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  <p:sldMasterId id="2147483685" r:id="rId3"/>
  </p:sldMasterIdLst>
  <p:sldIdLst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79" r:id="rId27"/>
    <p:sldId id="280" r:id="rId28"/>
    <p:sldId id="281" r:id="rId29"/>
    <p:sldId id="282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9" d="100"/>
          <a:sy n="69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中文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ltGray">
          <a:xfrm>
            <a:off x="179512" y="908720"/>
            <a:ext cx="8784976" cy="1687512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Verdana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12" y="1238914"/>
            <a:ext cx="8784976" cy="1000132"/>
          </a:xfrm>
          <a:noFill/>
          <a:ln>
            <a:noFill/>
          </a:ln>
          <a:effectLst/>
        </p:spPr>
        <p:txBody>
          <a:bodyPr/>
          <a:lstStyle>
            <a:lvl1pPr algn="ctr">
              <a:defRPr sz="36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中文版：单击此处编辑标题样式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905000" y="2600860"/>
            <a:ext cx="5334000" cy="32556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单击添加副标题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6309320"/>
            <a:ext cx="8640960" cy="329621"/>
          </a:xfrm>
        </p:spPr>
        <p:txBody>
          <a:bodyPr anchor="ctr"/>
          <a:lstStyle>
            <a:lvl1pPr marL="0" indent="0" algn="ctr" defTabSz="914400" rtl="0" eaLnBrk="1" latinLnBrk="0" hangingPunct="1">
              <a:buNone/>
              <a:defRPr lang="zh-CN" altLang="en-US" sz="1600" kern="12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单击此处编辑文本样式（报告事由）</a:t>
            </a:r>
          </a:p>
        </p:txBody>
      </p:sp>
      <p:pic>
        <p:nvPicPr>
          <p:cNvPr id="8" name="图片 18" descr="清华校徽_背面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521" y="3825304"/>
            <a:ext cx="1388642" cy="138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系标.bmp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900C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849836" y="3826114"/>
            <a:ext cx="1385488" cy="1382400"/>
          </a:xfrm>
          <a:prstGeom prst="rect">
            <a:avLst/>
          </a:prstGeom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5"/>
          <a:stretch/>
        </p:blipFill>
        <p:spPr>
          <a:xfrm>
            <a:off x="2874577" y="5301208"/>
            <a:ext cx="3394845" cy="79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英文标题子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Type the title here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271" y="836712"/>
            <a:ext cx="8503201" cy="5040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 smtClean="0"/>
              <a:t>Type the subtitle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17270" y="1556792"/>
            <a:ext cx="8503201" cy="4824536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zh-CN" dirty="0" smtClean="0"/>
              <a:t>First line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Second line here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Third line here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 line here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 line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0167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标题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Type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9552" y="1052736"/>
            <a:ext cx="3672408" cy="5328592"/>
          </a:xfrm>
        </p:spPr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 baseline="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First line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Second line here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Third line here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 line here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 line here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half" idx="10" hasCustomPrompt="1"/>
          </p:nvPr>
        </p:nvSpPr>
        <p:spPr>
          <a:xfrm>
            <a:off x="4932040" y="1052736"/>
            <a:ext cx="3672408" cy="5328592"/>
          </a:xfrm>
        </p:spPr>
        <p:txBody>
          <a:bodyPr/>
          <a:lstStyle>
            <a:lvl1pPr>
              <a:defRPr sz="220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First line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Second line here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Third line here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 line here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 line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标题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zh-CN" dirty="0" smtClean="0"/>
              <a:t>Type title here</a:t>
            </a:r>
            <a:endParaRPr lang="zh-CN" altLang="en-US" dirty="0"/>
          </a:p>
        </p:txBody>
      </p:sp>
      <p:sp>
        <p:nvSpPr>
          <p:cNvPr id="4" name="图表占位符 3"/>
          <p:cNvSpPr>
            <a:spLocks noGrp="1"/>
          </p:cNvSpPr>
          <p:nvPr>
            <p:ph type="chart" sz="quarter" idx="10" hasCustomPrompt="1"/>
          </p:nvPr>
        </p:nvSpPr>
        <p:spPr>
          <a:xfrm>
            <a:off x="317271" y="980728"/>
            <a:ext cx="8503201" cy="54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dirty="0" smtClean="0"/>
              <a:t>Figures and Tables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1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校门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127-36D4-4D82-AAA6-CC1CB8B4CBB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54BA-786A-45A7-ABCE-4E00D88461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r="5866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西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127-36D4-4D82-AAA6-CC1CB8B4CBB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54BA-786A-45A7-ABCE-4E00D88461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" r="585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礼堂">
    <p:bg>
      <p:bgPr>
        <a:blipFill dpi="0" rotWithShape="1">
          <a:blip r:embed="rId2" cstate="print">
            <a:alphaModFix amt="85000"/>
            <a:lum/>
          </a:blip>
          <a:srcRect/>
          <a:stretch>
            <a:fillRect l="-1000" t="24000" r="-3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44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水木清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127-36D4-4D82-AAA6-CC1CB8B4CBB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54BA-786A-45A7-ABCE-4E00D88461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0"/>
            <a:ext cx="9144000" cy="68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127-36D4-4D82-AAA6-CC1CB8B4CBB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54BA-786A-45A7-ABCE-4E00D88461B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r="9103"/>
          <a:stretch/>
        </p:blipFill>
        <p:spPr>
          <a:xfrm>
            <a:off x="0" y="83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6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中文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单击此处添加目录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8511" y="980728"/>
            <a:ext cx="6480720" cy="5400600"/>
          </a:xfrm>
        </p:spPr>
        <p:txBody>
          <a:bodyPr anchor="ctr"/>
          <a:lstStyle>
            <a:lvl1pPr marL="541338" indent="-54133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Font typeface="+mj-ea"/>
              <a:buAutoNum type="ea1JpnChsDbPeriod"/>
              <a:defRPr lang="zh-CN" altLang="en-US" sz="26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defRPr>
            </a:lvl1pPr>
            <a:lvl2pPr marL="742950" indent="-285750" algn="l">
              <a:buClrTx/>
              <a:buFont typeface="Times New Roman" panose="02020603050405020304" pitchFamily="18" charset="0"/>
              <a:buChar char="-"/>
              <a:defRPr/>
            </a:lvl2pPr>
            <a:lvl3pPr marL="1257300" indent="-342900" algn="l">
              <a:buClrTx/>
              <a:buFont typeface="Times New Roman" panose="02020603050405020304" pitchFamily="18" charset="0"/>
              <a:buChar char="-"/>
              <a:defRPr/>
            </a:lvl3pPr>
          </a:lstStyle>
          <a:p>
            <a:pPr lvl="0"/>
            <a:r>
              <a:rPr lang="zh-CN" altLang="en-US" dirty="0" smtClean="0"/>
              <a:t>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文本样式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文本样式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223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17271" y="980728"/>
            <a:ext cx="8503201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中文标题子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271" y="836712"/>
            <a:ext cx="8503201" cy="504000"/>
          </a:xfrm>
        </p:spPr>
        <p:txBody>
          <a:bodyPr anchor="ctr"/>
          <a:lstStyle>
            <a:lvl1pPr algn="ctr">
              <a:buNone/>
              <a:defRPr sz="240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单击此处编辑小标题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317270" y="1556792"/>
            <a:ext cx="8503201" cy="48245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286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标题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1560" y="980728"/>
            <a:ext cx="3672408" cy="5256584"/>
          </a:xfrm>
        </p:spPr>
        <p:txBody>
          <a:bodyPr/>
          <a:lstStyle>
            <a:lvl1pPr marL="355600" indent="-35560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half" idx="10" hasCustomPrompt="1"/>
          </p:nvPr>
        </p:nvSpPr>
        <p:spPr>
          <a:xfrm>
            <a:off x="4860032" y="980728"/>
            <a:ext cx="3672408" cy="5256584"/>
          </a:xfrm>
        </p:spPr>
        <p:txBody>
          <a:bodyPr/>
          <a:lstStyle>
            <a:lvl1pPr marL="355600" indent="-35560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标题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quarter" idx="10"/>
          </p:nvPr>
        </p:nvSpPr>
        <p:spPr>
          <a:xfrm>
            <a:off x="317271" y="980729"/>
            <a:ext cx="8503201" cy="5400599"/>
          </a:xfrm>
        </p:spPr>
        <p:txBody>
          <a:bodyPr/>
          <a:lstStyle>
            <a:lvl1pPr marL="355600" indent="-355600">
              <a:defRPr/>
            </a:lvl1pPr>
          </a:lstStyle>
          <a:p>
            <a:pPr lv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英文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ltGray">
          <a:xfrm>
            <a:off x="179512" y="908720"/>
            <a:ext cx="8784976" cy="1687512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Verdana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12" y="1238914"/>
            <a:ext cx="8784976" cy="1000132"/>
          </a:xfrm>
          <a:noFill/>
          <a:ln>
            <a:noFill/>
          </a:ln>
          <a:effectLst/>
        </p:spPr>
        <p:txBody>
          <a:bodyPr/>
          <a:lstStyle>
            <a:lvl1pPr algn="ctr">
              <a:defRPr sz="3600">
                <a:solidFill>
                  <a:schemeClr val="bg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ENGLISH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TYPE TITLE HERE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905000" y="2600860"/>
            <a:ext cx="5334000" cy="32556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TYPE NAME AND DATE HERE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6309320"/>
            <a:ext cx="8640960" cy="329621"/>
          </a:xfrm>
        </p:spPr>
        <p:txBody>
          <a:bodyPr anchor="ctr"/>
          <a:lstStyle>
            <a:lvl1pPr marL="0" indent="0" algn="ctr" defTabSz="914400" rtl="0" eaLnBrk="1" latinLnBrk="0" hangingPunct="1">
              <a:buNone/>
              <a:defRPr lang="zh-CN" altLang="en-US" sz="1600" kern="1200" baseline="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Conference name or certain issue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662067" y="3802130"/>
            <a:ext cx="3819866" cy="1386173"/>
            <a:chOff x="2823318" y="3843027"/>
            <a:chExt cx="3819866" cy="1386173"/>
          </a:xfrm>
        </p:grpSpPr>
        <p:pic>
          <p:nvPicPr>
            <p:cNvPr id="8" name="图片 18" descr="清华校徽_背面.gif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3318" y="3843027"/>
              <a:ext cx="1388642" cy="138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469"/>
            <a:stretch/>
          </p:blipFill>
          <p:spPr>
            <a:xfrm>
              <a:off x="4499992" y="3996113"/>
              <a:ext cx="2143192" cy="108000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 userDrawn="1"/>
        </p:nvSpPr>
        <p:spPr>
          <a:xfrm>
            <a:off x="1565920" y="5374957"/>
            <a:ext cx="6012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Reactor Engineering Analysis</a:t>
            </a:r>
            <a:r>
              <a:rPr lang="en-US" altLang="zh-CN" sz="1400" b="1" baseline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 (REAL)</a:t>
            </a:r>
            <a:endParaRPr lang="en-US" altLang="zh-CN" sz="1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Engineering Physics</a:t>
            </a:r>
          </a:p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Tsinghua</a:t>
            </a:r>
            <a:r>
              <a:rPr lang="en-US" altLang="zh-CN" sz="1400" b="1" baseline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Beijing, CHINA</a:t>
            </a:r>
            <a:endParaRPr lang="zh-CN" altLang="en-US" sz="1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6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英文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effectLst/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TYPE MAIN CONTENTS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8511" y="980728"/>
            <a:ext cx="6480720" cy="5400600"/>
          </a:xfrm>
        </p:spPr>
        <p:txBody>
          <a:bodyPr anchor="ctr"/>
          <a:lstStyle>
            <a:lvl1pPr marL="541338" indent="-54133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Font typeface="+mj-lt"/>
              <a:buAutoNum type="romanUcPeriod"/>
              <a:defRPr lang="zh-CN" altLang="en-US" sz="2600" b="1" baseline="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defRPr>
            </a:lvl1pPr>
            <a:lvl2pPr marL="742950" indent="-285750" algn="l">
              <a:buClrTx/>
              <a:buFont typeface="Times New Roman" panose="02020603050405020304" pitchFamily="18" charset="0"/>
              <a:buChar char="-"/>
              <a:defRPr/>
            </a:lvl2pPr>
            <a:lvl3pPr marL="1257300" indent="-342900" algn="l">
              <a:buClrTx/>
              <a:buFont typeface="Times New Roman" panose="02020603050405020304" pitchFamily="18" charset="0"/>
              <a:buChar char="-"/>
              <a:defRPr/>
            </a:lvl3pPr>
          </a:lstStyle>
          <a:p>
            <a:pPr lvl="0"/>
            <a:r>
              <a:rPr lang="en-US" altLang="zh-CN" dirty="0" smtClean="0"/>
              <a:t>TYPE CONTENT1</a:t>
            </a:r>
          </a:p>
          <a:p>
            <a:pPr lvl="1"/>
            <a:r>
              <a:rPr lang="en-US" altLang="zh-CN" dirty="0" err="1" smtClean="0"/>
              <a:t>Subcontent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Subsubcontent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637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Type the title here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17271" y="1052736"/>
            <a:ext cx="8503201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 smtClean="0"/>
              <a:t>First line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Second line here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Third line here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 line here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 line here</a:t>
            </a:r>
          </a:p>
        </p:txBody>
      </p:sp>
    </p:spTree>
    <p:extLst>
      <p:ext uri="{BB962C8B-B14F-4D97-AF65-F5344CB8AC3E}">
        <p14:creationId xmlns:p14="http://schemas.microsoft.com/office/powerpoint/2010/main" val="438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317271" y="764704"/>
            <a:ext cx="850320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271" y="980728"/>
            <a:ext cx="8503201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 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 </a:t>
            </a:r>
            <a:r>
              <a:rPr lang="en-US" altLang="zh-CN" dirty="0" smtClean="0"/>
              <a:t>3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 </a:t>
            </a:r>
            <a:r>
              <a:rPr lang="en-US" altLang="zh-CN" dirty="0" smtClean="0"/>
              <a:t>4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 </a:t>
            </a:r>
            <a:r>
              <a:rPr lang="en-US" altLang="zh-CN" dirty="0" smtClean="0"/>
              <a:t>5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17271" y="44624"/>
            <a:ext cx="8503201" cy="6480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中文版：单击此处编辑标题样式</a:t>
            </a:r>
            <a:endParaRPr lang="en-US" altLang="zh-CN" dirty="0" smtClean="0"/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7740352" y="6465443"/>
            <a:ext cx="11521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fld id="{09834C8D-46C8-4085-A715-CFB788E9BC87}" type="datetime1">
              <a:rPr lang="en-US" altLang="zh-CN" sz="1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9/1/2014</a:t>
            </a:fld>
            <a:endParaRPr lang="en-US" altLang="zh-CN" sz="1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51520" y="6381328"/>
            <a:ext cx="2238505" cy="360000"/>
            <a:chOff x="317271" y="6381368"/>
            <a:chExt cx="2238505" cy="3600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141"/>
            <a:stretch/>
          </p:blipFill>
          <p:spPr>
            <a:xfrm>
              <a:off x="317271" y="6381368"/>
              <a:ext cx="704305" cy="3600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878714" y="6453336"/>
              <a:ext cx="16770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u="sng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reallab.ep.tsinghua.edu.cn</a:t>
              </a:r>
              <a:endParaRPr lang="zh-CN" altLang="en-US" sz="1000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3992807" y="6465443"/>
            <a:ext cx="11521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fld id="{BB0F863B-88E6-4303-9071-273BB6155EAF}" type="slidenum">
              <a:rPr lang="en-US" altLang="zh-CN" sz="1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‹#›</a:t>
            </a:fld>
            <a:endParaRPr lang="en-US" altLang="zh-CN" sz="1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705" r:id="rId4"/>
    <p:sldLayoutId id="2147483669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cap="none" spc="0">
          <a:ln w="0"/>
          <a:solidFill>
            <a:schemeClr val="tx2"/>
          </a:solidFill>
          <a:effectLst/>
          <a:latin typeface="华文楷体" panose="02010600040101010101" pitchFamily="2" charset="-122"/>
          <a:ea typeface="华文楷体" panose="02010600040101010101" pitchFamily="2" charset="-122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楷体" pitchFamily="2" charset="-122"/>
          <a:ea typeface="华文楷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楷体" pitchFamily="2" charset="-122"/>
          <a:ea typeface="华文楷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楷体" pitchFamily="2" charset="-122"/>
          <a:ea typeface="华文楷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楷体" pitchFamily="2" charset="-122"/>
          <a:ea typeface="华文楷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55600" indent="-355600" algn="l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sz="2200" b="1">
          <a:solidFill>
            <a:schemeClr val="tx2"/>
          </a:solidFill>
          <a:latin typeface="Times New Roman" pitchFamily="18" charset="0"/>
          <a:ea typeface="华文楷体" pitchFamily="2" charset="-122"/>
          <a:cs typeface="Times New Roman" pitchFamily="18" charset="0"/>
        </a:defRPr>
      </a:lvl1pPr>
      <a:lvl2pPr marL="541338" indent="-185738" algn="l" rtl="0" eaLnBrk="1" fontAlgn="base" hangingPunct="1">
        <a:spcBef>
          <a:spcPct val="20000"/>
        </a:spcBef>
        <a:spcAft>
          <a:spcPct val="0"/>
        </a:spcAft>
        <a:buClrTx/>
        <a:buFont typeface="Times New Roman" panose="02020603050405020304" pitchFamily="18" charset="0"/>
        <a:buChar char="-"/>
        <a:defRPr sz="2000" b="0">
          <a:solidFill>
            <a:schemeClr val="tx2"/>
          </a:solidFill>
          <a:latin typeface="Times New Roman" panose="02020603050405020304" pitchFamily="18" charset="0"/>
          <a:ea typeface="华文楷体" pitchFamily="2" charset="-122"/>
          <a:cs typeface="Times New Roman" pitchFamily="18" charset="0"/>
        </a:defRPr>
      </a:lvl2pPr>
      <a:lvl3pPr marL="896938" indent="-177800" algn="l" rtl="0" eaLnBrk="1" fontAlgn="base" hangingPunct="1">
        <a:spcBef>
          <a:spcPct val="20000"/>
        </a:spcBef>
        <a:spcAft>
          <a:spcPct val="0"/>
        </a:spcAft>
        <a:buClrTx/>
        <a:buFont typeface="Times New Roman" panose="02020603050405020304" pitchFamily="18" charset="0"/>
        <a:buChar char="-"/>
        <a:defRPr sz="2000" b="0">
          <a:solidFill>
            <a:schemeClr val="tx2"/>
          </a:solidFill>
          <a:latin typeface="Times New Roman" panose="02020603050405020304" pitchFamily="18" charset="0"/>
          <a:ea typeface="华文楷体" pitchFamily="2" charset="-122"/>
          <a:cs typeface="Times New Roman" pitchFamily="18" charset="0"/>
        </a:defRPr>
      </a:lvl3pPr>
      <a:lvl4pPr marL="1252538" indent="-177800" algn="l" rtl="0" eaLnBrk="1" fontAlgn="base" hangingPunct="1">
        <a:spcBef>
          <a:spcPct val="20000"/>
        </a:spcBef>
        <a:spcAft>
          <a:spcPct val="0"/>
        </a:spcAft>
        <a:buFont typeface="Times New Roman" panose="02020603050405020304" pitchFamily="18" charset="0"/>
        <a:buChar char="-"/>
        <a:defRPr sz="1800" b="0">
          <a:solidFill>
            <a:schemeClr val="tx2"/>
          </a:solidFill>
          <a:latin typeface="Times New Roman" panose="02020603050405020304" pitchFamily="18" charset="0"/>
          <a:ea typeface="华文楷体" pitchFamily="2" charset="-122"/>
          <a:cs typeface="Times New Roman" pitchFamily="18" charset="0"/>
        </a:defRPr>
      </a:lvl4pPr>
      <a:lvl5pPr marL="1617663" indent="-177800" algn="l" rtl="0" eaLnBrk="1" fontAlgn="base" hangingPunct="1">
        <a:spcBef>
          <a:spcPct val="20000"/>
        </a:spcBef>
        <a:spcAft>
          <a:spcPct val="0"/>
        </a:spcAft>
        <a:buFont typeface="Times New Roman" panose="02020603050405020304" pitchFamily="18" charset="0"/>
        <a:buChar char="-"/>
        <a:defRPr sz="1600" b="0">
          <a:solidFill>
            <a:schemeClr val="tx2"/>
          </a:solidFill>
          <a:latin typeface="Times New Roman" panose="02020603050405020304" pitchFamily="18" charset="0"/>
          <a:ea typeface="华文楷体" pitchFamily="2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317271" y="764704"/>
            <a:ext cx="850320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271" y="980728"/>
            <a:ext cx="8503201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First Line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Second line here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Third line here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Fourth line here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Fifth line here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17271" y="44624"/>
            <a:ext cx="8503201" cy="6480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Type the title here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51520" y="6381328"/>
            <a:ext cx="2238505" cy="360000"/>
            <a:chOff x="317271" y="6381368"/>
            <a:chExt cx="2238505" cy="36000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141"/>
            <a:stretch/>
          </p:blipFill>
          <p:spPr>
            <a:xfrm>
              <a:off x="317271" y="6381368"/>
              <a:ext cx="704305" cy="36000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 userDrawn="1"/>
          </p:nvSpPr>
          <p:spPr>
            <a:xfrm>
              <a:off x="878714" y="6453336"/>
              <a:ext cx="16770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u="sng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reallab.ep.tsinghua.edu.cn</a:t>
              </a:r>
              <a:endParaRPr lang="zh-CN" altLang="en-US" sz="1000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7740352" y="6465443"/>
            <a:ext cx="11521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fld id="{9782DE84-FD89-4984-8ED1-379455DFAE50}" type="datetime1">
              <a:rPr lang="en-US" altLang="zh-CN" sz="1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9/1/2014</a:t>
            </a:fld>
            <a:endParaRPr lang="en-US" altLang="zh-CN" sz="1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48"/>
          <p:cNvSpPr txBox="1">
            <a:spLocks noChangeArrowheads="1"/>
          </p:cNvSpPr>
          <p:nvPr userDrawn="1"/>
        </p:nvSpPr>
        <p:spPr bwMode="auto">
          <a:xfrm>
            <a:off x="3992807" y="6465443"/>
            <a:ext cx="11521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fld id="{BB0F863B-88E6-4303-9071-273BB6155EAF}" type="slidenum">
              <a:rPr lang="en-US" altLang="zh-CN" sz="1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‹#›</a:t>
            </a:fld>
            <a:endParaRPr lang="en-US" altLang="zh-CN" sz="1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6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6" r:id="rId4"/>
    <p:sldLayoutId id="2147483701" r:id="rId5"/>
    <p:sldLayoutId id="2147483702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cap="none" spc="0" baseline="0">
          <a:ln w="0"/>
          <a:solidFill>
            <a:schemeClr val="tx2"/>
          </a:solidFill>
          <a:effectLst/>
          <a:latin typeface="Times New Roman" panose="02020603050405020304" pitchFamily="18" charset="0"/>
          <a:ea typeface="华文楷体" panose="02010600040101010101" pitchFamily="2" charset="-122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楷体" pitchFamily="2" charset="-122"/>
          <a:ea typeface="华文楷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楷体" pitchFamily="2" charset="-122"/>
          <a:ea typeface="华文楷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楷体" pitchFamily="2" charset="-122"/>
          <a:ea typeface="华文楷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华文楷体" pitchFamily="2" charset="-122"/>
          <a:ea typeface="华文楷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55600" indent="-355600" algn="l" rtl="0" eaLnBrk="1" fontAlgn="base" hangingPunct="1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sz="2200" b="0">
          <a:solidFill>
            <a:schemeClr val="tx2"/>
          </a:solidFill>
          <a:latin typeface="Times New Roman" panose="02020603050405020304" pitchFamily="18" charset="0"/>
          <a:ea typeface="华文楷体" pitchFamily="2" charset="-122"/>
          <a:cs typeface="Times New Roman" panose="02020603050405020304" pitchFamily="18" charset="0"/>
        </a:defRPr>
      </a:lvl1pPr>
      <a:lvl2pPr marL="541338" indent="-185738" algn="l" rtl="0" eaLnBrk="1" fontAlgn="base" hangingPunct="1">
        <a:spcBef>
          <a:spcPct val="20000"/>
        </a:spcBef>
        <a:spcAft>
          <a:spcPct val="0"/>
        </a:spcAft>
        <a:buClrTx/>
        <a:buFont typeface="Times New Roman" panose="02020603050405020304" pitchFamily="18" charset="0"/>
        <a:buChar char="-"/>
        <a:defRPr sz="2000" b="0">
          <a:solidFill>
            <a:schemeClr val="tx2"/>
          </a:solidFill>
          <a:latin typeface="Times New Roman" pitchFamily="18" charset="0"/>
          <a:ea typeface="华文楷体" pitchFamily="2" charset="-122"/>
          <a:cs typeface="Times New Roman" pitchFamily="18" charset="0"/>
        </a:defRPr>
      </a:lvl2pPr>
      <a:lvl3pPr marL="896938" indent="-177800" algn="l" rtl="0" eaLnBrk="1" fontAlgn="base" hangingPunct="1">
        <a:spcBef>
          <a:spcPct val="20000"/>
        </a:spcBef>
        <a:spcAft>
          <a:spcPct val="0"/>
        </a:spcAft>
        <a:buClrTx/>
        <a:buFont typeface="Times New Roman" panose="02020603050405020304" pitchFamily="18" charset="0"/>
        <a:buChar char="-"/>
        <a:defRPr sz="1800" b="0" baseline="0">
          <a:solidFill>
            <a:schemeClr val="tx2"/>
          </a:solidFill>
          <a:latin typeface="Times New Roman" pitchFamily="18" charset="0"/>
          <a:ea typeface="华文楷体" pitchFamily="2" charset="-122"/>
          <a:cs typeface="Times New Roman" pitchFamily="18" charset="0"/>
        </a:defRPr>
      </a:lvl3pPr>
      <a:lvl4pPr marL="1252538" indent="-177800" algn="l" rtl="0" eaLnBrk="1" fontAlgn="base" hangingPunct="1">
        <a:spcBef>
          <a:spcPct val="20000"/>
        </a:spcBef>
        <a:spcAft>
          <a:spcPct val="0"/>
        </a:spcAft>
        <a:buFont typeface="Times New Roman" panose="02020603050405020304" pitchFamily="18" charset="0"/>
        <a:buChar char="-"/>
        <a:defRPr sz="1600" b="0">
          <a:solidFill>
            <a:schemeClr val="tx2"/>
          </a:solidFill>
          <a:latin typeface="Times New Roman" pitchFamily="18" charset="0"/>
          <a:ea typeface="华文楷体" pitchFamily="2" charset="-122"/>
          <a:cs typeface="Times New Roman" pitchFamily="18" charset="0"/>
        </a:defRPr>
      </a:lvl4pPr>
      <a:lvl5pPr marL="1617663" indent="-177800" algn="l" rtl="0" eaLnBrk="1" fontAlgn="base" hangingPunct="1">
        <a:spcBef>
          <a:spcPct val="20000"/>
        </a:spcBef>
        <a:spcAft>
          <a:spcPct val="0"/>
        </a:spcAft>
        <a:buFont typeface="Times New Roman" panose="02020603050405020304" pitchFamily="18" charset="0"/>
        <a:buChar char="-"/>
        <a:defRPr sz="1400" b="0">
          <a:solidFill>
            <a:schemeClr val="tx2"/>
          </a:solidFill>
          <a:latin typeface="Times New Roman" pitchFamily="18" charset="0"/>
          <a:ea typeface="华文楷体" pitchFamily="2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7127-36D4-4D82-AAA6-CC1CB8B4CBB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54BA-786A-45A7-ABCE-4E00D884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6" r:id="rId2"/>
    <p:sldLayoutId id="2147483690" r:id="rId3"/>
    <p:sldLayoutId id="2147483692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hyperlink" Target="SDEF&#21345;&#20351;&#29992;&#31616;&#20171;.ppt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altLang="zh-CN" dirty="0" smtClean="0"/>
              <a:t>MCNP5</a:t>
            </a:r>
            <a:r>
              <a:rPr lang="zh-CN" altLang="en-US" dirty="0" smtClean="0"/>
              <a:t>通用源</a:t>
            </a:r>
            <a:r>
              <a:rPr lang="en-US" altLang="zh-CN" dirty="0" smtClean="0"/>
              <a:t>SDEF</a:t>
            </a:r>
            <a:r>
              <a:rPr lang="zh-CN" altLang="en-US" dirty="0" smtClean="0"/>
              <a:t>卡使用简介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尚晓通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2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源偏倚卡</a:t>
            </a:r>
            <a:r>
              <a:rPr lang="en-US" altLang="zh-CN" dirty="0" err="1" smtClean="0"/>
              <a:t>SBn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source bias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0" y="980728"/>
            <a:ext cx="8503201" cy="43924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     SB </a:t>
            </a:r>
            <a:r>
              <a:rPr lang="zh-CN" altLang="en-US" dirty="0" smtClean="0">
                <a:solidFill>
                  <a:srgbClr val="7030A0"/>
                </a:solidFill>
              </a:rPr>
              <a:t>卡是为抽样提供一个与</a:t>
            </a:r>
            <a:r>
              <a:rPr lang="en-US" altLang="zh-CN" dirty="0" smtClean="0">
                <a:solidFill>
                  <a:srgbClr val="7030A0"/>
                </a:solidFill>
              </a:rPr>
              <a:t>SP </a:t>
            </a:r>
            <a:r>
              <a:rPr lang="zh-CN" altLang="en-US" dirty="0" smtClean="0">
                <a:solidFill>
                  <a:srgbClr val="7030A0"/>
                </a:solidFill>
              </a:rPr>
              <a:t>卡上的提供的真正的概率分布不同的概率分布。它的用途是偏倚源变量的抽样以提高问题的收敛速度。根据这个偏倚来调整每个源粒子的权重。</a:t>
            </a:r>
            <a:r>
              <a:rPr lang="en-US" altLang="zh-CN" dirty="0" smtClean="0">
                <a:solidFill>
                  <a:srgbClr val="7030A0"/>
                </a:solidFill>
              </a:rPr>
              <a:t>SP</a:t>
            </a:r>
            <a:r>
              <a:rPr lang="zh-CN" altLang="en-US" dirty="0" smtClean="0">
                <a:solidFill>
                  <a:srgbClr val="7030A0"/>
                </a:solidFill>
              </a:rPr>
              <a:t>卡第一种格式的全部规定也都适合于</a:t>
            </a:r>
            <a:r>
              <a:rPr lang="en-US" altLang="zh-CN" dirty="0" smtClean="0">
                <a:solidFill>
                  <a:srgbClr val="7030A0"/>
                </a:solidFill>
              </a:rPr>
              <a:t>SB </a:t>
            </a:r>
            <a:r>
              <a:rPr lang="zh-CN" altLang="en-US" dirty="0" smtClean="0">
                <a:solidFill>
                  <a:srgbClr val="7030A0"/>
                </a:solidFill>
              </a:rPr>
              <a:t>卡。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形式： </a:t>
            </a:r>
            <a:r>
              <a:rPr lang="en-US" altLang="zh-CN" dirty="0" err="1" smtClean="0"/>
              <a:t>SBn</a:t>
            </a:r>
            <a:r>
              <a:rPr lang="en-US" altLang="zh-CN" dirty="0" smtClean="0"/>
              <a:t>  option  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…B</a:t>
            </a:r>
            <a:r>
              <a:rPr lang="en-US" altLang="zh-CN" i="1" baseline="-25000" dirty="0" smtClean="0"/>
              <a:t>k</a:t>
            </a:r>
            <a:r>
              <a:rPr lang="en-US" altLang="zh-CN" i="1" dirty="0" smtClean="0"/>
              <a:t>   </a:t>
            </a:r>
            <a:r>
              <a:rPr lang="zh-CN" altLang="en-US" dirty="0" smtClean="0"/>
              <a:t>或   </a:t>
            </a:r>
            <a:r>
              <a:rPr lang="en-US" altLang="zh-CN" dirty="0" err="1" smtClean="0"/>
              <a:t>SBn</a:t>
            </a:r>
            <a:r>
              <a:rPr lang="en-US" altLang="zh-CN" dirty="0" smtClean="0"/>
              <a:t>  f  a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option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 err="1"/>
              <a:t>SPn</a:t>
            </a:r>
            <a:r>
              <a:rPr lang="zh-CN" altLang="en-US" dirty="0"/>
              <a:t>卡的含义都一样，</a:t>
            </a:r>
            <a:r>
              <a:rPr lang="zh-CN" altLang="en-US" dirty="0" smtClean="0"/>
              <a:t>但  </a:t>
            </a:r>
            <a:r>
              <a:rPr lang="en-US" altLang="zh-CN" dirty="0"/>
              <a:t>	</a:t>
            </a:r>
            <a:r>
              <a:rPr lang="zh-CN" altLang="en-US" dirty="0" smtClean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/>
              <a:t>的值</a:t>
            </a:r>
            <a:r>
              <a:rPr lang="zh-CN" altLang="en-US" dirty="0">
                <a:solidFill>
                  <a:srgbClr val="FF0000"/>
                </a:solidFill>
              </a:rPr>
              <a:t>只能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-21</a:t>
            </a:r>
            <a:r>
              <a:rPr lang="zh-CN" altLang="en-US" dirty="0"/>
              <a:t>或者</a:t>
            </a:r>
            <a:r>
              <a:rPr lang="en-US" altLang="zh-CN" dirty="0">
                <a:solidFill>
                  <a:srgbClr val="FF0000"/>
                </a:solidFill>
              </a:rPr>
              <a:t>-31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 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…B</a:t>
            </a:r>
            <a:r>
              <a:rPr lang="en-US" altLang="zh-CN" i="1" baseline="-25000" dirty="0" smtClean="0"/>
              <a:t>k</a:t>
            </a:r>
            <a:r>
              <a:rPr lang="en-US" altLang="zh-CN" dirty="0" smtClean="0"/>
              <a:t>   =  </a:t>
            </a:r>
            <a:r>
              <a:rPr lang="zh-CN" altLang="en-US" dirty="0" smtClean="0"/>
              <a:t>源</a:t>
            </a:r>
            <a:r>
              <a:rPr lang="zh-CN" altLang="en-US" dirty="0"/>
              <a:t>变量偏倚的概率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默认值：</a:t>
            </a:r>
            <a:r>
              <a:rPr lang="en-US" altLang="zh-CN" dirty="0" err="1"/>
              <a:t>SBn</a:t>
            </a:r>
            <a:r>
              <a:rPr lang="en-US" altLang="zh-CN" dirty="0"/>
              <a:t>  D  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…B</a:t>
            </a:r>
            <a:r>
              <a:rPr lang="en-US" altLang="zh-CN" i="1" baseline="-25000" dirty="0" smtClean="0"/>
              <a:t>k</a:t>
            </a:r>
            <a:endParaRPr lang="en-US" altLang="zh-CN" i="1" baseline="-25000" dirty="0"/>
          </a:p>
        </p:txBody>
      </p:sp>
    </p:spTree>
    <p:extLst>
      <p:ext uri="{BB962C8B-B14F-4D97-AF65-F5344CB8AC3E}">
        <p14:creationId xmlns:p14="http://schemas.microsoft.com/office/powerpoint/2010/main" val="4182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SBn</a:t>
            </a:r>
            <a:r>
              <a:rPr lang="zh-CN" altLang="en-US" dirty="0" smtClean="0"/>
              <a:t>的结合使用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0" y="836712"/>
            <a:ext cx="8503201" cy="5400600"/>
          </a:xfrm>
        </p:spPr>
        <p:txBody>
          <a:bodyPr/>
          <a:lstStyle/>
          <a:p>
            <a:pPr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 smtClean="0">
                <a:latin typeface="华文楷体" panose="02010600040101010101" pitchFamily="2" charset="-122"/>
              </a:rPr>
              <a:t>三者结合使用形式如下：</a:t>
            </a:r>
            <a:endParaRPr lang="en-US" altLang="zh-CN" dirty="0" smtClean="0">
              <a:latin typeface="华文楷体" panose="0201060004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SI</a:t>
            </a:r>
            <a:r>
              <a:rPr lang="en-US" altLang="zh-CN" i="1" dirty="0" err="1" smtClean="0">
                <a:ea typeface="宋体" panose="02010600030101010101" pitchFamily="2" charset="-122"/>
              </a:rPr>
              <a:t>n</a:t>
            </a:r>
            <a:r>
              <a:rPr lang="en-US" altLang="zh-CN" i="1" dirty="0" smtClean="0"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ea typeface="宋体" panose="02010600030101010101" pitchFamily="2" charset="-122"/>
              </a:rPr>
              <a:t>option</a:t>
            </a:r>
            <a:r>
              <a:rPr lang="en-US" altLang="zh-CN" i="1" dirty="0" smtClean="0">
                <a:ea typeface="宋体" panose="02010600030101010101" pitchFamily="2" charset="-122"/>
              </a:rPr>
              <a:t>    </a:t>
            </a:r>
            <a:r>
              <a:rPr lang="en-US" altLang="zh-CN" i="1" dirty="0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…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k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SP</a:t>
            </a:r>
            <a:r>
              <a:rPr lang="en-US" altLang="zh-CN" i="1" dirty="0" err="1">
                <a:ea typeface="宋体" panose="02010600030101010101" pitchFamily="2" charset="-122"/>
              </a:rPr>
              <a:t>n</a:t>
            </a:r>
            <a:r>
              <a:rPr lang="en-US" altLang="zh-CN" i="1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option</a:t>
            </a:r>
            <a:r>
              <a:rPr lang="en-US" altLang="zh-CN" i="1" dirty="0">
                <a:ea typeface="宋体" panose="02010600030101010101" pitchFamily="2" charset="-122"/>
              </a:rPr>
              <a:t>    P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…</a:t>
            </a:r>
            <a:r>
              <a:rPr lang="en-US" altLang="zh-CN" i="1" dirty="0" err="1"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k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SB</a:t>
            </a:r>
            <a:r>
              <a:rPr lang="en-US" altLang="zh-CN" i="1" dirty="0" err="1">
                <a:ea typeface="宋体" panose="02010600030101010101" pitchFamily="2" charset="-122"/>
              </a:rPr>
              <a:t>n</a:t>
            </a:r>
            <a:r>
              <a:rPr lang="en-US" altLang="zh-CN" i="1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option</a:t>
            </a:r>
            <a:r>
              <a:rPr lang="en-US" altLang="zh-CN" i="1" dirty="0">
                <a:ea typeface="宋体" panose="02010600030101010101" pitchFamily="2" charset="-122"/>
              </a:rPr>
              <a:t>   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i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i="1" dirty="0" smtClean="0">
                <a:ea typeface="宋体" panose="02010600030101010101" pitchFamily="2" charset="-122"/>
              </a:rPr>
              <a:t>…B</a:t>
            </a:r>
            <a:r>
              <a:rPr lang="en-US" altLang="zh-CN" i="1" baseline="-25000" dirty="0" smtClean="0">
                <a:ea typeface="宋体" panose="02010600030101010101" pitchFamily="2" charset="-122"/>
              </a:rPr>
              <a:t>k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i="1" baseline="-25000" dirty="0" smtClean="0">
              <a:ea typeface="宋体" panose="02010600030101010101" pitchFamily="2" charset="-122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b="1" dirty="0" smtClean="0"/>
              <a:t>举例：</a:t>
            </a:r>
            <a:r>
              <a:rPr lang="en-US" altLang="zh-CN" sz="2400" b="1" dirty="0" smtClean="0"/>
              <a:t>SDEF  </a:t>
            </a:r>
            <a:r>
              <a:rPr lang="en-US" altLang="zh-CN" sz="2400" b="1" dirty="0"/>
              <a:t>ERG=D1  POS=x y z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1" dirty="0" smtClean="0"/>
              <a:t>	      SI1    </a:t>
            </a:r>
            <a:r>
              <a:rPr lang="en-US" altLang="zh-CN" sz="2400" b="1" dirty="0"/>
              <a:t>H  E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  </a:t>
            </a:r>
            <a:r>
              <a:rPr lang="en-US" altLang="zh-CN" sz="2400" b="1" dirty="0" smtClean="0"/>
              <a:t>E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…</a:t>
            </a:r>
            <a:r>
              <a:rPr lang="en-US" altLang="zh-CN" sz="2400" b="1" dirty="0" err="1" smtClean="0"/>
              <a:t>E</a:t>
            </a:r>
            <a:r>
              <a:rPr lang="en-US" altLang="zh-CN" sz="2400" b="1" baseline="-25000" dirty="0" err="1" smtClean="0"/>
              <a:t>k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柱</a:t>
            </a:r>
            <a:r>
              <a:rPr lang="zh-CN" altLang="en-US" sz="2400" b="1" dirty="0">
                <a:solidFill>
                  <a:srgbClr val="00B050"/>
                </a:solidFill>
              </a:rPr>
              <a:t>状分布，分成</a:t>
            </a:r>
            <a:r>
              <a:rPr lang="en-US" altLang="zh-CN" sz="2400" b="1" dirty="0">
                <a:solidFill>
                  <a:srgbClr val="00B050"/>
                </a:solidFill>
              </a:rPr>
              <a:t>k-1</a:t>
            </a:r>
            <a:r>
              <a:rPr lang="zh-CN" altLang="en-US" sz="2400" b="1" dirty="0">
                <a:solidFill>
                  <a:srgbClr val="00B050"/>
                </a:solidFill>
              </a:rPr>
              <a:t>个能量区间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	     </a:t>
            </a:r>
            <a:r>
              <a:rPr lang="en-US" altLang="zh-CN" sz="2400" dirty="0" smtClean="0">
                <a:ea typeface="宋体" panose="02010600030101010101" pitchFamily="2" charset="-122"/>
              </a:rPr>
              <a:t>SP1   </a:t>
            </a:r>
            <a:r>
              <a:rPr lang="en-US" altLang="zh-CN" sz="2400" dirty="0">
                <a:ea typeface="宋体" panose="02010600030101010101" pitchFamily="2" charset="-122"/>
              </a:rPr>
              <a:t>D 0	  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400" i="1" dirty="0" smtClean="0">
                <a:ea typeface="宋体" panose="02010600030101010101" pitchFamily="2" charset="-122"/>
              </a:rPr>
              <a:t>…</a:t>
            </a:r>
            <a:r>
              <a:rPr lang="en-US" altLang="zh-CN" sz="2400" i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rgbClr val="00B050"/>
                </a:solidFill>
                <a:latin typeface="华文楷体" panose="02010600040101010101" pitchFamily="2" charset="-122"/>
              </a:rPr>
              <a:t>每个区间的概率，从</a:t>
            </a:r>
            <a:r>
              <a:rPr lang="en-US" altLang="zh-CN" sz="2400" dirty="0" smtClean="0">
                <a:solidFill>
                  <a:srgbClr val="00B050"/>
                </a:solidFill>
                <a:latin typeface="华文楷体" panose="02010600040101010101" pitchFamily="2" charset="-122"/>
              </a:rPr>
              <a:t>0</a:t>
            </a:r>
            <a:r>
              <a:rPr lang="zh-CN" altLang="en-US" sz="2400" dirty="0" smtClean="0">
                <a:solidFill>
                  <a:srgbClr val="00B050"/>
                </a:solidFill>
                <a:latin typeface="华文楷体" panose="02010600040101010101" pitchFamily="2" charset="-122"/>
              </a:rPr>
              <a:t>开始</a:t>
            </a:r>
            <a:endParaRPr lang="zh-CN" altLang="zh-CN" sz="2400" kern="100" dirty="0">
              <a:solidFill>
                <a:srgbClr val="00B050"/>
              </a:solidFill>
              <a:latin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     SB1   </a:t>
            </a:r>
            <a:r>
              <a:rPr lang="en-US" altLang="zh-CN" sz="2400" dirty="0">
                <a:ea typeface="宋体" panose="02010600030101010101" pitchFamily="2" charset="-122"/>
              </a:rPr>
              <a:t>D 0    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B</a:t>
            </a:r>
            <a:r>
              <a:rPr lang="en-US" altLang="zh-CN" sz="2400" i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400" i="1" dirty="0" smtClean="0">
                <a:ea typeface="宋体" panose="02010600030101010101" pitchFamily="2" charset="-122"/>
              </a:rPr>
              <a:t>…B</a:t>
            </a:r>
            <a:r>
              <a:rPr lang="en-US" altLang="zh-CN" sz="2400" i="1" baseline="-25000" dirty="0" smtClean="0">
                <a:ea typeface="宋体" panose="02010600030101010101" pitchFamily="2" charset="-122"/>
              </a:rPr>
              <a:t>k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rgbClr val="00B050"/>
                </a:solidFill>
                <a:latin typeface="华文楷体" panose="02010600040101010101" pitchFamily="2" charset="-122"/>
              </a:rPr>
              <a:t>每个区间的偏倚概率（权重）</a:t>
            </a:r>
            <a:endParaRPr lang="en-US" altLang="zh-CN" sz="2400" kern="100" dirty="0" smtClean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400" kern="100" dirty="0" smtClean="0">
                <a:latin typeface="Calibri" panose="020F0502020204030204" pitchFamily="34" charset="0"/>
                <a:ea typeface="宋体" panose="02010600030101010101" pitchFamily="2" charset="-122"/>
              </a:rPr>
              <a:t>说明：</a:t>
            </a:r>
            <a:r>
              <a:rPr lang="zh-CN" altLang="en-US" sz="2400" kern="100" dirty="0" smtClean="0">
                <a:solidFill>
                  <a:srgbClr val="7030A0"/>
                </a:solidFill>
              </a:rPr>
              <a:t>在</a:t>
            </a:r>
            <a:r>
              <a:rPr lang="en-US" altLang="zh-CN" sz="2400" kern="100" dirty="0">
                <a:solidFill>
                  <a:srgbClr val="7030A0"/>
                </a:solidFill>
              </a:rPr>
              <a:t>SP </a:t>
            </a:r>
            <a:r>
              <a:rPr lang="zh-CN" altLang="en-US" sz="2400" kern="100" dirty="0">
                <a:solidFill>
                  <a:srgbClr val="7030A0"/>
                </a:solidFill>
              </a:rPr>
              <a:t>卡上可使用任何一个内部函数，但在</a:t>
            </a:r>
            <a:r>
              <a:rPr lang="en-US" altLang="zh-CN" sz="2400" kern="100" dirty="0">
                <a:solidFill>
                  <a:srgbClr val="FF0000"/>
                </a:solidFill>
              </a:rPr>
              <a:t>SB </a:t>
            </a:r>
            <a:r>
              <a:rPr lang="zh-CN" altLang="en-US" sz="2400" kern="100" dirty="0">
                <a:solidFill>
                  <a:srgbClr val="7030A0"/>
                </a:solidFill>
              </a:rPr>
              <a:t>卡上只能使用</a:t>
            </a:r>
            <a:r>
              <a:rPr lang="en-US" altLang="zh-CN" sz="2400" kern="100" dirty="0">
                <a:solidFill>
                  <a:srgbClr val="FF0000"/>
                </a:solidFill>
              </a:rPr>
              <a:t>f=-21</a:t>
            </a:r>
            <a:r>
              <a:rPr lang="zh-CN" altLang="en-US" sz="2400" kern="100" dirty="0">
                <a:solidFill>
                  <a:srgbClr val="FF0000"/>
                </a:solidFill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</a:rPr>
              <a:t>f=-31</a:t>
            </a:r>
            <a:r>
              <a:rPr lang="zh-CN" altLang="en-US" sz="2400" kern="100" dirty="0">
                <a:solidFill>
                  <a:srgbClr val="7030A0"/>
                </a:solidFill>
              </a:rPr>
              <a:t>。如果在</a:t>
            </a:r>
            <a:r>
              <a:rPr lang="en-US" altLang="zh-CN" sz="2400" kern="100" dirty="0">
                <a:solidFill>
                  <a:srgbClr val="FF0000"/>
                </a:solidFill>
              </a:rPr>
              <a:t>SB</a:t>
            </a:r>
            <a:r>
              <a:rPr lang="zh-CN" altLang="en-US" sz="2400" kern="100" dirty="0">
                <a:solidFill>
                  <a:srgbClr val="7030A0"/>
                </a:solidFill>
              </a:rPr>
              <a:t>卡上使用了一个函数，在对应的</a:t>
            </a:r>
            <a:r>
              <a:rPr lang="en-US" altLang="zh-CN" sz="2400" kern="100" dirty="0">
                <a:solidFill>
                  <a:srgbClr val="FF0000"/>
                </a:solidFill>
              </a:rPr>
              <a:t>SP</a:t>
            </a:r>
            <a:r>
              <a:rPr lang="zh-CN" altLang="en-US" sz="2400" kern="100" dirty="0">
                <a:solidFill>
                  <a:srgbClr val="7030A0"/>
                </a:solidFill>
              </a:rPr>
              <a:t>卡上必须使用</a:t>
            </a:r>
            <a:r>
              <a:rPr lang="zh-CN" altLang="en-US" sz="2400" kern="100" dirty="0">
                <a:solidFill>
                  <a:srgbClr val="FF0000"/>
                </a:solidFill>
              </a:rPr>
              <a:t>相同</a:t>
            </a:r>
            <a:r>
              <a:rPr lang="zh-CN" altLang="en-US" sz="2400" kern="100" dirty="0">
                <a:solidFill>
                  <a:srgbClr val="7030A0"/>
                </a:solidFill>
              </a:rPr>
              <a:t>的函数。含有一个规则的</a:t>
            </a:r>
            <a:r>
              <a:rPr lang="zh-CN" altLang="en-US" sz="2400" kern="100" dirty="0">
                <a:solidFill>
                  <a:srgbClr val="FF0000"/>
                </a:solidFill>
              </a:rPr>
              <a:t>概率分布表</a:t>
            </a:r>
            <a:r>
              <a:rPr lang="zh-CN" altLang="en-US" sz="2400" kern="100" dirty="0">
                <a:solidFill>
                  <a:srgbClr val="7030A0"/>
                </a:solidFill>
              </a:rPr>
              <a:t>的</a:t>
            </a:r>
            <a:r>
              <a:rPr lang="en-US" altLang="zh-CN" sz="2400" kern="100" dirty="0">
                <a:solidFill>
                  <a:srgbClr val="FF0000"/>
                </a:solidFill>
              </a:rPr>
              <a:t>SI</a:t>
            </a:r>
            <a:r>
              <a:rPr lang="zh-CN" altLang="en-US" sz="2400" kern="100" dirty="0">
                <a:solidFill>
                  <a:srgbClr val="7030A0"/>
                </a:solidFill>
              </a:rPr>
              <a:t>和</a:t>
            </a:r>
            <a:r>
              <a:rPr lang="en-US" altLang="zh-CN" sz="2400" kern="100" dirty="0">
                <a:solidFill>
                  <a:srgbClr val="FF0000"/>
                </a:solidFill>
              </a:rPr>
              <a:t>SP</a:t>
            </a:r>
            <a:r>
              <a:rPr lang="zh-CN" altLang="en-US" sz="2400" kern="100" dirty="0">
                <a:solidFill>
                  <a:srgbClr val="7030A0"/>
                </a:solidFill>
              </a:rPr>
              <a:t>卡与含有</a:t>
            </a:r>
            <a:r>
              <a:rPr lang="zh-CN" altLang="en-US" sz="2400" kern="100" dirty="0">
                <a:solidFill>
                  <a:srgbClr val="FF0000"/>
                </a:solidFill>
              </a:rPr>
              <a:t>一个函数</a:t>
            </a:r>
            <a:r>
              <a:rPr lang="zh-CN" altLang="en-US" sz="2400" kern="100" dirty="0">
                <a:solidFill>
                  <a:srgbClr val="7030A0"/>
                </a:solidFill>
              </a:rPr>
              <a:t>的</a:t>
            </a:r>
            <a:r>
              <a:rPr lang="en-US" altLang="zh-CN" sz="2400" kern="100" dirty="0">
                <a:solidFill>
                  <a:srgbClr val="FF0000"/>
                </a:solidFill>
              </a:rPr>
              <a:t>SB</a:t>
            </a:r>
            <a:r>
              <a:rPr lang="zh-CN" altLang="en-US" sz="2400" kern="100" dirty="0">
                <a:solidFill>
                  <a:srgbClr val="7030A0"/>
                </a:solidFill>
              </a:rPr>
              <a:t>卡相结合是</a:t>
            </a:r>
            <a:r>
              <a:rPr lang="zh-CN" altLang="en-US" sz="2400" kern="100" dirty="0">
                <a:solidFill>
                  <a:srgbClr val="FF0000"/>
                </a:solidFill>
              </a:rPr>
              <a:t>不允许</a:t>
            </a:r>
            <a:r>
              <a:rPr lang="zh-CN" altLang="en-US" sz="2400" kern="100" dirty="0">
                <a:solidFill>
                  <a:srgbClr val="7030A0"/>
                </a:solidFill>
              </a:rPr>
              <a:t>的</a:t>
            </a:r>
            <a:r>
              <a:rPr lang="zh-CN" altLang="en-US" sz="2400" kern="100" dirty="0" smtClean="0">
                <a:solidFill>
                  <a:srgbClr val="7030A0"/>
                </a:solidFill>
              </a:rPr>
              <a:t>。</a:t>
            </a:r>
            <a:endParaRPr lang="zh-CN" altLang="zh-CN" sz="2400" kern="1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SBn</a:t>
            </a:r>
            <a:r>
              <a:rPr lang="zh-CN" altLang="en-US" dirty="0" smtClean="0"/>
              <a:t>的结合使用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0" y="836712"/>
            <a:ext cx="8647218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使用内部函数描述的分布中几个特殊缺省值：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1612" lvl="1" indent="0">
              <a:spcAft>
                <a:spcPts val="0"/>
              </a:spcAft>
              <a:buNone/>
            </a:pPr>
            <a:r>
              <a:rPr lang="zh-CN" altLang="zh-CN" sz="2400" b="1" dirty="0" smtClean="0"/>
              <a:t>（</a:t>
            </a:r>
            <a:r>
              <a:rPr lang="en-US" altLang="zh-CN" sz="2400" b="1" dirty="0"/>
              <a:t>l</a:t>
            </a:r>
            <a:r>
              <a:rPr lang="zh-CN" altLang="zh-CN" sz="2400" b="1" dirty="0"/>
              <a:t>）如果</a:t>
            </a:r>
            <a:r>
              <a:rPr lang="en-US" altLang="zh-CN" sz="2400" b="1" dirty="0">
                <a:solidFill>
                  <a:srgbClr val="FF0000"/>
                </a:solidFill>
              </a:rPr>
              <a:t>SB f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出现，</a:t>
            </a:r>
            <a:r>
              <a:rPr lang="en-US" altLang="zh-CN" sz="2400" b="1" dirty="0">
                <a:solidFill>
                  <a:srgbClr val="FF0000"/>
                </a:solidFill>
              </a:rPr>
              <a:t>SP f </a:t>
            </a:r>
            <a:r>
              <a:rPr lang="zh-CN" altLang="zh-CN" sz="2400" b="1" dirty="0"/>
              <a:t>不出现，这时由</a:t>
            </a:r>
            <a:r>
              <a:rPr lang="en-US" altLang="zh-CN" sz="2400" b="1" dirty="0"/>
              <a:t>MCNP </a:t>
            </a:r>
            <a:r>
              <a:rPr lang="zh-CN" altLang="zh-CN" sz="2400" b="1" dirty="0"/>
              <a:t>提供带有缺省输入参数的</a:t>
            </a:r>
            <a:r>
              <a:rPr lang="en-US" altLang="zh-CN" sz="2400" b="1" dirty="0">
                <a:solidFill>
                  <a:srgbClr val="FF0000"/>
                </a:solidFill>
              </a:rPr>
              <a:t>SP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</a:t>
            </a:r>
            <a:r>
              <a:rPr lang="zh-CN" altLang="zh-CN" sz="2400" b="1" dirty="0" smtClean="0"/>
              <a:t>卡</a:t>
            </a:r>
            <a:r>
              <a:rPr lang="zh-CN" altLang="zh-CN" sz="2400" b="1" dirty="0"/>
              <a:t>。</a:t>
            </a:r>
            <a:endParaRPr lang="zh-CN" altLang="zh-CN" sz="2400" b="1" kern="100" dirty="0"/>
          </a:p>
          <a:p>
            <a:pPr marL="201612" lvl="1" indent="0">
              <a:spcAft>
                <a:spcPts val="0"/>
              </a:spcAft>
              <a:buNone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）如果描述变量</a:t>
            </a:r>
            <a:r>
              <a:rPr lang="en-US" altLang="zh-CN" sz="2400" b="1" dirty="0">
                <a:solidFill>
                  <a:srgbClr val="FF0000"/>
                </a:solidFill>
              </a:rPr>
              <a:t>RAD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或</a:t>
            </a:r>
            <a:r>
              <a:rPr lang="en-US" altLang="zh-CN" sz="2400" b="1" dirty="0">
                <a:solidFill>
                  <a:srgbClr val="FF0000"/>
                </a:solidFill>
              </a:rPr>
              <a:t>EXT</a:t>
            </a:r>
            <a:r>
              <a:rPr lang="zh-CN" altLang="zh-CN" sz="2400" b="1" dirty="0"/>
              <a:t>时，只有一个</a:t>
            </a:r>
            <a:r>
              <a:rPr lang="en-US" altLang="zh-CN" sz="2400" b="1" dirty="0">
                <a:solidFill>
                  <a:srgbClr val="FF0000"/>
                </a:solidFill>
              </a:rPr>
              <a:t>SI </a:t>
            </a:r>
            <a:r>
              <a:rPr lang="zh-CN" altLang="zh-CN" sz="2400" b="1" dirty="0"/>
              <a:t>卡出现，这时由</a:t>
            </a:r>
            <a:r>
              <a:rPr lang="en-US" altLang="zh-CN" sz="2400" b="1" dirty="0"/>
              <a:t>MCNP </a:t>
            </a:r>
            <a:r>
              <a:rPr lang="zh-CN" altLang="zh-CN" sz="2400" b="1" dirty="0"/>
              <a:t>提供带有缺省输入参数的 </a:t>
            </a:r>
            <a:r>
              <a:rPr lang="en-US" altLang="zh-CN" sz="2400" b="1" dirty="0">
                <a:solidFill>
                  <a:srgbClr val="FF0000"/>
                </a:solidFill>
              </a:rPr>
              <a:t>SP -21 </a:t>
            </a:r>
            <a:r>
              <a:rPr lang="zh-CN" altLang="zh-CN" sz="2400" b="1" dirty="0"/>
              <a:t>卡。</a:t>
            </a:r>
            <a:endParaRPr lang="zh-CN" altLang="zh-CN" sz="2400" b="1" kern="100" dirty="0"/>
          </a:p>
          <a:p>
            <a:pPr marL="201612" lvl="1" indent="0">
              <a:spcAft>
                <a:spcPts val="0"/>
              </a:spcAft>
              <a:buNone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）如果描述变量</a:t>
            </a:r>
            <a:r>
              <a:rPr lang="en-US" altLang="zh-CN" sz="2400" b="1" dirty="0">
                <a:solidFill>
                  <a:srgbClr val="FF0000"/>
                </a:solidFill>
              </a:rPr>
              <a:t>DIR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或</a:t>
            </a:r>
            <a:r>
              <a:rPr lang="en-US" altLang="zh-CN" sz="2400" b="1" dirty="0">
                <a:solidFill>
                  <a:srgbClr val="FF0000"/>
                </a:solidFill>
              </a:rPr>
              <a:t>EXT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时，只有</a:t>
            </a:r>
            <a:r>
              <a:rPr lang="en-US" altLang="zh-CN" sz="2400" b="1" dirty="0">
                <a:solidFill>
                  <a:srgbClr val="FF0000"/>
                </a:solidFill>
              </a:rPr>
              <a:t>SP -21 </a:t>
            </a:r>
            <a:r>
              <a:rPr lang="zh-CN" altLang="zh-CN" sz="2400" b="1" dirty="0"/>
              <a:t>或者</a:t>
            </a:r>
            <a:r>
              <a:rPr lang="en-US" altLang="zh-CN" sz="2400" b="1" dirty="0">
                <a:solidFill>
                  <a:srgbClr val="00B050"/>
                </a:solidFill>
              </a:rPr>
              <a:t>SP -31 </a:t>
            </a:r>
            <a:r>
              <a:rPr lang="zh-CN" altLang="zh-CN" sz="2400" b="1" dirty="0"/>
              <a:t>出现，这时由</a:t>
            </a:r>
            <a:r>
              <a:rPr lang="en-US" altLang="zh-CN" sz="2400" b="1" dirty="0"/>
              <a:t>MCNP</a:t>
            </a:r>
            <a:r>
              <a:rPr lang="zh-CN" altLang="zh-CN" sz="2400" b="1" dirty="0"/>
              <a:t>对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-21</a:t>
            </a:r>
            <a:r>
              <a:rPr lang="zh-CN" altLang="zh-CN" sz="2400" b="1" dirty="0"/>
              <a:t>提供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SI 0 1</a:t>
            </a:r>
            <a:r>
              <a:rPr lang="zh-CN" altLang="zh-CN" sz="2400" b="1" dirty="0"/>
              <a:t>，或者对 </a:t>
            </a:r>
            <a:r>
              <a:rPr lang="en-US" altLang="zh-CN" sz="2400" b="1" dirty="0">
                <a:solidFill>
                  <a:srgbClr val="00B050"/>
                </a:solidFill>
              </a:rPr>
              <a:t>-31</a:t>
            </a:r>
            <a:r>
              <a:rPr lang="zh-CN" altLang="zh-CN" sz="2400" b="1" dirty="0"/>
              <a:t>提供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SI -1 1</a:t>
            </a:r>
            <a:r>
              <a:rPr lang="zh-CN" altLang="zh-CN" sz="2400" b="1" dirty="0"/>
              <a:t>。</a:t>
            </a:r>
            <a:endParaRPr lang="zh-CN" altLang="zh-CN" sz="2400" b="1" kern="100" dirty="0"/>
          </a:p>
          <a:p>
            <a:pPr marL="201612" lvl="1" indent="0">
              <a:spcAft>
                <a:spcPts val="0"/>
              </a:spcAft>
              <a:buNone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）描述变量</a:t>
            </a:r>
            <a:r>
              <a:rPr lang="en-US" altLang="zh-CN" sz="2400" b="1" dirty="0">
                <a:solidFill>
                  <a:srgbClr val="FF0000"/>
                </a:solidFill>
              </a:rPr>
              <a:t>RAD </a:t>
            </a:r>
            <a:r>
              <a:rPr lang="zh-CN" altLang="zh-CN" sz="2400" b="1" dirty="0"/>
              <a:t>时，如果</a:t>
            </a:r>
            <a:r>
              <a:rPr lang="en-US" altLang="zh-CN" sz="2400" b="1" dirty="0">
                <a:solidFill>
                  <a:srgbClr val="FF0000"/>
                </a:solidFill>
              </a:rPr>
              <a:t>SI x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SP -21 </a:t>
            </a:r>
            <a:r>
              <a:rPr lang="zh-CN" altLang="zh-CN" sz="2400" b="1" dirty="0"/>
              <a:t>一起出现，则把</a:t>
            </a:r>
            <a:r>
              <a:rPr lang="en-US" altLang="zh-CN" sz="2400" b="1" dirty="0">
                <a:solidFill>
                  <a:srgbClr val="FF0000"/>
                </a:solidFill>
              </a:rPr>
              <a:t>SI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看作</a:t>
            </a:r>
            <a:r>
              <a:rPr lang="en-US" altLang="zh-CN" sz="2400" b="1" dirty="0">
                <a:solidFill>
                  <a:srgbClr val="FF0000"/>
                </a:solidFill>
              </a:rPr>
              <a:t>SI 0 x</a:t>
            </a:r>
            <a:r>
              <a:rPr lang="zh-CN" altLang="zh-CN" sz="2400" b="1" dirty="0"/>
              <a:t>。</a:t>
            </a:r>
            <a:endParaRPr lang="zh-CN" altLang="zh-CN" sz="2400" b="1" kern="100" dirty="0"/>
          </a:p>
          <a:p>
            <a:pPr marL="201612" lvl="1" indent="0">
              <a:spcAft>
                <a:spcPts val="0"/>
              </a:spcAft>
              <a:buNone/>
            </a:pPr>
            <a:r>
              <a:rPr lang="zh-CN" altLang="zh-CN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zh-CN" sz="2400" b="1" dirty="0"/>
              <a:t>）描述变量</a:t>
            </a:r>
            <a:r>
              <a:rPr lang="en-US" altLang="zh-CN" sz="2400" b="1" dirty="0">
                <a:solidFill>
                  <a:srgbClr val="FF0000"/>
                </a:solidFill>
              </a:rPr>
              <a:t>EXT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时，如果</a:t>
            </a:r>
            <a:r>
              <a:rPr lang="en-US" altLang="zh-CN" sz="2400" b="1" dirty="0">
                <a:solidFill>
                  <a:srgbClr val="FF0000"/>
                </a:solidFill>
              </a:rPr>
              <a:t>SI x </a:t>
            </a:r>
            <a:r>
              <a:rPr lang="zh-CN" altLang="zh-CN" sz="2400" b="1" dirty="0"/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SP -21 </a:t>
            </a:r>
            <a:r>
              <a:rPr lang="zh-CN" altLang="zh-CN" sz="2400" b="1" dirty="0"/>
              <a:t>或者</a:t>
            </a:r>
            <a:r>
              <a:rPr lang="en-US" altLang="zh-CN" sz="2400" b="1" dirty="0">
                <a:solidFill>
                  <a:srgbClr val="FF0000"/>
                </a:solidFill>
              </a:rPr>
              <a:t>SP -31 </a:t>
            </a:r>
            <a:r>
              <a:rPr lang="zh-CN" altLang="zh-CN" sz="2400" b="1" dirty="0"/>
              <a:t>一起出现，则把</a:t>
            </a:r>
            <a:r>
              <a:rPr lang="en-US" altLang="zh-CN" sz="2400" b="1" dirty="0">
                <a:solidFill>
                  <a:srgbClr val="FF0000"/>
                </a:solidFill>
              </a:rPr>
              <a:t>SI</a:t>
            </a:r>
            <a:r>
              <a:rPr lang="en-US" altLang="zh-CN" sz="2400" b="1" dirty="0"/>
              <a:t> </a:t>
            </a:r>
            <a:r>
              <a:rPr lang="zh-CN" altLang="zh-CN" sz="2400" b="1" dirty="0" smtClean="0"/>
              <a:t>看作</a:t>
            </a:r>
            <a:r>
              <a:rPr lang="en-US" altLang="zh-CN" sz="2400" b="1" dirty="0">
                <a:solidFill>
                  <a:srgbClr val="FF0000"/>
                </a:solidFill>
              </a:rPr>
              <a:t>SI -x </a:t>
            </a:r>
            <a:r>
              <a:rPr lang="en-US" altLang="zh-CN" sz="2400" b="1" dirty="0" err="1">
                <a:solidFill>
                  <a:srgbClr val="FF0000"/>
                </a:solidFill>
              </a:rPr>
              <a:t>x</a:t>
            </a:r>
            <a:r>
              <a:rPr lang="zh-CN" altLang="zh-CN" sz="2400" b="1" dirty="0" smtClean="0"/>
              <a:t>。</a:t>
            </a:r>
            <a:endParaRPr lang="zh-CN" altLang="zh-CN" sz="2400" b="1" kern="100" dirty="0"/>
          </a:p>
        </p:txBody>
      </p:sp>
    </p:spTree>
    <p:extLst>
      <p:ext uri="{BB962C8B-B14F-4D97-AF65-F5344CB8AC3E}">
        <p14:creationId xmlns:p14="http://schemas.microsoft.com/office/powerpoint/2010/main" val="1849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卡定义体积源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2" y="908720"/>
            <a:ext cx="8503200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三种体积源分布：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长方体、球及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圆柱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4512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华文楷体" panose="02010600040101010101" pitchFamily="2" charset="-122"/>
              </a:rPr>
              <a:t>长方体体积源：位置通过</a:t>
            </a:r>
            <a:r>
              <a:rPr lang="en-US" altLang="zh-CN" sz="2400" b="1" dirty="0" smtClean="0">
                <a:latin typeface="华文楷体" panose="02010600040101010101" pitchFamily="2" charset="-122"/>
              </a:rPr>
              <a:t>X,Y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和</a:t>
            </a:r>
            <a:r>
              <a:rPr lang="en-US" altLang="zh-CN" sz="2400" b="1" dirty="0" smtClean="0">
                <a:latin typeface="华文楷体" panose="02010600040101010101" pitchFamily="2" charset="-122"/>
              </a:rPr>
              <a:t>Z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来定义（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每条边都要平行于坐标轴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）</a:t>
            </a:r>
            <a:endParaRPr lang="en-US" altLang="zh-CN" sz="2400" b="1" dirty="0" smtClean="0">
              <a:latin typeface="华文楷体" panose="02010600040101010101" pitchFamily="2" charset="-122"/>
            </a:endParaRPr>
          </a:p>
          <a:p>
            <a:pPr marL="201612" lvl="1" indent="0">
              <a:buNone/>
            </a:pPr>
            <a:r>
              <a:rPr lang="en-US" altLang="zh-CN" sz="2400" dirty="0" smtClean="0"/>
              <a:t>SDEF  X=</a:t>
            </a:r>
            <a:r>
              <a:rPr lang="en-US" altLang="zh-CN" sz="2400" dirty="0" smtClean="0">
                <a:solidFill>
                  <a:srgbClr val="C00000"/>
                </a:solidFill>
              </a:rPr>
              <a:t>D1</a:t>
            </a:r>
            <a:r>
              <a:rPr lang="zh-CN" altLang="en-US" sz="2400" dirty="0">
                <a:solidFill>
                  <a:srgbClr val="C00000"/>
                </a:solidFill>
              </a:rPr>
              <a:t>　</a:t>
            </a:r>
            <a:r>
              <a:rPr lang="en-US" altLang="zh-CN" sz="2400" dirty="0"/>
              <a:t>Y=</a:t>
            </a:r>
            <a:r>
              <a:rPr lang="en-US" altLang="zh-CN" sz="2400" dirty="0">
                <a:solidFill>
                  <a:srgbClr val="CC6600"/>
                </a:solidFill>
              </a:rPr>
              <a:t>D2</a:t>
            </a:r>
            <a:r>
              <a:rPr lang="zh-CN" altLang="en-US" sz="2400" dirty="0">
                <a:solidFill>
                  <a:srgbClr val="CC6600"/>
                </a:solidFill>
              </a:rPr>
              <a:t>　</a:t>
            </a:r>
            <a:r>
              <a:rPr lang="en-US" altLang="zh-CN" sz="2400" dirty="0"/>
              <a:t>Z=</a:t>
            </a:r>
            <a:r>
              <a:rPr lang="en-US" altLang="zh-CN" sz="2400" dirty="0">
                <a:solidFill>
                  <a:srgbClr val="00B0F0"/>
                </a:solidFill>
              </a:rPr>
              <a:t>D3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400" dirty="0">
                <a:solidFill>
                  <a:srgbClr val="C00000"/>
                </a:solidFill>
              </a:rPr>
              <a:t>SI1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-15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15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C00000"/>
                </a:solidFill>
              </a:rPr>
              <a:t>SP1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CC6600"/>
                </a:solidFill>
              </a:rPr>
              <a:t>SI2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-20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20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CC6600"/>
                </a:solidFill>
              </a:rPr>
              <a:t>SP2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F0"/>
                </a:solidFill>
              </a:rPr>
              <a:t>SI3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-8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8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F0"/>
                </a:solidFill>
              </a:rPr>
              <a:t>SP3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pPr marL="201612" lvl="1" indent="0">
              <a:buNone/>
            </a:pPr>
            <a:r>
              <a:rPr lang="zh-CN" altLang="en-US" sz="2400" b="1" dirty="0" smtClean="0"/>
              <a:t>点源分布：</a:t>
            </a:r>
            <a:r>
              <a:rPr lang="en-US" altLang="zh-CN" sz="2400" dirty="0" smtClean="0"/>
              <a:t>SDEF  X=</a:t>
            </a:r>
            <a:r>
              <a:rPr lang="en-US" altLang="zh-CN" sz="2400" dirty="0"/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　</a:t>
            </a:r>
            <a:r>
              <a:rPr lang="en-US" altLang="zh-CN" sz="2400" dirty="0" smtClean="0"/>
              <a:t>Y=</a:t>
            </a:r>
            <a:r>
              <a:rPr lang="en-US" altLang="zh-CN" sz="2400" dirty="0"/>
              <a:t>0</a:t>
            </a:r>
            <a:r>
              <a:rPr lang="zh-CN" altLang="en-US" sz="2400" dirty="0">
                <a:solidFill>
                  <a:srgbClr val="CC6600"/>
                </a:solidFill>
              </a:rPr>
              <a:t>　</a:t>
            </a:r>
            <a:r>
              <a:rPr lang="en-US" altLang="zh-CN" sz="2400" dirty="0"/>
              <a:t>Z=1 </a:t>
            </a:r>
          </a:p>
          <a:p>
            <a:pPr marL="201612" lvl="1" indent="0">
              <a:buNone/>
            </a:pPr>
            <a:r>
              <a:rPr lang="zh-CN" altLang="en-US" sz="2400" b="1" dirty="0"/>
              <a:t>线</a:t>
            </a:r>
            <a:r>
              <a:rPr lang="zh-CN" altLang="en-US" sz="2400" b="1" dirty="0" smtClean="0"/>
              <a:t>源分布：</a:t>
            </a:r>
            <a:r>
              <a:rPr lang="en-US" altLang="zh-CN" sz="2400" dirty="0" smtClean="0"/>
              <a:t>SDEF  </a:t>
            </a:r>
            <a:r>
              <a:rPr lang="en-US" altLang="zh-CN" sz="2400" dirty="0"/>
              <a:t>X=</a:t>
            </a:r>
            <a:r>
              <a:rPr lang="en-US" altLang="zh-CN" sz="2400" dirty="0">
                <a:solidFill>
                  <a:srgbClr val="C00000"/>
                </a:solidFill>
              </a:rPr>
              <a:t>D1</a:t>
            </a:r>
            <a:r>
              <a:rPr lang="zh-CN" altLang="en-US" sz="2400" dirty="0">
                <a:solidFill>
                  <a:srgbClr val="C00000"/>
                </a:solidFill>
              </a:rPr>
              <a:t>　</a:t>
            </a:r>
            <a:r>
              <a:rPr lang="en-US" altLang="zh-CN" sz="2400" dirty="0" smtClean="0"/>
              <a:t>Y=2</a:t>
            </a:r>
            <a:r>
              <a:rPr lang="zh-CN" altLang="en-US" sz="2400" dirty="0">
                <a:solidFill>
                  <a:srgbClr val="CC6600"/>
                </a:solidFill>
              </a:rPr>
              <a:t>　</a:t>
            </a:r>
            <a:r>
              <a:rPr lang="en-US" altLang="zh-CN" sz="2400" dirty="0" smtClean="0"/>
              <a:t>Z=1      </a:t>
            </a:r>
            <a:endParaRPr lang="en-US" altLang="zh-CN" sz="2400" b="1" dirty="0" smtClean="0">
              <a:latin typeface="华文楷体" panose="02010600040101010101" pitchFamily="2" charset="-122"/>
            </a:endParaRPr>
          </a:p>
          <a:p>
            <a:pPr marL="201612" lvl="1" indent="0">
              <a:buNone/>
            </a:pPr>
            <a:r>
              <a:rPr lang="zh-CN" altLang="en-US" sz="2400" b="1" dirty="0">
                <a:latin typeface="华文楷体" panose="02010600040101010101" pitchFamily="2" charset="-122"/>
              </a:rPr>
              <a:t>面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源分布：</a:t>
            </a:r>
            <a:r>
              <a:rPr lang="en-US" altLang="zh-CN" sz="2400" dirty="0" smtClean="0"/>
              <a:t>SDEF  </a:t>
            </a:r>
            <a:r>
              <a:rPr lang="en-US" altLang="zh-CN" sz="2400" dirty="0"/>
              <a:t>X=</a:t>
            </a:r>
            <a:r>
              <a:rPr lang="en-US" altLang="zh-CN" sz="2400" dirty="0">
                <a:solidFill>
                  <a:srgbClr val="C00000"/>
                </a:solidFill>
              </a:rPr>
              <a:t>D1</a:t>
            </a:r>
            <a:r>
              <a:rPr lang="zh-CN" altLang="en-US" sz="2400" dirty="0">
                <a:solidFill>
                  <a:srgbClr val="C00000"/>
                </a:solidFill>
              </a:rPr>
              <a:t>　</a:t>
            </a:r>
            <a:r>
              <a:rPr lang="en-US" altLang="zh-CN" sz="2400" dirty="0" smtClean="0"/>
              <a:t>Y=</a:t>
            </a:r>
            <a:r>
              <a:rPr lang="en-US" altLang="zh-CN" sz="2400" dirty="0">
                <a:solidFill>
                  <a:srgbClr val="CC6600"/>
                </a:solidFill>
              </a:rPr>
              <a:t>D2</a:t>
            </a:r>
            <a:r>
              <a:rPr lang="zh-CN" altLang="en-US" sz="2400" dirty="0">
                <a:solidFill>
                  <a:srgbClr val="CC6600"/>
                </a:solidFill>
              </a:rPr>
              <a:t>　</a:t>
            </a:r>
            <a:r>
              <a:rPr lang="en-US" altLang="zh-CN" sz="2400" dirty="0" smtClean="0"/>
              <a:t>Z=</a:t>
            </a:r>
            <a:r>
              <a:rPr lang="en-US" altLang="zh-CN" sz="2400" dirty="0"/>
              <a:t>1</a:t>
            </a:r>
            <a:endParaRPr lang="en-US" altLang="zh-CN" sz="2400" b="1" dirty="0" smtClean="0">
              <a:latin typeface="华文楷体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79912" y="2708920"/>
            <a:ext cx="4032448" cy="2466856"/>
            <a:chOff x="3779912" y="2708920"/>
            <a:chExt cx="4032448" cy="246685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691" y="2708920"/>
              <a:ext cx="3094669" cy="2016224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3779912" y="3645024"/>
              <a:ext cx="1728192" cy="1530752"/>
              <a:chOff x="3707904" y="4139788"/>
              <a:chExt cx="1728192" cy="1530752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3851920" y="4509120"/>
                <a:ext cx="1152128" cy="936104"/>
                <a:chOff x="3851920" y="4509120"/>
                <a:chExt cx="1152128" cy="936104"/>
              </a:xfrm>
            </p:grpSpPr>
            <p:cxnSp>
              <p:nvCxnSpPr>
                <p:cNvPr id="8" name="直接箭头连接符 7"/>
                <p:cNvCxnSpPr/>
                <p:nvPr/>
              </p:nvCxnSpPr>
              <p:spPr>
                <a:xfrm>
                  <a:off x="3851920" y="5445224"/>
                  <a:ext cx="1152128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3851920" y="4509120"/>
                  <a:ext cx="0" cy="93610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3851920" y="4725144"/>
                  <a:ext cx="716951" cy="72008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/>
              <p:cNvSpPr txBox="1"/>
              <p:nvPr/>
            </p:nvSpPr>
            <p:spPr>
              <a:xfrm>
                <a:off x="5004048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</a:t>
                </a:r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352847" y="435581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sp>
            <p:nvSpPr>
              <p:cNvPr id="16" name="文本框 13"/>
              <p:cNvSpPr txBox="1"/>
              <p:nvPr/>
            </p:nvSpPr>
            <p:spPr>
              <a:xfrm>
                <a:off x="3707904" y="41397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51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卡定义体积源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2" y="620688"/>
            <a:ext cx="8503200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三种体积源分布：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长方体、球及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圆柱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4512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华文楷体" panose="02010600040101010101" pitchFamily="2" charset="-122"/>
              </a:rPr>
              <a:t>球体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体积源：位置通过</a:t>
            </a:r>
            <a:r>
              <a:rPr lang="en-US" altLang="zh-CN" sz="2400" b="1" dirty="0" smtClean="0"/>
              <a:t>POS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RAD</a:t>
            </a:r>
            <a:r>
              <a:rPr lang="zh-CN" altLang="en-US" sz="2400" b="1" dirty="0" smtClean="0"/>
              <a:t>来定义（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Z </a:t>
            </a:r>
            <a:r>
              <a:rPr lang="zh-CN" altLang="en-US" sz="2400" b="1" dirty="0"/>
              <a:t>及</a:t>
            </a:r>
            <a:r>
              <a:rPr lang="en-US" altLang="zh-CN" sz="2400" b="1" dirty="0"/>
              <a:t>AXS</a:t>
            </a:r>
            <a:r>
              <a:rPr lang="zh-CN" altLang="en-US" sz="2400" b="1" dirty="0">
                <a:solidFill>
                  <a:srgbClr val="FF0000"/>
                </a:solidFill>
              </a:rPr>
              <a:t>不能定义</a:t>
            </a:r>
            <a:r>
              <a:rPr lang="zh-CN" altLang="en-US" sz="2400" b="1" dirty="0"/>
              <a:t>）</a:t>
            </a:r>
            <a:endParaRPr lang="en-US" altLang="zh-CN" sz="2400" b="1" dirty="0" smtClean="0"/>
          </a:p>
          <a:p>
            <a:pPr marL="201612" lvl="1" indent="0">
              <a:buNone/>
            </a:pPr>
            <a:r>
              <a:rPr lang="en-US" altLang="zh-CN" sz="2400" dirty="0" smtClean="0"/>
              <a:t>SDEF   </a:t>
            </a:r>
            <a:r>
              <a:rPr lang="en-US" altLang="zh-CN" sz="2400" dirty="0" smtClean="0">
                <a:latin typeface="+mn-ea"/>
              </a:rPr>
              <a:t>POS=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0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0 0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RAD=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D1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SI1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20    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$</a:t>
            </a:r>
            <a:r>
              <a:rPr lang="zh-CN" altLang="en-US" sz="2400" dirty="0" smtClean="0">
                <a:solidFill>
                  <a:srgbClr val="00B050"/>
                </a:solidFill>
                <a:latin typeface="+mn-ea"/>
              </a:rPr>
              <a:t>缺省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H</a:t>
            </a:r>
            <a:r>
              <a:rPr lang="zh-CN" altLang="en-US" sz="2400" dirty="0" smtClean="0">
                <a:solidFill>
                  <a:srgbClr val="00B050"/>
                </a:solidFill>
                <a:latin typeface="+mn-ea"/>
              </a:rPr>
              <a:t>，给出区间边界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00B0F0"/>
                </a:solidFill>
                <a:latin typeface="+mn-ea"/>
              </a:rPr>
            </a:b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SP1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-21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2 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 </a:t>
            </a:r>
            <a:r>
              <a:rPr lang="zh-CN" altLang="en-US" sz="24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$</a:t>
            </a:r>
            <a:r>
              <a:rPr lang="zh-CN" altLang="en-US" sz="2400">
                <a:solidFill>
                  <a:srgbClr val="00B050"/>
                </a:solidFill>
                <a:latin typeface="+mn-ea"/>
              </a:rPr>
              <a:t>幂</a:t>
            </a:r>
            <a:r>
              <a:rPr lang="zh-CN" altLang="en-US" sz="2400" smtClean="0">
                <a:solidFill>
                  <a:srgbClr val="00B050"/>
                </a:solidFill>
                <a:latin typeface="+mn-ea"/>
              </a:rPr>
              <a:t>函数</a:t>
            </a:r>
            <a:r>
              <a:rPr lang="zh-CN" altLang="en-US" sz="2400" dirty="0" smtClean="0">
                <a:solidFill>
                  <a:srgbClr val="00B050"/>
                </a:solidFill>
                <a:latin typeface="+mn-ea"/>
              </a:rPr>
              <a:t>二次方分布</a:t>
            </a:r>
            <a:endParaRPr lang="en-US" altLang="zh-CN" sz="2400" b="1" dirty="0" smtClean="0">
              <a:solidFill>
                <a:srgbClr val="00B050"/>
              </a:solidFill>
              <a:latin typeface="华文楷体" panose="02010600040101010101" pitchFamily="2" charset="-122"/>
            </a:endParaRPr>
          </a:p>
          <a:p>
            <a:pPr marL="544512" lvl="1" indent="-342900">
              <a:buFont typeface="Wingdings" panose="05000000000000000000" pitchFamily="2" charset="2"/>
              <a:buChar char="l"/>
            </a:pPr>
            <a:endParaRPr lang="en-US" altLang="zh-CN" sz="2400" b="1" dirty="0" smtClean="0">
              <a:latin typeface="华文楷体" panose="02010600040101010101" pitchFamily="2" charset="-122"/>
            </a:endParaRPr>
          </a:p>
          <a:p>
            <a:pPr marL="201612" lvl="1" indent="0"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</a:rPr>
              <a:t>点源：</a:t>
            </a:r>
            <a:r>
              <a:rPr lang="en-US" altLang="zh-CN" sz="2400" dirty="0" smtClean="0"/>
              <a:t>SDEF   </a:t>
            </a:r>
            <a:r>
              <a:rPr lang="en-US" altLang="zh-CN" sz="2400" dirty="0">
                <a:latin typeface="+mn-ea"/>
              </a:rPr>
              <a:t>POS=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 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sz="2400" dirty="0" smtClean="0">
                <a:solidFill>
                  <a:srgbClr val="00B050"/>
                </a:solidFill>
                <a:latin typeface="+mn-ea"/>
              </a:rPr>
              <a:t>   </a:t>
            </a:r>
            <a:r>
              <a:rPr lang="en-US" altLang="zh-CN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ea"/>
              </a:rPr>
              <a:t>RAD=0</a:t>
            </a:r>
          </a:p>
          <a:p>
            <a:pPr marL="201612" lvl="1" indent="0">
              <a:buNone/>
            </a:pPr>
            <a:r>
              <a:rPr lang="zh-CN" altLang="en-US" sz="2400" b="1" dirty="0" smtClean="0">
                <a:latin typeface="+mn-ea"/>
              </a:rPr>
              <a:t>球壳：</a:t>
            </a:r>
            <a:r>
              <a:rPr lang="en-US" altLang="zh-CN" sz="2400" dirty="0" smtClean="0"/>
              <a:t>SDEF   </a:t>
            </a:r>
            <a:r>
              <a:rPr lang="en-US" altLang="zh-CN" sz="2400" dirty="0">
                <a:latin typeface="+mn-ea"/>
              </a:rPr>
              <a:t>POS=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 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sz="2400" dirty="0" smtClean="0">
                <a:solidFill>
                  <a:srgbClr val="00B050"/>
                </a:solidFill>
                <a:latin typeface="+mn-ea"/>
              </a:rPr>
              <a:t>   </a:t>
            </a:r>
            <a:r>
              <a:rPr lang="en-US" altLang="zh-CN" sz="2400" dirty="0" smtClean="0">
                <a:latin typeface="+mn-ea"/>
              </a:rPr>
              <a:t>RAD=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D1</a:t>
            </a:r>
          </a:p>
          <a:p>
            <a:pPr marL="201612" lvl="1" indent="0">
              <a:buNone/>
            </a:pP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            SI1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10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20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00B0F0"/>
                </a:solidFill>
                <a:latin typeface="+mn-ea"/>
              </a:rPr>
            </a:b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            SP1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-21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endParaRPr lang="en-US" altLang="zh-CN" sz="2400" b="1" dirty="0">
              <a:solidFill>
                <a:srgbClr val="00B050"/>
              </a:solidFill>
              <a:latin typeface="华文楷体" panose="0201060004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724128" y="3171432"/>
            <a:ext cx="3024336" cy="2849856"/>
            <a:chOff x="5004048" y="3212976"/>
            <a:chExt cx="3024336" cy="28498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3" t="37762" r="25588" b="7724"/>
            <a:stretch/>
          </p:blipFill>
          <p:spPr>
            <a:xfrm>
              <a:off x="5004048" y="3212976"/>
              <a:ext cx="3024336" cy="2849856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6372200" y="4725144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96136" y="494116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POS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6" idx="1"/>
            </p:cNvCxnSpPr>
            <p:nvPr/>
          </p:nvCxnSpPr>
          <p:spPr>
            <a:xfrm flipH="1" flipV="1">
              <a:off x="5796136" y="4221088"/>
              <a:ext cx="597155" cy="52514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012160" y="406778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RAD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1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卡定义体积源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2" y="404664"/>
            <a:ext cx="8503200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三种体积源分布：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长方体、球及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圆柱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4512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华文楷体" panose="02010600040101010101" pitchFamily="2" charset="-122"/>
              </a:rPr>
              <a:t>圆柱体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体积源：位置通过</a:t>
            </a:r>
            <a:r>
              <a:rPr lang="en-US" altLang="zh-CN" sz="2400" b="1" dirty="0"/>
              <a:t>POS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AXS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RAD </a:t>
            </a:r>
            <a:r>
              <a:rPr lang="zh-CN" altLang="en-US" sz="2400" b="1" dirty="0"/>
              <a:t>及</a:t>
            </a:r>
            <a:r>
              <a:rPr lang="en-US" altLang="zh-CN" sz="2400" b="1" dirty="0"/>
              <a:t>EXT</a:t>
            </a:r>
            <a:r>
              <a:rPr lang="zh-CN" altLang="en-US" sz="2400" b="1" dirty="0" smtClean="0"/>
              <a:t>来定义</a:t>
            </a:r>
            <a:endParaRPr lang="en-US" altLang="zh-CN" sz="2400" b="1" dirty="0" smtClean="0"/>
          </a:p>
          <a:p>
            <a:pPr marL="201612" lvl="1" indent="0">
              <a:buNone/>
            </a:pPr>
            <a:r>
              <a:rPr lang="en-US" altLang="zh-CN" sz="2400" dirty="0" smtClean="0">
                <a:latin typeface="+mn-ea"/>
              </a:rPr>
              <a:t>SDEF  POS=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0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0 0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AXS=</a:t>
            </a:r>
            <a:r>
              <a:rPr lang="en-US" altLang="zh-CN" sz="2400" dirty="0">
                <a:solidFill>
                  <a:srgbClr val="7030A0"/>
                </a:solidFill>
                <a:latin typeface="+mn-ea"/>
              </a:rPr>
              <a:t>0 1</a:t>
            </a:r>
            <a:r>
              <a:rPr lang="zh-CN" altLang="en-US" sz="2400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EXT=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D1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RAD=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D2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00B050"/>
                </a:solidFill>
                <a:latin typeface="+mn-ea"/>
              </a:rPr>
            </a:b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SI1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-20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0      </a:t>
            </a:r>
            <a:r>
              <a:rPr lang="en-US" altLang="zh-CN" sz="2400" dirty="0" smtClean="0">
                <a:latin typeface="+mn-ea"/>
              </a:rPr>
              <a:t>$</a:t>
            </a:r>
            <a:r>
              <a:rPr lang="zh-CN" altLang="en-US" sz="2400" dirty="0">
                <a:latin typeface="+mn-ea"/>
              </a:rPr>
              <a:t>缺省</a:t>
            </a:r>
            <a:r>
              <a:rPr lang="en-US" altLang="zh-CN" sz="2400" dirty="0">
                <a:latin typeface="+mn-ea"/>
              </a:rPr>
              <a:t>H</a:t>
            </a:r>
            <a:r>
              <a:rPr lang="zh-CN" altLang="en-US" sz="2400" dirty="0">
                <a:latin typeface="+mn-ea"/>
              </a:rPr>
              <a:t>，给出区间边界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00B050"/>
                </a:solidFill>
                <a:latin typeface="+mn-ea"/>
              </a:rPr>
            </a:b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SP1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1      </a:t>
            </a:r>
            <a:r>
              <a:rPr lang="en-US" altLang="zh-CN" sz="2400" dirty="0" smtClean="0">
                <a:latin typeface="+mn-ea"/>
              </a:rPr>
              <a:t>$</a:t>
            </a:r>
            <a:r>
              <a:rPr lang="zh-CN" altLang="en-US" sz="2400" dirty="0" smtClean="0">
                <a:latin typeface="+mn-ea"/>
              </a:rPr>
              <a:t>缺省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，区间内均匀分布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00B050"/>
                </a:solidFill>
                <a:latin typeface="+mn-ea"/>
              </a:rPr>
            </a:b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SI2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12     </a:t>
            </a:r>
            <a:r>
              <a:rPr lang="en-US" altLang="zh-CN" sz="2400" dirty="0" smtClean="0">
                <a:latin typeface="+mn-ea"/>
              </a:rPr>
              <a:t>$</a:t>
            </a:r>
            <a:r>
              <a:rPr lang="zh-CN" altLang="en-US" sz="2400" dirty="0">
                <a:latin typeface="+mn-ea"/>
              </a:rPr>
              <a:t>缺省</a:t>
            </a:r>
            <a:r>
              <a:rPr lang="en-US" altLang="zh-CN" sz="2400" dirty="0">
                <a:latin typeface="+mn-ea"/>
              </a:rPr>
              <a:t>H</a:t>
            </a:r>
            <a:r>
              <a:rPr lang="zh-CN" altLang="en-US" sz="2400" dirty="0">
                <a:latin typeface="+mn-ea"/>
              </a:rPr>
              <a:t>，给出区间边界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00B0F0"/>
                </a:solidFill>
                <a:latin typeface="+mn-ea"/>
              </a:rPr>
            </a:b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SP2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-21</a:t>
            </a:r>
            <a:r>
              <a:rPr lang="zh-CN" altLang="en-US" sz="24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1   </a:t>
            </a:r>
            <a:r>
              <a:rPr lang="en-US" altLang="zh-CN" sz="2400" dirty="0" smtClean="0">
                <a:latin typeface="+mn-ea"/>
              </a:rPr>
              <a:t>$</a:t>
            </a:r>
            <a:r>
              <a:rPr lang="zh-CN" altLang="en-US" sz="2400" dirty="0" smtClean="0">
                <a:latin typeface="+mn-ea"/>
              </a:rPr>
              <a:t>幂</a:t>
            </a:r>
            <a:r>
              <a:rPr lang="zh-CN" altLang="en-US" sz="2400" dirty="0" smtClean="0">
                <a:latin typeface="+mn-ea"/>
              </a:rPr>
              <a:t>函数</a:t>
            </a:r>
            <a:r>
              <a:rPr lang="zh-CN" altLang="en-US" sz="2400" dirty="0">
                <a:latin typeface="+mn-ea"/>
              </a:rPr>
              <a:t>一</a:t>
            </a:r>
            <a:r>
              <a:rPr lang="zh-CN" altLang="en-US" sz="2400" dirty="0" smtClean="0">
                <a:latin typeface="+mn-ea"/>
              </a:rPr>
              <a:t>次</a:t>
            </a:r>
            <a:r>
              <a:rPr lang="zh-CN" altLang="en-US" sz="2400" dirty="0">
                <a:latin typeface="+mn-ea"/>
              </a:rPr>
              <a:t>方</a:t>
            </a:r>
            <a:r>
              <a:rPr lang="zh-CN" altLang="en-US" sz="2400" dirty="0" smtClean="0">
                <a:latin typeface="+mn-ea"/>
              </a:rPr>
              <a:t>分布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00B0F0"/>
                </a:solidFill>
                <a:latin typeface="+mn-ea"/>
              </a:rPr>
            </a:b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zh-CN" altLang="en-US" sz="2400" b="1" dirty="0" smtClean="0"/>
              <a:t>平面圆对称源：</a:t>
            </a:r>
            <a:r>
              <a:rPr lang="en-US" altLang="zh-CN" sz="2400" dirty="0">
                <a:latin typeface="+mn-ea"/>
              </a:rPr>
              <a:t> </a:t>
            </a:r>
            <a:endParaRPr lang="en-US" altLang="zh-CN" sz="2400" dirty="0" smtClean="0">
              <a:latin typeface="+mn-ea"/>
            </a:endParaRPr>
          </a:p>
          <a:p>
            <a:pPr marL="201612" lvl="1" indent="0">
              <a:buNone/>
            </a:pPr>
            <a:r>
              <a:rPr lang="en-US" altLang="zh-CN" sz="2400" dirty="0" smtClean="0">
                <a:latin typeface="+mn-ea"/>
              </a:rPr>
              <a:t>SDEF  </a:t>
            </a:r>
            <a:r>
              <a:rPr lang="en-US" altLang="zh-CN" sz="2400" dirty="0">
                <a:latin typeface="+mn-ea"/>
              </a:rPr>
              <a:t>POS=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 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0 </a:t>
            </a:r>
            <a:r>
              <a:rPr lang="en-US" altLang="zh-CN" sz="2400" dirty="0" smtClean="0">
                <a:latin typeface="+mn-ea"/>
              </a:rPr>
              <a:t>AXS=</a:t>
            </a:r>
            <a:r>
              <a:rPr lang="en-US" altLang="zh-CN" sz="2400" dirty="0" smtClean="0">
                <a:solidFill>
                  <a:srgbClr val="7030A0"/>
                </a:solidFill>
                <a:latin typeface="+mn-ea"/>
              </a:rPr>
              <a:t>0 1</a:t>
            </a:r>
            <a:r>
              <a:rPr lang="zh-CN" altLang="en-US" sz="2400" dirty="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n-ea"/>
              </a:rPr>
              <a:t>EXT=0 </a:t>
            </a:r>
            <a:r>
              <a:rPr lang="en-US" altLang="zh-CN" sz="2400" dirty="0" smtClean="0">
                <a:latin typeface="+mn-ea"/>
              </a:rPr>
              <a:t>RAD=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D2</a:t>
            </a:r>
          </a:p>
          <a:p>
            <a:pPr marL="201612" lvl="1" indent="0">
              <a:buNone/>
            </a:pPr>
            <a:endParaRPr lang="en-US" altLang="zh-CN" sz="2400" b="1" dirty="0" smtClean="0">
              <a:latin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72200" y="1844824"/>
            <a:ext cx="2304256" cy="3681700"/>
            <a:chOff x="6372200" y="1844824"/>
            <a:chExt cx="2304256" cy="3681700"/>
          </a:xfrm>
        </p:grpSpPr>
        <p:grpSp>
          <p:nvGrpSpPr>
            <p:cNvPr id="27" name="组合 26"/>
            <p:cNvGrpSpPr/>
            <p:nvPr/>
          </p:nvGrpSpPr>
          <p:grpSpPr>
            <a:xfrm>
              <a:off x="6372200" y="1844824"/>
              <a:ext cx="2304256" cy="3312368"/>
              <a:chOff x="5652120" y="2564904"/>
              <a:chExt cx="2304256" cy="331236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8184" y="2996952"/>
                <a:ext cx="1728192" cy="2516490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/>
              <p:nvPr/>
            </p:nvCxnSpPr>
            <p:spPr>
              <a:xfrm>
                <a:off x="7092280" y="2564904"/>
                <a:ext cx="0" cy="3312368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7020272" y="4255197"/>
                <a:ext cx="144016" cy="144016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7092280" y="3789040"/>
                <a:ext cx="7920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7131890" y="4221088"/>
                <a:ext cx="68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POS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164288" y="3861048"/>
                <a:ext cx="68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RAD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5724128" y="3212976"/>
                <a:ext cx="50405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724128" y="5229200"/>
                <a:ext cx="50405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5940152" y="4590420"/>
                <a:ext cx="0" cy="6387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5940152" y="3212976"/>
                <a:ext cx="0" cy="6480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5652120" y="407707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EXT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24328" y="51571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AXS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3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卡定义体积源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2" y="908720"/>
            <a:ext cx="8503200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hlinkClick r:id="rId2" action="ppaction://hlinksldjump"/>
              </a:rPr>
              <a:t>粒子飞行方向</a:t>
            </a:r>
            <a:endParaRPr lang="en-US" altLang="zh-CN" sz="2400" dirty="0" smtClean="0">
              <a:solidFill>
                <a:srgbClr val="7030A0"/>
              </a:solidFill>
              <a:latin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        </a:t>
            </a:r>
            <a:r>
              <a:rPr lang="zh-CN" altLang="en-US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对于体积源来说，如果不定义</a:t>
            </a:r>
            <a:r>
              <a:rPr lang="en-US" altLang="zh-CN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VEC</a:t>
            </a:r>
            <a:r>
              <a:rPr lang="zh-CN" altLang="en-US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和</a:t>
            </a:r>
            <a:r>
              <a:rPr lang="en-US" altLang="zh-CN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DIR</a:t>
            </a:r>
            <a:r>
              <a:rPr lang="zh-CN" altLang="en-US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，粒子飞行的方向则按照各向同性进行抽样。如果非各向同性，则需要同时指定</a:t>
            </a:r>
            <a:r>
              <a:rPr lang="en-US" altLang="zh-CN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VEC</a:t>
            </a:r>
            <a:r>
              <a:rPr lang="zh-CN" altLang="en-US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和</a:t>
            </a:r>
            <a:r>
              <a:rPr lang="en-US" altLang="zh-CN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DIR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dirty="0">
                <a:latin typeface="+mn-ea"/>
              </a:rPr>
              <a:t> SDEF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PAR=3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ERG=10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X=0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Y=0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Z=0</a:t>
            </a:r>
            <a:br>
              <a:rPr lang="en-US" altLang="zh-CN" sz="2400" dirty="0">
                <a:latin typeface="+mn-ea"/>
              </a:rPr>
            </a:br>
            <a:r>
              <a:rPr lang="zh-CN" altLang="en-US" sz="2400" dirty="0">
                <a:latin typeface="+mn-ea"/>
              </a:rPr>
              <a:t>　 　　  </a:t>
            </a:r>
            <a:r>
              <a:rPr lang="en-US" altLang="zh-CN" sz="2400" dirty="0">
                <a:latin typeface="+mn-ea"/>
              </a:rPr>
              <a:t>VEC=0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0    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DIR=1</a:t>
            </a:r>
            <a:endParaRPr lang="en-US" altLang="zh-CN" sz="2400" dirty="0">
              <a:solidFill>
                <a:schemeClr val="hlink"/>
              </a:solidFill>
              <a:latin typeface="+mn-ea"/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dirty="0">
                <a:latin typeface="+mn-ea"/>
              </a:rPr>
              <a:t> SDEF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PAR=3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ERG=10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X=0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Y=0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Z=0</a:t>
            </a:r>
            <a:br>
              <a:rPr lang="en-US" altLang="zh-CN" sz="2400" dirty="0">
                <a:latin typeface="+mn-ea"/>
              </a:rPr>
            </a:br>
            <a:r>
              <a:rPr lang="zh-CN" altLang="en-US" sz="2400" dirty="0">
                <a:latin typeface="+mn-ea"/>
              </a:rPr>
              <a:t>　　　   </a:t>
            </a:r>
            <a:r>
              <a:rPr lang="en-US" altLang="zh-CN" sz="2400" dirty="0">
                <a:latin typeface="+mn-ea"/>
              </a:rPr>
              <a:t>VEC=0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</a:rPr>
              <a:t>DIR=</a:t>
            </a:r>
            <a:r>
              <a:rPr lang="en-US" altLang="zh-CN" sz="2400" dirty="0" smtClean="0">
                <a:solidFill>
                  <a:srgbClr val="7030A0"/>
                </a:solidFill>
                <a:latin typeface="+mn-ea"/>
              </a:rPr>
              <a:t>0.866</a:t>
            </a:r>
            <a:endParaRPr lang="en-US" altLang="zh-CN" sz="2400" dirty="0">
              <a:solidFill>
                <a:srgbClr val="7030A0"/>
              </a:solidFill>
              <a:latin typeface="+mn-ea"/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dirty="0">
                <a:latin typeface="+mn-ea"/>
              </a:rPr>
              <a:t> SDEF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PAR=3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ERG=10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X=0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Y=0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Z=0</a:t>
            </a:r>
            <a:br>
              <a:rPr lang="en-US" altLang="zh-CN" sz="2400" dirty="0">
                <a:latin typeface="+mn-ea"/>
              </a:rPr>
            </a:br>
            <a:r>
              <a:rPr lang="zh-CN" altLang="en-US" sz="2400" dirty="0">
                <a:latin typeface="+mn-ea"/>
              </a:rPr>
              <a:t>　　　   </a:t>
            </a:r>
            <a:r>
              <a:rPr lang="en-US" altLang="zh-CN" sz="2400" dirty="0">
                <a:latin typeface="+mn-ea"/>
              </a:rPr>
              <a:t>VEC=0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DIR=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D1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/>
            </a:r>
            <a:br>
              <a:rPr lang="en-US" altLang="zh-CN" sz="2400" dirty="0">
                <a:solidFill>
                  <a:srgbClr val="00B050"/>
                </a:solidFill>
                <a:latin typeface="+mn-ea"/>
              </a:rPr>
            </a:b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SI1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0.866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1</a:t>
            </a:r>
            <a:br>
              <a:rPr lang="en-US" altLang="zh-CN" sz="2400" dirty="0">
                <a:solidFill>
                  <a:srgbClr val="C00000"/>
                </a:solidFill>
                <a:latin typeface="+mn-ea"/>
              </a:rPr>
            </a:b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SP1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　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　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1</a:t>
            </a:r>
            <a:endParaRPr lang="en-US" altLang="zh-CN" sz="24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600886" y="2132856"/>
            <a:ext cx="2075570" cy="961928"/>
            <a:chOff x="6516216" y="1988840"/>
            <a:chExt cx="2075570" cy="961928"/>
          </a:xfrm>
        </p:grpSpPr>
        <p:sp>
          <p:nvSpPr>
            <p:cNvPr id="18" name="矩形 17"/>
            <p:cNvSpPr/>
            <p:nvPr/>
          </p:nvSpPr>
          <p:spPr bwMode="auto">
            <a:xfrm>
              <a:off x="6516216" y="1988840"/>
              <a:ext cx="2075570" cy="961928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noFill/>
              <a:prstDash val="solid"/>
              <a:round/>
              <a:headEnd type="none" w="med" len="med"/>
              <a:tailEnd type="stealth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laying Cards" pitchFamily="2" charset="0"/>
                <a:ea typeface="微软雅黑" pitchFamily="34" charset="-122"/>
              </a:endParaRPr>
            </a:p>
          </p:txBody>
        </p:sp>
        <p:pic>
          <p:nvPicPr>
            <p:cNvPr id="19" name="Picture 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39273">
              <a:off x="6642469" y="2096789"/>
              <a:ext cx="52387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hlink"/>
                  </a:solidFill>
                  <a:prstDash val="solid"/>
                  <a:miter lim="800000"/>
                  <a:headEnd type="none" w="med" len="med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直接箭头连接符 21"/>
            <p:cNvCxnSpPr/>
            <p:nvPr/>
          </p:nvCxnSpPr>
          <p:spPr bwMode="auto">
            <a:xfrm flipV="1">
              <a:off x="6850401" y="2530688"/>
              <a:ext cx="1520551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椭圆 23"/>
            <p:cNvSpPr/>
            <p:nvPr/>
          </p:nvSpPr>
          <p:spPr bwMode="auto">
            <a:xfrm>
              <a:off x="6796395" y="2469804"/>
              <a:ext cx="108012" cy="108012"/>
            </a:xfrm>
            <a:prstGeom prst="ellipse">
              <a:avLst/>
            </a:prstGeom>
            <a:solidFill>
              <a:srgbClr val="CC6600"/>
            </a:solidFill>
            <a:ln w="12700" cap="flat" cmpd="sng" algn="ctr">
              <a:noFill/>
              <a:prstDash val="solid"/>
              <a:round/>
              <a:headEnd type="none" w="med" len="med"/>
              <a:tailEnd type="stealth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laying Cards" pitchFamily="2" charset="0"/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8383566" y="2507829"/>
              <a:ext cx="45720" cy="45720"/>
            </a:xfrm>
            <a:prstGeom prst="ellipse">
              <a:avLst/>
            </a:prstGeom>
            <a:solidFill>
              <a:srgbClr val="FF00FF"/>
            </a:solidFill>
            <a:ln w="12700" cap="flat" cmpd="sng" algn="ctr">
              <a:noFill/>
              <a:prstDash val="solid"/>
              <a:round/>
              <a:headEnd type="none" w="med" len="med"/>
              <a:tailEnd type="stealth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laying Cards" pitchFamily="2" charset="0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00886" y="3212976"/>
            <a:ext cx="2075570" cy="1555010"/>
            <a:chOff x="6456870" y="5373216"/>
            <a:chExt cx="2075570" cy="1555010"/>
          </a:xfrm>
        </p:grpSpPr>
        <p:sp>
          <p:nvSpPr>
            <p:cNvPr id="30" name="矩形 29"/>
            <p:cNvSpPr/>
            <p:nvPr/>
          </p:nvSpPr>
          <p:spPr bwMode="auto">
            <a:xfrm>
              <a:off x="6456870" y="5373216"/>
              <a:ext cx="2075570" cy="1555010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noFill/>
              <a:prstDash val="solid"/>
              <a:round/>
              <a:headEnd type="none" w="med" len="med"/>
              <a:tailEnd type="stealth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laying Cards" pitchFamily="2" charset="0"/>
                <a:ea typeface="微软雅黑" pitchFamily="34" charset="-122"/>
              </a:endParaRPr>
            </a:p>
          </p:txBody>
        </p:sp>
        <p:pic>
          <p:nvPicPr>
            <p:cNvPr id="31" name="Picture 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39273">
              <a:off x="6585395" y="5728133"/>
              <a:ext cx="52387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hlink"/>
                  </a:solidFill>
                  <a:prstDash val="solid"/>
                  <a:miter lim="800000"/>
                  <a:headEnd type="none" w="med" len="med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椭圆 31"/>
            <p:cNvSpPr/>
            <p:nvPr/>
          </p:nvSpPr>
          <p:spPr bwMode="auto">
            <a:xfrm rot="16200000">
              <a:off x="7606972" y="5959914"/>
              <a:ext cx="1300197" cy="406726"/>
            </a:xfrm>
            <a:prstGeom prst="ellipse">
              <a:avLst/>
            </a:prstGeom>
            <a:noFill/>
            <a:ln w="31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laying Cards" pitchFamily="2" charset="0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flipV="1">
              <a:off x="6780907" y="5545137"/>
              <a:ext cx="1400498" cy="6181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6780907" y="6163277"/>
              <a:ext cx="1400498" cy="6129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6780907" y="6045200"/>
              <a:ext cx="1664816" cy="1180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780907" y="6163277"/>
              <a:ext cx="1264766" cy="7718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椭圆 36"/>
            <p:cNvSpPr/>
            <p:nvPr/>
          </p:nvSpPr>
          <p:spPr bwMode="auto">
            <a:xfrm>
              <a:off x="6739321" y="6101148"/>
              <a:ext cx="108012" cy="108012"/>
            </a:xfrm>
            <a:prstGeom prst="ellipse">
              <a:avLst/>
            </a:prstGeom>
            <a:solidFill>
              <a:srgbClr val="CC6600"/>
            </a:solidFill>
            <a:ln w="12700" cap="flat" cmpd="sng" algn="ctr">
              <a:noFill/>
              <a:prstDash val="solid"/>
              <a:round/>
              <a:headEnd type="none" w="med" len="med"/>
              <a:tailEnd type="stealth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laying Cards" pitchFamily="2" charset="0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600886" y="4898326"/>
            <a:ext cx="2075570" cy="1555010"/>
            <a:chOff x="6554895" y="3148232"/>
            <a:chExt cx="2075570" cy="1555010"/>
          </a:xfrm>
        </p:grpSpPr>
        <p:sp>
          <p:nvSpPr>
            <p:cNvPr id="39" name="矩形 38"/>
            <p:cNvSpPr/>
            <p:nvPr/>
          </p:nvSpPr>
          <p:spPr bwMode="auto">
            <a:xfrm>
              <a:off x="6554895" y="3148232"/>
              <a:ext cx="2075570" cy="1555010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noFill/>
              <a:prstDash val="solid"/>
              <a:round/>
              <a:headEnd type="none" w="med" len="med"/>
              <a:tailEnd type="stealth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laying Cards" pitchFamily="2" charset="0"/>
                <a:ea typeface="微软雅黑" pitchFamily="34" charset="-122"/>
              </a:endParaRPr>
            </a:p>
          </p:txBody>
        </p:sp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39273">
              <a:off x="6683420" y="3503149"/>
              <a:ext cx="52387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hlink"/>
                  </a:solidFill>
                  <a:prstDash val="solid"/>
                  <a:miter lim="800000"/>
                  <a:headEnd type="none" w="med" len="med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椭圆 40"/>
            <p:cNvSpPr/>
            <p:nvPr/>
          </p:nvSpPr>
          <p:spPr bwMode="auto">
            <a:xfrm rot="16200000">
              <a:off x="7704997" y="3734932"/>
              <a:ext cx="1300197" cy="406722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stealth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laying Cards" pitchFamily="2" charset="0"/>
                <a:ea typeface="微软雅黑" pitchFamily="34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 flipV="1">
              <a:off x="6878932" y="3429000"/>
              <a:ext cx="1476164" cy="5092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878932" y="3938293"/>
              <a:ext cx="1476163" cy="570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6878932" y="3717032"/>
              <a:ext cx="1581500" cy="221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6878932" y="3938293"/>
              <a:ext cx="1581500" cy="2145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6878932" y="3573016"/>
              <a:ext cx="1437484" cy="3806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6891352" y="3935482"/>
              <a:ext cx="1425064" cy="4296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6891352" y="3925737"/>
              <a:ext cx="1497072" cy="19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6891352" y="3789040"/>
              <a:ext cx="1353056" cy="16467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891352" y="3940615"/>
              <a:ext cx="1353056" cy="134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/>
            <p:cNvSpPr/>
            <p:nvPr/>
          </p:nvSpPr>
          <p:spPr bwMode="auto">
            <a:xfrm>
              <a:off x="6837346" y="3876164"/>
              <a:ext cx="108012" cy="108012"/>
            </a:xfrm>
            <a:prstGeom prst="ellipse">
              <a:avLst/>
            </a:prstGeom>
            <a:solidFill>
              <a:srgbClr val="CC6600"/>
            </a:solidFill>
            <a:ln w="12700" cap="flat" cmpd="sng" algn="ctr">
              <a:noFill/>
              <a:prstDash val="solid"/>
              <a:round/>
              <a:headEnd type="none" w="med" len="med"/>
              <a:tailEnd type="stealth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laying Cards" pitchFamily="2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6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卡定义体积源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0" y="1124744"/>
            <a:ext cx="8503201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        </a:t>
            </a:r>
            <a:r>
              <a:rPr lang="zh-CN" altLang="en-US" sz="2400" dirty="0" smtClean="0">
                <a:solidFill>
                  <a:srgbClr val="00B050"/>
                </a:solidFill>
              </a:rPr>
              <a:t>栅元舍弃法</a:t>
            </a:r>
            <a:r>
              <a:rPr lang="zh-CN" altLang="en-US" sz="2400" dirty="0" smtClean="0">
                <a:solidFill>
                  <a:srgbClr val="7030A0"/>
                </a:solidFill>
              </a:rPr>
              <a:t>定义栅元</a:t>
            </a:r>
            <a:r>
              <a:rPr lang="zh-CN" altLang="en-US" sz="2400" dirty="0">
                <a:solidFill>
                  <a:srgbClr val="7030A0"/>
                </a:solidFill>
              </a:rPr>
              <a:t>源：一个体源分布能够配合</a:t>
            </a:r>
            <a:r>
              <a:rPr lang="en-US" altLang="zh-CN" sz="2400" dirty="0">
                <a:solidFill>
                  <a:srgbClr val="7030A0"/>
                </a:solidFill>
              </a:rPr>
              <a:t>CEL</a:t>
            </a:r>
            <a:r>
              <a:rPr lang="zh-CN" altLang="en-US" sz="2400" dirty="0">
                <a:solidFill>
                  <a:srgbClr val="7030A0"/>
                </a:solidFill>
              </a:rPr>
              <a:t>变量进行整个栅元内部的均匀抽样。定义一个完全包围某个栅元的长方体、球或者圆柱，并在体积内均匀抽样。如果抽取的点在这个栅元内，则这个点就被接受。否则舍弃这个点，再重新抽取另一个点。如果使用这个方法（栅元舍弃），必须确保抽样区域包含整个栅元的每</a:t>
            </a:r>
            <a:r>
              <a:rPr lang="zh-CN" altLang="en-US" sz="2400" dirty="0" smtClean="0">
                <a:solidFill>
                  <a:srgbClr val="7030A0"/>
                </a:solidFill>
              </a:rPr>
              <a:t>部分。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 smtClean="0">
              <a:solidFill>
                <a:srgbClr val="7030A0"/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SDEF   ERG=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D1</a:t>
            </a:r>
            <a:r>
              <a:rPr lang="en-US" altLang="zh-CN" sz="2400" dirty="0">
                <a:ea typeface="宋体" panose="02010600030101010101" pitchFamily="2" charset="-122"/>
              </a:rPr>
              <a:t>   POS=</a:t>
            </a:r>
            <a:r>
              <a:rPr lang="en-US" altLang="zh-CN" sz="2400" i="1" dirty="0">
                <a:ea typeface="宋体" panose="02010600030101010101" pitchFamily="2" charset="-122"/>
              </a:rPr>
              <a:t>x y z</a:t>
            </a:r>
            <a:r>
              <a:rPr lang="en-US" altLang="zh-CN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CEL=m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ea typeface="宋体" panose="02010600030101010101" pitchFamily="2" charset="-122"/>
              </a:rPr>
              <a:t>RAD=</a:t>
            </a:r>
            <a:r>
              <a:rPr lang="en-US" altLang="zh-CN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D2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EXT=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D3</a:t>
            </a:r>
            <a:r>
              <a:rPr lang="en-US" altLang="zh-CN" sz="2400" dirty="0" smtClean="0">
                <a:ea typeface="宋体" panose="02010600030101010101" pitchFamily="2" charset="-122"/>
              </a:rPr>
              <a:t>     	        AXS=</a:t>
            </a:r>
            <a:r>
              <a:rPr lang="en-US" altLang="zh-CN" sz="2400" i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j k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SP1 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3       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$watt</a:t>
            </a:r>
            <a:r>
              <a:rPr lang="zh-CN" altLang="en-US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裂变能谱</a:t>
            </a:r>
            <a:endParaRPr lang="zh-CN" altLang="zh-CN" sz="2400" kern="100" dirty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SI2     </a:t>
            </a:r>
            <a:r>
              <a:rPr lang="en-US" altLang="zh-CN" sz="2400" i="1" dirty="0">
                <a:solidFill>
                  <a:srgbClr val="00B05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00B05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B05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i="1" dirty="0" smtClean="0">
                <a:solidFill>
                  <a:srgbClr val="00B05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 smtClean="0">
                <a:solidFill>
                  <a:srgbClr val="00B050"/>
                </a:solidFill>
                <a:ea typeface="宋体" panose="02010600030101010101" pitchFamily="2" charset="-122"/>
              </a:rPr>
              <a:t>2     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$</a:t>
            </a:r>
            <a:r>
              <a:rPr lang="zh-CN" altLang="en-US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提供缺省值：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SP2 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-21 1 </a:t>
            </a:r>
            <a:r>
              <a:rPr lang="zh-CN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c|x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|</a:t>
            </a:r>
            <a:r>
              <a:rPr lang="zh-CN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：一</a:t>
            </a:r>
            <a:r>
              <a:rPr lang="zh-CN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次分布）</a:t>
            </a:r>
            <a:endParaRPr lang="zh-CN" altLang="zh-CN" sz="2400" kern="100" dirty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SI3    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l          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$</a:t>
            </a:r>
            <a:r>
              <a:rPr lang="zh-CN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通过</a:t>
            </a:r>
            <a:r>
              <a:rPr lang="zh-CN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缺省值，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MCNP</a:t>
            </a:r>
            <a:r>
              <a:rPr lang="zh-CN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SI3  </a:t>
            </a:r>
            <a:r>
              <a:rPr lang="en-US" altLang="zh-CN" sz="2400" i="1" dirty="0">
                <a:solidFill>
                  <a:srgbClr val="7030A0"/>
                </a:solidFill>
                <a:ea typeface="宋体" panose="02010600030101010101" pitchFamily="2" charset="-122"/>
              </a:rPr>
              <a:t>l </a:t>
            </a:r>
            <a:r>
              <a:rPr lang="zh-CN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理解为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SI3  -</a:t>
            </a:r>
            <a:r>
              <a:rPr lang="en-US" altLang="zh-CN" sz="2400" i="1" dirty="0">
                <a:solidFill>
                  <a:srgbClr val="7030A0"/>
                </a:solidFill>
                <a:ea typeface="宋体" panose="02010600030101010101" pitchFamily="2" charset="-122"/>
              </a:rPr>
              <a:t>l 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400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   	                 $</a:t>
            </a:r>
            <a:r>
              <a:rPr lang="zh-CN" altLang="en-US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并提供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SP3 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-21 0 </a:t>
            </a:r>
            <a:r>
              <a:rPr lang="zh-CN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：均匀分布</a:t>
            </a:r>
            <a:r>
              <a:rPr lang="zh-CN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）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 smtClean="0"/>
              <a:t>本</a:t>
            </a:r>
            <a:r>
              <a:rPr lang="zh-CN" altLang="zh-CN" sz="2400" dirty="0" smtClean="0"/>
              <a:t>例</a:t>
            </a:r>
            <a:r>
              <a:rPr lang="zh-CN" altLang="zh-CN" sz="2400" dirty="0"/>
              <a:t>中的源在栅元</a:t>
            </a:r>
            <a:r>
              <a:rPr lang="en-US" altLang="zh-CN" sz="2400" dirty="0"/>
              <a:t>m</a:t>
            </a:r>
            <a:r>
              <a:rPr lang="zh-CN" altLang="zh-CN" sz="2400" dirty="0"/>
              <a:t>的体积中均匀分布，栅元</a:t>
            </a:r>
            <a:r>
              <a:rPr lang="en-US" altLang="zh-CN" sz="2400" dirty="0"/>
              <a:t>m</a:t>
            </a:r>
            <a:r>
              <a:rPr lang="zh-CN" altLang="zh-CN" sz="2400" dirty="0"/>
              <a:t>近似为一个</a:t>
            </a:r>
            <a:r>
              <a:rPr lang="zh-CN" altLang="zh-CN" sz="2400" dirty="0" smtClean="0"/>
              <a:t>圆柱体</a:t>
            </a:r>
            <a:r>
              <a:rPr lang="zh-CN" altLang="en-US" sz="2400" dirty="0" smtClean="0"/>
              <a:t>。</a:t>
            </a:r>
            <a:endParaRPr lang="zh-CN" altLang="zh-CN" sz="2400" kern="100" dirty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6660232" y="44624"/>
            <a:ext cx="2160239" cy="648072"/>
          </a:xfrm>
          <a:prstGeom prst="notch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hlinkClick r:id="rId2" action="ppaction://hlinksldjump"/>
              </a:rPr>
              <a:t>Cookie cutter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7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卡定义表面源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1" y="404664"/>
            <a:ext cx="8503202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/>
              <a:t>        </a:t>
            </a:r>
            <a:r>
              <a:rPr lang="zh-CN" altLang="zh-CN" sz="2400" dirty="0" smtClean="0">
                <a:solidFill>
                  <a:srgbClr val="7030A0"/>
                </a:solidFill>
              </a:rPr>
              <a:t>对于</a:t>
            </a:r>
            <a:r>
              <a:rPr lang="zh-CN" altLang="zh-CN" sz="2400" dirty="0">
                <a:solidFill>
                  <a:srgbClr val="7030A0"/>
                </a:solidFill>
              </a:rPr>
              <a:t>在表面上的一个分布，变量</a:t>
            </a:r>
            <a:r>
              <a:rPr lang="en-US" altLang="zh-CN" sz="2400" dirty="0" smtClean="0">
                <a:solidFill>
                  <a:srgbClr val="00B050"/>
                </a:solidFill>
              </a:rPr>
              <a:t>SUR</a:t>
            </a:r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  <a:r>
              <a:rPr lang="zh-CN" altLang="zh-CN" sz="2400" dirty="0">
                <a:solidFill>
                  <a:srgbClr val="7030A0"/>
                </a:solidFill>
              </a:rPr>
              <a:t>的值必须为</a:t>
            </a:r>
            <a:r>
              <a:rPr lang="zh-CN" altLang="zh-CN" sz="2400" dirty="0">
                <a:solidFill>
                  <a:srgbClr val="00B050"/>
                </a:solidFill>
              </a:rPr>
              <a:t>非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zh-CN" sz="2400" dirty="0">
                <a:solidFill>
                  <a:srgbClr val="7030A0"/>
                </a:solidFill>
              </a:rPr>
              <a:t>。如果</a:t>
            </a:r>
            <a:r>
              <a:rPr lang="en-US" altLang="zh-CN" sz="2400" dirty="0">
                <a:solidFill>
                  <a:srgbClr val="00B050"/>
                </a:solidFill>
              </a:rPr>
              <a:t>X</a:t>
            </a:r>
            <a:r>
              <a:rPr lang="zh-CN" altLang="zh-CN" sz="2400" dirty="0">
                <a:solidFill>
                  <a:srgbClr val="7030A0"/>
                </a:solidFill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zh-CN" sz="2400" dirty="0">
                <a:solidFill>
                  <a:srgbClr val="7030A0"/>
                </a:solidFill>
              </a:rPr>
              <a:t>及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zh-CN" altLang="zh-CN" sz="2400" dirty="0">
                <a:solidFill>
                  <a:srgbClr val="7030A0"/>
                </a:solidFill>
              </a:rPr>
              <a:t>被给出，他们的抽样值确定粒子的</a:t>
            </a:r>
            <a:r>
              <a:rPr lang="zh-CN" altLang="zh-CN" sz="2400" dirty="0" smtClean="0">
                <a:solidFill>
                  <a:srgbClr val="7030A0"/>
                </a:solidFill>
              </a:rPr>
              <a:t>位置</a:t>
            </a:r>
            <a:r>
              <a:rPr lang="zh-CN" altLang="en-US" sz="2400" dirty="0" smtClean="0">
                <a:solidFill>
                  <a:srgbClr val="7030A0"/>
                </a:solidFill>
              </a:rPr>
              <a:t>（</a:t>
            </a:r>
            <a:r>
              <a:rPr lang="zh-CN" altLang="zh-CN" sz="2400" dirty="0" smtClean="0">
                <a:solidFill>
                  <a:srgbClr val="7030A0"/>
                </a:solidFill>
              </a:rPr>
              <a:t>点</a:t>
            </a:r>
            <a:r>
              <a:rPr lang="zh-CN" altLang="en-US" sz="2400" dirty="0" smtClean="0">
                <a:solidFill>
                  <a:srgbClr val="7030A0"/>
                </a:solidFill>
              </a:rPr>
              <a:t>必须</a:t>
            </a:r>
            <a:r>
              <a:rPr lang="zh-CN" altLang="zh-CN" sz="2400" dirty="0" smtClean="0">
                <a:solidFill>
                  <a:srgbClr val="7030A0"/>
                </a:solidFill>
              </a:rPr>
              <a:t>在</a:t>
            </a:r>
            <a:r>
              <a:rPr lang="zh-CN" altLang="en-US" sz="2400" dirty="0" smtClean="0">
                <a:solidFill>
                  <a:srgbClr val="7030A0"/>
                </a:solidFill>
              </a:rPr>
              <a:t>该</a:t>
            </a:r>
            <a:r>
              <a:rPr lang="zh-CN" altLang="zh-CN" sz="2400" dirty="0" smtClean="0">
                <a:solidFill>
                  <a:srgbClr val="7030A0"/>
                </a:solidFill>
              </a:rPr>
              <a:t>表面上</a:t>
            </a:r>
            <a:r>
              <a:rPr lang="zh-CN" altLang="en-US" sz="2400" dirty="0" smtClean="0">
                <a:solidFill>
                  <a:srgbClr val="7030A0"/>
                </a:solidFill>
              </a:rPr>
              <a:t>）</a:t>
            </a:r>
            <a:r>
              <a:rPr lang="zh-CN" altLang="zh-CN" sz="2400" dirty="0" smtClean="0">
                <a:solidFill>
                  <a:srgbClr val="7030A0"/>
                </a:solidFill>
              </a:rPr>
              <a:t>。如果</a:t>
            </a:r>
            <a:r>
              <a:rPr lang="zh-CN" altLang="zh-CN" sz="2400" dirty="0">
                <a:solidFill>
                  <a:srgbClr val="7030A0"/>
                </a:solidFill>
              </a:rPr>
              <a:t>没有指定</a:t>
            </a:r>
            <a:r>
              <a:rPr lang="en-US" altLang="zh-CN" sz="2400" dirty="0">
                <a:solidFill>
                  <a:srgbClr val="00B050"/>
                </a:solidFill>
              </a:rPr>
              <a:t>X</a:t>
            </a:r>
            <a:r>
              <a:rPr lang="zh-CN" altLang="zh-CN" sz="2400" dirty="0">
                <a:solidFill>
                  <a:srgbClr val="7030A0"/>
                </a:solidFill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zh-CN" sz="2400" dirty="0">
                <a:solidFill>
                  <a:srgbClr val="7030A0"/>
                </a:solidFill>
              </a:rPr>
              <a:t>及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zh-CN" altLang="zh-CN" sz="2400" dirty="0">
                <a:solidFill>
                  <a:srgbClr val="7030A0"/>
                </a:solidFill>
              </a:rPr>
              <a:t>，则在</a:t>
            </a:r>
            <a:r>
              <a:rPr lang="en-US" altLang="zh-CN" sz="2400" dirty="0">
                <a:solidFill>
                  <a:srgbClr val="00B050"/>
                </a:solidFill>
              </a:rPr>
              <a:t>SUR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zh-CN" sz="2400" dirty="0">
                <a:solidFill>
                  <a:srgbClr val="7030A0"/>
                </a:solidFill>
              </a:rPr>
              <a:t>曲面上抽取这个位置</a:t>
            </a:r>
            <a:r>
              <a:rPr lang="zh-CN" altLang="zh-CN" sz="2400" dirty="0" smtClean="0">
                <a:solidFill>
                  <a:srgbClr val="7030A0"/>
                </a:solidFill>
              </a:rPr>
              <a:t>。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球面源：粒子位置通过</a:t>
            </a:r>
            <a:r>
              <a:rPr lang="en-US" altLang="zh-CN" dirty="0" smtClean="0">
                <a:solidFill>
                  <a:srgbClr val="00B050"/>
                </a:solidFill>
              </a:rPr>
              <a:t>SUR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B050"/>
                </a:solidFill>
              </a:rPr>
              <a:t>AXS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EXT</a:t>
            </a:r>
            <a:r>
              <a:rPr lang="zh-CN" altLang="en-US" dirty="0" smtClean="0"/>
              <a:t>来定义</a:t>
            </a:r>
          </a:p>
          <a:p>
            <a:pPr marL="201612" lvl="1" indent="0"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SUR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</a:rPr>
              <a:t>的值是球的表面名字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，在</a:t>
            </a:r>
            <a:r>
              <a:rPr lang="zh-CN" altLang="en-US" sz="2400" b="1" dirty="0">
                <a:solidFill>
                  <a:srgbClr val="7030A0"/>
                </a:solidFill>
              </a:rPr>
              <a:t>这个球面上抽取粒子的位置。如果没有指定矢量</a:t>
            </a:r>
            <a:r>
              <a:rPr lang="en-US" altLang="zh-CN" sz="2400" b="1" dirty="0">
                <a:solidFill>
                  <a:srgbClr val="00B050"/>
                </a:solidFill>
              </a:rPr>
              <a:t>AXS</a:t>
            </a:r>
            <a:r>
              <a:rPr lang="zh-CN" altLang="en-US" sz="2400" b="1" dirty="0">
                <a:solidFill>
                  <a:srgbClr val="7030A0"/>
                </a:solidFill>
              </a:rPr>
              <a:t>，则在这个曲面上按面积均匀抽取粒子位置。如果指定</a:t>
            </a:r>
            <a:r>
              <a:rPr lang="en-US" altLang="zh-CN" sz="2400" b="1" dirty="0">
                <a:solidFill>
                  <a:srgbClr val="00B050"/>
                </a:solidFill>
              </a:rPr>
              <a:t>AXS</a:t>
            </a:r>
            <a:r>
              <a:rPr lang="zh-CN" altLang="en-US" sz="2400" b="1" dirty="0">
                <a:solidFill>
                  <a:srgbClr val="7030A0"/>
                </a:solidFill>
              </a:rPr>
              <a:t>，则</a:t>
            </a:r>
            <a:r>
              <a:rPr lang="en-US" altLang="zh-CN" sz="2400" b="1" dirty="0">
                <a:solidFill>
                  <a:srgbClr val="00B050"/>
                </a:solidFill>
              </a:rPr>
              <a:t>EXT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</a:rPr>
              <a:t>的抽样值为</a:t>
            </a:r>
            <a:r>
              <a:rPr lang="en-US" altLang="zh-CN" sz="2400" b="1" dirty="0">
                <a:solidFill>
                  <a:srgbClr val="00B050"/>
                </a:solidFill>
              </a:rPr>
              <a:t>AXS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</a:rPr>
              <a:t>方向和球的中心到粒子位置点的矢量之间的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夹角（</a:t>
            </a:r>
            <a:r>
              <a:rPr lang="el-GR" altLang="zh-CN" sz="2400" b="1" dirty="0" smtClean="0">
                <a:solidFill>
                  <a:srgbClr val="00B050"/>
                </a:solidFill>
              </a:rPr>
              <a:t>θ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）余弦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μ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。方位角</a:t>
            </a:r>
            <a:r>
              <a:rPr lang="el-GR" altLang="zh-CN" sz="2400" b="1" dirty="0" smtClean="0">
                <a:solidFill>
                  <a:srgbClr val="00B050"/>
                </a:solidFill>
              </a:rPr>
              <a:t>φ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在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0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度～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360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度之间</a:t>
            </a:r>
            <a:r>
              <a:rPr lang="zh-CN" altLang="en-US" sz="2400" b="1" dirty="0">
                <a:solidFill>
                  <a:srgbClr val="7030A0"/>
                </a:solidFill>
              </a:rPr>
              <a:t>进行均匀抽取。位置仅在极角方向不均匀的分布可以通过</a:t>
            </a:r>
            <a:r>
              <a:rPr lang="en-US" altLang="zh-CN" sz="2400" b="1" dirty="0">
                <a:solidFill>
                  <a:srgbClr val="00B050"/>
                </a:solidFill>
              </a:rPr>
              <a:t>EXT</a:t>
            </a:r>
            <a:r>
              <a:rPr lang="zh-CN" altLang="en-US" sz="2400" b="1" dirty="0">
                <a:solidFill>
                  <a:srgbClr val="7030A0"/>
                </a:solidFill>
              </a:rPr>
              <a:t>的不均匀分布来实现。</a:t>
            </a:r>
          </a:p>
        </p:txBody>
      </p:sp>
    </p:spTree>
    <p:extLst>
      <p:ext uri="{BB962C8B-B14F-4D97-AF65-F5344CB8AC3E}">
        <p14:creationId xmlns:p14="http://schemas.microsoft.com/office/powerpoint/2010/main" val="15196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卡定义表面源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1" y="764704"/>
            <a:ext cx="8503202" cy="54006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球面源：粒子位置通过</a:t>
            </a:r>
            <a:r>
              <a:rPr lang="en-US" altLang="zh-CN" dirty="0" smtClean="0">
                <a:solidFill>
                  <a:srgbClr val="00B050"/>
                </a:solidFill>
              </a:rPr>
              <a:t>SUR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B050"/>
                </a:solidFill>
              </a:rPr>
              <a:t>AXS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EXT</a:t>
            </a:r>
            <a:r>
              <a:rPr lang="zh-CN" altLang="en-US" dirty="0" smtClean="0"/>
              <a:t>来定义</a:t>
            </a:r>
            <a:endParaRPr lang="en-US" altLang="zh-CN" dirty="0"/>
          </a:p>
          <a:p>
            <a:pPr marL="7159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SDEF    SUR=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    AXS=</a:t>
            </a:r>
            <a:r>
              <a:rPr lang="en-US" altLang="zh-CN" sz="2400" i="1" dirty="0" err="1">
                <a:ea typeface="宋体" panose="02010600030101010101" pitchFamily="2" charset="-122"/>
              </a:rPr>
              <a:t>i</a:t>
            </a:r>
            <a:r>
              <a:rPr lang="en-US" altLang="zh-CN" sz="2400" i="1" dirty="0">
                <a:ea typeface="宋体" panose="02010600030101010101" pitchFamily="2" charset="-122"/>
              </a:rPr>
              <a:t> j k   </a:t>
            </a:r>
            <a:r>
              <a:rPr lang="en-US" altLang="zh-CN" sz="2400" dirty="0" smtClean="0">
                <a:ea typeface="宋体" panose="02010600030101010101" pitchFamily="2" charset="-122"/>
              </a:rPr>
              <a:t>EXT=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D6</a:t>
            </a:r>
          </a:p>
          <a:p>
            <a:pPr marL="7159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kern="1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SI6      -1   1</a:t>
            </a:r>
          </a:p>
          <a:p>
            <a:pPr marL="7159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kern="100" dirty="0" smtClean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SP6     -31   0</a:t>
            </a:r>
            <a:endParaRPr lang="zh-CN" altLang="zh-CN" sz="2400" kern="100" dirty="0">
              <a:solidFill>
                <a:schemeClr val="tx2">
                  <a:lumMod val="50000"/>
                  <a:lumOff val="50000"/>
                </a:schemeClr>
              </a:solidFill>
              <a:ea typeface="宋体" panose="02010600030101010101" pitchFamily="2" charset="-122"/>
            </a:endParaRPr>
          </a:p>
          <a:p>
            <a:pPr marL="715962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SB6 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-31  1.5 </a:t>
            </a:r>
            <a:endParaRPr lang="en-US" altLang="zh-CN" sz="2400" dirty="0" smtClean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marL="715962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marL="715962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 smtClean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marL="20161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7030A0"/>
                </a:solidFill>
              </a:rPr>
              <a:t>AXS</a:t>
            </a:r>
            <a:r>
              <a:rPr lang="zh-CN" altLang="zh-CN" sz="2400" b="1" dirty="0">
                <a:solidFill>
                  <a:srgbClr val="7030A0"/>
                </a:solidFill>
              </a:rPr>
              <a:t>和</a:t>
            </a:r>
            <a:r>
              <a:rPr lang="en-US" altLang="zh-CN" sz="2400" b="1" dirty="0">
                <a:solidFill>
                  <a:srgbClr val="7030A0"/>
                </a:solidFill>
              </a:rPr>
              <a:t>EXT</a:t>
            </a:r>
            <a:r>
              <a:rPr lang="zh-CN" altLang="zh-CN" sz="2400" b="1" dirty="0">
                <a:solidFill>
                  <a:srgbClr val="7030A0"/>
                </a:solidFill>
              </a:rPr>
              <a:t>的存在意味着曲面</a:t>
            </a:r>
            <a:r>
              <a:rPr lang="en-US" altLang="zh-CN" sz="2400" b="1" dirty="0">
                <a:solidFill>
                  <a:srgbClr val="7030A0"/>
                </a:solidFill>
              </a:rPr>
              <a:t>m</a:t>
            </a:r>
            <a:r>
              <a:rPr lang="zh-CN" altLang="zh-CN" sz="2400" b="1" dirty="0">
                <a:solidFill>
                  <a:srgbClr val="7030A0"/>
                </a:solidFill>
              </a:rPr>
              <a:t>是一个球面，因为只有在这种情况下</a:t>
            </a:r>
            <a:r>
              <a:rPr lang="en-US" altLang="zh-CN" sz="2400" b="1" dirty="0">
                <a:solidFill>
                  <a:srgbClr val="7030A0"/>
                </a:solidFill>
              </a:rPr>
              <a:t>AXS</a:t>
            </a:r>
            <a:r>
              <a:rPr lang="zh-CN" altLang="zh-CN" sz="2400" b="1" dirty="0">
                <a:solidFill>
                  <a:srgbClr val="7030A0"/>
                </a:solidFill>
              </a:rPr>
              <a:t>和</a:t>
            </a:r>
            <a:r>
              <a:rPr lang="en-US" altLang="zh-CN" sz="2400" b="1" dirty="0">
                <a:solidFill>
                  <a:srgbClr val="7030A0"/>
                </a:solidFill>
              </a:rPr>
              <a:t>EXT</a:t>
            </a:r>
            <a:r>
              <a:rPr lang="zh-CN" altLang="zh-CN" sz="2400" b="1" dirty="0">
                <a:solidFill>
                  <a:srgbClr val="7030A0"/>
                </a:solidFill>
              </a:rPr>
              <a:t>才会同时用于表面上的源。通过</a:t>
            </a:r>
            <a:r>
              <a:rPr lang="zh-CN" altLang="zh-CN" sz="2400" b="1" dirty="0" smtClean="0">
                <a:solidFill>
                  <a:srgbClr val="7030A0"/>
                </a:solidFill>
              </a:rPr>
              <a:t>使用缺省值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VEC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（曲面的法线方向）和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DIR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（余弦分布）</a:t>
            </a:r>
            <a:r>
              <a:rPr lang="zh-CN" altLang="zh-CN" sz="2400" b="1" dirty="0" smtClean="0">
                <a:solidFill>
                  <a:srgbClr val="7030A0"/>
                </a:solidFill>
              </a:rPr>
              <a:t>，</a:t>
            </a:r>
            <a:r>
              <a:rPr lang="zh-CN" altLang="zh-CN" sz="2400" b="1" dirty="0">
                <a:solidFill>
                  <a:srgbClr val="7030A0"/>
                </a:solidFill>
              </a:rPr>
              <a:t>粒子按照余弦分布</a:t>
            </a:r>
            <a:r>
              <a:rPr lang="zh-CN" altLang="zh-CN" sz="2400" b="1" dirty="0" smtClean="0">
                <a:solidFill>
                  <a:srgbClr val="7030A0"/>
                </a:solidFill>
              </a:rPr>
              <a:t>发射</a:t>
            </a:r>
            <a:r>
              <a:rPr lang="zh-CN" altLang="en-US" sz="2400" b="1" dirty="0">
                <a:solidFill>
                  <a:srgbClr val="7030A0"/>
                </a:solidFill>
              </a:rPr>
              <a:t>。使用</a:t>
            </a:r>
            <a:r>
              <a:rPr lang="en-US" altLang="zh-CN" sz="2400" b="1" dirty="0">
                <a:solidFill>
                  <a:srgbClr val="7030A0"/>
                </a:solidFill>
              </a:rPr>
              <a:t>EXT </a:t>
            </a:r>
            <a:r>
              <a:rPr lang="zh-CN" altLang="en-US" sz="2400" b="1" dirty="0">
                <a:solidFill>
                  <a:srgbClr val="7030A0"/>
                </a:solidFill>
              </a:rPr>
              <a:t>的偏倚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分布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SB6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使</a:t>
            </a:r>
            <a:r>
              <a:rPr lang="zh-CN" altLang="en-US" sz="2400" b="1" dirty="0">
                <a:solidFill>
                  <a:srgbClr val="7030A0"/>
                </a:solidFill>
              </a:rPr>
              <a:t>比较多的粒子从球离计数区域的最近的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一边发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12160" y="1052736"/>
            <a:ext cx="2952328" cy="2808312"/>
            <a:chOff x="6012160" y="980728"/>
            <a:chExt cx="2952328" cy="2808312"/>
          </a:xfrm>
        </p:grpSpPr>
        <p:grpSp>
          <p:nvGrpSpPr>
            <p:cNvPr id="23" name="组合 22"/>
            <p:cNvGrpSpPr/>
            <p:nvPr/>
          </p:nvGrpSpPr>
          <p:grpSpPr>
            <a:xfrm>
              <a:off x="6012160" y="980728"/>
              <a:ext cx="2952328" cy="2808312"/>
              <a:chOff x="6012160" y="980728"/>
              <a:chExt cx="2952328" cy="280831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6012160" y="980728"/>
                <a:ext cx="2952328" cy="2808312"/>
                <a:chOff x="6300192" y="980728"/>
                <a:chExt cx="2952328" cy="2808312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7380312" y="2600908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0" name="组合 19"/>
                <p:cNvGrpSpPr/>
                <p:nvPr/>
              </p:nvGrpSpPr>
              <p:grpSpPr>
                <a:xfrm>
                  <a:off x="6300192" y="980728"/>
                  <a:ext cx="2952328" cy="2808312"/>
                  <a:chOff x="6300192" y="908720"/>
                  <a:chExt cx="2952328" cy="2808312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6300192" y="1484784"/>
                    <a:ext cx="2232248" cy="22322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" name="直接箭头连接符 6"/>
                  <p:cNvCxnSpPr/>
                  <p:nvPr/>
                </p:nvCxnSpPr>
                <p:spPr>
                  <a:xfrm flipV="1">
                    <a:off x="6300192" y="1844824"/>
                    <a:ext cx="2448272" cy="1512168"/>
                  </a:xfrm>
                  <a:prstGeom prst="straightConnector1">
                    <a:avLst/>
                  </a:prstGeom>
                  <a:ln w="28575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 flipV="1">
                    <a:off x="7452320" y="980728"/>
                    <a:ext cx="738082" cy="1620180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箭头连接符 8"/>
                  <p:cNvCxnSpPr>
                    <a:stCxn id="5" idx="0"/>
                  </p:cNvCxnSpPr>
                  <p:nvPr/>
                </p:nvCxnSpPr>
                <p:spPr>
                  <a:xfrm flipV="1">
                    <a:off x="7434318" y="1594624"/>
                    <a:ext cx="449594" cy="1006284"/>
                  </a:xfrm>
                  <a:prstGeom prst="straightConnector1">
                    <a:avLst/>
                  </a:prstGeom>
                  <a:ln w="28575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>
                    <a:endCxn id="18" idx="2"/>
                  </p:cNvCxnSpPr>
                  <p:nvPr/>
                </p:nvCxnSpPr>
                <p:spPr>
                  <a:xfrm flipV="1">
                    <a:off x="7883912" y="1556792"/>
                    <a:ext cx="540744" cy="37832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6588680" y="2852936"/>
                    <a:ext cx="7916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tx2"/>
                        </a:solidFill>
                      </a:rPr>
                      <a:t>AXS</a:t>
                    </a:r>
                    <a:endParaRPr lang="zh-CN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7596792" y="1988840"/>
                    <a:ext cx="7916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tx2"/>
                        </a:solidFill>
                      </a:rPr>
                      <a:t>EXT</a:t>
                    </a:r>
                    <a:endParaRPr lang="zh-CN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740808" y="908720"/>
                    <a:ext cx="7916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tx2"/>
                        </a:solidFill>
                      </a:rPr>
                      <a:t>VEC</a:t>
                    </a:r>
                    <a:endParaRPr lang="zh-CN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8028840" y="1187460"/>
                    <a:ext cx="7916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tx2"/>
                        </a:solidFill>
                      </a:rPr>
                      <a:t>DIR</a:t>
                    </a:r>
                    <a:endParaRPr lang="zh-CN" altLang="en-US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8460888" y="2555612"/>
                    <a:ext cx="7916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>
                        <a:solidFill>
                          <a:schemeClr val="tx2"/>
                        </a:solidFill>
                      </a:rPr>
                      <a:t>m</a:t>
                    </a:r>
                    <a:endParaRPr lang="zh-CN" altLang="en-US" dirty="0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sp>
            <p:nvSpPr>
              <p:cNvPr id="22" name="弧形 21"/>
              <p:cNvSpPr/>
              <p:nvPr/>
            </p:nvSpPr>
            <p:spPr>
              <a:xfrm>
                <a:off x="7092280" y="2456892"/>
                <a:ext cx="288488" cy="252028"/>
              </a:xfrm>
              <a:prstGeom prst="arc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弧形 23"/>
            <p:cNvSpPr/>
            <p:nvPr/>
          </p:nvSpPr>
          <p:spPr>
            <a:xfrm>
              <a:off x="7596336" y="1484784"/>
              <a:ext cx="288032" cy="288032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968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MCNP5</a:t>
            </a:r>
            <a:r>
              <a:rPr lang="zh-CN" altLang="en-US" dirty="0"/>
              <a:t>通用源</a:t>
            </a:r>
            <a:r>
              <a:rPr lang="en-US" altLang="zh-CN" dirty="0"/>
              <a:t>SDEF</a:t>
            </a:r>
            <a:r>
              <a:rPr lang="zh-CN" altLang="en-US" dirty="0"/>
              <a:t>卡使用简介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328511" y="836712"/>
            <a:ext cx="6480720" cy="54006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SDEF</a:t>
            </a:r>
            <a:r>
              <a:rPr lang="zh-CN" altLang="en-US" dirty="0" smtClean="0"/>
              <a:t>卡概述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/>
              <a:t>SDEF</a:t>
            </a:r>
            <a:r>
              <a:rPr lang="zh-CN" altLang="en-US" dirty="0"/>
              <a:t>卡常用变量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/>
              <a:t>SDEF</a:t>
            </a:r>
            <a:r>
              <a:rPr lang="zh-CN" altLang="en-US" dirty="0"/>
              <a:t>卡书写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dirty="0"/>
              <a:t>源信息卡</a:t>
            </a:r>
            <a:r>
              <a:rPr lang="en-US" altLang="zh-CN" dirty="0" err="1" smtClean="0"/>
              <a:t>SIn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dirty="0"/>
              <a:t>源概率分布卡</a:t>
            </a:r>
            <a:r>
              <a:rPr lang="en-US" altLang="zh-CN" dirty="0" err="1" smtClean="0"/>
              <a:t>SPn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dirty="0"/>
              <a:t>源偏倚卡</a:t>
            </a:r>
            <a:r>
              <a:rPr lang="en-US" altLang="zh-CN" dirty="0" err="1" smtClean="0"/>
              <a:t>SBn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 err="1"/>
              <a:t>SIn</a:t>
            </a:r>
            <a:r>
              <a:rPr lang="zh-CN" altLang="en-US" dirty="0"/>
              <a:t>、</a:t>
            </a:r>
            <a:r>
              <a:rPr lang="en-US" altLang="zh-CN" dirty="0" err="1"/>
              <a:t>SPn</a:t>
            </a:r>
            <a:r>
              <a:rPr lang="zh-CN" altLang="en-US" dirty="0"/>
              <a:t>和</a:t>
            </a:r>
            <a:r>
              <a:rPr lang="en-US" altLang="zh-CN" dirty="0" err="1"/>
              <a:t>SBn</a:t>
            </a:r>
            <a:r>
              <a:rPr lang="zh-CN" altLang="en-US" dirty="0"/>
              <a:t>的结合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/>
              <a:t>SDEF</a:t>
            </a:r>
            <a:r>
              <a:rPr lang="zh-CN" altLang="en-US" dirty="0"/>
              <a:t>卡定义体积</a:t>
            </a:r>
            <a:r>
              <a:rPr lang="zh-CN" altLang="en-US" dirty="0" smtClean="0"/>
              <a:t>源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en-US" altLang="zh-CN" dirty="0"/>
              <a:t>SDEF</a:t>
            </a:r>
            <a:r>
              <a:rPr lang="zh-CN" altLang="en-US" dirty="0"/>
              <a:t>卡定义表面</a:t>
            </a:r>
            <a:r>
              <a:rPr lang="zh-CN" altLang="en-US" dirty="0" smtClean="0"/>
              <a:t>源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dirty="0"/>
              <a:t>从属源分布卡</a:t>
            </a:r>
            <a:r>
              <a:rPr lang="en-US" altLang="zh-CN" dirty="0" err="1" smtClean="0"/>
              <a:t>DSn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82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卡定义表面源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1" y="764704"/>
            <a:ext cx="8503202" cy="54006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zh-CN" dirty="0"/>
              <a:t>圆柱体表面源必须通过极端的体积源分布来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RAD=</a:t>
            </a:r>
            <a:r>
              <a:rPr lang="zh-CN" altLang="en-US" dirty="0" smtClean="0"/>
              <a:t>确定值）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平面源：粒子位置通过</a:t>
            </a:r>
            <a:r>
              <a:rPr lang="en-US" altLang="zh-CN" dirty="0" smtClean="0">
                <a:solidFill>
                  <a:srgbClr val="00B050"/>
                </a:solidFill>
              </a:rPr>
              <a:t>SUR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B050"/>
                </a:solidFill>
              </a:rPr>
              <a:t>POS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RAD</a:t>
            </a:r>
            <a:r>
              <a:rPr lang="zh-CN" altLang="en-US" dirty="0" smtClean="0"/>
              <a:t>来定义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SUR</a:t>
            </a:r>
            <a:r>
              <a:rPr lang="zh-CN" altLang="en-US" sz="2400" dirty="0" smtClean="0">
                <a:solidFill>
                  <a:srgbClr val="7030A0"/>
                </a:solidFill>
              </a:rPr>
              <a:t>的值是一个平面，</a:t>
            </a:r>
            <a:r>
              <a:rPr lang="en-US" altLang="zh-CN" sz="2400" dirty="0" smtClean="0">
                <a:solidFill>
                  <a:srgbClr val="00B050"/>
                </a:solidFill>
              </a:rPr>
              <a:t>POS</a:t>
            </a:r>
            <a:r>
              <a:rPr lang="zh-CN" altLang="en-US" sz="2400" dirty="0" smtClean="0">
                <a:solidFill>
                  <a:srgbClr val="7030A0"/>
                </a:solidFill>
              </a:rPr>
              <a:t>在平面上，粒子的抽样位置在</a:t>
            </a:r>
            <a:r>
              <a:rPr lang="zh-CN" altLang="zh-CN" sz="2400" dirty="0">
                <a:solidFill>
                  <a:srgbClr val="7030A0"/>
                </a:solidFill>
              </a:rPr>
              <a:t>以</a:t>
            </a:r>
            <a:r>
              <a:rPr lang="en-US" altLang="zh-CN" sz="2400" dirty="0">
                <a:solidFill>
                  <a:srgbClr val="00B050"/>
                </a:solidFill>
              </a:rPr>
              <a:t>POS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zh-CN" sz="2400" dirty="0">
                <a:solidFill>
                  <a:srgbClr val="7030A0"/>
                </a:solidFill>
              </a:rPr>
              <a:t>为中心</a:t>
            </a:r>
            <a:r>
              <a:rPr lang="en-US" altLang="zh-CN" sz="2400" dirty="0">
                <a:solidFill>
                  <a:srgbClr val="00B050"/>
                </a:solidFill>
              </a:rPr>
              <a:t>RAD </a:t>
            </a:r>
            <a:r>
              <a:rPr lang="zh-CN" altLang="zh-CN" sz="2400" dirty="0">
                <a:solidFill>
                  <a:srgbClr val="7030A0"/>
                </a:solidFill>
              </a:rPr>
              <a:t>为半径的圆上均匀</a:t>
            </a:r>
            <a:r>
              <a:rPr lang="zh-CN" altLang="zh-CN" sz="2400" dirty="0" smtClean="0">
                <a:solidFill>
                  <a:srgbClr val="7030A0"/>
                </a:solidFill>
              </a:rPr>
              <a:t>抽取</a:t>
            </a:r>
            <a:r>
              <a:rPr lang="zh-CN" altLang="en-US" sz="2400" dirty="0" smtClean="0">
                <a:solidFill>
                  <a:srgbClr val="7030A0"/>
                </a:solidFill>
              </a:rPr>
              <a:t>。</a:t>
            </a:r>
            <a:r>
              <a:rPr lang="en-US" altLang="zh-CN" sz="2400" dirty="0">
                <a:solidFill>
                  <a:srgbClr val="00B050"/>
                </a:solidFill>
              </a:rPr>
              <a:t>RAD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zh-CN" sz="2400" dirty="0" smtClean="0">
                <a:solidFill>
                  <a:srgbClr val="7030A0"/>
                </a:solidFill>
              </a:rPr>
              <a:t>的</a:t>
            </a:r>
            <a:r>
              <a:rPr lang="zh-CN" altLang="en-US" sz="2400" dirty="0" smtClean="0">
                <a:solidFill>
                  <a:srgbClr val="7030A0"/>
                </a:solidFill>
              </a:rPr>
              <a:t>缺省</a:t>
            </a:r>
            <a:r>
              <a:rPr lang="zh-CN" altLang="zh-CN" sz="2400" dirty="0" smtClean="0">
                <a:solidFill>
                  <a:srgbClr val="7030A0"/>
                </a:solidFill>
              </a:rPr>
              <a:t>分布</a:t>
            </a:r>
            <a:r>
              <a:rPr lang="zh-CN" altLang="zh-CN" sz="2400" dirty="0">
                <a:solidFill>
                  <a:srgbClr val="7030A0"/>
                </a:solidFill>
              </a:rPr>
              <a:t>是一个</a:t>
            </a:r>
            <a:r>
              <a:rPr lang="en-US" altLang="zh-CN" sz="2400" dirty="0">
                <a:solidFill>
                  <a:srgbClr val="00B050"/>
                </a:solidFill>
              </a:rPr>
              <a:t>a=1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zh-CN" sz="2400" dirty="0">
                <a:solidFill>
                  <a:srgbClr val="7030A0"/>
                </a:solidFill>
              </a:rPr>
              <a:t>的</a:t>
            </a:r>
            <a:r>
              <a:rPr lang="zh-CN" altLang="zh-CN" sz="2400" dirty="0" smtClean="0">
                <a:solidFill>
                  <a:srgbClr val="00B050"/>
                </a:solidFill>
              </a:rPr>
              <a:t>幂函数</a:t>
            </a:r>
            <a:r>
              <a:rPr lang="zh-CN" altLang="en-US" sz="2400" dirty="0" smtClean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SDEF  SUR=m  POS=</a:t>
            </a:r>
            <a:r>
              <a:rPr lang="en-US" altLang="zh-CN" sz="2400" i="1" dirty="0">
                <a:ea typeface="宋体" panose="02010600030101010101" pitchFamily="2" charset="-122"/>
              </a:rPr>
              <a:t> x y z  </a:t>
            </a:r>
            <a:r>
              <a:rPr lang="en-US" altLang="zh-CN" sz="2400" dirty="0">
                <a:ea typeface="宋体" panose="02010600030101010101" pitchFamily="2" charset="-122"/>
              </a:rPr>
              <a:t>RAD=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D1</a:t>
            </a:r>
            <a:r>
              <a:rPr lang="en-US" altLang="zh-CN" sz="2400" dirty="0">
                <a:ea typeface="宋体" panose="02010600030101010101" pitchFamily="2" charset="-122"/>
              </a:rPr>
              <a:t>  DIR=1 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CCC=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endParaRPr lang="en-US" altLang="zh-CN" sz="2400" kern="100" dirty="0" smtClean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SI1   </a:t>
            </a:r>
            <a:r>
              <a:rPr lang="en-US" altLang="zh-CN" sz="2400" i="1" dirty="0" smtClean="0">
                <a:solidFill>
                  <a:srgbClr val="00B0F0"/>
                </a:solidFill>
                <a:ea typeface="宋体" panose="02010600030101010101" pitchFamily="2" charset="-122"/>
              </a:rPr>
              <a:t>r           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$</a:t>
            </a:r>
            <a:r>
              <a:rPr lang="zh-CN" altLang="en-US" sz="2400" dirty="0" smtClean="0">
                <a:solidFill>
                  <a:srgbClr val="00B0F0"/>
                </a:solidFill>
                <a:latin typeface="华文楷体" panose="02010600040101010101" pitchFamily="2" charset="-122"/>
              </a:rPr>
              <a:t>理解为为</a:t>
            </a:r>
            <a:r>
              <a:rPr lang="en-US" altLang="zh-CN" sz="2400" dirty="0" smtClean="0">
                <a:solidFill>
                  <a:srgbClr val="00B0F0"/>
                </a:solidFill>
                <a:latin typeface="华文楷体" panose="02010600040101010101" pitchFamily="2" charset="-122"/>
              </a:rPr>
              <a:t>SI1  0  r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SP1   -21  1   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$</a:t>
            </a:r>
            <a:r>
              <a:rPr lang="zh-CN" altLang="en-US" sz="2400" dirty="0">
                <a:solidFill>
                  <a:srgbClr val="00B0F0"/>
                </a:solidFill>
                <a:ea typeface="宋体" panose="02010600030101010101" pitchFamily="2" charset="-122"/>
              </a:rPr>
              <a:t>一次方</a:t>
            </a:r>
            <a:r>
              <a:rPr lang="zh-CN" altLang="en-US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分布</a:t>
            </a:r>
            <a:endParaRPr lang="en-US" altLang="zh-CN" sz="2400" dirty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 smtClean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POS</a:t>
            </a:r>
            <a:r>
              <a:rPr lang="zh-CN" altLang="zh-CN" sz="2400" dirty="0"/>
              <a:t>和</a:t>
            </a:r>
            <a:r>
              <a:rPr lang="en-US" altLang="zh-CN" sz="2400" dirty="0"/>
              <a:t>RAD</a:t>
            </a:r>
            <a:r>
              <a:rPr lang="zh-CN" altLang="zh-CN" sz="2400" dirty="0"/>
              <a:t>的出现意味着曲面</a:t>
            </a:r>
            <a:r>
              <a:rPr lang="en-US" altLang="zh-CN" sz="2400" dirty="0"/>
              <a:t>m</a:t>
            </a:r>
            <a:r>
              <a:rPr lang="zh-CN" altLang="zh-CN" sz="2400" dirty="0"/>
              <a:t>是一个</a:t>
            </a:r>
            <a:r>
              <a:rPr lang="zh-CN" altLang="zh-CN" sz="2400" dirty="0" smtClean="0"/>
              <a:t>平面</a:t>
            </a:r>
            <a:r>
              <a:rPr lang="en-US" altLang="zh-CN" sz="2400" dirty="0" smtClean="0"/>
              <a:t>,</a:t>
            </a:r>
            <a:r>
              <a:rPr lang="zh-CN" altLang="zh-CN" sz="2400" dirty="0"/>
              <a:t>位置在以</a:t>
            </a:r>
            <a:r>
              <a:rPr lang="en-US" altLang="zh-CN" sz="2400" i="1" dirty="0"/>
              <a:t>x</a:t>
            </a:r>
            <a:r>
              <a:rPr lang="zh-CN" altLang="zh-CN" sz="2400" i="1" dirty="0"/>
              <a:t>，</a:t>
            </a:r>
            <a:r>
              <a:rPr lang="en-US" altLang="zh-CN" sz="2400" i="1" dirty="0"/>
              <a:t>y</a:t>
            </a:r>
            <a:r>
              <a:rPr lang="zh-CN" altLang="zh-CN" sz="2400" i="1" dirty="0"/>
              <a:t>，</a:t>
            </a:r>
            <a:r>
              <a:rPr lang="en-US" altLang="zh-CN" sz="2400" i="1" dirty="0"/>
              <a:t>z</a:t>
            </a:r>
            <a:r>
              <a:rPr lang="zh-CN" altLang="zh-CN" sz="2400" dirty="0"/>
              <a:t>为中心，半径为</a:t>
            </a:r>
            <a:r>
              <a:rPr lang="en-US" altLang="zh-CN" sz="2400" dirty="0"/>
              <a:t>r</a:t>
            </a:r>
            <a:r>
              <a:rPr lang="zh-CN" altLang="zh-CN" sz="2400" dirty="0"/>
              <a:t>的圆内均匀</a:t>
            </a:r>
            <a:r>
              <a:rPr lang="zh-CN" altLang="zh-CN" sz="2400" dirty="0" smtClean="0"/>
              <a:t>抽样</a:t>
            </a:r>
            <a:r>
              <a:rPr lang="zh-CN" altLang="en-US" sz="2400" dirty="0" smtClean="0"/>
              <a:t>，粒子飞行方向为法线方向。</a:t>
            </a:r>
            <a:endParaRPr lang="zh-CN" altLang="zh-CN" sz="2400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2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卡定义表面源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1" y="764704"/>
            <a:ext cx="8503202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B050"/>
                </a:solidFill>
              </a:rPr>
              <a:t>Cookie-Cutter </a:t>
            </a:r>
            <a:r>
              <a:rPr lang="zh-CN" altLang="en-US" dirty="0">
                <a:solidFill>
                  <a:srgbClr val="00B050"/>
                </a:solidFill>
              </a:rPr>
              <a:t>舍弃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00B050"/>
                </a:solidFill>
              </a:rPr>
              <a:t>栅元源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50"/>
                </a:solidFill>
              </a:rPr>
              <a:t>表面源</a:t>
            </a:r>
            <a:r>
              <a:rPr lang="zh-CN" altLang="en-US" dirty="0"/>
              <a:t>都</a:t>
            </a:r>
            <a:r>
              <a:rPr lang="zh-CN" altLang="en-US" dirty="0" smtClean="0"/>
              <a:t>适用</a:t>
            </a:r>
            <a:endParaRPr lang="en-US" altLang="zh-CN" dirty="0" smtClean="0"/>
          </a:p>
          <a:p>
            <a:pPr marL="544512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如果</a:t>
            </a:r>
            <a:r>
              <a:rPr lang="en-US" altLang="zh-CN" sz="2400" b="1" dirty="0"/>
              <a:t>CCC </a:t>
            </a:r>
            <a:r>
              <a:rPr lang="zh-CN" altLang="en-US" sz="2400" b="1" dirty="0"/>
              <a:t>出现，则按上述方法抽取的位置在栅元</a:t>
            </a:r>
            <a:r>
              <a:rPr lang="en-US" altLang="zh-CN" sz="2400" b="1" dirty="0"/>
              <a:t>CCC</a:t>
            </a:r>
            <a:r>
              <a:rPr lang="zh-CN" altLang="en-US" sz="2400" b="1" dirty="0"/>
              <a:t>内就会被接受，不在</a:t>
            </a:r>
            <a:r>
              <a:rPr lang="en-US" altLang="zh-CN" sz="2400" b="1" dirty="0"/>
              <a:t>CCC</a:t>
            </a:r>
            <a:r>
              <a:rPr lang="zh-CN" altLang="en-US" sz="2400" b="1" dirty="0"/>
              <a:t>内就会被舍弃，重新抽取。这一点很像栅元源的栅元舍弃技巧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544512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这里</a:t>
            </a:r>
            <a:r>
              <a:rPr lang="zh-CN" altLang="en-US" sz="2400" b="1" dirty="0"/>
              <a:t>必须要小心，不能让定义的</a:t>
            </a:r>
            <a:r>
              <a:rPr lang="en-US" altLang="zh-CN" sz="2400" b="1" dirty="0"/>
              <a:t>Cookie-Cutter</a:t>
            </a:r>
            <a:r>
              <a:rPr lang="zh-CN" altLang="en-US" sz="2400" b="1" dirty="0"/>
              <a:t>栅元被</a:t>
            </a:r>
            <a:r>
              <a:rPr lang="en-US" altLang="zh-CN" sz="2400" b="1" dirty="0"/>
              <a:t>MCNP</a:t>
            </a:r>
            <a:r>
              <a:rPr lang="zh-CN" altLang="en-US" sz="2400" b="1" dirty="0"/>
              <a:t>误认为是一个实际的栅元。在指定</a:t>
            </a:r>
            <a:r>
              <a:rPr lang="en-US" altLang="zh-CN" sz="2400" b="1" dirty="0"/>
              <a:t>Cookie-Cutter</a:t>
            </a:r>
            <a:r>
              <a:rPr lang="zh-CN" altLang="en-US" sz="2400" b="1" dirty="0"/>
              <a:t>栅元时，如果围成</a:t>
            </a:r>
            <a:r>
              <a:rPr lang="en-US" altLang="zh-CN" sz="2400" b="1" dirty="0"/>
              <a:t>Cookie-Cutter</a:t>
            </a:r>
            <a:r>
              <a:rPr lang="zh-CN" altLang="en-US" sz="2400" b="1" dirty="0"/>
              <a:t>的栅元的面没有被用作其他目的，并且把这些</a:t>
            </a:r>
            <a:r>
              <a:rPr lang="en-US" altLang="zh-CN" sz="2400" b="1" dirty="0"/>
              <a:t>Cookie-Cutter</a:t>
            </a:r>
            <a:r>
              <a:rPr lang="zh-CN" altLang="en-US" sz="2400" b="1" dirty="0"/>
              <a:t>栅元放在栅元卡描述的末尾，则不会遇到麻烦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544512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不要</a:t>
            </a:r>
            <a:r>
              <a:rPr lang="zh-CN" altLang="en-US" sz="2400" b="1" dirty="0"/>
              <a:t>使得</a:t>
            </a:r>
            <a:r>
              <a:rPr lang="en-US" altLang="zh-CN" sz="2400" b="1" dirty="0"/>
              <a:t>Cookie-Cutter </a:t>
            </a:r>
            <a:r>
              <a:rPr lang="zh-CN" altLang="en-US" sz="2400" b="1" dirty="0"/>
              <a:t>栅元太复杂。对于一个表面源来说，唯一重要的事情是，</a:t>
            </a:r>
            <a:r>
              <a:rPr lang="en-US" altLang="zh-CN" sz="2400" b="1" dirty="0"/>
              <a:t>Cookie-Cutter </a:t>
            </a:r>
            <a:r>
              <a:rPr lang="zh-CN" altLang="en-US" sz="2400" b="1" dirty="0"/>
              <a:t>栅元要与源的曲面相交</a:t>
            </a:r>
            <a:r>
              <a:rPr lang="zh-CN" altLang="en-US" sz="2400" b="1" dirty="0" smtClean="0"/>
              <a:t>。</a:t>
            </a:r>
            <a:endParaRPr lang="zh-CN" altLang="zh-CN" sz="2400" b="1" dirty="0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4" name="右箭头 3">
            <a:hlinkClick r:id="rId2" action="ppaction://hlinkpres?slideindex=1&amp;slidetitle="/>
          </p:cNvPr>
          <p:cNvSpPr/>
          <p:nvPr/>
        </p:nvSpPr>
        <p:spPr>
          <a:xfrm>
            <a:off x="6876256" y="836712"/>
            <a:ext cx="1728192" cy="792088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hlinkClick r:id="rId3" action="ppaction://hlinksldjump"/>
              </a:rPr>
              <a:t>栅元舍弃法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164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卡粒子飞行方向小结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0" y="980728"/>
            <a:ext cx="8503201" cy="460851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rgbClr val="00B0F0"/>
                </a:solidFill>
              </a:rPr>
              <a:t>        </a:t>
            </a:r>
            <a:r>
              <a:rPr lang="zh-CN" altLang="en-US" sz="2400" dirty="0" smtClean="0">
                <a:solidFill>
                  <a:srgbClr val="7030A0"/>
                </a:solidFill>
              </a:rPr>
              <a:t>源</a:t>
            </a:r>
            <a:r>
              <a:rPr lang="zh-CN" altLang="en-US" sz="2400" dirty="0">
                <a:solidFill>
                  <a:srgbClr val="7030A0"/>
                </a:solidFill>
              </a:rPr>
              <a:t>变量</a:t>
            </a:r>
            <a:r>
              <a:rPr lang="en-US" altLang="zh-CN" sz="2400" dirty="0">
                <a:solidFill>
                  <a:srgbClr val="00B050"/>
                </a:solidFill>
              </a:rPr>
              <a:t>SUR</a:t>
            </a:r>
            <a:r>
              <a:rPr lang="zh-CN" altLang="en-US" sz="2400" dirty="0">
                <a:solidFill>
                  <a:srgbClr val="7030A0"/>
                </a:solidFill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</a:rPr>
              <a:t>VEC</a:t>
            </a:r>
            <a:r>
              <a:rPr lang="zh-CN" altLang="en-US" sz="2400" dirty="0">
                <a:solidFill>
                  <a:srgbClr val="7030A0"/>
                </a:solidFill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</a:rPr>
              <a:t>NRM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及</a:t>
            </a:r>
            <a:r>
              <a:rPr lang="en-US" altLang="zh-CN" sz="2400" dirty="0">
                <a:solidFill>
                  <a:srgbClr val="00B050"/>
                </a:solidFill>
              </a:rPr>
              <a:t>DIR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 smtClean="0">
                <a:solidFill>
                  <a:srgbClr val="7030A0"/>
                </a:solidFill>
              </a:rPr>
              <a:t>用来</a:t>
            </a:r>
            <a:r>
              <a:rPr lang="zh-CN" altLang="en-US" sz="2400" dirty="0">
                <a:solidFill>
                  <a:srgbClr val="7030A0"/>
                </a:solidFill>
              </a:rPr>
              <a:t>确定源粒子的初始飞行方向</a:t>
            </a:r>
            <a:r>
              <a:rPr lang="zh-CN" altLang="en-US" sz="2400" dirty="0" smtClean="0">
                <a:solidFill>
                  <a:srgbClr val="7030A0"/>
                </a:solidFill>
              </a:rPr>
              <a:t>。根据</a:t>
            </a:r>
            <a:r>
              <a:rPr lang="zh-CN" altLang="en-US" sz="2400" dirty="0">
                <a:solidFill>
                  <a:srgbClr val="7030A0"/>
                </a:solidFill>
              </a:rPr>
              <a:t>参考方向</a:t>
            </a:r>
            <a:r>
              <a:rPr lang="en-US" altLang="zh-CN" sz="2400" dirty="0">
                <a:solidFill>
                  <a:srgbClr val="00B050"/>
                </a:solidFill>
              </a:rPr>
              <a:t>VEC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抽取飞行方向，当然，</a:t>
            </a:r>
            <a:r>
              <a:rPr lang="en-US" altLang="zh-CN" sz="2400" dirty="0">
                <a:solidFill>
                  <a:srgbClr val="00B050"/>
                </a:solidFill>
              </a:rPr>
              <a:t>VEC</a:t>
            </a:r>
            <a:r>
              <a:rPr lang="zh-CN" altLang="en-US" sz="2400" dirty="0">
                <a:solidFill>
                  <a:srgbClr val="7030A0"/>
                </a:solidFill>
              </a:rPr>
              <a:t>本身也可以从一个分布中抽样。极角</a:t>
            </a:r>
            <a:r>
              <a:rPr lang="en-US" altLang="zh-CN" sz="2400" dirty="0" smtClean="0">
                <a:solidFill>
                  <a:srgbClr val="00B050"/>
                </a:solidFill>
              </a:rPr>
              <a:t>θ</a:t>
            </a:r>
            <a:r>
              <a:rPr lang="zh-CN" altLang="en-US" sz="2400" dirty="0" smtClean="0">
                <a:solidFill>
                  <a:srgbClr val="7030A0"/>
                </a:solidFill>
              </a:rPr>
              <a:t>的余弦是</a:t>
            </a:r>
            <a:r>
              <a:rPr lang="en-US" altLang="zh-CN" sz="2400" dirty="0">
                <a:solidFill>
                  <a:srgbClr val="00B050"/>
                </a:solidFill>
              </a:rPr>
              <a:t>DIR </a:t>
            </a:r>
            <a:r>
              <a:rPr lang="zh-CN" altLang="en-US" sz="2400" dirty="0">
                <a:solidFill>
                  <a:srgbClr val="7030A0"/>
                </a:solidFill>
              </a:rPr>
              <a:t>的抽样值。方位角</a:t>
            </a:r>
            <a:r>
              <a:rPr lang="en-US" altLang="zh-CN" sz="2400" dirty="0">
                <a:solidFill>
                  <a:srgbClr val="00B050"/>
                </a:solidFill>
              </a:rPr>
              <a:t>φ</a:t>
            </a:r>
            <a:r>
              <a:rPr lang="zh-CN" altLang="en-US" sz="2400" dirty="0">
                <a:solidFill>
                  <a:srgbClr val="7030A0"/>
                </a:solidFill>
              </a:rPr>
              <a:t>在</a:t>
            </a:r>
            <a:r>
              <a:rPr lang="en-US" altLang="zh-CN" sz="2400" dirty="0" smtClean="0">
                <a:solidFill>
                  <a:srgbClr val="7030A0"/>
                </a:solidFill>
              </a:rPr>
              <a:t>0</a:t>
            </a:r>
            <a:r>
              <a:rPr lang="zh-CN" altLang="en-US" sz="2400" dirty="0" smtClean="0">
                <a:solidFill>
                  <a:srgbClr val="7030A0"/>
                </a:solidFill>
              </a:rPr>
              <a:t>度～</a:t>
            </a:r>
            <a:r>
              <a:rPr lang="en-US" altLang="zh-CN" sz="2400" dirty="0" smtClean="0">
                <a:solidFill>
                  <a:srgbClr val="7030A0"/>
                </a:solidFill>
              </a:rPr>
              <a:t>360</a:t>
            </a:r>
            <a:r>
              <a:rPr lang="zh-CN" altLang="en-US" sz="2400" dirty="0" smtClean="0">
                <a:solidFill>
                  <a:srgbClr val="7030A0"/>
                </a:solidFill>
              </a:rPr>
              <a:t>度</a:t>
            </a:r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之间均匀抽取</a:t>
            </a:r>
            <a:r>
              <a:rPr lang="zh-CN" altLang="en-US" sz="2400" dirty="0" smtClean="0">
                <a:solidFill>
                  <a:srgbClr val="7030A0"/>
                </a:solidFill>
              </a:rPr>
              <a:t>。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对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</a:t>
            </a:r>
            <a:r>
              <a:rPr lang="zh-CN" altLang="en-US" sz="2400" dirty="0">
                <a:hlinkClick r:id="rId2" action="ppaction://hlinksldjump"/>
              </a:rPr>
              <a:t>体积源分布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00B050"/>
                </a:solidFill>
              </a:rPr>
              <a:t>SUR=0</a:t>
            </a:r>
            <a:r>
              <a:rPr lang="zh-CN" altLang="en-US" sz="2400" dirty="0" smtClean="0"/>
              <a:t>），需要通过变量</a:t>
            </a:r>
            <a:r>
              <a:rPr lang="en-US" altLang="zh-CN" sz="2400" dirty="0" smtClean="0">
                <a:solidFill>
                  <a:srgbClr val="00B050"/>
                </a:solidFill>
              </a:rPr>
              <a:t>VEC</a:t>
            </a:r>
            <a:r>
              <a:rPr lang="zh-CN" altLang="en-US" sz="2400" dirty="0"/>
              <a:t>和</a:t>
            </a:r>
            <a:r>
              <a:rPr lang="en-US" altLang="zh-CN" sz="2400" dirty="0" smtClean="0">
                <a:solidFill>
                  <a:srgbClr val="00B050"/>
                </a:solidFill>
              </a:rPr>
              <a:t>DIR</a:t>
            </a:r>
            <a:r>
              <a:rPr lang="zh-CN" altLang="en-US" sz="2400" dirty="0" smtClean="0"/>
              <a:t>来确定粒子飞行方向，如果缺省，则产生</a:t>
            </a:r>
            <a:r>
              <a:rPr lang="zh-CN" altLang="en-US" sz="2400" dirty="0"/>
              <a:t>各向同性的分布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对</a:t>
            </a:r>
            <a:r>
              <a:rPr lang="zh-CN" altLang="en-US" sz="2400" dirty="0"/>
              <a:t>一个表面源分布（</a:t>
            </a:r>
            <a:r>
              <a:rPr lang="en-US" altLang="zh-CN" sz="2400" dirty="0">
                <a:solidFill>
                  <a:srgbClr val="00B050"/>
                </a:solidFill>
              </a:rPr>
              <a:t>SUR≠0</a:t>
            </a:r>
            <a:r>
              <a:rPr lang="zh-CN" altLang="en-US" sz="2400" dirty="0" smtClean="0"/>
              <a:t>），则同时需要</a:t>
            </a:r>
            <a:r>
              <a:rPr lang="zh-CN" altLang="en-US" sz="2400" dirty="0" smtClean="0">
                <a:solidFill>
                  <a:srgbClr val="00B050"/>
                </a:solidFill>
              </a:rPr>
              <a:t>四个</a:t>
            </a:r>
            <a:r>
              <a:rPr lang="zh-CN" altLang="en-US" sz="2400" dirty="0" smtClean="0"/>
              <a:t>变量来确定粒子飞行方向（</a:t>
            </a:r>
            <a:r>
              <a:rPr lang="en-US" altLang="zh-CN" sz="2400" dirty="0">
                <a:solidFill>
                  <a:srgbClr val="00B050"/>
                </a:solidFill>
              </a:rPr>
              <a:t> NRM </a:t>
            </a:r>
            <a:r>
              <a:rPr lang="zh-CN" altLang="en-US" sz="2400" dirty="0" smtClean="0"/>
              <a:t>在</a:t>
            </a:r>
            <a:r>
              <a:rPr lang="en-US" altLang="zh-CN" sz="2400" dirty="0">
                <a:solidFill>
                  <a:srgbClr val="00B050"/>
                </a:solidFill>
              </a:rPr>
              <a:t>VEC </a:t>
            </a:r>
            <a:r>
              <a:rPr lang="zh-CN" altLang="en-US" sz="2400" dirty="0" smtClean="0"/>
              <a:t>缺省时</a:t>
            </a:r>
            <a:r>
              <a:rPr lang="zh-CN" altLang="en-US" sz="2400" dirty="0"/>
              <a:t>使用</a:t>
            </a:r>
            <a:r>
              <a:rPr lang="zh-CN" altLang="en-US" sz="2400" dirty="0" smtClean="0"/>
              <a:t>）。</a:t>
            </a:r>
            <a:r>
              <a:rPr lang="en-US" altLang="zh-CN" sz="2400" dirty="0" smtClean="0">
                <a:solidFill>
                  <a:srgbClr val="00B050"/>
                </a:solidFill>
              </a:rPr>
              <a:t>VEC</a:t>
            </a:r>
            <a:r>
              <a:rPr lang="zh-CN" altLang="en-US" sz="2400" dirty="0" smtClean="0"/>
              <a:t>的缺省值为垂直</a:t>
            </a:r>
            <a:r>
              <a:rPr lang="zh-CN" altLang="en-US" sz="2400" dirty="0"/>
              <a:t>于该曲面的</a:t>
            </a:r>
            <a:r>
              <a:rPr lang="zh-CN" altLang="en-US" sz="2400" dirty="0" smtClean="0"/>
              <a:t>矢量（即法线方向），</a:t>
            </a:r>
            <a:r>
              <a:rPr lang="zh-CN" altLang="en-US" sz="2400" dirty="0"/>
              <a:t>符号由</a:t>
            </a:r>
            <a:r>
              <a:rPr lang="en-US" altLang="zh-CN" sz="2400" dirty="0">
                <a:solidFill>
                  <a:srgbClr val="00B050"/>
                </a:solidFill>
              </a:rPr>
              <a:t>NRM</a:t>
            </a:r>
            <a:r>
              <a:rPr lang="zh-CN" altLang="en-US" sz="2400" dirty="0"/>
              <a:t>的符号所确定（</a:t>
            </a:r>
            <a:r>
              <a:rPr lang="en-US" altLang="zh-CN" sz="2400" dirty="0"/>
              <a:t>+1/-1</a:t>
            </a:r>
            <a:r>
              <a:rPr lang="zh-CN" altLang="en-US" sz="2400" dirty="0"/>
              <a:t>）。如果在一个表面源分布没有指定</a:t>
            </a:r>
            <a:r>
              <a:rPr lang="en-US" altLang="zh-CN" sz="2400" dirty="0">
                <a:solidFill>
                  <a:srgbClr val="00B050"/>
                </a:solidFill>
              </a:rPr>
              <a:t>DIR</a:t>
            </a:r>
            <a:r>
              <a:rPr lang="zh-CN" altLang="en-US" sz="2400" dirty="0"/>
              <a:t>，则按缺省值使用余弦分布</a:t>
            </a:r>
            <a:r>
              <a:rPr lang="en-US" altLang="zh-CN" sz="2400" dirty="0">
                <a:solidFill>
                  <a:srgbClr val="00B050"/>
                </a:solidFill>
              </a:rPr>
              <a:t>P(DIR)=2*DIR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＜</a:t>
            </a:r>
            <a:r>
              <a:rPr lang="en-US" altLang="zh-CN" sz="2400" dirty="0">
                <a:solidFill>
                  <a:srgbClr val="00B050"/>
                </a:solidFill>
              </a:rPr>
              <a:t>DIR</a:t>
            </a:r>
            <a:r>
              <a:rPr lang="zh-CN" altLang="en-US" sz="2400" dirty="0">
                <a:solidFill>
                  <a:srgbClr val="00B050"/>
                </a:solidFill>
              </a:rPr>
              <a:t>＜</a:t>
            </a:r>
            <a:r>
              <a:rPr lang="en-US" altLang="zh-CN" sz="2400" dirty="0">
                <a:solidFill>
                  <a:srgbClr val="00B050"/>
                </a:solidFill>
              </a:rPr>
              <a:t>l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96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SDEF</a:t>
            </a:r>
            <a:r>
              <a:rPr lang="zh-CN" altLang="en-US" dirty="0"/>
              <a:t>卡粒子飞行方向小结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2" y="980728"/>
            <a:ext cx="8503200" cy="496855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例：</a:t>
            </a:r>
            <a:endParaRPr lang="de-DE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dirty="0" smtClean="0"/>
              <a:t>SDEF   </a:t>
            </a:r>
            <a:r>
              <a:rPr lang="de-DE" altLang="zh-CN" dirty="0"/>
              <a:t>SUR=m  NRM=-1  DIR=</a:t>
            </a:r>
            <a:r>
              <a:rPr lang="de-DE" altLang="zh-CN" dirty="0">
                <a:solidFill>
                  <a:srgbClr val="00B050"/>
                </a:solidFill>
              </a:rPr>
              <a:t>D1</a:t>
            </a:r>
            <a:r>
              <a:rPr lang="de-DE" altLang="zh-CN" dirty="0"/>
              <a:t>  </a:t>
            </a:r>
            <a:r>
              <a:rPr lang="de-DE" altLang="zh-CN" dirty="0" smtClean="0"/>
              <a:t>WGT=w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altLang="zh-CN" dirty="0" smtClean="0">
                <a:solidFill>
                  <a:srgbClr val="00B050"/>
                </a:solidFill>
              </a:rPr>
              <a:t>SB1    </a:t>
            </a:r>
            <a:r>
              <a:rPr lang="de-DE" altLang="zh-CN" dirty="0">
                <a:solidFill>
                  <a:srgbClr val="00B050"/>
                </a:solidFill>
              </a:rPr>
              <a:t>-21  2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    </a:t>
            </a:r>
            <a:r>
              <a:rPr lang="zh-CN" altLang="zh-CN" dirty="0" smtClean="0">
                <a:solidFill>
                  <a:srgbClr val="7030A0"/>
                </a:solidFill>
              </a:rPr>
              <a:t>这</a:t>
            </a:r>
            <a:r>
              <a:rPr lang="zh-CN" altLang="zh-CN" dirty="0">
                <a:solidFill>
                  <a:srgbClr val="7030A0"/>
                </a:solidFill>
              </a:rPr>
              <a:t>是一个在球面</a:t>
            </a:r>
            <a:r>
              <a:rPr lang="en-US" altLang="zh-CN" dirty="0">
                <a:solidFill>
                  <a:srgbClr val="7030A0"/>
                </a:solidFill>
              </a:rPr>
              <a:t>m</a:t>
            </a:r>
            <a:r>
              <a:rPr lang="zh-CN" altLang="zh-CN" dirty="0">
                <a:solidFill>
                  <a:srgbClr val="7030A0"/>
                </a:solidFill>
              </a:rPr>
              <a:t>上向内发射的</a:t>
            </a:r>
            <a:r>
              <a:rPr lang="zh-CN" altLang="zh-CN" dirty="0" smtClean="0">
                <a:solidFill>
                  <a:srgbClr val="7030A0"/>
                </a:solidFill>
              </a:rPr>
              <a:t>源</a:t>
            </a:r>
            <a:r>
              <a:rPr lang="zh-CN" altLang="en-US" dirty="0">
                <a:solidFill>
                  <a:srgbClr val="7030A0"/>
                </a:solidFill>
              </a:rPr>
              <a:t>，通过缺省值，</a:t>
            </a:r>
            <a:r>
              <a:rPr lang="en-US" altLang="zh-CN" dirty="0">
                <a:solidFill>
                  <a:srgbClr val="7030A0"/>
                </a:solidFill>
              </a:rPr>
              <a:t>MCNP</a:t>
            </a:r>
            <a:r>
              <a:rPr lang="zh-CN" altLang="en-US" dirty="0">
                <a:solidFill>
                  <a:srgbClr val="7030A0"/>
                </a:solidFill>
              </a:rPr>
              <a:t>提供两个卡的效果：</a:t>
            </a:r>
            <a:r>
              <a:rPr lang="en-US" altLang="zh-CN" dirty="0">
                <a:solidFill>
                  <a:srgbClr val="7030A0"/>
                </a:solidFill>
              </a:rPr>
              <a:t>SI1  0  1 </a:t>
            </a:r>
            <a:r>
              <a:rPr lang="zh-CN" altLang="en-US" dirty="0">
                <a:solidFill>
                  <a:srgbClr val="7030A0"/>
                </a:solidFill>
              </a:rPr>
              <a:t>和</a:t>
            </a:r>
            <a:r>
              <a:rPr lang="en-US" altLang="zh-CN" dirty="0">
                <a:solidFill>
                  <a:srgbClr val="7030A0"/>
                </a:solidFill>
              </a:rPr>
              <a:t>SP1  -21  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r>
              <a:rPr lang="zh-CN" altLang="en-US" dirty="0" smtClean="0">
                <a:solidFill>
                  <a:srgbClr val="00B0F0"/>
                </a:solidFill>
              </a:rPr>
              <a:t>（一次方分布）</a:t>
            </a:r>
            <a:r>
              <a:rPr lang="zh-CN" altLang="en-US" dirty="0" smtClean="0">
                <a:solidFill>
                  <a:srgbClr val="7030A0"/>
                </a:solidFill>
              </a:rPr>
              <a:t>。</a:t>
            </a:r>
            <a:r>
              <a:rPr lang="en-US" altLang="zh-CN" dirty="0">
                <a:solidFill>
                  <a:srgbClr val="7030A0"/>
                </a:solidFill>
              </a:rPr>
              <a:t>B1</a:t>
            </a:r>
            <a:r>
              <a:rPr lang="zh-CN" altLang="en-US" dirty="0">
                <a:solidFill>
                  <a:srgbClr val="7030A0"/>
                </a:solidFill>
              </a:rPr>
              <a:t>提供的粒子飞行方向上的偏倚分布比没有偏倚的</a:t>
            </a:r>
            <a:r>
              <a:rPr lang="zh-CN" altLang="en-US" dirty="0">
                <a:solidFill>
                  <a:srgbClr val="00B0F0"/>
                </a:solidFill>
              </a:rPr>
              <a:t>余弦分布</a:t>
            </a:r>
            <a:r>
              <a:rPr lang="zh-CN" altLang="en-US" dirty="0">
                <a:solidFill>
                  <a:srgbClr val="7030A0"/>
                </a:solidFill>
              </a:rPr>
              <a:t>带来朝向球中心的更高的径</a:t>
            </a:r>
            <a:r>
              <a:rPr lang="zh-CN" altLang="en-US" dirty="0" smtClean="0">
                <a:solidFill>
                  <a:srgbClr val="7030A0"/>
                </a:solidFill>
              </a:rPr>
              <a:t>迹密度</a:t>
            </a:r>
            <a:r>
              <a:rPr lang="zh-CN" altLang="en-US" dirty="0">
                <a:solidFill>
                  <a:srgbClr val="7030A0"/>
                </a:solidFill>
              </a:rPr>
              <a:t>，一般来说球中心是我们最感兴趣（最重要）的栅元的位置。</a:t>
            </a:r>
          </a:p>
        </p:txBody>
      </p:sp>
    </p:spTree>
    <p:extLst>
      <p:ext uri="{BB962C8B-B14F-4D97-AF65-F5344CB8AC3E}">
        <p14:creationId xmlns:p14="http://schemas.microsoft.com/office/powerpoint/2010/main" val="34106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5" y="44624"/>
            <a:ext cx="9036496" cy="648072"/>
          </a:xfrm>
        </p:spPr>
        <p:txBody>
          <a:bodyPr/>
          <a:lstStyle/>
          <a:p>
            <a:r>
              <a:rPr lang="zh-CN" altLang="en-US" dirty="0"/>
              <a:t>从属</a:t>
            </a:r>
            <a:r>
              <a:rPr lang="zh-CN" altLang="en-US" dirty="0" smtClean="0"/>
              <a:t>源分布卡</a:t>
            </a:r>
            <a:r>
              <a:rPr lang="en-US" altLang="zh-CN" dirty="0" err="1" smtClean="0"/>
              <a:t>DSn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dependent source distribution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568952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/>
              <a:t>形式：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DSn</a:t>
            </a:r>
            <a:r>
              <a:rPr lang="en-US" altLang="zh-CN" sz="2200" dirty="0"/>
              <a:t>    option   </a:t>
            </a:r>
            <a:r>
              <a:rPr lang="en-US" altLang="zh-CN" sz="2200" i="1" dirty="0"/>
              <a:t>	J</a:t>
            </a:r>
            <a:r>
              <a:rPr lang="en-US" altLang="zh-CN" sz="2200" i="1" baseline="-25000" dirty="0"/>
              <a:t>1</a:t>
            </a:r>
            <a:r>
              <a:rPr lang="en-US" altLang="zh-CN" sz="2200" i="1" dirty="0"/>
              <a:t> … </a:t>
            </a:r>
            <a:r>
              <a:rPr lang="en-US" altLang="zh-CN" sz="2200" i="1" dirty="0" err="1"/>
              <a:t>J</a:t>
            </a:r>
            <a:r>
              <a:rPr lang="en-US" altLang="zh-CN" sz="2200" i="1" baseline="-25000" dirty="0" err="1"/>
              <a:t>k</a:t>
            </a:r>
            <a:endParaRPr lang="zh-CN" altLang="zh-CN" sz="2200" kern="100" baseline="-25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 smtClean="0"/>
              <a:t>    or</a:t>
            </a:r>
            <a:r>
              <a:rPr lang="en-US" altLang="zh-CN" sz="2200" dirty="0"/>
              <a:t>:     </a:t>
            </a:r>
            <a:r>
              <a:rPr lang="en-US" altLang="zh-CN" sz="2200" dirty="0" err="1" smtClean="0"/>
              <a:t>DSn</a:t>
            </a:r>
            <a:r>
              <a:rPr lang="en-US" altLang="zh-CN" sz="2200" dirty="0" smtClean="0"/>
              <a:t>    </a:t>
            </a:r>
            <a:r>
              <a:rPr lang="en-US" altLang="zh-CN" sz="2200" i="1" dirty="0"/>
              <a:t>T </a:t>
            </a:r>
            <a:r>
              <a:rPr lang="en-US" altLang="zh-CN" sz="2200" dirty="0"/>
              <a:t>      </a:t>
            </a:r>
            <a:r>
              <a:rPr lang="en-US" altLang="zh-CN" sz="2200" dirty="0" smtClean="0"/>
              <a:t>     </a:t>
            </a:r>
            <a:r>
              <a:rPr lang="en-US" altLang="zh-CN" sz="2200" i="1" dirty="0" smtClean="0"/>
              <a:t>I</a:t>
            </a:r>
            <a:r>
              <a:rPr lang="en-US" altLang="zh-CN" sz="2200" i="1" baseline="-25000" dirty="0" smtClean="0"/>
              <a:t>1</a:t>
            </a:r>
            <a:r>
              <a:rPr lang="en-US" altLang="zh-CN" sz="2200" i="1" dirty="0" smtClean="0"/>
              <a:t> </a:t>
            </a:r>
            <a:r>
              <a:rPr lang="en-US" altLang="zh-CN" sz="2200" i="1" dirty="0"/>
              <a:t>J</a:t>
            </a:r>
            <a:r>
              <a:rPr lang="en-US" altLang="zh-CN" sz="2200" i="1" baseline="-25000" dirty="0"/>
              <a:t>1</a:t>
            </a:r>
            <a:r>
              <a:rPr lang="en-US" altLang="zh-CN" sz="2200" i="1" dirty="0"/>
              <a:t> … </a:t>
            </a:r>
            <a:r>
              <a:rPr lang="en-US" altLang="zh-CN" sz="2200" i="1" dirty="0" err="1"/>
              <a:t>I</a:t>
            </a:r>
            <a:r>
              <a:rPr lang="en-US" altLang="zh-CN" sz="2200" i="1" baseline="-25000" dirty="0" err="1"/>
              <a:t>k</a:t>
            </a:r>
            <a:r>
              <a:rPr lang="en-US" altLang="zh-CN" sz="2200" i="1" dirty="0"/>
              <a:t> </a:t>
            </a:r>
            <a:r>
              <a:rPr lang="en-US" altLang="zh-CN" sz="2200" i="1" dirty="0" err="1"/>
              <a:t>J</a:t>
            </a:r>
            <a:r>
              <a:rPr lang="en-US" altLang="zh-CN" sz="2200" i="1" baseline="-25000" dirty="0" err="1"/>
              <a:t>k</a:t>
            </a:r>
            <a:endParaRPr lang="zh-CN" altLang="zh-CN" sz="2200" kern="100" baseline="-25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 smtClean="0"/>
              <a:t>    or</a:t>
            </a:r>
            <a:r>
              <a:rPr lang="en-US" altLang="zh-CN" sz="2200" dirty="0"/>
              <a:t>:     </a:t>
            </a:r>
            <a:r>
              <a:rPr lang="en-US" altLang="zh-CN" sz="2200" dirty="0" err="1" smtClean="0"/>
              <a:t>DSn</a:t>
            </a:r>
            <a:r>
              <a:rPr lang="en-US" altLang="zh-CN" sz="2200" dirty="0" smtClean="0"/>
              <a:t>    </a:t>
            </a:r>
            <a:r>
              <a:rPr lang="en-US" altLang="zh-CN" sz="2200" i="1" dirty="0"/>
              <a:t>Q</a:t>
            </a:r>
            <a:r>
              <a:rPr lang="en-US" altLang="zh-CN" sz="2200" dirty="0"/>
              <a:t>      </a:t>
            </a:r>
            <a:r>
              <a:rPr lang="en-US" altLang="zh-CN" sz="2200" i="1" dirty="0"/>
              <a:t>	</a:t>
            </a:r>
            <a:r>
              <a:rPr lang="en-US" altLang="zh-CN" sz="2200" i="1" dirty="0" smtClean="0"/>
              <a:t>V</a:t>
            </a:r>
            <a:r>
              <a:rPr lang="en-US" altLang="zh-CN" sz="2200" i="1" baseline="-25000" dirty="0" smtClean="0"/>
              <a:t>1</a:t>
            </a:r>
            <a:r>
              <a:rPr lang="en-US" altLang="zh-CN" sz="2200" i="1" dirty="0" smtClean="0"/>
              <a:t> </a:t>
            </a:r>
            <a:r>
              <a:rPr lang="en-US" altLang="zh-CN" sz="2200" i="1" dirty="0"/>
              <a:t>S</a:t>
            </a:r>
            <a:r>
              <a:rPr lang="en-US" altLang="zh-CN" sz="2200" i="1" baseline="-25000" dirty="0"/>
              <a:t>1</a:t>
            </a:r>
            <a:r>
              <a:rPr lang="en-US" altLang="zh-CN" sz="2200" i="1" dirty="0"/>
              <a:t> … </a:t>
            </a:r>
            <a:r>
              <a:rPr lang="en-US" altLang="zh-CN" sz="2200" i="1" dirty="0" err="1"/>
              <a:t>V</a:t>
            </a:r>
            <a:r>
              <a:rPr lang="en-US" altLang="zh-CN" sz="2200" i="1" baseline="-25000" dirty="0" err="1"/>
              <a:t>k</a:t>
            </a:r>
            <a:r>
              <a:rPr lang="en-US" altLang="zh-CN" sz="2200" i="1" dirty="0"/>
              <a:t> </a:t>
            </a:r>
            <a:r>
              <a:rPr lang="en-US" altLang="zh-CN" sz="2200" i="1" dirty="0" err="1"/>
              <a:t>S</a:t>
            </a:r>
            <a:r>
              <a:rPr lang="en-US" altLang="zh-CN" sz="2200" i="1" baseline="-25000" dirty="0" err="1"/>
              <a:t>k</a:t>
            </a:r>
            <a:endParaRPr lang="zh-CN" altLang="zh-CN" sz="2200" kern="100" baseline="-25000" dirty="0"/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00B0F0"/>
                </a:solidFill>
              </a:rPr>
              <a:t>       n        =  </a:t>
            </a:r>
            <a:r>
              <a:rPr lang="zh-CN" altLang="zh-CN" sz="2200" dirty="0" smtClean="0">
                <a:solidFill>
                  <a:srgbClr val="00B0F0"/>
                </a:solidFill>
              </a:rPr>
              <a:t>分布</a:t>
            </a:r>
            <a:r>
              <a:rPr lang="zh-CN" altLang="zh-CN" sz="2200" dirty="0">
                <a:solidFill>
                  <a:srgbClr val="00B0F0"/>
                </a:solidFill>
              </a:rPr>
              <a:t>序号（</a:t>
            </a:r>
            <a:r>
              <a:rPr lang="en-US" altLang="zh-CN" sz="2200" dirty="0">
                <a:solidFill>
                  <a:srgbClr val="00B0F0"/>
                </a:solidFill>
              </a:rPr>
              <a:t>n=1~999</a:t>
            </a:r>
            <a:r>
              <a:rPr lang="zh-CN" altLang="zh-CN" sz="2200" dirty="0">
                <a:solidFill>
                  <a:srgbClr val="00B0F0"/>
                </a:solidFill>
              </a:rPr>
              <a:t>）</a:t>
            </a:r>
            <a:endParaRPr lang="zh-CN" altLang="zh-CN" sz="2200" kern="100" dirty="0">
              <a:solidFill>
                <a:srgbClr val="00B0F0"/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00B0F0"/>
                </a:solidFill>
              </a:rPr>
              <a:t>      option= </a:t>
            </a:r>
            <a:r>
              <a:rPr lang="zh-CN" altLang="zh-CN" sz="2200" dirty="0" smtClean="0">
                <a:solidFill>
                  <a:srgbClr val="00B0F0"/>
                </a:solidFill>
              </a:rPr>
              <a:t>对</a:t>
            </a:r>
            <a:r>
              <a:rPr lang="en-US" altLang="zh-CN" sz="2200" i="1" u="sng" dirty="0" err="1">
                <a:solidFill>
                  <a:srgbClr val="00B0F0"/>
                </a:solidFill>
              </a:rPr>
              <a:t>J</a:t>
            </a:r>
            <a:r>
              <a:rPr lang="en-US" altLang="zh-CN" sz="2200" i="1" u="sng" baseline="-25000" dirty="0" err="1">
                <a:solidFill>
                  <a:srgbClr val="00B0F0"/>
                </a:solidFill>
              </a:rPr>
              <a:t>i</a:t>
            </a:r>
            <a:r>
              <a:rPr lang="zh-CN" altLang="zh-CN" sz="2200" dirty="0">
                <a:solidFill>
                  <a:srgbClr val="00B0F0"/>
                </a:solidFill>
              </a:rPr>
              <a:t>的解释说明。可选值有：</a:t>
            </a:r>
            <a:endParaRPr lang="zh-CN" altLang="zh-CN" sz="2200" kern="100" dirty="0">
              <a:solidFill>
                <a:srgbClr val="00B0F0"/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 smtClean="0"/>
              <a:t>                      </a:t>
            </a:r>
            <a:r>
              <a:rPr lang="zh-CN" altLang="zh-CN" sz="2200" dirty="0" smtClean="0">
                <a:solidFill>
                  <a:srgbClr val="7030A0"/>
                </a:solidFill>
              </a:rPr>
              <a:t>缺省 </a:t>
            </a:r>
            <a:r>
              <a:rPr lang="zh-CN" altLang="zh-CN" sz="2200" dirty="0">
                <a:solidFill>
                  <a:srgbClr val="7030A0"/>
                </a:solidFill>
              </a:rPr>
              <a:t>或</a:t>
            </a:r>
            <a:r>
              <a:rPr lang="en-US" altLang="zh-CN" sz="2200" dirty="0">
                <a:solidFill>
                  <a:srgbClr val="7030A0"/>
                </a:solidFill>
              </a:rPr>
              <a:t> H——</a:t>
            </a:r>
            <a:r>
              <a:rPr lang="zh-CN" altLang="zh-CN" sz="2200" dirty="0">
                <a:solidFill>
                  <a:srgbClr val="7030A0"/>
                </a:solidFill>
              </a:rPr>
              <a:t>连续分布的源变量值，仅为</a:t>
            </a:r>
            <a:r>
              <a:rPr lang="zh-CN" altLang="zh-CN" sz="2200" dirty="0" smtClean="0">
                <a:solidFill>
                  <a:srgbClr val="7030A0"/>
                </a:solidFill>
              </a:rPr>
              <a:t>标量</a:t>
            </a:r>
            <a:r>
              <a:rPr lang="zh-CN" altLang="en-US" sz="2200" dirty="0" smtClean="0">
                <a:solidFill>
                  <a:srgbClr val="7030A0"/>
                </a:solidFill>
              </a:rPr>
              <a:t>，对应</a:t>
            </a:r>
            <a:r>
              <a:rPr lang="en-US" altLang="zh-CN" sz="2200" dirty="0" smtClean="0">
                <a:solidFill>
                  <a:srgbClr val="7030A0"/>
                </a:solidFill>
              </a:rPr>
              <a:t>k-1</a:t>
            </a:r>
            <a:r>
              <a:rPr lang="zh-CN" altLang="en-US" sz="2200" dirty="0" smtClean="0">
                <a:solidFill>
                  <a:srgbClr val="7030A0"/>
                </a:solidFill>
              </a:rPr>
              <a:t>个区间，独立变量为有相同区间数的柱状分布</a:t>
            </a:r>
            <a:r>
              <a:rPr lang="en-US" altLang="zh-CN" sz="2200" dirty="0" smtClean="0">
                <a:solidFill>
                  <a:srgbClr val="7030A0"/>
                </a:solidFill>
              </a:rPr>
              <a:t> </a:t>
            </a:r>
            <a:r>
              <a:rPr lang="zh-CN" altLang="en-US" sz="2200" dirty="0" smtClean="0">
                <a:solidFill>
                  <a:srgbClr val="7030A0"/>
                </a:solidFill>
              </a:rPr>
              <a:t>；</a:t>
            </a:r>
            <a:r>
              <a:rPr lang="en-US" altLang="zh-CN" sz="2200" dirty="0" smtClean="0">
                <a:solidFill>
                  <a:srgbClr val="7030A0"/>
                </a:solidFill>
              </a:rPr>
              <a:t>            		                 L</a:t>
            </a:r>
            <a:r>
              <a:rPr lang="en-US" altLang="zh-CN" sz="2200" dirty="0">
                <a:solidFill>
                  <a:srgbClr val="7030A0"/>
                </a:solidFill>
              </a:rPr>
              <a:t>——</a:t>
            </a:r>
            <a:r>
              <a:rPr lang="zh-CN" altLang="zh-CN" sz="2200" dirty="0">
                <a:solidFill>
                  <a:srgbClr val="7030A0"/>
                </a:solidFill>
              </a:rPr>
              <a:t>离散的源标量值；</a:t>
            </a:r>
            <a:endParaRPr lang="zh-CN" altLang="zh-CN" sz="2200" kern="100" dirty="0">
              <a:solidFill>
                <a:srgbClr val="7030A0"/>
              </a:solidFill>
            </a:endParaRPr>
          </a:p>
          <a:p>
            <a:pPr marL="1066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7030A0"/>
                </a:solidFill>
              </a:rPr>
              <a:t>	    S</a:t>
            </a:r>
            <a:r>
              <a:rPr lang="en-US" altLang="zh-CN" sz="2200" dirty="0">
                <a:solidFill>
                  <a:srgbClr val="7030A0"/>
                </a:solidFill>
              </a:rPr>
              <a:t>——</a:t>
            </a:r>
            <a:r>
              <a:rPr lang="zh-CN" altLang="zh-CN" sz="2200" dirty="0">
                <a:solidFill>
                  <a:srgbClr val="7030A0"/>
                </a:solidFill>
              </a:rPr>
              <a:t>分布序号；</a:t>
            </a:r>
            <a:endParaRPr lang="zh-CN" altLang="zh-CN" sz="2200" kern="100" dirty="0">
              <a:solidFill>
                <a:srgbClr val="7030A0"/>
              </a:solidFill>
            </a:endParaRPr>
          </a:p>
          <a:p>
            <a:pPr marL="5334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i="1" dirty="0" smtClean="0">
                <a:solidFill>
                  <a:srgbClr val="00B0F0"/>
                </a:solidFill>
              </a:rPr>
              <a:t>       T</a:t>
            </a:r>
            <a:r>
              <a:rPr lang="en-US" altLang="zh-CN" sz="2200" dirty="0" smtClean="0">
                <a:solidFill>
                  <a:srgbClr val="00B0F0"/>
                </a:solidFill>
              </a:rPr>
              <a:t>       = </a:t>
            </a:r>
            <a:r>
              <a:rPr lang="zh-CN" altLang="zh-CN" sz="2200" dirty="0" smtClean="0">
                <a:solidFill>
                  <a:srgbClr val="00B0F0"/>
                </a:solidFill>
              </a:rPr>
              <a:t>从属</a:t>
            </a:r>
            <a:r>
              <a:rPr lang="zh-CN" altLang="zh-CN" sz="2200" dirty="0">
                <a:solidFill>
                  <a:srgbClr val="00B0F0"/>
                </a:solidFill>
              </a:rPr>
              <a:t>变量值紧跟在独立变量值后面，独立变量必须是离散标量；</a:t>
            </a:r>
            <a:endParaRPr lang="zh-CN" altLang="zh-CN" sz="2200" kern="100" dirty="0">
              <a:solidFill>
                <a:srgbClr val="00B0F0"/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i="1" dirty="0" smtClean="0">
                <a:solidFill>
                  <a:srgbClr val="00B0F0"/>
                </a:solidFill>
              </a:rPr>
              <a:t>        I</a:t>
            </a:r>
            <a:r>
              <a:rPr lang="en-US" altLang="zh-CN" sz="2200" i="1" baseline="-25000" dirty="0" smtClean="0">
                <a:solidFill>
                  <a:srgbClr val="00B0F0"/>
                </a:solidFill>
              </a:rPr>
              <a:t>i</a:t>
            </a:r>
            <a:r>
              <a:rPr lang="en-US" altLang="zh-CN" sz="2200" i="1" dirty="0" smtClean="0">
                <a:solidFill>
                  <a:srgbClr val="00B0F0"/>
                </a:solidFill>
              </a:rPr>
              <a:t> </a:t>
            </a:r>
            <a:r>
              <a:rPr lang="en-US" altLang="zh-CN" sz="2200" dirty="0" smtClean="0">
                <a:solidFill>
                  <a:srgbClr val="00B0F0"/>
                </a:solidFill>
              </a:rPr>
              <a:t>      =  </a:t>
            </a:r>
            <a:r>
              <a:rPr lang="zh-CN" altLang="zh-CN" sz="2200" dirty="0">
                <a:solidFill>
                  <a:srgbClr val="00B0F0"/>
                </a:solidFill>
              </a:rPr>
              <a:t>独立变量值；</a:t>
            </a:r>
            <a:endParaRPr lang="zh-CN" altLang="zh-CN" sz="2200" kern="100" dirty="0">
              <a:solidFill>
                <a:srgbClr val="00B0F0"/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i="1" dirty="0" smtClean="0">
                <a:solidFill>
                  <a:srgbClr val="00B0F0"/>
                </a:solidFill>
              </a:rPr>
              <a:t>	  </a:t>
            </a:r>
            <a:r>
              <a:rPr lang="en-US" altLang="zh-CN" sz="2200" i="1" dirty="0" err="1" smtClean="0">
                <a:solidFill>
                  <a:srgbClr val="00B0F0"/>
                </a:solidFill>
              </a:rPr>
              <a:t>J</a:t>
            </a:r>
            <a:r>
              <a:rPr lang="en-US" altLang="zh-CN" sz="2200" i="1" baseline="-25000" dirty="0" err="1" smtClean="0">
                <a:solidFill>
                  <a:srgbClr val="00B0F0"/>
                </a:solidFill>
              </a:rPr>
              <a:t>j</a:t>
            </a:r>
            <a:r>
              <a:rPr lang="en-US" altLang="zh-CN" sz="2200" i="1" dirty="0" smtClean="0">
                <a:solidFill>
                  <a:srgbClr val="00B0F0"/>
                </a:solidFill>
              </a:rPr>
              <a:t> </a:t>
            </a:r>
            <a:r>
              <a:rPr lang="en-US" altLang="zh-CN" sz="2200" dirty="0" smtClean="0">
                <a:solidFill>
                  <a:srgbClr val="00B0F0"/>
                </a:solidFill>
              </a:rPr>
              <a:t>      =  </a:t>
            </a:r>
            <a:r>
              <a:rPr lang="zh-CN" altLang="zh-CN" sz="2200" dirty="0">
                <a:solidFill>
                  <a:srgbClr val="00B0F0"/>
                </a:solidFill>
              </a:rPr>
              <a:t>从属变量值；</a:t>
            </a:r>
            <a:endParaRPr lang="zh-CN" altLang="zh-CN" sz="2200" kern="100" dirty="0">
              <a:solidFill>
                <a:srgbClr val="00B0F0"/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i="1" dirty="0" smtClean="0">
                <a:solidFill>
                  <a:srgbClr val="00B0F0"/>
                </a:solidFill>
              </a:rPr>
              <a:t>	  Q</a:t>
            </a:r>
            <a:r>
              <a:rPr lang="en-US" altLang="zh-CN" sz="2200" dirty="0" smtClean="0">
                <a:solidFill>
                  <a:srgbClr val="00B0F0"/>
                </a:solidFill>
              </a:rPr>
              <a:t>      </a:t>
            </a:r>
            <a:r>
              <a:rPr lang="en-US" altLang="zh-CN" sz="2200" dirty="0">
                <a:solidFill>
                  <a:srgbClr val="00B0F0"/>
                </a:solidFill>
              </a:rPr>
              <a:t>	</a:t>
            </a:r>
            <a:r>
              <a:rPr lang="en-US" altLang="zh-CN" sz="2200" dirty="0" smtClean="0">
                <a:solidFill>
                  <a:srgbClr val="00B0F0"/>
                </a:solidFill>
              </a:rPr>
              <a:t> =  </a:t>
            </a:r>
            <a:r>
              <a:rPr lang="zh-CN" altLang="zh-CN" sz="2200" dirty="0">
                <a:solidFill>
                  <a:srgbClr val="00B0F0"/>
                </a:solidFill>
              </a:rPr>
              <a:t>分布号紧跟在独立变量值后，独立变量必须是标量；</a:t>
            </a:r>
            <a:endParaRPr lang="zh-CN" altLang="zh-CN" sz="2200" kern="100" dirty="0">
              <a:solidFill>
                <a:srgbClr val="00B0F0"/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i="1" dirty="0" smtClean="0">
                <a:solidFill>
                  <a:srgbClr val="00B0F0"/>
                </a:solidFill>
              </a:rPr>
              <a:t>	  V</a:t>
            </a:r>
            <a:r>
              <a:rPr lang="en-US" altLang="zh-CN" sz="2200" i="1" baseline="-25000" dirty="0" smtClean="0">
                <a:solidFill>
                  <a:srgbClr val="00B0F0"/>
                </a:solidFill>
              </a:rPr>
              <a:t>i</a:t>
            </a:r>
            <a:r>
              <a:rPr lang="en-US" altLang="zh-CN" sz="2200" dirty="0" smtClean="0">
                <a:solidFill>
                  <a:srgbClr val="00B0F0"/>
                </a:solidFill>
              </a:rPr>
              <a:t>       =  </a:t>
            </a:r>
            <a:r>
              <a:rPr lang="zh-CN" altLang="zh-CN" sz="2200" dirty="0">
                <a:solidFill>
                  <a:srgbClr val="00B0F0"/>
                </a:solidFill>
              </a:rPr>
              <a:t>一组单调增加的独立变量值；</a:t>
            </a:r>
            <a:endParaRPr lang="zh-CN" altLang="zh-CN" sz="2200" kern="100" dirty="0">
              <a:solidFill>
                <a:srgbClr val="00B0F0"/>
              </a:solidFill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i="1" dirty="0" smtClean="0">
                <a:solidFill>
                  <a:srgbClr val="00B0F0"/>
                </a:solidFill>
              </a:rPr>
              <a:t>	  S</a:t>
            </a:r>
            <a:r>
              <a:rPr lang="en-US" altLang="zh-CN" sz="2200" i="1" baseline="-25000" dirty="0" smtClean="0">
                <a:solidFill>
                  <a:srgbClr val="00B0F0"/>
                </a:solidFill>
              </a:rPr>
              <a:t>i</a:t>
            </a:r>
            <a:r>
              <a:rPr lang="en-US" altLang="zh-CN" sz="2200" dirty="0" smtClean="0">
                <a:solidFill>
                  <a:srgbClr val="00B0F0"/>
                </a:solidFill>
              </a:rPr>
              <a:t>       =  </a:t>
            </a:r>
            <a:r>
              <a:rPr lang="zh-CN" altLang="zh-CN" sz="2200" dirty="0">
                <a:solidFill>
                  <a:srgbClr val="00B0F0"/>
                </a:solidFill>
              </a:rPr>
              <a:t>从属变量的分布号</a:t>
            </a:r>
            <a:endParaRPr lang="zh-CN" altLang="zh-CN" sz="2200" kern="1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 smtClean="0"/>
              <a:t>缺省</a:t>
            </a:r>
            <a:r>
              <a:rPr lang="zh-CN" altLang="zh-CN" sz="2200" dirty="0"/>
              <a:t>： </a:t>
            </a:r>
            <a:r>
              <a:rPr lang="en-US" altLang="zh-CN" sz="2200" dirty="0" err="1" smtClean="0"/>
              <a:t>DS</a:t>
            </a:r>
            <a:r>
              <a:rPr lang="en-US" altLang="zh-CN" sz="2200" i="1" dirty="0" err="1" smtClean="0"/>
              <a:t>n</a:t>
            </a:r>
            <a:r>
              <a:rPr lang="en-US" altLang="zh-CN" sz="2200" i="1" dirty="0" smtClean="0"/>
              <a:t>   </a:t>
            </a:r>
            <a:r>
              <a:rPr lang="en-US" altLang="zh-CN" sz="2200" dirty="0" smtClean="0"/>
              <a:t>H </a:t>
            </a:r>
            <a:r>
              <a:rPr lang="en-US" altLang="zh-CN" sz="2200" i="1" dirty="0" smtClean="0"/>
              <a:t>       J</a:t>
            </a:r>
            <a:r>
              <a:rPr lang="en-US" altLang="zh-CN" sz="2200" i="1" baseline="-25000" dirty="0" smtClean="0"/>
              <a:t>1</a:t>
            </a:r>
            <a:r>
              <a:rPr lang="en-US" altLang="zh-CN" sz="2200" i="1" dirty="0" smtClean="0"/>
              <a:t> </a:t>
            </a:r>
            <a:r>
              <a:rPr lang="en-US" altLang="zh-CN" sz="2200" i="1" dirty="0"/>
              <a:t>… </a:t>
            </a:r>
            <a:r>
              <a:rPr lang="en-US" altLang="zh-CN" sz="2200" i="1" dirty="0" err="1" smtClean="0"/>
              <a:t>J</a:t>
            </a:r>
            <a:r>
              <a:rPr lang="en-US" altLang="zh-CN" sz="2200" i="1" baseline="-25000" dirty="0" err="1" smtClean="0"/>
              <a:t>k</a:t>
            </a:r>
            <a:endParaRPr lang="zh-CN" altLang="zh-CN" sz="2200" kern="100" baseline="-25000" dirty="0"/>
          </a:p>
        </p:txBody>
      </p:sp>
    </p:spTree>
    <p:extLst>
      <p:ext uri="{BB962C8B-B14F-4D97-AF65-F5344CB8AC3E}">
        <p14:creationId xmlns:p14="http://schemas.microsoft.com/office/powerpoint/2010/main" val="2012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5" y="44624"/>
            <a:ext cx="9036496" cy="648072"/>
          </a:xfrm>
        </p:spPr>
        <p:txBody>
          <a:bodyPr/>
          <a:lstStyle/>
          <a:p>
            <a:r>
              <a:rPr lang="zh-CN" altLang="en-US" dirty="0"/>
              <a:t>从属</a:t>
            </a:r>
            <a:r>
              <a:rPr lang="zh-CN" altLang="en-US" dirty="0" smtClean="0"/>
              <a:t>源分布卡</a:t>
            </a:r>
            <a:r>
              <a:rPr lang="en-US" altLang="zh-CN" dirty="0" err="1" smtClean="0"/>
              <a:t>DSn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dependent source distribution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550697" cy="3384376"/>
          </a:xfrm>
        </p:spPr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latin typeface="华文楷体" panose="02010600040101010101" pitchFamily="2" charset="-122"/>
              </a:rPr>
              <a:t>从属变量举例：</a:t>
            </a:r>
            <a:endParaRPr lang="en-US" altLang="zh-CN" dirty="0" smtClean="0">
              <a:latin typeface="华文楷体" panose="0201060004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SDEF    </a:t>
            </a:r>
            <a:r>
              <a:rPr lang="en-US" altLang="zh-CN" sz="2400" dirty="0">
                <a:ea typeface="宋体" panose="02010600030101010101" pitchFamily="2" charset="-122"/>
              </a:rPr>
              <a:t>POS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D1</a:t>
            </a:r>
            <a:r>
              <a:rPr lang="en-US" altLang="zh-CN" sz="2400" dirty="0">
                <a:ea typeface="宋体" panose="02010600030101010101" pitchFamily="2" charset="-122"/>
              </a:rPr>
              <a:t>   ERG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POS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D2</a:t>
            </a:r>
            <a:endParaRPr lang="zh-CN" altLang="zh-CN" sz="2400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SI1  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L  5  3.3  6     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 75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3.3  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6     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</a:rPr>
              <a:t>两</a:t>
            </a:r>
            <a:r>
              <a:rPr lang="zh-CN" altLang="en-US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个离散点</a:t>
            </a:r>
            <a:endParaRPr lang="zh-CN" altLang="zh-CN" sz="2400" kern="100" dirty="0">
              <a:solidFill>
                <a:srgbClr val="7030A0"/>
              </a:solidFill>
              <a:latin typeface="华文楷体" panose="0201060004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SP1  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.3 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7                                  </a:t>
            </a:r>
            <a:r>
              <a:rPr lang="zh-CN" altLang="en-US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两个离散概率</a:t>
            </a:r>
            <a:endParaRPr lang="zh-CN" altLang="zh-CN" sz="2400" kern="100" dirty="0">
              <a:solidFill>
                <a:srgbClr val="7030A0"/>
              </a:solidFill>
              <a:latin typeface="华文楷体" panose="0201060004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DS2   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S  </a:t>
            </a:r>
            <a:r>
              <a:rPr lang="en-US" altLang="zh-CN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4                               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</a:rPr>
              <a:t>每个点有一个能量分布</a:t>
            </a:r>
            <a:endParaRPr lang="zh-CN" altLang="zh-CN" sz="2400" dirty="0">
              <a:solidFill>
                <a:srgbClr val="7030A0"/>
              </a:solidFill>
              <a:latin typeface="华文楷体" panose="0201060004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SI3     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H  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 2  10  14                        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</a:rPr>
              <a:t>第一个点能量的柱状分布</a:t>
            </a:r>
            <a:endParaRPr lang="zh-CN" altLang="zh-CN" sz="2400" dirty="0">
              <a:solidFill>
                <a:srgbClr val="7030A0"/>
              </a:solidFill>
              <a:latin typeface="华文楷体" panose="0201060004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SP3    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D  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 0  1  2                            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</a:rPr>
              <a:t>每个能量区间的概率</a:t>
            </a:r>
            <a:endParaRPr lang="zh-CN" altLang="zh-CN" sz="2400" dirty="0">
              <a:solidFill>
                <a:srgbClr val="7030A0"/>
              </a:solidFill>
              <a:latin typeface="华文楷体" panose="0201060004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SP4     -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a  b                                 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</a:rPr>
              <a:t>第二个点的</a:t>
            </a:r>
            <a:r>
              <a:rPr lang="zh-CN" altLang="en-US" sz="2400" dirty="0" smtClean="0">
                <a:solidFill>
                  <a:srgbClr val="7030A0"/>
                </a:solidFill>
                <a:latin typeface="华文楷体" panose="02010600040101010101" pitchFamily="2" charset="-122"/>
              </a:rPr>
              <a:t>能谱</a:t>
            </a:r>
            <a:endParaRPr lang="en-US" altLang="zh-CN" sz="2400" dirty="0" smtClean="0">
              <a:solidFill>
                <a:srgbClr val="7030A0"/>
              </a:solidFill>
              <a:latin typeface="华文楷体" panose="0201060004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rgbClr val="7030A0"/>
              </a:solidFill>
              <a:latin typeface="华文楷体" panose="0201060004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 smtClean="0">
                <a:latin typeface="华文楷体" panose="02010600040101010101" pitchFamily="2" charset="-122"/>
              </a:rPr>
              <a:t>其他源变量值均采用缺省值</a:t>
            </a:r>
            <a:endParaRPr lang="zh-CN" altLang="zh-CN" sz="2400" dirty="0">
              <a:latin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200" kern="100" baseline="-25000" dirty="0"/>
          </a:p>
        </p:txBody>
      </p:sp>
    </p:spTree>
    <p:extLst>
      <p:ext uri="{BB962C8B-B14F-4D97-AF65-F5344CB8AC3E}">
        <p14:creationId xmlns:p14="http://schemas.microsoft.com/office/powerpoint/2010/main" val="27288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通用源（</a:t>
            </a:r>
            <a:r>
              <a:rPr lang="en-US" altLang="zh-CN" dirty="0" smtClean="0"/>
              <a:t>SDEF</a:t>
            </a:r>
            <a:r>
              <a:rPr lang="zh-CN" altLang="en-US" dirty="0" smtClean="0"/>
              <a:t>卡）用例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0" y="188640"/>
            <a:ext cx="8964488" cy="5400600"/>
          </a:xfrm>
        </p:spPr>
        <p:txBody>
          <a:bodyPr/>
          <a:lstStyle/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SDEF  ERG =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D1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DIR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ERG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D2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ea typeface="宋体" panose="02010600030101010101" pitchFamily="2" charset="-122"/>
              </a:rPr>
              <a:t> SUR = D6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CEL </a:t>
            </a:r>
            <a:r>
              <a:rPr lang="en-US" altLang="zh-CN" sz="2400" dirty="0">
                <a:ea typeface="宋体" panose="02010600030101010101" pitchFamily="2" charset="-122"/>
              </a:rPr>
              <a:t>FSUR D7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       POS FSUR D8   RAD FSUR D9   VEC FSUR D10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SI1    H  1E-7  1E-5 </a:t>
            </a:r>
            <a:r>
              <a:rPr lang="en-US" altLang="zh-CN" sz="2400" dirty="0">
                <a:solidFill>
                  <a:srgbClr val="C00000"/>
                </a:solidFill>
              </a:rPr>
              <a:t>... 13.5 </a:t>
            </a:r>
            <a:r>
              <a:rPr lang="en-US" altLang="zh-CN" sz="2400" dirty="0" smtClean="0">
                <a:solidFill>
                  <a:srgbClr val="C00000"/>
                </a:solidFill>
              </a:rPr>
              <a:t> 14 </a:t>
            </a:r>
            <a:r>
              <a:rPr lang="en-US" altLang="zh-CN" sz="2400" dirty="0">
                <a:solidFill>
                  <a:srgbClr val="C00000"/>
                </a:solidFill>
              </a:rPr>
              <a:t>... </a:t>
            </a:r>
            <a:r>
              <a:rPr lang="en-US" altLang="zh-CN" sz="2400" dirty="0" smtClean="0">
                <a:solidFill>
                  <a:srgbClr val="C00000"/>
                </a:solidFill>
              </a:rPr>
              <a:t>20    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zh-CN" altLang="en-US" sz="2400" dirty="0" smtClean="0"/>
              <a:t>给出区间边界</a:t>
            </a:r>
            <a:endParaRPr lang="zh-CN" altLang="zh-CN" sz="2400" dirty="0" smtClean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SP1   D  0 10E-4 ... 10E-2  10E-1 ... 3    </a:t>
            </a:r>
            <a:r>
              <a:rPr lang="zh-CN" altLang="en-US" sz="2400" dirty="0" smtClean="0"/>
              <a:t>给出每个区间的概率</a:t>
            </a:r>
            <a:endParaRPr lang="zh-CN" altLang="zh-CN" sz="2400" dirty="0" smtClean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DS2   S</a:t>
            </a:r>
            <a:r>
              <a:rPr lang="en-US" altLang="zh-CN" sz="2400" dirty="0" smtClean="0">
                <a:solidFill>
                  <a:srgbClr val="FF0000"/>
                </a:solidFill>
              </a:rPr>
              <a:t>  3 </a:t>
            </a:r>
            <a:r>
              <a:rPr lang="en-US" altLang="zh-CN" sz="2400" dirty="0">
                <a:solidFill>
                  <a:srgbClr val="FF0000"/>
                </a:solidFill>
              </a:rPr>
              <a:t>... </a:t>
            </a:r>
            <a:r>
              <a:rPr lang="en-US" altLang="zh-CN" sz="2400" dirty="0" smtClean="0">
                <a:solidFill>
                  <a:srgbClr val="FF0000"/>
                </a:solidFill>
              </a:rPr>
              <a:t>3  </a:t>
            </a:r>
            <a:r>
              <a:rPr lang="en-US" altLang="zh-CN" sz="2400" dirty="0">
                <a:solidFill>
                  <a:srgbClr val="00B050"/>
                </a:solidFill>
              </a:rPr>
              <a:t>4 ... </a:t>
            </a:r>
            <a:r>
              <a:rPr lang="en-US" altLang="zh-CN" sz="2400" dirty="0" smtClean="0">
                <a:solidFill>
                  <a:srgbClr val="00B050"/>
                </a:solidFill>
              </a:rPr>
              <a:t>4             </a:t>
            </a:r>
            <a:r>
              <a:rPr lang="zh-CN" altLang="en-US" sz="2400" dirty="0" smtClean="0"/>
              <a:t>分区间给出所从属的源分布号</a:t>
            </a:r>
            <a:r>
              <a:rPr lang="en-US" altLang="zh-CN" sz="2400" dirty="0" smtClean="0"/>
              <a:t>                  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SI3 </a:t>
            </a:r>
            <a:r>
              <a:rPr lang="en-US" altLang="zh-CN" sz="2400" dirty="0" smtClean="0">
                <a:solidFill>
                  <a:srgbClr val="FF0000"/>
                </a:solidFill>
              </a:rPr>
              <a:t>   0  .</a:t>
            </a:r>
            <a:r>
              <a:rPr lang="en-US" altLang="zh-CN" sz="2400" dirty="0">
                <a:solidFill>
                  <a:srgbClr val="FF0000"/>
                </a:solidFill>
              </a:rPr>
              <a:t>2 ... </a:t>
            </a:r>
            <a:r>
              <a:rPr lang="en-US" altLang="zh-CN" sz="2400" dirty="0" smtClean="0">
                <a:solidFill>
                  <a:srgbClr val="FF0000"/>
                </a:solidFill>
              </a:rPr>
              <a:t>1		      </a:t>
            </a:r>
            <a:r>
              <a:rPr lang="zh-CN" altLang="en-US" sz="2400" dirty="0" smtClean="0"/>
              <a:t>给出源分布的区间边界</a:t>
            </a:r>
            <a:endParaRPr lang="zh-CN" altLang="zh-CN" sz="2400" dirty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SP3 </a:t>
            </a:r>
            <a:r>
              <a:rPr lang="en-US" altLang="zh-CN" sz="2400" dirty="0" smtClean="0">
                <a:solidFill>
                  <a:srgbClr val="FF0000"/>
                </a:solidFill>
              </a:rPr>
              <a:t>  D  </a:t>
            </a:r>
            <a:r>
              <a:rPr lang="en-US" altLang="zh-CN" sz="2400" dirty="0">
                <a:solidFill>
                  <a:srgbClr val="FF0000"/>
                </a:solidFill>
              </a:rPr>
              <a:t>0 </a:t>
            </a:r>
            <a:r>
              <a:rPr lang="en-US" altLang="zh-CN" sz="2400" dirty="0" smtClean="0">
                <a:solidFill>
                  <a:srgbClr val="FF0000"/>
                </a:solidFill>
              </a:rPr>
              <a:t> 1E-4 </a:t>
            </a:r>
            <a:r>
              <a:rPr lang="en-US" altLang="zh-CN" sz="2400" dirty="0">
                <a:solidFill>
                  <a:srgbClr val="FF0000"/>
                </a:solidFill>
              </a:rPr>
              <a:t>... .</a:t>
            </a:r>
            <a:r>
              <a:rPr lang="en-US" altLang="zh-CN" sz="2400" dirty="0" smtClean="0">
                <a:solidFill>
                  <a:srgbClr val="FF0000"/>
                </a:solidFill>
              </a:rPr>
              <a:t>1            </a:t>
            </a:r>
            <a:r>
              <a:rPr lang="zh-CN" altLang="en-US" sz="2400" dirty="0" smtClean="0"/>
              <a:t>给出每个区间的概率</a:t>
            </a:r>
            <a:endParaRPr lang="zh-CN" altLang="zh-CN" sz="2400" dirty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SI4 </a:t>
            </a:r>
            <a:r>
              <a:rPr lang="en-US" altLang="zh-CN" sz="2400" dirty="0" smtClean="0">
                <a:solidFill>
                  <a:srgbClr val="00B050"/>
                </a:solidFill>
              </a:rPr>
              <a:t>   0  .</a:t>
            </a:r>
            <a:r>
              <a:rPr lang="en-US" altLang="zh-CN" sz="2400" dirty="0">
                <a:solidFill>
                  <a:srgbClr val="00B050"/>
                </a:solidFill>
              </a:rPr>
              <a:t>1 ... </a:t>
            </a:r>
            <a:r>
              <a:rPr lang="en-US" altLang="zh-CN" sz="2400" dirty="0" smtClean="0">
                <a:solidFill>
                  <a:srgbClr val="00B050"/>
                </a:solidFill>
              </a:rPr>
              <a:t>1                       </a:t>
            </a:r>
            <a:endParaRPr lang="zh-CN" altLang="zh-CN" sz="2400" dirty="0">
              <a:solidFill>
                <a:srgbClr val="00B050"/>
              </a:solidFill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SP4 </a:t>
            </a:r>
            <a:r>
              <a:rPr lang="en-US" altLang="zh-CN" sz="2400" dirty="0" smtClean="0">
                <a:solidFill>
                  <a:srgbClr val="00B050"/>
                </a:solidFill>
              </a:rPr>
              <a:t>  D  0  1E-2 </a:t>
            </a:r>
            <a:r>
              <a:rPr lang="en-US" altLang="zh-CN" sz="2400" dirty="0">
                <a:solidFill>
                  <a:srgbClr val="00B050"/>
                </a:solidFill>
              </a:rPr>
              <a:t>... .</a:t>
            </a:r>
            <a:r>
              <a:rPr lang="en-US" altLang="zh-CN" sz="2400" dirty="0" smtClean="0">
                <a:solidFill>
                  <a:srgbClr val="00B050"/>
                </a:solidFill>
              </a:rPr>
              <a:t>1</a:t>
            </a:r>
            <a:endParaRPr lang="en-US" altLang="zh-CN" sz="2400" dirty="0" smtClean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8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通用源（</a:t>
            </a:r>
            <a:r>
              <a:rPr lang="en-US" altLang="zh-CN" dirty="0" smtClean="0"/>
              <a:t>SDEF</a:t>
            </a:r>
            <a:r>
              <a:rPr lang="zh-CN" altLang="en-US" dirty="0" smtClean="0"/>
              <a:t>卡）用例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0" y="908720"/>
            <a:ext cx="8964488" cy="5400600"/>
          </a:xfrm>
        </p:spPr>
        <p:txBody>
          <a:bodyPr/>
          <a:lstStyle/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SDEF  ERG = D1  DIR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ERG D2  SUR </a:t>
            </a:r>
            <a:r>
              <a:rPr lang="en-US" altLang="zh-CN" sz="2400" dirty="0" smtClean="0">
                <a:ea typeface="宋体" panose="02010600030101010101" pitchFamily="2" charset="-122"/>
              </a:rPr>
              <a:t>= </a:t>
            </a:r>
            <a:r>
              <a:rPr lang="en-US" altLang="zh-CN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D6</a:t>
            </a: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CEL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SUR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D7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       POS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SUR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D8</a:t>
            </a:r>
            <a:r>
              <a:rPr lang="en-US" altLang="zh-CN" sz="2400" dirty="0">
                <a:ea typeface="宋体" panose="02010600030101010101" pitchFamily="2" charset="-122"/>
              </a:rPr>
              <a:t>  RAD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ea typeface="宋体" panose="02010600030101010101" pitchFamily="2" charset="-122"/>
              </a:rPr>
              <a:t>SUR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D9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ea typeface="宋体" panose="02010600030101010101" pitchFamily="2" charset="-122"/>
              </a:rPr>
              <a:t>VEC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 smtClean="0">
                <a:ea typeface="宋体" panose="02010600030101010101" pitchFamily="2" charset="-122"/>
              </a:rPr>
              <a:t>SUR </a:t>
            </a:r>
            <a:r>
              <a:rPr lang="en-US" altLang="zh-CN" sz="2400" dirty="0">
                <a:solidFill>
                  <a:srgbClr val="FFC000"/>
                </a:solidFill>
                <a:ea typeface="宋体" panose="02010600030101010101" pitchFamily="2" charset="-122"/>
              </a:rPr>
              <a:t>D10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…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SI6    L    1     7                     </a:t>
            </a:r>
            <a:r>
              <a:rPr lang="zh-CN" altLang="en-US" sz="2400" dirty="0"/>
              <a:t>给出源分布的离散值</a:t>
            </a:r>
            <a:endParaRPr lang="en-US" altLang="zh-CN" sz="2400" dirty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SP6   D   .6    .4                     </a:t>
            </a:r>
            <a:r>
              <a:rPr lang="zh-CN" altLang="en-US" sz="2400" dirty="0"/>
              <a:t>给出每个值出现的</a:t>
            </a:r>
            <a:r>
              <a:rPr lang="zh-CN" altLang="en-US" sz="2400" dirty="0" smtClean="0"/>
              <a:t>概率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DS7 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L    2    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8                     </a:t>
            </a:r>
            <a:r>
              <a:rPr lang="zh-CN" altLang="en-US" sz="2400" dirty="0"/>
              <a:t>给出和每个曲面对应的栅元</a:t>
            </a:r>
            <a:endParaRPr lang="en-US" altLang="zh-CN" sz="2400" dirty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DS8   L    </a:t>
            </a:r>
            <a:r>
              <a:rPr lang="en-US" altLang="zh-CN" sz="2400" dirty="0" smtClean="0">
                <a:solidFill>
                  <a:srgbClr val="00B050"/>
                </a:solidFill>
                <a:ea typeface="宋体" panose="02010600030101010101" pitchFamily="2" charset="-122"/>
              </a:rPr>
              <a:t>x1 y1 z1   x2 y2 z2     </a:t>
            </a:r>
            <a:r>
              <a:rPr lang="zh-CN" altLang="en-US" sz="2400" dirty="0"/>
              <a:t>给出和每个曲面对应的位置</a:t>
            </a:r>
            <a:endParaRPr lang="en-US" altLang="zh-CN" sz="2400" dirty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DS9   S    </a:t>
            </a: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12                       </a:t>
            </a:r>
            <a:r>
              <a:rPr lang="zh-CN" altLang="en-US" sz="2400" dirty="0"/>
              <a:t>给出和每个曲面对应的半径分布</a:t>
            </a:r>
            <a:endParaRPr lang="en-US" altLang="zh-CN" sz="2400" dirty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C000"/>
                </a:solidFill>
                <a:ea typeface="宋体" panose="02010600030101010101" pitchFamily="2" charset="-122"/>
              </a:rPr>
              <a:t>DS10  L    </a:t>
            </a:r>
            <a:r>
              <a:rPr lang="en-US" altLang="zh-CN" sz="2400" dirty="0" smtClean="0">
                <a:solidFill>
                  <a:srgbClr val="FFC000"/>
                </a:solidFill>
                <a:ea typeface="宋体" panose="02010600030101010101" pitchFamily="2" charset="-122"/>
              </a:rPr>
              <a:t>u1 v1w1   u2 v2 w2  </a:t>
            </a:r>
            <a:r>
              <a:rPr lang="zh-CN" altLang="en-US" sz="2400" dirty="0"/>
              <a:t>给出和每个曲面对应的向量</a:t>
            </a:r>
            <a:endParaRPr lang="en-US" altLang="zh-CN" sz="2400" dirty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SI11         0    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37                        </a:t>
            </a:r>
            <a:r>
              <a:rPr lang="zh-CN" altLang="en-US" sz="2400" dirty="0"/>
              <a:t>给出</a:t>
            </a:r>
            <a:r>
              <a:rPr lang="en-US" altLang="zh-CN" sz="2400" dirty="0"/>
              <a:t>DS9</a:t>
            </a:r>
            <a:r>
              <a:rPr lang="zh-CN" altLang="en-US" sz="2400" dirty="0"/>
              <a:t>中的分布</a:t>
            </a:r>
            <a:r>
              <a:rPr lang="en-US" altLang="zh-CN" sz="2400" dirty="0"/>
              <a:t>11</a:t>
            </a:r>
            <a:r>
              <a:rPr lang="zh-CN" altLang="en-US" sz="2400" dirty="0"/>
              <a:t>（</a:t>
            </a:r>
            <a:r>
              <a:rPr lang="en-US" altLang="zh-CN" sz="2400" dirty="0"/>
              <a:t>0~37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B0F0"/>
                </a:solidFill>
                <a:ea typeface="宋体" panose="02010600030101010101" pitchFamily="2" charset="-122"/>
              </a:rPr>
              <a:t>SP11        -21   </a:t>
            </a:r>
            <a:r>
              <a:rPr lang="en-US" altLang="zh-CN" sz="2400" dirty="0" smtClean="0">
                <a:solidFill>
                  <a:srgbClr val="00B0F0"/>
                </a:solidFill>
                <a:ea typeface="宋体" panose="02010600030101010101" pitchFamily="2" charset="-122"/>
              </a:rPr>
              <a:t>1                        </a:t>
            </a:r>
            <a:r>
              <a:rPr lang="zh-CN" altLang="en-US" sz="2400" dirty="0"/>
              <a:t>给出半径的一次分布</a:t>
            </a:r>
            <a:r>
              <a:rPr lang="en-US" altLang="zh-CN" sz="2400" dirty="0"/>
              <a:t>                       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SI12         0    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25                        </a:t>
            </a:r>
            <a:r>
              <a:rPr lang="zh-CN" altLang="en-US" sz="2400" dirty="0"/>
              <a:t>给出</a:t>
            </a:r>
            <a:r>
              <a:rPr lang="en-US" altLang="zh-CN" sz="2400" dirty="0"/>
              <a:t>DS9</a:t>
            </a:r>
            <a:r>
              <a:rPr lang="zh-CN" altLang="en-US" sz="2400" dirty="0"/>
              <a:t>中的分布</a:t>
            </a:r>
            <a:r>
              <a:rPr lang="en-US" altLang="zh-CN" sz="2400" dirty="0"/>
              <a:t>12</a:t>
            </a:r>
            <a:r>
              <a:rPr lang="zh-CN" altLang="en-US" sz="2400" dirty="0"/>
              <a:t>（</a:t>
            </a:r>
            <a:r>
              <a:rPr lang="en-US" altLang="zh-CN" sz="2400" dirty="0"/>
              <a:t>0~25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SP12        -21   </a:t>
            </a:r>
            <a:r>
              <a:rPr lang="en-US" altLang="zh-CN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1                        </a:t>
            </a:r>
            <a:r>
              <a:rPr lang="zh-CN" altLang="en-US" sz="2400" dirty="0"/>
              <a:t>给出半径的一次分布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774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9872" y="428471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zh-CN" altLang="en-US" sz="7200" i="1" dirty="0" smtClean="0">
                <a:solidFill>
                  <a:srgbClr val="00B0F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谢谢！</a:t>
            </a:r>
            <a:endParaRPr lang="zh-CN" altLang="en-US" sz="7200" i="1" dirty="0">
              <a:solidFill>
                <a:srgbClr val="00B0F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7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卡概述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72" y="1340768"/>
            <a:ext cx="5372100" cy="458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90872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MCNP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输入文件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979712" y="4653136"/>
            <a:ext cx="1656184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79912" y="4356393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源卡</a:t>
            </a:r>
            <a:endParaRPr lang="zh-CN" altLang="en-US" sz="2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2081" y="2437725"/>
            <a:ext cx="35283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源卡：</a:t>
            </a:r>
            <a:endParaRPr lang="en-US" altLang="zh-CN" sz="2800" b="1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通用源（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SDEF</a:t>
            </a:r>
            <a:r>
              <a:rPr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卡）</a:t>
            </a:r>
            <a:endParaRPr lang="en-US" altLang="zh-CN" sz="2400" b="1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曲面源（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SSR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卡）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临界源（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KCODE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卡）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用户提供的源（前三者都缺省）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卡常用变量简介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1" y="980728"/>
            <a:ext cx="8503201" cy="54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CEL      cell </a:t>
            </a:r>
            <a:r>
              <a:rPr lang="zh-CN" altLang="en-US" dirty="0" smtClean="0"/>
              <a:t>栅元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SUR      surface </a:t>
            </a:r>
            <a:r>
              <a:rPr lang="zh-CN" altLang="en-US" dirty="0" smtClean="0"/>
              <a:t>曲面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ERG     energy </a:t>
            </a:r>
            <a:r>
              <a:rPr lang="zh-CN" altLang="en-US" dirty="0" smtClean="0"/>
              <a:t>能量（</a:t>
            </a:r>
            <a:r>
              <a:rPr lang="en-US" altLang="zh-CN" dirty="0" smtClean="0"/>
              <a:t>MeV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VEC     vector DIR</a:t>
            </a:r>
            <a:r>
              <a:rPr lang="zh-CN" altLang="en-US" dirty="0" smtClean="0"/>
              <a:t>的参考向量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DIR      direction μ VEC</a:t>
            </a:r>
            <a:r>
              <a:rPr lang="zh-CN" altLang="en-US" dirty="0" smtClean="0"/>
              <a:t>和粒子飞行方向夹角的余弦       </a:t>
            </a:r>
            <a:r>
              <a:rPr lang="en-US" altLang="zh-CN" dirty="0" smtClean="0"/>
              <a:t>	        </a:t>
            </a:r>
            <a:r>
              <a:rPr lang="zh-CN" altLang="en-US" dirty="0" smtClean="0"/>
              <a:t>值（</a:t>
            </a:r>
            <a:r>
              <a:rPr lang="el-GR" altLang="zh-CN" dirty="0" smtClean="0"/>
              <a:t>φ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度到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度均匀抽样）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NRM    normal </a:t>
            </a:r>
            <a:r>
              <a:rPr lang="zh-CN" altLang="en-US" dirty="0" smtClean="0"/>
              <a:t>曲面法线的标志（</a:t>
            </a:r>
            <a:r>
              <a:rPr lang="en-US" altLang="zh-CN" dirty="0" smtClean="0"/>
              <a:t>±1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POS      position </a:t>
            </a:r>
            <a:r>
              <a:rPr lang="zh-CN" altLang="en-US" dirty="0" smtClean="0"/>
              <a:t>抽样位置的参考点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6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卡常用变量简介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2" y="620688"/>
            <a:ext cx="8826728" cy="54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RAD     radius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AXS</a:t>
            </a:r>
            <a:r>
              <a:rPr lang="zh-CN" altLang="en-US" dirty="0" smtClean="0"/>
              <a:t>开始的径向距离（</a:t>
            </a:r>
            <a:r>
              <a:rPr lang="en-US" altLang="zh-CN" dirty="0" smtClean="0"/>
              <a:t>cm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EXT     extent  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POS</a:t>
            </a:r>
            <a:r>
              <a:rPr lang="zh-CN" altLang="en-US" dirty="0" smtClean="0"/>
              <a:t>开始沿</a:t>
            </a:r>
            <a:r>
              <a:rPr lang="en-US" altLang="zh-CN" dirty="0" smtClean="0"/>
              <a:t>AXS</a:t>
            </a:r>
            <a:r>
              <a:rPr lang="zh-CN" altLang="en-US" dirty="0" smtClean="0"/>
              <a:t>方向的距离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AXS     axis 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RAD</a:t>
            </a:r>
            <a:r>
              <a:rPr lang="zh-CN" altLang="en-US" dirty="0" smtClean="0"/>
              <a:t>的参考方向向量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X,Y,Z    X</a:t>
            </a:r>
            <a:r>
              <a:rPr lang="zh-CN" altLang="en-US" dirty="0" smtClean="0"/>
              <a:t>轴，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轴的坐标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PAR     particle </a:t>
            </a:r>
            <a:r>
              <a:rPr lang="zh-CN" altLang="en-US" dirty="0" smtClean="0"/>
              <a:t>发射的粒子类型（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中子、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光子、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电 </a:t>
            </a:r>
            <a:r>
              <a:rPr lang="en-US" altLang="zh-CN" dirty="0" smtClean="0"/>
              <a:t>	        </a:t>
            </a:r>
            <a:r>
              <a:rPr lang="zh-CN" altLang="en-US" dirty="0" smtClean="0"/>
              <a:t>子），结合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1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SDEF</a:t>
            </a:r>
            <a:r>
              <a:rPr lang="zh-CN" altLang="en-US" dirty="0" smtClean="0"/>
              <a:t>卡书写格式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2" y="1124744"/>
            <a:ext cx="8503200" cy="54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ea typeface="黑体" panose="02010609060101010101" pitchFamily="49" charset="-122"/>
              </a:rPr>
              <a:t>基本格式：</a:t>
            </a:r>
            <a:r>
              <a:rPr lang="en-US" altLang="zh-CN" b="0" dirty="0" smtClean="0">
                <a:ea typeface="黑体" panose="02010609060101010101" pitchFamily="49" charset="-122"/>
              </a:rPr>
              <a:t>SDEF     </a:t>
            </a:r>
            <a:r>
              <a:rPr lang="zh-CN" altLang="en-US" b="0" dirty="0" smtClean="0">
                <a:ea typeface="黑体" panose="02010609060101010101" pitchFamily="49" charset="-122"/>
              </a:rPr>
              <a:t>变量名</a:t>
            </a:r>
            <a:r>
              <a:rPr lang="en-US" altLang="zh-CN" b="0" dirty="0" smtClean="0">
                <a:ea typeface="黑体" panose="02010609060101010101" pitchFamily="49" charset="-122"/>
              </a:rPr>
              <a:t>+</a:t>
            </a:r>
            <a:r>
              <a:rPr lang="zh-CN" altLang="en-US" b="0" dirty="0" smtClean="0">
                <a:ea typeface="黑体" panose="02010609060101010101" pitchFamily="49" charset="-122"/>
              </a:rPr>
              <a:t>描述 </a:t>
            </a:r>
            <a:r>
              <a:rPr lang="en-US" altLang="zh-CN" b="0" dirty="0" smtClean="0">
                <a:ea typeface="黑体" panose="02010609060101010101" pitchFamily="49" charset="-122"/>
              </a:rPr>
              <a:t>…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举例：</a:t>
            </a:r>
            <a:r>
              <a:rPr lang="en-US" altLang="zh-CN" sz="2400" b="1" dirty="0" smtClean="0"/>
              <a:t>SDEF     </a:t>
            </a:r>
            <a:r>
              <a:rPr lang="en-US" altLang="zh-CN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无参数</a:t>
            </a:r>
            <a:r>
              <a:rPr lang="en-US" altLang="zh-CN" sz="24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缺省：一个在位置（</a:t>
            </a:r>
            <a:r>
              <a:rPr lang="en-US" altLang="zh-CN" sz="2400" b="1" dirty="0" smtClean="0"/>
              <a:t>0,0,0</a:t>
            </a:r>
            <a:r>
              <a:rPr lang="zh-CN" altLang="en-US" sz="2400" b="1" dirty="0" smtClean="0"/>
              <a:t>）处在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时刻发出的</a:t>
            </a:r>
            <a:r>
              <a:rPr lang="en-US" altLang="zh-CN" sz="2400" b="1" dirty="0" smtClean="0"/>
              <a:t>14MeV</a:t>
            </a:r>
            <a:r>
              <a:rPr lang="zh-CN" altLang="en-US" sz="2400" b="1" dirty="0" smtClean="0"/>
              <a:t>的各向同性点源，权重为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（所有变量都有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缺省值</a:t>
            </a:r>
            <a:r>
              <a:rPr lang="zh-CN" altLang="en-US" sz="2400" b="1" dirty="0" smtClean="0"/>
              <a:t>或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缺省分布</a:t>
            </a:r>
            <a:r>
              <a:rPr lang="zh-CN" altLang="en-US" sz="2400" b="1" dirty="0" smtClean="0"/>
              <a:t>）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变量的三种描述形式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变量名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精确值    举例：</a:t>
            </a:r>
            <a:r>
              <a:rPr lang="en-US" altLang="zh-CN" sz="2400" b="1" dirty="0" smtClean="0"/>
              <a:t>DIR=0.5   POS=1 0 1  VEC=0 0 1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变量</a:t>
            </a:r>
            <a:r>
              <a:rPr lang="zh-CN" altLang="en-US" sz="2400" b="1" dirty="0" smtClean="0"/>
              <a:t>名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Dn</a:t>
            </a:r>
            <a:r>
              <a:rPr lang="en-US" altLang="zh-CN" sz="2400" b="1" dirty="0" smtClean="0"/>
              <a:t>      </a:t>
            </a:r>
          </a:p>
          <a:p>
            <a:pPr marL="457200" lvl="1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赋予</a:t>
            </a:r>
            <a:r>
              <a:rPr lang="zh-CN" altLang="en-US" sz="2400" b="1" dirty="0"/>
              <a:t>源变量一个</a:t>
            </a:r>
            <a:r>
              <a:rPr lang="zh-CN" altLang="en-US" sz="2400" b="1" dirty="0" smtClean="0"/>
              <a:t>概率分布</a:t>
            </a:r>
            <a:r>
              <a:rPr lang="zh-CN" altLang="en-US" sz="2400" b="1" dirty="0"/>
              <a:t>，</a:t>
            </a:r>
            <a:r>
              <a:rPr lang="zh-CN" altLang="en-US" sz="2400" b="1" dirty="0" smtClean="0"/>
              <a:t>需要</a:t>
            </a:r>
            <a:r>
              <a:rPr lang="zh-CN" altLang="en-US" sz="2400" b="1" dirty="0"/>
              <a:t>同时定义</a:t>
            </a:r>
            <a:r>
              <a:rPr lang="en-US" altLang="zh-CN" sz="2400" b="1" dirty="0"/>
              <a:t>SI</a:t>
            </a:r>
            <a:r>
              <a:rPr lang="zh-CN" altLang="en-US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/>
              <a:t>/</a:t>
            </a:r>
            <a:r>
              <a:rPr lang="zh-CN" altLang="en-US" sz="2400" b="1" dirty="0">
                <a:solidFill>
                  <a:srgbClr val="FF0000"/>
                </a:solidFill>
              </a:rPr>
              <a:t>或</a:t>
            </a:r>
            <a:r>
              <a:rPr lang="en-US" altLang="zh-CN" sz="2400" b="1" dirty="0"/>
              <a:t>SP</a:t>
            </a:r>
            <a:r>
              <a:rPr lang="zh-CN" altLang="en-US" sz="2400" b="1" dirty="0" smtClean="0"/>
              <a:t>卡</a:t>
            </a:r>
            <a:endParaRPr lang="en-US" altLang="zh-CN" sz="2400" b="1" dirty="0" smtClean="0"/>
          </a:p>
          <a:p>
            <a:pPr marL="457200" lvl="1" indent="0">
              <a:buNone/>
            </a:pPr>
            <a:r>
              <a:rPr lang="en-US" altLang="zh-CN" sz="2400" b="1" dirty="0"/>
              <a:t>     SDEF  ERG=</a:t>
            </a:r>
            <a:r>
              <a:rPr lang="en-US" altLang="zh-CN" sz="2400" b="1" dirty="0">
                <a:solidFill>
                  <a:srgbClr val="00B0F0"/>
                </a:solidFill>
              </a:rPr>
              <a:t>D1</a:t>
            </a:r>
            <a:r>
              <a:rPr lang="en-US" altLang="zh-CN" sz="2400" b="1" dirty="0"/>
              <a:t>  POS=x y z 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SI1    H  E</a:t>
            </a:r>
            <a:r>
              <a:rPr lang="en-US" altLang="zh-CN" sz="2400" b="1" baseline="-25000" dirty="0" smtClean="0">
                <a:solidFill>
                  <a:srgbClr val="00B0F0"/>
                </a:solidFill>
              </a:rPr>
              <a:t>1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  E</a:t>
            </a:r>
            <a:r>
              <a:rPr lang="en-US" altLang="zh-CN" sz="2400" b="1" baseline="-25000" dirty="0" smtClean="0">
                <a:solidFill>
                  <a:srgbClr val="00B0F0"/>
                </a:solidFill>
              </a:rPr>
              <a:t>2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…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E</a:t>
            </a:r>
            <a:r>
              <a:rPr lang="en-US" altLang="zh-CN" sz="2400" b="1" baseline="-25000" dirty="0" err="1" smtClean="0">
                <a:solidFill>
                  <a:srgbClr val="00B0F0"/>
                </a:solidFill>
              </a:rPr>
              <a:t>k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	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柱状分布，分成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k-1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个区间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rgbClr val="00B0F0"/>
                </a:solidFill>
              </a:rPr>
              <a:t>     SP1   </a:t>
            </a:r>
            <a:r>
              <a:rPr lang="en-US" altLang="zh-CN" sz="2400" b="1" dirty="0">
                <a:solidFill>
                  <a:srgbClr val="00B0F0"/>
                </a:solidFill>
              </a:rPr>
              <a:t>D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0  P</a:t>
            </a:r>
            <a:r>
              <a:rPr lang="en-US" altLang="zh-CN" sz="2400" b="1" baseline="-25000" dirty="0" smtClean="0">
                <a:solidFill>
                  <a:srgbClr val="00B0F0"/>
                </a:solidFill>
              </a:rPr>
              <a:t>2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…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P</a:t>
            </a:r>
            <a:r>
              <a:rPr lang="en-US" altLang="zh-CN" sz="2400" b="1" baseline="-25000" dirty="0" err="1" smtClean="0">
                <a:solidFill>
                  <a:srgbClr val="00B0F0"/>
                </a:solidFill>
              </a:rPr>
              <a:t>k</a:t>
            </a:r>
            <a:r>
              <a:rPr lang="en-US" altLang="zh-CN" sz="2400" b="1" baseline="-25000" dirty="0">
                <a:solidFill>
                  <a:srgbClr val="00B0F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     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每个区间的概率，必须以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0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开始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变量</a:t>
            </a:r>
            <a:r>
              <a:rPr lang="zh-CN" altLang="en-US" sz="2400" b="1" dirty="0" smtClean="0"/>
              <a:t>名</a:t>
            </a:r>
            <a:r>
              <a:rPr lang="en-US" altLang="zh-CN" sz="2400" b="1" dirty="0" smtClean="0"/>
              <a:t>1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</a:t>
            </a:r>
            <a:r>
              <a:rPr lang="zh-CN" altLang="en-US" sz="2400" b="1" dirty="0" smtClean="0"/>
              <a:t>变量名</a:t>
            </a:r>
            <a:r>
              <a:rPr lang="en-US" altLang="zh-CN" sz="2400" b="1" dirty="0" smtClean="0"/>
              <a:t>2  </a:t>
            </a:r>
            <a:r>
              <a:rPr lang="en-US" altLang="zh-CN" sz="2400" b="1" dirty="0" err="1" smtClean="0"/>
              <a:t>Dn</a:t>
            </a:r>
            <a:r>
              <a:rPr lang="en-US" altLang="zh-CN" sz="2400" b="1" dirty="0"/>
              <a:t>     </a:t>
            </a:r>
            <a:r>
              <a:rPr lang="zh-CN" altLang="en-US" sz="2400" b="1" dirty="0" smtClean="0"/>
              <a:t>举例：</a:t>
            </a:r>
            <a:r>
              <a:rPr lang="en-US" altLang="zh-CN" sz="2400" b="1" dirty="0" smtClean="0"/>
              <a:t>ERG </a:t>
            </a:r>
            <a:r>
              <a:rPr lang="en-US" altLang="zh-CN" sz="2400" b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/>
              <a:t>POS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D2</a:t>
            </a:r>
            <a:r>
              <a:rPr lang="zh-CN" altLang="en-US" sz="2400" b="1" dirty="0" smtClean="0"/>
              <a:t>（详见后）</a:t>
            </a:r>
            <a:endParaRPr lang="en-US" altLang="zh-CN" sz="2400" b="1" dirty="0" smtClean="0"/>
          </a:p>
          <a:p>
            <a:pPr marL="457200" lvl="1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变量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（从属变量）依赖于变量</a:t>
            </a:r>
            <a:r>
              <a:rPr lang="en-US" altLang="zh-CN" sz="2400" b="1" dirty="0" smtClean="0"/>
              <a:t>2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13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源信息卡</a:t>
            </a:r>
            <a:r>
              <a:rPr lang="en-US" altLang="zh-CN" dirty="0" err="1" smtClean="0"/>
              <a:t>SIn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source information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0" y="980728"/>
            <a:ext cx="8503201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形式： </a:t>
            </a:r>
            <a:r>
              <a:rPr lang="en-US" altLang="zh-CN" dirty="0" err="1"/>
              <a:t>SIn</a:t>
            </a:r>
            <a:r>
              <a:rPr lang="en-US" altLang="zh-CN" dirty="0"/>
              <a:t>  option 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…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endParaRPr lang="en-US" altLang="zh-CN" i="1" baseline="-25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n  </a:t>
            </a:r>
            <a:r>
              <a:rPr lang="en-US" altLang="zh-CN" dirty="0"/>
              <a:t>	</a:t>
            </a:r>
            <a:r>
              <a:rPr lang="en-US" altLang="zh-CN" dirty="0" smtClean="0"/>
              <a:t>   = </a:t>
            </a:r>
            <a:r>
              <a:rPr lang="zh-CN" altLang="en-US" dirty="0"/>
              <a:t>分布序号（</a:t>
            </a:r>
            <a:r>
              <a:rPr lang="en-US" altLang="zh-CN" dirty="0"/>
              <a:t>n=1~999</a:t>
            </a:r>
            <a:r>
              <a:rPr lang="zh-CN" altLang="en-US" dirty="0"/>
              <a:t>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  </a:t>
            </a:r>
            <a:r>
              <a:rPr lang="en-US" altLang="zh-CN" dirty="0" smtClean="0"/>
              <a:t>option = </a:t>
            </a:r>
            <a:r>
              <a:rPr lang="zh-CN" altLang="en-US" dirty="0" smtClean="0"/>
              <a:t>对</a:t>
            </a:r>
            <a:r>
              <a:rPr lang="en-US" altLang="zh-CN" i="1" dirty="0" smtClean="0"/>
              <a:t>I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…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解释。可选值有：</a:t>
            </a:r>
          </a:p>
          <a:p>
            <a:pPr marL="1058862" lvl="2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7030A0"/>
                </a:solidFill>
              </a:rPr>
              <a:t>H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或 缺省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——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柱状分布的区间边界，只能对标量使用，这种情况是默认值</a:t>
            </a:r>
          </a:p>
          <a:p>
            <a:pPr marL="1173162" lvl="2" indent="-4572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7030A0"/>
                </a:solidFill>
              </a:rPr>
              <a:t>L——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离散的源变量值</a:t>
            </a:r>
          </a:p>
          <a:p>
            <a:pPr marL="1173162" lvl="2" indent="-4572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7030A0"/>
                </a:solidFill>
              </a:rPr>
              <a:t>A——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定义了概率密度分布的点</a:t>
            </a:r>
          </a:p>
          <a:p>
            <a:pPr marL="1173162" lvl="2" indent="-4572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0B0F0"/>
                </a:solidFill>
              </a:rPr>
              <a:t>S——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分布序号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715962" lvl="2" indent="0">
              <a:buNone/>
            </a:pPr>
            <a:r>
              <a:rPr lang="en-US" altLang="zh-CN" sz="2400" b="1" dirty="0" smtClean="0"/>
              <a:t>  </a:t>
            </a:r>
            <a:r>
              <a:rPr lang="en-US" altLang="zh-CN" sz="2400" b="1" dirty="0"/>
              <a:t>	</a:t>
            </a:r>
            <a:r>
              <a:rPr lang="en-US" altLang="zh-CN" sz="2600" b="1" i="1" dirty="0" smtClean="0"/>
              <a:t>I</a:t>
            </a:r>
            <a:r>
              <a:rPr lang="en-US" altLang="zh-CN" sz="2600" b="1" i="1" baseline="-25000" dirty="0" smtClean="0"/>
              <a:t>1</a:t>
            </a:r>
            <a:r>
              <a:rPr lang="en-US" altLang="zh-CN" sz="2600" b="1" i="1" dirty="0" smtClean="0"/>
              <a:t>…</a:t>
            </a:r>
            <a:r>
              <a:rPr lang="en-US" altLang="zh-CN" sz="2600" b="1" i="1" dirty="0" err="1" smtClean="0"/>
              <a:t>I</a:t>
            </a:r>
            <a:r>
              <a:rPr lang="en-US" altLang="zh-CN" sz="2600" b="1" i="1" baseline="-25000" dirty="0" err="1" smtClean="0"/>
              <a:t>k</a:t>
            </a:r>
            <a:r>
              <a:rPr lang="en-US" altLang="zh-CN" sz="2600" b="1" dirty="0" smtClean="0"/>
              <a:t>    =</a:t>
            </a:r>
            <a:r>
              <a:rPr lang="zh-CN" altLang="en-US" sz="2600" b="1" dirty="0"/>
              <a:t>源变量值或者</a:t>
            </a:r>
            <a:r>
              <a:rPr lang="zh-CN" altLang="en-US" sz="2600" b="1" dirty="0">
                <a:solidFill>
                  <a:srgbClr val="00B0F0"/>
                </a:solidFill>
              </a:rPr>
              <a:t>分布的</a:t>
            </a:r>
            <a:r>
              <a:rPr lang="zh-CN" altLang="en-US" sz="2600" b="1" dirty="0" smtClean="0">
                <a:solidFill>
                  <a:srgbClr val="00B0F0"/>
                </a:solidFill>
              </a:rPr>
              <a:t>序号</a:t>
            </a:r>
            <a:endParaRPr lang="en-US" altLang="zh-CN" sz="2600" b="1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sz="2400" b="1" dirty="0"/>
              <a:t>SDEF  ERG=D1  POS=x y z 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SI1    </a:t>
            </a:r>
            <a:r>
              <a:rPr lang="en-US" altLang="zh-CN" sz="2400" b="1" dirty="0"/>
              <a:t>H  E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  E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…</a:t>
            </a:r>
            <a:r>
              <a:rPr lang="en-US" altLang="zh-CN" sz="2400" b="1" dirty="0" err="1"/>
              <a:t>E</a:t>
            </a:r>
            <a:r>
              <a:rPr lang="en-US" altLang="zh-CN" sz="2400" b="1" baseline="-25000" dirty="0" err="1"/>
              <a:t>k</a:t>
            </a:r>
            <a:r>
              <a:rPr lang="en-US" altLang="zh-CN" sz="2400" b="1" dirty="0"/>
              <a:t>	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柱</a:t>
            </a:r>
            <a:r>
              <a:rPr lang="zh-CN" altLang="en-US" sz="2400" b="1" dirty="0">
                <a:solidFill>
                  <a:srgbClr val="00B050"/>
                </a:solidFill>
              </a:rPr>
              <a:t>状分布，分成</a:t>
            </a:r>
            <a:r>
              <a:rPr lang="en-US" altLang="zh-CN" sz="2400" b="1" dirty="0">
                <a:solidFill>
                  <a:srgbClr val="00B050"/>
                </a:solidFill>
              </a:rPr>
              <a:t>k-1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个能量区间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sz="2400" b="1" dirty="0" smtClean="0"/>
              <a:t>SI1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   L  </a:t>
            </a:r>
            <a:r>
              <a:rPr lang="en-US" altLang="zh-CN" sz="2400" b="1" dirty="0" smtClean="0"/>
              <a:t>E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   </a:t>
            </a:r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…</a:t>
            </a:r>
            <a:r>
              <a:rPr lang="en-US" altLang="zh-CN" sz="2400" b="1" dirty="0" err="1"/>
              <a:t>E</a:t>
            </a:r>
            <a:r>
              <a:rPr lang="en-US" altLang="zh-CN" sz="2400" b="1" baseline="-25000" dirty="0" err="1"/>
              <a:t>k</a:t>
            </a:r>
            <a:r>
              <a:rPr lang="en-US" altLang="zh-CN" sz="2400" b="1" dirty="0"/>
              <a:t>	  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k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个离散的能量值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源概率分布卡</a:t>
            </a:r>
            <a:r>
              <a:rPr lang="en-US" altLang="zh-CN" dirty="0" err="1" smtClean="0"/>
              <a:t>SPn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source probability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0" y="764704"/>
            <a:ext cx="8503201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形式：  </a:t>
            </a:r>
            <a:r>
              <a:rPr lang="en-US" altLang="zh-CN" dirty="0" err="1"/>
              <a:t>SPn</a:t>
            </a:r>
            <a:r>
              <a:rPr lang="en-US" altLang="zh-CN" dirty="0"/>
              <a:t>  option 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…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或  </a:t>
            </a:r>
            <a:r>
              <a:rPr lang="en-US" altLang="zh-CN" dirty="0" err="1"/>
              <a:t>SPn</a:t>
            </a:r>
            <a:r>
              <a:rPr lang="en-US" altLang="zh-CN" dirty="0"/>
              <a:t>  f  a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              n           = </a:t>
            </a:r>
            <a:r>
              <a:rPr lang="zh-CN" altLang="en-US" dirty="0"/>
              <a:t>分布序号（</a:t>
            </a:r>
            <a:r>
              <a:rPr lang="en-US" altLang="zh-CN" dirty="0"/>
              <a:t>n=1~999</a:t>
            </a:r>
            <a:r>
              <a:rPr lang="zh-CN" altLang="en-US" dirty="0"/>
              <a:t>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option  = </a:t>
            </a:r>
            <a:r>
              <a:rPr lang="zh-CN" altLang="en-US" dirty="0"/>
              <a:t>对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zh-CN" altLang="en-US" dirty="0"/>
              <a:t>的解释。可选值有：</a:t>
            </a:r>
          </a:p>
          <a:p>
            <a:pPr marL="1058862" lvl="2"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省略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——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对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SI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卡上的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H</a:t>
            </a:r>
            <a:r>
              <a:rPr lang="zh-CN" altLang="en-US" sz="2400" b="1" dirty="0">
                <a:solidFill>
                  <a:srgbClr val="7030A0"/>
                </a:solidFill>
              </a:rPr>
              <a:t>或</a:t>
            </a:r>
            <a:r>
              <a:rPr lang="en-US" altLang="zh-CN" sz="2400" b="1" dirty="0">
                <a:solidFill>
                  <a:srgbClr val="7030A0"/>
                </a:solidFill>
              </a:rPr>
              <a:t>L</a:t>
            </a:r>
            <a:r>
              <a:rPr lang="zh-CN" altLang="en-US" sz="2400" b="1" dirty="0">
                <a:solidFill>
                  <a:srgbClr val="7030A0"/>
                </a:solidFill>
              </a:rPr>
              <a:t>分布来说和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r>
              <a:rPr lang="zh-CN" altLang="en-US" sz="2400" b="1" dirty="0">
                <a:solidFill>
                  <a:srgbClr val="7030A0"/>
                </a:solidFill>
              </a:rPr>
              <a:t>功能一样。对</a:t>
            </a:r>
            <a:r>
              <a:rPr lang="en-US" altLang="zh-CN" sz="2400" b="1" dirty="0">
                <a:solidFill>
                  <a:srgbClr val="7030A0"/>
                </a:solidFill>
              </a:rPr>
              <a:t>SI</a:t>
            </a:r>
            <a:r>
              <a:rPr lang="zh-CN" altLang="en-US" sz="2400" b="1" dirty="0">
                <a:solidFill>
                  <a:srgbClr val="7030A0"/>
                </a:solidFill>
              </a:rPr>
              <a:t>卡上的</a:t>
            </a:r>
            <a:r>
              <a:rPr lang="en-US" altLang="zh-CN" sz="2400" b="1" dirty="0">
                <a:solidFill>
                  <a:srgbClr val="7030A0"/>
                </a:solidFill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分布来说，是对应的概率密度</a:t>
            </a:r>
          </a:p>
          <a:p>
            <a:pPr marL="1058862" lvl="2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7030A0"/>
                </a:solidFill>
              </a:rPr>
              <a:t>D——</a:t>
            </a:r>
            <a:r>
              <a:rPr lang="zh-CN" altLang="en-US" sz="2400" b="1" dirty="0">
                <a:solidFill>
                  <a:srgbClr val="7030A0"/>
                </a:solidFill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discrete</a:t>
            </a:r>
            <a:r>
              <a:rPr lang="zh-CN" altLang="en-US" sz="2400" b="1" dirty="0">
                <a:solidFill>
                  <a:srgbClr val="7030A0"/>
                </a:solidFill>
              </a:rPr>
              <a:t>）对应</a:t>
            </a:r>
            <a:r>
              <a:rPr lang="en-US" altLang="zh-CN" sz="2400" b="1" dirty="0">
                <a:solidFill>
                  <a:srgbClr val="7030A0"/>
                </a:solidFill>
              </a:rPr>
              <a:t>SI</a:t>
            </a:r>
            <a:r>
              <a:rPr lang="zh-CN" altLang="en-US" sz="2400" b="1" dirty="0">
                <a:solidFill>
                  <a:srgbClr val="7030A0"/>
                </a:solidFill>
              </a:rPr>
              <a:t>卡上</a:t>
            </a:r>
            <a:r>
              <a:rPr lang="en-US" altLang="zh-CN" sz="2400" b="1" dirty="0">
                <a:solidFill>
                  <a:srgbClr val="7030A0"/>
                </a:solidFill>
              </a:rPr>
              <a:t>H</a:t>
            </a:r>
            <a:r>
              <a:rPr lang="zh-CN" altLang="en-US" sz="2400" b="1" dirty="0">
                <a:solidFill>
                  <a:srgbClr val="7030A0"/>
                </a:solidFill>
              </a:rPr>
              <a:t>或</a:t>
            </a:r>
            <a:r>
              <a:rPr lang="en-US" altLang="zh-CN" sz="2400" b="1" dirty="0">
                <a:solidFill>
                  <a:srgbClr val="7030A0"/>
                </a:solidFill>
              </a:rPr>
              <a:t>L</a:t>
            </a:r>
            <a:r>
              <a:rPr lang="zh-CN" altLang="en-US" sz="2400" b="1" dirty="0">
                <a:solidFill>
                  <a:srgbClr val="7030A0"/>
                </a:solidFill>
              </a:rPr>
              <a:t>分布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离散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概率</a:t>
            </a:r>
            <a:r>
              <a:rPr lang="zh-CN" altLang="en-US" sz="2400" b="1" dirty="0">
                <a:solidFill>
                  <a:srgbClr val="7030A0"/>
                </a:solidFill>
              </a:rPr>
              <a:t>。这是默认值</a:t>
            </a:r>
          </a:p>
          <a:p>
            <a:pPr marL="1058862" lvl="2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7030A0"/>
                </a:solidFill>
              </a:rPr>
              <a:t>C——</a:t>
            </a:r>
            <a:r>
              <a:rPr lang="zh-CN" altLang="en-US" sz="2400" b="1" dirty="0">
                <a:solidFill>
                  <a:srgbClr val="7030A0"/>
                </a:solidFill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cumulative</a:t>
            </a:r>
            <a:r>
              <a:rPr lang="zh-CN" altLang="en-US" sz="2400" b="1" dirty="0">
                <a:solidFill>
                  <a:srgbClr val="7030A0"/>
                </a:solidFill>
              </a:rPr>
              <a:t>）对应</a:t>
            </a:r>
            <a:r>
              <a:rPr lang="en-US" altLang="zh-CN" sz="2400" b="1" dirty="0">
                <a:solidFill>
                  <a:srgbClr val="7030A0"/>
                </a:solidFill>
              </a:rPr>
              <a:t>SI</a:t>
            </a:r>
            <a:r>
              <a:rPr lang="zh-CN" altLang="en-US" sz="2400" b="1" dirty="0">
                <a:solidFill>
                  <a:srgbClr val="7030A0"/>
                </a:solidFill>
              </a:rPr>
              <a:t>卡上的</a:t>
            </a:r>
            <a:r>
              <a:rPr lang="en-US" altLang="zh-CN" sz="2400" b="1" dirty="0">
                <a:solidFill>
                  <a:srgbClr val="7030A0"/>
                </a:solidFill>
              </a:rPr>
              <a:t>H</a:t>
            </a:r>
            <a:r>
              <a:rPr lang="zh-CN" altLang="en-US" sz="2400" b="1" dirty="0">
                <a:solidFill>
                  <a:srgbClr val="7030A0"/>
                </a:solidFill>
              </a:rPr>
              <a:t>或</a:t>
            </a:r>
            <a:r>
              <a:rPr lang="en-US" altLang="zh-CN" sz="2400" b="1" dirty="0">
                <a:solidFill>
                  <a:srgbClr val="7030A0"/>
                </a:solidFill>
              </a:rPr>
              <a:t>L</a:t>
            </a:r>
            <a:r>
              <a:rPr lang="zh-CN" altLang="en-US" sz="2400" b="1" dirty="0">
                <a:solidFill>
                  <a:srgbClr val="7030A0"/>
                </a:solidFill>
              </a:rPr>
              <a:t>分布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的累计</a:t>
            </a:r>
            <a:r>
              <a:rPr lang="zh-CN" altLang="en-US" sz="2400" b="1" dirty="0">
                <a:solidFill>
                  <a:srgbClr val="7030A0"/>
                </a:solidFill>
              </a:rPr>
              <a:t>概率。</a:t>
            </a:r>
          </a:p>
          <a:p>
            <a:pPr marL="1058862" lvl="2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7030A0"/>
                </a:solidFill>
              </a:rPr>
              <a:t>V——</a:t>
            </a:r>
            <a:r>
              <a:rPr lang="zh-CN" altLang="en-US" sz="2400" b="1" dirty="0">
                <a:solidFill>
                  <a:srgbClr val="7030A0"/>
                </a:solidFill>
              </a:rPr>
              <a:t>只对栅元分布有效。表示概率正比于栅元体积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zh-CN" altLang="en-US" sz="2400" b="1" dirty="0">
                <a:solidFill>
                  <a:srgbClr val="7030A0"/>
                </a:solidFill>
              </a:rPr>
              <a:t>栅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元体积和</a:t>
            </a:r>
            <a:r>
              <a:rPr lang="en-US" altLang="zh-CN" sz="2400" b="1" i="1" dirty="0">
                <a:solidFill>
                  <a:srgbClr val="7030A0"/>
                </a:solidFill>
              </a:rPr>
              <a:t>P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</a:rPr>
              <a:t>相乘）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            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…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= </a:t>
            </a:r>
            <a:r>
              <a:rPr lang="zh-CN" altLang="en-US" dirty="0"/>
              <a:t>源变量</a:t>
            </a:r>
            <a:r>
              <a:rPr lang="zh-CN" altLang="en-US" dirty="0" smtClean="0"/>
              <a:t>概率（不需要归一化处理）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5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源概率分布卡</a:t>
            </a:r>
            <a:r>
              <a:rPr lang="en-US" altLang="zh-CN" dirty="0" err="1" smtClean="0"/>
              <a:t>SPn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source probability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7270" y="980728"/>
            <a:ext cx="8503202" cy="216024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形式：  </a:t>
            </a:r>
            <a:r>
              <a:rPr lang="en-US" altLang="zh-CN" dirty="0" err="1"/>
              <a:t>SPn</a:t>
            </a:r>
            <a:r>
              <a:rPr lang="en-US" altLang="zh-CN" dirty="0"/>
              <a:t>  option 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…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或  </a:t>
            </a:r>
            <a:r>
              <a:rPr lang="en-US" altLang="zh-CN" dirty="0" err="1"/>
              <a:t>SPn</a:t>
            </a:r>
            <a:r>
              <a:rPr lang="en-US" altLang="zh-CN" dirty="0"/>
              <a:t>  f  a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              n    = </a:t>
            </a:r>
            <a:r>
              <a:rPr lang="zh-CN" altLang="en-US" dirty="0"/>
              <a:t>分布序号（</a:t>
            </a:r>
            <a:r>
              <a:rPr lang="en-US" altLang="zh-CN" dirty="0"/>
              <a:t>n=1~999</a:t>
            </a:r>
            <a:r>
              <a:rPr lang="zh-CN" altLang="en-US" dirty="0"/>
              <a:t>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              f     = </a:t>
            </a:r>
            <a:r>
              <a:rPr lang="zh-CN" altLang="en-US" dirty="0"/>
              <a:t>制定一个内置函数（负值）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/>
              <a:t>              </a:t>
            </a:r>
            <a:r>
              <a:rPr lang="en-US" altLang="zh-CN" dirty="0" smtClean="0"/>
              <a:t>a b = </a:t>
            </a:r>
            <a:r>
              <a:rPr lang="zh-CN" altLang="en-US" dirty="0"/>
              <a:t>内置函数的参数（见表</a:t>
            </a:r>
            <a:r>
              <a:rPr lang="en-US" altLang="zh-CN" dirty="0"/>
              <a:t>3.4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1" y="2852937"/>
            <a:ext cx="8444051" cy="36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AL中文">
  <a:themeElements>
    <a:clrScheme name="Default Design 1">
      <a:dk1>
        <a:srgbClr val="666699"/>
      </a:dk1>
      <a:lt1>
        <a:srgbClr val="FFFFFF"/>
      </a:lt1>
      <a:dk2>
        <a:srgbClr val="000000"/>
      </a:dk2>
      <a:lt2>
        <a:srgbClr val="F7F4D5"/>
      </a:lt2>
      <a:accent1>
        <a:srgbClr val="59B2D1"/>
      </a:accent1>
      <a:accent2>
        <a:srgbClr val="C78DD7"/>
      </a:accent2>
      <a:accent3>
        <a:srgbClr val="FFFFFF"/>
      </a:accent3>
      <a:accent4>
        <a:srgbClr val="565682"/>
      </a:accent4>
      <a:accent5>
        <a:srgbClr val="B5D5E5"/>
      </a:accent5>
      <a:accent6>
        <a:srgbClr val="B47FC3"/>
      </a:accent6>
      <a:hlink>
        <a:srgbClr val="33B976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59B2D1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5D5E5"/>
        </a:accent5>
        <a:accent6>
          <a:srgbClr val="B47FC3"/>
        </a:accent6>
        <a:hlink>
          <a:srgbClr val="33B97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8F94A7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C6C8D0"/>
        </a:accent5>
        <a:accent6>
          <a:srgbClr val="E78A2D"/>
        </a:accent6>
        <a:hlink>
          <a:srgbClr val="00CC99"/>
        </a:hlink>
        <a:folHlink>
          <a:srgbClr val="985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AAECE"/>
        </a:accent1>
        <a:accent2>
          <a:srgbClr val="009999"/>
        </a:accent2>
        <a:accent3>
          <a:srgbClr val="FFFFFF"/>
        </a:accent3>
        <a:accent4>
          <a:srgbClr val="174578"/>
        </a:accent4>
        <a:accent5>
          <a:srgbClr val="C4D3E3"/>
        </a:accent5>
        <a:accent6>
          <a:srgbClr val="008A8A"/>
        </a:accent6>
        <a:hlink>
          <a:srgbClr val="CA3B1E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2" id="{173D7FCE-5FCC-4539-887F-D7F607ACEB4B}" vid="{196C6F88-AB2E-4F6A-AAFD-B07E67E96216}"/>
    </a:ext>
  </a:extLst>
</a:theme>
</file>

<file path=ppt/theme/theme2.xml><?xml version="1.0" encoding="utf-8"?>
<a:theme xmlns:a="http://schemas.openxmlformats.org/drawingml/2006/main" name="REAL英文">
  <a:themeElements>
    <a:clrScheme name="Default Design 1">
      <a:dk1>
        <a:srgbClr val="666699"/>
      </a:dk1>
      <a:lt1>
        <a:srgbClr val="FFFFFF"/>
      </a:lt1>
      <a:dk2>
        <a:srgbClr val="000000"/>
      </a:dk2>
      <a:lt2>
        <a:srgbClr val="F7F4D5"/>
      </a:lt2>
      <a:accent1>
        <a:srgbClr val="59B2D1"/>
      </a:accent1>
      <a:accent2>
        <a:srgbClr val="C78DD7"/>
      </a:accent2>
      <a:accent3>
        <a:srgbClr val="FFFFFF"/>
      </a:accent3>
      <a:accent4>
        <a:srgbClr val="565682"/>
      </a:accent4>
      <a:accent5>
        <a:srgbClr val="B5D5E5"/>
      </a:accent5>
      <a:accent6>
        <a:srgbClr val="B47FC3"/>
      </a:accent6>
      <a:hlink>
        <a:srgbClr val="33B976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59B2D1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5D5E5"/>
        </a:accent5>
        <a:accent6>
          <a:srgbClr val="B47FC3"/>
        </a:accent6>
        <a:hlink>
          <a:srgbClr val="33B97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8F94A7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C6C8D0"/>
        </a:accent5>
        <a:accent6>
          <a:srgbClr val="E78A2D"/>
        </a:accent6>
        <a:hlink>
          <a:srgbClr val="00CC99"/>
        </a:hlink>
        <a:folHlink>
          <a:srgbClr val="985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AAECE"/>
        </a:accent1>
        <a:accent2>
          <a:srgbClr val="009999"/>
        </a:accent2>
        <a:accent3>
          <a:srgbClr val="FFFFFF"/>
        </a:accent3>
        <a:accent4>
          <a:srgbClr val="174578"/>
        </a:accent4>
        <a:accent5>
          <a:srgbClr val="C4D3E3"/>
        </a:accent5>
        <a:accent6>
          <a:srgbClr val="008A8A"/>
        </a:accent6>
        <a:hlink>
          <a:srgbClr val="CA3B1E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2" id="{173D7FCE-5FCC-4539-887F-D7F607ACEB4B}" vid="{4262EFCE-7423-4F5A-975A-AC0E856EB577}"/>
    </a:ext>
  </a:extLst>
</a:theme>
</file>

<file path=ppt/theme/theme3.xml><?xml version="1.0" encoding="utf-8"?>
<a:theme xmlns:a="http://schemas.openxmlformats.org/drawingml/2006/main" name="结尾图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173D7FCE-5FCC-4539-887F-D7F607ACEB4B}" vid="{B5F5F589-96A1-47AD-BEB2-C71EFF14FC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REAL Template-v1.3</Template>
  <TotalTime>1403</TotalTime>
  <Words>2088</Words>
  <Application>Microsoft Office PowerPoint</Application>
  <PresentationFormat>全屏显示(4:3)</PresentationFormat>
  <Paragraphs>236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Playing Cards</vt:lpstr>
      <vt:lpstr>黑体</vt:lpstr>
      <vt:lpstr>华文楷体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REAL中文</vt:lpstr>
      <vt:lpstr>REAL英文</vt:lpstr>
      <vt:lpstr>结尾图片</vt:lpstr>
      <vt:lpstr>MCNP5通用源SDEF卡使用简介</vt:lpstr>
      <vt:lpstr>MCNP5通用源SDEF卡使用简介</vt:lpstr>
      <vt:lpstr>SDEF卡概述</vt:lpstr>
      <vt:lpstr>SDEF卡常用变量简介</vt:lpstr>
      <vt:lpstr>SDEF卡常用变量简介</vt:lpstr>
      <vt:lpstr>SDEF卡书写格式</vt:lpstr>
      <vt:lpstr>源信息卡SIn（source information）</vt:lpstr>
      <vt:lpstr>源概率分布卡SPn（source probability）</vt:lpstr>
      <vt:lpstr>源概率分布卡SPn（source probability）</vt:lpstr>
      <vt:lpstr>源偏倚卡SBn（source bias）</vt:lpstr>
      <vt:lpstr>SIn、SPn和SBn的结合使用</vt:lpstr>
      <vt:lpstr>SIn、SPn和SBn的结合使用</vt:lpstr>
      <vt:lpstr>SDEF卡定义体积源</vt:lpstr>
      <vt:lpstr>SDEF卡定义体积源</vt:lpstr>
      <vt:lpstr>SDEF卡定义体积源</vt:lpstr>
      <vt:lpstr>SDEF卡定义体积源</vt:lpstr>
      <vt:lpstr>SDEF卡定义体积源</vt:lpstr>
      <vt:lpstr>SDEF卡定义表面源</vt:lpstr>
      <vt:lpstr>SDEF卡定义表面源</vt:lpstr>
      <vt:lpstr>SDEF卡定义表面源</vt:lpstr>
      <vt:lpstr>SDEF卡定义表面源</vt:lpstr>
      <vt:lpstr>SDEF卡粒子飞行方向小结</vt:lpstr>
      <vt:lpstr>SDEF卡粒子飞行方向小结</vt:lpstr>
      <vt:lpstr>从属源分布卡DSn（dependent source distribution）</vt:lpstr>
      <vt:lpstr>从属源分布卡DSn（dependent source distribution）</vt:lpstr>
      <vt:lpstr>通用源（SDEF卡）用例</vt:lpstr>
      <vt:lpstr>通用源（SDEF卡）用例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MCNP5通用源SDEF卡使用简介</dc:title>
  <dc:creator>Liang</dc:creator>
  <cp:lastModifiedBy>Liang</cp:lastModifiedBy>
  <cp:revision>84</cp:revision>
  <dcterms:created xsi:type="dcterms:W3CDTF">2014-08-16T13:29:41Z</dcterms:created>
  <dcterms:modified xsi:type="dcterms:W3CDTF">2014-09-01T09:08:12Z</dcterms:modified>
</cp:coreProperties>
</file>