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Representational_state_transfer" TargetMode="External"/><Relationship Id="rId2" Type="http://schemas.openxmlformats.org/officeDocument/2006/relationships/hyperlink" Target="https://topdev.vn/blog/restful-api-la-g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topdev.vn/blog/restful-api-la-g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opdev.vn/blog/json-la-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818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Status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509" y="1600200"/>
            <a:ext cx="8154981" cy="4525963"/>
          </a:xfrm>
        </p:spPr>
      </p:pic>
    </p:spTree>
    <p:extLst>
      <p:ext uri="{BB962C8B-B14F-4D97-AF65-F5344CB8AC3E}">
        <p14:creationId xmlns:p14="http://schemas.microsoft.com/office/powerpoint/2010/main" val="111660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Status Code</a:t>
            </a:r>
            <a:endParaRPr lang="en-US" dirty="0"/>
          </a:p>
        </p:txBody>
      </p:sp>
      <p:sp>
        <p:nvSpPr>
          <p:cNvPr id="3" name="Content Placeholder 2"/>
          <p:cNvSpPr>
            <a:spLocks noGrp="1"/>
          </p:cNvSpPr>
          <p:nvPr>
            <p:ph idx="1"/>
          </p:nvPr>
        </p:nvSpPr>
        <p:spPr/>
        <p:txBody>
          <a:bodyPr>
            <a:normAutofit lnSpcReduction="10000"/>
          </a:bodyPr>
          <a:lstStyle/>
          <a:p>
            <a:r>
              <a:rPr lang="vi-VN" sz="2000" dirty="0"/>
              <a:t>Khi chúng ta request một API nào đó thường thì sẽ có vài status code để nhận </a:t>
            </a:r>
            <a:r>
              <a:rPr lang="vi-VN" sz="2000" dirty="0" smtClean="0"/>
              <a:t>biết sau:</a:t>
            </a:r>
          </a:p>
          <a:p>
            <a:pPr lvl="1"/>
            <a:r>
              <a:rPr lang="vi-VN" sz="1600" dirty="0"/>
              <a:t>200 OK – Trả về thành công cho những phương thức GET, PUT, PATCH hoặc DELETE.</a:t>
            </a:r>
          </a:p>
          <a:p>
            <a:pPr lvl="1"/>
            <a:r>
              <a:rPr lang="vi-VN" sz="1600" dirty="0"/>
              <a:t>201 Created – Trả về khi một Resouce vừa được tạo thành công.</a:t>
            </a:r>
          </a:p>
          <a:p>
            <a:pPr lvl="1"/>
            <a:r>
              <a:rPr lang="vi-VN" sz="1600" dirty="0"/>
              <a:t>204 No Content – Trả về khi Resource xoá thành công.</a:t>
            </a:r>
          </a:p>
          <a:p>
            <a:pPr lvl="1"/>
            <a:r>
              <a:rPr lang="vi-VN" sz="1600" dirty="0"/>
              <a:t>304 Not Modified – Client có thể sử dụng dữ liệu cache.</a:t>
            </a:r>
          </a:p>
          <a:p>
            <a:pPr lvl="1"/>
            <a:r>
              <a:rPr lang="vi-VN" sz="1600" dirty="0"/>
              <a:t>400 Bad Request – Request không hợp lệ</a:t>
            </a:r>
          </a:p>
          <a:p>
            <a:pPr lvl="1"/>
            <a:r>
              <a:rPr lang="vi-VN" sz="1600" dirty="0"/>
              <a:t>401 Unauthorized – Request cần có auth.</a:t>
            </a:r>
          </a:p>
          <a:p>
            <a:pPr lvl="1"/>
            <a:r>
              <a:rPr lang="vi-VN" sz="1600" dirty="0"/>
              <a:t>403 Forbidden – bị từ chối không cho phép.</a:t>
            </a:r>
          </a:p>
          <a:p>
            <a:pPr lvl="1"/>
            <a:r>
              <a:rPr lang="vi-VN" sz="1600" dirty="0"/>
              <a:t>404 Not Found – Không tìm thấy resource từ URI</a:t>
            </a:r>
          </a:p>
          <a:p>
            <a:pPr lvl="1"/>
            <a:r>
              <a:rPr lang="vi-VN" sz="1600" dirty="0"/>
              <a:t>405 Method Not Allowed – Phương thức không cho phép với user hiện tại.</a:t>
            </a:r>
          </a:p>
          <a:p>
            <a:pPr lvl="1"/>
            <a:r>
              <a:rPr lang="vi-VN" sz="1600" dirty="0"/>
              <a:t>410 Gone – Resource không còn tồn tại, Version cũ đã không còn hỗ trợ.</a:t>
            </a:r>
          </a:p>
          <a:p>
            <a:pPr lvl="1"/>
            <a:r>
              <a:rPr lang="vi-VN" sz="1600" dirty="0"/>
              <a:t>415 Unsupported Media Type – Không hỗ trợ kiểu Resource này.</a:t>
            </a:r>
          </a:p>
          <a:p>
            <a:pPr lvl="1"/>
            <a:r>
              <a:rPr lang="vi-VN" sz="1600" dirty="0"/>
              <a:t>422 Unprocessable Entity – Dữ liệu không được xác thực</a:t>
            </a:r>
          </a:p>
          <a:p>
            <a:pPr lvl="1"/>
            <a:r>
              <a:rPr lang="vi-VN" sz="1600" dirty="0"/>
              <a:t>429 Too Many Requests – Request bị từ chối do bị giới hạn</a:t>
            </a:r>
          </a:p>
          <a:p>
            <a:endParaRPr lang="en-US" sz="2000" dirty="0"/>
          </a:p>
        </p:txBody>
      </p:sp>
    </p:spTree>
    <p:extLst>
      <p:ext uri="{BB962C8B-B14F-4D97-AF65-F5344CB8AC3E}">
        <p14:creationId xmlns:p14="http://schemas.microsoft.com/office/powerpoint/2010/main" val="160136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Hướng dẫn tạo Restful API bằng Springboot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5649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hlinkClick r:id="rId2"/>
              </a:rPr>
              <a:t>RESTful</a:t>
            </a:r>
            <a:r>
              <a:rPr lang="en-US" dirty="0">
                <a:hlinkClick r:id="rId2"/>
              </a:rPr>
              <a:t> API </a:t>
            </a:r>
            <a:r>
              <a:rPr lang="en-US" dirty="0" err="1">
                <a:hlinkClick r:id="rId2"/>
              </a:rPr>
              <a:t>là</a:t>
            </a:r>
            <a:r>
              <a:rPr lang="en-US" dirty="0">
                <a:hlinkClick r:id="rId2"/>
              </a:rPr>
              <a:t> </a:t>
            </a:r>
            <a:r>
              <a:rPr lang="en-US" dirty="0" err="1">
                <a:hlinkClick r:id="rId2"/>
              </a:rPr>
              <a:t>gì</a:t>
            </a:r>
            <a:r>
              <a:rPr lang="en-US" dirty="0" smtClean="0">
                <a:hlinkClick r:id="rId2"/>
              </a:rPr>
              <a:t>?</a:t>
            </a:r>
            <a:endParaRPr lang="en-US" dirty="0"/>
          </a:p>
        </p:txBody>
      </p:sp>
      <p:sp>
        <p:nvSpPr>
          <p:cNvPr id="3" name="Content Placeholder 2"/>
          <p:cNvSpPr>
            <a:spLocks noGrp="1"/>
          </p:cNvSpPr>
          <p:nvPr>
            <p:ph idx="1"/>
          </p:nvPr>
        </p:nvSpPr>
        <p:spPr/>
        <p:txBody>
          <a:bodyPr>
            <a:normAutofit/>
          </a:bodyPr>
          <a:lstStyle/>
          <a:p>
            <a:r>
              <a:rPr lang="vi-VN" sz="1800" b="1" dirty="0">
                <a:hlinkClick r:id="rId3"/>
              </a:rPr>
              <a:t>REST API</a:t>
            </a:r>
            <a:r>
              <a:rPr lang="vi-VN" sz="1800" dirty="0"/>
              <a:t> (còn được biết với tên gọi </a:t>
            </a:r>
            <a:r>
              <a:rPr lang="vi-VN" sz="1800" b="1" dirty="0"/>
              <a:t>RESTful API</a:t>
            </a:r>
            <a:r>
              <a:rPr lang="vi-VN" sz="1800" dirty="0"/>
              <a:t>) là một giao diện lập trình ứng dụng (API) mà tuân thủ các ràng buộc và quy ước kiến trúc </a:t>
            </a:r>
            <a:r>
              <a:rPr lang="vi-VN" sz="1800" b="1" dirty="0"/>
              <a:t>REST</a:t>
            </a:r>
            <a:r>
              <a:rPr lang="vi-VN" sz="1800" dirty="0"/>
              <a:t> được sử dụng trong việc giao tiếp giữa client và server. </a:t>
            </a:r>
            <a:r>
              <a:rPr lang="vi-VN" sz="1800" b="1" dirty="0"/>
              <a:t>REST</a:t>
            </a:r>
            <a:r>
              <a:rPr lang="vi-VN" sz="1800" dirty="0"/>
              <a:t> là viết tắt của </a:t>
            </a:r>
            <a:r>
              <a:rPr lang="vi-VN" sz="1800" b="1" dirty="0"/>
              <a:t>RE</a:t>
            </a:r>
            <a:r>
              <a:rPr lang="vi-VN" sz="1800" dirty="0"/>
              <a:t>presentational </a:t>
            </a:r>
            <a:r>
              <a:rPr lang="vi-VN" sz="1800" b="1" dirty="0"/>
              <a:t>S</a:t>
            </a:r>
            <a:r>
              <a:rPr lang="vi-VN" sz="1800" dirty="0"/>
              <a:t>tate </a:t>
            </a:r>
            <a:r>
              <a:rPr lang="vi-VN" sz="1800" b="1" dirty="0"/>
              <a:t>T</a:t>
            </a:r>
            <a:r>
              <a:rPr lang="vi-VN" sz="1800" dirty="0"/>
              <a:t>ransfer, nó được tạo ra bởi nhà khoa học máy tính </a:t>
            </a:r>
            <a:r>
              <a:rPr lang="vi-VN" sz="1800" b="1" dirty="0" smtClean="0"/>
              <a:t>Roy Fielding</a:t>
            </a:r>
            <a:r>
              <a:rPr lang="vi-VN" sz="1800" dirty="0" smtClean="0"/>
              <a:t>.</a:t>
            </a:r>
            <a:endParaRPr lang="en-US" sz="1800" dirty="0" smtClean="0"/>
          </a:p>
          <a:p>
            <a:endParaRPr lang="en-US" sz="1800" dirty="0"/>
          </a:p>
        </p:txBody>
      </p:sp>
    </p:spTree>
    <p:extLst>
      <p:ext uri="{BB962C8B-B14F-4D97-AF65-F5344CB8AC3E}">
        <p14:creationId xmlns:p14="http://schemas.microsoft.com/office/powerpoint/2010/main" val="150838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hlinkClick r:id="rId2"/>
              </a:rPr>
              <a:t>RESTful</a:t>
            </a:r>
            <a:r>
              <a:rPr lang="en-US" dirty="0">
                <a:hlinkClick r:id="rId2"/>
              </a:rPr>
              <a:t> API </a:t>
            </a:r>
            <a:r>
              <a:rPr lang="en-US" dirty="0" err="1">
                <a:hlinkClick r:id="rId2"/>
              </a:rPr>
              <a:t>là</a:t>
            </a:r>
            <a:r>
              <a:rPr lang="en-US" dirty="0">
                <a:hlinkClick r:id="rId2"/>
              </a:rPr>
              <a:t> </a:t>
            </a:r>
            <a:r>
              <a:rPr lang="en-US" dirty="0" err="1">
                <a:hlinkClick r:id="rId2"/>
              </a:rPr>
              <a:t>gì</a:t>
            </a:r>
            <a:r>
              <a:rPr lang="en-US" dirty="0">
                <a:hlinkClick r:id="rId2"/>
              </a:rPr>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204917"/>
            <a:ext cx="7848600" cy="3162985"/>
          </a:xfrm>
        </p:spPr>
      </p:pic>
    </p:spTree>
    <p:extLst>
      <p:ext uri="{BB962C8B-B14F-4D97-AF65-F5344CB8AC3E}">
        <p14:creationId xmlns:p14="http://schemas.microsoft.com/office/powerpoint/2010/main" val="25190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Diễn</a:t>
            </a:r>
            <a:r>
              <a:rPr lang="en-US" dirty="0"/>
              <a:t> </a:t>
            </a:r>
            <a:r>
              <a:rPr lang="en-US" dirty="0" err="1"/>
              <a:t>giải</a:t>
            </a:r>
            <a:r>
              <a:rPr lang="en-US" dirty="0"/>
              <a:t> </a:t>
            </a:r>
            <a:r>
              <a:rPr lang="en-US" dirty="0" err="1"/>
              <a:t>các</a:t>
            </a:r>
            <a:r>
              <a:rPr lang="en-US" dirty="0"/>
              <a:t> </a:t>
            </a:r>
            <a:r>
              <a:rPr lang="en-US" dirty="0" err="1"/>
              <a:t>thành</a:t>
            </a:r>
            <a:r>
              <a:rPr lang="en-US" dirty="0"/>
              <a:t> </a:t>
            </a:r>
            <a:r>
              <a:rPr lang="en-US" dirty="0" err="1"/>
              <a:t>phần</a:t>
            </a:r>
            <a:endParaRPr lang="en-US" dirty="0"/>
          </a:p>
        </p:txBody>
      </p:sp>
      <p:sp>
        <p:nvSpPr>
          <p:cNvPr id="3" name="Content Placeholder 2"/>
          <p:cNvSpPr>
            <a:spLocks noGrp="1"/>
          </p:cNvSpPr>
          <p:nvPr>
            <p:ph idx="1"/>
          </p:nvPr>
        </p:nvSpPr>
        <p:spPr/>
        <p:txBody>
          <a:bodyPr>
            <a:normAutofit/>
          </a:bodyPr>
          <a:lstStyle/>
          <a:p>
            <a:r>
              <a:rPr lang="vi-VN" sz="2000" b="1" dirty="0"/>
              <a:t>API</a:t>
            </a:r>
            <a:r>
              <a:rPr lang="vi-VN" sz="2000" dirty="0"/>
              <a:t> (</a:t>
            </a:r>
            <a:r>
              <a:rPr lang="vi-VN" sz="2000" b="1" dirty="0"/>
              <a:t>A</a:t>
            </a:r>
            <a:r>
              <a:rPr lang="vi-VN" sz="2000" dirty="0"/>
              <a:t>pplication </a:t>
            </a:r>
            <a:r>
              <a:rPr lang="vi-VN" sz="2000" b="1" dirty="0"/>
              <a:t>P</a:t>
            </a:r>
            <a:r>
              <a:rPr lang="vi-VN" sz="2000" dirty="0"/>
              <a:t>rogramming </a:t>
            </a:r>
            <a:r>
              <a:rPr lang="vi-VN" sz="2000" b="1" dirty="0"/>
              <a:t>I</a:t>
            </a:r>
            <a:r>
              <a:rPr lang="vi-VN" sz="2000" dirty="0"/>
              <a:t>nterface) là một tập các quy tắc và cơ chế mà theo đó, một ứng dụng hay một thành phần sẽ tương tác với một ứng dụng hay thành phần khác. API có thể trả về dữ liệu mà bạn cần cho ứng dụng của mình ở những kiểu </a:t>
            </a:r>
            <a:r>
              <a:rPr lang="vi-VN" sz="2000" dirty="0" smtClean="0"/>
              <a:t>dữ </a:t>
            </a:r>
            <a:r>
              <a:rPr lang="vi-VN" sz="2000" dirty="0"/>
              <a:t>liệu phổ biến như </a:t>
            </a:r>
            <a:r>
              <a:rPr lang="vi-VN" sz="2000" dirty="0">
                <a:hlinkClick r:id="rId2"/>
              </a:rPr>
              <a:t>JSON</a:t>
            </a:r>
            <a:r>
              <a:rPr lang="vi-VN" sz="2000" dirty="0"/>
              <a:t> hay XML</a:t>
            </a:r>
            <a:r>
              <a:rPr lang="vi-VN" sz="2000" dirty="0" smtClean="0"/>
              <a:t>.</a:t>
            </a:r>
            <a:endParaRPr lang="en-US" sz="2000" dirty="0" smtClean="0"/>
          </a:p>
          <a:p>
            <a:endParaRPr lang="en-US" sz="2000" dirty="0" smtClean="0"/>
          </a:p>
          <a:p>
            <a:r>
              <a:rPr lang="vi-VN" sz="2000" b="1" dirty="0"/>
              <a:t>REST</a:t>
            </a:r>
            <a:r>
              <a:rPr lang="vi-VN" sz="2000" dirty="0"/>
              <a:t> (</a:t>
            </a:r>
            <a:r>
              <a:rPr lang="vi-VN" sz="2000" b="1" dirty="0"/>
              <a:t>RE</a:t>
            </a:r>
            <a:r>
              <a:rPr lang="vi-VN" sz="2000" dirty="0"/>
              <a:t>presentational </a:t>
            </a:r>
            <a:r>
              <a:rPr lang="vi-VN" sz="2000" b="1" dirty="0"/>
              <a:t>S</a:t>
            </a:r>
            <a:r>
              <a:rPr lang="vi-VN" sz="2000" dirty="0"/>
              <a:t>tate </a:t>
            </a:r>
            <a:r>
              <a:rPr lang="vi-VN" sz="2000" b="1" dirty="0"/>
              <a:t>T</a:t>
            </a:r>
            <a:r>
              <a:rPr lang="vi-VN" sz="2000" dirty="0"/>
              <a:t>ransfer) là một dạng chuyển đổi cấu trúc dữ liệu, một kiểu kiến trúc để viết API. Nó sử dụng phương thức HTTP đơn giản để tạo cho giao tiếp giữa các máy. Vì vậy, thay vì sử dụng một URL cho việc xử lý một số thông tin người dùng, REST gửi một yêu cầu HTTP như GET, POST, DELETE, vv đến một URL để xử lý dữ liệu</a:t>
            </a:r>
            <a:r>
              <a:rPr lang="vi-VN" sz="2000" dirty="0" smtClean="0"/>
              <a:t>.</a:t>
            </a:r>
            <a:endParaRPr lang="en-US" sz="2000" dirty="0" smtClean="0"/>
          </a:p>
          <a:p>
            <a:endParaRPr lang="en-US" sz="1800" dirty="0"/>
          </a:p>
        </p:txBody>
      </p:sp>
    </p:spTree>
    <p:extLst>
      <p:ext uri="{BB962C8B-B14F-4D97-AF65-F5344CB8AC3E}">
        <p14:creationId xmlns:p14="http://schemas.microsoft.com/office/powerpoint/2010/main" val="287989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Diễn</a:t>
            </a:r>
            <a:r>
              <a:rPr lang="en-US" dirty="0"/>
              <a:t> </a:t>
            </a:r>
            <a:r>
              <a:rPr lang="en-US" dirty="0" err="1"/>
              <a:t>giải</a:t>
            </a:r>
            <a:r>
              <a:rPr lang="en-US" dirty="0"/>
              <a:t> </a:t>
            </a:r>
            <a:r>
              <a:rPr lang="en-US" dirty="0" err="1"/>
              <a:t>các</a:t>
            </a:r>
            <a:r>
              <a:rPr lang="en-US" dirty="0"/>
              <a:t> </a:t>
            </a:r>
            <a:r>
              <a:rPr lang="en-US" dirty="0" err="1"/>
              <a:t>thành</a:t>
            </a:r>
            <a:r>
              <a:rPr lang="en-US" dirty="0"/>
              <a:t> </a:t>
            </a:r>
            <a:r>
              <a:rPr lang="en-US" dirty="0" err="1"/>
              <a:t>phần</a:t>
            </a:r>
            <a:endParaRPr lang="en-US" dirty="0"/>
          </a:p>
        </p:txBody>
      </p:sp>
      <p:sp>
        <p:nvSpPr>
          <p:cNvPr id="3" name="Content Placeholder 2"/>
          <p:cNvSpPr>
            <a:spLocks noGrp="1"/>
          </p:cNvSpPr>
          <p:nvPr>
            <p:ph idx="1"/>
          </p:nvPr>
        </p:nvSpPr>
        <p:spPr/>
        <p:txBody>
          <a:bodyPr>
            <a:normAutofit/>
          </a:bodyPr>
          <a:lstStyle/>
          <a:p>
            <a:r>
              <a:rPr lang="vi-VN" sz="2000" b="1" dirty="0"/>
              <a:t>RESTful API</a:t>
            </a:r>
            <a:r>
              <a:rPr lang="vi-VN" sz="2000" dirty="0"/>
              <a:t> là một tiêu chuẩn dùng trong việc thiết kế các API cho các ứng dụng web để quản lý các resource. RESTful là một trong những kiểu thiết kế API được sử dụng phổ biến ngày nay để cho các ứng dụng (web, mobile…) khác nhau giao tiếp với nhau</a:t>
            </a:r>
            <a:r>
              <a:rPr lang="vi-VN" sz="2000" dirty="0" smtClean="0"/>
              <a:t>.</a:t>
            </a:r>
            <a:endParaRPr lang="en-US" sz="2000" dirty="0" smtClean="0"/>
          </a:p>
          <a:p>
            <a:endParaRPr lang="en-US" sz="2000" dirty="0" smtClean="0"/>
          </a:p>
          <a:p>
            <a:r>
              <a:rPr lang="vi-VN" sz="1800" dirty="0"/>
              <a:t>Chức năng quan trọng nhất của </a:t>
            </a:r>
            <a:r>
              <a:rPr lang="vi-VN" sz="1800" b="1" dirty="0"/>
              <a:t>REST</a:t>
            </a:r>
            <a:r>
              <a:rPr lang="vi-VN" sz="1800" dirty="0"/>
              <a:t> là quy định cách sử dụng các HTTP method (như GET, POST, PUT, DELETE…) và cách định dạng các URL cho ứng dụng web để quản các resource. RESTful không quy định logic code ứng dụng và không giới hạn bởi ngôn ngữ lập trình ứng dụng, bất kỳ ngôn ngữ hoặc framework nào cũng có thể sử dụng để thiết kế một </a:t>
            </a:r>
            <a:r>
              <a:rPr lang="vi-VN" sz="1800" b="1" dirty="0"/>
              <a:t>RESTful API</a:t>
            </a:r>
            <a:r>
              <a:rPr lang="vi-VN" sz="1800" dirty="0"/>
              <a:t>.</a:t>
            </a:r>
            <a:endParaRPr lang="en-US" sz="1800" dirty="0"/>
          </a:p>
        </p:txBody>
      </p:sp>
    </p:spTree>
    <p:extLst>
      <p:ext uri="{BB962C8B-B14F-4D97-AF65-F5344CB8AC3E}">
        <p14:creationId xmlns:p14="http://schemas.microsoft.com/office/powerpoint/2010/main" val="332747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RESTful hoạt động như thế nào</a:t>
            </a:r>
            <a:r>
              <a:rPr lang="vi-VN" dirty="0" smtClean="0"/>
              <a: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992" y="1600200"/>
            <a:ext cx="7208015" cy="4525963"/>
          </a:xfrm>
        </p:spPr>
      </p:pic>
    </p:spTree>
    <p:extLst>
      <p:ext uri="{BB962C8B-B14F-4D97-AF65-F5344CB8AC3E}">
        <p14:creationId xmlns:p14="http://schemas.microsoft.com/office/powerpoint/2010/main" val="193165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RESTful hoạt động như thế nào?</a:t>
            </a:r>
            <a:endParaRPr lang="en-US" dirty="0"/>
          </a:p>
        </p:txBody>
      </p:sp>
      <p:sp>
        <p:nvSpPr>
          <p:cNvPr id="3" name="Content Placeholder 2"/>
          <p:cNvSpPr>
            <a:spLocks noGrp="1"/>
          </p:cNvSpPr>
          <p:nvPr>
            <p:ph idx="1"/>
          </p:nvPr>
        </p:nvSpPr>
        <p:spPr/>
        <p:txBody>
          <a:bodyPr>
            <a:normAutofit/>
          </a:bodyPr>
          <a:lstStyle/>
          <a:p>
            <a:pPr marL="0" indent="0">
              <a:buNone/>
            </a:pPr>
            <a:r>
              <a:rPr lang="vi-VN" sz="2000" dirty="0"/>
              <a:t>REST hoạt động chủ yếu dựa vào giao thức HTTP. Các hoạt động cơ bản nêu trên sẽ sử dụng những phương thức HTTP riêng</a:t>
            </a:r>
            <a:r>
              <a:rPr lang="vi-VN" sz="2000" dirty="0" smtClean="0"/>
              <a:t>.</a:t>
            </a:r>
          </a:p>
          <a:p>
            <a:pPr marL="0" indent="0">
              <a:buNone/>
            </a:pPr>
            <a:endParaRPr lang="vi-VN" sz="2000" dirty="0"/>
          </a:p>
          <a:p>
            <a:r>
              <a:rPr lang="vi-VN" sz="2000" dirty="0"/>
              <a:t>GET (SELECT): Trả về một Resource hoặc một danh sách Resource.</a:t>
            </a:r>
          </a:p>
          <a:p>
            <a:r>
              <a:rPr lang="vi-VN" sz="2000" dirty="0"/>
              <a:t>POST (CREATE): Tạo mới một Resource.</a:t>
            </a:r>
          </a:p>
          <a:p>
            <a:r>
              <a:rPr lang="vi-VN" sz="2000" dirty="0"/>
              <a:t>PUT (UPDATE): Cập nhật thông tin cho Resource.</a:t>
            </a:r>
          </a:p>
          <a:p>
            <a:r>
              <a:rPr lang="vi-VN" sz="2000" dirty="0"/>
              <a:t>DELETE (DELETE): Xoá một Resource</a:t>
            </a:r>
            <a:r>
              <a:rPr lang="vi-VN" sz="2000" dirty="0" smtClean="0"/>
              <a:t>.</a:t>
            </a:r>
          </a:p>
          <a:p>
            <a:endParaRPr lang="vi-VN" sz="2000" dirty="0"/>
          </a:p>
          <a:p>
            <a:pPr marL="0" indent="0">
              <a:buNone/>
            </a:pPr>
            <a:r>
              <a:rPr lang="vi-VN" sz="2000" dirty="0"/>
              <a:t>Những phương thức hay hoạt động này thường được gọi là </a:t>
            </a:r>
            <a:r>
              <a:rPr lang="vi-VN" sz="2000" b="1" dirty="0"/>
              <a:t>CRUD</a:t>
            </a:r>
            <a:r>
              <a:rPr lang="vi-VN" sz="2000" dirty="0"/>
              <a:t> tương ứng với Create, Read, Update, Delete – Tạo, Đọc, Sửa, Xóa.</a:t>
            </a:r>
          </a:p>
          <a:p>
            <a:endParaRPr lang="en-US" sz="2000" dirty="0"/>
          </a:p>
        </p:txBody>
      </p:sp>
    </p:spTree>
    <p:extLst>
      <p:ext uri="{BB962C8B-B14F-4D97-AF65-F5344CB8AC3E}">
        <p14:creationId xmlns:p14="http://schemas.microsoft.com/office/powerpoint/2010/main" val="423622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Authentication</a:t>
            </a:r>
            <a:endParaRPr lang="en-US" dirty="0"/>
          </a:p>
        </p:txBody>
      </p:sp>
      <p:sp>
        <p:nvSpPr>
          <p:cNvPr id="3" name="Content Placeholder 2"/>
          <p:cNvSpPr>
            <a:spLocks noGrp="1"/>
          </p:cNvSpPr>
          <p:nvPr>
            <p:ph idx="1"/>
          </p:nvPr>
        </p:nvSpPr>
        <p:spPr/>
        <p:txBody>
          <a:bodyPr>
            <a:normAutofit/>
          </a:bodyPr>
          <a:lstStyle/>
          <a:p>
            <a:r>
              <a:rPr lang="vi-VN" sz="2000" dirty="0"/>
              <a:t>REST API là stateless. Mỗi một request không hề biết bất kỳ thông tin gì trước đó. Khác với khi chúng ta truy cập web, trình duyệt sẽ có session và cookie để hỗ trợ phân biệt request đấy là của ai, thông tin trước đó là gì</a:t>
            </a:r>
            <a:r>
              <a:rPr lang="vi-VN" sz="2000" dirty="0" smtClean="0"/>
              <a:t>.</a:t>
            </a:r>
          </a:p>
          <a:p>
            <a:endParaRPr lang="vi-VN" sz="2000" dirty="0"/>
          </a:p>
          <a:p>
            <a:r>
              <a:rPr lang="vi-VN" sz="2000" dirty="0"/>
              <a:t>Trong REST, nếu một request cần xác thực quyền truy cập, chúng sẽ phải dùng thêm thông tin trong header. Ví dụ như thông tin Authorization sẽ mang theo một user token. Hiện có 3 cơ chế Authentication chính</a:t>
            </a:r>
            <a:r>
              <a:rPr lang="vi-VN" sz="2000" dirty="0" smtClean="0"/>
              <a:t>:</a:t>
            </a:r>
            <a:endParaRPr lang="vi-VN" sz="2000" dirty="0"/>
          </a:p>
          <a:p>
            <a:pPr lvl="1"/>
            <a:r>
              <a:rPr lang="vi-VN" sz="1600" dirty="0"/>
              <a:t>HTTP Basic</a:t>
            </a:r>
          </a:p>
          <a:p>
            <a:pPr lvl="1"/>
            <a:r>
              <a:rPr lang="vi-VN" sz="1600" dirty="0"/>
              <a:t>JSON Web Token (JWT)</a:t>
            </a:r>
          </a:p>
          <a:p>
            <a:pPr lvl="1"/>
            <a:r>
              <a:rPr lang="vi-VN" sz="1600" dirty="0"/>
              <a:t>OAuth2</a:t>
            </a:r>
          </a:p>
          <a:p>
            <a:endParaRPr lang="en-US" sz="2000" dirty="0"/>
          </a:p>
        </p:txBody>
      </p:sp>
    </p:spTree>
    <p:extLst>
      <p:ext uri="{BB962C8B-B14F-4D97-AF65-F5344CB8AC3E}">
        <p14:creationId xmlns:p14="http://schemas.microsoft.com/office/powerpoint/2010/main" val="229580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Quy định kiểu dữ liệu trả về</a:t>
            </a:r>
            <a:endParaRPr lang="en-US" dirty="0"/>
          </a:p>
        </p:txBody>
      </p:sp>
      <p:sp>
        <p:nvSpPr>
          <p:cNvPr id="3" name="Content Placeholder 2"/>
          <p:cNvSpPr>
            <a:spLocks noGrp="1"/>
          </p:cNvSpPr>
          <p:nvPr>
            <p:ph idx="1"/>
          </p:nvPr>
        </p:nvSpPr>
        <p:spPr/>
        <p:txBody>
          <a:bodyPr>
            <a:normAutofit/>
          </a:bodyPr>
          <a:lstStyle/>
          <a:p>
            <a:r>
              <a:rPr lang="vi-VN" sz="2000" dirty="0"/>
              <a:t>Header còn giúp client chỉ định được loại content cần trả về từ server – content type. Việc này được thực hiện thông qua phần </a:t>
            </a:r>
            <a:r>
              <a:rPr lang="vi-VN" sz="2000" b="1" dirty="0"/>
              <a:t>Accept</a:t>
            </a:r>
            <a:r>
              <a:rPr lang="vi-VN" sz="2000" dirty="0"/>
              <a:t> </a:t>
            </a:r>
            <a:r>
              <a:rPr lang="vi-VN" sz="2000" dirty="0" smtClean="0"/>
              <a:t>trong header.</a:t>
            </a:r>
          </a:p>
          <a:p>
            <a:pPr lvl="1"/>
            <a:r>
              <a:rPr lang="en-US" sz="1600" b="1" dirty="0"/>
              <a:t>mage</a:t>
            </a:r>
            <a:r>
              <a:rPr lang="en-US" sz="1600" dirty="0"/>
              <a:t> — image/</a:t>
            </a:r>
            <a:r>
              <a:rPr lang="en-US" sz="1600" dirty="0" err="1"/>
              <a:t>png</a:t>
            </a:r>
            <a:r>
              <a:rPr lang="en-US" sz="1600" dirty="0"/>
              <a:t>, image/jpeg, image/gif</a:t>
            </a:r>
          </a:p>
          <a:p>
            <a:pPr lvl="1"/>
            <a:r>
              <a:rPr lang="en-US" sz="1600" b="1" dirty="0"/>
              <a:t>audio</a:t>
            </a:r>
            <a:r>
              <a:rPr lang="en-US" sz="1600" dirty="0"/>
              <a:t> — audio/wav, audio/mpeg</a:t>
            </a:r>
          </a:p>
          <a:p>
            <a:pPr lvl="1"/>
            <a:r>
              <a:rPr lang="en-US" sz="1600" b="1" dirty="0"/>
              <a:t>video</a:t>
            </a:r>
            <a:r>
              <a:rPr lang="en-US" sz="1600" dirty="0"/>
              <a:t> — video/mp4, video/</a:t>
            </a:r>
            <a:r>
              <a:rPr lang="en-US" sz="1600" dirty="0" err="1"/>
              <a:t>ogg</a:t>
            </a:r>
            <a:endParaRPr lang="en-US" sz="1600" dirty="0"/>
          </a:p>
          <a:p>
            <a:pPr lvl="1"/>
            <a:r>
              <a:rPr lang="en-US" sz="1600" b="1" dirty="0"/>
              <a:t>application</a:t>
            </a:r>
            <a:r>
              <a:rPr lang="en-US" sz="1600" dirty="0"/>
              <a:t> — application/</a:t>
            </a:r>
            <a:r>
              <a:rPr lang="en-US" sz="1600" dirty="0" err="1"/>
              <a:t>json</a:t>
            </a:r>
            <a:r>
              <a:rPr lang="en-US" sz="1600" dirty="0"/>
              <a:t>, application/</a:t>
            </a:r>
            <a:r>
              <a:rPr lang="en-US" sz="1600" dirty="0" err="1"/>
              <a:t>pdf</a:t>
            </a:r>
            <a:r>
              <a:rPr lang="en-US" sz="1600" dirty="0"/>
              <a:t>, application/xml, application/octet-stream</a:t>
            </a:r>
          </a:p>
          <a:p>
            <a:r>
              <a:rPr lang="en-US" sz="2000" dirty="0" err="1"/>
              <a:t>Ví</a:t>
            </a:r>
            <a:r>
              <a:rPr lang="en-US" sz="2000" dirty="0"/>
              <a:t> </a:t>
            </a:r>
            <a:r>
              <a:rPr lang="en-US" sz="2000" dirty="0" err="1"/>
              <a:t>dụ</a:t>
            </a:r>
            <a:r>
              <a:rPr lang="en-US" sz="2000" dirty="0"/>
              <a:t> request </a:t>
            </a:r>
            <a:r>
              <a:rPr lang="en-US" sz="2000" dirty="0" err="1"/>
              <a:t>lấy</a:t>
            </a:r>
            <a:r>
              <a:rPr lang="en-US" sz="2000" dirty="0"/>
              <a:t> </a:t>
            </a:r>
            <a:r>
              <a:rPr lang="en-US" sz="2000" dirty="0" err="1"/>
              <a:t>danh</a:t>
            </a:r>
            <a:r>
              <a:rPr lang="en-US" sz="2000" dirty="0"/>
              <a:t> </a:t>
            </a:r>
            <a:r>
              <a:rPr lang="en-US" sz="2000" dirty="0" err="1"/>
              <a:t>sách</a:t>
            </a:r>
            <a:r>
              <a:rPr lang="en-US" sz="2000" dirty="0"/>
              <a:t> </a:t>
            </a:r>
            <a:r>
              <a:rPr lang="en-US" sz="2000" dirty="0" err="1"/>
              <a:t>bài</a:t>
            </a:r>
            <a:r>
              <a:rPr lang="en-US" sz="2000" dirty="0"/>
              <a:t> </a:t>
            </a:r>
            <a:r>
              <a:rPr lang="en-US" sz="2000" dirty="0" err="1"/>
              <a:t>viết</a:t>
            </a:r>
            <a:r>
              <a:rPr lang="en-US" sz="2000" dirty="0" smtClean="0"/>
              <a:t>:</a:t>
            </a:r>
            <a:endParaRPr lang="vi-VN" sz="2000" dirty="0" smtClean="0"/>
          </a:p>
          <a:p>
            <a:endParaRPr lang="en-US" sz="2000" dirty="0"/>
          </a:p>
        </p:txBody>
      </p:sp>
      <p:sp>
        <p:nvSpPr>
          <p:cNvPr id="4" name="Rectangle 3"/>
          <p:cNvSpPr/>
          <p:nvPr/>
        </p:nvSpPr>
        <p:spPr>
          <a:xfrm>
            <a:off x="914400" y="4572000"/>
            <a:ext cx="57150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GET /</a:t>
            </a:r>
            <a:r>
              <a:rPr lang="en-US" dirty="0" smtClean="0"/>
              <a:t>v1/posts</a:t>
            </a:r>
            <a:endParaRPr lang="vi-VN" dirty="0" smtClean="0"/>
          </a:p>
          <a:p>
            <a:r>
              <a:rPr lang="en-US" dirty="0"/>
              <a:t>Accept: application/</a:t>
            </a:r>
            <a:r>
              <a:rPr lang="en-US" dirty="0" err="1"/>
              <a:t>json</a:t>
            </a:r>
            <a:endParaRPr lang="en-US" dirty="0"/>
          </a:p>
        </p:txBody>
      </p:sp>
    </p:spTree>
    <p:extLst>
      <p:ext uri="{BB962C8B-B14F-4D97-AF65-F5344CB8AC3E}">
        <p14:creationId xmlns:p14="http://schemas.microsoft.com/office/powerpoint/2010/main" val="2815202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457</Words>
  <Application>Microsoft Office PowerPoint</Application>
  <PresentationFormat>On-screen Show (4:3)</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RESTful API là gì?</vt:lpstr>
      <vt:lpstr>RESTful API là gì?</vt:lpstr>
      <vt:lpstr>Diễn giải các thành phần</vt:lpstr>
      <vt:lpstr>Diễn giải các thành phần</vt:lpstr>
      <vt:lpstr>RESTful hoạt động như thế nào?</vt:lpstr>
      <vt:lpstr>RESTful hoạt động như thế nào?</vt:lpstr>
      <vt:lpstr>Authentication</vt:lpstr>
      <vt:lpstr>Quy định kiểu dữ liệu trả về</vt:lpstr>
      <vt:lpstr>Status code</vt:lpstr>
      <vt:lpstr>Status Code</vt:lpstr>
      <vt:lpstr>Hướng dẫn tạo Restful API bằng Springboot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cp:revision>
  <dcterms:created xsi:type="dcterms:W3CDTF">2006-08-16T00:00:00Z</dcterms:created>
  <dcterms:modified xsi:type="dcterms:W3CDTF">2022-03-27T13:58:17Z</dcterms:modified>
</cp:coreProperties>
</file>