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2" r:id="rId6"/>
    <p:sldId id="259" r:id="rId7"/>
    <p:sldId id="260" r:id="rId8"/>
    <p:sldId id="281" r:id="rId9"/>
    <p:sldId id="263" r:id="rId10"/>
    <p:sldId id="277" r:id="rId11"/>
    <p:sldId id="278" r:id="rId12"/>
    <p:sldId id="275" r:id="rId13"/>
    <p:sldId id="276" r:id="rId14"/>
    <p:sldId id="273" r:id="rId15"/>
    <p:sldId id="274"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182561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38598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22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28329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4400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501171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3031231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207178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34854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17A3-41EF-42C3-A965-FAA6074CE204}" type="datetimeFigureOut">
              <a:rPr lang="en-IN" smtClean="0"/>
              <a:t>16-02-2018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46955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7B17A3-41EF-42C3-A965-FAA6074CE204}" type="datetimeFigureOut">
              <a:rPr lang="en-IN" smtClean="0"/>
              <a:t>16-02-2018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236720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7B17A3-41EF-42C3-A965-FAA6074CE204}" type="datetimeFigureOut">
              <a:rPr lang="en-IN" smtClean="0"/>
              <a:t>16-02-2018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106685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7B17A3-41EF-42C3-A965-FAA6074CE204}" type="datetimeFigureOut">
              <a:rPr lang="en-IN" smtClean="0"/>
              <a:t>16-02-2018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318289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B17A3-41EF-42C3-A965-FAA6074CE204}" type="datetimeFigureOut">
              <a:rPr lang="en-IN" smtClean="0"/>
              <a:t>16-02-2018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8856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B17A3-41EF-42C3-A965-FAA6074CE204}" type="datetimeFigureOut">
              <a:rPr lang="en-IN" smtClean="0"/>
              <a:t>16-02-2018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186162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B17A3-41EF-42C3-A965-FAA6074CE204}" type="datetimeFigureOut">
              <a:rPr lang="en-IN" smtClean="0"/>
              <a:t>16-02-2018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C0FFA-33C6-45EF-A840-6AC838DA1638}" type="slidenum">
              <a:rPr lang="en-IN" smtClean="0"/>
              <a:t>‹#›</a:t>
            </a:fld>
            <a:endParaRPr lang="en-IN"/>
          </a:p>
        </p:txBody>
      </p:sp>
    </p:spTree>
    <p:extLst>
      <p:ext uri="{BB962C8B-B14F-4D97-AF65-F5344CB8AC3E}">
        <p14:creationId xmlns:p14="http://schemas.microsoft.com/office/powerpoint/2010/main" val="277035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B17A3-41EF-42C3-A965-FAA6074CE204}" type="datetimeFigureOut">
              <a:rPr lang="en-IN" smtClean="0"/>
              <a:t>16-02-2018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1C0FFA-33C6-45EF-A840-6AC838DA1638}" type="slidenum">
              <a:rPr lang="en-IN" smtClean="0"/>
              <a:t>‹#›</a:t>
            </a:fld>
            <a:endParaRPr lang="en-IN"/>
          </a:p>
        </p:txBody>
      </p:sp>
    </p:spTree>
    <p:extLst>
      <p:ext uri="{BB962C8B-B14F-4D97-AF65-F5344CB8AC3E}">
        <p14:creationId xmlns:p14="http://schemas.microsoft.com/office/powerpoint/2010/main" val="374909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915" y="498461"/>
            <a:ext cx="7766936" cy="1646302"/>
          </a:xfrm>
        </p:spPr>
        <p:txBody>
          <a:bodyPr/>
          <a:lstStyle/>
          <a:p>
            <a:pPr algn="ctr"/>
            <a:r>
              <a:rPr lang="en-IN" dirty="0" smtClean="0"/>
              <a:t>ANALYTCITY </a:t>
            </a:r>
            <a:br>
              <a:rPr lang="en-IN" dirty="0" smtClean="0"/>
            </a:br>
            <a:r>
              <a:rPr lang="en-IN" dirty="0" smtClean="0"/>
              <a:t> Presentation</a:t>
            </a:r>
            <a:endParaRPr lang="en-IN" dirty="0"/>
          </a:p>
        </p:txBody>
      </p:sp>
      <p:sp>
        <p:nvSpPr>
          <p:cNvPr id="3" name="Subtitle 2"/>
          <p:cNvSpPr>
            <a:spLocks noGrp="1"/>
          </p:cNvSpPr>
          <p:nvPr>
            <p:ph type="subTitle" idx="1"/>
          </p:nvPr>
        </p:nvSpPr>
        <p:spPr>
          <a:xfrm>
            <a:off x="1416915" y="3219718"/>
            <a:ext cx="7766936" cy="2958325"/>
          </a:xfrm>
        </p:spPr>
        <p:txBody>
          <a:bodyPr/>
          <a:lstStyle/>
          <a:p>
            <a:pPr algn="l"/>
            <a:r>
              <a:rPr lang="en-IN" dirty="0" smtClean="0"/>
              <a:t>Team Name: “THE ANALYST”</a:t>
            </a:r>
            <a:endParaRPr lang="en-IN" dirty="0"/>
          </a:p>
          <a:p>
            <a:pPr algn="l"/>
            <a:endParaRPr lang="en-IN" dirty="0" smtClean="0"/>
          </a:p>
          <a:p>
            <a:pPr algn="l"/>
            <a:r>
              <a:rPr lang="en-IN" dirty="0" smtClean="0"/>
              <a:t>Team Members:</a:t>
            </a:r>
          </a:p>
          <a:p>
            <a:pPr algn="l"/>
            <a:r>
              <a:rPr lang="en-IN" dirty="0" err="1" smtClean="0"/>
              <a:t>Shreyas</a:t>
            </a:r>
            <a:r>
              <a:rPr lang="en-IN" dirty="0" smtClean="0"/>
              <a:t> </a:t>
            </a:r>
            <a:r>
              <a:rPr lang="en-IN" dirty="0" err="1" smtClean="0"/>
              <a:t>Tripathi</a:t>
            </a:r>
            <a:r>
              <a:rPr lang="en-IN" dirty="0" smtClean="0"/>
              <a:t>: </a:t>
            </a:r>
            <a:r>
              <a:rPr lang="en-IN" dirty="0" err="1" smtClean="0"/>
              <a:t>Technex</a:t>
            </a:r>
            <a:r>
              <a:rPr lang="en-IN" dirty="0" smtClean="0"/>
              <a:t> ID:TX12762 (ECE,IIT-BHU)</a:t>
            </a:r>
          </a:p>
          <a:p>
            <a:pPr algn="l"/>
            <a:r>
              <a:rPr lang="en-IN" dirty="0" err="1" smtClean="0"/>
              <a:t>Aman</a:t>
            </a:r>
            <a:r>
              <a:rPr lang="en-IN" dirty="0" smtClean="0"/>
              <a:t> </a:t>
            </a:r>
            <a:r>
              <a:rPr lang="en-IN" dirty="0" err="1" smtClean="0"/>
              <a:t>Shreshtha</a:t>
            </a:r>
            <a:r>
              <a:rPr lang="en-IN" dirty="0" smtClean="0"/>
              <a:t>: </a:t>
            </a:r>
            <a:r>
              <a:rPr lang="en-IN" dirty="0" err="1" smtClean="0"/>
              <a:t>Technex</a:t>
            </a:r>
            <a:r>
              <a:rPr lang="en-IN" dirty="0" smtClean="0"/>
              <a:t> ID:TX11556 (ECE,IIT-BHU)</a:t>
            </a:r>
            <a:endParaRPr lang="en-IN" dirty="0"/>
          </a:p>
        </p:txBody>
      </p:sp>
    </p:spTree>
    <p:extLst>
      <p:ext uri="{BB962C8B-B14F-4D97-AF65-F5344CB8AC3E}">
        <p14:creationId xmlns:p14="http://schemas.microsoft.com/office/powerpoint/2010/main" val="221566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REGARDING MODEL SELECTION:</a:t>
            </a:r>
            <a:br>
              <a:rPr lang="en-IN" dirty="0"/>
            </a:br>
            <a:r>
              <a:rPr lang="en-IN" dirty="0"/>
              <a:t>                      </a:t>
            </a:r>
            <a:r>
              <a:rPr lang="en-IN" sz="2800" dirty="0"/>
              <a:t>Logistic Regression</a:t>
            </a:r>
            <a:endParaRPr lang="en-IN" dirty="0"/>
          </a:p>
        </p:txBody>
      </p:sp>
      <p:sp>
        <p:nvSpPr>
          <p:cNvPr id="3" name="Content Placeholder 2"/>
          <p:cNvSpPr>
            <a:spLocks noGrp="1"/>
          </p:cNvSpPr>
          <p:nvPr>
            <p:ph idx="1"/>
          </p:nvPr>
        </p:nvSpPr>
        <p:spPr>
          <a:xfrm>
            <a:off x="896276" y="2719486"/>
            <a:ext cx="5581798" cy="3880773"/>
          </a:xfrm>
        </p:spPr>
        <p:txBody>
          <a:bodyPr/>
          <a:lstStyle/>
          <a:p>
            <a:r>
              <a:rPr lang="en-IN" dirty="0"/>
              <a:t>Firstly, we started with Logistic Regression model</a:t>
            </a:r>
            <a:r>
              <a:rPr lang="en-IN" dirty="0" smtClean="0"/>
              <a:t>.</a:t>
            </a:r>
          </a:p>
          <a:p>
            <a:endParaRPr lang="en-IN" dirty="0"/>
          </a:p>
          <a:p>
            <a:r>
              <a:rPr lang="en-IN" dirty="0"/>
              <a:t> As we know, </a:t>
            </a:r>
            <a:r>
              <a:rPr lang="en-IN" b="1" dirty="0"/>
              <a:t>Logistic regression</a:t>
            </a:r>
            <a:r>
              <a:rPr lang="en-IN" dirty="0"/>
              <a:t> is a statistical method for </a:t>
            </a:r>
            <a:r>
              <a:rPr lang="en-IN" dirty="0" err="1"/>
              <a:t>analyzing</a:t>
            </a:r>
            <a:r>
              <a:rPr lang="en-IN" dirty="0"/>
              <a:t> a dataset in which there are one or more independent variables that determine an outcome. The outcome is measured with a dichotomous variable (in which there are only two possible outcomes).</a:t>
            </a:r>
          </a:p>
        </p:txBody>
      </p:sp>
      <p:pic>
        <p:nvPicPr>
          <p:cNvPr id="4" name="Content Placeholder 3"/>
          <p:cNvPicPr>
            <a:picLocks noChangeAspect="1"/>
          </p:cNvPicPr>
          <p:nvPr/>
        </p:nvPicPr>
        <p:blipFill>
          <a:blip r:embed="rId2"/>
          <a:stretch>
            <a:fillRect/>
          </a:stretch>
        </p:blipFill>
        <p:spPr>
          <a:xfrm>
            <a:off x="7451848" y="2719486"/>
            <a:ext cx="4216411" cy="2762976"/>
          </a:xfrm>
          <a:prstGeom prst="rect">
            <a:avLst/>
          </a:prstGeom>
        </p:spPr>
      </p:pic>
    </p:spTree>
    <p:extLst>
      <p:ext uri="{BB962C8B-B14F-4D97-AF65-F5344CB8AC3E}">
        <p14:creationId xmlns:p14="http://schemas.microsoft.com/office/powerpoint/2010/main" val="425094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2641" y="2212104"/>
            <a:ext cx="8596668" cy="3880773"/>
          </a:xfrm>
        </p:spPr>
        <p:txBody>
          <a:bodyPr/>
          <a:lstStyle/>
          <a:p>
            <a:r>
              <a:rPr lang="en-IN" dirty="0"/>
              <a:t>For testing the model, we divided the training data set and calculated the accuracy on the split of the training data set.</a:t>
            </a:r>
          </a:p>
          <a:p>
            <a:r>
              <a:rPr lang="en-IN" dirty="0"/>
              <a:t>Here also, we trained the data set on two variations of Logistic Regression: One with given values of data set and other with taking log values of the Fields : AMOUNT, DUE_MORTGAGE, VALUE.</a:t>
            </a:r>
          </a:p>
          <a:p>
            <a:r>
              <a:rPr lang="en-IN" dirty="0"/>
              <a:t>Accuracy on first model was 83.597%, whereas the accuracy of the model with log values of fields was 83.877%.</a:t>
            </a:r>
          </a:p>
          <a:p>
            <a:r>
              <a:rPr lang="en-IN" dirty="0"/>
              <a:t>Hence we can see that the model where we took log of the fields has slightly higher accuracy. This can be apparently explained by the fact by taking log of the fields, we decreased the variation among the values of the fields</a:t>
            </a:r>
          </a:p>
        </p:txBody>
      </p:sp>
    </p:spTree>
    <p:extLst>
      <p:ext uri="{BB962C8B-B14F-4D97-AF65-F5344CB8AC3E}">
        <p14:creationId xmlns:p14="http://schemas.microsoft.com/office/powerpoint/2010/main" val="321015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827" y="326265"/>
            <a:ext cx="8596668" cy="1320800"/>
          </a:xfrm>
        </p:spPr>
        <p:txBody>
          <a:bodyPr/>
          <a:lstStyle/>
          <a:p>
            <a:r>
              <a:rPr lang="en-IN" dirty="0"/>
              <a:t>SVM(Support Vector Machine)</a:t>
            </a:r>
          </a:p>
        </p:txBody>
      </p:sp>
      <p:sp>
        <p:nvSpPr>
          <p:cNvPr id="3" name="Content Placeholder 2"/>
          <p:cNvSpPr>
            <a:spLocks noGrp="1"/>
          </p:cNvSpPr>
          <p:nvPr>
            <p:ph idx="1"/>
          </p:nvPr>
        </p:nvSpPr>
        <p:spPr>
          <a:xfrm>
            <a:off x="902089" y="2284830"/>
            <a:ext cx="5297072" cy="4573170"/>
          </a:xfrm>
        </p:spPr>
        <p:txBody>
          <a:bodyPr/>
          <a:lstStyle/>
          <a:p>
            <a:r>
              <a:rPr lang="en-IN" dirty="0"/>
              <a:t>Next, we tried using the SVM models.</a:t>
            </a:r>
          </a:p>
          <a:p>
            <a:endParaRPr lang="en-IN" dirty="0" smtClean="0"/>
          </a:p>
          <a:p>
            <a:r>
              <a:rPr lang="en-IN" dirty="0" smtClean="0"/>
              <a:t>A </a:t>
            </a:r>
            <a:r>
              <a:rPr lang="en-IN" dirty="0"/>
              <a:t>Support Vector Machine (SVM) is a discriminative classifier formally defined by a separating </a:t>
            </a:r>
            <a:r>
              <a:rPr lang="en-IN" dirty="0" err="1"/>
              <a:t>hyperplane</a:t>
            </a:r>
            <a:r>
              <a:rPr lang="en-IN" dirty="0"/>
              <a:t>. In other words, given </a:t>
            </a:r>
            <a:r>
              <a:rPr lang="en-IN" dirty="0" err="1"/>
              <a:t>labeled</a:t>
            </a:r>
            <a:r>
              <a:rPr lang="en-IN" dirty="0"/>
              <a:t> training data (</a:t>
            </a:r>
            <a:r>
              <a:rPr lang="en-IN" i="1" dirty="0"/>
              <a:t>supervised learning</a:t>
            </a:r>
            <a:r>
              <a:rPr lang="en-IN" dirty="0"/>
              <a:t>), the algorithm outputs an optimal </a:t>
            </a:r>
            <a:r>
              <a:rPr lang="en-IN" dirty="0" err="1"/>
              <a:t>hyperplane</a:t>
            </a:r>
            <a:r>
              <a:rPr lang="en-IN" dirty="0"/>
              <a:t> which categorizes new examples.</a:t>
            </a:r>
          </a:p>
          <a:p>
            <a:endParaRPr lang="en-IN" dirty="0"/>
          </a:p>
        </p:txBody>
      </p:sp>
      <p:pic>
        <p:nvPicPr>
          <p:cNvPr id="4" name="Content Placeholder 3"/>
          <p:cNvPicPr>
            <a:picLocks noChangeAspect="1"/>
          </p:cNvPicPr>
          <p:nvPr/>
        </p:nvPicPr>
        <p:blipFill>
          <a:blip r:embed="rId2"/>
          <a:stretch>
            <a:fillRect/>
          </a:stretch>
        </p:blipFill>
        <p:spPr>
          <a:xfrm>
            <a:off x="6561697" y="1855144"/>
            <a:ext cx="4523089" cy="3799268"/>
          </a:xfrm>
          <a:prstGeom prst="rect">
            <a:avLst/>
          </a:prstGeom>
        </p:spPr>
      </p:pic>
    </p:spTree>
    <p:extLst>
      <p:ext uri="{BB962C8B-B14F-4D97-AF65-F5344CB8AC3E}">
        <p14:creationId xmlns:p14="http://schemas.microsoft.com/office/powerpoint/2010/main" val="257129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8399" y="2121952"/>
            <a:ext cx="8596668" cy="3880773"/>
          </a:xfrm>
        </p:spPr>
        <p:txBody>
          <a:bodyPr/>
          <a:lstStyle/>
          <a:p>
            <a:r>
              <a:rPr lang="en-IN" dirty="0"/>
              <a:t>Here also, we tried two different variations of </a:t>
            </a:r>
            <a:r>
              <a:rPr lang="en-IN" dirty="0" err="1"/>
              <a:t>SVM:one</a:t>
            </a:r>
            <a:r>
              <a:rPr lang="en-IN" dirty="0"/>
              <a:t> with linear kernel and other one with RBF(Radial basis function) kernel.</a:t>
            </a:r>
          </a:p>
          <a:p>
            <a:r>
              <a:rPr lang="en-IN" dirty="0"/>
              <a:t>We got a lower accuracy for the RBF kernel as compared to the linear kernel.</a:t>
            </a:r>
          </a:p>
          <a:p>
            <a:r>
              <a:rPr lang="en-IN" dirty="0"/>
              <a:t>This can be explained by the fact that, as we have seen from the graphs of the training data set, that the training data is not uniformly distributed, rather it is biased towards on </a:t>
            </a:r>
            <a:r>
              <a:rPr lang="en-IN" dirty="0" err="1"/>
              <a:t>eside</a:t>
            </a:r>
            <a:r>
              <a:rPr lang="en-IN" dirty="0"/>
              <a:t> which can better be approximated by a line hence linear kernel has slightly higher accuracy.</a:t>
            </a:r>
          </a:p>
          <a:p>
            <a:r>
              <a:rPr lang="en-IN" dirty="0"/>
              <a:t>Accuracy for linear kernel SVM is 84.411%, which is slightly lesser than the logistic regression model</a:t>
            </a:r>
          </a:p>
        </p:txBody>
      </p:sp>
    </p:spTree>
    <p:extLst>
      <p:ext uri="{BB962C8B-B14F-4D97-AF65-F5344CB8AC3E}">
        <p14:creationId xmlns:p14="http://schemas.microsoft.com/office/powerpoint/2010/main" val="359567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551" y="661116"/>
            <a:ext cx="8596668" cy="729803"/>
          </a:xfrm>
        </p:spPr>
        <p:txBody>
          <a:bodyPr/>
          <a:lstStyle/>
          <a:p>
            <a:r>
              <a:rPr lang="en-IN" dirty="0"/>
              <a:t>MLP( Multi-layered Perceptron) model</a:t>
            </a:r>
          </a:p>
        </p:txBody>
      </p:sp>
      <p:sp>
        <p:nvSpPr>
          <p:cNvPr id="3" name="Content Placeholder 2"/>
          <p:cNvSpPr>
            <a:spLocks noGrp="1"/>
          </p:cNvSpPr>
          <p:nvPr>
            <p:ph idx="1"/>
          </p:nvPr>
        </p:nvSpPr>
        <p:spPr>
          <a:xfrm>
            <a:off x="677334" y="2271951"/>
            <a:ext cx="5787860" cy="4586049"/>
          </a:xfrm>
        </p:spPr>
        <p:txBody>
          <a:bodyPr/>
          <a:lstStyle/>
          <a:p>
            <a:r>
              <a:rPr lang="en-IN" dirty="0"/>
              <a:t>Next, we tried MLP(multi-Layered Perceptron) model.</a:t>
            </a:r>
          </a:p>
          <a:p>
            <a:endParaRPr lang="en-IN" dirty="0" smtClean="0"/>
          </a:p>
          <a:p>
            <a:r>
              <a:rPr lang="en-IN" dirty="0"/>
              <a:t>A </a:t>
            </a:r>
            <a:r>
              <a:rPr lang="en-IN" b="1" dirty="0"/>
              <a:t>multilayer perceptron</a:t>
            </a:r>
            <a:r>
              <a:rPr lang="en-IN" dirty="0"/>
              <a:t> (MLP) is a class of </a:t>
            </a:r>
            <a:r>
              <a:rPr lang="en-IN" dirty="0" err="1"/>
              <a:t>feedforward</a:t>
            </a:r>
            <a:r>
              <a:rPr lang="en-IN" dirty="0"/>
              <a:t> artificial neural network. An MLP consists of at least three layers of nodes. Except for the input nodes, each node is a neuron that uses a nonlinear activation function. MLP utilizes a supervised learning technique called </a:t>
            </a:r>
            <a:r>
              <a:rPr lang="en-IN" dirty="0" err="1"/>
              <a:t>backpropagation</a:t>
            </a:r>
            <a:r>
              <a:rPr lang="en-IN" dirty="0"/>
              <a:t> for training</a:t>
            </a:r>
          </a:p>
        </p:txBody>
      </p:sp>
      <p:pic>
        <p:nvPicPr>
          <p:cNvPr id="4" name="Content Placeholder 3"/>
          <p:cNvPicPr>
            <a:picLocks noChangeAspect="1"/>
          </p:cNvPicPr>
          <p:nvPr/>
        </p:nvPicPr>
        <p:blipFill>
          <a:blip r:embed="rId2"/>
          <a:stretch>
            <a:fillRect/>
          </a:stretch>
        </p:blipFill>
        <p:spPr>
          <a:xfrm>
            <a:off x="6915956" y="1957589"/>
            <a:ext cx="4932608" cy="3966693"/>
          </a:xfrm>
          <a:prstGeom prst="rect">
            <a:avLst/>
          </a:prstGeom>
        </p:spPr>
      </p:pic>
    </p:spTree>
    <p:extLst>
      <p:ext uri="{BB962C8B-B14F-4D97-AF65-F5344CB8AC3E}">
        <p14:creationId xmlns:p14="http://schemas.microsoft.com/office/powerpoint/2010/main" val="11413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3854" y="1465130"/>
            <a:ext cx="8596668" cy="3880773"/>
          </a:xfrm>
        </p:spPr>
        <p:txBody>
          <a:bodyPr/>
          <a:lstStyle/>
          <a:p>
            <a:r>
              <a:rPr lang="en-IN" dirty="0"/>
              <a:t>Here also, we used two variations of MLP: one with three layers of 30 neurons each and other one with 5 layers with 100,100,50,30,10 neurons</a:t>
            </a:r>
            <a:r>
              <a:rPr lang="en-IN" dirty="0" smtClean="0"/>
              <a:t>.</a:t>
            </a:r>
          </a:p>
          <a:p>
            <a:endParaRPr lang="en-IN" dirty="0"/>
          </a:p>
          <a:p>
            <a:r>
              <a:rPr lang="en-IN" dirty="0"/>
              <a:t>Accuracy for first model(with three layers) was 78.9%  and for the other model (with 5 layers) was 88.07%.</a:t>
            </a:r>
          </a:p>
          <a:p>
            <a:endParaRPr lang="en-IN" dirty="0" smtClean="0"/>
          </a:p>
          <a:p>
            <a:r>
              <a:rPr lang="en-IN" dirty="0" smtClean="0"/>
              <a:t>As </a:t>
            </a:r>
            <a:r>
              <a:rPr lang="en-IN" dirty="0"/>
              <a:t>the accuracy of the second model was highest, we have used this for predicting on the test data.</a:t>
            </a:r>
          </a:p>
          <a:p>
            <a:endParaRPr lang="en-IN" dirty="0"/>
          </a:p>
        </p:txBody>
      </p:sp>
    </p:spTree>
    <p:extLst>
      <p:ext uri="{BB962C8B-B14F-4D97-AF65-F5344CB8AC3E}">
        <p14:creationId xmlns:p14="http://schemas.microsoft.com/office/powerpoint/2010/main" val="2213999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67" y="867178"/>
            <a:ext cx="8596668" cy="1320800"/>
          </a:xfrm>
        </p:spPr>
        <p:txBody>
          <a:bodyPr/>
          <a:lstStyle/>
          <a:p>
            <a:r>
              <a:rPr lang="en-IN" sz="4800" dirty="0" smtClean="0"/>
              <a:t>                 RESULTS</a:t>
            </a:r>
            <a:endParaRPr lang="en-IN" sz="4800" dirty="0"/>
          </a:p>
        </p:txBody>
      </p:sp>
      <p:sp>
        <p:nvSpPr>
          <p:cNvPr id="3" name="Content Placeholder 2"/>
          <p:cNvSpPr>
            <a:spLocks noGrp="1"/>
          </p:cNvSpPr>
          <p:nvPr>
            <p:ph idx="1"/>
          </p:nvPr>
        </p:nvSpPr>
        <p:spPr>
          <a:xfrm>
            <a:off x="1205367" y="2977227"/>
            <a:ext cx="8596668" cy="3880773"/>
          </a:xfrm>
        </p:spPr>
        <p:txBody>
          <a:bodyPr/>
          <a:lstStyle/>
          <a:p>
            <a:r>
              <a:rPr lang="en-IN" dirty="0" smtClean="0"/>
              <a:t>We used MLP(multilayer perceptron) model to predict the test file.</a:t>
            </a:r>
          </a:p>
          <a:p>
            <a:r>
              <a:rPr lang="en-IN" dirty="0" smtClean="0"/>
              <a:t>WE scored an accuracy of 88.07% on the train/test split of training data set given to us .</a:t>
            </a:r>
          </a:p>
          <a:p>
            <a:r>
              <a:rPr lang="en-IN" dirty="0" smtClean="0"/>
              <a:t>The predictions on test file are attached with the zip folder in excel format.</a:t>
            </a:r>
            <a:endParaRPr lang="en-IN" dirty="0"/>
          </a:p>
        </p:txBody>
      </p:sp>
    </p:spTree>
    <p:extLst>
      <p:ext uri="{BB962C8B-B14F-4D97-AF65-F5344CB8AC3E}">
        <p14:creationId xmlns:p14="http://schemas.microsoft.com/office/powerpoint/2010/main" val="146945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951" y="1807335"/>
            <a:ext cx="8596668" cy="1320800"/>
          </a:xfrm>
        </p:spPr>
        <p:txBody>
          <a:bodyPr>
            <a:noAutofit/>
          </a:bodyPr>
          <a:lstStyle/>
          <a:p>
            <a:r>
              <a:rPr lang="en-IN" sz="9600" dirty="0" smtClean="0"/>
              <a:t>THANK </a:t>
            </a:r>
            <a:br>
              <a:rPr lang="en-IN" sz="9600" dirty="0" smtClean="0"/>
            </a:br>
            <a:r>
              <a:rPr lang="en-IN" sz="9600" dirty="0"/>
              <a:t> </a:t>
            </a:r>
            <a:r>
              <a:rPr lang="en-IN" sz="9600" dirty="0" smtClean="0"/>
              <a:t>         YOU</a:t>
            </a:r>
            <a:endParaRPr lang="en-IN" sz="9600" dirty="0"/>
          </a:p>
        </p:txBody>
      </p:sp>
    </p:spTree>
    <p:extLst>
      <p:ext uri="{BB962C8B-B14F-4D97-AF65-F5344CB8AC3E}">
        <p14:creationId xmlns:p14="http://schemas.microsoft.com/office/powerpoint/2010/main" val="10109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           CONTENTS</a:t>
            </a:r>
            <a:endParaRPr lang="en-IN" sz="6000" dirty="0"/>
          </a:p>
        </p:txBody>
      </p:sp>
      <p:sp>
        <p:nvSpPr>
          <p:cNvPr id="3" name="Content Placeholder 2"/>
          <p:cNvSpPr>
            <a:spLocks noGrp="1"/>
          </p:cNvSpPr>
          <p:nvPr>
            <p:ph idx="1"/>
          </p:nvPr>
        </p:nvSpPr>
        <p:spPr>
          <a:xfrm>
            <a:off x="806123" y="1492519"/>
            <a:ext cx="8596668" cy="3880773"/>
          </a:xfrm>
        </p:spPr>
        <p:txBody>
          <a:bodyPr/>
          <a:lstStyle/>
          <a:p>
            <a:pPr marL="0" indent="0">
              <a:buNone/>
            </a:pPr>
            <a:endParaRPr lang="en-IN" sz="4000" dirty="0" smtClean="0"/>
          </a:p>
          <a:p>
            <a:r>
              <a:rPr lang="en-IN" sz="4000" dirty="0" smtClean="0"/>
              <a:t>TRAINING DATA ANALYSIS</a:t>
            </a:r>
          </a:p>
          <a:p>
            <a:r>
              <a:rPr lang="en-IN" sz="4000" dirty="0" smtClean="0"/>
              <a:t>PROCEDURE</a:t>
            </a:r>
          </a:p>
          <a:p>
            <a:r>
              <a:rPr lang="en-IN" sz="4000" dirty="0" smtClean="0"/>
              <a:t>INSIGHTS </a:t>
            </a:r>
          </a:p>
          <a:p>
            <a:r>
              <a:rPr lang="en-IN" sz="4000" dirty="0" smtClean="0"/>
              <a:t>RESULTS </a:t>
            </a:r>
            <a:endParaRPr lang="en-IN" sz="4000" dirty="0"/>
          </a:p>
        </p:txBody>
      </p:sp>
    </p:spTree>
    <p:extLst>
      <p:ext uri="{BB962C8B-B14F-4D97-AF65-F5344CB8AC3E}">
        <p14:creationId xmlns:p14="http://schemas.microsoft.com/office/powerpoint/2010/main" val="6040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TRAINING DATA ANALYSIS</a:t>
            </a:r>
            <a:endParaRPr lang="en-IN" dirty="0"/>
          </a:p>
        </p:txBody>
      </p:sp>
      <p:sp>
        <p:nvSpPr>
          <p:cNvPr id="3" name="Content Placeholder 2"/>
          <p:cNvSpPr>
            <a:spLocks noGrp="1"/>
          </p:cNvSpPr>
          <p:nvPr>
            <p:ph idx="1"/>
          </p:nvPr>
        </p:nvSpPr>
        <p:spPr>
          <a:xfrm>
            <a:off x="677334" y="1753042"/>
            <a:ext cx="8596668" cy="1355343"/>
          </a:xfrm>
        </p:spPr>
        <p:txBody>
          <a:bodyPr/>
          <a:lstStyle/>
          <a:p>
            <a:r>
              <a:rPr lang="en-IN" dirty="0" smtClean="0"/>
              <a:t>We analysed the given training data using different plots , so as to get a better understanding of which model will work well and what features can be engineered for better results.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44" y="3515930"/>
            <a:ext cx="4966832" cy="3201129"/>
          </a:xfrm>
          <a:prstGeom prst="rect">
            <a:avLst/>
          </a:prstGeom>
        </p:spPr>
      </p:pic>
      <p:sp>
        <p:nvSpPr>
          <p:cNvPr id="5" name="TextBox 4"/>
          <p:cNvSpPr txBox="1"/>
          <p:nvPr/>
        </p:nvSpPr>
        <p:spPr>
          <a:xfrm>
            <a:off x="6220496" y="4100833"/>
            <a:ext cx="4752304" cy="2031325"/>
          </a:xfrm>
          <a:prstGeom prst="rect">
            <a:avLst/>
          </a:prstGeom>
          <a:noFill/>
        </p:spPr>
        <p:txBody>
          <a:bodyPr wrap="square" rtlCol="0">
            <a:spAutoFit/>
          </a:bodyPr>
          <a:lstStyle/>
          <a:p>
            <a:r>
              <a:rPr lang="en-IN" dirty="0" smtClean="0"/>
              <a:t>1.   This </a:t>
            </a:r>
            <a:r>
              <a:rPr lang="en-IN" b="1" dirty="0" smtClean="0">
                <a:solidFill>
                  <a:srgbClr val="FF0000"/>
                </a:solidFill>
              </a:rPr>
              <a:t>box plot </a:t>
            </a:r>
            <a:r>
              <a:rPr lang="en-IN" dirty="0" smtClean="0"/>
              <a:t>is plotted for AMOUNT column of the data.</a:t>
            </a:r>
          </a:p>
          <a:p>
            <a:r>
              <a:rPr lang="en-IN" dirty="0" smtClean="0"/>
              <a:t>2.   This tells us that the data has large variation so if we directly use this data, the model will not be able to generalize well.</a:t>
            </a:r>
          </a:p>
          <a:p>
            <a:r>
              <a:rPr lang="en-IN" dirty="0" smtClean="0"/>
              <a:t>3.   To counter this, we have used log transformations.</a:t>
            </a:r>
            <a:endParaRPr lang="en-IN" dirty="0"/>
          </a:p>
        </p:txBody>
      </p:sp>
    </p:spTree>
    <p:extLst>
      <p:ext uri="{BB962C8B-B14F-4D97-AF65-F5344CB8AC3E}">
        <p14:creationId xmlns:p14="http://schemas.microsoft.com/office/powerpoint/2010/main" val="177581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90" y="837127"/>
            <a:ext cx="5246947" cy="5203065"/>
          </a:xfrm>
          <a:prstGeom prst="rect">
            <a:avLst/>
          </a:prstGeom>
        </p:spPr>
      </p:pic>
      <p:sp>
        <p:nvSpPr>
          <p:cNvPr id="6" name="TextBox 5"/>
          <p:cNvSpPr txBox="1"/>
          <p:nvPr/>
        </p:nvSpPr>
        <p:spPr>
          <a:xfrm>
            <a:off x="6362165" y="1674255"/>
            <a:ext cx="4778062" cy="3416320"/>
          </a:xfrm>
          <a:prstGeom prst="rect">
            <a:avLst/>
          </a:prstGeom>
          <a:noFill/>
        </p:spPr>
        <p:txBody>
          <a:bodyPr wrap="square" rtlCol="0">
            <a:spAutoFit/>
          </a:bodyPr>
          <a:lstStyle/>
          <a:p>
            <a:r>
              <a:rPr lang="en-IN" dirty="0" smtClean="0"/>
              <a:t>1.   This is a plot of </a:t>
            </a:r>
            <a:r>
              <a:rPr lang="en-IN" dirty="0" smtClean="0">
                <a:solidFill>
                  <a:srgbClr val="FF0000"/>
                </a:solidFill>
              </a:rPr>
              <a:t>total AMOUNT </a:t>
            </a:r>
            <a:r>
              <a:rPr lang="en-IN" dirty="0" err="1" smtClean="0">
                <a:solidFill>
                  <a:srgbClr val="FF0000"/>
                </a:solidFill>
              </a:rPr>
              <a:t>vs</a:t>
            </a:r>
            <a:r>
              <a:rPr lang="en-IN" dirty="0" smtClean="0">
                <a:solidFill>
                  <a:srgbClr val="FF0000"/>
                </a:solidFill>
              </a:rPr>
              <a:t>   	 Occupational Categories.</a:t>
            </a:r>
          </a:p>
          <a:p>
            <a:r>
              <a:rPr lang="en-IN" dirty="0" smtClean="0"/>
              <a:t>2.   This plot is telling us that there are large  number of rows having OCC = 0.</a:t>
            </a:r>
          </a:p>
          <a:p>
            <a:r>
              <a:rPr lang="en-IN" dirty="0" smtClean="0"/>
              <a:t>3.   So during data imputation it is safe to impute the missing rows with 0.</a:t>
            </a:r>
          </a:p>
          <a:p>
            <a:r>
              <a:rPr lang="en-IN" dirty="0" smtClean="0"/>
              <a:t>4.   The plot also tells there is a </a:t>
            </a:r>
            <a:r>
              <a:rPr lang="en-IN" dirty="0" err="1" smtClean="0"/>
              <a:t>stong</a:t>
            </a:r>
            <a:r>
              <a:rPr lang="en-IN" dirty="0" smtClean="0"/>
              <a:t> relation between Occupational Category and the amount value.</a:t>
            </a:r>
          </a:p>
          <a:p>
            <a:r>
              <a:rPr lang="en-IN" dirty="0" smtClean="0"/>
              <a:t>5.   Hence this feature will be useful in deciding whether the person is defaulter or not.</a:t>
            </a:r>
            <a:endParaRPr lang="en-IN" dirty="0"/>
          </a:p>
        </p:txBody>
      </p:sp>
    </p:spTree>
    <p:extLst>
      <p:ext uri="{BB962C8B-B14F-4D97-AF65-F5344CB8AC3E}">
        <p14:creationId xmlns:p14="http://schemas.microsoft.com/office/powerpoint/2010/main" val="14418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89" y="1313644"/>
            <a:ext cx="5784780" cy="4372742"/>
          </a:xfrm>
          <a:prstGeom prst="rect">
            <a:avLst/>
          </a:prstGeom>
        </p:spPr>
      </p:pic>
      <p:sp>
        <p:nvSpPr>
          <p:cNvPr id="6" name="TextBox 5"/>
          <p:cNvSpPr txBox="1"/>
          <p:nvPr/>
        </p:nvSpPr>
        <p:spPr>
          <a:xfrm>
            <a:off x="6812925" y="2272549"/>
            <a:ext cx="4121239" cy="2031325"/>
          </a:xfrm>
          <a:prstGeom prst="rect">
            <a:avLst/>
          </a:prstGeom>
          <a:noFill/>
        </p:spPr>
        <p:txBody>
          <a:bodyPr wrap="square" rtlCol="0">
            <a:spAutoFit/>
          </a:bodyPr>
          <a:lstStyle/>
          <a:p>
            <a:r>
              <a:rPr lang="en-IN" dirty="0" smtClean="0"/>
              <a:t>1.   This is a plot of number of </a:t>
            </a:r>
            <a:r>
              <a:rPr lang="en-IN" dirty="0" smtClean="0">
                <a:solidFill>
                  <a:srgbClr val="FF0000"/>
                </a:solidFill>
              </a:rPr>
              <a:t>defaulters</a:t>
            </a:r>
            <a:r>
              <a:rPr lang="en-IN" dirty="0" smtClean="0"/>
              <a:t> </a:t>
            </a:r>
            <a:r>
              <a:rPr lang="en-IN" dirty="0" err="1" smtClean="0"/>
              <a:t>vs</a:t>
            </a:r>
            <a:r>
              <a:rPr lang="en-IN" dirty="0" smtClean="0"/>
              <a:t> whether they were </a:t>
            </a:r>
            <a:r>
              <a:rPr lang="en-IN" dirty="0" smtClean="0">
                <a:solidFill>
                  <a:srgbClr val="FF0000"/>
                </a:solidFill>
              </a:rPr>
              <a:t>convicted</a:t>
            </a:r>
            <a:r>
              <a:rPr lang="en-IN" dirty="0" smtClean="0"/>
              <a:t> for some crime or not.</a:t>
            </a:r>
          </a:p>
          <a:p>
            <a:r>
              <a:rPr lang="en-IN" dirty="0" smtClean="0"/>
              <a:t>2.   As we can clearly see people with no criminal record are more likely to repay their loans.</a:t>
            </a:r>
          </a:p>
          <a:p>
            <a:endParaRPr lang="en-IN" dirty="0"/>
          </a:p>
        </p:txBody>
      </p:sp>
    </p:spTree>
    <p:extLst>
      <p:ext uri="{BB962C8B-B14F-4D97-AF65-F5344CB8AC3E}">
        <p14:creationId xmlns:p14="http://schemas.microsoft.com/office/powerpoint/2010/main" val="310464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400" dirty="0" smtClean="0"/>
              <a:t>APPROACH</a:t>
            </a:r>
            <a:endParaRPr lang="en-IN" sz="4400" dirty="0"/>
          </a:p>
        </p:txBody>
      </p:sp>
      <p:sp>
        <p:nvSpPr>
          <p:cNvPr id="3" name="Content Placeholder 2"/>
          <p:cNvSpPr>
            <a:spLocks noGrp="1"/>
          </p:cNvSpPr>
          <p:nvPr>
            <p:ph idx="1"/>
          </p:nvPr>
        </p:nvSpPr>
        <p:spPr/>
        <p:txBody>
          <a:bodyPr/>
          <a:lstStyle/>
          <a:p>
            <a:r>
              <a:rPr lang="en-IN" dirty="0" smtClean="0"/>
              <a:t>As was stated in Problem Statement, we had to predict the probability of a person being a defaulter so we used Classifier models.</a:t>
            </a:r>
          </a:p>
          <a:p>
            <a:r>
              <a:rPr lang="en-IN" dirty="0" smtClean="0"/>
              <a:t>So firstly, we tried training the given training data set via logistic regression model from </a:t>
            </a:r>
            <a:r>
              <a:rPr lang="en-IN" dirty="0" err="1" smtClean="0"/>
              <a:t>Sci</a:t>
            </a:r>
            <a:r>
              <a:rPr lang="en-IN" dirty="0" smtClean="0"/>
              <a:t>-kit learn library.</a:t>
            </a:r>
          </a:p>
          <a:p>
            <a:r>
              <a:rPr lang="en-IN" dirty="0" smtClean="0"/>
              <a:t>Accuracy scored in this model was:</a:t>
            </a:r>
          </a:p>
          <a:p>
            <a:r>
              <a:rPr lang="en-IN" dirty="0" smtClean="0"/>
              <a:t>Then we tried using training via SVM model from </a:t>
            </a:r>
            <a:r>
              <a:rPr lang="en-IN" dirty="0" err="1" smtClean="0"/>
              <a:t>Sci</a:t>
            </a:r>
            <a:r>
              <a:rPr lang="en-IN" dirty="0" smtClean="0"/>
              <a:t>-kit learn library.</a:t>
            </a:r>
          </a:p>
          <a:p>
            <a:r>
              <a:rPr lang="en-IN" dirty="0"/>
              <a:t>Accuracy scored in this model was:</a:t>
            </a:r>
            <a:endParaRPr lang="en-IN" dirty="0" smtClean="0"/>
          </a:p>
          <a:p>
            <a:r>
              <a:rPr lang="en-IN" dirty="0" smtClean="0"/>
              <a:t>Finally, we used Multi-layered Perceptron(</a:t>
            </a:r>
            <a:r>
              <a:rPr lang="en-IN" dirty="0" err="1" smtClean="0"/>
              <a:t>nueral</a:t>
            </a:r>
            <a:r>
              <a:rPr lang="en-IN" dirty="0" smtClean="0"/>
              <a:t> Network)which gave us the maximum accuracy and AUC_ROC.</a:t>
            </a:r>
          </a:p>
          <a:p>
            <a:r>
              <a:rPr lang="en-IN" dirty="0"/>
              <a:t>Accuracy scored in this model was:</a:t>
            </a:r>
          </a:p>
        </p:txBody>
      </p:sp>
    </p:spTree>
    <p:extLst>
      <p:ext uri="{BB962C8B-B14F-4D97-AF65-F5344CB8AC3E}">
        <p14:creationId xmlns:p14="http://schemas.microsoft.com/office/powerpoint/2010/main" val="385838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991"/>
            <a:ext cx="8596668" cy="639651"/>
          </a:xfrm>
        </p:spPr>
        <p:txBody>
          <a:bodyPr>
            <a:normAutofit fontScale="90000"/>
          </a:bodyPr>
          <a:lstStyle/>
          <a:p>
            <a:r>
              <a:rPr lang="en-IN" dirty="0" smtClean="0"/>
              <a:t>                       </a:t>
            </a:r>
            <a:r>
              <a:rPr lang="en-IN" sz="4900" dirty="0" smtClean="0"/>
              <a:t>PROCEDURE</a:t>
            </a:r>
            <a:endParaRPr lang="en-IN" sz="4900" dirty="0"/>
          </a:p>
        </p:txBody>
      </p:sp>
      <p:sp>
        <p:nvSpPr>
          <p:cNvPr id="3" name="Content Placeholder 2"/>
          <p:cNvSpPr>
            <a:spLocks noGrp="1"/>
          </p:cNvSpPr>
          <p:nvPr>
            <p:ph idx="1"/>
          </p:nvPr>
        </p:nvSpPr>
        <p:spPr>
          <a:xfrm>
            <a:off x="677334" y="1390919"/>
            <a:ext cx="8596668" cy="5228822"/>
          </a:xfrm>
        </p:spPr>
        <p:txBody>
          <a:bodyPr>
            <a:normAutofit/>
          </a:bodyPr>
          <a:lstStyle/>
          <a:p>
            <a:r>
              <a:rPr lang="en-IN" dirty="0" smtClean="0"/>
              <a:t>Firstly, we imported all the necessary packages. Then we imported models from the </a:t>
            </a:r>
            <a:r>
              <a:rPr lang="en-IN" dirty="0" err="1" smtClean="0"/>
              <a:t>scikit</a:t>
            </a:r>
            <a:r>
              <a:rPr lang="en-IN" dirty="0" smtClean="0"/>
              <a:t> learn library.</a:t>
            </a:r>
          </a:p>
          <a:p>
            <a:r>
              <a:rPr lang="en-IN" dirty="0" smtClean="0"/>
              <a:t>Then we read the data from the given train.csv file using pandas </a:t>
            </a:r>
            <a:r>
              <a:rPr lang="en-IN" dirty="0" err="1" smtClean="0"/>
              <a:t>pd.read_csv</a:t>
            </a:r>
            <a:r>
              <a:rPr lang="en-IN" dirty="0" smtClean="0"/>
              <a:t>().</a:t>
            </a:r>
          </a:p>
          <a:p>
            <a:r>
              <a:rPr lang="en-IN" dirty="0" smtClean="0"/>
              <a:t>Then we check the number of null values in each column using apply().</a:t>
            </a:r>
          </a:p>
          <a:p>
            <a:r>
              <a:rPr lang="en-IN" dirty="0" smtClean="0"/>
              <a:t>Then after seeing that RATIO field has the highest number of null values, then we store all those rows with not null values in RATIO field in a data frame .</a:t>
            </a:r>
          </a:p>
          <a:p>
            <a:r>
              <a:rPr lang="en-IN" dirty="0" smtClean="0"/>
              <a:t>Then we fill the missing values in above data frame by imputation by median or in some cases imputation by one or zero.</a:t>
            </a:r>
          </a:p>
          <a:p>
            <a:r>
              <a:rPr lang="en-IN" dirty="0" smtClean="0"/>
              <a:t>Then we train a linear regression model to learn the values of the RATIO field by training on the not null data frame.</a:t>
            </a:r>
          </a:p>
          <a:p>
            <a:r>
              <a:rPr lang="en-IN" dirty="0" smtClean="0"/>
              <a:t>Then we use this model to predict the missing values of VALUE and put it into the original data.</a:t>
            </a:r>
          </a:p>
          <a:p>
            <a:pPr marL="0" indent="0">
              <a:buNone/>
            </a:pPr>
            <a:r>
              <a:rPr lang="en-IN" dirty="0" smtClean="0"/>
              <a:t> </a:t>
            </a:r>
          </a:p>
        </p:txBody>
      </p:sp>
    </p:spTree>
    <p:extLst>
      <p:ext uri="{BB962C8B-B14F-4D97-AF65-F5344CB8AC3E}">
        <p14:creationId xmlns:p14="http://schemas.microsoft.com/office/powerpoint/2010/main" val="162647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169" y="609600"/>
            <a:ext cx="8596668" cy="781318"/>
          </a:xfrm>
        </p:spPr>
        <p:txBody>
          <a:bodyPr/>
          <a:lstStyle/>
          <a:p>
            <a:r>
              <a:rPr lang="en-IN" dirty="0" smtClean="0"/>
              <a:t>               PROCEDURE (contd..)</a:t>
            </a:r>
            <a:endParaRPr lang="en-IN" dirty="0"/>
          </a:p>
        </p:txBody>
      </p:sp>
      <p:sp>
        <p:nvSpPr>
          <p:cNvPr id="3" name="Content Placeholder 2"/>
          <p:cNvSpPr>
            <a:spLocks noGrp="1"/>
          </p:cNvSpPr>
          <p:nvPr>
            <p:ph idx="1"/>
          </p:nvPr>
        </p:nvSpPr>
        <p:spPr>
          <a:xfrm>
            <a:off x="1084839" y="2182969"/>
            <a:ext cx="8324998" cy="4881093"/>
          </a:xfrm>
        </p:spPr>
        <p:txBody>
          <a:bodyPr/>
          <a:lstStyle/>
          <a:p>
            <a:r>
              <a:rPr lang="en-IN" dirty="0" smtClean="0"/>
              <a:t>Then we train the calculated training data set in different models which are discussed in the INSIGHTS section of this presentation.</a:t>
            </a:r>
          </a:p>
          <a:p>
            <a:r>
              <a:rPr lang="en-IN" dirty="0" smtClean="0"/>
              <a:t>Finally, we decide to use MLP(Multilayer perceptron) model with 5 layers of 100,100,50,30,10 neurons to predict probability of DEFAULTERS on the test data set.</a:t>
            </a:r>
          </a:p>
          <a:p>
            <a:r>
              <a:rPr lang="en-IN" dirty="0" smtClean="0"/>
              <a:t>For this model, we get an accuracy of 88.07% and AUC_ROC value 77.296% on the train-test split of Training data set.</a:t>
            </a:r>
          </a:p>
          <a:p>
            <a:r>
              <a:rPr lang="en-IN" dirty="0" smtClean="0"/>
              <a:t>Then we put the predicted values of DEFAULTER into the Test file and convert it into an excel file using </a:t>
            </a:r>
            <a:r>
              <a:rPr lang="en-IN" dirty="0" err="1" smtClean="0"/>
              <a:t>pd.ExcelWriter</a:t>
            </a:r>
            <a:r>
              <a:rPr lang="en-IN" dirty="0" smtClean="0"/>
              <a:t>() function.</a:t>
            </a:r>
          </a:p>
          <a:p>
            <a:endParaRPr lang="en-IN" dirty="0" smtClean="0"/>
          </a:p>
          <a:p>
            <a:endParaRPr lang="en-IN" dirty="0"/>
          </a:p>
        </p:txBody>
      </p:sp>
    </p:spTree>
    <p:extLst>
      <p:ext uri="{BB962C8B-B14F-4D97-AF65-F5344CB8AC3E}">
        <p14:creationId xmlns:p14="http://schemas.microsoft.com/office/powerpoint/2010/main" val="346911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29" y="287626"/>
            <a:ext cx="8596668" cy="845713"/>
          </a:xfrm>
        </p:spPr>
        <p:txBody>
          <a:bodyPr>
            <a:noAutofit/>
          </a:bodyPr>
          <a:lstStyle/>
          <a:p>
            <a:r>
              <a:rPr lang="en-IN" sz="3200" dirty="0" smtClean="0"/>
              <a:t>           INSIGHTS ON DATA PREPROCESSING</a:t>
            </a:r>
            <a:endParaRPr lang="en-IN" sz="3200" dirty="0"/>
          </a:p>
        </p:txBody>
      </p:sp>
      <p:sp>
        <p:nvSpPr>
          <p:cNvPr id="3" name="Content Placeholder 2"/>
          <p:cNvSpPr>
            <a:spLocks noGrp="1"/>
          </p:cNvSpPr>
          <p:nvPr>
            <p:ph idx="1"/>
          </p:nvPr>
        </p:nvSpPr>
        <p:spPr>
          <a:xfrm>
            <a:off x="677334" y="1378038"/>
            <a:ext cx="8596668" cy="4958367"/>
          </a:xfrm>
        </p:spPr>
        <p:txBody>
          <a:bodyPr/>
          <a:lstStyle/>
          <a:p>
            <a:r>
              <a:rPr lang="en-IN" dirty="0" smtClean="0"/>
              <a:t>As we had to predict the probability of a person being a defaulter, we used Classifier models.</a:t>
            </a:r>
          </a:p>
          <a:p>
            <a:r>
              <a:rPr lang="en-IN" dirty="0" smtClean="0"/>
              <a:t>It was also noticed that the some values were missing in the training data set. So we had two paths available: either use </a:t>
            </a:r>
            <a:r>
              <a:rPr lang="en-IN" dirty="0" err="1" smtClean="0"/>
              <a:t>regressors</a:t>
            </a:r>
            <a:r>
              <a:rPr lang="en-IN" dirty="0" smtClean="0"/>
              <a:t> or use imputation to fill those missing values.</a:t>
            </a:r>
          </a:p>
          <a:p>
            <a:r>
              <a:rPr lang="en-IN" dirty="0" smtClean="0"/>
              <a:t>Our decision regarding the above problem was also influenced by the factor of number of missing values in each fields. We considered the field which had the maximum number of missing values which was “RATIO”.</a:t>
            </a:r>
          </a:p>
          <a:p>
            <a:r>
              <a:rPr lang="en-IN" dirty="0" smtClean="0"/>
              <a:t>For this field “RATIO”, we trained the prediction model in two ways </a:t>
            </a:r>
            <a:r>
              <a:rPr lang="en-IN" dirty="0" err="1" smtClean="0"/>
              <a:t>i.e</a:t>
            </a:r>
            <a:r>
              <a:rPr lang="en-IN" dirty="0" smtClean="0"/>
              <a:t> with </a:t>
            </a:r>
            <a:r>
              <a:rPr lang="en-IN" dirty="0" err="1" smtClean="0"/>
              <a:t>regressors</a:t>
            </a:r>
            <a:r>
              <a:rPr lang="en-IN" dirty="0" smtClean="0"/>
              <a:t> and with imputation by median.</a:t>
            </a:r>
          </a:p>
          <a:p>
            <a:r>
              <a:rPr lang="en-IN" dirty="0" smtClean="0"/>
              <a:t>We got better accuracy and AUC_ROC for the model where missing values were filled by imputation. So we decided to fill the all the missing values by imputation by median. In case of fields with values 0/1, we filled them according to the most occurring element.</a:t>
            </a:r>
          </a:p>
          <a:p>
            <a:endParaRPr lang="en-IN" dirty="0"/>
          </a:p>
        </p:txBody>
      </p:sp>
    </p:spTree>
    <p:extLst>
      <p:ext uri="{BB962C8B-B14F-4D97-AF65-F5344CB8AC3E}">
        <p14:creationId xmlns:p14="http://schemas.microsoft.com/office/powerpoint/2010/main" val="14721000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208</TotalTime>
  <Words>1146</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ANALYTCITY   Presentation</vt:lpstr>
      <vt:lpstr>           CONTENTS</vt:lpstr>
      <vt:lpstr>               TRAINING DATA ANALYSIS</vt:lpstr>
      <vt:lpstr>PowerPoint Presentation</vt:lpstr>
      <vt:lpstr>PowerPoint Presentation</vt:lpstr>
      <vt:lpstr>                        APPROACH</vt:lpstr>
      <vt:lpstr>                       PROCEDURE</vt:lpstr>
      <vt:lpstr>               PROCEDURE (contd..)</vt:lpstr>
      <vt:lpstr>           INSIGHTS ON DATA PREPROCESSING</vt:lpstr>
      <vt:lpstr>INSIGHTS REGARDING MODEL SELECTION:                       Logistic Regression</vt:lpstr>
      <vt:lpstr>PowerPoint Presentation</vt:lpstr>
      <vt:lpstr>SVM(Support Vector Machine)</vt:lpstr>
      <vt:lpstr>PowerPoint Presentation</vt:lpstr>
      <vt:lpstr>MLP( Multi-layered Perceptron) model</vt:lpstr>
      <vt:lpstr>PowerPoint Presentation</vt:lpstr>
      <vt:lpstr>                 RESULTS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ANALYTCITY   Presentation</dc:title>
  <dc:creator>Admin</dc:creator>
  <cp:lastModifiedBy>Admin</cp:lastModifiedBy>
  <cp:revision>19</cp:revision>
  <dcterms:created xsi:type="dcterms:W3CDTF">2018-02-16T15:21:56Z</dcterms:created>
  <dcterms:modified xsi:type="dcterms:W3CDTF">2018-02-16T18:50:27Z</dcterms:modified>
</cp:coreProperties>
</file>