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8" r:id="rId9"/>
    <p:sldId id="263" r:id="rId10"/>
    <p:sldId id="266" r:id="rId11"/>
    <p:sldId id="265" r:id="rId12"/>
    <p:sldId id="267" r:id="rId13"/>
    <p:sldId id="26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574D9-DAFF-44A3-93A2-A9209EC5E9E2}" type="datetimeFigureOut">
              <a:rPr lang="en-IN" smtClean="0"/>
              <a:t>17-04-2018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BA176-6C49-4638-8E69-D1B0DC18D0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094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574D9-DAFF-44A3-93A2-A9209EC5E9E2}" type="datetimeFigureOut">
              <a:rPr lang="en-IN" smtClean="0"/>
              <a:t>17-04-2018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BA176-6C49-4638-8E69-D1B0DC18D0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9376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574D9-DAFF-44A3-93A2-A9209EC5E9E2}" type="datetimeFigureOut">
              <a:rPr lang="en-IN" smtClean="0"/>
              <a:t>17-04-2018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BA176-6C49-4638-8E69-D1B0DC18D0AE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071431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574D9-DAFF-44A3-93A2-A9209EC5E9E2}" type="datetimeFigureOut">
              <a:rPr lang="en-IN" smtClean="0"/>
              <a:t>17-04-2018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BA176-6C49-4638-8E69-D1B0DC18D0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55091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574D9-DAFF-44A3-93A2-A9209EC5E9E2}" type="datetimeFigureOut">
              <a:rPr lang="en-IN" smtClean="0"/>
              <a:t>17-04-2018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BA176-6C49-4638-8E69-D1B0DC18D0AE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105772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574D9-DAFF-44A3-93A2-A9209EC5E9E2}" type="datetimeFigureOut">
              <a:rPr lang="en-IN" smtClean="0"/>
              <a:t>17-04-2018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BA176-6C49-4638-8E69-D1B0DC18D0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34103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574D9-DAFF-44A3-93A2-A9209EC5E9E2}" type="datetimeFigureOut">
              <a:rPr lang="en-IN" smtClean="0"/>
              <a:t>17-04-2018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BA176-6C49-4638-8E69-D1B0DC18D0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20138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574D9-DAFF-44A3-93A2-A9209EC5E9E2}" type="datetimeFigureOut">
              <a:rPr lang="en-IN" smtClean="0"/>
              <a:t>17-04-2018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BA176-6C49-4638-8E69-D1B0DC18D0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30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574D9-DAFF-44A3-93A2-A9209EC5E9E2}" type="datetimeFigureOut">
              <a:rPr lang="en-IN" smtClean="0"/>
              <a:t>17-04-2018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BA176-6C49-4638-8E69-D1B0DC18D0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6081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574D9-DAFF-44A3-93A2-A9209EC5E9E2}" type="datetimeFigureOut">
              <a:rPr lang="en-IN" smtClean="0"/>
              <a:t>17-04-2018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BA176-6C49-4638-8E69-D1B0DC18D0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1364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574D9-DAFF-44A3-93A2-A9209EC5E9E2}" type="datetimeFigureOut">
              <a:rPr lang="en-IN" smtClean="0"/>
              <a:t>17-04-2018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BA176-6C49-4638-8E69-D1B0DC18D0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5046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574D9-DAFF-44A3-93A2-A9209EC5E9E2}" type="datetimeFigureOut">
              <a:rPr lang="en-IN" smtClean="0"/>
              <a:t>17-04-2018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BA176-6C49-4638-8E69-D1B0DC18D0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2856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574D9-DAFF-44A3-93A2-A9209EC5E9E2}" type="datetimeFigureOut">
              <a:rPr lang="en-IN" smtClean="0"/>
              <a:t>17-04-2018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BA176-6C49-4638-8E69-D1B0DC18D0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2895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574D9-DAFF-44A3-93A2-A9209EC5E9E2}" type="datetimeFigureOut">
              <a:rPr lang="en-IN" smtClean="0"/>
              <a:t>17-04-2018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BA176-6C49-4638-8E69-D1B0DC18D0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3330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574D9-DAFF-44A3-93A2-A9209EC5E9E2}" type="datetimeFigureOut">
              <a:rPr lang="en-IN" smtClean="0"/>
              <a:t>17-04-2018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BA176-6C49-4638-8E69-D1B0DC18D0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0726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574D9-DAFF-44A3-93A2-A9209EC5E9E2}" type="datetimeFigureOut">
              <a:rPr lang="en-IN" smtClean="0"/>
              <a:t>17-04-2018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BA176-6C49-4638-8E69-D1B0DC18D0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5840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C574D9-DAFF-44A3-93A2-A9209EC5E9E2}" type="datetimeFigureOut">
              <a:rPr lang="en-IN" smtClean="0"/>
              <a:t>17-04-2018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FFBA176-6C49-4638-8E69-D1B0DC18D0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7994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21993"/>
            <a:ext cx="7766936" cy="1646302"/>
          </a:xfrm>
        </p:spPr>
        <p:txBody>
          <a:bodyPr/>
          <a:lstStyle/>
          <a:p>
            <a:r>
              <a:rPr lang="en-IN" sz="3600" b="1" dirty="0">
                <a:latin typeface="Agency FB" panose="020B0503020202020204" pitchFamily="34" charset="0"/>
              </a:rPr>
              <a:t>Autonomously Navigating E-Rickshaw using Global and Local Navigation</a:t>
            </a:r>
            <a:endParaRPr lang="en-IN" sz="3600" dirty="0">
              <a:latin typeface="Agency FB" panose="020B0503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555918"/>
            <a:ext cx="7766936" cy="2186076"/>
          </a:xfrm>
        </p:spPr>
        <p:txBody>
          <a:bodyPr>
            <a:normAutofit/>
          </a:bodyPr>
          <a:lstStyle/>
          <a:p>
            <a:pPr algn="l"/>
            <a:r>
              <a:rPr lang="en-IN" sz="2400" b="1" u="sng" dirty="0" smtClean="0">
                <a:solidFill>
                  <a:schemeClr val="tx1"/>
                </a:solidFill>
              </a:rPr>
              <a:t>Presented by</a:t>
            </a:r>
            <a:r>
              <a:rPr lang="en-IN" sz="2400" dirty="0" smtClean="0">
                <a:solidFill>
                  <a:schemeClr val="tx1"/>
                </a:solidFill>
              </a:rPr>
              <a:t>:</a:t>
            </a:r>
          </a:p>
          <a:p>
            <a:pPr algn="l"/>
            <a:r>
              <a:rPr lang="en-IN" dirty="0" err="1" smtClean="0">
                <a:solidFill>
                  <a:schemeClr val="tx1"/>
                </a:solidFill>
              </a:rPr>
              <a:t>Shreyas</a:t>
            </a:r>
            <a:r>
              <a:rPr lang="en-IN" dirty="0" smtClean="0">
                <a:solidFill>
                  <a:schemeClr val="tx1"/>
                </a:solidFill>
              </a:rPr>
              <a:t> </a:t>
            </a:r>
            <a:r>
              <a:rPr lang="en-IN" dirty="0" err="1" smtClean="0">
                <a:solidFill>
                  <a:schemeClr val="tx1"/>
                </a:solidFill>
              </a:rPr>
              <a:t>Tripathi</a:t>
            </a:r>
            <a:r>
              <a:rPr lang="en-IN" dirty="0" smtClean="0">
                <a:solidFill>
                  <a:schemeClr val="tx1"/>
                </a:solidFill>
              </a:rPr>
              <a:t> (Electronics </a:t>
            </a:r>
            <a:r>
              <a:rPr lang="en-IN" dirty="0" err="1" smtClean="0">
                <a:solidFill>
                  <a:schemeClr val="tx1"/>
                </a:solidFill>
              </a:rPr>
              <a:t>Engg</a:t>
            </a:r>
            <a:r>
              <a:rPr lang="en-IN" dirty="0" smtClean="0">
                <a:solidFill>
                  <a:schemeClr val="tx1"/>
                </a:solidFill>
              </a:rPr>
              <a:t>.)</a:t>
            </a:r>
          </a:p>
          <a:p>
            <a:pPr algn="l"/>
            <a:r>
              <a:rPr lang="en-IN" dirty="0" err="1" smtClean="0">
                <a:solidFill>
                  <a:schemeClr val="tx1"/>
                </a:solidFill>
              </a:rPr>
              <a:t>Karthik</a:t>
            </a:r>
            <a:r>
              <a:rPr lang="en-IN" dirty="0" smtClean="0">
                <a:solidFill>
                  <a:schemeClr val="tx1"/>
                </a:solidFill>
              </a:rPr>
              <a:t> </a:t>
            </a:r>
            <a:r>
              <a:rPr lang="en-IN" dirty="0" err="1" smtClean="0">
                <a:solidFill>
                  <a:schemeClr val="tx1"/>
                </a:solidFill>
              </a:rPr>
              <a:t>Anand</a:t>
            </a:r>
            <a:r>
              <a:rPr lang="en-IN" dirty="0" smtClean="0">
                <a:solidFill>
                  <a:schemeClr val="tx1"/>
                </a:solidFill>
              </a:rPr>
              <a:t> (Electronics </a:t>
            </a:r>
            <a:r>
              <a:rPr lang="en-IN" dirty="0" err="1" smtClean="0">
                <a:solidFill>
                  <a:schemeClr val="tx1"/>
                </a:solidFill>
              </a:rPr>
              <a:t>Engg</a:t>
            </a:r>
            <a:r>
              <a:rPr lang="en-IN" dirty="0" smtClean="0">
                <a:solidFill>
                  <a:schemeClr val="tx1"/>
                </a:solidFill>
              </a:rPr>
              <a:t>.)</a:t>
            </a: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59355" y="451740"/>
            <a:ext cx="2743199" cy="16650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7681" y="64627"/>
            <a:ext cx="2431364" cy="2357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005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6000" dirty="0" smtClean="0"/>
              <a:t>       Social Impact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3812" y="2365305"/>
            <a:ext cx="8152767" cy="3880773"/>
          </a:xfrm>
        </p:spPr>
        <p:txBody>
          <a:bodyPr>
            <a:normAutofit/>
          </a:bodyPr>
          <a:lstStyle/>
          <a:p>
            <a:pPr lvl="0"/>
            <a:r>
              <a:rPr lang="en-IN" sz="2400" b="1" u="sng" dirty="0"/>
              <a:t>Stakeholders</a:t>
            </a:r>
            <a:r>
              <a:rPr lang="en-IN" sz="2400" dirty="0"/>
              <a:t>- Automobile industry, driver community, academia, public.</a:t>
            </a:r>
          </a:p>
          <a:p>
            <a:pPr lvl="0"/>
            <a:r>
              <a:rPr lang="en-IN" sz="2400" b="1" u="sng" dirty="0"/>
              <a:t>Institutional Arrangements</a:t>
            </a:r>
            <a:r>
              <a:rPr lang="en-IN" sz="2400" dirty="0"/>
              <a:t>- Fully- equipped labs, servers for processing big-data, high-quality cameras and sensors.</a:t>
            </a:r>
          </a:p>
          <a:p>
            <a:r>
              <a:rPr lang="en-IN" sz="2400" b="1" u="sng" dirty="0"/>
              <a:t>Social risks</a:t>
            </a:r>
            <a:r>
              <a:rPr lang="en-IN" sz="2400" dirty="0"/>
              <a:t>- Acceptance by the Government, acceptance by the public and the industry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2123334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2869" y="227463"/>
            <a:ext cx="8596668" cy="768824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                   </a:t>
            </a:r>
            <a:r>
              <a:rPr lang="en-IN" sz="8000" dirty="0" smtClean="0"/>
              <a:t>Till Now:</a:t>
            </a:r>
            <a:endParaRPr lang="en-IN" sz="107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01755"/>
            <a:ext cx="9053520" cy="4608347"/>
          </a:xfrm>
        </p:spPr>
        <p:txBody>
          <a:bodyPr/>
          <a:lstStyle/>
          <a:p>
            <a:pPr lvl="0"/>
            <a:r>
              <a:rPr lang="en-IN" sz="2400" dirty="0"/>
              <a:t>Dataset was recorded while vehicle was driven by human.</a:t>
            </a:r>
          </a:p>
          <a:p>
            <a:r>
              <a:rPr lang="en-IN" sz="2400" dirty="0"/>
              <a:t>A small-scale prototype for driving model was prepared using microprocessor “Raspberry pi” with </a:t>
            </a:r>
            <a:r>
              <a:rPr lang="en-IN" sz="2400" dirty="0" err="1"/>
              <a:t>RTos</a:t>
            </a:r>
            <a:r>
              <a:rPr lang="en-IN" sz="2400" dirty="0"/>
              <a:t> </a:t>
            </a:r>
            <a:r>
              <a:rPr lang="en-IN" sz="2400" dirty="0" smtClean="0"/>
              <a:t>implemented</a:t>
            </a:r>
          </a:p>
          <a:p>
            <a:pPr lvl="0"/>
            <a:r>
              <a:rPr lang="en-IN" sz="2400" dirty="0"/>
              <a:t>Driving model using single camera is prepared by mimicking human decision-making approach for efficient and autonomous driving.</a:t>
            </a:r>
          </a:p>
          <a:p>
            <a:pPr lvl="0"/>
            <a:r>
              <a:rPr lang="en-IN" sz="2400" dirty="0"/>
              <a:t>Basic algorithm has been implemented for </a:t>
            </a:r>
            <a:r>
              <a:rPr lang="en-IN" sz="2400" dirty="0" err="1"/>
              <a:t>PoC</a:t>
            </a:r>
            <a:r>
              <a:rPr lang="en-IN" sz="2400" dirty="0"/>
              <a:t>.</a:t>
            </a:r>
          </a:p>
          <a:p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19845928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800" dirty="0" smtClean="0"/>
              <a:t>              References</a:t>
            </a:r>
            <a:endParaRPr lang="en-IN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6767" y="2338010"/>
            <a:ext cx="8016290" cy="3880773"/>
          </a:xfrm>
        </p:spPr>
        <p:txBody>
          <a:bodyPr/>
          <a:lstStyle/>
          <a:p>
            <a:r>
              <a:rPr lang="en-IN" dirty="0" err="1"/>
              <a:t>Mariusz</a:t>
            </a:r>
            <a:r>
              <a:rPr lang="en-IN" dirty="0"/>
              <a:t> </a:t>
            </a:r>
            <a:r>
              <a:rPr lang="en-IN" dirty="0" err="1"/>
              <a:t>Bojarski</a:t>
            </a:r>
            <a:r>
              <a:rPr lang="en-IN" dirty="0"/>
              <a:t> , </a:t>
            </a:r>
            <a:r>
              <a:rPr lang="en-IN" dirty="0" err="1"/>
              <a:t>Davide</a:t>
            </a:r>
            <a:r>
              <a:rPr lang="en-IN" dirty="0"/>
              <a:t> Del </a:t>
            </a:r>
            <a:r>
              <a:rPr lang="en-IN" dirty="0" err="1"/>
              <a:t>Testa</a:t>
            </a:r>
            <a:r>
              <a:rPr lang="en-IN" dirty="0"/>
              <a:t> , Daniel </a:t>
            </a:r>
            <a:r>
              <a:rPr lang="en-IN" dirty="0" err="1"/>
              <a:t>Dworakowski</a:t>
            </a:r>
            <a:r>
              <a:rPr lang="en-IN" dirty="0"/>
              <a:t> , End to End learning for Self-Driving cars , </a:t>
            </a:r>
            <a:r>
              <a:rPr lang="en-IN" dirty="0" err="1" smtClean="0"/>
              <a:t>Nvidia</a:t>
            </a:r>
            <a:endParaRPr lang="en-IN" dirty="0" smtClean="0"/>
          </a:p>
          <a:p>
            <a:pPr lvl="0"/>
            <a:r>
              <a:rPr lang="en-IN" dirty="0"/>
              <a:t>Sebastian </a:t>
            </a:r>
            <a:r>
              <a:rPr lang="en-IN" dirty="0" err="1"/>
              <a:t>Thrun</a:t>
            </a:r>
            <a:r>
              <a:rPr lang="en-IN" dirty="0"/>
              <a:t>. “Path Planning for Autonomous Vehicles in Unknown Semi-structured Environments”.</a:t>
            </a:r>
          </a:p>
          <a:p>
            <a:pPr lvl="0"/>
            <a:r>
              <a:rPr lang="en-IN" dirty="0"/>
              <a:t> </a:t>
            </a:r>
            <a:r>
              <a:rPr lang="en-IN" dirty="0" err="1"/>
              <a:t>Kaijun</a:t>
            </a:r>
            <a:r>
              <a:rPr lang="en-IN" dirty="0"/>
              <a:t> Zhou. “Local Path Planning of Driverless Car Navigation Based on Jump Point Search Method Under Urban Environment”. 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260020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596418"/>
          </a:xfrm>
        </p:spPr>
        <p:txBody>
          <a:bodyPr>
            <a:normAutofit/>
          </a:bodyPr>
          <a:lstStyle/>
          <a:p>
            <a:r>
              <a:rPr lang="en-IN" sz="7200" dirty="0" smtClean="0">
                <a:latin typeface="Algerian" panose="04020705040A02060702" pitchFamily="82" charset="0"/>
              </a:rPr>
              <a:t/>
            </a:r>
            <a:br>
              <a:rPr lang="en-IN" sz="7200" dirty="0" smtClean="0">
                <a:latin typeface="Algerian" panose="04020705040A02060702" pitchFamily="82" charset="0"/>
              </a:rPr>
            </a:br>
            <a:r>
              <a:rPr lang="en-IN" sz="7200" dirty="0">
                <a:latin typeface="Algerian" panose="04020705040A02060702" pitchFamily="82" charset="0"/>
              </a:rPr>
              <a:t> </a:t>
            </a:r>
            <a:r>
              <a:rPr lang="en-IN" sz="7200" dirty="0" smtClean="0">
                <a:latin typeface="Algerian" panose="04020705040A02060702" pitchFamily="82" charset="0"/>
              </a:rPr>
              <a:t>     </a:t>
            </a:r>
            <a:r>
              <a:rPr lang="en-IN" sz="9600" dirty="0" smtClean="0">
                <a:latin typeface="Algerian" panose="04020705040A02060702" pitchFamily="82" charset="0"/>
              </a:rPr>
              <a:t>Thank </a:t>
            </a:r>
            <a:br>
              <a:rPr lang="en-IN" sz="9600" dirty="0" smtClean="0">
                <a:latin typeface="Algerian" panose="04020705040A02060702" pitchFamily="82" charset="0"/>
              </a:rPr>
            </a:br>
            <a:r>
              <a:rPr lang="en-IN" sz="9600" dirty="0">
                <a:latin typeface="Algerian" panose="04020705040A02060702" pitchFamily="82" charset="0"/>
              </a:rPr>
              <a:t> </a:t>
            </a:r>
            <a:r>
              <a:rPr lang="en-IN" sz="9600" dirty="0" smtClean="0">
                <a:latin typeface="Algerian" panose="04020705040A02060702" pitchFamily="82" charset="0"/>
              </a:rPr>
              <a:t>                 You</a:t>
            </a:r>
            <a:endParaRPr lang="en-IN" sz="96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5733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6000" dirty="0" smtClean="0">
                <a:latin typeface="Algerian" panose="04020705040A02060702" pitchFamily="82" charset="0"/>
              </a:rPr>
              <a:t>              Contents</a:t>
            </a:r>
            <a:endParaRPr lang="en-IN" sz="6000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679204"/>
            <a:ext cx="8596668" cy="3880773"/>
          </a:xfrm>
        </p:spPr>
        <p:txBody>
          <a:bodyPr/>
          <a:lstStyle/>
          <a:p>
            <a:r>
              <a:rPr lang="en-IN" sz="2800" dirty="0" smtClean="0"/>
              <a:t>Motivation and Objectives</a:t>
            </a:r>
          </a:p>
          <a:p>
            <a:r>
              <a:rPr lang="en-IN" sz="2800" dirty="0" smtClean="0"/>
              <a:t>Overview</a:t>
            </a:r>
          </a:p>
          <a:p>
            <a:r>
              <a:rPr lang="en-IN" sz="2800" dirty="0" smtClean="0"/>
              <a:t>Approach/Methods</a:t>
            </a:r>
          </a:p>
          <a:p>
            <a:r>
              <a:rPr lang="en-IN" sz="2800" dirty="0" smtClean="0"/>
              <a:t>Social Impact</a:t>
            </a:r>
          </a:p>
          <a:p>
            <a:r>
              <a:rPr lang="en-IN" sz="2800" dirty="0" smtClean="0"/>
              <a:t>Progress Made</a:t>
            </a:r>
          </a:p>
          <a:p>
            <a:r>
              <a:rPr lang="en-IN" sz="2800" dirty="0" smtClean="0"/>
              <a:t>References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98136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7881"/>
          </a:xfrm>
        </p:spPr>
        <p:txBody>
          <a:bodyPr/>
          <a:lstStyle/>
          <a:p>
            <a:r>
              <a:rPr lang="en-IN" dirty="0" smtClean="0"/>
              <a:t>                      Motivation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56348"/>
            <a:ext cx="9026224" cy="4531056"/>
          </a:xfrm>
        </p:spPr>
        <p:txBody>
          <a:bodyPr/>
          <a:lstStyle/>
          <a:p>
            <a:r>
              <a:rPr lang="en-IN" dirty="0" smtClean="0"/>
              <a:t>Motivation: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     1. reduce road accidents : approx. 5 lakh accidents every year (</a:t>
            </a:r>
            <a:r>
              <a:rPr lang="en-IN" dirty="0" err="1" smtClean="0"/>
              <a:t>officialy</a:t>
            </a:r>
            <a:r>
              <a:rPr lang="en-IN" dirty="0" smtClean="0"/>
              <a:t>)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     2. free up large amount of parking spaces</a:t>
            </a:r>
          </a:p>
          <a:p>
            <a:pPr marL="0" indent="0">
              <a:buNone/>
            </a:pPr>
            <a:r>
              <a:rPr lang="en-IN" dirty="0" smtClean="0"/>
              <a:t>            3. reduce the problem of traffic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     4. decrease carbon emissions 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     5. conserve fuel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8852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5576"/>
            <a:ext cx="8596668" cy="1320800"/>
          </a:xfrm>
        </p:spPr>
        <p:txBody>
          <a:bodyPr/>
          <a:lstStyle/>
          <a:p>
            <a:r>
              <a:rPr lang="en-IN" dirty="0" smtClean="0"/>
              <a:t>                    </a:t>
            </a:r>
            <a:r>
              <a:rPr lang="en-IN" sz="4800" dirty="0" smtClean="0"/>
              <a:t>Objectives</a:t>
            </a:r>
            <a:endParaRPr lang="en-IN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05971"/>
            <a:ext cx="8596668" cy="4053384"/>
          </a:xfrm>
        </p:spPr>
        <p:txBody>
          <a:bodyPr>
            <a:normAutofit/>
          </a:bodyPr>
          <a:lstStyle/>
          <a:p>
            <a:r>
              <a:rPr lang="en-IN" sz="2000" dirty="0" smtClean="0"/>
              <a:t>Provide autonomous and global navigation for autonomously navigating e-rickshaw</a:t>
            </a:r>
          </a:p>
          <a:p>
            <a:r>
              <a:rPr lang="en-IN" sz="2000" dirty="0" smtClean="0"/>
              <a:t>use </a:t>
            </a:r>
            <a:r>
              <a:rPr lang="en-IN" sz="2000" dirty="0"/>
              <a:t>global path planning to get an optimal path to a </a:t>
            </a:r>
            <a:r>
              <a:rPr lang="en-IN" sz="2000" dirty="0" smtClean="0"/>
              <a:t>destination</a:t>
            </a:r>
          </a:p>
          <a:p>
            <a:r>
              <a:rPr lang="en-IN" sz="2000" dirty="0"/>
              <a:t>local path planning to avoid obstacles on the road and manoeuvre the vehicle properly on crowded </a:t>
            </a:r>
            <a:r>
              <a:rPr lang="en-IN" sz="2000" dirty="0" smtClean="0"/>
              <a:t>roads</a:t>
            </a:r>
          </a:p>
          <a:p>
            <a:r>
              <a:rPr lang="en-IN" sz="2000" dirty="0" smtClean="0"/>
              <a:t>The </a:t>
            </a:r>
            <a:r>
              <a:rPr lang="en-IN" sz="2000" dirty="0"/>
              <a:t>global path planning makes use of GPS data and network analysis tool to search for an optimal route by a certain frequency.</a:t>
            </a:r>
            <a:r>
              <a:rPr lang="en-IN" sz="2000" dirty="0" smtClean="0"/>
              <a:t> </a:t>
            </a:r>
          </a:p>
          <a:p>
            <a:r>
              <a:rPr lang="en-IN" sz="2000" dirty="0"/>
              <a:t>The data from the cameras is used for local path planning which is fed to a convolutional neural network (CNN) to map raw pixels to steering commands.</a:t>
            </a: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275719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8278" y="241110"/>
            <a:ext cx="8596668" cy="1320800"/>
          </a:xfrm>
        </p:spPr>
        <p:txBody>
          <a:bodyPr>
            <a:normAutofit/>
          </a:bodyPr>
          <a:lstStyle/>
          <a:p>
            <a:r>
              <a:rPr lang="en-IN" sz="5400" dirty="0" smtClean="0"/>
              <a:t>              Overview</a:t>
            </a:r>
            <a:endParaRPr lang="en-IN" sz="5400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157974" y="2060812"/>
            <a:ext cx="6208104" cy="4152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17371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96119"/>
          </a:xfrm>
        </p:spPr>
        <p:txBody>
          <a:bodyPr>
            <a:normAutofit/>
          </a:bodyPr>
          <a:lstStyle/>
          <a:p>
            <a:r>
              <a:rPr lang="en-IN" dirty="0" smtClean="0"/>
              <a:t>      </a:t>
            </a:r>
            <a:r>
              <a:rPr lang="en-IN" sz="3100" dirty="0" smtClean="0"/>
              <a:t>  Approach/</a:t>
            </a:r>
            <a:r>
              <a:rPr lang="en-IN" sz="3100" dirty="0" err="1" smtClean="0"/>
              <a:t>Methods:Global</a:t>
            </a:r>
            <a:r>
              <a:rPr lang="en-IN" sz="3100" dirty="0" smtClean="0"/>
              <a:t> Navigation</a:t>
            </a:r>
            <a:endParaRPr lang="en-IN" sz="31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83140"/>
            <a:ext cx="8944338" cy="4499165"/>
          </a:xfrm>
        </p:spPr>
        <p:txBody>
          <a:bodyPr/>
          <a:lstStyle/>
          <a:p>
            <a:r>
              <a:rPr lang="en-IN" dirty="0"/>
              <a:t>We build two GPS databases, comprising a GIS database and a special route database. </a:t>
            </a:r>
            <a:endParaRPr lang="en-IN" dirty="0" smtClean="0"/>
          </a:p>
          <a:p>
            <a:r>
              <a:rPr lang="en-IN" dirty="0"/>
              <a:t>The GIS database stores the general road GPS data and the special route database stores the GPS data of the </a:t>
            </a:r>
            <a:r>
              <a:rPr lang="en-IN" dirty="0" smtClean="0"/>
              <a:t>route</a:t>
            </a:r>
          </a:p>
          <a:p>
            <a:r>
              <a:rPr lang="en-IN" dirty="0" smtClean="0"/>
              <a:t>We </a:t>
            </a:r>
            <a:r>
              <a:rPr lang="en-IN" dirty="0"/>
              <a:t>search a route through the road </a:t>
            </a:r>
            <a:r>
              <a:rPr lang="en-IN" dirty="0" smtClean="0"/>
              <a:t>network </a:t>
            </a:r>
            <a:r>
              <a:rPr lang="en-IN" dirty="0"/>
              <a:t>and build the network analysis tool of the ArcGIS Engine-interface of </a:t>
            </a:r>
            <a:r>
              <a:rPr lang="en-IN" dirty="0" err="1"/>
              <a:t>INASolver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51689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6770"/>
            <a:ext cx="8596668" cy="686937"/>
          </a:xfrm>
        </p:spPr>
        <p:txBody>
          <a:bodyPr/>
          <a:lstStyle/>
          <a:p>
            <a:r>
              <a:rPr lang="en-IN" dirty="0" smtClean="0"/>
              <a:t>                  Local Navigation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96789"/>
            <a:ext cx="9026224" cy="4517408"/>
          </a:xfrm>
        </p:spPr>
        <p:txBody>
          <a:bodyPr/>
          <a:lstStyle/>
          <a:p>
            <a:r>
              <a:rPr lang="en-IN" dirty="0"/>
              <a:t>Three cameras are mounted behind the windshield of the data-acquisition e-rickshaw. Time-stamped video from the cameras is captured simultaneously with the steering angle applied by the human driver</a:t>
            </a:r>
            <a:endParaRPr lang="en-IN" dirty="0" smtClean="0"/>
          </a:p>
          <a:p>
            <a:r>
              <a:rPr lang="en-IN" dirty="0" smtClean="0"/>
              <a:t>train </a:t>
            </a:r>
            <a:r>
              <a:rPr lang="en-IN" dirty="0"/>
              <a:t>a convolutional neural network (CNN) to map raw pixels from a single front-facing camera directly to steering </a:t>
            </a:r>
            <a:r>
              <a:rPr lang="en-IN" dirty="0" smtClean="0"/>
              <a:t>commands</a:t>
            </a:r>
          </a:p>
          <a:p>
            <a:r>
              <a:rPr lang="en-IN" dirty="0"/>
              <a:t>This steering command is obtained by tapping into the vehicle’s Controller Area Network (CAN) bus</a:t>
            </a:r>
            <a:r>
              <a:rPr lang="en-IN" dirty="0" smtClean="0"/>
              <a:t>.</a:t>
            </a:r>
          </a:p>
          <a:p>
            <a:r>
              <a:rPr lang="en-IN" dirty="0" smtClean="0"/>
              <a:t> </a:t>
            </a:r>
            <a:r>
              <a:rPr lang="en-IN" dirty="0"/>
              <a:t>In order to make our system independent of the car geometry, we represent the steering command as 1/r where r is the turning radius in meters. </a:t>
            </a:r>
            <a:endParaRPr lang="en-IN" dirty="0" smtClean="0"/>
          </a:p>
          <a:p>
            <a:r>
              <a:rPr lang="en-IN" dirty="0"/>
              <a:t>We will use an NVIDIA </a:t>
            </a:r>
            <a:r>
              <a:rPr lang="en-IN" dirty="0" err="1"/>
              <a:t>DevBox</a:t>
            </a:r>
            <a:r>
              <a:rPr lang="en-IN" dirty="0"/>
              <a:t> and Torch 7 for training and an NVIDIA DRIVETM PX self-driving car computer also running Torch 7 for determining where to drive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3171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dirty="0" smtClean="0"/>
              <a:t>           Training Data Set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Training data contains single images sampled from the video, paired with the corresponding steering command (1/r). </a:t>
            </a:r>
            <a:endParaRPr lang="en-IN" dirty="0" smtClean="0"/>
          </a:p>
          <a:p>
            <a:r>
              <a:rPr lang="en-IN" dirty="0" smtClean="0"/>
              <a:t>We sample </a:t>
            </a:r>
            <a:r>
              <a:rPr lang="en-IN" dirty="0"/>
              <a:t>that video at 10 FPS. A higher sampling rate would result in including images that are highly </a:t>
            </a:r>
            <a:r>
              <a:rPr lang="en-IN" dirty="0" smtClean="0"/>
              <a:t>similar.</a:t>
            </a:r>
          </a:p>
          <a:p>
            <a:r>
              <a:rPr lang="en-IN" dirty="0"/>
              <a:t>T</a:t>
            </a:r>
            <a:r>
              <a:rPr lang="en-IN" dirty="0" smtClean="0"/>
              <a:t>raining </a:t>
            </a:r>
            <a:r>
              <a:rPr lang="en-IN" dirty="0"/>
              <a:t>data includes a higher proportion of frames that represent road curves</a:t>
            </a:r>
            <a:r>
              <a:rPr lang="en-IN" dirty="0" smtClean="0"/>
              <a:t>.</a:t>
            </a:r>
          </a:p>
          <a:p>
            <a:r>
              <a:rPr lang="en-IN" dirty="0"/>
              <a:t>W</a:t>
            </a:r>
            <a:r>
              <a:rPr lang="en-IN" dirty="0" smtClean="0"/>
              <a:t>e </a:t>
            </a:r>
            <a:r>
              <a:rPr lang="en-IN" dirty="0"/>
              <a:t>augment the data by adding artiﬁcial shifts and rotations to teach the network how to recover from a poor position or orientation. </a:t>
            </a:r>
            <a:endParaRPr lang="en-IN" dirty="0" smtClean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334503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-82993"/>
            <a:ext cx="8596668" cy="1320800"/>
          </a:xfrm>
        </p:spPr>
        <p:txBody>
          <a:bodyPr/>
          <a:lstStyle/>
          <a:p>
            <a:r>
              <a:rPr lang="en-IN" dirty="0" smtClean="0"/>
              <a:t>                      Architecture</a:t>
            </a:r>
            <a:endParaRPr lang="en-IN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-300251" y="1166884"/>
            <a:ext cx="6509982" cy="569111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732059" y="1538239"/>
            <a:ext cx="507696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9 layers, including a normalization layer, 5 convolutional layers and 3 fully connected </a:t>
            </a:r>
            <a:r>
              <a:rPr lang="en-IN" dirty="0" smtClean="0"/>
              <a:t>layers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ﬁrst layer of the network performs image </a:t>
            </a:r>
            <a:r>
              <a:rPr lang="en-IN" dirty="0" smtClean="0"/>
              <a:t>normalization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The </a:t>
            </a:r>
            <a:r>
              <a:rPr lang="en-IN" dirty="0"/>
              <a:t>convolutional layers were designed to perform feature </a:t>
            </a:r>
            <a:r>
              <a:rPr lang="en-IN" dirty="0" smtClean="0"/>
              <a:t>extraction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The </a:t>
            </a:r>
            <a:r>
              <a:rPr lang="en-IN" dirty="0"/>
              <a:t>ﬁve convolutional layers with three fully connected layers leading to an output control value which is the inverse turning </a:t>
            </a:r>
            <a:r>
              <a:rPr lang="en-IN" dirty="0" smtClean="0"/>
              <a:t>radius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. The fully connected layers are designed to function as a controller for steering.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19399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100</TotalTime>
  <Words>680</Words>
  <Application>Microsoft Office PowerPoint</Application>
  <PresentationFormat>Widescreen</PresentationFormat>
  <Paragraphs>60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Agency FB</vt:lpstr>
      <vt:lpstr>Algerian</vt:lpstr>
      <vt:lpstr>Arial</vt:lpstr>
      <vt:lpstr>Trebuchet MS</vt:lpstr>
      <vt:lpstr>Wingdings 3</vt:lpstr>
      <vt:lpstr>Facet</vt:lpstr>
      <vt:lpstr>Autonomously Navigating E-Rickshaw using Global and Local Navigation</vt:lpstr>
      <vt:lpstr>              Contents</vt:lpstr>
      <vt:lpstr>                      Motivation</vt:lpstr>
      <vt:lpstr>                    Objectives</vt:lpstr>
      <vt:lpstr>              Overview</vt:lpstr>
      <vt:lpstr>        Approach/Methods:Global Navigation</vt:lpstr>
      <vt:lpstr>                  Local Navigation</vt:lpstr>
      <vt:lpstr>           Training Data Set</vt:lpstr>
      <vt:lpstr>                      Architecture</vt:lpstr>
      <vt:lpstr>       Social Impact</vt:lpstr>
      <vt:lpstr>                   Till Now:</vt:lpstr>
      <vt:lpstr>              References</vt:lpstr>
      <vt:lpstr>       Thank                    You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Autonomously Navigating E-Rickshaw using Global and Local Navigation</dc:title>
  <dc:creator>Admin</dc:creator>
  <cp:lastModifiedBy>Admin</cp:lastModifiedBy>
  <cp:revision>9</cp:revision>
  <dcterms:created xsi:type="dcterms:W3CDTF">2018-04-17T11:00:11Z</dcterms:created>
  <dcterms:modified xsi:type="dcterms:W3CDTF">2018-04-17T12:40:31Z</dcterms:modified>
</cp:coreProperties>
</file>