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3" r:id="rId9"/>
    <p:sldId id="266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2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5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07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6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7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8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2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5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192" y="2818417"/>
            <a:ext cx="7766936" cy="1646302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Autonomous Navigation of E-Rickshaw using </a:t>
            </a:r>
            <a:r>
              <a:rPr lang="en-US" sz="3600" dirty="0" smtClean="0">
                <a:latin typeface="Bahnschrift" panose="020B0502040204020203" pitchFamily="34" charset="0"/>
              </a:rPr>
              <a:t>camera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55918"/>
            <a:ext cx="7766936" cy="2186076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 smtClean="0">
                <a:solidFill>
                  <a:schemeClr val="tx1"/>
                </a:solidFill>
              </a:rPr>
              <a:t>Presented by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Shreyas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Tripathi</a:t>
            </a:r>
            <a:r>
              <a:rPr lang="en-IN" dirty="0" smtClean="0">
                <a:solidFill>
                  <a:schemeClr val="tx1"/>
                </a:solidFill>
              </a:rPr>
              <a:t> (Electronics </a:t>
            </a:r>
            <a:r>
              <a:rPr lang="en-IN" dirty="0" err="1" smtClean="0">
                <a:solidFill>
                  <a:schemeClr val="tx1"/>
                </a:solidFill>
              </a:rPr>
              <a:t>Engg</a:t>
            </a:r>
            <a:r>
              <a:rPr lang="en-IN" dirty="0" smtClean="0">
                <a:solidFill>
                  <a:schemeClr val="tx1"/>
                </a:solidFill>
              </a:rPr>
              <a:t>.)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Tushar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Khandelwal</a:t>
            </a:r>
            <a:r>
              <a:rPr lang="en-IN" dirty="0" smtClean="0">
                <a:solidFill>
                  <a:schemeClr val="tx1"/>
                </a:solidFill>
              </a:rPr>
              <a:t>(Electronics </a:t>
            </a:r>
            <a:r>
              <a:rPr lang="en-IN" dirty="0" err="1" smtClean="0">
                <a:solidFill>
                  <a:schemeClr val="tx1"/>
                </a:solidFill>
              </a:rPr>
              <a:t>Engg</a:t>
            </a:r>
            <a:r>
              <a:rPr lang="en-IN" dirty="0" smtClean="0">
                <a:solidFill>
                  <a:schemeClr val="tx1"/>
                </a:solidFill>
              </a:rPr>
              <a:t>.)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9355" y="451740"/>
            <a:ext cx="2743199" cy="166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81" y="64627"/>
            <a:ext cx="2431364" cy="23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9" y="227463"/>
            <a:ext cx="8596668" cy="7688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</a:t>
            </a:r>
            <a:r>
              <a:rPr lang="en-IN" sz="8000" dirty="0" smtClean="0"/>
              <a:t>Till Now:</a:t>
            </a:r>
            <a:endParaRPr lang="en-IN" sz="10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1755"/>
            <a:ext cx="9053520" cy="4608347"/>
          </a:xfrm>
        </p:spPr>
        <p:txBody>
          <a:bodyPr/>
          <a:lstStyle/>
          <a:p>
            <a:pPr lvl="0"/>
            <a:r>
              <a:rPr lang="en-IN" sz="2400" dirty="0"/>
              <a:t>Dataset was recorded while vehicle was driven by human.</a:t>
            </a:r>
          </a:p>
          <a:p>
            <a:r>
              <a:rPr lang="en-IN" sz="2400" dirty="0"/>
              <a:t>A small-scale prototype for driving model was prepared using microprocessor “Raspberry pi” with </a:t>
            </a:r>
            <a:r>
              <a:rPr lang="en-IN" sz="2400" dirty="0" err="1"/>
              <a:t>RTos</a:t>
            </a:r>
            <a:r>
              <a:rPr lang="en-IN" sz="2400" dirty="0"/>
              <a:t> </a:t>
            </a:r>
            <a:r>
              <a:rPr lang="en-IN" sz="2400" dirty="0" smtClean="0"/>
              <a:t>implemented</a:t>
            </a:r>
          </a:p>
          <a:p>
            <a:pPr lvl="0"/>
            <a:r>
              <a:rPr lang="en-IN" sz="2400" dirty="0"/>
              <a:t>Driving model using single camera is prepared by mimicking human decision-making approach for efficient and autonomous driving.</a:t>
            </a:r>
          </a:p>
          <a:p>
            <a:pPr lvl="0"/>
            <a:r>
              <a:rPr lang="en-IN" sz="2400" dirty="0"/>
              <a:t>Basic algorithm has been implemented for </a:t>
            </a:r>
            <a:r>
              <a:rPr lang="en-IN" sz="2400" dirty="0" err="1"/>
              <a:t>PoC</a:t>
            </a:r>
            <a:r>
              <a:rPr lang="en-IN" sz="2400" dirty="0"/>
              <a:t>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8459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              References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67" y="2338010"/>
            <a:ext cx="8016290" cy="3880773"/>
          </a:xfrm>
        </p:spPr>
        <p:txBody>
          <a:bodyPr/>
          <a:lstStyle/>
          <a:p>
            <a:r>
              <a:rPr lang="en-IN" dirty="0" err="1"/>
              <a:t>Mariusz</a:t>
            </a:r>
            <a:r>
              <a:rPr lang="en-IN" dirty="0"/>
              <a:t> </a:t>
            </a:r>
            <a:r>
              <a:rPr lang="en-IN" dirty="0" err="1"/>
              <a:t>Bojarski</a:t>
            </a:r>
            <a:r>
              <a:rPr lang="en-IN" dirty="0"/>
              <a:t> , </a:t>
            </a:r>
            <a:r>
              <a:rPr lang="en-IN" dirty="0" err="1"/>
              <a:t>Davide</a:t>
            </a:r>
            <a:r>
              <a:rPr lang="en-IN" dirty="0"/>
              <a:t> Del </a:t>
            </a:r>
            <a:r>
              <a:rPr lang="en-IN" dirty="0" err="1"/>
              <a:t>Testa</a:t>
            </a:r>
            <a:r>
              <a:rPr lang="en-IN" dirty="0"/>
              <a:t> , Daniel </a:t>
            </a:r>
            <a:r>
              <a:rPr lang="en-IN" dirty="0" err="1"/>
              <a:t>Dworakowski</a:t>
            </a:r>
            <a:r>
              <a:rPr lang="en-IN" dirty="0"/>
              <a:t> , End to End learning for Self-Driving cars , </a:t>
            </a:r>
            <a:r>
              <a:rPr lang="en-IN" dirty="0" err="1" smtClean="0"/>
              <a:t>Nvidia</a:t>
            </a:r>
            <a:endParaRPr lang="en-IN" dirty="0" smtClean="0"/>
          </a:p>
          <a:p>
            <a:pPr lvl="0"/>
            <a:r>
              <a:rPr lang="en-IN" dirty="0"/>
              <a:t>Sebastian </a:t>
            </a:r>
            <a:r>
              <a:rPr lang="en-IN" dirty="0" err="1"/>
              <a:t>Thrun</a:t>
            </a:r>
            <a:r>
              <a:rPr lang="en-IN" dirty="0"/>
              <a:t>. “Path Planning for Autonomous Vehicles in Unknown Semi-structured Environments”.</a:t>
            </a:r>
          </a:p>
          <a:p>
            <a:pPr lvl="0"/>
            <a:r>
              <a:rPr lang="en-IN" dirty="0"/>
              <a:t> </a:t>
            </a:r>
            <a:r>
              <a:rPr lang="en-IN" dirty="0" err="1"/>
              <a:t>Kaijun</a:t>
            </a:r>
            <a:r>
              <a:rPr lang="en-IN" dirty="0"/>
              <a:t> Zhou. “Local Path Planning of Driverless Car Navigation Based on Jump Point Search Method Under Urban Environment”.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0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18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/>
            </a:r>
            <a:br>
              <a:rPr lang="en-IN" sz="7200" dirty="0" smtClean="0">
                <a:latin typeface="Algerian" panose="04020705040A02060702" pitchFamily="82" charset="0"/>
              </a:rPr>
            </a:br>
            <a:r>
              <a:rPr lang="en-IN" sz="7200" dirty="0">
                <a:latin typeface="Algerian" panose="04020705040A02060702" pitchFamily="82" charset="0"/>
              </a:rPr>
              <a:t> </a:t>
            </a:r>
            <a:r>
              <a:rPr lang="en-IN" sz="7200" dirty="0" smtClean="0">
                <a:latin typeface="Algerian" panose="04020705040A02060702" pitchFamily="82" charset="0"/>
              </a:rPr>
              <a:t>     </a:t>
            </a:r>
            <a:r>
              <a:rPr lang="en-IN" sz="9600" dirty="0" smtClean="0">
                <a:latin typeface="Algerian" panose="04020705040A02060702" pitchFamily="82" charset="0"/>
              </a:rPr>
              <a:t>Thank </a:t>
            </a:r>
            <a:br>
              <a:rPr lang="en-IN" sz="9600" dirty="0" smtClean="0">
                <a:latin typeface="Algerian" panose="04020705040A02060702" pitchFamily="82" charset="0"/>
              </a:rPr>
            </a:br>
            <a:r>
              <a:rPr lang="en-IN" sz="9600" dirty="0">
                <a:latin typeface="Algerian" panose="04020705040A02060702" pitchFamily="82" charset="0"/>
              </a:rPr>
              <a:t> </a:t>
            </a:r>
            <a:r>
              <a:rPr lang="en-IN" sz="9600" dirty="0" smtClean="0">
                <a:latin typeface="Algerian" panose="04020705040A02060702" pitchFamily="82" charset="0"/>
              </a:rPr>
              <a:t>                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3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Algerian" panose="04020705040A02060702" pitchFamily="82" charset="0"/>
              </a:rPr>
              <a:t>              Contents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79204"/>
            <a:ext cx="8596668" cy="3880773"/>
          </a:xfrm>
        </p:spPr>
        <p:txBody>
          <a:bodyPr/>
          <a:lstStyle/>
          <a:p>
            <a:r>
              <a:rPr lang="en-IN" sz="2800" dirty="0" smtClean="0"/>
              <a:t>Motivation and Objectives</a:t>
            </a:r>
          </a:p>
          <a:p>
            <a:r>
              <a:rPr lang="en-IN" sz="2800" dirty="0" smtClean="0"/>
              <a:t>Overview</a:t>
            </a:r>
          </a:p>
          <a:p>
            <a:r>
              <a:rPr lang="en-IN" sz="2800" dirty="0" smtClean="0"/>
              <a:t>Approach/Methods</a:t>
            </a:r>
          </a:p>
          <a:p>
            <a:r>
              <a:rPr lang="en-IN" sz="2800" dirty="0" smtClean="0"/>
              <a:t>Social Impact</a:t>
            </a:r>
          </a:p>
          <a:p>
            <a:r>
              <a:rPr lang="en-IN" sz="2800" dirty="0" smtClean="0"/>
              <a:t>Progress Made</a:t>
            </a:r>
          </a:p>
          <a:p>
            <a:r>
              <a:rPr lang="en-IN" sz="2800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en-IN" dirty="0" smtClean="0"/>
              <a:t>                     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6348"/>
            <a:ext cx="9026224" cy="4531056"/>
          </a:xfrm>
        </p:spPr>
        <p:txBody>
          <a:bodyPr/>
          <a:lstStyle/>
          <a:p>
            <a:r>
              <a:rPr lang="en-IN" dirty="0" smtClean="0"/>
              <a:t>Motivation: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1. reduce road accidents : approx. 5 lakh accidents every year (</a:t>
            </a:r>
            <a:r>
              <a:rPr lang="en-IN" dirty="0" err="1" smtClean="0"/>
              <a:t>officialy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2. free up large amount of parking spaces</a:t>
            </a:r>
          </a:p>
          <a:p>
            <a:pPr marL="0" indent="0">
              <a:buNone/>
            </a:pPr>
            <a:r>
              <a:rPr lang="en-IN" dirty="0" smtClean="0"/>
              <a:t>            3. reduce the problem of traffic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4. decrease carbon emissions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5. conserve fuel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576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</a:t>
            </a:r>
            <a:r>
              <a:rPr lang="en-IN" sz="4800" dirty="0" smtClean="0"/>
              <a:t>Objectives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05338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Provide autonomous and global navigation for autonomously navigating e-rickshaw</a:t>
            </a:r>
          </a:p>
          <a:p>
            <a:r>
              <a:rPr lang="en-IN" sz="2000" dirty="0" smtClean="0"/>
              <a:t>local </a:t>
            </a:r>
            <a:r>
              <a:rPr lang="en-IN" sz="2000" dirty="0"/>
              <a:t>path planning to avoid obstacles on the road and manoeuvre the vehicle properly on crowded </a:t>
            </a:r>
            <a:r>
              <a:rPr lang="en-IN" sz="2000" dirty="0" smtClean="0"/>
              <a:t>roads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data from the cameras is used for local path planning which is fed to a convolutional neural network (CNN) to map raw pixels to steering commands.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5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8" y="24111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              Overview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99519" y="2348706"/>
            <a:ext cx="4953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73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6770"/>
            <a:ext cx="8596668" cy="686937"/>
          </a:xfrm>
        </p:spPr>
        <p:txBody>
          <a:bodyPr/>
          <a:lstStyle/>
          <a:p>
            <a:r>
              <a:rPr lang="en-IN" dirty="0" smtClean="0"/>
              <a:t>                  Local Navigation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9026224" cy="4517408"/>
          </a:xfrm>
        </p:spPr>
        <p:txBody>
          <a:bodyPr/>
          <a:lstStyle/>
          <a:p>
            <a:r>
              <a:rPr lang="en-IN" dirty="0"/>
              <a:t>Three cameras are mounted behind the windshield of the data-acquisition e-rickshaw. Time-stamped video from the cameras is captured simultaneously with the steering angle applied by the human driver</a:t>
            </a:r>
            <a:endParaRPr lang="en-IN" dirty="0" smtClean="0"/>
          </a:p>
          <a:p>
            <a:r>
              <a:rPr lang="en-IN" dirty="0" smtClean="0"/>
              <a:t>train </a:t>
            </a:r>
            <a:r>
              <a:rPr lang="en-IN" dirty="0"/>
              <a:t>a convolutional neural network (CNN) to map raw pixels from a single front-facing camera directly to steering </a:t>
            </a:r>
            <a:r>
              <a:rPr lang="en-IN" dirty="0" smtClean="0"/>
              <a:t>commands</a:t>
            </a:r>
          </a:p>
          <a:p>
            <a:r>
              <a:rPr lang="en-IN" dirty="0"/>
              <a:t>This steering command is obtained by tapping into the vehicle’s Controller Area Network (CAN) bus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order to make our system independent of the car geometry, we represent the steering command as 1/r where r is the turning radius in meters. </a:t>
            </a:r>
            <a:endParaRPr lang="en-IN" dirty="0" smtClean="0"/>
          </a:p>
          <a:p>
            <a:r>
              <a:rPr lang="en-IN" dirty="0"/>
              <a:t>We will use an NVIDIA </a:t>
            </a:r>
            <a:r>
              <a:rPr lang="en-IN" dirty="0" err="1"/>
              <a:t>DevBox</a:t>
            </a:r>
            <a:r>
              <a:rPr lang="en-IN" dirty="0"/>
              <a:t> and Torch 7 for training and an NVIDIA DRIVETM PX self-driving car computer also running Torch 7 for determining where to drive</a:t>
            </a:r>
          </a:p>
        </p:txBody>
      </p:sp>
    </p:spTree>
    <p:extLst>
      <p:ext uri="{BB962C8B-B14F-4D97-AF65-F5344CB8AC3E}">
        <p14:creationId xmlns:p14="http://schemas.microsoft.com/office/powerpoint/2010/main" val="41031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           Training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data contains single images sampled from the video, paired with the corresponding steering command (1/r). </a:t>
            </a:r>
            <a:endParaRPr lang="en-IN" dirty="0" smtClean="0"/>
          </a:p>
          <a:p>
            <a:r>
              <a:rPr lang="en-IN" dirty="0" smtClean="0"/>
              <a:t>We sample </a:t>
            </a:r>
            <a:r>
              <a:rPr lang="en-IN" dirty="0"/>
              <a:t>that video at 10 FPS. A higher sampling rate would result in including images that are highly </a:t>
            </a:r>
            <a:r>
              <a:rPr lang="en-IN" dirty="0" smtClean="0"/>
              <a:t>similar.</a:t>
            </a:r>
          </a:p>
          <a:p>
            <a:r>
              <a:rPr lang="en-IN" dirty="0"/>
              <a:t>T</a:t>
            </a:r>
            <a:r>
              <a:rPr lang="en-IN" dirty="0" smtClean="0"/>
              <a:t>raining </a:t>
            </a:r>
            <a:r>
              <a:rPr lang="en-IN" dirty="0"/>
              <a:t>data includes a higher proportion of frames that represent road curves</a:t>
            </a:r>
            <a:r>
              <a:rPr lang="en-IN" dirty="0" smtClean="0"/>
              <a:t>.</a:t>
            </a:r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augment the data by adding artiﬁcial shifts and rotations to teach the network how to recover from a poor position or orientation.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45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82993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  Architecture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00251" y="1166884"/>
            <a:ext cx="6509982" cy="5691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2059" y="1538239"/>
            <a:ext cx="5076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 layers, including a normalization layer, 5 convolutional layers and 3 fully connected </a:t>
            </a:r>
            <a:r>
              <a:rPr lang="en-IN" dirty="0" smtClean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ﬁrst layer of the network performs image </a:t>
            </a:r>
            <a:r>
              <a:rPr lang="en-IN" dirty="0" smtClean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convolutional layers were designed to perform feature </a:t>
            </a:r>
            <a:r>
              <a:rPr lang="en-IN" dirty="0" smtClean="0"/>
              <a:t>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ﬁve convolutional layers with three fully connected layers leading to an output control value which is the inverse turning </a:t>
            </a:r>
            <a:r>
              <a:rPr lang="en-IN" dirty="0" smtClean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 The fully connected layers are designed to function as a controller for steering.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       Social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2365305"/>
            <a:ext cx="8152767" cy="3880773"/>
          </a:xfrm>
        </p:spPr>
        <p:txBody>
          <a:bodyPr>
            <a:normAutofit/>
          </a:bodyPr>
          <a:lstStyle/>
          <a:p>
            <a:pPr lvl="0"/>
            <a:r>
              <a:rPr lang="en-IN" sz="2400" b="1" u="sng" dirty="0"/>
              <a:t>Stakeholders</a:t>
            </a:r>
            <a:r>
              <a:rPr lang="en-IN" sz="2400" dirty="0"/>
              <a:t>- Automobile industry, driver community, academia, public.</a:t>
            </a:r>
          </a:p>
          <a:p>
            <a:pPr lvl="0"/>
            <a:r>
              <a:rPr lang="en-IN" sz="2400" b="1" u="sng" dirty="0"/>
              <a:t>Institutional Arrangements</a:t>
            </a:r>
            <a:r>
              <a:rPr lang="en-IN" sz="2400" dirty="0"/>
              <a:t>- Fully- equipped labs, servers for processing big-data, high-quality cameras and sensors.</a:t>
            </a:r>
          </a:p>
          <a:p>
            <a:r>
              <a:rPr lang="en-IN" sz="2400" b="1" u="sng" dirty="0"/>
              <a:t>Social risks</a:t>
            </a:r>
            <a:r>
              <a:rPr lang="en-IN" sz="2400" dirty="0"/>
              <a:t>- Acceptance by the Government, acceptance by the public and the industry</a:t>
            </a:r>
          </a:p>
        </p:txBody>
      </p:sp>
    </p:spTree>
    <p:extLst>
      <p:ext uri="{BB962C8B-B14F-4D97-AF65-F5344CB8AC3E}">
        <p14:creationId xmlns:p14="http://schemas.microsoft.com/office/powerpoint/2010/main" val="1212333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580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Algerian</vt:lpstr>
      <vt:lpstr>Arial</vt:lpstr>
      <vt:lpstr>Bahnschrift</vt:lpstr>
      <vt:lpstr>Trebuchet MS</vt:lpstr>
      <vt:lpstr>Wingdings 3</vt:lpstr>
      <vt:lpstr>Facet</vt:lpstr>
      <vt:lpstr>Autonomous Navigation of E-Rickshaw using camera </vt:lpstr>
      <vt:lpstr>              Contents</vt:lpstr>
      <vt:lpstr>                      Motivation</vt:lpstr>
      <vt:lpstr>                    Objectives</vt:lpstr>
      <vt:lpstr>              Overview</vt:lpstr>
      <vt:lpstr>                  Local Navigation</vt:lpstr>
      <vt:lpstr>           Training Data Set</vt:lpstr>
      <vt:lpstr>                      Architecture</vt:lpstr>
      <vt:lpstr>       Social Impact</vt:lpstr>
      <vt:lpstr>                   Till Now:</vt:lpstr>
      <vt:lpstr>              References</vt:lpstr>
      <vt:lpstr>       Thank                   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Navigating E-Rickshaw using Global and Local Navigation</dc:title>
  <dc:creator>Admin</dc:creator>
  <cp:lastModifiedBy>Admin</cp:lastModifiedBy>
  <cp:revision>11</cp:revision>
  <dcterms:created xsi:type="dcterms:W3CDTF">2018-04-17T11:00:11Z</dcterms:created>
  <dcterms:modified xsi:type="dcterms:W3CDTF">2018-04-17T14:22:14Z</dcterms:modified>
</cp:coreProperties>
</file>