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4"/>
  </p:sldMasterIdLst>
  <p:notesMasterIdLst>
    <p:notesMasterId r:id="rId43"/>
  </p:notesMasterIdLst>
  <p:handoutMasterIdLst>
    <p:handoutMasterId r:id="rId44"/>
  </p:handoutMasterIdLst>
  <p:sldIdLst>
    <p:sldId id="334" r:id="rId5"/>
    <p:sldId id="318" r:id="rId6"/>
    <p:sldId id="317" r:id="rId7"/>
    <p:sldId id="314" r:id="rId8"/>
    <p:sldId id="319" r:id="rId9"/>
    <p:sldId id="315" r:id="rId10"/>
    <p:sldId id="316" r:id="rId11"/>
    <p:sldId id="306" r:id="rId12"/>
    <p:sldId id="307" r:id="rId13"/>
    <p:sldId id="308" r:id="rId14"/>
    <p:sldId id="309" r:id="rId15"/>
    <p:sldId id="310" r:id="rId16"/>
    <p:sldId id="311" r:id="rId17"/>
    <p:sldId id="312" r:id="rId18"/>
    <p:sldId id="313"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35" r:id="rId33"/>
    <p:sldId id="352" r:id="rId34"/>
    <p:sldId id="337" r:id="rId35"/>
    <p:sldId id="338" r:id="rId36"/>
    <p:sldId id="328" r:id="rId37"/>
    <p:sldId id="329" r:id="rId38"/>
    <p:sldId id="330" r:id="rId39"/>
    <p:sldId id="331" r:id="rId40"/>
    <p:sldId id="332"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AE2123-7141-408B-B47D-13C5F80DF105}">
          <p14:sldIdLst>
            <p14:sldId id="334"/>
            <p14:sldId id="318"/>
            <p14:sldId id="317"/>
            <p14:sldId id="314"/>
            <p14:sldId id="319"/>
            <p14:sldId id="315"/>
            <p14:sldId id="316"/>
            <p14:sldId id="306"/>
            <p14:sldId id="307"/>
            <p14:sldId id="308"/>
            <p14:sldId id="309"/>
            <p14:sldId id="310"/>
            <p14:sldId id="311"/>
            <p14:sldId id="312"/>
            <p14:sldId id="313"/>
            <p14:sldId id="339"/>
            <p14:sldId id="340"/>
            <p14:sldId id="341"/>
            <p14:sldId id="342"/>
            <p14:sldId id="343"/>
            <p14:sldId id="344"/>
            <p14:sldId id="345"/>
            <p14:sldId id="346"/>
            <p14:sldId id="347"/>
            <p14:sldId id="348"/>
            <p14:sldId id="349"/>
            <p14:sldId id="350"/>
            <p14:sldId id="351"/>
            <p14:sldId id="335"/>
            <p14:sldId id="352"/>
            <p14:sldId id="337"/>
            <p14:sldId id="338"/>
            <p14:sldId id="328"/>
            <p14:sldId id="329"/>
            <p14:sldId id="330"/>
            <p14:sldId id="331"/>
            <p14:sldId id="332"/>
            <p14:sldId id="333"/>
          </p14:sldIdLst>
        </p14:section>
      </p14:sectionLst>
    </p:ext>
    <p:ext uri="{EFAFB233-063F-42B5-8137-9DF3F51BA10A}">
      <p15:sldGuideLst xmlns:p15="http://schemas.microsoft.com/office/powerpoint/2012/main">
        <p15:guide id="1" orient="horz" userDrawn="1">
          <p15:clr>
            <a:srgbClr val="A4A3A4"/>
          </p15:clr>
        </p15:guide>
        <p15:guide id="2" orient="horz" pos="2352" userDrawn="1">
          <p15:clr>
            <a:srgbClr val="A4A3A4"/>
          </p15:clr>
        </p15:guide>
        <p15:guide id="3" orient="horz" pos="576" userDrawn="1">
          <p15:clr>
            <a:srgbClr val="A4A3A4"/>
          </p15:clr>
        </p15:guide>
        <p15:guide id="4" orient="horz" pos="3072" userDrawn="1">
          <p15:clr>
            <a:srgbClr val="A4A3A4"/>
          </p15:clr>
        </p15:guide>
        <p15:guide id="5" pos="3712" userDrawn="1">
          <p15:clr>
            <a:srgbClr val="A4A3A4"/>
          </p15:clr>
        </p15:guide>
        <p15:guide id="6" pos="5568" userDrawn="1">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7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68279" autoAdjust="0"/>
  </p:normalViewPr>
  <p:slideViewPr>
    <p:cSldViewPr showGuides="1">
      <p:cViewPr varScale="1">
        <p:scale>
          <a:sx n="47" d="100"/>
          <a:sy n="47" d="100"/>
        </p:scale>
        <p:origin x="1220" y="40"/>
      </p:cViewPr>
      <p:guideLst>
        <p:guide orient="horz"/>
        <p:guide orient="horz" pos="2352"/>
        <p:guide orient="horz" pos="576"/>
        <p:guide orient="horz" pos="3072"/>
        <p:guide pos="3712"/>
        <p:guide pos="5568"/>
      </p:guideLst>
    </p:cSldViewPr>
  </p:slideViewPr>
  <p:notesTextViewPr>
    <p:cViewPr>
      <p:scale>
        <a:sx n="150" d="100"/>
        <a:sy n="150" d="100"/>
      </p:scale>
      <p:origin x="0" y="0"/>
    </p:cViewPr>
  </p:notesTextViewPr>
  <p:sorterViewPr>
    <p:cViewPr>
      <p:scale>
        <a:sx n="66" d="100"/>
        <a:sy n="66" d="100"/>
      </p:scale>
      <p:origin x="0" y="0"/>
    </p:cViewPr>
  </p:sorterViewPr>
  <p:notesViewPr>
    <p:cSldViewPr showGuides="1">
      <p:cViewPr varScale="1">
        <p:scale>
          <a:sx n="84" d="100"/>
          <a:sy n="84" d="100"/>
        </p:scale>
        <p:origin x="-376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localhost:8880/ab/rest/trn/ta/contact/v1/%3cresourc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RESTful</a:t>
            </a:r>
            <a:r>
              <a:rPr lang="en-US" baseline="0" dirty="0" smtClean="0"/>
              <a:t> API is an application program interface(API) that uses HTTP request to GET,PUT,PATCH,POST  and DELETE data. A RESTful API-also refereed to as a RESTful web service-is based on representational state transfer(REST) technology.</a:t>
            </a:r>
          </a:p>
          <a:p>
            <a:endParaRPr lang="en-US" baseline="0" dirty="0" smtClean="0"/>
          </a:p>
          <a:p>
            <a:r>
              <a:rPr lang="en-US" baseline="0" dirty="0" smtClean="0"/>
              <a:t>RSEST is the idea of using the hypertext transport protocol(HTTP) to view and manipulate resources. Following this protocol, the primary allowable actions are GET,PUT,PATCH,POST,DELETE. Unique resource locators(URLs) are the means for referencing exposed entities, and the HTTP response codes are used to understand the state of the interaction in its full form, REST employs media types that define the available resources and allowable payloads, and links are provided to facilitate auto-discovery of resources and actions.</a:t>
            </a:r>
          </a:p>
          <a:p>
            <a:endParaRPr lang="en-US" baseline="0" dirty="0" smtClean="0"/>
          </a:p>
          <a:p>
            <a:r>
              <a:rPr lang="en-US" baseline="0" dirty="0" smtClean="0"/>
              <a:t>PATCH vs PUT</a:t>
            </a:r>
          </a:p>
          <a:p>
            <a:pPr marL="171450" indent="-171450">
              <a:buFont typeface="Arial" panose="020B0604020202020204" pitchFamily="34" charset="0"/>
              <a:buChar char="•"/>
            </a:pPr>
            <a:r>
              <a:rPr lang="en-US" dirty="0" smtClean="0"/>
              <a:t>PATCH requests that a set of changes described</a:t>
            </a:r>
            <a:r>
              <a:rPr lang="en-US" baseline="0" dirty="0" smtClean="0"/>
              <a:t> in the request </a:t>
            </a:r>
            <a:r>
              <a:rPr lang="en-US" baseline="0" dirty="0" err="1" smtClean="0"/>
              <a:t>entitybe</a:t>
            </a:r>
            <a:r>
              <a:rPr lang="en-US" baseline="0" dirty="0" smtClean="0"/>
              <a:t> applied to the resource identified by the request-URI.(Preferred verb for an update).</a:t>
            </a:r>
          </a:p>
          <a:p>
            <a:pPr marL="171450" indent="-171450">
              <a:buFont typeface="Arial" panose="020B0604020202020204" pitchFamily="34" charset="0"/>
              <a:buChar char="•"/>
            </a:pPr>
            <a:r>
              <a:rPr lang="en-US" baseline="0" dirty="0" smtClean="0"/>
              <a:t>PUT requests that the </a:t>
            </a:r>
            <a:r>
              <a:rPr lang="en-US" baseline="0" dirty="0" err="1" smtClean="0"/>
              <a:t>encosed</a:t>
            </a:r>
            <a:r>
              <a:rPr lang="en-US" baseline="0" dirty="0" smtClean="0"/>
              <a:t> entity be stored under the supplied Request-URI. If the request-URI refers to an already existing resource. The enclosed entity should be considered as a modified version of the one residing on the origin server-the entire entity will be replaced. If the </a:t>
            </a:r>
            <a:r>
              <a:rPr lang="en-US" baseline="0" dirty="0" err="1" smtClean="0"/>
              <a:t>reuest</a:t>
            </a:r>
            <a:r>
              <a:rPr lang="en-US" baseline="0" dirty="0" smtClean="0"/>
              <a:t>-URI does not point to an existing resource, and that URI is capable of being defined as a new resource by the requesting user agent, the origin server can create the resource with that URI.</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Why not use JAX-RS?</a:t>
            </a:r>
          </a:p>
          <a:p>
            <a:pPr marL="171450" indent="-171450">
              <a:buFont typeface="Arial" panose="020B0604020202020204" pitchFamily="34" charset="0"/>
              <a:buChar char="•"/>
            </a:pPr>
            <a:r>
              <a:rPr lang="en-US" dirty="0" smtClean="0"/>
              <a:t>Code-first APIs</a:t>
            </a:r>
            <a:r>
              <a:rPr lang="en-US" baseline="0" dirty="0" smtClean="0"/>
              <a:t> don’t compose or extend cleanly-becomes difficult-to-impossible to ship OOTB APIs that you can extend without just modifying all the classes in place and “owning” everything</a:t>
            </a:r>
          </a:p>
          <a:p>
            <a:pPr marL="171450" indent="-171450">
              <a:buFont typeface="Arial" panose="020B0604020202020204" pitchFamily="34" charset="0"/>
              <a:buChar char="•"/>
            </a:pPr>
            <a:r>
              <a:rPr lang="en-US" baseline="0" dirty="0" smtClean="0"/>
              <a:t>JAX-RS does not work consistently across our supported application servers</a:t>
            </a:r>
          </a:p>
          <a:p>
            <a:pPr marL="171450" indent="-171450">
              <a:buFont typeface="Arial" panose="020B0604020202020204" pitchFamily="34" charset="0"/>
              <a:buChar char="•"/>
            </a:pPr>
            <a:r>
              <a:rPr lang="en-US" baseline="0" dirty="0" smtClean="0"/>
              <a:t>Lots of other work needed on top of the basic dispatch and (de)serialization layers anyway-authentication, logging, standard error </a:t>
            </a:r>
            <a:r>
              <a:rPr lang="en-US" baseline="0" dirty="0" err="1" smtClean="0"/>
              <a:t>formats,localization,etc</a:t>
            </a:r>
            <a:r>
              <a:rPr lang="en-US" baseline="0" dirty="0" smtClean="0"/>
              <a: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What is swagger?</a:t>
            </a:r>
          </a:p>
          <a:p>
            <a:pPr marL="0" indent="0">
              <a:buFont typeface="Arial" panose="020B0604020202020204" pitchFamily="34" charset="0"/>
              <a:buNone/>
            </a:pPr>
            <a:r>
              <a:rPr lang="en-US" baseline="0" dirty="0" smtClean="0"/>
              <a:t>Swagger is a specification for documenting REST APIs</a:t>
            </a:r>
            <a:r>
              <a:rPr lang="en-US" baseline="0" dirty="0"/>
              <a:t> </a:t>
            </a:r>
            <a:r>
              <a:rPr lang="en-US" baseline="0" dirty="0" smtClean="0"/>
              <a:t>that has become the closest thing to an industry standard that you will find, with a growing ecosystem of tools that can understand swagger schemas. The </a:t>
            </a:r>
            <a:r>
              <a:rPr lang="en-US" baseline="0" dirty="0" err="1" smtClean="0"/>
              <a:t>InsuranceSuite</a:t>
            </a:r>
            <a:r>
              <a:rPr lang="en-US" baseline="0" dirty="0" smtClean="0"/>
              <a:t> REST framework uses Swagger version 2.0 schemas to define the API’s themselves, including the available resource(i.e. the paths), the verbs that can be used with those resources, what </a:t>
            </a:r>
            <a:r>
              <a:rPr lang="en-US" baseline="0" dirty="0" err="1" smtClean="0"/>
              <a:t>paramters</a:t>
            </a:r>
            <a:r>
              <a:rPr lang="en-US" baseline="0" dirty="0" smtClean="0"/>
              <a:t> each operation accepts, and the schema for any payload or response if those are specified in JSON. Swagger is designed for schema-first development of APIs, meaning that you can develop the API specification before starting implementation, and as such is intended to be a file format that humans can read and write directly with minimal editor support. The official swagger 2.0 spec is available at https://github.com/OAI/OpenAPI-Specification/blob/master/versions/2.0.md.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702365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Parameter validation constraints </a:t>
            </a:r>
          </a:p>
          <a:p>
            <a:r>
              <a:rPr lang="en-US" dirty="0" smtClean="0"/>
              <a:t>Walking through above example:</a:t>
            </a:r>
          </a:p>
          <a:p>
            <a:pPr marL="171450" indent="-171450">
              <a:buFont typeface="Arial" panose="020B0604020202020204" pitchFamily="34" charset="0"/>
              <a:buChar char="•"/>
            </a:pPr>
            <a:r>
              <a:rPr lang="en-US" dirty="0" smtClean="0"/>
              <a:t>There are couple of parameter specified for the above resource namely the path parameter </a:t>
            </a:r>
            <a:r>
              <a:rPr lang="en-US" b="1" dirty="0" err="1" smtClean="0"/>
              <a:t>destinationId</a:t>
            </a:r>
            <a:r>
              <a:rPr lang="en-US" dirty="0" smtClean="0"/>
              <a:t> and</a:t>
            </a:r>
            <a:r>
              <a:rPr lang="en-US" baseline="0" dirty="0" smtClean="0"/>
              <a:t> the query parameter </a:t>
            </a:r>
            <a:r>
              <a:rPr lang="en-US" b="1" baseline="0" dirty="0" smtClean="0"/>
              <a:t>category</a:t>
            </a:r>
          </a:p>
          <a:p>
            <a:pPr marL="171450" indent="-171450">
              <a:buFont typeface="Arial" panose="020B0604020202020204" pitchFamily="34" charset="0"/>
              <a:buChar char="•"/>
            </a:pPr>
            <a:r>
              <a:rPr lang="en-US" baseline="0" dirty="0" smtClean="0"/>
              <a:t>The path parameter </a:t>
            </a:r>
            <a:r>
              <a:rPr lang="en-US" b="1" baseline="0" dirty="0" err="1" smtClean="0"/>
              <a:t>destinationId</a:t>
            </a:r>
            <a:r>
              <a:rPr lang="en-US" baseline="0" dirty="0" smtClean="0"/>
              <a:t> is required and must be an 32 bit integer value</a:t>
            </a:r>
          </a:p>
          <a:p>
            <a:pPr marL="171450" indent="-171450">
              <a:buFont typeface="Arial" panose="020B0604020202020204" pitchFamily="34" charset="0"/>
              <a:buChar char="•"/>
            </a:pPr>
            <a:r>
              <a:rPr lang="en-US" baseline="0" dirty="0" smtClean="0"/>
              <a:t>The query parameter category is not required but if specified it must be string and it must correspond to a code from one of the </a:t>
            </a:r>
            <a:r>
              <a:rPr lang="en-US" baseline="0" dirty="0" err="1" smtClean="0"/>
              <a:t>typekeys</a:t>
            </a:r>
            <a:r>
              <a:rPr lang="en-US" baseline="0" dirty="0" smtClean="0"/>
              <a:t> in the </a:t>
            </a:r>
            <a:r>
              <a:rPr lang="en-US" baseline="0" dirty="0" err="1" smtClean="0"/>
              <a:t>ErrorCategory</a:t>
            </a:r>
            <a:r>
              <a:rPr lang="en-US" baseline="0" dirty="0" smtClean="0"/>
              <a:t> </a:t>
            </a:r>
            <a:r>
              <a:rPr lang="en-US" baseline="0" dirty="0" err="1" smtClean="0"/>
              <a:t>typelist</a:t>
            </a:r>
            <a:r>
              <a:rPr lang="en-US" baseline="0" dirty="0" smtClean="0"/>
              <a:t>.</a:t>
            </a:r>
          </a:p>
          <a:p>
            <a:pPr marL="171450" indent="-171450">
              <a:buFont typeface="Arial" panose="020B0604020202020204" pitchFamily="34"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565801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baseline="0" dirty="0" smtClean="0"/>
              <a:t>JSON schema and mapping configuration in covered in detail in the integration view lesson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096161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6517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b="1" baseline="0" dirty="0" smtClean="0"/>
              <a:t>Code example lines 39, 43</a:t>
            </a:r>
          </a:p>
          <a:p>
            <a:pPr marL="171450" indent="-171450">
              <a:buFont typeface="Arial" panose="020B0604020202020204" pitchFamily="34" charset="0"/>
              <a:buChar char="•"/>
            </a:pPr>
            <a:r>
              <a:rPr lang="en-US" baseline="0" dirty="0" smtClean="0"/>
              <a:t>By default, on input, explicitly-null properties are not allowed</a:t>
            </a:r>
          </a:p>
          <a:p>
            <a:pPr marL="171450" indent="-171450">
              <a:buFont typeface="Arial" panose="020B0604020202020204" pitchFamily="34" charset="0"/>
              <a:buChar char="•"/>
            </a:pPr>
            <a:r>
              <a:rPr lang="en-US" baseline="0" dirty="0" smtClean="0"/>
              <a:t>To allow this, nulls have to be explicitly defined on the property.</a:t>
            </a:r>
          </a:p>
          <a:p>
            <a:pPr marL="171450" indent="-171450">
              <a:buFont typeface="Arial" panose="020B0604020202020204" pitchFamily="34" charset="0"/>
              <a:buChar char="•"/>
            </a:pPr>
            <a:r>
              <a:rPr lang="en-US" baseline="0" dirty="0" smtClean="0"/>
              <a:t>The only use case for explicit nulls on inputs is PATCH requests, where you need to explicitly null out a field.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Note that required fields cannot have null values. Reference the data dictionary before allowing a null field.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2392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Note that required fields cannot have null values. Reference the data dictionary prior to allowing a null field.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62365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Lifecycle:</a:t>
            </a:r>
          </a:p>
          <a:p>
            <a:pPr marL="0" indent="0">
              <a:buFont typeface="Arial" panose="020B0604020202020204" pitchFamily="34" charset="0"/>
              <a:buNone/>
            </a:pPr>
            <a:r>
              <a:rPr lang="en-US" baseline="0" dirty="0" smtClean="0"/>
              <a:t>The handler class itself is created for every single request, so it’s important that the handler class’s have a no argument public constructor. The handler method is invoked after the request has been authenticated and all inputs have been validated and </a:t>
            </a:r>
            <a:r>
              <a:rPr lang="en-US" baseline="0" dirty="0" err="1" smtClean="0"/>
              <a:t>deserialized</a:t>
            </a:r>
            <a:r>
              <a:rPr lang="en-US" baseline="0" dirty="0" smtClean="0"/>
              <a:t>; if the input is invalid, the handler method will never be invoked.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Handler method requirements:</a:t>
            </a:r>
          </a:p>
          <a:p>
            <a:pPr marL="0" indent="0">
              <a:buFont typeface="Arial" panose="020B0604020202020204" pitchFamily="34" charset="0"/>
              <a:buNone/>
            </a:pPr>
            <a:r>
              <a:rPr lang="en-US" baseline="0" dirty="0" smtClean="0"/>
              <a:t>The handler method for a given operation need to meet the following criteria:</a:t>
            </a:r>
          </a:p>
          <a:p>
            <a:pPr marL="171450" indent="-171450">
              <a:buFont typeface="Arial" panose="020B0604020202020204" pitchFamily="34" charset="0"/>
              <a:buChar char="•"/>
            </a:pPr>
            <a:r>
              <a:rPr lang="en-US" baseline="0" dirty="0" smtClean="0"/>
              <a:t>The method’s name must match the </a:t>
            </a:r>
            <a:r>
              <a:rPr lang="en-US" baseline="0" dirty="0" err="1" smtClean="0"/>
              <a:t>operationId</a:t>
            </a:r>
            <a:r>
              <a:rPr lang="en-US" baseline="0" dirty="0" smtClean="0"/>
              <a:t>; if the </a:t>
            </a:r>
            <a:r>
              <a:rPr lang="en-US" baseline="0" dirty="0" err="1" smtClean="0"/>
              <a:t>operationId</a:t>
            </a:r>
            <a:r>
              <a:rPr lang="en-US" baseline="0" dirty="0" smtClean="0"/>
              <a:t> is not a valid identifier, for the purposes of determining the expected method name, a leading ‘_’ will be prepended if the first character is not a valid start identifier start, and all other illegal characters will be replaced with ‘_’</a:t>
            </a:r>
          </a:p>
          <a:p>
            <a:pPr marL="171450" indent="-171450">
              <a:buFont typeface="Arial" panose="020B0604020202020204" pitchFamily="34" charset="0"/>
              <a:buChar char="•"/>
            </a:pPr>
            <a:r>
              <a:rPr lang="en-US" baseline="0" dirty="0" smtClean="0"/>
              <a:t>The method must be public</a:t>
            </a:r>
          </a:p>
          <a:p>
            <a:pPr marL="171450" indent="-171450">
              <a:buFont typeface="Arial" panose="020B0604020202020204" pitchFamily="34" charset="0"/>
              <a:buChar char="•"/>
            </a:pPr>
            <a:r>
              <a:rPr lang="en-US" baseline="0" dirty="0" smtClean="0"/>
              <a:t>The method must be non-static</a:t>
            </a:r>
          </a:p>
          <a:p>
            <a:pPr marL="171450" indent="-171450">
              <a:buFont typeface="Arial" panose="020B0604020202020204" pitchFamily="34" charset="0"/>
              <a:buChar char="•"/>
            </a:pPr>
            <a:r>
              <a:rPr lang="en-US" baseline="0" dirty="0" smtClean="0"/>
              <a:t>The method’s parameter must either be of type </a:t>
            </a:r>
            <a:r>
              <a:rPr lang="en-US" baseline="0" dirty="0" err="1" smtClean="0"/>
              <a:t>RequestContext</a:t>
            </a:r>
            <a:r>
              <a:rPr lang="en-US" baseline="0" dirty="0" smtClean="0"/>
              <a:t>, or must have a name and type that matches a parameter declared on the operation’s configuration</a:t>
            </a:r>
          </a:p>
          <a:p>
            <a:pPr marL="171450" indent="-171450">
              <a:buFont typeface="Arial" panose="020B0604020202020204" pitchFamily="34" charset="0"/>
              <a:buChar char="•"/>
            </a:pPr>
            <a:r>
              <a:rPr lang="en-US" baseline="0" dirty="0" smtClean="0"/>
              <a:t>The method’s return type must be either be void, </a:t>
            </a:r>
            <a:r>
              <a:rPr lang="en-US" baseline="0" dirty="0" err="1" smtClean="0"/>
              <a:t>gw.api.rest.Response</a:t>
            </a:r>
            <a:r>
              <a:rPr lang="en-US" baseline="0" dirty="0" smtClean="0"/>
              <a:t>, or some type that the framework can </a:t>
            </a:r>
            <a:r>
              <a:rPr lang="en-US" baseline="0" dirty="0" err="1" smtClean="0"/>
              <a:t>serizlise</a:t>
            </a:r>
            <a:r>
              <a:rPr lang="en-US" baseline="0" dirty="0" smtClean="0"/>
              <a:t> out</a:t>
            </a:r>
          </a:p>
          <a:p>
            <a:pPr marL="171450" indent="-171450">
              <a:buFont typeface="Arial" panose="020B0604020202020204" pitchFamily="34" charset="0"/>
              <a:buChar char="•"/>
            </a:pPr>
            <a:r>
              <a:rPr lang="en-US" baseline="0" dirty="0" smtClean="0"/>
              <a:t>The class containing the method must have a non-</a:t>
            </a:r>
            <a:r>
              <a:rPr lang="en-US" baseline="0" dirty="0" err="1" smtClean="0"/>
              <a:t>arg</a:t>
            </a:r>
            <a:r>
              <a:rPr lang="en-US" baseline="0" dirty="0" smtClean="0"/>
              <a:t> constructor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It is not technically a requirement that the handler class be implemented in </a:t>
            </a:r>
            <a:r>
              <a:rPr lang="en-US" baseline="0" dirty="0" err="1" smtClean="0"/>
              <a:t>Gosu</a:t>
            </a:r>
            <a:r>
              <a:rPr lang="en-US" baseline="0" dirty="0" smtClean="0"/>
              <a:t> rather than Java, but the parameter binding algorithm relies on method parameter names, and those parameter names are not currently preserved in Java, so as a practical matter API handler classes must currently be implemented in </a:t>
            </a:r>
            <a:r>
              <a:rPr lang="en-US" baseline="0" dirty="0" err="1" smtClean="0"/>
              <a:t>Gosu</a:t>
            </a:r>
            <a:r>
              <a:rPr lang="en-US" baseline="0" dirty="0" smtClean="0"/>
              <a:t>. If you wish to implement the handler class in Java, you can create a </a:t>
            </a:r>
            <a:r>
              <a:rPr lang="en-US" baseline="0" dirty="0" err="1" smtClean="0"/>
              <a:t>Gosu</a:t>
            </a:r>
            <a:r>
              <a:rPr lang="en-US" baseline="0" dirty="0" smtClean="0"/>
              <a:t> class that simply serves to bind method parameters and then delegates all actual logic to a Java helper class.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Handler Binding Algorithm:</a:t>
            </a:r>
          </a:p>
          <a:p>
            <a:pPr marL="0" indent="0">
              <a:buFont typeface="Arial" panose="020B0604020202020204" pitchFamily="34" charset="0"/>
              <a:buNone/>
            </a:pPr>
            <a:r>
              <a:rPr lang="en-US" baseline="0" dirty="0" smtClean="0"/>
              <a:t>The set of possible handler classes can either be specified directly on the operation, via x-</a:t>
            </a:r>
            <a:r>
              <a:rPr lang="en-US" baseline="0" dirty="0" err="1" smtClean="0"/>
              <a:t>gw</a:t>
            </a:r>
            <a:r>
              <a:rPr lang="en-US" baseline="0" dirty="0" smtClean="0"/>
              <a:t>-</a:t>
            </a:r>
            <a:r>
              <a:rPr lang="en-US" baseline="0" dirty="0" err="1" smtClean="0"/>
              <a:t>apihandlers</a:t>
            </a:r>
            <a:r>
              <a:rPr lang="en-US" baseline="0" dirty="0" smtClean="0"/>
              <a:t> property on the root object. (Note that x-</a:t>
            </a:r>
            <a:r>
              <a:rPr lang="en-US" baseline="0" dirty="0" err="1" smtClean="0"/>
              <a:t>gw</a:t>
            </a:r>
            <a:r>
              <a:rPr lang="en-US" baseline="0" dirty="0" smtClean="0"/>
              <a:t>-</a:t>
            </a:r>
            <a:r>
              <a:rPr lang="en-US" baseline="0" dirty="0" err="1" smtClean="0"/>
              <a:t>apihandlers</a:t>
            </a:r>
            <a:r>
              <a:rPr lang="en-US" baseline="0" dirty="0" smtClean="0"/>
              <a:t> is not inherited across files via combination: the defaults there only apply to operations defined in that file.) x-</a:t>
            </a:r>
            <a:r>
              <a:rPr lang="en-US" baseline="0" dirty="0" err="1" smtClean="0"/>
              <a:t>gw</a:t>
            </a:r>
            <a:r>
              <a:rPr lang="en-US" baseline="0" dirty="0" smtClean="0"/>
              <a:t>-</a:t>
            </a:r>
            <a:r>
              <a:rPr lang="en-US" baseline="0" dirty="0" err="1" smtClean="0"/>
              <a:t>apihandler</a:t>
            </a:r>
            <a:r>
              <a:rPr lang="en-US" baseline="0" dirty="0" smtClean="0"/>
              <a:t> defined at the operation level will override the value of x-</a:t>
            </a:r>
            <a:r>
              <a:rPr lang="en-US" baseline="0" dirty="0" err="1" smtClean="0"/>
              <a:t>gw</a:t>
            </a:r>
            <a:r>
              <a:rPr lang="en-US" baseline="0" dirty="0" smtClean="0"/>
              <a:t>-handlers on the document root.</a:t>
            </a:r>
          </a:p>
          <a:p>
            <a:pPr marL="0" indent="0">
              <a:buFont typeface="Arial" panose="020B0604020202020204" pitchFamily="34" charset="0"/>
              <a:buNone/>
            </a:pPr>
            <a:r>
              <a:rPr lang="en-US" baseline="0" dirty="0" smtClean="0"/>
              <a:t>Methods are bound to operations when the REST servlet is initialized, and for each operation the search operation looks like this:</a:t>
            </a:r>
          </a:p>
          <a:p>
            <a:pPr marL="171450" indent="-171450">
              <a:buFont typeface="Arial" panose="020B0604020202020204" pitchFamily="34" charset="0"/>
              <a:buChar char="•"/>
            </a:pPr>
            <a:r>
              <a:rPr lang="en-US" baseline="0" dirty="0" smtClean="0"/>
              <a:t>Each API handler class is considered individually, in order</a:t>
            </a:r>
          </a:p>
          <a:p>
            <a:pPr marL="400050" lvl="1" indent="-171450">
              <a:buFont typeface="Arial" panose="020B0604020202020204" pitchFamily="34" charset="0"/>
              <a:buChar char="•"/>
            </a:pPr>
            <a:r>
              <a:rPr lang="en-US" baseline="0" dirty="0" smtClean="0"/>
              <a:t>First, only the explicitly declared methods on that class are considered (i.e. methods inherited from </a:t>
            </a:r>
            <a:r>
              <a:rPr lang="en-US" baseline="0" dirty="0" err="1" smtClean="0"/>
              <a:t>supertypes</a:t>
            </a:r>
            <a:r>
              <a:rPr lang="en-US" baseline="0" dirty="0" smtClean="0"/>
              <a:t> are ignored)</a:t>
            </a:r>
          </a:p>
          <a:p>
            <a:pPr marL="628650" lvl="2" indent="-171450">
              <a:buFont typeface="Arial" panose="020B0604020202020204" pitchFamily="34" charset="0"/>
              <a:buChar char="•"/>
            </a:pPr>
            <a:r>
              <a:rPr lang="en-US" baseline="0" dirty="0" smtClean="0"/>
              <a:t>If a method is public, non-static, and has the same name as the </a:t>
            </a:r>
            <a:r>
              <a:rPr lang="en-US" baseline="0" dirty="0" err="1" smtClean="0"/>
              <a:t>opertionId</a:t>
            </a:r>
            <a:r>
              <a:rPr lang="en-US" baseline="0" dirty="0" smtClean="0"/>
              <a:t>, consider it as a possible handler method</a:t>
            </a:r>
          </a:p>
          <a:p>
            <a:pPr marL="857250" lvl="3" indent="-171450">
              <a:buFont typeface="Arial" panose="020B0604020202020204" pitchFamily="34" charset="0"/>
              <a:buChar char="•"/>
            </a:pPr>
            <a:r>
              <a:rPr lang="en-US" baseline="0" dirty="0" smtClean="0"/>
              <a:t>Note: there’s a bug in 10.0.0 where static methods are also considered</a:t>
            </a:r>
          </a:p>
          <a:p>
            <a:pPr marL="400050" lvl="1" indent="-171450">
              <a:buFont typeface="Arial" panose="020B0604020202020204" pitchFamily="34" charset="0"/>
              <a:buChar char="•"/>
            </a:pPr>
            <a:r>
              <a:rPr lang="en-US" baseline="0" dirty="0" smtClean="0"/>
              <a:t>If there were two or more possible methods, report a configuration error</a:t>
            </a:r>
          </a:p>
          <a:p>
            <a:pPr marL="400050" lvl="1" indent="-171450">
              <a:buFont typeface="Arial" panose="020B0604020202020204" pitchFamily="34" charset="0"/>
              <a:buChar char="•"/>
            </a:pPr>
            <a:r>
              <a:rPr lang="en-US" baseline="0" dirty="0" smtClean="0"/>
              <a:t>If exactly one method matched, assume that’s the handler method to use</a:t>
            </a:r>
          </a:p>
          <a:p>
            <a:pPr marL="400050" lvl="1" indent="-171450">
              <a:buFont typeface="Arial" panose="020B0604020202020204" pitchFamily="34" charset="0"/>
              <a:buChar char="•"/>
            </a:pPr>
            <a:r>
              <a:rPr lang="en-US" baseline="0" dirty="0" smtClean="0"/>
              <a:t>If no methods matched, proceed to looking at all methods on the handler class, not just declared methods</a:t>
            </a:r>
          </a:p>
          <a:p>
            <a:pPr marL="400050" lvl="1" indent="-171450">
              <a:buFont typeface="Arial" panose="020B0604020202020204" pitchFamily="34" charset="0"/>
              <a:buChar char="•"/>
            </a:pPr>
            <a:r>
              <a:rPr lang="en-US" baseline="0" dirty="0" smtClean="0"/>
              <a:t>The same logic applies: two or more possibilities is an error, a single matching method means we use that method</a:t>
            </a:r>
          </a:p>
          <a:p>
            <a:pPr marL="171450" lvl="0" indent="-171450">
              <a:buFont typeface="Arial" panose="020B0604020202020204" pitchFamily="34" charset="0"/>
              <a:buChar char="•"/>
            </a:pPr>
            <a:r>
              <a:rPr lang="en-US" baseline="0" dirty="0" smtClean="0"/>
              <a:t>If all handler classes have been considered and no matches were found, report a configuration error</a:t>
            </a:r>
          </a:p>
          <a:p>
            <a:pPr marL="171450" lvl="0" indent="-171450">
              <a:buFont typeface="Arial" panose="020B0604020202020204" pitchFamily="34" charset="0"/>
              <a:buChar char="•"/>
            </a:pPr>
            <a:r>
              <a:rPr lang="en-US" baseline="0" dirty="0" smtClean="0"/>
              <a:t>If a handler method was found, validate it’s type and arguments according to the requirements mentioned above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567027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Query, Header and Path parameters:</a:t>
            </a:r>
          </a:p>
          <a:p>
            <a:pPr marL="0" indent="0">
              <a:buFont typeface="Arial" panose="020B0604020202020204" pitchFamily="34" charset="0"/>
              <a:buNone/>
            </a:pPr>
            <a:r>
              <a:rPr lang="en-US" baseline="0" dirty="0" smtClean="0"/>
              <a:t>Query parameters, Header parameters and Path parameters are all handled similarly. All such parameters declared in the schema will be processed as follows:</a:t>
            </a:r>
          </a:p>
          <a:p>
            <a:pPr marL="171450" indent="-171450">
              <a:buFont typeface="Arial" panose="020B0604020202020204" pitchFamily="34" charset="0"/>
              <a:buChar char="•"/>
            </a:pPr>
            <a:r>
              <a:rPr lang="en-US" baseline="0" dirty="0" smtClean="0"/>
              <a:t>If the parameter is required, but is not present on the request, an error message will be generated</a:t>
            </a:r>
          </a:p>
          <a:p>
            <a:pPr marL="171450" indent="-171450">
              <a:buFont typeface="Arial" panose="020B0604020202020204" pitchFamily="34" charset="0"/>
              <a:buChar char="•"/>
            </a:pPr>
            <a:r>
              <a:rPr lang="en-US" baseline="0" dirty="0" smtClean="0"/>
              <a:t>If the input parameter does not match defined data type, an error message will be generated</a:t>
            </a:r>
          </a:p>
          <a:p>
            <a:pPr marL="171450" indent="-171450">
              <a:buFont typeface="Arial" panose="020B0604020202020204" pitchFamily="34" charset="0"/>
              <a:buChar char="•"/>
            </a:pPr>
            <a:r>
              <a:rPr lang="en-US" baseline="0" dirty="0" smtClean="0"/>
              <a:t>If the input parameter does not conform to the declared constraints such as </a:t>
            </a:r>
            <a:r>
              <a:rPr lang="en-US" baseline="0" dirty="0" err="1" smtClean="0"/>
              <a:t>minLength</a:t>
            </a:r>
            <a:r>
              <a:rPr lang="en-US" baseline="0" dirty="0" smtClean="0"/>
              <a:t> or maximum, an error message will be generated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Parameters:</a:t>
            </a:r>
          </a:p>
          <a:p>
            <a:pPr marL="0" indent="0">
              <a:buFont typeface="Arial" panose="020B0604020202020204" pitchFamily="34" charset="0"/>
              <a:buNone/>
            </a:pPr>
            <a:r>
              <a:rPr lang="en-US" baseline="0" dirty="0" smtClean="0"/>
              <a:t>Parameters type should match the </a:t>
            </a:r>
            <a:r>
              <a:rPr lang="en-US" baseline="0" dirty="0" err="1" smtClean="0"/>
              <a:t>deserialized</a:t>
            </a:r>
            <a:r>
              <a:rPr lang="en-US" baseline="0" dirty="0" smtClean="0"/>
              <a:t> type of the parameter</a:t>
            </a:r>
          </a:p>
          <a:p>
            <a:pPr marL="171450" indent="-171450">
              <a:buFont typeface="Arial" panose="020B0604020202020204" pitchFamily="34" charset="0"/>
              <a:buChar char="•"/>
            </a:pPr>
            <a:r>
              <a:rPr lang="en-US" baseline="0" dirty="0" smtClean="0"/>
              <a:t>String, </a:t>
            </a:r>
            <a:r>
              <a:rPr lang="en-US" baseline="0" dirty="0" err="1" smtClean="0"/>
              <a:t>BigDecimal</a:t>
            </a:r>
            <a:r>
              <a:rPr lang="en-US" baseline="0" dirty="0" smtClean="0"/>
              <a:t>, Date, etc. for scalar values</a:t>
            </a:r>
          </a:p>
          <a:p>
            <a:pPr marL="171450" indent="-171450">
              <a:buFont typeface="Arial" panose="020B0604020202020204" pitchFamily="34" charset="0"/>
              <a:buChar char="•"/>
            </a:pPr>
            <a:r>
              <a:rPr lang="en-US" baseline="0" dirty="0" smtClean="0"/>
              <a:t>List for array values</a:t>
            </a:r>
          </a:p>
          <a:p>
            <a:pPr marL="171450" indent="-171450">
              <a:buFont typeface="Arial" panose="020B0604020202020204" pitchFamily="34" charset="0"/>
              <a:buChar char="•"/>
            </a:pPr>
            <a:r>
              <a:rPr lang="en-US" baseline="0" dirty="0" err="1" smtClean="0"/>
              <a:t>JsonObject</a:t>
            </a:r>
            <a:r>
              <a:rPr lang="en-US" baseline="0" dirty="0" smtClean="0"/>
              <a:t> a </a:t>
            </a:r>
            <a:r>
              <a:rPr lang="en-US" baseline="0" dirty="0" err="1" smtClean="0"/>
              <a:t>JsonWrapper</a:t>
            </a:r>
            <a:r>
              <a:rPr lang="en-US" baseline="0" dirty="0" smtClean="0"/>
              <a:t> Subclass, String or byte[] for the </a:t>
            </a:r>
            <a:r>
              <a:rPr lang="en-US" b="1" baseline="0" dirty="0" smtClean="0"/>
              <a:t>body</a:t>
            </a:r>
            <a:r>
              <a:rPr lang="en-US" baseline="0" dirty="0" smtClean="0"/>
              <a:t> parameter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err="1" smtClean="0"/>
              <a:t>RequestContext</a:t>
            </a:r>
            <a:r>
              <a:rPr lang="en-US" b="1" baseline="0" dirty="0" smtClean="0"/>
              <a:t> object:</a:t>
            </a:r>
          </a:p>
          <a:p>
            <a:pPr marL="0" indent="0">
              <a:buFont typeface="Arial" panose="020B0604020202020204" pitchFamily="34" charset="0"/>
              <a:buNone/>
            </a:pPr>
            <a:r>
              <a:rPr lang="en-US" b="0" baseline="0" dirty="0" smtClean="0"/>
              <a:t>The </a:t>
            </a:r>
            <a:r>
              <a:rPr lang="en-US" b="0" baseline="0" dirty="0" err="1" smtClean="0"/>
              <a:t>RequestContext</a:t>
            </a:r>
            <a:r>
              <a:rPr lang="en-US" b="0" baseline="0" dirty="0" smtClean="0"/>
              <a:t> interface represents information about the current request being processed. Any API handler method can be passed the current </a:t>
            </a:r>
            <a:r>
              <a:rPr lang="en-US" b="0" baseline="0" dirty="0" err="1" smtClean="0"/>
              <a:t>RequestContext</a:t>
            </a:r>
            <a:r>
              <a:rPr lang="en-US" b="0" baseline="0" dirty="0" smtClean="0"/>
              <a:t> for the request by having a parameter of type </a:t>
            </a:r>
            <a:r>
              <a:rPr lang="en-US" b="0" baseline="0" dirty="0" err="1" smtClean="0"/>
              <a:t>RequestContext</a:t>
            </a:r>
            <a:r>
              <a:rPr lang="en-US" b="0" baseline="0" dirty="0" smtClean="0"/>
              <a:t>. </a:t>
            </a:r>
            <a:r>
              <a:rPr lang="en-US" b="0" baseline="0" dirty="0" err="1" smtClean="0"/>
              <a:t>RequestContext</a:t>
            </a:r>
            <a:r>
              <a:rPr lang="en-US" b="0" baseline="0" dirty="0" smtClean="0"/>
              <a:t> is also used as input to the </a:t>
            </a:r>
            <a:r>
              <a:rPr lang="en-US" b="0" baseline="0" dirty="0" err="1" smtClean="0"/>
              <a:t>IRestDispatchPlugin</a:t>
            </a:r>
            <a:r>
              <a:rPr lang="en-US" b="0" baseline="0" dirty="0" smtClean="0"/>
              <a:t>. The </a:t>
            </a:r>
            <a:r>
              <a:rPr lang="en-US" b="0" baseline="0" dirty="0" err="1" smtClean="0"/>
              <a:t>requestContext</a:t>
            </a:r>
            <a:r>
              <a:rPr lang="en-US" b="0" baseline="0" dirty="0" smtClean="0"/>
              <a:t> object serves a number of different methods at runtime. It can be used to:</a:t>
            </a:r>
          </a:p>
          <a:p>
            <a:pPr marL="171450" indent="-171450">
              <a:buFont typeface="Arial" panose="020B0604020202020204" pitchFamily="34" charset="0"/>
              <a:buChar char="•"/>
            </a:pPr>
            <a:r>
              <a:rPr lang="en-US" b="0" baseline="0" dirty="0" smtClean="0"/>
              <a:t>Access the original </a:t>
            </a:r>
            <a:r>
              <a:rPr lang="en-US" b="0" baseline="0" dirty="0" err="1" smtClean="0"/>
              <a:t>HttpServletRequest</a:t>
            </a:r>
            <a:r>
              <a:rPr lang="en-US" b="0" baseline="0" dirty="0" smtClean="0"/>
              <a:t> to obtain raw request information that might not be surfaced in other ways.</a:t>
            </a:r>
          </a:p>
          <a:p>
            <a:pPr marL="171450" indent="-171450">
              <a:buFont typeface="Arial" panose="020B0604020202020204" pitchFamily="34" charset="0"/>
              <a:buChar char="•"/>
            </a:pPr>
            <a:r>
              <a:rPr lang="en-US" b="0" baseline="0" dirty="0" smtClean="0"/>
              <a:t>Access headers, query parameters and path parameters by name, in either </a:t>
            </a:r>
            <a:r>
              <a:rPr lang="en-US" b="0" baseline="0" dirty="0" err="1" smtClean="0"/>
              <a:t>deserialized</a:t>
            </a:r>
            <a:r>
              <a:rPr lang="en-US" b="0" baseline="0" dirty="0" smtClean="0"/>
              <a:t> (if they’re explicitly listed in the schema) or “raw” form. This can be helpful when writing common infrastructure shared across multiple API endpoints; for example if you have several API’s that use a query parameter named “sort” that works in predictable way, you can build common infrastructure that can take the </a:t>
            </a:r>
            <a:r>
              <a:rPr lang="en-US" b="0" baseline="0" dirty="0" err="1" smtClean="0"/>
              <a:t>RequestContext</a:t>
            </a:r>
            <a:r>
              <a:rPr lang="en-US" b="0" baseline="0" dirty="0" smtClean="0"/>
              <a:t> extract “sort” query parameter from it by name, rather than passing the parameter values down directly.</a:t>
            </a:r>
          </a:p>
          <a:p>
            <a:pPr marL="171450" indent="-171450">
              <a:buFont typeface="Arial" panose="020B0604020202020204" pitchFamily="34" charset="0"/>
              <a:buChar char="•"/>
            </a:pPr>
            <a:r>
              <a:rPr lang="en-US" b="0" baseline="0" dirty="0" smtClean="0"/>
              <a:t>Access metadata about the request being served such as the </a:t>
            </a:r>
            <a:r>
              <a:rPr lang="en-US" b="0" baseline="0" dirty="0" err="1" smtClean="0"/>
              <a:t>SwaggerOperation</a:t>
            </a:r>
            <a:r>
              <a:rPr lang="en-US" b="0" baseline="0" dirty="0" smtClean="0"/>
              <a:t> object, path template, or API fully-qualified name.</a:t>
            </a:r>
          </a:p>
          <a:p>
            <a:pPr marL="171450" indent="-171450">
              <a:buFont typeface="Arial" panose="020B0604020202020204" pitchFamily="34" charset="0"/>
              <a:buChar char="•"/>
            </a:pPr>
            <a:r>
              <a:rPr lang="en-US" b="0" baseline="0" dirty="0" smtClean="0"/>
              <a:t>Access other information about the request being handled, such as the negotiated response type.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119949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baseline="0" dirty="0" smtClean="0"/>
              <a:t>The API handler method can return either </a:t>
            </a:r>
            <a:r>
              <a:rPr lang="en-US" b="0" baseline="0" dirty="0" err="1" smtClean="0"/>
              <a:t>gw.api.rest.Response</a:t>
            </a:r>
            <a:r>
              <a:rPr lang="en-US" b="0" baseline="0" dirty="0" smtClean="0"/>
              <a:t>, void, or any type that can be serialized out at runtime. If the Swagger operation defines multiple 2xx response codes, then the handler must return </a:t>
            </a:r>
            <a:r>
              <a:rPr lang="en-US" b="0" baseline="0" dirty="0" err="1" smtClean="0"/>
              <a:t>gw.api.rest.Response</a:t>
            </a:r>
            <a:r>
              <a:rPr lang="en-US" b="0" baseline="0" dirty="0" smtClean="0"/>
              <a:t>, so that handler method can set the desired status code. It is also legal for a handler method to return Object and have different possible return values at runtime, so long as those return values are all serializable at runtime by the framework.</a:t>
            </a:r>
          </a:p>
          <a:p>
            <a:pPr marL="0" indent="0">
              <a:buFont typeface="Arial" panose="020B0604020202020204" pitchFamily="34" charset="0"/>
              <a:buNone/>
            </a:pPr>
            <a:r>
              <a:rPr lang="en-US" baseline="0" dirty="0" smtClean="0"/>
              <a:t>Some common return type include:</a:t>
            </a:r>
          </a:p>
          <a:p>
            <a:pPr marL="171450" indent="-171450">
              <a:buFont typeface="Arial" panose="020B0604020202020204" pitchFamily="34" charset="0"/>
              <a:buChar char="•"/>
            </a:pPr>
            <a:r>
              <a:rPr lang="en-US" baseline="0" dirty="0" smtClean="0"/>
              <a:t>void - If the operation returns 204 response code, the method handler can have no return value</a:t>
            </a:r>
          </a:p>
          <a:p>
            <a:pPr marL="171450" indent="-171450">
              <a:buFont typeface="Arial" panose="020B0604020202020204" pitchFamily="34" charset="0"/>
              <a:buChar char="•"/>
            </a:pPr>
            <a:r>
              <a:rPr lang="en-US" baseline="0" dirty="0" err="1" smtClean="0"/>
              <a:t>JsonObject</a:t>
            </a:r>
            <a:r>
              <a:rPr lang="en-US" baseline="0" dirty="0" smtClean="0"/>
              <a:t> or </a:t>
            </a:r>
            <a:r>
              <a:rPr lang="en-US" baseline="0" dirty="0" err="1" smtClean="0"/>
              <a:t>JsonWrapper</a:t>
            </a:r>
            <a:r>
              <a:rPr lang="en-US" baseline="0" dirty="0" smtClean="0"/>
              <a:t> subtype – An operation that produces JSON and/or XML an return a </a:t>
            </a:r>
            <a:r>
              <a:rPr lang="en-US" baseline="0" dirty="0" err="1" smtClean="0"/>
              <a:t>JsonObject</a:t>
            </a:r>
            <a:r>
              <a:rPr lang="en-US" baseline="0" dirty="0" smtClean="0"/>
              <a:t> or any generated schema wrapper type.</a:t>
            </a:r>
          </a:p>
          <a:p>
            <a:pPr marL="171450" indent="-171450">
              <a:buFont typeface="Arial" panose="020B0604020202020204" pitchFamily="34" charset="0"/>
              <a:buChar char="•"/>
            </a:pPr>
            <a:r>
              <a:rPr lang="en-US" baseline="0" dirty="0" err="1" smtClean="0"/>
              <a:t>TransformResult</a:t>
            </a:r>
            <a:r>
              <a:rPr lang="en-US" baseline="0" dirty="0" smtClean="0"/>
              <a:t> - An operation that produces JSON and/or XML and which uses an Integration mapping to produce that data can return a </a:t>
            </a:r>
            <a:r>
              <a:rPr lang="en-US" baseline="0" dirty="0" err="1" smtClean="0"/>
              <a:t>TransformResult</a:t>
            </a:r>
            <a:r>
              <a:rPr lang="en-US" baseline="0" dirty="0" smtClean="0"/>
              <a:t> directly.</a:t>
            </a:r>
          </a:p>
          <a:p>
            <a:pPr marL="171450" indent="-171450">
              <a:buFont typeface="Arial" panose="020B0604020202020204" pitchFamily="34" charset="0"/>
              <a:buChar char="•"/>
            </a:pPr>
            <a:r>
              <a:rPr lang="en-US" baseline="0" dirty="0" smtClean="0"/>
              <a:t>Response: If the method handler needs more explicit control over the response’s status code, or wishes to add custom headers to the response the method handler can return a Response object that combines the desired status code, response body and headers.</a:t>
            </a:r>
          </a:p>
          <a:p>
            <a:pPr marL="171450" indent="-171450">
              <a:buFont typeface="Arial" panose="020B0604020202020204" pitchFamily="34" charset="0"/>
              <a:buChar char="•"/>
            </a:pPr>
            <a:r>
              <a:rPr lang="en-US" baseline="0" dirty="0" smtClean="0"/>
              <a:t>String or byte[] – For something other than JSON or XML return data, the handler method can return a String or byte[] that will be written as-in.</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Exceptions:</a:t>
            </a:r>
          </a:p>
          <a:p>
            <a:pPr marL="0" indent="0">
              <a:buFont typeface="Arial" panose="020B0604020202020204" pitchFamily="34" charset="0"/>
              <a:buNone/>
            </a:pPr>
            <a:r>
              <a:rPr lang="en-US" baseline="0" dirty="0" smtClean="0"/>
              <a:t>API handlers can throw exceptions that will then be translated appropriate HTTP status codes and error messages. Any exception that implements </a:t>
            </a:r>
            <a:r>
              <a:rPr lang="en-US" baseline="0" dirty="0" err="1" smtClean="0"/>
              <a:t>gw.api.exception.HasErrorInfo</a:t>
            </a:r>
            <a:r>
              <a:rPr lang="en-US" baseline="0" dirty="0" smtClean="0"/>
              <a:t> interface can be used, including custom exception subtypes, but in general the exception classes defined in the </a:t>
            </a:r>
            <a:r>
              <a:rPr lang="en-US" baseline="0" dirty="0" err="1" smtClean="0"/>
              <a:t>gw.api.rest.exceptions</a:t>
            </a:r>
            <a:r>
              <a:rPr lang="en-US" baseline="0" dirty="0" smtClean="0"/>
              <a:t> packages should be suitable for mapping common error cases. For example, a </a:t>
            </a:r>
            <a:r>
              <a:rPr lang="en-US" baseline="0" dirty="0" err="1" smtClean="0"/>
              <a:t>NotFoundException</a:t>
            </a:r>
            <a:r>
              <a:rPr lang="en-US" baseline="0" dirty="0" smtClean="0"/>
              <a:t> can be thrown if an entity ID referenced from path parameter can not be found in the database, or a </a:t>
            </a:r>
            <a:r>
              <a:rPr lang="en-US" baseline="0" dirty="0" err="1" smtClean="0"/>
              <a:t>BadInputException</a:t>
            </a:r>
            <a:r>
              <a:rPr lang="en-US" baseline="0" dirty="0" smtClean="0"/>
              <a:t> can be thrown if the input fails some additional validation performed by the method handler. Any exception thrown by the method handler that does not implement </a:t>
            </a:r>
            <a:r>
              <a:rPr lang="en-US" baseline="0" dirty="0" err="1" smtClean="0"/>
              <a:t>HasErrorInfo</a:t>
            </a:r>
            <a:r>
              <a:rPr lang="en-US" baseline="0" dirty="0" smtClean="0"/>
              <a:t> will automatically be mapped to a 500 (Internal Server Error) status code.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514166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Code example:</a:t>
            </a:r>
          </a:p>
          <a:p>
            <a:pPr marL="0" indent="0">
              <a:buFont typeface="Arial" panose="020B0604020202020204" pitchFamily="34" charset="0"/>
              <a:buNone/>
            </a:pPr>
            <a:r>
              <a:rPr lang="en-US" b="1" baseline="0" dirty="0" smtClean="0"/>
              <a:t>Line 17, 70</a:t>
            </a:r>
          </a:p>
          <a:p>
            <a:pPr marL="171450" indent="-171450">
              <a:buFont typeface="Arial" panose="020B0604020202020204" pitchFamily="34" charset="0"/>
              <a:buChar char="•"/>
            </a:pPr>
            <a:r>
              <a:rPr lang="en-US" baseline="0" dirty="0" smtClean="0"/>
              <a:t>Use private method to retrieve contact and object by </a:t>
            </a:r>
            <a:r>
              <a:rPr lang="en-US" baseline="0" dirty="0" err="1" smtClean="0"/>
              <a:t>PublicID</a:t>
            </a:r>
            <a:r>
              <a:rPr lang="en-US" baseline="0" dirty="0" smtClean="0"/>
              <a:t>.</a:t>
            </a:r>
          </a:p>
          <a:p>
            <a:pPr marL="0" indent="0">
              <a:buFont typeface="Arial" panose="020B0604020202020204" pitchFamily="34" charset="0"/>
              <a:buNone/>
            </a:pPr>
            <a:r>
              <a:rPr lang="en-US" b="1" baseline="0" dirty="0" smtClean="0"/>
              <a:t>Line 19</a:t>
            </a:r>
          </a:p>
          <a:p>
            <a:pPr marL="171450" indent="-171450">
              <a:buFont typeface="Arial" panose="020B0604020202020204" pitchFamily="34" charset="0"/>
              <a:buChar char="•"/>
            </a:pPr>
            <a:r>
              <a:rPr lang="en-US" baseline="0" dirty="0" smtClean="0"/>
              <a:t>Create the </a:t>
            </a:r>
            <a:r>
              <a:rPr lang="en-US" baseline="0" dirty="0" err="1" smtClean="0"/>
              <a:t>JsonMapper</a:t>
            </a:r>
            <a:r>
              <a:rPr lang="en-US" baseline="0" dirty="0" smtClean="0"/>
              <a:t> object.</a:t>
            </a:r>
          </a:p>
          <a:p>
            <a:pPr marL="171450" indent="-171450">
              <a:buFont typeface="Arial" panose="020B0604020202020204" pitchFamily="34" charset="0"/>
              <a:buChar char="•"/>
            </a:pPr>
            <a:r>
              <a:rPr lang="en-US" baseline="0" dirty="0" smtClean="0"/>
              <a:t>Define the fully qualified path to the mapper file.</a:t>
            </a:r>
          </a:p>
          <a:p>
            <a:pPr marL="171450" indent="-171450">
              <a:buFont typeface="Arial" panose="020B0604020202020204" pitchFamily="34" charset="0"/>
              <a:buChar char="•"/>
            </a:pPr>
            <a:r>
              <a:rPr lang="en-US" baseline="0" dirty="0" smtClean="0"/>
              <a:t>Define the mapper name.</a:t>
            </a:r>
          </a:p>
          <a:p>
            <a:pPr marL="0" indent="0">
              <a:buFont typeface="Arial" panose="020B0604020202020204" pitchFamily="34" charset="0"/>
              <a:buNone/>
            </a:pPr>
            <a:r>
              <a:rPr lang="en-US" b="1" baseline="0" dirty="0" smtClean="0"/>
              <a:t>Line 20-30</a:t>
            </a:r>
          </a:p>
          <a:p>
            <a:pPr marL="171450" indent="-171450">
              <a:buFont typeface="Arial" panose="020B0604020202020204" pitchFamily="34" charset="0"/>
              <a:buChar char="•"/>
            </a:pPr>
            <a:r>
              <a:rPr lang="en-US" baseline="0" dirty="0" smtClean="0"/>
              <a:t>Create the </a:t>
            </a:r>
            <a:r>
              <a:rPr lang="en-US" baseline="0" dirty="0" err="1" smtClean="0"/>
              <a:t>JsonMappingOptions</a:t>
            </a:r>
            <a:r>
              <a:rPr lang="en-US" baseline="0" dirty="0" smtClean="0"/>
              <a:t> Object.</a:t>
            </a:r>
          </a:p>
          <a:p>
            <a:pPr marL="171450" indent="-171450">
              <a:buFont typeface="Arial" panose="020B0604020202020204" pitchFamily="34" charset="0"/>
              <a:buChar char="•"/>
            </a:pPr>
            <a:r>
              <a:rPr lang="en-US" baseline="0" dirty="0" smtClean="0"/>
              <a:t>Based on the filter argument, set the mapping option.</a:t>
            </a:r>
          </a:p>
          <a:p>
            <a:pPr marL="0" indent="0">
              <a:buFont typeface="Arial" panose="020B0604020202020204" pitchFamily="34" charset="0"/>
              <a:buNone/>
            </a:pPr>
            <a:r>
              <a:rPr lang="en-US" b="1" baseline="0" dirty="0" smtClean="0"/>
              <a:t>Line 31, 33</a:t>
            </a:r>
          </a:p>
          <a:p>
            <a:pPr marL="171450" indent="-171450">
              <a:buFont typeface="Arial" panose="020B0604020202020204" pitchFamily="34" charset="0"/>
              <a:buChar char="•"/>
            </a:pPr>
            <a:r>
              <a:rPr lang="en-US" baseline="0" dirty="0" smtClean="0"/>
              <a:t>Return the </a:t>
            </a:r>
            <a:r>
              <a:rPr lang="en-US" baseline="0" dirty="0" err="1" smtClean="0"/>
              <a:t>TransfoRmresult</a:t>
            </a:r>
            <a:r>
              <a:rPr lang="en-US" baseline="0" dirty="0" smtClean="0"/>
              <a:t> object.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4895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Code example:</a:t>
            </a:r>
          </a:p>
          <a:p>
            <a:pPr marL="0" indent="0">
              <a:buFont typeface="Arial" panose="020B0604020202020204" pitchFamily="34" charset="0"/>
              <a:buNone/>
            </a:pPr>
            <a:r>
              <a:rPr lang="en-US" b="1" baseline="0" dirty="0" smtClean="0"/>
              <a:t>Line 38</a:t>
            </a:r>
          </a:p>
          <a:p>
            <a:pPr marL="171450" indent="-171450">
              <a:buFont typeface="Arial" panose="020B0604020202020204" pitchFamily="34" charset="0"/>
              <a:buChar char="•"/>
            </a:pPr>
            <a:r>
              <a:rPr lang="en-US" baseline="0" dirty="0" smtClean="0"/>
              <a:t>Reference private method to retrieve contact and object.</a:t>
            </a:r>
          </a:p>
          <a:p>
            <a:pPr marL="0" indent="0">
              <a:buFont typeface="Arial" panose="020B0604020202020204" pitchFamily="34" charset="0"/>
              <a:buNone/>
            </a:pPr>
            <a:r>
              <a:rPr lang="en-US" b="1" baseline="0" dirty="0" smtClean="0"/>
              <a:t>Line 39</a:t>
            </a:r>
          </a:p>
          <a:p>
            <a:pPr marL="171450" indent="-171450">
              <a:buFont typeface="Arial" panose="020B0604020202020204" pitchFamily="34" charset="0"/>
              <a:buChar char="•"/>
            </a:pPr>
            <a:r>
              <a:rPr lang="en-US" baseline="0" dirty="0" smtClean="0"/>
              <a:t>Use </a:t>
            </a:r>
            <a:r>
              <a:rPr lang="en-US" baseline="0" dirty="0" err="1" smtClean="0"/>
              <a:t>ContactUpdate</a:t>
            </a:r>
            <a:r>
              <a:rPr lang="en-US" baseline="0" dirty="0" smtClean="0"/>
              <a:t> schema wrapper classes to wrap the </a:t>
            </a:r>
            <a:r>
              <a:rPr lang="en-US" baseline="0" dirty="0" err="1" smtClean="0"/>
              <a:t>JsonObject</a:t>
            </a:r>
            <a:r>
              <a:rPr lang="en-US" baseline="0" dirty="0" smtClean="0"/>
              <a:t> </a:t>
            </a:r>
            <a:r>
              <a:rPr lang="en-US" b="1" baseline="0" dirty="0" smtClean="0"/>
              <a:t>body</a:t>
            </a:r>
            <a:r>
              <a:rPr lang="en-US" baseline="0" dirty="0" smtClean="0"/>
              <a:t> argument.</a:t>
            </a:r>
          </a:p>
          <a:p>
            <a:pPr marL="171450" indent="-171450">
              <a:buFont typeface="Arial" panose="020B0604020202020204" pitchFamily="34" charset="0"/>
              <a:buChar char="•"/>
            </a:pPr>
            <a:r>
              <a:rPr lang="en-US" baseline="0" dirty="0" smtClean="0"/>
              <a:t>Note that </a:t>
            </a:r>
            <a:r>
              <a:rPr lang="en-US" baseline="0" dirty="0" err="1" smtClean="0"/>
              <a:t>ContactUpdate</a:t>
            </a:r>
            <a:r>
              <a:rPr lang="en-US" baseline="0" dirty="0" smtClean="0"/>
              <a:t> schema wrapper classes need to be generated first.</a:t>
            </a:r>
          </a:p>
          <a:p>
            <a:pPr marL="0" indent="0">
              <a:buFont typeface="Arial" panose="020B0604020202020204" pitchFamily="34" charset="0"/>
              <a:buNone/>
            </a:pPr>
            <a:r>
              <a:rPr lang="en-US" b="1" baseline="0" dirty="0" smtClean="0"/>
              <a:t>Line 40</a:t>
            </a:r>
          </a:p>
          <a:p>
            <a:pPr marL="171450" indent="-171450">
              <a:buFont typeface="Arial" panose="020B0604020202020204" pitchFamily="34" charset="0"/>
              <a:buChar char="•"/>
            </a:pPr>
            <a:r>
              <a:rPr lang="en-US" baseline="0" dirty="0" smtClean="0"/>
              <a:t>Create a new bundle to update the contact.</a:t>
            </a:r>
          </a:p>
          <a:p>
            <a:pPr marL="171450" indent="-171450">
              <a:buFont typeface="Arial" panose="020B0604020202020204" pitchFamily="34" charset="0"/>
              <a:buChar char="•"/>
            </a:pPr>
            <a:r>
              <a:rPr lang="en-US" baseline="0" dirty="0" smtClean="0"/>
              <a:t>Credentials provided by the external sources are used to commit the bundle.</a:t>
            </a:r>
          </a:p>
          <a:p>
            <a:pPr marL="0" indent="0">
              <a:buFont typeface="Arial" panose="020B0604020202020204" pitchFamily="34" charset="0"/>
              <a:buNone/>
            </a:pPr>
            <a:r>
              <a:rPr lang="en-US" b="1" baseline="0" dirty="0" smtClean="0"/>
              <a:t>Line 43, 53</a:t>
            </a:r>
          </a:p>
          <a:p>
            <a:pPr marL="171450" indent="-171450">
              <a:buFont typeface="Arial" panose="020B0604020202020204" pitchFamily="34" charset="0"/>
              <a:buChar char="•"/>
            </a:pPr>
            <a:r>
              <a:rPr lang="en-US" baseline="0" dirty="0" smtClean="0"/>
              <a:t>Update the contact if new information is sent.</a:t>
            </a:r>
          </a:p>
          <a:p>
            <a:pPr marL="0" indent="0">
              <a:buFont typeface="Arial" panose="020B0604020202020204" pitchFamily="34" charset="0"/>
              <a:buNone/>
            </a:pPr>
            <a:r>
              <a:rPr lang="en-US" b="1" baseline="0" dirty="0" smtClean="0"/>
              <a:t>Line 55</a:t>
            </a:r>
          </a:p>
          <a:p>
            <a:pPr marL="171450" indent="-171450">
              <a:buFont typeface="Arial" panose="020B0604020202020204" pitchFamily="34" charset="0"/>
              <a:buChar char="•"/>
            </a:pPr>
            <a:r>
              <a:rPr lang="en-US" baseline="0" dirty="0" smtClean="0"/>
              <a:t>Return a String object.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0422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RESTful framework components</a:t>
            </a:r>
          </a:p>
          <a:p>
            <a:r>
              <a:rPr lang="en-US" dirty="0" smtClean="0"/>
              <a:t>The </a:t>
            </a:r>
            <a:r>
              <a:rPr lang="en-US" dirty="0" err="1" smtClean="0"/>
              <a:t>InsuranceSuite</a:t>
            </a:r>
            <a:r>
              <a:rPr lang="en-US" dirty="0" smtClean="0"/>
              <a:t> REST PAI framework uses swagger 2.0 schema files to define the structure of a given API, and JSON schema files to define the schema for API inputs and outputs.</a:t>
            </a:r>
            <a:r>
              <a:rPr lang="en-US" baseline="0" dirty="0" smtClean="0"/>
              <a:t> Integration Mapping files and integration filters can optionally be used to implement GET methods within the API. Together, the swagger schema and JSON schema pieces are used to determine : </a:t>
            </a:r>
          </a:p>
          <a:p>
            <a:pPr marL="171450" indent="-171450">
              <a:buFont typeface="Arial" panose="020B0604020202020204" pitchFamily="34" charset="0"/>
              <a:buChar char="•"/>
            </a:pPr>
            <a:r>
              <a:rPr lang="en-US" baseline="0" dirty="0" smtClean="0"/>
              <a:t>The set of resources exposed by the API; each resource is called a “path” or “path item” in swagger, and can have variables interposed for things like resource ids. For example, /contact/{contacted}/addresses might define a resource for the addresses associated with a specific contact.</a:t>
            </a:r>
          </a:p>
          <a:p>
            <a:pPr marL="171450" indent="-171450">
              <a:buFont typeface="Arial" panose="020B0604020202020204" pitchFamily="34" charset="0"/>
              <a:buChar char="•"/>
            </a:pPr>
            <a:r>
              <a:rPr lang="en-US" baseline="0" dirty="0" smtClean="0"/>
              <a:t>The set of HTTP verbs that can be used to operate on a particular resource. Swagger calls these the “operations.: For example, the /contact/{contacted}/addresses resource might define a GET operation that returns the addresses for the specified </a:t>
            </a:r>
            <a:r>
              <a:rPr lang="en-US" baseline="0" dirty="0" err="1" smtClean="0"/>
              <a:t>contactr</a:t>
            </a:r>
            <a:r>
              <a:rPr lang="en-US" baseline="0" dirty="0" smtClean="0"/>
              <a:t> and a POST operation for adding a new address to the contact. Updates and deletions of addresses might be done via PATCH and DELETE operations on /contact/{contacted}/addresses/{addressed}</a:t>
            </a:r>
          </a:p>
          <a:p>
            <a:pPr marL="171450" indent="-171450">
              <a:buFont typeface="Arial" panose="020B0604020202020204" pitchFamily="34" charset="0"/>
              <a:buChar char="•"/>
            </a:pPr>
            <a:r>
              <a:rPr lang="en-US" baseline="0" dirty="0" smtClean="0"/>
              <a:t>The set of path parameters, query parameters, and custom headers applicable to each operation. In the above </a:t>
            </a:r>
            <a:r>
              <a:rPr lang="en-US" baseline="0" dirty="0" err="1" smtClean="0"/>
              <a:t>example,”contacted</a:t>
            </a:r>
            <a:r>
              <a:rPr lang="en-US" baseline="0" dirty="0" smtClean="0"/>
              <a:t>” and “addressed” are path parameters. At runtime, the framework will match the request URL against the defined path and extract out those path parameters for use by implementation code. Query parameters are the bits after the? In the URL and are often used for additional parameters to an operation.</a:t>
            </a:r>
          </a:p>
          <a:p>
            <a:pPr marL="171450" indent="-171450">
              <a:buFont typeface="Arial" panose="020B0604020202020204" pitchFamily="34" charset="0"/>
              <a:buChar char="•"/>
            </a:pPr>
            <a:r>
              <a:rPr lang="en-US" baseline="0" dirty="0" smtClean="0"/>
              <a:t>The schema for the payload passed to an operation, if any. In the above example, a POST to /contact/{contacted}/addresses might specify a JSON schema definition that defines the format for the body of the POST request.</a:t>
            </a:r>
          </a:p>
          <a:p>
            <a:pPr marL="171450" indent="-171450">
              <a:buFont typeface="Arial" panose="020B0604020202020204" pitchFamily="34" charset="0"/>
              <a:buChar char="•"/>
            </a:pPr>
            <a:r>
              <a:rPr lang="en-US" baseline="0" dirty="0" smtClean="0"/>
              <a:t>The schema for the response returned by an operation, if any, as well as possible HTTP codes that will be returned. A GET request to /contact/{contacted}/addresses might specify a </a:t>
            </a:r>
            <a:r>
              <a:rPr lang="en-US" baseline="0" dirty="0" err="1" smtClean="0"/>
              <a:t>json</a:t>
            </a:r>
            <a:r>
              <a:rPr lang="en-US" baseline="0" dirty="0" smtClean="0"/>
              <a:t> schema for the list of </a:t>
            </a:r>
            <a:r>
              <a:rPr lang="en-US" baseline="0" dirty="0" err="1" smtClean="0"/>
              <a:t>addreses,a</a:t>
            </a:r>
            <a:r>
              <a:rPr lang="en-US" baseline="0" dirty="0" smtClean="0"/>
              <a:t> </a:t>
            </a:r>
            <a:r>
              <a:rPr lang="en-US" baseline="0" dirty="0" err="1" smtClean="0"/>
              <a:t>nd</a:t>
            </a:r>
            <a:r>
              <a:rPr lang="en-US" baseline="0" dirty="0" smtClean="0"/>
              <a:t> that the default success code is 200.</a:t>
            </a:r>
          </a:p>
          <a:p>
            <a:pPr marL="171450" indent="-171450">
              <a:buFont typeface="Arial" panose="020B0604020202020204" pitchFamily="34" charset="0"/>
              <a:buChar char="•"/>
            </a:pPr>
            <a:r>
              <a:rPr lang="en-US" baseline="0" dirty="0" smtClean="0"/>
              <a:t>Validation and serialization/deserialization for those parameters, inputs and outputs. A </a:t>
            </a:r>
            <a:r>
              <a:rPr lang="en-US" baseline="0" dirty="0" err="1" smtClean="0"/>
              <a:t>paramters</a:t>
            </a:r>
            <a:r>
              <a:rPr lang="en-US" baseline="0" dirty="0" smtClean="0"/>
              <a:t> might be declared as required, or with a specified min and max value, or as an integer versus a string; the framework can then use that information to automatically validate the inputs and return an appropriate HTTP response if the input is invalid, and can </a:t>
            </a:r>
            <a:r>
              <a:rPr lang="en-US" baseline="0" dirty="0" err="1" smtClean="0"/>
              <a:t>deserialize</a:t>
            </a:r>
            <a:r>
              <a:rPr lang="en-US" baseline="0" dirty="0" smtClean="0"/>
              <a:t> the data into appropriate POJOs for use by the implementation code.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Every operation defined within the swagger schema is then bound to a specific handler class and method, which will be invoked to process the request whenever a request  is made against the appropriate URL and HTTP request method. A single configuration file, published-</a:t>
            </a:r>
            <a:r>
              <a:rPr lang="en-US" baseline="0" dirty="0" err="1" smtClean="0"/>
              <a:t>apis.yaml</a:t>
            </a:r>
            <a:r>
              <a:rPr lang="en-US" baseline="0" dirty="0" smtClean="0"/>
              <a:t>, is used to control which swagger schemas are actually exposed via the REST servlet.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WHY not DTOs?(Data transfer Object)</a:t>
            </a:r>
          </a:p>
          <a:p>
            <a:pPr marL="171450" indent="-171450">
              <a:buFont typeface="Arial" panose="020B0604020202020204" pitchFamily="34" charset="0"/>
              <a:buChar char="•"/>
            </a:pPr>
            <a:r>
              <a:rPr lang="en-US" baseline="0" dirty="0" smtClean="0"/>
              <a:t>Wrappers allow for clean extension-no need to subclass, overwrite OOTB classes, create runtime proxies, etc.</a:t>
            </a:r>
          </a:p>
          <a:p>
            <a:pPr marL="171450" indent="-171450">
              <a:buFont typeface="Arial" panose="020B0604020202020204" pitchFamily="34" charset="0"/>
              <a:buChar char="•"/>
            </a:pPr>
            <a:r>
              <a:rPr lang="en-US" baseline="0" dirty="0" smtClean="0"/>
              <a:t>Wrappers allow code re-use across API versions</a:t>
            </a:r>
          </a:p>
          <a:p>
            <a:pPr marL="171450" indent="-171450">
              <a:buFont typeface="Arial" panose="020B0604020202020204" pitchFamily="34" charset="0"/>
              <a:buChar char="•"/>
            </a:pPr>
            <a:r>
              <a:rPr lang="en-US" baseline="0" dirty="0" smtClean="0"/>
              <a:t>Wrappers allow for “late-binding” of code to the schema, which helps modularity</a:t>
            </a:r>
          </a:p>
          <a:p>
            <a:pPr marL="400050" lvl="1" indent="-171450">
              <a:buFont typeface="Arial" panose="020B0604020202020204" pitchFamily="34" charset="0"/>
              <a:buChar char="•"/>
            </a:pPr>
            <a:r>
              <a:rPr lang="en-US" baseline="0" dirty="0" smtClean="0"/>
              <a:t>I.e. base application code can execute without knowing if its being called by an customer extension API</a:t>
            </a:r>
          </a:p>
          <a:p>
            <a:pPr marL="171450" lvl="0" indent="-171450">
              <a:buFont typeface="Arial" panose="020B0604020202020204" pitchFamily="34" charset="0"/>
              <a:buChar char="•"/>
            </a:pPr>
            <a:r>
              <a:rPr lang="en-US" baseline="0" dirty="0" smtClean="0"/>
              <a:t>Wrappers can be optional</a:t>
            </a:r>
          </a:p>
          <a:p>
            <a:pPr marL="400050" lvl="1" indent="-171450">
              <a:buFont typeface="Arial" panose="020B0604020202020204" pitchFamily="34" charset="0"/>
              <a:buChar char="•"/>
            </a:pPr>
            <a:r>
              <a:rPr lang="en-US" baseline="0" dirty="0" smtClean="0"/>
              <a:t>Don’t like them? Too slow to compile? Your code is mostly reflective/meta anyway? Then don’t generate them.</a:t>
            </a:r>
          </a:p>
          <a:p>
            <a:pPr marL="171450" lvl="0" indent="-171450">
              <a:buFont typeface="Arial" panose="020B0604020202020204" pitchFamily="34" charset="0"/>
              <a:buChar char="•"/>
            </a:pPr>
            <a:r>
              <a:rPr lang="en-US" baseline="0" dirty="0" smtClean="0"/>
              <a:t>Wrappers are module-specific</a:t>
            </a:r>
          </a:p>
          <a:p>
            <a:pPr marL="400050" lvl="1" indent="-171450">
              <a:buFont typeface="Arial" panose="020B0604020202020204" pitchFamily="34" charset="0"/>
              <a:buChar char="•"/>
            </a:pPr>
            <a:r>
              <a:rPr lang="en-US" baseline="0" dirty="0" smtClean="0"/>
              <a:t>Since extension schemas are in a different namespace, so are the wrappers</a:t>
            </a:r>
          </a:p>
          <a:p>
            <a:pPr marL="400050" lvl="1" indent="-171450">
              <a:buFont typeface="Arial" panose="020B0604020202020204" pitchFamily="34" charset="0"/>
              <a:buChar char="•"/>
            </a:pPr>
            <a:r>
              <a:rPr lang="en-US" baseline="0" dirty="0" smtClean="0"/>
              <a:t>Wrappers are a module-specific implementation detail.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641644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You can restart the server from studio by stopping running server and after the server stops, then starting the server again in either Run or Debug mode (preferred for training).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89862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Default URL’s</a:t>
            </a:r>
          </a:p>
          <a:p>
            <a:pPr marL="171450" indent="-171450">
              <a:buFont typeface="Arial" panose="020B0604020202020204" pitchFamily="34" charset="0"/>
              <a:buChar char="•"/>
            </a:pPr>
            <a:r>
              <a:rPr lang="en-US" baseline="0" dirty="0" smtClean="0"/>
              <a:t>swagger-</a:t>
            </a:r>
            <a:r>
              <a:rPr lang="en-US" baseline="0" dirty="0" err="1" smtClean="0"/>
              <a:t>ui</a:t>
            </a:r>
            <a:r>
              <a:rPr lang="en-US" baseline="0" dirty="0" smtClean="0"/>
              <a:t> URL’s</a:t>
            </a:r>
          </a:p>
          <a:p>
            <a:pPr marL="400050" lvl="1" indent="-171450">
              <a:buFont typeface="Arial" panose="020B0604020202020204" pitchFamily="34" charset="0"/>
              <a:buChar char="•"/>
            </a:pPr>
            <a:r>
              <a:rPr lang="en-US" baseline="0" dirty="0" smtClean="0"/>
              <a:t>https://localhost:8080/ab/resources/swagger-ui</a:t>
            </a:r>
          </a:p>
          <a:p>
            <a:pPr marL="171450" indent="-171450">
              <a:buFont typeface="Arial" panose="020B0604020202020204" pitchFamily="34" charset="0"/>
              <a:buChar char="•"/>
            </a:pPr>
            <a:r>
              <a:rPr lang="en-US" baseline="0" dirty="0" err="1" smtClean="0"/>
              <a:t>apis</a:t>
            </a:r>
            <a:r>
              <a:rPr lang="en-US" baseline="0" dirty="0" smtClean="0"/>
              <a:t> URL’s</a:t>
            </a:r>
          </a:p>
          <a:p>
            <a:pPr marL="400050" lvl="1" indent="-171450">
              <a:buFont typeface="Arial" panose="020B0604020202020204" pitchFamily="34" charset="0"/>
              <a:buChar char="•"/>
            </a:pPr>
            <a:r>
              <a:rPr lang="en-US" baseline="0" dirty="0" smtClean="0"/>
              <a:t>http://localhost:8080/ab/rest/apis</a:t>
            </a:r>
          </a:p>
          <a:p>
            <a:pPr marL="0" lvl="0" indent="0">
              <a:buFont typeface="Arial" panose="020B0604020202020204" pitchFamily="34" charset="0"/>
              <a:buNone/>
            </a:pPr>
            <a:r>
              <a:rPr lang="en-US" baseline="0" dirty="0" smtClean="0"/>
              <a:t>Verify that you can visit the published from the swagger-</a:t>
            </a:r>
            <a:r>
              <a:rPr lang="en-US" baseline="0" dirty="0" err="1" smtClean="0"/>
              <a:t>ui</a:t>
            </a:r>
            <a:r>
              <a:rPr lang="en-US" baseline="0" dirty="0" smtClean="0"/>
              <a:t> URL and that you can request the/</a:t>
            </a:r>
            <a:r>
              <a:rPr lang="en-US" baseline="0" dirty="0" err="1" smtClean="0"/>
              <a:t>apis</a:t>
            </a:r>
            <a:r>
              <a:rPr lang="en-US" baseline="0" dirty="0" smtClean="0"/>
              <a:t> </a:t>
            </a:r>
            <a:r>
              <a:rPr lang="en-US" baseline="0" dirty="0" err="1" smtClean="0"/>
              <a:t>enpoint</a:t>
            </a:r>
            <a:r>
              <a:rPr lang="en-US" baseline="0" dirty="0" smtClean="0"/>
              <a:t> from Postman (or any other tool you prefer).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918141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Exposing Guidewire RESTful Web Services</a:t>
            </a:r>
          </a:p>
          <a:p>
            <a:pPr marL="0" indent="0">
              <a:buFont typeface="Arial" panose="020B0604020202020204" pitchFamily="34" charset="0"/>
              <a:buNone/>
            </a:pPr>
            <a:r>
              <a:rPr lang="en-US" baseline="0" dirty="0" smtClean="0"/>
              <a:t>How would we go about publishing one of our web services if we wanted to (for example) publish it through AWS? When I paste YAML file on my </a:t>
            </a:r>
            <a:r>
              <a:rPr lang="en-US" baseline="0" dirty="0" err="1" smtClean="0"/>
              <a:t>api</a:t>
            </a:r>
            <a:r>
              <a:rPr lang="en-US" baseline="0" dirty="0" smtClean="0"/>
              <a:t>, the swagger editor complains about the #ref as it does not know what that is. This works locally with the swagger-</a:t>
            </a:r>
            <a:r>
              <a:rPr lang="en-US" baseline="0" dirty="0" err="1" smtClean="0"/>
              <a:t>ui</a:t>
            </a:r>
            <a:r>
              <a:rPr lang="en-US" baseline="0" dirty="0" smtClean="0"/>
              <a:t>, but it fails in the online swagger editor.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Answer:</a:t>
            </a:r>
          </a:p>
          <a:p>
            <a:pPr marL="0" indent="0">
              <a:buFont typeface="Arial" panose="020B0604020202020204" pitchFamily="34" charset="0"/>
              <a:buNone/>
            </a:pPr>
            <a:r>
              <a:rPr lang="en-US" baseline="0" dirty="0" smtClean="0"/>
              <a:t>You wont be able to copy-and-paste directly from your configuration environment, since we have proprietary extensions added, including x-</a:t>
            </a:r>
            <a:r>
              <a:rPr lang="en-US" baseline="0" dirty="0" err="1" smtClean="0"/>
              <a:t>gw</a:t>
            </a:r>
            <a:r>
              <a:rPr lang="en-US" baseline="0" dirty="0" smtClean="0"/>
              <a:t>-import code to reference JSON schema files.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In order to use the swagger file with an external tool that understands Swagger, you need to fetch the “external” version of the Swagger schema, which will normalize things and inline all the JSON schema definitions into the file. If you have the server running, the easiest way to get that files is just to fetch the </a:t>
            </a:r>
            <a:r>
              <a:rPr lang="en-US" baseline="0" dirty="0" err="1" smtClean="0"/>
              <a:t>swagger.json</a:t>
            </a:r>
            <a:r>
              <a:rPr lang="en-US" baseline="0" dirty="0" smtClean="0"/>
              <a:t> from endpoint itself, by making a GET request against &lt;</a:t>
            </a:r>
            <a:r>
              <a:rPr lang="en-US" baseline="0" dirty="0" err="1" smtClean="0"/>
              <a:t>api</a:t>
            </a:r>
            <a:r>
              <a:rPr lang="en-US" baseline="0" dirty="0" smtClean="0"/>
              <a:t>&gt;/</a:t>
            </a:r>
            <a:r>
              <a:rPr lang="en-US" baseline="0" dirty="0" err="1" smtClean="0"/>
              <a:t>swagger.json</a:t>
            </a:r>
            <a:r>
              <a:rPr lang="en-US" baseline="0" dirty="0" smtClean="0"/>
              <a:t>, i.e. something like http://localhost:8080/cc/rest/eic/intg/claim/v1/swagger.json if you’re running </a:t>
            </a:r>
            <a:r>
              <a:rPr lang="en-US" baseline="0" dirty="0" err="1" smtClean="0"/>
              <a:t>ClaimCenter</a:t>
            </a:r>
            <a:r>
              <a:rPr lang="en-US" baseline="0" dirty="0" smtClean="0"/>
              <a:t> locally.</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You can also run </a:t>
            </a:r>
            <a:r>
              <a:rPr lang="en-US" baseline="0" dirty="0" err="1" smtClean="0"/>
              <a:t>genExternalSchemas</a:t>
            </a:r>
            <a:r>
              <a:rPr lang="en-US" baseline="0" dirty="0" smtClean="0"/>
              <a:t> build task, which will generate the “external” versions of all of the JSON schema and Swagger files and persist them to disk.</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291611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34696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8064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3487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7375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5778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Typically, a message event gets triggered when an event-aware entity is created, changed, or removed. (There are also other application-specific message events.)</a:t>
            </a:r>
          </a:p>
          <a:p>
            <a:r>
              <a:rPr lang="en-US" dirty="0" smtClean="0"/>
              <a:t>2) The primary purpose of the MessageContext entity is to create messages using information from the message event and the triggering entity.</a:t>
            </a:r>
          </a:p>
          <a:p>
            <a:r>
              <a:rPr lang="en-US" dirty="0" smtClean="0"/>
              <a:t>3) Seven, which would occur if all seven destinations listen to EscalationAdded. Zero, which would occur if none of the destinations listen to EscalationAdded.</a:t>
            </a:r>
          </a:p>
          <a:p>
            <a:r>
              <a:rPr lang="en-US" dirty="0" smtClean="0"/>
              <a:t>4) MessageTransport, which sends the message to the external system.</a:t>
            </a:r>
          </a:p>
          <a:p>
            <a:r>
              <a:rPr lang="en-US" dirty="0" smtClean="0"/>
              <a:t>5) MessageContext.Root is of type Object, but message payloads typically need to work with the  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696801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Typically, a message event gets triggered when an event-aware entity is created, changed, or removed. (There are also other application-specific message events.)</a:t>
            </a:r>
          </a:p>
          <a:p>
            <a:r>
              <a:rPr lang="en-US" dirty="0" smtClean="0"/>
              <a:t>2) The primary purpose of the MessageContext entity is to create messages using information from the message event and the triggering entity.</a:t>
            </a:r>
          </a:p>
          <a:p>
            <a:r>
              <a:rPr lang="en-US" dirty="0" smtClean="0"/>
              <a:t>3) Seven, which would occur if all seven destinations listen to EscalationAdded. Zero, which would occur if none of the destinations listen to EscalationAdded.</a:t>
            </a:r>
          </a:p>
          <a:p>
            <a:r>
              <a:rPr lang="en-US" dirty="0" smtClean="0"/>
              <a:t>4) MessageTransport, which sends the message to the external system.</a:t>
            </a:r>
          </a:p>
          <a:p>
            <a:r>
              <a:rPr lang="en-US" dirty="0" smtClean="0"/>
              <a:t>5) MessageContext.Root is of type Object, but message payloads typically need to work with the  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2377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Use case</a:t>
            </a:r>
          </a:p>
          <a:p>
            <a:r>
              <a:rPr lang="en-US" dirty="0" smtClean="0"/>
              <a:t>Some simple convention to keep in mind.</a:t>
            </a:r>
          </a:p>
          <a:p>
            <a:pPr marL="171450" indent="-171450">
              <a:buFont typeface="Arial" panose="020B0604020202020204" pitchFamily="34" charset="0"/>
              <a:buChar char="•"/>
            </a:pPr>
            <a:r>
              <a:rPr lang="en-US" dirty="0" smtClean="0"/>
              <a:t>Try to structure things as</a:t>
            </a:r>
            <a:r>
              <a:rPr lang="en-US" baseline="0" dirty="0" smtClean="0"/>
              <a:t> operations on resources rather than as RPC calls, i.e. instead of calling </a:t>
            </a:r>
            <a:r>
              <a:rPr lang="en-US" baseline="0" dirty="0" err="1" smtClean="0"/>
              <a:t>addContact</a:t>
            </a:r>
            <a:r>
              <a:rPr lang="en-US" baseline="0" dirty="0" smtClean="0"/>
              <a:t> you are </a:t>
            </a:r>
            <a:r>
              <a:rPr lang="en-US" baseline="0" dirty="0" err="1" smtClean="0"/>
              <a:t>POSTing</a:t>
            </a:r>
            <a:r>
              <a:rPr lang="en-US" baseline="0" dirty="0" smtClean="0"/>
              <a:t> to /contacts</a:t>
            </a:r>
          </a:p>
          <a:p>
            <a:pPr marL="171450" indent="-171450">
              <a:buFont typeface="Arial" panose="020B0604020202020204" pitchFamily="34" charset="0"/>
              <a:buChar char="•"/>
            </a:pPr>
            <a:r>
              <a:rPr lang="en-US" baseline="0" dirty="0" smtClean="0"/>
              <a:t>GET should never mutate a resource</a:t>
            </a:r>
          </a:p>
          <a:p>
            <a:pPr marL="171450" indent="-171450">
              <a:buFont typeface="Arial" panose="020B0604020202020204" pitchFamily="34" charset="0"/>
              <a:buChar char="•"/>
            </a:pPr>
            <a:r>
              <a:rPr lang="en-US" baseline="0" dirty="0" smtClean="0"/>
              <a:t>Use PUT to replace an existing resource, PATCH to partially update it (i.e. only updating specified fields), DELETE to remove objects, and POST to create new resources under an existing container</a:t>
            </a:r>
          </a:p>
          <a:p>
            <a:pPr marL="171450" indent="-171450">
              <a:buFont typeface="Arial" panose="020B0604020202020204" pitchFamily="34" charset="0"/>
              <a:buChar char="•"/>
            </a:pPr>
            <a:r>
              <a:rPr lang="en-US" baseline="0" dirty="0" smtClean="0"/>
              <a:t>Use plurals for resource paths where there are multiple sub-resources, i.e. /contacts/{contacted} rather than /contact/{contacted}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919594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Typically, a message event gets triggered when an event-aware entity is created, changed, or removed. (There are also other application-specific message events.)</a:t>
            </a:r>
          </a:p>
          <a:p>
            <a:r>
              <a:rPr lang="en-US" dirty="0" smtClean="0"/>
              <a:t>2) The primary purpose of the MessageContext entity is to create messages using information from the message event and the triggering entity.</a:t>
            </a:r>
          </a:p>
          <a:p>
            <a:r>
              <a:rPr lang="en-US" dirty="0" smtClean="0"/>
              <a:t>3) Seven, which would occur if all seven destinations listen to EscalationAdded. Zero, which would occur if none of the destinations listen to EscalationAdded.</a:t>
            </a:r>
          </a:p>
          <a:p>
            <a:r>
              <a:rPr lang="en-US" dirty="0" smtClean="0"/>
              <a:t>4) MessageTransport, which sends the message to the external system.</a:t>
            </a:r>
          </a:p>
          <a:p>
            <a:r>
              <a:rPr lang="en-US" dirty="0" smtClean="0"/>
              <a:t>5) MessageContext.Root is of type Object, but message payloads typically need to work with the  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039326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Typically, a message event gets triggered when an event-aware entity is created, changed, or removed. (There are also other application-specific message events.)</a:t>
            </a:r>
          </a:p>
          <a:p>
            <a:r>
              <a:rPr lang="en-US" dirty="0" smtClean="0"/>
              <a:t>2) The primary purpose of the MessageContext entity is to create messages using information from the message event and the triggering entity.</a:t>
            </a:r>
          </a:p>
          <a:p>
            <a:r>
              <a:rPr lang="en-US" dirty="0" smtClean="0"/>
              <a:t>3) Seven, which would occur if all seven destinations listen to EscalationAdded. Zero, which would occur if none of the destinations listen to EscalationAdded.</a:t>
            </a:r>
          </a:p>
          <a:p>
            <a:r>
              <a:rPr lang="en-US" dirty="0" smtClean="0"/>
              <a:t>4) MessageTransport, which sends the message to the external system.</a:t>
            </a:r>
          </a:p>
          <a:p>
            <a:r>
              <a:rPr lang="en-US" dirty="0" smtClean="0"/>
              <a:t>5) MessageContext.Root is of type Object, but message payloads typically need to work with the  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6658753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4033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63109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YAML(YAML </a:t>
            </a:r>
            <a:r>
              <a:rPr lang="en-US" dirty="0" err="1" smtClean="0"/>
              <a:t>Ain’t</a:t>
            </a:r>
            <a:r>
              <a:rPr lang="en-US" dirty="0" smtClean="0"/>
              <a:t> Markup language) is a human readable data serialization standard for all programming languages. It is used for configuration</a:t>
            </a:r>
            <a:r>
              <a:rPr lang="en-US" baseline="0" dirty="0" smtClean="0"/>
              <a:t> files and in many application where data is being stored in the next page you can see an example.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82556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Define header information</a:t>
            </a:r>
          </a:p>
          <a:p>
            <a:r>
              <a:rPr lang="en-US" u="none" dirty="0" smtClean="0"/>
              <a:t>Line 1</a:t>
            </a:r>
            <a:r>
              <a:rPr lang="en-US" u="none" baseline="0" dirty="0" smtClean="0"/>
              <a:t> : Must always specify swagger : ‘2.0’ in the file.</a:t>
            </a:r>
          </a:p>
          <a:p>
            <a:r>
              <a:rPr lang="en-US" u="none" baseline="0" dirty="0" smtClean="0"/>
              <a:t>Line 2 : Basic information about the schema.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Line 6 : Determines where the resources are rooted on the rest servlet. It becomes prefix to each of the paths: </a:t>
            </a:r>
            <a:r>
              <a:rPr lang="en-US" dirty="0" smtClean="0">
                <a:hlinkClick r:id="rId3"/>
              </a:rPr>
              <a:t>http://localhost:8880/ab/rest/trn/ta/contact/v1/&lt;resource</a:t>
            </a:r>
            <a:r>
              <a:rPr lang="en-US" dirty="0" smtClean="0"/>
              <a:t>&gt;</a:t>
            </a:r>
          </a:p>
          <a:p>
            <a:r>
              <a:rPr lang="en-US" u="none" dirty="0" smtClean="0"/>
              <a:t>Line 7-9 : Schemas alias and import path</a:t>
            </a:r>
            <a:r>
              <a:rPr lang="en-US" u="none" baseline="0" dirty="0" smtClean="0"/>
              <a:t> are defined. Reference to the imported schema are prefix with the alias before the ‘#’ symbol.</a:t>
            </a:r>
          </a:p>
          <a:p>
            <a:r>
              <a:rPr lang="en-US" u="none" baseline="0" dirty="0" smtClean="0"/>
              <a:t>Line 11 : Specifies the default handler class that will be instantiated for the operations.</a:t>
            </a:r>
          </a:p>
          <a:p>
            <a:r>
              <a:rPr lang="en-US" u="none" baseline="0" dirty="0" smtClean="0"/>
              <a:t>Line 13,15 : Specifies the default input/output file format for operations unless explicitly declared.</a:t>
            </a:r>
          </a:p>
          <a:p>
            <a:r>
              <a:rPr lang="en-US" u="none" baseline="0" dirty="0" smtClean="0"/>
              <a:t>Line 16 : Resource/Operations are defined under path.</a:t>
            </a:r>
          </a:p>
          <a:p>
            <a:endParaRPr lang="en-US" u="none" baseline="0" dirty="0" smtClean="0"/>
          </a:p>
          <a:p>
            <a:r>
              <a:rPr lang="en-US" u="none" baseline="0" dirty="0" smtClean="0"/>
              <a:t>Header Template </a:t>
            </a:r>
          </a:p>
          <a:p>
            <a:r>
              <a:rPr lang="en-US" u="none" baseline="0" dirty="0" smtClean="0"/>
              <a:t>Swagger : ‘2.0’ info :</a:t>
            </a:r>
          </a:p>
          <a:p>
            <a:r>
              <a:rPr lang="en-US" u="none" baseline="0" dirty="0" smtClean="0"/>
              <a:t>  Description : “My API” </a:t>
            </a:r>
          </a:p>
          <a:p>
            <a:r>
              <a:rPr lang="en-US" u="none" baseline="0" dirty="0" smtClean="0"/>
              <a:t>  version :’1.0’</a:t>
            </a:r>
          </a:p>
          <a:p>
            <a:r>
              <a:rPr lang="en-US" u="none" baseline="0" dirty="0" smtClean="0"/>
              <a:t>  title : “My API”</a:t>
            </a:r>
          </a:p>
          <a:p>
            <a:r>
              <a:rPr lang="en-US" u="none" baseline="0" dirty="0" smtClean="0"/>
              <a:t>Base path : &lt;</a:t>
            </a:r>
            <a:r>
              <a:rPr lang="en-US" u="none" baseline="0" dirty="0" err="1" smtClean="0"/>
              <a:t>basepath</a:t>
            </a:r>
            <a:r>
              <a:rPr lang="en-US" u="none" baseline="0" dirty="0" smtClean="0"/>
              <a:t>&gt;  # the base path is prepended to every path in this API, generally in the form &lt;grouping&gt;/&lt;version&gt; line claims/v1</a:t>
            </a:r>
          </a:p>
          <a:p>
            <a:r>
              <a:rPr lang="en-US" u="none" baseline="0" dirty="0" smtClean="0"/>
              <a:t>X-</a:t>
            </a:r>
            <a:r>
              <a:rPr lang="en-US" u="none" baseline="0" dirty="0" err="1" smtClean="0"/>
              <a:t>gw</a:t>
            </a:r>
            <a:r>
              <a:rPr lang="en-US" u="none" baseline="0" dirty="0" smtClean="0"/>
              <a:t>-schema-import : </a:t>
            </a:r>
          </a:p>
          <a:p>
            <a:r>
              <a:rPr lang="en-US" u="none" baseline="0" dirty="0" smtClean="0"/>
              <a:t>   &lt;alias&gt; : &lt;json schema name&gt; # can include any numbers of import. </a:t>
            </a:r>
          </a:p>
          <a:p>
            <a:r>
              <a:rPr lang="en-US" u="none" baseline="0" dirty="0" smtClean="0"/>
              <a:t>Produces:# used as the default for operations that don’t explicitly declare it -application/json.</a:t>
            </a:r>
          </a:p>
          <a:p>
            <a:r>
              <a:rPr lang="en-US" u="none" dirty="0" smtClean="0"/>
              <a:t>Consumes : # used</a:t>
            </a:r>
            <a:r>
              <a:rPr lang="en-US" u="none" baseline="0" dirty="0" smtClean="0"/>
              <a:t> as the default for operations that don’t explicitly declare it -application/json</a:t>
            </a:r>
            <a:endParaRPr lang="en-US" u="none"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05739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Define get operation to view a contact and its notes</a:t>
            </a:r>
          </a:p>
          <a:p>
            <a:r>
              <a:rPr lang="en-US" u="none" dirty="0" smtClean="0"/>
              <a:t>Line 17 : Defines the resource path.</a:t>
            </a:r>
          </a:p>
          <a:p>
            <a:r>
              <a:rPr lang="en-US" u="none" dirty="0" smtClean="0"/>
              <a:t>Line</a:t>
            </a:r>
            <a:r>
              <a:rPr lang="en-US" u="none" baseline="0" dirty="0" smtClean="0"/>
              <a:t> 18 : HTTP verb to read from the database.</a:t>
            </a:r>
          </a:p>
          <a:p>
            <a:r>
              <a:rPr lang="en-US" u="none" baseline="0" dirty="0" smtClean="0"/>
              <a:t>Line 20 : Unique method name the framework will call at runtime.</a:t>
            </a:r>
          </a:p>
          <a:p>
            <a:r>
              <a:rPr lang="en-US" u="none" baseline="0" dirty="0" smtClean="0"/>
              <a:t>Line 21 : InsuranceSuite extension that defines required permission(s) to execute the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Line 24,65 : Required parameter is defined and passed in the URL path.</a:t>
            </a:r>
          </a:p>
          <a:p>
            <a:r>
              <a:rPr lang="en-US" u="none" baseline="0" dirty="0" smtClean="0"/>
              <a:t>Line 25 : Filter parameter is defined. It is optionally used by the mapper query operation to obtain the </a:t>
            </a:r>
            <a:r>
              <a:rPr lang="en-US" u="none" baseline="0" dirty="0" err="1" smtClean="0"/>
              <a:t>TransformResult</a:t>
            </a:r>
            <a:r>
              <a:rPr lang="en-US" u="none" baseline="0" dirty="0" smtClean="0"/>
              <a:t> object. Two filters will be available for the external resource.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Line 30 : Standard response code for successful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Line 33 : Reference to the json schema definition used for the response returned by the operation, if 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HTTP response status are divided in five category.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baseline="0" dirty="0" smtClean="0"/>
              <a:t>1xx : Informational  - Communicates transfer protocol level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baseline="0" dirty="0" smtClean="0"/>
              <a:t>2xx : Success – Indicates that the client request was accepted successfully.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baseline="0" dirty="0" smtClean="0"/>
              <a:t>3xx : Redirection – Indicates that the client must take some additional action in order to complete their request.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baseline="0" dirty="0" smtClean="0"/>
              <a:t>4xx : Client Error – This category of error status codes points the finger at the client.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baseline="0" dirty="0" smtClean="0"/>
              <a:t>5xx : Server Error – The server takes responsibility for these error status codes.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u="none" baseline="0" dirty="0" smtClean="0"/>
              <a:t>HTTP response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baseline="0" dirty="0" smtClean="0"/>
              <a:t>200(OK) – standard response for successful HTTP request. The actual response will depend on the request method used. In a GET request, the response will contain an entity corresponding to the requested resource. In a POST request, the response will contain an entity describing or containing the result of the 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baseline="0" dirty="0" smtClean="0"/>
              <a:t>201(Created) – the request has been </a:t>
            </a:r>
            <a:r>
              <a:rPr lang="en-US" u="none" baseline="0" dirty="0" err="1" smtClean="0"/>
              <a:t>fullfilled</a:t>
            </a:r>
            <a:r>
              <a:rPr lang="en-US" u="none" baseline="0" dirty="0" smtClean="0"/>
              <a:t>, resulting in the creation of a new resource. The origin server MUST create the resource before returning the 201 status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baseline="0" dirty="0" smtClean="0"/>
              <a:t>202(Accepted) – the request has been accepted for processing, but the processing has not been completed. The request might or might not be eventually acted upon, and may be disallowed when processing others.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u="none" baseline="0" dirty="0" smtClean="0"/>
          </a:p>
          <a:p>
            <a:r>
              <a:rPr lang="en-US" u="none" baseline="0" dirty="0" smtClean="0"/>
              <a:t>Path Template</a:t>
            </a:r>
          </a:p>
          <a:p>
            <a:r>
              <a:rPr lang="en-US" u="none" baseline="0" dirty="0" smtClean="0"/>
              <a:t>Paths : </a:t>
            </a:r>
          </a:p>
          <a:p>
            <a:r>
              <a:rPr lang="en-US" u="none" baseline="0" dirty="0" smtClean="0"/>
              <a:t>    /&lt;path&gt;:</a:t>
            </a:r>
          </a:p>
          <a:p>
            <a:r>
              <a:rPr lang="en-US" u="none" baseline="0" dirty="0" smtClean="0"/>
              <a:t>    &lt;method&gt;: # methods are in lower-case, i.e. get, post, patch, put, delete, options, or head</a:t>
            </a:r>
          </a:p>
          <a:p>
            <a:r>
              <a:rPr lang="en-US" u="none" baseline="0" dirty="0" smtClean="0"/>
              <a:t>     summary:&lt;summary&gt;# Any text you like</a:t>
            </a:r>
          </a:p>
          <a:p>
            <a:r>
              <a:rPr lang="en-US" u="none" baseline="0" dirty="0" smtClean="0"/>
              <a:t>     description:</a:t>
            </a:r>
          </a:p>
          <a:p>
            <a:r>
              <a:rPr lang="en-US" u="none" baseline="0" dirty="0" smtClean="0"/>
              <a:t>     &lt;description&gt;# Any text you like</a:t>
            </a:r>
          </a:p>
          <a:p>
            <a:r>
              <a:rPr lang="en-US" u="none" baseline="0" dirty="0" smtClean="0"/>
              <a:t>     </a:t>
            </a:r>
            <a:r>
              <a:rPr lang="en-US" u="none" baseline="0" dirty="0" err="1" smtClean="0"/>
              <a:t>operationid</a:t>
            </a:r>
            <a:r>
              <a:rPr lang="en-US" u="none" baseline="0" dirty="0" smtClean="0"/>
              <a:t> : </a:t>
            </a:r>
          </a:p>
          <a:p>
            <a:r>
              <a:rPr lang="en-US" u="none" baseline="0" dirty="0" smtClean="0"/>
              <a:t>     &lt;</a:t>
            </a:r>
            <a:r>
              <a:rPr lang="en-US" u="none" baseline="0" dirty="0" err="1" smtClean="0"/>
              <a:t>operationid</a:t>
            </a:r>
            <a:r>
              <a:rPr lang="en-US" u="none" baseline="0" dirty="0" smtClean="0"/>
              <a:t>&gt; # Becomes the handler method name, must be </a:t>
            </a:r>
            <a:r>
              <a:rPr lang="en-US" u="none" baseline="0" dirty="0" err="1" smtClean="0"/>
              <a:t>ubique</a:t>
            </a:r>
            <a:r>
              <a:rPr lang="en-US" u="none" baseline="0" dirty="0" smtClean="0"/>
              <a:t> within this schema</a:t>
            </a:r>
          </a:p>
          <a:p>
            <a:r>
              <a:rPr lang="en-US" u="none" baseline="0" dirty="0" smtClean="0"/>
              <a:t>      parameters : # you can omit this if the method has no parameters. Parameters is a list, so each element is prefixed with ‘-’ to indicate it’s a list item</a:t>
            </a:r>
          </a:p>
          <a:p>
            <a:r>
              <a:rPr lang="en-US" u="none" baseline="0" dirty="0" smtClean="0"/>
              <a:t>      -name:&lt;foo&gt;</a:t>
            </a:r>
          </a:p>
          <a:p>
            <a:r>
              <a:rPr lang="en-US" u="none" baseline="0" dirty="0" smtClean="0"/>
              <a:t>      in:</a:t>
            </a:r>
          </a:p>
          <a:p>
            <a:r>
              <a:rPr lang="en-US" u="none" baseline="0" dirty="0" smtClean="0"/>
              <a:t>&lt;query/path/body/header&gt;</a:t>
            </a:r>
          </a:p>
          <a:p>
            <a:r>
              <a:rPr lang="en-US" u="none" baseline="0" dirty="0" smtClean="0"/>
              <a:t># either </a:t>
            </a:r>
            <a:r>
              <a:rPr lang="en-US" u="none" baseline="0" dirty="0" err="1" smtClean="0"/>
              <a:t>query,path,body</a:t>
            </a:r>
            <a:r>
              <a:rPr lang="en-US" u="none" baseline="0" dirty="0" smtClean="0"/>
              <a:t>, or header</a:t>
            </a:r>
          </a:p>
          <a:p>
            <a:r>
              <a:rPr lang="en-US" u="none" baseline="0" dirty="0" smtClean="0"/>
              <a:t>       required : &lt;true/false&gt; # defaults to false, must be set to true for path parameters</a:t>
            </a:r>
          </a:p>
          <a:p>
            <a:r>
              <a:rPr lang="en-US" u="none" baseline="0" dirty="0" smtClean="0"/>
              <a:t>       type : &lt;string/integer/number/Boolean?# only for query, path or header parameters</a:t>
            </a:r>
          </a:p>
          <a:p>
            <a:r>
              <a:rPr lang="en-US" u="none" baseline="0" dirty="0" smtClean="0"/>
              <a:t>       schema : # only included for the body parameter</a:t>
            </a:r>
          </a:p>
          <a:p>
            <a:r>
              <a:rPr lang="en-US" u="none" baseline="0" dirty="0" smtClean="0"/>
              <a:t>       $ref: &lt;alias&gt;#/definitions/&lt;name&gt;</a:t>
            </a:r>
          </a:p>
          <a:p>
            <a:r>
              <a:rPr lang="en-US" u="none" baseline="0" dirty="0" smtClean="0"/>
              <a:t>       responses:</a:t>
            </a:r>
          </a:p>
          <a:p>
            <a:r>
              <a:rPr lang="en-US" u="none" baseline="0" dirty="0" smtClean="0"/>
              <a:t>       ‘&lt;code&gt;’ : # Make sure its in single or double quotes. 200 is generic, 201 for “created”, 204 for responses without a body</a:t>
            </a:r>
          </a:p>
          <a:p>
            <a:r>
              <a:rPr lang="en-US" u="none" baseline="0" dirty="0" smtClean="0"/>
              <a:t>       description: &lt;description&gt;</a:t>
            </a:r>
          </a:p>
          <a:p>
            <a:r>
              <a:rPr lang="en-US" u="none" baseline="0" dirty="0" smtClean="0"/>
              <a:t>       schema : # Only include for a 201 or 204</a:t>
            </a:r>
          </a:p>
          <a:p>
            <a:r>
              <a:rPr lang="en-US" u="none" baseline="0" dirty="0" smtClean="0"/>
              <a:t>       $ref: &lt;alias&gt;#/definitions/&lt;name&gt;</a:t>
            </a:r>
          </a:p>
          <a:p>
            <a:endParaRPr lang="en-US" u="none" baseline="0" dirty="0" smtClean="0"/>
          </a:p>
          <a:p>
            <a:r>
              <a:rPr lang="en-US" u="none" baseline="0" dirty="0" smtClean="0"/>
              <a:t>Permissions</a:t>
            </a:r>
          </a:p>
          <a:p>
            <a:r>
              <a:rPr lang="en-US" u="none" baseline="0" dirty="0" smtClean="0"/>
              <a:t>Generally, permissions should be enforced in the handler, rather than using the x-</a:t>
            </a:r>
            <a:r>
              <a:rPr lang="en-US" u="none" baseline="0" dirty="0" err="1" smtClean="0"/>
              <a:t>gw</a:t>
            </a:r>
            <a:r>
              <a:rPr lang="en-US" u="none" baseline="0" dirty="0" smtClean="0"/>
              <a:t>-permissions property in the schema. System permission can be used in the schema if there is no special application-level logic on that permission.</a:t>
            </a:r>
          </a:p>
          <a:p>
            <a:r>
              <a:rPr lang="en-US" u="none" baseline="0" dirty="0" smtClean="0"/>
              <a:t>Referencing the system permission directly is often not very safe, because you may be bypassing the logic on the associated application permission key, i.e. if you used </a:t>
            </a:r>
            <a:r>
              <a:rPr lang="en-US" u="none" baseline="0" dirty="0" err="1" smtClean="0"/>
              <a:t>abview</a:t>
            </a:r>
            <a:r>
              <a:rPr lang="en-US" u="none" baseline="0" dirty="0" smtClean="0"/>
              <a:t>, you’d bypass all the Tag permission logic for </a:t>
            </a:r>
            <a:r>
              <a:rPr lang="en-US" u="none" baseline="0" dirty="0" err="1" smtClean="0"/>
              <a:t>ABContact</a:t>
            </a:r>
            <a:r>
              <a:rPr lang="en-US" u="none" baseline="0" dirty="0" smtClean="0"/>
              <a:t>.</a:t>
            </a:r>
          </a:p>
          <a:p>
            <a:endParaRPr lang="en-US" u="none"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06719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Define patch operations to update a contact </a:t>
            </a:r>
          </a:p>
          <a:p>
            <a:pPr algn="l"/>
            <a:r>
              <a:rPr lang="en-US" u="none" dirty="0" smtClean="0"/>
              <a:t>Line 34 : HTTP verb to update a database</a:t>
            </a:r>
            <a:r>
              <a:rPr lang="en-US" u="none" baseline="0" dirty="0" smtClean="0"/>
              <a:t> record.</a:t>
            </a:r>
          </a:p>
          <a:p>
            <a:pPr algn="l"/>
            <a:r>
              <a:rPr lang="en-US" u="none" baseline="0" dirty="0" smtClean="0"/>
              <a:t>Line 36 : Unique method name the framework will call at runtime.</a:t>
            </a:r>
          </a:p>
          <a:p>
            <a:pPr algn="l"/>
            <a:r>
              <a:rPr lang="en-US" u="none" baseline="0" dirty="0" smtClean="0"/>
              <a:t>Line 37 : Explicitly defines what the operation will produce, if any. Overrides default setting of application/</a:t>
            </a:r>
            <a:r>
              <a:rPr lang="en-US" u="none" baseline="0" dirty="0" err="1" smtClean="0"/>
              <a:t>json</a:t>
            </a:r>
            <a:r>
              <a:rPr lang="en-US" u="none" baseline="0" dirty="0" smtClean="0"/>
              <a:t>.</a:t>
            </a:r>
          </a:p>
          <a:p>
            <a:pPr algn="l"/>
            <a:r>
              <a:rPr lang="en-US" u="none" baseline="0" dirty="0" smtClean="0"/>
              <a:t>Line 40 : Required parameter is defined and passed in the URL path.</a:t>
            </a:r>
          </a:p>
          <a:p>
            <a:pPr algn="l"/>
            <a:r>
              <a:rPr lang="en-US" u="none" baseline="0" dirty="0" smtClean="0"/>
              <a:t>Line 41-45 : Defines the parameter for the </a:t>
            </a:r>
            <a:r>
              <a:rPr lang="en-US" u="none" baseline="0" dirty="0" err="1" smtClean="0"/>
              <a:t>json</a:t>
            </a:r>
            <a:r>
              <a:rPr lang="en-US" u="none" baseline="0" dirty="0" smtClean="0"/>
              <a:t> object sent in from the external resource. </a:t>
            </a:r>
            <a:r>
              <a:rPr lang="en-US" u="none" baseline="0" dirty="0" err="1" smtClean="0"/>
              <a:t>Json</a:t>
            </a:r>
            <a:r>
              <a:rPr lang="en-US" u="none" baseline="0" dirty="0" smtClean="0"/>
              <a:t> object parameter are defined by referenced schema.</a:t>
            </a:r>
          </a:p>
          <a:p>
            <a:pPr algn="l"/>
            <a:r>
              <a:rPr lang="en-US" u="none" baseline="0" dirty="0" smtClean="0"/>
              <a:t>Line 47 : Standard response code for successful update.</a:t>
            </a:r>
          </a:p>
          <a:p>
            <a:pPr algn="l"/>
            <a:r>
              <a:rPr lang="en-US" u="none" baseline="0" dirty="0" smtClean="0"/>
              <a:t>Line 50 : Schema definition used for the response returned by the operation, if any.</a:t>
            </a:r>
          </a:p>
          <a:p>
            <a:pPr algn="l"/>
            <a:endParaRPr lang="en-US" u="none" baseline="0" dirty="0" smtClean="0"/>
          </a:p>
          <a:p>
            <a:pPr algn="l"/>
            <a:endParaRPr lang="en-US" u="none" baseline="0" dirty="0" smtClean="0"/>
          </a:p>
          <a:p>
            <a:pPr algn="l"/>
            <a:endParaRPr lang="en-US" u="none"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59766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Define post operation to add a note to a contact</a:t>
            </a:r>
          </a:p>
          <a:p>
            <a:r>
              <a:rPr lang="en-US" u="none" dirty="0" smtClean="0"/>
              <a:t>Line 51 :</a:t>
            </a:r>
            <a:r>
              <a:rPr lang="en-US" u="none" baseline="0" dirty="0" smtClean="0"/>
              <a:t> Defines the resource path</a:t>
            </a:r>
          </a:p>
          <a:p>
            <a:r>
              <a:rPr lang="en-US" u="none" baseline="0" dirty="0" smtClean="0"/>
              <a:t>Line 52 : HTTP verb to add a database record</a:t>
            </a:r>
          </a:p>
          <a:p>
            <a:r>
              <a:rPr lang="en-US" u="none" baseline="0" dirty="0" smtClean="0"/>
              <a:t>Line 54 : Unique method name the framework will call at runtime</a:t>
            </a:r>
          </a:p>
          <a:p>
            <a:pPr algn="l"/>
            <a:r>
              <a:rPr lang="en-US" u="none" baseline="0" dirty="0" smtClean="0"/>
              <a:t>Line 56 : Required parameter is defined and passed in the URL path.</a:t>
            </a:r>
          </a:p>
          <a:p>
            <a:pPr algn="l"/>
            <a:r>
              <a:rPr lang="en-US" u="none" baseline="0" dirty="0" smtClean="0"/>
              <a:t>Line 57-61 : Defines the parameter for the JSON object sent in from the external resource. JSON object parameter are defined by the reference schema.</a:t>
            </a:r>
          </a:p>
          <a:p>
            <a:pPr algn="l"/>
            <a:r>
              <a:rPr lang="en-US" u="none" baseline="0" dirty="0" smtClean="0"/>
              <a:t>Line 63 : Standard response code for successful update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63405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692149" y="914399"/>
            <a:ext cx="353568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4470400" y="914399"/>
            <a:ext cx="353568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8229600" y="914399"/>
            <a:ext cx="353568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579511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75944" y="106136"/>
            <a:ext cx="4316545"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4685351" y="408955"/>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9" y="2543354"/>
            <a:ext cx="11131783"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8"/>
            <a:ext cx="11103597"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8000" y="6260550"/>
            <a:ext cx="6096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extLst>
      <p:ext uri="{BB962C8B-B14F-4D97-AF65-F5344CB8AC3E}">
        <p14:creationId xmlns:p14="http://schemas.microsoft.com/office/powerpoint/2010/main" val="379595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938784" y="1133856"/>
            <a:ext cx="10302240" cy="4425696"/>
          </a:xfrm>
          <a:ln>
            <a:noFill/>
          </a:ln>
        </p:spPr>
        <p:txBody>
          <a:bodyPr lIns="91440" tIns="45720" rIns="91440" bIns="45720" anchor="t" anchorCtr="0">
            <a:noAutofit/>
          </a:bodyPr>
          <a:lstStyle>
            <a:lvl1pPr>
              <a:defRPr sz="5867">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7796950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Review Questions Standard">
    <p:spTree>
      <p:nvGrpSpPr>
        <p:cNvPr id="1" name=""/>
        <p:cNvGrpSpPr/>
        <p:nvPr/>
      </p:nvGrpSpPr>
      <p:grpSpPr>
        <a:xfrm>
          <a:off x="0" y="0"/>
          <a:ext cx="0" cy="0"/>
          <a:chOff x="0" y="0"/>
          <a:chExt cx="0" cy="0"/>
        </a:xfrm>
      </p:grpSpPr>
      <p:sp>
        <p:nvSpPr>
          <p:cNvPr id="3" name="txt Content"/>
          <p:cNvSpPr>
            <a:spLocks noGrp="1"/>
          </p:cNvSpPr>
          <p:nvPr>
            <p:ph idx="1" hasCustomPrompt="1"/>
          </p:nvPr>
        </p:nvSpPr>
        <p:spPr>
          <a:xfrm>
            <a:off x="692151" y="914400"/>
            <a:ext cx="11091333"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656167" y="114302"/>
            <a:ext cx="11091333"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2828440612"/>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Lesson Objectives Review">
    <p:spTree>
      <p:nvGrpSpPr>
        <p:cNvPr id="1" name=""/>
        <p:cNvGrpSpPr/>
        <p:nvPr/>
      </p:nvGrpSpPr>
      <p:grpSpPr>
        <a:xfrm>
          <a:off x="0" y="0"/>
          <a:ext cx="0" cy="0"/>
          <a:chOff x="0" y="0"/>
          <a:chExt cx="0" cy="0"/>
        </a:xfrm>
      </p:grpSpPr>
      <p:sp>
        <p:nvSpPr>
          <p:cNvPr id="11" name="txt Content"/>
          <p:cNvSpPr>
            <a:spLocks noGrp="1"/>
          </p:cNvSpPr>
          <p:nvPr>
            <p:ph type="body" sz="quarter" idx="10" hasCustomPrompt="1"/>
          </p:nvPr>
        </p:nvSpPr>
        <p:spPr>
          <a:xfrm>
            <a:off x="694265" y="1344168"/>
            <a:ext cx="1109472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2671785436"/>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lvl1pPr>
          </a:lstStyle>
          <a:p>
            <a:r>
              <a:rPr lang="en-US" dirty="0"/>
              <a:t>Client/Partner Logo Here</a:t>
            </a:r>
          </a:p>
        </p:txBody>
      </p:sp>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spTree>
    <p:extLst>
      <p:ext uri="{BB962C8B-B14F-4D97-AF65-F5344CB8AC3E}">
        <p14:creationId xmlns:p14="http://schemas.microsoft.com/office/powerpoint/2010/main" val="8223112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txt Title"/>
          <p:cNvSpPr>
            <a:spLocks noGrp="1" noChangeArrowheads="1"/>
          </p:cNvSpPr>
          <p:nvPr>
            <p:ph type="title"/>
          </p:nvPr>
        </p:nvSpPr>
        <p:spPr bwMode="auto">
          <a:xfrm>
            <a:off x="658368" y="118873"/>
            <a:ext cx="1109472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694944" y="914400"/>
            <a:ext cx="110947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5743154" y="6475147"/>
            <a:ext cx="692151"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r>
              <a:rPr lang="en-US" sz="1800" i="1" dirty="0" smtClean="0">
                <a:solidFill>
                  <a:srgbClr val="B2B2B2"/>
                </a:solidFill>
                <a:cs typeface="Times New Roman" pitchFamily="18" charset="0"/>
              </a:rPr>
              <a:t> </a:t>
            </a:r>
            <a:endParaRPr lang="en-US" sz="1800" i="1" dirty="0">
              <a:solidFill>
                <a:srgbClr val="B2B2B2"/>
              </a:solidFill>
              <a:cs typeface="Times New Roman" pitchFamily="18" charset="0"/>
            </a:endParaRPr>
          </a:p>
        </p:txBody>
      </p:sp>
    </p:spTree>
    <p:extLst>
      <p:ext uri="{BB962C8B-B14F-4D97-AF65-F5344CB8AC3E}">
        <p14:creationId xmlns:p14="http://schemas.microsoft.com/office/powerpoint/2010/main" val="3767230765"/>
      </p:ext>
    </p:extLst>
  </p:cSld>
  <p:clrMap bg1="dk2" tx1="lt1" bg2="dk1"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880/ab/rest/trn/ta/contact/v1/%3cresourc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a:xfrm>
            <a:off x="5088272" y="370848"/>
            <a:ext cx="2777457" cy="819151"/>
          </a:xfrm>
        </p:spPr>
      </p:pic>
      <p:sp>
        <p:nvSpPr>
          <p:cNvPr id="3" name="Title 2"/>
          <p:cNvSpPr>
            <a:spLocks noGrp="1"/>
          </p:cNvSpPr>
          <p:nvPr>
            <p:ph type="ctrTitle"/>
          </p:nvPr>
        </p:nvSpPr>
        <p:spPr>
          <a:xfrm>
            <a:off x="762000" y="2667000"/>
            <a:ext cx="8348837" cy="553998"/>
          </a:xfrm>
        </p:spPr>
        <p:txBody>
          <a:bodyPr/>
          <a:lstStyle/>
          <a:p>
            <a:r>
              <a:rPr lang="en-US" dirty="0" smtClean="0">
                <a:solidFill>
                  <a:srgbClr val="04628C"/>
                </a:solidFill>
              </a:rPr>
              <a:t>InsuranceSuite 10 Integration</a:t>
            </a:r>
            <a:endParaRPr lang="en-US" dirty="0">
              <a:solidFill>
                <a:srgbClr val="04628C"/>
              </a:solidFill>
            </a:endParaRPr>
          </a:p>
        </p:txBody>
      </p:sp>
      <p:sp>
        <p:nvSpPr>
          <p:cNvPr id="8" name="Title 2"/>
          <p:cNvSpPr txBox="1">
            <a:spLocks/>
          </p:cNvSpPr>
          <p:nvPr/>
        </p:nvSpPr>
        <p:spPr bwMode="white">
          <a:xfrm>
            <a:off x="913853" y="5177070"/>
            <a:ext cx="8348837"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lnSpc>
                <a:spcPct val="90000"/>
              </a:lnSpc>
              <a:spcBef>
                <a:spcPct val="0"/>
              </a:spcBef>
              <a:spcAft>
                <a:spcPct val="0"/>
              </a:spcAft>
              <a:defRPr sz="4000" b="1" i="0">
                <a:solidFill>
                  <a:schemeClr val="accent2"/>
                </a:solidFill>
                <a:latin typeface="Arial" panose="020B0604020202020204" pitchFamily="34" charset="0"/>
                <a:ea typeface="Arial" pitchFamily="34" charset="0"/>
                <a:cs typeface="Arial" panose="020B0604020202020204"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2400" b="0" kern="0" dirty="0" smtClean="0">
                <a:solidFill>
                  <a:srgbClr val="00B0F0"/>
                </a:solidFill>
                <a:ea typeface="+mn-ea"/>
              </a:rPr>
              <a:t>RESTful Web Services</a:t>
            </a:r>
            <a:endParaRPr lang="en-US" sz="2400" b="0" dirty="0">
              <a:solidFill>
                <a:srgbClr val="00B0F0"/>
              </a:solidFill>
              <a:ea typeface="+mn-ea"/>
            </a:endParaRPr>
          </a:p>
        </p:txBody>
      </p:sp>
    </p:spTree>
    <p:extLst>
      <p:ext uri="{BB962C8B-B14F-4D97-AF65-F5344CB8AC3E}">
        <p14:creationId xmlns:p14="http://schemas.microsoft.com/office/powerpoint/2010/main" val="1946173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header information</a:t>
            </a:r>
            <a:endParaRPr lang="en-US" dirty="0"/>
          </a:p>
        </p:txBody>
      </p:sp>
      <p:sp>
        <p:nvSpPr>
          <p:cNvPr id="3" name="Content Placeholder 2"/>
          <p:cNvSpPr>
            <a:spLocks noGrp="1"/>
          </p:cNvSpPr>
          <p:nvPr>
            <p:ph sz="half" idx="1"/>
          </p:nvPr>
        </p:nvSpPr>
        <p:spPr>
          <a:xfrm>
            <a:off x="692148" y="914399"/>
            <a:ext cx="11073131" cy="5486400"/>
          </a:xfrm>
        </p:spPr>
        <p:txBody>
          <a:bodyPr/>
          <a:lstStyle/>
          <a:p>
            <a:r>
              <a:rPr lang="en-US" dirty="0" smtClean="0"/>
              <a:t>Base path</a:t>
            </a:r>
          </a:p>
          <a:p>
            <a:pPr lvl="1"/>
            <a:r>
              <a:rPr lang="en-US" dirty="0" smtClean="0"/>
              <a:t>Determines where the resources are rooted on rest servlet</a:t>
            </a:r>
          </a:p>
          <a:p>
            <a:pPr lvl="2"/>
            <a:r>
              <a:rPr lang="en-US" dirty="0" smtClean="0"/>
              <a:t>REST servlet define in web.xml file with the default path rest</a:t>
            </a:r>
          </a:p>
          <a:p>
            <a:pPr lvl="1"/>
            <a:r>
              <a:rPr lang="en-US" dirty="0" smtClean="0"/>
              <a:t>Becomes a prefix to each of the paths</a:t>
            </a:r>
          </a:p>
          <a:p>
            <a:pPr lvl="1"/>
            <a:r>
              <a:rPr lang="en-US" dirty="0" smtClean="0"/>
              <a:t>The runtime path to the resources will</a:t>
            </a:r>
          </a:p>
          <a:p>
            <a:pPr lvl="2"/>
            <a:r>
              <a:rPr lang="en-US" dirty="0" smtClean="0"/>
              <a:t>&lt;schema&gt;://&lt;server&gt;:&lt;port&gt;/&lt;</a:t>
            </a:r>
            <a:r>
              <a:rPr lang="en-US" dirty="0" err="1" smtClean="0"/>
              <a:t>webapp</a:t>
            </a:r>
            <a:r>
              <a:rPr lang="en-US" dirty="0" smtClean="0"/>
              <a:t>&gt;/&lt;servlet&gt;/</a:t>
            </a:r>
          </a:p>
          <a:p>
            <a:pPr marL="742950" lvl="2" indent="0">
              <a:buNone/>
            </a:pPr>
            <a:r>
              <a:rPr lang="en-US" dirty="0"/>
              <a:t> </a:t>
            </a:r>
            <a:r>
              <a:rPr lang="en-US" dirty="0" smtClean="0"/>
              <a:t>   &lt;</a:t>
            </a:r>
            <a:r>
              <a:rPr lang="en-US" dirty="0" err="1" smtClean="0"/>
              <a:t>basepath</a:t>
            </a:r>
            <a:r>
              <a:rPr lang="en-US" dirty="0" smtClean="0"/>
              <a:t>&gt;/&lt;resource&gt;</a:t>
            </a:r>
          </a:p>
          <a:p>
            <a:pPr lvl="2"/>
            <a:r>
              <a:rPr lang="en-US" dirty="0" smtClean="0">
                <a:hlinkClick r:id="rId3"/>
              </a:rPr>
              <a:t>http://localhost:8880/ab/rest/trn/ta/contact/v1/&lt;resource</a:t>
            </a:r>
            <a:r>
              <a:rPr lang="en-US" dirty="0" smtClean="0"/>
              <a:t>&gt;</a:t>
            </a:r>
          </a:p>
          <a:p>
            <a:pPr marL="742950" lvl="2" indent="0">
              <a:buNone/>
            </a:pPr>
            <a:r>
              <a:rPr lang="en-US" dirty="0" smtClean="0"/>
              <a:t>	(Resource are defined in paths)</a:t>
            </a:r>
          </a:p>
          <a:p>
            <a:r>
              <a:rPr lang="en-US" dirty="0" err="1" smtClean="0"/>
              <a:t>InsuranceSuite</a:t>
            </a:r>
            <a:r>
              <a:rPr lang="en-US" dirty="0" smtClean="0"/>
              <a:t> extensions</a:t>
            </a:r>
          </a:p>
          <a:p>
            <a:pPr lvl="1"/>
            <a:r>
              <a:rPr lang="en-US" dirty="0" smtClean="0"/>
              <a:t>Any declaration that starts with </a:t>
            </a:r>
            <a:r>
              <a:rPr lang="en-US" b="1" dirty="0" smtClean="0"/>
              <a:t>x-</a:t>
            </a:r>
            <a:r>
              <a:rPr lang="en-US" b="1" dirty="0" err="1" smtClean="0"/>
              <a:t>gw</a:t>
            </a:r>
            <a:r>
              <a:rPr lang="en-US" b="1" dirty="0" smtClean="0"/>
              <a:t> </a:t>
            </a:r>
            <a:r>
              <a:rPr lang="en-US" dirty="0" smtClean="0"/>
              <a:t>are custom </a:t>
            </a:r>
            <a:r>
              <a:rPr lang="en-US" dirty="0" err="1" smtClean="0"/>
              <a:t>InsuranceSuite</a:t>
            </a:r>
            <a:r>
              <a:rPr lang="en-US" dirty="0" smtClean="0"/>
              <a:t> extensions to the schema, for example:</a:t>
            </a:r>
          </a:p>
          <a:p>
            <a:pPr lvl="2"/>
            <a:r>
              <a:rPr lang="en-US" dirty="0" smtClean="0"/>
              <a:t>x-</a:t>
            </a:r>
            <a:r>
              <a:rPr lang="en-US" dirty="0" err="1" smtClean="0"/>
              <a:t>gw</a:t>
            </a:r>
            <a:r>
              <a:rPr lang="en-US" dirty="0" smtClean="0"/>
              <a:t>-schema-import</a:t>
            </a:r>
          </a:p>
          <a:p>
            <a:pPr lvl="2"/>
            <a:r>
              <a:rPr lang="en-US" dirty="0" smtClean="0"/>
              <a:t>X-</a:t>
            </a:r>
            <a:r>
              <a:rPr lang="en-US" dirty="0" err="1" smtClean="0"/>
              <a:t>gw</a:t>
            </a:r>
            <a:r>
              <a:rPr lang="en-US" dirty="0" smtClean="0"/>
              <a:t>-</a:t>
            </a:r>
            <a:r>
              <a:rPr lang="en-US" dirty="0" err="1" smtClean="0"/>
              <a:t>apihandlers</a:t>
            </a:r>
            <a:endParaRPr lang="en-US" dirty="0" smtClean="0"/>
          </a:p>
          <a:p>
            <a:pPr lvl="1"/>
            <a:endParaRPr lang="en-US" dirty="0" smtClean="0"/>
          </a:p>
          <a:p>
            <a:pPr marL="742950" lvl="2" indent="0">
              <a:buNone/>
            </a:pPr>
            <a:endParaRPr lang="en-US" dirty="0" smtClean="0"/>
          </a:p>
          <a:p>
            <a:pPr lvl="1"/>
            <a:endParaRPr lang="en-US" dirty="0"/>
          </a:p>
        </p:txBody>
      </p:sp>
      <p:pic>
        <p:nvPicPr>
          <p:cNvPr id="4" name="Picture 3"/>
          <p:cNvPicPr>
            <a:picLocks noChangeAspect="1"/>
          </p:cNvPicPr>
          <p:nvPr/>
        </p:nvPicPr>
        <p:blipFill>
          <a:blip r:embed="rId4"/>
          <a:stretch>
            <a:fillRect/>
          </a:stretch>
        </p:blipFill>
        <p:spPr>
          <a:xfrm>
            <a:off x="8001000" y="914399"/>
            <a:ext cx="3874347" cy="3200400"/>
          </a:xfrm>
          <a:prstGeom prst="rect">
            <a:avLst/>
          </a:prstGeom>
        </p:spPr>
      </p:pic>
    </p:spTree>
    <p:extLst>
      <p:ext uri="{BB962C8B-B14F-4D97-AF65-F5344CB8AC3E}">
        <p14:creationId xmlns:p14="http://schemas.microsoft.com/office/powerpoint/2010/main" val="18187553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Define get operation to view a contact and its notes</a:t>
            </a:r>
            <a:endParaRPr lang="en-US" dirty="0"/>
          </a:p>
        </p:txBody>
      </p:sp>
      <p:sp>
        <p:nvSpPr>
          <p:cNvPr id="3" name="Content Placeholder 2"/>
          <p:cNvSpPr>
            <a:spLocks noGrp="1"/>
          </p:cNvSpPr>
          <p:nvPr>
            <p:ph sz="half" idx="1"/>
          </p:nvPr>
        </p:nvSpPr>
        <p:spPr>
          <a:xfrm>
            <a:off x="692148" y="914399"/>
            <a:ext cx="11060939" cy="5486400"/>
          </a:xfrm>
        </p:spPr>
        <p:txBody>
          <a:bodyPr/>
          <a:lstStyle/>
          <a:p>
            <a:r>
              <a:rPr lang="en-US" dirty="0" smtClean="0"/>
              <a:t>HTTP GET requests are used to retrieve resource information only</a:t>
            </a:r>
          </a:p>
          <a:p>
            <a:pPr lvl="3"/>
            <a:endParaRPr lang="en-US" dirty="0"/>
          </a:p>
        </p:txBody>
      </p:sp>
      <p:pic>
        <p:nvPicPr>
          <p:cNvPr id="7" name="Picture 6"/>
          <p:cNvPicPr>
            <a:picLocks noChangeAspect="1"/>
          </p:cNvPicPr>
          <p:nvPr/>
        </p:nvPicPr>
        <p:blipFill>
          <a:blip r:embed="rId3"/>
          <a:stretch>
            <a:fillRect/>
          </a:stretch>
        </p:blipFill>
        <p:spPr>
          <a:xfrm>
            <a:off x="2895600" y="1295400"/>
            <a:ext cx="5443537" cy="3171825"/>
          </a:xfrm>
          <a:prstGeom prst="rect">
            <a:avLst/>
          </a:prstGeom>
        </p:spPr>
      </p:pic>
      <p:pic>
        <p:nvPicPr>
          <p:cNvPr id="8" name="Picture 7"/>
          <p:cNvPicPr>
            <a:picLocks noChangeAspect="1"/>
          </p:cNvPicPr>
          <p:nvPr/>
        </p:nvPicPr>
        <p:blipFill>
          <a:blip r:embed="rId4"/>
          <a:stretch>
            <a:fillRect/>
          </a:stretch>
        </p:blipFill>
        <p:spPr>
          <a:xfrm>
            <a:off x="2895600" y="4710112"/>
            <a:ext cx="2905125" cy="1447800"/>
          </a:xfrm>
          <a:prstGeom prst="rect">
            <a:avLst/>
          </a:prstGeom>
        </p:spPr>
      </p:pic>
      <p:grpSp>
        <p:nvGrpSpPr>
          <p:cNvPr id="11" name="Group 10"/>
          <p:cNvGrpSpPr/>
          <p:nvPr/>
        </p:nvGrpSpPr>
        <p:grpSpPr>
          <a:xfrm>
            <a:off x="2362211" y="2667000"/>
            <a:ext cx="457200" cy="2209800"/>
            <a:chOff x="7239000" y="2921000"/>
            <a:chExt cx="339328" cy="799011"/>
          </a:xfrm>
        </p:grpSpPr>
        <p:cxnSp>
          <p:nvCxnSpPr>
            <p:cNvPr id="12" name="Straight Arrow Connector 11"/>
            <p:cNvCxnSpPr/>
            <p:nvPr/>
          </p:nvCxnSpPr>
          <p:spPr bwMode="auto">
            <a:xfrm>
              <a:off x="7239000" y="3720011"/>
              <a:ext cx="339328" cy="0"/>
            </a:xfrm>
            <a:prstGeom prst="straightConnector1">
              <a:avLst/>
            </a:prstGeom>
            <a:noFill/>
            <a:ln w="57150" cap="flat" cmpd="sng" algn="ctr">
              <a:solidFill>
                <a:srgbClr val="117C8C"/>
              </a:solidFill>
              <a:prstDash val="solid"/>
              <a:round/>
              <a:headEnd type="none" w="med" len="med"/>
              <a:tailEnd type="triangle"/>
            </a:ln>
            <a:effectLst/>
          </p:spPr>
        </p:cxnSp>
        <p:cxnSp>
          <p:nvCxnSpPr>
            <p:cNvPr id="13" name="Straight Arrow Connector 12"/>
            <p:cNvCxnSpPr/>
            <p:nvPr/>
          </p:nvCxnSpPr>
          <p:spPr bwMode="auto">
            <a:xfrm>
              <a:off x="7239000" y="2921000"/>
              <a:ext cx="339328" cy="0"/>
            </a:xfrm>
            <a:prstGeom prst="straightConnector1">
              <a:avLst/>
            </a:prstGeom>
            <a:noFill/>
            <a:ln w="57150" cap="flat" cmpd="sng" algn="ctr">
              <a:solidFill>
                <a:srgbClr val="117C8C"/>
              </a:solidFill>
              <a:prstDash val="solid"/>
              <a:round/>
              <a:headEnd type="none" w="med" len="med"/>
              <a:tailEnd type="triangle"/>
            </a:ln>
            <a:effectLst/>
          </p:spPr>
        </p:cxnSp>
        <p:cxnSp>
          <p:nvCxnSpPr>
            <p:cNvPr id="14" name="Straight Connector 13"/>
            <p:cNvCxnSpPr/>
            <p:nvPr/>
          </p:nvCxnSpPr>
          <p:spPr bwMode="auto">
            <a:xfrm>
              <a:off x="7239000" y="2921000"/>
              <a:ext cx="0" cy="799011"/>
            </a:xfrm>
            <a:prstGeom prst="line">
              <a:avLst/>
            </a:prstGeom>
            <a:noFill/>
            <a:ln w="57150" cap="flat" cmpd="sng" algn="ctr">
              <a:solidFill>
                <a:srgbClr val="117C8C"/>
              </a:solidFill>
              <a:prstDash val="solid"/>
              <a:round/>
              <a:headEnd type="none" w="med" len="med"/>
              <a:tailEnd type="none" w="med" len="med"/>
            </a:ln>
            <a:effectLst/>
          </p:spPr>
        </p:cxnSp>
      </p:grpSp>
    </p:spTree>
    <p:extLst>
      <p:ext uri="{BB962C8B-B14F-4D97-AF65-F5344CB8AC3E}">
        <p14:creationId xmlns:p14="http://schemas.microsoft.com/office/powerpoint/2010/main" val="73750411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patch operations to update a contact </a:t>
            </a:r>
            <a:endParaRPr lang="en-US" dirty="0"/>
          </a:p>
        </p:txBody>
      </p:sp>
      <p:sp>
        <p:nvSpPr>
          <p:cNvPr id="3" name="Content Placeholder 2"/>
          <p:cNvSpPr>
            <a:spLocks noGrp="1"/>
          </p:cNvSpPr>
          <p:nvPr>
            <p:ph sz="half" idx="1"/>
          </p:nvPr>
        </p:nvSpPr>
        <p:spPr>
          <a:xfrm>
            <a:off x="692149" y="914399"/>
            <a:ext cx="10814051" cy="5486400"/>
          </a:xfrm>
        </p:spPr>
        <p:txBody>
          <a:bodyPr/>
          <a:lstStyle/>
          <a:p>
            <a:r>
              <a:rPr lang="en-US" dirty="0" smtClean="0"/>
              <a:t>HTTP </a:t>
            </a:r>
            <a:r>
              <a:rPr lang="en-US" b="1" dirty="0" smtClean="0"/>
              <a:t>PATCH</a:t>
            </a:r>
            <a:r>
              <a:rPr lang="en-US" dirty="0" smtClean="0"/>
              <a:t> requests are used to make </a:t>
            </a:r>
            <a:r>
              <a:rPr lang="en-US" b="1" dirty="0" smtClean="0"/>
              <a:t>partial</a:t>
            </a:r>
            <a:r>
              <a:rPr lang="en-US" dirty="0" smtClean="0"/>
              <a:t> update on a resource</a:t>
            </a:r>
          </a:p>
          <a:p>
            <a:r>
              <a:rPr lang="en-US" dirty="0" smtClean="0"/>
              <a:t>HTTP </a:t>
            </a:r>
            <a:r>
              <a:rPr lang="en-US" b="1" dirty="0" smtClean="0"/>
              <a:t>PUT</a:t>
            </a:r>
            <a:r>
              <a:rPr lang="en-US" dirty="0" smtClean="0"/>
              <a:t> requests are used to </a:t>
            </a:r>
            <a:r>
              <a:rPr lang="en-US" b="1" dirty="0" smtClean="0"/>
              <a:t>replace</a:t>
            </a:r>
            <a:r>
              <a:rPr lang="en-US" dirty="0" smtClean="0"/>
              <a:t> a resource in its entirely</a:t>
            </a:r>
          </a:p>
          <a:p>
            <a:pPr lvl="1"/>
            <a:endParaRPr lang="en-US" dirty="0"/>
          </a:p>
        </p:txBody>
      </p:sp>
      <p:pic>
        <p:nvPicPr>
          <p:cNvPr id="6" name="Picture 5"/>
          <p:cNvPicPr>
            <a:picLocks noChangeAspect="1"/>
          </p:cNvPicPr>
          <p:nvPr/>
        </p:nvPicPr>
        <p:blipFill>
          <a:blip r:embed="rId3"/>
          <a:stretch>
            <a:fillRect/>
          </a:stretch>
        </p:blipFill>
        <p:spPr>
          <a:xfrm>
            <a:off x="2514600" y="1981200"/>
            <a:ext cx="6362700" cy="4048125"/>
          </a:xfrm>
          <a:prstGeom prst="rect">
            <a:avLst/>
          </a:prstGeom>
        </p:spPr>
      </p:pic>
    </p:spTree>
    <p:extLst>
      <p:ext uri="{BB962C8B-B14F-4D97-AF65-F5344CB8AC3E}">
        <p14:creationId xmlns:p14="http://schemas.microsoft.com/office/powerpoint/2010/main" val="12469187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post operation to add a note to a contact</a:t>
            </a:r>
            <a:endParaRPr lang="en-US" dirty="0"/>
          </a:p>
        </p:txBody>
      </p:sp>
      <p:sp>
        <p:nvSpPr>
          <p:cNvPr id="3" name="Content Placeholder 2"/>
          <p:cNvSpPr>
            <a:spLocks noGrp="1"/>
          </p:cNvSpPr>
          <p:nvPr>
            <p:ph sz="half" idx="1"/>
          </p:nvPr>
        </p:nvSpPr>
        <p:spPr>
          <a:xfrm>
            <a:off x="692148" y="914399"/>
            <a:ext cx="10890251" cy="5486400"/>
          </a:xfrm>
        </p:spPr>
        <p:txBody>
          <a:bodyPr/>
          <a:lstStyle/>
          <a:p>
            <a:r>
              <a:rPr lang="en-US" dirty="0" smtClean="0"/>
              <a:t>HTTP </a:t>
            </a:r>
            <a:r>
              <a:rPr lang="en-US" b="1" dirty="0" smtClean="0"/>
              <a:t>POST</a:t>
            </a:r>
            <a:r>
              <a:rPr lang="en-US" dirty="0" smtClean="0"/>
              <a:t> requests are used to create new resources.</a:t>
            </a:r>
          </a:p>
          <a:p>
            <a:pPr lvl="1"/>
            <a:endParaRPr lang="en-US" dirty="0"/>
          </a:p>
        </p:txBody>
      </p:sp>
      <p:pic>
        <p:nvPicPr>
          <p:cNvPr id="6" name="Picture 5"/>
          <p:cNvPicPr>
            <a:picLocks noChangeAspect="1"/>
          </p:cNvPicPr>
          <p:nvPr/>
        </p:nvPicPr>
        <p:blipFill>
          <a:blip r:embed="rId3"/>
          <a:stretch>
            <a:fillRect/>
          </a:stretch>
        </p:blipFill>
        <p:spPr>
          <a:xfrm>
            <a:off x="1828800" y="1676400"/>
            <a:ext cx="7951785" cy="3962400"/>
          </a:xfrm>
          <a:prstGeom prst="rect">
            <a:avLst/>
          </a:prstGeom>
        </p:spPr>
      </p:pic>
    </p:spTree>
    <p:extLst>
      <p:ext uri="{BB962C8B-B14F-4D97-AF65-F5344CB8AC3E}">
        <p14:creationId xmlns:p14="http://schemas.microsoft.com/office/powerpoint/2010/main" val="292987008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validation constraints</a:t>
            </a:r>
            <a:endParaRPr lang="en-US" dirty="0"/>
          </a:p>
        </p:txBody>
      </p:sp>
      <p:sp>
        <p:nvSpPr>
          <p:cNvPr id="3" name="Content Placeholder 2"/>
          <p:cNvSpPr>
            <a:spLocks noGrp="1"/>
          </p:cNvSpPr>
          <p:nvPr>
            <p:ph sz="half" idx="1"/>
          </p:nvPr>
        </p:nvSpPr>
        <p:spPr>
          <a:xfrm>
            <a:off x="692148" y="914399"/>
            <a:ext cx="10737851" cy="5486400"/>
          </a:xfrm>
        </p:spPr>
        <p:txBody>
          <a:bodyPr/>
          <a:lstStyle/>
          <a:p>
            <a:r>
              <a:rPr lang="en-US" dirty="0" smtClean="0"/>
              <a:t>A resource may have a parameter in their </a:t>
            </a:r>
          </a:p>
          <a:p>
            <a:pPr marL="0" indent="0">
              <a:buNone/>
            </a:pPr>
            <a:r>
              <a:rPr lang="en-US" dirty="0"/>
              <a:t> </a:t>
            </a:r>
            <a:r>
              <a:rPr lang="en-US" dirty="0" smtClean="0"/>
              <a:t>   path, body, header and query</a:t>
            </a:r>
          </a:p>
          <a:p>
            <a:r>
              <a:rPr lang="en-US" dirty="0" smtClean="0"/>
              <a:t>Depending on the type of parameter, </a:t>
            </a:r>
          </a:p>
          <a:p>
            <a:pPr marL="0" indent="0">
              <a:buNone/>
            </a:pPr>
            <a:r>
              <a:rPr lang="en-US" dirty="0"/>
              <a:t> </a:t>
            </a:r>
            <a:r>
              <a:rPr lang="en-US" dirty="0" smtClean="0"/>
              <a:t>   constraints can be specific to ensure </a:t>
            </a:r>
          </a:p>
          <a:p>
            <a:pPr marL="0" indent="0">
              <a:buNone/>
            </a:pPr>
            <a:r>
              <a:rPr lang="en-US" dirty="0"/>
              <a:t> </a:t>
            </a:r>
            <a:r>
              <a:rPr lang="en-US" dirty="0" smtClean="0"/>
              <a:t>   the request confirms to expected schema </a:t>
            </a:r>
          </a:p>
          <a:p>
            <a:pPr marL="0" indent="0">
              <a:buNone/>
            </a:pPr>
            <a:r>
              <a:rPr lang="en-US" dirty="0"/>
              <a:t> </a:t>
            </a:r>
            <a:r>
              <a:rPr lang="en-US" dirty="0" smtClean="0"/>
              <a:t>   definition.</a:t>
            </a:r>
          </a:p>
          <a:p>
            <a:r>
              <a:rPr lang="en-US" dirty="0" smtClean="0"/>
              <a:t>Apart form standard swagger schema 2.0</a:t>
            </a:r>
          </a:p>
          <a:p>
            <a:pPr marL="0" indent="0">
              <a:buNone/>
            </a:pPr>
            <a:r>
              <a:rPr lang="en-US" dirty="0"/>
              <a:t> </a:t>
            </a:r>
            <a:r>
              <a:rPr lang="en-US" dirty="0" smtClean="0"/>
              <a:t>   spec parameter option we also support : </a:t>
            </a:r>
          </a:p>
          <a:p>
            <a:pPr lvl="1"/>
            <a:r>
              <a:rPr lang="en-US" b="1" dirty="0" smtClean="0"/>
              <a:t>x-</a:t>
            </a:r>
            <a:r>
              <a:rPr lang="en-US" b="1" dirty="0" err="1" smtClean="0"/>
              <a:t>gw</a:t>
            </a:r>
            <a:r>
              <a:rPr lang="en-US" b="1" dirty="0" smtClean="0"/>
              <a:t>-type </a:t>
            </a:r>
            <a:r>
              <a:rPr lang="en-US" dirty="0" smtClean="0"/>
              <a:t>for path, query and header parameters</a:t>
            </a:r>
          </a:p>
          <a:p>
            <a:pPr lvl="1"/>
            <a:r>
              <a:rPr lang="en-US" dirty="0" smtClean="0"/>
              <a:t>The value of x-</a:t>
            </a:r>
            <a:r>
              <a:rPr lang="en-US" dirty="0" err="1" smtClean="0"/>
              <a:t>gw</a:t>
            </a:r>
            <a:r>
              <a:rPr lang="en-US" dirty="0" smtClean="0"/>
              <a:t>-type is an </a:t>
            </a:r>
            <a:r>
              <a:rPr lang="en-US" dirty="0" err="1" smtClean="0"/>
              <a:t>InsuranceSuite</a:t>
            </a:r>
            <a:r>
              <a:rPr lang="en-US" dirty="0" smtClean="0"/>
              <a:t> </a:t>
            </a:r>
            <a:r>
              <a:rPr lang="en-US" dirty="0" err="1" smtClean="0"/>
              <a:t>typekey</a:t>
            </a: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7391400" y="1066800"/>
            <a:ext cx="4648200" cy="4800600"/>
          </a:xfrm>
          <a:prstGeom prst="rect">
            <a:avLst/>
          </a:prstGeom>
        </p:spPr>
      </p:pic>
    </p:spTree>
    <p:extLst>
      <p:ext uri="{BB962C8B-B14F-4D97-AF65-F5344CB8AC3E}">
        <p14:creationId xmlns:p14="http://schemas.microsoft.com/office/powerpoint/2010/main" val="4875162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0"/>
          </p:nvPr>
        </p:nvSpPr>
        <p:spPr>
          <a:xfrm>
            <a:off x="1219200" y="914399"/>
            <a:ext cx="9982200" cy="5486400"/>
          </a:xfrm>
        </p:spPr>
        <p:txBody>
          <a:bodyPr/>
          <a:lstStyle/>
          <a:p>
            <a:pPr lvl="7"/>
            <a:endParaRPr lang="en-US" dirty="0" smtClean="0"/>
          </a:p>
          <a:p>
            <a:pPr lvl="7"/>
            <a:endParaRPr lang="en-US" dirty="0"/>
          </a:p>
          <a:p>
            <a:pPr lvl="7"/>
            <a:endParaRPr lang="en-US" dirty="0" smtClean="0"/>
          </a:p>
          <a:p>
            <a:pPr lvl="7"/>
            <a:endParaRPr lang="en-US" dirty="0"/>
          </a:p>
          <a:p>
            <a:pPr lvl="7"/>
            <a:endParaRPr lang="en-US" dirty="0" smtClean="0"/>
          </a:p>
          <a:p>
            <a:pPr marL="0" indent="0">
              <a:buNone/>
            </a:pPr>
            <a:r>
              <a:rPr lang="en-US" sz="6000" dirty="0" smtClean="0">
                <a:solidFill>
                  <a:srgbClr val="0070C0"/>
                </a:solidFill>
              </a:rPr>
              <a:t>Define </a:t>
            </a:r>
            <a:r>
              <a:rPr lang="en-US" sz="6000" dirty="0">
                <a:solidFill>
                  <a:srgbClr val="0070C0"/>
                </a:solidFill>
              </a:rPr>
              <a:t>API Integration View</a:t>
            </a:r>
          </a:p>
          <a:p>
            <a:endParaRPr lang="en-US" dirty="0"/>
          </a:p>
        </p:txBody>
      </p:sp>
    </p:spTree>
    <p:extLst>
      <p:ext uri="{BB962C8B-B14F-4D97-AF65-F5344CB8AC3E}">
        <p14:creationId xmlns:p14="http://schemas.microsoft.com/office/powerpoint/2010/main" val="237545859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Define API Integration view</a:t>
            </a:r>
            <a:endParaRPr lang="en-US" dirty="0"/>
          </a:p>
        </p:txBody>
      </p:sp>
      <p:sp>
        <p:nvSpPr>
          <p:cNvPr id="2" name="Content Placeholder 1"/>
          <p:cNvSpPr>
            <a:spLocks noGrp="1"/>
          </p:cNvSpPr>
          <p:nvPr>
            <p:ph sz="half" idx="1"/>
          </p:nvPr>
        </p:nvSpPr>
        <p:spPr>
          <a:xfrm>
            <a:off x="380999" y="914399"/>
            <a:ext cx="7458837" cy="5486400"/>
          </a:xfrm>
        </p:spPr>
        <p:txBody>
          <a:bodyPr/>
          <a:lstStyle/>
          <a:p>
            <a:r>
              <a:rPr lang="en-US" dirty="0" smtClean="0"/>
              <a:t>API Inputs and outputs can be associated with a JSON schema definition and its corresponding mapper file</a:t>
            </a:r>
          </a:p>
          <a:p>
            <a:r>
              <a:rPr lang="en-US" dirty="0" smtClean="0"/>
              <a:t>The JSON schema and mapping files in </a:t>
            </a:r>
            <a:r>
              <a:rPr lang="en-US" dirty="0" err="1" smtClean="0"/>
              <a:t>InsuranceSuite</a:t>
            </a:r>
            <a:r>
              <a:rPr lang="en-US" dirty="0" smtClean="0"/>
              <a:t> are shared between the integration views framework and the REST API framework</a:t>
            </a:r>
          </a:p>
          <a:p>
            <a:pPr lvl="1"/>
            <a:r>
              <a:rPr lang="en-US" dirty="0" smtClean="0"/>
              <a:t>Both make use of the same files, with the same rules, and the same subset of </a:t>
            </a:r>
            <a:r>
              <a:rPr lang="en-US" dirty="0" err="1" smtClean="0"/>
              <a:t>json</a:t>
            </a:r>
            <a:r>
              <a:rPr lang="en-US" dirty="0" smtClean="0"/>
              <a:t> schema</a:t>
            </a:r>
          </a:p>
        </p:txBody>
      </p:sp>
      <p:pic>
        <p:nvPicPr>
          <p:cNvPr id="11" name="Picture 10"/>
          <p:cNvPicPr>
            <a:picLocks noChangeAspect="1"/>
          </p:cNvPicPr>
          <p:nvPr/>
        </p:nvPicPr>
        <p:blipFill>
          <a:blip r:embed="rId3"/>
          <a:stretch>
            <a:fillRect/>
          </a:stretch>
        </p:blipFill>
        <p:spPr>
          <a:xfrm>
            <a:off x="8001000" y="835698"/>
            <a:ext cx="3590925" cy="4752975"/>
          </a:xfrm>
          <a:prstGeom prst="rect">
            <a:avLst/>
          </a:prstGeom>
        </p:spPr>
      </p:pic>
    </p:spTree>
    <p:extLst>
      <p:ext uri="{BB962C8B-B14F-4D97-AF65-F5344CB8AC3E}">
        <p14:creationId xmlns:p14="http://schemas.microsoft.com/office/powerpoint/2010/main" val="33491902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18873"/>
            <a:ext cx="11448288" cy="742951"/>
          </a:xfrm>
        </p:spPr>
        <p:txBody>
          <a:bodyPr/>
          <a:lstStyle/>
          <a:p>
            <a:r>
              <a:rPr lang="en-US" dirty="0" smtClean="0"/>
              <a:t>Integration View files used to view a contact and it’s notes</a:t>
            </a:r>
            <a:endParaRPr lang="en-US" dirty="0"/>
          </a:p>
        </p:txBody>
      </p:sp>
      <p:sp>
        <p:nvSpPr>
          <p:cNvPr id="2" name="Content Placeholder 1"/>
          <p:cNvSpPr>
            <a:spLocks noGrp="1"/>
          </p:cNvSpPr>
          <p:nvPr>
            <p:ph sz="half" idx="1"/>
          </p:nvPr>
        </p:nvSpPr>
        <p:spPr>
          <a:xfrm>
            <a:off x="304800" y="914399"/>
            <a:ext cx="7620000" cy="5486400"/>
          </a:xfrm>
        </p:spPr>
        <p:txBody>
          <a:bodyPr/>
          <a:lstStyle/>
          <a:p>
            <a:r>
              <a:rPr lang="en-US" sz="2000" dirty="0"/>
              <a:t>Schema file</a:t>
            </a:r>
          </a:p>
          <a:p>
            <a:pPr lvl="1"/>
            <a:r>
              <a:rPr lang="en-US" sz="1800" dirty="0"/>
              <a:t>contact-1.0.schema.json which imports the address and </a:t>
            </a:r>
            <a:r>
              <a:rPr lang="en-US" sz="1800" dirty="0" err="1"/>
              <a:t>contactnote</a:t>
            </a:r>
            <a:r>
              <a:rPr lang="en-US" sz="1800" dirty="0"/>
              <a:t> schemas</a:t>
            </a:r>
          </a:p>
          <a:p>
            <a:pPr lvl="1"/>
            <a:r>
              <a:rPr lang="en-US" sz="1800" dirty="0" err="1"/>
              <a:t>ContactDetails</a:t>
            </a:r>
            <a:r>
              <a:rPr lang="en-US" sz="1800" dirty="0"/>
              <a:t> definition contains the properties needed for the response object </a:t>
            </a:r>
          </a:p>
          <a:p>
            <a:r>
              <a:rPr lang="en-US" sz="2000" dirty="0"/>
              <a:t>Mapper file</a:t>
            </a:r>
          </a:p>
          <a:p>
            <a:pPr lvl="1"/>
            <a:r>
              <a:rPr lang="en-US" sz="1800" dirty="0"/>
              <a:t>contact-1.0-mapping.json which imports the address and </a:t>
            </a:r>
            <a:r>
              <a:rPr lang="en-US" sz="1800" dirty="0" err="1"/>
              <a:t>contactnotes</a:t>
            </a:r>
            <a:r>
              <a:rPr lang="en-US" sz="1800" dirty="0"/>
              <a:t> mappings</a:t>
            </a:r>
          </a:p>
          <a:p>
            <a:pPr lvl="1"/>
            <a:r>
              <a:rPr lang="en-US" sz="1800" dirty="0" err="1"/>
              <a:t>ContactDetails</a:t>
            </a:r>
            <a:r>
              <a:rPr lang="en-US" sz="1800" dirty="0"/>
              <a:t> mapper defines the paths to the data needed for the response object properties</a:t>
            </a:r>
          </a:p>
          <a:p>
            <a:r>
              <a:rPr lang="en-US" sz="2000" dirty="0"/>
              <a:t>Filter files</a:t>
            </a:r>
          </a:p>
          <a:p>
            <a:pPr lvl="1"/>
            <a:r>
              <a:rPr lang="en-US" sz="1800" dirty="0"/>
              <a:t>contact_details-1.0.gql</a:t>
            </a:r>
          </a:p>
          <a:p>
            <a:pPr lvl="1"/>
            <a:r>
              <a:rPr lang="en-US" sz="1800" dirty="0"/>
              <a:t>contactnote_details-1.0.gql</a:t>
            </a:r>
          </a:p>
          <a:p>
            <a:pPr lvl="1"/>
            <a:r>
              <a:rPr lang="en-US" sz="1800" dirty="0"/>
              <a:t>Used to return either contact or notes information</a:t>
            </a:r>
          </a:p>
        </p:txBody>
      </p:sp>
      <p:pic>
        <p:nvPicPr>
          <p:cNvPr id="4" name="Picture 3"/>
          <p:cNvPicPr>
            <a:picLocks noChangeAspect="1"/>
          </p:cNvPicPr>
          <p:nvPr/>
        </p:nvPicPr>
        <p:blipFill>
          <a:blip r:embed="rId3"/>
          <a:stretch>
            <a:fillRect/>
          </a:stretch>
        </p:blipFill>
        <p:spPr>
          <a:xfrm>
            <a:off x="8229600" y="971550"/>
            <a:ext cx="3619500" cy="4743450"/>
          </a:xfrm>
          <a:prstGeom prst="rect">
            <a:avLst/>
          </a:prstGeom>
        </p:spPr>
      </p:pic>
    </p:spTree>
    <p:extLst>
      <p:ext uri="{BB962C8B-B14F-4D97-AF65-F5344CB8AC3E}">
        <p14:creationId xmlns:p14="http://schemas.microsoft.com/office/powerpoint/2010/main" val="218696315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Integration View files used to update a contact</a:t>
            </a:r>
            <a:endParaRPr lang="en-US" dirty="0"/>
          </a:p>
        </p:txBody>
      </p:sp>
      <p:sp>
        <p:nvSpPr>
          <p:cNvPr id="2" name="Content Placeholder 1"/>
          <p:cNvSpPr>
            <a:spLocks noGrp="1"/>
          </p:cNvSpPr>
          <p:nvPr>
            <p:ph sz="half" idx="1"/>
          </p:nvPr>
        </p:nvSpPr>
        <p:spPr>
          <a:xfrm>
            <a:off x="304800" y="990600"/>
            <a:ext cx="6400800" cy="5486400"/>
          </a:xfrm>
        </p:spPr>
        <p:txBody>
          <a:bodyPr/>
          <a:lstStyle/>
          <a:p>
            <a:r>
              <a:rPr lang="en-US" sz="2000" dirty="0"/>
              <a:t>Schema file</a:t>
            </a:r>
          </a:p>
          <a:p>
            <a:pPr lvl="1"/>
            <a:r>
              <a:rPr lang="en-US" sz="1800" dirty="0" err="1" smtClean="0"/>
              <a:t>ContactUpdate</a:t>
            </a:r>
            <a:r>
              <a:rPr lang="en-US" sz="1800" dirty="0" smtClean="0"/>
              <a:t> definition is added to the contact-1.0.schema.json file</a:t>
            </a:r>
            <a:endParaRPr lang="en-US" sz="1800" dirty="0"/>
          </a:p>
          <a:p>
            <a:pPr lvl="1"/>
            <a:r>
              <a:rPr lang="en-US" sz="1800" b="1" dirty="0" smtClean="0">
                <a:latin typeface="Courier New" panose="02070309020205020404" pitchFamily="49" charset="0"/>
                <a:cs typeface="Courier New" panose="02070309020205020404" pitchFamily="49" charset="0"/>
              </a:rPr>
              <a:t>X-</a:t>
            </a:r>
            <a:r>
              <a:rPr lang="en-US" sz="1800" b="1" dirty="0" err="1" smtClean="0">
                <a:latin typeface="Courier New" panose="02070309020205020404" pitchFamily="49" charset="0"/>
                <a:cs typeface="Courier New" panose="02070309020205020404" pitchFamily="49" charset="0"/>
              </a:rPr>
              <a:t>gw</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nullable</a:t>
            </a:r>
            <a:r>
              <a:rPr lang="en-US" sz="1800" b="1" dirty="0" smtClean="0">
                <a:latin typeface="Courier New" panose="02070309020205020404" pitchFamily="49" charset="0"/>
                <a:cs typeface="Courier New" panose="02070309020205020404" pitchFamily="49" charset="0"/>
              </a:rPr>
              <a:t> = true</a:t>
            </a:r>
            <a:r>
              <a:rPr lang="en-US" sz="1800" dirty="0" smtClean="0"/>
              <a:t> added to properties to allow for null values</a:t>
            </a:r>
          </a:p>
          <a:p>
            <a:pPr lvl="2"/>
            <a:r>
              <a:rPr lang="en-US" sz="1600" dirty="0" smtClean="0"/>
              <a:t>By default, on input, explicitly-null properties are not allowed</a:t>
            </a:r>
            <a:endParaRPr lang="en-US" sz="1600" dirty="0"/>
          </a:p>
          <a:p>
            <a:r>
              <a:rPr lang="en-US" sz="2000" dirty="0"/>
              <a:t>Mapper file</a:t>
            </a:r>
          </a:p>
          <a:p>
            <a:pPr lvl="1"/>
            <a:r>
              <a:rPr lang="en-US" sz="1800" dirty="0" smtClean="0"/>
              <a:t>Not required since mapping of the input properties and domain properties will be handled in API handler class</a:t>
            </a:r>
            <a:endParaRPr lang="en-US" sz="1800" dirty="0"/>
          </a:p>
        </p:txBody>
      </p:sp>
      <p:pic>
        <p:nvPicPr>
          <p:cNvPr id="5" name="Picture 4"/>
          <p:cNvPicPr>
            <a:picLocks noChangeAspect="1"/>
          </p:cNvPicPr>
          <p:nvPr/>
        </p:nvPicPr>
        <p:blipFill>
          <a:blip r:embed="rId3"/>
          <a:stretch>
            <a:fillRect/>
          </a:stretch>
        </p:blipFill>
        <p:spPr>
          <a:xfrm>
            <a:off x="7620000" y="1752600"/>
            <a:ext cx="4249013" cy="3352799"/>
          </a:xfrm>
          <a:prstGeom prst="rect">
            <a:avLst/>
          </a:prstGeom>
        </p:spPr>
      </p:pic>
      <p:grpSp>
        <p:nvGrpSpPr>
          <p:cNvPr id="16" name="Group 15"/>
          <p:cNvGrpSpPr/>
          <p:nvPr/>
        </p:nvGrpSpPr>
        <p:grpSpPr>
          <a:xfrm>
            <a:off x="7239000" y="2921000"/>
            <a:ext cx="381000" cy="799011"/>
            <a:chOff x="7239000" y="2921000"/>
            <a:chExt cx="381000" cy="799011"/>
          </a:xfrm>
        </p:grpSpPr>
        <p:cxnSp>
          <p:nvCxnSpPr>
            <p:cNvPr id="7" name="Straight Arrow Connector 6"/>
            <p:cNvCxnSpPr/>
            <p:nvPr/>
          </p:nvCxnSpPr>
          <p:spPr bwMode="auto">
            <a:xfrm>
              <a:off x="7239000" y="3691436"/>
              <a:ext cx="381000" cy="0"/>
            </a:xfrm>
            <a:prstGeom prst="straightConnector1">
              <a:avLst/>
            </a:prstGeom>
            <a:noFill/>
            <a:ln w="57150" cap="flat" cmpd="sng" algn="ctr">
              <a:solidFill>
                <a:srgbClr val="117C8C"/>
              </a:solidFill>
              <a:prstDash val="solid"/>
              <a:round/>
              <a:headEnd type="none" w="med" len="med"/>
              <a:tailEnd type="triangle"/>
            </a:ln>
            <a:effectLst/>
          </p:spPr>
        </p:cxnSp>
        <p:cxnSp>
          <p:nvCxnSpPr>
            <p:cNvPr id="10" name="Straight Arrow Connector 9"/>
            <p:cNvCxnSpPr/>
            <p:nvPr/>
          </p:nvCxnSpPr>
          <p:spPr bwMode="auto">
            <a:xfrm>
              <a:off x="7239000" y="2951027"/>
              <a:ext cx="381000" cy="0"/>
            </a:xfrm>
            <a:prstGeom prst="straightConnector1">
              <a:avLst/>
            </a:prstGeom>
            <a:noFill/>
            <a:ln w="57150" cap="flat" cmpd="sng" algn="ctr">
              <a:solidFill>
                <a:srgbClr val="117C8C"/>
              </a:solidFill>
              <a:prstDash val="solid"/>
              <a:round/>
              <a:headEnd type="none" w="med" len="med"/>
              <a:tailEnd type="triangle"/>
            </a:ln>
            <a:effectLst/>
          </p:spPr>
        </p:cxnSp>
        <p:cxnSp>
          <p:nvCxnSpPr>
            <p:cNvPr id="12" name="Straight Connector 11"/>
            <p:cNvCxnSpPr/>
            <p:nvPr/>
          </p:nvCxnSpPr>
          <p:spPr bwMode="auto">
            <a:xfrm>
              <a:off x="7239000" y="2921000"/>
              <a:ext cx="0" cy="799011"/>
            </a:xfrm>
            <a:prstGeom prst="line">
              <a:avLst/>
            </a:prstGeom>
            <a:noFill/>
            <a:ln w="57150" cap="flat" cmpd="sng" algn="ctr">
              <a:solidFill>
                <a:srgbClr val="117C8C"/>
              </a:solidFill>
              <a:prstDash val="solid"/>
              <a:round/>
              <a:headEnd type="none" w="med" len="med"/>
              <a:tailEnd type="none" w="med" len="med"/>
            </a:ln>
            <a:effectLst/>
          </p:spPr>
        </p:cxnSp>
      </p:grpSp>
    </p:spTree>
    <p:extLst>
      <p:ext uri="{BB962C8B-B14F-4D97-AF65-F5344CB8AC3E}">
        <p14:creationId xmlns:p14="http://schemas.microsoft.com/office/powerpoint/2010/main" val="12672194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Integration View files used to add a contact note</a:t>
            </a:r>
            <a:endParaRPr lang="en-US" dirty="0"/>
          </a:p>
        </p:txBody>
      </p:sp>
      <p:sp>
        <p:nvSpPr>
          <p:cNvPr id="2" name="Content Placeholder 1"/>
          <p:cNvSpPr>
            <a:spLocks noGrp="1"/>
          </p:cNvSpPr>
          <p:nvPr>
            <p:ph sz="half" idx="1"/>
          </p:nvPr>
        </p:nvSpPr>
        <p:spPr>
          <a:xfrm>
            <a:off x="304800" y="990600"/>
            <a:ext cx="6400800" cy="5486400"/>
          </a:xfrm>
        </p:spPr>
        <p:txBody>
          <a:bodyPr/>
          <a:lstStyle/>
          <a:p>
            <a:r>
              <a:rPr lang="en-US" sz="2000" dirty="0"/>
              <a:t>Schema file</a:t>
            </a:r>
          </a:p>
          <a:p>
            <a:pPr lvl="1"/>
            <a:r>
              <a:rPr lang="en-US" sz="1800" dirty="0" smtClean="0"/>
              <a:t>contacnotet-1.0.schema.json file</a:t>
            </a:r>
            <a:endParaRPr lang="en-US" sz="1600" dirty="0"/>
          </a:p>
          <a:p>
            <a:r>
              <a:rPr lang="en-US" sz="2000" dirty="0"/>
              <a:t>Mapper file</a:t>
            </a:r>
          </a:p>
          <a:p>
            <a:pPr lvl="1"/>
            <a:r>
              <a:rPr lang="en-US" sz="1800" dirty="0" smtClean="0"/>
              <a:t>Not required since mapping of the input properties and domain properties will be handled in API handler class</a:t>
            </a:r>
            <a:endParaRPr lang="en-US" sz="1800" dirty="0"/>
          </a:p>
        </p:txBody>
      </p:sp>
      <p:pic>
        <p:nvPicPr>
          <p:cNvPr id="4" name="Picture 3"/>
          <p:cNvPicPr>
            <a:picLocks noChangeAspect="1"/>
          </p:cNvPicPr>
          <p:nvPr/>
        </p:nvPicPr>
        <p:blipFill>
          <a:blip r:embed="rId3"/>
          <a:stretch>
            <a:fillRect/>
          </a:stretch>
        </p:blipFill>
        <p:spPr>
          <a:xfrm>
            <a:off x="6705600" y="1066800"/>
            <a:ext cx="5305425" cy="4848225"/>
          </a:xfrm>
          <a:prstGeom prst="rect">
            <a:avLst/>
          </a:prstGeom>
        </p:spPr>
      </p:pic>
    </p:spTree>
    <p:extLst>
      <p:ext uri="{BB962C8B-B14F-4D97-AF65-F5344CB8AC3E}">
        <p14:creationId xmlns:p14="http://schemas.microsoft.com/office/powerpoint/2010/main" val="37021284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sz="half" idx="1"/>
          </p:nvPr>
        </p:nvSpPr>
        <p:spPr>
          <a:xfrm>
            <a:off x="692148" y="914399"/>
            <a:ext cx="10890251" cy="5486400"/>
          </a:xfrm>
        </p:spPr>
        <p:txBody>
          <a:bodyPr/>
          <a:lstStyle/>
          <a:p>
            <a:r>
              <a:rPr lang="en-US" dirty="0" smtClean="0"/>
              <a:t>By the end of this lesson, you should be able to : </a:t>
            </a:r>
          </a:p>
          <a:p>
            <a:pPr lvl="1"/>
            <a:r>
              <a:rPr lang="en-US" dirty="0"/>
              <a:t>Create a swagger schema to define an API</a:t>
            </a:r>
          </a:p>
          <a:p>
            <a:pPr lvl="1"/>
            <a:r>
              <a:rPr lang="en-US" dirty="0"/>
              <a:t>Reference an existing integration view in the API</a:t>
            </a:r>
          </a:p>
          <a:p>
            <a:pPr lvl="1"/>
            <a:r>
              <a:rPr lang="en-US" dirty="0"/>
              <a:t>Create an API handler class</a:t>
            </a:r>
          </a:p>
          <a:p>
            <a:pPr lvl="1"/>
            <a:r>
              <a:rPr lang="en-US" dirty="0"/>
              <a:t>Publish an API</a:t>
            </a:r>
          </a:p>
          <a:p>
            <a:pPr lvl="1"/>
            <a:r>
              <a:rPr lang="en-US" dirty="0"/>
              <a:t>Use swagger-</a:t>
            </a:r>
            <a:r>
              <a:rPr lang="en-US" dirty="0" err="1"/>
              <a:t>ui</a:t>
            </a:r>
            <a:r>
              <a:rPr lang="en-US" dirty="0"/>
              <a:t> to test an API</a:t>
            </a:r>
          </a:p>
          <a:p>
            <a:pPr lvl="1"/>
            <a:endParaRPr lang="en-US" dirty="0"/>
          </a:p>
        </p:txBody>
      </p:sp>
    </p:spTree>
    <p:extLst>
      <p:ext uri="{BB962C8B-B14F-4D97-AF65-F5344CB8AC3E}">
        <p14:creationId xmlns:p14="http://schemas.microsoft.com/office/powerpoint/2010/main" val="5331368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API handler class</a:t>
            </a:r>
            <a:endParaRPr lang="en-US" dirty="0"/>
          </a:p>
        </p:txBody>
      </p:sp>
      <p:sp>
        <p:nvSpPr>
          <p:cNvPr id="2" name="Content Placeholder 1"/>
          <p:cNvSpPr>
            <a:spLocks noGrp="1"/>
          </p:cNvSpPr>
          <p:nvPr>
            <p:ph sz="half" idx="1"/>
          </p:nvPr>
        </p:nvSpPr>
        <p:spPr>
          <a:xfrm>
            <a:off x="304800" y="990600"/>
            <a:ext cx="7620000" cy="2438400"/>
          </a:xfrm>
        </p:spPr>
        <p:txBody>
          <a:bodyPr/>
          <a:lstStyle/>
          <a:p>
            <a:r>
              <a:rPr lang="en-US" sz="2000" dirty="0" smtClean="0"/>
              <a:t>Handler classes can be specified at the root level of the document and overridden at the operation level</a:t>
            </a:r>
            <a:endParaRPr lang="en-US" sz="2000" dirty="0"/>
          </a:p>
          <a:p>
            <a:pPr lvl="1"/>
            <a:r>
              <a:rPr lang="en-US" sz="1800" dirty="0" smtClean="0"/>
              <a:t>The root document can provide a list of classes rather than just one; they’ll be considered in order</a:t>
            </a:r>
          </a:p>
          <a:p>
            <a:pPr lvl="1"/>
            <a:r>
              <a:rPr lang="en-US" sz="1800" dirty="0" smtClean="0"/>
              <a:t>Handler classes need to have no arguments, public constructor</a:t>
            </a:r>
          </a:p>
          <a:p>
            <a:pPr marL="400050" lvl="1" indent="0">
              <a:buNone/>
            </a:pPr>
            <a:endParaRPr lang="en-US" sz="1600" dirty="0"/>
          </a:p>
          <a:p>
            <a:endParaRPr lang="en-US" sz="2000" dirty="0" smtClean="0"/>
          </a:p>
        </p:txBody>
      </p:sp>
      <p:pic>
        <p:nvPicPr>
          <p:cNvPr id="5" name="Picture 4"/>
          <p:cNvPicPr>
            <a:picLocks noChangeAspect="1"/>
          </p:cNvPicPr>
          <p:nvPr/>
        </p:nvPicPr>
        <p:blipFill>
          <a:blip r:embed="rId3"/>
          <a:stretch>
            <a:fillRect/>
          </a:stretch>
        </p:blipFill>
        <p:spPr>
          <a:xfrm>
            <a:off x="8001000" y="986246"/>
            <a:ext cx="3629025" cy="2266950"/>
          </a:xfrm>
          <a:prstGeom prst="rect">
            <a:avLst/>
          </a:prstGeom>
        </p:spPr>
      </p:pic>
      <p:pic>
        <p:nvPicPr>
          <p:cNvPr id="6" name="Picture 5"/>
          <p:cNvPicPr>
            <a:picLocks noChangeAspect="1"/>
          </p:cNvPicPr>
          <p:nvPr/>
        </p:nvPicPr>
        <p:blipFill>
          <a:blip r:embed="rId4"/>
          <a:stretch>
            <a:fillRect/>
          </a:stretch>
        </p:blipFill>
        <p:spPr>
          <a:xfrm>
            <a:off x="914400" y="2578554"/>
            <a:ext cx="6734175" cy="733425"/>
          </a:xfrm>
          <a:prstGeom prst="rect">
            <a:avLst/>
          </a:prstGeom>
        </p:spPr>
      </p:pic>
      <p:sp>
        <p:nvSpPr>
          <p:cNvPr id="7" name="Content Placeholder 1"/>
          <p:cNvSpPr>
            <a:spLocks noGrp="1"/>
          </p:cNvSpPr>
          <p:nvPr>
            <p:ph sz="half" idx="1"/>
          </p:nvPr>
        </p:nvSpPr>
        <p:spPr>
          <a:xfrm>
            <a:off x="304800" y="3797754"/>
            <a:ext cx="11448288" cy="2438400"/>
          </a:xfrm>
        </p:spPr>
        <p:txBody>
          <a:bodyPr/>
          <a:lstStyle/>
          <a:p>
            <a:r>
              <a:rPr lang="en-US" sz="2000" dirty="0" smtClean="0"/>
              <a:t>Every operation defined for published API must have an associated handler method</a:t>
            </a:r>
            <a:endParaRPr lang="en-US" sz="2000" dirty="0"/>
          </a:p>
          <a:p>
            <a:pPr lvl="1"/>
            <a:r>
              <a:rPr lang="en-US" sz="1800" dirty="0" smtClean="0"/>
              <a:t>For each operation</a:t>
            </a:r>
          </a:p>
          <a:p>
            <a:pPr lvl="2"/>
            <a:r>
              <a:rPr lang="en-US" sz="1600" dirty="0" smtClean="0"/>
              <a:t>The framework will look for a public method with a name that matches the </a:t>
            </a:r>
            <a:r>
              <a:rPr lang="en-US" sz="1600" dirty="0" err="1" smtClean="0"/>
              <a:t>opertaionId</a:t>
            </a:r>
            <a:r>
              <a:rPr lang="en-US" sz="1600" dirty="0" smtClean="0"/>
              <a:t>, for each candidate handler class</a:t>
            </a:r>
          </a:p>
          <a:p>
            <a:pPr lvl="2"/>
            <a:r>
              <a:rPr lang="en-US" sz="1600" dirty="0" smtClean="0"/>
              <a:t>Declared methods are considered first, then all methods</a:t>
            </a:r>
          </a:p>
          <a:p>
            <a:pPr lvl="2"/>
            <a:r>
              <a:rPr lang="en-US" sz="1600" dirty="0" smtClean="0"/>
              <a:t>There must be exactly one match</a:t>
            </a:r>
          </a:p>
          <a:p>
            <a:pPr lvl="2"/>
            <a:r>
              <a:rPr lang="en-US" sz="1600" dirty="0" smtClean="0"/>
              <a:t>Method names cannot be overloaded</a:t>
            </a:r>
            <a:endParaRPr lang="en-US" sz="1600" dirty="0"/>
          </a:p>
          <a:p>
            <a:endParaRPr lang="en-US" sz="2000" dirty="0" smtClean="0"/>
          </a:p>
        </p:txBody>
      </p:sp>
    </p:spTree>
    <p:extLst>
      <p:ext uri="{BB962C8B-B14F-4D97-AF65-F5344CB8AC3E}">
        <p14:creationId xmlns:p14="http://schemas.microsoft.com/office/powerpoint/2010/main" val="1753619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Parameter binding</a:t>
            </a:r>
            <a:endParaRPr lang="en-US" dirty="0"/>
          </a:p>
        </p:txBody>
      </p:sp>
      <p:sp>
        <p:nvSpPr>
          <p:cNvPr id="2" name="Content Placeholder 1"/>
          <p:cNvSpPr>
            <a:spLocks noGrp="1"/>
          </p:cNvSpPr>
          <p:nvPr>
            <p:ph sz="half" idx="1"/>
          </p:nvPr>
        </p:nvSpPr>
        <p:spPr>
          <a:xfrm>
            <a:off x="304800" y="990600"/>
            <a:ext cx="7620000" cy="2438400"/>
          </a:xfrm>
        </p:spPr>
        <p:txBody>
          <a:bodyPr/>
          <a:lstStyle/>
          <a:p>
            <a:r>
              <a:rPr lang="en-US" sz="2000" dirty="0" smtClean="0"/>
              <a:t>Each method parameter must match the name and type of parameter declared on the Swagger schema</a:t>
            </a:r>
            <a:endParaRPr lang="en-US" sz="2000" dirty="0"/>
          </a:p>
          <a:p>
            <a:pPr lvl="1"/>
            <a:r>
              <a:rPr lang="en-US" sz="1800" dirty="0" smtClean="0"/>
              <a:t>Order doesn’t matter</a:t>
            </a:r>
          </a:p>
          <a:p>
            <a:pPr lvl="1"/>
            <a:r>
              <a:rPr lang="en-US" sz="1800" dirty="0" smtClean="0"/>
              <a:t>Don’t have to include all possible </a:t>
            </a:r>
            <a:r>
              <a:rPr lang="en-US" sz="1800" dirty="0" err="1" smtClean="0"/>
              <a:t>paramters</a:t>
            </a:r>
            <a:endParaRPr lang="en-US" sz="1800" dirty="0" smtClean="0"/>
          </a:p>
          <a:p>
            <a:pPr marL="400050" lvl="1" indent="0">
              <a:buNone/>
            </a:pPr>
            <a:endParaRPr lang="en-US" sz="1600" dirty="0"/>
          </a:p>
          <a:p>
            <a:endParaRPr lang="en-US" sz="2000" dirty="0" smtClean="0"/>
          </a:p>
        </p:txBody>
      </p:sp>
      <p:sp>
        <p:nvSpPr>
          <p:cNvPr id="7" name="Content Placeholder 1"/>
          <p:cNvSpPr>
            <a:spLocks noGrp="1"/>
          </p:cNvSpPr>
          <p:nvPr>
            <p:ph sz="half" idx="1"/>
          </p:nvPr>
        </p:nvSpPr>
        <p:spPr>
          <a:xfrm>
            <a:off x="304800" y="3797754"/>
            <a:ext cx="11448288" cy="2438400"/>
          </a:xfrm>
        </p:spPr>
        <p:txBody>
          <a:bodyPr/>
          <a:lstStyle/>
          <a:p>
            <a:r>
              <a:rPr lang="en-US" sz="2000" dirty="0" smtClean="0"/>
              <a:t>Each parameter to the API handler must either be:</a:t>
            </a:r>
            <a:endParaRPr lang="en-US" sz="2000" dirty="0"/>
          </a:p>
          <a:p>
            <a:pPr lvl="1"/>
            <a:r>
              <a:rPr lang="en-US" sz="1800" dirty="0" smtClean="0"/>
              <a:t>A parameter declared on Swagger schema for the associated operation, or</a:t>
            </a:r>
          </a:p>
          <a:p>
            <a:pPr lvl="1"/>
            <a:r>
              <a:rPr lang="en-US" sz="1800" dirty="0" smtClean="0"/>
              <a:t>Of type </a:t>
            </a:r>
            <a:r>
              <a:rPr lang="en-US" sz="1800" dirty="0" err="1" smtClean="0"/>
              <a:t>gw.api.rest.RequestContext</a:t>
            </a:r>
            <a:endParaRPr lang="en-US" sz="1800" dirty="0"/>
          </a:p>
          <a:p>
            <a:pPr lvl="2"/>
            <a:r>
              <a:rPr lang="en-US" sz="1400" dirty="0" smtClean="0"/>
              <a:t>Runtime operation parameter values can always retrieved by name from the </a:t>
            </a:r>
            <a:r>
              <a:rPr lang="en-US" sz="1400" dirty="0" err="1" smtClean="0"/>
              <a:t>RequestContext</a:t>
            </a:r>
            <a:r>
              <a:rPr lang="en-US" sz="1400" dirty="0" smtClean="0"/>
              <a:t> if they’re not explicit arguments to the handler method</a:t>
            </a:r>
            <a:endParaRPr lang="en-US" sz="1400" dirty="0"/>
          </a:p>
          <a:p>
            <a:endParaRPr lang="en-US" sz="2000" dirty="0" smtClean="0"/>
          </a:p>
        </p:txBody>
      </p:sp>
      <p:pic>
        <p:nvPicPr>
          <p:cNvPr id="4" name="Picture 3"/>
          <p:cNvPicPr>
            <a:picLocks noChangeAspect="1"/>
          </p:cNvPicPr>
          <p:nvPr/>
        </p:nvPicPr>
        <p:blipFill>
          <a:blip r:embed="rId3"/>
          <a:stretch>
            <a:fillRect/>
          </a:stretch>
        </p:blipFill>
        <p:spPr>
          <a:xfrm>
            <a:off x="457200" y="2413363"/>
            <a:ext cx="6734175" cy="781050"/>
          </a:xfrm>
          <a:prstGeom prst="rect">
            <a:avLst/>
          </a:prstGeom>
        </p:spPr>
      </p:pic>
      <p:pic>
        <p:nvPicPr>
          <p:cNvPr id="8" name="Picture 7"/>
          <p:cNvPicPr>
            <a:picLocks noChangeAspect="1"/>
          </p:cNvPicPr>
          <p:nvPr/>
        </p:nvPicPr>
        <p:blipFill>
          <a:blip r:embed="rId4"/>
          <a:stretch>
            <a:fillRect/>
          </a:stretch>
        </p:blipFill>
        <p:spPr>
          <a:xfrm>
            <a:off x="7543800" y="990600"/>
            <a:ext cx="4400550" cy="2381250"/>
          </a:xfrm>
          <a:prstGeom prst="rect">
            <a:avLst/>
          </a:prstGeom>
        </p:spPr>
      </p:pic>
    </p:spTree>
    <p:extLst>
      <p:ext uri="{BB962C8B-B14F-4D97-AF65-F5344CB8AC3E}">
        <p14:creationId xmlns:p14="http://schemas.microsoft.com/office/powerpoint/2010/main" val="41866384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Return values</a:t>
            </a:r>
            <a:endParaRPr lang="en-US" dirty="0"/>
          </a:p>
        </p:txBody>
      </p:sp>
      <p:sp>
        <p:nvSpPr>
          <p:cNvPr id="2" name="Content Placeholder 1"/>
          <p:cNvSpPr>
            <a:spLocks noGrp="1"/>
          </p:cNvSpPr>
          <p:nvPr>
            <p:ph sz="half" idx="1"/>
          </p:nvPr>
        </p:nvSpPr>
        <p:spPr>
          <a:xfrm>
            <a:off x="304800" y="990600"/>
            <a:ext cx="5638800" cy="1828800"/>
          </a:xfrm>
        </p:spPr>
        <p:txBody>
          <a:bodyPr/>
          <a:lstStyle/>
          <a:p>
            <a:r>
              <a:rPr lang="en-US" sz="2000" dirty="0" smtClean="0"/>
              <a:t>The API handler method can return either </a:t>
            </a:r>
            <a:r>
              <a:rPr lang="en-US" sz="2000" b="1" dirty="0" err="1" smtClean="0"/>
              <a:t>gw.api.rest.Response</a:t>
            </a:r>
            <a:r>
              <a:rPr lang="en-US" sz="2000" b="1" dirty="0" smtClean="0"/>
              <a:t>, void,</a:t>
            </a:r>
            <a:r>
              <a:rPr lang="en-US" sz="2000" dirty="0" smtClean="0"/>
              <a:t> or any type that can be serialized out at runtime</a:t>
            </a:r>
          </a:p>
          <a:p>
            <a:r>
              <a:rPr lang="en-US" sz="2000" dirty="0" smtClean="0"/>
              <a:t>Some common return types include:</a:t>
            </a:r>
          </a:p>
          <a:p>
            <a:pPr lvl="1"/>
            <a:r>
              <a:rPr lang="en-US" sz="1800" dirty="0" smtClean="0"/>
              <a:t>Void</a:t>
            </a:r>
          </a:p>
        </p:txBody>
      </p:sp>
      <p:sp>
        <p:nvSpPr>
          <p:cNvPr id="7" name="Content Placeholder 1"/>
          <p:cNvSpPr>
            <a:spLocks noGrp="1"/>
          </p:cNvSpPr>
          <p:nvPr>
            <p:ph sz="half" idx="1"/>
          </p:nvPr>
        </p:nvSpPr>
        <p:spPr>
          <a:xfrm>
            <a:off x="304800" y="2743200"/>
            <a:ext cx="11448288" cy="3416754"/>
          </a:xfrm>
        </p:spPr>
        <p:txBody>
          <a:bodyPr/>
          <a:lstStyle/>
          <a:p>
            <a:pPr lvl="2"/>
            <a:r>
              <a:rPr lang="en-US" sz="1400" dirty="0" smtClean="0"/>
              <a:t>If the operation returns 204 response code (no content), the method need not return anything at all</a:t>
            </a:r>
          </a:p>
          <a:p>
            <a:pPr lvl="1"/>
            <a:r>
              <a:rPr lang="en-US" sz="1600" dirty="0" err="1" smtClean="0"/>
              <a:t>TransformResult</a:t>
            </a:r>
            <a:endParaRPr lang="en-US" sz="1600" dirty="0" smtClean="0"/>
          </a:p>
          <a:p>
            <a:pPr lvl="2"/>
            <a:r>
              <a:rPr lang="en-US" sz="1400" dirty="0" smtClean="0"/>
              <a:t>An operation that produces JSON and/or XML and which uses an integration Mapping to produce that data can return a </a:t>
            </a:r>
            <a:r>
              <a:rPr lang="en-US" sz="1400" dirty="0" err="1" smtClean="0"/>
              <a:t>TransformResult</a:t>
            </a:r>
            <a:r>
              <a:rPr lang="en-US" sz="1400" dirty="0" smtClean="0"/>
              <a:t> directly</a:t>
            </a:r>
          </a:p>
          <a:p>
            <a:pPr lvl="1"/>
            <a:r>
              <a:rPr lang="en-US" sz="1600" dirty="0" smtClean="0"/>
              <a:t>String or byte[]</a:t>
            </a:r>
          </a:p>
          <a:p>
            <a:pPr lvl="2"/>
            <a:r>
              <a:rPr lang="en-US" sz="1400" dirty="0" smtClean="0"/>
              <a:t>Can return a String or byte[] that will be return out as-is</a:t>
            </a:r>
          </a:p>
          <a:p>
            <a:pPr lvl="1"/>
            <a:r>
              <a:rPr lang="en-US" sz="1600" dirty="0" smtClean="0"/>
              <a:t>Response</a:t>
            </a:r>
          </a:p>
          <a:p>
            <a:pPr lvl="2"/>
            <a:r>
              <a:rPr lang="en-US" sz="1400" dirty="0" smtClean="0"/>
              <a:t>Can return a response object that explicitly set the response code, response body, and/or custom headers</a:t>
            </a:r>
          </a:p>
        </p:txBody>
      </p:sp>
      <p:pic>
        <p:nvPicPr>
          <p:cNvPr id="5" name="Picture 4"/>
          <p:cNvPicPr>
            <a:picLocks noChangeAspect="1"/>
          </p:cNvPicPr>
          <p:nvPr/>
        </p:nvPicPr>
        <p:blipFill>
          <a:blip r:embed="rId3"/>
          <a:stretch>
            <a:fillRect/>
          </a:stretch>
        </p:blipFill>
        <p:spPr>
          <a:xfrm>
            <a:off x="5947954" y="990600"/>
            <a:ext cx="5772150" cy="1438275"/>
          </a:xfrm>
          <a:prstGeom prst="rect">
            <a:avLst/>
          </a:prstGeom>
        </p:spPr>
      </p:pic>
    </p:spTree>
    <p:extLst>
      <p:ext uri="{BB962C8B-B14F-4D97-AF65-F5344CB8AC3E}">
        <p14:creationId xmlns:p14="http://schemas.microsoft.com/office/powerpoint/2010/main" val="31855566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Handler method to view a contact and its notes</a:t>
            </a:r>
            <a:endParaRPr lang="en-US" dirty="0"/>
          </a:p>
        </p:txBody>
      </p:sp>
      <p:pic>
        <p:nvPicPr>
          <p:cNvPr id="8" name="Picture 7"/>
          <p:cNvPicPr>
            <a:picLocks noChangeAspect="1"/>
          </p:cNvPicPr>
          <p:nvPr/>
        </p:nvPicPr>
        <p:blipFill>
          <a:blip r:embed="rId3"/>
          <a:stretch>
            <a:fillRect/>
          </a:stretch>
        </p:blipFill>
        <p:spPr>
          <a:xfrm>
            <a:off x="2190750" y="752475"/>
            <a:ext cx="7810500" cy="5353050"/>
          </a:xfrm>
          <a:prstGeom prst="rect">
            <a:avLst/>
          </a:prstGeom>
        </p:spPr>
      </p:pic>
    </p:spTree>
    <p:extLst>
      <p:ext uri="{BB962C8B-B14F-4D97-AF65-F5344CB8AC3E}">
        <p14:creationId xmlns:p14="http://schemas.microsoft.com/office/powerpoint/2010/main" val="411572087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Handler method to updated a contact</a:t>
            </a:r>
            <a:endParaRPr lang="en-US" dirty="0"/>
          </a:p>
        </p:txBody>
      </p:sp>
      <p:pic>
        <p:nvPicPr>
          <p:cNvPr id="2" name="Picture 1"/>
          <p:cNvPicPr>
            <a:picLocks noChangeAspect="1"/>
          </p:cNvPicPr>
          <p:nvPr/>
        </p:nvPicPr>
        <p:blipFill>
          <a:blip r:embed="rId3"/>
          <a:stretch>
            <a:fillRect/>
          </a:stretch>
        </p:blipFill>
        <p:spPr>
          <a:xfrm>
            <a:off x="2028825" y="1247775"/>
            <a:ext cx="8134350" cy="4362450"/>
          </a:xfrm>
          <a:prstGeom prst="rect">
            <a:avLst/>
          </a:prstGeom>
        </p:spPr>
      </p:pic>
    </p:spTree>
    <p:extLst>
      <p:ext uri="{BB962C8B-B14F-4D97-AF65-F5344CB8AC3E}">
        <p14:creationId xmlns:p14="http://schemas.microsoft.com/office/powerpoint/2010/main" val="120741473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Deploy code changes</a:t>
            </a:r>
            <a:endParaRPr lang="en-US" dirty="0"/>
          </a:p>
        </p:txBody>
      </p:sp>
      <p:sp>
        <p:nvSpPr>
          <p:cNvPr id="5" name="Content Placeholder 1"/>
          <p:cNvSpPr>
            <a:spLocks noGrp="1"/>
          </p:cNvSpPr>
          <p:nvPr>
            <p:ph sz="half" idx="1"/>
          </p:nvPr>
        </p:nvSpPr>
        <p:spPr>
          <a:xfrm>
            <a:off x="304800" y="861824"/>
            <a:ext cx="4876800" cy="890776"/>
          </a:xfrm>
        </p:spPr>
        <p:txBody>
          <a:bodyPr/>
          <a:lstStyle/>
          <a:p>
            <a:pPr marL="0" indent="0">
              <a:buNone/>
            </a:pPr>
            <a:r>
              <a:rPr lang="en-US" sz="2000" b="1" dirty="0" smtClean="0"/>
              <a:t>Restart Server</a:t>
            </a:r>
          </a:p>
          <a:p>
            <a:r>
              <a:rPr lang="en-US" sz="2000" dirty="0" smtClean="0"/>
              <a:t>New </a:t>
            </a:r>
            <a:r>
              <a:rPr lang="en-US" sz="2000" dirty="0" err="1" smtClean="0"/>
              <a:t>Gosu</a:t>
            </a:r>
            <a:r>
              <a:rPr lang="en-US" sz="2000" dirty="0" smtClean="0"/>
              <a:t> Class</a:t>
            </a:r>
          </a:p>
        </p:txBody>
      </p:sp>
      <p:sp>
        <p:nvSpPr>
          <p:cNvPr id="6" name="Content Placeholder 1"/>
          <p:cNvSpPr>
            <a:spLocks noGrp="1"/>
          </p:cNvSpPr>
          <p:nvPr>
            <p:ph sz="half" idx="1"/>
          </p:nvPr>
        </p:nvSpPr>
        <p:spPr>
          <a:xfrm>
            <a:off x="6876288" y="861824"/>
            <a:ext cx="4876800" cy="890776"/>
          </a:xfrm>
        </p:spPr>
        <p:txBody>
          <a:bodyPr/>
          <a:lstStyle/>
          <a:p>
            <a:pPr marL="0" indent="0">
              <a:buNone/>
            </a:pPr>
            <a:r>
              <a:rPr lang="en-US" sz="2000" b="1" dirty="0" smtClean="0"/>
              <a:t>Reload changed classes</a:t>
            </a:r>
          </a:p>
          <a:p>
            <a:r>
              <a:rPr lang="en-US" sz="2000" dirty="0" smtClean="0"/>
              <a:t>Modified </a:t>
            </a:r>
            <a:r>
              <a:rPr lang="en-US" sz="2000" dirty="0" err="1" smtClean="0"/>
              <a:t>Gosu</a:t>
            </a:r>
            <a:r>
              <a:rPr lang="en-US" sz="2000" dirty="0" smtClean="0"/>
              <a:t> Class</a:t>
            </a:r>
          </a:p>
        </p:txBody>
      </p:sp>
      <p:pic>
        <p:nvPicPr>
          <p:cNvPr id="7" name="Picture 6"/>
          <p:cNvPicPr>
            <a:picLocks noChangeAspect="1"/>
          </p:cNvPicPr>
          <p:nvPr/>
        </p:nvPicPr>
        <p:blipFill>
          <a:blip r:embed="rId3"/>
          <a:stretch>
            <a:fillRect/>
          </a:stretch>
        </p:blipFill>
        <p:spPr>
          <a:xfrm>
            <a:off x="7924800" y="1981200"/>
            <a:ext cx="2505075" cy="3552825"/>
          </a:xfrm>
          <a:prstGeom prst="rect">
            <a:avLst/>
          </a:prstGeom>
        </p:spPr>
      </p:pic>
      <p:pic>
        <p:nvPicPr>
          <p:cNvPr id="8" name="Picture 7"/>
          <p:cNvPicPr>
            <a:picLocks noChangeAspect="1"/>
          </p:cNvPicPr>
          <p:nvPr/>
        </p:nvPicPr>
        <p:blipFill>
          <a:blip r:embed="rId4"/>
          <a:stretch>
            <a:fillRect/>
          </a:stretch>
        </p:blipFill>
        <p:spPr>
          <a:xfrm>
            <a:off x="857250" y="2414587"/>
            <a:ext cx="4324350" cy="2686050"/>
          </a:xfrm>
          <a:prstGeom prst="rect">
            <a:avLst/>
          </a:prstGeom>
        </p:spPr>
      </p:pic>
    </p:spTree>
    <p:extLst>
      <p:ext uri="{BB962C8B-B14F-4D97-AF65-F5344CB8AC3E}">
        <p14:creationId xmlns:p14="http://schemas.microsoft.com/office/powerpoint/2010/main" val="318905622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API publishing</a:t>
            </a:r>
            <a:endParaRPr lang="en-US" dirty="0"/>
          </a:p>
        </p:txBody>
      </p:sp>
      <p:sp>
        <p:nvSpPr>
          <p:cNvPr id="5" name="Content Placeholder 1"/>
          <p:cNvSpPr>
            <a:spLocks noGrp="1"/>
          </p:cNvSpPr>
          <p:nvPr>
            <p:ph sz="half" idx="1"/>
          </p:nvPr>
        </p:nvSpPr>
        <p:spPr>
          <a:xfrm>
            <a:off x="304800" y="861824"/>
            <a:ext cx="7848600" cy="1276350"/>
          </a:xfrm>
        </p:spPr>
        <p:txBody>
          <a:bodyPr/>
          <a:lstStyle/>
          <a:p>
            <a:r>
              <a:rPr lang="en-US" sz="2000" dirty="0" smtClean="0"/>
              <a:t>Schema files do not turn into network endpoints by default</a:t>
            </a:r>
          </a:p>
          <a:p>
            <a:pPr lvl="1"/>
            <a:r>
              <a:rPr lang="en-US" sz="1600" dirty="0" smtClean="0"/>
              <a:t>Must opt-in APIs to control what is exposed on the network</a:t>
            </a:r>
          </a:p>
          <a:p>
            <a:r>
              <a:rPr lang="en-US" sz="2000" dirty="0" smtClean="0"/>
              <a:t>Files are added to </a:t>
            </a:r>
            <a:r>
              <a:rPr lang="en-US" sz="2000" dirty="0" err="1" smtClean="0">
                <a:latin typeface="Courier New" panose="02070309020205020404" pitchFamily="49" charset="0"/>
                <a:cs typeface="Courier New" panose="02070309020205020404" pitchFamily="49" charset="0"/>
              </a:rPr>
              <a:t>config</a:t>
            </a:r>
            <a:r>
              <a:rPr lang="en-US" sz="2000" dirty="0" smtClean="0">
                <a:latin typeface="Courier New" panose="02070309020205020404" pitchFamily="49" charset="0"/>
                <a:cs typeface="Courier New" panose="02070309020205020404" pitchFamily="49" charset="0"/>
              </a:rPr>
              <a:t>/integration/</a:t>
            </a:r>
            <a:r>
              <a:rPr lang="en-US" sz="2000" dirty="0" err="1" smtClean="0">
                <a:latin typeface="Courier New" panose="02070309020205020404" pitchFamily="49" charset="0"/>
                <a:cs typeface="Courier New" panose="02070309020205020404" pitchFamily="49" charset="0"/>
              </a:rPr>
              <a:t>apis</a:t>
            </a:r>
            <a:r>
              <a:rPr lang="en-US" sz="2000" dirty="0" smtClean="0">
                <a:latin typeface="Courier New" panose="02070309020205020404" pitchFamily="49" charset="0"/>
                <a:cs typeface="Courier New" panose="02070309020205020404" pitchFamily="49" charset="0"/>
              </a:rPr>
              <a:t>/published-</a:t>
            </a:r>
            <a:r>
              <a:rPr lang="en-US" sz="2000" dirty="0" err="1" smtClean="0">
                <a:latin typeface="Courier New" panose="02070309020205020404" pitchFamily="49" charset="0"/>
                <a:cs typeface="Courier New" panose="02070309020205020404" pitchFamily="49" charset="0"/>
              </a:rPr>
              <a:t>apis.yaml</a:t>
            </a:r>
            <a:endParaRPr lang="en-US" sz="2000"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8324088" y="861824"/>
            <a:ext cx="3429000" cy="1276350"/>
          </a:xfrm>
          <a:prstGeom prst="rect">
            <a:avLst/>
          </a:prstGeom>
        </p:spPr>
      </p:pic>
      <p:sp>
        <p:nvSpPr>
          <p:cNvPr id="9" name="Content Placeholder 1"/>
          <p:cNvSpPr>
            <a:spLocks noGrp="1"/>
          </p:cNvSpPr>
          <p:nvPr>
            <p:ph sz="half" idx="1"/>
          </p:nvPr>
        </p:nvSpPr>
        <p:spPr>
          <a:xfrm>
            <a:off x="304800" y="2222863"/>
            <a:ext cx="11448288" cy="2643376"/>
          </a:xfrm>
        </p:spPr>
        <p:txBody>
          <a:bodyPr/>
          <a:lstStyle/>
          <a:p>
            <a:r>
              <a:rPr lang="en-US" sz="2000" dirty="0"/>
              <a:t>Extensions model</a:t>
            </a:r>
          </a:p>
          <a:p>
            <a:pPr lvl="1"/>
            <a:r>
              <a:rPr lang="en-US" sz="1600" dirty="0"/>
              <a:t>Customers extend the core API and publish their extended version, not the core </a:t>
            </a:r>
            <a:r>
              <a:rPr lang="en-US" sz="1600" dirty="0" smtClean="0"/>
              <a:t>one</a:t>
            </a:r>
          </a:p>
          <a:p>
            <a:pPr lvl="1"/>
            <a:r>
              <a:rPr lang="en-US" sz="1600" dirty="0" smtClean="0"/>
              <a:t>Multiple live versions can be published, all based on core version</a:t>
            </a:r>
            <a:endParaRPr lang="en-US" sz="1600" dirty="0"/>
          </a:p>
          <a:p>
            <a:r>
              <a:rPr lang="en-US" sz="2000" dirty="0" smtClean="0"/>
              <a:t>The default API URL returns a list of APIs that have been published</a:t>
            </a:r>
          </a:p>
          <a:p>
            <a:pPr lvl="1"/>
            <a:r>
              <a:rPr lang="en-US" sz="1600" dirty="0" smtClean="0"/>
              <a:t>http://localhost:8080/ab/rest/apis</a:t>
            </a:r>
            <a:endParaRPr lang="en-US" sz="1600" dirty="0"/>
          </a:p>
          <a:p>
            <a:endParaRPr lang="en-US" sz="2000" dirty="0" smtClean="0"/>
          </a:p>
        </p:txBody>
      </p:sp>
      <p:pic>
        <p:nvPicPr>
          <p:cNvPr id="10" name="Picture 9"/>
          <p:cNvPicPr>
            <a:picLocks noChangeAspect="1"/>
          </p:cNvPicPr>
          <p:nvPr/>
        </p:nvPicPr>
        <p:blipFill>
          <a:blip r:embed="rId4"/>
          <a:stretch>
            <a:fillRect/>
          </a:stretch>
        </p:blipFill>
        <p:spPr>
          <a:xfrm>
            <a:off x="6552438" y="3584446"/>
            <a:ext cx="5200650" cy="2971800"/>
          </a:xfrm>
          <a:prstGeom prst="rect">
            <a:avLst/>
          </a:prstGeom>
        </p:spPr>
      </p:pic>
    </p:spTree>
    <p:extLst>
      <p:ext uri="{BB962C8B-B14F-4D97-AF65-F5344CB8AC3E}">
        <p14:creationId xmlns:p14="http://schemas.microsoft.com/office/powerpoint/2010/main" val="277351097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swagger-</a:t>
            </a:r>
            <a:r>
              <a:rPr lang="en-US" dirty="0" err="1" smtClean="0"/>
              <a:t>ui</a:t>
            </a:r>
            <a:endParaRPr lang="en-US" dirty="0"/>
          </a:p>
        </p:txBody>
      </p:sp>
      <p:sp>
        <p:nvSpPr>
          <p:cNvPr id="5" name="Content Placeholder 1"/>
          <p:cNvSpPr>
            <a:spLocks noGrp="1"/>
          </p:cNvSpPr>
          <p:nvPr>
            <p:ph sz="half" idx="1"/>
          </p:nvPr>
        </p:nvSpPr>
        <p:spPr>
          <a:xfrm>
            <a:off x="304800" y="861824"/>
            <a:ext cx="11448288" cy="1276350"/>
          </a:xfrm>
        </p:spPr>
        <p:txBody>
          <a:bodyPr/>
          <a:lstStyle/>
          <a:p>
            <a:r>
              <a:rPr lang="en-US" sz="2000" dirty="0" err="1" smtClean="0"/>
              <a:t>InsuranceSuite</a:t>
            </a:r>
            <a:r>
              <a:rPr lang="en-US" sz="2000" dirty="0" smtClean="0"/>
              <a:t> bundles a swagger-</a:t>
            </a:r>
            <a:r>
              <a:rPr lang="en-US" sz="2000" dirty="0" err="1" smtClean="0"/>
              <a:t>ui</a:t>
            </a:r>
            <a:r>
              <a:rPr lang="en-US" sz="2000" dirty="0" smtClean="0"/>
              <a:t> distribution</a:t>
            </a:r>
          </a:p>
          <a:p>
            <a:pPr lvl="1"/>
            <a:r>
              <a:rPr lang="en-US" sz="1600" dirty="0" smtClean="0"/>
              <a:t>Default URL is &lt;base-servlet-URL&gt;/resources/swagger-</a:t>
            </a:r>
            <a:r>
              <a:rPr lang="en-US" sz="1600" dirty="0" err="1" smtClean="0"/>
              <a:t>ui</a:t>
            </a:r>
            <a:endParaRPr lang="en-US" sz="1600" dirty="0" smtClean="0"/>
          </a:p>
          <a:p>
            <a:pPr lvl="1"/>
            <a:r>
              <a:rPr lang="en-US" sz="1600" dirty="0" smtClean="0"/>
              <a:t>http://localhost:8080/ab/resources/swagger-ui</a:t>
            </a:r>
          </a:p>
          <a:p>
            <a:r>
              <a:rPr lang="en-US" sz="2000" dirty="0" smtClean="0"/>
              <a:t>Every API automatically gets a /</a:t>
            </a:r>
            <a:r>
              <a:rPr lang="en-US" sz="2000" dirty="0" err="1" smtClean="0"/>
              <a:t>swagger.json</a:t>
            </a:r>
            <a:r>
              <a:rPr lang="en-US" sz="2000" dirty="0" smtClean="0"/>
              <a:t> endpoint</a:t>
            </a:r>
          </a:p>
          <a:p>
            <a:pPr lvl="1"/>
            <a:r>
              <a:rPr lang="en-US" sz="1600" dirty="0" smtClean="0">
                <a:cs typeface="Courier New" panose="02070309020205020404" pitchFamily="49" charset="0"/>
              </a:rPr>
              <a:t>The servlet by default exists at /rest</a:t>
            </a:r>
          </a:p>
          <a:p>
            <a:pPr marL="400050" lvl="1" indent="0">
              <a:buNone/>
            </a:pPr>
            <a:endParaRPr lang="en-US" sz="1600" dirty="0" smtClean="0">
              <a:cs typeface="Courier New" panose="02070309020205020404" pitchFamily="49" charset="0"/>
            </a:endParaRPr>
          </a:p>
          <a:p>
            <a:pPr lvl="1"/>
            <a:endParaRPr lang="en-US" sz="1600" dirty="0" smtClean="0">
              <a:cs typeface="Courier New" panose="02070309020205020404" pitchFamily="49" charset="0"/>
            </a:endParaRPr>
          </a:p>
          <a:p>
            <a:pPr lvl="1"/>
            <a:endParaRPr lang="en-US" sz="1600" dirty="0" smtClean="0">
              <a:cs typeface="Courier New" panose="02070309020205020404" pitchFamily="49" charset="0"/>
            </a:endParaRPr>
          </a:p>
          <a:p>
            <a:pPr lvl="1"/>
            <a:r>
              <a:rPr lang="en-US" sz="1600" dirty="0" smtClean="0">
                <a:cs typeface="Courier New" panose="02070309020205020404" pitchFamily="49" charset="0"/>
              </a:rPr>
              <a:t>Returns the default </a:t>
            </a:r>
            <a:r>
              <a:rPr lang="en-US" sz="1600" b="1" dirty="0" smtClean="0">
                <a:cs typeface="Courier New" panose="02070309020205020404" pitchFamily="49" charset="0"/>
              </a:rPr>
              <a:t>external </a:t>
            </a:r>
            <a:r>
              <a:rPr lang="en-US" sz="1600" dirty="0" smtClean="0">
                <a:cs typeface="Courier New" panose="02070309020205020404" pitchFamily="49" charset="0"/>
              </a:rPr>
              <a:t>view of the schema</a:t>
            </a:r>
          </a:p>
          <a:p>
            <a:r>
              <a:rPr lang="en-US" sz="2000" dirty="0" smtClean="0">
                <a:cs typeface="Courier New" panose="02070309020205020404" pitchFamily="49" charset="0"/>
              </a:rPr>
              <a:t>In swagger-</a:t>
            </a:r>
            <a:r>
              <a:rPr lang="en-US" sz="2000" dirty="0" err="1" smtClean="0">
                <a:cs typeface="Courier New" panose="02070309020205020404" pitchFamily="49" charset="0"/>
              </a:rPr>
              <a:t>ui</a:t>
            </a:r>
            <a:r>
              <a:rPr lang="en-US" sz="2000" dirty="0" smtClean="0">
                <a:cs typeface="Courier New" panose="02070309020205020404" pitchFamily="49" charset="0"/>
              </a:rPr>
              <a:t> manually change the endpoint to reference the desired API</a:t>
            </a:r>
          </a:p>
          <a:p>
            <a:pPr lvl="1"/>
            <a:r>
              <a:rPr lang="en-US" sz="1600" dirty="0" smtClean="0">
                <a:cs typeface="Courier New" panose="02070309020205020404" pitchFamily="49" charset="0"/>
              </a:rPr>
              <a:t>&lt;</a:t>
            </a:r>
            <a:r>
              <a:rPr lang="en-US" sz="1600" dirty="0" err="1" smtClean="0">
                <a:cs typeface="Courier New" panose="02070309020205020404" pitchFamily="49" charset="0"/>
              </a:rPr>
              <a:t>basePath</a:t>
            </a:r>
            <a:r>
              <a:rPr lang="en-US" sz="1600" dirty="0" smtClean="0">
                <a:cs typeface="Courier New" panose="02070309020205020404" pitchFamily="49" charset="0"/>
              </a:rPr>
              <a:t>&gt;/</a:t>
            </a:r>
            <a:r>
              <a:rPr lang="en-US" sz="1600" dirty="0" err="1" smtClean="0">
                <a:cs typeface="Courier New" panose="02070309020205020404" pitchFamily="49" charset="0"/>
              </a:rPr>
              <a:t>swagger.json</a:t>
            </a:r>
            <a:endParaRPr lang="en-US" sz="1600" dirty="0" smtClean="0">
              <a:cs typeface="Courier New" panose="02070309020205020404" pitchFamily="49" charset="0"/>
            </a:endParaRPr>
          </a:p>
          <a:p>
            <a:pPr lvl="1"/>
            <a:r>
              <a:rPr lang="en-US" sz="1600" dirty="0" smtClean="0">
                <a:cs typeface="Courier New" panose="02070309020205020404" pitchFamily="49" charset="0"/>
              </a:rPr>
              <a:t>The </a:t>
            </a:r>
            <a:r>
              <a:rPr lang="en-US" sz="1600" b="1" dirty="0" err="1" smtClean="0">
                <a:cs typeface="Courier New" panose="02070309020205020404" pitchFamily="49" charset="0"/>
              </a:rPr>
              <a:t>basePath</a:t>
            </a:r>
            <a:r>
              <a:rPr lang="en-US" sz="1600" dirty="0" smtClean="0">
                <a:cs typeface="Courier New" panose="02070309020205020404" pitchFamily="49" charset="0"/>
              </a:rPr>
              <a:t> declared in the schema is prepended to every path in the schema</a:t>
            </a:r>
          </a:p>
        </p:txBody>
      </p:sp>
      <p:pic>
        <p:nvPicPr>
          <p:cNvPr id="6" name="Picture 5"/>
          <p:cNvPicPr>
            <a:picLocks noChangeAspect="1"/>
          </p:cNvPicPr>
          <p:nvPr/>
        </p:nvPicPr>
        <p:blipFill>
          <a:blip r:embed="rId3"/>
          <a:stretch>
            <a:fillRect/>
          </a:stretch>
        </p:blipFill>
        <p:spPr>
          <a:xfrm>
            <a:off x="2386012" y="2514600"/>
            <a:ext cx="7000875" cy="704850"/>
          </a:xfrm>
          <a:prstGeom prst="rect">
            <a:avLst/>
          </a:prstGeom>
        </p:spPr>
      </p:pic>
      <p:pic>
        <p:nvPicPr>
          <p:cNvPr id="7" name="Picture 6"/>
          <p:cNvPicPr>
            <a:picLocks noChangeAspect="1"/>
          </p:cNvPicPr>
          <p:nvPr/>
        </p:nvPicPr>
        <p:blipFill>
          <a:blip r:embed="rId4"/>
          <a:stretch>
            <a:fillRect/>
          </a:stretch>
        </p:blipFill>
        <p:spPr>
          <a:xfrm>
            <a:off x="1295400" y="4800600"/>
            <a:ext cx="9182100" cy="838200"/>
          </a:xfrm>
          <a:prstGeom prst="rect">
            <a:avLst/>
          </a:prstGeom>
        </p:spPr>
      </p:pic>
    </p:spTree>
    <p:extLst>
      <p:ext uri="{BB962C8B-B14F-4D97-AF65-F5344CB8AC3E}">
        <p14:creationId xmlns:p14="http://schemas.microsoft.com/office/powerpoint/2010/main" val="25308508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8873"/>
            <a:ext cx="11295888" cy="742951"/>
          </a:xfrm>
        </p:spPr>
        <p:txBody>
          <a:bodyPr/>
          <a:lstStyle/>
          <a:p>
            <a:r>
              <a:rPr lang="en-US" dirty="0" smtClean="0"/>
              <a:t>Contact API</a:t>
            </a:r>
            <a:endParaRPr lang="en-US" dirty="0"/>
          </a:p>
        </p:txBody>
      </p:sp>
      <p:sp>
        <p:nvSpPr>
          <p:cNvPr id="5" name="Content Placeholder 1"/>
          <p:cNvSpPr>
            <a:spLocks noGrp="1"/>
          </p:cNvSpPr>
          <p:nvPr>
            <p:ph sz="half" idx="1"/>
          </p:nvPr>
        </p:nvSpPr>
        <p:spPr>
          <a:xfrm>
            <a:off x="304800" y="861824"/>
            <a:ext cx="5029200" cy="1805176"/>
          </a:xfrm>
        </p:spPr>
        <p:txBody>
          <a:bodyPr/>
          <a:lstStyle/>
          <a:p>
            <a:r>
              <a:rPr lang="en-US" sz="2000" dirty="0" smtClean="0"/>
              <a:t>Click </a:t>
            </a:r>
            <a:r>
              <a:rPr lang="en-US" sz="2000" b="1" dirty="0" smtClean="0"/>
              <a:t>Authorize</a:t>
            </a:r>
            <a:r>
              <a:rPr lang="en-US" sz="2000" dirty="0" smtClean="0"/>
              <a:t> to enter login credentials</a:t>
            </a:r>
          </a:p>
          <a:p>
            <a:r>
              <a:rPr lang="en-US" sz="2000" dirty="0" smtClean="0"/>
              <a:t>Click HTTP verb to test each API</a:t>
            </a:r>
          </a:p>
          <a:p>
            <a:pPr lvl="1"/>
            <a:r>
              <a:rPr lang="en-US" sz="1600" dirty="0" smtClean="0"/>
              <a:t>Click </a:t>
            </a:r>
            <a:r>
              <a:rPr lang="en-US" sz="1600" b="1" dirty="0" smtClean="0"/>
              <a:t>Try it out</a:t>
            </a:r>
            <a:r>
              <a:rPr lang="en-US" sz="1600" dirty="0" smtClean="0"/>
              <a:t> to test</a:t>
            </a:r>
          </a:p>
          <a:p>
            <a:pPr lvl="1"/>
            <a:r>
              <a:rPr lang="en-US" sz="1600" dirty="0" smtClean="0"/>
              <a:t>Enter parameter(s)</a:t>
            </a:r>
          </a:p>
          <a:p>
            <a:pPr lvl="1"/>
            <a:r>
              <a:rPr lang="en-US" sz="1600" dirty="0" smtClean="0"/>
              <a:t>Click </a:t>
            </a:r>
            <a:r>
              <a:rPr lang="en-US" sz="1600" b="1" dirty="0" smtClean="0"/>
              <a:t>Execute</a:t>
            </a:r>
          </a:p>
        </p:txBody>
      </p:sp>
      <p:pic>
        <p:nvPicPr>
          <p:cNvPr id="2" name="Picture 1"/>
          <p:cNvPicPr>
            <a:picLocks noChangeAspect="1"/>
          </p:cNvPicPr>
          <p:nvPr/>
        </p:nvPicPr>
        <p:blipFill>
          <a:blip r:embed="rId3"/>
          <a:stretch>
            <a:fillRect/>
          </a:stretch>
        </p:blipFill>
        <p:spPr>
          <a:xfrm>
            <a:off x="304800" y="2971800"/>
            <a:ext cx="6924675" cy="3209925"/>
          </a:xfrm>
          <a:prstGeom prst="rect">
            <a:avLst/>
          </a:prstGeom>
        </p:spPr>
      </p:pic>
      <p:pic>
        <p:nvPicPr>
          <p:cNvPr id="4" name="Picture 3"/>
          <p:cNvPicPr>
            <a:picLocks noChangeAspect="1"/>
          </p:cNvPicPr>
          <p:nvPr/>
        </p:nvPicPr>
        <p:blipFill>
          <a:blip r:embed="rId4"/>
          <a:stretch>
            <a:fillRect/>
          </a:stretch>
        </p:blipFill>
        <p:spPr>
          <a:xfrm>
            <a:off x="7229475" y="304800"/>
            <a:ext cx="4526216" cy="5876925"/>
          </a:xfrm>
          <a:prstGeom prst="rect">
            <a:avLst/>
          </a:prstGeom>
        </p:spPr>
      </p:pic>
    </p:spTree>
    <p:extLst>
      <p:ext uri="{BB962C8B-B14F-4D97-AF65-F5344CB8AC3E}">
        <p14:creationId xmlns:p14="http://schemas.microsoft.com/office/powerpoint/2010/main" val="30194166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19200"/>
            <a:ext cx="10302240" cy="4425696"/>
          </a:xfrm>
        </p:spPr>
        <p:txBody>
          <a:bodyPr/>
          <a:lstStyle/>
          <a:p>
            <a:pPr marL="0" indent="0">
              <a:buNone/>
            </a:pPr>
            <a:endParaRPr lang="en-US" sz="2400" dirty="0">
              <a:solidFill>
                <a:schemeClr val="bg1"/>
              </a:solidFill>
            </a:endParaRPr>
          </a:p>
        </p:txBody>
      </p:sp>
      <p:sp>
        <p:nvSpPr>
          <p:cNvPr id="3" name="Title 1"/>
          <p:cNvSpPr txBox="1">
            <a:spLocks/>
          </p:cNvSpPr>
          <p:nvPr/>
        </p:nvSpPr>
        <p:spPr bwMode="auto">
          <a:xfrm>
            <a:off x="1095732" y="2279391"/>
            <a:ext cx="8974667"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04628C"/>
                </a:solidFill>
                <a:effectLst/>
                <a:uLnTx/>
                <a:uFillTx/>
                <a:latin typeface="Arial"/>
                <a:cs typeface="Arial" pitchFamily="34" charset="0"/>
              </a:rPr>
              <a:t>DEMO</a:t>
            </a:r>
            <a:endParaRPr kumimoji="0" lang="en-US" sz="4000" b="1" i="0" u="none" strike="noStrike" kern="0" cap="none" spc="0" normalizeH="0" baseline="0" noProof="0" dirty="0">
              <a:ln>
                <a:noFill/>
              </a:ln>
              <a:solidFill>
                <a:srgbClr val="04628C"/>
              </a:solidFill>
              <a:effectLst/>
              <a:uLnTx/>
              <a:uFillTx/>
              <a:latin typeface="Arial"/>
              <a:cs typeface="Arial" pitchFamily="34" charset="0"/>
            </a:endParaRPr>
          </a:p>
        </p:txBody>
      </p:sp>
    </p:spTree>
    <p:extLst>
      <p:ext uri="{BB962C8B-B14F-4D97-AF65-F5344CB8AC3E}">
        <p14:creationId xmlns:p14="http://schemas.microsoft.com/office/powerpoint/2010/main" val="3053830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0"/>
          </p:nvPr>
        </p:nvSpPr>
        <p:spPr>
          <a:xfrm>
            <a:off x="1219200" y="914399"/>
            <a:ext cx="8991600" cy="5486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6000" dirty="0" smtClean="0">
                <a:solidFill>
                  <a:srgbClr val="0070C0"/>
                </a:solidFill>
              </a:rPr>
              <a:t>Introduction </a:t>
            </a:r>
            <a:r>
              <a:rPr lang="en-US" sz="6000" dirty="0">
                <a:solidFill>
                  <a:srgbClr val="0070C0"/>
                </a:solidFill>
              </a:rPr>
              <a:t>to REST API</a:t>
            </a:r>
          </a:p>
          <a:p>
            <a:pPr marL="0" indent="0">
              <a:buNone/>
            </a:pPr>
            <a:r>
              <a:rPr lang="en-US" dirty="0" smtClean="0"/>
              <a:t>	</a:t>
            </a:r>
            <a:endParaRPr lang="en-US" dirty="0"/>
          </a:p>
        </p:txBody>
      </p:sp>
    </p:spTree>
    <p:extLst>
      <p:ext uri="{BB962C8B-B14F-4D97-AF65-F5344CB8AC3E}">
        <p14:creationId xmlns:p14="http://schemas.microsoft.com/office/powerpoint/2010/main" val="252872610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19200"/>
            <a:ext cx="11231880" cy="5101590"/>
          </a:xfrm>
        </p:spPr>
        <p:txBody>
          <a:bodyPr/>
          <a:lstStyle/>
          <a:p>
            <a:pPr marL="342900" indent="-342900">
              <a:buFont typeface="Arial" panose="020B0604020202020204" pitchFamily="34" charset="0"/>
              <a:buChar char="•"/>
            </a:pPr>
            <a:r>
              <a:rPr lang="en-US" sz="2400" kern="0" dirty="0">
                <a:solidFill>
                  <a:srgbClr val="000000"/>
                </a:solidFill>
                <a:cs typeface="Arial" pitchFamily="32" charset="0"/>
              </a:rPr>
              <a:t>This </a:t>
            </a:r>
            <a:r>
              <a:rPr lang="en-US" sz="2400" kern="0" dirty="0" smtClean="0">
                <a:solidFill>
                  <a:srgbClr val="000000"/>
                </a:solidFill>
                <a:cs typeface="Arial" pitchFamily="32" charset="0"/>
              </a:rPr>
              <a:t>video will demonstrate how </a:t>
            </a:r>
            <a:r>
              <a:rPr lang="en-US" sz="2400" dirty="0">
                <a:solidFill>
                  <a:srgbClr val="000000"/>
                </a:solidFill>
              </a:rPr>
              <a:t>to create a Rest API that will output the following user data in JSON </a:t>
            </a:r>
            <a:r>
              <a:rPr lang="en-US" sz="2400" dirty="0" smtClean="0">
                <a:solidFill>
                  <a:srgbClr val="000000"/>
                </a:solidFill>
              </a:rPr>
              <a:t>format :  </a:t>
            </a:r>
            <a:r>
              <a:rPr lang="en-US" sz="2400" kern="0" dirty="0">
                <a:solidFill>
                  <a:srgbClr val="000000"/>
                </a:solidFill>
                <a:cs typeface="Arial" pitchFamily="32" charset="0"/>
              </a:rPr>
              <a:t>First Name, Last Name, Job Title, User Name, Locked, Name of each assigned group. </a:t>
            </a:r>
            <a:endParaRPr lang="en-US" sz="2400" kern="0" dirty="0" smtClean="0">
              <a:solidFill>
                <a:srgbClr val="000000"/>
              </a:solidFill>
              <a:cs typeface="Arial" pitchFamily="32" charset="0"/>
            </a:endParaRPr>
          </a:p>
          <a:p>
            <a:endParaRPr lang="en-US" sz="2400" kern="0" dirty="0" smtClean="0">
              <a:solidFill>
                <a:srgbClr val="000000"/>
              </a:solidFill>
              <a:cs typeface="Arial" pitchFamily="32" charset="0"/>
            </a:endParaRPr>
          </a:p>
          <a:p>
            <a:pPr marL="342900" lvl="0" indent="-342900">
              <a:buFont typeface="Arial" panose="020B0604020202020204" pitchFamily="34" charset="0"/>
              <a:buChar char="•"/>
            </a:pPr>
            <a:r>
              <a:rPr lang="en-US" sz="2400" dirty="0">
                <a:solidFill>
                  <a:srgbClr val="000000"/>
                </a:solidFill>
              </a:rPr>
              <a:t>Pre-Requisites</a:t>
            </a:r>
          </a:p>
          <a:p>
            <a:pPr lvl="2"/>
            <a:r>
              <a:rPr lang="en-US" dirty="0"/>
              <a:t>Training App Guidewire Studio</a:t>
            </a:r>
          </a:p>
          <a:p>
            <a:pPr lvl="2"/>
            <a:r>
              <a:rPr lang="en-US" dirty="0"/>
              <a:t>Supported web </a:t>
            </a:r>
            <a:r>
              <a:rPr lang="en-US" dirty="0" smtClean="0"/>
              <a:t>browser</a:t>
            </a:r>
          </a:p>
          <a:p>
            <a:pPr lvl="2"/>
            <a:endParaRPr lang="en-US" dirty="0"/>
          </a:p>
        </p:txBody>
      </p:sp>
    </p:spTree>
    <p:extLst>
      <p:ext uri="{BB962C8B-B14F-4D97-AF65-F5344CB8AC3E}">
        <p14:creationId xmlns:p14="http://schemas.microsoft.com/office/powerpoint/2010/main" val="16720018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19200"/>
            <a:ext cx="10302240" cy="4425696"/>
          </a:xfrm>
        </p:spPr>
        <p:txBody>
          <a:bodyPr/>
          <a:lstStyle/>
          <a:p>
            <a:pPr marL="0" indent="0">
              <a:buNone/>
            </a:pPr>
            <a:endParaRPr lang="en-US" sz="2400" dirty="0">
              <a:solidFill>
                <a:schemeClr val="bg1"/>
              </a:solidFill>
            </a:endParaRPr>
          </a:p>
        </p:txBody>
      </p:sp>
      <p:sp>
        <p:nvSpPr>
          <p:cNvPr id="3" name="Title 1"/>
          <p:cNvSpPr txBox="1">
            <a:spLocks/>
          </p:cNvSpPr>
          <p:nvPr/>
        </p:nvSpPr>
        <p:spPr bwMode="auto">
          <a:xfrm>
            <a:off x="1095732" y="2279391"/>
            <a:ext cx="8974667"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04628C"/>
                </a:solidFill>
                <a:effectLst/>
                <a:uLnTx/>
                <a:uFillTx/>
                <a:latin typeface="Arial"/>
                <a:cs typeface="Arial" pitchFamily="34" charset="0"/>
              </a:rPr>
              <a:t>LAB</a:t>
            </a:r>
            <a:endParaRPr kumimoji="0" lang="en-US" sz="4000" b="1" i="0" u="none" strike="noStrike" kern="0" cap="none" spc="0" normalizeH="0" baseline="0" noProof="0" dirty="0">
              <a:ln>
                <a:noFill/>
              </a:ln>
              <a:solidFill>
                <a:srgbClr val="04628C"/>
              </a:solidFill>
              <a:effectLst/>
              <a:uLnTx/>
              <a:uFillTx/>
              <a:latin typeface="Arial"/>
              <a:cs typeface="Arial" pitchFamily="34" charset="0"/>
            </a:endParaRPr>
          </a:p>
        </p:txBody>
      </p:sp>
    </p:spTree>
    <p:extLst>
      <p:ext uri="{BB962C8B-B14F-4D97-AF65-F5344CB8AC3E}">
        <p14:creationId xmlns:p14="http://schemas.microsoft.com/office/powerpoint/2010/main" val="1575945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19200"/>
            <a:ext cx="10302240" cy="4425696"/>
          </a:xfrm>
        </p:spPr>
        <p:txBody>
          <a:bodyPr/>
          <a:lstStyle/>
          <a:p>
            <a:pPr marL="0" indent="0">
              <a:buNone/>
            </a:pPr>
            <a:r>
              <a:rPr lang="en-US" sz="2400" dirty="0">
                <a:solidFill>
                  <a:schemeClr val="bg1"/>
                </a:solidFill>
              </a:rPr>
              <a:t>Complete the exercises listed in  </a:t>
            </a:r>
            <a:r>
              <a:rPr lang="en-US" sz="2400" dirty="0" smtClean="0">
                <a:solidFill>
                  <a:schemeClr val="bg1"/>
                </a:solidFill>
              </a:rPr>
              <a:t>“Restful Web Services” </a:t>
            </a:r>
            <a:r>
              <a:rPr lang="en-US" sz="2400" dirty="0">
                <a:solidFill>
                  <a:schemeClr val="bg1"/>
                </a:solidFill>
              </a:rPr>
              <a:t>chapter in the “InsuranceSuite 10 Integration: </a:t>
            </a:r>
            <a:r>
              <a:rPr lang="en-US" sz="2400" dirty="0" smtClean="0">
                <a:solidFill>
                  <a:schemeClr val="bg1"/>
                </a:solidFill>
              </a:rPr>
              <a:t>Kickstart </a:t>
            </a:r>
            <a:r>
              <a:rPr lang="en-US" sz="2400" dirty="0">
                <a:solidFill>
                  <a:schemeClr val="bg1"/>
                </a:solidFill>
              </a:rPr>
              <a:t>“ work book</a:t>
            </a:r>
          </a:p>
        </p:txBody>
      </p:sp>
    </p:spTree>
    <p:extLst>
      <p:ext uri="{BB962C8B-B14F-4D97-AF65-F5344CB8AC3E}">
        <p14:creationId xmlns:p14="http://schemas.microsoft.com/office/powerpoint/2010/main" val="3069607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Match the HTTP verbs with it’s description</a:t>
            </a:r>
            <a:endParaRPr lang="en-US" dirty="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8011875"/>
              </p:ext>
            </p:extLst>
          </p:nvPr>
        </p:nvGraphicFramePr>
        <p:xfrm>
          <a:off x="1143000" y="1447800"/>
          <a:ext cx="9829800" cy="3708400"/>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2990087861"/>
                    </a:ext>
                  </a:extLst>
                </a:gridCol>
                <a:gridCol w="4267200">
                  <a:extLst>
                    <a:ext uri="{9D8B030D-6E8A-4147-A177-3AD203B41FA5}">
                      <a16:colId xmlns:a16="http://schemas.microsoft.com/office/drawing/2014/main" val="3878045903"/>
                    </a:ext>
                  </a:extLst>
                </a:gridCol>
                <a:gridCol w="3886200">
                  <a:extLst>
                    <a:ext uri="{9D8B030D-6E8A-4147-A177-3AD203B41FA5}">
                      <a16:colId xmlns:a16="http://schemas.microsoft.com/office/drawing/2014/main" val="2032199452"/>
                    </a:ext>
                  </a:extLst>
                </a:gridCol>
              </a:tblGrid>
              <a:tr h="370840">
                <a:tc>
                  <a:txBody>
                    <a:bodyPr/>
                    <a:lstStyle/>
                    <a:p>
                      <a:r>
                        <a:rPr lang="en-US" dirty="0" smtClean="0"/>
                        <a:t>Verb</a:t>
                      </a:r>
                      <a:endParaRPr lang="en-US" dirty="0"/>
                    </a:p>
                  </a:txBody>
                  <a:tcPr/>
                </a:tc>
                <a:tc>
                  <a:txBody>
                    <a:bodyPr/>
                    <a:lstStyle/>
                    <a:p>
                      <a:r>
                        <a:rPr lang="en-US" dirty="0" smtClean="0"/>
                        <a:t>Answer</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267613930"/>
                  </a:ext>
                </a:extLst>
              </a:tr>
              <a:tr h="370840">
                <a:tc>
                  <a:txBody>
                    <a:bodyPr/>
                    <a:lstStyle/>
                    <a:p>
                      <a:r>
                        <a:rPr lang="en-US" dirty="0" smtClean="0"/>
                        <a:t>PUT</a:t>
                      </a:r>
                      <a:endParaRPr lang="en-US" dirty="0"/>
                    </a:p>
                  </a:txBody>
                  <a:tcPr/>
                </a:tc>
                <a:tc>
                  <a:txBody>
                    <a:bodyPr/>
                    <a:lstStyle/>
                    <a:p>
                      <a:endParaRPr lang="en-US" dirty="0"/>
                    </a:p>
                  </a:txBody>
                  <a:tcPr/>
                </a:tc>
                <a:tc>
                  <a:txBody>
                    <a:bodyPr/>
                    <a:lstStyle/>
                    <a:p>
                      <a:r>
                        <a:rPr lang="en-US" dirty="0" smtClean="0"/>
                        <a:t>Delete from the database</a:t>
                      </a:r>
                      <a:endParaRPr lang="en-US" dirty="0"/>
                    </a:p>
                  </a:txBody>
                  <a:tcPr/>
                </a:tc>
                <a:extLst>
                  <a:ext uri="{0D108BD9-81ED-4DB2-BD59-A6C34878D82A}">
                    <a16:rowId xmlns:a16="http://schemas.microsoft.com/office/drawing/2014/main" val="3933787692"/>
                  </a:ext>
                </a:extLst>
              </a:tr>
              <a:tr h="370840">
                <a:tc>
                  <a:txBody>
                    <a:bodyPr/>
                    <a:lstStyle/>
                    <a:p>
                      <a:r>
                        <a:rPr lang="en-US" dirty="0" smtClean="0"/>
                        <a:t>RETRIEVE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Update/Replace</a:t>
                      </a:r>
                      <a:r>
                        <a:rPr lang="en-US" baseline="0" dirty="0" smtClean="0"/>
                        <a:t> row in the database</a:t>
                      </a:r>
                      <a:endParaRPr lang="en-US" dirty="0"/>
                    </a:p>
                  </a:txBody>
                  <a:tcPr/>
                </a:tc>
                <a:extLst>
                  <a:ext uri="{0D108BD9-81ED-4DB2-BD59-A6C34878D82A}">
                    <a16:rowId xmlns:a16="http://schemas.microsoft.com/office/drawing/2014/main" val="365320662"/>
                  </a:ext>
                </a:extLst>
              </a:tr>
              <a:tr h="370840">
                <a:tc>
                  <a:txBody>
                    <a:bodyPr/>
                    <a:lstStyle/>
                    <a:p>
                      <a:r>
                        <a:rPr lang="en-US" dirty="0" smtClean="0"/>
                        <a:t>GET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Create</a:t>
                      </a:r>
                      <a:r>
                        <a:rPr lang="en-US" baseline="0" dirty="0" smtClean="0"/>
                        <a:t> a new record in the database</a:t>
                      </a:r>
                      <a:endParaRPr lang="en-US" dirty="0"/>
                    </a:p>
                  </a:txBody>
                  <a:tcPr/>
                </a:tc>
                <a:extLst>
                  <a:ext uri="{0D108BD9-81ED-4DB2-BD59-A6C34878D82A}">
                    <a16:rowId xmlns:a16="http://schemas.microsoft.com/office/drawing/2014/main" val="1448053761"/>
                  </a:ext>
                </a:extLst>
              </a:tr>
              <a:tr h="370840">
                <a:tc>
                  <a:txBody>
                    <a:bodyPr/>
                    <a:lstStyle/>
                    <a:p>
                      <a:r>
                        <a:rPr lang="en-US" dirty="0" smtClean="0"/>
                        <a:t>PATCH</a:t>
                      </a:r>
                      <a:endParaRPr lang="en-US" dirty="0"/>
                    </a:p>
                  </a:txBody>
                  <a:tcPr/>
                </a:tc>
                <a:tc>
                  <a:txBody>
                    <a:bodyPr/>
                    <a:lstStyle/>
                    <a:p>
                      <a:endParaRPr lang="en-US" dirty="0"/>
                    </a:p>
                  </a:txBody>
                  <a:tcPr/>
                </a:tc>
                <a:tc>
                  <a:txBody>
                    <a:bodyPr/>
                    <a:lstStyle/>
                    <a:p>
                      <a:r>
                        <a:rPr lang="en-US" dirty="0" smtClean="0"/>
                        <a:t>Read from</a:t>
                      </a:r>
                      <a:r>
                        <a:rPr lang="en-US" baseline="0" dirty="0" smtClean="0"/>
                        <a:t> the database</a:t>
                      </a:r>
                      <a:endParaRPr lang="en-US" dirty="0"/>
                    </a:p>
                  </a:txBody>
                  <a:tcPr/>
                </a:tc>
                <a:extLst>
                  <a:ext uri="{0D108BD9-81ED-4DB2-BD59-A6C34878D82A}">
                    <a16:rowId xmlns:a16="http://schemas.microsoft.com/office/drawing/2014/main" val="4230180936"/>
                  </a:ext>
                </a:extLst>
              </a:tr>
              <a:tr h="370840">
                <a:tc>
                  <a:txBody>
                    <a:bodyPr/>
                    <a:lstStyle/>
                    <a:p>
                      <a:r>
                        <a:rPr lang="en-US" dirty="0" smtClean="0"/>
                        <a:t>INSERT</a:t>
                      </a:r>
                      <a:endParaRPr lang="en-US" dirty="0"/>
                    </a:p>
                  </a:txBody>
                  <a:tcPr/>
                </a:tc>
                <a:tc>
                  <a:txBody>
                    <a:bodyPr/>
                    <a:lstStyle/>
                    <a:p>
                      <a:endParaRPr lang="en-US" dirty="0"/>
                    </a:p>
                  </a:txBody>
                  <a:tcPr/>
                </a:tc>
                <a:tc>
                  <a:txBody>
                    <a:bodyPr/>
                    <a:lstStyle/>
                    <a:p>
                      <a:r>
                        <a:rPr lang="en-US" dirty="0" smtClean="0"/>
                        <a:t>Update/Modify row</a:t>
                      </a:r>
                      <a:r>
                        <a:rPr lang="en-US" baseline="0" dirty="0" smtClean="0"/>
                        <a:t> in the database</a:t>
                      </a:r>
                      <a:endParaRPr lang="en-US" dirty="0"/>
                    </a:p>
                  </a:txBody>
                  <a:tcPr/>
                </a:tc>
                <a:extLst>
                  <a:ext uri="{0D108BD9-81ED-4DB2-BD59-A6C34878D82A}">
                    <a16:rowId xmlns:a16="http://schemas.microsoft.com/office/drawing/2014/main" val="751768365"/>
                  </a:ext>
                </a:extLst>
              </a:tr>
              <a:tr h="370840">
                <a:tc>
                  <a:txBody>
                    <a:bodyPr/>
                    <a:lstStyle/>
                    <a:p>
                      <a:r>
                        <a:rPr lang="en-US" dirty="0" smtClean="0"/>
                        <a:t>REMOVE</a:t>
                      </a:r>
                      <a:endParaRPr lang="en-US" dirty="0"/>
                    </a:p>
                  </a:txBody>
                  <a:tcPr/>
                </a:tc>
                <a:tc>
                  <a:txBody>
                    <a:bodyPr/>
                    <a:lstStyle/>
                    <a:p>
                      <a:endParaRPr lang="en-US" dirty="0"/>
                    </a:p>
                  </a:txBody>
                  <a:tcPr/>
                </a:tc>
                <a:tc>
                  <a:txBody>
                    <a:bodyPr/>
                    <a:lstStyle/>
                    <a:p>
                      <a:r>
                        <a:rPr lang="en-US" dirty="0" smtClean="0"/>
                        <a:t>Not an HTTP verb</a:t>
                      </a:r>
                      <a:endParaRPr lang="en-US" dirty="0"/>
                    </a:p>
                  </a:txBody>
                  <a:tcPr/>
                </a:tc>
                <a:extLst>
                  <a:ext uri="{0D108BD9-81ED-4DB2-BD59-A6C34878D82A}">
                    <a16:rowId xmlns:a16="http://schemas.microsoft.com/office/drawing/2014/main" val="1540570123"/>
                  </a:ext>
                </a:extLst>
              </a:tr>
              <a:tr h="370840">
                <a:tc>
                  <a:txBody>
                    <a:bodyPr/>
                    <a:lstStyle/>
                    <a:p>
                      <a:r>
                        <a:rPr lang="en-US" dirty="0" smtClean="0"/>
                        <a:t>POST</a:t>
                      </a:r>
                      <a:endParaRPr lang="en-US" dirty="0"/>
                    </a:p>
                  </a:txBody>
                  <a:tcPr/>
                </a:tc>
                <a:tc>
                  <a:txBody>
                    <a:bodyPr/>
                    <a:lstStyle/>
                    <a:p>
                      <a:endParaRPr lang="en-US" dirty="0"/>
                    </a:p>
                  </a:txBody>
                  <a:tcPr/>
                </a:tc>
                <a:tc>
                  <a:txBody>
                    <a:bodyPr/>
                    <a:lstStyle/>
                    <a:p>
                      <a:r>
                        <a:rPr lang="en-US" dirty="0" smtClean="0"/>
                        <a:t>Not an HTTP verb</a:t>
                      </a:r>
                      <a:endParaRPr lang="en-US" dirty="0"/>
                    </a:p>
                  </a:txBody>
                  <a:tcPr/>
                </a:tc>
                <a:extLst>
                  <a:ext uri="{0D108BD9-81ED-4DB2-BD59-A6C34878D82A}">
                    <a16:rowId xmlns:a16="http://schemas.microsoft.com/office/drawing/2014/main" val="411778540"/>
                  </a:ext>
                </a:extLst>
              </a:tr>
              <a:tr h="370840">
                <a:tc>
                  <a:txBody>
                    <a:bodyPr/>
                    <a:lstStyle/>
                    <a:p>
                      <a:r>
                        <a:rPr lang="en-US" dirty="0" smtClean="0"/>
                        <a:t>REPLACE</a:t>
                      </a:r>
                      <a:endParaRPr lang="en-US" dirty="0"/>
                    </a:p>
                  </a:txBody>
                  <a:tcPr/>
                </a:tc>
                <a:tc>
                  <a:txBody>
                    <a:bodyPr/>
                    <a:lstStyle/>
                    <a:p>
                      <a:endParaRPr lang="en-US" dirty="0"/>
                    </a:p>
                  </a:txBody>
                  <a:tcPr/>
                </a:tc>
                <a:tc>
                  <a:txBody>
                    <a:bodyPr/>
                    <a:lstStyle/>
                    <a:p>
                      <a:r>
                        <a:rPr lang="en-US" dirty="0" smtClean="0"/>
                        <a:t>Not an HTTP verb</a:t>
                      </a:r>
                      <a:endParaRPr lang="en-US" dirty="0"/>
                    </a:p>
                  </a:txBody>
                  <a:tcPr/>
                </a:tc>
                <a:extLst>
                  <a:ext uri="{0D108BD9-81ED-4DB2-BD59-A6C34878D82A}">
                    <a16:rowId xmlns:a16="http://schemas.microsoft.com/office/drawing/2014/main" val="1601016927"/>
                  </a:ext>
                </a:extLst>
              </a:tr>
              <a:tr h="370840">
                <a:tc>
                  <a:txBody>
                    <a:bodyPr/>
                    <a:lstStyle/>
                    <a:p>
                      <a:r>
                        <a:rPr lang="en-US" dirty="0" smtClean="0"/>
                        <a:t>DELETE</a:t>
                      </a:r>
                      <a:endParaRPr lang="en-US" dirty="0"/>
                    </a:p>
                  </a:txBody>
                  <a:tcPr/>
                </a:tc>
                <a:tc>
                  <a:txBody>
                    <a:bodyPr/>
                    <a:lstStyle/>
                    <a:p>
                      <a:endParaRPr lang="en-US" dirty="0"/>
                    </a:p>
                  </a:txBody>
                  <a:tcPr/>
                </a:tc>
                <a:tc>
                  <a:txBody>
                    <a:bodyPr/>
                    <a:lstStyle/>
                    <a:p>
                      <a:r>
                        <a:rPr lang="en-US" dirty="0" smtClean="0"/>
                        <a:t>Not an HTTP verb</a:t>
                      </a:r>
                      <a:endParaRPr lang="en-US" dirty="0"/>
                    </a:p>
                  </a:txBody>
                  <a:tcPr/>
                </a:tc>
                <a:extLst>
                  <a:ext uri="{0D108BD9-81ED-4DB2-BD59-A6C34878D82A}">
                    <a16:rowId xmlns:a16="http://schemas.microsoft.com/office/drawing/2014/main" val="2245011239"/>
                  </a:ext>
                </a:extLst>
              </a:tr>
            </a:tbl>
          </a:graphicData>
        </a:graphic>
      </p:graphicFrame>
    </p:spTree>
    <p:extLst>
      <p:ext uri="{BB962C8B-B14F-4D97-AF65-F5344CB8AC3E}">
        <p14:creationId xmlns:p14="http://schemas.microsoft.com/office/powerpoint/2010/main" val="370341770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Match the HTTP verbs with it’s description</a:t>
            </a:r>
            <a:endParaRPr lang="en-US" dirty="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5375721"/>
              </p:ext>
            </p:extLst>
          </p:nvPr>
        </p:nvGraphicFramePr>
        <p:xfrm>
          <a:off x="1143000" y="1447800"/>
          <a:ext cx="9829800" cy="3708400"/>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2990087861"/>
                    </a:ext>
                  </a:extLst>
                </a:gridCol>
                <a:gridCol w="4267200">
                  <a:extLst>
                    <a:ext uri="{9D8B030D-6E8A-4147-A177-3AD203B41FA5}">
                      <a16:colId xmlns:a16="http://schemas.microsoft.com/office/drawing/2014/main" val="3878045903"/>
                    </a:ext>
                  </a:extLst>
                </a:gridCol>
                <a:gridCol w="3886200">
                  <a:extLst>
                    <a:ext uri="{9D8B030D-6E8A-4147-A177-3AD203B41FA5}">
                      <a16:colId xmlns:a16="http://schemas.microsoft.com/office/drawing/2014/main" val="2032199452"/>
                    </a:ext>
                  </a:extLst>
                </a:gridCol>
              </a:tblGrid>
              <a:tr h="370840">
                <a:tc>
                  <a:txBody>
                    <a:bodyPr/>
                    <a:lstStyle/>
                    <a:p>
                      <a:r>
                        <a:rPr lang="en-US" dirty="0" smtClean="0"/>
                        <a:t>Verb</a:t>
                      </a:r>
                      <a:endParaRPr lang="en-US" dirty="0"/>
                    </a:p>
                  </a:txBody>
                  <a:tcPr/>
                </a:tc>
                <a:tc>
                  <a:txBody>
                    <a:bodyPr/>
                    <a:lstStyle/>
                    <a:p>
                      <a:r>
                        <a:rPr lang="en-US" dirty="0" smtClean="0"/>
                        <a:t>Answer</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267613930"/>
                  </a:ext>
                </a:extLst>
              </a:tr>
              <a:tr h="370840">
                <a:tc>
                  <a:txBody>
                    <a:bodyPr/>
                    <a:lstStyle/>
                    <a:p>
                      <a:r>
                        <a:rPr lang="en-US" dirty="0" smtClean="0"/>
                        <a:t>PUT</a:t>
                      </a:r>
                      <a:endParaRPr lang="en-US" dirty="0"/>
                    </a:p>
                  </a:txBody>
                  <a:tcPr/>
                </a:tc>
                <a:tc>
                  <a:txBody>
                    <a:bodyPr/>
                    <a:lstStyle/>
                    <a:p>
                      <a:r>
                        <a:rPr lang="en-US" dirty="0" smtClean="0"/>
                        <a:t>Update/Replace</a:t>
                      </a:r>
                      <a:r>
                        <a:rPr lang="en-US" baseline="0" dirty="0" smtClean="0"/>
                        <a:t> row in the database</a:t>
                      </a:r>
                      <a:endParaRPr lang="en-US" dirty="0"/>
                    </a:p>
                  </a:txBody>
                  <a:tcPr/>
                </a:tc>
                <a:tc>
                  <a:txBody>
                    <a:bodyPr/>
                    <a:lstStyle/>
                    <a:p>
                      <a:r>
                        <a:rPr lang="en-US" dirty="0" smtClean="0"/>
                        <a:t>Delete from the database</a:t>
                      </a:r>
                      <a:endParaRPr lang="en-US" dirty="0"/>
                    </a:p>
                  </a:txBody>
                  <a:tcPr/>
                </a:tc>
                <a:extLst>
                  <a:ext uri="{0D108BD9-81ED-4DB2-BD59-A6C34878D82A}">
                    <a16:rowId xmlns:a16="http://schemas.microsoft.com/office/drawing/2014/main" val="3933787692"/>
                  </a:ext>
                </a:extLst>
              </a:tr>
              <a:tr h="370840">
                <a:tc>
                  <a:txBody>
                    <a:bodyPr/>
                    <a:lstStyle/>
                    <a:p>
                      <a:r>
                        <a:rPr lang="en-US" dirty="0" smtClean="0"/>
                        <a:t>RETRIEVE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an HTTP verb</a:t>
                      </a:r>
                    </a:p>
                  </a:txBody>
                  <a:tcPr/>
                </a:tc>
                <a:tc>
                  <a:txBody>
                    <a:bodyPr/>
                    <a:lstStyle/>
                    <a:p>
                      <a:r>
                        <a:rPr lang="en-US" dirty="0" smtClean="0"/>
                        <a:t>Update/Replace</a:t>
                      </a:r>
                      <a:r>
                        <a:rPr lang="en-US" baseline="0" dirty="0" smtClean="0"/>
                        <a:t> row in the database</a:t>
                      </a:r>
                      <a:endParaRPr lang="en-US" dirty="0"/>
                    </a:p>
                  </a:txBody>
                  <a:tcPr/>
                </a:tc>
                <a:extLst>
                  <a:ext uri="{0D108BD9-81ED-4DB2-BD59-A6C34878D82A}">
                    <a16:rowId xmlns:a16="http://schemas.microsoft.com/office/drawing/2014/main" val="365320662"/>
                  </a:ext>
                </a:extLst>
              </a:tr>
              <a:tr h="370840">
                <a:tc>
                  <a:txBody>
                    <a:bodyPr/>
                    <a:lstStyle/>
                    <a:p>
                      <a:r>
                        <a:rPr lang="en-US" dirty="0" smtClean="0"/>
                        <a:t>GET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Read from</a:t>
                      </a:r>
                      <a:r>
                        <a:rPr lang="en-US" baseline="0" dirty="0" smtClean="0"/>
                        <a:t> the database</a:t>
                      </a:r>
                      <a:endParaRPr lang="en-US" dirty="0" smtClean="0"/>
                    </a:p>
                  </a:txBody>
                  <a:tcPr/>
                </a:tc>
                <a:tc>
                  <a:txBody>
                    <a:bodyPr/>
                    <a:lstStyle/>
                    <a:p>
                      <a:r>
                        <a:rPr lang="en-US" dirty="0" smtClean="0"/>
                        <a:t>Create</a:t>
                      </a:r>
                      <a:r>
                        <a:rPr lang="en-US" baseline="0" dirty="0" smtClean="0"/>
                        <a:t> a new record in the database</a:t>
                      </a:r>
                      <a:endParaRPr lang="en-US" dirty="0"/>
                    </a:p>
                  </a:txBody>
                  <a:tcPr/>
                </a:tc>
                <a:extLst>
                  <a:ext uri="{0D108BD9-81ED-4DB2-BD59-A6C34878D82A}">
                    <a16:rowId xmlns:a16="http://schemas.microsoft.com/office/drawing/2014/main" val="1448053761"/>
                  </a:ext>
                </a:extLst>
              </a:tr>
              <a:tr h="370840">
                <a:tc>
                  <a:txBody>
                    <a:bodyPr/>
                    <a:lstStyle/>
                    <a:p>
                      <a:r>
                        <a:rPr lang="en-US" dirty="0" smtClean="0"/>
                        <a:t>PATCH</a:t>
                      </a:r>
                      <a:endParaRPr lang="en-US" dirty="0"/>
                    </a:p>
                  </a:txBody>
                  <a:tcPr/>
                </a:tc>
                <a:tc>
                  <a:txBody>
                    <a:bodyPr/>
                    <a:lstStyle/>
                    <a:p>
                      <a:r>
                        <a:rPr lang="en-US" dirty="0" smtClean="0"/>
                        <a:t>Update/Modify row</a:t>
                      </a:r>
                      <a:r>
                        <a:rPr lang="en-US" baseline="0" dirty="0" smtClean="0"/>
                        <a:t> in the database</a:t>
                      </a:r>
                      <a:endParaRPr lang="en-US" dirty="0"/>
                    </a:p>
                  </a:txBody>
                  <a:tcPr/>
                </a:tc>
                <a:tc>
                  <a:txBody>
                    <a:bodyPr/>
                    <a:lstStyle/>
                    <a:p>
                      <a:r>
                        <a:rPr lang="en-US" dirty="0" smtClean="0"/>
                        <a:t>Read from</a:t>
                      </a:r>
                      <a:r>
                        <a:rPr lang="en-US" baseline="0" dirty="0" smtClean="0"/>
                        <a:t> the database</a:t>
                      </a:r>
                      <a:endParaRPr lang="en-US" dirty="0"/>
                    </a:p>
                  </a:txBody>
                  <a:tcPr/>
                </a:tc>
                <a:extLst>
                  <a:ext uri="{0D108BD9-81ED-4DB2-BD59-A6C34878D82A}">
                    <a16:rowId xmlns:a16="http://schemas.microsoft.com/office/drawing/2014/main" val="4230180936"/>
                  </a:ext>
                </a:extLst>
              </a:tr>
              <a:tr h="370840">
                <a:tc>
                  <a:txBody>
                    <a:bodyPr/>
                    <a:lstStyle/>
                    <a:p>
                      <a:r>
                        <a:rPr lang="en-US" dirty="0" smtClean="0"/>
                        <a:t>INSERT</a:t>
                      </a:r>
                      <a:endParaRPr lang="en-US" dirty="0"/>
                    </a:p>
                  </a:txBody>
                  <a:tcPr/>
                </a:tc>
                <a:tc>
                  <a:txBody>
                    <a:bodyPr/>
                    <a:lstStyle/>
                    <a:p>
                      <a:r>
                        <a:rPr lang="en-US" dirty="0" smtClean="0"/>
                        <a:t>Not an HTTP verb</a:t>
                      </a:r>
                      <a:endParaRPr lang="en-US" dirty="0"/>
                    </a:p>
                  </a:txBody>
                  <a:tcPr/>
                </a:tc>
                <a:tc>
                  <a:txBody>
                    <a:bodyPr/>
                    <a:lstStyle/>
                    <a:p>
                      <a:r>
                        <a:rPr lang="en-US" dirty="0" smtClean="0"/>
                        <a:t>Update/Modify row</a:t>
                      </a:r>
                      <a:r>
                        <a:rPr lang="en-US" baseline="0" dirty="0" smtClean="0"/>
                        <a:t> in the database</a:t>
                      </a:r>
                      <a:endParaRPr lang="en-US" dirty="0"/>
                    </a:p>
                  </a:txBody>
                  <a:tcPr/>
                </a:tc>
                <a:extLst>
                  <a:ext uri="{0D108BD9-81ED-4DB2-BD59-A6C34878D82A}">
                    <a16:rowId xmlns:a16="http://schemas.microsoft.com/office/drawing/2014/main" val="751768365"/>
                  </a:ext>
                </a:extLst>
              </a:tr>
              <a:tr h="370840">
                <a:tc>
                  <a:txBody>
                    <a:bodyPr/>
                    <a:lstStyle/>
                    <a:p>
                      <a:r>
                        <a:rPr lang="en-US" dirty="0" smtClean="0"/>
                        <a:t>REMOVE</a:t>
                      </a:r>
                      <a:endParaRPr lang="en-US" dirty="0"/>
                    </a:p>
                  </a:txBody>
                  <a:tcPr/>
                </a:tc>
                <a:tc>
                  <a:txBody>
                    <a:bodyPr/>
                    <a:lstStyle/>
                    <a:p>
                      <a:r>
                        <a:rPr lang="en-US" dirty="0" smtClean="0"/>
                        <a:t>Not an HTTP verb</a:t>
                      </a:r>
                      <a:endParaRPr lang="en-US" dirty="0"/>
                    </a:p>
                  </a:txBody>
                  <a:tcPr/>
                </a:tc>
                <a:tc>
                  <a:txBody>
                    <a:bodyPr/>
                    <a:lstStyle/>
                    <a:p>
                      <a:r>
                        <a:rPr lang="en-US" dirty="0" smtClean="0"/>
                        <a:t>Not an HTTP verb</a:t>
                      </a:r>
                      <a:endParaRPr lang="en-US" dirty="0"/>
                    </a:p>
                  </a:txBody>
                  <a:tcPr/>
                </a:tc>
                <a:extLst>
                  <a:ext uri="{0D108BD9-81ED-4DB2-BD59-A6C34878D82A}">
                    <a16:rowId xmlns:a16="http://schemas.microsoft.com/office/drawing/2014/main" val="1540570123"/>
                  </a:ext>
                </a:extLst>
              </a:tr>
              <a:tr h="370840">
                <a:tc>
                  <a:txBody>
                    <a:bodyPr/>
                    <a:lstStyle/>
                    <a:p>
                      <a:r>
                        <a:rPr lang="en-US" dirty="0" smtClean="0"/>
                        <a:t>POST</a:t>
                      </a:r>
                      <a:endParaRPr lang="en-US" dirty="0"/>
                    </a:p>
                  </a:txBody>
                  <a:tcPr/>
                </a:tc>
                <a:tc>
                  <a:txBody>
                    <a:bodyPr/>
                    <a:lstStyle/>
                    <a:p>
                      <a:r>
                        <a:rPr lang="en-US" dirty="0" smtClean="0"/>
                        <a:t>Create</a:t>
                      </a:r>
                      <a:r>
                        <a:rPr lang="en-US" baseline="0" dirty="0" smtClean="0"/>
                        <a:t> a new record in the database</a:t>
                      </a:r>
                      <a:endParaRPr lang="en-US" dirty="0"/>
                    </a:p>
                  </a:txBody>
                  <a:tcPr/>
                </a:tc>
                <a:tc>
                  <a:txBody>
                    <a:bodyPr/>
                    <a:lstStyle/>
                    <a:p>
                      <a:r>
                        <a:rPr lang="en-US" dirty="0" smtClean="0"/>
                        <a:t>Not an HTTP verb</a:t>
                      </a:r>
                      <a:endParaRPr lang="en-US" dirty="0"/>
                    </a:p>
                  </a:txBody>
                  <a:tcPr/>
                </a:tc>
                <a:extLst>
                  <a:ext uri="{0D108BD9-81ED-4DB2-BD59-A6C34878D82A}">
                    <a16:rowId xmlns:a16="http://schemas.microsoft.com/office/drawing/2014/main" val="411778540"/>
                  </a:ext>
                </a:extLst>
              </a:tr>
              <a:tr h="370840">
                <a:tc>
                  <a:txBody>
                    <a:bodyPr/>
                    <a:lstStyle/>
                    <a:p>
                      <a:r>
                        <a:rPr lang="en-US" dirty="0" smtClean="0"/>
                        <a:t>REPLACE</a:t>
                      </a:r>
                      <a:endParaRPr lang="en-US" dirty="0"/>
                    </a:p>
                  </a:txBody>
                  <a:tcPr/>
                </a:tc>
                <a:tc>
                  <a:txBody>
                    <a:bodyPr/>
                    <a:lstStyle/>
                    <a:p>
                      <a:r>
                        <a:rPr lang="en-US" dirty="0" smtClean="0"/>
                        <a:t>Not an HTTP verb</a:t>
                      </a:r>
                      <a:endParaRPr lang="en-US" dirty="0"/>
                    </a:p>
                  </a:txBody>
                  <a:tcPr/>
                </a:tc>
                <a:tc>
                  <a:txBody>
                    <a:bodyPr/>
                    <a:lstStyle/>
                    <a:p>
                      <a:r>
                        <a:rPr lang="en-US" dirty="0" smtClean="0"/>
                        <a:t>Not an HTTP verb</a:t>
                      </a:r>
                      <a:endParaRPr lang="en-US" dirty="0"/>
                    </a:p>
                  </a:txBody>
                  <a:tcPr/>
                </a:tc>
                <a:extLst>
                  <a:ext uri="{0D108BD9-81ED-4DB2-BD59-A6C34878D82A}">
                    <a16:rowId xmlns:a16="http://schemas.microsoft.com/office/drawing/2014/main" val="1601016927"/>
                  </a:ext>
                </a:extLst>
              </a:tr>
              <a:tr h="370840">
                <a:tc>
                  <a:txBody>
                    <a:bodyPr/>
                    <a:lstStyle/>
                    <a:p>
                      <a:r>
                        <a:rPr lang="en-US" dirty="0" smtClean="0"/>
                        <a:t>DELETE</a:t>
                      </a:r>
                      <a:endParaRPr lang="en-US" dirty="0"/>
                    </a:p>
                  </a:txBody>
                  <a:tcPr/>
                </a:tc>
                <a:tc>
                  <a:txBody>
                    <a:bodyPr/>
                    <a:lstStyle/>
                    <a:p>
                      <a:r>
                        <a:rPr lang="en-US" dirty="0" smtClean="0"/>
                        <a:t>Delete from the database</a:t>
                      </a:r>
                      <a:endParaRPr lang="en-US" dirty="0"/>
                    </a:p>
                  </a:txBody>
                  <a:tcPr/>
                </a:tc>
                <a:tc>
                  <a:txBody>
                    <a:bodyPr/>
                    <a:lstStyle/>
                    <a:p>
                      <a:r>
                        <a:rPr lang="en-US" dirty="0" smtClean="0"/>
                        <a:t>Not an HTTP verb</a:t>
                      </a:r>
                      <a:endParaRPr lang="en-US" dirty="0"/>
                    </a:p>
                  </a:txBody>
                  <a:tcPr/>
                </a:tc>
                <a:extLst>
                  <a:ext uri="{0D108BD9-81ED-4DB2-BD59-A6C34878D82A}">
                    <a16:rowId xmlns:a16="http://schemas.microsoft.com/office/drawing/2014/main" val="2245011239"/>
                  </a:ext>
                </a:extLst>
              </a:tr>
            </a:tbl>
          </a:graphicData>
        </a:graphic>
      </p:graphicFrame>
    </p:spTree>
    <p:extLst>
      <p:ext uri="{BB962C8B-B14F-4D97-AF65-F5344CB8AC3E}">
        <p14:creationId xmlns:p14="http://schemas.microsoft.com/office/powerpoint/2010/main" val="315325024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When </a:t>
            </a:r>
            <a:r>
              <a:rPr lang="en-US" dirty="0" smtClean="0"/>
              <a:t>the files must be updated to publish an API schema?</a:t>
            </a:r>
            <a:endParaRPr lang="en-US" dirty="0"/>
          </a:p>
          <a:p>
            <a:r>
              <a:rPr lang="en-US" dirty="0" err="1" smtClean="0"/>
              <a:t>swagger.yaml</a:t>
            </a:r>
            <a:endParaRPr lang="en-US" dirty="0"/>
          </a:p>
          <a:p>
            <a:r>
              <a:rPr lang="en-US" dirty="0" smtClean="0"/>
              <a:t>published-</a:t>
            </a:r>
            <a:r>
              <a:rPr lang="en-US" dirty="0" err="1" smtClean="0"/>
              <a:t>schemas.yaml</a:t>
            </a:r>
            <a:endParaRPr lang="en-US" dirty="0"/>
          </a:p>
          <a:p>
            <a:r>
              <a:rPr lang="en-US" dirty="0" err="1" smtClean="0"/>
              <a:t>codegen-schemas.yaml</a:t>
            </a:r>
            <a:endParaRPr lang="en-US" dirty="0"/>
          </a:p>
          <a:p>
            <a:r>
              <a:rPr lang="en-US" dirty="0" smtClean="0"/>
              <a:t>published-</a:t>
            </a:r>
            <a:r>
              <a:rPr lang="en-US" dirty="0" err="1" smtClean="0"/>
              <a:t>apis.yaml</a:t>
            </a:r>
            <a:endParaRPr lang="en-US" dirty="0" smtClean="0"/>
          </a:p>
          <a:p>
            <a:r>
              <a:rPr lang="en-US" dirty="0" err="1" smtClean="0"/>
              <a:t>json-apis.yaml</a:t>
            </a:r>
            <a:endParaRPr lang="en-US" dirty="0"/>
          </a:p>
        </p:txBody>
      </p:sp>
    </p:spTree>
    <p:extLst>
      <p:ext uri="{BB962C8B-B14F-4D97-AF65-F5344CB8AC3E}">
        <p14:creationId xmlns:p14="http://schemas.microsoft.com/office/powerpoint/2010/main" val="389767795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When </a:t>
            </a:r>
            <a:r>
              <a:rPr lang="en-US" dirty="0" smtClean="0"/>
              <a:t>the files must be updated to publish an API schema?</a:t>
            </a:r>
            <a:endParaRPr lang="en-US" dirty="0"/>
          </a:p>
          <a:p>
            <a:r>
              <a:rPr lang="en-US" dirty="0" err="1" smtClean="0"/>
              <a:t>swagger.yaml</a:t>
            </a:r>
            <a:endParaRPr lang="en-US" dirty="0"/>
          </a:p>
          <a:p>
            <a:r>
              <a:rPr lang="en-US" dirty="0" smtClean="0"/>
              <a:t>published-</a:t>
            </a:r>
            <a:r>
              <a:rPr lang="en-US" dirty="0" err="1" smtClean="0"/>
              <a:t>schemas.yaml</a:t>
            </a:r>
            <a:endParaRPr lang="en-US" dirty="0"/>
          </a:p>
          <a:p>
            <a:r>
              <a:rPr lang="en-US" dirty="0" err="1" smtClean="0"/>
              <a:t>codegen-schemas.yaml</a:t>
            </a:r>
            <a:endParaRPr lang="en-US" dirty="0"/>
          </a:p>
          <a:p>
            <a:r>
              <a:rPr lang="en-US" dirty="0" smtClean="0"/>
              <a:t>published-</a:t>
            </a:r>
            <a:r>
              <a:rPr lang="en-US" dirty="0" err="1" smtClean="0"/>
              <a:t>apis.yaml</a:t>
            </a:r>
            <a:endParaRPr lang="en-US" dirty="0" smtClean="0"/>
          </a:p>
          <a:p>
            <a:r>
              <a:rPr lang="en-US" dirty="0" err="1" smtClean="0"/>
              <a:t>json-apis.yaml</a:t>
            </a:r>
            <a:endParaRPr lang="en-US" dirty="0"/>
          </a:p>
          <a:p>
            <a:pPr marL="0" indent="0">
              <a:buNone/>
            </a:pPr>
            <a:endParaRPr lang="en-US" dirty="0" smtClean="0"/>
          </a:p>
          <a:p>
            <a:pPr marL="0" indent="0">
              <a:buNone/>
            </a:pPr>
            <a:r>
              <a:rPr lang="en-US" i="1" dirty="0" smtClean="0"/>
              <a:t>published-</a:t>
            </a:r>
            <a:r>
              <a:rPr lang="en-US" i="1" dirty="0" err="1" smtClean="0"/>
              <a:t>apis.yaml</a:t>
            </a:r>
            <a:endParaRPr lang="en-US" i="1" dirty="0"/>
          </a:p>
        </p:txBody>
      </p:sp>
    </p:spTree>
    <p:extLst>
      <p:ext uri="{BB962C8B-B14F-4D97-AF65-F5344CB8AC3E}">
        <p14:creationId xmlns:p14="http://schemas.microsoft.com/office/powerpoint/2010/main" val="290890312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smtClean="0"/>
              <a:t>Create a swagger schema to define an API</a:t>
            </a:r>
            <a:endParaRPr lang="en-US" dirty="0"/>
          </a:p>
          <a:p>
            <a:pPr lvl="1"/>
            <a:r>
              <a:rPr lang="en-US" dirty="0" smtClean="0"/>
              <a:t>Reference an existing integration view in the API</a:t>
            </a:r>
            <a:endParaRPr lang="en-US" dirty="0"/>
          </a:p>
          <a:p>
            <a:pPr lvl="1"/>
            <a:r>
              <a:rPr lang="en-US" dirty="0"/>
              <a:t>Create </a:t>
            </a:r>
            <a:r>
              <a:rPr lang="en-US" dirty="0" smtClean="0"/>
              <a:t>an API handler class</a:t>
            </a:r>
          </a:p>
          <a:p>
            <a:pPr lvl="1"/>
            <a:r>
              <a:rPr lang="en-US" dirty="0" smtClean="0"/>
              <a:t>Publish an API</a:t>
            </a:r>
          </a:p>
          <a:p>
            <a:pPr lvl="1"/>
            <a:r>
              <a:rPr lang="en-US" dirty="0" smtClean="0"/>
              <a:t>Use swagger-</a:t>
            </a:r>
            <a:r>
              <a:rPr lang="en-US" dirty="0" err="1" smtClean="0"/>
              <a:t>ui</a:t>
            </a:r>
            <a:r>
              <a:rPr lang="en-US" dirty="0" smtClean="0"/>
              <a:t> to test an API</a:t>
            </a:r>
            <a:endParaRPr lang="en-US" dirty="0"/>
          </a:p>
          <a:p>
            <a:endParaRPr lang="en-US" dirty="0"/>
          </a:p>
        </p:txBody>
      </p:sp>
    </p:spTree>
    <p:extLst>
      <p:ext uri="{BB962C8B-B14F-4D97-AF65-F5344CB8AC3E}">
        <p14:creationId xmlns:p14="http://schemas.microsoft.com/office/powerpoint/2010/main" val="4504886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88" b="19488"/>
          <a:stretch>
            <a:fillRect/>
          </a:stretch>
        </p:blipFill>
        <p:spPr/>
      </p:pic>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82435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a:t>
            </a:r>
            <a:r>
              <a:rPr lang="en-US" dirty="0" err="1"/>
              <a:t>InsuranceSuite</a:t>
            </a:r>
            <a:r>
              <a:rPr lang="en-US" dirty="0"/>
              <a:t> REST framework?</a:t>
            </a:r>
          </a:p>
        </p:txBody>
      </p:sp>
      <p:sp>
        <p:nvSpPr>
          <p:cNvPr id="3" name="Content Placeholder 2"/>
          <p:cNvSpPr>
            <a:spLocks noGrp="1"/>
          </p:cNvSpPr>
          <p:nvPr>
            <p:ph sz="half" idx="1"/>
          </p:nvPr>
        </p:nvSpPr>
        <p:spPr>
          <a:xfrm>
            <a:off x="692148" y="914399"/>
            <a:ext cx="10737851" cy="5486400"/>
          </a:xfrm>
        </p:spPr>
        <p:txBody>
          <a:bodyPr/>
          <a:lstStyle/>
          <a:p>
            <a:r>
              <a:rPr lang="en-US" dirty="0"/>
              <a:t>A framework for defining</a:t>
            </a:r>
          </a:p>
          <a:p>
            <a:pPr marL="0" indent="0">
              <a:buNone/>
            </a:pPr>
            <a:r>
              <a:rPr lang="en-US" dirty="0"/>
              <a:t>   defining RESTful </a:t>
            </a:r>
            <a:r>
              <a:rPr lang="en-US" dirty="0" err="1"/>
              <a:t>webservices</a:t>
            </a:r>
            <a:endParaRPr lang="en-US" dirty="0"/>
          </a:p>
          <a:p>
            <a:r>
              <a:rPr lang="en-US" dirty="0"/>
              <a:t>Publishing only</a:t>
            </a:r>
          </a:p>
          <a:p>
            <a:pPr lvl="1"/>
            <a:r>
              <a:rPr lang="en-US" dirty="0"/>
              <a:t>No client toolkit for invoking APIs</a:t>
            </a:r>
          </a:p>
          <a:p>
            <a:r>
              <a:rPr lang="en-US" dirty="0"/>
              <a:t>Design approach is schema-first </a:t>
            </a:r>
          </a:p>
          <a:p>
            <a:pPr marL="0" indent="0">
              <a:buNone/>
            </a:pPr>
            <a:r>
              <a:rPr lang="en-US" dirty="0"/>
              <a:t>    rather than code-first</a:t>
            </a:r>
          </a:p>
          <a:p>
            <a:r>
              <a:rPr lang="en-US" dirty="0"/>
              <a:t>Based on Swagger schemas</a:t>
            </a:r>
          </a:p>
          <a:p>
            <a:pPr lvl="1"/>
            <a:r>
              <a:rPr lang="en-US" dirty="0"/>
              <a:t>Not based on JAX-RS</a:t>
            </a:r>
          </a:p>
          <a:p>
            <a:endParaRPr lang="en-US" dirty="0"/>
          </a:p>
        </p:txBody>
      </p:sp>
      <p:pic>
        <p:nvPicPr>
          <p:cNvPr id="5" name="Picture 4"/>
          <p:cNvPicPr>
            <a:picLocks noChangeAspect="1"/>
          </p:cNvPicPr>
          <p:nvPr/>
        </p:nvPicPr>
        <p:blipFill>
          <a:blip r:embed="rId2"/>
          <a:stretch>
            <a:fillRect/>
          </a:stretch>
        </p:blipFill>
        <p:spPr>
          <a:xfrm>
            <a:off x="5486400" y="920086"/>
            <a:ext cx="5943599" cy="4210359"/>
          </a:xfrm>
          <a:prstGeom prst="rect">
            <a:avLst/>
          </a:prstGeom>
        </p:spPr>
      </p:pic>
    </p:spTree>
    <p:extLst>
      <p:ext uri="{BB962C8B-B14F-4D97-AF65-F5344CB8AC3E}">
        <p14:creationId xmlns:p14="http://schemas.microsoft.com/office/powerpoint/2010/main" val="27378184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p:txBody>
          <a:bodyPr/>
          <a:lstStyle/>
          <a:p>
            <a:pPr marL="0" indent="0">
              <a:buNone/>
            </a:pPr>
            <a:r>
              <a:rPr lang="en-US" dirty="0"/>
              <a:t>REST API Basics</a:t>
            </a:r>
          </a:p>
        </p:txBody>
      </p:sp>
      <p:sp>
        <p:nvSpPr>
          <p:cNvPr id="3" name="Content Placeholder 2"/>
          <p:cNvSpPr>
            <a:spLocks noGrp="1"/>
          </p:cNvSpPr>
          <p:nvPr>
            <p:ph sz="half" idx="1"/>
          </p:nvPr>
        </p:nvSpPr>
        <p:spPr>
          <a:xfrm>
            <a:off x="692148" y="914399"/>
            <a:ext cx="11060939" cy="5486400"/>
          </a:xfrm>
        </p:spPr>
        <p:txBody>
          <a:bodyPr/>
          <a:lstStyle/>
          <a:p>
            <a:pPr marL="0" indent="0">
              <a:buNone/>
            </a:pPr>
            <a:endParaRPr lang="en-US" b="1" dirty="0"/>
          </a:p>
          <a:p>
            <a:pPr marL="0" indent="0">
              <a:buNone/>
            </a:pPr>
            <a:r>
              <a:rPr lang="en-US" dirty="0" smtClean="0"/>
              <a:t>   </a:t>
            </a:r>
          </a:p>
          <a:p>
            <a:pPr marL="0" indent="0">
              <a:buNone/>
            </a:pPr>
            <a:r>
              <a:rPr lang="en-US" dirty="0" smtClean="0"/>
              <a:t>   </a:t>
            </a:r>
          </a:p>
          <a:p>
            <a:pPr marL="0" indent="0">
              <a:buNone/>
            </a:pPr>
            <a:endParaRPr lang="en-US" dirty="0"/>
          </a:p>
          <a:p>
            <a:pPr marL="0" indent="0">
              <a:buNone/>
            </a:pPr>
            <a:r>
              <a:rPr lang="en-US" dirty="0" smtClean="0"/>
              <a:t>   </a:t>
            </a:r>
            <a:endParaRPr lang="en-US" dirty="0"/>
          </a:p>
        </p:txBody>
      </p:sp>
      <p:sp>
        <p:nvSpPr>
          <p:cNvPr id="7" name="TextBox 6"/>
          <p:cNvSpPr txBox="1"/>
          <p:nvPr/>
        </p:nvSpPr>
        <p:spPr>
          <a:xfrm>
            <a:off x="5410200" y="2476500"/>
            <a:ext cx="2667000" cy="1447800"/>
          </a:xfrm>
          <a:prstGeom prst="rect">
            <a:avLst/>
          </a:prstGeom>
          <a:noFill/>
          <a:ln>
            <a:solidFill>
              <a:schemeClr val="bg2"/>
            </a:solidFill>
          </a:ln>
        </p:spPr>
        <p:txBody>
          <a:bodyPr wrap="square" rtlCol="0">
            <a:noAutofit/>
          </a:bodyPr>
          <a:lstStyle/>
          <a:p>
            <a:r>
              <a:rPr lang="en-US" dirty="0" smtClean="0">
                <a:solidFill>
                  <a:schemeClr val="bg1"/>
                </a:solidFill>
                <a:latin typeface="Arial" pitchFamily="32" charset="0"/>
                <a:cs typeface="Arial" pitchFamily="32" charset="0"/>
              </a:rPr>
              <a:t>Rest API</a:t>
            </a:r>
          </a:p>
          <a:p>
            <a:r>
              <a:rPr lang="en-US" dirty="0" smtClean="0">
                <a:solidFill>
                  <a:schemeClr val="bg1"/>
                </a:solidFill>
                <a:latin typeface="Arial" pitchFamily="32" charset="0"/>
                <a:cs typeface="Arial" pitchFamily="32" charset="0"/>
              </a:rPr>
              <a:t>Receives HTTP request from client and does whatever request needs. </a:t>
            </a:r>
            <a:r>
              <a:rPr lang="en-US" dirty="0" err="1" smtClean="0">
                <a:solidFill>
                  <a:schemeClr val="bg1"/>
                </a:solidFill>
                <a:latin typeface="Arial" pitchFamily="32" charset="0"/>
                <a:cs typeface="Arial" pitchFamily="32" charset="0"/>
              </a:rPr>
              <a:t>i.e</a:t>
            </a:r>
            <a:r>
              <a:rPr lang="en-US" dirty="0" smtClean="0">
                <a:solidFill>
                  <a:schemeClr val="bg1"/>
                </a:solidFill>
                <a:latin typeface="Arial" pitchFamily="32" charset="0"/>
                <a:cs typeface="Arial" pitchFamily="32" charset="0"/>
              </a:rPr>
              <a:t> create users </a:t>
            </a:r>
          </a:p>
        </p:txBody>
      </p:sp>
      <p:sp>
        <p:nvSpPr>
          <p:cNvPr id="9" name="TextBox 8"/>
          <p:cNvSpPr txBox="1"/>
          <p:nvPr/>
        </p:nvSpPr>
        <p:spPr>
          <a:xfrm>
            <a:off x="8977803" y="2854320"/>
            <a:ext cx="1295400" cy="419100"/>
          </a:xfrm>
          <a:prstGeom prst="rect">
            <a:avLst/>
          </a:prstGeom>
          <a:noFill/>
          <a:ln>
            <a:solidFill>
              <a:schemeClr val="bg1"/>
            </a:solidFill>
          </a:ln>
        </p:spPr>
        <p:txBody>
          <a:bodyPr wrap="square" rtlCol="0">
            <a:noAutofit/>
          </a:bodyPr>
          <a:lstStyle/>
          <a:p>
            <a:r>
              <a:rPr lang="en-US" dirty="0" smtClean="0">
                <a:solidFill>
                  <a:schemeClr val="bg1"/>
                </a:solidFill>
                <a:latin typeface="Arial" pitchFamily="32" charset="0"/>
                <a:cs typeface="Arial" pitchFamily="32" charset="0"/>
              </a:rPr>
              <a:t>Database</a:t>
            </a:r>
          </a:p>
        </p:txBody>
      </p:sp>
      <p:sp>
        <p:nvSpPr>
          <p:cNvPr id="10" name="TextBox 9"/>
          <p:cNvSpPr txBox="1"/>
          <p:nvPr/>
        </p:nvSpPr>
        <p:spPr>
          <a:xfrm>
            <a:off x="8757665" y="3348789"/>
            <a:ext cx="2819400" cy="685800"/>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Our Rest API queries the </a:t>
            </a:r>
          </a:p>
          <a:p>
            <a:r>
              <a:rPr lang="en-US" dirty="0" smtClean="0">
                <a:solidFill>
                  <a:schemeClr val="bg1"/>
                </a:solidFill>
                <a:latin typeface="Arial" pitchFamily="32" charset="0"/>
                <a:cs typeface="Arial" pitchFamily="32" charset="0"/>
              </a:rPr>
              <a:t>database for what it needs</a:t>
            </a:r>
          </a:p>
        </p:txBody>
      </p:sp>
      <p:sp>
        <p:nvSpPr>
          <p:cNvPr id="11" name="TextBox 10"/>
          <p:cNvSpPr txBox="1"/>
          <p:nvPr/>
        </p:nvSpPr>
        <p:spPr>
          <a:xfrm>
            <a:off x="8763000" y="1003702"/>
            <a:ext cx="2825416" cy="1617232"/>
          </a:xfrm>
          <a:prstGeom prst="rect">
            <a:avLst/>
          </a:prstGeom>
          <a:noFill/>
        </p:spPr>
        <p:txBody>
          <a:bodyPr wrap="none" rtlCol="0">
            <a:noAutofit/>
          </a:bodyPr>
          <a:lstStyle/>
          <a:p>
            <a:r>
              <a:rPr lang="en-US" sz="1200" dirty="0" smtClean="0">
                <a:solidFill>
                  <a:schemeClr val="bg1"/>
                </a:solidFill>
                <a:latin typeface="Arial" pitchFamily="32" charset="0"/>
                <a:cs typeface="Arial" pitchFamily="32" charset="0"/>
              </a:rPr>
              <a:t>Typical HTTP verbs : </a:t>
            </a:r>
          </a:p>
          <a:p>
            <a:r>
              <a:rPr lang="en-US" sz="1200" dirty="0" smtClean="0">
                <a:solidFill>
                  <a:schemeClr val="bg1"/>
                </a:solidFill>
                <a:latin typeface="Arial" pitchFamily="32" charset="0"/>
                <a:cs typeface="Arial" pitchFamily="32" charset="0"/>
              </a:rPr>
              <a:t>GET-&gt; Read from database</a:t>
            </a:r>
          </a:p>
          <a:p>
            <a:r>
              <a:rPr lang="en-US" sz="1200" dirty="0" smtClean="0">
                <a:solidFill>
                  <a:schemeClr val="bg1"/>
                </a:solidFill>
                <a:latin typeface="Arial" pitchFamily="32" charset="0"/>
                <a:cs typeface="Arial" pitchFamily="32" charset="0"/>
              </a:rPr>
              <a:t>PUT-&gt;Update replace row</a:t>
            </a:r>
          </a:p>
          <a:p>
            <a:r>
              <a:rPr lang="en-US" sz="1200" dirty="0" smtClean="0">
                <a:solidFill>
                  <a:schemeClr val="bg1"/>
                </a:solidFill>
                <a:latin typeface="Arial" pitchFamily="32" charset="0"/>
                <a:cs typeface="Arial" pitchFamily="32" charset="0"/>
              </a:rPr>
              <a:t> in database</a:t>
            </a:r>
          </a:p>
          <a:p>
            <a:r>
              <a:rPr lang="en-US" sz="1200" dirty="0" smtClean="0">
                <a:solidFill>
                  <a:schemeClr val="bg1"/>
                </a:solidFill>
                <a:latin typeface="Arial" pitchFamily="32" charset="0"/>
                <a:cs typeface="Arial" pitchFamily="32" charset="0"/>
              </a:rPr>
              <a:t>PATCH-&gt;Update modify </a:t>
            </a:r>
          </a:p>
          <a:p>
            <a:r>
              <a:rPr lang="en-US" sz="1200" dirty="0" smtClean="0">
                <a:solidFill>
                  <a:schemeClr val="bg1"/>
                </a:solidFill>
                <a:latin typeface="Arial" pitchFamily="32" charset="0"/>
                <a:cs typeface="Arial" pitchFamily="32" charset="0"/>
              </a:rPr>
              <a:t>row in database</a:t>
            </a:r>
          </a:p>
          <a:p>
            <a:r>
              <a:rPr lang="en-US" sz="1200" dirty="0" smtClean="0">
                <a:solidFill>
                  <a:schemeClr val="bg1"/>
                </a:solidFill>
                <a:latin typeface="Arial" pitchFamily="32" charset="0"/>
                <a:cs typeface="Arial" pitchFamily="32" charset="0"/>
              </a:rPr>
              <a:t>Post-&gt;create a new record in database</a:t>
            </a:r>
          </a:p>
          <a:p>
            <a:r>
              <a:rPr lang="en-US" sz="1200" dirty="0" smtClean="0">
                <a:solidFill>
                  <a:schemeClr val="bg1"/>
                </a:solidFill>
                <a:latin typeface="Arial" pitchFamily="32" charset="0"/>
                <a:cs typeface="Arial" pitchFamily="32" charset="0"/>
              </a:rPr>
              <a:t>Delete-&gt;Delete from the database</a:t>
            </a:r>
          </a:p>
        </p:txBody>
      </p:sp>
      <p:sp>
        <p:nvSpPr>
          <p:cNvPr id="18" name="TextBox 17"/>
          <p:cNvSpPr txBox="1"/>
          <p:nvPr/>
        </p:nvSpPr>
        <p:spPr>
          <a:xfrm>
            <a:off x="1295400" y="4876800"/>
            <a:ext cx="3657600" cy="1371600"/>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Our Client send HTTP requests and wait for the responses</a:t>
            </a:r>
          </a:p>
        </p:txBody>
      </p:sp>
      <p:sp>
        <p:nvSpPr>
          <p:cNvPr id="19" name="TextBox 18"/>
          <p:cNvSpPr txBox="1"/>
          <p:nvPr/>
        </p:nvSpPr>
        <p:spPr>
          <a:xfrm>
            <a:off x="8581643" y="4868779"/>
            <a:ext cx="3171444" cy="1371600"/>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Response : When the rest API has what it needs, it sends back a response to the clients, this would typically be in JSON or XML format</a:t>
            </a:r>
          </a:p>
        </p:txBody>
      </p:sp>
      <p:sp>
        <p:nvSpPr>
          <p:cNvPr id="20" name="TextBox 19"/>
          <p:cNvSpPr txBox="1"/>
          <p:nvPr/>
        </p:nvSpPr>
        <p:spPr>
          <a:xfrm>
            <a:off x="13411200" y="3200400"/>
            <a:ext cx="1676400" cy="609600"/>
          </a:xfrm>
          <a:prstGeom prst="rect">
            <a:avLst/>
          </a:prstGeom>
          <a:noFill/>
        </p:spPr>
        <p:txBody>
          <a:bodyPr wrap="square" rtlCol="0">
            <a:noAutofit/>
          </a:bodyPr>
          <a:lstStyle/>
          <a:p>
            <a:endParaRPr lang="en-US" dirty="0" smtClean="0">
              <a:solidFill>
                <a:srgbClr val="C00000"/>
              </a:solidFill>
              <a:latin typeface="Arial" pitchFamily="32" charset="0"/>
              <a:cs typeface="Arial" pitchFamily="32" charset="0"/>
            </a:endParaRPr>
          </a:p>
        </p:txBody>
      </p:sp>
      <p:sp>
        <p:nvSpPr>
          <p:cNvPr id="21" name="TextBox 20"/>
          <p:cNvSpPr txBox="1"/>
          <p:nvPr/>
        </p:nvSpPr>
        <p:spPr>
          <a:xfrm>
            <a:off x="1333740" y="2381250"/>
            <a:ext cx="2247660" cy="609600"/>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HTTP GET/all users</a:t>
            </a:r>
          </a:p>
        </p:txBody>
      </p:sp>
      <p:sp>
        <p:nvSpPr>
          <p:cNvPr id="22" name="TextBox 21"/>
          <p:cNvSpPr txBox="1"/>
          <p:nvPr/>
        </p:nvSpPr>
        <p:spPr>
          <a:xfrm>
            <a:off x="1295401" y="3136891"/>
            <a:ext cx="2648712" cy="520708"/>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HTTP POST/new users</a:t>
            </a:r>
          </a:p>
        </p:txBody>
      </p:sp>
      <p:sp>
        <p:nvSpPr>
          <p:cNvPr id="23" name="TextBox 22"/>
          <p:cNvSpPr txBox="1"/>
          <p:nvPr/>
        </p:nvSpPr>
        <p:spPr>
          <a:xfrm>
            <a:off x="1333740" y="3949697"/>
            <a:ext cx="3085860" cy="520708"/>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HTTP PATCH/update users</a:t>
            </a:r>
          </a:p>
        </p:txBody>
      </p:sp>
      <p:grpSp>
        <p:nvGrpSpPr>
          <p:cNvPr id="24" name="Group 23"/>
          <p:cNvGrpSpPr/>
          <p:nvPr/>
        </p:nvGrpSpPr>
        <p:grpSpPr>
          <a:xfrm>
            <a:off x="3581400" y="2686050"/>
            <a:ext cx="1770648" cy="711195"/>
            <a:chOff x="5767137" y="2985084"/>
            <a:chExt cx="1770648" cy="711195"/>
          </a:xfrm>
        </p:grpSpPr>
        <p:cxnSp>
          <p:nvCxnSpPr>
            <p:cNvPr id="25" name="Straight Arrow Connector 24"/>
            <p:cNvCxnSpPr>
              <a:stCxn id="22" idx="3"/>
            </p:cNvCxnSpPr>
            <p:nvPr/>
          </p:nvCxnSpPr>
          <p:spPr bwMode="auto">
            <a:xfrm>
              <a:off x="6129850" y="3696279"/>
              <a:ext cx="1407935" cy="0"/>
            </a:xfrm>
            <a:prstGeom prst="straightConnector1">
              <a:avLst/>
            </a:prstGeom>
            <a:noFill/>
            <a:ln w="57150" cap="flat" cmpd="sng" algn="ctr">
              <a:solidFill>
                <a:srgbClr val="117C8C"/>
              </a:solidFill>
              <a:prstDash val="solid"/>
              <a:round/>
              <a:headEnd type="none" w="med" len="med"/>
              <a:tailEnd type="triangle"/>
            </a:ln>
            <a:effectLst/>
          </p:spPr>
        </p:cxnSp>
        <p:cxnSp>
          <p:nvCxnSpPr>
            <p:cNvPr id="27" name="Straight Connector 26"/>
            <p:cNvCxnSpPr>
              <a:stCxn id="21" idx="3"/>
            </p:cNvCxnSpPr>
            <p:nvPr/>
          </p:nvCxnSpPr>
          <p:spPr bwMode="auto">
            <a:xfrm>
              <a:off x="5767137" y="2985084"/>
              <a:ext cx="1770648" cy="377820"/>
            </a:xfrm>
            <a:prstGeom prst="line">
              <a:avLst/>
            </a:prstGeom>
            <a:noFill/>
            <a:ln w="57150" cap="flat" cmpd="sng" algn="ctr">
              <a:solidFill>
                <a:srgbClr val="117C8C"/>
              </a:solidFill>
              <a:prstDash val="solid"/>
              <a:round/>
              <a:headEnd type="none" w="med" len="med"/>
              <a:tailEnd type="triangle" w="med" len="med"/>
            </a:ln>
            <a:effectLst/>
          </p:spPr>
        </p:cxnSp>
      </p:grpSp>
      <p:cxnSp>
        <p:nvCxnSpPr>
          <p:cNvPr id="32" name="Straight Arrow Connector 31"/>
          <p:cNvCxnSpPr/>
          <p:nvPr/>
        </p:nvCxnSpPr>
        <p:spPr bwMode="auto">
          <a:xfrm flipV="1">
            <a:off x="4267200" y="3616321"/>
            <a:ext cx="1084848" cy="418268"/>
          </a:xfrm>
          <a:prstGeom prst="straightConnector1">
            <a:avLst/>
          </a:prstGeom>
          <a:noFill/>
          <a:ln w="57150" cap="flat" cmpd="sng" algn="ctr">
            <a:solidFill>
              <a:srgbClr val="117C8C"/>
            </a:solidFill>
            <a:prstDash val="solid"/>
            <a:round/>
            <a:headEnd type="none" w="med" len="med"/>
            <a:tailEnd type="triangle"/>
          </a:ln>
          <a:effectLst/>
        </p:spPr>
      </p:cxnSp>
      <p:cxnSp>
        <p:nvCxnSpPr>
          <p:cNvPr id="35" name="Straight Arrow Connector 34"/>
          <p:cNvCxnSpPr/>
          <p:nvPr/>
        </p:nvCxnSpPr>
        <p:spPr bwMode="auto">
          <a:xfrm>
            <a:off x="8077200" y="2990850"/>
            <a:ext cx="838200" cy="1"/>
          </a:xfrm>
          <a:prstGeom prst="straightConnector1">
            <a:avLst/>
          </a:prstGeom>
          <a:noFill/>
          <a:ln w="57150" cap="flat" cmpd="sng" algn="ctr">
            <a:solidFill>
              <a:srgbClr val="117C8C"/>
            </a:solidFill>
            <a:prstDash val="solid"/>
            <a:round/>
            <a:headEnd type="none" w="med" len="med"/>
            <a:tailEnd type="triangle" w="med" len="med"/>
          </a:ln>
          <a:effectLst/>
        </p:spPr>
      </p:cxnSp>
      <p:cxnSp>
        <p:nvCxnSpPr>
          <p:cNvPr id="38" name="Straight Arrow Connector 37"/>
          <p:cNvCxnSpPr>
            <a:endCxn id="7" idx="3"/>
          </p:cNvCxnSpPr>
          <p:nvPr/>
        </p:nvCxnSpPr>
        <p:spPr bwMode="auto">
          <a:xfrm flipH="1">
            <a:off x="8077200" y="3200400"/>
            <a:ext cx="838200" cy="0"/>
          </a:xfrm>
          <a:prstGeom prst="straightConnector1">
            <a:avLst/>
          </a:prstGeom>
          <a:noFill/>
          <a:ln w="57150" cap="flat" cmpd="sng" algn="ctr">
            <a:solidFill>
              <a:srgbClr val="117C8C"/>
            </a:solidFill>
            <a:prstDash val="solid"/>
            <a:round/>
            <a:headEnd type="none" w="med" len="med"/>
            <a:tailEnd type="triangle" w="med" len="med"/>
          </a:ln>
          <a:effectLst/>
        </p:spPr>
      </p:cxnSp>
      <p:sp>
        <p:nvSpPr>
          <p:cNvPr id="42" name="TextBox 41"/>
          <p:cNvSpPr txBox="1"/>
          <p:nvPr/>
        </p:nvSpPr>
        <p:spPr>
          <a:xfrm>
            <a:off x="914194" y="2476500"/>
            <a:ext cx="372400" cy="3124200"/>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CLIENTS</a:t>
            </a:r>
          </a:p>
        </p:txBody>
      </p:sp>
    </p:spTree>
    <p:extLst>
      <p:ext uri="{BB962C8B-B14F-4D97-AF65-F5344CB8AC3E}">
        <p14:creationId xmlns:p14="http://schemas.microsoft.com/office/powerpoint/2010/main" val="28009923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framework components</a:t>
            </a:r>
          </a:p>
        </p:txBody>
      </p:sp>
      <p:sp>
        <p:nvSpPr>
          <p:cNvPr id="3" name="Content Placeholder 2"/>
          <p:cNvSpPr>
            <a:spLocks noGrp="1"/>
          </p:cNvSpPr>
          <p:nvPr>
            <p:ph sz="half" idx="1"/>
          </p:nvPr>
        </p:nvSpPr>
        <p:spPr>
          <a:xfrm>
            <a:off x="692148" y="914399"/>
            <a:ext cx="11423652" cy="5410201"/>
          </a:xfrm>
        </p:spPr>
        <p:txBody>
          <a:bodyPr/>
          <a:lstStyle/>
          <a:p>
            <a:r>
              <a:rPr lang="en-US" dirty="0"/>
              <a:t>Swagger schema</a:t>
            </a:r>
          </a:p>
          <a:p>
            <a:pPr lvl="1"/>
            <a:r>
              <a:rPr lang="en-US" dirty="0"/>
              <a:t>Swagger 2.0 schema definitions to define </a:t>
            </a:r>
            <a:endParaRPr lang="en-US" dirty="0" smtClean="0"/>
          </a:p>
          <a:p>
            <a:pPr marL="400050" lvl="1" indent="0">
              <a:buNone/>
            </a:pPr>
            <a:r>
              <a:rPr lang="en-US" dirty="0"/>
              <a:t> </a:t>
            </a:r>
            <a:r>
              <a:rPr lang="en-US" dirty="0" smtClean="0"/>
              <a:t>  APIs</a:t>
            </a:r>
            <a:endParaRPr lang="en-US" dirty="0"/>
          </a:p>
          <a:p>
            <a:r>
              <a:rPr lang="en-US" dirty="0"/>
              <a:t>Integration Views</a:t>
            </a:r>
          </a:p>
          <a:p>
            <a:pPr lvl="1"/>
            <a:r>
              <a:rPr lang="en-US" dirty="0"/>
              <a:t>JSON schema draft 4 to define the input/output schemas</a:t>
            </a:r>
          </a:p>
          <a:p>
            <a:pPr lvl="1"/>
            <a:r>
              <a:rPr lang="en-US" dirty="0"/>
              <a:t>Can use the same schemas for integration views and/or </a:t>
            </a:r>
            <a:endParaRPr lang="en-US" dirty="0" smtClean="0"/>
          </a:p>
          <a:p>
            <a:pPr marL="400050" lvl="1" indent="0">
              <a:buNone/>
            </a:pPr>
            <a:r>
              <a:rPr lang="en-US" dirty="0"/>
              <a:t> </a:t>
            </a:r>
            <a:r>
              <a:rPr lang="en-US" dirty="0" smtClean="0"/>
              <a:t>  REST </a:t>
            </a:r>
            <a:r>
              <a:rPr lang="en-US" dirty="0"/>
              <a:t>APIs</a:t>
            </a:r>
          </a:p>
          <a:p>
            <a:pPr lvl="1"/>
            <a:r>
              <a:rPr lang="en-US" dirty="0"/>
              <a:t>Schema files drive request routing, validation </a:t>
            </a:r>
            <a:endParaRPr lang="en-US" dirty="0" smtClean="0"/>
          </a:p>
          <a:p>
            <a:pPr marL="400050" lvl="1" indent="0">
              <a:buNone/>
            </a:pPr>
            <a:r>
              <a:rPr lang="en-US" dirty="0"/>
              <a:t> </a:t>
            </a:r>
            <a:r>
              <a:rPr lang="en-US" dirty="0" smtClean="0"/>
              <a:t>  and </a:t>
            </a:r>
            <a:r>
              <a:rPr lang="en-US" dirty="0"/>
              <a:t>(de)serialization</a:t>
            </a:r>
          </a:p>
          <a:p>
            <a:pPr lvl="1"/>
            <a:r>
              <a:rPr lang="en-US" dirty="0"/>
              <a:t>Framework also handles standardized error codes and error formats,</a:t>
            </a:r>
          </a:p>
          <a:p>
            <a:pPr marL="300038" lvl="1" indent="0">
              <a:buNone/>
            </a:pPr>
            <a:r>
              <a:rPr lang="en-US" dirty="0"/>
              <a:t>    localization, pluggable authentication, pluggable logging, content negotiation </a:t>
            </a:r>
            <a:r>
              <a:rPr lang="en-US" dirty="0" err="1"/>
              <a:t>etc</a:t>
            </a:r>
            <a:endParaRPr lang="en-US" dirty="0"/>
          </a:p>
          <a:p>
            <a:r>
              <a:rPr lang="en-US" dirty="0" err="1"/>
              <a:t>Gosu</a:t>
            </a:r>
            <a:r>
              <a:rPr lang="en-US" dirty="0"/>
              <a:t> classes</a:t>
            </a:r>
          </a:p>
          <a:p>
            <a:pPr lvl="1"/>
            <a:r>
              <a:rPr lang="en-US" dirty="0"/>
              <a:t>Implement the API itself</a:t>
            </a:r>
          </a:p>
          <a:p>
            <a:endParaRPr lang="en-US" dirty="0"/>
          </a:p>
        </p:txBody>
      </p:sp>
      <p:pic>
        <p:nvPicPr>
          <p:cNvPr id="4" name="Picture 3"/>
          <p:cNvPicPr>
            <a:picLocks noChangeAspect="1"/>
          </p:cNvPicPr>
          <p:nvPr/>
        </p:nvPicPr>
        <p:blipFill>
          <a:blip r:embed="rId3"/>
          <a:stretch>
            <a:fillRect/>
          </a:stretch>
        </p:blipFill>
        <p:spPr>
          <a:xfrm>
            <a:off x="8302388" y="304800"/>
            <a:ext cx="3447288" cy="4019510"/>
          </a:xfrm>
          <a:prstGeom prst="rect">
            <a:avLst/>
          </a:prstGeom>
        </p:spPr>
      </p:pic>
    </p:spTree>
    <p:extLst>
      <p:ext uri="{BB962C8B-B14F-4D97-AF65-F5344CB8AC3E}">
        <p14:creationId xmlns:p14="http://schemas.microsoft.com/office/powerpoint/2010/main" val="26008010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Content Placeholder 2"/>
          <p:cNvSpPr>
            <a:spLocks noGrp="1"/>
          </p:cNvSpPr>
          <p:nvPr>
            <p:ph sz="half" idx="1"/>
          </p:nvPr>
        </p:nvSpPr>
        <p:spPr>
          <a:xfrm>
            <a:off x="692148" y="914399"/>
            <a:ext cx="5175251" cy="5486400"/>
          </a:xfrm>
        </p:spPr>
        <p:txBody>
          <a:bodyPr/>
          <a:lstStyle/>
          <a:p>
            <a:pPr marL="0" indent="0">
              <a:buNone/>
            </a:pPr>
            <a:r>
              <a:rPr lang="en-US" b="1" dirty="0"/>
              <a:t>Requirements		</a:t>
            </a:r>
            <a:endParaRPr lang="en-US" b="1" dirty="0" smtClean="0"/>
          </a:p>
          <a:p>
            <a:r>
              <a:rPr lang="en-US" dirty="0" smtClean="0"/>
              <a:t>Create </a:t>
            </a:r>
            <a:r>
              <a:rPr lang="en-US" dirty="0"/>
              <a:t>an API  that will allow </a:t>
            </a:r>
            <a:r>
              <a:rPr lang="en-US" dirty="0" smtClean="0"/>
              <a:t>	   </a:t>
            </a:r>
            <a:r>
              <a:rPr lang="en-US" dirty="0"/>
              <a:t>external resources to:	</a:t>
            </a:r>
            <a:endParaRPr lang="en-US" dirty="0" smtClean="0"/>
          </a:p>
          <a:p>
            <a:pPr lvl="1"/>
            <a:r>
              <a:rPr lang="en-US" dirty="0"/>
              <a:t>View a contact </a:t>
            </a:r>
            <a:endParaRPr lang="en-US" dirty="0" smtClean="0"/>
          </a:p>
          <a:p>
            <a:pPr lvl="1"/>
            <a:r>
              <a:rPr lang="en-US" dirty="0"/>
              <a:t>View a list of contact </a:t>
            </a:r>
            <a:r>
              <a:rPr lang="en-US" dirty="0" smtClean="0"/>
              <a:t>notes</a:t>
            </a:r>
          </a:p>
          <a:p>
            <a:pPr lvl="1"/>
            <a:r>
              <a:rPr lang="en-US" dirty="0"/>
              <a:t>Update a contact	</a:t>
            </a:r>
            <a:endParaRPr lang="en-US" dirty="0" smtClean="0"/>
          </a:p>
          <a:p>
            <a:pPr lvl="1"/>
            <a:r>
              <a:rPr lang="en-US" dirty="0"/>
              <a:t>Add a note to a contact</a:t>
            </a:r>
          </a:p>
        </p:txBody>
      </p:sp>
      <p:sp>
        <p:nvSpPr>
          <p:cNvPr id="4" name="Content Placeholder 3"/>
          <p:cNvSpPr>
            <a:spLocks noGrp="1"/>
          </p:cNvSpPr>
          <p:nvPr>
            <p:ph sz="half" idx="10"/>
          </p:nvPr>
        </p:nvSpPr>
        <p:spPr>
          <a:xfrm>
            <a:off x="6400800" y="901051"/>
            <a:ext cx="5105400" cy="5486400"/>
          </a:xfrm>
        </p:spPr>
        <p:txBody>
          <a:bodyPr/>
          <a:lstStyle/>
          <a:p>
            <a:pPr marL="0" indent="0">
              <a:buNone/>
            </a:pPr>
            <a:r>
              <a:rPr lang="en-US" b="1" dirty="0"/>
              <a:t>Design </a:t>
            </a:r>
            <a:r>
              <a:rPr lang="en-US" b="1" dirty="0" smtClean="0"/>
              <a:t>approach</a:t>
            </a:r>
          </a:p>
          <a:p>
            <a:pPr>
              <a:buFont typeface="Arial" panose="020B0604020202020204" pitchFamily="34" charset="0"/>
              <a:buChar char="•"/>
            </a:pPr>
            <a:r>
              <a:rPr lang="en-US" dirty="0"/>
              <a:t>Define the API </a:t>
            </a:r>
            <a:r>
              <a:rPr lang="en-US" dirty="0" smtClean="0"/>
              <a:t>schema</a:t>
            </a:r>
          </a:p>
          <a:p>
            <a:pPr lvl="1">
              <a:buFont typeface="Arial" panose="020B0604020202020204" pitchFamily="34" charset="0"/>
              <a:buChar char="•"/>
            </a:pPr>
            <a:r>
              <a:rPr lang="en-US" dirty="0"/>
              <a:t>Create the Swagger schema </a:t>
            </a:r>
            <a:r>
              <a:rPr lang="en-US" dirty="0" smtClean="0"/>
              <a:t>for </a:t>
            </a:r>
            <a:r>
              <a:rPr lang="en-US" dirty="0"/>
              <a:t>the API paths and </a:t>
            </a:r>
            <a:r>
              <a:rPr lang="en-US" dirty="0" smtClean="0"/>
              <a:t>operations</a:t>
            </a:r>
          </a:p>
          <a:p>
            <a:pPr>
              <a:buFont typeface="Arial" panose="020B0604020202020204" pitchFamily="34" charset="0"/>
              <a:buChar char="•"/>
            </a:pPr>
            <a:r>
              <a:rPr lang="en-US" dirty="0"/>
              <a:t>Define the API Integration </a:t>
            </a:r>
            <a:r>
              <a:rPr lang="en-US" dirty="0" smtClean="0"/>
              <a:t>view</a:t>
            </a:r>
          </a:p>
          <a:p>
            <a:pPr lvl="1">
              <a:buFont typeface="Arial" panose="020B0604020202020204" pitchFamily="34" charset="0"/>
              <a:buChar char="•"/>
            </a:pPr>
            <a:r>
              <a:rPr lang="en-US" dirty="0"/>
              <a:t>Create an integration view </a:t>
            </a:r>
            <a:r>
              <a:rPr lang="en-US" dirty="0" smtClean="0"/>
              <a:t>for </a:t>
            </a:r>
            <a:r>
              <a:rPr lang="en-US" dirty="0"/>
              <a:t>any inputs and outputs</a:t>
            </a:r>
          </a:p>
          <a:p>
            <a:pPr>
              <a:buFont typeface="Arial" panose="020B0604020202020204" pitchFamily="34" charset="0"/>
              <a:buChar char="•"/>
            </a:pPr>
            <a:r>
              <a:rPr lang="en-US" dirty="0"/>
              <a:t>Define the API handler </a:t>
            </a:r>
            <a:r>
              <a:rPr lang="en-US" dirty="0" smtClean="0"/>
              <a:t>class</a:t>
            </a:r>
          </a:p>
          <a:p>
            <a:pPr lvl="1">
              <a:buFont typeface="Arial" panose="020B0604020202020204" pitchFamily="34" charset="0"/>
              <a:buChar char="•"/>
            </a:pPr>
            <a:r>
              <a:rPr lang="en-US" dirty="0"/>
              <a:t>Implement the API by creating </a:t>
            </a:r>
            <a:r>
              <a:rPr lang="en-US" dirty="0" smtClean="0"/>
              <a:t>a </a:t>
            </a:r>
            <a:r>
              <a:rPr lang="en-US" dirty="0"/>
              <a:t>handler class and its </a:t>
            </a:r>
            <a:r>
              <a:rPr lang="en-US" dirty="0" smtClean="0"/>
              <a:t>methods</a:t>
            </a:r>
          </a:p>
          <a:p>
            <a:pPr>
              <a:buFont typeface="Arial" panose="020B0604020202020204" pitchFamily="34" charset="0"/>
              <a:buChar char="•"/>
            </a:pPr>
            <a:r>
              <a:rPr lang="en-US" dirty="0"/>
              <a:t>Publish and test the API</a:t>
            </a:r>
          </a:p>
          <a:p>
            <a:pPr lvl="1">
              <a:buFont typeface="Arial" panose="020B0604020202020204" pitchFamily="34" charset="0"/>
              <a:buChar char="•"/>
            </a:pPr>
            <a:r>
              <a:rPr lang="en-US" dirty="0"/>
              <a:t>Add it to published-</a:t>
            </a:r>
            <a:r>
              <a:rPr lang="en-US" dirty="0" err="1"/>
              <a:t>apis.yaml</a:t>
            </a:r>
            <a:r>
              <a:rPr lang="en-US" dirty="0"/>
              <a:t> file</a:t>
            </a:r>
          </a:p>
        </p:txBody>
      </p:sp>
    </p:spTree>
    <p:extLst>
      <p:ext uri="{BB962C8B-B14F-4D97-AF65-F5344CB8AC3E}">
        <p14:creationId xmlns:p14="http://schemas.microsoft.com/office/powerpoint/2010/main" val="42142308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8"/>
            <a:endParaRPr lang="en-US" dirty="0" smtClean="0"/>
          </a:p>
          <a:p>
            <a:pPr lvl="8"/>
            <a:endParaRPr lang="en-US" dirty="0"/>
          </a:p>
          <a:p>
            <a:pPr lvl="8"/>
            <a:endParaRPr lang="en-US" dirty="0" smtClean="0"/>
          </a:p>
          <a:p>
            <a:pPr lvl="8"/>
            <a:endParaRPr lang="en-US" dirty="0"/>
          </a:p>
          <a:p>
            <a:pPr lvl="8"/>
            <a:endParaRPr lang="en-US" dirty="0" smtClean="0"/>
          </a:p>
          <a:p>
            <a:pPr lvl="8"/>
            <a:endParaRPr lang="en-US" dirty="0"/>
          </a:p>
          <a:p>
            <a:pPr lvl="8"/>
            <a:endParaRPr lang="en-US" dirty="0" smtClean="0"/>
          </a:p>
          <a:p>
            <a:pPr lvl="8"/>
            <a:endParaRPr lang="en-US" dirty="0"/>
          </a:p>
          <a:p>
            <a:pPr marL="3544888" lvl="8" indent="0">
              <a:buNone/>
            </a:pPr>
            <a:r>
              <a:rPr lang="en-US" dirty="0" smtClean="0"/>
              <a:t>			</a:t>
            </a:r>
            <a:endParaRPr lang="en-US" dirty="0"/>
          </a:p>
        </p:txBody>
      </p:sp>
      <p:sp>
        <p:nvSpPr>
          <p:cNvPr id="4" name="Content Placeholder 3"/>
          <p:cNvSpPr>
            <a:spLocks noGrp="1"/>
          </p:cNvSpPr>
          <p:nvPr>
            <p:ph sz="half" idx="10"/>
          </p:nvPr>
        </p:nvSpPr>
        <p:spPr>
          <a:xfrm>
            <a:off x="2514600" y="914399"/>
            <a:ext cx="8610600" cy="5486400"/>
          </a:xfrm>
        </p:spPr>
        <p:txBody>
          <a:bodyPr/>
          <a:lstStyle/>
          <a:p>
            <a:endParaRPr lang="en-US" dirty="0" smtClean="0"/>
          </a:p>
          <a:p>
            <a:endParaRPr lang="en-US" dirty="0"/>
          </a:p>
          <a:p>
            <a:endParaRPr lang="en-US" dirty="0" smtClean="0"/>
          </a:p>
          <a:p>
            <a:pPr marL="0" indent="0">
              <a:buNone/>
            </a:pPr>
            <a:r>
              <a:rPr lang="en-US" sz="6000" dirty="0" smtClean="0">
                <a:solidFill>
                  <a:srgbClr val="0070C0"/>
                </a:solidFill>
              </a:rPr>
              <a:t>Define API Schema</a:t>
            </a:r>
            <a:endParaRPr lang="en-US" sz="6000" dirty="0">
              <a:solidFill>
                <a:srgbClr val="0070C0"/>
              </a:solidFill>
            </a:endParaRPr>
          </a:p>
        </p:txBody>
      </p:sp>
    </p:spTree>
    <p:extLst>
      <p:ext uri="{BB962C8B-B14F-4D97-AF65-F5344CB8AC3E}">
        <p14:creationId xmlns:p14="http://schemas.microsoft.com/office/powerpoint/2010/main" val="41173703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a:t>
            </a:r>
            <a:r>
              <a:rPr lang="en-US" dirty="0" err="1" smtClean="0"/>
              <a:t>yaml</a:t>
            </a:r>
            <a:r>
              <a:rPr lang="en-US" dirty="0" smtClean="0"/>
              <a:t> file</a:t>
            </a:r>
            <a:endParaRPr lang="en-US" dirty="0"/>
          </a:p>
        </p:txBody>
      </p:sp>
      <p:sp>
        <p:nvSpPr>
          <p:cNvPr id="3" name="Content Placeholder 2"/>
          <p:cNvSpPr>
            <a:spLocks noGrp="1"/>
          </p:cNvSpPr>
          <p:nvPr>
            <p:ph sz="half" idx="1"/>
          </p:nvPr>
        </p:nvSpPr>
        <p:spPr>
          <a:xfrm>
            <a:off x="692148" y="914399"/>
            <a:ext cx="11073131" cy="5486400"/>
          </a:xfrm>
        </p:spPr>
        <p:txBody>
          <a:bodyPr/>
          <a:lstStyle/>
          <a:p>
            <a:r>
              <a:rPr lang="en-US" dirty="0" smtClean="0"/>
              <a:t>Swagger schemas are written as </a:t>
            </a:r>
            <a:r>
              <a:rPr lang="en-US" dirty="0" err="1" smtClean="0"/>
              <a:t>yaml</a:t>
            </a:r>
            <a:r>
              <a:rPr lang="en-US" dirty="0" smtClean="0"/>
              <a:t> file</a:t>
            </a:r>
          </a:p>
          <a:p>
            <a:pPr lvl="1"/>
            <a:r>
              <a:rPr lang="en-US" dirty="0" smtClean="0"/>
              <a:t>Placed in subdirectories of the </a:t>
            </a:r>
            <a:r>
              <a:rPr lang="en-US" b="1" dirty="0" err="1" smtClean="0"/>
              <a:t>config</a:t>
            </a:r>
            <a:r>
              <a:rPr lang="en-US" b="1" dirty="0" smtClean="0"/>
              <a:t>/integration/</a:t>
            </a:r>
            <a:r>
              <a:rPr lang="en-US" b="1" dirty="0" err="1" smtClean="0"/>
              <a:t>apis</a:t>
            </a:r>
            <a:r>
              <a:rPr lang="en-US" dirty="0" smtClean="0"/>
              <a:t> folder</a:t>
            </a:r>
          </a:p>
          <a:p>
            <a:pPr lvl="1"/>
            <a:r>
              <a:rPr lang="en-US" dirty="0" smtClean="0"/>
              <a:t>Swagger schemas can be defined in their own namespace within the </a:t>
            </a:r>
            <a:r>
              <a:rPr lang="en-US" dirty="0" err="1" smtClean="0"/>
              <a:t>apis</a:t>
            </a:r>
            <a:r>
              <a:rPr lang="en-US" dirty="0" smtClean="0"/>
              <a:t> folder and can be nested in arbitrary folders.</a:t>
            </a:r>
          </a:p>
          <a:p>
            <a:pPr lvl="2"/>
            <a:r>
              <a:rPr lang="en-US" dirty="0" smtClean="0"/>
              <a:t>As a best practice, customer-specific swagger schemas should be put into a customer-specific namespace</a:t>
            </a:r>
          </a:p>
          <a:p>
            <a:pPr lvl="3"/>
            <a:r>
              <a:rPr lang="en-US" dirty="0" err="1" smtClean="0"/>
              <a:t>Apis</a:t>
            </a:r>
            <a:r>
              <a:rPr lang="en-US" dirty="0" smtClean="0"/>
              <a:t>/&lt;</a:t>
            </a:r>
            <a:r>
              <a:rPr lang="en-US" dirty="0" err="1" smtClean="0"/>
              <a:t>company_code</a:t>
            </a:r>
            <a:r>
              <a:rPr lang="en-US" dirty="0" smtClean="0"/>
              <a:t>&gt;/&lt;</a:t>
            </a:r>
            <a:r>
              <a:rPr lang="en-US" dirty="0" err="1" smtClean="0"/>
              <a:t>product_code</a:t>
            </a:r>
            <a:r>
              <a:rPr lang="en-US" dirty="0" smtClean="0"/>
              <a:t>&gt;</a:t>
            </a:r>
          </a:p>
          <a:p>
            <a:pPr lvl="2"/>
            <a:r>
              <a:rPr lang="en-US" dirty="0" smtClean="0"/>
              <a:t>Swagger schemas must always have a version attached to their name, separated by a ‘-’ character</a:t>
            </a:r>
          </a:p>
          <a:p>
            <a:pPr lvl="3"/>
            <a:r>
              <a:rPr lang="en-US" dirty="0" smtClean="0"/>
              <a:t>The names should be formed as </a:t>
            </a:r>
          </a:p>
          <a:p>
            <a:pPr lvl="4"/>
            <a:r>
              <a:rPr lang="en-US" dirty="0" smtClean="0"/>
              <a:t>&lt;name&gt;-&lt;version&gt;.</a:t>
            </a:r>
            <a:r>
              <a:rPr lang="en-US" dirty="0" err="1" smtClean="0"/>
              <a:t>swagger.yaml</a:t>
            </a:r>
            <a:r>
              <a:rPr lang="en-US" dirty="0" smtClean="0"/>
              <a:t>			</a:t>
            </a:r>
            <a:endParaRPr lang="en-US" dirty="0"/>
          </a:p>
          <a:p>
            <a:r>
              <a:rPr lang="en-US" dirty="0" smtClean="0"/>
              <a:t>For example, for training :</a:t>
            </a:r>
          </a:p>
          <a:p>
            <a:pPr lvl="1"/>
            <a:r>
              <a:rPr lang="en-US" dirty="0" err="1" smtClean="0"/>
              <a:t>config</a:t>
            </a:r>
            <a:r>
              <a:rPr lang="en-US" dirty="0" smtClean="0"/>
              <a:t>/</a:t>
            </a:r>
            <a:r>
              <a:rPr lang="en-US" dirty="0" err="1" smtClean="0"/>
              <a:t>integratin</a:t>
            </a:r>
            <a:r>
              <a:rPr lang="en-US" dirty="0" smtClean="0"/>
              <a:t>/</a:t>
            </a:r>
            <a:r>
              <a:rPr lang="en-US" dirty="0" err="1" smtClean="0"/>
              <a:t>apis</a:t>
            </a:r>
            <a:r>
              <a:rPr lang="en-US" dirty="0" smtClean="0"/>
              <a:t>/</a:t>
            </a:r>
            <a:r>
              <a:rPr lang="en-US" dirty="0" err="1" smtClean="0"/>
              <a:t>trn</a:t>
            </a:r>
            <a:r>
              <a:rPr lang="en-US" dirty="0" smtClean="0"/>
              <a:t>/contact-1.0.swagger.yaml</a:t>
            </a:r>
          </a:p>
          <a:p>
            <a:pPr lvl="1"/>
            <a:r>
              <a:rPr lang="en-US" dirty="0" smtClean="0"/>
              <a:t>Swagger schema named </a:t>
            </a:r>
            <a:r>
              <a:rPr lang="en-US" b="1" dirty="0" smtClean="0"/>
              <a:t>trn.ta.contact-1.0</a:t>
            </a:r>
            <a:r>
              <a:rPr lang="en-US" dirty="0" smtClean="0"/>
              <a:t> within the application</a:t>
            </a:r>
          </a:p>
        </p:txBody>
      </p:sp>
      <p:pic>
        <p:nvPicPr>
          <p:cNvPr id="6" name="Picture 5"/>
          <p:cNvPicPr>
            <a:picLocks noChangeAspect="1"/>
          </p:cNvPicPr>
          <p:nvPr/>
        </p:nvPicPr>
        <p:blipFill>
          <a:blip r:embed="rId3"/>
          <a:stretch>
            <a:fillRect/>
          </a:stretch>
        </p:blipFill>
        <p:spPr>
          <a:xfrm>
            <a:off x="8086464" y="3886200"/>
            <a:ext cx="3638550" cy="1162050"/>
          </a:xfrm>
          <a:prstGeom prst="rect">
            <a:avLst/>
          </a:prstGeom>
        </p:spPr>
      </p:pic>
    </p:spTree>
    <p:extLst>
      <p:ext uri="{BB962C8B-B14F-4D97-AF65-F5344CB8AC3E}">
        <p14:creationId xmlns:p14="http://schemas.microsoft.com/office/powerpoint/2010/main" val="762632767"/>
      </p:ext>
    </p:extLst>
  </p:cSld>
  <p:clrMapOvr>
    <a:masterClrMapping/>
  </p:clrMapOvr>
  <p:transition/>
</p:sld>
</file>

<file path=ppt/theme/theme1.xml><?xml version="1.0" encoding="utf-8"?>
<a:theme xmlns:a="http://schemas.openxmlformats.org/drawingml/2006/main" name="1_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5" ma:contentTypeDescription="Create a new document." ma:contentTypeScope="" ma:versionID="95c34abe5326581cf4ad92f932605735">
  <xsd:schema xmlns:xsd="http://www.w3.org/2001/XMLSchema" xmlns:xs="http://www.w3.org/2001/XMLSchema" xmlns:p="http://schemas.microsoft.com/office/2006/metadata/properties" xmlns:ns2="e38a8859-07ab-46c5-a44f-5c9b86e92d7c" xmlns:ns3="f37b3b50-8576-4626-8ac9-e393966ab486" targetNamespace="http://schemas.microsoft.com/office/2006/metadata/properties" ma:root="true" ma:fieldsID="0697d3cc6637e1c827bc5a2da659b902" ns2:_="" ns3:_="">
    <xsd:import namespace="e38a8859-07ab-46c5-a44f-5c9b86e92d7c"/>
    <xsd:import namespace="f37b3b50-8576-4626-8ac9-e393966ab486"/>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7b3b50-8576-4626-8ac9-e393966ab48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60FC7D-2BBA-4198-B682-46799EB897A7}">
  <ds:schemaRef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 ds:uri="http://schemas.microsoft.com/office/2006/documentManagement/types"/>
    <ds:schemaRef ds:uri="ec2ac320-4691-4145-9221-fe31435db753"/>
    <ds:schemaRef ds:uri="http://schemas.microsoft.com/office/2006/metadata/properties"/>
  </ds:schemaRefs>
</ds:datastoreItem>
</file>

<file path=customXml/itemProps2.xml><?xml version="1.0" encoding="utf-8"?>
<ds:datastoreItem xmlns:ds="http://schemas.openxmlformats.org/officeDocument/2006/customXml" ds:itemID="{6D2CF00B-12E8-4EB7-8139-B4EE200FFBF4}"/>
</file>

<file path=customXml/itemProps3.xml><?xml version="1.0" encoding="utf-8"?>
<ds:datastoreItem xmlns:ds="http://schemas.openxmlformats.org/officeDocument/2006/customXml" ds:itemID="{2186C6B3-8884-43E5-AF79-39A05C4025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Emerald_Template</Template>
  <TotalTime>3014</TotalTime>
  <Words>6566</Words>
  <Application>Microsoft Office PowerPoint</Application>
  <PresentationFormat>Widescreen</PresentationFormat>
  <Paragraphs>602</Paragraphs>
  <Slides>38</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Courier New</vt:lpstr>
      <vt:lpstr>Times New Roman</vt:lpstr>
      <vt:lpstr>Wingdings</vt:lpstr>
      <vt:lpstr>1_Emerald_Template</vt:lpstr>
      <vt:lpstr>InsuranceSuite 10 Integration</vt:lpstr>
      <vt:lpstr>Lesson Objectives</vt:lpstr>
      <vt:lpstr>PowerPoint Presentation</vt:lpstr>
      <vt:lpstr>What is the InsuranceSuite REST framework?</vt:lpstr>
      <vt:lpstr>REST API Basics</vt:lpstr>
      <vt:lpstr>RESTful framework components</vt:lpstr>
      <vt:lpstr>Use case</vt:lpstr>
      <vt:lpstr>PowerPoint Presentation</vt:lpstr>
      <vt:lpstr>Create a new yaml file</vt:lpstr>
      <vt:lpstr>Define header information</vt:lpstr>
      <vt:lpstr>Define get operation to view a contact and its notes</vt:lpstr>
      <vt:lpstr>Define patch operations to update a contact </vt:lpstr>
      <vt:lpstr>Define post operation to add a note to a contact</vt:lpstr>
      <vt:lpstr>Parameter validation constraints</vt:lpstr>
      <vt:lpstr>PowerPoint Presentation</vt:lpstr>
      <vt:lpstr>Define API Integration view</vt:lpstr>
      <vt:lpstr>Integration View files used to view a contact and it’s notes</vt:lpstr>
      <vt:lpstr>Integration View files used to update a contact</vt:lpstr>
      <vt:lpstr>Integration View files used to add a contact note</vt:lpstr>
      <vt:lpstr>API handler class</vt:lpstr>
      <vt:lpstr>Parameter binding</vt:lpstr>
      <vt:lpstr>Return values</vt:lpstr>
      <vt:lpstr>Handler method to view a contact and its notes</vt:lpstr>
      <vt:lpstr>Handler method to updated a contact</vt:lpstr>
      <vt:lpstr>Deploy code changes</vt:lpstr>
      <vt:lpstr>API publishing</vt:lpstr>
      <vt:lpstr>swagger-ui</vt:lpstr>
      <vt:lpstr>Contact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Triggering</dc:title>
  <dc:subject>Guidewire 8.0 Application Integration Messaging Triggering</dc:subject>
  <dc:creator>Seth Luersen</dc:creator>
  <cp:keywords>Emerald;Guidewire 8.0 Application Integration;Messaging Triggering</cp:keywords>
  <cp:lastModifiedBy>Kumar, Arun (Cognizant)</cp:lastModifiedBy>
  <cp:revision>224</cp:revision>
  <dcterms:created xsi:type="dcterms:W3CDTF">2013-08-19T16:16:51Z</dcterms:created>
  <dcterms:modified xsi:type="dcterms:W3CDTF">2020-12-14T03:25:58Z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