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3"/>
  </p:notesMasterIdLst>
  <p:handoutMasterIdLst>
    <p:handoutMasterId r:id="rId34"/>
  </p:handoutMasterIdLst>
  <p:sldIdLst>
    <p:sldId id="306" r:id="rId5"/>
    <p:sldId id="258" r:id="rId6"/>
    <p:sldId id="260" r:id="rId7"/>
    <p:sldId id="262" r:id="rId8"/>
    <p:sldId id="269" r:id="rId9"/>
    <p:sldId id="270" r:id="rId10"/>
    <p:sldId id="299" r:id="rId11"/>
    <p:sldId id="272" r:id="rId12"/>
    <p:sldId id="263" r:id="rId13"/>
    <p:sldId id="281" r:id="rId14"/>
    <p:sldId id="304" r:id="rId15"/>
    <p:sldId id="283" r:id="rId16"/>
    <p:sldId id="268" r:id="rId17"/>
    <p:sldId id="266" r:id="rId18"/>
    <p:sldId id="285" r:id="rId19"/>
    <p:sldId id="284" r:id="rId20"/>
    <p:sldId id="305" r:id="rId21"/>
    <p:sldId id="287" r:id="rId22"/>
    <p:sldId id="302" r:id="rId23"/>
    <p:sldId id="294" r:id="rId24"/>
    <p:sldId id="295" r:id="rId25"/>
    <p:sldId id="259" r:id="rId26"/>
    <p:sldId id="307" r:id="rId27"/>
    <p:sldId id="308" r:id="rId28"/>
    <p:sldId id="309" r:id="rId29"/>
    <p:sldId id="310" r:id="rId30"/>
    <p:sldId id="261" r:id="rId31"/>
    <p:sldId id="311"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306"/>
            <p14:sldId id="258"/>
          </p14:sldIdLst>
        </p14:section>
        <p14:section name="Overview" id="{426E3657-7A87-4CA9-A7EB-65D7110AD64D}">
          <p14:sldIdLst>
            <p14:sldId id="260"/>
            <p14:sldId id="262"/>
            <p14:sldId id="269"/>
            <p14:sldId id="270"/>
            <p14:sldId id="299"/>
            <p14:sldId id="272"/>
          </p14:sldIdLst>
        </p14:section>
        <p14:section name="Resources" id="{732964B3-7602-4947-A551-9B7CCBFBC178}">
          <p14:sldIdLst>
            <p14:sldId id="263"/>
            <p14:sldId id="281"/>
            <p14:sldId id="304"/>
            <p14:sldId id="283"/>
          </p14:sldIdLst>
        </p14:section>
        <p14:section name="Cosnume WSI" id="{4DEEBE2C-161F-4F95-9E10-5ECAB5AF7F18}">
          <p14:sldIdLst>
            <p14:sldId id="268"/>
            <p14:sldId id="266"/>
            <p14:sldId id="285"/>
            <p14:sldId id="284"/>
            <p14:sldId id="305"/>
            <p14:sldId id="287"/>
            <p14:sldId id="302"/>
            <p14:sldId id="294"/>
            <p14:sldId id="295"/>
          </p14:sldIdLst>
        </p14:section>
        <p14:section name="Review" id="{8786A60F-6751-4403-A14A-C339D4274219}">
          <p14:sldIdLst>
            <p14:sldId id="259"/>
            <p14:sldId id="307"/>
            <p14:sldId id="308"/>
            <p14:sldId id="309"/>
            <p14:sldId id="310"/>
            <p14:sldId id="261"/>
            <p14:sldId id="311"/>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610F0-E41F-4D65-99C8-DD2CCFDDAE71}" v="1" dt="2020-12-17T16:56:0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48298" autoAdjust="0"/>
  </p:normalViewPr>
  <p:slideViewPr>
    <p:cSldViewPr showGuides="1">
      <p:cViewPr varScale="1">
        <p:scale>
          <a:sx n="33" d="100"/>
          <a:sy n="33" d="100"/>
        </p:scale>
        <p:origin x="888" y="32"/>
      </p:cViewPr>
      <p:guideLst>
        <p:guide orient="horz"/>
        <p:guide/>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7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man, Arjun (Cognizant)" userId="S::577716@cognizant.com::e251632c-acd1-4f7e-b8e1-5b95e911a0b8" providerId="AD" clId="Web-{902610F0-E41F-4D65-99C8-DD2CCFDDAE71}"/>
    <pc:docChg chg="modSld">
      <pc:chgData name="Sriraman, Arjun (Cognizant)" userId="S::577716@cognizant.com::e251632c-acd1-4f7e-b8e1-5b95e911a0b8" providerId="AD" clId="Web-{902610F0-E41F-4D65-99C8-DD2CCFDDAE71}" dt="2020-12-17T16:56:04.836" v="0" actId="1076"/>
      <pc:docMkLst>
        <pc:docMk/>
      </pc:docMkLst>
      <pc:sldChg chg="modSp">
        <pc:chgData name="Sriraman, Arjun (Cognizant)" userId="S::577716@cognizant.com::e251632c-acd1-4f7e-b8e1-5b95e911a0b8" providerId="AD" clId="Web-{902610F0-E41F-4D65-99C8-DD2CCFDDAE71}" dt="2020-12-17T16:56:04.836" v="0" actId="1076"/>
        <pc:sldMkLst>
          <pc:docMk/>
          <pc:sldMk cId="1575750797" sldId="308"/>
        </pc:sldMkLst>
        <pc:picChg chg="mod">
          <ac:chgData name="Sriraman, Arjun (Cognizant)" userId="S::577716@cognizant.com::e251632c-acd1-4f7e-b8e1-5b95e911a0b8" providerId="AD" clId="Web-{902610F0-E41F-4D65-99C8-DD2CCFDDAE71}" dt="2020-12-17T16:56:04.836" v="0" actId="1076"/>
          <ac:picMkLst>
            <pc:docMk/>
            <pc:sldMk cId="1575750797" sldId="308"/>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pPr/>
              <a:t>12/17/2020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pPr/>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4613" y="304800"/>
            <a:ext cx="7007226"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With web service endpoints, some of the additional options are configured in the endpoint entry in Studio, and others are accessed in the Gosu code that makes the API instance. For example:</a:t>
            </a:r>
          </a:p>
          <a:p>
            <a:r>
              <a:rPr lang="en-US" dirty="0"/>
              <a:t>In the endpoint entry in Studio, you can:</a:t>
            </a:r>
          </a:p>
          <a:p>
            <a:pPr marL="171450" indent="-171450">
              <a:buFont typeface="Arial" pitchFamily="34" charset="0"/>
              <a:buChar char="•"/>
            </a:pPr>
            <a:r>
              <a:rPr lang="en-US" dirty="0"/>
              <a:t>Specify a timeout</a:t>
            </a:r>
          </a:p>
          <a:p>
            <a:pPr marL="171450" indent="-171450">
              <a:buFont typeface="Arial" pitchFamily="34" charset="0"/>
              <a:buChar char="•"/>
            </a:pPr>
            <a:r>
              <a:rPr lang="en-US" dirty="0"/>
              <a:t>Specify an override URL</a:t>
            </a:r>
          </a:p>
          <a:p>
            <a:r>
              <a:rPr lang="en-US" dirty="0"/>
              <a:t>From the API object, you can:</a:t>
            </a:r>
          </a:p>
          <a:p>
            <a:pPr marL="171450" indent="-171450">
              <a:buFont typeface="Arial" pitchFamily="34" charset="0"/>
              <a:buChar char="•"/>
            </a:pPr>
            <a:r>
              <a:rPr lang="en-US" dirty="0"/>
              <a:t>Specify a handler for authentication (as shown above)</a:t>
            </a:r>
          </a:p>
          <a:p>
            <a:r>
              <a:rPr lang="en-US" dirty="0"/>
              <a:t>For more information on how to set each option, refer to the Integration Guide.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A given web service collection contains only one copy of each file, even if multiple files reference that file. (For example, if two </a:t>
            </a:r>
            <a:r>
              <a:rPr lang="en-US" dirty="0" err="1"/>
              <a:t>WSDLs</a:t>
            </a:r>
            <a:r>
              <a:rPr lang="en-US" dirty="0"/>
              <a:t> in the web service collection reference the same </a:t>
            </a:r>
            <a:r>
              <a:rPr lang="en-US" dirty="0" err="1"/>
              <a:t>XSD</a:t>
            </a:r>
            <a:r>
              <a:rPr lang="en-US" dirty="0"/>
              <a:t>, there is only one copy of the </a:t>
            </a:r>
            <a:r>
              <a:rPr lang="en-US" dirty="0" err="1"/>
              <a:t>XSD</a:t>
            </a:r>
            <a:r>
              <a:rPr lang="en-US" dirty="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To create a package:</a:t>
            </a:r>
          </a:p>
          <a:p>
            <a:r>
              <a:rPr lang="en-US" dirty="0"/>
              <a:t>1. Right-click the package that is to be parent of new package.</a:t>
            </a:r>
          </a:p>
          <a:p>
            <a:r>
              <a:rPr lang="en-US" dirty="0"/>
              <a:t>2. Name the package. The name must be unique for the given parent.</a:t>
            </a:r>
          </a:p>
          <a:p>
            <a:r>
              <a:rPr lang="en-US" dirty="0"/>
              <a:t>The package roots "</a:t>
            </a:r>
            <a:r>
              <a:rPr lang="en-US" dirty="0" err="1"/>
              <a:t>com.guidewire</a:t>
            </a:r>
            <a:r>
              <a:rPr lang="en-US" dirty="0"/>
              <a:t>" and "gw" are reserved. You should not create any child packages in either of these packages.</a:t>
            </a:r>
          </a:p>
          <a:p>
            <a:r>
              <a:rPr lang="en-US" dirty="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To add resources to a collection:</a:t>
            </a:r>
          </a:p>
          <a:p>
            <a:r>
              <a:rPr lang="en-US" dirty="0"/>
              <a:t>1. In</a:t>
            </a:r>
            <a:r>
              <a:rPr lang="en-US" baseline="0" dirty="0"/>
              <a:t> the editor, click </a:t>
            </a:r>
            <a:r>
              <a:rPr lang="en-US" dirty="0"/>
              <a:t>Add Resource.</a:t>
            </a:r>
          </a:p>
          <a:p>
            <a:r>
              <a:rPr lang="en-US" dirty="0"/>
              <a:t>2. In the Add Resource</a:t>
            </a:r>
            <a:r>
              <a:rPr lang="en-US" baseline="0" dirty="0"/>
              <a:t> dialog, e</a:t>
            </a:r>
            <a:r>
              <a:rPr lang="en-US" dirty="0"/>
              <a:t>nter the URL for the </a:t>
            </a:r>
            <a:r>
              <a:rPr lang="en-US" dirty="0" err="1"/>
              <a:t>WSDL</a:t>
            </a:r>
            <a:r>
              <a:rPr lang="en-US" dirty="0"/>
              <a:t> of the web</a:t>
            </a:r>
            <a:r>
              <a:rPr lang="en-US" baseline="0" dirty="0"/>
              <a:t> service. </a:t>
            </a:r>
            <a:r>
              <a:rPr lang="en-US" dirty="0"/>
              <a:t>Click OK</a:t>
            </a:r>
            <a:r>
              <a:rPr lang="en-US" baseline="0" dirty="0"/>
              <a:t> to add the resource to the Fetched Resources pane. </a:t>
            </a:r>
            <a:r>
              <a:rPr lang="en-US" dirty="0"/>
              <a:t>At this point, the resource has not been fetched.</a:t>
            </a:r>
          </a:p>
          <a:p>
            <a:r>
              <a:rPr lang="en-US" dirty="0"/>
              <a:t>3. In the dialog, click</a:t>
            </a:r>
            <a:r>
              <a:rPr lang="en-US" baseline="0" dirty="0"/>
              <a:t> Yes t</a:t>
            </a:r>
            <a:r>
              <a:rPr lang="en-US" dirty="0"/>
              <a:t>o fetch the</a:t>
            </a:r>
            <a:r>
              <a:rPr lang="en-US" baseline="0" dirty="0"/>
              <a:t> r</a:t>
            </a:r>
            <a:r>
              <a:rPr lang="en-US" dirty="0"/>
              <a:t>esources.</a:t>
            </a:r>
          </a:p>
          <a:p>
            <a:r>
              <a:rPr lang="en-US" dirty="0"/>
              <a:t>4. In the editor, click</a:t>
            </a:r>
            <a:r>
              <a:rPr lang="en-US" baseline="0" dirty="0"/>
              <a:t> Fetch Updates to update an existing resource.  </a:t>
            </a:r>
          </a:p>
          <a:p>
            <a:pPr marL="188913" indent="-188913"/>
            <a:endParaRPr lang="en-US" dirty="0"/>
          </a:p>
          <a:p>
            <a:pPr marL="188913" indent="-188913"/>
            <a:r>
              <a:rPr lang="en-US" dirty="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To reference the newly added web service in Gosu code </a:t>
            </a:r>
            <a:r>
              <a:rPr lang="en-US" baseline="0" dirty="0"/>
              <a:t>in Guidewire Studio, you need to first invalidate the </a:t>
            </a:r>
            <a:r>
              <a:rPr lang="en-US" dirty="0"/>
              <a:t>caches and restart Guidewire</a:t>
            </a:r>
            <a:r>
              <a:rPr lang="en-US" baseline="0" dirty="0"/>
              <a:t> Studio</a:t>
            </a:r>
            <a:r>
              <a:rPr lang="en-US" dirty="0"/>
              <a:t>.  </a:t>
            </a:r>
          </a:p>
          <a:p>
            <a:endParaRPr lang="en-US" dirty="0"/>
          </a:p>
          <a:p>
            <a:r>
              <a:rPr lang="en-US" dirty="0"/>
              <a:t>To clear the Guidewire Studio caches, from the menu bar, select File and then select Invalidate Caches.  In the dialog, click Invalidate and Restart.</a:t>
            </a:r>
          </a:p>
          <a:p>
            <a:endParaRPr lang="en-US" dirty="0"/>
          </a:p>
          <a:p>
            <a:r>
              <a:rPr lang="en-US" dirty="0"/>
              <a:t>After Guidewire Studio restarts, you will be able to reference the web service collection in Gosu code.</a:t>
            </a:r>
          </a:p>
          <a:p>
            <a:endParaRPr lang="en-US" dirty="0"/>
          </a:p>
          <a:p>
            <a:r>
              <a:rPr lang="en-US" dirty="0"/>
              <a:t>In order to instantiate the web service collection in Gosu code, you must restart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The 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p>
          <a:p>
            <a:endParaRPr lang="en-US" dirty="0"/>
          </a:p>
          <a:p>
            <a:r>
              <a:rPr lang="en-US" dirty="0"/>
              <a:t>From Gosu, there are three types of </a:t>
            </a:r>
            <a:r>
              <a:rPr lang="en-US" dirty="0" err="1"/>
              <a:t>WS</a:t>
            </a:r>
            <a:r>
              <a:rPr lang="en-US" dirty="0"/>
              <a:t>-I web service client connections:</a:t>
            </a:r>
          </a:p>
          <a:p>
            <a:pPr marL="228600" indent="-228600">
              <a:buFont typeface="+mj-lt"/>
              <a:buAutoNum type="arabicPeriod"/>
            </a:pPr>
            <a:r>
              <a:rPr lang="en-US" dirty="0"/>
              <a:t>Standard round trip methods (synchronous request and response)</a:t>
            </a:r>
          </a:p>
          <a:p>
            <a:pPr marL="228600" indent="-228600">
              <a:buFont typeface="+mj-lt"/>
              <a:buAutoNum type="arabicPeriod"/>
            </a:pPr>
            <a:r>
              <a:rPr lang="en-US" dirty="0"/>
              <a:t>One-way methods (synchronous request without response)</a:t>
            </a:r>
          </a:p>
          <a:p>
            <a:pPr marL="228600" indent="-228600">
              <a:buFont typeface="+mj-lt"/>
              <a:buAutoNum type="arabicPeriod"/>
            </a:pPr>
            <a:r>
              <a:rPr lang="en-US" dirty="0"/>
              <a:t>Asynchronous round trip methods (send the request and immediately return to the caller, and check later to see if the request finished).</a:t>
            </a:r>
          </a:p>
          <a:p>
            <a:endParaRPr lang="en-US" dirty="0"/>
          </a:p>
          <a:p>
            <a:r>
              <a:rPr lang="en-US" dirty="0"/>
              <a:t>A typical </a:t>
            </a:r>
            <a:r>
              <a:rPr lang="en-US" dirty="0" err="1"/>
              <a:t>WS</a:t>
            </a:r>
            <a:r>
              <a:rPr lang="en-US" dirty="0"/>
              <a:t>-I method invocation has two parts: the SOAP request and the SOAP response. </a:t>
            </a:r>
            <a:r>
              <a:rPr lang="en-US" dirty="0" err="1"/>
              <a:t>WS</a:t>
            </a:r>
            <a:r>
              <a:rPr lang="en-US" dirty="0"/>
              <a:t>-I supports a concept called one-way methods. The </a:t>
            </a:r>
            <a:r>
              <a:rPr lang="en-US" dirty="0" err="1"/>
              <a:t>WSDL</a:t>
            </a:r>
            <a:r>
              <a:rPr lang="en-US" dirty="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a:t>WSDL</a:t>
            </a:r>
            <a:r>
              <a:rPr lang="en-US" dirty="0"/>
              <a:t> defines a one-way method. For more information on one-way methods, refer to the Integration Guide.</a:t>
            </a:r>
          </a:p>
          <a:p>
            <a:r>
              <a:rPr lang="en-US" dirty="0"/>
              <a:t>Gosu supports optional asynchronous calls to web services. For more information, refer to the Integration Guide.</a:t>
            </a:r>
          </a:p>
          <a:p>
            <a:endParaRPr lang="en-US" dirty="0"/>
          </a:p>
          <a:p>
            <a:r>
              <a:rPr lang="en-US" dirty="0"/>
              <a:t>Further 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br>
              <a:rPr lang="en-US" dirty="0"/>
            </a:br>
            <a:endParaRPr lang="en-US" dirty="0"/>
          </a:p>
          <a:p>
            <a:pPr lvl="1"/>
            <a:r>
              <a:rPr lang="en-US" sz="1200" dirty="0" err="1"/>
              <a:t>apiInstance.Config.Http.Authentication.Basic.Username</a:t>
            </a:r>
            <a:r>
              <a:rPr lang="en-US" sz="1200" dirty="0"/>
              <a:t> = "</a:t>
            </a:r>
            <a:r>
              <a:rPr lang="en-US" sz="1200" dirty="0" err="1"/>
              <a:t>userName</a:t>
            </a:r>
            <a:r>
              <a:rPr lang="en-US" sz="1200" dirty="0"/>
              <a:t>"</a:t>
            </a:r>
          </a:p>
          <a:p>
            <a:pPr lvl="1"/>
            <a:r>
              <a:rPr lang="en-US" sz="1200" dirty="0" err="1"/>
              <a:t>apiInstance.Config.Http.Authentication.Basic.Password</a:t>
            </a:r>
            <a:r>
              <a:rPr lang="en-US" sz="1200" dirty="0"/>
              <a:t>  = "password"</a:t>
            </a:r>
          </a:p>
          <a:p>
            <a:endParaRPr lang="en-US" dirty="0"/>
          </a:p>
          <a:p>
            <a:r>
              <a:rPr lang="en-US" dirty="0"/>
              <a:t>If you need to add encryption, authentication, or digital signatures, you can do so by modifying options on the API object's Config namespace. </a:t>
            </a:r>
            <a:br>
              <a:rPr lang="en-US" dirty="0"/>
            </a:br>
            <a:br>
              <a:rPr lang="en-US" dirty="0"/>
            </a:br>
            <a:r>
              <a:rPr lang="en-US" dirty="0"/>
              <a:t>For more information on how to set each option, refer to the Integration Guide.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
        <p:nvSpPr>
          <p:cNvPr id="7" name="Slide Image Placeholder 6"/>
          <p:cNvSpPr>
            <a:spLocks noGrp="1" noRot="1" noChangeAspect="1"/>
          </p:cNvSpPr>
          <p:nvPr>
            <p:ph type="sldImg"/>
          </p:nvPr>
        </p:nvSpPr>
        <p:spPr>
          <a:xfrm>
            <a:off x="-74613" y="304800"/>
            <a:ext cx="7007226" cy="3943350"/>
          </a:xfrm>
        </p:spPr>
      </p:sp>
    </p:spTree>
    <p:extLst>
      <p:ext uri="{BB962C8B-B14F-4D97-AF65-F5344CB8AC3E}">
        <p14:creationId xmlns:p14="http://schemas.microsoft.com/office/powerpoint/2010/main" val="172779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5146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2250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6710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b="1" dirty="0"/>
              <a:t>Answers</a:t>
            </a:r>
          </a:p>
          <a:p>
            <a:r>
              <a:rPr lang="en-US" dirty="0"/>
              <a:t>1.   A </a:t>
            </a:r>
            <a:r>
              <a:rPr lang="en-US" dirty="0" err="1"/>
              <a:t>WSDL</a:t>
            </a:r>
            <a:r>
              <a:rPr lang="en-US" dirty="0"/>
              <a:t> is an XML document that describes how an external system can interact with a web service.</a:t>
            </a:r>
          </a:p>
          <a:p>
            <a:r>
              <a:rPr lang="en-US" dirty="0"/>
              <a:t>2a. The style attribute in the </a:t>
            </a:r>
            <a:r>
              <a:rPr lang="en-US" dirty="0" err="1"/>
              <a:t>WSDL's</a:t>
            </a:r>
            <a:r>
              <a:rPr lang="en-US" dirty="0"/>
              <a:t> binding tag</a:t>
            </a:r>
          </a:p>
          <a:p>
            <a:r>
              <a:rPr lang="en-US" dirty="0"/>
              <a:t>2b.  Web service collections are used to consume WS-I WSDLs</a:t>
            </a:r>
          </a:p>
          <a:p>
            <a:r>
              <a:rPr lang="en-US" dirty="0"/>
              <a:t>3.   </a:t>
            </a:r>
            <a:r>
              <a:rPr lang="en-US" dirty="0" err="1"/>
              <a:t>WSDLs</a:t>
            </a:r>
            <a:r>
              <a:rPr lang="en-US" dirty="0"/>
              <a:t> and </a:t>
            </a:r>
            <a:r>
              <a:rPr lang="en-US" dirty="0" err="1"/>
              <a:t>XSDs</a:t>
            </a:r>
            <a:endParaRPr lang="en-US" dirty="0"/>
          </a:p>
          <a:p>
            <a:r>
              <a:rPr lang="en-US" dirty="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A user interface lets humans send and receive information from an application synchronously. A web service is interface for one application to communicate to another application.</a:t>
            </a:r>
          </a:p>
          <a:p>
            <a:endParaRPr lang="en-US" dirty="0"/>
          </a:p>
          <a:p>
            <a:r>
              <a:rPr lang="en-US" dirty="0"/>
              <a:t>Web services are not inherently synchronous. The Web Services Interoperability Organization standard does support asynchronous web services. By convention, web service names typically end in "API".</a:t>
            </a:r>
          </a:p>
          <a:p>
            <a:endParaRPr lang="en-US" dirty="0"/>
          </a:p>
          <a:p>
            <a:r>
              <a:rPr lang="en-US" dirty="0"/>
              <a:t>Guidewire implementations support asynchronous calls to web services published by external systems. A web service typically is a synchronous web service. All web services hosted by Guidewire are synchronous.</a:t>
            </a:r>
          </a:p>
          <a:p>
            <a:endParaRPr lang="en-US" dirty="0"/>
          </a:p>
          <a:p>
            <a:r>
              <a:rPr lang="en-US" dirty="0"/>
              <a:t>For asynchronous calls into Guidewire, you should consider using </a:t>
            </a:r>
            <a:r>
              <a:rPr lang="en-US" dirty="0" err="1"/>
              <a:t>startable</a:t>
            </a:r>
            <a:r>
              <a:rPr lang="en-US" dirty="0"/>
              <a:t> plugins. For more information about </a:t>
            </a:r>
            <a:r>
              <a:rPr lang="en-US" dirty="0" err="1"/>
              <a:t>startable</a:t>
            </a:r>
            <a:r>
              <a:rPr lang="en-US" dirty="0"/>
              <a:t> plugins, refer to documentation.</a:t>
            </a:r>
          </a:p>
          <a:p>
            <a:endParaRPr lang="en-US" dirty="0"/>
          </a:p>
          <a:p>
            <a:r>
              <a:rPr lang="en-US" dirty="0"/>
              <a:t>Web service consumers must know what communication protocol to use for sending messages to the service, along with the specific mechanics involved in using the given protocol including command use, error codes, and headers.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A </a:t>
            </a:r>
            <a:r>
              <a:rPr lang="en-US" dirty="0" err="1"/>
              <a:t>WSDL</a:t>
            </a:r>
            <a:r>
              <a:rPr lang="en-US" dirty="0"/>
              <a:t> describes a way to group messages into operations and operations into interfaces.  It also provides a way to define bindings for each interface and protocol combination as well as the endpoint address for each one. A </a:t>
            </a:r>
            <a:r>
              <a:rPr lang="en-US" dirty="0" err="1"/>
              <a:t>WSDL</a:t>
            </a:r>
            <a:r>
              <a:rPr lang="en-US" dirty="0"/>
              <a:t> provides the XML grammar for describing how a consumer of a web service can interact with a web service. A complete </a:t>
            </a:r>
            <a:r>
              <a:rPr lang="en-US" dirty="0" err="1"/>
              <a:t>WSDL</a:t>
            </a:r>
            <a:r>
              <a:rPr lang="en-US" dirty="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a:t>
            </a:r>
            <a:r>
              <a:rPr lang="en-US" dirty="0">
                <a:solidFill>
                  <a:schemeClr val="bg1"/>
                </a:solidFill>
              </a:rPr>
              <a:t>document </a:t>
            </a:r>
            <a:r>
              <a:rPr lang="en-US" dirty="0"/>
              <a:t>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an element (when using document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a:p>
          <a:p>
            <a:r>
              <a:rPr lang="en-US" dirty="0"/>
              <a:t>Simple Object Access Protocol (SOAP) is a "request and response” protocol transported, in the majority of cases, over HTTP.  SOAP describes objects and data as XML. SOAP supports remote APIs as both platform-neutral and language-neutral.</a:t>
            </a:r>
          </a:p>
          <a:p>
            <a:endParaRPr lang="en-US" dirty="0"/>
          </a:p>
          <a:p>
            <a:r>
              <a:rPr lang="en-US" dirty="0"/>
              <a:t>External systems must use </a:t>
            </a:r>
            <a:r>
              <a:rPr lang="en-US" dirty="0" err="1"/>
              <a:t>WSDL</a:t>
            </a:r>
            <a:r>
              <a:rPr lang="en-US" dirty="0"/>
              <a:t> and SOAP to call a web service using the SOAP protocol. This includes systems written in Java and Gosu.</a:t>
            </a:r>
          </a:p>
          <a:p>
            <a:endParaRPr lang="en-US" dirty="0"/>
          </a:p>
          <a:p>
            <a:r>
              <a:rPr lang="en-US" dirty="0"/>
              <a:t>When a web service is imported into Guidewire, the Gosu language handles all aspects of object serialization, object deserialization, basic authentication, and SOAP fault handling.</a:t>
            </a:r>
          </a:p>
          <a:p>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pitchFamily="34" charset="0"/>
                <a:ea typeface="+mn-ea"/>
                <a:cs typeface="Arial" pitchFamily="34" charset="0"/>
              </a:rPr>
              <a:t>A Web Services Description Language (WSDL) binding style can be a Document</a:t>
            </a:r>
            <a:r>
              <a:rPr lang="en-US" sz="1200" b="0" i="0" kern="1200" baseline="0" dirty="0">
                <a:solidFill>
                  <a:schemeClr val="tx1"/>
                </a:solidFill>
                <a:effectLst/>
                <a:latin typeface="Arial" pitchFamily="34" charset="0"/>
                <a:ea typeface="+mn-ea"/>
                <a:cs typeface="Arial" pitchFamily="34" charset="0"/>
              </a:rPr>
              <a:t>. </a:t>
            </a:r>
            <a:r>
              <a:rPr lang="en-US" dirty="0" err="1"/>
              <a:t>WSDL</a:t>
            </a:r>
            <a:r>
              <a:rPr lang="en-US" dirty="0"/>
              <a:t> is an XML-based language for describing web services and how to access the web services. </a:t>
            </a:r>
            <a:endParaRPr lang="en-US" sz="1200" b="0" i="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focus of the Gosu documentation for WS-I web services is the support for Document Literal encoding. This lesson uses the phrase "</a:t>
            </a:r>
            <a:r>
              <a:rPr lang="en-US" dirty="0" err="1"/>
              <a:t>WS</a:t>
            </a:r>
            <a:r>
              <a:rPr lang="en-US" dirty="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r>
              <a:rPr lang="en-US" dirty="0"/>
              <a:t>In the example above:</a:t>
            </a:r>
          </a:p>
          <a:p>
            <a:pPr marL="171450" indent="-171450">
              <a:buFont typeface="Arial" pitchFamily="34" charset="0"/>
              <a:buChar char="•"/>
            </a:pPr>
            <a:r>
              <a:rPr lang="en-US" dirty="0"/>
              <a:t>The exchange rate system is the publisher of the </a:t>
            </a:r>
            <a:r>
              <a:rPr lang="en-US" dirty="0" err="1"/>
              <a:t>CurrencyAPI</a:t>
            </a:r>
            <a:r>
              <a:rPr lang="en-US" dirty="0"/>
              <a:t> web service. Guidewire is a consumer of that service and uses it to get exchange rates.</a:t>
            </a:r>
          </a:p>
          <a:p>
            <a:pPr marL="171450" indent="-171450">
              <a:buFont typeface="Arial" pitchFamily="34" charset="0"/>
              <a:buChar char="•"/>
            </a:pPr>
            <a:r>
              <a:rPr lang="en-US" dirty="0"/>
              <a:t>Guidewire is the publisher of the </a:t>
            </a:r>
            <a:r>
              <a:rPr lang="en-US" dirty="0" err="1"/>
              <a:t>FinancialsAPI</a:t>
            </a:r>
            <a:r>
              <a:rPr lang="en-US" dirty="0"/>
              <a:t> web service. The financial system is a consumer of that service and uses it to make payments.</a:t>
            </a:r>
          </a:p>
          <a:p>
            <a:r>
              <a:rPr lang="en-US" dirty="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04112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304800"/>
            <a:ext cx="7007226" cy="3943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76962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694763" y="914400"/>
            <a:ext cx="11091831"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691972" y="914400"/>
            <a:ext cx="11088445"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print"/>
          <a:stretch>
            <a:fillRect/>
          </a:stretch>
        </p:blipFill>
        <p:spPr>
          <a:xfrm>
            <a:off x="175899" y="106136"/>
            <a:ext cx="4315421"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4684131" y="408956"/>
            <a:ext cx="3702312"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076" y="2543354"/>
            <a:ext cx="11128884"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075" y="3269359"/>
            <a:ext cx="11100705"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7867" y="6260551"/>
            <a:ext cx="6094413"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extLst>
      <p:ext uri="{BB962C8B-B14F-4D97-AF65-F5344CB8AC3E}">
        <p14:creationId xmlns:p14="http://schemas.microsoft.com/office/powerpoint/2010/main" val="178198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938540" y="1133856"/>
            <a:ext cx="10299557" cy="4425696"/>
          </a:xfrm>
          <a:ln>
            <a:noFill/>
          </a:ln>
        </p:spPr>
        <p:txBody>
          <a:bodyPr lIns="91440" tIns="45720" rIns="91440" bIns="45720" anchor="t" anchorCtr="0">
            <a:noAutofit/>
          </a:bodyPr>
          <a:lstStyle>
            <a:lvl1pPr>
              <a:defRPr sz="5867">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240740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9265423" y="5616680"/>
            <a:ext cx="2415535" cy="819563"/>
          </a:xfrm>
        </p:spPr>
        <p:txBody>
          <a:bodyPr anchor="ctr" anchorCtr="0">
            <a:normAutofit/>
          </a:bodyPr>
          <a:lstStyle>
            <a:lvl1pPr algn="ctr">
              <a:defRPr sz="16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90833" y="5486402"/>
            <a:ext cx="3345161"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041" y="3606065"/>
            <a:ext cx="1094049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041" y="4196906"/>
            <a:ext cx="1094049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042" y="2221185"/>
            <a:ext cx="5424855"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522041" y="3391088"/>
            <a:ext cx="8958786"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94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694763" y="914400"/>
            <a:ext cx="5448405"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6338189" y="914400"/>
            <a:ext cx="5448405"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6337767" y="1752600"/>
            <a:ext cx="54426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691971" y="1752600"/>
            <a:ext cx="54426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691972" y="3657600"/>
            <a:ext cx="11088445"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691971" y="914403"/>
            <a:ext cx="54426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337767" y="914403"/>
            <a:ext cx="54426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691972" y="914400"/>
            <a:ext cx="11088445"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8227457" y="914400"/>
            <a:ext cx="3534759"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694763" y="4572000"/>
            <a:ext cx="11091831"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711015" y="5791201"/>
            <a:ext cx="11071516"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694763" y="914400"/>
            <a:ext cx="11091831"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694084" y="1344168"/>
            <a:ext cx="11091831"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655997" y="114303"/>
            <a:ext cx="11088445"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694763" y="914400"/>
            <a:ext cx="11091831"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694084" y="1344168"/>
            <a:ext cx="11091831"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2" name="rec GW Sidebar"/>
          <p:cNvGrpSpPr/>
          <p:nvPr/>
        </p:nvGrpSpPr>
        <p:grpSpPr>
          <a:xfrm>
            <a:off x="1" y="0"/>
            <a:ext cx="146014"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1027" name="txt Title"/>
          <p:cNvSpPr>
            <a:spLocks noGrp="1" noChangeArrowheads="1"/>
          </p:cNvSpPr>
          <p:nvPr>
            <p:ph type="title"/>
          </p:nvPr>
        </p:nvSpPr>
        <p:spPr bwMode="auto">
          <a:xfrm>
            <a:off x="658196" y="118874"/>
            <a:ext cx="11091831"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694763" y="914400"/>
            <a:ext cx="1109183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5741660" y="6475148"/>
            <a:ext cx="691970"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5" r:id="rId1"/>
    <p:sldLayoutId id="2147483768" r:id="rId2"/>
    <p:sldLayoutId id="2147483771" r:id="rId3"/>
    <p:sldLayoutId id="2147483779" r:id="rId4"/>
    <p:sldLayoutId id="2147483785" r:id="rId5"/>
    <p:sldLayoutId id="2147483794" r:id="rId6"/>
    <p:sldLayoutId id="2147483795" r:id="rId7"/>
    <p:sldLayoutId id="2147483799" r:id="rId8"/>
    <p:sldLayoutId id="2147483800" r:id="rId9"/>
    <p:sldLayoutId id="2147483801" r:id="rId10"/>
    <p:sldLayoutId id="2147483804" r:id="rId11"/>
    <p:sldLayoutId id="2147483805" r:id="rId12"/>
    <p:sldLayoutId id="2147483806" r:id="rId13"/>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image" Target="../media/image6.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a:xfrm>
            <a:off x="5086947" y="370849"/>
            <a:ext cx="2776734" cy="819151"/>
          </a:xfrm>
        </p:spPr>
      </p:pic>
      <p:sp>
        <p:nvSpPr>
          <p:cNvPr id="3" name="Title 2"/>
          <p:cNvSpPr>
            <a:spLocks noGrp="1"/>
          </p:cNvSpPr>
          <p:nvPr>
            <p:ph type="ctrTitle"/>
          </p:nvPr>
        </p:nvSpPr>
        <p:spPr>
          <a:xfrm>
            <a:off x="761802" y="2667000"/>
            <a:ext cx="8346663" cy="553998"/>
          </a:xfrm>
        </p:spPr>
        <p:txBody>
          <a:bodyPr/>
          <a:lstStyle/>
          <a:p>
            <a:r>
              <a:rPr lang="en-US" dirty="0">
                <a:solidFill>
                  <a:srgbClr val="04628C"/>
                </a:solidFill>
              </a:rPr>
              <a:t>InsuranceSuite 10 Integration</a:t>
            </a:r>
          </a:p>
        </p:txBody>
      </p:sp>
      <p:sp>
        <p:nvSpPr>
          <p:cNvPr id="2" name="Rectangle 1"/>
          <p:cNvSpPr/>
          <p:nvPr/>
        </p:nvSpPr>
        <p:spPr>
          <a:xfrm>
            <a:off x="4309774" y="3244334"/>
            <a:ext cx="3569278" cy="369332"/>
          </a:xfrm>
          <a:prstGeom prst="rect">
            <a:avLst/>
          </a:prstGeom>
        </p:spPr>
        <p:txBody>
          <a:bodyPr wrap="none">
            <a:spAutoFit/>
          </a:bodyPr>
          <a:lstStyle/>
          <a:p>
            <a:r>
              <a:rPr lang="en-US" dirty="0"/>
              <a:t>InsuranceSuite 10 Fundamentals</a:t>
            </a:r>
          </a:p>
        </p:txBody>
      </p:sp>
      <p:sp>
        <p:nvSpPr>
          <p:cNvPr id="8" name="Title 2"/>
          <p:cNvSpPr txBox="1">
            <a:spLocks/>
          </p:cNvSpPr>
          <p:nvPr/>
        </p:nvSpPr>
        <p:spPr bwMode="white">
          <a:xfrm>
            <a:off x="1142703" y="5140000"/>
            <a:ext cx="8346663"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lnSpc>
                <a:spcPct val="90000"/>
              </a:lnSpc>
              <a:spcBef>
                <a:spcPct val="0"/>
              </a:spcBef>
              <a:spcAft>
                <a:spcPct val="0"/>
              </a:spcAft>
              <a:defRPr sz="4000" b="1" i="0">
                <a:solidFill>
                  <a:schemeClr val="accent2"/>
                </a:solidFill>
                <a:latin typeface="Arial" panose="020B0604020202020204" pitchFamily="34" charset="0"/>
                <a:ea typeface="Arial" pitchFamily="34" charset="0"/>
                <a:cs typeface="Arial" panose="020B0604020202020204"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2400" b="0" dirty="0">
                <a:solidFill>
                  <a:srgbClr val="00B0F0"/>
                </a:solidFill>
                <a:ea typeface="+mn-ea"/>
              </a:rPr>
              <a:t>Consuming External Web Services</a:t>
            </a:r>
          </a:p>
        </p:txBody>
      </p:sp>
    </p:spTree>
    <p:extLst>
      <p:ext uri="{BB962C8B-B14F-4D97-AF65-F5344CB8AC3E}">
        <p14:creationId xmlns:p14="http://schemas.microsoft.com/office/powerpoint/2010/main" val="351559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Webservice collection (</a:t>
            </a:r>
            <a:r>
              <a:rPr lang="en-US" dirty="0" err="1"/>
              <a:t>WSC</a:t>
            </a:r>
            <a:r>
              <a:rPr lang="en-US" dirty="0"/>
              <a:t>)</a:t>
            </a:r>
          </a:p>
        </p:txBody>
      </p:sp>
      <p:sp>
        <p:nvSpPr>
          <p:cNvPr id="4" name="Content Placeholder 3"/>
          <p:cNvSpPr>
            <a:spLocks noGrp="1"/>
          </p:cNvSpPr>
          <p:nvPr>
            <p:ph sz="half" idx="2"/>
          </p:nvPr>
        </p:nvSpPr>
        <p:spPr>
          <a:xfrm>
            <a:off x="658197" y="861825"/>
            <a:ext cx="11122219" cy="1957577"/>
          </a:xfrm>
        </p:spPr>
        <p:txBody>
          <a:bodyPr/>
          <a:lstStyle/>
          <a:p>
            <a:r>
              <a:rPr lang="en-US" dirty="0"/>
              <a:t>Webservice collection (</a:t>
            </a:r>
            <a:r>
              <a:rPr lang="en-US" dirty="0" err="1"/>
              <a:t>WSC</a:t>
            </a:r>
            <a:r>
              <a:rPr lang="en-US" dirty="0"/>
              <a:t>)</a:t>
            </a:r>
          </a:p>
          <a:p>
            <a:pPr lvl="1"/>
            <a:r>
              <a:rPr lang="en-US" dirty="0"/>
              <a:t>Connect to </a:t>
            </a:r>
            <a:r>
              <a:rPr lang="en-US" dirty="0" err="1"/>
              <a:t>WS</a:t>
            </a:r>
            <a:r>
              <a:rPr lang="en-US" dirty="0"/>
              <a:t>-I web services</a:t>
            </a:r>
          </a:p>
          <a:p>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endParaRPr lang="en-US" b="1" dirty="0">
              <a:latin typeface="Courier New" pitchFamily="49" charset="0"/>
              <a:cs typeface="Courier New" pitchFamily="49" charset="0"/>
            </a:endParaRPr>
          </a:p>
          <a:p>
            <a:r>
              <a:rPr lang="en-US" dirty="0"/>
              <a:t>Create Package</a:t>
            </a:r>
          </a:p>
          <a:p>
            <a:pPr marL="0" indent="0">
              <a:buNone/>
            </a:pPr>
            <a:endParaRPr lang="en-US" dirty="0"/>
          </a:p>
        </p:txBody>
      </p:sp>
      <p:pic>
        <p:nvPicPr>
          <p:cNvPr id="2" name="Picture 1">
            <a:extLst>
              <a:ext uri="{FF2B5EF4-FFF2-40B4-BE49-F238E27FC236}">
                <a16:creationId xmlns:a16="http://schemas.microsoft.com/office/drawing/2014/main" id="{AB00A990-F626-4192-B7A1-742B577A3A43}"/>
              </a:ext>
            </a:extLst>
          </p:cNvPr>
          <p:cNvPicPr>
            <a:picLocks noChangeAspect="1"/>
          </p:cNvPicPr>
          <p:nvPr/>
        </p:nvPicPr>
        <p:blipFill>
          <a:blip r:embed="rId3"/>
          <a:stretch>
            <a:fillRect/>
          </a:stretch>
        </p:blipFill>
        <p:spPr>
          <a:xfrm>
            <a:off x="406605" y="2764866"/>
            <a:ext cx="7870967" cy="2209524"/>
          </a:xfrm>
          <a:prstGeom prst="rect">
            <a:avLst/>
          </a:prstGeom>
        </p:spPr>
      </p:pic>
      <p:pic>
        <p:nvPicPr>
          <p:cNvPr id="6" name="Picture 5">
            <a:extLst>
              <a:ext uri="{FF2B5EF4-FFF2-40B4-BE49-F238E27FC236}">
                <a16:creationId xmlns:a16="http://schemas.microsoft.com/office/drawing/2014/main" id="{B73C4D2D-988B-446D-88E1-CD7DE78DBA5A}"/>
              </a:ext>
            </a:extLst>
          </p:cNvPr>
          <p:cNvPicPr>
            <a:picLocks noChangeAspect="1"/>
          </p:cNvPicPr>
          <p:nvPr/>
        </p:nvPicPr>
        <p:blipFill>
          <a:blip r:embed="rId4"/>
          <a:stretch>
            <a:fillRect/>
          </a:stretch>
        </p:blipFill>
        <p:spPr>
          <a:xfrm>
            <a:off x="5078678" y="5122806"/>
            <a:ext cx="4709884" cy="1419048"/>
          </a:xfrm>
          <a:prstGeom prst="rect">
            <a:avLst/>
          </a:prstGeom>
        </p:spPr>
      </p:pic>
      <p:pic>
        <p:nvPicPr>
          <p:cNvPr id="18" name="Picture 17">
            <a:extLst>
              <a:ext uri="{FF2B5EF4-FFF2-40B4-BE49-F238E27FC236}">
                <a16:creationId xmlns:a16="http://schemas.microsoft.com/office/drawing/2014/main" id="{F2C4724C-1CA9-43DE-B457-BF2AB863BA16}"/>
              </a:ext>
            </a:extLst>
          </p:cNvPr>
          <p:cNvPicPr>
            <a:picLocks noChangeAspect="1"/>
          </p:cNvPicPr>
          <p:nvPr/>
        </p:nvPicPr>
        <p:blipFill>
          <a:blip r:embed="rId5"/>
          <a:stretch>
            <a:fillRect/>
          </a:stretch>
        </p:blipFill>
        <p:spPr>
          <a:xfrm>
            <a:off x="8277574" y="4298635"/>
            <a:ext cx="901353" cy="847619"/>
          </a:xfrm>
          <a:prstGeom prst="rect">
            <a:avLst/>
          </a:prstGeom>
        </p:spPr>
      </p:pic>
    </p:spTree>
    <p:extLst>
      <p:ext uri="{BB962C8B-B14F-4D97-AF65-F5344CB8AC3E}">
        <p14:creationId xmlns:p14="http://schemas.microsoft.com/office/powerpoint/2010/main" val="11276448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20F8-37B4-44B2-AB24-5E2157533656}"/>
              </a:ext>
            </a:extLst>
          </p:cNvPr>
          <p:cNvSpPr>
            <a:spLocks noGrp="1"/>
          </p:cNvSpPr>
          <p:nvPr>
            <p:ph type="title"/>
          </p:nvPr>
        </p:nvSpPr>
        <p:spPr>
          <a:xfrm>
            <a:off x="658196" y="118872"/>
            <a:ext cx="11091831" cy="947928"/>
          </a:xfrm>
        </p:spPr>
        <p:txBody>
          <a:bodyPr/>
          <a:lstStyle/>
          <a:p>
            <a:r>
              <a:rPr lang="en-US" dirty="0"/>
              <a:t>Create in the package a Webservice collection</a:t>
            </a:r>
            <a:br>
              <a:rPr lang="en-US" dirty="0"/>
            </a:br>
            <a:endParaRPr lang="en-US" dirty="0"/>
          </a:p>
        </p:txBody>
      </p:sp>
      <p:sp>
        <p:nvSpPr>
          <p:cNvPr id="3" name="Content Placeholder 2">
            <a:extLst>
              <a:ext uri="{FF2B5EF4-FFF2-40B4-BE49-F238E27FC236}">
                <a16:creationId xmlns:a16="http://schemas.microsoft.com/office/drawing/2014/main" id="{250E4431-7CEA-4A71-9599-A35E03BBB4DC}"/>
              </a:ext>
            </a:extLst>
          </p:cNvPr>
          <p:cNvSpPr>
            <a:spLocks noGrp="1"/>
          </p:cNvSpPr>
          <p:nvPr>
            <p:ph sz="half" idx="2"/>
          </p:nvPr>
        </p:nvSpPr>
        <p:spPr>
          <a:xfrm>
            <a:off x="658197" y="1066801"/>
            <a:ext cx="11122219" cy="5322890"/>
          </a:xfrm>
        </p:spPr>
        <p:txBody>
          <a:bodyPr/>
          <a:lstStyle/>
          <a:p>
            <a:r>
              <a:rPr lang="en-US" dirty="0"/>
              <a:t>To Create a new Web service collection:</a:t>
            </a:r>
          </a:p>
          <a:p>
            <a:r>
              <a:rPr lang="en-US" dirty="0"/>
              <a:t>Right-click on the package</a:t>
            </a:r>
          </a:p>
          <a:p>
            <a:r>
              <a:rPr lang="en-US" dirty="0"/>
              <a:t>Select </a:t>
            </a:r>
            <a:r>
              <a:rPr lang="en-US" b="1" dirty="0"/>
              <a:t>New </a:t>
            </a:r>
            <a:r>
              <a:rPr lang="en-US" b="1" dirty="0">
                <a:sym typeface="Wingdings" panose="05000000000000000000" pitchFamily="2" charset="2"/>
              </a:rPr>
              <a:t> Web Service Collection</a:t>
            </a:r>
            <a:endParaRPr lang="en-US" b="1" dirty="0"/>
          </a:p>
          <a:p>
            <a:r>
              <a:rPr lang="en-US" dirty="0"/>
              <a:t>Enter a new WS-I web service collection name</a:t>
            </a:r>
          </a:p>
        </p:txBody>
      </p:sp>
      <p:pic>
        <p:nvPicPr>
          <p:cNvPr id="4" name="Picture 3">
            <a:extLst>
              <a:ext uri="{FF2B5EF4-FFF2-40B4-BE49-F238E27FC236}">
                <a16:creationId xmlns:a16="http://schemas.microsoft.com/office/drawing/2014/main" id="{97ADFEC1-05E3-4298-B9EA-95A723CB556B}"/>
              </a:ext>
            </a:extLst>
          </p:cNvPr>
          <p:cNvPicPr>
            <a:picLocks noChangeAspect="1"/>
          </p:cNvPicPr>
          <p:nvPr/>
        </p:nvPicPr>
        <p:blipFill>
          <a:blip r:embed="rId2"/>
          <a:stretch>
            <a:fillRect/>
          </a:stretch>
        </p:blipFill>
        <p:spPr>
          <a:xfrm>
            <a:off x="408413" y="3061580"/>
            <a:ext cx="10321121" cy="1333333"/>
          </a:xfrm>
          <a:prstGeom prst="rect">
            <a:avLst/>
          </a:prstGeom>
        </p:spPr>
      </p:pic>
      <p:pic>
        <p:nvPicPr>
          <p:cNvPr id="5" name="Picture 4">
            <a:extLst>
              <a:ext uri="{FF2B5EF4-FFF2-40B4-BE49-F238E27FC236}">
                <a16:creationId xmlns:a16="http://schemas.microsoft.com/office/drawing/2014/main" id="{9A7FCDC6-7E56-4B66-A5CA-1AA0E8D0DC13}"/>
              </a:ext>
            </a:extLst>
          </p:cNvPr>
          <p:cNvPicPr>
            <a:picLocks noChangeAspect="1"/>
          </p:cNvPicPr>
          <p:nvPr/>
        </p:nvPicPr>
        <p:blipFill>
          <a:blip r:embed="rId3"/>
          <a:stretch>
            <a:fillRect/>
          </a:stretch>
        </p:blipFill>
        <p:spPr>
          <a:xfrm>
            <a:off x="7509862" y="4394913"/>
            <a:ext cx="4240165" cy="1228571"/>
          </a:xfrm>
          <a:prstGeom prst="rect">
            <a:avLst/>
          </a:prstGeom>
        </p:spPr>
      </p:pic>
      <p:pic>
        <p:nvPicPr>
          <p:cNvPr id="6" name="Picture 5">
            <a:extLst>
              <a:ext uri="{FF2B5EF4-FFF2-40B4-BE49-F238E27FC236}">
                <a16:creationId xmlns:a16="http://schemas.microsoft.com/office/drawing/2014/main" id="{2A496F60-FF07-4B2C-88B1-DD4376F422DB}"/>
              </a:ext>
            </a:extLst>
          </p:cNvPr>
          <p:cNvPicPr>
            <a:picLocks noChangeAspect="1"/>
          </p:cNvPicPr>
          <p:nvPr/>
        </p:nvPicPr>
        <p:blipFill>
          <a:blip r:embed="rId4"/>
          <a:stretch>
            <a:fillRect/>
          </a:stretch>
        </p:blipFill>
        <p:spPr>
          <a:xfrm>
            <a:off x="10741669" y="3547294"/>
            <a:ext cx="901353" cy="847619"/>
          </a:xfrm>
          <a:prstGeom prst="rect">
            <a:avLst/>
          </a:prstGeom>
        </p:spPr>
      </p:pic>
    </p:spTree>
    <p:extLst>
      <p:ext uri="{BB962C8B-B14F-4D97-AF65-F5344CB8AC3E}">
        <p14:creationId xmlns:p14="http://schemas.microsoft.com/office/powerpoint/2010/main" val="368869721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90940" y="914401"/>
            <a:ext cx="524797"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691972" y="2819400"/>
            <a:ext cx="11088445" cy="3581400"/>
          </a:xfrm>
        </p:spPr>
        <p:txBody>
          <a:bodyPr/>
          <a:lstStyle/>
          <a:p>
            <a:r>
              <a:rPr lang="en-US" b="1" dirty="0" err="1">
                <a:latin typeface="Courier New" pitchFamily="49" charset="0"/>
                <a:cs typeface="Courier New" pitchFamily="49" charset="0"/>
              </a:rPr>
              <a:t>GWAutheticationHandler</a:t>
            </a:r>
            <a:r>
              <a:rPr lang="en-US" b="1" dirty="0">
                <a:latin typeface="Courier New" pitchFamily="49" charset="0"/>
                <a:cs typeface="Courier New" pitchFamily="49" charset="0"/>
              </a:rPr>
              <a:t>()</a:t>
            </a:r>
          </a:p>
          <a:p>
            <a:pPr lvl="1"/>
            <a:r>
              <a:rPr lang="en-US" dirty="0"/>
              <a:t>Specify a handler for authentication</a:t>
            </a:r>
          </a:p>
          <a:p>
            <a:r>
              <a:rPr lang="en-US" dirty="0"/>
              <a:t>Configure default </a:t>
            </a:r>
            <a:br>
              <a:rPr lang="en-US" dirty="0"/>
            </a:br>
            <a:r>
              <a:rPr lang="en-US" dirty="0"/>
              <a:t>or add additional </a:t>
            </a:r>
            <a:br>
              <a:rPr lang="en-US" dirty="0"/>
            </a:br>
            <a:r>
              <a:rPr lang="en-US" dirty="0"/>
              <a:t>settings in editor</a:t>
            </a:r>
          </a:p>
          <a:p>
            <a:pPr lvl="1"/>
            <a:r>
              <a:rPr lang="en-US" dirty="0"/>
              <a:t>Environment</a:t>
            </a:r>
          </a:p>
          <a:p>
            <a:pPr lvl="1"/>
            <a:r>
              <a:rPr lang="en-US" dirty="0"/>
              <a:t>Server</a:t>
            </a:r>
          </a:p>
          <a:p>
            <a:pPr lvl="1"/>
            <a:r>
              <a:rPr lang="en-US" dirty="0"/>
              <a:t>Timeout</a:t>
            </a:r>
          </a:p>
          <a:p>
            <a:pPr lvl="1"/>
            <a:r>
              <a:rPr lang="en-US" dirty="0"/>
              <a:t>Service definitions</a:t>
            </a:r>
          </a:p>
        </p:txBody>
      </p:sp>
      <p:sp>
        <p:nvSpPr>
          <p:cNvPr id="4" name="Rectangle 3"/>
          <p:cNvSpPr/>
          <p:nvPr/>
        </p:nvSpPr>
        <p:spPr>
          <a:xfrm>
            <a:off x="626372" y="838201"/>
            <a:ext cx="11867175"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a:solidFill>
                  <a:srgbClr val="969696"/>
                </a:solidFill>
                <a:latin typeface="Courier New"/>
                <a:ea typeface="Times New Roman"/>
                <a:cs typeface="Times New Roman"/>
              </a:rPr>
              <a:t>// 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api.addHandler(handler)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print (symbolInfo)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615" y="3810000"/>
            <a:ext cx="5908302"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WS-I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 collections</a:t>
            </a:r>
          </a:p>
        </p:txBody>
      </p:sp>
      <p:sp>
        <p:nvSpPr>
          <p:cNvPr id="4" name="Content Placeholder 3"/>
          <p:cNvSpPr>
            <a:spLocks noGrp="1"/>
          </p:cNvSpPr>
          <p:nvPr>
            <p:ph idx="1"/>
          </p:nvPr>
        </p:nvSpPr>
        <p:spPr>
          <a:xfrm>
            <a:off x="691972" y="4343400"/>
            <a:ext cx="11088445"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711015" y="1804988"/>
            <a:ext cx="11274663" cy="293072"/>
          </a:xfrm>
          <a:prstGeom prst="roundRect">
            <a:avLst>
              <a:gd name="adj" fmla="val 10602"/>
            </a:avLst>
          </a:prstGeom>
          <a:ln w="28575">
            <a:headEnd/>
            <a:tailEnd/>
          </a:ln>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1117310" y="3422651"/>
            <a:ext cx="22811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9664302" y="3389315"/>
            <a:ext cx="25245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related </a:t>
            </a:r>
            <a:br>
              <a:rPr lang="en-US" dirty="0">
                <a:solidFill>
                  <a:srgbClr val="333333"/>
                </a:solidFill>
              </a:rPr>
            </a:br>
            <a:r>
              <a:rPr lang="en-US" dirty="0" err="1">
                <a:solidFill>
                  <a:srgbClr val="333333"/>
                </a:solidFill>
              </a:rPr>
              <a:t>XSDs</a:t>
            </a:r>
            <a:r>
              <a:rPr lang="en-US" dirty="0">
                <a:solidFill>
                  <a:srgbClr val="333333"/>
                </a:solidFill>
              </a:rPr>
              <a:t> (if any)</a:t>
            </a:r>
          </a:p>
        </p:txBody>
      </p:sp>
      <p:sp>
        <p:nvSpPr>
          <p:cNvPr id="9" name="Text Box 101"/>
          <p:cNvSpPr txBox="1">
            <a:spLocks noChangeArrowheads="1"/>
          </p:cNvSpPr>
          <p:nvPr/>
        </p:nvSpPr>
        <p:spPr bwMode="auto">
          <a:xfrm>
            <a:off x="6834678" y="3389315"/>
            <a:ext cx="28662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related </a:t>
            </a:r>
            <a:br>
              <a:rPr lang="en-US" dirty="0">
                <a:solidFill>
                  <a:srgbClr val="333333"/>
                </a:solidFill>
              </a:rPr>
            </a:br>
            <a:r>
              <a:rPr lang="en-US" dirty="0">
                <a:solidFill>
                  <a:srgbClr val="333333"/>
                </a:solidFill>
              </a:rPr>
              <a:t>WSDLs (if any)</a:t>
            </a:r>
          </a:p>
        </p:txBody>
      </p:sp>
      <p:sp>
        <p:nvSpPr>
          <p:cNvPr id="10" name="Text Box 127"/>
          <p:cNvSpPr txBox="1">
            <a:spLocks noChangeArrowheads="1"/>
          </p:cNvSpPr>
          <p:nvPr/>
        </p:nvSpPr>
        <p:spPr bwMode="auto">
          <a:xfrm>
            <a:off x="7477348" y="1343027"/>
            <a:ext cx="3119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3212265" y="3422651"/>
            <a:ext cx="22811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196" y="788593"/>
            <a:ext cx="2461151"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5558985" y="1546227"/>
            <a:ext cx="10601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bg1"/>
                </a:solidFill>
              </a:rPr>
              <a:t>WS-I</a:t>
            </a:r>
          </a:p>
        </p:txBody>
      </p:sp>
      <p:sp>
        <p:nvSpPr>
          <p:cNvPr id="25" name="Line 105"/>
          <p:cNvSpPr>
            <a:spLocks noChangeShapeType="1"/>
          </p:cNvSpPr>
          <p:nvPr/>
        </p:nvSpPr>
        <p:spPr bwMode="auto">
          <a:xfrm>
            <a:off x="1963107" y="2322514"/>
            <a:ext cx="1394467"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8742" y="1962151"/>
            <a:ext cx="1210147"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310" y="1958976"/>
            <a:ext cx="1695009"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8538667" y="2420939"/>
            <a:ext cx="1394467"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4302" y="2060575"/>
            <a:ext cx="1210147"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2870" y="2057400"/>
            <a:ext cx="1695009"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a:t>Fetch the resources</a:t>
            </a:r>
          </a:p>
          <a:p>
            <a:pPr marL="457200" indent="-457200">
              <a:buFont typeface="+mj-lt"/>
              <a:buAutoNum type="arabicPeriod"/>
            </a:pPr>
            <a:r>
              <a:rPr lang="en-US" dirty="0"/>
              <a:t>Deploy your changes</a:t>
            </a:r>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package</a:t>
            </a:r>
          </a:p>
        </p:txBody>
      </p:sp>
      <p:sp>
        <p:nvSpPr>
          <p:cNvPr id="3" name="Content Placeholder 2"/>
          <p:cNvSpPr>
            <a:spLocks noGrp="1"/>
          </p:cNvSpPr>
          <p:nvPr>
            <p:ph sz="half" idx="2"/>
          </p:nvPr>
        </p:nvSpPr>
        <p:spPr>
          <a:xfrm>
            <a:off x="684359" y="899886"/>
            <a:ext cx="11091831" cy="1081314"/>
          </a:xfrm>
        </p:spPr>
        <p:txBody>
          <a:bodyPr/>
          <a:lstStyle/>
          <a:p>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cs typeface="Courier New" pitchFamily="49" charset="0"/>
              </a:rPr>
              <a:t>Create package</a:t>
            </a:r>
          </a:p>
          <a:p>
            <a:pPr lvl="1"/>
            <a:r>
              <a:rPr lang="en-US" dirty="0">
                <a:cs typeface="Courier New" pitchFamily="49" charset="0"/>
              </a:rPr>
              <a:t>New </a:t>
            </a:r>
            <a:r>
              <a:rPr lang="en-US" dirty="0">
                <a:cs typeface="Courier New" pitchFamily="49" charset="0"/>
                <a:sym typeface="Wingdings" pitchFamily="2" charset="2"/>
              </a:rPr>
              <a:t> Package</a:t>
            </a:r>
            <a:br>
              <a:rPr lang="en-US" dirty="0">
                <a:cs typeface="Courier New" pitchFamily="49" charset="0"/>
              </a:rPr>
            </a:br>
            <a:br>
              <a:rPr lang="en-US" dirty="0">
                <a:cs typeface="Courier New" pitchFamily="49" charset="0"/>
              </a:rPr>
            </a:br>
            <a:br>
              <a:rPr lang="en-US" dirty="0">
                <a:cs typeface="Courier New" pitchFamily="49" charset="0"/>
              </a:rPr>
            </a:br>
            <a:br>
              <a:rPr lang="en-US" dirty="0">
                <a:cs typeface="Courier New" pitchFamily="49" charset="0"/>
              </a:rPr>
            </a:br>
            <a:endParaRPr lang="en-US" dirty="0">
              <a:cs typeface="Courier New" pitchFamily="49" charset="0"/>
            </a:endParaRPr>
          </a:p>
          <a:p>
            <a:pPr lvl="1"/>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642570" y="2133602"/>
            <a:ext cx="11091831" cy="4381537"/>
          </a:xfrm>
        </p:spPr>
        <p:txBody>
          <a:bodyPr/>
          <a:lstStyle/>
          <a:p>
            <a:r>
              <a:rPr lang="en-US" dirty="0"/>
              <a:t>Guidewire naming convention recommendation </a:t>
            </a: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webservice</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endParaRPr lang="en-US" dirty="0"/>
          </a:p>
          <a:p>
            <a:pPr lvl="1"/>
            <a:r>
              <a:rPr lang="en-US" dirty="0"/>
              <a:t>Example: </a:t>
            </a:r>
            <a:r>
              <a:rPr lang="en-US" b="1" dirty="0" err="1">
                <a:latin typeface="Courier New" pitchFamily="49" charset="0"/>
                <a:cs typeface="Courier New" pitchFamily="49" charset="0"/>
              </a:rPr>
              <a:t>trn.ta.webservice.stocks</a:t>
            </a:r>
            <a:endParaRPr lang="en-US" b="1" dirty="0">
              <a:latin typeface="Courier New" pitchFamily="49" charset="0"/>
              <a:cs typeface="Courier New" pitchFamily="49" charset="0"/>
            </a:endParaRPr>
          </a:p>
          <a:p>
            <a:endParaRPr lang="en-US" dirty="0"/>
          </a:p>
        </p:txBody>
      </p:sp>
      <p:pic>
        <p:nvPicPr>
          <p:cNvPr id="5" name="Picture 4">
            <a:extLst>
              <a:ext uri="{FF2B5EF4-FFF2-40B4-BE49-F238E27FC236}">
                <a16:creationId xmlns:a16="http://schemas.microsoft.com/office/drawing/2014/main" id="{D5E4CF13-FB5C-48D0-8408-6722C66C42E8}"/>
              </a:ext>
            </a:extLst>
          </p:cNvPr>
          <p:cNvPicPr>
            <a:picLocks noChangeAspect="1"/>
          </p:cNvPicPr>
          <p:nvPr/>
        </p:nvPicPr>
        <p:blipFill>
          <a:blip r:embed="rId3"/>
          <a:stretch>
            <a:fillRect/>
          </a:stretch>
        </p:blipFill>
        <p:spPr>
          <a:xfrm>
            <a:off x="1015736" y="3352801"/>
            <a:ext cx="7693235" cy="3076190"/>
          </a:xfrm>
          <a:prstGeom prst="rect">
            <a:avLst/>
          </a:prstGeom>
        </p:spPr>
      </p:pic>
    </p:spTree>
    <p:extLst>
      <p:ext uri="{BB962C8B-B14F-4D97-AF65-F5344CB8AC3E}">
        <p14:creationId xmlns:p14="http://schemas.microsoft.com/office/powerpoint/2010/main" val="28661998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20F8-37B4-44B2-AB24-5E2157533656}"/>
              </a:ext>
            </a:extLst>
          </p:cNvPr>
          <p:cNvSpPr>
            <a:spLocks noGrp="1"/>
          </p:cNvSpPr>
          <p:nvPr>
            <p:ph type="title"/>
          </p:nvPr>
        </p:nvSpPr>
        <p:spPr>
          <a:xfrm>
            <a:off x="658196" y="118872"/>
            <a:ext cx="11091831" cy="947928"/>
          </a:xfrm>
        </p:spPr>
        <p:txBody>
          <a:bodyPr/>
          <a:lstStyle/>
          <a:p>
            <a:r>
              <a:rPr lang="en-US" dirty="0"/>
              <a:t>Step 2: Create a web service collection</a:t>
            </a:r>
            <a:br>
              <a:rPr lang="en-US" dirty="0"/>
            </a:br>
            <a:endParaRPr lang="en-US" dirty="0"/>
          </a:p>
        </p:txBody>
      </p:sp>
      <p:sp>
        <p:nvSpPr>
          <p:cNvPr id="3" name="Content Placeholder 2">
            <a:extLst>
              <a:ext uri="{FF2B5EF4-FFF2-40B4-BE49-F238E27FC236}">
                <a16:creationId xmlns:a16="http://schemas.microsoft.com/office/drawing/2014/main" id="{250E4431-7CEA-4A71-9599-A35E03BBB4DC}"/>
              </a:ext>
            </a:extLst>
          </p:cNvPr>
          <p:cNvSpPr>
            <a:spLocks noGrp="1"/>
          </p:cNvSpPr>
          <p:nvPr>
            <p:ph sz="half" idx="2"/>
          </p:nvPr>
        </p:nvSpPr>
        <p:spPr>
          <a:xfrm>
            <a:off x="658197" y="1066801"/>
            <a:ext cx="11122219" cy="5322890"/>
          </a:xfrm>
        </p:spPr>
        <p:txBody>
          <a:bodyPr/>
          <a:lstStyle/>
          <a:p>
            <a:r>
              <a:rPr lang="en-US" dirty="0"/>
              <a:t>To Create a new Web service collection:</a:t>
            </a:r>
          </a:p>
          <a:p>
            <a:r>
              <a:rPr lang="en-US" dirty="0"/>
              <a:t>Right-click on the package</a:t>
            </a:r>
          </a:p>
          <a:p>
            <a:r>
              <a:rPr lang="en-US" dirty="0"/>
              <a:t>Select </a:t>
            </a:r>
            <a:r>
              <a:rPr lang="en-US" b="1" dirty="0"/>
              <a:t>New </a:t>
            </a:r>
            <a:r>
              <a:rPr lang="en-US" b="1" dirty="0">
                <a:sym typeface="Wingdings" panose="05000000000000000000" pitchFamily="2" charset="2"/>
              </a:rPr>
              <a:t> Web Service Collection</a:t>
            </a:r>
            <a:endParaRPr lang="en-US" b="1" dirty="0"/>
          </a:p>
          <a:p>
            <a:r>
              <a:rPr lang="en-US" dirty="0"/>
              <a:t>Enter a new WS-I web service collection name</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97ADFEC1-05E3-4298-B9EA-95A723CB556B}"/>
              </a:ext>
            </a:extLst>
          </p:cNvPr>
          <p:cNvPicPr>
            <a:picLocks noChangeAspect="1"/>
          </p:cNvPicPr>
          <p:nvPr/>
        </p:nvPicPr>
        <p:blipFill>
          <a:blip r:embed="rId2"/>
          <a:stretch>
            <a:fillRect/>
          </a:stretch>
        </p:blipFill>
        <p:spPr>
          <a:xfrm>
            <a:off x="619131" y="3395222"/>
            <a:ext cx="10321121" cy="1333333"/>
          </a:xfrm>
          <a:prstGeom prst="rect">
            <a:avLst/>
          </a:prstGeom>
        </p:spPr>
      </p:pic>
      <p:pic>
        <p:nvPicPr>
          <p:cNvPr id="5" name="Picture 4">
            <a:extLst>
              <a:ext uri="{FF2B5EF4-FFF2-40B4-BE49-F238E27FC236}">
                <a16:creationId xmlns:a16="http://schemas.microsoft.com/office/drawing/2014/main" id="{9A7FCDC6-7E56-4B66-A5CA-1AA0E8D0DC13}"/>
              </a:ext>
            </a:extLst>
          </p:cNvPr>
          <p:cNvPicPr>
            <a:picLocks noChangeAspect="1"/>
          </p:cNvPicPr>
          <p:nvPr/>
        </p:nvPicPr>
        <p:blipFill>
          <a:blip r:embed="rId3"/>
          <a:stretch>
            <a:fillRect/>
          </a:stretch>
        </p:blipFill>
        <p:spPr>
          <a:xfrm>
            <a:off x="7790039" y="4728555"/>
            <a:ext cx="4240165" cy="1228571"/>
          </a:xfrm>
          <a:prstGeom prst="rect">
            <a:avLst/>
          </a:prstGeom>
        </p:spPr>
      </p:pic>
      <p:pic>
        <p:nvPicPr>
          <p:cNvPr id="6" name="Picture 5">
            <a:extLst>
              <a:ext uri="{FF2B5EF4-FFF2-40B4-BE49-F238E27FC236}">
                <a16:creationId xmlns:a16="http://schemas.microsoft.com/office/drawing/2014/main" id="{2A496F60-FF07-4B2C-88B1-DD4376F422DB}"/>
              </a:ext>
            </a:extLst>
          </p:cNvPr>
          <p:cNvPicPr>
            <a:picLocks noChangeAspect="1"/>
          </p:cNvPicPr>
          <p:nvPr/>
        </p:nvPicPr>
        <p:blipFill>
          <a:blip r:embed="rId4"/>
          <a:stretch>
            <a:fillRect/>
          </a:stretch>
        </p:blipFill>
        <p:spPr>
          <a:xfrm>
            <a:off x="10951695" y="3872179"/>
            <a:ext cx="901353" cy="847619"/>
          </a:xfrm>
          <a:prstGeom prst="rect">
            <a:avLst/>
          </a:prstGeom>
        </p:spPr>
      </p:pic>
    </p:spTree>
    <p:extLst>
      <p:ext uri="{BB962C8B-B14F-4D97-AF65-F5344CB8AC3E}">
        <p14:creationId xmlns:p14="http://schemas.microsoft.com/office/powerpoint/2010/main" val="22465499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Fetch the resources</a:t>
            </a:r>
          </a:p>
        </p:txBody>
      </p:sp>
      <p:sp>
        <p:nvSpPr>
          <p:cNvPr id="21" name="Content Placeholder 20"/>
          <p:cNvSpPr>
            <a:spLocks noGrp="1"/>
          </p:cNvSpPr>
          <p:nvPr>
            <p:ph sz="half" idx="1"/>
          </p:nvPr>
        </p:nvSpPr>
        <p:spPr>
          <a:xfrm>
            <a:off x="691973" y="914403"/>
            <a:ext cx="5097721" cy="5475289"/>
          </a:xfrm>
        </p:spPr>
        <p:txBody>
          <a:bodyPr/>
          <a:lstStyle/>
          <a:p>
            <a:r>
              <a:rPr lang="en-US" dirty="0"/>
              <a:t>To fetch the external resource:</a:t>
            </a:r>
          </a:p>
          <a:p>
            <a:pPr lvl="1"/>
            <a:r>
              <a:rPr lang="en-US" dirty="0"/>
              <a:t>Click Add New Resource</a:t>
            </a:r>
          </a:p>
          <a:p>
            <a:pPr lvl="1"/>
            <a:r>
              <a:rPr lang="en-US" dirty="0"/>
              <a:t>Specify the resource URL</a:t>
            </a:r>
          </a:p>
          <a:p>
            <a:r>
              <a:rPr lang="en-US" dirty="0"/>
              <a:t>Click Fetch</a:t>
            </a:r>
          </a:p>
          <a:p>
            <a:pPr lvl="1"/>
            <a:r>
              <a:rPr lang="en-US" dirty="0"/>
              <a:t>The External system must be running</a:t>
            </a:r>
          </a:p>
          <a:p>
            <a:r>
              <a:rPr lang="en-US" dirty="0"/>
              <a:t>Project view shows fetched resource</a:t>
            </a:r>
          </a:p>
          <a:p>
            <a:pPr lvl="1"/>
            <a:r>
              <a:rPr lang="en-US" dirty="0" err="1"/>
              <a:t>wsc</a:t>
            </a:r>
            <a:r>
              <a:rPr lang="en-US" dirty="0"/>
              <a:t>  folder</a:t>
            </a:r>
          </a:p>
          <a:p>
            <a:pPr lvl="1"/>
            <a:r>
              <a:rPr lang="en-US" dirty="0"/>
              <a:t>XSD and WSDL files</a:t>
            </a:r>
          </a:p>
        </p:txBody>
      </p:sp>
      <p:sp>
        <p:nvSpPr>
          <p:cNvPr id="40" name="Down Arrow 39"/>
          <p:cNvSpPr/>
          <p:nvPr/>
        </p:nvSpPr>
        <p:spPr bwMode="auto">
          <a:xfrm>
            <a:off x="8729258" y="2823069"/>
            <a:ext cx="507868"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7113086" y="5279578"/>
            <a:ext cx="381000" cy="1487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Down Arrow 5"/>
          <p:cNvSpPr/>
          <p:nvPr/>
        </p:nvSpPr>
        <p:spPr bwMode="auto">
          <a:xfrm>
            <a:off x="8731154" y="1178084"/>
            <a:ext cx="507868"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a:extLst>
              <a:ext uri="{FF2B5EF4-FFF2-40B4-BE49-F238E27FC236}">
                <a16:creationId xmlns:a16="http://schemas.microsoft.com/office/drawing/2014/main" id="{94580994-91C8-4E4F-A06E-EDB91E75370D}"/>
              </a:ext>
            </a:extLst>
          </p:cNvPr>
          <p:cNvPicPr>
            <a:picLocks noChangeAspect="1"/>
          </p:cNvPicPr>
          <p:nvPr/>
        </p:nvPicPr>
        <p:blipFill>
          <a:blip r:embed="rId3"/>
          <a:stretch>
            <a:fillRect/>
          </a:stretch>
        </p:blipFill>
        <p:spPr>
          <a:xfrm>
            <a:off x="6977397" y="834759"/>
            <a:ext cx="4519457" cy="619048"/>
          </a:xfrm>
          <a:prstGeom prst="rect">
            <a:avLst/>
          </a:prstGeom>
        </p:spPr>
      </p:pic>
      <p:pic>
        <p:nvPicPr>
          <p:cNvPr id="4" name="Picture 3">
            <a:extLst>
              <a:ext uri="{FF2B5EF4-FFF2-40B4-BE49-F238E27FC236}">
                <a16:creationId xmlns:a16="http://schemas.microsoft.com/office/drawing/2014/main" id="{8E47678E-A319-473A-B0C8-FFFE51C05BC9}"/>
              </a:ext>
            </a:extLst>
          </p:cNvPr>
          <p:cNvPicPr>
            <a:picLocks noChangeAspect="1"/>
          </p:cNvPicPr>
          <p:nvPr/>
        </p:nvPicPr>
        <p:blipFill>
          <a:blip r:embed="rId4"/>
          <a:stretch>
            <a:fillRect/>
          </a:stretch>
        </p:blipFill>
        <p:spPr>
          <a:xfrm>
            <a:off x="6094415" y="1872711"/>
            <a:ext cx="5954005" cy="1285714"/>
          </a:xfrm>
          <a:prstGeom prst="rect">
            <a:avLst/>
          </a:prstGeom>
        </p:spPr>
      </p:pic>
      <p:pic>
        <p:nvPicPr>
          <p:cNvPr id="5" name="Picture 4">
            <a:extLst>
              <a:ext uri="{FF2B5EF4-FFF2-40B4-BE49-F238E27FC236}">
                <a16:creationId xmlns:a16="http://schemas.microsoft.com/office/drawing/2014/main" id="{3E5287F5-DFB0-48E4-A1CC-84C113A56F9C}"/>
              </a:ext>
            </a:extLst>
          </p:cNvPr>
          <p:cNvPicPr>
            <a:picLocks noChangeAspect="1"/>
          </p:cNvPicPr>
          <p:nvPr/>
        </p:nvPicPr>
        <p:blipFill>
          <a:blip r:embed="rId5"/>
          <a:stretch>
            <a:fillRect/>
          </a:stretch>
        </p:blipFill>
        <p:spPr>
          <a:xfrm>
            <a:off x="6094415" y="3560053"/>
            <a:ext cx="5496980" cy="1361905"/>
          </a:xfrm>
          <a:prstGeom prst="rect">
            <a:avLst/>
          </a:prstGeom>
        </p:spPr>
      </p:pic>
      <p:pic>
        <p:nvPicPr>
          <p:cNvPr id="7" name="Picture 6">
            <a:extLst>
              <a:ext uri="{FF2B5EF4-FFF2-40B4-BE49-F238E27FC236}">
                <a16:creationId xmlns:a16="http://schemas.microsoft.com/office/drawing/2014/main" id="{1D67354A-6E72-4D07-A0D3-343722F02481}"/>
              </a:ext>
            </a:extLst>
          </p:cNvPr>
          <p:cNvPicPr>
            <a:picLocks noChangeAspect="1"/>
          </p:cNvPicPr>
          <p:nvPr/>
        </p:nvPicPr>
        <p:blipFill>
          <a:blip r:embed="rId6"/>
          <a:stretch>
            <a:fillRect/>
          </a:stretch>
        </p:blipFill>
        <p:spPr>
          <a:xfrm>
            <a:off x="7701019" y="5281679"/>
            <a:ext cx="3072217" cy="1247619"/>
          </a:xfrm>
          <a:prstGeom prst="rect">
            <a:avLst/>
          </a:prstGeom>
        </p:spPr>
      </p:pic>
      <p:sp>
        <p:nvSpPr>
          <p:cNvPr id="17" name="Down Arrow 39">
            <a:extLst>
              <a:ext uri="{FF2B5EF4-FFF2-40B4-BE49-F238E27FC236}">
                <a16:creationId xmlns:a16="http://schemas.microsoft.com/office/drawing/2014/main" id="{9839D646-95BC-415C-8AD0-50117F83394C}"/>
              </a:ext>
            </a:extLst>
          </p:cNvPr>
          <p:cNvSpPr/>
          <p:nvPr/>
        </p:nvSpPr>
        <p:spPr bwMode="auto">
          <a:xfrm>
            <a:off x="8817480" y="4746758"/>
            <a:ext cx="507868"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a:extLst>
              <a:ext uri="{FF2B5EF4-FFF2-40B4-BE49-F238E27FC236}">
                <a16:creationId xmlns:a16="http://schemas.microsoft.com/office/drawing/2014/main" id="{339CF3C8-03B5-4253-994A-02501CDA6BCE}"/>
              </a:ext>
            </a:extLst>
          </p:cNvPr>
          <p:cNvPicPr>
            <a:picLocks noChangeAspect="1"/>
          </p:cNvPicPr>
          <p:nvPr/>
        </p:nvPicPr>
        <p:blipFill>
          <a:blip r:embed="rId7"/>
          <a:stretch>
            <a:fillRect/>
          </a:stretch>
        </p:blipFill>
        <p:spPr>
          <a:xfrm>
            <a:off x="3035176" y="5167393"/>
            <a:ext cx="3478459" cy="1361905"/>
          </a:xfrm>
          <a:prstGeom prst="rect">
            <a:avLst/>
          </a:prstGeom>
        </p:spPr>
      </p:pic>
    </p:spTree>
    <p:extLst>
      <p:ext uri="{BB962C8B-B14F-4D97-AF65-F5344CB8AC3E}">
        <p14:creationId xmlns:p14="http://schemas.microsoft.com/office/powerpoint/2010/main" val="12428089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Deploy your changes</a:t>
            </a:r>
          </a:p>
        </p:txBody>
      </p:sp>
      <p:sp>
        <p:nvSpPr>
          <p:cNvPr id="9" name="Subtitle 8"/>
          <p:cNvSpPr>
            <a:spLocks noGrp="1"/>
          </p:cNvSpPr>
          <p:nvPr>
            <p:ph type="subTitle" idx="10"/>
          </p:nvPr>
        </p:nvSpPr>
        <p:spPr/>
        <p:txBody>
          <a:bodyPr/>
          <a:lstStyle/>
          <a:p>
            <a:r>
              <a:rPr lang="en-US" dirty="0"/>
              <a:t>Invalidate Caches </a:t>
            </a:r>
            <a:br>
              <a:rPr lang="en-US" dirty="0"/>
            </a:br>
            <a:r>
              <a:rPr lang="en-US" dirty="0"/>
              <a:t>and Restart Studio</a:t>
            </a:r>
          </a:p>
          <a:p>
            <a:endParaRPr lang="en-US" dirty="0"/>
          </a:p>
        </p:txBody>
      </p:sp>
      <p:sp>
        <p:nvSpPr>
          <p:cNvPr id="10" name="Text Placeholder 9"/>
          <p:cNvSpPr>
            <a:spLocks noGrp="1"/>
          </p:cNvSpPr>
          <p:nvPr>
            <p:ph type="body" sz="quarter" idx="11"/>
          </p:nvPr>
        </p:nvSpPr>
        <p:spPr/>
        <p:txBody>
          <a:bodyPr/>
          <a:lstStyle/>
          <a:p>
            <a:r>
              <a:rPr lang="en-US" dirty="0"/>
              <a:t>Restart Server</a:t>
            </a:r>
          </a:p>
        </p:txBody>
      </p:sp>
      <p:sp>
        <p:nvSpPr>
          <p:cNvPr id="8" name="Content Placeholder 7"/>
          <p:cNvSpPr>
            <a:spLocks noGrp="1"/>
          </p:cNvSpPr>
          <p:nvPr>
            <p:ph sz="half" idx="2"/>
          </p:nvPr>
        </p:nvSpPr>
        <p:spPr>
          <a:xfrm>
            <a:off x="6337767" y="4191265"/>
            <a:ext cx="5442650" cy="2274625"/>
          </a:xfrm>
        </p:spPr>
        <p:txBody>
          <a:bodyPr/>
          <a:lstStyle/>
          <a:p>
            <a:r>
              <a:rPr lang="en-US" dirty="0"/>
              <a:t>To call the new web service collection, restart the server from Guidewire Studio</a:t>
            </a:r>
          </a:p>
          <a:p>
            <a:pPr marL="857250" lvl="1" indent="-457200">
              <a:buFont typeface="+mj-lt"/>
              <a:buAutoNum type="arabicPeriod"/>
            </a:pPr>
            <a:r>
              <a:rPr lang="en-US" dirty="0">
                <a:sym typeface="Wingdings" pitchFamily="2" charset="2"/>
              </a:rPr>
              <a:t>Stop (if running)</a:t>
            </a:r>
          </a:p>
          <a:p>
            <a:pPr marL="857250" lvl="1" indent="-457200">
              <a:buFont typeface="+mj-lt"/>
              <a:buAutoNum type="arabicPeriod"/>
            </a:pPr>
            <a:r>
              <a:rPr lang="en-US" dirty="0">
                <a:sym typeface="Wingdings" pitchFamily="2" charset="2"/>
              </a:rPr>
              <a:t>Run 'Server or </a:t>
            </a:r>
            <a:br>
              <a:rPr lang="en-US" dirty="0">
                <a:sym typeface="Wingdings" pitchFamily="2" charset="2"/>
              </a:rPr>
            </a:br>
            <a:r>
              <a:rPr lang="en-US" dirty="0">
                <a:sym typeface="Wingdings" pitchFamily="2" charset="2"/>
              </a:rPr>
              <a:t>Debug 'Server'</a:t>
            </a:r>
            <a:endParaRPr lang="en-US" dirty="0"/>
          </a:p>
          <a:p>
            <a:endParaRPr lang="en-US" dirty="0"/>
          </a:p>
          <a:p>
            <a:endParaRPr lang="en-US" dirty="0"/>
          </a:p>
        </p:txBody>
      </p:sp>
      <p:sp>
        <p:nvSpPr>
          <p:cNvPr id="3" name="Content Placeholder 2"/>
          <p:cNvSpPr>
            <a:spLocks noGrp="1"/>
          </p:cNvSpPr>
          <p:nvPr>
            <p:ph sz="half" idx="1"/>
          </p:nvPr>
        </p:nvSpPr>
        <p:spPr>
          <a:xfrm>
            <a:off x="691971" y="4876802"/>
            <a:ext cx="5442650" cy="1512887"/>
          </a:xfrm>
        </p:spPr>
        <p:txBody>
          <a:bodyPr/>
          <a:lstStyle/>
          <a:p>
            <a:r>
              <a:rPr lang="en-US" dirty="0"/>
              <a:t>To reference the web service API in Studio, invalidate the caches and restart Studio</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8" y="1752600"/>
            <a:ext cx="35647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309" y="3414975"/>
            <a:ext cx="4837439"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1293279" y="4395884"/>
            <a:ext cx="1970120" cy="34051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4" name="Picture 3">
            <a:extLst>
              <a:ext uri="{FF2B5EF4-FFF2-40B4-BE49-F238E27FC236}">
                <a16:creationId xmlns:a16="http://schemas.microsoft.com/office/drawing/2014/main" id="{687E1A7A-C88E-40B2-8238-BD9A1FAB922B}"/>
              </a:ext>
            </a:extLst>
          </p:cNvPr>
          <p:cNvPicPr>
            <a:picLocks noChangeAspect="1"/>
          </p:cNvPicPr>
          <p:nvPr/>
        </p:nvPicPr>
        <p:blipFill>
          <a:blip r:embed="rId5"/>
          <a:stretch>
            <a:fillRect/>
          </a:stretch>
        </p:blipFill>
        <p:spPr>
          <a:xfrm>
            <a:off x="6143169" y="1376262"/>
            <a:ext cx="5585846" cy="2580952"/>
          </a:xfrm>
          <a:prstGeom prst="rect">
            <a:avLst/>
          </a:prstGeom>
        </p:spPr>
      </p:pic>
    </p:spTree>
    <p:extLst>
      <p:ext uri="{BB962C8B-B14F-4D97-AF65-F5344CB8AC3E}">
        <p14:creationId xmlns:p14="http://schemas.microsoft.com/office/powerpoint/2010/main" val="30746134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WS-I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Reference the web service in Gosu</a:t>
            </a:r>
          </a:p>
        </p:txBody>
      </p:sp>
      <p:sp>
        <p:nvSpPr>
          <p:cNvPr id="3" name="Content Placeholder 2"/>
          <p:cNvSpPr>
            <a:spLocks noGrp="1"/>
          </p:cNvSpPr>
          <p:nvPr>
            <p:ph idx="1"/>
          </p:nvPr>
        </p:nvSpPr>
        <p:spPr>
          <a:xfrm>
            <a:off x="469128" y="885269"/>
            <a:ext cx="11088445" cy="41148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err="1">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a:t>Syntax to reference a web service collection API instance:</a:t>
            </a:r>
          </a:p>
          <a:p>
            <a:r>
              <a:rPr lang="en-US" dirty="0" err="1"/>
              <a:t>ServiceName</a:t>
            </a:r>
            <a:r>
              <a:rPr lang="en-US" dirty="0"/>
              <a:t>()</a:t>
            </a:r>
            <a:br>
              <a:rPr lang="en-US" dirty="0"/>
            </a:br>
            <a:r>
              <a:rPr lang="en-US" dirty="0"/>
              <a:t>is case</a:t>
            </a:r>
            <a:br>
              <a:rPr lang="en-US" dirty="0"/>
            </a:br>
            <a:r>
              <a:rPr lang="en-US" dirty="0"/>
              <a:t>sensitive; </a:t>
            </a:r>
            <a:br>
              <a:rPr lang="en-US" dirty="0"/>
            </a:br>
            <a:r>
              <a:rPr lang="en-US" dirty="0"/>
              <a:t>use value of </a:t>
            </a:r>
            <a:br>
              <a:rPr lang="en-US" dirty="0"/>
            </a:br>
            <a:r>
              <a:rPr lang="en-US" dirty="0"/>
              <a:t>name attribute</a:t>
            </a:r>
          </a:p>
          <a:p>
            <a:r>
              <a:rPr lang="en-US" dirty="0"/>
              <a:t>No reference?</a:t>
            </a:r>
          </a:p>
          <a:p>
            <a:pPr lvl="1"/>
            <a:r>
              <a:rPr lang="en-US" dirty="0"/>
              <a:t>File </a:t>
            </a:r>
            <a:r>
              <a:rPr lang="en-US" dirty="0">
                <a:sym typeface="Wingdings"/>
              </a:rPr>
              <a:t></a:t>
            </a:r>
            <a:r>
              <a:rPr lang="en-US" dirty="0"/>
              <a:t> </a:t>
            </a:r>
            <a:br>
              <a:rPr lang="en-US" dirty="0"/>
            </a:br>
            <a:r>
              <a:rPr lang="en-US" dirty="0"/>
              <a:t>Invalidate caches… </a:t>
            </a:r>
            <a:r>
              <a:rPr lang="en-US" dirty="0">
                <a:sym typeface="Wingdings"/>
              </a:rPr>
              <a:t> Invalidate and Restart</a:t>
            </a:r>
            <a:r>
              <a:rPr lang="en-US" dirty="0"/>
              <a:t> </a:t>
            </a:r>
            <a:br>
              <a:rPr lang="en-US" dirty="0"/>
            </a:br>
            <a:endParaRPr lang="en-US" dirty="0"/>
          </a:p>
        </p:txBody>
      </p:sp>
      <p:pic>
        <p:nvPicPr>
          <p:cNvPr id="6" name="Picture 5">
            <a:extLst>
              <a:ext uri="{FF2B5EF4-FFF2-40B4-BE49-F238E27FC236}">
                <a16:creationId xmlns:a16="http://schemas.microsoft.com/office/drawing/2014/main" id="{B9D97778-B228-4B11-9706-AEE4AAA17FB7}"/>
              </a:ext>
            </a:extLst>
          </p:cNvPr>
          <p:cNvPicPr>
            <a:picLocks noChangeAspect="1"/>
          </p:cNvPicPr>
          <p:nvPr/>
        </p:nvPicPr>
        <p:blipFill>
          <a:blip r:embed="rId3"/>
          <a:stretch>
            <a:fillRect/>
          </a:stretch>
        </p:blipFill>
        <p:spPr>
          <a:xfrm>
            <a:off x="3656647" y="2355135"/>
            <a:ext cx="8227457" cy="2140667"/>
          </a:xfrm>
          <a:prstGeom prst="rect">
            <a:avLst/>
          </a:prstGeom>
        </p:spPr>
      </p:pic>
      <p:pic>
        <p:nvPicPr>
          <p:cNvPr id="7" name="Picture 6">
            <a:extLst>
              <a:ext uri="{FF2B5EF4-FFF2-40B4-BE49-F238E27FC236}">
                <a16:creationId xmlns:a16="http://schemas.microsoft.com/office/drawing/2014/main" id="{FA96CFDB-3B96-4ADE-AAAE-2B18F43668B8}"/>
              </a:ext>
            </a:extLst>
          </p:cNvPr>
          <p:cNvPicPr>
            <a:picLocks noChangeAspect="1"/>
          </p:cNvPicPr>
          <p:nvPr/>
        </p:nvPicPr>
        <p:blipFill>
          <a:blip r:embed="rId4"/>
          <a:stretch>
            <a:fillRect/>
          </a:stretch>
        </p:blipFill>
        <p:spPr>
          <a:xfrm>
            <a:off x="7914078" y="5257802"/>
            <a:ext cx="3643495" cy="1057143"/>
          </a:xfrm>
          <a:prstGeom prst="rect">
            <a:avLst/>
          </a:prstGeom>
        </p:spPr>
      </p:pic>
      <p:sp>
        <p:nvSpPr>
          <p:cNvPr id="9" name="Down Arrow 39">
            <a:extLst>
              <a:ext uri="{FF2B5EF4-FFF2-40B4-BE49-F238E27FC236}">
                <a16:creationId xmlns:a16="http://schemas.microsoft.com/office/drawing/2014/main" id="{5BFEA038-6E7D-4C00-8E85-65C086C89BFD}"/>
              </a:ext>
            </a:extLst>
          </p:cNvPr>
          <p:cNvSpPr/>
          <p:nvPr/>
        </p:nvSpPr>
        <p:spPr bwMode="auto">
          <a:xfrm>
            <a:off x="9481891" y="4513563"/>
            <a:ext cx="507868"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50975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90940" y="914400"/>
            <a:ext cx="524797"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691972" y="3886200"/>
            <a:ext cx="11088445" cy="2514600"/>
          </a:xfrm>
        </p:spPr>
        <p:txBody>
          <a:bodyPr/>
          <a:lstStyle/>
          <a:p>
            <a:r>
              <a:rPr lang="en-US" dirty="0"/>
              <a:t>Specify additional configurations for the API:</a:t>
            </a:r>
          </a:p>
          <a:p>
            <a:pPr lvl="1"/>
            <a:r>
              <a:rPr lang="en-US" dirty="0"/>
              <a:t>Authentication information</a:t>
            </a:r>
          </a:p>
          <a:p>
            <a:pPr lvl="1"/>
            <a:r>
              <a:rPr lang="en-US" dirty="0"/>
              <a:t>Timeout period</a:t>
            </a:r>
          </a:p>
          <a:p>
            <a:pPr lvl="1"/>
            <a:r>
              <a:rPr lang="en-US" dirty="0"/>
              <a:t>Custom SOAP headers</a:t>
            </a:r>
          </a:p>
          <a:p>
            <a:pPr lvl="1"/>
            <a:r>
              <a:rPr lang="en-US" dirty="0"/>
              <a:t>HTTP headers</a:t>
            </a:r>
          </a:p>
          <a:p>
            <a:pPr lvl="1"/>
            <a:r>
              <a:rPr lang="en-US" dirty="0"/>
              <a:t>Server override URL</a:t>
            </a:r>
          </a:p>
        </p:txBody>
      </p:sp>
      <p:sp>
        <p:nvSpPr>
          <p:cNvPr id="4" name="Rectangle 3"/>
          <p:cNvSpPr/>
          <p:nvPr/>
        </p:nvSpPr>
        <p:spPr>
          <a:xfrm>
            <a:off x="626372" y="910771"/>
            <a:ext cx="11867175" cy="264072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a:solidFill>
                  <a:srgbClr val="969696"/>
                </a:solidFill>
                <a:latin typeface="Courier New"/>
                <a:ea typeface="Times New Roman"/>
                <a:cs typeface="Times New Roman"/>
              </a:rPr>
              <a:t>// 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a:solidFill>
                  <a:srgbClr val="000000"/>
                </a:solidFill>
                <a:latin typeface="Courier New"/>
                <a:ea typeface="Times New Roman"/>
                <a:cs typeface="Times New Roman"/>
              </a:rPr>
              <a:t>stockAPI.Config.Http.Authentication.Basic.Username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a:solidFill>
                  <a:srgbClr val="000000"/>
                </a:solidFill>
                <a:latin typeface="Courier New"/>
                <a:ea typeface="Times New Roman"/>
                <a:cs typeface="Times New Roman"/>
              </a:rPr>
              <a:t>stockAPI.Config.Http.Authentication.Basic.Password</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a:solidFill>
                  <a:srgbClr val="969696"/>
                </a:solidFill>
                <a:latin typeface="Courier New"/>
                <a:ea typeface="Times New Roman"/>
                <a:cs typeface="Times New Roman"/>
              </a:rPr>
              <a:t>// 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a:solidFill>
                  <a:srgbClr val="000000"/>
                </a:solidFill>
                <a:latin typeface="Courier New"/>
                <a:ea typeface="Times New Roman"/>
                <a:cs typeface="Times New Roman"/>
              </a:rPr>
              <a:t>stockAPI.Config.CallTimeout</a:t>
            </a:r>
            <a:r>
              <a:rPr lang="en-US" sz="1600" b="1" dirty="0">
                <a:solidFill>
                  <a:srgbClr val="000000"/>
                </a:solidFill>
                <a:latin typeface="Courier New"/>
                <a:ea typeface="Times New Roman"/>
                <a:cs typeface="Times New Roman"/>
              </a:rPr>
              <a:t> =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print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WS-I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901" y="1219200"/>
            <a:ext cx="10299557"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447" y="2279392"/>
            <a:ext cx="8972330"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4000" kern="0" dirty="0"/>
              <a:t>DEMO</a:t>
            </a:r>
          </a:p>
        </p:txBody>
      </p:sp>
    </p:spTree>
    <p:extLst>
      <p:ext uri="{BB962C8B-B14F-4D97-AF65-F5344CB8AC3E}">
        <p14:creationId xmlns:p14="http://schemas.microsoft.com/office/powerpoint/2010/main" val="235600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solidFill>
                  <a:schemeClr val="bg1"/>
                </a:solidFill>
              </a:rPr>
              <a:t>Provide demo details&lt;The video creator to fill this slide&gt;</a:t>
            </a:r>
          </a:p>
        </p:txBody>
      </p:sp>
      <p:pic>
        <p:nvPicPr>
          <p:cNvPr id="1028" name="Picture 4" descr="https://inc-powerpoint.officeapps.live.com/pods/GetClipboardImage.ashx?Id=f2dfee26-4fd1-43a8-b2af-eaecd7435f10&amp;DC=IN4&amp;wdoverrides=GetClipboardImageEnabled: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8" y="522398"/>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5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901" y="1219200"/>
            <a:ext cx="10299557" cy="4425696"/>
          </a:xfrm>
        </p:spPr>
        <p:txBody>
          <a:bodyPr/>
          <a:lstStyle/>
          <a:p>
            <a:pPr marL="0" indent="0">
              <a:buNone/>
            </a:pPr>
            <a:endParaRPr lang="en-US" sz="2400" dirty="0">
              <a:solidFill>
                <a:schemeClr val="bg1"/>
              </a:solidFill>
            </a:endParaRPr>
          </a:p>
        </p:txBody>
      </p:sp>
      <p:sp>
        <p:nvSpPr>
          <p:cNvPr id="3" name="Title 1"/>
          <p:cNvSpPr txBox="1">
            <a:spLocks/>
          </p:cNvSpPr>
          <p:nvPr/>
        </p:nvSpPr>
        <p:spPr bwMode="auto">
          <a:xfrm>
            <a:off x="1095447" y="2279392"/>
            <a:ext cx="8972330" cy="8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r>
              <a:rPr lang="en-US" sz="4000" kern="0" dirty="0"/>
              <a:t>LAB</a:t>
            </a:r>
          </a:p>
        </p:txBody>
      </p:sp>
    </p:spTree>
    <p:extLst>
      <p:ext uri="{BB962C8B-B14F-4D97-AF65-F5344CB8AC3E}">
        <p14:creationId xmlns:p14="http://schemas.microsoft.com/office/powerpoint/2010/main" val="2673064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901" y="1219200"/>
            <a:ext cx="10299557" cy="4425696"/>
          </a:xfrm>
        </p:spPr>
        <p:txBody>
          <a:bodyPr/>
          <a:lstStyle/>
          <a:p>
            <a:pPr marL="0" indent="0">
              <a:buNone/>
            </a:pPr>
            <a:r>
              <a:rPr lang="en-US" sz="2400" dirty="0">
                <a:solidFill>
                  <a:schemeClr val="bg1"/>
                </a:solidFill>
              </a:rPr>
              <a:t>Complete the exercises listed </a:t>
            </a:r>
            <a:r>
              <a:rPr lang="en-US" sz="2400">
                <a:solidFill>
                  <a:schemeClr val="bg1"/>
                </a:solidFill>
              </a:rPr>
              <a:t>in  “SOAP </a:t>
            </a:r>
            <a:r>
              <a:rPr lang="en-US" sz="2400" dirty="0">
                <a:solidFill>
                  <a:schemeClr val="bg1"/>
                </a:solidFill>
              </a:rPr>
              <a:t>Web Services” chapter in the “InsuranceSuite 10 Integration: Kickstart “ work book</a:t>
            </a:r>
          </a:p>
        </p:txBody>
      </p:sp>
    </p:spTree>
    <p:extLst>
      <p:ext uri="{BB962C8B-B14F-4D97-AF65-F5344CB8AC3E}">
        <p14:creationId xmlns:p14="http://schemas.microsoft.com/office/powerpoint/2010/main" val="146047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How can you tell the style used by a given WSDL?</a:t>
            </a:r>
          </a:p>
          <a:p>
            <a:pPr marL="857250" lvl="1" indent="-457200">
              <a:buFont typeface="+mj-lt"/>
              <a:buAutoNum type="alphaLcParenR"/>
            </a:pPr>
            <a:r>
              <a:rPr lang="en-US" dirty="0"/>
              <a:t>What Guidewire resource is used to consume WS-I WSDL style?</a:t>
            </a:r>
          </a:p>
          <a:p>
            <a:r>
              <a:rPr lang="en-US" dirty="0"/>
              <a:t>What two types of files can be included as resources in a web service collection?</a:t>
            </a:r>
          </a:p>
          <a:p>
            <a:r>
              <a:rPr lang="en-US" dirty="0"/>
              <a:t>You have an API instance named  "</a:t>
            </a:r>
            <a:r>
              <a:rPr lang="en-US" dirty="0" err="1"/>
              <a:t>conversionAPI</a:t>
            </a:r>
            <a:r>
              <a:rPr lang="en-US" dirty="0"/>
              <a:t>".  Under what circumstances would you set properties on </a:t>
            </a:r>
            <a:r>
              <a:rPr lang="en-US" b="1" dirty="0" err="1">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1942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WS-I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a:t>
            </a:r>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900" y="1219200"/>
            <a:ext cx="247317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885482" y="2819401"/>
            <a:ext cx="190238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311" y="1216005"/>
            <a:ext cx="1670561"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787868" y="1827115"/>
            <a:ext cx="6049031"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9506652" y="2819401"/>
            <a:ext cx="14262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 name="Text Box 15"/>
          <p:cNvSpPr txBox="1">
            <a:spLocks noChangeArrowheads="1"/>
          </p:cNvSpPr>
          <p:nvPr/>
        </p:nvSpPr>
        <p:spPr bwMode="auto">
          <a:xfrm>
            <a:off x="5125232" y="2591117"/>
            <a:ext cx="20039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a:t>
            </a:r>
            <a:br>
              <a:rPr lang="en-US" sz="1600" dirty="0">
                <a:solidFill>
                  <a:schemeClr val="bg1"/>
                </a:solidFill>
              </a:rPr>
            </a:br>
            <a:r>
              <a:rPr lang="en-US" sz="1600" dirty="0">
                <a:solidFill>
                  <a:schemeClr val="bg1"/>
                </a:solidFill>
              </a:rPr>
              <a:t>Service</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117" y="1228725"/>
            <a:ext cx="1678079"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017" y="1394460"/>
            <a:ext cx="1388561"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691972" y="4602352"/>
            <a:ext cx="11088445" cy="1798448"/>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079" y="1335088"/>
            <a:ext cx="1305644"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9037932" y="1357313"/>
            <a:ext cx="18918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exchange</a:t>
            </a:r>
            <a:br>
              <a:rPr lang="en-US" sz="1600" dirty="0">
                <a:solidFill>
                  <a:schemeClr val="bg1"/>
                </a:solidFill>
              </a:rPr>
            </a:br>
            <a:r>
              <a:rPr lang="en-US" sz="1600" dirty="0">
                <a:solidFill>
                  <a:schemeClr val="bg1"/>
                </a:solidFill>
              </a:rPr>
              <a:t>rate</a:t>
            </a:r>
            <a:br>
              <a:rPr lang="en-US" sz="1600" dirty="0">
                <a:solidFill>
                  <a:schemeClr val="bg1"/>
                </a:solidFill>
              </a:rPr>
            </a:br>
            <a:r>
              <a:rPr lang="en-US" sz="1600" dirty="0">
                <a:solidFill>
                  <a:schemeClr val="bg1"/>
                </a:solidFill>
              </a:rPr>
              <a:t>system</a:t>
            </a:r>
          </a:p>
        </p:txBody>
      </p:sp>
      <p:sp>
        <p:nvSpPr>
          <p:cNvPr id="7" name="Text Box 50"/>
          <p:cNvSpPr txBox="1">
            <a:spLocks noChangeArrowheads="1"/>
          </p:cNvSpPr>
          <p:nvPr/>
        </p:nvSpPr>
        <p:spPr bwMode="auto">
          <a:xfrm>
            <a:off x="2736140" y="2819401"/>
            <a:ext cx="5641564" cy="153888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686548" y="1033465"/>
            <a:ext cx="1891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Consumer</a:t>
            </a:r>
          </a:p>
        </p:txBody>
      </p:sp>
      <p:sp>
        <p:nvSpPr>
          <p:cNvPr id="9" name="Text Box 52"/>
          <p:cNvSpPr txBox="1">
            <a:spLocks noChangeArrowheads="1"/>
          </p:cNvSpPr>
          <p:nvPr/>
        </p:nvSpPr>
        <p:spPr bwMode="auto">
          <a:xfrm>
            <a:off x="7463542" y="1033465"/>
            <a:ext cx="1891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Publisher</a:t>
            </a:r>
          </a:p>
        </p:txBody>
      </p:sp>
      <p:sp>
        <p:nvSpPr>
          <p:cNvPr id="10" name="Line 55"/>
          <p:cNvSpPr>
            <a:spLocks noChangeShapeType="1"/>
          </p:cNvSpPr>
          <p:nvPr/>
        </p:nvSpPr>
        <p:spPr bwMode="auto">
          <a:xfrm flipV="1">
            <a:off x="2681120" y="2181225"/>
            <a:ext cx="2513946"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5963217" y="2181227"/>
            <a:ext cx="239967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8841134" y="2665414"/>
            <a:ext cx="2097070" cy="307777"/>
          </a:xfrm>
          <a:prstGeom prst="rect">
            <a:avLst/>
          </a:prstGeom>
          <a:no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3288445" y="1835559"/>
            <a:ext cx="4196258"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4979222" y="1116015"/>
            <a:ext cx="11617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4704" y="1928960"/>
            <a:ext cx="1356431"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5710" y="1398587"/>
            <a:ext cx="1695009"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899" y="1447800"/>
            <a:ext cx="1388561"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a:t>Examples of structure information</a:t>
            </a:r>
          </a:p>
          <a:p>
            <a:pPr lvl="1"/>
            <a:r>
              <a:rPr lang="en-US" dirty="0"/>
              <a:t>Simple data such as integers and Booleans</a:t>
            </a:r>
          </a:p>
          <a:p>
            <a:pPr lvl="1"/>
            <a:r>
              <a:rPr lang="en-US" dirty="0" err="1"/>
              <a:t>JSON</a:t>
            </a:r>
            <a:endParaRPr lang="en-US" dirty="0"/>
          </a:p>
          <a:p>
            <a:pPr lvl="1"/>
            <a:r>
              <a:rPr lang="en-US" dirty="0"/>
              <a:t>Complex XML data structures</a:t>
            </a:r>
          </a:p>
          <a:p>
            <a:endParaRPr lang="en-US" dirty="0"/>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782" y="1666877"/>
            <a:ext cx="1428379"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3288445" y="2063753"/>
            <a:ext cx="5091374"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2279056" y="947422"/>
            <a:ext cx="39042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Vehicle Request</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5811911" y="2890695"/>
            <a:ext cx="27297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Vehicle Report</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9818" y="1830851"/>
            <a:ext cx="1356431"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9796" y="1511561"/>
            <a:ext cx="742756"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2281" y="2153372"/>
            <a:ext cx="742756"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WSDL binding styles</a:t>
            </a:r>
          </a:p>
        </p:txBody>
      </p:sp>
      <p:sp>
        <p:nvSpPr>
          <p:cNvPr id="3" name="Content Placeholder 2"/>
          <p:cNvSpPr>
            <a:spLocks noGrp="1"/>
          </p:cNvSpPr>
          <p:nvPr>
            <p:ph idx="1"/>
          </p:nvPr>
        </p:nvSpPr>
        <p:spPr>
          <a:xfrm>
            <a:off x="691972" y="3124200"/>
            <a:ext cx="11088445" cy="3276600"/>
          </a:xfrm>
        </p:spPr>
        <p:txBody>
          <a:bodyPr/>
          <a:lstStyle/>
          <a:p>
            <a:r>
              <a:rPr lang="en-US" dirty="0" err="1"/>
              <a:t>WSDL</a:t>
            </a:r>
            <a:r>
              <a:rPr lang="en-US" dirty="0"/>
              <a:t> bindings defines for a web service</a:t>
            </a:r>
          </a:p>
          <a:p>
            <a:pPr lvl="1"/>
            <a:r>
              <a:rPr lang="en-US" dirty="0"/>
              <a:t>Protocol details: http</a:t>
            </a:r>
          </a:p>
          <a:p>
            <a:pPr lvl="1"/>
            <a:r>
              <a:rPr lang="en-US" dirty="0"/>
              <a:t>Message format: body as literal</a:t>
            </a:r>
          </a:p>
          <a:p>
            <a:r>
              <a:rPr lang="en-US" dirty="0"/>
              <a:t>Two possible binding styles</a:t>
            </a:r>
          </a:p>
          <a:p>
            <a:pPr lvl="1"/>
            <a:r>
              <a:rPr lang="en-US" dirty="0"/>
              <a:t>Document encoded</a:t>
            </a:r>
          </a:p>
          <a:p>
            <a:pPr lvl="1"/>
            <a:r>
              <a:rPr lang="en-US" dirty="0"/>
              <a:t>Document literal (</a:t>
            </a:r>
            <a:r>
              <a:rPr lang="en-US" dirty="0" err="1"/>
              <a:t>WS</a:t>
            </a:r>
            <a:r>
              <a:rPr lang="en-US" dirty="0"/>
              <a:t>-I)</a:t>
            </a:r>
            <a:br>
              <a:rPr lang="en-US" dirty="0"/>
            </a:br>
            <a:endParaRPr lang="en-US" dirty="0"/>
          </a:p>
          <a:p>
            <a:endParaRPr lang="en-US" dirty="0"/>
          </a:p>
        </p:txBody>
      </p:sp>
      <p:sp>
        <p:nvSpPr>
          <p:cNvPr id="12" name="Rectangle 11"/>
          <p:cNvSpPr/>
          <p:nvPr/>
        </p:nvSpPr>
        <p:spPr>
          <a:xfrm>
            <a:off x="759386" y="914401"/>
            <a:ext cx="11102501" cy="150810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t</a:t>
            </a:r>
            <a:r>
              <a:rPr lang="en-US" sz="2000" b="1" dirty="0">
                <a:solidFill>
                  <a:srgbClr val="0000FF"/>
                </a:solidFill>
                <a:latin typeface="Courier New"/>
                <a:ea typeface="Times New Roman"/>
                <a:cs typeface="Times New Roman"/>
              </a:rPr>
              <a:t>ransport=</a:t>
            </a:r>
            <a:r>
              <a:rPr lang="en-US" sz="2000" b="1" dirty="0">
                <a:solidFill>
                  <a:srgbClr val="008000"/>
                </a:solidFill>
                <a:latin typeface="Courier New"/>
                <a:ea typeface="Times New Roman"/>
                <a:cs typeface="Times New Roman"/>
              </a:rPr>
              <a:t>"http://schemas.xmlsoap.org/soap/http" </a:t>
            </a:r>
            <a:br>
              <a:rPr lang="en-US" sz="2000" b="1" dirty="0">
                <a:solidFill>
                  <a:srgbClr val="008000"/>
                </a:solidFill>
                <a:latin typeface="Courier New"/>
                <a:ea typeface="Times New Roman"/>
                <a:cs typeface="Times New Roman"/>
              </a:rPr>
            </a:br>
            <a:r>
              <a:rPr lang="en-US" sz="2000" b="1" dirty="0">
                <a:solidFill>
                  <a:srgbClr val="008000"/>
                </a:solidFill>
                <a:latin typeface="Courier New"/>
                <a:ea typeface="Times New Roman"/>
                <a:cs typeface="Times New Roman"/>
              </a:rPr>
              <a:t>    </a:t>
            </a:r>
            <a:r>
              <a:rPr lang="en-US" sz="2000" b="1" dirty="0">
                <a:solidFill>
                  <a:srgbClr val="0000FF"/>
                </a:solidFill>
                <a:latin typeface="Courier New"/>
                <a:ea typeface="Times New Roman"/>
                <a:cs typeface="Times New Roman"/>
              </a:rPr>
              <a:t>style=</a:t>
            </a:r>
            <a:r>
              <a:rPr lang="en-US" sz="2000" b="1" dirty="0">
                <a:solidFill>
                  <a:srgbClr val="008000"/>
                </a:solidFill>
                <a:latin typeface="Courier New"/>
                <a:ea typeface="Times New Roman"/>
                <a:cs typeface="Times New Roman"/>
              </a:rPr>
              <a:t>"document"</a:t>
            </a:r>
            <a:r>
              <a:rPr lang="en-US" sz="2000" b="1" dirty="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017" y="2667000"/>
            <a:ext cx="1388561"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017" y="1394460"/>
            <a:ext cx="1388561"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691972" y="4191000"/>
            <a:ext cx="11088445"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946" y="1639890"/>
            <a:ext cx="1690777"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9037932" y="1357314"/>
            <a:ext cx="27276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1307760" y="3468690"/>
            <a:ext cx="23954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sp>
        <p:nvSpPr>
          <p:cNvPr id="9" name="Text Box 90"/>
          <p:cNvSpPr txBox="1">
            <a:spLocks noChangeArrowheads="1"/>
          </p:cNvSpPr>
          <p:nvPr/>
        </p:nvSpPr>
        <p:spPr bwMode="auto">
          <a:xfrm>
            <a:off x="3155132" y="1590677"/>
            <a:ext cx="3091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3703204" y="2865440"/>
            <a:ext cx="4086220"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9037932" y="2832101"/>
            <a:ext cx="18918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4608900" y="2552702"/>
            <a:ext cx="30916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8512077" y="2206627"/>
            <a:ext cx="20970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3066254" y="1919290"/>
            <a:ext cx="65" cy="276999"/>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1786" y="1432851"/>
            <a:ext cx="1356431"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936" y="2514600"/>
            <a:ext cx="1356431"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WS-I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5" ma:contentTypeDescription="Create a new document." ma:contentTypeScope="" ma:versionID="95c34abe5326581cf4ad92f932605735">
  <xsd:schema xmlns:xsd="http://www.w3.org/2001/XMLSchema" xmlns:xs="http://www.w3.org/2001/XMLSchema" xmlns:p="http://schemas.microsoft.com/office/2006/metadata/properties" xmlns:ns2="e38a8859-07ab-46c5-a44f-5c9b86e92d7c" xmlns:ns3="f37b3b50-8576-4626-8ac9-e393966ab486" targetNamespace="http://schemas.microsoft.com/office/2006/metadata/properties" ma:root="true" ma:fieldsID="0697d3cc6637e1c827bc5a2da659b902" ns2:_="" ns3:_="">
    <xsd:import namespace="e38a8859-07ab-46c5-a44f-5c9b86e92d7c"/>
    <xsd:import namespace="f37b3b50-8576-4626-8ac9-e393966ab486"/>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7b3b50-8576-4626-8ac9-e393966ab48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B30610-F72E-4C2B-8FCF-21FC6C76906B}"/>
</file>

<file path=customXml/itemProps2.xml><?xml version="1.0" encoding="utf-8"?>
<ds:datastoreItem xmlns:ds="http://schemas.openxmlformats.org/officeDocument/2006/customXml" ds:itemID="{4F84A3E1-6FDD-486C-B0B6-4F63EA5EB682}">
  <ds:schemaRefs>
    <ds:schemaRef ds:uri="http://schemas.microsoft.com/sharepoint/v3/contenttype/forms"/>
  </ds:schemaRefs>
</ds:datastoreItem>
</file>

<file path=customXml/itemProps3.xml><?xml version="1.0" encoding="utf-8"?>
<ds:datastoreItem xmlns:ds="http://schemas.openxmlformats.org/officeDocument/2006/customXml" ds:itemID="{EB3EE17A-FFDF-4B50-B647-95ED084476A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10746</TotalTime>
  <Words>2677</Words>
  <Application>Microsoft Office PowerPoint</Application>
  <PresentationFormat>Custom</PresentationFormat>
  <Paragraphs>273</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Emerald_Template</vt:lpstr>
      <vt:lpstr>InsuranceSuite 10 Integration</vt:lpstr>
      <vt:lpstr>PowerPoint Presentation</vt:lpstr>
      <vt:lpstr>PowerPoint Presentation</vt:lpstr>
      <vt:lpstr>Web Service</vt:lpstr>
      <vt:lpstr>WSDL</vt:lpstr>
      <vt:lpstr>SOAP</vt:lpstr>
      <vt:lpstr>WSDL binding styles</vt:lpstr>
      <vt:lpstr>Web services for Guidewire integration</vt:lpstr>
      <vt:lpstr>PowerPoint Presentation</vt:lpstr>
      <vt:lpstr>Webservice collection (WSC)</vt:lpstr>
      <vt:lpstr>Create in the package a Webservice collection </vt:lpstr>
      <vt:lpstr>Additional configuration options</vt:lpstr>
      <vt:lpstr>PowerPoint Presentation</vt:lpstr>
      <vt:lpstr>Web service collections</vt:lpstr>
      <vt:lpstr>Consuming an external WS-I web service</vt:lpstr>
      <vt:lpstr>Step 1: Create a package</vt:lpstr>
      <vt:lpstr>Step 2: Create a web service collection </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Neyyadiyilsahadevan, Anoop (Cognizant)</cp:lastModifiedBy>
  <cp:revision>204</cp:revision>
  <dcterms:created xsi:type="dcterms:W3CDTF">2013-08-19T16:16:51Z</dcterms:created>
  <dcterms:modified xsi:type="dcterms:W3CDTF">2020-12-17T16:56:05Z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