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7.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2.xml" ContentType="application/vnd.openxmlformats-officedocument.presentationml.slide+xml"/>
  <Override PartName="/ppt/slides/slide19.xml" ContentType="application/vnd.openxmlformats-officedocument.presentationml.slide+xml"/>
  <Override PartName="/ppt/slides/slide23.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Masters/slideMaster1.xml" ContentType="application/vnd.openxmlformats-officedocument.presentationml.slideMaster+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7.xml" ContentType="application/vnd.openxmlformats-officedocument.presentationml.notesSlide+xml"/>
  <Override PartName="/ppt/notesSlides/notesSlide6.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5.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24.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8.xml" ContentType="application/vnd.openxmlformats-officedocument.presentationml.notesSlide+xml"/>
  <Override PartName="/ppt/notesSlides/notesSlide19.xml" ContentType="application/vnd.openxmlformats-officedocument.presentationml.notesSlide+xml"/>
  <Override PartName="/ppt/notesSlides/notesSlide16.xml" ContentType="application/vnd.openxmlformats-officedocument.presentationml.notesSlide+xml"/>
  <Override PartName="/ppt/slideLayouts/slideLayout4.xml" ContentType="application/vnd.openxmlformats-officedocument.presentationml.slideLayout+xml"/>
  <Override PartName="/ppt/notesSlides/notesSlide22.xml" ContentType="application/vnd.openxmlformats-officedocument.presentationml.notesSlide+xml"/>
  <Override PartName="/ppt/slideLayouts/slideLayout8.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9.xml" ContentType="application/vnd.openxmlformats-officedocument.presentationml.slideLayout+xml"/>
  <Override PartName="/ppt/notesSlides/notesSlide23.xml" ContentType="application/vnd.openxmlformats-officedocument.presentationml.notesSlide+xml"/>
  <Override PartName="/ppt/slideLayouts/slideLayout12.xml" ContentType="application/vnd.openxmlformats-officedocument.presentationml.slideLayout+xml"/>
  <Override PartName="/ppt/notesSlides/notesSlide20.xml" ContentType="application/vnd.openxmlformats-officedocument.presentationml.notesSlide+xml"/>
  <Override PartName="/ppt/slideLayouts/slideLayout11.xml" ContentType="application/vnd.openxmlformats-officedocument.presentationml.slideLayout+xml"/>
  <Override PartName="/ppt/notesSlides/notesSlide21.xml" ContentType="application/vnd.openxmlformats-officedocument.presentationml.notesSlide+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29"/>
  </p:notesMasterIdLst>
  <p:handoutMasterIdLst>
    <p:handoutMasterId r:id="rId30"/>
  </p:handoutMasterIdLst>
  <p:sldIdLst>
    <p:sldId id="1192" r:id="rId2"/>
    <p:sldId id="1299" r:id="rId3"/>
    <p:sldId id="1392" r:id="rId4"/>
    <p:sldId id="1357" r:id="rId5"/>
    <p:sldId id="1401" r:id="rId6"/>
    <p:sldId id="1358" r:id="rId7"/>
    <p:sldId id="1359" r:id="rId8"/>
    <p:sldId id="1385" r:id="rId9"/>
    <p:sldId id="1391" r:id="rId10"/>
    <p:sldId id="1415" r:id="rId11"/>
    <p:sldId id="1367" r:id="rId12"/>
    <p:sldId id="1394" r:id="rId13"/>
    <p:sldId id="1361" r:id="rId14"/>
    <p:sldId id="1365" r:id="rId15"/>
    <p:sldId id="1366" r:id="rId16"/>
    <p:sldId id="1395" r:id="rId17"/>
    <p:sldId id="1378" r:id="rId18"/>
    <p:sldId id="1379" r:id="rId19"/>
    <p:sldId id="1413" r:id="rId20"/>
    <p:sldId id="1414" r:id="rId21"/>
    <p:sldId id="1387" r:id="rId22"/>
    <p:sldId id="1396" r:id="rId23"/>
    <p:sldId id="1405" r:id="rId24"/>
    <p:sldId id="1406" r:id="rId25"/>
    <p:sldId id="1342" r:id="rId26"/>
    <p:sldId id="1343" r:id="rId27"/>
    <p:sldId id="1419" r:id="rId28"/>
  </p:sldIdLst>
  <p:sldSz cx="9144000" cy="6858000" type="screen4x3"/>
  <p:notesSz cx="6858000" cy="9296400"/>
  <p:defaultTextStyle>
    <a:defPPr>
      <a:defRPr lang="en-US"/>
    </a:defPPr>
    <a:lvl1pPr algn="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m Rhoades" initials="TR" lastIdx="3"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D60093"/>
    <a:srgbClr val="FF6600"/>
    <a:srgbClr val="777777"/>
    <a:srgbClr val="CC9900"/>
    <a:srgbClr val="009900"/>
    <a:srgbClr val="FFCC66"/>
    <a:srgbClr val="0066CC"/>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7085" autoAdjust="0"/>
  </p:normalViewPr>
  <p:slideViewPr>
    <p:cSldViewPr snapToGrid="0">
      <p:cViewPr>
        <p:scale>
          <a:sx n="76" d="100"/>
          <a:sy n="76" d="100"/>
        </p:scale>
        <p:origin x="-1914" y="-222"/>
      </p:cViewPr>
      <p:guideLst>
        <p:guide orient="horz" pos="2160"/>
        <p:guide pos="2880"/>
      </p:guideLst>
    </p:cSldViewPr>
  </p:slideViewPr>
  <p:outlineViewPr>
    <p:cViewPr>
      <p:scale>
        <a:sx n="25" d="100"/>
        <a:sy n="25"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10" d="100"/>
          <a:sy n="110" d="100"/>
        </p:scale>
        <p:origin x="-2526" y="534"/>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38"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slide" Target="slides/slide9.xml"/><Relationship Id="rId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spcBef>
                <a:spcPct val="0"/>
              </a:spcBef>
              <a:spcAft>
                <a:spcPct val="0"/>
              </a:spcAft>
              <a:buClrTx/>
              <a:defRPr sz="1200">
                <a:solidFill>
                  <a:schemeClr val="tx1"/>
                </a:solidFill>
                <a:latin typeface="Times New Roman" pitchFamily="18" charset="0"/>
              </a:defRPr>
            </a:lvl1pPr>
          </a:lstStyle>
          <a:p>
            <a:pPr>
              <a:defRPr/>
            </a:pPr>
            <a:fld id="{9C61A9F7-89DE-4AF6-B6F9-E8A1434CBD1A}" type="slidenum">
              <a:rPr lang="en-US" altLang="en-US"/>
              <a:pPr>
                <a:defRPr/>
              </a:pPr>
              <a:t>‹#›</a:t>
            </a:fld>
            <a:endParaRPr lang="en-US" altLang="en-US"/>
          </a:p>
        </p:txBody>
      </p:sp>
    </p:spTree>
    <p:extLst>
      <p:ext uri="{BB962C8B-B14F-4D97-AF65-F5344CB8AC3E}">
        <p14:creationId xmlns:p14="http://schemas.microsoft.com/office/powerpoint/2010/main" val="16768102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defRPr>
            </a:lvl1pPr>
          </a:lstStyle>
          <a:p>
            <a:pPr>
              <a:defRPr/>
            </a:pPr>
            <a:r>
              <a:rPr lang="en-US" altLang="en-US"/>
              <a:t>	</a:t>
            </a:r>
            <a:endParaRPr lang="en-US"/>
          </a:p>
        </p:txBody>
      </p:sp>
      <p:sp>
        <p:nvSpPr>
          <p:cNvPr id="33797" name="ModuleNumber" hidden="1"/>
          <p:cNvSpPr>
            <a:spLocks noChangeArrowheads="1"/>
          </p:cNvSpPr>
          <p:nvPr/>
        </p:nvSpPr>
        <p:spPr bwMode="auto">
          <a:xfrm>
            <a:off x="4157663" y="320675"/>
            <a:ext cx="2551112" cy="15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p>
            <a:pPr defTabSz="942975" eaLnBrk="0" hangingPunct="0">
              <a:lnSpc>
                <a:spcPts val="1875"/>
              </a:lnSpc>
              <a:spcBef>
                <a:spcPts val="625"/>
              </a:spcBef>
              <a:spcAft>
                <a:spcPct val="0"/>
              </a:spcAft>
              <a:buClrTx/>
              <a:buFont typeface="Wingdings" pitchFamily="2" charset="2"/>
              <a:buNone/>
            </a:pPr>
            <a:r>
              <a:rPr lang="en-US" sz="1100" b="0" i="1">
                <a:solidFill>
                  <a:srgbClr val="000000"/>
                </a:solidFill>
                <a:latin typeface="Times New Roman" pitchFamily="18" charset="0"/>
                <a:cs typeface="Times New Roman" pitchFamily="18" charset="0"/>
              </a:rPr>
              <a:t>Introduction, 2.</a:t>
            </a:r>
            <a:fld id="{10BF6F77-E9C7-44E8-8824-1C316192AC19}" type="slidenum">
              <a:rPr lang="en-US" sz="1100" b="0" i="1">
                <a:solidFill>
                  <a:srgbClr val="000000"/>
                </a:solidFill>
                <a:latin typeface="Times New Roman" pitchFamily="18" charset="0"/>
                <a:cs typeface="Times New Roman" pitchFamily="18" charset="0"/>
              </a:rPr>
              <a:pPr defTabSz="942975" eaLnBrk="0" hangingPunct="0">
                <a:lnSpc>
                  <a:spcPts val="1875"/>
                </a:lnSpc>
                <a:spcBef>
                  <a:spcPts val="625"/>
                </a:spcBef>
                <a:spcAft>
                  <a:spcPct val="0"/>
                </a:spcAft>
                <a:buClrTx/>
                <a:buFont typeface="Wingdings" pitchFamily="2" charset="2"/>
                <a:buNone/>
              </a:pPr>
              <a:t>‹#›</a:t>
            </a:fld>
            <a:endParaRPr lang="en-US" sz="1100" b="0" i="1">
              <a:solidFill>
                <a:srgbClr val="000000"/>
              </a:solidFill>
              <a:latin typeface="Times New Roman" pitchFamily="18" charset="0"/>
              <a:cs typeface="Times New Roman" pitchFamily="18" charset="0"/>
            </a:endParaRPr>
          </a:p>
        </p:txBody>
      </p:sp>
      <p:sp>
        <p:nvSpPr>
          <p:cNvPr id="33798" name="Line 18"/>
          <p:cNvSpPr>
            <a:spLocks noChangeShapeType="1"/>
          </p:cNvSpPr>
          <p:nvPr/>
        </p:nvSpPr>
        <p:spPr bwMode="auto">
          <a:xfrm>
            <a:off x="406400" y="8905875"/>
            <a:ext cx="6069013"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48"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defRPr>
            </a:lvl1pPr>
          </a:lstStyle>
          <a:p>
            <a:pPr>
              <a:defRPr/>
            </a:pPr>
            <a:r>
              <a:rPr lang="en-US" altLang="en-US" dirty="0" smtClean="0"/>
              <a:t>	Introduction to Assignment Rules: Group Assignment - </a:t>
            </a:r>
            <a:fld id="{DA799303-453D-4CC5-A506-098DCE2AD957}" type="slidenum">
              <a:rPr lang="en-US" altLang="en-US" smtClean="0"/>
              <a:pPr>
                <a:defRPr/>
              </a:pPr>
              <a:t>‹#›</a:t>
            </a:fld>
            <a:endParaRPr lang="en-US" altLang="en-US" dirty="0"/>
          </a:p>
        </p:txBody>
      </p:sp>
    </p:spTree>
    <p:extLst>
      <p:ext uri="{BB962C8B-B14F-4D97-AF65-F5344CB8AC3E}">
        <p14:creationId xmlns:p14="http://schemas.microsoft.com/office/powerpoint/2010/main" val="2340912095"/>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48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Introduction to Assignment Rules: Group Assignment - </a:t>
            </a:r>
            <a:fld id="{F7547974-6261-41D5-AE35-C8CD445235A4}" type="slidenum">
              <a:rPr lang="en-US" altLang="en-US" sz="1200" b="0" smtClean="0">
                <a:solidFill>
                  <a:schemeClr val="tx1"/>
                </a:solidFill>
              </a:rPr>
              <a:pPr eaLnBrk="1" hangingPunct="1"/>
              <a:t>1</a:t>
            </a:fld>
            <a:endParaRPr lang="en-US" altLang="en-US" sz="1200" b="0" dirty="0" smtClean="0">
              <a:solidFill>
                <a:schemeClr val="tx1"/>
              </a:solidFill>
            </a:endParaRPr>
          </a:p>
        </p:txBody>
      </p:sp>
      <p:sp>
        <p:nvSpPr>
          <p:cNvPr id="34820" name="Rectangle 2"/>
          <p:cNvSpPr>
            <a:spLocks noGrp="1" noRot="1" noChangeAspect="1" noChangeArrowheads="1" noTextEdit="1"/>
          </p:cNvSpPr>
          <p:nvPr>
            <p:ph type="sldImg"/>
          </p:nvPr>
        </p:nvSpPr>
        <p:spPr>
          <a:xfrm>
            <a:off x="715963" y="630238"/>
            <a:ext cx="5430837" cy="4073525"/>
          </a:xfrm>
          <a:ln/>
        </p:spPr>
      </p:sp>
      <p:sp>
        <p:nvSpPr>
          <p:cNvPr id="348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30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Introduction to Assignment Rules: Group Assignment - </a:t>
            </a:r>
            <a:fld id="{950EADF8-57A4-40B4-B8B5-F5406397A91D}" type="slidenum">
              <a:rPr lang="en-US" altLang="en-US" sz="1200" b="0" smtClean="0">
                <a:solidFill>
                  <a:schemeClr val="tx1"/>
                </a:solidFill>
              </a:rPr>
              <a:pPr eaLnBrk="1" hangingPunct="1"/>
              <a:t>10</a:t>
            </a:fld>
            <a:endParaRPr lang="en-US" altLang="en-US" sz="1200" b="0" dirty="0" smtClean="0">
              <a:solidFill>
                <a:schemeClr val="tx1"/>
              </a:solidFill>
            </a:endParaRPr>
          </a:p>
        </p:txBody>
      </p:sp>
      <p:sp>
        <p:nvSpPr>
          <p:cNvPr id="43012" name="Rectangle 2"/>
          <p:cNvSpPr>
            <a:spLocks noGrp="1" noRot="1" noChangeAspect="1" noChangeArrowheads="1" noTextEdit="1"/>
          </p:cNvSpPr>
          <p:nvPr>
            <p:ph type="sldImg"/>
          </p:nvPr>
        </p:nvSpPr>
        <p:spPr>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There are a small number of assignment methods which do not exist on the </a:t>
            </a:r>
            <a:r>
              <a:rPr lang="en-US" dirty="0" err="1" smtClean="0"/>
              <a:t>CurrentAssignment</a:t>
            </a:r>
            <a:r>
              <a:rPr lang="en-US" dirty="0" smtClean="0"/>
              <a:t> object and instead exist on the root object itself (such as the Activity entity's "</a:t>
            </a:r>
            <a:r>
              <a:rPr lang="en-US" dirty="0" err="1" smtClean="0"/>
              <a:t>assignToClaimUserWithRole</a:t>
            </a:r>
            <a:r>
              <a:rPr lang="en-US" dirty="0" smtClean="0"/>
              <a:t>" method). However, all of the fundamental assignment methods exist on the </a:t>
            </a:r>
            <a:r>
              <a:rPr lang="en-US" dirty="0" err="1" smtClean="0"/>
              <a:t>CurrentAssignment</a:t>
            </a:r>
            <a:r>
              <a:rPr lang="en-US" dirty="0" smtClean="0"/>
              <a:t> object.</a:t>
            </a:r>
          </a:p>
          <a:p>
            <a:pPr eaLnBrk="1" hangingPunct="1"/>
            <a:r>
              <a:rPr lang="en-US" dirty="0" smtClean="0"/>
              <a:t>The </a:t>
            </a:r>
            <a:r>
              <a:rPr lang="en-US" dirty="0" err="1" smtClean="0"/>
              <a:t>CurrentAssignment</a:t>
            </a:r>
            <a:r>
              <a:rPr lang="en-US" dirty="0" smtClean="0"/>
              <a:t> object also grants access to the values of the owning entities, </a:t>
            </a:r>
            <a:r>
              <a:rPr lang="en-US" dirty="0" err="1" smtClean="0"/>
              <a:t>AssignedGroup</a:t>
            </a:r>
            <a:r>
              <a:rPr lang="en-US" dirty="0" smtClean="0"/>
              <a:t> and </a:t>
            </a:r>
            <a:r>
              <a:rPr lang="en-US" dirty="0" err="1" smtClean="0"/>
              <a:t>AssignedUser</a:t>
            </a:r>
            <a:r>
              <a:rPr lang="en-US" dirty="0" smtClean="0"/>
              <a:t>.  These values are the same as the values accessed directly from the assigned entity.  You might see both ways of accessing this information within sample rules, and both are valid.</a:t>
            </a:r>
          </a:p>
          <a:p>
            <a:pPr eaLnBrk="1" hangingPunct="1"/>
            <a:r>
              <a:rPr lang="en-US" dirty="0" smtClean="0"/>
              <a:t>For example:</a:t>
            </a:r>
          </a:p>
          <a:p>
            <a:pPr eaLnBrk="1" hangingPunct="1"/>
            <a:r>
              <a:rPr lang="en-US" dirty="0" err="1" smtClean="0">
                <a:latin typeface="Courier New" pitchFamily="49" charset="0"/>
                <a:cs typeface="Courier New" pitchFamily="49" charset="0"/>
              </a:rPr>
              <a:t>Activity.AssignedGroup</a:t>
            </a:r>
            <a:r>
              <a:rPr lang="en-US" dirty="0" smtClean="0">
                <a:latin typeface="Courier New" pitchFamily="49" charset="0"/>
                <a:cs typeface="Courier New" pitchFamily="49" charset="0"/>
              </a:rPr>
              <a:t> == </a:t>
            </a:r>
            <a:r>
              <a:rPr lang="en-US" dirty="0" err="1" smtClean="0">
                <a:latin typeface="Courier New" pitchFamily="49" charset="0"/>
                <a:cs typeface="Courier New" pitchFamily="49" charset="0"/>
              </a:rPr>
              <a:t>Activity.CurrentAssignment.AssignedGroup</a:t>
            </a:r>
            <a:r>
              <a:rPr lang="en-US" dirty="0" smtClean="0">
                <a:latin typeface="Courier New" pitchFamily="49" charset="0"/>
                <a:cs typeface="Courier New" pitchFamily="49" charset="0"/>
              </a:rPr>
              <a:t/>
            </a:r>
            <a:br>
              <a:rPr lang="en-US" dirty="0" smtClean="0">
                <a:latin typeface="Courier New" pitchFamily="49" charset="0"/>
                <a:cs typeface="Courier New" pitchFamily="49" charset="0"/>
              </a:rPr>
            </a:br>
            <a:r>
              <a:rPr lang="en-US" dirty="0" err="1" smtClean="0">
                <a:latin typeface="Courier New" pitchFamily="49" charset="0"/>
                <a:cs typeface="Courier New" pitchFamily="49" charset="0"/>
              </a:rPr>
              <a:t>serviceRequest.AssignedGroup</a:t>
            </a:r>
            <a:r>
              <a:rPr lang="en-US" dirty="0" smtClean="0">
                <a:latin typeface="Courier New" pitchFamily="49" charset="0"/>
                <a:cs typeface="Courier New" pitchFamily="49" charset="0"/>
              </a:rPr>
              <a:t> = </a:t>
            </a:r>
            <a:r>
              <a:rPr lang="en-US" dirty="0" err="1" smtClean="0">
                <a:latin typeface="Courier New" pitchFamily="49" charset="0"/>
                <a:cs typeface="Courier New" pitchFamily="49" charset="0"/>
              </a:rPr>
              <a:t>serviceRequest.CurrentAssignment.AssignedGroup</a:t>
            </a:r>
            <a:endParaRPr lang="en-US" dirty="0" smtClean="0">
              <a:latin typeface="Courier New" pitchFamily="49" charset="0"/>
              <a:cs typeface="Courier New" pitchFamily="49" charset="0"/>
            </a:endParaRPr>
          </a:p>
          <a:p>
            <a:pPr eaLnBrk="1" hangingPunct="1"/>
            <a:r>
              <a:rPr lang="en-US" dirty="0" smtClean="0">
                <a:latin typeface="Courier New" pitchFamily="49" charset="0"/>
                <a:cs typeface="Courier New" pitchFamily="49" charset="0"/>
              </a:rPr>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40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Introduction to Assignment Rules: Group Assignment - </a:t>
            </a:r>
            <a:fld id="{7F78647C-5D44-4405-A374-5279DF32517D}" type="slidenum">
              <a:rPr lang="en-US" altLang="en-US" sz="1200" b="0" smtClean="0">
                <a:solidFill>
                  <a:schemeClr val="tx1"/>
                </a:solidFill>
              </a:rPr>
              <a:pPr eaLnBrk="1" hangingPunct="1"/>
              <a:t>11</a:t>
            </a:fld>
            <a:endParaRPr lang="en-US" altLang="en-US" sz="1200" b="0" dirty="0" smtClean="0">
              <a:solidFill>
                <a:schemeClr val="tx1"/>
              </a:solidFill>
            </a:endParaRPr>
          </a:p>
        </p:txBody>
      </p:sp>
      <p:sp>
        <p:nvSpPr>
          <p:cNvPr id="44036" name="Rectangle 2"/>
          <p:cNvSpPr>
            <a:spLocks noGrp="1" noRot="1" noChangeAspect="1" noChangeArrowheads="1" noTextEdit="1"/>
          </p:cNvSpPr>
          <p:nvPr>
            <p:ph type="sldImg"/>
          </p:nvPr>
        </p:nvSpPr>
        <p:spPr>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Once you have assigned an object to its final group, there is no reason to continue in the </a:t>
            </a:r>
            <a:r>
              <a:rPr lang="en-US" dirty="0" err="1" smtClean="0"/>
              <a:t>ruleset</a:t>
            </a:r>
            <a:r>
              <a:rPr lang="en-US" dirty="0" smtClean="0"/>
              <a:t>. Furthermore, there is some risk that a rule further down in the list will reassign your claim to another group in a way that you do not want. Therefore, it is important to execute the </a:t>
            </a:r>
            <a:r>
              <a:rPr lang="en-US" dirty="0" err="1" smtClean="0"/>
              <a:t>actions.exit</a:t>
            </a:r>
            <a:r>
              <a:rPr lang="en-US" dirty="0" smtClean="0"/>
              <a:t>() method as soon as the object has an appropriate group assignment. By wrapping the assignment method inside the parentheses of an if command, you will exit the </a:t>
            </a:r>
            <a:r>
              <a:rPr lang="en-US" dirty="0" err="1" smtClean="0"/>
              <a:t>ruleset</a:t>
            </a:r>
            <a:r>
              <a:rPr lang="en-US" dirty="0" smtClean="0"/>
              <a:t> if and only if the assignment is successful. It is best practice to use this approach for every single assignment method in your assignment </a:t>
            </a:r>
            <a:r>
              <a:rPr lang="en-US" dirty="0" err="1" smtClean="0"/>
              <a:t>rulesets</a:t>
            </a:r>
            <a:r>
              <a:rPr lang="en-US" dirty="0" smtClean="0"/>
              <a:t>, if that method is making a final assignment.</a:t>
            </a:r>
            <a:br>
              <a:rPr lang="en-US" dirty="0" smtClean="0"/>
            </a:br>
            <a:endParaRPr lang="en-US" dirty="0" smtClean="0"/>
          </a:p>
          <a:p>
            <a:pPr eaLnBrk="1" hangingPunct="1"/>
            <a:r>
              <a:rPr lang="en-US" dirty="0" smtClean="0"/>
              <a:t>In the example above, ClaimCenter executes the </a:t>
            </a:r>
            <a:r>
              <a:rPr lang="en-US" dirty="0" err="1" smtClean="0"/>
              <a:t>assignGroup</a:t>
            </a:r>
            <a:r>
              <a:rPr lang="en-US" dirty="0" smtClean="0"/>
              <a:t> method for a given activity. (Recall that assignment methods are on a </a:t>
            </a:r>
            <a:r>
              <a:rPr lang="en-US" dirty="0" err="1" smtClean="0"/>
              <a:t>CurrentAssignment</a:t>
            </a:r>
            <a:r>
              <a:rPr lang="en-US" dirty="0" smtClean="0"/>
              <a:t> virtual object associated to the object to be assigned.) If the method is able to assign the activity to a group (in this case, the group to which the claim is assigned), then the method returns true and the rule set is exited. If the method is unable to assign the activity to a group (for example, if the claim's assigned group has somehow gotten set to NULL), then the method returns false and execution proceeds with the next assignment rule. </a:t>
            </a:r>
          </a:p>
          <a:p>
            <a:pPr eaLnBrk="1" hangingPunct="1"/>
            <a:r>
              <a:rPr lang="en-US" dirty="0" smtClean="0"/>
              <a:t>The </a:t>
            </a:r>
            <a:r>
              <a:rPr lang="en-US" dirty="0" err="1" smtClean="0"/>
              <a:t>assignGroup</a:t>
            </a:r>
            <a:r>
              <a:rPr lang="en-US" dirty="0" smtClean="0"/>
              <a:t> method is discussed later in this lesson.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50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Introduction to Assignment Rules: Group Assignment - </a:t>
            </a:r>
            <a:fld id="{D94DA6CC-44F1-4F95-98AF-7432322FB433}" type="slidenum">
              <a:rPr lang="en-US" altLang="en-US" sz="1200" b="0" smtClean="0">
                <a:solidFill>
                  <a:schemeClr val="tx1"/>
                </a:solidFill>
              </a:rPr>
              <a:pPr eaLnBrk="1" hangingPunct="1"/>
              <a:t>12</a:t>
            </a:fld>
            <a:endParaRPr lang="en-US" altLang="en-US" sz="1200" b="0" dirty="0" smtClean="0">
              <a:solidFill>
                <a:schemeClr val="tx1"/>
              </a:solidFill>
            </a:endParaRPr>
          </a:p>
        </p:txBody>
      </p:sp>
      <p:sp>
        <p:nvSpPr>
          <p:cNvPr id="45060" name="Rectangle 2"/>
          <p:cNvSpPr>
            <a:spLocks noGrp="1" noRot="1" noChangeAspect="1" noChangeArrowheads="1" noTextEdit="1"/>
          </p:cNvSpPr>
          <p:nvPr>
            <p:ph type="sldImg"/>
          </p:nvPr>
        </p:nvSpPr>
        <p:spPr>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first three methods, which assign objects to groups, are discussed in this lesson.</a:t>
            </a:r>
          </a:p>
          <a:p>
            <a:pPr eaLnBrk="1" hangingPunct="1"/>
            <a:r>
              <a:rPr lang="en-US" dirty="0" smtClean="0"/>
              <a:t>The next six methods, which assign objects to users (or to temporary holding places until a user takes ownership), are discussed in the "User Assignment Rules" lesson.</a:t>
            </a:r>
          </a:p>
          <a:p>
            <a:pPr eaLnBrk="1" hangingPunct="1"/>
            <a:r>
              <a:rPr lang="en-US" dirty="0" smtClean="0"/>
              <a:t>The final two methods are discussed in the “Assignment</a:t>
            </a:r>
            <a:r>
              <a:rPr lang="en-US" baseline="0" dirty="0" smtClean="0"/>
              <a:t> Rules: Advanced Assignment” lesson of the </a:t>
            </a:r>
            <a:r>
              <a:rPr lang="en-US" dirty="0" smtClean="0"/>
              <a:t>ClaimCenter</a:t>
            </a:r>
            <a:r>
              <a:rPr lang="en-US" baseline="0" dirty="0" smtClean="0"/>
              <a:t> 7.0 Application Configuration course.</a:t>
            </a:r>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60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Introduction to Assignment Rules: Group Assignment - </a:t>
            </a:r>
            <a:fld id="{9463CCCE-2439-49E0-B2F4-B582CB3FE3EE}" type="slidenum">
              <a:rPr lang="en-US" altLang="en-US" sz="1200" b="0" smtClean="0">
                <a:solidFill>
                  <a:schemeClr val="tx1"/>
                </a:solidFill>
              </a:rPr>
              <a:pPr eaLnBrk="1" hangingPunct="1"/>
              <a:t>13</a:t>
            </a:fld>
            <a:endParaRPr lang="en-US" altLang="en-US" sz="1200" b="0" dirty="0" smtClean="0">
              <a:solidFill>
                <a:schemeClr val="tx1"/>
              </a:solidFill>
            </a:endParaRPr>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710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Introduction to Assignment Rules: Group Assignment - </a:t>
            </a:r>
            <a:fld id="{103EC467-6B8B-4B57-A3AF-72B72A062FA6}" type="slidenum">
              <a:rPr lang="en-US" altLang="en-US" sz="1200" b="0" smtClean="0">
                <a:solidFill>
                  <a:schemeClr val="tx1"/>
                </a:solidFill>
              </a:rPr>
              <a:pPr eaLnBrk="1" hangingPunct="1"/>
              <a:t>14</a:t>
            </a:fld>
            <a:endParaRPr lang="en-US" altLang="en-US" sz="1200" b="0" dirty="0" smtClean="0">
              <a:solidFill>
                <a:schemeClr val="tx1"/>
              </a:solidFill>
            </a:endParaRPr>
          </a:p>
        </p:txBody>
      </p:sp>
      <p:sp>
        <p:nvSpPr>
          <p:cNvPr id="47108" name="Rectangle 2"/>
          <p:cNvSpPr>
            <a:spLocks noGrp="1" noRot="1" noChangeAspect="1" noChangeArrowheads="1" noTextEdit="1"/>
          </p:cNvSpPr>
          <p:nvPr>
            <p:ph type="sldImg"/>
          </p:nvPr>
        </p:nvSpPr>
        <p:spPr>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a:t>
            </a:r>
            <a:r>
              <a:rPr lang="en-US" dirty="0" err="1" smtClean="0"/>
              <a:t>ruleset</a:t>
            </a:r>
            <a:r>
              <a:rPr lang="en-US" baseline="0" dirty="0" smtClean="0"/>
              <a:t> shown above is included with the base application. </a:t>
            </a:r>
            <a:r>
              <a:rPr lang="en-US" dirty="0" smtClean="0"/>
              <a:t/>
            </a:r>
            <a:br>
              <a:rPr lang="en-US" dirty="0" smtClean="0"/>
            </a:br>
            <a:r>
              <a:rPr lang="en-US" dirty="0" smtClean="0"/>
              <a:t/>
            </a:r>
            <a:br>
              <a:rPr lang="en-US" dirty="0" smtClean="0"/>
            </a:br>
            <a:r>
              <a:rPr lang="en-US" dirty="0" smtClean="0"/>
              <a:t>In the rule above, the condition checks to see if the activity was created from the SI review activity pattern.</a:t>
            </a:r>
          </a:p>
          <a:p>
            <a:pPr eaLnBrk="1" hangingPunct="1"/>
            <a:r>
              <a:rPr lang="en-US" dirty="0" smtClean="0"/>
              <a:t>If it is, then the activity's </a:t>
            </a:r>
            <a:r>
              <a:rPr lang="en-US" dirty="0" err="1" smtClean="0"/>
              <a:t>CurrentAssignment</a:t>
            </a:r>
            <a:r>
              <a:rPr lang="en-US" dirty="0" smtClean="0"/>
              <a:t> object is referenced to execute </a:t>
            </a:r>
            <a:r>
              <a:rPr lang="en-US" dirty="0" err="1" smtClean="0"/>
              <a:t>assignGroup</a:t>
            </a:r>
            <a:r>
              <a:rPr lang="en-US" dirty="0" smtClean="0"/>
              <a:t>. The group the activity is assigned to is the group to which the activity's claim has been assigned.</a:t>
            </a:r>
          </a:p>
          <a:p>
            <a:pPr eaLnBrk="1" hangingPunct="1"/>
            <a:r>
              <a:rPr lang="en-US" dirty="0" smtClean="0"/>
              <a:t>If the assignment is successful, then the rule set is exited. If for some reason the assignment is unsuccessful (for example, if somehow the claim was not assigned to a group), then the next assignment rule is executed.</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81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Introduction to Assignment Rules: Group Assignment - </a:t>
            </a:r>
            <a:fld id="{B01F4896-856E-400E-A69F-4A874B4A0AA9}" type="slidenum">
              <a:rPr lang="en-US" altLang="en-US" sz="1200" b="0" smtClean="0">
                <a:solidFill>
                  <a:schemeClr val="tx1"/>
                </a:solidFill>
              </a:rPr>
              <a:pPr eaLnBrk="1" hangingPunct="1"/>
              <a:t>15</a:t>
            </a:fld>
            <a:endParaRPr lang="en-US" altLang="en-US" sz="1200" b="0" dirty="0" smtClean="0">
              <a:solidFill>
                <a:schemeClr val="tx1"/>
              </a:solidFill>
            </a:endParaRPr>
          </a:p>
        </p:txBody>
      </p:sp>
      <p:sp>
        <p:nvSpPr>
          <p:cNvPr id="48132" name="Rectangle 2"/>
          <p:cNvSpPr>
            <a:spLocks noGrp="1" noRot="1" noChangeAspect="1" noChangeArrowheads="1" noTextEdit="1"/>
          </p:cNvSpPr>
          <p:nvPr>
            <p:ph type="sldImg"/>
          </p:nvPr>
        </p:nvSpPr>
        <p:spPr>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It is common to assign objects by group type. For example, complex auto claims would go to a complex auto team (where group type equals "</a:t>
            </a:r>
            <a:r>
              <a:rPr lang="en-US" dirty="0" err="1" smtClean="0"/>
              <a:t>autocomplex</a:t>
            </a:r>
            <a:r>
              <a:rPr lang="en-US" dirty="0" smtClean="0"/>
              <a:t>"), subrogation activities would go to a </a:t>
            </a:r>
            <a:r>
              <a:rPr lang="en-US" dirty="0" err="1" smtClean="0"/>
              <a:t>subro</a:t>
            </a:r>
            <a:r>
              <a:rPr lang="en-US" dirty="0" smtClean="0"/>
              <a:t> team (where group type equals "</a:t>
            </a:r>
            <a:r>
              <a:rPr lang="en-US" dirty="0" err="1" smtClean="0"/>
              <a:t>subro</a:t>
            </a:r>
            <a:r>
              <a:rPr lang="en-US" dirty="0" smtClean="0"/>
              <a:t>"), and so on.</a:t>
            </a:r>
          </a:p>
          <a:p>
            <a:pPr eaLnBrk="1" hangingPunct="1"/>
            <a:r>
              <a:rPr lang="en-US" dirty="0" smtClean="0"/>
              <a:t>It is also common to have more than one group of a given type in the organization. For example, you might have four complex auto teams, each covering a different part of the country. In this case, you would want to assign complex auto claims to the complex auto team whose region covered some specified address (such as the address of the insured).</a:t>
            </a:r>
          </a:p>
          <a:p>
            <a:pPr eaLnBrk="1" hangingPunct="1"/>
            <a:r>
              <a:rPr lang="en-US" dirty="0" smtClean="0"/>
              <a:t>This type of assignment is accomplished by the </a:t>
            </a:r>
            <a:r>
              <a:rPr lang="en-US" dirty="0" err="1" smtClean="0"/>
              <a:t>assignGroupByLocation</a:t>
            </a:r>
            <a:r>
              <a:rPr lang="en-US" dirty="0" smtClean="0"/>
              <a:t>() method. The method first filters out groups who do not have the specific </a:t>
            </a:r>
            <a:r>
              <a:rPr lang="en-US" dirty="0" err="1" smtClean="0"/>
              <a:t>GroupType</a:t>
            </a:r>
            <a:r>
              <a:rPr lang="en-US" dirty="0" smtClean="0"/>
              <a:t>. Then it looks within those groups for one that covers a specific location.</a:t>
            </a:r>
          </a:p>
          <a:p>
            <a:pPr eaLnBrk="1" hangingPunct="1"/>
            <a:r>
              <a:rPr lang="en-US" dirty="0" smtClean="0"/>
              <a:t>Typically, the third parameter is set to false. In most cases, you want the method to check all descendent groups, not just the immediate children.</a:t>
            </a:r>
          </a:p>
          <a:p>
            <a:pPr eaLnBrk="1" hangingPunct="1"/>
            <a:r>
              <a:rPr lang="en-US" dirty="0" smtClean="0"/>
              <a:t>Typically, the fourth parameter is set to either null or to the group which the object is currently assigned to, which is retrieved from "&lt;entity&gt;.</a:t>
            </a:r>
            <a:r>
              <a:rPr lang="en-US" dirty="0" err="1" smtClean="0"/>
              <a:t>CurrentAssignment.AssignedGroup</a:t>
            </a:r>
            <a:r>
              <a:rPr lang="en-US" dirty="0" smtClean="0"/>
              <a:t>".</a:t>
            </a:r>
          </a:p>
          <a:p>
            <a:pPr lvl="1" eaLnBrk="1" hangingPunct="1"/>
            <a:r>
              <a:rPr lang="en-US" dirty="0" smtClean="0"/>
              <a:t>Set to null, which defaults to the root group which represents the entire company, when this rule expects to use the top-level of the group hierarchy as the starting point. This will be almost all of the time in the Global Assignment rule sets. </a:t>
            </a:r>
          </a:p>
          <a:p>
            <a:pPr lvl="1" eaLnBrk="1" hangingPunct="1"/>
            <a:r>
              <a:rPr lang="en-US" dirty="0" smtClean="0"/>
              <a:t>Set to &lt;entity&gt;.</a:t>
            </a:r>
            <a:r>
              <a:rPr lang="en-US" dirty="0" err="1" smtClean="0"/>
              <a:t>CurrentAssignment.AssignedGroup</a:t>
            </a:r>
            <a:r>
              <a:rPr lang="en-US" dirty="0" smtClean="0"/>
              <a:t> when you want to use any previous group assignment as the starting point. Rules in the Default Group Assignment rule sets always pass this value to assignment functions (whether assigning to users or groups.)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915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Introduction to Assignment Rules: Group Assignment - </a:t>
            </a:r>
            <a:fld id="{F0C599E0-AC91-42B5-AF93-13A04EC64C76}" type="slidenum">
              <a:rPr lang="en-US" altLang="en-US" sz="1200" b="0" smtClean="0">
                <a:solidFill>
                  <a:schemeClr val="tx1"/>
                </a:solidFill>
              </a:rPr>
              <a:pPr eaLnBrk="1" hangingPunct="1"/>
              <a:t>16</a:t>
            </a:fld>
            <a:endParaRPr lang="en-US" altLang="en-US" sz="1200" b="0" dirty="0" smtClean="0">
              <a:solidFill>
                <a:schemeClr val="tx1"/>
              </a:solidFill>
            </a:endParaRPr>
          </a:p>
        </p:txBody>
      </p:sp>
      <p:sp>
        <p:nvSpPr>
          <p:cNvPr id="49156" name="Rectangle 2"/>
          <p:cNvSpPr>
            <a:spLocks noGrp="1" noRot="1" noChangeAspect="1" noChangeArrowheads="1" noTextEdit="1"/>
          </p:cNvSpPr>
          <p:nvPr>
            <p:ph type="sldImg"/>
          </p:nvPr>
        </p:nvSpPr>
        <p:spPr>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First, the </a:t>
            </a:r>
            <a:r>
              <a:rPr lang="en-US" dirty="0" err="1" smtClean="0"/>
              <a:t>assignGroupByLocation</a:t>
            </a:r>
            <a:r>
              <a:rPr lang="en-US" dirty="0" smtClean="0"/>
              <a:t> method identifies the "candidate groups" for assignment. It does this by identifying the children of a given group. (This could be either just immediate child groups, if the third parameter is true, or all descendent groups, if the third parameter is false.)</a:t>
            </a:r>
          </a:p>
          <a:p>
            <a:pPr eaLnBrk="1" hangingPunct="1"/>
            <a:r>
              <a:rPr lang="en-US" dirty="0" smtClean="0"/>
              <a:t>In the example above, the </a:t>
            </a:r>
            <a:r>
              <a:rPr lang="en-US" dirty="0" err="1" smtClean="0"/>
              <a:t>assignGroupByLocation</a:t>
            </a:r>
            <a:r>
              <a:rPr lang="en-US" dirty="0" smtClean="0"/>
              <a:t> method is used to locate all descendent groups of the root group, Acme Insurance. Therefore, all groups within the group hierarchy are potential candidates for assignment.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01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Introduction to Assignment Rules: Group Assignment - </a:t>
            </a:r>
            <a:fld id="{3B2729A6-82C7-4C43-A87E-CDD89E7E34DE}" type="slidenum">
              <a:rPr lang="en-US" altLang="en-US" sz="1200" b="0" smtClean="0">
                <a:solidFill>
                  <a:schemeClr val="tx1"/>
                </a:solidFill>
              </a:rPr>
              <a:pPr eaLnBrk="1" hangingPunct="1"/>
              <a:t>17</a:t>
            </a:fld>
            <a:endParaRPr lang="en-US" altLang="en-US" sz="1200" b="0" dirty="0" smtClean="0">
              <a:solidFill>
                <a:schemeClr val="tx1"/>
              </a:solidFill>
            </a:endParaRPr>
          </a:p>
        </p:txBody>
      </p:sp>
      <p:sp>
        <p:nvSpPr>
          <p:cNvPr id="50180" name="Rectangle 2"/>
          <p:cNvSpPr>
            <a:spLocks noGrp="1" noRot="1" noChangeAspect="1" noChangeArrowheads="1" noTextEdit="1"/>
          </p:cNvSpPr>
          <p:nvPr>
            <p:ph type="sldImg"/>
          </p:nvPr>
        </p:nvSpPr>
        <p:spPr>
          <a:xfrm>
            <a:off x="715963" y="630238"/>
            <a:ext cx="5432425" cy="4073525"/>
          </a:xfrm>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Next, the </a:t>
            </a:r>
            <a:r>
              <a:rPr lang="en-US" dirty="0" err="1" smtClean="0"/>
              <a:t>assignGroupByLocation</a:t>
            </a:r>
            <a:r>
              <a:rPr lang="en-US" dirty="0" smtClean="0"/>
              <a:t> method filters out groups which do not have the given </a:t>
            </a:r>
            <a:r>
              <a:rPr lang="en-US" dirty="0" err="1" smtClean="0"/>
              <a:t>typecode</a:t>
            </a:r>
            <a:r>
              <a:rPr lang="en-US" dirty="0" smtClean="0"/>
              <a:t>. While the “</a:t>
            </a:r>
            <a:r>
              <a:rPr lang="en-US" dirty="0" err="1" smtClean="0"/>
              <a:t>autonormal</a:t>
            </a:r>
            <a:r>
              <a:rPr lang="en-US" dirty="0" smtClean="0"/>
              <a:t>” </a:t>
            </a:r>
            <a:r>
              <a:rPr lang="en-US" dirty="0" err="1" smtClean="0"/>
              <a:t>typecode</a:t>
            </a:r>
            <a:r>
              <a:rPr lang="en-US" dirty="0" smtClean="0"/>
              <a:t> is used, you may also use the preferred syntax (</a:t>
            </a:r>
            <a:r>
              <a:rPr lang="en-US" dirty="0" err="1" smtClean="0"/>
              <a:t>GroupType.TC_AUTONORMAL</a:t>
            </a:r>
            <a:r>
              <a:rPr lang="en-US" dirty="0" smtClean="0"/>
              <a:t>). The </a:t>
            </a:r>
            <a:r>
              <a:rPr lang="en-US" dirty="0" err="1" smtClean="0"/>
              <a:t>typecode</a:t>
            </a:r>
            <a:r>
              <a:rPr lang="en-US" baseline="0" dirty="0" smtClean="0"/>
              <a:t> is shown above in the code example for instructional purposes.</a:t>
            </a:r>
            <a:endParaRPr lang="en-US" dirty="0" smtClean="0"/>
          </a:p>
          <a:p>
            <a:pPr lvl="1" eaLnBrk="1" hangingPunct="1"/>
            <a:r>
              <a:rPr lang="en-US" dirty="0" smtClean="0"/>
              <a:t>If no group type is specified (if the first parameter is NULL), then this step is skipped.</a:t>
            </a:r>
          </a:p>
          <a:p>
            <a:pPr lvl="1" eaLnBrk="1" hangingPunct="1"/>
            <a:r>
              <a:rPr lang="en-US" dirty="0" smtClean="0"/>
              <a:t>If only one group remains, then the object is assigned to that group.</a:t>
            </a:r>
          </a:p>
          <a:p>
            <a:pPr eaLnBrk="1" hangingPunct="1"/>
            <a:r>
              <a:rPr lang="en-US" dirty="0" smtClean="0"/>
              <a:t>In the example above, the </a:t>
            </a:r>
            <a:r>
              <a:rPr lang="en-US" dirty="0" err="1" smtClean="0"/>
              <a:t>assignGroupByLocation</a:t>
            </a:r>
            <a:r>
              <a:rPr lang="en-US" dirty="0" smtClean="0"/>
              <a:t> method is to locate a group of type "</a:t>
            </a:r>
            <a:r>
              <a:rPr lang="en-US" dirty="0" err="1" smtClean="0"/>
              <a:t>autonormal</a:t>
            </a:r>
            <a:r>
              <a:rPr lang="en-US" dirty="0" smtClean="0"/>
              <a:t>". There are only three normal auto groups in the organization. All other groups are eliminated because they do not have the correct group type.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12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Introduction to Assignment Rules: Group Assignment - </a:t>
            </a:r>
            <a:fld id="{11FC5B3E-7E6B-46CB-8FBB-6CC68186FE7F}" type="slidenum">
              <a:rPr lang="en-US" altLang="en-US" sz="1200" b="0" smtClean="0">
                <a:solidFill>
                  <a:schemeClr val="tx1"/>
                </a:solidFill>
              </a:rPr>
              <a:pPr eaLnBrk="1" hangingPunct="1"/>
              <a:t>18</a:t>
            </a:fld>
            <a:endParaRPr lang="en-US" altLang="en-US" sz="1200" b="0" dirty="0" smtClean="0">
              <a:solidFill>
                <a:schemeClr val="tx1"/>
              </a:solidFill>
            </a:endParaRPr>
          </a:p>
        </p:txBody>
      </p:sp>
      <p:sp>
        <p:nvSpPr>
          <p:cNvPr id="51204" name="Rectangle 2"/>
          <p:cNvSpPr>
            <a:spLocks noGrp="1" noRot="1" noChangeAspect="1" noChangeArrowheads="1" noTextEdit="1"/>
          </p:cNvSpPr>
          <p:nvPr>
            <p:ph type="sldImg"/>
          </p:nvPr>
        </p:nvSpPr>
        <p:spPr>
          <a:xfrm>
            <a:off x="715963" y="630238"/>
            <a:ext cx="5432425" cy="4073525"/>
          </a:xfrm>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Once groups have been eliminated by group type, a group is chosen from the survivors. The manner in which this search is conducted is discussed on the next slide.</a:t>
            </a:r>
          </a:p>
          <a:p>
            <a:pPr eaLnBrk="1" hangingPunct="1"/>
            <a:r>
              <a:rPr lang="en-US" smtClean="0"/>
              <a:t>The method looks first for a group whose region includes the location passed into the assignment function.</a:t>
            </a:r>
          </a:p>
          <a:p>
            <a:pPr eaLnBrk="1" hangingPunct="1"/>
            <a:r>
              <a:rPr lang="en-US" smtClean="0"/>
              <a:t>If no group with a matching location can be found, then the method returns false.</a:t>
            </a:r>
          </a:p>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22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Introduction to Assignment Rules: Group Assignment - </a:t>
            </a:r>
            <a:fld id="{731479AF-F008-4234-B048-062F36FEBEAE}" type="slidenum">
              <a:rPr lang="en-US" altLang="en-US" sz="1200" b="0" smtClean="0">
                <a:solidFill>
                  <a:schemeClr val="tx1"/>
                </a:solidFill>
              </a:rPr>
              <a:pPr eaLnBrk="1" hangingPunct="1"/>
              <a:t>19</a:t>
            </a:fld>
            <a:endParaRPr lang="en-US" altLang="en-US" sz="1200" b="0" dirty="0" smtClean="0">
              <a:solidFill>
                <a:schemeClr val="tx1"/>
              </a:solidFill>
            </a:endParaRPr>
          </a:p>
        </p:txBody>
      </p:sp>
      <p:sp>
        <p:nvSpPr>
          <p:cNvPr id="52228" name="Rectangle 2"/>
          <p:cNvSpPr>
            <a:spLocks noGrp="1" noRot="1" noChangeAspect="1" noChangeArrowheads="1" noTextEdit="1"/>
          </p:cNvSpPr>
          <p:nvPr>
            <p:ph type="sldImg"/>
          </p:nvPr>
        </p:nvSpPr>
        <p:spPr>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Regions are typically made up of one zone type, but you can create them from multiple types (i.e. Atlanta</a:t>
            </a:r>
            <a:r>
              <a:rPr lang="en-US" baseline="0" dirty="0" smtClean="0"/>
              <a:t>, Alpharetta (cities) and Fulton (a surrounding county))</a:t>
            </a:r>
            <a:r>
              <a:rPr lang="en-US" dirty="0" smtClean="0"/>
              <a:t>. Several sample</a:t>
            </a:r>
            <a:r>
              <a:rPr lang="en-US" baseline="0" dirty="0" smtClean="0"/>
              <a:t> regions for the United States are provided with sample data.</a:t>
            </a:r>
            <a:r>
              <a:rPr lang="en-US" dirty="0" smtClean="0"/>
              <a:t/>
            </a:r>
            <a:br>
              <a:rPr lang="en-US" dirty="0" smtClean="0"/>
            </a:br>
            <a:r>
              <a:rPr lang="en-US" dirty="0" smtClean="0"/>
              <a:t/>
            </a:r>
            <a:br>
              <a:rPr lang="en-US" dirty="0" smtClean="0"/>
            </a:br>
            <a:r>
              <a:rPr lang="en-US" dirty="0" smtClean="0"/>
              <a:t>Because each nation uses their own system for geographic/location</a:t>
            </a:r>
            <a:r>
              <a:rPr lang="en-US" baseline="0" dirty="0" smtClean="0"/>
              <a:t> </a:t>
            </a:r>
            <a:r>
              <a:rPr lang="en-US" dirty="0" smtClean="0"/>
              <a:t>boundaries, </a:t>
            </a:r>
            <a:r>
              <a:rPr lang="en-US" baseline="0" dirty="0" smtClean="0"/>
              <a:t>ClaimCenter 8.0 comes with </a:t>
            </a:r>
            <a:r>
              <a:rPr lang="en-US" dirty="0" smtClean="0"/>
              <a:t>seven different zone-config.xml files,</a:t>
            </a:r>
            <a:r>
              <a:rPr lang="en-US" baseline="0" dirty="0" smtClean="0"/>
              <a:t> each in their own two-character folder under /config/</a:t>
            </a:r>
            <a:r>
              <a:rPr lang="en-US" baseline="0" dirty="0" err="1" smtClean="0"/>
              <a:t>geodata</a:t>
            </a:r>
            <a:r>
              <a:rPr lang="en-US" baseline="0" dirty="0" smtClean="0"/>
              <a:t>, corresponding to seven nations:</a:t>
            </a:r>
            <a:br>
              <a:rPr lang="en-US" baseline="0" dirty="0" smtClean="0"/>
            </a:br>
            <a:r>
              <a:rPr lang="en-US" baseline="0" dirty="0" smtClean="0"/>
              <a:t/>
            </a:r>
            <a:br>
              <a:rPr lang="en-US" baseline="0" dirty="0" smtClean="0"/>
            </a:br>
            <a:r>
              <a:rPr lang="en-US" baseline="0" dirty="0" smtClean="0"/>
              <a:t>1. United States (US) (Zip Codes, Counties, States). If you know a zip code (“12345”), you can determine the city (“Schenectady, NY”)</a:t>
            </a:r>
          </a:p>
          <a:p>
            <a:pPr eaLnBrk="1" hangingPunct="1"/>
            <a:r>
              <a:rPr lang="en-US" baseline="0" dirty="0" smtClean="0"/>
              <a:t>2. Canada (CA) (Postal Codes, FSAs, Provinces). A Forward Sortation Area (FSA) consists of the first three characters of a Canadian postal code (i.e. “L6A”). If you know the FSA, you can determine the city (“Maple, ON”).</a:t>
            </a:r>
          </a:p>
          <a:p>
            <a:pPr eaLnBrk="1" hangingPunct="1"/>
            <a:r>
              <a:rPr lang="en-US" baseline="0" dirty="0" smtClean="0"/>
              <a:t>3. Australia (AU) </a:t>
            </a:r>
          </a:p>
          <a:p>
            <a:pPr eaLnBrk="1" hangingPunct="1"/>
            <a:r>
              <a:rPr lang="en-US" baseline="0" dirty="0" smtClean="0"/>
              <a:t>4. Germany (Deutschland) (DE)</a:t>
            </a:r>
          </a:p>
          <a:p>
            <a:pPr eaLnBrk="1" hangingPunct="1"/>
            <a:r>
              <a:rPr lang="en-US" baseline="0" dirty="0" smtClean="0"/>
              <a:t>5. France (FR)</a:t>
            </a:r>
          </a:p>
          <a:p>
            <a:pPr eaLnBrk="1" hangingPunct="1"/>
            <a:r>
              <a:rPr lang="en-US" baseline="0" dirty="0" smtClean="0"/>
              <a:t>6. Great Britain (GB)</a:t>
            </a:r>
          </a:p>
          <a:p>
            <a:pPr eaLnBrk="1" hangingPunct="1"/>
            <a:r>
              <a:rPr lang="en-US" baseline="0" dirty="0" smtClean="0"/>
              <a:t>7. Japan (JP)</a:t>
            </a:r>
            <a:r>
              <a:rPr lang="en-US" dirty="0" smtClean="0"/>
              <a:t/>
            </a:r>
            <a:br>
              <a:rPr lang="en-US" dirty="0" smtClean="0"/>
            </a:br>
            <a:endParaRPr lang="en-US" dirty="0" smtClean="0"/>
          </a:p>
          <a:p>
            <a:pPr eaLnBrk="1" hangingPunct="1"/>
            <a:r>
              <a:rPr lang="en-US" dirty="0" smtClean="0"/>
              <a:t>Each zone type within a country is matched in assignment rules based on the </a:t>
            </a:r>
            <a:r>
              <a:rPr lang="en-US" dirty="0" err="1" smtClean="0"/>
              <a:t>regionMatchOrder</a:t>
            </a:r>
            <a:r>
              <a:rPr lang="en-US" dirty="0" smtClean="0"/>
              <a:t> property. In the US example from the screenshot above, region matching is done first by zip code, then county, then state. Since there is no </a:t>
            </a:r>
            <a:r>
              <a:rPr lang="en-US" dirty="0" err="1" smtClean="0"/>
              <a:t>regionMatchOrder</a:t>
            </a:r>
            <a:r>
              <a:rPr lang="en-US" dirty="0" smtClean="0"/>
              <a:t> property on the city zone, city is not considered for location matching. If</a:t>
            </a:r>
            <a:r>
              <a:rPr lang="en-US" baseline="0" dirty="0" smtClean="0"/>
              <a:t> you look at the zone-config.xml file in the “CA” (Canada) folder, notice that region matching is done first by FSA, then city, then Province.</a:t>
            </a:r>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58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Introduction to Assignment Rules: Group Assignment - </a:t>
            </a:r>
            <a:fld id="{CFC96F63-04C3-4999-A353-960D5D46239E}" type="slidenum">
              <a:rPr lang="en-US" altLang="en-US" sz="1200" b="0" smtClean="0">
                <a:solidFill>
                  <a:schemeClr val="tx1"/>
                </a:solidFill>
              </a:rPr>
              <a:pPr eaLnBrk="1" hangingPunct="1"/>
              <a:t>2</a:t>
            </a:fld>
            <a:endParaRPr lang="en-US" altLang="en-US" sz="1200" b="0" dirty="0" smtClean="0">
              <a:solidFill>
                <a:schemeClr val="tx1"/>
              </a:solidFill>
            </a:endParaRPr>
          </a:p>
        </p:txBody>
      </p:sp>
      <p:sp>
        <p:nvSpPr>
          <p:cNvPr id="35844" name="Rectangle 2"/>
          <p:cNvSpPr>
            <a:spLocks noGrp="1" noRot="1" noChangeAspect="1" noChangeArrowheads="1" noTextEdit="1"/>
          </p:cNvSpPr>
          <p:nvPr>
            <p:ph type="sldImg"/>
          </p:nvPr>
        </p:nvSpPr>
        <p:spPr>
          <a:ln/>
        </p:spPr>
      </p:sp>
      <p:sp>
        <p:nvSpPr>
          <p:cNvPr id="358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32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Introduction to Assignment Rules: Group Assignment - </a:t>
            </a:r>
            <a:fld id="{11447470-7480-4278-AE03-E5F333016CA8}" type="slidenum">
              <a:rPr lang="en-US" altLang="en-US" sz="1200" b="0" smtClean="0">
                <a:solidFill>
                  <a:schemeClr val="tx1"/>
                </a:solidFill>
              </a:rPr>
              <a:pPr eaLnBrk="1" hangingPunct="1"/>
              <a:t>20</a:t>
            </a:fld>
            <a:endParaRPr lang="en-US" altLang="en-US" sz="1200" b="0" dirty="0" smtClean="0">
              <a:solidFill>
                <a:schemeClr val="tx1"/>
              </a:solidFill>
            </a:endParaRPr>
          </a:p>
        </p:txBody>
      </p:sp>
      <p:sp>
        <p:nvSpPr>
          <p:cNvPr id="53252" name="Rectangle 2"/>
          <p:cNvSpPr>
            <a:spLocks noGrp="1" noRot="1" noChangeAspect="1" noChangeArrowheads="1" noTextEdit="1"/>
          </p:cNvSpPr>
          <p:nvPr>
            <p:ph type="sldImg"/>
          </p:nvPr>
        </p:nvSpPr>
        <p:spPr>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ClaimCenter starts with most granular type of zone and looks for group with a region covering the given location. (The "given" location is typically either the loss location or the insured's location, but the assignment rule could use any meaningful location.)</a:t>
            </a:r>
          </a:p>
          <a:p>
            <a:pPr lvl="1" eaLnBrk="1" hangingPunct="1"/>
            <a:r>
              <a:rPr lang="en-US" dirty="0" smtClean="0"/>
              <a:t>If one matching group is found, the object is assigned to that group.</a:t>
            </a:r>
          </a:p>
          <a:p>
            <a:pPr lvl="1" eaLnBrk="1" hangingPunct="1"/>
            <a:r>
              <a:rPr lang="en-US" dirty="0" smtClean="0"/>
              <a:t>If multiple matching groups are found, the object is round-</a:t>
            </a:r>
            <a:r>
              <a:rPr lang="en-US" dirty="0" err="1" smtClean="0"/>
              <a:t>robined</a:t>
            </a:r>
            <a:r>
              <a:rPr lang="en-US" dirty="0" smtClean="0"/>
              <a:t> among those groups. (The first object in this location will go to the first group. The next object in this location will go to the second group, and so on.)</a:t>
            </a:r>
          </a:p>
          <a:p>
            <a:pPr lvl="1" eaLnBrk="1" hangingPunct="1"/>
            <a:r>
              <a:rPr lang="en-US" dirty="0" smtClean="0"/>
              <a:t>If no matching groups are found, ClaimCenter tries next to find a group at the next largest zone type.</a:t>
            </a:r>
          </a:p>
          <a:p>
            <a:pPr eaLnBrk="1" hangingPunct="1"/>
            <a:r>
              <a:rPr lang="en-US" dirty="0" smtClean="0"/>
              <a:t>Select a group by location example:</a:t>
            </a:r>
          </a:p>
          <a:p>
            <a:pPr lvl="1" eaLnBrk="1" hangingPunct="1"/>
            <a:r>
              <a:rPr lang="en-US" dirty="0" smtClean="0"/>
              <a:t>Given the example above, ClaimCenter first searches for a group whose postal code matches the claim's location. If a claim's location is postal code 80011, the claim would be assigned to the "Eastern Denver" group.</a:t>
            </a:r>
          </a:p>
          <a:p>
            <a:pPr lvl="1" eaLnBrk="1" hangingPunct="1"/>
            <a:r>
              <a:rPr lang="en-US" dirty="0" smtClean="0"/>
              <a:t>If there is no group whose region covers the claim's location's postal code, then ClaimCenter next searches for a group whose county matches the claim's location. If the claim's location is in the county of Denver (but not in a postal code covered by the postal-code-based groups), the claim would be assigned to the "Denver County" group.</a:t>
            </a:r>
          </a:p>
          <a:p>
            <a:pPr lvl="1" eaLnBrk="1" hangingPunct="1"/>
            <a:r>
              <a:rPr lang="en-US" dirty="0" smtClean="0"/>
              <a:t>If there is no group whose region covers the claim's location's county, then ClaimCenter next searches for a group whose state matches the claim's location. If the claim's location is in the state of Colorado (but not in a county covered by the county-based groups), the claim would be assigned to the "Colorado" group.</a:t>
            </a:r>
          </a:p>
          <a:p>
            <a:pPr eaLnBrk="1" hangingPunct="1"/>
            <a:r>
              <a:rPr lang="en-US" dirty="0" smtClean="0"/>
              <a:t>If ClaimCenter is unable to find any matching group at the largest level of zone type, then the assignment method returns false.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42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Introduction to Assignment Rules: Group Assignment - </a:t>
            </a:r>
            <a:fld id="{FBF60A50-C183-44B9-ACE6-0295A4BD17F8}" type="slidenum">
              <a:rPr lang="en-US" altLang="en-US" sz="1200" b="0" smtClean="0">
                <a:solidFill>
                  <a:schemeClr val="tx1"/>
                </a:solidFill>
              </a:rPr>
              <a:pPr eaLnBrk="1" hangingPunct="1"/>
              <a:t>21</a:t>
            </a:fld>
            <a:endParaRPr lang="en-US" altLang="en-US" sz="1200" b="0" dirty="0" smtClean="0">
              <a:solidFill>
                <a:schemeClr val="tx1"/>
              </a:solidFill>
            </a:endParaRPr>
          </a:p>
        </p:txBody>
      </p:sp>
      <p:sp>
        <p:nvSpPr>
          <p:cNvPr id="54276" name="Rectangle 2"/>
          <p:cNvSpPr>
            <a:spLocks noGrp="1" noRot="1" noChangeAspect="1" noChangeArrowheads="1" noTextEdit="1"/>
          </p:cNvSpPr>
          <p:nvPr>
            <p:ph type="sldImg"/>
          </p:nvPr>
        </p:nvSpPr>
        <p:spPr>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example above is not in the base application.</a:t>
            </a:r>
          </a:p>
          <a:p>
            <a:pPr eaLnBrk="1" hangingPunct="1"/>
            <a:endParaRPr lang="en-US" dirty="0" smtClean="0"/>
          </a:p>
          <a:p>
            <a:pPr eaLnBrk="1" hangingPunct="1"/>
            <a:r>
              <a:rPr lang="en-US" dirty="0" smtClean="0"/>
              <a:t>In the example above, for an auto claim where the loss location is not null and the segment is either "</a:t>
            </a:r>
            <a:r>
              <a:rPr lang="en-US" dirty="0" err="1" smtClean="0"/>
              <a:t>auto_mid</a:t>
            </a:r>
            <a:r>
              <a:rPr lang="en-US" dirty="0" smtClean="0"/>
              <a:t>" or "</a:t>
            </a:r>
            <a:r>
              <a:rPr lang="en-US" dirty="0" err="1" smtClean="0"/>
              <a:t>auto_low</a:t>
            </a:r>
            <a:r>
              <a:rPr lang="en-US" dirty="0" smtClean="0"/>
              <a:t>":</a:t>
            </a:r>
          </a:p>
          <a:p>
            <a:pPr lvl="1" eaLnBrk="1" hangingPunct="1"/>
            <a:r>
              <a:rPr lang="en-US" dirty="0" smtClean="0"/>
              <a:t>The method first retrieves all groups in the hierarchy as candidates (start group is the root group and </a:t>
            </a:r>
            <a:r>
              <a:rPr lang="en-US" dirty="0" err="1" smtClean="0"/>
              <a:t>directChildrenOnly</a:t>
            </a:r>
            <a:r>
              <a:rPr lang="en-US" dirty="0" smtClean="0"/>
              <a:t> </a:t>
            </a:r>
            <a:r>
              <a:rPr lang="en-US" dirty="0" err="1" smtClean="0"/>
              <a:t>boolean</a:t>
            </a:r>
            <a:r>
              <a:rPr lang="en-US" dirty="0" smtClean="0"/>
              <a:t> parameter is "false".)</a:t>
            </a:r>
          </a:p>
          <a:p>
            <a:pPr lvl="1" eaLnBrk="1" hangingPunct="1"/>
            <a:r>
              <a:rPr lang="en-US" dirty="0" smtClean="0"/>
              <a:t>Then, it eliminates all groups which do not have the type "</a:t>
            </a:r>
            <a:r>
              <a:rPr lang="en-US" dirty="0" err="1" smtClean="0"/>
              <a:t>autonormal</a:t>
            </a:r>
            <a:r>
              <a:rPr lang="en-US" dirty="0" smtClean="0"/>
              <a:t>".</a:t>
            </a:r>
          </a:p>
          <a:p>
            <a:pPr lvl="1" eaLnBrk="1" hangingPunct="1"/>
            <a:r>
              <a:rPr lang="en-US" dirty="0" smtClean="0"/>
              <a:t>Then, it assigns the claim to the group with the same zip (postal) code as the claim's loss location (or, if no such group exists, the same county...or, if no such group exists, the same state).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52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Introduction to Assignment Rules: Group Assignment - </a:t>
            </a:r>
            <a:fld id="{FBC9DB9B-F502-42C9-8182-1FC7DB6334C9}" type="slidenum">
              <a:rPr lang="en-US" altLang="en-US" sz="1200" b="0" smtClean="0">
                <a:solidFill>
                  <a:schemeClr val="tx1"/>
                </a:solidFill>
              </a:rPr>
              <a:pPr eaLnBrk="1" hangingPunct="1"/>
              <a:t>22</a:t>
            </a:fld>
            <a:endParaRPr lang="en-US" altLang="en-US" sz="1200" b="0" dirty="0" smtClean="0">
              <a:solidFill>
                <a:schemeClr val="tx1"/>
              </a:solidFill>
            </a:endParaRPr>
          </a:p>
        </p:txBody>
      </p:sp>
      <p:sp>
        <p:nvSpPr>
          <p:cNvPr id="55300" name="Rectangle 2"/>
          <p:cNvSpPr>
            <a:spLocks noGrp="1" noRot="1" noChangeAspect="1" noChangeArrowheads="1" noTextEdit="1"/>
          </p:cNvSpPr>
          <p:nvPr>
            <p:ph type="sldImg"/>
          </p:nvPr>
        </p:nvSpPr>
        <p:spPr>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10000"/>
              </a:spcBef>
              <a:spcAft>
                <a:spcPct val="0"/>
              </a:spcAft>
              <a:buClrTx/>
              <a:buSzTx/>
              <a:buFontTx/>
              <a:buNone/>
              <a:tabLst/>
              <a:defRPr/>
            </a:pPr>
            <a:r>
              <a:rPr lang="en-US" dirty="0" smtClean="0"/>
              <a:t>The example above is not in the base application.</a:t>
            </a:r>
          </a:p>
          <a:p>
            <a:pPr eaLnBrk="1" hangingPunct="1"/>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63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Introduction to Assignment Rules: Group Assignment - </a:t>
            </a:r>
            <a:fld id="{D77AD18C-56BE-4893-8D1F-7C7D8D6DF37F}" type="slidenum">
              <a:rPr lang="en-US" altLang="en-US" sz="1200" b="0" smtClean="0">
                <a:solidFill>
                  <a:schemeClr val="tx1"/>
                </a:solidFill>
              </a:rPr>
              <a:pPr eaLnBrk="1" hangingPunct="1"/>
              <a:t>23</a:t>
            </a:fld>
            <a:endParaRPr lang="en-US" altLang="en-US" sz="1200" b="0" dirty="0" smtClean="0">
              <a:solidFill>
                <a:schemeClr val="tx1"/>
              </a:solidFill>
            </a:endParaRPr>
          </a:p>
        </p:txBody>
      </p:sp>
      <p:sp>
        <p:nvSpPr>
          <p:cNvPr id="56324" name="Rectangle 2"/>
          <p:cNvSpPr>
            <a:spLocks noGrp="1" noRot="1" noChangeAspect="1" noChangeArrowheads="1" noTextEdit="1"/>
          </p:cNvSpPr>
          <p:nvPr>
            <p:ph type="sldImg"/>
          </p:nvPr>
        </p:nvSpPr>
        <p:spPr>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After global assignment rules have been executed, the assignment engine checks to see if the object was assigned to a group. If the object has not been assigned to a group, then it is assigned to a "dummy" user called Default Owner and the root group of the hierarchy. (If the object was assigned to a group, then assignment proceeds as normal.)</a:t>
            </a:r>
          </a:p>
          <a:p>
            <a:pPr eaLnBrk="1" hangingPunct="1"/>
            <a:r>
              <a:rPr lang="en-US" smtClean="0"/>
              <a:t>The "Default Owner" is a dummy user used for objects which "fail" group assignment. You cannot log on as Default Owner, and there is typically extra overhead in identifying items assigned to Default Owner and reassigning them to a real user. In general, it is considered bad practice to have a rule set that results in objects being assigned to the Default Owner. This is better handled by having a default assignment rule at the bottom of every Global Assignment rule set, which assigns any uncaught entities to a group that is tasked to handle this situation.</a:t>
            </a:r>
          </a:p>
          <a:p>
            <a:pPr eaLnBrk="1" hangingPunct="1"/>
            <a:r>
              <a:rPr lang="en-US" smtClean="0"/>
              <a:t>*Technically, the claim will only be assigned to the Default Owner if this is a </a:t>
            </a:r>
            <a:r>
              <a:rPr lang="en-US" b="1" smtClean="0"/>
              <a:t>new</a:t>
            </a:r>
            <a:r>
              <a:rPr lang="en-US" smtClean="0"/>
              <a:t> claim assignment. If this is a claim reassignment, then group assignment failure will result in the claim remaining owned by the current owner.</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altLang="en-US" smtClean="0"/>
              <a:t>	</a:t>
            </a:r>
            <a:endParaRPr lang="en-US"/>
          </a:p>
        </p:txBody>
      </p:sp>
      <p:sp>
        <p:nvSpPr>
          <p:cNvPr id="5" name="Slide Number Placeholder 4"/>
          <p:cNvSpPr>
            <a:spLocks noGrp="1"/>
          </p:cNvSpPr>
          <p:nvPr>
            <p:ph type="sldNum" sz="quarter" idx="11"/>
          </p:nvPr>
        </p:nvSpPr>
        <p:spPr/>
        <p:txBody>
          <a:bodyPr/>
          <a:lstStyle/>
          <a:p>
            <a:pPr>
              <a:defRPr/>
            </a:pPr>
            <a:r>
              <a:rPr lang="en-US" altLang="en-US" smtClean="0"/>
              <a:t>	Introduction to Assignment Rules: Group Assignment - </a:t>
            </a:r>
            <a:fld id="{DA799303-453D-4CC5-A506-098DCE2AD957}" type="slidenum">
              <a:rPr lang="en-US" altLang="en-US" smtClean="0"/>
              <a:pPr>
                <a:defRPr/>
              </a:pPr>
              <a:t>24</a:t>
            </a:fld>
            <a:endParaRPr lang="en-US" altLang="en-US" dirty="0"/>
          </a:p>
        </p:txBody>
      </p:sp>
    </p:spTree>
    <p:extLst>
      <p:ext uri="{BB962C8B-B14F-4D97-AF65-F5344CB8AC3E}">
        <p14:creationId xmlns:p14="http://schemas.microsoft.com/office/powerpoint/2010/main" val="22073406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73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Introduction to Assignment Rules: Group Assignment - </a:t>
            </a:r>
            <a:fld id="{6000E975-DC6F-488F-8EFD-E940C6242DEC}" type="slidenum">
              <a:rPr lang="en-US" altLang="en-US" sz="1200" b="0" smtClean="0">
                <a:solidFill>
                  <a:schemeClr val="tx1"/>
                </a:solidFill>
              </a:rPr>
              <a:pPr eaLnBrk="1" hangingPunct="1"/>
              <a:t>25</a:t>
            </a:fld>
            <a:endParaRPr lang="en-US" altLang="en-US" sz="1200" b="0" dirty="0" smtClean="0">
              <a:solidFill>
                <a:schemeClr val="tx1"/>
              </a:solidFill>
            </a:endParaRPr>
          </a:p>
        </p:txBody>
      </p:sp>
      <p:sp>
        <p:nvSpPr>
          <p:cNvPr id="57348" name="Rectangle 2"/>
          <p:cNvSpPr>
            <a:spLocks noGrp="1" noRot="1" noChangeAspect="1" noChangeArrowheads="1" noTextEdit="1"/>
          </p:cNvSpPr>
          <p:nvPr>
            <p:ph type="sldImg"/>
          </p:nvPr>
        </p:nvSpPr>
        <p:spPr>
          <a:xfrm>
            <a:off x="715963" y="630238"/>
            <a:ext cx="5432425" cy="4073525"/>
          </a:xfrm>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83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Introduction to Assignment Rules: Group Assignment - </a:t>
            </a:r>
            <a:fld id="{DAB4D238-237A-438E-BCFB-656138A632F4}" type="slidenum">
              <a:rPr lang="en-US" altLang="en-US" sz="1200" b="0" smtClean="0">
                <a:solidFill>
                  <a:schemeClr val="tx1"/>
                </a:solidFill>
              </a:rPr>
              <a:pPr eaLnBrk="1" hangingPunct="1"/>
              <a:t>26</a:t>
            </a:fld>
            <a:endParaRPr lang="en-US" altLang="en-US" sz="1200" b="0" dirty="0" smtClean="0">
              <a:solidFill>
                <a:schemeClr val="tx1"/>
              </a:solidFill>
            </a:endParaRPr>
          </a:p>
        </p:txBody>
      </p:sp>
      <p:sp>
        <p:nvSpPr>
          <p:cNvPr id="58372" name="Rectangle 2"/>
          <p:cNvSpPr>
            <a:spLocks noGrp="1" noRot="1" noChangeAspect="1" noChangeArrowheads="1" noTextEdit="1"/>
          </p:cNvSpPr>
          <p:nvPr>
            <p:ph type="sldImg"/>
          </p:nvPr>
        </p:nvSpPr>
        <p:spPr>
          <a:xfrm>
            <a:off x="715963" y="630238"/>
            <a:ext cx="5432425" cy="4073525"/>
          </a:xfrm>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b="1" dirty="0" smtClean="0"/>
              <a:t>Answers</a:t>
            </a:r>
          </a:p>
          <a:p>
            <a:pPr marL="209550" indent="-209550" eaLnBrk="1" hangingPunct="1"/>
            <a:r>
              <a:rPr lang="en-US" sz="1100" dirty="0" smtClean="0"/>
              <a:t>1. First, "global" rules are executed. Then, "default group" rules are executed.</a:t>
            </a:r>
          </a:p>
          <a:p>
            <a:pPr marL="209550" indent="-209550" eaLnBrk="1" hangingPunct="1"/>
            <a:r>
              <a:rPr lang="en-US" sz="1100" dirty="0" smtClean="0"/>
              <a:t>2. Possible answers: When the claim is assigned to a specific user; When the claim is assigned to a specific group (and rules are needed only to determine which user in the group to assign the object to).</a:t>
            </a:r>
          </a:p>
          <a:p>
            <a:pPr marL="209550" indent="-209550" eaLnBrk="1" hangingPunct="1"/>
            <a:r>
              <a:rPr lang="en-US" sz="1100" dirty="0" smtClean="0"/>
              <a:t>3. The </a:t>
            </a:r>
            <a:r>
              <a:rPr lang="en-US" sz="1100" dirty="0" err="1" smtClean="0"/>
              <a:t>CurrentAssignment</a:t>
            </a:r>
            <a:r>
              <a:rPr lang="en-US" sz="1100" dirty="0" smtClean="0"/>
              <a:t> object is an extension to all assignable entities to which all the assignment methods are associated.</a:t>
            </a:r>
          </a:p>
          <a:p>
            <a:pPr marL="209550" indent="-209550" eaLnBrk="1" hangingPunct="1"/>
            <a:r>
              <a:rPr lang="en-US" sz="1100" dirty="0" smtClean="0"/>
              <a:t>4. Assignment methods are always inside if statements because you only want to execute </a:t>
            </a:r>
            <a:r>
              <a:rPr lang="en-US" sz="1100" dirty="0" err="1" smtClean="0"/>
              <a:t>actions.exit</a:t>
            </a:r>
            <a:r>
              <a:rPr lang="en-US" sz="1100" dirty="0" smtClean="0"/>
              <a:t>() to exit the rule set when the assignment method has succeeded. For example, an </a:t>
            </a:r>
            <a:r>
              <a:rPr lang="en-US" sz="1100" dirty="0" err="1" smtClean="0"/>
              <a:t>assignGroupByLocation</a:t>
            </a:r>
            <a:r>
              <a:rPr lang="en-US" sz="1100" dirty="0" smtClean="0"/>
              <a:t> method may not be able to find a group of the chosen type. If the assignment succeeds, then the if statement causes control of flow to execute an </a:t>
            </a:r>
            <a:r>
              <a:rPr lang="en-US" sz="1100" dirty="0" err="1" smtClean="0"/>
              <a:t>actions.exit</a:t>
            </a:r>
            <a:r>
              <a:rPr lang="en-US" sz="1100" dirty="0" smtClean="0"/>
              <a:t>() statement, which exits execution from the rule set. If the assignment fails, then the </a:t>
            </a:r>
            <a:r>
              <a:rPr lang="en-US" sz="1100" dirty="0" err="1" smtClean="0"/>
              <a:t>actions.exit</a:t>
            </a:r>
            <a:r>
              <a:rPr lang="en-US" sz="1100" dirty="0" smtClean="0"/>
              <a:t>() statement is skipped and execution proceeds to the next rule.</a:t>
            </a:r>
          </a:p>
          <a:p>
            <a:pPr marL="209550" indent="-209550" eaLnBrk="1" hangingPunct="1"/>
            <a:r>
              <a:rPr lang="en-US" sz="1100" dirty="0" smtClean="0"/>
              <a:t>5. Group assignment by location and by type is both done by the </a:t>
            </a:r>
            <a:r>
              <a:rPr lang="en-US" sz="1100" dirty="0" err="1" smtClean="0"/>
              <a:t>assignGroupByLocation</a:t>
            </a:r>
            <a:r>
              <a:rPr lang="en-US" sz="1100" dirty="0" smtClean="0"/>
              <a:t> method.</a:t>
            </a:r>
          </a:p>
          <a:p>
            <a:pPr marL="209550" indent="-209550" eaLnBrk="1" hangingPunct="1"/>
            <a:r>
              <a:rPr lang="en-US" sz="1100" dirty="0" smtClean="0"/>
              <a:t>6. (1) Identify candidate groups; (2) Filter out groups based on group type; (3) Select group which matches given location at most local granularity.</a:t>
            </a:r>
          </a:p>
          <a:p>
            <a:pPr marL="209550" indent="-209550" eaLnBrk="1" hangingPunct="1"/>
            <a:r>
              <a:rPr lang="en-US" sz="1100" dirty="0" smtClean="0"/>
              <a:t>7. "Default Owner" is a dummy user that objects are assigned to when global assignment rules fail to assign the object to a group.</a:t>
            </a:r>
            <a:endParaRPr lang="en-US" b="1"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pyright"/>
          <p:cNvSpPr>
            <a:spLocks noGrp="1" noChangeArrowheads="1"/>
          </p:cNvSpPr>
          <p:nvPr>
            <p:ph type="sldNum" sz="quarter" idx="5"/>
          </p:nvPr>
        </p:nvSpPr>
        <p:spPr/>
        <p:txBody>
          <a:bodyPr/>
          <a:lstStyle/>
          <a:p>
            <a:pPr>
              <a:defRPr/>
            </a:pPr>
            <a:r>
              <a:rPr lang="en-US" altLang="en-US" dirty="0" smtClean="0"/>
              <a:t>	</a:t>
            </a:r>
            <a:r>
              <a:rPr lang="en-US" altLang="en-US" dirty="0"/>
              <a:t> Introduction to Assignment Rules: Group Assignment</a:t>
            </a:r>
            <a:r>
              <a:rPr lang="en-US" altLang="en-US" dirty="0" smtClean="0"/>
              <a:t> - </a:t>
            </a:r>
            <a:fld id="{211C349A-83C9-44D0-A356-DBEB3FC715FC}" type="slidenum">
              <a:rPr lang="en-US" altLang="en-US" smtClean="0"/>
              <a:pPr>
                <a:defRPr/>
              </a:pPr>
              <a:t>27</a:t>
            </a:fld>
            <a:endParaRPr lang="en-US" altLang="en-US" dirty="0" smtClean="0"/>
          </a:p>
        </p:txBody>
      </p:sp>
      <p:sp>
        <p:nvSpPr>
          <p:cNvPr id="100355"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68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Introduction to Assignment Rules: Group Assignment - </a:t>
            </a:r>
            <a:fld id="{599A70CF-5B27-4136-A451-B6DAB2D57208}" type="slidenum">
              <a:rPr lang="en-US" altLang="en-US" sz="1200" b="0" smtClean="0">
                <a:solidFill>
                  <a:schemeClr val="tx1"/>
                </a:solidFill>
              </a:rPr>
              <a:pPr eaLnBrk="1" hangingPunct="1"/>
              <a:t>3</a:t>
            </a:fld>
            <a:endParaRPr lang="en-US" altLang="en-US" sz="1200" b="0" dirty="0" smtClean="0">
              <a:solidFill>
                <a:schemeClr val="tx1"/>
              </a:solidFill>
            </a:endParaRPr>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78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Introduction to Assignment Rules: Group Assignment - </a:t>
            </a:r>
            <a:fld id="{8560FC5B-F8FA-4638-BBC6-F4029189EB49}" type="slidenum">
              <a:rPr lang="en-US" altLang="en-US" sz="1200" b="0" smtClean="0">
                <a:solidFill>
                  <a:schemeClr val="tx1"/>
                </a:solidFill>
              </a:rPr>
              <a:pPr eaLnBrk="1" hangingPunct="1"/>
              <a:t>4</a:t>
            </a:fld>
            <a:endParaRPr lang="en-US" altLang="en-US" sz="1200" b="0" dirty="0" smtClean="0">
              <a:solidFill>
                <a:schemeClr val="tx1"/>
              </a:solidFill>
            </a:endParaRPr>
          </a:p>
        </p:txBody>
      </p:sp>
      <p:sp>
        <p:nvSpPr>
          <p:cNvPr id="37892" name="Rectangle 2"/>
          <p:cNvSpPr>
            <a:spLocks noGrp="1" noRot="1" noChangeAspect="1" noChangeArrowheads="1" noTextEdit="1"/>
          </p:cNvSpPr>
          <p:nvPr>
            <p:ph type="sldImg"/>
          </p:nvPr>
        </p:nvSpPr>
        <p:spPr>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concept of assignment in Guidewire applications is basically equivalent to ownership. The user to whom a claim is assigned, for example, is the user who "owns" that claim and who therefore has primary responsibility for it. An entity which can be owned in this way is said to be "assignable".</a:t>
            </a:r>
          </a:p>
          <a:p>
            <a:pPr eaLnBrk="1" hangingPunct="1"/>
            <a:r>
              <a:rPr lang="en-US" dirty="0" smtClean="0"/>
              <a:t>A user in two groups could receive assignments through either group.</a:t>
            </a:r>
          </a:p>
          <a:p>
            <a:pPr eaLnBrk="1" hangingPunct="1"/>
            <a:r>
              <a:rPr lang="en-US" dirty="0" smtClean="0"/>
              <a:t>Sometimes it is possible to assign an object to a temporary location before the final user and group have been selected. These locations are only intermediate points in the assignment process. Eventually, every assignable object is assigned to a group and a user in that group.</a:t>
            </a:r>
          </a:p>
          <a:p>
            <a:pPr lvl="1" eaLnBrk="1" hangingPunct="1"/>
            <a:r>
              <a:rPr lang="en-US" dirty="0" smtClean="0"/>
              <a:t>Any assignable object can be assigned to a group, but temporarily be marked as "Pending Assignment,” awaiting manual assignment by a supervisor. </a:t>
            </a:r>
          </a:p>
          <a:p>
            <a:pPr lvl="1" eaLnBrk="1" hangingPunct="1"/>
            <a:r>
              <a:rPr lang="en-US" dirty="0" smtClean="0"/>
              <a:t>Activities (and only activities) can be assigned to a group queue (rather than user), awaiting selection by a member of the group.</a:t>
            </a:r>
          </a:p>
          <a:p>
            <a:pPr marL="0" marR="0" indent="0" algn="l" defTabSz="914400" rtl="0" eaLnBrk="1" fontAlgn="base" latinLnBrk="0" hangingPunct="1">
              <a:lnSpc>
                <a:spcPct val="100000"/>
              </a:lnSpc>
              <a:spcBef>
                <a:spcPct val="10000"/>
              </a:spcBef>
              <a:spcAft>
                <a:spcPct val="0"/>
              </a:spcAft>
              <a:buClrTx/>
              <a:buSzTx/>
              <a:buFontTx/>
              <a:buNone/>
              <a:tabLst/>
              <a:defRPr/>
            </a:pPr>
            <a:r>
              <a:rPr lang="en-US" dirty="0" smtClean="0"/>
              <a:t>The entities which exist in the Guidewire out-of-the-box configuration cannot be made assignable if they are not already assignable in the base configuration, but extension entities can be made assignable. </a:t>
            </a:r>
            <a:br>
              <a:rPr lang="en-US" dirty="0" smtClean="0"/>
            </a:br>
            <a:r>
              <a:rPr lang="en-US" dirty="0" smtClean="0"/>
              <a:t/>
            </a:r>
            <a:br>
              <a:rPr lang="en-US" dirty="0" smtClean="0"/>
            </a:br>
            <a:r>
              <a:rPr lang="en-US" dirty="0" smtClean="0"/>
              <a:t>Service Requests are also assignable objects (in code)</a:t>
            </a:r>
            <a:r>
              <a:rPr lang="en-US" baseline="0" dirty="0" smtClean="0"/>
              <a:t> in 8.0.0, but are not assignable in the user interface in the </a:t>
            </a:r>
            <a:r>
              <a:rPr lang="en-US" baseline="0" smtClean="0"/>
              <a:t>base application. </a:t>
            </a:r>
            <a:r>
              <a:rPr lang="en-US" baseline="0" dirty="0" smtClean="0"/>
              <a:t>Service Requests will be assignable in the user interface in version 8.0.1.</a:t>
            </a:r>
            <a:endParaRPr lang="en-US" dirty="0" smtClean="0"/>
          </a:p>
          <a:p>
            <a:pPr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altLang="en-US" smtClean="0"/>
              <a:t>	</a:t>
            </a:r>
            <a:endParaRPr lang="en-US"/>
          </a:p>
        </p:txBody>
      </p:sp>
      <p:sp>
        <p:nvSpPr>
          <p:cNvPr id="5" name="Slide Number Placeholder 4"/>
          <p:cNvSpPr>
            <a:spLocks noGrp="1"/>
          </p:cNvSpPr>
          <p:nvPr>
            <p:ph type="sldNum" sz="quarter" idx="11"/>
          </p:nvPr>
        </p:nvSpPr>
        <p:spPr/>
        <p:txBody>
          <a:bodyPr/>
          <a:lstStyle/>
          <a:p>
            <a:pPr>
              <a:defRPr/>
            </a:pPr>
            <a:r>
              <a:rPr lang="en-US" altLang="en-US" smtClean="0"/>
              <a:t>	Introduction to Assignment Rules: Group Assignment - </a:t>
            </a:r>
            <a:fld id="{DA799303-453D-4CC5-A506-098DCE2AD957}" type="slidenum">
              <a:rPr lang="en-US" altLang="en-US" smtClean="0"/>
              <a:pPr>
                <a:defRPr/>
              </a:pPr>
              <a:t>5</a:t>
            </a:fld>
            <a:endParaRPr lang="en-US" altLang="en-US" dirty="0"/>
          </a:p>
        </p:txBody>
      </p:sp>
    </p:spTree>
    <p:extLst>
      <p:ext uri="{BB962C8B-B14F-4D97-AF65-F5344CB8AC3E}">
        <p14:creationId xmlns:p14="http://schemas.microsoft.com/office/powerpoint/2010/main" val="2108705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89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Introduction to Assignment Rules: Group Assignment - </a:t>
            </a:r>
            <a:fld id="{F4A1DFB1-7882-42E8-ACC5-8063D5C18529}" type="slidenum">
              <a:rPr lang="en-US" altLang="en-US" sz="1200" b="0" smtClean="0">
                <a:solidFill>
                  <a:schemeClr val="tx1"/>
                </a:solidFill>
              </a:rPr>
              <a:pPr eaLnBrk="1" hangingPunct="1"/>
              <a:t>6</a:t>
            </a:fld>
            <a:endParaRPr lang="en-US" altLang="en-US" sz="1200" b="0" dirty="0" smtClean="0">
              <a:solidFill>
                <a:schemeClr val="tx1"/>
              </a:solidFill>
            </a:endParaRPr>
          </a:p>
        </p:txBody>
      </p:sp>
      <p:sp>
        <p:nvSpPr>
          <p:cNvPr id="38916" name="Rectangle 2"/>
          <p:cNvSpPr>
            <a:spLocks noGrp="1" noRot="1" noChangeAspect="1" noChangeArrowheads="1" noTextEdit="1"/>
          </p:cNvSpPr>
          <p:nvPr>
            <p:ph type="sldImg"/>
          </p:nvPr>
        </p:nvSpPr>
        <p:spPr>
          <a:ln/>
        </p:spPr>
      </p:sp>
      <p:sp>
        <p:nvSpPr>
          <p:cNvPr id="389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Each assignable entity has two rule sets. Assignment is the process of running these rules. Assignment is complete when either the object has a user and group or there are no more rules left to run.</a:t>
            </a:r>
          </a:p>
          <a:p>
            <a:pPr eaLnBrk="1" hangingPunct="1"/>
            <a:r>
              <a:rPr lang="en-US" dirty="0" smtClean="0"/>
              <a:t>Assignment rules are not used when a user (or queue) and group are specified by the user who is creating or reassigning the item. Assignment rules are used only when there is a group but no specified user, or when there is neither a specified group nor user.</a:t>
            </a:r>
          </a:p>
          <a:p>
            <a:pPr eaLnBrk="1" hangingPunct="1"/>
            <a:r>
              <a:rPr lang="en-US" dirty="0" smtClean="0"/>
              <a:t>This further</a:t>
            </a:r>
            <a:r>
              <a:rPr lang="en-US" baseline="0" dirty="0" smtClean="0"/>
              <a:t> study </a:t>
            </a:r>
            <a:r>
              <a:rPr lang="en-US" dirty="0" smtClean="0"/>
              <a:t>lesson and the next further study lesson</a:t>
            </a:r>
            <a:r>
              <a:rPr lang="en-US" baseline="0" dirty="0" smtClean="0"/>
              <a:t> following it (User Assignment Rules)</a:t>
            </a:r>
            <a:r>
              <a:rPr lang="en-US" dirty="0" smtClean="0"/>
              <a:t> focus on claim assignment, with some additional discussion about exposure and activity assignment. Matter assignment is a less common circumstance for developers to grapple with and is not significantly different from claim, exposure, and activity assignment. Therefore, the assignment lessons do not discuss matter assignment in detail.</a:t>
            </a:r>
          </a:p>
          <a:p>
            <a:pPr eaLnBrk="1" hangingPunct="1"/>
            <a:endParaRPr lang="en-US" dirty="0" smtClean="0"/>
          </a:p>
          <a:p>
            <a:pPr eaLnBrk="1" hangingPunct="1"/>
            <a:r>
              <a:rPr lang="en-US" dirty="0" smtClean="0"/>
              <a:t>Service Request</a:t>
            </a:r>
            <a:r>
              <a:rPr lang="en-US" baseline="0" dirty="0" smtClean="0"/>
              <a:t> assignment is also a less common circumstance, and, in the base application the rules simply assign the Service Request to the claim owner. Service Request assignment in 8.0.0 is not significantly different than claim assignment. </a:t>
            </a:r>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99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Introduction to Assignment Rules: Group Assignment - </a:t>
            </a:r>
            <a:fld id="{74BDFA30-EACA-4A30-A527-818AA578E7C4}" type="slidenum">
              <a:rPr lang="en-US" altLang="en-US" sz="1200" b="0" smtClean="0">
                <a:solidFill>
                  <a:schemeClr val="tx1"/>
                </a:solidFill>
              </a:rPr>
              <a:pPr eaLnBrk="1" hangingPunct="1"/>
              <a:t>7</a:t>
            </a:fld>
            <a:endParaRPr lang="en-US" altLang="en-US" sz="1200" b="0" dirty="0" smtClean="0">
              <a:solidFill>
                <a:schemeClr val="tx1"/>
              </a:solidFill>
            </a:endParaRPr>
          </a:p>
        </p:txBody>
      </p:sp>
      <p:sp>
        <p:nvSpPr>
          <p:cNvPr id="39940" name="Rectangle 2"/>
          <p:cNvSpPr>
            <a:spLocks noGrp="1" noRot="1" noChangeAspect="1" noChangeArrowheads="1" noTextEdit="1"/>
          </p:cNvSpPr>
          <p:nvPr>
            <p:ph type="sldImg"/>
          </p:nvPr>
        </p:nvSpPr>
        <p:spPr>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diagram above shows a typical flow of execution through assignment rules. The diagram omits processing which is needed for error checking or atypical situations. The omitted processing is discussed later in this lesson and in the "User Assignment Rules" lesson.</a:t>
            </a:r>
          </a:p>
          <a:p>
            <a:pPr eaLnBrk="1" hangingPunct="1"/>
            <a:r>
              <a:rPr lang="en-US" dirty="0" smtClean="0"/>
              <a:t>There are three assignment circumstances:</a:t>
            </a:r>
          </a:p>
          <a:p>
            <a:pPr lvl="1" eaLnBrk="1" hangingPunct="1"/>
            <a:r>
              <a:rPr lang="en-US" dirty="0" smtClean="0"/>
              <a:t>Neither a user nor group is specified: In this case, global assignment rules are executed. Typically, global assignment rules assign the object only to a group. Afterwards, default group assignment rules are executed, which assign the object to a user within that group (or a subgroup.) In some cases, global assignment rules can assign the object to a group and a user in the group. In that case, default group assignment rules are skipped.</a:t>
            </a:r>
          </a:p>
          <a:p>
            <a:pPr lvl="1" eaLnBrk="1" hangingPunct="1"/>
            <a:r>
              <a:rPr lang="en-US" dirty="0" smtClean="0"/>
              <a:t>A group has been specified, but not a user: In this case, only default group assignment rules are executed. These rules assign the object to a user in that group.</a:t>
            </a:r>
          </a:p>
          <a:p>
            <a:pPr lvl="1" eaLnBrk="1" hangingPunct="1"/>
            <a:r>
              <a:rPr lang="en-US" dirty="0" smtClean="0"/>
              <a:t>A group and user has been specified: In this case, no rules are run. The object is simply assigned to the specified user and group.</a:t>
            </a:r>
            <a:endParaRPr lang="en-US" i="1"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09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Introduction to Assignment Rules: Group Assignment - </a:t>
            </a:r>
            <a:fld id="{05A2FE23-B661-43BF-A8BA-64B4BA8EA10F}" type="slidenum">
              <a:rPr lang="en-US" altLang="en-US" sz="1200" b="0" smtClean="0">
                <a:solidFill>
                  <a:schemeClr val="tx1"/>
                </a:solidFill>
              </a:rPr>
              <a:pPr eaLnBrk="1" hangingPunct="1"/>
              <a:t>8</a:t>
            </a:fld>
            <a:endParaRPr lang="en-US" altLang="en-US" sz="1200" b="0" dirty="0" smtClean="0">
              <a:solidFill>
                <a:schemeClr val="tx1"/>
              </a:solidFill>
            </a:endParaRPr>
          </a:p>
        </p:txBody>
      </p:sp>
      <p:sp>
        <p:nvSpPr>
          <p:cNvPr id="40964" name="Rectangle 2"/>
          <p:cNvSpPr>
            <a:spLocks noGrp="1" noRot="1" noChangeAspect="1" noChangeArrowheads="1" noTextEdit="1"/>
          </p:cNvSpPr>
          <p:nvPr>
            <p:ph type="sldImg"/>
          </p:nvPr>
        </p:nvSpPr>
        <p:spPr>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slide above describes some common approaches to object assignment, but it is by no means an exhaustive discussion of how assignment can be or is done.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19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Introduction to Assignment Rules: Group Assignment - </a:t>
            </a:r>
            <a:fld id="{C92ABAC5-CFBA-4926-9CFB-B56C55AF6998}" type="slidenum">
              <a:rPr lang="en-US" altLang="en-US" sz="1200" b="0" smtClean="0">
                <a:solidFill>
                  <a:schemeClr val="tx1"/>
                </a:solidFill>
              </a:rPr>
              <a:pPr eaLnBrk="1" hangingPunct="1"/>
              <a:t>9</a:t>
            </a:fld>
            <a:endParaRPr lang="en-US" altLang="en-US" sz="1200" b="0" dirty="0" smtClean="0">
              <a:solidFill>
                <a:schemeClr val="tx1"/>
              </a:solidFill>
            </a:endParaRPr>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126062906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96000832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402874916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383598523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13564262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92465199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373262641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8988632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925027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95082727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57161189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19304404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algn="ctr" eaLnBrk="0" hangingPunct="0"/>
              <a:endParaRPr lang="en-US" sz="1600" b="0">
                <a:solidFill>
                  <a:srgbClr val="000000"/>
                </a:solidFill>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a:lnSpc>
                <a:spcPts val="1800"/>
              </a:lnSpc>
              <a:spcBef>
                <a:spcPts val="600"/>
              </a:spcBef>
              <a:buFont typeface="Wingdings" pitchFamily="2" charset="2"/>
              <a:buNone/>
            </a:pPr>
            <a:fld id="{A3453BE8-4208-4F53-BA7F-98C042FE7A42}" type="slidenum">
              <a:rPr lang="en-US" sz="1200">
                <a:solidFill>
                  <a:srgbClr val="B2B2B2"/>
                </a:solidFill>
                <a:latin typeface="Calibri" pitchFamily="34" charset="0"/>
                <a:ea typeface="Calibri" pitchFamily="34" charset="0"/>
                <a:cs typeface="Calibri" pitchFamily="34" charset="0"/>
              </a:rPr>
              <a:pPr algn="ctr">
                <a:lnSpc>
                  <a:spcPts val="1800"/>
                </a:lnSpc>
                <a:spcBef>
                  <a:spcPts val="600"/>
                </a:spcBef>
                <a:buFont typeface="Wingdings" pitchFamily="2" charset="2"/>
                <a:buNone/>
              </a:pPr>
              <a:t>‹#›</a:t>
            </a:fld>
            <a:r>
              <a:rPr lang="en-US" sz="1800" i="1">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ts val="600"/>
              </a:spcBef>
              <a:buClr>
                <a:schemeClr val="tx2"/>
              </a:buClr>
              <a:buFont typeface="Arial" charset="0"/>
              <a:buNone/>
            </a:pPr>
            <a:r>
              <a:rPr lang="en-US" sz="600">
                <a:solidFill>
                  <a:srgbClr val="B2B2B2"/>
                </a:solidFill>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751"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2" r:id="rId12"/>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wmf"/></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wmf"/></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wmf"/><Relationship Id="rId4" Type="http://schemas.openxmlformats.org/officeDocument/2006/relationships/image" Target="../media/image5.wmf"/></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pPr eaLnBrk="1" hangingPunct="1"/>
            <a:r>
              <a:rPr lang="en-US" dirty="0" smtClean="0"/>
              <a:t>Introduction to Assignment Rules: </a:t>
            </a:r>
            <a:br>
              <a:rPr lang="en-US" dirty="0" smtClean="0"/>
            </a:br>
            <a:r>
              <a:rPr lang="en-US" dirty="0" smtClean="0"/>
              <a:t>Group Assignment</a:t>
            </a:r>
          </a:p>
        </p:txBody>
      </p:sp>
      <p:sp>
        <p:nvSpPr>
          <p:cNvPr id="4099" name="Text Placeholder 4"/>
          <p:cNvSpPr>
            <a:spLocks noGrp="1"/>
          </p:cNvSpPr>
          <p:nvPr>
            <p:ph type="body" sz="quarter" idx="10"/>
          </p:nvPr>
        </p:nvSpPr>
        <p:spPr>
          <a:xfrm>
            <a:off x="5718175" y="6167438"/>
            <a:ext cx="3089275" cy="273050"/>
          </a:xfrm>
        </p:spPr>
        <p:txBody>
          <a:bodyPr/>
          <a:lstStyle/>
          <a:p>
            <a:r>
              <a:rPr lang="en-US" dirty="0"/>
              <a:t> </a:t>
            </a:r>
            <a:r>
              <a:rPr lang="en-US" dirty="0"/>
              <a:t> </a:t>
            </a:r>
            <a:r>
              <a:rPr lang="en-US" dirty="0" smtClean="0"/>
              <a:t>28 May</a:t>
            </a:r>
            <a:r>
              <a:rPr lang="en-US" dirty="0" smtClean="0"/>
              <a:t> </a:t>
            </a:r>
            <a:r>
              <a:rPr lang="en-US" dirty="0" smtClean="0"/>
              <a:t>2014</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4" name="Group 2"/>
          <p:cNvGrpSpPr>
            <a:grpSpLocks/>
          </p:cNvGrpSpPr>
          <p:nvPr/>
        </p:nvGrpSpPr>
        <p:grpSpPr bwMode="auto">
          <a:xfrm>
            <a:off x="5778500" y="849313"/>
            <a:ext cx="749300" cy="952500"/>
            <a:chOff x="2401" y="425"/>
            <a:chExt cx="907" cy="1154"/>
          </a:xfrm>
        </p:grpSpPr>
        <p:sp>
          <p:nvSpPr>
            <p:cNvPr id="13376" name="Rectangle 3"/>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3377" name="Line 4"/>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78" name="Line 5"/>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79" name="Rectangle 6"/>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13380" name="Freeform 7"/>
            <p:cNvSpPr>
              <a:spLocks/>
            </p:cNvSpPr>
            <p:nvPr/>
          </p:nvSpPr>
          <p:spPr bwMode="auto">
            <a:xfrm>
              <a:off x="2643" y="789"/>
              <a:ext cx="309" cy="257"/>
            </a:xfrm>
            <a:custGeom>
              <a:avLst/>
              <a:gdLst>
                <a:gd name="T0" fmla="*/ 494 w 234"/>
                <a:gd name="T1" fmla="*/ 0 h 195"/>
                <a:gd name="T2" fmla="*/ 110 w 234"/>
                <a:gd name="T3" fmla="*/ 165 h 195"/>
                <a:gd name="T4" fmla="*/ 0 w 234"/>
                <a:gd name="T5" fmla="*/ 776 h 195"/>
                <a:gd name="T6" fmla="*/ 724 w 234"/>
                <a:gd name="T7" fmla="*/ 776 h 195"/>
                <a:gd name="T8" fmla="*/ 940 w 234"/>
                <a:gd name="T9" fmla="*/ 439 h 195"/>
                <a:gd name="T10" fmla="*/ 49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13381" name="Line 8"/>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3315" name="Group 9"/>
          <p:cNvGrpSpPr>
            <a:grpSpLocks/>
          </p:cNvGrpSpPr>
          <p:nvPr/>
        </p:nvGrpSpPr>
        <p:grpSpPr bwMode="auto">
          <a:xfrm>
            <a:off x="7191375" y="941388"/>
            <a:ext cx="868363" cy="858837"/>
            <a:chOff x="3576" y="3153"/>
            <a:chExt cx="784" cy="775"/>
          </a:xfrm>
        </p:grpSpPr>
        <p:sp>
          <p:nvSpPr>
            <p:cNvPr id="13366" name="Freeform 10"/>
            <p:cNvSpPr>
              <a:spLocks/>
            </p:cNvSpPr>
            <p:nvPr/>
          </p:nvSpPr>
          <p:spPr bwMode="auto">
            <a:xfrm>
              <a:off x="3576" y="3153"/>
              <a:ext cx="771" cy="765"/>
            </a:xfrm>
            <a:custGeom>
              <a:avLst/>
              <a:gdLst>
                <a:gd name="T0" fmla="*/ 43 w 1542"/>
                <a:gd name="T1" fmla="*/ 47 h 1531"/>
                <a:gd name="T2" fmla="*/ 44 w 1542"/>
                <a:gd name="T3" fmla="*/ 47 h 1531"/>
                <a:gd name="T4" fmla="*/ 45 w 1542"/>
                <a:gd name="T5" fmla="*/ 47 h 1531"/>
                <a:gd name="T6" fmla="*/ 46 w 1542"/>
                <a:gd name="T7" fmla="*/ 46 h 1531"/>
                <a:gd name="T8" fmla="*/ 47 w 1542"/>
                <a:gd name="T9" fmla="*/ 46 h 1531"/>
                <a:gd name="T10" fmla="*/ 48 w 1542"/>
                <a:gd name="T11" fmla="*/ 45 h 1531"/>
                <a:gd name="T12" fmla="*/ 48 w 1542"/>
                <a:gd name="T13" fmla="*/ 44 h 1531"/>
                <a:gd name="T14" fmla="*/ 48 w 1542"/>
                <a:gd name="T15" fmla="*/ 43 h 1531"/>
                <a:gd name="T16" fmla="*/ 48 w 1542"/>
                <a:gd name="T17" fmla="*/ 42 h 1531"/>
                <a:gd name="T18" fmla="*/ 48 w 1542"/>
                <a:gd name="T19" fmla="*/ 5 h 1531"/>
                <a:gd name="T20" fmla="*/ 48 w 1542"/>
                <a:gd name="T21" fmla="*/ 4 h 1531"/>
                <a:gd name="T22" fmla="*/ 48 w 1542"/>
                <a:gd name="T23" fmla="*/ 3 h 1531"/>
                <a:gd name="T24" fmla="*/ 48 w 1542"/>
                <a:gd name="T25" fmla="*/ 2 h 1531"/>
                <a:gd name="T26" fmla="*/ 47 w 1542"/>
                <a:gd name="T27" fmla="*/ 1 h 1531"/>
                <a:gd name="T28" fmla="*/ 46 w 1542"/>
                <a:gd name="T29" fmla="*/ 0 h 1531"/>
                <a:gd name="T30" fmla="*/ 45 w 1542"/>
                <a:gd name="T31" fmla="*/ 0 h 1531"/>
                <a:gd name="T32" fmla="*/ 44 w 1542"/>
                <a:gd name="T33" fmla="*/ 0 h 1531"/>
                <a:gd name="T34" fmla="*/ 43 w 1542"/>
                <a:gd name="T35" fmla="*/ 0 h 1531"/>
                <a:gd name="T36" fmla="*/ 6 w 1542"/>
                <a:gd name="T37" fmla="*/ 0 h 1531"/>
                <a:gd name="T38" fmla="*/ 5 w 1542"/>
                <a:gd name="T39" fmla="*/ 0 h 1531"/>
                <a:gd name="T40" fmla="*/ 3 w 1542"/>
                <a:gd name="T41" fmla="*/ 0 h 1531"/>
                <a:gd name="T42" fmla="*/ 3 w 1542"/>
                <a:gd name="T43" fmla="*/ 0 h 1531"/>
                <a:gd name="T44" fmla="*/ 2 w 1542"/>
                <a:gd name="T45" fmla="*/ 1 h 1531"/>
                <a:gd name="T46" fmla="*/ 1 w 1542"/>
                <a:gd name="T47" fmla="*/ 2 h 1531"/>
                <a:gd name="T48" fmla="*/ 1 w 1542"/>
                <a:gd name="T49" fmla="*/ 3 h 1531"/>
                <a:gd name="T50" fmla="*/ 1 w 1542"/>
                <a:gd name="T51" fmla="*/ 4 h 1531"/>
                <a:gd name="T52" fmla="*/ 0 w 1542"/>
                <a:gd name="T53" fmla="*/ 5 h 1531"/>
                <a:gd name="T54" fmla="*/ 0 w 1542"/>
                <a:gd name="T55" fmla="*/ 42 h 1531"/>
                <a:gd name="T56" fmla="*/ 1 w 1542"/>
                <a:gd name="T57" fmla="*/ 43 h 1531"/>
                <a:gd name="T58" fmla="*/ 1 w 1542"/>
                <a:gd name="T59" fmla="*/ 44 h 1531"/>
                <a:gd name="T60" fmla="*/ 1 w 1542"/>
                <a:gd name="T61" fmla="*/ 45 h 1531"/>
                <a:gd name="T62" fmla="*/ 2 w 1542"/>
                <a:gd name="T63" fmla="*/ 46 h 1531"/>
                <a:gd name="T64" fmla="*/ 3 w 1542"/>
                <a:gd name="T65" fmla="*/ 46 h 1531"/>
                <a:gd name="T66" fmla="*/ 3 w 1542"/>
                <a:gd name="T67" fmla="*/ 47 h 1531"/>
                <a:gd name="T68" fmla="*/ 5 w 1542"/>
                <a:gd name="T69" fmla="*/ 47 h 1531"/>
                <a:gd name="T70" fmla="*/ 6 w 1542"/>
                <a:gd name="T71" fmla="*/ 47 h 1531"/>
                <a:gd name="T72" fmla="*/ 43 w 1542"/>
                <a:gd name="T73" fmla="*/ 47 h 153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42"/>
                <a:gd name="T112" fmla="*/ 0 h 1531"/>
                <a:gd name="T113" fmla="*/ 1542 w 1542"/>
                <a:gd name="T114" fmla="*/ 1531 h 153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42" h="1531">
                  <a:moveTo>
                    <a:pt x="1367" y="1531"/>
                  </a:moveTo>
                  <a:lnTo>
                    <a:pt x="1401" y="1527"/>
                  </a:lnTo>
                  <a:lnTo>
                    <a:pt x="1436" y="1517"/>
                  </a:lnTo>
                  <a:lnTo>
                    <a:pt x="1465" y="1500"/>
                  </a:lnTo>
                  <a:lnTo>
                    <a:pt x="1491" y="1479"/>
                  </a:lnTo>
                  <a:lnTo>
                    <a:pt x="1511" y="1454"/>
                  </a:lnTo>
                  <a:lnTo>
                    <a:pt x="1528" y="1424"/>
                  </a:lnTo>
                  <a:lnTo>
                    <a:pt x="1539" y="1390"/>
                  </a:lnTo>
                  <a:lnTo>
                    <a:pt x="1542" y="1356"/>
                  </a:lnTo>
                  <a:lnTo>
                    <a:pt x="1542" y="175"/>
                  </a:lnTo>
                  <a:lnTo>
                    <a:pt x="1539" y="141"/>
                  </a:lnTo>
                  <a:lnTo>
                    <a:pt x="1528" y="107"/>
                  </a:lnTo>
                  <a:lnTo>
                    <a:pt x="1511" y="78"/>
                  </a:lnTo>
                  <a:lnTo>
                    <a:pt x="1491" y="52"/>
                  </a:lnTo>
                  <a:lnTo>
                    <a:pt x="1465" y="31"/>
                  </a:lnTo>
                  <a:lnTo>
                    <a:pt x="1436" y="14"/>
                  </a:lnTo>
                  <a:lnTo>
                    <a:pt x="1401" y="4"/>
                  </a:lnTo>
                  <a:lnTo>
                    <a:pt x="1367" y="0"/>
                  </a:lnTo>
                  <a:lnTo>
                    <a:pt x="175" y="0"/>
                  </a:lnTo>
                  <a:lnTo>
                    <a:pt x="141" y="4"/>
                  </a:lnTo>
                  <a:lnTo>
                    <a:pt x="106" y="14"/>
                  </a:lnTo>
                  <a:lnTo>
                    <a:pt x="77" y="31"/>
                  </a:lnTo>
                  <a:lnTo>
                    <a:pt x="51" y="52"/>
                  </a:lnTo>
                  <a:lnTo>
                    <a:pt x="31" y="78"/>
                  </a:lnTo>
                  <a:lnTo>
                    <a:pt x="14" y="107"/>
                  </a:lnTo>
                  <a:lnTo>
                    <a:pt x="3" y="141"/>
                  </a:lnTo>
                  <a:lnTo>
                    <a:pt x="0" y="175"/>
                  </a:lnTo>
                  <a:lnTo>
                    <a:pt x="0" y="1356"/>
                  </a:lnTo>
                  <a:lnTo>
                    <a:pt x="3" y="1390"/>
                  </a:lnTo>
                  <a:lnTo>
                    <a:pt x="14" y="1424"/>
                  </a:lnTo>
                  <a:lnTo>
                    <a:pt x="31" y="1454"/>
                  </a:lnTo>
                  <a:lnTo>
                    <a:pt x="51" y="1479"/>
                  </a:lnTo>
                  <a:lnTo>
                    <a:pt x="77" y="1500"/>
                  </a:lnTo>
                  <a:lnTo>
                    <a:pt x="106" y="1517"/>
                  </a:lnTo>
                  <a:lnTo>
                    <a:pt x="141" y="1527"/>
                  </a:lnTo>
                  <a:lnTo>
                    <a:pt x="175" y="1531"/>
                  </a:lnTo>
                  <a:lnTo>
                    <a:pt x="1367" y="1531"/>
                  </a:lnTo>
                  <a:close/>
                </a:path>
              </a:pathLst>
            </a:custGeom>
            <a:solidFill>
              <a:srgbClr val="FF9B9E"/>
            </a:solidFill>
            <a:ln w="9525">
              <a:solidFill>
                <a:schemeClr val="bg1"/>
              </a:solidFill>
              <a:round/>
              <a:headEnd/>
              <a:tailEnd/>
            </a:ln>
          </p:spPr>
          <p:txBody>
            <a:bodyPr/>
            <a:lstStyle/>
            <a:p>
              <a:endParaRPr lang="en-US"/>
            </a:p>
          </p:txBody>
        </p:sp>
        <p:sp>
          <p:nvSpPr>
            <p:cNvPr id="13367" name="Freeform 11"/>
            <p:cNvSpPr>
              <a:spLocks/>
            </p:cNvSpPr>
            <p:nvPr/>
          </p:nvSpPr>
          <p:spPr bwMode="auto">
            <a:xfrm>
              <a:off x="3895" y="3254"/>
              <a:ext cx="271" cy="134"/>
            </a:xfrm>
            <a:custGeom>
              <a:avLst/>
              <a:gdLst>
                <a:gd name="T0" fmla="*/ 15 w 542"/>
                <a:gd name="T1" fmla="*/ 8 h 269"/>
                <a:gd name="T2" fmla="*/ 15 w 542"/>
                <a:gd name="T3" fmla="*/ 8 h 269"/>
                <a:gd name="T4" fmla="*/ 15 w 542"/>
                <a:gd name="T5" fmla="*/ 8 h 269"/>
                <a:gd name="T6" fmla="*/ 16 w 542"/>
                <a:gd name="T7" fmla="*/ 8 h 269"/>
                <a:gd name="T8" fmla="*/ 16 w 542"/>
                <a:gd name="T9" fmla="*/ 8 h 269"/>
                <a:gd name="T10" fmla="*/ 17 w 542"/>
                <a:gd name="T11" fmla="*/ 8 h 269"/>
                <a:gd name="T12" fmla="*/ 17 w 542"/>
                <a:gd name="T13" fmla="*/ 7 h 269"/>
                <a:gd name="T14" fmla="*/ 17 w 542"/>
                <a:gd name="T15" fmla="*/ 7 h 269"/>
                <a:gd name="T16" fmla="*/ 17 w 542"/>
                <a:gd name="T17" fmla="*/ 7 h 269"/>
                <a:gd name="T18" fmla="*/ 17 w 542"/>
                <a:gd name="T19" fmla="*/ 7 h 269"/>
                <a:gd name="T20" fmla="*/ 17 w 542"/>
                <a:gd name="T21" fmla="*/ 6 h 269"/>
                <a:gd name="T22" fmla="*/ 17 w 542"/>
                <a:gd name="T23" fmla="*/ 6 h 269"/>
                <a:gd name="T24" fmla="*/ 17 w 542"/>
                <a:gd name="T25" fmla="*/ 5 h 269"/>
                <a:gd name="T26" fmla="*/ 16 w 542"/>
                <a:gd name="T27" fmla="*/ 5 h 269"/>
                <a:gd name="T28" fmla="*/ 2 w 542"/>
                <a:gd name="T29" fmla="*/ 0 h 269"/>
                <a:gd name="T30" fmla="*/ 2 w 542"/>
                <a:gd name="T31" fmla="*/ 0 h 269"/>
                <a:gd name="T32" fmla="*/ 2 w 542"/>
                <a:gd name="T33" fmla="*/ 0 h 269"/>
                <a:gd name="T34" fmla="*/ 1 w 542"/>
                <a:gd name="T35" fmla="*/ 0 h 269"/>
                <a:gd name="T36" fmla="*/ 1 w 542"/>
                <a:gd name="T37" fmla="*/ 0 h 269"/>
                <a:gd name="T38" fmla="*/ 1 w 542"/>
                <a:gd name="T39" fmla="*/ 0 h 269"/>
                <a:gd name="T40" fmla="*/ 1 w 542"/>
                <a:gd name="T41" fmla="*/ 0 h 269"/>
                <a:gd name="T42" fmla="*/ 1 w 542"/>
                <a:gd name="T43" fmla="*/ 0 h 269"/>
                <a:gd name="T44" fmla="*/ 1 w 542"/>
                <a:gd name="T45" fmla="*/ 1 h 269"/>
                <a:gd name="T46" fmla="*/ 1 w 542"/>
                <a:gd name="T47" fmla="*/ 1 h 269"/>
                <a:gd name="T48" fmla="*/ 0 w 542"/>
                <a:gd name="T49" fmla="*/ 1 h 269"/>
                <a:gd name="T50" fmla="*/ 1 w 542"/>
                <a:gd name="T51" fmla="*/ 2 h 269"/>
                <a:gd name="T52" fmla="*/ 1 w 542"/>
                <a:gd name="T53" fmla="*/ 2 h 269"/>
                <a:gd name="T54" fmla="*/ 1 w 542"/>
                <a:gd name="T55" fmla="*/ 3 h 269"/>
                <a:gd name="T56" fmla="*/ 15 w 542"/>
                <a:gd name="T57" fmla="*/ 8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68" y="266"/>
                  </a:moveTo>
                  <a:lnTo>
                    <a:pt x="479" y="269"/>
                  </a:lnTo>
                  <a:lnTo>
                    <a:pt x="491" y="269"/>
                  </a:lnTo>
                  <a:lnTo>
                    <a:pt x="501" y="268"/>
                  </a:lnTo>
                  <a:lnTo>
                    <a:pt x="511" y="264"/>
                  </a:lnTo>
                  <a:lnTo>
                    <a:pt x="520" y="259"/>
                  </a:lnTo>
                  <a:lnTo>
                    <a:pt x="527" y="252"/>
                  </a:lnTo>
                  <a:lnTo>
                    <a:pt x="533" y="244"/>
                  </a:lnTo>
                  <a:lnTo>
                    <a:pt x="539" y="233"/>
                  </a:lnTo>
                  <a:lnTo>
                    <a:pt x="542" y="213"/>
                  </a:lnTo>
                  <a:lnTo>
                    <a:pt x="539" y="192"/>
                  </a:lnTo>
                  <a:lnTo>
                    <a:pt x="527" y="175"/>
                  </a:lnTo>
                  <a:lnTo>
                    <a:pt x="508" y="163"/>
                  </a:lnTo>
                  <a:lnTo>
                    <a:pt x="74" y="4"/>
                  </a:lnTo>
                  <a:lnTo>
                    <a:pt x="64" y="0"/>
                  </a:lnTo>
                  <a:lnTo>
                    <a:pt x="53" y="0"/>
                  </a:lnTo>
                  <a:lnTo>
                    <a:pt x="43" y="0"/>
                  </a:lnTo>
                  <a:lnTo>
                    <a:pt x="33" y="4"/>
                  </a:lnTo>
                  <a:lnTo>
                    <a:pt x="22" y="9"/>
                  </a:lnTo>
                  <a:lnTo>
                    <a:pt x="16" y="16"/>
                  </a:lnTo>
                  <a:lnTo>
                    <a:pt x="9" y="24"/>
                  </a:lnTo>
                  <a:lnTo>
                    <a:pt x="4" y="34"/>
                  </a:lnTo>
                  <a:lnTo>
                    <a:pt x="0" y="57"/>
                  </a:lnTo>
                  <a:lnTo>
                    <a:pt x="5" y="77"/>
                  </a:lnTo>
                  <a:lnTo>
                    <a:pt x="17" y="93"/>
                  </a:lnTo>
                  <a:lnTo>
                    <a:pt x="36" y="105"/>
                  </a:lnTo>
                  <a:lnTo>
                    <a:pt x="468"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8" name="Freeform 12"/>
            <p:cNvSpPr>
              <a:spLocks/>
            </p:cNvSpPr>
            <p:nvPr/>
          </p:nvSpPr>
          <p:spPr bwMode="auto">
            <a:xfrm>
              <a:off x="3754" y="3590"/>
              <a:ext cx="271" cy="135"/>
            </a:xfrm>
            <a:custGeom>
              <a:avLst/>
              <a:gdLst>
                <a:gd name="T0" fmla="*/ 15 w 542"/>
                <a:gd name="T1" fmla="*/ 9 h 269"/>
                <a:gd name="T2" fmla="*/ 15 w 542"/>
                <a:gd name="T3" fmla="*/ 9 h 269"/>
                <a:gd name="T4" fmla="*/ 15 w 542"/>
                <a:gd name="T5" fmla="*/ 9 h 269"/>
                <a:gd name="T6" fmla="*/ 16 w 542"/>
                <a:gd name="T7" fmla="*/ 9 h 269"/>
                <a:gd name="T8" fmla="*/ 16 w 542"/>
                <a:gd name="T9" fmla="*/ 9 h 269"/>
                <a:gd name="T10" fmla="*/ 17 w 542"/>
                <a:gd name="T11" fmla="*/ 9 h 269"/>
                <a:gd name="T12" fmla="*/ 17 w 542"/>
                <a:gd name="T13" fmla="*/ 8 h 269"/>
                <a:gd name="T14" fmla="*/ 17 w 542"/>
                <a:gd name="T15" fmla="*/ 8 h 269"/>
                <a:gd name="T16" fmla="*/ 17 w 542"/>
                <a:gd name="T17" fmla="*/ 8 h 269"/>
                <a:gd name="T18" fmla="*/ 17 w 542"/>
                <a:gd name="T19" fmla="*/ 8 h 269"/>
                <a:gd name="T20" fmla="*/ 17 w 542"/>
                <a:gd name="T21" fmla="*/ 7 h 269"/>
                <a:gd name="T22" fmla="*/ 17 w 542"/>
                <a:gd name="T23" fmla="*/ 6 h 269"/>
                <a:gd name="T24" fmla="*/ 17 w 542"/>
                <a:gd name="T25" fmla="*/ 6 h 269"/>
                <a:gd name="T26" fmla="*/ 16 w 542"/>
                <a:gd name="T27" fmla="*/ 6 h 269"/>
                <a:gd name="T28" fmla="*/ 2 w 542"/>
                <a:gd name="T29" fmla="*/ 1 h 269"/>
                <a:gd name="T30" fmla="*/ 2 w 542"/>
                <a:gd name="T31" fmla="*/ 0 h 269"/>
                <a:gd name="T32" fmla="*/ 2 w 542"/>
                <a:gd name="T33" fmla="*/ 0 h 269"/>
                <a:gd name="T34" fmla="*/ 1 w 542"/>
                <a:gd name="T35" fmla="*/ 1 h 269"/>
                <a:gd name="T36" fmla="*/ 1 w 542"/>
                <a:gd name="T37" fmla="*/ 1 h 269"/>
                <a:gd name="T38" fmla="*/ 1 w 542"/>
                <a:gd name="T39" fmla="*/ 1 h 269"/>
                <a:gd name="T40" fmla="*/ 1 w 542"/>
                <a:gd name="T41" fmla="*/ 1 h 269"/>
                <a:gd name="T42" fmla="*/ 1 w 542"/>
                <a:gd name="T43" fmla="*/ 1 h 269"/>
                <a:gd name="T44" fmla="*/ 1 w 542"/>
                <a:gd name="T45" fmla="*/ 2 h 269"/>
                <a:gd name="T46" fmla="*/ 1 w 542"/>
                <a:gd name="T47" fmla="*/ 2 h 269"/>
                <a:gd name="T48" fmla="*/ 0 w 542"/>
                <a:gd name="T49" fmla="*/ 2 h 269"/>
                <a:gd name="T50" fmla="*/ 1 w 542"/>
                <a:gd name="T51" fmla="*/ 3 h 269"/>
                <a:gd name="T52" fmla="*/ 1 w 542"/>
                <a:gd name="T53" fmla="*/ 3 h 269"/>
                <a:gd name="T54" fmla="*/ 1 w 542"/>
                <a:gd name="T55" fmla="*/ 4 h 269"/>
                <a:gd name="T56" fmla="*/ 15 w 542"/>
                <a:gd name="T57" fmla="*/ 9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70" y="266"/>
                  </a:moveTo>
                  <a:lnTo>
                    <a:pt x="480" y="269"/>
                  </a:lnTo>
                  <a:lnTo>
                    <a:pt x="492" y="269"/>
                  </a:lnTo>
                  <a:lnTo>
                    <a:pt x="503" y="267"/>
                  </a:lnTo>
                  <a:lnTo>
                    <a:pt x="511" y="264"/>
                  </a:lnTo>
                  <a:lnTo>
                    <a:pt x="520" y="259"/>
                  </a:lnTo>
                  <a:lnTo>
                    <a:pt x="528" y="252"/>
                  </a:lnTo>
                  <a:lnTo>
                    <a:pt x="533" y="243"/>
                  </a:lnTo>
                  <a:lnTo>
                    <a:pt x="539" y="233"/>
                  </a:lnTo>
                  <a:lnTo>
                    <a:pt x="542" y="211"/>
                  </a:lnTo>
                  <a:lnTo>
                    <a:pt x="537" y="190"/>
                  </a:lnTo>
                  <a:lnTo>
                    <a:pt x="525" y="175"/>
                  </a:lnTo>
                  <a:lnTo>
                    <a:pt x="506" y="163"/>
                  </a:lnTo>
                  <a:lnTo>
                    <a:pt x="74" y="3"/>
                  </a:lnTo>
                  <a:lnTo>
                    <a:pt x="64" y="0"/>
                  </a:lnTo>
                  <a:lnTo>
                    <a:pt x="53" y="0"/>
                  </a:lnTo>
                  <a:lnTo>
                    <a:pt x="43" y="1"/>
                  </a:lnTo>
                  <a:lnTo>
                    <a:pt x="33" y="5"/>
                  </a:lnTo>
                  <a:lnTo>
                    <a:pt x="22" y="10"/>
                  </a:lnTo>
                  <a:lnTo>
                    <a:pt x="16" y="17"/>
                  </a:lnTo>
                  <a:lnTo>
                    <a:pt x="9" y="25"/>
                  </a:lnTo>
                  <a:lnTo>
                    <a:pt x="4" y="36"/>
                  </a:lnTo>
                  <a:lnTo>
                    <a:pt x="0" y="58"/>
                  </a:lnTo>
                  <a:lnTo>
                    <a:pt x="5" y="77"/>
                  </a:lnTo>
                  <a:lnTo>
                    <a:pt x="17" y="94"/>
                  </a:lnTo>
                  <a:lnTo>
                    <a:pt x="36" y="104"/>
                  </a:lnTo>
                  <a:lnTo>
                    <a:pt x="470"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9" name="Freeform 13"/>
            <p:cNvSpPr>
              <a:spLocks/>
            </p:cNvSpPr>
            <p:nvPr/>
          </p:nvSpPr>
          <p:spPr bwMode="auto">
            <a:xfrm>
              <a:off x="3797" y="3326"/>
              <a:ext cx="325" cy="325"/>
            </a:xfrm>
            <a:custGeom>
              <a:avLst/>
              <a:gdLst>
                <a:gd name="T0" fmla="*/ 14 w 650"/>
                <a:gd name="T1" fmla="*/ 21 h 650"/>
                <a:gd name="T2" fmla="*/ 15 w 650"/>
                <a:gd name="T3" fmla="*/ 21 h 650"/>
                <a:gd name="T4" fmla="*/ 15 w 650"/>
                <a:gd name="T5" fmla="*/ 21 h 650"/>
                <a:gd name="T6" fmla="*/ 15 w 650"/>
                <a:gd name="T7" fmla="*/ 21 h 650"/>
                <a:gd name="T8" fmla="*/ 15 w 650"/>
                <a:gd name="T9" fmla="*/ 20 h 650"/>
                <a:gd name="T10" fmla="*/ 21 w 650"/>
                <a:gd name="T11" fmla="*/ 6 h 650"/>
                <a:gd name="T12" fmla="*/ 21 w 650"/>
                <a:gd name="T13" fmla="*/ 6 h 650"/>
                <a:gd name="T14" fmla="*/ 21 w 650"/>
                <a:gd name="T15" fmla="*/ 6 h 650"/>
                <a:gd name="T16" fmla="*/ 21 w 650"/>
                <a:gd name="T17" fmla="*/ 5 h 650"/>
                <a:gd name="T18" fmla="*/ 20 w 650"/>
                <a:gd name="T19" fmla="*/ 5 h 650"/>
                <a:gd name="T20" fmla="*/ 6 w 650"/>
                <a:gd name="T21" fmla="*/ 1 h 650"/>
                <a:gd name="T22" fmla="*/ 6 w 650"/>
                <a:gd name="T23" fmla="*/ 0 h 650"/>
                <a:gd name="T24" fmla="*/ 6 w 650"/>
                <a:gd name="T25" fmla="*/ 1 h 650"/>
                <a:gd name="T26" fmla="*/ 5 w 650"/>
                <a:gd name="T27" fmla="*/ 1 h 650"/>
                <a:gd name="T28" fmla="*/ 5 w 650"/>
                <a:gd name="T29" fmla="*/ 1 h 650"/>
                <a:gd name="T30" fmla="*/ 1 w 650"/>
                <a:gd name="T31" fmla="*/ 14 h 650"/>
                <a:gd name="T32" fmla="*/ 0 w 650"/>
                <a:gd name="T33" fmla="*/ 15 h 650"/>
                <a:gd name="T34" fmla="*/ 1 w 650"/>
                <a:gd name="T35" fmla="*/ 15 h 650"/>
                <a:gd name="T36" fmla="*/ 1 w 650"/>
                <a:gd name="T37" fmla="*/ 15 h 650"/>
                <a:gd name="T38" fmla="*/ 1 w 650"/>
                <a:gd name="T39" fmla="*/ 15 h 650"/>
                <a:gd name="T40" fmla="*/ 14 w 650"/>
                <a:gd name="T41" fmla="*/ 21 h 6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0"/>
                <a:gd name="T64" fmla="*/ 0 h 650"/>
                <a:gd name="T65" fmla="*/ 650 w 650"/>
                <a:gd name="T66" fmla="*/ 650 h 6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0" h="650">
                  <a:moveTo>
                    <a:pt x="463" y="649"/>
                  </a:moveTo>
                  <a:lnTo>
                    <a:pt x="468" y="650"/>
                  </a:lnTo>
                  <a:lnTo>
                    <a:pt x="473" y="649"/>
                  </a:lnTo>
                  <a:lnTo>
                    <a:pt x="478" y="645"/>
                  </a:lnTo>
                  <a:lnTo>
                    <a:pt x="482" y="640"/>
                  </a:lnTo>
                  <a:lnTo>
                    <a:pt x="650" y="189"/>
                  </a:lnTo>
                  <a:lnTo>
                    <a:pt x="650" y="182"/>
                  </a:lnTo>
                  <a:lnTo>
                    <a:pt x="648" y="177"/>
                  </a:lnTo>
                  <a:lnTo>
                    <a:pt x="644" y="172"/>
                  </a:lnTo>
                  <a:lnTo>
                    <a:pt x="639" y="168"/>
                  </a:lnTo>
                  <a:lnTo>
                    <a:pt x="188" y="2"/>
                  </a:lnTo>
                  <a:lnTo>
                    <a:pt x="181" y="0"/>
                  </a:lnTo>
                  <a:lnTo>
                    <a:pt x="176" y="2"/>
                  </a:lnTo>
                  <a:lnTo>
                    <a:pt x="171" y="5"/>
                  </a:lnTo>
                  <a:lnTo>
                    <a:pt x="169" y="11"/>
                  </a:lnTo>
                  <a:lnTo>
                    <a:pt x="1" y="463"/>
                  </a:lnTo>
                  <a:lnTo>
                    <a:pt x="0" y="470"/>
                  </a:lnTo>
                  <a:lnTo>
                    <a:pt x="1" y="475"/>
                  </a:lnTo>
                  <a:lnTo>
                    <a:pt x="5" y="481"/>
                  </a:lnTo>
                  <a:lnTo>
                    <a:pt x="10" y="482"/>
                  </a:lnTo>
                  <a:lnTo>
                    <a:pt x="463" y="6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70" name="Freeform 14"/>
            <p:cNvSpPr>
              <a:spLocks/>
            </p:cNvSpPr>
            <p:nvPr/>
          </p:nvSpPr>
          <p:spPr bwMode="auto">
            <a:xfrm>
              <a:off x="3659" y="3842"/>
              <a:ext cx="603" cy="86"/>
            </a:xfrm>
            <a:custGeom>
              <a:avLst/>
              <a:gdLst>
                <a:gd name="T0" fmla="*/ 35 w 1206"/>
                <a:gd name="T1" fmla="*/ 6 h 172"/>
                <a:gd name="T2" fmla="*/ 36 w 1206"/>
                <a:gd name="T3" fmla="*/ 6 h 172"/>
                <a:gd name="T4" fmla="*/ 37 w 1206"/>
                <a:gd name="T5" fmla="*/ 6 h 172"/>
                <a:gd name="T6" fmla="*/ 37 w 1206"/>
                <a:gd name="T7" fmla="*/ 5 h 172"/>
                <a:gd name="T8" fmla="*/ 37 w 1206"/>
                <a:gd name="T9" fmla="*/ 5 h 172"/>
                <a:gd name="T10" fmla="*/ 38 w 1206"/>
                <a:gd name="T11" fmla="*/ 5 h 172"/>
                <a:gd name="T12" fmla="*/ 38 w 1206"/>
                <a:gd name="T13" fmla="*/ 4 h 172"/>
                <a:gd name="T14" fmla="*/ 38 w 1206"/>
                <a:gd name="T15" fmla="*/ 3 h 172"/>
                <a:gd name="T16" fmla="*/ 38 w 1206"/>
                <a:gd name="T17" fmla="*/ 3 h 172"/>
                <a:gd name="T18" fmla="*/ 38 w 1206"/>
                <a:gd name="T19" fmla="*/ 3 h 172"/>
                <a:gd name="T20" fmla="*/ 38 w 1206"/>
                <a:gd name="T21" fmla="*/ 3 h 172"/>
                <a:gd name="T22" fmla="*/ 38 w 1206"/>
                <a:gd name="T23" fmla="*/ 2 h 172"/>
                <a:gd name="T24" fmla="*/ 38 w 1206"/>
                <a:gd name="T25" fmla="*/ 2 h 172"/>
                <a:gd name="T26" fmla="*/ 37 w 1206"/>
                <a:gd name="T27" fmla="*/ 1 h 172"/>
                <a:gd name="T28" fmla="*/ 37 w 1206"/>
                <a:gd name="T29" fmla="*/ 1 h 172"/>
                <a:gd name="T30" fmla="*/ 37 w 1206"/>
                <a:gd name="T31" fmla="*/ 1 h 172"/>
                <a:gd name="T32" fmla="*/ 36 w 1206"/>
                <a:gd name="T33" fmla="*/ 1 h 172"/>
                <a:gd name="T34" fmla="*/ 35 w 1206"/>
                <a:gd name="T35" fmla="*/ 0 h 172"/>
                <a:gd name="T36" fmla="*/ 3 w 1206"/>
                <a:gd name="T37" fmla="*/ 0 h 172"/>
                <a:gd name="T38" fmla="*/ 3 w 1206"/>
                <a:gd name="T39" fmla="*/ 1 h 172"/>
                <a:gd name="T40" fmla="*/ 2 w 1206"/>
                <a:gd name="T41" fmla="*/ 1 h 172"/>
                <a:gd name="T42" fmla="*/ 1 w 1206"/>
                <a:gd name="T43" fmla="*/ 1 h 172"/>
                <a:gd name="T44" fmla="*/ 1 w 1206"/>
                <a:gd name="T45" fmla="*/ 1 h 172"/>
                <a:gd name="T46" fmla="*/ 1 w 1206"/>
                <a:gd name="T47" fmla="*/ 2 h 172"/>
                <a:gd name="T48" fmla="*/ 1 w 1206"/>
                <a:gd name="T49" fmla="*/ 2 h 172"/>
                <a:gd name="T50" fmla="*/ 1 w 1206"/>
                <a:gd name="T51" fmla="*/ 3 h 172"/>
                <a:gd name="T52" fmla="*/ 0 w 1206"/>
                <a:gd name="T53" fmla="*/ 3 h 172"/>
                <a:gd name="T54" fmla="*/ 0 w 1206"/>
                <a:gd name="T55" fmla="*/ 3 h 172"/>
                <a:gd name="T56" fmla="*/ 1 w 1206"/>
                <a:gd name="T57" fmla="*/ 3 h 172"/>
                <a:gd name="T58" fmla="*/ 1 w 1206"/>
                <a:gd name="T59" fmla="*/ 4 h 172"/>
                <a:gd name="T60" fmla="*/ 1 w 1206"/>
                <a:gd name="T61" fmla="*/ 5 h 172"/>
                <a:gd name="T62" fmla="*/ 1 w 1206"/>
                <a:gd name="T63" fmla="*/ 5 h 172"/>
                <a:gd name="T64" fmla="*/ 1 w 1206"/>
                <a:gd name="T65" fmla="*/ 5 h 172"/>
                <a:gd name="T66" fmla="*/ 2 w 1206"/>
                <a:gd name="T67" fmla="*/ 6 h 172"/>
                <a:gd name="T68" fmla="*/ 3 w 1206"/>
                <a:gd name="T69" fmla="*/ 6 h 172"/>
                <a:gd name="T70" fmla="*/ 3 w 1206"/>
                <a:gd name="T71" fmla="*/ 6 h 172"/>
                <a:gd name="T72" fmla="*/ 35 w 1206"/>
                <a:gd name="T73" fmla="*/ 6 h 17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06"/>
                <a:gd name="T112" fmla="*/ 0 h 172"/>
                <a:gd name="T113" fmla="*/ 1206 w 1206"/>
                <a:gd name="T114" fmla="*/ 172 h 17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06" h="172">
                  <a:moveTo>
                    <a:pt x="1120" y="172"/>
                  </a:moveTo>
                  <a:lnTo>
                    <a:pt x="1138" y="170"/>
                  </a:lnTo>
                  <a:lnTo>
                    <a:pt x="1155" y="165"/>
                  </a:lnTo>
                  <a:lnTo>
                    <a:pt x="1168" y="158"/>
                  </a:lnTo>
                  <a:lnTo>
                    <a:pt x="1182" y="146"/>
                  </a:lnTo>
                  <a:lnTo>
                    <a:pt x="1192" y="134"/>
                  </a:lnTo>
                  <a:lnTo>
                    <a:pt x="1199" y="120"/>
                  </a:lnTo>
                  <a:lnTo>
                    <a:pt x="1204" y="103"/>
                  </a:lnTo>
                  <a:lnTo>
                    <a:pt x="1206" y="86"/>
                  </a:lnTo>
                  <a:lnTo>
                    <a:pt x="1204" y="69"/>
                  </a:lnTo>
                  <a:lnTo>
                    <a:pt x="1199" y="52"/>
                  </a:lnTo>
                  <a:lnTo>
                    <a:pt x="1192" y="38"/>
                  </a:lnTo>
                  <a:lnTo>
                    <a:pt x="1182" y="24"/>
                  </a:lnTo>
                  <a:lnTo>
                    <a:pt x="1168" y="14"/>
                  </a:lnTo>
                  <a:lnTo>
                    <a:pt x="1155" y="7"/>
                  </a:lnTo>
                  <a:lnTo>
                    <a:pt x="1138" y="2"/>
                  </a:lnTo>
                  <a:lnTo>
                    <a:pt x="1120" y="0"/>
                  </a:lnTo>
                  <a:lnTo>
                    <a:pt x="86" y="0"/>
                  </a:lnTo>
                  <a:lnTo>
                    <a:pt x="69" y="2"/>
                  </a:lnTo>
                  <a:lnTo>
                    <a:pt x="52" y="7"/>
                  </a:lnTo>
                  <a:lnTo>
                    <a:pt x="38" y="14"/>
                  </a:lnTo>
                  <a:lnTo>
                    <a:pt x="26" y="24"/>
                  </a:lnTo>
                  <a:lnTo>
                    <a:pt x="14" y="38"/>
                  </a:lnTo>
                  <a:lnTo>
                    <a:pt x="7" y="52"/>
                  </a:lnTo>
                  <a:lnTo>
                    <a:pt x="2" y="69"/>
                  </a:lnTo>
                  <a:lnTo>
                    <a:pt x="0" y="86"/>
                  </a:lnTo>
                  <a:lnTo>
                    <a:pt x="2" y="103"/>
                  </a:lnTo>
                  <a:lnTo>
                    <a:pt x="7" y="120"/>
                  </a:lnTo>
                  <a:lnTo>
                    <a:pt x="14" y="134"/>
                  </a:lnTo>
                  <a:lnTo>
                    <a:pt x="26" y="146"/>
                  </a:lnTo>
                  <a:lnTo>
                    <a:pt x="38" y="158"/>
                  </a:lnTo>
                  <a:lnTo>
                    <a:pt x="52" y="165"/>
                  </a:lnTo>
                  <a:lnTo>
                    <a:pt x="69" y="170"/>
                  </a:lnTo>
                  <a:lnTo>
                    <a:pt x="86" y="172"/>
                  </a:lnTo>
                  <a:lnTo>
                    <a:pt x="1120" y="1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71" name="Freeform 15"/>
            <p:cNvSpPr>
              <a:spLocks/>
            </p:cNvSpPr>
            <p:nvPr/>
          </p:nvSpPr>
          <p:spPr bwMode="auto">
            <a:xfrm>
              <a:off x="4099" y="3511"/>
              <a:ext cx="261" cy="162"/>
            </a:xfrm>
            <a:custGeom>
              <a:avLst/>
              <a:gdLst>
                <a:gd name="T0" fmla="*/ 17 w 522"/>
                <a:gd name="T1" fmla="*/ 5 h 324"/>
                <a:gd name="T2" fmla="*/ 2 w 522"/>
                <a:gd name="T3" fmla="*/ 0 h 324"/>
                <a:gd name="T4" fmla="*/ 0 w 522"/>
                <a:gd name="T5" fmla="*/ 5 h 324"/>
                <a:gd name="T6" fmla="*/ 17 w 522"/>
                <a:gd name="T7" fmla="*/ 10 h 324"/>
                <a:gd name="T8" fmla="*/ 17 w 522"/>
                <a:gd name="T9" fmla="*/ 5 h 324"/>
                <a:gd name="T10" fmla="*/ 0 60000 65536"/>
                <a:gd name="T11" fmla="*/ 0 60000 65536"/>
                <a:gd name="T12" fmla="*/ 0 60000 65536"/>
                <a:gd name="T13" fmla="*/ 0 60000 65536"/>
                <a:gd name="T14" fmla="*/ 0 60000 65536"/>
                <a:gd name="T15" fmla="*/ 0 w 522"/>
                <a:gd name="T16" fmla="*/ 0 h 324"/>
                <a:gd name="T17" fmla="*/ 522 w 522"/>
                <a:gd name="T18" fmla="*/ 324 h 324"/>
              </a:gdLst>
              <a:ahLst/>
              <a:cxnLst>
                <a:cxn ang="T10">
                  <a:pos x="T0" y="T1"/>
                </a:cxn>
                <a:cxn ang="T11">
                  <a:pos x="T2" y="T3"/>
                </a:cxn>
                <a:cxn ang="T12">
                  <a:pos x="T4" y="T5"/>
                </a:cxn>
                <a:cxn ang="T13">
                  <a:pos x="T6" y="T7"/>
                </a:cxn>
                <a:cxn ang="T14">
                  <a:pos x="T8" y="T9"/>
                </a:cxn>
              </a:cxnLst>
              <a:rect l="T15" t="T16" r="T17" b="T18"/>
              <a:pathLst>
                <a:path w="522" h="324">
                  <a:moveTo>
                    <a:pt x="522" y="173"/>
                  </a:moveTo>
                  <a:lnTo>
                    <a:pt x="50" y="0"/>
                  </a:lnTo>
                  <a:lnTo>
                    <a:pt x="0" y="134"/>
                  </a:lnTo>
                  <a:lnTo>
                    <a:pt x="522" y="324"/>
                  </a:lnTo>
                  <a:lnTo>
                    <a:pt x="522" y="1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72" name="Freeform 16"/>
            <p:cNvSpPr>
              <a:spLocks/>
            </p:cNvSpPr>
            <p:nvPr/>
          </p:nvSpPr>
          <p:spPr bwMode="auto">
            <a:xfrm>
              <a:off x="3718" y="3764"/>
              <a:ext cx="481" cy="51"/>
            </a:xfrm>
            <a:custGeom>
              <a:avLst/>
              <a:gdLst>
                <a:gd name="T0" fmla="*/ 28 w 964"/>
                <a:gd name="T1" fmla="*/ 4 h 101"/>
                <a:gd name="T2" fmla="*/ 28 w 964"/>
                <a:gd name="T3" fmla="*/ 4 h 101"/>
                <a:gd name="T4" fmla="*/ 29 w 964"/>
                <a:gd name="T5" fmla="*/ 4 h 101"/>
                <a:gd name="T6" fmla="*/ 29 w 964"/>
                <a:gd name="T7" fmla="*/ 3 h 101"/>
                <a:gd name="T8" fmla="*/ 29 w 964"/>
                <a:gd name="T9" fmla="*/ 3 h 101"/>
                <a:gd name="T10" fmla="*/ 29 w 964"/>
                <a:gd name="T11" fmla="*/ 3 h 101"/>
                <a:gd name="T12" fmla="*/ 30 w 964"/>
                <a:gd name="T13" fmla="*/ 3 h 101"/>
                <a:gd name="T14" fmla="*/ 30 w 964"/>
                <a:gd name="T15" fmla="*/ 2 h 101"/>
                <a:gd name="T16" fmla="*/ 30 w 964"/>
                <a:gd name="T17" fmla="*/ 2 h 101"/>
                <a:gd name="T18" fmla="*/ 30 w 964"/>
                <a:gd name="T19" fmla="*/ 2 h 101"/>
                <a:gd name="T20" fmla="*/ 30 w 964"/>
                <a:gd name="T21" fmla="*/ 2 h 101"/>
                <a:gd name="T22" fmla="*/ 30 w 964"/>
                <a:gd name="T23" fmla="*/ 1 h 101"/>
                <a:gd name="T24" fmla="*/ 29 w 964"/>
                <a:gd name="T25" fmla="*/ 1 h 101"/>
                <a:gd name="T26" fmla="*/ 29 w 964"/>
                <a:gd name="T27" fmla="*/ 1 h 101"/>
                <a:gd name="T28" fmla="*/ 29 w 964"/>
                <a:gd name="T29" fmla="*/ 1 h 101"/>
                <a:gd name="T30" fmla="*/ 29 w 964"/>
                <a:gd name="T31" fmla="*/ 1 h 101"/>
                <a:gd name="T32" fmla="*/ 28 w 964"/>
                <a:gd name="T33" fmla="*/ 1 h 101"/>
                <a:gd name="T34" fmla="*/ 28 w 964"/>
                <a:gd name="T35" fmla="*/ 0 h 101"/>
                <a:gd name="T36" fmla="*/ 1 w 964"/>
                <a:gd name="T37" fmla="*/ 0 h 101"/>
                <a:gd name="T38" fmla="*/ 1 w 964"/>
                <a:gd name="T39" fmla="*/ 1 h 101"/>
                <a:gd name="T40" fmla="*/ 0 w 964"/>
                <a:gd name="T41" fmla="*/ 1 h 101"/>
                <a:gd name="T42" fmla="*/ 0 w 964"/>
                <a:gd name="T43" fmla="*/ 1 h 101"/>
                <a:gd name="T44" fmla="*/ 0 w 964"/>
                <a:gd name="T45" fmla="*/ 1 h 101"/>
                <a:gd name="T46" fmla="*/ 0 w 964"/>
                <a:gd name="T47" fmla="*/ 1 h 101"/>
                <a:gd name="T48" fmla="*/ 0 w 964"/>
                <a:gd name="T49" fmla="*/ 1 h 101"/>
                <a:gd name="T50" fmla="*/ 0 w 964"/>
                <a:gd name="T51" fmla="*/ 2 h 101"/>
                <a:gd name="T52" fmla="*/ 0 w 964"/>
                <a:gd name="T53" fmla="*/ 2 h 101"/>
                <a:gd name="T54" fmla="*/ 0 w 964"/>
                <a:gd name="T55" fmla="*/ 2 h 101"/>
                <a:gd name="T56" fmla="*/ 0 w 964"/>
                <a:gd name="T57" fmla="*/ 2 h 101"/>
                <a:gd name="T58" fmla="*/ 0 w 964"/>
                <a:gd name="T59" fmla="*/ 3 h 101"/>
                <a:gd name="T60" fmla="*/ 0 w 964"/>
                <a:gd name="T61" fmla="*/ 3 h 101"/>
                <a:gd name="T62" fmla="*/ 0 w 964"/>
                <a:gd name="T63" fmla="*/ 3 h 101"/>
                <a:gd name="T64" fmla="*/ 0 w 964"/>
                <a:gd name="T65" fmla="*/ 3 h 101"/>
                <a:gd name="T66" fmla="*/ 0 w 964"/>
                <a:gd name="T67" fmla="*/ 4 h 101"/>
                <a:gd name="T68" fmla="*/ 1 w 964"/>
                <a:gd name="T69" fmla="*/ 4 h 101"/>
                <a:gd name="T70" fmla="*/ 1 w 964"/>
                <a:gd name="T71" fmla="*/ 4 h 101"/>
                <a:gd name="T72" fmla="*/ 28 w 964"/>
                <a:gd name="T73" fmla="*/ 4 h 10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64"/>
                <a:gd name="T112" fmla="*/ 0 h 101"/>
                <a:gd name="T113" fmla="*/ 964 w 964"/>
                <a:gd name="T114" fmla="*/ 101 h 10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64" h="101">
                  <a:moveTo>
                    <a:pt x="913" y="101"/>
                  </a:moveTo>
                  <a:lnTo>
                    <a:pt x="923" y="99"/>
                  </a:lnTo>
                  <a:lnTo>
                    <a:pt x="931" y="98"/>
                  </a:lnTo>
                  <a:lnTo>
                    <a:pt x="942" y="93"/>
                  </a:lnTo>
                  <a:lnTo>
                    <a:pt x="949" y="86"/>
                  </a:lnTo>
                  <a:lnTo>
                    <a:pt x="955" y="79"/>
                  </a:lnTo>
                  <a:lnTo>
                    <a:pt x="961" y="70"/>
                  </a:lnTo>
                  <a:lnTo>
                    <a:pt x="962" y="62"/>
                  </a:lnTo>
                  <a:lnTo>
                    <a:pt x="964" y="51"/>
                  </a:lnTo>
                  <a:lnTo>
                    <a:pt x="962" y="41"/>
                  </a:lnTo>
                  <a:lnTo>
                    <a:pt x="961" y="31"/>
                  </a:lnTo>
                  <a:lnTo>
                    <a:pt x="955" y="22"/>
                  </a:lnTo>
                  <a:lnTo>
                    <a:pt x="949" y="15"/>
                  </a:lnTo>
                  <a:lnTo>
                    <a:pt x="942" y="9"/>
                  </a:lnTo>
                  <a:lnTo>
                    <a:pt x="931" y="3"/>
                  </a:lnTo>
                  <a:lnTo>
                    <a:pt x="923" y="2"/>
                  </a:lnTo>
                  <a:lnTo>
                    <a:pt x="913" y="0"/>
                  </a:lnTo>
                  <a:lnTo>
                    <a:pt x="51" y="0"/>
                  </a:lnTo>
                  <a:lnTo>
                    <a:pt x="41" y="2"/>
                  </a:lnTo>
                  <a:lnTo>
                    <a:pt x="31" y="3"/>
                  </a:lnTo>
                  <a:lnTo>
                    <a:pt x="22" y="9"/>
                  </a:lnTo>
                  <a:lnTo>
                    <a:pt x="15" y="15"/>
                  </a:lnTo>
                  <a:lnTo>
                    <a:pt x="9" y="22"/>
                  </a:lnTo>
                  <a:lnTo>
                    <a:pt x="3" y="31"/>
                  </a:lnTo>
                  <a:lnTo>
                    <a:pt x="2" y="41"/>
                  </a:lnTo>
                  <a:lnTo>
                    <a:pt x="0" y="51"/>
                  </a:lnTo>
                  <a:lnTo>
                    <a:pt x="2" y="62"/>
                  </a:lnTo>
                  <a:lnTo>
                    <a:pt x="3" y="70"/>
                  </a:lnTo>
                  <a:lnTo>
                    <a:pt x="9" y="79"/>
                  </a:lnTo>
                  <a:lnTo>
                    <a:pt x="15" y="86"/>
                  </a:lnTo>
                  <a:lnTo>
                    <a:pt x="22" y="93"/>
                  </a:lnTo>
                  <a:lnTo>
                    <a:pt x="31" y="98"/>
                  </a:lnTo>
                  <a:lnTo>
                    <a:pt x="41" y="99"/>
                  </a:lnTo>
                  <a:lnTo>
                    <a:pt x="51" y="101"/>
                  </a:lnTo>
                  <a:lnTo>
                    <a:pt x="913"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73" name="Freeform 17"/>
            <p:cNvSpPr>
              <a:spLocks/>
            </p:cNvSpPr>
            <p:nvPr/>
          </p:nvSpPr>
          <p:spPr bwMode="auto">
            <a:xfrm>
              <a:off x="3649" y="3441"/>
              <a:ext cx="70" cy="53"/>
            </a:xfrm>
            <a:custGeom>
              <a:avLst/>
              <a:gdLst>
                <a:gd name="T0" fmla="*/ 5 w 140"/>
                <a:gd name="T1" fmla="*/ 0 h 106"/>
                <a:gd name="T2" fmla="*/ 0 w 140"/>
                <a:gd name="T3" fmla="*/ 2 h 106"/>
                <a:gd name="T4" fmla="*/ 4 w 140"/>
                <a:gd name="T5" fmla="*/ 4 h 106"/>
                <a:gd name="T6" fmla="*/ 4 w 140"/>
                <a:gd name="T7" fmla="*/ 3 h 106"/>
                <a:gd name="T8" fmla="*/ 4 w 140"/>
                <a:gd name="T9" fmla="*/ 2 h 106"/>
                <a:gd name="T10" fmla="*/ 5 w 140"/>
                <a:gd name="T11" fmla="*/ 1 h 106"/>
                <a:gd name="T12" fmla="*/ 5 w 140"/>
                <a:gd name="T13" fmla="*/ 0 h 106"/>
                <a:gd name="T14" fmla="*/ 0 60000 65536"/>
                <a:gd name="T15" fmla="*/ 0 60000 65536"/>
                <a:gd name="T16" fmla="*/ 0 60000 65536"/>
                <a:gd name="T17" fmla="*/ 0 60000 65536"/>
                <a:gd name="T18" fmla="*/ 0 60000 65536"/>
                <a:gd name="T19" fmla="*/ 0 60000 65536"/>
                <a:gd name="T20" fmla="*/ 0 60000 65536"/>
                <a:gd name="T21" fmla="*/ 0 w 140"/>
                <a:gd name="T22" fmla="*/ 0 h 106"/>
                <a:gd name="T23" fmla="*/ 140 w 140"/>
                <a:gd name="T24" fmla="*/ 106 h 1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106">
                  <a:moveTo>
                    <a:pt x="140" y="0"/>
                  </a:moveTo>
                  <a:lnTo>
                    <a:pt x="0" y="34"/>
                  </a:lnTo>
                  <a:lnTo>
                    <a:pt x="122" y="106"/>
                  </a:lnTo>
                  <a:lnTo>
                    <a:pt x="125" y="79"/>
                  </a:lnTo>
                  <a:lnTo>
                    <a:pt x="128" y="53"/>
                  </a:lnTo>
                  <a:lnTo>
                    <a:pt x="134" y="26"/>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74" name="Freeform 18"/>
            <p:cNvSpPr>
              <a:spLocks/>
            </p:cNvSpPr>
            <p:nvPr/>
          </p:nvSpPr>
          <p:spPr bwMode="auto">
            <a:xfrm>
              <a:off x="3726" y="3273"/>
              <a:ext cx="75" cy="65"/>
            </a:xfrm>
            <a:custGeom>
              <a:avLst/>
              <a:gdLst>
                <a:gd name="T0" fmla="*/ 5 w 149"/>
                <a:gd name="T1" fmla="*/ 1 h 130"/>
                <a:gd name="T2" fmla="*/ 0 w 149"/>
                <a:gd name="T3" fmla="*/ 0 h 130"/>
                <a:gd name="T4" fmla="*/ 3 w 149"/>
                <a:gd name="T5" fmla="*/ 4 h 130"/>
                <a:gd name="T6" fmla="*/ 3 w 149"/>
                <a:gd name="T7" fmla="*/ 4 h 130"/>
                <a:gd name="T8" fmla="*/ 3 w 149"/>
                <a:gd name="T9" fmla="*/ 3 h 130"/>
                <a:gd name="T10" fmla="*/ 4 w 149"/>
                <a:gd name="T11" fmla="*/ 3 h 130"/>
                <a:gd name="T12" fmla="*/ 4 w 149"/>
                <a:gd name="T13" fmla="*/ 3 h 130"/>
                <a:gd name="T14" fmla="*/ 4 w 149"/>
                <a:gd name="T15" fmla="*/ 2 h 130"/>
                <a:gd name="T16" fmla="*/ 5 w 149"/>
                <a:gd name="T17" fmla="*/ 2 h 130"/>
                <a:gd name="T18" fmla="*/ 5 w 149"/>
                <a:gd name="T19" fmla="*/ 2 h 130"/>
                <a:gd name="T20" fmla="*/ 5 w 149"/>
                <a:gd name="T21" fmla="*/ 1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9"/>
                <a:gd name="T34" fmla="*/ 0 h 130"/>
                <a:gd name="T35" fmla="*/ 149 w 149"/>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9" h="130">
                  <a:moveTo>
                    <a:pt x="149" y="39"/>
                  </a:moveTo>
                  <a:lnTo>
                    <a:pt x="0" y="0"/>
                  </a:lnTo>
                  <a:lnTo>
                    <a:pt x="79" y="130"/>
                  </a:lnTo>
                  <a:lnTo>
                    <a:pt x="88" y="118"/>
                  </a:lnTo>
                  <a:lnTo>
                    <a:pt x="95" y="108"/>
                  </a:lnTo>
                  <a:lnTo>
                    <a:pt x="103" y="96"/>
                  </a:lnTo>
                  <a:lnTo>
                    <a:pt x="112" y="84"/>
                  </a:lnTo>
                  <a:lnTo>
                    <a:pt x="122" y="72"/>
                  </a:lnTo>
                  <a:lnTo>
                    <a:pt x="131" y="61"/>
                  </a:lnTo>
                  <a:lnTo>
                    <a:pt x="139" y="49"/>
                  </a:lnTo>
                  <a:lnTo>
                    <a:pt x="149"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75" name="Freeform 19"/>
            <p:cNvSpPr>
              <a:spLocks/>
            </p:cNvSpPr>
            <p:nvPr/>
          </p:nvSpPr>
          <p:spPr bwMode="auto">
            <a:xfrm>
              <a:off x="3676" y="3361"/>
              <a:ext cx="76" cy="52"/>
            </a:xfrm>
            <a:custGeom>
              <a:avLst/>
              <a:gdLst>
                <a:gd name="T0" fmla="*/ 4 w 153"/>
                <a:gd name="T1" fmla="*/ 1 h 104"/>
                <a:gd name="T2" fmla="*/ 0 w 153"/>
                <a:gd name="T3" fmla="*/ 0 h 104"/>
                <a:gd name="T4" fmla="*/ 3 w 153"/>
                <a:gd name="T5" fmla="*/ 4 h 104"/>
                <a:gd name="T6" fmla="*/ 3 w 153"/>
                <a:gd name="T7" fmla="*/ 3 h 104"/>
                <a:gd name="T8" fmla="*/ 3 w 153"/>
                <a:gd name="T9" fmla="*/ 2 h 104"/>
                <a:gd name="T10" fmla="*/ 4 w 153"/>
                <a:gd name="T11" fmla="*/ 1 h 104"/>
                <a:gd name="T12" fmla="*/ 4 w 153"/>
                <a:gd name="T13" fmla="*/ 1 h 104"/>
                <a:gd name="T14" fmla="*/ 0 60000 65536"/>
                <a:gd name="T15" fmla="*/ 0 60000 65536"/>
                <a:gd name="T16" fmla="*/ 0 60000 65536"/>
                <a:gd name="T17" fmla="*/ 0 60000 65536"/>
                <a:gd name="T18" fmla="*/ 0 60000 65536"/>
                <a:gd name="T19" fmla="*/ 0 60000 65536"/>
                <a:gd name="T20" fmla="*/ 0 60000 65536"/>
                <a:gd name="T21" fmla="*/ 0 w 153"/>
                <a:gd name="T22" fmla="*/ 0 h 104"/>
                <a:gd name="T23" fmla="*/ 153 w 153"/>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 h="104">
                  <a:moveTo>
                    <a:pt x="153" y="1"/>
                  </a:moveTo>
                  <a:lnTo>
                    <a:pt x="0" y="0"/>
                  </a:lnTo>
                  <a:lnTo>
                    <a:pt x="106" y="104"/>
                  </a:lnTo>
                  <a:lnTo>
                    <a:pt x="117" y="77"/>
                  </a:lnTo>
                  <a:lnTo>
                    <a:pt x="127" y="51"/>
                  </a:lnTo>
                  <a:lnTo>
                    <a:pt x="139" y="25"/>
                  </a:lnTo>
                  <a:lnTo>
                    <a:pt x="15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3316" name="Rectangle 20"/>
          <p:cNvSpPr>
            <a:spLocks noGrp="1" noChangeArrowheads="1"/>
          </p:cNvSpPr>
          <p:nvPr>
            <p:ph type="title"/>
          </p:nvPr>
        </p:nvSpPr>
        <p:spPr/>
        <p:txBody>
          <a:bodyPr/>
          <a:lstStyle/>
          <a:p>
            <a:pPr eaLnBrk="1" hangingPunct="1"/>
            <a:r>
              <a:rPr lang="en-US" smtClean="0"/>
              <a:t>The CurrentAssignment object</a:t>
            </a:r>
          </a:p>
        </p:txBody>
      </p:sp>
      <p:sp>
        <p:nvSpPr>
          <p:cNvPr id="13317" name="Rectangle 21"/>
          <p:cNvSpPr>
            <a:spLocks noGrp="1" noChangeArrowheads="1"/>
          </p:cNvSpPr>
          <p:nvPr>
            <p:ph idx="1"/>
          </p:nvPr>
        </p:nvSpPr>
        <p:spPr>
          <a:xfrm>
            <a:off x="519113" y="3824288"/>
            <a:ext cx="8318500" cy="2565400"/>
          </a:xfrm>
        </p:spPr>
        <p:txBody>
          <a:bodyPr/>
          <a:lstStyle/>
          <a:p>
            <a:pPr>
              <a:buFont typeface="Arial" charset="0"/>
              <a:buChar char="•"/>
            </a:pPr>
            <a:r>
              <a:rPr lang="en-US" smtClean="0"/>
              <a:t>Every assignable object implements the Assignable delegate, which grants access to the CurrentAssignment object</a:t>
            </a:r>
          </a:p>
          <a:p>
            <a:pPr lvl="1"/>
            <a:r>
              <a:rPr lang="en-US" smtClean="0"/>
              <a:t>CurrentAssignment object contains most of the methods for assigning groups and users</a:t>
            </a:r>
          </a:p>
          <a:p>
            <a:pPr lvl="1"/>
            <a:r>
              <a:rPr lang="en-US" smtClean="0"/>
              <a:t>All assignment methods discussed in this course belong to this object</a:t>
            </a:r>
          </a:p>
        </p:txBody>
      </p:sp>
      <p:grpSp>
        <p:nvGrpSpPr>
          <p:cNvPr id="13318" name="Group 22"/>
          <p:cNvGrpSpPr>
            <a:grpSpLocks/>
          </p:cNvGrpSpPr>
          <p:nvPr/>
        </p:nvGrpSpPr>
        <p:grpSpPr bwMode="auto">
          <a:xfrm>
            <a:off x="2517775" y="971550"/>
            <a:ext cx="836613" cy="830263"/>
            <a:chOff x="3360" y="800"/>
            <a:chExt cx="620" cy="616"/>
          </a:xfrm>
        </p:grpSpPr>
        <p:sp>
          <p:nvSpPr>
            <p:cNvPr id="13360" name="AutoShape 23"/>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13361" name="Freeform 24"/>
            <p:cNvSpPr>
              <a:spLocks/>
            </p:cNvSpPr>
            <p:nvPr/>
          </p:nvSpPr>
          <p:spPr bwMode="auto">
            <a:xfrm>
              <a:off x="3403" y="830"/>
              <a:ext cx="212" cy="27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13362" name="Group 25"/>
            <p:cNvGrpSpPr>
              <a:grpSpLocks/>
            </p:cNvGrpSpPr>
            <p:nvPr/>
          </p:nvGrpSpPr>
          <p:grpSpPr bwMode="auto">
            <a:xfrm flipH="1">
              <a:off x="3749" y="1171"/>
              <a:ext cx="212" cy="213"/>
              <a:chOff x="1350" y="686"/>
              <a:chExt cx="1132" cy="1132"/>
            </a:xfrm>
          </p:grpSpPr>
          <p:sp>
            <p:nvSpPr>
              <p:cNvPr id="13364" name="AutoShape 26"/>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3365" name="Picture 27"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3363" name="Picture 28"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319" name="Group 29"/>
          <p:cNvGrpSpPr>
            <a:grpSpLocks/>
          </p:cNvGrpSpPr>
          <p:nvPr/>
        </p:nvGrpSpPr>
        <p:grpSpPr bwMode="auto">
          <a:xfrm>
            <a:off x="779463" y="996950"/>
            <a:ext cx="1038225" cy="765175"/>
            <a:chOff x="2083" y="1606"/>
            <a:chExt cx="1489" cy="1097"/>
          </a:xfrm>
        </p:grpSpPr>
        <p:sp>
          <p:nvSpPr>
            <p:cNvPr id="13327" name="Rectangle 30"/>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3328" name="Freeform 31"/>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3329" name="Freeform 32"/>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3330" name="Freeform 33"/>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3331" name="Freeform 34"/>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3332" name="Rectangle 35"/>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3333" name="Rectangle 36"/>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334" name="AutoShape 37"/>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3335" name="Freeform 38"/>
            <p:cNvSpPr>
              <a:spLocks/>
            </p:cNvSpPr>
            <p:nvPr/>
          </p:nvSpPr>
          <p:spPr bwMode="auto">
            <a:xfrm>
              <a:off x="2219" y="2561"/>
              <a:ext cx="369" cy="104"/>
            </a:xfrm>
            <a:custGeom>
              <a:avLst/>
              <a:gdLst>
                <a:gd name="T0" fmla="*/ 0 w 992"/>
                <a:gd name="T1" fmla="*/ 0 h 280"/>
                <a:gd name="T2" fmla="*/ 7 w 992"/>
                <a:gd name="T3" fmla="*/ 1 h 280"/>
                <a:gd name="T4" fmla="*/ 7 w 992"/>
                <a:gd name="T5" fmla="*/ 2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3336" name="Freeform 39"/>
            <p:cNvSpPr>
              <a:spLocks/>
            </p:cNvSpPr>
            <p:nvPr/>
          </p:nvSpPr>
          <p:spPr bwMode="auto">
            <a:xfrm>
              <a:off x="3429" y="2008"/>
              <a:ext cx="51" cy="375"/>
            </a:xfrm>
            <a:custGeom>
              <a:avLst/>
              <a:gdLst>
                <a:gd name="T0" fmla="*/ 0 w 136"/>
                <a:gd name="T1" fmla="*/ 0 h 1008"/>
                <a:gd name="T2" fmla="*/ 1 w 136"/>
                <a:gd name="T3" fmla="*/ 7 h 1008"/>
                <a:gd name="T4" fmla="*/ 1 w 136"/>
                <a:gd name="T5" fmla="*/ 6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3337" name="Rectangle 40"/>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338" name="Rectangle 41"/>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339" name="Rectangle 42"/>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3340" name="Group 43"/>
            <p:cNvGrpSpPr>
              <a:grpSpLocks/>
            </p:cNvGrpSpPr>
            <p:nvPr/>
          </p:nvGrpSpPr>
          <p:grpSpPr bwMode="auto">
            <a:xfrm>
              <a:off x="2221" y="1871"/>
              <a:ext cx="518" cy="782"/>
              <a:chOff x="2400" y="1656"/>
              <a:chExt cx="752" cy="1136"/>
            </a:xfrm>
          </p:grpSpPr>
          <p:sp>
            <p:nvSpPr>
              <p:cNvPr id="13353" name="Freeform 44"/>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3354" name="Freeform 45"/>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3355" name="Freeform 46"/>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3356" name="Freeform 47"/>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3357" name="Freeform 48"/>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3358" name="Line 49"/>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59" name="Line 50"/>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3341" name="Group 51"/>
            <p:cNvGrpSpPr>
              <a:grpSpLocks/>
            </p:cNvGrpSpPr>
            <p:nvPr/>
          </p:nvGrpSpPr>
          <p:grpSpPr bwMode="auto">
            <a:xfrm rot="-6511945">
              <a:off x="2834" y="1842"/>
              <a:ext cx="518" cy="783"/>
              <a:chOff x="2400" y="1656"/>
              <a:chExt cx="752" cy="1136"/>
            </a:xfrm>
          </p:grpSpPr>
          <p:sp>
            <p:nvSpPr>
              <p:cNvPr id="13346" name="Freeform 52"/>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3347" name="Freeform 53"/>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3348" name="Freeform 54"/>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3349" name="Freeform 55"/>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3350" name="Freeform 56"/>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3351" name="Line 57"/>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52" name="Line 58"/>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3342" name="Freeform 59"/>
            <p:cNvSpPr>
              <a:spLocks/>
            </p:cNvSpPr>
            <p:nvPr/>
          </p:nvSpPr>
          <p:spPr bwMode="auto">
            <a:xfrm>
              <a:off x="2689" y="2097"/>
              <a:ext cx="62" cy="351"/>
            </a:xfrm>
            <a:custGeom>
              <a:avLst/>
              <a:gdLst>
                <a:gd name="T0" fmla="*/ 1 w 168"/>
                <a:gd name="T1" fmla="*/ 7 h 944"/>
                <a:gd name="T2" fmla="*/ 0 w 168"/>
                <a:gd name="T3" fmla="*/ 0 h 944"/>
                <a:gd name="T4" fmla="*/ 0 w 168"/>
                <a:gd name="T5" fmla="*/ 0 h 944"/>
                <a:gd name="T6" fmla="*/ 1 w 168"/>
                <a:gd name="T7" fmla="*/ 6 h 944"/>
                <a:gd name="T8" fmla="*/ 1 w 168"/>
                <a:gd name="T9" fmla="*/ 7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3343" name="Freeform 60"/>
            <p:cNvSpPr>
              <a:spLocks/>
            </p:cNvSpPr>
            <p:nvPr/>
          </p:nvSpPr>
          <p:spPr bwMode="auto">
            <a:xfrm>
              <a:off x="2382" y="1853"/>
              <a:ext cx="354" cy="78"/>
            </a:xfrm>
            <a:custGeom>
              <a:avLst/>
              <a:gdLst>
                <a:gd name="T0" fmla="*/ 0 w 952"/>
                <a:gd name="T1" fmla="*/ 0 h 208"/>
                <a:gd name="T2" fmla="*/ 0 w 952"/>
                <a:gd name="T3" fmla="*/ 0 h 208"/>
                <a:gd name="T4" fmla="*/ 7 w 952"/>
                <a:gd name="T5" fmla="*/ 1 h 208"/>
                <a:gd name="T6" fmla="*/ 7 w 952"/>
                <a:gd name="T7" fmla="*/ 2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3344" name="Rectangle 61"/>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345" name="Rectangle 62"/>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13320" name="Line 70"/>
          <p:cNvSpPr>
            <a:spLocks noChangeShapeType="1"/>
          </p:cNvSpPr>
          <p:nvPr/>
        </p:nvSpPr>
        <p:spPr bwMode="auto">
          <a:xfrm>
            <a:off x="1320800" y="1765300"/>
            <a:ext cx="3194050" cy="982663"/>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21" name="Line 79"/>
          <p:cNvSpPr>
            <a:spLocks noChangeShapeType="1"/>
          </p:cNvSpPr>
          <p:nvPr/>
        </p:nvSpPr>
        <p:spPr bwMode="auto">
          <a:xfrm flipH="1">
            <a:off x="4498975" y="1797050"/>
            <a:ext cx="3127375" cy="942975"/>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22" name="Line 80"/>
          <p:cNvSpPr>
            <a:spLocks noChangeShapeType="1"/>
          </p:cNvSpPr>
          <p:nvPr/>
        </p:nvSpPr>
        <p:spPr bwMode="auto">
          <a:xfrm flipH="1">
            <a:off x="4500562" y="1804988"/>
            <a:ext cx="1607093" cy="938212"/>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3323" name="Line 81"/>
          <p:cNvSpPr>
            <a:spLocks noChangeShapeType="1"/>
          </p:cNvSpPr>
          <p:nvPr/>
        </p:nvSpPr>
        <p:spPr bwMode="auto">
          <a:xfrm>
            <a:off x="2938780" y="1800225"/>
            <a:ext cx="1558608" cy="938213"/>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13324" name="Group 67"/>
          <p:cNvGrpSpPr>
            <a:grpSpLocks/>
          </p:cNvGrpSpPr>
          <p:nvPr/>
        </p:nvGrpSpPr>
        <p:grpSpPr bwMode="auto">
          <a:xfrm>
            <a:off x="3719513" y="2419350"/>
            <a:ext cx="1531937" cy="1328738"/>
            <a:chOff x="2344" y="1772"/>
            <a:chExt cx="965" cy="837"/>
          </a:xfrm>
        </p:grpSpPr>
        <p:sp>
          <p:nvSpPr>
            <p:cNvPr id="13325" name="AutoShape 68"/>
            <p:cNvSpPr>
              <a:spLocks noChangeArrowheads="1"/>
            </p:cNvSpPr>
            <p:nvPr/>
          </p:nvSpPr>
          <p:spPr bwMode="auto">
            <a:xfrm>
              <a:off x="2509" y="1772"/>
              <a:ext cx="619" cy="446"/>
            </a:xfrm>
            <a:prstGeom prst="cube">
              <a:avLst>
                <a:gd name="adj" fmla="val 25000"/>
              </a:avLst>
            </a:prstGeom>
            <a:solidFill>
              <a:srgbClr val="CC99FF"/>
            </a:solidFill>
            <a:ln w="12700">
              <a:solidFill>
                <a:schemeClr val="bg1"/>
              </a:solidFill>
              <a:miter lim="800000"/>
              <a:headEnd/>
              <a:tailEnd/>
            </a:ln>
          </p:spPr>
          <p:txBody>
            <a:bodyPr lIns="0" tIns="0" rIns="0" bIns="0" anchor="ctr">
              <a:spAutoFit/>
            </a:bodyPr>
            <a:lstStyle/>
            <a:p>
              <a:endParaRPr lang="en-US"/>
            </a:p>
          </p:txBody>
        </p:sp>
        <p:sp>
          <p:nvSpPr>
            <p:cNvPr id="13326" name="Text Box 69"/>
            <p:cNvSpPr txBox="1">
              <a:spLocks noChangeArrowheads="1"/>
            </p:cNvSpPr>
            <p:nvPr/>
          </p:nvSpPr>
          <p:spPr bwMode="auto">
            <a:xfrm>
              <a:off x="2344" y="2225"/>
              <a:ext cx="96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Current</a:t>
              </a:r>
              <a:br>
                <a:rPr lang="en-US">
                  <a:solidFill>
                    <a:schemeClr val="bg1"/>
                  </a:solidFill>
                </a:rPr>
              </a:br>
              <a:r>
                <a:rPr lang="en-US">
                  <a:solidFill>
                    <a:schemeClr val="bg1"/>
                  </a:solidFill>
                </a:rPr>
                <a:t>Assignment</a:t>
              </a:r>
            </a:p>
          </p:txBody>
        </p:sp>
      </p:grpSp>
      <p:sp>
        <p:nvSpPr>
          <p:cNvPr id="75" name="Line 80"/>
          <p:cNvSpPr>
            <a:spLocks noChangeShapeType="1"/>
          </p:cNvSpPr>
          <p:nvPr/>
        </p:nvSpPr>
        <p:spPr bwMode="auto">
          <a:xfrm flipH="1">
            <a:off x="4485481" y="1646742"/>
            <a:ext cx="11907" cy="772608"/>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70" name="Group 69"/>
          <p:cNvGrpSpPr/>
          <p:nvPr/>
        </p:nvGrpSpPr>
        <p:grpSpPr>
          <a:xfrm>
            <a:off x="4060647" y="991280"/>
            <a:ext cx="836198" cy="813708"/>
            <a:chOff x="4343400" y="4495800"/>
            <a:chExt cx="762000" cy="741506"/>
          </a:xfrm>
        </p:grpSpPr>
        <p:sp>
          <p:nvSpPr>
            <p:cNvPr id="71" name="Rounded Rectangle 70"/>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72" name="Straight Connector 71"/>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73" name="Picture 7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74" name="Picture 7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Exit rule set wrappers</a:t>
            </a:r>
          </a:p>
        </p:txBody>
      </p:sp>
      <p:sp>
        <p:nvSpPr>
          <p:cNvPr id="14339" name="Rectangle 3"/>
          <p:cNvSpPr>
            <a:spLocks noGrp="1" noChangeArrowheads="1"/>
          </p:cNvSpPr>
          <p:nvPr>
            <p:ph idx="1"/>
          </p:nvPr>
        </p:nvSpPr>
        <p:spPr/>
        <p:txBody>
          <a:bodyPr/>
          <a:lstStyle/>
          <a:p>
            <a:pPr>
              <a:buFont typeface="Arial" charset="0"/>
              <a:buChar char="•"/>
            </a:pPr>
            <a:r>
              <a:rPr lang="en-US" smtClean="0"/>
              <a:t>Assignment methods return boolean values</a:t>
            </a:r>
          </a:p>
          <a:p>
            <a:pPr lvl="1"/>
            <a:r>
              <a:rPr lang="en-US" smtClean="0"/>
              <a:t>True if assignment was successful</a:t>
            </a:r>
          </a:p>
          <a:p>
            <a:pPr lvl="1"/>
            <a:r>
              <a:rPr lang="en-US" smtClean="0"/>
              <a:t>False if appropriate group (or user) could not be found</a:t>
            </a:r>
          </a:p>
          <a:p>
            <a:pPr>
              <a:buFont typeface="Arial" charset="0"/>
              <a:buChar char="•"/>
            </a:pPr>
            <a:r>
              <a:rPr lang="en-US" smtClean="0"/>
              <a:t>Place methods in if/exit wrapper to exit rule set as needed</a:t>
            </a:r>
          </a:p>
          <a:p>
            <a:pPr lvl="1">
              <a:buFont typeface="Wingdings 2" pitchFamily="18" charset="2"/>
              <a:buNone/>
            </a:pPr>
            <a:endParaRPr lang="en-US" sz="1200" smtClean="0"/>
          </a:p>
          <a:p>
            <a:pPr lvl="1">
              <a:buFont typeface="Wingdings 2" pitchFamily="18" charset="2"/>
              <a:buNone/>
            </a:pPr>
            <a:r>
              <a:rPr lang="en-US" sz="2400" smtClean="0">
                <a:solidFill>
                  <a:srgbClr val="FF3300"/>
                </a:solidFill>
              </a:rPr>
              <a:t>				if (</a:t>
            </a:r>
            <a:r>
              <a:rPr lang="en-US" sz="2400" i="1" smtClean="0">
                <a:solidFill>
                  <a:srgbClr val="0033CC"/>
                </a:solidFill>
              </a:rPr>
              <a:t>assignMethod</a:t>
            </a:r>
            <a:r>
              <a:rPr lang="en-US" sz="2400" smtClean="0">
                <a:solidFill>
                  <a:srgbClr val="FF3300"/>
                </a:solidFill>
              </a:rPr>
              <a:t>) {</a:t>
            </a:r>
          </a:p>
          <a:p>
            <a:pPr lvl="1">
              <a:buFont typeface="Wingdings 2" pitchFamily="18" charset="2"/>
              <a:buNone/>
            </a:pPr>
            <a:r>
              <a:rPr lang="en-US" sz="2400" smtClean="0">
                <a:solidFill>
                  <a:srgbClr val="FF3300"/>
                </a:solidFill>
              </a:rPr>
              <a:t>					actions.exit()</a:t>
            </a:r>
          </a:p>
          <a:p>
            <a:pPr lvl="1">
              <a:buFont typeface="Wingdings 2" pitchFamily="18" charset="2"/>
              <a:buNone/>
            </a:pPr>
            <a:r>
              <a:rPr lang="en-US" sz="2400" smtClean="0">
                <a:solidFill>
                  <a:srgbClr val="FF3300"/>
                </a:solidFill>
              </a:rPr>
              <a:t>				}</a:t>
            </a:r>
          </a:p>
          <a:p>
            <a:pPr lvl="1">
              <a:buFont typeface="Wingdings 2" pitchFamily="18" charset="2"/>
              <a:buNone/>
            </a:pPr>
            <a:endParaRPr lang="en-US" smtClean="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869" y="4327265"/>
            <a:ext cx="8280037" cy="1112481"/>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36684" name="Group 76"/>
          <p:cNvGraphicFramePr>
            <a:graphicFrameLocks noGrp="1"/>
          </p:cNvGraphicFramePr>
          <p:nvPr/>
        </p:nvGraphicFramePr>
        <p:xfrm>
          <a:off x="466725" y="835025"/>
          <a:ext cx="8364538" cy="5907088"/>
        </p:xfrm>
        <a:graphic>
          <a:graphicData uri="http://schemas.openxmlformats.org/drawingml/2006/table">
            <a:tbl>
              <a:tblPr/>
              <a:tblGrid>
                <a:gridCol w="3063875"/>
                <a:gridCol w="1828800"/>
                <a:gridCol w="3471863"/>
              </a:tblGrid>
              <a:tr h="401638">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400" b="1" i="0" u="none" strike="noStrike" cap="none" normalizeH="0" baseline="0" dirty="0" smtClean="0">
                          <a:ln>
                            <a:noFill/>
                          </a:ln>
                          <a:solidFill>
                            <a:schemeClr val="bg1"/>
                          </a:solidFill>
                          <a:effectLst/>
                          <a:latin typeface="Arial" charset="0"/>
                        </a:rPr>
                        <a:t>Method</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400" b="1" i="0" u="none" strike="noStrike" cap="none" normalizeH="0" baseline="0" smtClean="0">
                          <a:ln>
                            <a:noFill/>
                          </a:ln>
                          <a:solidFill>
                            <a:schemeClr val="bg1"/>
                          </a:solidFill>
                          <a:effectLst/>
                          <a:latin typeface="Arial" charset="0"/>
                        </a:rPr>
                        <a:t>Object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400" b="1" i="0" u="none" strike="noStrike" cap="none" normalizeH="0" baseline="0" smtClean="0">
                          <a:ln>
                            <a:noFill/>
                          </a:ln>
                          <a:solidFill>
                            <a:schemeClr val="bg1"/>
                          </a:solidFill>
                          <a:effectLst/>
                          <a:latin typeface="Arial" charset="0"/>
                        </a:rPr>
                        <a:t>Assigns To...</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r>
              <a:tr h="223838">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rgbClr val="FF0000"/>
                          </a:solidFill>
                          <a:effectLst/>
                          <a:latin typeface="Arial" charset="0"/>
                        </a:rPr>
                        <a:t>assignGroup()</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3175" marR="0" lvl="0" indent="-3175"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rgbClr val="FF0000"/>
                          </a:solidFill>
                          <a:effectLst/>
                          <a:latin typeface="Arial" charset="0"/>
                        </a:rPr>
                        <a:t>Any</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rgbClr val="FF0000"/>
                          </a:solidFill>
                          <a:effectLst/>
                          <a:latin typeface="Arial" charset="0"/>
                        </a:rPr>
                        <a:t>The named group</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r>
              <a:tr h="446088">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rgbClr val="FF0000"/>
                          </a:solidFill>
                          <a:effectLst/>
                          <a:latin typeface="Arial" charset="0"/>
                        </a:rPr>
                        <a:t>assignGroupByLocation()</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3175" marR="0" lvl="0" indent="-3175"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rgbClr val="FF0000"/>
                          </a:solidFill>
                          <a:effectLst/>
                          <a:latin typeface="Arial" charset="0"/>
                        </a:rPr>
                        <a:t>Any</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rgbClr val="FF0000"/>
                          </a:solidFill>
                          <a:effectLst/>
                          <a:latin typeface="Arial" charset="0"/>
                        </a:rPr>
                        <a:t>Group matching specified location and group type</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r>
              <a:tr h="223838">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rgbClr val="FF0000"/>
                          </a:solidFill>
                          <a:effectLst/>
                          <a:latin typeface="Arial" charset="0"/>
                        </a:rPr>
                        <a:t>assignGroupBy</a:t>
                      </a:r>
                      <a:br>
                        <a:rPr kumimoji="0" lang="en-US" sz="2000" b="0" i="0" u="none" strike="noStrike" cap="none" normalizeH="0" baseline="0" smtClean="0">
                          <a:ln>
                            <a:noFill/>
                          </a:ln>
                          <a:solidFill>
                            <a:srgbClr val="FF0000"/>
                          </a:solidFill>
                          <a:effectLst/>
                          <a:latin typeface="Arial" charset="0"/>
                        </a:rPr>
                      </a:br>
                      <a:r>
                        <a:rPr kumimoji="0" lang="en-US" sz="2000" b="0" i="0" u="none" strike="noStrike" cap="none" normalizeH="0" baseline="0" smtClean="0">
                          <a:ln>
                            <a:noFill/>
                          </a:ln>
                          <a:solidFill>
                            <a:srgbClr val="FF0000"/>
                          </a:solidFill>
                          <a:effectLst/>
                          <a:latin typeface="Arial" charset="0"/>
                        </a:rPr>
                        <a:t>             RoundRobin()</a:t>
                      </a:r>
                      <a:endParaRPr kumimoji="0" lang="en-US" sz="2000" b="0" i="0" u="none" strike="noStrike" cap="none" normalizeH="0" baseline="0" smtClean="0">
                        <a:ln>
                          <a:noFill/>
                        </a:ln>
                        <a:solidFill>
                          <a:srgbClr val="B2B2B2"/>
                        </a:solidFill>
                        <a:effectLst/>
                        <a:latin typeface="Arial"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3175" marR="0" lvl="0" indent="-3175"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rgbClr val="FF0000"/>
                          </a:solidFill>
                          <a:effectLst/>
                          <a:latin typeface="Arial" charset="0"/>
                        </a:rPr>
                        <a:t>Any</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rgbClr val="FF0000"/>
                          </a:solidFill>
                          <a:effectLst/>
                          <a:latin typeface="Arial" charset="0"/>
                        </a:rPr>
                        <a:t>Group matching specified group type</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r>
              <a:tr h="223838">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rgbClr val="B2B2B2"/>
                          </a:solidFill>
                          <a:effectLst/>
                          <a:latin typeface="Arial" charset="0"/>
                        </a:rPr>
                        <a:t>assign()</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3175" marR="0" lvl="0" indent="-3175"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rgbClr val="B2B2B2"/>
                          </a:solidFill>
                          <a:effectLst/>
                          <a:latin typeface="Arial" charset="0"/>
                        </a:rPr>
                        <a:t>Any</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rgbClr val="B2B2B2"/>
                          </a:solidFill>
                          <a:effectLst/>
                          <a:latin typeface="Arial" charset="0"/>
                        </a:rPr>
                        <a:t>The named user (and group)</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r>
              <a:tr h="223838">
                <a:tc>
                  <a:txBody>
                    <a:bodyPr/>
                    <a:lstStyle/>
                    <a:p>
                      <a:pPr marL="914400" marR="0" lvl="0" indent="-8540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rgbClr val="B2B2B2"/>
                          </a:solidFill>
                          <a:effectLst/>
                          <a:latin typeface="Arial" charset="0"/>
                        </a:rPr>
                        <a:t>assignUserBy</a:t>
                      </a:r>
                      <a:br>
                        <a:rPr kumimoji="0" lang="en-US" sz="2000" b="0" i="0" u="none" strike="noStrike" cap="none" normalizeH="0" baseline="0" smtClean="0">
                          <a:ln>
                            <a:noFill/>
                          </a:ln>
                          <a:solidFill>
                            <a:srgbClr val="B2B2B2"/>
                          </a:solidFill>
                          <a:effectLst/>
                          <a:latin typeface="Arial" charset="0"/>
                        </a:rPr>
                      </a:br>
                      <a:r>
                        <a:rPr kumimoji="0" lang="en-US" sz="2000" b="0" i="0" u="none" strike="noStrike" cap="none" normalizeH="0" baseline="0" smtClean="0">
                          <a:ln>
                            <a:noFill/>
                          </a:ln>
                          <a:solidFill>
                            <a:srgbClr val="B2B2B2"/>
                          </a:solidFill>
                          <a:effectLst/>
                          <a:latin typeface="Arial" charset="0"/>
                        </a:rPr>
                        <a:t>RoundRobin()</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3175" marR="0" lvl="0" indent="-3175"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rgbClr val="B2B2B2"/>
                          </a:solidFill>
                          <a:effectLst/>
                          <a:latin typeface="Arial" charset="0"/>
                        </a:rPr>
                        <a:t>Any</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rgbClr val="B2B2B2"/>
                          </a:solidFill>
                          <a:effectLst/>
                          <a:latin typeface="Arial" charset="0"/>
                        </a:rPr>
                        <a:t>The next user in the group (in a cyclical fashion)</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r>
              <a:tr h="241300">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rgbClr val="B2B2B2"/>
                          </a:solidFill>
                          <a:effectLst/>
                          <a:latin typeface="Arial" charset="0"/>
                        </a:rPr>
                        <a:t>assignUserByLocation()</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3175" marR="0" lvl="0" indent="-3175"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rgbClr val="B2B2B2"/>
                          </a:solidFill>
                          <a:effectLst/>
                          <a:latin typeface="Arial" charset="0"/>
                        </a:rPr>
                        <a:t>Any</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rgbClr val="B2B2B2"/>
                          </a:solidFill>
                          <a:effectLst/>
                          <a:latin typeface="Arial" charset="0"/>
                        </a:rPr>
                        <a:t>User matching location</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r>
              <a:tr h="381000">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rgbClr val="B2B2B2"/>
                          </a:solidFill>
                          <a:effectLst/>
                          <a:latin typeface="Arial" charset="0"/>
                        </a:rPr>
                        <a:t>assignToIssueOwner()</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3175" marR="0" lvl="0" indent="-3175"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rgbClr val="B2B2B2"/>
                          </a:solidFill>
                          <a:effectLst/>
                          <a:latin typeface="Arial" charset="0"/>
                        </a:rPr>
                        <a:t>Exposure, Activity, Matter</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rgbClr val="B2B2B2"/>
                          </a:solidFill>
                          <a:effectLst/>
                          <a:latin typeface="Arial" charset="0"/>
                        </a:rPr>
                        <a:t>The owner of the claim or related exposure</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r>
              <a:tr h="381000">
                <a:tc>
                  <a:txBody>
                    <a:bodyPr/>
                    <a:lstStyle/>
                    <a:p>
                      <a:pPr marL="63500" marR="0" lvl="0" indent="-3175" algn="l" defTabSz="914400" rtl="0" eaLnBrk="1" fontAlgn="base" latinLnBrk="0" hangingPunct="1">
                        <a:lnSpc>
                          <a:spcPct val="100000"/>
                        </a:lnSpc>
                        <a:spcBef>
                          <a:spcPct val="50000"/>
                        </a:spcBef>
                        <a:spcAft>
                          <a:spcPct val="30000"/>
                        </a:spcAft>
                        <a:buClr>
                          <a:schemeClr val="tx1"/>
                        </a:buClr>
                        <a:buSzTx/>
                        <a:buFontTx/>
                        <a:buNone/>
                        <a:tabLst/>
                      </a:pPr>
                      <a:r>
                        <a:rPr kumimoji="0" lang="en-US" sz="2000" b="0" i="0" u="none" strike="noStrike" cap="none" normalizeH="0" baseline="0" dirty="0" err="1" smtClean="0">
                          <a:ln>
                            <a:noFill/>
                          </a:ln>
                          <a:solidFill>
                            <a:srgbClr val="B2B2B2"/>
                          </a:solidFill>
                          <a:effectLst/>
                          <a:latin typeface="Arial" charset="0"/>
                        </a:rPr>
                        <a:t>assignManually</a:t>
                      </a:r>
                      <a:r>
                        <a:rPr kumimoji="0" lang="en-US" sz="2000" b="0" i="0" u="none" strike="noStrike" cap="none" normalizeH="0" baseline="0" dirty="0" smtClean="0">
                          <a:ln>
                            <a:noFill/>
                          </a:ln>
                          <a:solidFill>
                            <a:srgbClr val="B2B2B2"/>
                          </a:solidFill>
                          <a:effectLst/>
                          <a:latin typeface="Arial" charset="0"/>
                        </a:rPr>
                        <a:t>()</a:t>
                      </a:r>
                      <a:br>
                        <a:rPr kumimoji="0" lang="en-US" sz="2000" b="0" i="0" u="none" strike="noStrike" cap="none" normalizeH="0" baseline="0" dirty="0" smtClean="0">
                          <a:ln>
                            <a:noFill/>
                          </a:ln>
                          <a:solidFill>
                            <a:srgbClr val="B2B2B2"/>
                          </a:solidFill>
                          <a:effectLst/>
                          <a:latin typeface="Arial" charset="0"/>
                        </a:rPr>
                      </a:br>
                      <a:endParaRPr kumimoji="0" lang="en-US" sz="2000" b="0" i="0" u="none" strike="noStrike" cap="none" normalizeH="0" baseline="0" dirty="0" smtClean="0">
                        <a:ln>
                          <a:noFill/>
                        </a:ln>
                        <a:solidFill>
                          <a:srgbClr val="B2B2B2"/>
                        </a:solidFill>
                        <a:effectLst/>
                        <a:latin typeface="Arial"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3175" marR="0" lvl="0" indent="-3175"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rgbClr val="B2B2B2"/>
                          </a:solidFill>
                          <a:effectLst/>
                          <a:latin typeface="Arial" charset="0"/>
                        </a:rPr>
                        <a:t>Any</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rgbClr val="B2B2B2"/>
                          </a:solidFill>
                          <a:effectLst/>
                          <a:latin typeface="Arial" charset="0"/>
                        </a:rPr>
                        <a:t>The group supervisor (who will assign object manually)</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r>
              <a:tr h="223838">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rgbClr val="B2B2B2"/>
                          </a:solidFill>
                          <a:effectLst/>
                          <a:latin typeface="Arial" charset="0"/>
                        </a:rPr>
                        <a:t>assignActivityToQueue()</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3175" marR="0" lvl="0" indent="-3175"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rgbClr val="B2B2B2"/>
                          </a:solidFill>
                          <a:effectLst/>
                          <a:latin typeface="Arial" charset="0"/>
                        </a:rPr>
                        <a:t>Activity</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rgbClr val="B2B2B2"/>
                          </a:solidFill>
                          <a:effectLst/>
                          <a:latin typeface="Arial" charset="0"/>
                        </a:rPr>
                        <a:t>The named activity queue</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r>
              <a:tr h="619125">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rgbClr val="B2B2B2"/>
                          </a:solidFill>
                          <a:effectLst/>
                          <a:latin typeface="Arial" charset="0"/>
                        </a:rPr>
                        <a:t>assignByUserAttributes()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3175" marR="0" lvl="0" indent="-3175"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rgbClr val="B2B2B2"/>
                          </a:solidFill>
                          <a:effectLst/>
                          <a:latin typeface="Arial" charset="0"/>
                        </a:rPr>
                        <a:t>Any</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rgbClr val="B2B2B2"/>
                          </a:solidFill>
                          <a:effectLst/>
                          <a:latin typeface="Arial" charset="0"/>
                        </a:rPr>
                        <a:t>A user which matches specified attributes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r>
              <a:tr h="619125">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rgbClr val="B2B2B2"/>
                          </a:solidFill>
                          <a:effectLst/>
                          <a:latin typeface="Arial" charset="0"/>
                        </a:rPr>
                        <a:t>dynamic assignment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3175" marR="0" lvl="0" indent="-3175"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rgbClr val="B2B2B2"/>
                          </a:solidFill>
                          <a:effectLst/>
                          <a:latin typeface="Arial" charset="0"/>
                        </a:rPr>
                        <a:t>Any</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rgbClr val="B2B2B2"/>
                          </a:solidFill>
                          <a:effectLst/>
                          <a:latin typeface="Arial" charset="0"/>
                        </a:rPr>
                        <a:t>Anything, depending on logic</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r>
            </a:tbl>
          </a:graphicData>
        </a:graphic>
      </p:graphicFrame>
      <p:sp>
        <p:nvSpPr>
          <p:cNvPr id="15416" name="Rectangle 2"/>
          <p:cNvSpPr>
            <a:spLocks noGrp="1" noChangeArrowheads="1"/>
          </p:cNvSpPr>
          <p:nvPr>
            <p:ph type="title"/>
          </p:nvPr>
        </p:nvSpPr>
        <p:spPr/>
        <p:txBody>
          <a:bodyPr/>
          <a:lstStyle/>
          <a:p>
            <a:pPr eaLnBrk="1" hangingPunct="1"/>
            <a:r>
              <a:rPr lang="en-US" smtClean="0"/>
              <a:t>Common assignment methods </a:t>
            </a:r>
          </a:p>
        </p:txBody>
      </p:sp>
      <p:sp>
        <p:nvSpPr>
          <p:cNvPr id="15417" name="Line 53"/>
          <p:cNvSpPr>
            <a:spLocks noChangeShapeType="1"/>
          </p:cNvSpPr>
          <p:nvPr/>
        </p:nvSpPr>
        <p:spPr bwMode="auto">
          <a:xfrm>
            <a:off x="381000" y="2752725"/>
            <a:ext cx="8580438"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18" name="Text Box 56"/>
          <p:cNvSpPr txBox="1">
            <a:spLocks noChangeArrowheads="1"/>
          </p:cNvSpPr>
          <p:nvPr/>
        </p:nvSpPr>
        <p:spPr bwMode="auto">
          <a:xfrm rot="-5400000">
            <a:off x="-270669" y="1512094"/>
            <a:ext cx="10048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t>group</a:t>
            </a:r>
          </a:p>
        </p:txBody>
      </p:sp>
      <p:sp>
        <p:nvSpPr>
          <p:cNvPr id="15419" name="Text Box 57"/>
          <p:cNvSpPr txBox="1">
            <a:spLocks noChangeArrowheads="1"/>
          </p:cNvSpPr>
          <p:nvPr/>
        </p:nvSpPr>
        <p:spPr bwMode="auto">
          <a:xfrm rot="-5400000">
            <a:off x="-57150" y="4432300"/>
            <a:ext cx="577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t>user</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t>Lesson outline</a:t>
            </a:r>
          </a:p>
        </p:txBody>
      </p:sp>
      <p:sp>
        <p:nvSpPr>
          <p:cNvPr id="18435"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Assignment basics</a:t>
            </a:r>
          </a:p>
          <a:p>
            <a:pPr>
              <a:lnSpc>
                <a:spcPct val="150000"/>
              </a:lnSpc>
              <a:buFont typeface="Arial" charset="0"/>
              <a:buChar char="•"/>
            </a:pPr>
            <a:r>
              <a:rPr lang="en-US" sz="2800" smtClean="0">
                <a:solidFill>
                  <a:srgbClr val="C0C0C0"/>
                </a:solidFill>
              </a:rPr>
              <a:t>Assignment methods</a:t>
            </a:r>
          </a:p>
          <a:p>
            <a:pPr>
              <a:lnSpc>
                <a:spcPct val="150000"/>
              </a:lnSpc>
              <a:buFont typeface="Arial" charset="0"/>
              <a:buChar char="•"/>
            </a:pPr>
            <a:r>
              <a:rPr lang="en-US" sz="2800" smtClean="0"/>
              <a:t>Group assignment</a:t>
            </a:r>
          </a:p>
          <a:p>
            <a:pPr>
              <a:lnSpc>
                <a:spcPct val="150000"/>
              </a:lnSpc>
              <a:buFont typeface="Wingdings 3" pitchFamily="18" charset="2"/>
              <a:buNone/>
            </a:pPr>
            <a:endParaRPr lang="en-US" sz="2800" smtClean="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1. Assigning to a specific group</a:t>
            </a:r>
          </a:p>
        </p:txBody>
      </p:sp>
      <p:sp>
        <p:nvSpPr>
          <p:cNvPr id="19459" name="Rectangle 3"/>
          <p:cNvSpPr>
            <a:spLocks noGrp="1" noChangeArrowheads="1"/>
          </p:cNvSpPr>
          <p:nvPr>
            <p:ph idx="1"/>
          </p:nvPr>
        </p:nvSpPr>
        <p:spPr/>
        <p:txBody>
          <a:bodyPr/>
          <a:lstStyle/>
          <a:p>
            <a:pPr>
              <a:buFont typeface="Arial" charset="0"/>
              <a:buChar char="•"/>
            </a:pPr>
            <a:r>
              <a:rPr lang="en-US" dirty="0" smtClean="0"/>
              <a:t>Syntax:</a:t>
            </a:r>
            <a:br>
              <a:rPr lang="en-US" dirty="0" smtClean="0"/>
            </a:br>
            <a:r>
              <a:rPr lang="en-US" i="1" dirty="0" err="1" smtClean="0">
                <a:solidFill>
                  <a:srgbClr val="0033CC"/>
                </a:solidFill>
              </a:rPr>
              <a:t>object</a:t>
            </a:r>
            <a:r>
              <a:rPr lang="en-US" dirty="0" err="1" smtClean="0">
                <a:solidFill>
                  <a:srgbClr val="FF3300"/>
                </a:solidFill>
              </a:rPr>
              <a:t>.CurrentAssignment.assignGroup</a:t>
            </a:r>
            <a:r>
              <a:rPr lang="en-US" dirty="0" smtClean="0">
                <a:solidFill>
                  <a:srgbClr val="FF3300"/>
                </a:solidFill>
              </a:rPr>
              <a:t> (</a:t>
            </a:r>
            <a:r>
              <a:rPr lang="en-US" i="1" dirty="0" smtClean="0">
                <a:solidFill>
                  <a:srgbClr val="0033CC"/>
                </a:solidFill>
              </a:rPr>
              <a:t>group</a:t>
            </a:r>
            <a:r>
              <a:rPr lang="en-US" dirty="0" smtClean="0">
                <a:solidFill>
                  <a:srgbClr val="FF3300"/>
                </a:solidFill>
              </a:rPr>
              <a:t>)</a:t>
            </a:r>
          </a:p>
          <a:p>
            <a:pPr>
              <a:buFont typeface="Arial" charset="0"/>
              <a:buChar char="•"/>
            </a:pPr>
            <a:endParaRPr lang="en-US" dirty="0" smtClean="0">
              <a:solidFill>
                <a:srgbClr val="FF3300"/>
              </a:solidFill>
            </a:endParaRPr>
          </a:p>
          <a:p>
            <a:pPr>
              <a:buFont typeface="Arial" charset="0"/>
              <a:buChar char="•"/>
            </a:pPr>
            <a:endParaRPr lang="en-US" dirty="0" smtClean="0">
              <a:solidFill>
                <a:srgbClr val="FF3300"/>
              </a:solidFill>
            </a:endParaRPr>
          </a:p>
          <a:p>
            <a:pPr>
              <a:buFont typeface="Arial" charset="0"/>
              <a:buChar char="•"/>
            </a:pPr>
            <a:endParaRPr lang="en-US" dirty="0" smtClean="0">
              <a:solidFill>
                <a:srgbClr val="FF3300"/>
              </a:solidFill>
            </a:endParaRPr>
          </a:p>
          <a:p>
            <a:pPr>
              <a:buFont typeface="Arial" charset="0"/>
              <a:buChar char="•"/>
            </a:pPr>
            <a:endParaRPr lang="en-US" dirty="0" smtClean="0">
              <a:solidFill>
                <a:srgbClr val="FF3300"/>
              </a:solidFill>
            </a:endParaRPr>
          </a:p>
          <a:p>
            <a:pPr>
              <a:buFont typeface="Arial" charset="0"/>
              <a:buChar char="•"/>
            </a:pPr>
            <a:endParaRPr lang="en-US" dirty="0" smtClean="0">
              <a:solidFill>
                <a:srgbClr val="FF3300"/>
              </a:solidFill>
            </a:endParaRPr>
          </a:p>
          <a:p>
            <a:pPr marL="0" indent="0">
              <a:buNone/>
            </a:pPr>
            <a:endParaRPr lang="en-US" dirty="0" smtClean="0">
              <a:solidFill>
                <a:srgbClr val="FF3300"/>
              </a:solidFill>
            </a:endParaRPr>
          </a:p>
          <a:p>
            <a:pPr>
              <a:buFont typeface="Arial" charset="0"/>
              <a:buChar char="•"/>
            </a:pPr>
            <a:r>
              <a:rPr lang="en-US" dirty="0" smtClean="0"/>
              <a:t>For example, assign SIU review activities to </a:t>
            </a:r>
            <a:r>
              <a:rPr lang="en-US" b="1" dirty="0" smtClean="0"/>
              <a:t>group</a:t>
            </a:r>
            <a:r>
              <a:rPr lang="en-US" dirty="0" smtClean="0"/>
              <a:t> that owns activity's claim (Global Activity Assignment)</a:t>
            </a: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2964" y="2281309"/>
            <a:ext cx="7483973" cy="2178699"/>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0675" y="2035362"/>
            <a:ext cx="4601604" cy="3381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2. Assigning to group by type and location</a:t>
            </a:r>
          </a:p>
        </p:txBody>
      </p:sp>
      <p:sp>
        <p:nvSpPr>
          <p:cNvPr id="20483" name="Rectangle 3"/>
          <p:cNvSpPr>
            <a:spLocks noGrp="1" noChangeArrowheads="1"/>
          </p:cNvSpPr>
          <p:nvPr>
            <p:ph idx="1"/>
          </p:nvPr>
        </p:nvSpPr>
        <p:spPr>
          <a:xfrm>
            <a:off x="515938" y="1184275"/>
            <a:ext cx="8447087" cy="5197475"/>
          </a:xfrm>
        </p:spPr>
        <p:txBody>
          <a:bodyPr/>
          <a:lstStyle/>
          <a:p>
            <a:pPr>
              <a:buFont typeface="Arial" charset="0"/>
              <a:buChar char="•"/>
            </a:pPr>
            <a:r>
              <a:rPr lang="en-US" smtClean="0"/>
              <a:t>Syntax:</a:t>
            </a:r>
            <a:br>
              <a:rPr lang="en-US" smtClean="0"/>
            </a:br>
            <a:r>
              <a:rPr lang="en-US" i="1" smtClean="0">
                <a:solidFill>
                  <a:srgbClr val="0033CC"/>
                </a:solidFill>
              </a:rPr>
              <a:t>object</a:t>
            </a:r>
            <a:r>
              <a:rPr lang="en-US" smtClean="0">
                <a:solidFill>
                  <a:srgbClr val="FF3300"/>
                </a:solidFill>
              </a:rPr>
              <a:t>.CurrentAssignment.assignGroupByLocation (</a:t>
            </a:r>
            <a:br>
              <a:rPr lang="en-US" smtClean="0">
                <a:solidFill>
                  <a:srgbClr val="FF3300"/>
                </a:solidFill>
              </a:rPr>
            </a:br>
            <a:r>
              <a:rPr lang="en-US" smtClean="0">
                <a:solidFill>
                  <a:srgbClr val="FF3300"/>
                </a:solidFill>
              </a:rPr>
              <a:t>	</a:t>
            </a:r>
            <a:r>
              <a:rPr lang="en-US" i="1" smtClean="0">
                <a:solidFill>
                  <a:srgbClr val="0033CC"/>
                </a:solidFill>
              </a:rPr>
              <a:t>groupType</a:t>
            </a:r>
            <a:r>
              <a:rPr lang="en-US" smtClean="0">
                <a:solidFill>
                  <a:srgbClr val="FF3300"/>
                </a:solidFill>
              </a:rPr>
              <a:t>,</a:t>
            </a:r>
            <a:r>
              <a:rPr lang="en-US" i="1" smtClean="0">
                <a:solidFill>
                  <a:srgbClr val="0033CC"/>
                </a:solidFill>
              </a:rPr>
              <a:t> address</a:t>
            </a:r>
            <a:r>
              <a:rPr lang="en-US" smtClean="0">
                <a:solidFill>
                  <a:srgbClr val="FF3300"/>
                </a:solidFill>
              </a:rPr>
              <a:t>, </a:t>
            </a:r>
            <a:r>
              <a:rPr lang="en-US" i="1" smtClean="0">
                <a:solidFill>
                  <a:srgbClr val="0033CC"/>
                </a:solidFill>
              </a:rPr>
              <a:t>directChildrenOnly</a:t>
            </a:r>
            <a:r>
              <a:rPr lang="en-US" smtClean="0">
                <a:solidFill>
                  <a:srgbClr val="FF3300"/>
                </a:solidFill>
              </a:rPr>
              <a:t>, </a:t>
            </a:r>
            <a:r>
              <a:rPr lang="en-US" i="1" smtClean="0">
                <a:solidFill>
                  <a:srgbClr val="0033CC"/>
                </a:solidFill>
              </a:rPr>
              <a:t>group</a:t>
            </a:r>
            <a:r>
              <a:rPr lang="en-US" smtClean="0">
                <a:solidFill>
                  <a:srgbClr val="FF3300"/>
                </a:solidFill>
              </a:rPr>
              <a:t>)</a:t>
            </a:r>
          </a:p>
          <a:p>
            <a:pPr>
              <a:buFont typeface="Arial" charset="0"/>
              <a:buChar char="•"/>
            </a:pPr>
            <a:r>
              <a:rPr lang="en-US" smtClean="0"/>
              <a:t>Assigns to group:</a:t>
            </a:r>
          </a:p>
          <a:p>
            <a:pPr lvl="1"/>
            <a:r>
              <a:rPr lang="en-US" smtClean="0"/>
              <a:t>Of specified group type...</a:t>
            </a:r>
          </a:p>
          <a:p>
            <a:pPr lvl="1"/>
            <a:r>
              <a:rPr lang="en-US" smtClean="0"/>
              <a:t>...whose region covers specified address...</a:t>
            </a:r>
          </a:p>
          <a:p>
            <a:pPr lvl="1"/>
            <a:r>
              <a:rPr lang="en-US" smtClean="0"/>
              <a:t>...including only direct children groups or all descendent groups...</a:t>
            </a:r>
          </a:p>
          <a:p>
            <a:pPr lvl="1"/>
            <a:r>
              <a:rPr lang="en-US" smtClean="0"/>
              <a:t>...beginning with children of specified group</a:t>
            </a:r>
          </a:p>
          <a:p>
            <a:pPr lvl="2"/>
            <a:r>
              <a:rPr lang="en-US" smtClean="0"/>
              <a:t>Specified group typically set to </a:t>
            </a:r>
            <a:r>
              <a:rPr lang="en-US" i="1" smtClean="0">
                <a:solidFill>
                  <a:srgbClr val="0066CC"/>
                </a:solidFill>
              </a:rPr>
              <a:t>null</a:t>
            </a:r>
            <a:r>
              <a:rPr lang="en-US" smtClean="0"/>
              <a:t> or </a:t>
            </a:r>
            <a:r>
              <a:rPr lang="en-US" i="1" smtClean="0">
                <a:solidFill>
                  <a:srgbClr val="0066CC"/>
                </a:solidFill>
              </a:rPr>
              <a:t>&lt;entity&gt;.CurrentAssignment.AssignedGroup</a:t>
            </a:r>
            <a:r>
              <a:rPr lang="en-US" smtClean="0">
                <a:solidFill>
                  <a:srgbClr val="0066CC"/>
                </a:solidFill>
              </a:rPr>
              <a:t> </a:t>
            </a:r>
          </a:p>
          <a:p>
            <a:pPr lvl="1"/>
            <a:r>
              <a:rPr lang="en-US" smtClean="0"/>
              <a:t>Using round-robin </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Method step 1: Identify candidate groups</a:t>
            </a:r>
          </a:p>
        </p:txBody>
      </p:sp>
      <p:sp>
        <p:nvSpPr>
          <p:cNvPr id="21507" name="Rectangle 5"/>
          <p:cNvSpPr>
            <a:spLocks noChangeArrowheads="1"/>
          </p:cNvSpPr>
          <p:nvPr/>
        </p:nvSpPr>
        <p:spPr bwMode="auto">
          <a:xfrm>
            <a:off x="779463" y="1166813"/>
            <a:ext cx="8029575"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85750" indent="-285750" algn="l" eaLnBrk="0" hangingPunct="0">
              <a:spcBef>
                <a:spcPct val="40000"/>
              </a:spcBef>
              <a:spcAft>
                <a:spcPct val="0"/>
              </a:spcAft>
              <a:buClr>
                <a:srgbClr val="0146AD"/>
              </a:buClr>
              <a:buFont typeface="Wingdings 3" pitchFamily="18" charset="2"/>
              <a:buNone/>
            </a:pPr>
            <a:r>
              <a:rPr lang="en-US" sz="2400">
                <a:solidFill>
                  <a:schemeClr val="hlink"/>
                </a:solidFill>
                <a:latin typeface="Courier New" pitchFamily="49" charset="0"/>
              </a:rPr>
              <a:t>assignGroupByLocation("autonormal", Claim.LossLocation /* west */,</a:t>
            </a:r>
            <a:r>
              <a:rPr lang="en-US" sz="2400">
                <a:solidFill>
                  <a:schemeClr val="bg1"/>
                </a:solidFill>
                <a:latin typeface="Courier New" pitchFamily="49" charset="0"/>
              </a:rPr>
              <a:t> false, null)</a:t>
            </a:r>
          </a:p>
        </p:txBody>
      </p:sp>
      <p:sp>
        <p:nvSpPr>
          <p:cNvPr id="21508" name="Text Box 12"/>
          <p:cNvSpPr txBox="1">
            <a:spLocks noChangeArrowheads="1"/>
          </p:cNvSpPr>
          <p:nvPr/>
        </p:nvSpPr>
        <p:spPr bwMode="auto">
          <a:xfrm>
            <a:off x="5327650" y="2730500"/>
            <a:ext cx="2921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CC9900"/>
                </a:solidFill>
              </a:rPr>
              <a:t>fast track auto west</a:t>
            </a:r>
          </a:p>
        </p:txBody>
      </p:sp>
      <p:sp>
        <p:nvSpPr>
          <p:cNvPr id="21509" name="Text Box 19"/>
          <p:cNvSpPr txBox="1">
            <a:spLocks noChangeArrowheads="1"/>
          </p:cNvSpPr>
          <p:nvPr/>
        </p:nvSpPr>
        <p:spPr bwMode="auto">
          <a:xfrm>
            <a:off x="5327650" y="4378325"/>
            <a:ext cx="23415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CC9900"/>
                </a:solidFill>
              </a:rPr>
              <a:t>normal auto west</a:t>
            </a:r>
          </a:p>
        </p:txBody>
      </p:sp>
      <p:grpSp>
        <p:nvGrpSpPr>
          <p:cNvPr id="21510" name="Group 21"/>
          <p:cNvGrpSpPr>
            <a:grpSpLocks/>
          </p:cNvGrpSpPr>
          <p:nvPr/>
        </p:nvGrpSpPr>
        <p:grpSpPr bwMode="auto">
          <a:xfrm>
            <a:off x="4783138" y="2643188"/>
            <a:ext cx="476250" cy="477837"/>
            <a:chOff x="2452" y="533"/>
            <a:chExt cx="808" cy="809"/>
          </a:xfrm>
        </p:grpSpPr>
        <p:sp>
          <p:nvSpPr>
            <p:cNvPr id="21558" name="AutoShape 22"/>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1559" name="AutoShape 23"/>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1560" name="AutoShape 24"/>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1561" name="Rectangle 25"/>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1511" name="Text Box 26"/>
          <p:cNvSpPr txBox="1">
            <a:spLocks noChangeArrowheads="1"/>
          </p:cNvSpPr>
          <p:nvPr/>
        </p:nvSpPr>
        <p:spPr bwMode="auto">
          <a:xfrm>
            <a:off x="5327650" y="3279775"/>
            <a:ext cx="28289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CC9900"/>
                </a:solidFill>
              </a:rPr>
              <a:t>fast track auto central</a:t>
            </a:r>
          </a:p>
        </p:txBody>
      </p:sp>
      <p:sp>
        <p:nvSpPr>
          <p:cNvPr id="21512" name="Text Box 33"/>
          <p:cNvSpPr txBox="1">
            <a:spLocks noChangeArrowheads="1"/>
          </p:cNvSpPr>
          <p:nvPr/>
        </p:nvSpPr>
        <p:spPr bwMode="auto">
          <a:xfrm>
            <a:off x="5327650" y="4927600"/>
            <a:ext cx="24780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CC9900"/>
                </a:solidFill>
              </a:rPr>
              <a:t>normal auto central</a:t>
            </a:r>
          </a:p>
        </p:txBody>
      </p:sp>
      <p:sp>
        <p:nvSpPr>
          <p:cNvPr id="21513" name="Text Box 40"/>
          <p:cNvSpPr txBox="1">
            <a:spLocks noChangeArrowheads="1"/>
          </p:cNvSpPr>
          <p:nvPr/>
        </p:nvSpPr>
        <p:spPr bwMode="auto">
          <a:xfrm>
            <a:off x="5327650" y="6027738"/>
            <a:ext cx="30892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CC9900"/>
                </a:solidFill>
              </a:rPr>
              <a:t>workers' comp national</a:t>
            </a:r>
          </a:p>
        </p:txBody>
      </p:sp>
      <p:sp>
        <p:nvSpPr>
          <p:cNvPr id="21514" name="Text Box 47"/>
          <p:cNvSpPr txBox="1">
            <a:spLocks noChangeArrowheads="1"/>
          </p:cNvSpPr>
          <p:nvPr/>
        </p:nvSpPr>
        <p:spPr bwMode="auto">
          <a:xfrm>
            <a:off x="5327650" y="3829050"/>
            <a:ext cx="28908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CC9900"/>
                </a:solidFill>
              </a:rPr>
              <a:t>fast track auto east</a:t>
            </a:r>
          </a:p>
        </p:txBody>
      </p:sp>
      <p:sp>
        <p:nvSpPr>
          <p:cNvPr id="21515" name="Text Box 54"/>
          <p:cNvSpPr txBox="1">
            <a:spLocks noChangeArrowheads="1"/>
          </p:cNvSpPr>
          <p:nvPr/>
        </p:nvSpPr>
        <p:spPr bwMode="auto">
          <a:xfrm>
            <a:off x="5327650" y="5476875"/>
            <a:ext cx="22955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CC9900"/>
                </a:solidFill>
              </a:rPr>
              <a:t>normal auto east</a:t>
            </a:r>
          </a:p>
        </p:txBody>
      </p:sp>
      <p:grpSp>
        <p:nvGrpSpPr>
          <p:cNvPr id="21516" name="Group 55"/>
          <p:cNvGrpSpPr>
            <a:grpSpLocks/>
          </p:cNvGrpSpPr>
          <p:nvPr/>
        </p:nvGrpSpPr>
        <p:grpSpPr bwMode="auto">
          <a:xfrm>
            <a:off x="4783138" y="3192463"/>
            <a:ext cx="476250" cy="477837"/>
            <a:chOff x="2452" y="533"/>
            <a:chExt cx="808" cy="809"/>
          </a:xfrm>
        </p:grpSpPr>
        <p:sp>
          <p:nvSpPr>
            <p:cNvPr id="21554" name="AutoShape 56"/>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1555" name="AutoShape 57"/>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1556" name="AutoShape 58"/>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1557" name="Rectangle 59"/>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21517" name="Group 60"/>
          <p:cNvGrpSpPr>
            <a:grpSpLocks/>
          </p:cNvGrpSpPr>
          <p:nvPr/>
        </p:nvGrpSpPr>
        <p:grpSpPr bwMode="auto">
          <a:xfrm>
            <a:off x="4783138" y="3741738"/>
            <a:ext cx="476250" cy="477837"/>
            <a:chOff x="2452" y="533"/>
            <a:chExt cx="808" cy="809"/>
          </a:xfrm>
        </p:grpSpPr>
        <p:sp>
          <p:nvSpPr>
            <p:cNvPr id="21550" name="AutoShape 61"/>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1551" name="AutoShape 62"/>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1552" name="AutoShape 63"/>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1553" name="Rectangle 64"/>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21518" name="Group 71"/>
          <p:cNvGrpSpPr>
            <a:grpSpLocks/>
          </p:cNvGrpSpPr>
          <p:nvPr/>
        </p:nvGrpSpPr>
        <p:grpSpPr bwMode="auto">
          <a:xfrm>
            <a:off x="4783138" y="4292600"/>
            <a:ext cx="476250" cy="477838"/>
            <a:chOff x="2452" y="533"/>
            <a:chExt cx="808" cy="809"/>
          </a:xfrm>
        </p:grpSpPr>
        <p:sp>
          <p:nvSpPr>
            <p:cNvPr id="21546" name="AutoShape 72"/>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1547" name="AutoShape 73"/>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1548" name="AutoShape 74"/>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1549" name="Rectangle 75"/>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21519" name="Group 76"/>
          <p:cNvGrpSpPr>
            <a:grpSpLocks/>
          </p:cNvGrpSpPr>
          <p:nvPr/>
        </p:nvGrpSpPr>
        <p:grpSpPr bwMode="auto">
          <a:xfrm>
            <a:off x="4783138" y="4841875"/>
            <a:ext cx="476250" cy="477838"/>
            <a:chOff x="2452" y="533"/>
            <a:chExt cx="808" cy="809"/>
          </a:xfrm>
        </p:grpSpPr>
        <p:sp>
          <p:nvSpPr>
            <p:cNvPr id="21542" name="AutoShape 77"/>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1543" name="AutoShape 78"/>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1544" name="AutoShape 79"/>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1545" name="Rectangle 80"/>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21520" name="Group 81"/>
          <p:cNvGrpSpPr>
            <a:grpSpLocks/>
          </p:cNvGrpSpPr>
          <p:nvPr/>
        </p:nvGrpSpPr>
        <p:grpSpPr bwMode="auto">
          <a:xfrm>
            <a:off x="4783138" y="5391150"/>
            <a:ext cx="476250" cy="477838"/>
            <a:chOff x="2452" y="533"/>
            <a:chExt cx="808" cy="809"/>
          </a:xfrm>
        </p:grpSpPr>
        <p:sp>
          <p:nvSpPr>
            <p:cNvPr id="21538" name="AutoShape 82"/>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1539" name="AutoShape 83"/>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1540" name="AutoShape 84"/>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1541" name="Rectangle 85"/>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21521" name="Group 86"/>
          <p:cNvGrpSpPr>
            <a:grpSpLocks/>
          </p:cNvGrpSpPr>
          <p:nvPr/>
        </p:nvGrpSpPr>
        <p:grpSpPr bwMode="auto">
          <a:xfrm>
            <a:off x="4783138" y="5942013"/>
            <a:ext cx="476250" cy="477837"/>
            <a:chOff x="2452" y="533"/>
            <a:chExt cx="808" cy="809"/>
          </a:xfrm>
        </p:grpSpPr>
        <p:sp>
          <p:nvSpPr>
            <p:cNvPr id="21534" name="AutoShape 87"/>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1535" name="AutoShape 88"/>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1536" name="AutoShape 89"/>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1537" name="Rectangle 90"/>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1522" name="AutoShape 92"/>
          <p:cNvSpPr>
            <a:spLocks noChangeArrowheads="1"/>
          </p:cNvSpPr>
          <p:nvPr/>
        </p:nvSpPr>
        <p:spPr bwMode="auto">
          <a:xfrm>
            <a:off x="1060450" y="2981325"/>
            <a:ext cx="1200150" cy="865188"/>
          </a:xfrm>
          <a:prstGeom prst="cube">
            <a:avLst>
              <a:gd name="adj" fmla="val 25000"/>
            </a:avLst>
          </a:prstGeom>
          <a:solidFill>
            <a:srgbClr val="CC9900"/>
          </a:solidFill>
          <a:ln w="12700">
            <a:solidFill>
              <a:schemeClr val="bg1"/>
            </a:solidFill>
            <a:miter lim="800000"/>
            <a:headEnd/>
            <a:tailEnd/>
          </a:ln>
        </p:spPr>
        <p:txBody>
          <a:bodyPr lIns="0" tIns="0" rIns="0" bIns="0" anchor="ctr">
            <a:spAutoFit/>
          </a:bodyPr>
          <a:lstStyle/>
          <a:p>
            <a:endParaRPr lang="en-US"/>
          </a:p>
        </p:txBody>
      </p:sp>
      <p:sp>
        <p:nvSpPr>
          <p:cNvPr id="21523" name="Text Box 93"/>
          <p:cNvSpPr txBox="1">
            <a:spLocks noChangeArrowheads="1"/>
          </p:cNvSpPr>
          <p:nvPr/>
        </p:nvSpPr>
        <p:spPr bwMode="auto">
          <a:xfrm>
            <a:off x="862013" y="3865563"/>
            <a:ext cx="14716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Execution</a:t>
            </a:r>
            <a:br>
              <a:rPr lang="en-US">
                <a:solidFill>
                  <a:schemeClr val="bg1"/>
                </a:solidFill>
              </a:rPr>
            </a:br>
            <a:r>
              <a:rPr lang="en-US">
                <a:solidFill>
                  <a:schemeClr val="bg1"/>
                </a:solidFill>
              </a:rPr>
              <a:t>Session</a:t>
            </a:r>
          </a:p>
        </p:txBody>
      </p:sp>
      <p:sp>
        <p:nvSpPr>
          <p:cNvPr id="21524" name="Text Box 94"/>
          <p:cNvSpPr txBox="1">
            <a:spLocks noChangeArrowheads="1"/>
          </p:cNvSpPr>
          <p:nvPr/>
        </p:nvSpPr>
        <p:spPr bwMode="auto">
          <a:xfrm>
            <a:off x="857250" y="5795963"/>
            <a:ext cx="136683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rgbClr val="CC9900"/>
                </a:solidFill>
              </a:rPr>
              <a:t>Acme</a:t>
            </a:r>
            <a:br>
              <a:rPr lang="en-US">
                <a:solidFill>
                  <a:srgbClr val="CC9900"/>
                </a:solidFill>
              </a:rPr>
            </a:br>
            <a:r>
              <a:rPr lang="en-US">
                <a:solidFill>
                  <a:srgbClr val="CC9900"/>
                </a:solidFill>
              </a:rPr>
              <a:t>Insurance</a:t>
            </a:r>
          </a:p>
        </p:txBody>
      </p:sp>
      <p:grpSp>
        <p:nvGrpSpPr>
          <p:cNvPr id="21525" name="Group 95"/>
          <p:cNvGrpSpPr>
            <a:grpSpLocks/>
          </p:cNvGrpSpPr>
          <p:nvPr/>
        </p:nvGrpSpPr>
        <p:grpSpPr bwMode="auto">
          <a:xfrm>
            <a:off x="1200150" y="5057775"/>
            <a:ext cx="719138" cy="722313"/>
            <a:chOff x="2452" y="533"/>
            <a:chExt cx="808" cy="809"/>
          </a:xfrm>
        </p:grpSpPr>
        <p:sp>
          <p:nvSpPr>
            <p:cNvPr id="21530" name="AutoShape 96"/>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1531" name="AutoShape 97"/>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1532" name="AutoShape 98"/>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1533" name="Rectangle 99"/>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1526" name="Line 100"/>
          <p:cNvSpPr>
            <a:spLocks noChangeShapeType="1"/>
          </p:cNvSpPr>
          <p:nvPr/>
        </p:nvSpPr>
        <p:spPr bwMode="auto">
          <a:xfrm>
            <a:off x="1595438" y="4465638"/>
            <a:ext cx="0" cy="579437"/>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27" name="AutoShape 101"/>
          <p:cNvSpPr>
            <a:spLocks/>
          </p:cNvSpPr>
          <p:nvPr/>
        </p:nvSpPr>
        <p:spPr bwMode="auto">
          <a:xfrm>
            <a:off x="4144963" y="2560638"/>
            <a:ext cx="487362" cy="3900487"/>
          </a:xfrm>
          <a:prstGeom prst="leftBrace">
            <a:avLst>
              <a:gd name="adj1" fmla="val 66694"/>
              <a:gd name="adj2" fmla="val 73870"/>
            </a:avLst>
          </a:pr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1528" name="Line 102"/>
          <p:cNvSpPr>
            <a:spLocks noChangeShapeType="1"/>
          </p:cNvSpPr>
          <p:nvPr/>
        </p:nvSpPr>
        <p:spPr bwMode="auto">
          <a:xfrm>
            <a:off x="1949450" y="5440363"/>
            <a:ext cx="225742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29" name="Text Box 103"/>
          <p:cNvSpPr txBox="1">
            <a:spLocks noChangeArrowheads="1"/>
          </p:cNvSpPr>
          <p:nvPr/>
        </p:nvSpPr>
        <p:spPr bwMode="auto">
          <a:xfrm>
            <a:off x="2214563" y="5121275"/>
            <a:ext cx="16875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rgbClr val="777777"/>
                </a:solidFill>
              </a:rPr>
              <a:t>descendents of...</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Method step 2: Filter by group type</a:t>
            </a:r>
          </a:p>
        </p:txBody>
      </p:sp>
      <p:sp>
        <p:nvSpPr>
          <p:cNvPr id="22531" name="Rectangle 67"/>
          <p:cNvSpPr>
            <a:spLocks noGrp="1" noChangeArrowheads="1"/>
          </p:cNvSpPr>
          <p:nvPr>
            <p:ph idx="1"/>
          </p:nvPr>
        </p:nvSpPr>
        <p:spPr>
          <a:xfrm>
            <a:off x="792163" y="1176338"/>
            <a:ext cx="8045450" cy="1009650"/>
          </a:xfrm>
        </p:spPr>
        <p:txBody>
          <a:bodyPr/>
          <a:lstStyle/>
          <a:p>
            <a:pPr>
              <a:buFont typeface="Wingdings 3" pitchFamily="18" charset="2"/>
              <a:buNone/>
            </a:pPr>
            <a:r>
              <a:rPr lang="en-US" b="1" smtClean="0">
                <a:solidFill>
                  <a:schemeClr val="hlink"/>
                </a:solidFill>
                <a:latin typeface="Courier New" pitchFamily="49" charset="0"/>
              </a:rPr>
              <a:t>assignGroupByLocation(</a:t>
            </a:r>
            <a:r>
              <a:rPr lang="en-US" b="1" smtClean="0">
                <a:latin typeface="Courier New" pitchFamily="49" charset="0"/>
              </a:rPr>
              <a:t>"autonormal"</a:t>
            </a:r>
            <a:r>
              <a:rPr lang="en-US" b="1" smtClean="0">
                <a:solidFill>
                  <a:schemeClr val="hlink"/>
                </a:solidFill>
                <a:latin typeface="Courier New" pitchFamily="49" charset="0"/>
              </a:rPr>
              <a:t>, Claim.LossLocation /* west */, false, null)</a:t>
            </a:r>
          </a:p>
        </p:txBody>
      </p:sp>
      <p:sp>
        <p:nvSpPr>
          <p:cNvPr id="22532" name="Rectangle 3"/>
          <p:cNvSpPr>
            <a:spLocks noChangeArrowheads="1"/>
          </p:cNvSpPr>
          <p:nvPr/>
        </p:nvSpPr>
        <p:spPr bwMode="auto">
          <a:xfrm>
            <a:off x="1862138" y="3286125"/>
            <a:ext cx="6469062" cy="3167063"/>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2533" name="Text Box 4"/>
          <p:cNvSpPr txBox="1">
            <a:spLocks noChangeArrowheads="1"/>
          </p:cNvSpPr>
          <p:nvPr/>
        </p:nvSpPr>
        <p:spPr bwMode="auto">
          <a:xfrm>
            <a:off x="6577013" y="2876550"/>
            <a:ext cx="13541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2400">
                <a:solidFill>
                  <a:schemeClr val="bg1"/>
                </a:solidFill>
              </a:rPr>
              <a:t>wc</a:t>
            </a:r>
          </a:p>
        </p:txBody>
      </p:sp>
      <p:sp>
        <p:nvSpPr>
          <p:cNvPr id="22534" name="Text Box 5"/>
          <p:cNvSpPr txBox="1">
            <a:spLocks noChangeArrowheads="1"/>
          </p:cNvSpPr>
          <p:nvPr/>
        </p:nvSpPr>
        <p:spPr bwMode="auto">
          <a:xfrm>
            <a:off x="4113213" y="2876550"/>
            <a:ext cx="19637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2400">
                <a:solidFill>
                  <a:schemeClr val="bg1"/>
                </a:solidFill>
              </a:rPr>
              <a:t>autonormal</a:t>
            </a:r>
          </a:p>
        </p:txBody>
      </p:sp>
      <p:sp>
        <p:nvSpPr>
          <p:cNvPr id="22535" name="Text Box 6"/>
          <p:cNvSpPr txBox="1">
            <a:spLocks noChangeArrowheads="1"/>
          </p:cNvSpPr>
          <p:nvPr/>
        </p:nvSpPr>
        <p:spPr bwMode="auto">
          <a:xfrm>
            <a:off x="1860550" y="2876550"/>
            <a:ext cx="21859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2400">
                <a:solidFill>
                  <a:schemeClr val="bg1"/>
                </a:solidFill>
              </a:rPr>
              <a:t>autofast</a:t>
            </a:r>
          </a:p>
        </p:txBody>
      </p:sp>
      <p:sp>
        <p:nvSpPr>
          <p:cNvPr id="22536" name="Line 7"/>
          <p:cNvSpPr>
            <a:spLocks noChangeShapeType="1"/>
          </p:cNvSpPr>
          <p:nvPr/>
        </p:nvSpPr>
        <p:spPr bwMode="auto">
          <a:xfrm>
            <a:off x="4017963" y="3284538"/>
            <a:ext cx="0" cy="3167062"/>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37" name="Line 8"/>
          <p:cNvSpPr>
            <a:spLocks noChangeShapeType="1"/>
          </p:cNvSpPr>
          <p:nvPr/>
        </p:nvSpPr>
        <p:spPr bwMode="auto">
          <a:xfrm>
            <a:off x="6175375" y="3268663"/>
            <a:ext cx="0" cy="316547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38" name="Text Box 9"/>
          <p:cNvSpPr txBox="1">
            <a:spLocks noChangeArrowheads="1"/>
          </p:cNvSpPr>
          <p:nvPr/>
        </p:nvSpPr>
        <p:spPr bwMode="auto">
          <a:xfrm>
            <a:off x="611188" y="3660775"/>
            <a:ext cx="13541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2400">
                <a:solidFill>
                  <a:schemeClr val="bg1"/>
                </a:solidFill>
              </a:rPr>
              <a:t>west</a:t>
            </a:r>
          </a:p>
        </p:txBody>
      </p:sp>
      <p:sp>
        <p:nvSpPr>
          <p:cNvPr id="22539" name="Text Box 10"/>
          <p:cNvSpPr txBox="1">
            <a:spLocks noChangeArrowheads="1"/>
          </p:cNvSpPr>
          <p:nvPr/>
        </p:nvSpPr>
        <p:spPr bwMode="auto">
          <a:xfrm>
            <a:off x="612775" y="4716463"/>
            <a:ext cx="13541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2400">
                <a:solidFill>
                  <a:schemeClr val="bg1"/>
                </a:solidFill>
              </a:rPr>
              <a:t>central</a:t>
            </a:r>
          </a:p>
        </p:txBody>
      </p:sp>
      <p:sp>
        <p:nvSpPr>
          <p:cNvPr id="22540" name="Text Box 11"/>
          <p:cNvSpPr txBox="1">
            <a:spLocks noChangeArrowheads="1"/>
          </p:cNvSpPr>
          <p:nvPr/>
        </p:nvSpPr>
        <p:spPr bwMode="auto">
          <a:xfrm>
            <a:off x="611188" y="5770563"/>
            <a:ext cx="13541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2400">
                <a:solidFill>
                  <a:schemeClr val="bg1"/>
                </a:solidFill>
              </a:rPr>
              <a:t>east</a:t>
            </a:r>
          </a:p>
        </p:txBody>
      </p:sp>
      <p:sp>
        <p:nvSpPr>
          <p:cNvPr id="22541" name="Line 12"/>
          <p:cNvSpPr>
            <a:spLocks noChangeShapeType="1"/>
          </p:cNvSpPr>
          <p:nvPr/>
        </p:nvSpPr>
        <p:spPr bwMode="auto">
          <a:xfrm>
            <a:off x="1846263" y="4340225"/>
            <a:ext cx="4319587"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42" name="Line 13"/>
          <p:cNvSpPr>
            <a:spLocks noChangeShapeType="1"/>
          </p:cNvSpPr>
          <p:nvPr/>
        </p:nvSpPr>
        <p:spPr bwMode="auto">
          <a:xfrm>
            <a:off x="1858963" y="5395913"/>
            <a:ext cx="4335462"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2543" name="Group 14"/>
          <p:cNvGrpSpPr>
            <a:grpSpLocks/>
          </p:cNvGrpSpPr>
          <p:nvPr/>
        </p:nvGrpSpPr>
        <p:grpSpPr bwMode="auto">
          <a:xfrm>
            <a:off x="1939925" y="3349625"/>
            <a:ext cx="2020888" cy="914400"/>
            <a:chOff x="1222" y="2111"/>
            <a:chExt cx="1273" cy="576"/>
          </a:xfrm>
        </p:grpSpPr>
        <p:grpSp>
          <p:nvGrpSpPr>
            <p:cNvPr id="22596" name="Group 15"/>
            <p:cNvGrpSpPr>
              <a:grpSpLocks/>
            </p:cNvGrpSpPr>
            <p:nvPr/>
          </p:nvGrpSpPr>
          <p:grpSpPr bwMode="auto">
            <a:xfrm>
              <a:off x="1222" y="2154"/>
              <a:ext cx="501" cy="502"/>
              <a:chOff x="2452" y="533"/>
              <a:chExt cx="808" cy="809"/>
            </a:xfrm>
          </p:grpSpPr>
          <p:sp>
            <p:nvSpPr>
              <p:cNvPr id="22598" name="AutoShape 16"/>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2599" name="AutoShape 17"/>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2600" name="AutoShape 18"/>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2601" name="Rectangle 19"/>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2597" name="Text Box 20"/>
            <p:cNvSpPr txBox="1">
              <a:spLocks noChangeArrowheads="1"/>
            </p:cNvSpPr>
            <p:nvPr/>
          </p:nvSpPr>
          <p:spPr bwMode="auto">
            <a:xfrm>
              <a:off x="1759" y="2111"/>
              <a:ext cx="73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CC9900"/>
                  </a:solidFill>
                </a:rPr>
                <a:t>fast track auto</a:t>
              </a:r>
              <a:br>
                <a:rPr lang="en-US">
                  <a:solidFill>
                    <a:srgbClr val="CC9900"/>
                  </a:solidFill>
                </a:rPr>
              </a:br>
              <a:r>
                <a:rPr lang="en-US">
                  <a:solidFill>
                    <a:srgbClr val="CC9900"/>
                  </a:solidFill>
                </a:rPr>
                <a:t>west</a:t>
              </a:r>
            </a:p>
          </p:txBody>
        </p:sp>
      </p:grpSp>
      <p:grpSp>
        <p:nvGrpSpPr>
          <p:cNvPr id="22544" name="Group 21"/>
          <p:cNvGrpSpPr>
            <a:grpSpLocks/>
          </p:cNvGrpSpPr>
          <p:nvPr/>
        </p:nvGrpSpPr>
        <p:grpSpPr bwMode="auto">
          <a:xfrm>
            <a:off x="4089400" y="3349625"/>
            <a:ext cx="2020888" cy="914400"/>
            <a:chOff x="1222" y="2111"/>
            <a:chExt cx="1273" cy="576"/>
          </a:xfrm>
        </p:grpSpPr>
        <p:grpSp>
          <p:nvGrpSpPr>
            <p:cNvPr id="22590" name="Group 22"/>
            <p:cNvGrpSpPr>
              <a:grpSpLocks/>
            </p:cNvGrpSpPr>
            <p:nvPr/>
          </p:nvGrpSpPr>
          <p:grpSpPr bwMode="auto">
            <a:xfrm>
              <a:off x="1222" y="2154"/>
              <a:ext cx="501" cy="502"/>
              <a:chOff x="2452" y="533"/>
              <a:chExt cx="808" cy="809"/>
            </a:xfrm>
          </p:grpSpPr>
          <p:sp>
            <p:nvSpPr>
              <p:cNvPr id="22592" name="AutoShape 23"/>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2593" name="AutoShape 24"/>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2594" name="AutoShape 25"/>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2595" name="Rectangle 26"/>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2591" name="Text Box 27"/>
            <p:cNvSpPr txBox="1">
              <a:spLocks noChangeArrowheads="1"/>
            </p:cNvSpPr>
            <p:nvPr/>
          </p:nvSpPr>
          <p:spPr bwMode="auto">
            <a:xfrm>
              <a:off x="1759" y="2111"/>
              <a:ext cx="73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CC9900"/>
                  </a:solidFill>
                </a:rPr>
                <a:t>normal auto</a:t>
              </a:r>
              <a:br>
                <a:rPr lang="en-US">
                  <a:solidFill>
                    <a:srgbClr val="CC9900"/>
                  </a:solidFill>
                </a:rPr>
              </a:br>
              <a:r>
                <a:rPr lang="en-US">
                  <a:solidFill>
                    <a:srgbClr val="CC9900"/>
                  </a:solidFill>
                </a:rPr>
                <a:t>west</a:t>
              </a:r>
            </a:p>
          </p:txBody>
        </p:sp>
      </p:grpSp>
      <p:sp>
        <p:nvSpPr>
          <p:cNvPr id="22545" name="Text Box 28"/>
          <p:cNvSpPr txBox="1">
            <a:spLocks noChangeArrowheads="1"/>
          </p:cNvSpPr>
          <p:nvPr/>
        </p:nvSpPr>
        <p:spPr bwMode="auto">
          <a:xfrm>
            <a:off x="4298950" y="2481263"/>
            <a:ext cx="16414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2400">
                <a:solidFill>
                  <a:schemeClr val="bg1"/>
                </a:solidFill>
              </a:rPr>
              <a:t>TYPE</a:t>
            </a:r>
          </a:p>
        </p:txBody>
      </p:sp>
      <p:sp>
        <p:nvSpPr>
          <p:cNvPr id="22546" name="Text Box 29"/>
          <p:cNvSpPr txBox="1">
            <a:spLocks noChangeArrowheads="1"/>
          </p:cNvSpPr>
          <p:nvPr/>
        </p:nvSpPr>
        <p:spPr bwMode="auto">
          <a:xfrm rot="-5400000">
            <a:off x="-288925" y="4689475"/>
            <a:ext cx="16414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2400">
                <a:solidFill>
                  <a:schemeClr val="bg1"/>
                </a:solidFill>
              </a:rPr>
              <a:t>REGION</a:t>
            </a:r>
          </a:p>
        </p:txBody>
      </p:sp>
      <p:grpSp>
        <p:nvGrpSpPr>
          <p:cNvPr id="22547" name="Group 30"/>
          <p:cNvGrpSpPr>
            <a:grpSpLocks/>
          </p:cNvGrpSpPr>
          <p:nvPr/>
        </p:nvGrpSpPr>
        <p:grpSpPr bwMode="auto">
          <a:xfrm>
            <a:off x="1935163" y="4383088"/>
            <a:ext cx="2020887" cy="914400"/>
            <a:chOff x="1222" y="2111"/>
            <a:chExt cx="1273" cy="576"/>
          </a:xfrm>
        </p:grpSpPr>
        <p:grpSp>
          <p:nvGrpSpPr>
            <p:cNvPr id="22584" name="Group 31"/>
            <p:cNvGrpSpPr>
              <a:grpSpLocks/>
            </p:cNvGrpSpPr>
            <p:nvPr/>
          </p:nvGrpSpPr>
          <p:grpSpPr bwMode="auto">
            <a:xfrm>
              <a:off x="1222" y="2154"/>
              <a:ext cx="501" cy="502"/>
              <a:chOff x="2452" y="533"/>
              <a:chExt cx="808" cy="809"/>
            </a:xfrm>
          </p:grpSpPr>
          <p:sp>
            <p:nvSpPr>
              <p:cNvPr id="22586" name="AutoShape 32"/>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2587" name="AutoShape 33"/>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2588" name="AutoShape 34"/>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2589" name="Rectangle 35"/>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2585" name="Text Box 36"/>
            <p:cNvSpPr txBox="1">
              <a:spLocks noChangeArrowheads="1"/>
            </p:cNvSpPr>
            <p:nvPr/>
          </p:nvSpPr>
          <p:spPr bwMode="auto">
            <a:xfrm>
              <a:off x="1759" y="2111"/>
              <a:ext cx="73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CC9900"/>
                  </a:solidFill>
                </a:rPr>
                <a:t>fast track auto</a:t>
              </a:r>
              <a:br>
                <a:rPr lang="en-US">
                  <a:solidFill>
                    <a:srgbClr val="CC9900"/>
                  </a:solidFill>
                </a:rPr>
              </a:br>
              <a:r>
                <a:rPr lang="en-US">
                  <a:solidFill>
                    <a:srgbClr val="CC9900"/>
                  </a:solidFill>
                </a:rPr>
                <a:t>central</a:t>
              </a:r>
            </a:p>
          </p:txBody>
        </p:sp>
      </p:grpSp>
      <p:grpSp>
        <p:nvGrpSpPr>
          <p:cNvPr id="22548" name="Group 37"/>
          <p:cNvGrpSpPr>
            <a:grpSpLocks/>
          </p:cNvGrpSpPr>
          <p:nvPr/>
        </p:nvGrpSpPr>
        <p:grpSpPr bwMode="auto">
          <a:xfrm>
            <a:off x="4084638" y="4383088"/>
            <a:ext cx="2020887" cy="914400"/>
            <a:chOff x="1222" y="2111"/>
            <a:chExt cx="1273" cy="576"/>
          </a:xfrm>
        </p:grpSpPr>
        <p:grpSp>
          <p:nvGrpSpPr>
            <p:cNvPr id="22578" name="Group 38"/>
            <p:cNvGrpSpPr>
              <a:grpSpLocks/>
            </p:cNvGrpSpPr>
            <p:nvPr/>
          </p:nvGrpSpPr>
          <p:grpSpPr bwMode="auto">
            <a:xfrm>
              <a:off x="1222" y="2154"/>
              <a:ext cx="501" cy="502"/>
              <a:chOff x="2452" y="533"/>
              <a:chExt cx="808" cy="809"/>
            </a:xfrm>
          </p:grpSpPr>
          <p:sp>
            <p:nvSpPr>
              <p:cNvPr id="22580" name="AutoShape 39"/>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2581" name="AutoShape 40"/>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2582" name="AutoShape 41"/>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2583" name="Rectangle 42"/>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2579" name="Text Box 43"/>
            <p:cNvSpPr txBox="1">
              <a:spLocks noChangeArrowheads="1"/>
            </p:cNvSpPr>
            <p:nvPr/>
          </p:nvSpPr>
          <p:spPr bwMode="auto">
            <a:xfrm>
              <a:off x="1759" y="2111"/>
              <a:ext cx="73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CC9900"/>
                  </a:solidFill>
                </a:rPr>
                <a:t>normal auto</a:t>
              </a:r>
              <a:br>
                <a:rPr lang="en-US">
                  <a:solidFill>
                    <a:srgbClr val="CC9900"/>
                  </a:solidFill>
                </a:rPr>
              </a:br>
              <a:r>
                <a:rPr lang="en-US">
                  <a:solidFill>
                    <a:srgbClr val="CC9900"/>
                  </a:solidFill>
                </a:rPr>
                <a:t>central</a:t>
              </a:r>
            </a:p>
          </p:txBody>
        </p:sp>
      </p:grpSp>
      <p:grpSp>
        <p:nvGrpSpPr>
          <p:cNvPr id="22549" name="Group 44"/>
          <p:cNvGrpSpPr>
            <a:grpSpLocks/>
          </p:cNvGrpSpPr>
          <p:nvPr/>
        </p:nvGrpSpPr>
        <p:grpSpPr bwMode="auto">
          <a:xfrm>
            <a:off x="6253163" y="4383088"/>
            <a:ext cx="2020887" cy="914400"/>
            <a:chOff x="1222" y="2111"/>
            <a:chExt cx="1273" cy="576"/>
          </a:xfrm>
        </p:grpSpPr>
        <p:grpSp>
          <p:nvGrpSpPr>
            <p:cNvPr id="22572" name="Group 45"/>
            <p:cNvGrpSpPr>
              <a:grpSpLocks/>
            </p:cNvGrpSpPr>
            <p:nvPr/>
          </p:nvGrpSpPr>
          <p:grpSpPr bwMode="auto">
            <a:xfrm>
              <a:off x="1222" y="2154"/>
              <a:ext cx="501" cy="502"/>
              <a:chOff x="2452" y="533"/>
              <a:chExt cx="808" cy="809"/>
            </a:xfrm>
          </p:grpSpPr>
          <p:sp>
            <p:nvSpPr>
              <p:cNvPr id="22574" name="AutoShape 46"/>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2575" name="AutoShape 47"/>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2576" name="AutoShape 48"/>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2577" name="Rectangle 49"/>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2573" name="Text Box 50"/>
            <p:cNvSpPr txBox="1">
              <a:spLocks noChangeArrowheads="1"/>
            </p:cNvSpPr>
            <p:nvPr/>
          </p:nvSpPr>
          <p:spPr bwMode="auto">
            <a:xfrm>
              <a:off x="1759" y="2111"/>
              <a:ext cx="73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CC9900"/>
                  </a:solidFill>
                </a:rPr>
                <a:t>workers'</a:t>
              </a:r>
              <a:br>
                <a:rPr lang="en-US">
                  <a:solidFill>
                    <a:srgbClr val="CC9900"/>
                  </a:solidFill>
                </a:rPr>
              </a:br>
              <a:r>
                <a:rPr lang="en-US">
                  <a:solidFill>
                    <a:srgbClr val="CC9900"/>
                  </a:solidFill>
                </a:rPr>
                <a:t>comp</a:t>
              </a:r>
              <a:br>
                <a:rPr lang="en-US">
                  <a:solidFill>
                    <a:srgbClr val="CC9900"/>
                  </a:solidFill>
                </a:rPr>
              </a:br>
              <a:r>
                <a:rPr lang="en-US">
                  <a:solidFill>
                    <a:srgbClr val="CC9900"/>
                  </a:solidFill>
                </a:rPr>
                <a:t>national</a:t>
              </a:r>
            </a:p>
          </p:txBody>
        </p:sp>
      </p:grpSp>
      <p:grpSp>
        <p:nvGrpSpPr>
          <p:cNvPr id="22550" name="Group 51"/>
          <p:cNvGrpSpPr>
            <a:grpSpLocks/>
          </p:cNvGrpSpPr>
          <p:nvPr/>
        </p:nvGrpSpPr>
        <p:grpSpPr bwMode="auto">
          <a:xfrm>
            <a:off x="1931988" y="5467350"/>
            <a:ext cx="2020887" cy="914400"/>
            <a:chOff x="1222" y="2111"/>
            <a:chExt cx="1273" cy="576"/>
          </a:xfrm>
        </p:grpSpPr>
        <p:grpSp>
          <p:nvGrpSpPr>
            <p:cNvPr id="22566" name="Group 52"/>
            <p:cNvGrpSpPr>
              <a:grpSpLocks/>
            </p:cNvGrpSpPr>
            <p:nvPr/>
          </p:nvGrpSpPr>
          <p:grpSpPr bwMode="auto">
            <a:xfrm>
              <a:off x="1222" y="2154"/>
              <a:ext cx="501" cy="502"/>
              <a:chOff x="2452" y="533"/>
              <a:chExt cx="808" cy="809"/>
            </a:xfrm>
          </p:grpSpPr>
          <p:sp>
            <p:nvSpPr>
              <p:cNvPr id="22568" name="AutoShape 53"/>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2569" name="AutoShape 54"/>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2570" name="AutoShape 55"/>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2571" name="Rectangle 56"/>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2567" name="Text Box 57"/>
            <p:cNvSpPr txBox="1">
              <a:spLocks noChangeArrowheads="1"/>
            </p:cNvSpPr>
            <p:nvPr/>
          </p:nvSpPr>
          <p:spPr bwMode="auto">
            <a:xfrm>
              <a:off x="1759" y="2111"/>
              <a:ext cx="73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CC9900"/>
                  </a:solidFill>
                </a:rPr>
                <a:t>fast track auto</a:t>
              </a:r>
              <a:br>
                <a:rPr lang="en-US">
                  <a:solidFill>
                    <a:srgbClr val="CC9900"/>
                  </a:solidFill>
                </a:rPr>
              </a:br>
              <a:r>
                <a:rPr lang="en-US">
                  <a:solidFill>
                    <a:srgbClr val="CC9900"/>
                  </a:solidFill>
                </a:rPr>
                <a:t>east</a:t>
              </a:r>
            </a:p>
          </p:txBody>
        </p:sp>
      </p:grpSp>
      <p:grpSp>
        <p:nvGrpSpPr>
          <p:cNvPr id="22551" name="Group 58"/>
          <p:cNvGrpSpPr>
            <a:grpSpLocks/>
          </p:cNvGrpSpPr>
          <p:nvPr/>
        </p:nvGrpSpPr>
        <p:grpSpPr bwMode="auto">
          <a:xfrm>
            <a:off x="4081463" y="5467350"/>
            <a:ext cx="2020887" cy="914400"/>
            <a:chOff x="1222" y="2111"/>
            <a:chExt cx="1273" cy="576"/>
          </a:xfrm>
        </p:grpSpPr>
        <p:grpSp>
          <p:nvGrpSpPr>
            <p:cNvPr id="22560" name="Group 59"/>
            <p:cNvGrpSpPr>
              <a:grpSpLocks/>
            </p:cNvGrpSpPr>
            <p:nvPr/>
          </p:nvGrpSpPr>
          <p:grpSpPr bwMode="auto">
            <a:xfrm>
              <a:off x="1222" y="2154"/>
              <a:ext cx="501" cy="502"/>
              <a:chOff x="2452" y="533"/>
              <a:chExt cx="808" cy="809"/>
            </a:xfrm>
          </p:grpSpPr>
          <p:sp>
            <p:nvSpPr>
              <p:cNvPr id="22562" name="AutoShape 60"/>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2563" name="AutoShape 61"/>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2564" name="AutoShape 62"/>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2565" name="Rectangle 63"/>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2561" name="Text Box 64"/>
            <p:cNvSpPr txBox="1">
              <a:spLocks noChangeArrowheads="1"/>
            </p:cNvSpPr>
            <p:nvPr/>
          </p:nvSpPr>
          <p:spPr bwMode="auto">
            <a:xfrm>
              <a:off x="1759" y="2111"/>
              <a:ext cx="73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CC9900"/>
                  </a:solidFill>
                </a:rPr>
                <a:t>normal auto</a:t>
              </a:r>
              <a:br>
                <a:rPr lang="en-US">
                  <a:solidFill>
                    <a:srgbClr val="CC9900"/>
                  </a:solidFill>
                </a:rPr>
              </a:br>
              <a:r>
                <a:rPr lang="en-US">
                  <a:solidFill>
                    <a:srgbClr val="CC9900"/>
                  </a:solidFill>
                </a:rPr>
                <a:t>east</a:t>
              </a:r>
            </a:p>
          </p:txBody>
        </p:sp>
      </p:grpSp>
      <p:sp>
        <p:nvSpPr>
          <p:cNvPr id="22552" name="Line 65"/>
          <p:cNvSpPr>
            <a:spLocks noChangeShapeType="1"/>
          </p:cNvSpPr>
          <p:nvPr/>
        </p:nvSpPr>
        <p:spPr bwMode="auto">
          <a:xfrm flipV="1">
            <a:off x="7267575" y="3400425"/>
            <a:ext cx="0" cy="947738"/>
          </a:xfrm>
          <a:prstGeom prst="line">
            <a:avLst/>
          </a:prstGeom>
          <a:noFill/>
          <a:ln w="28575">
            <a:solidFill>
              <a:srgbClr val="CC99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53" name="Line 66"/>
          <p:cNvSpPr>
            <a:spLocks noChangeShapeType="1"/>
          </p:cNvSpPr>
          <p:nvPr/>
        </p:nvSpPr>
        <p:spPr bwMode="auto">
          <a:xfrm>
            <a:off x="7251700" y="5357813"/>
            <a:ext cx="0" cy="962025"/>
          </a:xfrm>
          <a:prstGeom prst="line">
            <a:avLst/>
          </a:prstGeom>
          <a:noFill/>
          <a:ln w="28575">
            <a:solidFill>
              <a:srgbClr val="CC99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22554" name="Group 68"/>
          <p:cNvGrpSpPr>
            <a:grpSpLocks/>
          </p:cNvGrpSpPr>
          <p:nvPr/>
        </p:nvGrpSpPr>
        <p:grpSpPr bwMode="auto">
          <a:xfrm>
            <a:off x="2016125" y="3371850"/>
            <a:ext cx="1814513" cy="2970213"/>
            <a:chOff x="1270" y="2124"/>
            <a:chExt cx="1143" cy="537"/>
          </a:xfrm>
        </p:grpSpPr>
        <p:sp>
          <p:nvSpPr>
            <p:cNvPr id="22558" name="Line 69"/>
            <p:cNvSpPr>
              <a:spLocks noChangeShapeType="1"/>
            </p:cNvSpPr>
            <p:nvPr/>
          </p:nvSpPr>
          <p:spPr bwMode="auto">
            <a:xfrm flipH="1" flipV="1">
              <a:off x="1271" y="2124"/>
              <a:ext cx="1142" cy="53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59" name="Line 70"/>
            <p:cNvSpPr>
              <a:spLocks noChangeShapeType="1"/>
            </p:cNvSpPr>
            <p:nvPr/>
          </p:nvSpPr>
          <p:spPr bwMode="auto">
            <a:xfrm flipV="1">
              <a:off x="1270" y="2125"/>
              <a:ext cx="1142" cy="53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2555" name="Group 71"/>
          <p:cNvGrpSpPr>
            <a:grpSpLocks/>
          </p:cNvGrpSpPr>
          <p:nvPr/>
        </p:nvGrpSpPr>
        <p:grpSpPr bwMode="auto">
          <a:xfrm>
            <a:off x="6332538" y="3363913"/>
            <a:ext cx="1814512" cy="2970212"/>
            <a:chOff x="1270" y="2124"/>
            <a:chExt cx="1143" cy="537"/>
          </a:xfrm>
        </p:grpSpPr>
        <p:sp>
          <p:nvSpPr>
            <p:cNvPr id="22556" name="Line 72"/>
            <p:cNvSpPr>
              <a:spLocks noChangeShapeType="1"/>
            </p:cNvSpPr>
            <p:nvPr/>
          </p:nvSpPr>
          <p:spPr bwMode="auto">
            <a:xfrm flipH="1" flipV="1">
              <a:off x="1271" y="2124"/>
              <a:ext cx="1142" cy="53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57" name="Line 73"/>
            <p:cNvSpPr>
              <a:spLocks noChangeShapeType="1"/>
            </p:cNvSpPr>
            <p:nvPr/>
          </p:nvSpPr>
          <p:spPr bwMode="auto">
            <a:xfrm flipV="1">
              <a:off x="1270" y="2125"/>
              <a:ext cx="1142" cy="53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Method step 3: Select by location</a:t>
            </a:r>
          </a:p>
        </p:txBody>
      </p:sp>
      <p:sp>
        <p:nvSpPr>
          <p:cNvPr id="23555" name="Rectangle 67"/>
          <p:cNvSpPr>
            <a:spLocks noGrp="1" noChangeArrowheads="1"/>
          </p:cNvSpPr>
          <p:nvPr>
            <p:ph idx="1"/>
          </p:nvPr>
        </p:nvSpPr>
        <p:spPr>
          <a:xfrm>
            <a:off x="792163" y="1192213"/>
            <a:ext cx="8045450" cy="1009650"/>
          </a:xfrm>
        </p:spPr>
        <p:txBody>
          <a:bodyPr/>
          <a:lstStyle/>
          <a:p>
            <a:pPr>
              <a:buFont typeface="Wingdings 3" pitchFamily="18" charset="2"/>
              <a:buNone/>
            </a:pPr>
            <a:r>
              <a:rPr lang="en-US" b="1" smtClean="0">
                <a:solidFill>
                  <a:schemeClr val="hlink"/>
                </a:solidFill>
                <a:latin typeface="Courier New" pitchFamily="49" charset="0"/>
              </a:rPr>
              <a:t>assignGroupByLocation("autonormal", </a:t>
            </a:r>
            <a:r>
              <a:rPr lang="en-US" b="1" smtClean="0">
                <a:latin typeface="Courier New" pitchFamily="49" charset="0"/>
              </a:rPr>
              <a:t>Claim.LossLocation /* west */</a:t>
            </a:r>
            <a:r>
              <a:rPr lang="en-US" b="1" smtClean="0">
                <a:solidFill>
                  <a:schemeClr val="hlink"/>
                </a:solidFill>
                <a:latin typeface="Courier New" pitchFamily="49" charset="0"/>
              </a:rPr>
              <a:t>, false, null)</a:t>
            </a:r>
          </a:p>
        </p:txBody>
      </p:sp>
      <p:sp>
        <p:nvSpPr>
          <p:cNvPr id="23556" name="Rectangle 3"/>
          <p:cNvSpPr>
            <a:spLocks noChangeArrowheads="1"/>
          </p:cNvSpPr>
          <p:nvPr/>
        </p:nvSpPr>
        <p:spPr bwMode="auto">
          <a:xfrm>
            <a:off x="1862138" y="3286125"/>
            <a:ext cx="6469062" cy="3167063"/>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3557" name="Text Box 4"/>
          <p:cNvSpPr txBox="1">
            <a:spLocks noChangeArrowheads="1"/>
          </p:cNvSpPr>
          <p:nvPr/>
        </p:nvSpPr>
        <p:spPr bwMode="auto">
          <a:xfrm>
            <a:off x="6577013" y="2876550"/>
            <a:ext cx="13541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2400">
                <a:solidFill>
                  <a:schemeClr val="bg1"/>
                </a:solidFill>
              </a:rPr>
              <a:t>wc</a:t>
            </a:r>
          </a:p>
        </p:txBody>
      </p:sp>
      <p:sp>
        <p:nvSpPr>
          <p:cNvPr id="23558" name="Line 7"/>
          <p:cNvSpPr>
            <a:spLocks noChangeShapeType="1"/>
          </p:cNvSpPr>
          <p:nvPr/>
        </p:nvSpPr>
        <p:spPr bwMode="auto">
          <a:xfrm>
            <a:off x="4017963" y="3284538"/>
            <a:ext cx="0" cy="3167062"/>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59" name="Line 8"/>
          <p:cNvSpPr>
            <a:spLocks noChangeShapeType="1"/>
          </p:cNvSpPr>
          <p:nvPr/>
        </p:nvSpPr>
        <p:spPr bwMode="auto">
          <a:xfrm>
            <a:off x="6175375" y="3268663"/>
            <a:ext cx="0" cy="316547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60" name="Text Box 9"/>
          <p:cNvSpPr txBox="1">
            <a:spLocks noChangeArrowheads="1"/>
          </p:cNvSpPr>
          <p:nvPr/>
        </p:nvSpPr>
        <p:spPr bwMode="auto">
          <a:xfrm>
            <a:off x="611188" y="3660775"/>
            <a:ext cx="13541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2400">
                <a:solidFill>
                  <a:schemeClr val="bg1"/>
                </a:solidFill>
              </a:rPr>
              <a:t>west</a:t>
            </a:r>
          </a:p>
        </p:txBody>
      </p:sp>
      <p:sp>
        <p:nvSpPr>
          <p:cNvPr id="23561" name="Text Box 10"/>
          <p:cNvSpPr txBox="1">
            <a:spLocks noChangeArrowheads="1"/>
          </p:cNvSpPr>
          <p:nvPr/>
        </p:nvSpPr>
        <p:spPr bwMode="auto">
          <a:xfrm>
            <a:off x="612775" y="4716463"/>
            <a:ext cx="13541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2400">
                <a:solidFill>
                  <a:schemeClr val="bg1"/>
                </a:solidFill>
              </a:rPr>
              <a:t>central</a:t>
            </a:r>
          </a:p>
        </p:txBody>
      </p:sp>
      <p:sp>
        <p:nvSpPr>
          <p:cNvPr id="23562" name="Text Box 11"/>
          <p:cNvSpPr txBox="1">
            <a:spLocks noChangeArrowheads="1"/>
          </p:cNvSpPr>
          <p:nvPr/>
        </p:nvSpPr>
        <p:spPr bwMode="auto">
          <a:xfrm>
            <a:off x="611188" y="5770563"/>
            <a:ext cx="13541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2400">
                <a:solidFill>
                  <a:schemeClr val="bg1"/>
                </a:solidFill>
              </a:rPr>
              <a:t>east</a:t>
            </a:r>
          </a:p>
        </p:txBody>
      </p:sp>
      <p:sp>
        <p:nvSpPr>
          <p:cNvPr id="23563" name="Line 12"/>
          <p:cNvSpPr>
            <a:spLocks noChangeShapeType="1"/>
          </p:cNvSpPr>
          <p:nvPr/>
        </p:nvSpPr>
        <p:spPr bwMode="auto">
          <a:xfrm>
            <a:off x="1846263" y="4340225"/>
            <a:ext cx="4319587"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64" name="Line 13"/>
          <p:cNvSpPr>
            <a:spLocks noChangeShapeType="1"/>
          </p:cNvSpPr>
          <p:nvPr/>
        </p:nvSpPr>
        <p:spPr bwMode="auto">
          <a:xfrm>
            <a:off x="1858963" y="5395913"/>
            <a:ext cx="4335462"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3565" name="Group 14"/>
          <p:cNvGrpSpPr>
            <a:grpSpLocks/>
          </p:cNvGrpSpPr>
          <p:nvPr/>
        </p:nvGrpSpPr>
        <p:grpSpPr bwMode="auto">
          <a:xfrm>
            <a:off x="1939925" y="3349625"/>
            <a:ext cx="2020888" cy="914400"/>
            <a:chOff x="1222" y="2111"/>
            <a:chExt cx="1273" cy="576"/>
          </a:xfrm>
        </p:grpSpPr>
        <p:grpSp>
          <p:nvGrpSpPr>
            <p:cNvPr id="23623" name="Group 15"/>
            <p:cNvGrpSpPr>
              <a:grpSpLocks/>
            </p:cNvGrpSpPr>
            <p:nvPr/>
          </p:nvGrpSpPr>
          <p:grpSpPr bwMode="auto">
            <a:xfrm>
              <a:off x="1222" y="2154"/>
              <a:ext cx="501" cy="502"/>
              <a:chOff x="2452" y="533"/>
              <a:chExt cx="808" cy="809"/>
            </a:xfrm>
          </p:grpSpPr>
          <p:sp>
            <p:nvSpPr>
              <p:cNvPr id="23625" name="AutoShape 16"/>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3626" name="AutoShape 17"/>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3627" name="AutoShape 18"/>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3628" name="Rectangle 19"/>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3624" name="Text Box 20"/>
            <p:cNvSpPr txBox="1">
              <a:spLocks noChangeArrowheads="1"/>
            </p:cNvSpPr>
            <p:nvPr/>
          </p:nvSpPr>
          <p:spPr bwMode="auto">
            <a:xfrm>
              <a:off x="1759" y="2111"/>
              <a:ext cx="73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CC9900"/>
                  </a:solidFill>
                </a:rPr>
                <a:t>fast track auto</a:t>
              </a:r>
              <a:br>
                <a:rPr lang="en-US">
                  <a:solidFill>
                    <a:srgbClr val="CC9900"/>
                  </a:solidFill>
                </a:rPr>
              </a:br>
              <a:r>
                <a:rPr lang="en-US">
                  <a:solidFill>
                    <a:srgbClr val="CC9900"/>
                  </a:solidFill>
                </a:rPr>
                <a:t>west</a:t>
              </a:r>
            </a:p>
          </p:txBody>
        </p:sp>
      </p:grpSp>
      <p:grpSp>
        <p:nvGrpSpPr>
          <p:cNvPr id="23566" name="Group 21"/>
          <p:cNvGrpSpPr>
            <a:grpSpLocks/>
          </p:cNvGrpSpPr>
          <p:nvPr/>
        </p:nvGrpSpPr>
        <p:grpSpPr bwMode="auto">
          <a:xfrm>
            <a:off x="4089400" y="3349625"/>
            <a:ext cx="2020888" cy="914400"/>
            <a:chOff x="1222" y="2111"/>
            <a:chExt cx="1273" cy="576"/>
          </a:xfrm>
        </p:grpSpPr>
        <p:grpSp>
          <p:nvGrpSpPr>
            <p:cNvPr id="23617" name="Group 22"/>
            <p:cNvGrpSpPr>
              <a:grpSpLocks/>
            </p:cNvGrpSpPr>
            <p:nvPr/>
          </p:nvGrpSpPr>
          <p:grpSpPr bwMode="auto">
            <a:xfrm>
              <a:off x="1222" y="2154"/>
              <a:ext cx="501" cy="502"/>
              <a:chOff x="2452" y="533"/>
              <a:chExt cx="808" cy="809"/>
            </a:xfrm>
          </p:grpSpPr>
          <p:sp>
            <p:nvSpPr>
              <p:cNvPr id="23619" name="AutoShape 23"/>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3620" name="AutoShape 24"/>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3621" name="AutoShape 25"/>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3622" name="Rectangle 26"/>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3618" name="Text Box 27"/>
            <p:cNvSpPr txBox="1">
              <a:spLocks noChangeArrowheads="1"/>
            </p:cNvSpPr>
            <p:nvPr/>
          </p:nvSpPr>
          <p:spPr bwMode="auto">
            <a:xfrm>
              <a:off x="1759" y="2111"/>
              <a:ext cx="73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CC9900"/>
                  </a:solidFill>
                </a:rPr>
                <a:t>normal auto</a:t>
              </a:r>
              <a:br>
                <a:rPr lang="en-US">
                  <a:solidFill>
                    <a:srgbClr val="CC9900"/>
                  </a:solidFill>
                </a:rPr>
              </a:br>
              <a:r>
                <a:rPr lang="en-US">
                  <a:solidFill>
                    <a:srgbClr val="CC9900"/>
                  </a:solidFill>
                </a:rPr>
                <a:t>west</a:t>
              </a:r>
            </a:p>
          </p:txBody>
        </p:sp>
      </p:grpSp>
      <p:sp>
        <p:nvSpPr>
          <p:cNvPr id="23567" name="Text Box 28"/>
          <p:cNvSpPr txBox="1">
            <a:spLocks noChangeArrowheads="1"/>
          </p:cNvSpPr>
          <p:nvPr/>
        </p:nvSpPr>
        <p:spPr bwMode="auto">
          <a:xfrm>
            <a:off x="4298950" y="2481263"/>
            <a:ext cx="16414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2400">
                <a:solidFill>
                  <a:schemeClr val="bg1"/>
                </a:solidFill>
              </a:rPr>
              <a:t>TYPE</a:t>
            </a:r>
          </a:p>
        </p:txBody>
      </p:sp>
      <p:sp>
        <p:nvSpPr>
          <p:cNvPr id="23568" name="Text Box 29"/>
          <p:cNvSpPr txBox="1">
            <a:spLocks noChangeArrowheads="1"/>
          </p:cNvSpPr>
          <p:nvPr/>
        </p:nvSpPr>
        <p:spPr bwMode="auto">
          <a:xfrm rot="-5400000">
            <a:off x="-288925" y="4689475"/>
            <a:ext cx="16414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2400">
                <a:solidFill>
                  <a:schemeClr val="bg1"/>
                </a:solidFill>
              </a:rPr>
              <a:t>REGION</a:t>
            </a:r>
          </a:p>
        </p:txBody>
      </p:sp>
      <p:grpSp>
        <p:nvGrpSpPr>
          <p:cNvPr id="23569" name="Group 30"/>
          <p:cNvGrpSpPr>
            <a:grpSpLocks/>
          </p:cNvGrpSpPr>
          <p:nvPr/>
        </p:nvGrpSpPr>
        <p:grpSpPr bwMode="auto">
          <a:xfrm>
            <a:off x="1935163" y="4383088"/>
            <a:ext cx="2020887" cy="914400"/>
            <a:chOff x="1222" y="2111"/>
            <a:chExt cx="1273" cy="576"/>
          </a:xfrm>
        </p:grpSpPr>
        <p:grpSp>
          <p:nvGrpSpPr>
            <p:cNvPr id="23611" name="Group 31"/>
            <p:cNvGrpSpPr>
              <a:grpSpLocks/>
            </p:cNvGrpSpPr>
            <p:nvPr/>
          </p:nvGrpSpPr>
          <p:grpSpPr bwMode="auto">
            <a:xfrm>
              <a:off x="1222" y="2154"/>
              <a:ext cx="501" cy="502"/>
              <a:chOff x="2452" y="533"/>
              <a:chExt cx="808" cy="809"/>
            </a:xfrm>
          </p:grpSpPr>
          <p:sp>
            <p:nvSpPr>
              <p:cNvPr id="23613" name="AutoShape 32"/>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3614" name="AutoShape 33"/>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3615" name="AutoShape 34"/>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3616" name="Rectangle 35"/>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3612" name="Text Box 36"/>
            <p:cNvSpPr txBox="1">
              <a:spLocks noChangeArrowheads="1"/>
            </p:cNvSpPr>
            <p:nvPr/>
          </p:nvSpPr>
          <p:spPr bwMode="auto">
            <a:xfrm>
              <a:off x="1759" y="2111"/>
              <a:ext cx="73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CC9900"/>
                  </a:solidFill>
                </a:rPr>
                <a:t>fast track auto</a:t>
              </a:r>
              <a:br>
                <a:rPr lang="en-US">
                  <a:solidFill>
                    <a:srgbClr val="CC9900"/>
                  </a:solidFill>
                </a:rPr>
              </a:br>
              <a:r>
                <a:rPr lang="en-US">
                  <a:solidFill>
                    <a:srgbClr val="CC9900"/>
                  </a:solidFill>
                </a:rPr>
                <a:t>central</a:t>
              </a:r>
            </a:p>
          </p:txBody>
        </p:sp>
      </p:grpSp>
      <p:grpSp>
        <p:nvGrpSpPr>
          <p:cNvPr id="23570" name="Group 37"/>
          <p:cNvGrpSpPr>
            <a:grpSpLocks/>
          </p:cNvGrpSpPr>
          <p:nvPr/>
        </p:nvGrpSpPr>
        <p:grpSpPr bwMode="auto">
          <a:xfrm>
            <a:off x="4084638" y="4383088"/>
            <a:ext cx="2020887" cy="914400"/>
            <a:chOff x="1222" y="2111"/>
            <a:chExt cx="1273" cy="576"/>
          </a:xfrm>
        </p:grpSpPr>
        <p:grpSp>
          <p:nvGrpSpPr>
            <p:cNvPr id="23605" name="Group 38"/>
            <p:cNvGrpSpPr>
              <a:grpSpLocks/>
            </p:cNvGrpSpPr>
            <p:nvPr/>
          </p:nvGrpSpPr>
          <p:grpSpPr bwMode="auto">
            <a:xfrm>
              <a:off x="1222" y="2154"/>
              <a:ext cx="501" cy="502"/>
              <a:chOff x="2452" y="533"/>
              <a:chExt cx="808" cy="809"/>
            </a:xfrm>
          </p:grpSpPr>
          <p:sp>
            <p:nvSpPr>
              <p:cNvPr id="23607" name="AutoShape 39"/>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3608" name="AutoShape 40"/>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3609" name="AutoShape 41"/>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3610" name="Rectangle 42"/>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3606" name="Text Box 43"/>
            <p:cNvSpPr txBox="1">
              <a:spLocks noChangeArrowheads="1"/>
            </p:cNvSpPr>
            <p:nvPr/>
          </p:nvSpPr>
          <p:spPr bwMode="auto">
            <a:xfrm>
              <a:off x="1759" y="2111"/>
              <a:ext cx="73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CC9900"/>
                  </a:solidFill>
                </a:rPr>
                <a:t>normal auto</a:t>
              </a:r>
              <a:br>
                <a:rPr lang="en-US">
                  <a:solidFill>
                    <a:srgbClr val="CC9900"/>
                  </a:solidFill>
                </a:rPr>
              </a:br>
              <a:r>
                <a:rPr lang="en-US">
                  <a:solidFill>
                    <a:srgbClr val="CC9900"/>
                  </a:solidFill>
                </a:rPr>
                <a:t>central</a:t>
              </a:r>
            </a:p>
          </p:txBody>
        </p:sp>
      </p:grpSp>
      <p:grpSp>
        <p:nvGrpSpPr>
          <p:cNvPr id="23571" name="Group 44"/>
          <p:cNvGrpSpPr>
            <a:grpSpLocks/>
          </p:cNvGrpSpPr>
          <p:nvPr/>
        </p:nvGrpSpPr>
        <p:grpSpPr bwMode="auto">
          <a:xfrm>
            <a:off x="6253163" y="4383088"/>
            <a:ext cx="2020887" cy="914400"/>
            <a:chOff x="1222" y="2111"/>
            <a:chExt cx="1273" cy="576"/>
          </a:xfrm>
        </p:grpSpPr>
        <p:grpSp>
          <p:nvGrpSpPr>
            <p:cNvPr id="23599" name="Group 45"/>
            <p:cNvGrpSpPr>
              <a:grpSpLocks/>
            </p:cNvGrpSpPr>
            <p:nvPr/>
          </p:nvGrpSpPr>
          <p:grpSpPr bwMode="auto">
            <a:xfrm>
              <a:off x="1222" y="2154"/>
              <a:ext cx="501" cy="502"/>
              <a:chOff x="2452" y="533"/>
              <a:chExt cx="808" cy="809"/>
            </a:xfrm>
          </p:grpSpPr>
          <p:sp>
            <p:nvSpPr>
              <p:cNvPr id="23601" name="AutoShape 46"/>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3602" name="AutoShape 47"/>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3603" name="AutoShape 48"/>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3604" name="Rectangle 49"/>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3600" name="Text Box 50"/>
            <p:cNvSpPr txBox="1">
              <a:spLocks noChangeArrowheads="1"/>
            </p:cNvSpPr>
            <p:nvPr/>
          </p:nvSpPr>
          <p:spPr bwMode="auto">
            <a:xfrm>
              <a:off x="1759" y="2111"/>
              <a:ext cx="73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CC9900"/>
                  </a:solidFill>
                </a:rPr>
                <a:t>workers'</a:t>
              </a:r>
              <a:br>
                <a:rPr lang="en-US">
                  <a:solidFill>
                    <a:srgbClr val="CC9900"/>
                  </a:solidFill>
                </a:rPr>
              </a:br>
              <a:r>
                <a:rPr lang="en-US">
                  <a:solidFill>
                    <a:srgbClr val="CC9900"/>
                  </a:solidFill>
                </a:rPr>
                <a:t>comp</a:t>
              </a:r>
              <a:br>
                <a:rPr lang="en-US">
                  <a:solidFill>
                    <a:srgbClr val="CC9900"/>
                  </a:solidFill>
                </a:rPr>
              </a:br>
              <a:r>
                <a:rPr lang="en-US">
                  <a:solidFill>
                    <a:srgbClr val="CC9900"/>
                  </a:solidFill>
                </a:rPr>
                <a:t>national</a:t>
              </a:r>
            </a:p>
          </p:txBody>
        </p:sp>
      </p:grpSp>
      <p:grpSp>
        <p:nvGrpSpPr>
          <p:cNvPr id="23572" name="Group 51"/>
          <p:cNvGrpSpPr>
            <a:grpSpLocks/>
          </p:cNvGrpSpPr>
          <p:nvPr/>
        </p:nvGrpSpPr>
        <p:grpSpPr bwMode="auto">
          <a:xfrm>
            <a:off x="1931988" y="5467350"/>
            <a:ext cx="2020887" cy="914400"/>
            <a:chOff x="1222" y="2111"/>
            <a:chExt cx="1273" cy="576"/>
          </a:xfrm>
        </p:grpSpPr>
        <p:grpSp>
          <p:nvGrpSpPr>
            <p:cNvPr id="23593" name="Group 52"/>
            <p:cNvGrpSpPr>
              <a:grpSpLocks/>
            </p:cNvGrpSpPr>
            <p:nvPr/>
          </p:nvGrpSpPr>
          <p:grpSpPr bwMode="auto">
            <a:xfrm>
              <a:off x="1222" y="2154"/>
              <a:ext cx="501" cy="502"/>
              <a:chOff x="2452" y="533"/>
              <a:chExt cx="808" cy="809"/>
            </a:xfrm>
          </p:grpSpPr>
          <p:sp>
            <p:nvSpPr>
              <p:cNvPr id="23595" name="AutoShape 53"/>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3596" name="AutoShape 54"/>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3597" name="AutoShape 55"/>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3598" name="Rectangle 56"/>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3594" name="Text Box 57"/>
            <p:cNvSpPr txBox="1">
              <a:spLocks noChangeArrowheads="1"/>
            </p:cNvSpPr>
            <p:nvPr/>
          </p:nvSpPr>
          <p:spPr bwMode="auto">
            <a:xfrm>
              <a:off x="1759" y="2111"/>
              <a:ext cx="73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CC9900"/>
                  </a:solidFill>
                </a:rPr>
                <a:t>fast track auto</a:t>
              </a:r>
              <a:br>
                <a:rPr lang="en-US">
                  <a:solidFill>
                    <a:srgbClr val="CC9900"/>
                  </a:solidFill>
                </a:rPr>
              </a:br>
              <a:r>
                <a:rPr lang="en-US">
                  <a:solidFill>
                    <a:srgbClr val="CC9900"/>
                  </a:solidFill>
                </a:rPr>
                <a:t>east</a:t>
              </a:r>
            </a:p>
          </p:txBody>
        </p:sp>
      </p:grpSp>
      <p:grpSp>
        <p:nvGrpSpPr>
          <p:cNvPr id="23573" name="Group 58"/>
          <p:cNvGrpSpPr>
            <a:grpSpLocks/>
          </p:cNvGrpSpPr>
          <p:nvPr/>
        </p:nvGrpSpPr>
        <p:grpSpPr bwMode="auto">
          <a:xfrm>
            <a:off x="4081463" y="5467350"/>
            <a:ext cx="2020887" cy="914400"/>
            <a:chOff x="1222" y="2111"/>
            <a:chExt cx="1273" cy="576"/>
          </a:xfrm>
        </p:grpSpPr>
        <p:grpSp>
          <p:nvGrpSpPr>
            <p:cNvPr id="23587" name="Group 59"/>
            <p:cNvGrpSpPr>
              <a:grpSpLocks/>
            </p:cNvGrpSpPr>
            <p:nvPr/>
          </p:nvGrpSpPr>
          <p:grpSpPr bwMode="auto">
            <a:xfrm>
              <a:off x="1222" y="2154"/>
              <a:ext cx="501" cy="502"/>
              <a:chOff x="2452" y="533"/>
              <a:chExt cx="808" cy="809"/>
            </a:xfrm>
          </p:grpSpPr>
          <p:sp>
            <p:nvSpPr>
              <p:cNvPr id="23589" name="AutoShape 60"/>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3590" name="AutoShape 61"/>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3591" name="AutoShape 62"/>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3592" name="Rectangle 63"/>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3588" name="Text Box 64"/>
            <p:cNvSpPr txBox="1">
              <a:spLocks noChangeArrowheads="1"/>
            </p:cNvSpPr>
            <p:nvPr/>
          </p:nvSpPr>
          <p:spPr bwMode="auto">
            <a:xfrm>
              <a:off x="1759" y="2111"/>
              <a:ext cx="73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CC9900"/>
                  </a:solidFill>
                </a:rPr>
                <a:t>normal auto</a:t>
              </a:r>
              <a:br>
                <a:rPr lang="en-US">
                  <a:solidFill>
                    <a:srgbClr val="CC9900"/>
                  </a:solidFill>
                </a:rPr>
              </a:br>
              <a:r>
                <a:rPr lang="en-US">
                  <a:solidFill>
                    <a:srgbClr val="CC9900"/>
                  </a:solidFill>
                </a:rPr>
                <a:t>east</a:t>
              </a:r>
            </a:p>
          </p:txBody>
        </p:sp>
      </p:grpSp>
      <p:sp>
        <p:nvSpPr>
          <p:cNvPr id="23574" name="Line 65"/>
          <p:cNvSpPr>
            <a:spLocks noChangeShapeType="1"/>
          </p:cNvSpPr>
          <p:nvPr/>
        </p:nvSpPr>
        <p:spPr bwMode="auto">
          <a:xfrm flipV="1">
            <a:off x="7267575" y="3400425"/>
            <a:ext cx="0" cy="947738"/>
          </a:xfrm>
          <a:prstGeom prst="line">
            <a:avLst/>
          </a:prstGeom>
          <a:noFill/>
          <a:ln w="28575">
            <a:solidFill>
              <a:srgbClr val="CC99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75" name="Line 66"/>
          <p:cNvSpPr>
            <a:spLocks noChangeShapeType="1"/>
          </p:cNvSpPr>
          <p:nvPr/>
        </p:nvSpPr>
        <p:spPr bwMode="auto">
          <a:xfrm>
            <a:off x="7251700" y="5357813"/>
            <a:ext cx="0" cy="962025"/>
          </a:xfrm>
          <a:prstGeom prst="line">
            <a:avLst/>
          </a:prstGeom>
          <a:noFill/>
          <a:ln w="28575">
            <a:solidFill>
              <a:srgbClr val="CC99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23576" name="Group 68"/>
          <p:cNvGrpSpPr>
            <a:grpSpLocks/>
          </p:cNvGrpSpPr>
          <p:nvPr/>
        </p:nvGrpSpPr>
        <p:grpSpPr bwMode="auto">
          <a:xfrm>
            <a:off x="2016125" y="3371850"/>
            <a:ext cx="1814513" cy="2970213"/>
            <a:chOff x="1270" y="2124"/>
            <a:chExt cx="1143" cy="537"/>
          </a:xfrm>
        </p:grpSpPr>
        <p:sp>
          <p:nvSpPr>
            <p:cNvPr id="23585" name="Line 69"/>
            <p:cNvSpPr>
              <a:spLocks noChangeShapeType="1"/>
            </p:cNvSpPr>
            <p:nvPr/>
          </p:nvSpPr>
          <p:spPr bwMode="auto">
            <a:xfrm flipH="1" flipV="1">
              <a:off x="1271" y="2124"/>
              <a:ext cx="1142" cy="53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86" name="Line 70"/>
            <p:cNvSpPr>
              <a:spLocks noChangeShapeType="1"/>
            </p:cNvSpPr>
            <p:nvPr/>
          </p:nvSpPr>
          <p:spPr bwMode="auto">
            <a:xfrm flipV="1">
              <a:off x="1270" y="2125"/>
              <a:ext cx="1142" cy="53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3577" name="Group 71"/>
          <p:cNvGrpSpPr>
            <a:grpSpLocks/>
          </p:cNvGrpSpPr>
          <p:nvPr/>
        </p:nvGrpSpPr>
        <p:grpSpPr bwMode="auto">
          <a:xfrm>
            <a:off x="6332538" y="3363913"/>
            <a:ext cx="1814512" cy="2970212"/>
            <a:chOff x="1270" y="2124"/>
            <a:chExt cx="1143" cy="537"/>
          </a:xfrm>
        </p:grpSpPr>
        <p:sp>
          <p:nvSpPr>
            <p:cNvPr id="23583" name="Line 72"/>
            <p:cNvSpPr>
              <a:spLocks noChangeShapeType="1"/>
            </p:cNvSpPr>
            <p:nvPr/>
          </p:nvSpPr>
          <p:spPr bwMode="auto">
            <a:xfrm flipH="1" flipV="1">
              <a:off x="1271" y="2124"/>
              <a:ext cx="1142" cy="53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84" name="Line 73"/>
            <p:cNvSpPr>
              <a:spLocks noChangeShapeType="1"/>
            </p:cNvSpPr>
            <p:nvPr/>
          </p:nvSpPr>
          <p:spPr bwMode="auto">
            <a:xfrm flipV="1">
              <a:off x="1270" y="2125"/>
              <a:ext cx="1142" cy="53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3578" name="Group 74"/>
          <p:cNvGrpSpPr>
            <a:grpSpLocks/>
          </p:cNvGrpSpPr>
          <p:nvPr/>
        </p:nvGrpSpPr>
        <p:grpSpPr bwMode="auto">
          <a:xfrm>
            <a:off x="4167188" y="4381500"/>
            <a:ext cx="1814512" cy="1990725"/>
            <a:chOff x="1270" y="2124"/>
            <a:chExt cx="1143" cy="537"/>
          </a:xfrm>
        </p:grpSpPr>
        <p:sp>
          <p:nvSpPr>
            <p:cNvPr id="23581" name="Line 75"/>
            <p:cNvSpPr>
              <a:spLocks noChangeShapeType="1"/>
            </p:cNvSpPr>
            <p:nvPr/>
          </p:nvSpPr>
          <p:spPr bwMode="auto">
            <a:xfrm flipH="1" flipV="1">
              <a:off x="1271" y="2124"/>
              <a:ext cx="1142" cy="53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82" name="Line 76"/>
            <p:cNvSpPr>
              <a:spLocks noChangeShapeType="1"/>
            </p:cNvSpPr>
            <p:nvPr/>
          </p:nvSpPr>
          <p:spPr bwMode="auto">
            <a:xfrm flipV="1">
              <a:off x="1270" y="2125"/>
              <a:ext cx="1142" cy="53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3579" name="Text Box 77"/>
          <p:cNvSpPr txBox="1">
            <a:spLocks noChangeArrowheads="1"/>
          </p:cNvSpPr>
          <p:nvPr/>
        </p:nvSpPr>
        <p:spPr bwMode="auto">
          <a:xfrm>
            <a:off x="4113213" y="2876550"/>
            <a:ext cx="19637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2400">
                <a:solidFill>
                  <a:schemeClr val="bg1"/>
                </a:solidFill>
              </a:rPr>
              <a:t>autonormal</a:t>
            </a:r>
          </a:p>
        </p:txBody>
      </p:sp>
      <p:sp>
        <p:nvSpPr>
          <p:cNvPr id="23580" name="Text Box 78"/>
          <p:cNvSpPr txBox="1">
            <a:spLocks noChangeArrowheads="1"/>
          </p:cNvSpPr>
          <p:nvPr/>
        </p:nvSpPr>
        <p:spPr bwMode="auto">
          <a:xfrm>
            <a:off x="1860550" y="2876550"/>
            <a:ext cx="21859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2400">
                <a:solidFill>
                  <a:schemeClr val="bg1"/>
                </a:solidFill>
              </a:rPr>
              <a:t>autofast</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0012" y="4794554"/>
            <a:ext cx="3768494" cy="1664611"/>
          </a:xfrm>
          <a:prstGeom prst="rect">
            <a:avLst/>
          </a:prstGeom>
          <a:solidFill>
            <a:schemeClr val="bg1"/>
          </a:solidFill>
          <a:ln w="9525">
            <a:solidFill>
              <a:schemeClr val="bg1"/>
            </a:solidFill>
            <a:miter lim="800000"/>
            <a:headEnd/>
            <a:tailEnd/>
          </a:ln>
          <a:extLst/>
        </p:spPr>
      </p:pic>
      <p:pic>
        <p:nvPicPr>
          <p:cNvPr id="3076" name="Picture 4" descr="C:\Users\trhoades\AppData\Local\Temp\SNAGHTML5774999.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0012" y="514586"/>
            <a:ext cx="5113988" cy="4135235"/>
          </a:xfrm>
          <a:prstGeom prst="rect">
            <a:avLst/>
          </a:prstGeom>
          <a:noFill/>
          <a:extLst>
            <a:ext uri="{909E8E84-426E-40DD-AFC4-6F175D3DCCD1}">
              <a14:hiddenFill xmlns:a14="http://schemas.microsoft.com/office/drawing/2010/main">
                <a:solidFill>
                  <a:srgbClr val="FFFFFF"/>
                </a:solidFill>
              </a14:hiddenFill>
            </a:ext>
          </a:extLst>
        </p:spPr>
      </p:pic>
      <p:sp>
        <p:nvSpPr>
          <p:cNvPr id="24579" name="Rectangle 6"/>
          <p:cNvSpPr>
            <a:spLocks noChangeArrowheads="1"/>
          </p:cNvSpPr>
          <p:nvPr/>
        </p:nvSpPr>
        <p:spPr bwMode="auto">
          <a:xfrm>
            <a:off x="4256088" y="3179763"/>
            <a:ext cx="503237" cy="323850"/>
          </a:xfrm>
          <a:prstGeom prst="rect">
            <a:avLst/>
          </a:prstGeom>
          <a:solidFill>
            <a:schemeClr val="tx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spAutoFit/>
          </a:bodyPr>
          <a:lstStyle/>
          <a:p>
            <a:endParaRPr lang="en-US"/>
          </a:p>
        </p:txBody>
      </p:sp>
      <p:sp>
        <p:nvSpPr>
          <p:cNvPr id="24580" name="Rectangle 2"/>
          <p:cNvSpPr>
            <a:spLocks noGrp="1" noChangeArrowheads="1"/>
          </p:cNvSpPr>
          <p:nvPr>
            <p:ph type="title"/>
          </p:nvPr>
        </p:nvSpPr>
        <p:spPr/>
        <p:txBody>
          <a:bodyPr/>
          <a:lstStyle/>
          <a:p>
            <a:pPr eaLnBrk="1" hangingPunct="1"/>
            <a:r>
              <a:rPr lang="en-US" dirty="0" smtClean="0"/>
              <a:t>Configuring location selection</a:t>
            </a:r>
          </a:p>
        </p:txBody>
      </p:sp>
      <p:sp>
        <p:nvSpPr>
          <p:cNvPr id="24581" name="Rectangle 3"/>
          <p:cNvSpPr>
            <a:spLocks noGrp="1" noChangeArrowheads="1"/>
          </p:cNvSpPr>
          <p:nvPr>
            <p:ph idx="1"/>
          </p:nvPr>
        </p:nvSpPr>
        <p:spPr>
          <a:xfrm>
            <a:off x="360364" y="499308"/>
            <a:ext cx="3669648" cy="5699125"/>
          </a:xfrm>
        </p:spPr>
        <p:txBody>
          <a:bodyPr/>
          <a:lstStyle/>
          <a:p>
            <a:pPr>
              <a:buFont typeface="Arial" charset="0"/>
              <a:buChar char="•"/>
            </a:pPr>
            <a:r>
              <a:rPr lang="en-US" sz="2200" dirty="0" smtClean="0"/>
              <a:t>Selection by location uses zones and regions</a:t>
            </a:r>
          </a:p>
          <a:p>
            <a:pPr>
              <a:buFont typeface="Arial" charset="0"/>
              <a:buChar char="•"/>
            </a:pPr>
            <a:r>
              <a:rPr lang="en-US" sz="2200" dirty="0" smtClean="0"/>
              <a:t>A zone is a type of geographic area</a:t>
            </a:r>
          </a:p>
          <a:p>
            <a:pPr lvl="2"/>
            <a:r>
              <a:rPr lang="en-US" sz="1800" dirty="0" smtClean="0"/>
              <a:t>Examples: State, county, city, zip code (US)</a:t>
            </a:r>
          </a:p>
          <a:p>
            <a:pPr lvl="2"/>
            <a:r>
              <a:rPr lang="en-US" sz="1800" dirty="0" smtClean="0"/>
              <a:t>Province, FSA, postal code (Canada)</a:t>
            </a:r>
          </a:p>
          <a:p>
            <a:pPr lvl="2"/>
            <a:r>
              <a:rPr lang="en-US" sz="1800" dirty="0" smtClean="0"/>
              <a:t>Configured in zone-config.xml (for seven nations)</a:t>
            </a:r>
          </a:p>
          <a:p>
            <a:pPr>
              <a:buFont typeface="Arial" charset="0"/>
              <a:buChar char="•"/>
            </a:pPr>
            <a:r>
              <a:rPr lang="en-US" sz="2200" dirty="0" smtClean="0"/>
              <a:t>A region is a collection of specific zone values, configured through Administration tab</a:t>
            </a:r>
          </a:p>
          <a:p>
            <a:pPr lvl="2"/>
            <a:r>
              <a:rPr lang="en-US" sz="1800" dirty="0" smtClean="0"/>
              <a:t>Western States</a:t>
            </a:r>
          </a:p>
          <a:p>
            <a:pPr lvl="2"/>
            <a:r>
              <a:rPr lang="en-US" sz="1800" dirty="0" smtClean="0"/>
              <a:t>San Diego Local Area</a:t>
            </a:r>
          </a:p>
        </p:txBody>
      </p:sp>
      <p:sp>
        <p:nvSpPr>
          <p:cNvPr id="24583" name="AutoShape 9"/>
          <p:cNvSpPr>
            <a:spLocks noChangeArrowheads="1"/>
          </p:cNvSpPr>
          <p:nvPr/>
        </p:nvSpPr>
        <p:spPr bwMode="auto">
          <a:xfrm>
            <a:off x="7500938" y="1528088"/>
            <a:ext cx="1205317" cy="179387"/>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0" name="AutoShape 9"/>
          <p:cNvSpPr>
            <a:spLocks noChangeArrowheads="1"/>
          </p:cNvSpPr>
          <p:nvPr/>
        </p:nvSpPr>
        <p:spPr bwMode="auto">
          <a:xfrm>
            <a:off x="7604698" y="2779714"/>
            <a:ext cx="1205317" cy="179387"/>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 name="TextBox 1"/>
          <p:cNvSpPr txBox="1"/>
          <p:nvPr/>
        </p:nvSpPr>
        <p:spPr>
          <a:xfrm>
            <a:off x="7121328" y="5165912"/>
            <a:ext cx="1964535" cy="707886"/>
          </a:xfrm>
          <a:prstGeom prst="rect">
            <a:avLst/>
          </a:prstGeom>
          <a:solidFill>
            <a:schemeClr val="tx1"/>
          </a:solidFill>
          <a:ln>
            <a:solidFill>
              <a:schemeClr val="bg1"/>
            </a:solidFill>
          </a:ln>
        </p:spPr>
        <p:txBody>
          <a:bodyPr wrap="square" rtlCol="0">
            <a:spAutoFit/>
          </a:bodyPr>
          <a:lstStyle/>
          <a:p>
            <a:pPr algn="l"/>
            <a:r>
              <a:rPr lang="en-US" dirty="0" smtClean="0">
                <a:solidFill>
                  <a:srgbClr val="C00000"/>
                </a:solidFill>
                <a:latin typeface="Calibri" pitchFamily="34" charset="0"/>
                <a:cs typeface="Calibri" pitchFamily="34" charset="0"/>
              </a:rPr>
              <a:t>Imperial and San Diego Counties</a:t>
            </a:r>
          </a:p>
        </p:txBody>
      </p:sp>
      <p:pic>
        <p:nvPicPr>
          <p:cNvPr id="1026" name="Picture 2" descr="http://png-1.findicons.com/files/icons/282/flags/48/united_states_of_america_usa.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06255" y="425265"/>
            <a:ext cx="361581" cy="3615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smtClean="0"/>
              <a:t>Lesson objectives</a:t>
            </a:r>
          </a:p>
        </p:txBody>
      </p:sp>
      <p:sp>
        <p:nvSpPr>
          <p:cNvPr id="5123" name="Rectangle 3"/>
          <p:cNvSpPr>
            <a:spLocks noGrp="1" noChangeArrowheads="1"/>
          </p:cNvSpPr>
          <p:nvPr>
            <p:ph idx="1"/>
          </p:nvPr>
        </p:nvSpPr>
        <p:spPr/>
        <p:txBody>
          <a:bodyPr/>
          <a:lstStyle/>
          <a:p>
            <a:pPr>
              <a:buFont typeface="Arial" charset="0"/>
              <a:buChar char="•"/>
            </a:pPr>
            <a:r>
              <a:rPr lang="en-US" dirty="0" smtClean="0"/>
              <a:t>By the end of this lesson, you should be able to:</a:t>
            </a:r>
          </a:p>
          <a:p>
            <a:pPr lvl="1"/>
            <a:r>
              <a:rPr lang="en-US" dirty="0" smtClean="0"/>
              <a:t>Describe the difference between global and default group assignment rules</a:t>
            </a:r>
          </a:p>
          <a:p>
            <a:pPr lvl="1"/>
            <a:r>
              <a:rPr lang="en-US" dirty="0" smtClean="0"/>
              <a:t>Describe the basic techniques for working with assignment methods</a:t>
            </a:r>
          </a:p>
          <a:p>
            <a:pPr lvl="1"/>
            <a:r>
              <a:rPr lang="en-US" dirty="0" smtClean="0"/>
              <a:t>Write assignment rules that assign objects to groups</a:t>
            </a:r>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dirty="0">
                <a:solidFill>
                  <a:srgbClr val="AA3704"/>
                </a:solidFill>
              </a:rPr>
              <a:t>This lesson uses the notes section for additional explanation and information.</a:t>
            </a:r>
            <a:br>
              <a:rPr lang="en-US" sz="1400" b="0" dirty="0">
                <a:solidFill>
                  <a:srgbClr val="AA3704"/>
                </a:solidFill>
              </a:rPr>
            </a:br>
            <a:r>
              <a:rPr lang="en-US" sz="1400" b="0" dirty="0">
                <a:solidFill>
                  <a:srgbClr val="AA3704"/>
                </a:solidFill>
              </a:rPr>
              <a:t>To view the notes in PowerPoint, choose </a:t>
            </a:r>
            <a:r>
              <a:rPr lang="en-US" sz="1400" b="0" dirty="0" err="1">
                <a:solidFill>
                  <a:srgbClr val="AA3704"/>
                </a:solidFill>
              </a:rPr>
              <a:t>View</a:t>
            </a:r>
            <a:r>
              <a:rPr lang="en-US" sz="1400" b="0" dirty="0" err="1">
                <a:solidFill>
                  <a:srgbClr val="AA3704"/>
                </a:solidFill>
                <a:sym typeface="Wingdings" pitchFamily="2" charset="2"/>
              </a:rPr>
              <a:t>Normal</a:t>
            </a:r>
            <a:r>
              <a:rPr lang="en-US" sz="1400" b="0" dirty="0">
                <a:solidFill>
                  <a:srgbClr val="AA3704"/>
                </a:solidFill>
                <a:sym typeface="Wingdings" pitchFamily="2" charset="2"/>
              </a:rPr>
              <a:t> or </a:t>
            </a:r>
            <a:r>
              <a:rPr lang="en-US" sz="1400" b="0" dirty="0" err="1">
                <a:solidFill>
                  <a:srgbClr val="AA3704"/>
                </a:solidFill>
              </a:rPr>
              <a:t>View</a:t>
            </a:r>
            <a:r>
              <a:rPr lang="en-US" sz="1400" b="0" dirty="0" err="1">
                <a:solidFill>
                  <a:srgbClr val="AA3704"/>
                </a:solidFill>
                <a:sym typeface="Wingdings" pitchFamily="2" charset="2"/>
              </a:rPr>
              <a:t></a:t>
            </a:r>
            <a:r>
              <a:rPr lang="en-US" sz="1400" b="0" dirty="0" err="1">
                <a:solidFill>
                  <a:srgbClr val="AA3704"/>
                </a:solidFill>
              </a:rPr>
              <a:t>Notes</a:t>
            </a:r>
            <a:r>
              <a:rPr lang="en-US" sz="1400" b="0" dirty="0">
                <a:solidFill>
                  <a:srgbClr val="AA3704"/>
                </a:solidFill>
              </a:rPr>
              <a:t> Page.</a:t>
            </a:r>
            <a:br>
              <a:rPr lang="en-US" sz="1400" b="0" dirty="0">
                <a:solidFill>
                  <a:srgbClr val="AA3704"/>
                </a:solidFill>
              </a:rPr>
            </a:br>
            <a:r>
              <a:rPr lang="en-US" sz="1400" b="0" dirty="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dirty="0">
              <a:solidFill>
                <a:srgbClr val="AA3704"/>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Selecting a group by location</a:t>
            </a:r>
          </a:p>
        </p:txBody>
      </p:sp>
      <p:grpSp>
        <p:nvGrpSpPr>
          <p:cNvPr id="25603" name="Group 93"/>
          <p:cNvGrpSpPr>
            <a:grpSpLocks/>
          </p:cNvGrpSpPr>
          <p:nvPr/>
        </p:nvGrpSpPr>
        <p:grpSpPr bwMode="auto">
          <a:xfrm>
            <a:off x="5037138" y="1076325"/>
            <a:ext cx="3722687" cy="1128713"/>
            <a:chOff x="2851" y="1155"/>
            <a:chExt cx="2345" cy="711"/>
          </a:xfrm>
        </p:grpSpPr>
        <p:sp>
          <p:nvSpPr>
            <p:cNvPr id="25632" name="Text Box 67"/>
            <p:cNvSpPr txBox="1">
              <a:spLocks noChangeArrowheads="1"/>
            </p:cNvSpPr>
            <p:nvPr/>
          </p:nvSpPr>
          <p:spPr bwMode="auto">
            <a:xfrm>
              <a:off x="3363" y="1155"/>
              <a:ext cx="1833" cy="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CC9900"/>
                  </a:solidFill>
                </a:rPr>
                <a:t>Colorado</a:t>
              </a:r>
              <a:br>
                <a:rPr lang="en-US">
                  <a:solidFill>
                    <a:srgbClr val="CC9900"/>
                  </a:solidFill>
                </a:rPr>
              </a:br>
              <a:r>
                <a:rPr lang="en-US" sz="1800">
                  <a:solidFill>
                    <a:srgbClr val="CC9900"/>
                  </a:solidFill>
                </a:rPr>
                <a:t>level: state</a:t>
              </a:r>
              <a:r>
                <a:rPr lang="en-US">
                  <a:solidFill>
                    <a:srgbClr val="CC9900"/>
                  </a:solidFill>
                </a:rPr>
                <a:t/>
              </a:r>
              <a:br>
                <a:rPr lang="en-US">
                  <a:solidFill>
                    <a:srgbClr val="CC9900"/>
                  </a:solidFill>
                </a:rPr>
              </a:br>
              <a:r>
                <a:rPr lang="en-US" sz="1800">
                  <a:solidFill>
                    <a:srgbClr val="CC9900"/>
                  </a:solidFill>
                </a:rPr>
                <a:t>contains:</a:t>
              </a:r>
              <a:br>
                <a:rPr lang="en-US" sz="1800">
                  <a:solidFill>
                    <a:srgbClr val="CC9900"/>
                  </a:solidFill>
                </a:rPr>
              </a:br>
              <a:r>
                <a:rPr lang="en-US" sz="1800">
                  <a:solidFill>
                    <a:srgbClr val="CC9900"/>
                  </a:solidFill>
                </a:rPr>
                <a:t>     Colorado </a:t>
              </a:r>
            </a:p>
          </p:txBody>
        </p:sp>
        <p:grpSp>
          <p:nvGrpSpPr>
            <p:cNvPr id="25633" name="Group 68"/>
            <p:cNvGrpSpPr>
              <a:grpSpLocks/>
            </p:cNvGrpSpPr>
            <p:nvPr/>
          </p:nvGrpSpPr>
          <p:grpSpPr bwMode="auto">
            <a:xfrm>
              <a:off x="2851" y="1194"/>
              <a:ext cx="470" cy="471"/>
              <a:chOff x="2452" y="533"/>
              <a:chExt cx="808" cy="809"/>
            </a:xfrm>
          </p:grpSpPr>
          <p:sp>
            <p:nvSpPr>
              <p:cNvPr id="25634" name="AutoShape 69"/>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5635" name="AutoShape 70"/>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5636" name="AutoShape 71"/>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5637" name="Rectangle 72"/>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grpSp>
        <p:nvGrpSpPr>
          <p:cNvPr id="25604" name="Group 94"/>
          <p:cNvGrpSpPr>
            <a:grpSpLocks/>
          </p:cNvGrpSpPr>
          <p:nvPr/>
        </p:nvGrpSpPr>
        <p:grpSpPr bwMode="auto">
          <a:xfrm>
            <a:off x="5037138" y="3879850"/>
            <a:ext cx="3432175" cy="1128713"/>
            <a:chOff x="2948" y="2266"/>
            <a:chExt cx="2162" cy="711"/>
          </a:xfrm>
        </p:grpSpPr>
        <p:sp>
          <p:nvSpPr>
            <p:cNvPr id="25626" name="Text Box 76"/>
            <p:cNvSpPr txBox="1">
              <a:spLocks noChangeArrowheads="1"/>
            </p:cNvSpPr>
            <p:nvPr/>
          </p:nvSpPr>
          <p:spPr bwMode="auto">
            <a:xfrm>
              <a:off x="3460" y="2266"/>
              <a:ext cx="1650" cy="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CC9900"/>
                  </a:solidFill>
                </a:rPr>
                <a:t>Denver County</a:t>
              </a:r>
              <a:br>
                <a:rPr lang="en-US">
                  <a:solidFill>
                    <a:srgbClr val="CC9900"/>
                  </a:solidFill>
                </a:rPr>
              </a:br>
              <a:r>
                <a:rPr lang="en-US" sz="1800">
                  <a:solidFill>
                    <a:srgbClr val="CC9900"/>
                  </a:solidFill>
                </a:rPr>
                <a:t>level: county</a:t>
              </a:r>
              <a:r>
                <a:rPr lang="en-US">
                  <a:solidFill>
                    <a:srgbClr val="CC9900"/>
                  </a:solidFill>
                </a:rPr>
                <a:t/>
              </a:r>
              <a:br>
                <a:rPr lang="en-US">
                  <a:solidFill>
                    <a:srgbClr val="CC9900"/>
                  </a:solidFill>
                </a:rPr>
              </a:br>
              <a:r>
                <a:rPr lang="en-US" sz="1800">
                  <a:solidFill>
                    <a:srgbClr val="CC9900"/>
                  </a:solidFill>
                </a:rPr>
                <a:t>contains:</a:t>
              </a:r>
              <a:br>
                <a:rPr lang="en-US" sz="1800">
                  <a:solidFill>
                    <a:srgbClr val="CC9900"/>
                  </a:solidFill>
                </a:rPr>
              </a:br>
              <a:r>
                <a:rPr lang="en-US" sz="1800">
                  <a:solidFill>
                    <a:srgbClr val="CC9900"/>
                  </a:solidFill>
                </a:rPr>
                <a:t>     Denver, Arapahoe, ... </a:t>
              </a:r>
            </a:p>
          </p:txBody>
        </p:sp>
        <p:grpSp>
          <p:nvGrpSpPr>
            <p:cNvPr id="25627" name="Group 77"/>
            <p:cNvGrpSpPr>
              <a:grpSpLocks/>
            </p:cNvGrpSpPr>
            <p:nvPr/>
          </p:nvGrpSpPr>
          <p:grpSpPr bwMode="auto">
            <a:xfrm>
              <a:off x="2948" y="2305"/>
              <a:ext cx="470" cy="471"/>
              <a:chOff x="2452" y="533"/>
              <a:chExt cx="808" cy="809"/>
            </a:xfrm>
          </p:grpSpPr>
          <p:sp>
            <p:nvSpPr>
              <p:cNvPr id="25628" name="AutoShape 78"/>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5629" name="AutoShape 79"/>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5630" name="AutoShape 80"/>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5631" name="Rectangle 81"/>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grpSp>
        <p:nvGrpSpPr>
          <p:cNvPr id="25605" name="Group 91"/>
          <p:cNvGrpSpPr>
            <a:grpSpLocks/>
          </p:cNvGrpSpPr>
          <p:nvPr/>
        </p:nvGrpSpPr>
        <p:grpSpPr bwMode="auto">
          <a:xfrm>
            <a:off x="5037138" y="5270500"/>
            <a:ext cx="3722687" cy="1128713"/>
            <a:chOff x="2841" y="2626"/>
            <a:chExt cx="2345" cy="711"/>
          </a:xfrm>
        </p:grpSpPr>
        <p:sp>
          <p:nvSpPr>
            <p:cNvPr id="25620" name="Text Box 83"/>
            <p:cNvSpPr txBox="1">
              <a:spLocks noChangeArrowheads="1"/>
            </p:cNvSpPr>
            <p:nvPr/>
          </p:nvSpPr>
          <p:spPr bwMode="auto">
            <a:xfrm>
              <a:off x="3353" y="2626"/>
              <a:ext cx="1833" cy="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rgbClr val="CC9900"/>
                  </a:solidFill>
                </a:rPr>
                <a:t>Eastern Denver</a:t>
              </a:r>
              <a:br>
                <a:rPr lang="en-US" dirty="0">
                  <a:solidFill>
                    <a:srgbClr val="CC9900"/>
                  </a:solidFill>
                </a:rPr>
              </a:br>
              <a:r>
                <a:rPr lang="en-US" sz="1800" dirty="0">
                  <a:solidFill>
                    <a:srgbClr val="CC9900"/>
                  </a:solidFill>
                </a:rPr>
                <a:t>level: postal code</a:t>
              </a:r>
              <a:br>
                <a:rPr lang="en-US" sz="1800" dirty="0">
                  <a:solidFill>
                    <a:srgbClr val="CC9900"/>
                  </a:solidFill>
                </a:rPr>
              </a:br>
              <a:r>
                <a:rPr lang="en-US" sz="1800" dirty="0">
                  <a:solidFill>
                    <a:srgbClr val="CC9900"/>
                  </a:solidFill>
                </a:rPr>
                <a:t>contains:</a:t>
              </a:r>
              <a:br>
                <a:rPr lang="en-US" sz="1800" dirty="0">
                  <a:solidFill>
                    <a:srgbClr val="CC9900"/>
                  </a:solidFill>
                </a:rPr>
              </a:br>
              <a:r>
                <a:rPr lang="en-US" sz="1800" dirty="0">
                  <a:solidFill>
                    <a:srgbClr val="CC9900"/>
                  </a:solidFill>
                </a:rPr>
                <a:t>     </a:t>
              </a:r>
              <a:r>
                <a:rPr lang="en-US" sz="1800" dirty="0" smtClean="0">
                  <a:solidFill>
                    <a:srgbClr val="CC9900"/>
                  </a:solidFill>
                </a:rPr>
                <a:t>80011, 80012, 80013, </a:t>
              </a:r>
              <a:r>
                <a:rPr lang="en-US" sz="1800" dirty="0">
                  <a:solidFill>
                    <a:srgbClr val="CC9900"/>
                  </a:solidFill>
                </a:rPr>
                <a:t>... </a:t>
              </a:r>
            </a:p>
          </p:txBody>
        </p:sp>
        <p:grpSp>
          <p:nvGrpSpPr>
            <p:cNvPr id="25621" name="Group 84"/>
            <p:cNvGrpSpPr>
              <a:grpSpLocks/>
            </p:cNvGrpSpPr>
            <p:nvPr/>
          </p:nvGrpSpPr>
          <p:grpSpPr bwMode="auto">
            <a:xfrm>
              <a:off x="2841" y="2665"/>
              <a:ext cx="470" cy="471"/>
              <a:chOff x="2452" y="533"/>
              <a:chExt cx="808" cy="809"/>
            </a:xfrm>
          </p:grpSpPr>
          <p:sp>
            <p:nvSpPr>
              <p:cNvPr id="25622" name="AutoShape 85"/>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5623" name="AutoShape 86"/>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5624" name="AutoShape 87"/>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5625" name="Rectangle 88"/>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sp>
        <p:nvSpPr>
          <p:cNvPr id="25606" name="Rectangle 90"/>
          <p:cNvSpPr>
            <a:spLocks noChangeArrowheads="1"/>
          </p:cNvSpPr>
          <p:nvPr/>
        </p:nvSpPr>
        <p:spPr bwMode="auto">
          <a:xfrm>
            <a:off x="596900" y="1190625"/>
            <a:ext cx="3527425" cy="2582863"/>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5607" name="Freeform 95"/>
          <p:cNvSpPr>
            <a:spLocks/>
          </p:cNvSpPr>
          <p:nvPr/>
        </p:nvSpPr>
        <p:spPr bwMode="auto">
          <a:xfrm>
            <a:off x="1452563" y="4252913"/>
            <a:ext cx="2365375" cy="1993900"/>
          </a:xfrm>
          <a:custGeom>
            <a:avLst/>
            <a:gdLst>
              <a:gd name="T0" fmla="*/ 2147483647 w 630"/>
              <a:gd name="T1" fmla="*/ 0 h 531"/>
              <a:gd name="T2" fmla="*/ 2147483647 w 630"/>
              <a:gd name="T3" fmla="*/ 2147483647 h 531"/>
              <a:gd name="T4" fmla="*/ 0 w 630"/>
              <a:gd name="T5" fmla="*/ 2147483647 h 531"/>
              <a:gd name="T6" fmla="*/ 2147483647 w 630"/>
              <a:gd name="T7" fmla="*/ 2147483647 h 531"/>
              <a:gd name="T8" fmla="*/ 2147483647 w 630"/>
              <a:gd name="T9" fmla="*/ 2147483647 h 531"/>
              <a:gd name="T10" fmla="*/ 2147483647 w 630"/>
              <a:gd name="T11" fmla="*/ 2147483647 h 531"/>
              <a:gd name="T12" fmla="*/ 2147483647 w 630"/>
              <a:gd name="T13" fmla="*/ 2147483647 h 531"/>
              <a:gd name="T14" fmla="*/ 2147483647 w 630"/>
              <a:gd name="T15" fmla="*/ 2147483647 h 531"/>
              <a:gd name="T16" fmla="*/ 2147483647 w 630"/>
              <a:gd name="T17" fmla="*/ 0 h 5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30"/>
              <a:gd name="T28" fmla="*/ 0 h 531"/>
              <a:gd name="T29" fmla="*/ 630 w 630"/>
              <a:gd name="T30" fmla="*/ 531 h 5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30" h="531">
                <a:moveTo>
                  <a:pt x="338" y="0"/>
                </a:moveTo>
                <a:lnTo>
                  <a:pt x="36" y="128"/>
                </a:lnTo>
                <a:lnTo>
                  <a:pt x="0" y="366"/>
                </a:lnTo>
                <a:lnTo>
                  <a:pt x="219" y="531"/>
                </a:lnTo>
                <a:lnTo>
                  <a:pt x="475" y="476"/>
                </a:lnTo>
                <a:lnTo>
                  <a:pt x="630" y="339"/>
                </a:lnTo>
                <a:lnTo>
                  <a:pt x="566" y="128"/>
                </a:lnTo>
                <a:lnTo>
                  <a:pt x="420" y="46"/>
                </a:lnTo>
                <a:lnTo>
                  <a:pt x="338" y="0"/>
                </a:lnTo>
                <a:close/>
              </a:path>
            </a:pathLst>
          </a:custGeom>
          <a:noFill/>
          <a:ln w="28575"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5608" name="Text Box 100"/>
          <p:cNvSpPr txBox="1">
            <a:spLocks noChangeArrowheads="1"/>
          </p:cNvSpPr>
          <p:nvPr/>
        </p:nvSpPr>
        <p:spPr bwMode="auto">
          <a:xfrm>
            <a:off x="681038" y="1247775"/>
            <a:ext cx="17129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Colorado</a:t>
            </a:r>
          </a:p>
        </p:txBody>
      </p:sp>
      <p:sp>
        <p:nvSpPr>
          <p:cNvPr id="25609" name="Text Box 101"/>
          <p:cNvSpPr txBox="1">
            <a:spLocks noChangeArrowheads="1"/>
          </p:cNvSpPr>
          <p:nvPr/>
        </p:nvSpPr>
        <p:spPr bwMode="auto">
          <a:xfrm>
            <a:off x="2185988" y="4460875"/>
            <a:ext cx="1044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a:solidFill>
                  <a:schemeClr val="bg1"/>
                </a:solidFill>
              </a:rPr>
              <a:t>Denver</a:t>
            </a:r>
          </a:p>
        </p:txBody>
      </p:sp>
      <p:sp>
        <p:nvSpPr>
          <p:cNvPr id="25610" name="Freeform 102"/>
          <p:cNvSpPr>
            <a:spLocks/>
          </p:cNvSpPr>
          <p:nvPr/>
        </p:nvSpPr>
        <p:spPr bwMode="auto">
          <a:xfrm>
            <a:off x="2684463" y="5557838"/>
            <a:ext cx="420687" cy="290512"/>
          </a:xfrm>
          <a:custGeom>
            <a:avLst/>
            <a:gdLst>
              <a:gd name="T0" fmla="*/ 2147483647 w 411"/>
              <a:gd name="T1" fmla="*/ 0 h 284"/>
              <a:gd name="T2" fmla="*/ 0 w 411"/>
              <a:gd name="T3" fmla="*/ 2147483647 h 284"/>
              <a:gd name="T4" fmla="*/ 2147483647 w 411"/>
              <a:gd name="T5" fmla="*/ 2147483647 h 284"/>
              <a:gd name="T6" fmla="*/ 2147483647 w 411"/>
              <a:gd name="T7" fmla="*/ 2147483647 h 284"/>
              <a:gd name="T8" fmla="*/ 2147483647 w 411"/>
              <a:gd name="T9" fmla="*/ 2147483647 h 284"/>
              <a:gd name="T10" fmla="*/ 2147483647 w 411"/>
              <a:gd name="T11" fmla="*/ 0 h 284"/>
              <a:gd name="T12" fmla="*/ 0 60000 65536"/>
              <a:gd name="T13" fmla="*/ 0 60000 65536"/>
              <a:gd name="T14" fmla="*/ 0 60000 65536"/>
              <a:gd name="T15" fmla="*/ 0 60000 65536"/>
              <a:gd name="T16" fmla="*/ 0 60000 65536"/>
              <a:gd name="T17" fmla="*/ 0 60000 65536"/>
              <a:gd name="T18" fmla="*/ 0 w 411"/>
              <a:gd name="T19" fmla="*/ 0 h 284"/>
              <a:gd name="T20" fmla="*/ 411 w 411"/>
              <a:gd name="T21" fmla="*/ 284 h 284"/>
            </a:gdLst>
            <a:ahLst/>
            <a:cxnLst>
              <a:cxn ang="T12">
                <a:pos x="T0" y="T1"/>
              </a:cxn>
              <a:cxn ang="T13">
                <a:pos x="T2" y="T3"/>
              </a:cxn>
              <a:cxn ang="T14">
                <a:pos x="T4" y="T5"/>
              </a:cxn>
              <a:cxn ang="T15">
                <a:pos x="T6" y="T7"/>
              </a:cxn>
              <a:cxn ang="T16">
                <a:pos x="T8" y="T9"/>
              </a:cxn>
              <a:cxn ang="T17">
                <a:pos x="T10" y="T11"/>
              </a:cxn>
            </a:cxnLst>
            <a:rect l="T18" t="T19" r="T20" b="T21"/>
            <a:pathLst>
              <a:path w="411" h="284">
                <a:moveTo>
                  <a:pt x="274" y="0"/>
                </a:moveTo>
                <a:lnTo>
                  <a:pt x="0" y="119"/>
                </a:lnTo>
                <a:lnTo>
                  <a:pt x="119" y="284"/>
                </a:lnTo>
                <a:lnTo>
                  <a:pt x="393" y="284"/>
                </a:lnTo>
                <a:lnTo>
                  <a:pt x="411" y="119"/>
                </a:lnTo>
                <a:lnTo>
                  <a:pt x="274" y="0"/>
                </a:lnTo>
                <a:close/>
              </a:path>
            </a:pathLst>
          </a:custGeom>
          <a:noFill/>
          <a:ln w="28575"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5611" name="Text Box 103"/>
          <p:cNvSpPr txBox="1">
            <a:spLocks noChangeArrowheads="1"/>
          </p:cNvSpPr>
          <p:nvPr/>
        </p:nvSpPr>
        <p:spPr bwMode="auto">
          <a:xfrm>
            <a:off x="931863" y="6226175"/>
            <a:ext cx="1044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dirty="0" smtClean="0">
                <a:solidFill>
                  <a:schemeClr val="bg1"/>
                </a:solidFill>
              </a:rPr>
              <a:t>80013</a:t>
            </a:r>
            <a:endParaRPr lang="en-US" sz="1800" dirty="0">
              <a:solidFill>
                <a:schemeClr val="bg1"/>
              </a:solidFill>
            </a:endParaRPr>
          </a:p>
        </p:txBody>
      </p:sp>
      <p:sp>
        <p:nvSpPr>
          <p:cNvPr id="25612" name="Line 104"/>
          <p:cNvSpPr>
            <a:spLocks noChangeShapeType="1"/>
          </p:cNvSpPr>
          <p:nvPr/>
        </p:nvSpPr>
        <p:spPr bwMode="auto">
          <a:xfrm flipV="1">
            <a:off x="1800225" y="5748338"/>
            <a:ext cx="1103313" cy="5508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13" name="Freeform 105"/>
          <p:cNvSpPr>
            <a:spLocks/>
          </p:cNvSpPr>
          <p:nvPr/>
        </p:nvSpPr>
        <p:spPr bwMode="auto">
          <a:xfrm>
            <a:off x="2651125" y="2162175"/>
            <a:ext cx="217488" cy="182563"/>
          </a:xfrm>
          <a:custGeom>
            <a:avLst/>
            <a:gdLst>
              <a:gd name="T0" fmla="*/ 2147483647 w 630"/>
              <a:gd name="T1" fmla="*/ 0 h 531"/>
              <a:gd name="T2" fmla="*/ 2147483647 w 630"/>
              <a:gd name="T3" fmla="*/ 2147483647 h 531"/>
              <a:gd name="T4" fmla="*/ 0 w 630"/>
              <a:gd name="T5" fmla="*/ 2147483647 h 531"/>
              <a:gd name="T6" fmla="*/ 2147483647 w 630"/>
              <a:gd name="T7" fmla="*/ 2147483647 h 531"/>
              <a:gd name="T8" fmla="*/ 2147483647 w 630"/>
              <a:gd name="T9" fmla="*/ 2147483647 h 531"/>
              <a:gd name="T10" fmla="*/ 2147483647 w 630"/>
              <a:gd name="T11" fmla="*/ 2147483647 h 531"/>
              <a:gd name="T12" fmla="*/ 2147483647 w 630"/>
              <a:gd name="T13" fmla="*/ 2147483647 h 531"/>
              <a:gd name="T14" fmla="*/ 2147483647 w 630"/>
              <a:gd name="T15" fmla="*/ 2147483647 h 531"/>
              <a:gd name="T16" fmla="*/ 2147483647 w 630"/>
              <a:gd name="T17" fmla="*/ 0 h 5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30"/>
              <a:gd name="T28" fmla="*/ 0 h 531"/>
              <a:gd name="T29" fmla="*/ 630 w 630"/>
              <a:gd name="T30" fmla="*/ 531 h 5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30" h="531">
                <a:moveTo>
                  <a:pt x="338" y="0"/>
                </a:moveTo>
                <a:lnTo>
                  <a:pt x="36" y="128"/>
                </a:lnTo>
                <a:lnTo>
                  <a:pt x="0" y="366"/>
                </a:lnTo>
                <a:lnTo>
                  <a:pt x="219" y="531"/>
                </a:lnTo>
                <a:lnTo>
                  <a:pt x="475" y="476"/>
                </a:lnTo>
                <a:lnTo>
                  <a:pt x="630" y="339"/>
                </a:lnTo>
                <a:lnTo>
                  <a:pt x="566" y="128"/>
                </a:lnTo>
                <a:lnTo>
                  <a:pt x="420" y="46"/>
                </a:lnTo>
                <a:lnTo>
                  <a:pt x="338" y="0"/>
                </a:lnTo>
                <a:close/>
              </a:path>
            </a:pathLst>
          </a:custGeom>
          <a:noFill/>
          <a:ln w="28575"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5614" name="Text Box 106"/>
          <p:cNvSpPr txBox="1">
            <a:spLocks noChangeArrowheads="1"/>
          </p:cNvSpPr>
          <p:nvPr/>
        </p:nvSpPr>
        <p:spPr bwMode="auto">
          <a:xfrm>
            <a:off x="2236788" y="1870075"/>
            <a:ext cx="1044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a:solidFill>
                  <a:schemeClr val="bg1"/>
                </a:solidFill>
              </a:rPr>
              <a:t>Denver</a:t>
            </a:r>
          </a:p>
        </p:txBody>
      </p:sp>
      <p:sp>
        <p:nvSpPr>
          <p:cNvPr id="25615" name="Line 107"/>
          <p:cNvSpPr>
            <a:spLocks noChangeShapeType="1"/>
          </p:cNvSpPr>
          <p:nvPr/>
        </p:nvSpPr>
        <p:spPr bwMode="auto">
          <a:xfrm flipV="1">
            <a:off x="1582738" y="2263775"/>
            <a:ext cx="1058862" cy="246856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16" name="Line 108"/>
          <p:cNvSpPr>
            <a:spLocks noChangeShapeType="1"/>
          </p:cNvSpPr>
          <p:nvPr/>
        </p:nvSpPr>
        <p:spPr bwMode="auto">
          <a:xfrm flipH="1" flipV="1">
            <a:off x="2873375" y="2278063"/>
            <a:ext cx="711200" cy="24542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17" name="Line 109"/>
          <p:cNvSpPr>
            <a:spLocks noChangeShapeType="1"/>
          </p:cNvSpPr>
          <p:nvPr/>
        </p:nvSpPr>
        <p:spPr bwMode="auto">
          <a:xfrm flipH="1">
            <a:off x="4122738" y="1509713"/>
            <a:ext cx="914400" cy="0"/>
          </a:xfrm>
          <a:prstGeom prst="line">
            <a:avLst/>
          </a:prstGeom>
          <a:noFill/>
          <a:ln w="28575">
            <a:solidFill>
              <a:srgbClr val="CC9900"/>
            </a:solidFill>
            <a:round/>
            <a:headEnd type="triangle" w="med" len="me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18" name="Line 110"/>
          <p:cNvSpPr>
            <a:spLocks noChangeShapeType="1"/>
          </p:cNvSpPr>
          <p:nvPr/>
        </p:nvSpPr>
        <p:spPr bwMode="auto">
          <a:xfrm flipV="1">
            <a:off x="3643313" y="4368800"/>
            <a:ext cx="1393825" cy="566738"/>
          </a:xfrm>
          <a:prstGeom prst="line">
            <a:avLst/>
          </a:prstGeom>
          <a:noFill/>
          <a:ln w="28575">
            <a:solidFill>
              <a:srgbClr val="CC99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19" name="Line 111"/>
          <p:cNvSpPr>
            <a:spLocks noChangeShapeType="1"/>
          </p:cNvSpPr>
          <p:nvPr/>
        </p:nvSpPr>
        <p:spPr bwMode="auto">
          <a:xfrm>
            <a:off x="3090863" y="5732463"/>
            <a:ext cx="1946275" cy="0"/>
          </a:xfrm>
          <a:prstGeom prst="line">
            <a:avLst/>
          </a:prstGeom>
          <a:noFill/>
          <a:ln w="12700">
            <a:solidFill>
              <a:srgbClr val="CC99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pic>
        <p:nvPicPr>
          <p:cNvPr id="5122" name="Picture 2" descr="https://encrypted-tbn1.gstatic.com/images?q=tbn:ANd9GcQwd5ETsE9XuDlDIhOs1vW0hPt2CJxuPUcGRqv8A0s83Ot2HAY-fW5yI60K"/>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156" y="1538087"/>
            <a:ext cx="561711" cy="3708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154" y="2903201"/>
            <a:ext cx="8170987" cy="3497599"/>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6626" name="Rectangle 2"/>
          <p:cNvSpPr>
            <a:spLocks noGrp="1" noChangeArrowheads="1"/>
          </p:cNvSpPr>
          <p:nvPr>
            <p:ph type="title"/>
          </p:nvPr>
        </p:nvSpPr>
        <p:spPr/>
        <p:txBody>
          <a:bodyPr/>
          <a:lstStyle/>
          <a:p>
            <a:pPr eaLnBrk="1" hangingPunct="1"/>
            <a:r>
              <a:rPr lang="en-US" smtClean="0"/>
              <a:t>Example: Assign by group type and location</a:t>
            </a:r>
          </a:p>
        </p:txBody>
      </p:sp>
      <p:sp>
        <p:nvSpPr>
          <p:cNvPr id="26627" name="Rectangle 3"/>
          <p:cNvSpPr>
            <a:spLocks noGrp="1" noChangeArrowheads="1"/>
          </p:cNvSpPr>
          <p:nvPr>
            <p:ph idx="1"/>
          </p:nvPr>
        </p:nvSpPr>
        <p:spPr/>
        <p:txBody>
          <a:bodyPr/>
          <a:lstStyle/>
          <a:p>
            <a:pPr>
              <a:buFont typeface="Arial" charset="0"/>
              <a:buChar char="•"/>
            </a:pPr>
            <a:r>
              <a:rPr lang="en-US" smtClean="0"/>
              <a:t>Syntax:</a:t>
            </a:r>
            <a:br>
              <a:rPr lang="en-US" smtClean="0"/>
            </a:br>
            <a:r>
              <a:rPr lang="en-US" i="1" smtClean="0">
                <a:solidFill>
                  <a:srgbClr val="0033CC"/>
                </a:solidFill>
              </a:rPr>
              <a:t>object</a:t>
            </a:r>
            <a:r>
              <a:rPr lang="en-US" smtClean="0">
                <a:solidFill>
                  <a:srgbClr val="FF3300"/>
                </a:solidFill>
              </a:rPr>
              <a:t>.CurrentAssignment.assignGroupByLocation (</a:t>
            </a:r>
            <a:br>
              <a:rPr lang="en-US" smtClean="0">
                <a:solidFill>
                  <a:srgbClr val="FF3300"/>
                </a:solidFill>
              </a:rPr>
            </a:br>
            <a:r>
              <a:rPr lang="en-US" smtClean="0">
                <a:solidFill>
                  <a:srgbClr val="FF3300"/>
                </a:solidFill>
              </a:rPr>
              <a:t>	</a:t>
            </a:r>
            <a:r>
              <a:rPr lang="en-US" i="1" smtClean="0">
                <a:solidFill>
                  <a:srgbClr val="0033CC"/>
                </a:solidFill>
              </a:rPr>
              <a:t>groupType</a:t>
            </a:r>
            <a:r>
              <a:rPr lang="en-US" smtClean="0">
                <a:solidFill>
                  <a:srgbClr val="FF3300"/>
                </a:solidFill>
              </a:rPr>
              <a:t>,</a:t>
            </a:r>
            <a:r>
              <a:rPr lang="en-US" i="1" smtClean="0">
                <a:solidFill>
                  <a:srgbClr val="0033CC"/>
                </a:solidFill>
              </a:rPr>
              <a:t> address</a:t>
            </a:r>
            <a:r>
              <a:rPr lang="en-US" smtClean="0">
                <a:solidFill>
                  <a:srgbClr val="FF3300"/>
                </a:solidFill>
              </a:rPr>
              <a:t>, </a:t>
            </a:r>
            <a:r>
              <a:rPr lang="en-US" i="1" smtClean="0">
                <a:solidFill>
                  <a:srgbClr val="0033CC"/>
                </a:solidFill>
              </a:rPr>
              <a:t>directChildrenOnly</a:t>
            </a:r>
            <a:r>
              <a:rPr lang="en-US" smtClean="0">
                <a:solidFill>
                  <a:srgbClr val="FF3300"/>
                </a:solidFill>
              </a:rPr>
              <a:t>, </a:t>
            </a:r>
            <a:r>
              <a:rPr lang="en-US" i="1" smtClean="0">
                <a:solidFill>
                  <a:srgbClr val="0033CC"/>
                </a:solidFill>
              </a:rPr>
              <a:t>group</a:t>
            </a:r>
            <a:r>
              <a:rPr lang="en-US" smtClean="0">
                <a:solidFill>
                  <a:srgbClr val="FF3300"/>
                </a:solidFill>
              </a:rPr>
              <a:t>)</a:t>
            </a: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8131" y="2285138"/>
            <a:ext cx="3796918" cy="811211"/>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3375" y="3873287"/>
            <a:ext cx="6661318" cy="2854851"/>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7650" name="Rectangle 2"/>
          <p:cNvSpPr>
            <a:spLocks noGrp="1" noChangeArrowheads="1"/>
          </p:cNvSpPr>
          <p:nvPr>
            <p:ph type="title"/>
          </p:nvPr>
        </p:nvSpPr>
        <p:spPr/>
        <p:txBody>
          <a:bodyPr/>
          <a:lstStyle/>
          <a:p>
            <a:pPr eaLnBrk="1" hangingPunct="1"/>
            <a:r>
              <a:rPr lang="en-US" dirty="0" smtClean="0"/>
              <a:t>3. Assigning round robin to group by type</a:t>
            </a:r>
          </a:p>
        </p:txBody>
      </p:sp>
      <p:sp>
        <p:nvSpPr>
          <p:cNvPr id="27651" name="Rectangle 3"/>
          <p:cNvSpPr>
            <a:spLocks noGrp="1" noChangeArrowheads="1"/>
          </p:cNvSpPr>
          <p:nvPr>
            <p:ph idx="1"/>
          </p:nvPr>
        </p:nvSpPr>
        <p:spPr>
          <a:xfrm>
            <a:off x="254000" y="796925"/>
            <a:ext cx="8704263" cy="3941763"/>
          </a:xfrm>
        </p:spPr>
        <p:txBody>
          <a:bodyPr/>
          <a:lstStyle/>
          <a:p>
            <a:pPr>
              <a:buFont typeface="Arial" charset="0"/>
              <a:buChar char="•"/>
            </a:pPr>
            <a:r>
              <a:rPr lang="en-US" sz="2000" dirty="0" smtClean="0"/>
              <a:t>Syntax:</a:t>
            </a:r>
            <a:br>
              <a:rPr lang="en-US" sz="2000" dirty="0" smtClean="0"/>
            </a:br>
            <a:r>
              <a:rPr lang="en-US" sz="2000" i="1" dirty="0" err="1" smtClean="0">
                <a:solidFill>
                  <a:srgbClr val="0033CC"/>
                </a:solidFill>
              </a:rPr>
              <a:t>object</a:t>
            </a:r>
            <a:r>
              <a:rPr lang="en-US" sz="2000" dirty="0" err="1" smtClean="0">
                <a:solidFill>
                  <a:srgbClr val="FF3300"/>
                </a:solidFill>
              </a:rPr>
              <a:t>.CurrentAssignment.assignGroupByRoundRobin</a:t>
            </a:r>
            <a:r>
              <a:rPr lang="en-US" sz="2000" dirty="0" smtClean="0">
                <a:solidFill>
                  <a:srgbClr val="FF3300"/>
                </a:solidFill>
              </a:rPr>
              <a:t> (</a:t>
            </a:r>
            <a:br>
              <a:rPr lang="en-US" sz="2000" dirty="0" smtClean="0">
                <a:solidFill>
                  <a:srgbClr val="FF3300"/>
                </a:solidFill>
              </a:rPr>
            </a:br>
            <a:r>
              <a:rPr lang="en-US" sz="2000" dirty="0" smtClean="0">
                <a:solidFill>
                  <a:srgbClr val="FF3300"/>
                </a:solidFill>
              </a:rPr>
              <a:t>	</a:t>
            </a:r>
            <a:r>
              <a:rPr lang="en-US" sz="2000" i="1" dirty="0" err="1" smtClean="0">
                <a:solidFill>
                  <a:srgbClr val="0033CC"/>
                </a:solidFill>
              </a:rPr>
              <a:t>groupType</a:t>
            </a:r>
            <a:r>
              <a:rPr lang="en-US" sz="2000" dirty="0" smtClean="0">
                <a:solidFill>
                  <a:srgbClr val="FF3300"/>
                </a:solidFill>
              </a:rPr>
              <a:t>, </a:t>
            </a:r>
            <a:r>
              <a:rPr lang="en-US" sz="2000" i="1" dirty="0" err="1" smtClean="0">
                <a:solidFill>
                  <a:srgbClr val="0033CC"/>
                </a:solidFill>
              </a:rPr>
              <a:t>includeSubGroups</a:t>
            </a:r>
            <a:r>
              <a:rPr lang="en-US" sz="2000" dirty="0" smtClean="0">
                <a:solidFill>
                  <a:srgbClr val="FF3300"/>
                </a:solidFill>
              </a:rPr>
              <a:t>, </a:t>
            </a:r>
            <a:r>
              <a:rPr lang="en-US" sz="2000" i="1" dirty="0" smtClean="0">
                <a:solidFill>
                  <a:srgbClr val="0033CC"/>
                </a:solidFill>
              </a:rPr>
              <a:t>group</a:t>
            </a:r>
            <a:r>
              <a:rPr lang="en-US" sz="2000" dirty="0" smtClean="0">
                <a:solidFill>
                  <a:srgbClr val="FF3300"/>
                </a:solidFill>
              </a:rPr>
              <a:t>)</a:t>
            </a:r>
          </a:p>
          <a:p>
            <a:pPr>
              <a:buFont typeface="Arial" charset="0"/>
              <a:buChar char="•"/>
            </a:pPr>
            <a:r>
              <a:rPr lang="en-US" sz="2000" dirty="0" smtClean="0"/>
              <a:t>Assigns to group:</a:t>
            </a:r>
          </a:p>
          <a:p>
            <a:pPr lvl="1"/>
            <a:r>
              <a:rPr lang="en-US" sz="1800" dirty="0" smtClean="0"/>
              <a:t>Of specified group type...</a:t>
            </a:r>
          </a:p>
          <a:p>
            <a:pPr lvl="1"/>
            <a:r>
              <a:rPr lang="en-US" sz="1800" dirty="0" smtClean="0"/>
              <a:t>...including all descendent groups or only direct children groups...</a:t>
            </a:r>
          </a:p>
          <a:p>
            <a:pPr lvl="1"/>
            <a:r>
              <a:rPr lang="en-US" sz="1800" dirty="0" smtClean="0"/>
              <a:t>...beginning with children of specified group</a:t>
            </a:r>
          </a:p>
          <a:p>
            <a:pPr lvl="2"/>
            <a:r>
              <a:rPr lang="en-US" sz="1800" dirty="0" smtClean="0"/>
              <a:t>Specified group typically set to </a:t>
            </a:r>
            <a:r>
              <a:rPr lang="en-US" sz="1800" i="1" dirty="0" smtClean="0">
                <a:solidFill>
                  <a:srgbClr val="0066CC"/>
                </a:solidFill>
              </a:rPr>
              <a:t>null</a:t>
            </a:r>
            <a:r>
              <a:rPr lang="en-US" sz="1800" dirty="0" smtClean="0"/>
              <a:t> or </a:t>
            </a:r>
            <a:r>
              <a:rPr lang="en-US" sz="1800" i="1" dirty="0" smtClean="0">
                <a:solidFill>
                  <a:srgbClr val="0066CC"/>
                </a:solidFill>
              </a:rPr>
              <a:t>&lt;entity&gt;.</a:t>
            </a:r>
            <a:r>
              <a:rPr lang="en-US" sz="1800" i="1" dirty="0" err="1" smtClean="0">
                <a:solidFill>
                  <a:srgbClr val="0066CC"/>
                </a:solidFill>
              </a:rPr>
              <a:t>CurrentAssignment.AssignedGroup</a:t>
            </a:r>
            <a:r>
              <a:rPr lang="en-US" sz="1800" dirty="0" smtClean="0">
                <a:solidFill>
                  <a:srgbClr val="0066CC"/>
                </a:solidFill>
              </a:rPr>
              <a:t> </a:t>
            </a:r>
          </a:p>
          <a:p>
            <a:pPr lvl="1"/>
            <a:r>
              <a:rPr lang="en-US" sz="1800" dirty="0" smtClean="0"/>
              <a:t>Using </a:t>
            </a:r>
            <a:br>
              <a:rPr lang="en-US" sz="1800" dirty="0" smtClean="0"/>
            </a:br>
            <a:r>
              <a:rPr lang="en-US" sz="1800" dirty="0" smtClean="0"/>
              <a:t>round</a:t>
            </a:r>
            <a:br>
              <a:rPr lang="en-US" sz="1800" dirty="0" smtClean="0"/>
            </a:br>
            <a:r>
              <a:rPr lang="en-US" sz="1800" dirty="0" smtClean="0"/>
              <a:t>robin</a:t>
            </a:r>
          </a:p>
        </p:txBody>
      </p:sp>
      <p:pic>
        <p:nvPicPr>
          <p:cNvPr id="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7463" y="3764100"/>
            <a:ext cx="3716537" cy="973628"/>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Line 18"/>
          <p:cNvSpPr>
            <a:spLocks noChangeShapeType="1"/>
          </p:cNvSpPr>
          <p:nvPr/>
        </p:nvSpPr>
        <p:spPr bwMode="auto">
          <a:xfrm>
            <a:off x="5395913" y="4089400"/>
            <a:ext cx="0" cy="436563"/>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675" name="Line 2"/>
          <p:cNvSpPr>
            <a:spLocks noChangeShapeType="1"/>
          </p:cNvSpPr>
          <p:nvPr/>
        </p:nvSpPr>
        <p:spPr bwMode="auto">
          <a:xfrm>
            <a:off x="6357938" y="3819525"/>
            <a:ext cx="1657350" cy="0"/>
          </a:xfrm>
          <a:prstGeom prst="line">
            <a:avLst/>
          </a:prstGeom>
          <a:noFill/>
          <a:ln w="12700">
            <a:solidFill>
              <a:srgbClr val="0099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676" name="Rectangle 3"/>
          <p:cNvSpPr>
            <a:spLocks noGrp="1" noChangeArrowheads="1"/>
          </p:cNvSpPr>
          <p:nvPr>
            <p:ph type="title"/>
          </p:nvPr>
        </p:nvSpPr>
        <p:spPr/>
        <p:txBody>
          <a:bodyPr/>
          <a:lstStyle/>
          <a:p>
            <a:pPr eaLnBrk="1" hangingPunct="1"/>
            <a:r>
              <a:rPr lang="en-US" smtClean="0"/>
              <a:t>What if group assignment fails?</a:t>
            </a:r>
          </a:p>
        </p:txBody>
      </p:sp>
      <p:grpSp>
        <p:nvGrpSpPr>
          <p:cNvPr id="28677" name="Group 4"/>
          <p:cNvGrpSpPr>
            <a:grpSpLocks/>
          </p:cNvGrpSpPr>
          <p:nvPr/>
        </p:nvGrpSpPr>
        <p:grpSpPr bwMode="auto">
          <a:xfrm>
            <a:off x="4283075" y="4533900"/>
            <a:ext cx="2322513" cy="911225"/>
            <a:chOff x="1923" y="2083"/>
            <a:chExt cx="1564" cy="614"/>
          </a:xfrm>
        </p:grpSpPr>
        <p:pic>
          <p:nvPicPr>
            <p:cNvPr id="28707" name="Picture 5" descr="Default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1" y="2087"/>
              <a:ext cx="1549" cy="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708" name="Rectangle 6"/>
            <p:cNvSpPr>
              <a:spLocks noChangeArrowheads="1"/>
            </p:cNvSpPr>
            <p:nvPr/>
          </p:nvSpPr>
          <p:spPr bwMode="auto">
            <a:xfrm>
              <a:off x="1923" y="2083"/>
              <a:ext cx="1564" cy="61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28678" name="Group 7"/>
          <p:cNvGrpSpPr>
            <a:grpSpLocks/>
          </p:cNvGrpSpPr>
          <p:nvPr/>
        </p:nvGrpSpPr>
        <p:grpSpPr bwMode="auto">
          <a:xfrm>
            <a:off x="4283075" y="1150938"/>
            <a:ext cx="2322513" cy="927100"/>
            <a:chOff x="2054" y="1186"/>
            <a:chExt cx="1564" cy="624"/>
          </a:xfrm>
        </p:grpSpPr>
        <p:pic>
          <p:nvPicPr>
            <p:cNvPr id="28705" name="Picture 8" descr="Global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4" y="1186"/>
              <a:ext cx="1223"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706" name="Rectangle 9"/>
            <p:cNvSpPr>
              <a:spLocks noChangeArrowheads="1"/>
            </p:cNvSpPr>
            <p:nvPr/>
          </p:nvSpPr>
          <p:spPr bwMode="auto">
            <a:xfrm>
              <a:off x="2054" y="1191"/>
              <a:ext cx="1564" cy="61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8679" name="Text Box 10"/>
          <p:cNvSpPr txBox="1">
            <a:spLocks noChangeArrowheads="1"/>
          </p:cNvSpPr>
          <p:nvPr/>
        </p:nvSpPr>
        <p:spPr bwMode="auto">
          <a:xfrm>
            <a:off x="4505325" y="3492500"/>
            <a:ext cx="1876425" cy="622300"/>
          </a:xfrm>
          <a:prstGeom prst="rect">
            <a:avLst/>
          </a:prstGeom>
          <a:solidFill>
            <a:schemeClr val="tx2"/>
          </a:solidFill>
          <a:ln w="12700" algn="ctr">
            <a:solidFill>
              <a:schemeClr val="bg1"/>
            </a:solidFill>
            <a:miter lim="800000"/>
            <a:headEnd/>
            <a:tailEnd/>
          </a:ln>
        </p:spPr>
        <p:txBody>
          <a:bodyPr lIns="0" tIns="0" rIns="0" bIns="0">
            <a:spAutoFit/>
          </a:bodyPr>
          <a:lstStyle>
            <a:lvl1pPr marL="58738"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Assigned to user?</a:t>
            </a:r>
          </a:p>
        </p:txBody>
      </p:sp>
      <p:sp>
        <p:nvSpPr>
          <p:cNvPr id="28680" name="Text Box 11"/>
          <p:cNvSpPr txBox="1">
            <a:spLocks noChangeArrowheads="1"/>
          </p:cNvSpPr>
          <p:nvPr/>
        </p:nvSpPr>
        <p:spPr bwMode="auto">
          <a:xfrm>
            <a:off x="6942138" y="6091238"/>
            <a:ext cx="1857375" cy="317500"/>
          </a:xfrm>
          <a:prstGeom prst="rect">
            <a:avLst/>
          </a:prstGeom>
          <a:solidFill>
            <a:schemeClr val="tx2"/>
          </a:solidFill>
          <a:ln w="12700" algn="ctr">
            <a:solidFill>
              <a:schemeClr val="bg1"/>
            </a:solidFill>
            <a:miter lim="800000"/>
            <a:headEnd/>
            <a:tailEnd/>
          </a:ln>
        </p:spPr>
        <p:txBody>
          <a:bodyPr lIns="0" tIns="0" rIns="0" bIns="0">
            <a:spAutoFit/>
          </a:bodyPr>
          <a:lstStyle>
            <a:lvl1pPr marL="58738"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Done!</a:t>
            </a:r>
          </a:p>
        </p:txBody>
      </p:sp>
      <p:sp>
        <p:nvSpPr>
          <p:cNvPr id="28681" name="Line 12"/>
          <p:cNvSpPr>
            <a:spLocks noChangeShapeType="1"/>
          </p:cNvSpPr>
          <p:nvPr/>
        </p:nvSpPr>
        <p:spPr bwMode="auto">
          <a:xfrm flipV="1">
            <a:off x="3263900" y="1585912"/>
            <a:ext cx="1020764" cy="0"/>
          </a:xfrm>
          <a:prstGeom prst="line">
            <a:avLst/>
          </a:prstGeom>
          <a:noFill/>
          <a:ln w="12700">
            <a:solidFill>
              <a:srgbClr val="777777"/>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8682" name="Line 13"/>
          <p:cNvSpPr>
            <a:spLocks noChangeShapeType="1"/>
          </p:cNvSpPr>
          <p:nvPr/>
        </p:nvSpPr>
        <p:spPr bwMode="auto">
          <a:xfrm>
            <a:off x="5397500" y="2065338"/>
            <a:ext cx="0" cy="317500"/>
          </a:xfrm>
          <a:prstGeom prst="line">
            <a:avLst/>
          </a:prstGeom>
          <a:noFill/>
          <a:ln w="12700">
            <a:solidFill>
              <a:srgbClr val="777777"/>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683" name="Text Box 14"/>
          <p:cNvSpPr txBox="1">
            <a:spLocks noChangeArrowheads="1"/>
          </p:cNvSpPr>
          <p:nvPr/>
        </p:nvSpPr>
        <p:spPr bwMode="auto">
          <a:xfrm>
            <a:off x="6686550" y="1192213"/>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777777"/>
                </a:solidFill>
              </a:rPr>
              <a:t>assign</a:t>
            </a:r>
            <a:br>
              <a:rPr lang="en-US">
                <a:solidFill>
                  <a:srgbClr val="777777"/>
                </a:solidFill>
              </a:rPr>
            </a:br>
            <a:r>
              <a:rPr lang="en-US">
                <a:solidFill>
                  <a:srgbClr val="777777"/>
                </a:solidFill>
              </a:rPr>
              <a:t>to group</a:t>
            </a:r>
          </a:p>
        </p:txBody>
      </p:sp>
      <p:sp>
        <p:nvSpPr>
          <p:cNvPr id="28684" name="Text Box 15"/>
          <p:cNvSpPr txBox="1">
            <a:spLocks noChangeArrowheads="1"/>
          </p:cNvSpPr>
          <p:nvPr/>
        </p:nvSpPr>
        <p:spPr bwMode="auto">
          <a:xfrm>
            <a:off x="4756150" y="4124325"/>
            <a:ext cx="5873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no</a:t>
            </a:r>
          </a:p>
        </p:txBody>
      </p:sp>
      <p:sp>
        <p:nvSpPr>
          <p:cNvPr id="28685" name="Text Box 16"/>
          <p:cNvSpPr txBox="1">
            <a:spLocks noChangeArrowheads="1"/>
          </p:cNvSpPr>
          <p:nvPr/>
        </p:nvSpPr>
        <p:spPr bwMode="auto">
          <a:xfrm>
            <a:off x="6745288" y="3468688"/>
            <a:ext cx="708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rgbClr val="008000"/>
                </a:solidFill>
              </a:rPr>
              <a:t>yes</a:t>
            </a:r>
          </a:p>
        </p:txBody>
      </p:sp>
      <p:sp>
        <p:nvSpPr>
          <p:cNvPr id="28686" name="Line 17"/>
          <p:cNvSpPr>
            <a:spLocks noChangeShapeType="1"/>
          </p:cNvSpPr>
          <p:nvPr/>
        </p:nvSpPr>
        <p:spPr bwMode="auto">
          <a:xfrm>
            <a:off x="8004175" y="3821113"/>
            <a:ext cx="0" cy="2246312"/>
          </a:xfrm>
          <a:prstGeom prst="line">
            <a:avLst/>
          </a:prstGeom>
          <a:noFill/>
          <a:ln w="12700">
            <a:solidFill>
              <a:srgbClr val="0099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687" name="Line 19"/>
          <p:cNvSpPr>
            <a:spLocks noChangeShapeType="1"/>
          </p:cNvSpPr>
          <p:nvPr/>
        </p:nvSpPr>
        <p:spPr bwMode="auto">
          <a:xfrm>
            <a:off x="3355975" y="4995863"/>
            <a:ext cx="939800" cy="0"/>
          </a:xfrm>
          <a:prstGeom prst="line">
            <a:avLst/>
          </a:prstGeom>
          <a:noFill/>
          <a:ln w="12700">
            <a:solidFill>
              <a:srgbClr val="777777"/>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688" name="Line 20"/>
          <p:cNvSpPr>
            <a:spLocks noChangeShapeType="1"/>
          </p:cNvSpPr>
          <p:nvPr/>
        </p:nvSpPr>
        <p:spPr bwMode="auto">
          <a:xfrm>
            <a:off x="3155950" y="6245225"/>
            <a:ext cx="3786188" cy="0"/>
          </a:xfrm>
          <a:prstGeom prst="line">
            <a:avLst/>
          </a:prstGeom>
          <a:noFill/>
          <a:ln w="12700">
            <a:solidFill>
              <a:srgbClr val="777777"/>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689" name="Line 21"/>
          <p:cNvSpPr>
            <a:spLocks noChangeShapeType="1"/>
          </p:cNvSpPr>
          <p:nvPr/>
        </p:nvSpPr>
        <p:spPr bwMode="auto">
          <a:xfrm>
            <a:off x="6596063" y="5310188"/>
            <a:ext cx="954087"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690" name="Line 22"/>
          <p:cNvSpPr>
            <a:spLocks noChangeShapeType="1"/>
          </p:cNvSpPr>
          <p:nvPr/>
        </p:nvSpPr>
        <p:spPr bwMode="auto">
          <a:xfrm>
            <a:off x="7548563" y="5291138"/>
            <a:ext cx="0" cy="788987"/>
          </a:xfrm>
          <a:prstGeom prst="line">
            <a:avLst/>
          </a:prstGeom>
          <a:noFill/>
          <a:ln w="12700">
            <a:solidFill>
              <a:srgbClr val="777777"/>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694" name="Text Box 26"/>
          <p:cNvSpPr txBox="1">
            <a:spLocks noChangeArrowheads="1"/>
          </p:cNvSpPr>
          <p:nvPr/>
        </p:nvSpPr>
        <p:spPr bwMode="auto">
          <a:xfrm>
            <a:off x="938213" y="1073150"/>
            <a:ext cx="23256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nothing specified</a:t>
            </a:r>
          </a:p>
        </p:txBody>
      </p:sp>
      <p:sp>
        <p:nvSpPr>
          <p:cNvPr id="28695" name="Text Box 27"/>
          <p:cNvSpPr txBox="1">
            <a:spLocks noChangeArrowheads="1"/>
          </p:cNvSpPr>
          <p:nvPr/>
        </p:nvSpPr>
        <p:spPr bwMode="auto">
          <a:xfrm>
            <a:off x="938213" y="4484688"/>
            <a:ext cx="23256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group specified</a:t>
            </a:r>
          </a:p>
        </p:txBody>
      </p:sp>
      <p:sp>
        <p:nvSpPr>
          <p:cNvPr id="28696" name="Text Box 28"/>
          <p:cNvSpPr txBox="1">
            <a:spLocks noChangeArrowheads="1"/>
          </p:cNvSpPr>
          <p:nvPr/>
        </p:nvSpPr>
        <p:spPr bwMode="auto">
          <a:xfrm>
            <a:off x="423863" y="5738813"/>
            <a:ext cx="33575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group and user specified</a:t>
            </a:r>
          </a:p>
        </p:txBody>
      </p:sp>
      <p:sp>
        <p:nvSpPr>
          <p:cNvPr id="28697" name="Text Box 29"/>
          <p:cNvSpPr txBox="1">
            <a:spLocks noChangeArrowheads="1"/>
          </p:cNvSpPr>
          <p:nvPr/>
        </p:nvSpPr>
        <p:spPr bwMode="auto">
          <a:xfrm>
            <a:off x="6700838" y="4586288"/>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777777"/>
                </a:solidFill>
              </a:rPr>
              <a:t>assign</a:t>
            </a:r>
            <a:br>
              <a:rPr lang="en-US">
                <a:solidFill>
                  <a:srgbClr val="777777"/>
                </a:solidFill>
              </a:rPr>
            </a:br>
            <a:r>
              <a:rPr lang="en-US">
                <a:solidFill>
                  <a:srgbClr val="777777"/>
                </a:solidFill>
              </a:rPr>
              <a:t>to user</a:t>
            </a:r>
          </a:p>
        </p:txBody>
      </p:sp>
      <p:sp>
        <p:nvSpPr>
          <p:cNvPr id="28698" name="Text Box 34"/>
          <p:cNvSpPr txBox="1">
            <a:spLocks noChangeArrowheads="1"/>
          </p:cNvSpPr>
          <p:nvPr/>
        </p:nvSpPr>
        <p:spPr bwMode="auto">
          <a:xfrm>
            <a:off x="4508500" y="2378075"/>
            <a:ext cx="1860550" cy="622300"/>
          </a:xfrm>
          <a:prstGeom prst="rect">
            <a:avLst/>
          </a:prstGeom>
          <a:solidFill>
            <a:srgbClr val="FFFF66"/>
          </a:solidFill>
          <a:ln w="12700" algn="ctr">
            <a:solidFill>
              <a:schemeClr val="bg1"/>
            </a:solidFill>
            <a:miter lim="800000"/>
            <a:headEnd/>
            <a:tailEnd/>
          </a:ln>
        </p:spPr>
        <p:txBody>
          <a:bodyPr lIns="0" tIns="0" rIns="0" bIns="0">
            <a:spAutoFit/>
          </a:bodyPr>
          <a:lstStyle>
            <a:lvl1pPr marL="58738"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Was group</a:t>
            </a:r>
            <a:br>
              <a:rPr lang="en-US">
                <a:solidFill>
                  <a:schemeClr val="bg1"/>
                </a:solidFill>
              </a:rPr>
            </a:br>
            <a:r>
              <a:rPr lang="en-US">
                <a:solidFill>
                  <a:schemeClr val="bg1"/>
                </a:solidFill>
              </a:rPr>
              <a:t>assigned?</a:t>
            </a:r>
          </a:p>
        </p:txBody>
      </p:sp>
      <p:sp>
        <p:nvSpPr>
          <p:cNvPr id="28699" name="Text Box 35"/>
          <p:cNvSpPr txBox="1">
            <a:spLocks noChangeArrowheads="1"/>
          </p:cNvSpPr>
          <p:nvPr/>
        </p:nvSpPr>
        <p:spPr bwMode="auto">
          <a:xfrm>
            <a:off x="6969125" y="2260600"/>
            <a:ext cx="1908175" cy="836613"/>
          </a:xfrm>
          <a:prstGeom prst="rect">
            <a:avLst/>
          </a:prstGeom>
          <a:solidFill>
            <a:srgbClr val="FFFF66"/>
          </a:solidFill>
          <a:ln w="12700" algn="ctr">
            <a:solidFill>
              <a:schemeClr val="bg1"/>
            </a:solidFill>
            <a:miter lim="800000"/>
            <a:headEnd/>
            <a:tailEnd/>
          </a:ln>
        </p:spPr>
        <p:txBody>
          <a:bodyPr lIns="0" tIns="0" rIns="0" bIns="0">
            <a:spAutoFit/>
          </a:bodyPr>
          <a:lstStyle>
            <a:lvl1pPr marL="58738"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a:solidFill>
                  <a:schemeClr val="bg1"/>
                </a:solidFill>
              </a:rPr>
              <a:t>Assign to "Default Owner" and root group*</a:t>
            </a:r>
          </a:p>
        </p:txBody>
      </p:sp>
      <p:sp>
        <p:nvSpPr>
          <p:cNvPr id="28700" name="Line 36"/>
          <p:cNvSpPr>
            <a:spLocks noChangeShapeType="1"/>
          </p:cNvSpPr>
          <p:nvPr/>
        </p:nvSpPr>
        <p:spPr bwMode="auto">
          <a:xfrm>
            <a:off x="6376988" y="2686050"/>
            <a:ext cx="560387"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701" name="Text Box 37"/>
          <p:cNvSpPr txBox="1">
            <a:spLocks noChangeArrowheads="1"/>
          </p:cNvSpPr>
          <p:nvPr/>
        </p:nvSpPr>
        <p:spPr bwMode="auto">
          <a:xfrm>
            <a:off x="6400800" y="2349500"/>
            <a:ext cx="5873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t>no</a:t>
            </a:r>
          </a:p>
        </p:txBody>
      </p:sp>
      <p:sp>
        <p:nvSpPr>
          <p:cNvPr id="28702" name="Line 38"/>
          <p:cNvSpPr>
            <a:spLocks noChangeShapeType="1"/>
          </p:cNvSpPr>
          <p:nvPr/>
        </p:nvSpPr>
        <p:spPr bwMode="auto">
          <a:xfrm>
            <a:off x="5395913" y="3021013"/>
            <a:ext cx="0" cy="452437"/>
          </a:xfrm>
          <a:prstGeom prst="line">
            <a:avLst/>
          </a:prstGeom>
          <a:noFill/>
          <a:ln w="12700">
            <a:solidFill>
              <a:srgbClr val="0099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703" name="Text Box 39"/>
          <p:cNvSpPr txBox="1">
            <a:spLocks noChangeArrowheads="1"/>
          </p:cNvSpPr>
          <p:nvPr/>
        </p:nvSpPr>
        <p:spPr bwMode="auto">
          <a:xfrm>
            <a:off x="4638675" y="3044825"/>
            <a:ext cx="708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008000"/>
                </a:solidFill>
              </a:rPr>
              <a:t>yes</a:t>
            </a:r>
          </a:p>
        </p:txBody>
      </p:sp>
      <p:sp>
        <p:nvSpPr>
          <p:cNvPr id="28704" name="Line 40"/>
          <p:cNvSpPr>
            <a:spLocks noChangeShapeType="1"/>
          </p:cNvSpPr>
          <p:nvPr/>
        </p:nvSpPr>
        <p:spPr bwMode="auto">
          <a:xfrm>
            <a:off x="8420100" y="3067050"/>
            <a:ext cx="0" cy="3028950"/>
          </a:xfrm>
          <a:prstGeom prst="line">
            <a:avLst/>
          </a:prstGeom>
          <a:noFill/>
          <a:ln w="12700">
            <a:solidFill>
              <a:srgbClr val="777777"/>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3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352" y="4824609"/>
            <a:ext cx="3183286" cy="328321"/>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38" name="Picture 4" descr="C:\Users\trhoades\AppData\Local\Temp\SNAGHTML175c317.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5425" y="1377950"/>
            <a:ext cx="2828925" cy="552451"/>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6352" y="6050239"/>
            <a:ext cx="3691993" cy="27043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4" name="Picture 6" descr="C:\Users\trhoades\AppData\Local\Temp\SNAGHTML5ced34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5350" y="2018414"/>
            <a:ext cx="1809750" cy="2076450"/>
          </a:xfrm>
          <a:prstGeom prst="rect">
            <a:avLst/>
          </a:prstGeom>
          <a:noFill/>
          <a:extLst>
            <a:ext uri="{909E8E84-426E-40DD-AFC4-6F175D3DCCD1}">
              <a14:hiddenFill xmlns:a14="http://schemas.microsoft.com/office/drawing/2010/main">
                <a:solidFill>
                  <a:srgbClr val="FFFFFF"/>
                </a:solidFill>
              </a14:hiddenFill>
            </a:ext>
          </a:extLst>
        </p:spPr>
      </p:pic>
      <p:sp>
        <p:nvSpPr>
          <p:cNvPr id="29698" name="Rectangle 2"/>
          <p:cNvSpPr>
            <a:spLocks noGrp="1" noChangeArrowheads="1"/>
          </p:cNvSpPr>
          <p:nvPr>
            <p:ph type="title"/>
          </p:nvPr>
        </p:nvSpPr>
        <p:spPr/>
        <p:txBody>
          <a:bodyPr/>
          <a:lstStyle/>
          <a:p>
            <a:pPr eaLnBrk="1" hangingPunct="1"/>
            <a:r>
              <a:rPr lang="en-US" smtClean="0"/>
              <a:t>Default owner assignment</a:t>
            </a:r>
          </a:p>
        </p:txBody>
      </p:sp>
      <p:sp>
        <p:nvSpPr>
          <p:cNvPr id="29699" name="Rectangle 3"/>
          <p:cNvSpPr>
            <a:spLocks noGrp="1" noChangeArrowheads="1"/>
          </p:cNvSpPr>
          <p:nvPr>
            <p:ph idx="1"/>
          </p:nvPr>
        </p:nvSpPr>
        <p:spPr>
          <a:xfrm>
            <a:off x="178857" y="1141413"/>
            <a:ext cx="3938587" cy="5248275"/>
          </a:xfrm>
        </p:spPr>
        <p:txBody>
          <a:bodyPr/>
          <a:lstStyle/>
          <a:p>
            <a:pPr>
              <a:buFont typeface="Arial" charset="0"/>
              <a:buChar char="•"/>
            </a:pPr>
            <a:r>
              <a:rPr lang="en-US" dirty="0" smtClean="0"/>
              <a:t>If global assignment is successful, object is assigned to user and group</a:t>
            </a:r>
          </a:p>
          <a:p>
            <a:pPr>
              <a:buFont typeface="Wingdings 3" pitchFamily="18" charset="2"/>
              <a:buNone/>
            </a:pPr>
            <a:r>
              <a:rPr lang="en-US" dirty="0" smtClean="0"/>
              <a:t/>
            </a:r>
            <a:br>
              <a:rPr lang="en-US" dirty="0" smtClean="0"/>
            </a:br>
            <a:r>
              <a:rPr lang="en-US" dirty="0" smtClean="0"/>
              <a:t/>
            </a:r>
            <a:br>
              <a:rPr lang="en-US" dirty="0" smtClean="0"/>
            </a:br>
            <a:endParaRPr lang="en-US" dirty="0" smtClean="0"/>
          </a:p>
          <a:p>
            <a:pPr>
              <a:buFont typeface="Arial" charset="0"/>
              <a:buChar char="•"/>
            </a:pPr>
            <a:r>
              <a:rPr lang="en-US" dirty="0" smtClean="0"/>
              <a:t>If global assignment is unsuccessful, object is assigned to "Default Owner" and root group</a:t>
            </a:r>
          </a:p>
        </p:txBody>
      </p:sp>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0164" y="1439492"/>
            <a:ext cx="3683276" cy="93156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717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0164" y="4014729"/>
            <a:ext cx="3802259" cy="94004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50" name="Line 36"/>
          <p:cNvSpPr>
            <a:spLocks noChangeShapeType="1"/>
          </p:cNvSpPr>
          <p:nvPr/>
        </p:nvSpPr>
        <p:spPr bwMode="auto">
          <a:xfrm flipV="1">
            <a:off x="5029201" y="2371060"/>
            <a:ext cx="563526" cy="87187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51" name="Line 36"/>
          <p:cNvSpPr>
            <a:spLocks noChangeShapeType="1"/>
          </p:cNvSpPr>
          <p:nvPr/>
        </p:nvSpPr>
        <p:spPr bwMode="auto">
          <a:xfrm>
            <a:off x="5029201" y="3270839"/>
            <a:ext cx="701748" cy="743889"/>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p:spPr>
        <p:txBody>
          <a:bodyPr/>
          <a:lstStyle/>
          <a:p>
            <a:pPr eaLnBrk="1" hangingPunct="1"/>
            <a:r>
              <a:rPr lang="en-US" dirty="0" smtClean="0"/>
              <a:t>Lesson objectives review</a:t>
            </a:r>
          </a:p>
        </p:txBody>
      </p:sp>
      <p:sp>
        <p:nvSpPr>
          <p:cNvPr id="30723" name="Rectangle 3"/>
          <p:cNvSpPr>
            <a:spLocks noGrp="1" noChangeArrowheads="1"/>
          </p:cNvSpPr>
          <p:nvPr>
            <p:ph idx="1"/>
          </p:nvPr>
        </p:nvSpPr>
        <p:spPr/>
        <p:txBody>
          <a:bodyPr/>
          <a:lstStyle/>
          <a:p>
            <a:pPr>
              <a:buFont typeface="Wingdings 3" pitchFamily="18" charset="2"/>
              <a:buNone/>
            </a:pPr>
            <a:r>
              <a:rPr lang="en-US" smtClean="0"/>
              <a:t>You should now be able to:</a:t>
            </a:r>
          </a:p>
          <a:p>
            <a:pPr lvl="1"/>
            <a:r>
              <a:rPr lang="en-US" smtClean="0"/>
              <a:t>Describe the difference between global and default group assignment rules</a:t>
            </a:r>
          </a:p>
          <a:p>
            <a:pPr lvl="1"/>
            <a:r>
              <a:rPr lang="en-US" smtClean="0"/>
              <a:t>Describe the basic techniques for working with assignment methods</a:t>
            </a:r>
          </a:p>
          <a:p>
            <a:pPr lvl="1"/>
            <a:r>
              <a:rPr lang="en-US" smtClean="0"/>
              <a:t>Write assignment rules that assign objects to groups</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noFill/>
        </p:spPr>
        <p:txBody>
          <a:bodyPr/>
          <a:lstStyle/>
          <a:p>
            <a:pPr eaLnBrk="1" hangingPunct="1"/>
            <a:r>
              <a:rPr lang="en-US" smtClean="0"/>
              <a:t>Review questions</a:t>
            </a:r>
          </a:p>
        </p:txBody>
      </p:sp>
      <p:sp>
        <p:nvSpPr>
          <p:cNvPr id="31747" name="Rectangle 3"/>
          <p:cNvSpPr>
            <a:spLocks noGrp="1" noChangeArrowheads="1"/>
          </p:cNvSpPr>
          <p:nvPr>
            <p:ph idx="1"/>
          </p:nvPr>
        </p:nvSpPr>
        <p:spPr>
          <a:xfrm>
            <a:off x="519113" y="1060450"/>
            <a:ext cx="8318500" cy="5329238"/>
          </a:xfrm>
        </p:spPr>
        <p:txBody>
          <a:bodyPr/>
          <a:lstStyle/>
          <a:p>
            <a:pPr marL="457200" indent="-457200">
              <a:buFont typeface="Webdings" pitchFamily="18" charset="2"/>
              <a:buAutoNum type="arabicPeriod"/>
            </a:pPr>
            <a:r>
              <a:rPr lang="en-US" smtClean="0"/>
              <a:t>When a claim is assigned by rules, which two rule sets are typically executed? In what order?</a:t>
            </a:r>
          </a:p>
          <a:p>
            <a:pPr marL="457200" indent="-457200">
              <a:buFont typeface="Webdings" pitchFamily="18" charset="2"/>
              <a:buAutoNum type="arabicPeriod"/>
            </a:pPr>
            <a:r>
              <a:rPr lang="en-US" smtClean="0"/>
              <a:t>Under what circumstances can a claim get assigned without global claim assignment rules being executed?</a:t>
            </a:r>
          </a:p>
          <a:p>
            <a:pPr marL="457200" indent="-457200">
              <a:buFont typeface="Webdings" pitchFamily="18" charset="2"/>
              <a:buAutoNum type="arabicPeriod"/>
            </a:pPr>
            <a:r>
              <a:rPr lang="en-US" smtClean="0"/>
              <a:t>What is the CurrentAssignment object?</a:t>
            </a:r>
          </a:p>
          <a:p>
            <a:pPr marL="457200" indent="-457200">
              <a:buFont typeface="Webdings" pitchFamily="18" charset="2"/>
              <a:buAutoNum type="arabicPeriod"/>
            </a:pPr>
            <a:r>
              <a:rPr lang="en-US" smtClean="0"/>
              <a:t>Why are assignment methods always inside </a:t>
            </a:r>
            <a:r>
              <a:rPr lang="en-US" b="1" smtClean="0">
                <a:solidFill>
                  <a:srgbClr val="0066CC"/>
                </a:solidFill>
                <a:latin typeface="Courier New" pitchFamily="49" charset="0"/>
              </a:rPr>
              <a:t>if</a:t>
            </a:r>
            <a:r>
              <a:rPr lang="en-US" smtClean="0"/>
              <a:t> statements?</a:t>
            </a:r>
          </a:p>
          <a:p>
            <a:pPr marL="457200" indent="-457200">
              <a:buFont typeface="Webdings" pitchFamily="18" charset="2"/>
              <a:buAutoNum type="arabicPeriod"/>
            </a:pPr>
            <a:r>
              <a:rPr lang="en-US" smtClean="0"/>
              <a:t>What method is used to assign an object to a group in a given location? To a group of a given type?</a:t>
            </a:r>
          </a:p>
          <a:p>
            <a:pPr marL="457200" indent="-457200">
              <a:buFont typeface="Webdings" pitchFamily="18" charset="2"/>
              <a:buAutoNum type="arabicPeriod"/>
            </a:pPr>
            <a:r>
              <a:rPr lang="en-US" smtClean="0"/>
              <a:t>What are the three "steps" that the assignGroupByLocation method goes through?</a:t>
            </a:r>
          </a:p>
          <a:p>
            <a:pPr marL="457200" indent="-457200">
              <a:buFont typeface="Webdings" pitchFamily="18" charset="2"/>
              <a:buAutoNum type="arabicPeriod"/>
            </a:pPr>
            <a:r>
              <a:rPr lang="en-US" smtClean="0"/>
              <a:t>What is the "Default Owner" of an object?</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Notices</a:t>
            </a:r>
          </a:p>
        </p:txBody>
      </p:sp>
      <p:sp>
        <p:nvSpPr>
          <p:cNvPr id="51203" name="Rectangle 3"/>
          <p:cNvSpPr>
            <a:spLocks noGrp="1" noChangeArrowheads="1"/>
          </p:cNvSpPr>
          <p:nvPr>
            <p:ph type="body" idx="1"/>
          </p:nvPr>
        </p:nvSpPr>
        <p:spPr/>
        <p:txBody>
          <a:bodyPr/>
          <a:lstStyle/>
          <a:p>
            <a:pPr marL="0" indent="0">
              <a:buFont typeface="Wingdings 3" pitchFamily="18" charset="2"/>
              <a:buNone/>
            </a:pPr>
            <a:r>
              <a:rPr lang="en-US" sz="1600" b="1" dirty="0" smtClean="0"/>
              <a:t>Copyright </a:t>
            </a:r>
            <a:r>
              <a:rPr lang="en-US" sz="1600" b="1" smtClean="0"/>
              <a:t>© 2001-2014 </a:t>
            </a:r>
            <a:r>
              <a:rPr lang="en-US" sz="1600" b="1" dirty="0" smtClean="0"/>
              <a:t>Guidewire Software, Inc. All rights reserved.</a:t>
            </a:r>
          </a:p>
          <a:p>
            <a:pPr marL="0" indent="0">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a:t>
            </a:r>
            <a:r>
              <a:rPr lang="en-US" sz="1600"/>
              <a:t>, Guidewire ExampleCenter, Guidewire Account Manager Portal, Guidewire </a:t>
            </a:r>
            <a:r>
              <a:rPr lang="en-US" sz="1600" smtClean="0"/>
              <a:t>Claim </a:t>
            </a:r>
            <a:r>
              <a:rPr lang="en-US" sz="1600"/>
              <a:t>Portal, Guidewire Policyholder Portal, ClaimCenter, BillingCenter, PolicyCenter, InsuranceSuite, Gosu, </a:t>
            </a:r>
            <a:r>
              <a:rPr lang="en-US" sz="1600" smtClean="0"/>
              <a:t>Deliver </a:t>
            </a:r>
            <a:r>
              <a:rPr lang="en-US" sz="1600" dirty="0"/>
              <a:t>Insurance Your Way, and the Guidewire logo are trademarks, service marks, or registered trademarks of Guidewire Software, Inc. </a:t>
            </a:r>
            <a:r>
              <a:rPr lang="en-US" sz="1600"/>
              <a:t>in the United States and/or other countries.</a:t>
            </a:r>
          </a:p>
          <a:p>
            <a:pPr marL="0" indent="0">
              <a:buNone/>
            </a:pPr>
            <a:r>
              <a:rPr lang="en-US" sz="1600"/>
              <a:t>All other trademarks are the property of their respective owners.</a:t>
            </a:r>
          </a:p>
          <a:p>
            <a:pPr marL="0" indent="0">
              <a:buNone/>
            </a:pPr>
            <a:r>
              <a:rPr lang="en-US" sz="1600" b="1"/>
              <a:t>This material is confidential and proprietary to Guidewire and subject to the confidentiality terms in the applicable license agreement and/or separate nondisclosure agreement.</a:t>
            </a:r>
          </a:p>
          <a:p>
            <a:pPr marL="0" indent="0">
              <a:buNone/>
            </a:pPr>
            <a:r>
              <a:rPr lang="en-US" sz="1600"/>
              <a:t>This </a:t>
            </a:r>
            <a:r>
              <a:rPr lang="en-US" sz="1600" dirty="0"/>
              <a:t>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600"/>
              <a:t>Guidewire products are protected by one or more United States patents.</a:t>
            </a:r>
          </a:p>
        </p:txBody>
      </p:sp>
    </p:spTree>
    <p:extLst>
      <p:ext uri="{BB962C8B-B14F-4D97-AF65-F5344CB8AC3E}">
        <p14:creationId xmlns:p14="http://schemas.microsoft.com/office/powerpoint/2010/main" val="966929423"/>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dirty="0" smtClean="0"/>
              <a:t>Lesson outline</a:t>
            </a:r>
          </a:p>
        </p:txBody>
      </p:sp>
      <p:sp>
        <p:nvSpPr>
          <p:cNvPr id="6147" name="Rectangle 3"/>
          <p:cNvSpPr>
            <a:spLocks noGrp="1" noChangeArrowheads="1"/>
          </p:cNvSpPr>
          <p:nvPr>
            <p:ph idx="1"/>
          </p:nvPr>
        </p:nvSpPr>
        <p:spPr>
          <a:ln>
            <a:solidFill>
              <a:schemeClr val="tx1"/>
            </a:solidFill>
            <a:miter lim="800000"/>
            <a:headEnd/>
            <a:tailEnd/>
          </a:ln>
        </p:spPr>
        <p:txBody>
          <a:bodyPr/>
          <a:lstStyle/>
          <a:p>
            <a:pPr>
              <a:lnSpc>
                <a:spcPct val="150000"/>
              </a:lnSpc>
              <a:buFont typeface="Arial" charset="0"/>
              <a:buChar char="•"/>
            </a:pPr>
            <a:r>
              <a:rPr lang="en-US" sz="2800" smtClean="0"/>
              <a:t>Assignment basics</a:t>
            </a:r>
          </a:p>
          <a:p>
            <a:pPr>
              <a:lnSpc>
                <a:spcPct val="150000"/>
              </a:lnSpc>
              <a:buFont typeface="Arial" charset="0"/>
              <a:buChar char="•"/>
            </a:pPr>
            <a:r>
              <a:rPr lang="en-US" sz="2800" smtClean="0">
                <a:solidFill>
                  <a:srgbClr val="C0C0C0"/>
                </a:solidFill>
              </a:rPr>
              <a:t>Assignment methods</a:t>
            </a:r>
          </a:p>
          <a:p>
            <a:pPr>
              <a:lnSpc>
                <a:spcPct val="150000"/>
              </a:lnSpc>
              <a:buFont typeface="Arial" charset="0"/>
              <a:buChar char="•"/>
            </a:pPr>
            <a:r>
              <a:rPr lang="en-US" sz="2800" smtClean="0">
                <a:solidFill>
                  <a:srgbClr val="C0C0C0"/>
                </a:solidFill>
              </a:rPr>
              <a:t>Group assignment</a:t>
            </a:r>
          </a:p>
          <a:p>
            <a:pPr>
              <a:lnSpc>
                <a:spcPct val="150000"/>
              </a:lnSpc>
              <a:buFont typeface="Wingdings 3" pitchFamily="18" charset="2"/>
              <a:buNone/>
            </a:pPr>
            <a:endParaRPr lang="en-US" sz="2800" smtClean="0">
              <a:solidFill>
                <a:srgbClr val="C0C0C0"/>
              </a:solidFill>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Review: Assignment</a:t>
            </a:r>
          </a:p>
        </p:txBody>
      </p:sp>
      <p:sp>
        <p:nvSpPr>
          <p:cNvPr id="7171" name="Rectangle 4"/>
          <p:cNvSpPr>
            <a:spLocks noGrp="1" noChangeArrowheads="1"/>
          </p:cNvSpPr>
          <p:nvPr>
            <p:ph idx="1"/>
          </p:nvPr>
        </p:nvSpPr>
        <p:spPr>
          <a:xfrm>
            <a:off x="495300" y="4678363"/>
            <a:ext cx="8037513" cy="1711325"/>
          </a:xfrm>
        </p:spPr>
        <p:txBody>
          <a:bodyPr/>
          <a:lstStyle/>
          <a:p>
            <a:pPr>
              <a:buFont typeface="Arial" charset="0"/>
              <a:buChar char="•"/>
            </a:pPr>
            <a:r>
              <a:rPr lang="en-US" dirty="0" smtClean="0"/>
              <a:t>In base application, five assignable types of objects</a:t>
            </a:r>
          </a:p>
          <a:p>
            <a:pPr>
              <a:buFont typeface="Arial" charset="0"/>
              <a:buChar char="•"/>
            </a:pPr>
            <a:r>
              <a:rPr lang="en-US" dirty="0" smtClean="0"/>
              <a:t>Objects assigned to group and user in that group</a:t>
            </a:r>
          </a:p>
          <a:p>
            <a:pPr>
              <a:buFont typeface="Arial" charset="0"/>
              <a:buChar char="•"/>
            </a:pPr>
            <a:r>
              <a:rPr lang="en-US" dirty="0" smtClean="0"/>
              <a:t>Either explicit or rule-based</a:t>
            </a:r>
          </a:p>
        </p:txBody>
      </p:sp>
      <p:grpSp>
        <p:nvGrpSpPr>
          <p:cNvPr id="7172" name="Group 5"/>
          <p:cNvGrpSpPr>
            <a:grpSpLocks/>
          </p:cNvGrpSpPr>
          <p:nvPr/>
        </p:nvGrpSpPr>
        <p:grpSpPr bwMode="auto">
          <a:xfrm>
            <a:off x="312899" y="1473200"/>
            <a:ext cx="1430338" cy="1054100"/>
            <a:chOff x="2083" y="1606"/>
            <a:chExt cx="1489" cy="1097"/>
          </a:xfrm>
        </p:grpSpPr>
        <p:sp>
          <p:nvSpPr>
            <p:cNvPr id="7230" name="Rectangle 6"/>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7231" name="Freeform 7"/>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7232" name="Freeform 8"/>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7233" name="Freeform 9"/>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7234" name="Freeform 10"/>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7235" name="Rectangle 11"/>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7236" name="Rectangle 12"/>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7237" name="AutoShape 13"/>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7238" name="Freeform 14"/>
            <p:cNvSpPr>
              <a:spLocks/>
            </p:cNvSpPr>
            <p:nvPr/>
          </p:nvSpPr>
          <p:spPr bwMode="auto">
            <a:xfrm>
              <a:off x="2219" y="2561"/>
              <a:ext cx="369" cy="104"/>
            </a:xfrm>
            <a:custGeom>
              <a:avLst/>
              <a:gdLst>
                <a:gd name="T0" fmla="*/ 0 w 992"/>
                <a:gd name="T1" fmla="*/ 0 h 280"/>
                <a:gd name="T2" fmla="*/ 7 w 992"/>
                <a:gd name="T3" fmla="*/ 1 h 280"/>
                <a:gd name="T4" fmla="*/ 7 w 992"/>
                <a:gd name="T5" fmla="*/ 2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239" name="Freeform 15"/>
            <p:cNvSpPr>
              <a:spLocks/>
            </p:cNvSpPr>
            <p:nvPr/>
          </p:nvSpPr>
          <p:spPr bwMode="auto">
            <a:xfrm>
              <a:off x="3429" y="2008"/>
              <a:ext cx="51" cy="375"/>
            </a:xfrm>
            <a:custGeom>
              <a:avLst/>
              <a:gdLst>
                <a:gd name="T0" fmla="*/ 0 w 136"/>
                <a:gd name="T1" fmla="*/ 0 h 1008"/>
                <a:gd name="T2" fmla="*/ 1 w 136"/>
                <a:gd name="T3" fmla="*/ 7 h 1008"/>
                <a:gd name="T4" fmla="*/ 1 w 136"/>
                <a:gd name="T5" fmla="*/ 6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240" name="Rectangle 16"/>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7241" name="Rectangle 17"/>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7242" name="Rectangle 18"/>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7243" name="Group 19"/>
            <p:cNvGrpSpPr>
              <a:grpSpLocks/>
            </p:cNvGrpSpPr>
            <p:nvPr/>
          </p:nvGrpSpPr>
          <p:grpSpPr bwMode="auto">
            <a:xfrm>
              <a:off x="2221" y="1871"/>
              <a:ext cx="518" cy="782"/>
              <a:chOff x="2400" y="1656"/>
              <a:chExt cx="752" cy="1136"/>
            </a:xfrm>
          </p:grpSpPr>
          <p:sp>
            <p:nvSpPr>
              <p:cNvPr id="7256" name="Freeform 20"/>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257" name="Freeform 21"/>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258" name="Freeform 22"/>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259" name="Freeform 23"/>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260" name="Freeform 24"/>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7261" name="Line 25"/>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262" name="Line 26"/>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7244" name="Group 27"/>
            <p:cNvGrpSpPr>
              <a:grpSpLocks/>
            </p:cNvGrpSpPr>
            <p:nvPr/>
          </p:nvGrpSpPr>
          <p:grpSpPr bwMode="auto">
            <a:xfrm rot="-6511945">
              <a:off x="2834" y="1842"/>
              <a:ext cx="518" cy="783"/>
              <a:chOff x="2400" y="1656"/>
              <a:chExt cx="752" cy="1136"/>
            </a:xfrm>
          </p:grpSpPr>
          <p:sp>
            <p:nvSpPr>
              <p:cNvPr id="7249" name="Freeform 2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250" name="Freeform 2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251" name="Freeform 3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252" name="Freeform 3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253" name="Freeform 3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254" name="Line 3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255" name="Line 3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7245" name="Freeform 35"/>
            <p:cNvSpPr>
              <a:spLocks/>
            </p:cNvSpPr>
            <p:nvPr/>
          </p:nvSpPr>
          <p:spPr bwMode="auto">
            <a:xfrm>
              <a:off x="2689" y="2097"/>
              <a:ext cx="62" cy="351"/>
            </a:xfrm>
            <a:custGeom>
              <a:avLst/>
              <a:gdLst>
                <a:gd name="T0" fmla="*/ 1 w 168"/>
                <a:gd name="T1" fmla="*/ 7 h 944"/>
                <a:gd name="T2" fmla="*/ 0 w 168"/>
                <a:gd name="T3" fmla="*/ 0 h 944"/>
                <a:gd name="T4" fmla="*/ 0 w 168"/>
                <a:gd name="T5" fmla="*/ 0 h 944"/>
                <a:gd name="T6" fmla="*/ 1 w 168"/>
                <a:gd name="T7" fmla="*/ 6 h 944"/>
                <a:gd name="T8" fmla="*/ 1 w 168"/>
                <a:gd name="T9" fmla="*/ 7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246" name="Freeform 36"/>
            <p:cNvSpPr>
              <a:spLocks/>
            </p:cNvSpPr>
            <p:nvPr/>
          </p:nvSpPr>
          <p:spPr bwMode="auto">
            <a:xfrm>
              <a:off x="2382" y="1853"/>
              <a:ext cx="354" cy="78"/>
            </a:xfrm>
            <a:custGeom>
              <a:avLst/>
              <a:gdLst>
                <a:gd name="T0" fmla="*/ 0 w 952"/>
                <a:gd name="T1" fmla="*/ 0 h 208"/>
                <a:gd name="T2" fmla="*/ 0 w 952"/>
                <a:gd name="T3" fmla="*/ 0 h 208"/>
                <a:gd name="T4" fmla="*/ 7 w 952"/>
                <a:gd name="T5" fmla="*/ 1 h 208"/>
                <a:gd name="T6" fmla="*/ 7 w 952"/>
                <a:gd name="T7" fmla="*/ 2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247" name="Rectangle 37"/>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7248" name="Rectangle 38"/>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7173" name="Group 39"/>
          <p:cNvGrpSpPr>
            <a:grpSpLocks/>
          </p:cNvGrpSpPr>
          <p:nvPr/>
        </p:nvGrpSpPr>
        <p:grpSpPr bwMode="auto">
          <a:xfrm>
            <a:off x="2091958" y="1438275"/>
            <a:ext cx="1152525" cy="1144588"/>
            <a:chOff x="3360" y="800"/>
            <a:chExt cx="620" cy="616"/>
          </a:xfrm>
        </p:grpSpPr>
        <p:sp>
          <p:nvSpPr>
            <p:cNvPr id="7224" name="AutoShape 40"/>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7225" name="Freeform 41"/>
            <p:cNvSpPr>
              <a:spLocks/>
            </p:cNvSpPr>
            <p:nvPr/>
          </p:nvSpPr>
          <p:spPr bwMode="auto">
            <a:xfrm>
              <a:off x="3403" y="830"/>
              <a:ext cx="212" cy="27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7226" name="Group 42"/>
            <p:cNvGrpSpPr>
              <a:grpSpLocks/>
            </p:cNvGrpSpPr>
            <p:nvPr/>
          </p:nvGrpSpPr>
          <p:grpSpPr bwMode="auto">
            <a:xfrm flipH="1">
              <a:off x="3749" y="1171"/>
              <a:ext cx="212" cy="213"/>
              <a:chOff x="1350" y="686"/>
              <a:chExt cx="1132" cy="1132"/>
            </a:xfrm>
          </p:grpSpPr>
          <p:sp>
            <p:nvSpPr>
              <p:cNvPr id="7228" name="AutoShape 43"/>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7229" name="Picture 44"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227" name="Picture 45"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174" name="Group 46"/>
          <p:cNvGrpSpPr>
            <a:grpSpLocks/>
          </p:cNvGrpSpPr>
          <p:nvPr/>
        </p:nvGrpSpPr>
        <p:grpSpPr bwMode="auto">
          <a:xfrm>
            <a:off x="3931110" y="1236663"/>
            <a:ext cx="1023937" cy="1301750"/>
            <a:chOff x="2401" y="425"/>
            <a:chExt cx="907" cy="1154"/>
          </a:xfrm>
        </p:grpSpPr>
        <p:sp>
          <p:nvSpPr>
            <p:cNvPr id="7218" name="Rectangle 47"/>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7219" name="Line 48"/>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20" name="Line 49"/>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21" name="Rectangle 50"/>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7222" name="Freeform 51"/>
            <p:cNvSpPr>
              <a:spLocks/>
            </p:cNvSpPr>
            <p:nvPr/>
          </p:nvSpPr>
          <p:spPr bwMode="auto">
            <a:xfrm>
              <a:off x="2643" y="789"/>
              <a:ext cx="309" cy="257"/>
            </a:xfrm>
            <a:custGeom>
              <a:avLst/>
              <a:gdLst>
                <a:gd name="T0" fmla="*/ 494 w 234"/>
                <a:gd name="T1" fmla="*/ 0 h 195"/>
                <a:gd name="T2" fmla="*/ 110 w 234"/>
                <a:gd name="T3" fmla="*/ 165 h 195"/>
                <a:gd name="T4" fmla="*/ 0 w 234"/>
                <a:gd name="T5" fmla="*/ 776 h 195"/>
                <a:gd name="T6" fmla="*/ 724 w 234"/>
                <a:gd name="T7" fmla="*/ 776 h 195"/>
                <a:gd name="T8" fmla="*/ 940 w 234"/>
                <a:gd name="T9" fmla="*/ 439 h 195"/>
                <a:gd name="T10" fmla="*/ 49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7223" name="Line 52"/>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7176" name="Group 64"/>
          <p:cNvGrpSpPr>
            <a:grpSpLocks/>
          </p:cNvGrpSpPr>
          <p:nvPr/>
        </p:nvGrpSpPr>
        <p:grpSpPr bwMode="auto">
          <a:xfrm>
            <a:off x="501812" y="2867025"/>
            <a:ext cx="1247775" cy="1287463"/>
            <a:chOff x="4411" y="2577"/>
            <a:chExt cx="525" cy="542"/>
          </a:xfrm>
        </p:grpSpPr>
        <p:sp>
          <p:nvSpPr>
            <p:cNvPr id="7203" name="AutoShape 65"/>
            <p:cNvSpPr>
              <a:spLocks noChangeArrowheads="1"/>
            </p:cNvSpPr>
            <p:nvPr/>
          </p:nvSpPr>
          <p:spPr bwMode="auto">
            <a:xfrm>
              <a:off x="4574" y="2588"/>
              <a:ext cx="198" cy="203"/>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7204" name="AutoShape 66"/>
            <p:cNvSpPr>
              <a:spLocks noChangeArrowheads="1"/>
            </p:cNvSpPr>
            <p:nvPr/>
          </p:nvSpPr>
          <p:spPr bwMode="auto">
            <a:xfrm>
              <a:off x="4648" y="2662"/>
              <a:ext cx="198" cy="202"/>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7205" name="Rectangle 67"/>
            <p:cNvSpPr>
              <a:spLocks noChangeArrowheads="1"/>
            </p:cNvSpPr>
            <p:nvPr/>
          </p:nvSpPr>
          <p:spPr bwMode="auto">
            <a:xfrm>
              <a:off x="4561" y="2577"/>
              <a:ext cx="375" cy="376"/>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7206" name="AutoShape 68"/>
            <p:cNvSpPr>
              <a:spLocks noChangeArrowheads="1"/>
            </p:cNvSpPr>
            <p:nvPr/>
          </p:nvSpPr>
          <p:spPr bwMode="auto">
            <a:xfrm>
              <a:off x="4724" y="2735"/>
              <a:ext cx="197" cy="203"/>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7207" name="AutoShape 69"/>
            <p:cNvSpPr>
              <a:spLocks noChangeArrowheads="1"/>
            </p:cNvSpPr>
            <p:nvPr/>
          </p:nvSpPr>
          <p:spPr bwMode="auto">
            <a:xfrm>
              <a:off x="4411" y="2798"/>
              <a:ext cx="315" cy="321"/>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grpSp>
        <p:nvGrpSpPr>
          <p:cNvPr id="7177" name="Group 70"/>
          <p:cNvGrpSpPr>
            <a:grpSpLocks/>
          </p:cNvGrpSpPr>
          <p:nvPr/>
        </p:nvGrpSpPr>
        <p:grpSpPr bwMode="auto">
          <a:xfrm>
            <a:off x="1952258" y="2867025"/>
            <a:ext cx="1247775" cy="1287463"/>
            <a:chOff x="4411" y="2577"/>
            <a:chExt cx="525" cy="542"/>
          </a:xfrm>
        </p:grpSpPr>
        <p:sp>
          <p:nvSpPr>
            <p:cNvPr id="7198" name="AutoShape 71"/>
            <p:cNvSpPr>
              <a:spLocks noChangeArrowheads="1"/>
            </p:cNvSpPr>
            <p:nvPr/>
          </p:nvSpPr>
          <p:spPr bwMode="auto">
            <a:xfrm>
              <a:off x="4574" y="2588"/>
              <a:ext cx="198" cy="203"/>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7199" name="AutoShape 72"/>
            <p:cNvSpPr>
              <a:spLocks noChangeArrowheads="1"/>
            </p:cNvSpPr>
            <p:nvPr/>
          </p:nvSpPr>
          <p:spPr bwMode="auto">
            <a:xfrm>
              <a:off x="4648" y="2662"/>
              <a:ext cx="198" cy="202"/>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7200" name="Rectangle 73"/>
            <p:cNvSpPr>
              <a:spLocks noChangeArrowheads="1"/>
            </p:cNvSpPr>
            <p:nvPr/>
          </p:nvSpPr>
          <p:spPr bwMode="auto">
            <a:xfrm>
              <a:off x="4561" y="2577"/>
              <a:ext cx="375" cy="376"/>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7201" name="AutoShape 74"/>
            <p:cNvSpPr>
              <a:spLocks noChangeArrowheads="1"/>
            </p:cNvSpPr>
            <p:nvPr/>
          </p:nvSpPr>
          <p:spPr bwMode="auto">
            <a:xfrm>
              <a:off x="4724" y="2735"/>
              <a:ext cx="197" cy="203"/>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7202" name="AutoShape 75"/>
            <p:cNvSpPr>
              <a:spLocks noChangeArrowheads="1"/>
            </p:cNvSpPr>
            <p:nvPr/>
          </p:nvSpPr>
          <p:spPr bwMode="auto">
            <a:xfrm>
              <a:off x="4411" y="2798"/>
              <a:ext cx="315" cy="321"/>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grpSp>
        <p:nvGrpSpPr>
          <p:cNvPr id="7178" name="Group 76"/>
          <p:cNvGrpSpPr>
            <a:grpSpLocks/>
          </p:cNvGrpSpPr>
          <p:nvPr/>
        </p:nvGrpSpPr>
        <p:grpSpPr bwMode="auto">
          <a:xfrm>
            <a:off x="3759660" y="2867025"/>
            <a:ext cx="1247775" cy="1287463"/>
            <a:chOff x="4411" y="2577"/>
            <a:chExt cx="525" cy="542"/>
          </a:xfrm>
        </p:grpSpPr>
        <p:sp>
          <p:nvSpPr>
            <p:cNvPr id="7193" name="AutoShape 77"/>
            <p:cNvSpPr>
              <a:spLocks noChangeArrowheads="1"/>
            </p:cNvSpPr>
            <p:nvPr/>
          </p:nvSpPr>
          <p:spPr bwMode="auto">
            <a:xfrm>
              <a:off x="4574" y="2588"/>
              <a:ext cx="198" cy="203"/>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7194" name="AutoShape 78"/>
            <p:cNvSpPr>
              <a:spLocks noChangeArrowheads="1"/>
            </p:cNvSpPr>
            <p:nvPr/>
          </p:nvSpPr>
          <p:spPr bwMode="auto">
            <a:xfrm>
              <a:off x="4648" y="2662"/>
              <a:ext cx="198" cy="202"/>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7195" name="Rectangle 79"/>
            <p:cNvSpPr>
              <a:spLocks noChangeArrowheads="1"/>
            </p:cNvSpPr>
            <p:nvPr/>
          </p:nvSpPr>
          <p:spPr bwMode="auto">
            <a:xfrm>
              <a:off x="4561" y="2577"/>
              <a:ext cx="375" cy="376"/>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7196" name="AutoShape 80"/>
            <p:cNvSpPr>
              <a:spLocks noChangeArrowheads="1"/>
            </p:cNvSpPr>
            <p:nvPr/>
          </p:nvSpPr>
          <p:spPr bwMode="auto">
            <a:xfrm>
              <a:off x="4724" y="2735"/>
              <a:ext cx="197" cy="203"/>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7197" name="AutoShape 81"/>
            <p:cNvSpPr>
              <a:spLocks noChangeArrowheads="1"/>
            </p:cNvSpPr>
            <p:nvPr/>
          </p:nvSpPr>
          <p:spPr bwMode="auto">
            <a:xfrm>
              <a:off x="4411" y="2798"/>
              <a:ext cx="315" cy="321"/>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grpSp>
        <p:nvGrpSpPr>
          <p:cNvPr id="7179" name="Group 82"/>
          <p:cNvGrpSpPr>
            <a:grpSpLocks/>
          </p:cNvGrpSpPr>
          <p:nvPr/>
        </p:nvGrpSpPr>
        <p:grpSpPr bwMode="auto">
          <a:xfrm>
            <a:off x="5393981" y="2867025"/>
            <a:ext cx="1247775" cy="1287463"/>
            <a:chOff x="4411" y="2577"/>
            <a:chExt cx="525" cy="542"/>
          </a:xfrm>
        </p:grpSpPr>
        <p:sp>
          <p:nvSpPr>
            <p:cNvPr id="7188" name="AutoShape 83"/>
            <p:cNvSpPr>
              <a:spLocks noChangeArrowheads="1"/>
            </p:cNvSpPr>
            <p:nvPr/>
          </p:nvSpPr>
          <p:spPr bwMode="auto">
            <a:xfrm>
              <a:off x="4574" y="2588"/>
              <a:ext cx="198" cy="203"/>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7189" name="AutoShape 84"/>
            <p:cNvSpPr>
              <a:spLocks noChangeArrowheads="1"/>
            </p:cNvSpPr>
            <p:nvPr/>
          </p:nvSpPr>
          <p:spPr bwMode="auto">
            <a:xfrm>
              <a:off x="4648" y="2662"/>
              <a:ext cx="198" cy="202"/>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7190" name="Rectangle 85"/>
            <p:cNvSpPr>
              <a:spLocks noChangeArrowheads="1"/>
            </p:cNvSpPr>
            <p:nvPr/>
          </p:nvSpPr>
          <p:spPr bwMode="auto">
            <a:xfrm>
              <a:off x="4561" y="2577"/>
              <a:ext cx="375" cy="376"/>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7191" name="AutoShape 86"/>
            <p:cNvSpPr>
              <a:spLocks noChangeArrowheads="1"/>
            </p:cNvSpPr>
            <p:nvPr/>
          </p:nvSpPr>
          <p:spPr bwMode="auto">
            <a:xfrm>
              <a:off x="4724" y="2735"/>
              <a:ext cx="197" cy="203"/>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7192" name="AutoShape 87"/>
            <p:cNvSpPr>
              <a:spLocks noChangeArrowheads="1"/>
            </p:cNvSpPr>
            <p:nvPr/>
          </p:nvSpPr>
          <p:spPr bwMode="auto">
            <a:xfrm>
              <a:off x="4411" y="2798"/>
              <a:ext cx="315" cy="321"/>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sp>
        <p:nvSpPr>
          <p:cNvPr id="7180" name="Line 88"/>
          <p:cNvSpPr>
            <a:spLocks noChangeShapeType="1"/>
          </p:cNvSpPr>
          <p:nvPr/>
        </p:nvSpPr>
        <p:spPr bwMode="auto">
          <a:xfrm flipH="1">
            <a:off x="995524" y="2532063"/>
            <a:ext cx="0" cy="87788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7181" name="Line 89"/>
          <p:cNvSpPr>
            <a:spLocks noChangeShapeType="1"/>
          </p:cNvSpPr>
          <p:nvPr/>
        </p:nvSpPr>
        <p:spPr bwMode="auto">
          <a:xfrm>
            <a:off x="2391203" y="2590800"/>
            <a:ext cx="0" cy="81915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82" name="Line 90"/>
          <p:cNvSpPr>
            <a:spLocks noChangeShapeType="1"/>
          </p:cNvSpPr>
          <p:nvPr/>
        </p:nvSpPr>
        <p:spPr bwMode="auto">
          <a:xfrm>
            <a:off x="4264485" y="2532063"/>
            <a:ext cx="0" cy="90487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84" name="Text Box 92"/>
          <p:cNvSpPr txBox="1">
            <a:spLocks noChangeArrowheads="1"/>
          </p:cNvSpPr>
          <p:nvPr/>
        </p:nvSpPr>
        <p:spPr bwMode="auto">
          <a:xfrm>
            <a:off x="243049" y="968375"/>
            <a:ext cx="15573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Claim</a:t>
            </a:r>
          </a:p>
        </p:txBody>
      </p:sp>
      <p:sp>
        <p:nvSpPr>
          <p:cNvPr id="7185" name="Text Box 93"/>
          <p:cNvSpPr txBox="1">
            <a:spLocks noChangeArrowheads="1"/>
          </p:cNvSpPr>
          <p:nvPr/>
        </p:nvSpPr>
        <p:spPr bwMode="auto">
          <a:xfrm>
            <a:off x="1898283" y="968375"/>
            <a:ext cx="15573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Exposure</a:t>
            </a:r>
          </a:p>
        </p:txBody>
      </p:sp>
      <p:sp>
        <p:nvSpPr>
          <p:cNvPr id="7186" name="Text Box 94"/>
          <p:cNvSpPr txBox="1">
            <a:spLocks noChangeArrowheads="1"/>
          </p:cNvSpPr>
          <p:nvPr/>
        </p:nvSpPr>
        <p:spPr bwMode="auto">
          <a:xfrm>
            <a:off x="3642185" y="968375"/>
            <a:ext cx="15573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Activity</a:t>
            </a:r>
          </a:p>
        </p:txBody>
      </p:sp>
      <p:sp>
        <p:nvSpPr>
          <p:cNvPr id="7187" name="Text Box 95"/>
          <p:cNvSpPr txBox="1">
            <a:spLocks noChangeArrowheads="1"/>
          </p:cNvSpPr>
          <p:nvPr/>
        </p:nvSpPr>
        <p:spPr bwMode="auto">
          <a:xfrm>
            <a:off x="5251106" y="968375"/>
            <a:ext cx="15573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dirty="0">
                <a:solidFill>
                  <a:schemeClr val="bg1"/>
                </a:solidFill>
              </a:rPr>
              <a:t>Matter</a:t>
            </a:r>
          </a:p>
        </p:txBody>
      </p:sp>
      <p:grpSp>
        <p:nvGrpSpPr>
          <p:cNvPr id="95" name="Group 94"/>
          <p:cNvGrpSpPr/>
          <p:nvPr/>
        </p:nvGrpSpPr>
        <p:grpSpPr>
          <a:xfrm>
            <a:off x="7046409" y="1431891"/>
            <a:ext cx="1190939" cy="1158909"/>
            <a:chOff x="4343400" y="4495800"/>
            <a:chExt cx="762000" cy="741506"/>
          </a:xfrm>
        </p:grpSpPr>
        <p:sp>
          <p:nvSpPr>
            <p:cNvPr id="96" name="Rounded Rectangle 95"/>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97" name="Straight Connector 96"/>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98" name="Picture 9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99" name="Picture 9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sp>
        <p:nvSpPr>
          <p:cNvPr id="100" name="Text Box 95"/>
          <p:cNvSpPr txBox="1">
            <a:spLocks noChangeArrowheads="1"/>
          </p:cNvSpPr>
          <p:nvPr/>
        </p:nvSpPr>
        <p:spPr bwMode="auto">
          <a:xfrm>
            <a:off x="7022723" y="710522"/>
            <a:ext cx="1238311"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dirty="0" smtClean="0">
                <a:solidFill>
                  <a:schemeClr val="bg1"/>
                </a:solidFill>
              </a:rPr>
              <a:t>Service Request</a:t>
            </a:r>
            <a:endParaRPr lang="en-US" dirty="0">
              <a:solidFill>
                <a:schemeClr val="bg1"/>
              </a:solidFill>
            </a:endParaRPr>
          </a:p>
        </p:txBody>
      </p:sp>
      <p:grpSp>
        <p:nvGrpSpPr>
          <p:cNvPr id="101" name="Group 82"/>
          <p:cNvGrpSpPr>
            <a:grpSpLocks/>
          </p:cNvGrpSpPr>
          <p:nvPr/>
        </p:nvGrpSpPr>
        <p:grpSpPr bwMode="auto">
          <a:xfrm>
            <a:off x="6989573" y="2867025"/>
            <a:ext cx="1247775" cy="1287463"/>
            <a:chOff x="4411" y="2577"/>
            <a:chExt cx="525" cy="542"/>
          </a:xfrm>
        </p:grpSpPr>
        <p:sp>
          <p:nvSpPr>
            <p:cNvPr id="102" name="AutoShape 83"/>
            <p:cNvSpPr>
              <a:spLocks noChangeArrowheads="1"/>
            </p:cNvSpPr>
            <p:nvPr/>
          </p:nvSpPr>
          <p:spPr bwMode="auto">
            <a:xfrm>
              <a:off x="4574" y="2588"/>
              <a:ext cx="198" cy="203"/>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03" name="AutoShape 84"/>
            <p:cNvSpPr>
              <a:spLocks noChangeArrowheads="1"/>
            </p:cNvSpPr>
            <p:nvPr/>
          </p:nvSpPr>
          <p:spPr bwMode="auto">
            <a:xfrm>
              <a:off x="4648" y="2662"/>
              <a:ext cx="198" cy="202"/>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04" name="Rectangle 85"/>
            <p:cNvSpPr>
              <a:spLocks noChangeArrowheads="1"/>
            </p:cNvSpPr>
            <p:nvPr/>
          </p:nvSpPr>
          <p:spPr bwMode="auto">
            <a:xfrm>
              <a:off x="4561" y="2577"/>
              <a:ext cx="375" cy="376"/>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05" name="AutoShape 86"/>
            <p:cNvSpPr>
              <a:spLocks noChangeArrowheads="1"/>
            </p:cNvSpPr>
            <p:nvPr/>
          </p:nvSpPr>
          <p:spPr bwMode="auto">
            <a:xfrm>
              <a:off x="4724" y="2735"/>
              <a:ext cx="197" cy="203"/>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06" name="AutoShape 87"/>
            <p:cNvSpPr>
              <a:spLocks noChangeArrowheads="1"/>
            </p:cNvSpPr>
            <p:nvPr/>
          </p:nvSpPr>
          <p:spPr bwMode="auto">
            <a:xfrm>
              <a:off x="4411" y="2798"/>
              <a:ext cx="315" cy="321"/>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sp>
        <p:nvSpPr>
          <p:cNvPr id="107" name="Line 91"/>
          <p:cNvSpPr>
            <a:spLocks noChangeShapeType="1"/>
          </p:cNvSpPr>
          <p:nvPr/>
        </p:nvSpPr>
        <p:spPr bwMode="auto">
          <a:xfrm flipH="1">
            <a:off x="7438503" y="2593974"/>
            <a:ext cx="0" cy="81597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7183" name="Line 91"/>
          <p:cNvSpPr>
            <a:spLocks noChangeShapeType="1"/>
          </p:cNvSpPr>
          <p:nvPr/>
        </p:nvSpPr>
        <p:spPr bwMode="auto">
          <a:xfrm>
            <a:off x="5872291" y="2547586"/>
            <a:ext cx="0" cy="903288"/>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7175" name="Group 53"/>
          <p:cNvGrpSpPr>
            <a:grpSpLocks/>
          </p:cNvGrpSpPr>
          <p:nvPr/>
        </p:nvGrpSpPr>
        <p:grpSpPr bwMode="auto">
          <a:xfrm>
            <a:off x="5417794" y="1423988"/>
            <a:ext cx="1184275" cy="1169987"/>
            <a:chOff x="3576" y="3153"/>
            <a:chExt cx="784" cy="775"/>
          </a:xfrm>
        </p:grpSpPr>
        <p:sp>
          <p:nvSpPr>
            <p:cNvPr id="7208" name="Freeform 54"/>
            <p:cNvSpPr>
              <a:spLocks/>
            </p:cNvSpPr>
            <p:nvPr/>
          </p:nvSpPr>
          <p:spPr bwMode="auto">
            <a:xfrm>
              <a:off x="3576" y="3153"/>
              <a:ext cx="771" cy="765"/>
            </a:xfrm>
            <a:custGeom>
              <a:avLst/>
              <a:gdLst>
                <a:gd name="T0" fmla="*/ 43 w 1542"/>
                <a:gd name="T1" fmla="*/ 47 h 1531"/>
                <a:gd name="T2" fmla="*/ 44 w 1542"/>
                <a:gd name="T3" fmla="*/ 47 h 1531"/>
                <a:gd name="T4" fmla="*/ 45 w 1542"/>
                <a:gd name="T5" fmla="*/ 47 h 1531"/>
                <a:gd name="T6" fmla="*/ 46 w 1542"/>
                <a:gd name="T7" fmla="*/ 46 h 1531"/>
                <a:gd name="T8" fmla="*/ 47 w 1542"/>
                <a:gd name="T9" fmla="*/ 46 h 1531"/>
                <a:gd name="T10" fmla="*/ 48 w 1542"/>
                <a:gd name="T11" fmla="*/ 45 h 1531"/>
                <a:gd name="T12" fmla="*/ 48 w 1542"/>
                <a:gd name="T13" fmla="*/ 44 h 1531"/>
                <a:gd name="T14" fmla="*/ 48 w 1542"/>
                <a:gd name="T15" fmla="*/ 43 h 1531"/>
                <a:gd name="T16" fmla="*/ 48 w 1542"/>
                <a:gd name="T17" fmla="*/ 42 h 1531"/>
                <a:gd name="T18" fmla="*/ 48 w 1542"/>
                <a:gd name="T19" fmla="*/ 5 h 1531"/>
                <a:gd name="T20" fmla="*/ 48 w 1542"/>
                <a:gd name="T21" fmla="*/ 4 h 1531"/>
                <a:gd name="T22" fmla="*/ 48 w 1542"/>
                <a:gd name="T23" fmla="*/ 3 h 1531"/>
                <a:gd name="T24" fmla="*/ 48 w 1542"/>
                <a:gd name="T25" fmla="*/ 2 h 1531"/>
                <a:gd name="T26" fmla="*/ 47 w 1542"/>
                <a:gd name="T27" fmla="*/ 1 h 1531"/>
                <a:gd name="T28" fmla="*/ 46 w 1542"/>
                <a:gd name="T29" fmla="*/ 0 h 1531"/>
                <a:gd name="T30" fmla="*/ 45 w 1542"/>
                <a:gd name="T31" fmla="*/ 0 h 1531"/>
                <a:gd name="T32" fmla="*/ 44 w 1542"/>
                <a:gd name="T33" fmla="*/ 0 h 1531"/>
                <a:gd name="T34" fmla="*/ 43 w 1542"/>
                <a:gd name="T35" fmla="*/ 0 h 1531"/>
                <a:gd name="T36" fmla="*/ 6 w 1542"/>
                <a:gd name="T37" fmla="*/ 0 h 1531"/>
                <a:gd name="T38" fmla="*/ 5 w 1542"/>
                <a:gd name="T39" fmla="*/ 0 h 1531"/>
                <a:gd name="T40" fmla="*/ 3 w 1542"/>
                <a:gd name="T41" fmla="*/ 0 h 1531"/>
                <a:gd name="T42" fmla="*/ 3 w 1542"/>
                <a:gd name="T43" fmla="*/ 0 h 1531"/>
                <a:gd name="T44" fmla="*/ 2 w 1542"/>
                <a:gd name="T45" fmla="*/ 1 h 1531"/>
                <a:gd name="T46" fmla="*/ 1 w 1542"/>
                <a:gd name="T47" fmla="*/ 2 h 1531"/>
                <a:gd name="T48" fmla="*/ 1 w 1542"/>
                <a:gd name="T49" fmla="*/ 3 h 1531"/>
                <a:gd name="T50" fmla="*/ 1 w 1542"/>
                <a:gd name="T51" fmla="*/ 4 h 1531"/>
                <a:gd name="T52" fmla="*/ 0 w 1542"/>
                <a:gd name="T53" fmla="*/ 5 h 1531"/>
                <a:gd name="T54" fmla="*/ 0 w 1542"/>
                <a:gd name="T55" fmla="*/ 42 h 1531"/>
                <a:gd name="T56" fmla="*/ 1 w 1542"/>
                <a:gd name="T57" fmla="*/ 43 h 1531"/>
                <a:gd name="T58" fmla="*/ 1 w 1542"/>
                <a:gd name="T59" fmla="*/ 44 h 1531"/>
                <a:gd name="T60" fmla="*/ 1 w 1542"/>
                <a:gd name="T61" fmla="*/ 45 h 1531"/>
                <a:gd name="T62" fmla="*/ 2 w 1542"/>
                <a:gd name="T63" fmla="*/ 46 h 1531"/>
                <a:gd name="T64" fmla="*/ 3 w 1542"/>
                <a:gd name="T65" fmla="*/ 46 h 1531"/>
                <a:gd name="T66" fmla="*/ 3 w 1542"/>
                <a:gd name="T67" fmla="*/ 47 h 1531"/>
                <a:gd name="T68" fmla="*/ 5 w 1542"/>
                <a:gd name="T69" fmla="*/ 47 h 1531"/>
                <a:gd name="T70" fmla="*/ 6 w 1542"/>
                <a:gd name="T71" fmla="*/ 47 h 1531"/>
                <a:gd name="T72" fmla="*/ 43 w 1542"/>
                <a:gd name="T73" fmla="*/ 47 h 153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42"/>
                <a:gd name="T112" fmla="*/ 0 h 1531"/>
                <a:gd name="T113" fmla="*/ 1542 w 1542"/>
                <a:gd name="T114" fmla="*/ 1531 h 153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42" h="1531">
                  <a:moveTo>
                    <a:pt x="1367" y="1531"/>
                  </a:moveTo>
                  <a:lnTo>
                    <a:pt x="1401" y="1527"/>
                  </a:lnTo>
                  <a:lnTo>
                    <a:pt x="1436" y="1517"/>
                  </a:lnTo>
                  <a:lnTo>
                    <a:pt x="1465" y="1500"/>
                  </a:lnTo>
                  <a:lnTo>
                    <a:pt x="1491" y="1479"/>
                  </a:lnTo>
                  <a:lnTo>
                    <a:pt x="1511" y="1454"/>
                  </a:lnTo>
                  <a:lnTo>
                    <a:pt x="1528" y="1424"/>
                  </a:lnTo>
                  <a:lnTo>
                    <a:pt x="1539" y="1390"/>
                  </a:lnTo>
                  <a:lnTo>
                    <a:pt x="1542" y="1356"/>
                  </a:lnTo>
                  <a:lnTo>
                    <a:pt x="1542" y="175"/>
                  </a:lnTo>
                  <a:lnTo>
                    <a:pt x="1539" y="141"/>
                  </a:lnTo>
                  <a:lnTo>
                    <a:pt x="1528" y="107"/>
                  </a:lnTo>
                  <a:lnTo>
                    <a:pt x="1511" y="78"/>
                  </a:lnTo>
                  <a:lnTo>
                    <a:pt x="1491" y="52"/>
                  </a:lnTo>
                  <a:lnTo>
                    <a:pt x="1465" y="31"/>
                  </a:lnTo>
                  <a:lnTo>
                    <a:pt x="1436" y="14"/>
                  </a:lnTo>
                  <a:lnTo>
                    <a:pt x="1401" y="4"/>
                  </a:lnTo>
                  <a:lnTo>
                    <a:pt x="1367" y="0"/>
                  </a:lnTo>
                  <a:lnTo>
                    <a:pt x="175" y="0"/>
                  </a:lnTo>
                  <a:lnTo>
                    <a:pt x="141" y="4"/>
                  </a:lnTo>
                  <a:lnTo>
                    <a:pt x="106" y="14"/>
                  </a:lnTo>
                  <a:lnTo>
                    <a:pt x="77" y="31"/>
                  </a:lnTo>
                  <a:lnTo>
                    <a:pt x="51" y="52"/>
                  </a:lnTo>
                  <a:lnTo>
                    <a:pt x="31" y="78"/>
                  </a:lnTo>
                  <a:lnTo>
                    <a:pt x="14" y="107"/>
                  </a:lnTo>
                  <a:lnTo>
                    <a:pt x="3" y="141"/>
                  </a:lnTo>
                  <a:lnTo>
                    <a:pt x="0" y="175"/>
                  </a:lnTo>
                  <a:lnTo>
                    <a:pt x="0" y="1356"/>
                  </a:lnTo>
                  <a:lnTo>
                    <a:pt x="3" y="1390"/>
                  </a:lnTo>
                  <a:lnTo>
                    <a:pt x="14" y="1424"/>
                  </a:lnTo>
                  <a:lnTo>
                    <a:pt x="31" y="1454"/>
                  </a:lnTo>
                  <a:lnTo>
                    <a:pt x="51" y="1479"/>
                  </a:lnTo>
                  <a:lnTo>
                    <a:pt x="77" y="1500"/>
                  </a:lnTo>
                  <a:lnTo>
                    <a:pt x="106" y="1517"/>
                  </a:lnTo>
                  <a:lnTo>
                    <a:pt x="141" y="1527"/>
                  </a:lnTo>
                  <a:lnTo>
                    <a:pt x="175" y="1531"/>
                  </a:lnTo>
                  <a:lnTo>
                    <a:pt x="1367" y="1531"/>
                  </a:lnTo>
                  <a:close/>
                </a:path>
              </a:pathLst>
            </a:custGeom>
            <a:solidFill>
              <a:srgbClr val="FF9B9E"/>
            </a:solidFill>
            <a:ln w="9525">
              <a:solidFill>
                <a:schemeClr val="bg1"/>
              </a:solidFill>
              <a:round/>
              <a:headEnd/>
              <a:tailEnd/>
            </a:ln>
          </p:spPr>
          <p:txBody>
            <a:bodyPr/>
            <a:lstStyle/>
            <a:p>
              <a:endParaRPr lang="en-US"/>
            </a:p>
          </p:txBody>
        </p:sp>
        <p:sp>
          <p:nvSpPr>
            <p:cNvPr id="7209" name="Freeform 55"/>
            <p:cNvSpPr>
              <a:spLocks/>
            </p:cNvSpPr>
            <p:nvPr/>
          </p:nvSpPr>
          <p:spPr bwMode="auto">
            <a:xfrm>
              <a:off x="3895" y="3254"/>
              <a:ext cx="271" cy="134"/>
            </a:xfrm>
            <a:custGeom>
              <a:avLst/>
              <a:gdLst>
                <a:gd name="T0" fmla="*/ 15 w 542"/>
                <a:gd name="T1" fmla="*/ 8 h 269"/>
                <a:gd name="T2" fmla="*/ 15 w 542"/>
                <a:gd name="T3" fmla="*/ 8 h 269"/>
                <a:gd name="T4" fmla="*/ 15 w 542"/>
                <a:gd name="T5" fmla="*/ 8 h 269"/>
                <a:gd name="T6" fmla="*/ 16 w 542"/>
                <a:gd name="T7" fmla="*/ 8 h 269"/>
                <a:gd name="T8" fmla="*/ 16 w 542"/>
                <a:gd name="T9" fmla="*/ 8 h 269"/>
                <a:gd name="T10" fmla="*/ 17 w 542"/>
                <a:gd name="T11" fmla="*/ 8 h 269"/>
                <a:gd name="T12" fmla="*/ 17 w 542"/>
                <a:gd name="T13" fmla="*/ 7 h 269"/>
                <a:gd name="T14" fmla="*/ 17 w 542"/>
                <a:gd name="T15" fmla="*/ 7 h 269"/>
                <a:gd name="T16" fmla="*/ 17 w 542"/>
                <a:gd name="T17" fmla="*/ 7 h 269"/>
                <a:gd name="T18" fmla="*/ 17 w 542"/>
                <a:gd name="T19" fmla="*/ 7 h 269"/>
                <a:gd name="T20" fmla="*/ 17 w 542"/>
                <a:gd name="T21" fmla="*/ 6 h 269"/>
                <a:gd name="T22" fmla="*/ 17 w 542"/>
                <a:gd name="T23" fmla="*/ 6 h 269"/>
                <a:gd name="T24" fmla="*/ 17 w 542"/>
                <a:gd name="T25" fmla="*/ 5 h 269"/>
                <a:gd name="T26" fmla="*/ 16 w 542"/>
                <a:gd name="T27" fmla="*/ 5 h 269"/>
                <a:gd name="T28" fmla="*/ 2 w 542"/>
                <a:gd name="T29" fmla="*/ 0 h 269"/>
                <a:gd name="T30" fmla="*/ 2 w 542"/>
                <a:gd name="T31" fmla="*/ 0 h 269"/>
                <a:gd name="T32" fmla="*/ 2 w 542"/>
                <a:gd name="T33" fmla="*/ 0 h 269"/>
                <a:gd name="T34" fmla="*/ 1 w 542"/>
                <a:gd name="T35" fmla="*/ 0 h 269"/>
                <a:gd name="T36" fmla="*/ 1 w 542"/>
                <a:gd name="T37" fmla="*/ 0 h 269"/>
                <a:gd name="T38" fmla="*/ 1 w 542"/>
                <a:gd name="T39" fmla="*/ 0 h 269"/>
                <a:gd name="T40" fmla="*/ 1 w 542"/>
                <a:gd name="T41" fmla="*/ 0 h 269"/>
                <a:gd name="T42" fmla="*/ 1 w 542"/>
                <a:gd name="T43" fmla="*/ 0 h 269"/>
                <a:gd name="T44" fmla="*/ 1 w 542"/>
                <a:gd name="T45" fmla="*/ 1 h 269"/>
                <a:gd name="T46" fmla="*/ 1 w 542"/>
                <a:gd name="T47" fmla="*/ 1 h 269"/>
                <a:gd name="T48" fmla="*/ 0 w 542"/>
                <a:gd name="T49" fmla="*/ 1 h 269"/>
                <a:gd name="T50" fmla="*/ 1 w 542"/>
                <a:gd name="T51" fmla="*/ 2 h 269"/>
                <a:gd name="T52" fmla="*/ 1 w 542"/>
                <a:gd name="T53" fmla="*/ 2 h 269"/>
                <a:gd name="T54" fmla="*/ 1 w 542"/>
                <a:gd name="T55" fmla="*/ 3 h 269"/>
                <a:gd name="T56" fmla="*/ 15 w 542"/>
                <a:gd name="T57" fmla="*/ 8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68" y="266"/>
                  </a:moveTo>
                  <a:lnTo>
                    <a:pt x="479" y="269"/>
                  </a:lnTo>
                  <a:lnTo>
                    <a:pt x="491" y="269"/>
                  </a:lnTo>
                  <a:lnTo>
                    <a:pt x="501" y="268"/>
                  </a:lnTo>
                  <a:lnTo>
                    <a:pt x="511" y="264"/>
                  </a:lnTo>
                  <a:lnTo>
                    <a:pt x="520" y="259"/>
                  </a:lnTo>
                  <a:lnTo>
                    <a:pt x="527" y="252"/>
                  </a:lnTo>
                  <a:lnTo>
                    <a:pt x="533" y="244"/>
                  </a:lnTo>
                  <a:lnTo>
                    <a:pt x="539" y="233"/>
                  </a:lnTo>
                  <a:lnTo>
                    <a:pt x="542" y="213"/>
                  </a:lnTo>
                  <a:lnTo>
                    <a:pt x="539" y="192"/>
                  </a:lnTo>
                  <a:lnTo>
                    <a:pt x="527" y="175"/>
                  </a:lnTo>
                  <a:lnTo>
                    <a:pt x="508" y="163"/>
                  </a:lnTo>
                  <a:lnTo>
                    <a:pt x="74" y="4"/>
                  </a:lnTo>
                  <a:lnTo>
                    <a:pt x="64" y="0"/>
                  </a:lnTo>
                  <a:lnTo>
                    <a:pt x="53" y="0"/>
                  </a:lnTo>
                  <a:lnTo>
                    <a:pt x="43" y="0"/>
                  </a:lnTo>
                  <a:lnTo>
                    <a:pt x="33" y="4"/>
                  </a:lnTo>
                  <a:lnTo>
                    <a:pt x="22" y="9"/>
                  </a:lnTo>
                  <a:lnTo>
                    <a:pt x="16" y="16"/>
                  </a:lnTo>
                  <a:lnTo>
                    <a:pt x="9" y="24"/>
                  </a:lnTo>
                  <a:lnTo>
                    <a:pt x="4" y="34"/>
                  </a:lnTo>
                  <a:lnTo>
                    <a:pt x="0" y="57"/>
                  </a:lnTo>
                  <a:lnTo>
                    <a:pt x="5" y="77"/>
                  </a:lnTo>
                  <a:lnTo>
                    <a:pt x="17" y="93"/>
                  </a:lnTo>
                  <a:lnTo>
                    <a:pt x="36" y="105"/>
                  </a:lnTo>
                  <a:lnTo>
                    <a:pt x="468"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10" name="Freeform 56"/>
            <p:cNvSpPr>
              <a:spLocks/>
            </p:cNvSpPr>
            <p:nvPr/>
          </p:nvSpPr>
          <p:spPr bwMode="auto">
            <a:xfrm>
              <a:off x="3754" y="3590"/>
              <a:ext cx="271" cy="135"/>
            </a:xfrm>
            <a:custGeom>
              <a:avLst/>
              <a:gdLst>
                <a:gd name="T0" fmla="*/ 15 w 542"/>
                <a:gd name="T1" fmla="*/ 9 h 269"/>
                <a:gd name="T2" fmla="*/ 15 w 542"/>
                <a:gd name="T3" fmla="*/ 9 h 269"/>
                <a:gd name="T4" fmla="*/ 15 w 542"/>
                <a:gd name="T5" fmla="*/ 9 h 269"/>
                <a:gd name="T6" fmla="*/ 16 w 542"/>
                <a:gd name="T7" fmla="*/ 9 h 269"/>
                <a:gd name="T8" fmla="*/ 16 w 542"/>
                <a:gd name="T9" fmla="*/ 9 h 269"/>
                <a:gd name="T10" fmla="*/ 17 w 542"/>
                <a:gd name="T11" fmla="*/ 9 h 269"/>
                <a:gd name="T12" fmla="*/ 17 w 542"/>
                <a:gd name="T13" fmla="*/ 8 h 269"/>
                <a:gd name="T14" fmla="*/ 17 w 542"/>
                <a:gd name="T15" fmla="*/ 8 h 269"/>
                <a:gd name="T16" fmla="*/ 17 w 542"/>
                <a:gd name="T17" fmla="*/ 8 h 269"/>
                <a:gd name="T18" fmla="*/ 17 w 542"/>
                <a:gd name="T19" fmla="*/ 8 h 269"/>
                <a:gd name="T20" fmla="*/ 17 w 542"/>
                <a:gd name="T21" fmla="*/ 7 h 269"/>
                <a:gd name="T22" fmla="*/ 17 w 542"/>
                <a:gd name="T23" fmla="*/ 6 h 269"/>
                <a:gd name="T24" fmla="*/ 17 w 542"/>
                <a:gd name="T25" fmla="*/ 6 h 269"/>
                <a:gd name="T26" fmla="*/ 16 w 542"/>
                <a:gd name="T27" fmla="*/ 6 h 269"/>
                <a:gd name="T28" fmla="*/ 2 w 542"/>
                <a:gd name="T29" fmla="*/ 1 h 269"/>
                <a:gd name="T30" fmla="*/ 2 w 542"/>
                <a:gd name="T31" fmla="*/ 0 h 269"/>
                <a:gd name="T32" fmla="*/ 2 w 542"/>
                <a:gd name="T33" fmla="*/ 0 h 269"/>
                <a:gd name="T34" fmla="*/ 1 w 542"/>
                <a:gd name="T35" fmla="*/ 1 h 269"/>
                <a:gd name="T36" fmla="*/ 1 w 542"/>
                <a:gd name="T37" fmla="*/ 1 h 269"/>
                <a:gd name="T38" fmla="*/ 1 w 542"/>
                <a:gd name="T39" fmla="*/ 1 h 269"/>
                <a:gd name="T40" fmla="*/ 1 w 542"/>
                <a:gd name="T41" fmla="*/ 1 h 269"/>
                <a:gd name="T42" fmla="*/ 1 w 542"/>
                <a:gd name="T43" fmla="*/ 1 h 269"/>
                <a:gd name="T44" fmla="*/ 1 w 542"/>
                <a:gd name="T45" fmla="*/ 2 h 269"/>
                <a:gd name="T46" fmla="*/ 1 w 542"/>
                <a:gd name="T47" fmla="*/ 2 h 269"/>
                <a:gd name="T48" fmla="*/ 0 w 542"/>
                <a:gd name="T49" fmla="*/ 2 h 269"/>
                <a:gd name="T50" fmla="*/ 1 w 542"/>
                <a:gd name="T51" fmla="*/ 3 h 269"/>
                <a:gd name="T52" fmla="*/ 1 w 542"/>
                <a:gd name="T53" fmla="*/ 3 h 269"/>
                <a:gd name="T54" fmla="*/ 1 w 542"/>
                <a:gd name="T55" fmla="*/ 4 h 269"/>
                <a:gd name="T56" fmla="*/ 15 w 542"/>
                <a:gd name="T57" fmla="*/ 9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70" y="266"/>
                  </a:moveTo>
                  <a:lnTo>
                    <a:pt x="480" y="269"/>
                  </a:lnTo>
                  <a:lnTo>
                    <a:pt x="492" y="269"/>
                  </a:lnTo>
                  <a:lnTo>
                    <a:pt x="503" y="267"/>
                  </a:lnTo>
                  <a:lnTo>
                    <a:pt x="511" y="264"/>
                  </a:lnTo>
                  <a:lnTo>
                    <a:pt x="520" y="259"/>
                  </a:lnTo>
                  <a:lnTo>
                    <a:pt x="528" y="252"/>
                  </a:lnTo>
                  <a:lnTo>
                    <a:pt x="533" y="243"/>
                  </a:lnTo>
                  <a:lnTo>
                    <a:pt x="539" y="233"/>
                  </a:lnTo>
                  <a:lnTo>
                    <a:pt x="542" y="211"/>
                  </a:lnTo>
                  <a:lnTo>
                    <a:pt x="537" y="190"/>
                  </a:lnTo>
                  <a:lnTo>
                    <a:pt x="525" y="175"/>
                  </a:lnTo>
                  <a:lnTo>
                    <a:pt x="506" y="163"/>
                  </a:lnTo>
                  <a:lnTo>
                    <a:pt x="74" y="3"/>
                  </a:lnTo>
                  <a:lnTo>
                    <a:pt x="64" y="0"/>
                  </a:lnTo>
                  <a:lnTo>
                    <a:pt x="53" y="0"/>
                  </a:lnTo>
                  <a:lnTo>
                    <a:pt x="43" y="1"/>
                  </a:lnTo>
                  <a:lnTo>
                    <a:pt x="33" y="5"/>
                  </a:lnTo>
                  <a:lnTo>
                    <a:pt x="22" y="10"/>
                  </a:lnTo>
                  <a:lnTo>
                    <a:pt x="16" y="17"/>
                  </a:lnTo>
                  <a:lnTo>
                    <a:pt x="9" y="25"/>
                  </a:lnTo>
                  <a:lnTo>
                    <a:pt x="4" y="36"/>
                  </a:lnTo>
                  <a:lnTo>
                    <a:pt x="0" y="58"/>
                  </a:lnTo>
                  <a:lnTo>
                    <a:pt x="5" y="77"/>
                  </a:lnTo>
                  <a:lnTo>
                    <a:pt x="17" y="94"/>
                  </a:lnTo>
                  <a:lnTo>
                    <a:pt x="36" y="104"/>
                  </a:lnTo>
                  <a:lnTo>
                    <a:pt x="470"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11" name="Freeform 57"/>
            <p:cNvSpPr>
              <a:spLocks/>
            </p:cNvSpPr>
            <p:nvPr/>
          </p:nvSpPr>
          <p:spPr bwMode="auto">
            <a:xfrm>
              <a:off x="3797" y="3326"/>
              <a:ext cx="325" cy="325"/>
            </a:xfrm>
            <a:custGeom>
              <a:avLst/>
              <a:gdLst>
                <a:gd name="T0" fmla="*/ 14 w 650"/>
                <a:gd name="T1" fmla="*/ 21 h 650"/>
                <a:gd name="T2" fmla="*/ 15 w 650"/>
                <a:gd name="T3" fmla="*/ 21 h 650"/>
                <a:gd name="T4" fmla="*/ 15 w 650"/>
                <a:gd name="T5" fmla="*/ 21 h 650"/>
                <a:gd name="T6" fmla="*/ 15 w 650"/>
                <a:gd name="T7" fmla="*/ 21 h 650"/>
                <a:gd name="T8" fmla="*/ 15 w 650"/>
                <a:gd name="T9" fmla="*/ 20 h 650"/>
                <a:gd name="T10" fmla="*/ 21 w 650"/>
                <a:gd name="T11" fmla="*/ 6 h 650"/>
                <a:gd name="T12" fmla="*/ 21 w 650"/>
                <a:gd name="T13" fmla="*/ 6 h 650"/>
                <a:gd name="T14" fmla="*/ 21 w 650"/>
                <a:gd name="T15" fmla="*/ 6 h 650"/>
                <a:gd name="T16" fmla="*/ 21 w 650"/>
                <a:gd name="T17" fmla="*/ 5 h 650"/>
                <a:gd name="T18" fmla="*/ 20 w 650"/>
                <a:gd name="T19" fmla="*/ 5 h 650"/>
                <a:gd name="T20" fmla="*/ 6 w 650"/>
                <a:gd name="T21" fmla="*/ 1 h 650"/>
                <a:gd name="T22" fmla="*/ 6 w 650"/>
                <a:gd name="T23" fmla="*/ 0 h 650"/>
                <a:gd name="T24" fmla="*/ 6 w 650"/>
                <a:gd name="T25" fmla="*/ 1 h 650"/>
                <a:gd name="T26" fmla="*/ 5 w 650"/>
                <a:gd name="T27" fmla="*/ 1 h 650"/>
                <a:gd name="T28" fmla="*/ 5 w 650"/>
                <a:gd name="T29" fmla="*/ 1 h 650"/>
                <a:gd name="T30" fmla="*/ 1 w 650"/>
                <a:gd name="T31" fmla="*/ 14 h 650"/>
                <a:gd name="T32" fmla="*/ 0 w 650"/>
                <a:gd name="T33" fmla="*/ 15 h 650"/>
                <a:gd name="T34" fmla="*/ 1 w 650"/>
                <a:gd name="T35" fmla="*/ 15 h 650"/>
                <a:gd name="T36" fmla="*/ 1 w 650"/>
                <a:gd name="T37" fmla="*/ 15 h 650"/>
                <a:gd name="T38" fmla="*/ 1 w 650"/>
                <a:gd name="T39" fmla="*/ 15 h 650"/>
                <a:gd name="T40" fmla="*/ 14 w 650"/>
                <a:gd name="T41" fmla="*/ 21 h 6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0"/>
                <a:gd name="T64" fmla="*/ 0 h 650"/>
                <a:gd name="T65" fmla="*/ 650 w 650"/>
                <a:gd name="T66" fmla="*/ 650 h 6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0" h="650">
                  <a:moveTo>
                    <a:pt x="463" y="649"/>
                  </a:moveTo>
                  <a:lnTo>
                    <a:pt x="468" y="650"/>
                  </a:lnTo>
                  <a:lnTo>
                    <a:pt x="473" y="649"/>
                  </a:lnTo>
                  <a:lnTo>
                    <a:pt x="478" y="645"/>
                  </a:lnTo>
                  <a:lnTo>
                    <a:pt x="482" y="640"/>
                  </a:lnTo>
                  <a:lnTo>
                    <a:pt x="650" y="189"/>
                  </a:lnTo>
                  <a:lnTo>
                    <a:pt x="650" y="182"/>
                  </a:lnTo>
                  <a:lnTo>
                    <a:pt x="648" y="177"/>
                  </a:lnTo>
                  <a:lnTo>
                    <a:pt x="644" y="172"/>
                  </a:lnTo>
                  <a:lnTo>
                    <a:pt x="639" y="168"/>
                  </a:lnTo>
                  <a:lnTo>
                    <a:pt x="188" y="2"/>
                  </a:lnTo>
                  <a:lnTo>
                    <a:pt x="181" y="0"/>
                  </a:lnTo>
                  <a:lnTo>
                    <a:pt x="176" y="2"/>
                  </a:lnTo>
                  <a:lnTo>
                    <a:pt x="171" y="5"/>
                  </a:lnTo>
                  <a:lnTo>
                    <a:pt x="169" y="11"/>
                  </a:lnTo>
                  <a:lnTo>
                    <a:pt x="1" y="463"/>
                  </a:lnTo>
                  <a:lnTo>
                    <a:pt x="0" y="470"/>
                  </a:lnTo>
                  <a:lnTo>
                    <a:pt x="1" y="475"/>
                  </a:lnTo>
                  <a:lnTo>
                    <a:pt x="5" y="481"/>
                  </a:lnTo>
                  <a:lnTo>
                    <a:pt x="10" y="482"/>
                  </a:lnTo>
                  <a:lnTo>
                    <a:pt x="463" y="6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12" name="Freeform 58"/>
            <p:cNvSpPr>
              <a:spLocks/>
            </p:cNvSpPr>
            <p:nvPr/>
          </p:nvSpPr>
          <p:spPr bwMode="auto">
            <a:xfrm>
              <a:off x="3659" y="3842"/>
              <a:ext cx="603" cy="86"/>
            </a:xfrm>
            <a:custGeom>
              <a:avLst/>
              <a:gdLst>
                <a:gd name="T0" fmla="*/ 35 w 1206"/>
                <a:gd name="T1" fmla="*/ 6 h 172"/>
                <a:gd name="T2" fmla="*/ 36 w 1206"/>
                <a:gd name="T3" fmla="*/ 6 h 172"/>
                <a:gd name="T4" fmla="*/ 37 w 1206"/>
                <a:gd name="T5" fmla="*/ 6 h 172"/>
                <a:gd name="T6" fmla="*/ 37 w 1206"/>
                <a:gd name="T7" fmla="*/ 5 h 172"/>
                <a:gd name="T8" fmla="*/ 37 w 1206"/>
                <a:gd name="T9" fmla="*/ 5 h 172"/>
                <a:gd name="T10" fmla="*/ 38 w 1206"/>
                <a:gd name="T11" fmla="*/ 5 h 172"/>
                <a:gd name="T12" fmla="*/ 38 w 1206"/>
                <a:gd name="T13" fmla="*/ 4 h 172"/>
                <a:gd name="T14" fmla="*/ 38 w 1206"/>
                <a:gd name="T15" fmla="*/ 3 h 172"/>
                <a:gd name="T16" fmla="*/ 38 w 1206"/>
                <a:gd name="T17" fmla="*/ 3 h 172"/>
                <a:gd name="T18" fmla="*/ 38 w 1206"/>
                <a:gd name="T19" fmla="*/ 3 h 172"/>
                <a:gd name="T20" fmla="*/ 38 w 1206"/>
                <a:gd name="T21" fmla="*/ 3 h 172"/>
                <a:gd name="T22" fmla="*/ 38 w 1206"/>
                <a:gd name="T23" fmla="*/ 2 h 172"/>
                <a:gd name="T24" fmla="*/ 38 w 1206"/>
                <a:gd name="T25" fmla="*/ 2 h 172"/>
                <a:gd name="T26" fmla="*/ 37 w 1206"/>
                <a:gd name="T27" fmla="*/ 1 h 172"/>
                <a:gd name="T28" fmla="*/ 37 w 1206"/>
                <a:gd name="T29" fmla="*/ 1 h 172"/>
                <a:gd name="T30" fmla="*/ 37 w 1206"/>
                <a:gd name="T31" fmla="*/ 1 h 172"/>
                <a:gd name="T32" fmla="*/ 36 w 1206"/>
                <a:gd name="T33" fmla="*/ 1 h 172"/>
                <a:gd name="T34" fmla="*/ 35 w 1206"/>
                <a:gd name="T35" fmla="*/ 0 h 172"/>
                <a:gd name="T36" fmla="*/ 3 w 1206"/>
                <a:gd name="T37" fmla="*/ 0 h 172"/>
                <a:gd name="T38" fmla="*/ 3 w 1206"/>
                <a:gd name="T39" fmla="*/ 1 h 172"/>
                <a:gd name="T40" fmla="*/ 2 w 1206"/>
                <a:gd name="T41" fmla="*/ 1 h 172"/>
                <a:gd name="T42" fmla="*/ 1 w 1206"/>
                <a:gd name="T43" fmla="*/ 1 h 172"/>
                <a:gd name="T44" fmla="*/ 1 w 1206"/>
                <a:gd name="T45" fmla="*/ 1 h 172"/>
                <a:gd name="T46" fmla="*/ 1 w 1206"/>
                <a:gd name="T47" fmla="*/ 2 h 172"/>
                <a:gd name="T48" fmla="*/ 1 w 1206"/>
                <a:gd name="T49" fmla="*/ 2 h 172"/>
                <a:gd name="T50" fmla="*/ 1 w 1206"/>
                <a:gd name="T51" fmla="*/ 3 h 172"/>
                <a:gd name="T52" fmla="*/ 0 w 1206"/>
                <a:gd name="T53" fmla="*/ 3 h 172"/>
                <a:gd name="T54" fmla="*/ 0 w 1206"/>
                <a:gd name="T55" fmla="*/ 3 h 172"/>
                <a:gd name="T56" fmla="*/ 1 w 1206"/>
                <a:gd name="T57" fmla="*/ 3 h 172"/>
                <a:gd name="T58" fmla="*/ 1 w 1206"/>
                <a:gd name="T59" fmla="*/ 4 h 172"/>
                <a:gd name="T60" fmla="*/ 1 w 1206"/>
                <a:gd name="T61" fmla="*/ 5 h 172"/>
                <a:gd name="T62" fmla="*/ 1 w 1206"/>
                <a:gd name="T63" fmla="*/ 5 h 172"/>
                <a:gd name="T64" fmla="*/ 1 w 1206"/>
                <a:gd name="T65" fmla="*/ 5 h 172"/>
                <a:gd name="T66" fmla="*/ 2 w 1206"/>
                <a:gd name="T67" fmla="*/ 6 h 172"/>
                <a:gd name="T68" fmla="*/ 3 w 1206"/>
                <a:gd name="T69" fmla="*/ 6 h 172"/>
                <a:gd name="T70" fmla="*/ 3 w 1206"/>
                <a:gd name="T71" fmla="*/ 6 h 172"/>
                <a:gd name="T72" fmla="*/ 35 w 1206"/>
                <a:gd name="T73" fmla="*/ 6 h 17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06"/>
                <a:gd name="T112" fmla="*/ 0 h 172"/>
                <a:gd name="T113" fmla="*/ 1206 w 1206"/>
                <a:gd name="T114" fmla="*/ 172 h 17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06" h="172">
                  <a:moveTo>
                    <a:pt x="1120" y="172"/>
                  </a:moveTo>
                  <a:lnTo>
                    <a:pt x="1138" y="170"/>
                  </a:lnTo>
                  <a:lnTo>
                    <a:pt x="1155" y="165"/>
                  </a:lnTo>
                  <a:lnTo>
                    <a:pt x="1168" y="158"/>
                  </a:lnTo>
                  <a:lnTo>
                    <a:pt x="1182" y="146"/>
                  </a:lnTo>
                  <a:lnTo>
                    <a:pt x="1192" y="134"/>
                  </a:lnTo>
                  <a:lnTo>
                    <a:pt x="1199" y="120"/>
                  </a:lnTo>
                  <a:lnTo>
                    <a:pt x="1204" y="103"/>
                  </a:lnTo>
                  <a:lnTo>
                    <a:pt x="1206" y="86"/>
                  </a:lnTo>
                  <a:lnTo>
                    <a:pt x="1204" y="69"/>
                  </a:lnTo>
                  <a:lnTo>
                    <a:pt x="1199" y="52"/>
                  </a:lnTo>
                  <a:lnTo>
                    <a:pt x="1192" y="38"/>
                  </a:lnTo>
                  <a:lnTo>
                    <a:pt x="1182" y="24"/>
                  </a:lnTo>
                  <a:lnTo>
                    <a:pt x="1168" y="14"/>
                  </a:lnTo>
                  <a:lnTo>
                    <a:pt x="1155" y="7"/>
                  </a:lnTo>
                  <a:lnTo>
                    <a:pt x="1138" y="2"/>
                  </a:lnTo>
                  <a:lnTo>
                    <a:pt x="1120" y="0"/>
                  </a:lnTo>
                  <a:lnTo>
                    <a:pt x="86" y="0"/>
                  </a:lnTo>
                  <a:lnTo>
                    <a:pt x="69" y="2"/>
                  </a:lnTo>
                  <a:lnTo>
                    <a:pt x="52" y="7"/>
                  </a:lnTo>
                  <a:lnTo>
                    <a:pt x="38" y="14"/>
                  </a:lnTo>
                  <a:lnTo>
                    <a:pt x="26" y="24"/>
                  </a:lnTo>
                  <a:lnTo>
                    <a:pt x="14" y="38"/>
                  </a:lnTo>
                  <a:lnTo>
                    <a:pt x="7" y="52"/>
                  </a:lnTo>
                  <a:lnTo>
                    <a:pt x="2" y="69"/>
                  </a:lnTo>
                  <a:lnTo>
                    <a:pt x="0" y="86"/>
                  </a:lnTo>
                  <a:lnTo>
                    <a:pt x="2" y="103"/>
                  </a:lnTo>
                  <a:lnTo>
                    <a:pt x="7" y="120"/>
                  </a:lnTo>
                  <a:lnTo>
                    <a:pt x="14" y="134"/>
                  </a:lnTo>
                  <a:lnTo>
                    <a:pt x="26" y="146"/>
                  </a:lnTo>
                  <a:lnTo>
                    <a:pt x="38" y="158"/>
                  </a:lnTo>
                  <a:lnTo>
                    <a:pt x="52" y="165"/>
                  </a:lnTo>
                  <a:lnTo>
                    <a:pt x="69" y="170"/>
                  </a:lnTo>
                  <a:lnTo>
                    <a:pt x="86" y="172"/>
                  </a:lnTo>
                  <a:lnTo>
                    <a:pt x="1120" y="1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13" name="Freeform 59"/>
            <p:cNvSpPr>
              <a:spLocks/>
            </p:cNvSpPr>
            <p:nvPr/>
          </p:nvSpPr>
          <p:spPr bwMode="auto">
            <a:xfrm>
              <a:off x="4099" y="3511"/>
              <a:ext cx="261" cy="162"/>
            </a:xfrm>
            <a:custGeom>
              <a:avLst/>
              <a:gdLst>
                <a:gd name="T0" fmla="*/ 17 w 522"/>
                <a:gd name="T1" fmla="*/ 5 h 324"/>
                <a:gd name="T2" fmla="*/ 2 w 522"/>
                <a:gd name="T3" fmla="*/ 0 h 324"/>
                <a:gd name="T4" fmla="*/ 0 w 522"/>
                <a:gd name="T5" fmla="*/ 5 h 324"/>
                <a:gd name="T6" fmla="*/ 17 w 522"/>
                <a:gd name="T7" fmla="*/ 10 h 324"/>
                <a:gd name="T8" fmla="*/ 17 w 522"/>
                <a:gd name="T9" fmla="*/ 5 h 324"/>
                <a:gd name="T10" fmla="*/ 0 60000 65536"/>
                <a:gd name="T11" fmla="*/ 0 60000 65536"/>
                <a:gd name="T12" fmla="*/ 0 60000 65536"/>
                <a:gd name="T13" fmla="*/ 0 60000 65536"/>
                <a:gd name="T14" fmla="*/ 0 60000 65536"/>
                <a:gd name="T15" fmla="*/ 0 w 522"/>
                <a:gd name="T16" fmla="*/ 0 h 324"/>
                <a:gd name="T17" fmla="*/ 522 w 522"/>
                <a:gd name="T18" fmla="*/ 324 h 324"/>
              </a:gdLst>
              <a:ahLst/>
              <a:cxnLst>
                <a:cxn ang="T10">
                  <a:pos x="T0" y="T1"/>
                </a:cxn>
                <a:cxn ang="T11">
                  <a:pos x="T2" y="T3"/>
                </a:cxn>
                <a:cxn ang="T12">
                  <a:pos x="T4" y="T5"/>
                </a:cxn>
                <a:cxn ang="T13">
                  <a:pos x="T6" y="T7"/>
                </a:cxn>
                <a:cxn ang="T14">
                  <a:pos x="T8" y="T9"/>
                </a:cxn>
              </a:cxnLst>
              <a:rect l="T15" t="T16" r="T17" b="T18"/>
              <a:pathLst>
                <a:path w="522" h="324">
                  <a:moveTo>
                    <a:pt x="522" y="173"/>
                  </a:moveTo>
                  <a:lnTo>
                    <a:pt x="50" y="0"/>
                  </a:lnTo>
                  <a:lnTo>
                    <a:pt x="0" y="134"/>
                  </a:lnTo>
                  <a:lnTo>
                    <a:pt x="522" y="324"/>
                  </a:lnTo>
                  <a:lnTo>
                    <a:pt x="522" y="1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14" name="Freeform 60"/>
            <p:cNvSpPr>
              <a:spLocks/>
            </p:cNvSpPr>
            <p:nvPr/>
          </p:nvSpPr>
          <p:spPr bwMode="auto">
            <a:xfrm>
              <a:off x="3718" y="3764"/>
              <a:ext cx="481" cy="51"/>
            </a:xfrm>
            <a:custGeom>
              <a:avLst/>
              <a:gdLst>
                <a:gd name="T0" fmla="*/ 28 w 964"/>
                <a:gd name="T1" fmla="*/ 4 h 101"/>
                <a:gd name="T2" fmla="*/ 28 w 964"/>
                <a:gd name="T3" fmla="*/ 4 h 101"/>
                <a:gd name="T4" fmla="*/ 29 w 964"/>
                <a:gd name="T5" fmla="*/ 4 h 101"/>
                <a:gd name="T6" fmla="*/ 29 w 964"/>
                <a:gd name="T7" fmla="*/ 3 h 101"/>
                <a:gd name="T8" fmla="*/ 29 w 964"/>
                <a:gd name="T9" fmla="*/ 3 h 101"/>
                <a:gd name="T10" fmla="*/ 29 w 964"/>
                <a:gd name="T11" fmla="*/ 3 h 101"/>
                <a:gd name="T12" fmla="*/ 30 w 964"/>
                <a:gd name="T13" fmla="*/ 3 h 101"/>
                <a:gd name="T14" fmla="*/ 30 w 964"/>
                <a:gd name="T15" fmla="*/ 2 h 101"/>
                <a:gd name="T16" fmla="*/ 30 w 964"/>
                <a:gd name="T17" fmla="*/ 2 h 101"/>
                <a:gd name="T18" fmla="*/ 30 w 964"/>
                <a:gd name="T19" fmla="*/ 2 h 101"/>
                <a:gd name="T20" fmla="*/ 30 w 964"/>
                <a:gd name="T21" fmla="*/ 2 h 101"/>
                <a:gd name="T22" fmla="*/ 30 w 964"/>
                <a:gd name="T23" fmla="*/ 1 h 101"/>
                <a:gd name="T24" fmla="*/ 29 w 964"/>
                <a:gd name="T25" fmla="*/ 1 h 101"/>
                <a:gd name="T26" fmla="*/ 29 w 964"/>
                <a:gd name="T27" fmla="*/ 1 h 101"/>
                <a:gd name="T28" fmla="*/ 29 w 964"/>
                <a:gd name="T29" fmla="*/ 1 h 101"/>
                <a:gd name="T30" fmla="*/ 29 w 964"/>
                <a:gd name="T31" fmla="*/ 1 h 101"/>
                <a:gd name="T32" fmla="*/ 28 w 964"/>
                <a:gd name="T33" fmla="*/ 1 h 101"/>
                <a:gd name="T34" fmla="*/ 28 w 964"/>
                <a:gd name="T35" fmla="*/ 0 h 101"/>
                <a:gd name="T36" fmla="*/ 1 w 964"/>
                <a:gd name="T37" fmla="*/ 0 h 101"/>
                <a:gd name="T38" fmla="*/ 1 w 964"/>
                <a:gd name="T39" fmla="*/ 1 h 101"/>
                <a:gd name="T40" fmla="*/ 0 w 964"/>
                <a:gd name="T41" fmla="*/ 1 h 101"/>
                <a:gd name="T42" fmla="*/ 0 w 964"/>
                <a:gd name="T43" fmla="*/ 1 h 101"/>
                <a:gd name="T44" fmla="*/ 0 w 964"/>
                <a:gd name="T45" fmla="*/ 1 h 101"/>
                <a:gd name="T46" fmla="*/ 0 w 964"/>
                <a:gd name="T47" fmla="*/ 1 h 101"/>
                <a:gd name="T48" fmla="*/ 0 w 964"/>
                <a:gd name="T49" fmla="*/ 1 h 101"/>
                <a:gd name="T50" fmla="*/ 0 w 964"/>
                <a:gd name="T51" fmla="*/ 2 h 101"/>
                <a:gd name="T52" fmla="*/ 0 w 964"/>
                <a:gd name="T53" fmla="*/ 2 h 101"/>
                <a:gd name="T54" fmla="*/ 0 w 964"/>
                <a:gd name="T55" fmla="*/ 2 h 101"/>
                <a:gd name="T56" fmla="*/ 0 w 964"/>
                <a:gd name="T57" fmla="*/ 2 h 101"/>
                <a:gd name="T58" fmla="*/ 0 w 964"/>
                <a:gd name="T59" fmla="*/ 3 h 101"/>
                <a:gd name="T60" fmla="*/ 0 w 964"/>
                <a:gd name="T61" fmla="*/ 3 h 101"/>
                <a:gd name="T62" fmla="*/ 0 w 964"/>
                <a:gd name="T63" fmla="*/ 3 h 101"/>
                <a:gd name="T64" fmla="*/ 0 w 964"/>
                <a:gd name="T65" fmla="*/ 3 h 101"/>
                <a:gd name="T66" fmla="*/ 0 w 964"/>
                <a:gd name="T67" fmla="*/ 4 h 101"/>
                <a:gd name="T68" fmla="*/ 1 w 964"/>
                <a:gd name="T69" fmla="*/ 4 h 101"/>
                <a:gd name="T70" fmla="*/ 1 w 964"/>
                <a:gd name="T71" fmla="*/ 4 h 101"/>
                <a:gd name="T72" fmla="*/ 28 w 964"/>
                <a:gd name="T73" fmla="*/ 4 h 10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64"/>
                <a:gd name="T112" fmla="*/ 0 h 101"/>
                <a:gd name="T113" fmla="*/ 964 w 964"/>
                <a:gd name="T114" fmla="*/ 101 h 10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64" h="101">
                  <a:moveTo>
                    <a:pt x="913" y="101"/>
                  </a:moveTo>
                  <a:lnTo>
                    <a:pt x="923" y="99"/>
                  </a:lnTo>
                  <a:lnTo>
                    <a:pt x="931" y="98"/>
                  </a:lnTo>
                  <a:lnTo>
                    <a:pt x="942" y="93"/>
                  </a:lnTo>
                  <a:lnTo>
                    <a:pt x="949" y="86"/>
                  </a:lnTo>
                  <a:lnTo>
                    <a:pt x="955" y="79"/>
                  </a:lnTo>
                  <a:lnTo>
                    <a:pt x="961" y="70"/>
                  </a:lnTo>
                  <a:lnTo>
                    <a:pt x="962" y="62"/>
                  </a:lnTo>
                  <a:lnTo>
                    <a:pt x="964" y="51"/>
                  </a:lnTo>
                  <a:lnTo>
                    <a:pt x="962" y="41"/>
                  </a:lnTo>
                  <a:lnTo>
                    <a:pt x="961" y="31"/>
                  </a:lnTo>
                  <a:lnTo>
                    <a:pt x="955" y="22"/>
                  </a:lnTo>
                  <a:lnTo>
                    <a:pt x="949" y="15"/>
                  </a:lnTo>
                  <a:lnTo>
                    <a:pt x="942" y="9"/>
                  </a:lnTo>
                  <a:lnTo>
                    <a:pt x="931" y="3"/>
                  </a:lnTo>
                  <a:lnTo>
                    <a:pt x="923" y="2"/>
                  </a:lnTo>
                  <a:lnTo>
                    <a:pt x="913" y="0"/>
                  </a:lnTo>
                  <a:lnTo>
                    <a:pt x="51" y="0"/>
                  </a:lnTo>
                  <a:lnTo>
                    <a:pt x="41" y="2"/>
                  </a:lnTo>
                  <a:lnTo>
                    <a:pt x="31" y="3"/>
                  </a:lnTo>
                  <a:lnTo>
                    <a:pt x="22" y="9"/>
                  </a:lnTo>
                  <a:lnTo>
                    <a:pt x="15" y="15"/>
                  </a:lnTo>
                  <a:lnTo>
                    <a:pt x="9" y="22"/>
                  </a:lnTo>
                  <a:lnTo>
                    <a:pt x="3" y="31"/>
                  </a:lnTo>
                  <a:lnTo>
                    <a:pt x="2" y="41"/>
                  </a:lnTo>
                  <a:lnTo>
                    <a:pt x="0" y="51"/>
                  </a:lnTo>
                  <a:lnTo>
                    <a:pt x="2" y="62"/>
                  </a:lnTo>
                  <a:lnTo>
                    <a:pt x="3" y="70"/>
                  </a:lnTo>
                  <a:lnTo>
                    <a:pt x="9" y="79"/>
                  </a:lnTo>
                  <a:lnTo>
                    <a:pt x="15" y="86"/>
                  </a:lnTo>
                  <a:lnTo>
                    <a:pt x="22" y="93"/>
                  </a:lnTo>
                  <a:lnTo>
                    <a:pt x="31" y="98"/>
                  </a:lnTo>
                  <a:lnTo>
                    <a:pt x="41" y="99"/>
                  </a:lnTo>
                  <a:lnTo>
                    <a:pt x="51" y="101"/>
                  </a:lnTo>
                  <a:lnTo>
                    <a:pt x="913"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15" name="Freeform 61"/>
            <p:cNvSpPr>
              <a:spLocks/>
            </p:cNvSpPr>
            <p:nvPr/>
          </p:nvSpPr>
          <p:spPr bwMode="auto">
            <a:xfrm>
              <a:off x="3649" y="3441"/>
              <a:ext cx="70" cy="53"/>
            </a:xfrm>
            <a:custGeom>
              <a:avLst/>
              <a:gdLst>
                <a:gd name="T0" fmla="*/ 5 w 140"/>
                <a:gd name="T1" fmla="*/ 0 h 106"/>
                <a:gd name="T2" fmla="*/ 0 w 140"/>
                <a:gd name="T3" fmla="*/ 2 h 106"/>
                <a:gd name="T4" fmla="*/ 4 w 140"/>
                <a:gd name="T5" fmla="*/ 4 h 106"/>
                <a:gd name="T6" fmla="*/ 4 w 140"/>
                <a:gd name="T7" fmla="*/ 3 h 106"/>
                <a:gd name="T8" fmla="*/ 4 w 140"/>
                <a:gd name="T9" fmla="*/ 2 h 106"/>
                <a:gd name="T10" fmla="*/ 5 w 140"/>
                <a:gd name="T11" fmla="*/ 1 h 106"/>
                <a:gd name="T12" fmla="*/ 5 w 140"/>
                <a:gd name="T13" fmla="*/ 0 h 106"/>
                <a:gd name="T14" fmla="*/ 0 60000 65536"/>
                <a:gd name="T15" fmla="*/ 0 60000 65536"/>
                <a:gd name="T16" fmla="*/ 0 60000 65536"/>
                <a:gd name="T17" fmla="*/ 0 60000 65536"/>
                <a:gd name="T18" fmla="*/ 0 60000 65536"/>
                <a:gd name="T19" fmla="*/ 0 60000 65536"/>
                <a:gd name="T20" fmla="*/ 0 60000 65536"/>
                <a:gd name="T21" fmla="*/ 0 w 140"/>
                <a:gd name="T22" fmla="*/ 0 h 106"/>
                <a:gd name="T23" fmla="*/ 140 w 140"/>
                <a:gd name="T24" fmla="*/ 106 h 1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106">
                  <a:moveTo>
                    <a:pt x="140" y="0"/>
                  </a:moveTo>
                  <a:lnTo>
                    <a:pt x="0" y="34"/>
                  </a:lnTo>
                  <a:lnTo>
                    <a:pt x="122" y="106"/>
                  </a:lnTo>
                  <a:lnTo>
                    <a:pt x="125" y="79"/>
                  </a:lnTo>
                  <a:lnTo>
                    <a:pt x="128" y="53"/>
                  </a:lnTo>
                  <a:lnTo>
                    <a:pt x="134" y="26"/>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16" name="Freeform 62"/>
            <p:cNvSpPr>
              <a:spLocks/>
            </p:cNvSpPr>
            <p:nvPr/>
          </p:nvSpPr>
          <p:spPr bwMode="auto">
            <a:xfrm>
              <a:off x="3726" y="3273"/>
              <a:ext cx="75" cy="65"/>
            </a:xfrm>
            <a:custGeom>
              <a:avLst/>
              <a:gdLst>
                <a:gd name="T0" fmla="*/ 5 w 149"/>
                <a:gd name="T1" fmla="*/ 1 h 130"/>
                <a:gd name="T2" fmla="*/ 0 w 149"/>
                <a:gd name="T3" fmla="*/ 0 h 130"/>
                <a:gd name="T4" fmla="*/ 3 w 149"/>
                <a:gd name="T5" fmla="*/ 4 h 130"/>
                <a:gd name="T6" fmla="*/ 3 w 149"/>
                <a:gd name="T7" fmla="*/ 4 h 130"/>
                <a:gd name="T8" fmla="*/ 3 w 149"/>
                <a:gd name="T9" fmla="*/ 3 h 130"/>
                <a:gd name="T10" fmla="*/ 4 w 149"/>
                <a:gd name="T11" fmla="*/ 3 h 130"/>
                <a:gd name="T12" fmla="*/ 4 w 149"/>
                <a:gd name="T13" fmla="*/ 3 h 130"/>
                <a:gd name="T14" fmla="*/ 4 w 149"/>
                <a:gd name="T15" fmla="*/ 2 h 130"/>
                <a:gd name="T16" fmla="*/ 5 w 149"/>
                <a:gd name="T17" fmla="*/ 2 h 130"/>
                <a:gd name="T18" fmla="*/ 5 w 149"/>
                <a:gd name="T19" fmla="*/ 2 h 130"/>
                <a:gd name="T20" fmla="*/ 5 w 149"/>
                <a:gd name="T21" fmla="*/ 1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9"/>
                <a:gd name="T34" fmla="*/ 0 h 130"/>
                <a:gd name="T35" fmla="*/ 149 w 149"/>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9" h="130">
                  <a:moveTo>
                    <a:pt x="149" y="39"/>
                  </a:moveTo>
                  <a:lnTo>
                    <a:pt x="0" y="0"/>
                  </a:lnTo>
                  <a:lnTo>
                    <a:pt x="79" y="130"/>
                  </a:lnTo>
                  <a:lnTo>
                    <a:pt x="88" y="118"/>
                  </a:lnTo>
                  <a:lnTo>
                    <a:pt x="95" y="108"/>
                  </a:lnTo>
                  <a:lnTo>
                    <a:pt x="103" y="96"/>
                  </a:lnTo>
                  <a:lnTo>
                    <a:pt x="112" y="84"/>
                  </a:lnTo>
                  <a:lnTo>
                    <a:pt x="122" y="72"/>
                  </a:lnTo>
                  <a:lnTo>
                    <a:pt x="131" y="61"/>
                  </a:lnTo>
                  <a:lnTo>
                    <a:pt x="139" y="49"/>
                  </a:lnTo>
                  <a:lnTo>
                    <a:pt x="149"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17" name="Freeform 63"/>
            <p:cNvSpPr>
              <a:spLocks/>
            </p:cNvSpPr>
            <p:nvPr/>
          </p:nvSpPr>
          <p:spPr bwMode="auto">
            <a:xfrm>
              <a:off x="3676" y="3361"/>
              <a:ext cx="76" cy="52"/>
            </a:xfrm>
            <a:custGeom>
              <a:avLst/>
              <a:gdLst>
                <a:gd name="T0" fmla="*/ 4 w 153"/>
                <a:gd name="T1" fmla="*/ 1 h 104"/>
                <a:gd name="T2" fmla="*/ 0 w 153"/>
                <a:gd name="T3" fmla="*/ 0 h 104"/>
                <a:gd name="T4" fmla="*/ 3 w 153"/>
                <a:gd name="T5" fmla="*/ 4 h 104"/>
                <a:gd name="T6" fmla="*/ 3 w 153"/>
                <a:gd name="T7" fmla="*/ 3 h 104"/>
                <a:gd name="T8" fmla="*/ 3 w 153"/>
                <a:gd name="T9" fmla="*/ 2 h 104"/>
                <a:gd name="T10" fmla="*/ 4 w 153"/>
                <a:gd name="T11" fmla="*/ 1 h 104"/>
                <a:gd name="T12" fmla="*/ 4 w 153"/>
                <a:gd name="T13" fmla="*/ 1 h 104"/>
                <a:gd name="T14" fmla="*/ 0 60000 65536"/>
                <a:gd name="T15" fmla="*/ 0 60000 65536"/>
                <a:gd name="T16" fmla="*/ 0 60000 65536"/>
                <a:gd name="T17" fmla="*/ 0 60000 65536"/>
                <a:gd name="T18" fmla="*/ 0 60000 65536"/>
                <a:gd name="T19" fmla="*/ 0 60000 65536"/>
                <a:gd name="T20" fmla="*/ 0 60000 65536"/>
                <a:gd name="T21" fmla="*/ 0 w 153"/>
                <a:gd name="T22" fmla="*/ 0 h 104"/>
                <a:gd name="T23" fmla="*/ 153 w 153"/>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 h="104">
                  <a:moveTo>
                    <a:pt x="153" y="1"/>
                  </a:moveTo>
                  <a:lnTo>
                    <a:pt x="0" y="0"/>
                  </a:lnTo>
                  <a:lnTo>
                    <a:pt x="106" y="104"/>
                  </a:lnTo>
                  <a:lnTo>
                    <a:pt x="117" y="77"/>
                  </a:lnTo>
                  <a:lnTo>
                    <a:pt x="127" y="51"/>
                  </a:lnTo>
                  <a:lnTo>
                    <a:pt x="139" y="25"/>
                  </a:lnTo>
                  <a:lnTo>
                    <a:pt x="15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Initiating assignment</a:t>
            </a:r>
          </a:p>
        </p:txBody>
      </p:sp>
      <p:sp>
        <p:nvSpPr>
          <p:cNvPr id="8195" name="Rectangle 23"/>
          <p:cNvSpPr>
            <a:spLocks noGrp="1" noChangeArrowheads="1"/>
          </p:cNvSpPr>
          <p:nvPr>
            <p:ph idx="1"/>
          </p:nvPr>
        </p:nvSpPr>
        <p:spPr>
          <a:xfrm>
            <a:off x="519113" y="1268413"/>
            <a:ext cx="3521042" cy="5197475"/>
          </a:xfrm>
        </p:spPr>
        <p:txBody>
          <a:bodyPr/>
          <a:lstStyle/>
          <a:p>
            <a:pPr>
              <a:buFont typeface="Arial" charset="0"/>
              <a:buChar char="•"/>
            </a:pPr>
            <a:r>
              <a:rPr lang="en-US" dirty="0" smtClean="0"/>
              <a:t>Group and user specified</a:t>
            </a:r>
          </a:p>
          <a:p>
            <a:pPr lvl="1"/>
            <a:r>
              <a:rPr lang="en-US" sz="2000" dirty="0" smtClean="0"/>
              <a:t>Rules not called</a:t>
            </a:r>
            <a:r>
              <a:rPr lang="en-US" dirty="0" smtClean="0"/>
              <a:t/>
            </a:r>
            <a:br>
              <a:rPr lang="en-US" dirty="0" smtClean="0"/>
            </a:br>
            <a:endParaRPr lang="en-US" dirty="0" smtClean="0"/>
          </a:p>
          <a:p>
            <a:pPr>
              <a:buFont typeface="Arial" charset="0"/>
              <a:buChar char="•"/>
            </a:pPr>
            <a:r>
              <a:rPr lang="en-US" dirty="0" smtClean="0"/>
              <a:t>Only group specified</a:t>
            </a:r>
          </a:p>
          <a:p>
            <a:pPr lvl="1"/>
            <a:r>
              <a:rPr lang="en-US" sz="2000" dirty="0" smtClean="0"/>
              <a:t>Rules select user</a:t>
            </a:r>
            <a:br>
              <a:rPr lang="en-US" sz="2000" dirty="0" smtClean="0"/>
            </a:br>
            <a:endParaRPr lang="en-US" sz="2000" dirty="0" smtClean="0"/>
          </a:p>
          <a:p>
            <a:pPr>
              <a:buFont typeface="Wingdings 3" pitchFamily="18" charset="2"/>
              <a:buNone/>
            </a:pPr>
            <a:endParaRPr lang="en-US" sz="2000" dirty="0" smtClean="0"/>
          </a:p>
          <a:p>
            <a:pPr>
              <a:buFont typeface="Arial" charset="0"/>
              <a:buChar char="•"/>
            </a:pPr>
            <a:r>
              <a:rPr lang="en-US" dirty="0" smtClean="0"/>
              <a:t>"Automated assignment"</a:t>
            </a:r>
          </a:p>
          <a:p>
            <a:pPr lvl="1"/>
            <a:r>
              <a:rPr lang="en-US" sz="2000" dirty="0" smtClean="0"/>
              <a:t>Rules select group and user</a:t>
            </a:r>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1543" y="1379332"/>
            <a:ext cx="5024657" cy="910431"/>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1543" y="2872230"/>
            <a:ext cx="5036399" cy="1223899"/>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41543" y="4881164"/>
            <a:ext cx="4534768" cy="950469"/>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3715" y="1016517"/>
            <a:ext cx="5013394" cy="378874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9218" name="Rectangle 2"/>
          <p:cNvSpPr>
            <a:spLocks noGrp="1" noChangeArrowheads="1"/>
          </p:cNvSpPr>
          <p:nvPr>
            <p:ph type="title"/>
          </p:nvPr>
        </p:nvSpPr>
        <p:spPr/>
        <p:txBody>
          <a:bodyPr/>
          <a:lstStyle/>
          <a:p>
            <a:pPr eaLnBrk="1" hangingPunct="1"/>
            <a:r>
              <a:rPr lang="en-US" smtClean="0"/>
              <a:t>Assignment rule sets</a:t>
            </a:r>
          </a:p>
        </p:txBody>
      </p:sp>
      <p:sp>
        <p:nvSpPr>
          <p:cNvPr id="9219" name="Rectangle 3"/>
          <p:cNvSpPr>
            <a:spLocks noGrp="1" noChangeArrowheads="1"/>
          </p:cNvSpPr>
          <p:nvPr>
            <p:ph idx="1"/>
          </p:nvPr>
        </p:nvSpPr>
        <p:spPr>
          <a:xfrm>
            <a:off x="519113" y="5003800"/>
            <a:ext cx="8318500" cy="1385888"/>
          </a:xfrm>
        </p:spPr>
        <p:txBody>
          <a:bodyPr/>
          <a:lstStyle/>
          <a:p>
            <a:pPr>
              <a:buFont typeface="Arial" charset="0"/>
              <a:buChar char="•"/>
            </a:pPr>
            <a:r>
              <a:rPr lang="en-US" smtClean="0"/>
              <a:t>Each assignable entity has two rule sets</a:t>
            </a:r>
          </a:p>
          <a:p>
            <a:pPr lvl="1"/>
            <a:r>
              <a:rPr lang="en-US" smtClean="0"/>
              <a:t>Global - primarily to assign objects to groups</a:t>
            </a:r>
          </a:p>
          <a:p>
            <a:pPr lvl="1"/>
            <a:r>
              <a:rPr lang="en-US" smtClean="0"/>
              <a:t>Default Group - primarily to assign objects to users in that group</a:t>
            </a:r>
          </a:p>
        </p:txBody>
      </p:sp>
      <p:grpSp>
        <p:nvGrpSpPr>
          <p:cNvPr id="9221" name="Group 64"/>
          <p:cNvGrpSpPr>
            <a:grpSpLocks/>
          </p:cNvGrpSpPr>
          <p:nvPr/>
        </p:nvGrpSpPr>
        <p:grpSpPr bwMode="auto">
          <a:xfrm>
            <a:off x="671191" y="3394977"/>
            <a:ext cx="892175" cy="657225"/>
            <a:chOff x="2083" y="1606"/>
            <a:chExt cx="1489" cy="1097"/>
          </a:xfrm>
        </p:grpSpPr>
        <p:sp>
          <p:nvSpPr>
            <p:cNvPr id="9247" name="Rectangle 65"/>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9248" name="Freeform 66"/>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9249" name="Freeform 67"/>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9250" name="Freeform 68"/>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9251" name="Freeform 69"/>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9252" name="Rectangle 70"/>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9253" name="Rectangle 71"/>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9254" name="AutoShape 72"/>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9255" name="Freeform 73"/>
            <p:cNvSpPr>
              <a:spLocks/>
            </p:cNvSpPr>
            <p:nvPr/>
          </p:nvSpPr>
          <p:spPr bwMode="auto">
            <a:xfrm>
              <a:off x="2219" y="2561"/>
              <a:ext cx="369" cy="104"/>
            </a:xfrm>
            <a:custGeom>
              <a:avLst/>
              <a:gdLst>
                <a:gd name="T0" fmla="*/ 0 w 992"/>
                <a:gd name="T1" fmla="*/ 0 h 280"/>
                <a:gd name="T2" fmla="*/ 7 w 992"/>
                <a:gd name="T3" fmla="*/ 1 h 280"/>
                <a:gd name="T4" fmla="*/ 7 w 992"/>
                <a:gd name="T5" fmla="*/ 2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9256" name="Freeform 74"/>
            <p:cNvSpPr>
              <a:spLocks/>
            </p:cNvSpPr>
            <p:nvPr/>
          </p:nvSpPr>
          <p:spPr bwMode="auto">
            <a:xfrm>
              <a:off x="3429" y="2008"/>
              <a:ext cx="51" cy="375"/>
            </a:xfrm>
            <a:custGeom>
              <a:avLst/>
              <a:gdLst>
                <a:gd name="T0" fmla="*/ 0 w 136"/>
                <a:gd name="T1" fmla="*/ 0 h 1008"/>
                <a:gd name="T2" fmla="*/ 1 w 136"/>
                <a:gd name="T3" fmla="*/ 7 h 1008"/>
                <a:gd name="T4" fmla="*/ 1 w 136"/>
                <a:gd name="T5" fmla="*/ 6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9257" name="Rectangle 75"/>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9258" name="Rectangle 76"/>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9259" name="Rectangle 77"/>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9260" name="Group 78"/>
            <p:cNvGrpSpPr>
              <a:grpSpLocks/>
            </p:cNvGrpSpPr>
            <p:nvPr/>
          </p:nvGrpSpPr>
          <p:grpSpPr bwMode="auto">
            <a:xfrm>
              <a:off x="2221" y="1871"/>
              <a:ext cx="518" cy="782"/>
              <a:chOff x="2400" y="1656"/>
              <a:chExt cx="752" cy="1136"/>
            </a:xfrm>
          </p:grpSpPr>
          <p:sp>
            <p:nvSpPr>
              <p:cNvPr id="9273" name="Freeform 7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9274" name="Freeform 8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9275" name="Freeform 8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9276" name="Freeform 8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9277" name="Freeform 8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9278" name="Line 8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79" name="Line 8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9261" name="Group 86"/>
            <p:cNvGrpSpPr>
              <a:grpSpLocks/>
            </p:cNvGrpSpPr>
            <p:nvPr/>
          </p:nvGrpSpPr>
          <p:grpSpPr bwMode="auto">
            <a:xfrm rot="-6511945">
              <a:off x="2834" y="1842"/>
              <a:ext cx="518" cy="783"/>
              <a:chOff x="2400" y="1656"/>
              <a:chExt cx="752" cy="1136"/>
            </a:xfrm>
          </p:grpSpPr>
          <p:sp>
            <p:nvSpPr>
              <p:cNvPr id="9266" name="Freeform 8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9267" name="Freeform 8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9268" name="Freeform 8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9269" name="Freeform 9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9270" name="Freeform 9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9271" name="Line 9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72" name="Line 9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9262" name="Freeform 94"/>
            <p:cNvSpPr>
              <a:spLocks/>
            </p:cNvSpPr>
            <p:nvPr/>
          </p:nvSpPr>
          <p:spPr bwMode="auto">
            <a:xfrm>
              <a:off x="2689" y="2097"/>
              <a:ext cx="62" cy="351"/>
            </a:xfrm>
            <a:custGeom>
              <a:avLst/>
              <a:gdLst>
                <a:gd name="T0" fmla="*/ 1 w 168"/>
                <a:gd name="T1" fmla="*/ 7 h 944"/>
                <a:gd name="T2" fmla="*/ 0 w 168"/>
                <a:gd name="T3" fmla="*/ 0 h 944"/>
                <a:gd name="T4" fmla="*/ 0 w 168"/>
                <a:gd name="T5" fmla="*/ 0 h 944"/>
                <a:gd name="T6" fmla="*/ 1 w 168"/>
                <a:gd name="T7" fmla="*/ 6 h 944"/>
                <a:gd name="T8" fmla="*/ 1 w 168"/>
                <a:gd name="T9" fmla="*/ 7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9263" name="Freeform 95"/>
            <p:cNvSpPr>
              <a:spLocks/>
            </p:cNvSpPr>
            <p:nvPr/>
          </p:nvSpPr>
          <p:spPr bwMode="auto">
            <a:xfrm>
              <a:off x="2382" y="1853"/>
              <a:ext cx="354" cy="78"/>
            </a:xfrm>
            <a:custGeom>
              <a:avLst/>
              <a:gdLst>
                <a:gd name="T0" fmla="*/ 0 w 952"/>
                <a:gd name="T1" fmla="*/ 0 h 208"/>
                <a:gd name="T2" fmla="*/ 0 w 952"/>
                <a:gd name="T3" fmla="*/ 0 h 208"/>
                <a:gd name="T4" fmla="*/ 7 w 952"/>
                <a:gd name="T5" fmla="*/ 1 h 208"/>
                <a:gd name="T6" fmla="*/ 7 w 952"/>
                <a:gd name="T7" fmla="*/ 2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9264" name="Rectangle 96"/>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9265" name="Rectangle 97"/>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9222" name="Group 98"/>
          <p:cNvGrpSpPr>
            <a:grpSpLocks/>
          </p:cNvGrpSpPr>
          <p:nvPr/>
        </p:nvGrpSpPr>
        <p:grpSpPr bwMode="auto">
          <a:xfrm>
            <a:off x="7710525" y="1661539"/>
            <a:ext cx="717550" cy="712787"/>
            <a:chOff x="3360" y="800"/>
            <a:chExt cx="620" cy="616"/>
          </a:xfrm>
        </p:grpSpPr>
        <p:sp>
          <p:nvSpPr>
            <p:cNvPr id="9241" name="AutoShape 99"/>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9242" name="Freeform 100"/>
            <p:cNvSpPr>
              <a:spLocks/>
            </p:cNvSpPr>
            <p:nvPr/>
          </p:nvSpPr>
          <p:spPr bwMode="auto">
            <a:xfrm>
              <a:off x="3403" y="830"/>
              <a:ext cx="212" cy="27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9243" name="Group 101"/>
            <p:cNvGrpSpPr>
              <a:grpSpLocks/>
            </p:cNvGrpSpPr>
            <p:nvPr/>
          </p:nvGrpSpPr>
          <p:grpSpPr bwMode="auto">
            <a:xfrm flipH="1">
              <a:off x="3749" y="1171"/>
              <a:ext cx="212" cy="213"/>
              <a:chOff x="1350" y="686"/>
              <a:chExt cx="1132" cy="1132"/>
            </a:xfrm>
          </p:grpSpPr>
          <p:sp>
            <p:nvSpPr>
              <p:cNvPr id="9245" name="AutoShape 102"/>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9246" name="Picture 103"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9244" name="Picture 104"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223" name="Group 105"/>
          <p:cNvGrpSpPr>
            <a:grpSpLocks/>
          </p:cNvGrpSpPr>
          <p:nvPr/>
        </p:nvGrpSpPr>
        <p:grpSpPr bwMode="auto">
          <a:xfrm>
            <a:off x="715204" y="1282235"/>
            <a:ext cx="638175" cy="811213"/>
            <a:chOff x="2401" y="425"/>
            <a:chExt cx="907" cy="1154"/>
          </a:xfrm>
        </p:grpSpPr>
        <p:sp>
          <p:nvSpPr>
            <p:cNvPr id="9235" name="Rectangle 106"/>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9236" name="Line 107"/>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37" name="Line 108"/>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38" name="Rectangle 109"/>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9239" name="Freeform 110"/>
            <p:cNvSpPr>
              <a:spLocks/>
            </p:cNvSpPr>
            <p:nvPr/>
          </p:nvSpPr>
          <p:spPr bwMode="auto">
            <a:xfrm>
              <a:off x="2643" y="789"/>
              <a:ext cx="309" cy="257"/>
            </a:xfrm>
            <a:custGeom>
              <a:avLst/>
              <a:gdLst>
                <a:gd name="T0" fmla="*/ 494 w 234"/>
                <a:gd name="T1" fmla="*/ 0 h 195"/>
                <a:gd name="T2" fmla="*/ 110 w 234"/>
                <a:gd name="T3" fmla="*/ 165 h 195"/>
                <a:gd name="T4" fmla="*/ 0 w 234"/>
                <a:gd name="T5" fmla="*/ 776 h 195"/>
                <a:gd name="T6" fmla="*/ 724 w 234"/>
                <a:gd name="T7" fmla="*/ 776 h 195"/>
                <a:gd name="T8" fmla="*/ 940 w 234"/>
                <a:gd name="T9" fmla="*/ 439 h 195"/>
                <a:gd name="T10" fmla="*/ 49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9240" name="Line 111"/>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9224" name="Group 112"/>
          <p:cNvGrpSpPr>
            <a:grpSpLocks/>
          </p:cNvGrpSpPr>
          <p:nvPr/>
        </p:nvGrpSpPr>
        <p:grpSpPr bwMode="auto">
          <a:xfrm>
            <a:off x="7743188" y="3691814"/>
            <a:ext cx="738188" cy="728662"/>
            <a:chOff x="3576" y="3153"/>
            <a:chExt cx="784" cy="775"/>
          </a:xfrm>
        </p:grpSpPr>
        <p:sp>
          <p:nvSpPr>
            <p:cNvPr id="9225" name="Freeform 113"/>
            <p:cNvSpPr>
              <a:spLocks/>
            </p:cNvSpPr>
            <p:nvPr/>
          </p:nvSpPr>
          <p:spPr bwMode="auto">
            <a:xfrm>
              <a:off x="3576" y="3153"/>
              <a:ext cx="771" cy="765"/>
            </a:xfrm>
            <a:custGeom>
              <a:avLst/>
              <a:gdLst>
                <a:gd name="T0" fmla="*/ 43 w 1542"/>
                <a:gd name="T1" fmla="*/ 47 h 1531"/>
                <a:gd name="T2" fmla="*/ 44 w 1542"/>
                <a:gd name="T3" fmla="*/ 47 h 1531"/>
                <a:gd name="T4" fmla="*/ 45 w 1542"/>
                <a:gd name="T5" fmla="*/ 47 h 1531"/>
                <a:gd name="T6" fmla="*/ 46 w 1542"/>
                <a:gd name="T7" fmla="*/ 46 h 1531"/>
                <a:gd name="T8" fmla="*/ 47 w 1542"/>
                <a:gd name="T9" fmla="*/ 46 h 1531"/>
                <a:gd name="T10" fmla="*/ 48 w 1542"/>
                <a:gd name="T11" fmla="*/ 45 h 1531"/>
                <a:gd name="T12" fmla="*/ 48 w 1542"/>
                <a:gd name="T13" fmla="*/ 44 h 1531"/>
                <a:gd name="T14" fmla="*/ 48 w 1542"/>
                <a:gd name="T15" fmla="*/ 43 h 1531"/>
                <a:gd name="T16" fmla="*/ 48 w 1542"/>
                <a:gd name="T17" fmla="*/ 42 h 1531"/>
                <a:gd name="T18" fmla="*/ 48 w 1542"/>
                <a:gd name="T19" fmla="*/ 5 h 1531"/>
                <a:gd name="T20" fmla="*/ 48 w 1542"/>
                <a:gd name="T21" fmla="*/ 4 h 1531"/>
                <a:gd name="T22" fmla="*/ 48 w 1542"/>
                <a:gd name="T23" fmla="*/ 3 h 1531"/>
                <a:gd name="T24" fmla="*/ 48 w 1542"/>
                <a:gd name="T25" fmla="*/ 2 h 1531"/>
                <a:gd name="T26" fmla="*/ 47 w 1542"/>
                <a:gd name="T27" fmla="*/ 1 h 1531"/>
                <a:gd name="T28" fmla="*/ 46 w 1542"/>
                <a:gd name="T29" fmla="*/ 0 h 1531"/>
                <a:gd name="T30" fmla="*/ 45 w 1542"/>
                <a:gd name="T31" fmla="*/ 0 h 1531"/>
                <a:gd name="T32" fmla="*/ 44 w 1542"/>
                <a:gd name="T33" fmla="*/ 0 h 1531"/>
                <a:gd name="T34" fmla="*/ 43 w 1542"/>
                <a:gd name="T35" fmla="*/ 0 h 1531"/>
                <a:gd name="T36" fmla="*/ 6 w 1542"/>
                <a:gd name="T37" fmla="*/ 0 h 1531"/>
                <a:gd name="T38" fmla="*/ 5 w 1542"/>
                <a:gd name="T39" fmla="*/ 0 h 1531"/>
                <a:gd name="T40" fmla="*/ 3 w 1542"/>
                <a:gd name="T41" fmla="*/ 0 h 1531"/>
                <a:gd name="T42" fmla="*/ 3 w 1542"/>
                <a:gd name="T43" fmla="*/ 0 h 1531"/>
                <a:gd name="T44" fmla="*/ 2 w 1542"/>
                <a:gd name="T45" fmla="*/ 1 h 1531"/>
                <a:gd name="T46" fmla="*/ 1 w 1542"/>
                <a:gd name="T47" fmla="*/ 2 h 1531"/>
                <a:gd name="T48" fmla="*/ 1 w 1542"/>
                <a:gd name="T49" fmla="*/ 3 h 1531"/>
                <a:gd name="T50" fmla="*/ 1 w 1542"/>
                <a:gd name="T51" fmla="*/ 4 h 1531"/>
                <a:gd name="T52" fmla="*/ 0 w 1542"/>
                <a:gd name="T53" fmla="*/ 5 h 1531"/>
                <a:gd name="T54" fmla="*/ 0 w 1542"/>
                <a:gd name="T55" fmla="*/ 42 h 1531"/>
                <a:gd name="T56" fmla="*/ 1 w 1542"/>
                <a:gd name="T57" fmla="*/ 43 h 1531"/>
                <a:gd name="T58" fmla="*/ 1 w 1542"/>
                <a:gd name="T59" fmla="*/ 44 h 1531"/>
                <a:gd name="T60" fmla="*/ 1 w 1542"/>
                <a:gd name="T61" fmla="*/ 45 h 1531"/>
                <a:gd name="T62" fmla="*/ 2 w 1542"/>
                <a:gd name="T63" fmla="*/ 46 h 1531"/>
                <a:gd name="T64" fmla="*/ 3 w 1542"/>
                <a:gd name="T65" fmla="*/ 46 h 1531"/>
                <a:gd name="T66" fmla="*/ 3 w 1542"/>
                <a:gd name="T67" fmla="*/ 47 h 1531"/>
                <a:gd name="T68" fmla="*/ 5 w 1542"/>
                <a:gd name="T69" fmla="*/ 47 h 1531"/>
                <a:gd name="T70" fmla="*/ 6 w 1542"/>
                <a:gd name="T71" fmla="*/ 47 h 1531"/>
                <a:gd name="T72" fmla="*/ 43 w 1542"/>
                <a:gd name="T73" fmla="*/ 47 h 153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42"/>
                <a:gd name="T112" fmla="*/ 0 h 1531"/>
                <a:gd name="T113" fmla="*/ 1542 w 1542"/>
                <a:gd name="T114" fmla="*/ 1531 h 153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42" h="1531">
                  <a:moveTo>
                    <a:pt x="1367" y="1531"/>
                  </a:moveTo>
                  <a:lnTo>
                    <a:pt x="1401" y="1527"/>
                  </a:lnTo>
                  <a:lnTo>
                    <a:pt x="1436" y="1517"/>
                  </a:lnTo>
                  <a:lnTo>
                    <a:pt x="1465" y="1500"/>
                  </a:lnTo>
                  <a:lnTo>
                    <a:pt x="1491" y="1479"/>
                  </a:lnTo>
                  <a:lnTo>
                    <a:pt x="1511" y="1454"/>
                  </a:lnTo>
                  <a:lnTo>
                    <a:pt x="1528" y="1424"/>
                  </a:lnTo>
                  <a:lnTo>
                    <a:pt x="1539" y="1390"/>
                  </a:lnTo>
                  <a:lnTo>
                    <a:pt x="1542" y="1356"/>
                  </a:lnTo>
                  <a:lnTo>
                    <a:pt x="1542" y="175"/>
                  </a:lnTo>
                  <a:lnTo>
                    <a:pt x="1539" y="141"/>
                  </a:lnTo>
                  <a:lnTo>
                    <a:pt x="1528" y="107"/>
                  </a:lnTo>
                  <a:lnTo>
                    <a:pt x="1511" y="78"/>
                  </a:lnTo>
                  <a:lnTo>
                    <a:pt x="1491" y="52"/>
                  </a:lnTo>
                  <a:lnTo>
                    <a:pt x="1465" y="31"/>
                  </a:lnTo>
                  <a:lnTo>
                    <a:pt x="1436" y="14"/>
                  </a:lnTo>
                  <a:lnTo>
                    <a:pt x="1401" y="4"/>
                  </a:lnTo>
                  <a:lnTo>
                    <a:pt x="1367" y="0"/>
                  </a:lnTo>
                  <a:lnTo>
                    <a:pt x="175" y="0"/>
                  </a:lnTo>
                  <a:lnTo>
                    <a:pt x="141" y="4"/>
                  </a:lnTo>
                  <a:lnTo>
                    <a:pt x="106" y="14"/>
                  </a:lnTo>
                  <a:lnTo>
                    <a:pt x="77" y="31"/>
                  </a:lnTo>
                  <a:lnTo>
                    <a:pt x="51" y="52"/>
                  </a:lnTo>
                  <a:lnTo>
                    <a:pt x="31" y="78"/>
                  </a:lnTo>
                  <a:lnTo>
                    <a:pt x="14" y="107"/>
                  </a:lnTo>
                  <a:lnTo>
                    <a:pt x="3" y="141"/>
                  </a:lnTo>
                  <a:lnTo>
                    <a:pt x="0" y="175"/>
                  </a:lnTo>
                  <a:lnTo>
                    <a:pt x="0" y="1356"/>
                  </a:lnTo>
                  <a:lnTo>
                    <a:pt x="3" y="1390"/>
                  </a:lnTo>
                  <a:lnTo>
                    <a:pt x="14" y="1424"/>
                  </a:lnTo>
                  <a:lnTo>
                    <a:pt x="31" y="1454"/>
                  </a:lnTo>
                  <a:lnTo>
                    <a:pt x="51" y="1479"/>
                  </a:lnTo>
                  <a:lnTo>
                    <a:pt x="77" y="1500"/>
                  </a:lnTo>
                  <a:lnTo>
                    <a:pt x="106" y="1517"/>
                  </a:lnTo>
                  <a:lnTo>
                    <a:pt x="141" y="1527"/>
                  </a:lnTo>
                  <a:lnTo>
                    <a:pt x="175" y="1531"/>
                  </a:lnTo>
                  <a:lnTo>
                    <a:pt x="1367" y="1531"/>
                  </a:lnTo>
                  <a:close/>
                </a:path>
              </a:pathLst>
            </a:custGeom>
            <a:solidFill>
              <a:srgbClr val="FF9B9E"/>
            </a:solidFill>
            <a:ln w="9525">
              <a:solidFill>
                <a:schemeClr val="bg1"/>
              </a:solidFill>
              <a:round/>
              <a:headEnd/>
              <a:tailEnd/>
            </a:ln>
          </p:spPr>
          <p:txBody>
            <a:bodyPr/>
            <a:lstStyle/>
            <a:p>
              <a:endParaRPr lang="en-US"/>
            </a:p>
          </p:txBody>
        </p:sp>
        <p:sp>
          <p:nvSpPr>
            <p:cNvPr id="9226" name="Freeform 114"/>
            <p:cNvSpPr>
              <a:spLocks/>
            </p:cNvSpPr>
            <p:nvPr/>
          </p:nvSpPr>
          <p:spPr bwMode="auto">
            <a:xfrm>
              <a:off x="3895" y="3254"/>
              <a:ext cx="271" cy="134"/>
            </a:xfrm>
            <a:custGeom>
              <a:avLst/>
              <a:gdLst>
                <a:gd name="T0" fmla="*/ 15 w 542"/>
                <a:gd name="T1" fmla="*/ 8 h 269"/>
                <a:gd name="T2" fmla="*/ 15 w 542"/>
                <a:gd name="T3" fmla="*/ 8 h 269"/>
                <a:gd name="T4" fmla="*/ 15 w 542"/>
                <a:gd name="T5" fmla="*/ 8 h 269"/>
                <a:gd name="T6" fmla="*/ 16 w 542"/>
                <a:gd name="T7" fmla="*/ 8 h 269"/>
                <a:gd name="T8" fmla="*/ 16 w 542"/>
                <a:gd name="T9" fmla="*/ 8 h 269"/>
                <a:gd name="T10" fmla="*/ 17 w 542"/>
                <a:gd name="T11" fmla="*/ 8 h 269"/>
                <a:gd name="T12" fmla="*/ 17 w 542"/>
                <a:gd name="T13" fmla="*/ 7 h 269"/>
                <a:gd name="T14" fmla="*/ 17 w 542"/>
                <a:gd name="T15" fmla="*/ 7 h 269"/>
                <a:gd name="T16" fmla="*/ 17 w 542"/>
                <a:gd name="T17" fmla="*/ 7 h 269"/>
                <a:gd name="T18" fmla="*/ 17 w 542"/>
                <a:gd name="T19" fmla="*/ 7 h 269"/>
                <a:gd name="T20" fmla="*/ 17 w 542"/>
                <a:gd name="T21" fmla="*/ 6 h 269"/>
                <a:gd name="T22" fmla="*/ 17 w 542"/>
                <a:gd name="T23" fmla="*/ 6 h 269"/>
                <a:gd name="T24" fmla="*/ 17 w 542"/>
                <a:gd name="T25" fmla="*/ 5 h 269"/>
                <a:gd name="T26" fmla="*/ 16 w 542"/>
                <a:gd name="T27" fmla="*/ 5 h 269"/>
                <a:gd name="T28" fmla="*/ 2 w 542"/>
                <a:gd name="T29" fmla="*/ 0 h 269"/>
                <a:gd name="T30" fmla="*/ 2 w 542"/>
                <a:gd name="T31" fmla="*/ 0 h 269"/>
                <a:gd name="T32" fmla="*/ 2 w 542"/>
                <a:gd name="T33" fmla="*/ 0 h 269"/>
                <a:gd name="T34" fmla="*/ 1 w 542"/>
                <a:gd name="T35" fmla="*/ 0 h 269"/>
                <a:gd name="T36" fmla="*/ 1 w 542"/>
                <a:gd name="T37" fmla="*/ 0 h 269"/>
                <a:gd name="T38" fmla="*/ 1 w 542"/>
                <a:gd name="T39" fmla="*/ 0 h 269"/>
                <a:gd name="T40" fmla="*/ 1 w 542"/>
                <a:gd name="T41" fmla="*/ 0 h 269"/>
                <a:gd name="T42" fmla="*/ 1 w 542"/>
                <a:gd name="T43" fmla="*/ 0 h 269"/>
                <a:gd name="T44" fmla="*/ 1 w 542"/>
                <a:gd name="T45" fmla="*/ 1 h 269"/>
                <a:gd name="T46" fmla="*/ 1 w 542"/>
                <a:gd name="T47" fmla="*/ 1 h 269"/>
                <a:gd name="T48" fmla="*/ 0 w 542"/>
                <a:gd name="T49" fmla="*/ 1 h 269"/>
                <a:gd name="T50" fmla="*/ 1 w 542"/>
                <a:gd name="T51" fmla="*/ 2 h 269"/>
                <a:gd name="T52" fmla="*/ 1 w 542"/>
                <a:gd name="T53" fmla="*/ 2 h 269"/>
                <a:gd name="T54" fmla="*/ 1 w 542"/>
                <a:gd name="T55" fmla="*/ 3 h 269"/>
                <a:gd name="T56" fmla="*/ 15 w 542"/>
                <a:gd name="T57" fmla="*/ 8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68" y="266"/>
                  </a:moveTo>
                  <a:lnTo>
                    <a:pt x="479" y="269"/>
                  </a:lnTo>
                  <a:lnTo>
                    <a:pt x="491" y="269"/>
                  </a:lnTo>
                  <a:lnTo>
                    <a:pt x="501" y="268"/>
                  </a:lnTo>
                  <a:lnTo>
                    <a:pt x="511" y="264"/>
                  </a:lnTo>
                  <a:lnTo>
                    <a:pt x="520" y="259"/>
                  </a:lnTo>
                  <a:lnTo>
                    <a:pt x="527" y="252"/>
                  </a:lnTo>
                  <a:lnTo>
                    <a:pt x="533" y="244"/>
                  </a:lnTo>
                  <a:lnTo>
                    <a:pt x="539" y="233"/>
                  </a:lnTo>
                  <a:lnTo>
                    <a:pt x="542" y="213"/>
                  </a:lnTo>
                  <a:lnTo>
                    <a:pt x="539" y="192"/>
                  </a:lnTo>
                  <a:lnTo>
                    <a:pt x="527" y="175"/>
                  </a:lnTo>
                  <a:lnTo>
                    <a:pt x="508" y="163"/>
                  </a:lnTo>
                  <a:lnTo>
                    <a:pt x="74" y="4"/>
                  </a:lnTo>
                  <a:lnTo>
                    <a:pt x="64" y="0"/>
                  </a:lnTo>
                  <a:lnTo>
                    <a:pt x="53" y="0"/>
                  </a:lnTo>
                  <a:lnTo>
                    <a:pt x="43" y="0"/>
                  </a:lnTo>
                  <a:lnTo>
                    <a:pt x="33" y="4"/>
                  </a:lnTo>
                  <a:lnTo>
                    <a:pt x="22" y="9"/>
                  </a:lnTo>
                  <a:lnTo>
                    <a:pt x="16" y="16"/>
                  </a:lnTo>
                  <a:lnTo>
                    <a:pt x="9" y="24"/>
                  </a:lnTo>
                  <a:lnTo>
                    <a:pt x="4" y="34"/>
                  </a:lnTo>
                  <a:lnTo>
                    <a:pt x="0" y="57"/>
                  </a:lnTo>
                  <a:lnTo>
                    <a:pt x="5" y="77"/>
                  </a:lnTo>
                  <a:lnTo>
                    <a:pt x="17" y="93"/>
                  </a:lnTo>
                  <a:lnTo>
                    <a:pt x="36" y="105"/>
                  </a:lnTo>
                  <a:lnTo>
                    <a:pt x="468"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27" name="Freeform 115"/>
            <p:cNvSpPr>
              <a:spLocks/>
            </p:cNvSpPr>
            <p:nvPr/>
          </p:nvSpPr>
          <p:spPr bwMode="auto">
            <a:xfrm>
              <a:off x="3754" y="3590"/>
              <a:ext cx="271" cy="135"/>
            </a:xfrm>
            <a:custGeom>
              <a:avLst/>
              <a:gdLst>
                <a:gd name="T0" fmla="*/ 15 w 542"/>
                <a:gd name="T1" fmla="*/ 9 h 269"/>
                <a:gd name="T2" fmla="*/ 15 w 542"/>
                <a:gd name="T3" fmla="*/ 9 h 269"/>
                <a:gd name="T4" fmla="*/ 15 w 542"/>
                <a:gd name="T5" fmla="*/ 9 h 269"/>
                <a:gd name="T6" fmla="*/ 16 w 542"/>
                <a:gd name="T7" fmla="*/ 9 h 269"/>
                <a:gd name="T8" fmla="*/ 16 w 542"/>
                <a:gd name="T9" fmla="*/ 9 h 269"/>
                <a:gd name="T10" fmla="*/ 17 w 542"/>
                <a:gd name="T11" fmla="*/ 9 h 269"/>
                <a:gd name="T12" fmla="*/ 17 w 542"/>
                <a:gd name="T13" fmla="*/ 8 h 269"/>
                <a:gd name="T14" fmla="*/ 17 w 542"/>
                <a:gd name="T15" fmla="*/ 8 h 269"/>
                <a:gd name="T16" fmla="*/ 17 w 542"/>
                <a:gd name="T17" fmla="*/ 8 h 269"/>
                <a:gd name="T18" fmla="*/ 17 w 542"/>
                <a:gd name="T19" fmla="*/ 8 h 269"/>
                <a:gd name="T20" fmla="*/ 17 w 542"/>
                <a:gd name="T21" fmla="*/ 7 h 269"/>
                <a:gd name="T22" fmla="*/ 17 w 542"/>
                <a:gd name="T23" fmla="*/ 6 h 269"/>
                <a:gd name="T24" fmla="*/ 17 w 542"/>
                <a:gd name="T25" fmla="*/ 6 h 269"/>
                <a:gd name="T26" fmla="*/ 16 w 542"/>
                <a:gd name="T27" fmla="*/ 6 h 269"/>
                <a:gd name="T28" fmla="*/ 2 w 542"/>
                <a:gd name="T29" fmla="*/ 1 h 269"/>
                <a:gd name="T30" fmla="*/ 2 w 542"/>
                <a:gd name="T31" fmla="*/ 0 h 269"/>
                <a:gd name="T32" fmla="*/ 2 w 542"/>
                <a:gd name="T33" fmla="*/ 0 h 269"/>
                <a:gd name="T34" fmla="*/ 1 w 542"/>
                <a:gd name="T35" fmla="*/ 1 h 269"/>
                <a:gd name="T36" fmla="*/ 1 w 542"/>
                <a:gd name="T37" fmla="*/ 1 h 269"/>
                <a:gd name="T38" fmla="*/ 1 w 542"/>
                <a:gd name="T39" fmla="*/ 1 h 269"/>
                <a:gd name="T40" fmla="*/ 1 w 542"/>
                <a:gd name="T41" fmla="*/ 1 h 269"/>
                <a:gd name="T42" fmla="*/ 1 w 542"/>
                <a:gd name="T43" fmla="*/ 1 h 269"/>
                <a:gd name="T44" fmla="*/ 1 w 542"/>
                <a:gd name="T45" fmla="*/ 2 h 269"/>
                <a:gd name="T46" fmla="*/ 1 w 542"/>
                <a:gd name="T47" fmla="*/ 2 h 269"/>
                <a:gd name="T48" fmla="*/ 0 w 542"/>
                <a:gd name="T49" fmla="*/ 2 h 269"/>
                <a:gd name="T50" fmla="*/ 1 w 542"/>
                <a:gd name="T51" fmla="*/ 3 h 269"/>
                <a:gd name="T52" fmla="*/ 1 w 542"/>
                <a:gd name="T53" fmla="*/ 3 h 269"/>
                <a:gd name="T54" fmla="*/ 1 w 542"/>
                <a:gd name="T55" fmla="*/ 4 h 269"/>
                <a:gd name="T56" fmla="*/ 15 w 542"/>
                <a:gd name="T57" fmla="*/ 9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70" y="266"/>
                  </a:moveTo>
                  <a:lnTo>
                    <a:pt x="480" y="269"/>
                  </a:lnTo>
                  <a:lnTo>
                    <a:pt x="492" y="269"/>
                  </a:lnTo>
                  <a:lnTo>
                    <a:pt x="503" y="267"/>
                  </a:lnTo>
                  <a:lnTo>
                    <a:pt x="511" y="264"/>
                  </a:lnTo>
                  <a:lnTo>
                    <a:pt x="520" y="259"/>
                  </a:lnTo>
                  <a:lnTo>
                    <a:pt x="528" y="252"/>
                  </a:lnTo>
                  <a:lnTo>
                    <a:pt x="533" y="243"/>
                  </a:lnTo>
                  <a:lnTo>
                    <a:pt x="539" y="233"/>
                  </a:lnTo>
                  <a:lnTo>
                    <a:pt x="542" y="211"/>
                  </a:lnTo>
                  <a:lnTo>
                    <a:pt x="537" y="190"/>
                  </a:lnTo>
                  <a:lnTo>
                    <a:pt x="525" y="175"/>
                  </a:lnTo>
                  <a:lnTo>
                    <a:pt x="506" y="163"/>
                  </a:lnTo>
                  <a:lnTo>
                    <a:pt x="74" y="3"/>
                  </a:lnTo>
                  <a:lnTo>
                    <a:pt x="64" y="0"/>
                  </a:lnTo>
                  <a:lnTo>
                    <a:pt x="53" y="0"/>
                  </a:lnTo>
                  <a:lnTo>
                    <a:pt x="43" y="1"/>
                  </a:lnTo>
                  <a:lnTo>
                    <a:pt x="33" y="5"/>
                  </a:lnTo>
                  <a:lnTo>
                    <a:pt x="22" y="10"/>
                  </a:lnTo>
                  <a:lnTo>
                    <a:pt x="16" y="17"/>
                  </a:lnTo>
                  <a:lnTo>
                    <a:pt x="9" y="25"/>
                  </a:lnTo>
                  <a:lnTo>
                    <a:pt x="4" y="36"/>
                  </a:lnTo>
                  <a:lnTo>
                    <a:pt x="0" y="58"/>
                  </a:lnTo>
                  <a:lnTo>
                    <a:pt x="5" y="77"/>
                  </a:lnTo>
                  <a:lnTo>
                    <a:pt x="17" y="94"/>
                  </a:lnTo>
                  <a:lnTo>
                    <a:pt x="36" y="104"/>
                  </a:lnTo>
                  <a:lnTo>
                    <a:pt x="470"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28" name="Freeform 116"/>
            <p:cNvSpPr>
              <a:spLocks/>
            </p:cNvSpPr>
            <p:nvPr/>
          </p:nvSpPr>
          <p:spPr bwMode="auto">
            <a:xfrm>
              <a:off x="3797" y="3326"/>
              <a:ext cx="325" cy="325"/>
            </a:xfrm>
            <a:custGeom>
              <a:avLst/>
              <a:gdLst>
                <a:gd name="T0" fmla="*/ 14 w 650"/>
                <a:gd name="T1" fmla="*/ 21 h 650"/>
                <a:gd name="T2" fmla="*/ 15 w 650"/>
                <a:gd name="T3" fmla="*/ 21 h 650"/>
                <a:gd name="T4" fmla="*/ 15 w 650"/>
                <a:gd name="T5" fmla="*/ 21 h 650"/>
                <a:gd name="T6" fmla="*/ 15 w 650"/>
                <a:gd name="T7" fmla="*/ 21 h 650"/>
                <a:gd name="T8" fmla="*/ 15 w 650"/>
                <a:gd name="T9" fmla="*/ 20 h 650"/>
                <a:gd name="T10" fmla="*/ 21 w 650"/>
                <a:gd name="T11" fmla="*/ 6 h 650"/>
                <a:gd name="T12" fmla="*/ 21 w 650"/>
                <a:gd name="T13" fmla="*/ 6 h 650"/>
                <a:gd name="T14" fmla="*/ 21 w 650"/>
                <a:gd name="T15" fmla="*/ 6 h 650"/>
                <a:gd name="T16" fmla="*/ 21 w 650"/>
                <a:gd name="T17" fmla="*/ 5 h 650"/>
                <a:gd name="T18" fmla="*/ 20 w 650"/>
                <a:gd name="T19" fmla="*/ 5 h 650"/>
                <a:gd name="T20" fmla="*/ 6 w 650"/>
                <a:gd name="T21" fmla="*/ 1 h 650"/>
                <a:gd name="T22" fmla="*/ 6 w 650"/>
                <a:gd name="T23" fmla="*/ 0 h 650"/>
                <a:gd name="T24" fmla="*/ 6 w 650"/>
                <a:gd name="T25" fmla="*/ 1 h 650"/>
                <a:gd name="T26" fmla="*/ 5 w 650"/>
                <a:gd name="T27" fmla="*/ 1 h 650"/>
                <a:gd name="T28" fmla="*/ 5 w 650"/>
                <a:gd name="T29" fmla="*/ 1 h 650"/>
                <a:gd name="T30" fmla="*/ 1 w 650"/>
                <a:gd name="T31" fmla="*/ 14 h 650"/>
                <a:gd name="T32" fmla="*/ 0 w 650"/>
                <a:gd name="T33" fmla="*/ 15 h 650"/>
                <a:gd name="T34" fmla="*/ 1 w 650"/>
                <a:gd name="T35" fmla="*/ 15 h 650"/>
                <a:gd name="T36" fmla="*/ 1 w 650"/>
                <a:gd name="T37" fmla="*/ 15 h 650"/>
                <a:gd name="T38" fmla="*/ 1 w 650"/>
                <a:gd name="T39" fmla="*/ 15 h 650"/>
                <a:gd name="T40" fmla="*/ 14 w 650"/>
                <a:gd name="T41" fmla="*/ 21 h 6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0"/>
                <a:gd name="T64" fmla="*/ 0 h 650"/>
                <a:gd name="T65" fmla="*/ 650 w 650"/>
                <a:gd name="T66" fmla="*/ 650 h 6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0" h="650">
                  <a:moveTo>
                    <a:pt x="463" y="649"/>
                  </a:moveTo>
                  <a:lnTo>
                    <a:pt x="468" y="650"/>
                  </a:lnTo>
                  <a:lnTo>
                    <a:pt x="473" y="649"/>
                  </a:lnTo>
                  <a:lnTo>
                    <a:pt x="478" y="645"/>
                  </a:lnTo>
                  <a:lnTo>
                    <a:pt x="482" y="640"/>
                  </a:lnTo>
                  <a:lnTo>
                    <a:pt x="650" y="189"/>
                  </a:lnTo>
                  <a:lnTo>
                    <a:pt x="650" y="182"/>
                  </a:lnTo>
                  <a:lnTo>
                    <a:pt x="648" y="177"/>
                  </a:lnTo>
                  <a:lnTo>
                    <a:pt x="644" y="172"/>
                  </a:lnTo>
                  <a:lnTo>
                    <a:pt x="639" y="168"/>
                  </a:lnTo>
                  <a:lnTo>
                    <a:pt x="188" y="2"/>
                  </a:lnTo>
                  <a:lnTo>
                    <a:pt x="181" y="0"/>
                  </a:lnTo>
                  <a:lnTo>
                    <a:pt x="176" y="2"/>
                  </a:lnTo>
                  <a:lnTo>
                    <a:pt x="171" y="5"/>
                  </a:lnTo>
                  <a:lnTo>
                    <a:pt x="169" y="11"/>
                  </a:lnTo>
                  <a:lnTo>
                    <a:pt x="1" y="463"/>
                  </a:lnTo>
                  <a:lnTo>
                    <a:pt x="0" y="470"/>
                  </a:lnTo>
                  <a:lnTo>
                    <a:pt x="1" y="475"/>
                  </a:lnTo>
                  <a:lnTo>
                    <a:pt x="5" y="481"/>
                  </a:lnTo>
                  <a:lnTo>
                    <a:pt x="10" y="482"/>
                  </a:lnTo>
                  <a:lnTo>
                    <a:pt x="463" y="6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29" name="Freeform 117"/>
            <p:cNvSpPr>
              <a:spLocks/>
            </p:cNvSpPr>
            <p:nvPr/>
          </p:nvSpPr>
          <p:spPr bwMode="auto">
            <a:xfrm>
              <a:off x="3659" y="3842"/>
              <a:ext cx="603" cy="86"/>
            </a:xfrm>
            <a:custGeom>
              <a:avLst/>
              <a:gdLst>
                <a:gd name="T0" fmla="*/ 35 w 1206"/>
                <a:gd name="T1" fmla="*/ 6 h 172"/>
                <a:gd name="T2" fmla="*/ 36 w 1206"/>
                <a:gd name="T3" fmla="*/ 6 h 172"/>
                <a:gd name="T4" fmla="*/ 37 w 1206"/>
                <a:gd name="T5" fmla="*/ 6 h 172"/>
                <a:gd name="T6" fmla="*/ 37 w 1206"/>
                <a:gd name="T7" fmla="*/ 5 h 172"/>
                <a:gd name="T8" fmla="*/ 37 w 1206"/>
                <a:gd name="T9" fmla="*/ 5 h 172"/>
                <a:gd name="T10" fmla="*/ 38 w 1206"/>
                <a:gd name="T11" fmla="*/ 5 h 172"/>
                <a:gd name="T12" fmla="*/ 38 w 1206"/>
                <a:gd name="T13" fmla="*/ 4 h 172"/>
                <a:gd name="T14" fmla="*/ 38 w 1206"/>
                <a:gd name="T15" fmla="*/ 3 h 172"/>
                <a:gd name="T16" fmla="*/ 38 w 1206"/>
                <a:gd name="T17" fmla="*/ 3 h 172"/>
                <a:gd name="T18" fmla="*/ 38 w 1206"/>
                <a:gd name="T19" fmla="*/ 3 h 172"/>
                <a:gd name="T20" fmla="*/ 38 w 1206"/>
                <a:gd name="T21" fmla="*/ 3 h 172"/>
                <a:gd name="T22" fmla="*/ 38 w 1206"/>
                <a:gd name="T23" fmla="*/ 2 h 172"/>
                <a:gd name="T24" fmla="*/ 38 w 1206"/>
                <a:gd name="T25" fmla="*/ 2 h 172"/>
                <a:gd name="T26" fmla="*/ 37 w 1206"/>
                <a:gd name="T27" fmla="*/ 1 h 172"/>
                <a:gd name="T28" fmla="*/ 37 w 1206"/>
                <a:gd name="T29" fmla="*/ 1 h 172"/>
                <a:gd name="T30" fmla="*/ 37 w 1206"/>
                <a:gd name="T31" fmla="*/ 1 h 172"/>
                <a:gd name="T32" fmla="*/ 36 w 1206"/>
                <a:gd name="T33" fmla="*/ 1 h 172"/>
                <a:gd name="T34" fmla="*/ 35 w 1206"/>
                <a:gd name="T35" fmla="*/ 0 h 172"/>
                <a:gd name="T36" fmla="*/ 3 w 1206"/>
                <a:gd name="T37" fmla="*/ 0 h 172"/>
                <a:gd name="T38" fmla="*/ 3 w 1206"/>
                <a:gd name="T39" fmla="*/ 1 h 172"/>
                <a:gd name="T40" fmla="*/ 2 w 1206"/>
                <a:gd name="T41" fmla="*/ 1 h 172"/>
                <a:gd name="T42" fmla="*/ 1 w 1206"/>
                <a:gd name="T43" fmla="*/ 1 h 172"/>
                <a:gd name="T44" fmla="*/ 1 w 1206"/>
                <a:gd name="T45" fmla="*/ 1 h 172"/>
                <a:gd name="T46" fmla="*/ 1 w 1206"/>
                <a:gd name="T47" fmla="*/ 2 h 172"/>
                <a:gd name="T48" fmla="*/ 1 w 1206"/>
                <a:gd name="T49" fmla="*/ 2 h 172"/>
                <a:gd name="T50" fmla="*/ 1 w 1206"/>
                <a:gd name="T51" fmla="*/ 3 h 172"/>
                <a:gd name="T52" fmla="*/ 0 w 1206"/>
                <a:gd name="T53" fmla="*/ 3 h 172"/>
                <a:gd name="T54" fmla="*/ 0 w 1206"/>
                <a:gd name="T55" fmla="*/ 3 h 172"/>
                <a:gd name="T56" fmla="*/ 1 w 1206"/>
                <a:gd name="T57" fmla="*/ 3 h 172"/>
                <a:gd name="T58" fmla="*/ 1 w 1206"/>
                <a:gd name="T59" fmla="*/ 4 h 172"/>
                <a:gd name="T60" fmla="*/ 1 w 1206"/>
                <a:gd name="T61" fmla="*/ 5 h 172"/>
                <a:gd name="T62" fmla="*/ 1 w 1206"/>
                <a:gd name="T63" fmla="*/ 5 h 172"/>
                <a:gd name="T64" fmla="*/ 1 w 1206"/>
                <a:gd name="T65" fmla="*/ 5 h 172"/>
                <a:gd name="T66" fmla="*/ 2 w 1206"/>
                <a:gd name="T67" fmla="*/ 6 h 172"/>
                <a:gd name="T68" fmla="*/ 3 w 1206"/>
                <a:gd name="T69" fmla="*/ 6 h 172"/>
                <a:gd name="T70" fmla="*/ 3 w 1206"/>
                <a:gd name="T71" fmla="*/ 6 h 172"/>
                <a:gd name="T72" fmla="*/ 35 w 1206"/>
                <a:gd name="T73" fmla="*/ 6 h 17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06"/>
                <a:gd name="T112" fmla="*/ 0 h 172"/>
                <a:gd name="T113" fmla="*/ 1206 w 1206"/>
                <a:gd name="T114" fmla="*/ 172 h 17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06" h="172">
                  <a:moveTo>
                    <a:pt x="1120" y="172"/>
                  </a:moveTo>
                  <a:lnTo>
                    <a:pt x="1138" y="170"/>
                  </a:lnTo>
                  <a:lnTo>
                    <a:pt x="1155" y="165"/>
                  </a:lnTo>
                  <a:lnTo>
                    <a:pt x="1168" y="158"/>
                  </a:lnTo>
                  <a:lnTo>
                    <a:pt x="1182" y="146"/>
                  </a:lnTo>
                  <a:lnTo>
                    <a:pt x="1192" y="134"/>
                  </a:lnTo>
                  <a:lnTo>
                    <a:pt x="1199" y="120"/>
                  </a:lnTo>
                  <a:lnTo>
                    <a:pt x="1204" y="103"/>
                  </a:lnTo>
                  <a:lnTo>
                    <a:pt x="1206" y="86"/>
                  </a:lnTo>
                  <a:lnTo>
                    <a:pt x="1204" y="69"/>
                  </a:lnTo>
                  <a:lnTo>
                    <a:pt x="1199" y="52"/>
                  </a:lnTo>
                  <a:lnTo>
                    <a:pt x="1192" y="38"/>
                  </a:lnTo>
                  <a:lnTo>
                    <a:pt x="1182" y="24"/>
                  </a:lnTo>
                  <a:lnTo>
                    <a:pt x="1168" y="14"/>
                  </a:lnTo>
                  <a:lnTo>
                    <a:pt x="1155" y="7"/>
                  </a:lnTo>
                  <a:lnTo>
                    <a:pt x="1138" y="2"/>
                  </a:lnTo>
                  <a:lnTo>
                    <a:pt x="1120" y="0"/>
                  </a:lnTo>
                  <a:lnTo>
                    <a:pt x="86" y="0"/>
                  </a:lnTo>
                  <a:lnTo>
                    <a:pt x="69" y="2"/>
                  </a:lnTo>
                  <a:lnTo>
                    <a:pt x="52" y="7"/>
                  </a:lnTo>
                  <a:lnTo>
                    <a:pt x="38" y="14"/>
                  </a:lnTo>
                  <a:lnTo>
                    <a:pt x="26" y="24"/>
                  </a:lnTo>
                  <a:lnTo>
                    <a:pt x="14" y="38"/>
                  </a:lnTo>
                  <a:lnTo>
                    <a:pt x="7" y="52"/>
                  </a:lnTo>
                  <a:lnTo>
                    <a:pt x="2" y="69"/>
                  </a:lnTo>
                  <a:lnTo>
                    <a:pt x="0" y="86"/>
                  </a:lnTo>
                  <a:lnTo>
                    <a:pt x="2" y="103"/>
                  </a:lnTo>
                  <a:lnTo>
                    <a:pt x="7" y="120"/>
                  </a:lnTo>
                  <a:lnTo>
                    <a:pt x="14" y="134"/>
                  </a:lnTo>
                  <a:lnTo>
                    <a:pt x="26" y="146"/>
                  </a:lnTo>
                  <a:lnTo>
                    <a:pt x="38" y="158"/>
                  </a:lnTo>
                  <a:lnTo>
                    <a:pt x="52" y="165"/>
                  </a:lnTo>
                  <a:lnTo>
                    <a:pt x="69" y="170"/>
                  </a:lnTo>
                  <a:lnTo>
                    <a:pt x="86" y="172"/>
                  </a:lnTo>
                  <a:lnTo>
                    <a:pt x="1120" y="1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30" name="Freeform 118"/>
            <p:cNvSpPr>
              <a:spLocks/>
            </p:cNvSpPr>
            <p:nvPr/>
          </p:nvSpPr>
          <p:spPr bwMode="auto">
            <a:xfrm>
              <a:off x="4099" y="3511"/>
              <a:ext cx="261" cy="162"/>
            </a:xfrm>
            <a:custGeom>
              <a:avLst/>
              <a:gdLst>
                <a:gd name="T0" fmla="*/ 17 w 522"/>
                <a:gd name="T1" fmla="*/ 5 h 324"/>
                <a:gd name="T2" fmla="*/ 2 w 522"/>
                <a:gd name="T3" fmla="*/ 0 h 324"/>
                <a:gd name="T4" fmla="*/ 0 w 522"/>
                <a:gd name="T5" fmla="*/ 5 h 324"/>
                <a:gd name="T6" fmla="*/ 17 w 522"/>
                <a:gd name="T7" fmla="*/ 10 h 324"/>
                <a:gd name="T8" fmla="*/ 17 w 522"/>
                <a:gd name="T9" fmla="*/ 5 h 324"/>
                <a:gd name="T10" fmla="*/ 0 60000 65536"/>
                <a:gd name="T11" fmla="*/ 0 60000 65536"/>
                <a:gd name="T12" fmla="*/ 0 60000 65536"/>
                <a:gd name="T13" fmla="*/ 0 60000 65536"/>
                <a:gd name="T14" fmla="*/ 0 60000 65536"/>
                <a:gd name="T15" fmla="*/ 0 w 522"/>
                <a:gd name="T16" fmla="*/ 0 h 324"/>
                <a:gd name="T17" fmla="*/ 522 w 522"/>
                <a:gd name="T18" fmla="*/ 324 h 324"/>
              </a:gdLst>
              <a:ahLst/>
              <a:cxnLst>
                <a:cxn ang="T10">
                  <a:pos x="T0" y="T1"/>
                </a:cxn>
                <a:cxn ang="T11">
                  <a:pos x="T2" y="T3"/>
                </a:cxn>
                <a:cxn ang="T12">
                  <a:pos x="T4" y="T5"/>
                </a:cxn>
                <a:cxn ang="T13">
                  <a:pos x="T6" y="T7"/>
                </a:cxn>
                <a:cxn ang="T14">
                  <a:pos x="T8" y="T9"/>
                </a:cxn>
              </a:cxnLst>
              <a:rect l="T15" t="T16" r="T17" b="T18"/>
              <a:pathLst>
                <a:path w="522" h="324">
                  <a:moveTo>
                    <a:pt x="522" y="173"/>
                  </a:moveTo>
                  <a:lnTo>
                    <a:pt x="50" y="0"/>
                  </a:lnTo>
                  <a:lnTo>
                    <a:pt x="0" y="134"/>
                  </a:lnTo>
                  <a:lnTo>
                    <a:pt x="522" y="324"/>
                  </a:lnTo>
                  <a:lnTo>
                    <a:pt x="522" y="1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31" name="Freeform 119"/>
            <p:cNvSpPr>
              <a:spLocks/>
            </p:cNvSpPr>
            <p:nvPr/>
          </p:nvSpPr>
          <p:spPr bwMode="auto">
            <a:xfrm>
              <a:off x="3718" y="3764"/>
              <a:ext cx="481" cy="51"/>
            </a:xfrm>
            <a:custGeom>
              <a:avLst/>
              <a:gdLst>
                <a:gd name="T0" fmla="*/ 28 w 964"/>
                <a:gd name="T1" fmla="*/ 4 h 101"/>
                <a:gd name="T2" fmla="*/ 28 w 964"/>
                <a:gd name="T3" fmla="*/ 4 h 101"/>
                <a:gd name="T4" fmla="*/ 29 w 964"/>
                <a:gd name="T5" fmla="*/ 4 h 101"/>
                <a:gd name="T6" fmla="*/ 29 w 964"/>
                <a:gd name="T7" fmla="*/ 3 h 101"/>
                <a:gd name="T8" fmla="*/ 29 w 964"/>
                <a:gd name="T9" fmla="*/ 3 h 101"/>
                <a:gd name="T10" fmla="*/ 29 w 964"/>
                <a:gd name="T11" fmla="*/ 3 h 101"/>
                <a:gd name="T12" fmla="*/ 30 w 964"/>
                <a:gd name="T13" fmla="*/ 3 h 101"/>
                <a:gd name="T14" fmla="*/ 30 w 964"/>
                <a:gd name="T15" fmla="*/ 2 h 101"/>
                <a:gd name="T16" fmla="*/ 30 w 964"/>
                <a:gd name="T17" fmla="*/ 2 h 101"/>
                <a:gd name="T18" fmla="*/ 30 w 964"/>
                <a:gd name="T19" fmla="*/ 2 h 101"/>
                <a:gd name="T20" fmla="*/ 30 w 964"/>
                <a:gd name="T21" fmla="*/ 2 h 101"/>
                <a:gd name="T22" fmla="*/ 30 w 964"/>
                <a:gd name="T23" fmla="*/ 1 h 101"/>
                <a:gd name="T24" fmla="*/ 29 w 964"/>
                <a:gd name="T25" fmla="*/ 1 h 101"/>
                <a:gd name="T26" fmla="*/ 29 w 964"/>
                <a:gd name="T27" fmla="*/ 1 h 101"/>
                <a:gd name="T28" fmla="*/ 29 w 964"/>
                <a:gd name="T29" fmla="*/ 1 h 101"/>
                <a:gd name="T30" fmla="*/ 29 w 964"/>
                <a:gd name="T31" fmla="*/ 1 h 101"/>
                <a:gd name="T32" fmla="*/ 28 w 964"/>
                <a:gd name="T33" fmla="*/ 1 h 101"/>
                <a:gd name="T34" fmla="*/ 28 w 964"/>
                <a:gd name="T35" fmla="*/ 0 h 101"/>
                <a:gd name="T36" fmla="*/ 1 w 964"/>
                <a:gd name="T37" fmla="*/ 0 h 101"/>
                <a:gd name="T38" fmla="*/ 1 w 964"/>
                <a:gd name="T39" fmla="*/ 1 h 101"/>
                <a:gd name="T40" fmla="*/ 0 w 964"/>
                <a:gd name="T41" fmla="*/ 1 h 101"/>
                <a:gd name="T42" fmla="*/ 0 w 964"/>
                <a:gd name="T43" fmla="*/ 1 h 101"/>
                <a:gd name="T44" fmla="*/ 0 w 964"/>
                <a:gd name="T45" fmla="*/ 1 h 101"/>
                <a:gd name="T46" fmla="*/ 0 w 964"/>
                <a:gd name="T47" fmla="*/ 1 h 101"/>
                <a:gd name="T48" fmla="*/ 0 w 964"/>
                <a:gd name="T49" fmla="*/ 1 h 101"/>
                <a:gd name="T50" fmla="*/ 0 w 964"/>
                <a:gd name="T51" fmla="*/ 2 h 101"/>
                <a:gd name="T52" fmla="*/ 0 w 964"/>
                <a:gd name="T53" fmla="*/ 2 h 101"/>
                <a:gd name="T54" fmla="*/ 0 w 964"/>
                <a:gd name="T55" fmla="*/ 2 h 101"/>
                <a:gd name="T56" fmla="*/ 0 w 964"/>
                <a:gd name="T57" fmla="*/ 2 h 101"/>
                <a:gd name="T58" fmla="*/ 0 w 964"/>
                <a:gd name="T59" fmla="*/ 3 h 101"/>
                <a:gd name="T60" fmla="*/ 0 w 964"/>
                <a:gd name="T61" fmla="*/ 3 h 101"/>
                <a:gd name="T62" fmla="*/ 0 w 964"/>
                <a:gd name="T63" fmla="*/ 3 h 101"/>
                <a:gd name="T64" fmla="*/ 0 w 964"/>
                <a:gd name="T65" fmla="*/ 3 h 101"/>
                <a:gd name="T66" fmla="*/ 0 w 964"/>
                <a:gd name="T67" fmla="*/ 4 h 101"/>
                <a:gd name="T68" fmla="*/ 1 w 964"/>
                <a:gd name="T69" fmla="*/ 4 h 101"/>
                <a:gd name="T70" fmla="*/ 1 w 964"/>
                <a:gd name="T71" fmla="*/ 4 h 101"/>
                <a:gd name="T72" fmla="*/ 28 w 964"/>
                <a:gd name="T73" fmla="*/ 4 h 10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64"/>
                <a:gd name="T112" fmla="*/ 0 h 101"/>
                <a:gd name="T113" fmla="*/ 964 w 964"/>
                <a:gd name="T114" fmla="*/ 101 h 10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64" h="101">
                  <a:moveTo>
                    <a:pt x="913" y="101"/>
                  </a:moveTo>
                  <a:lnTo>
                    <a:pt x="923" y="99"/>
                  </a:lnTo>
                  <a:lnTo>
                    <a:pt x="931" y="98"/>
                  </a:lnTo>
                  <a:lnTo>
                    <a:pt x="942" y="93"/>
                  </a:lnTo>
                  <a:lnTo>
                    <a:pt x="949" y="86"/>
                  </a:lnTo>
                  <a:lnTo>
                    <a:pt x="955" y="79"/>
                  </a:lnTo>
                  <a:lnTo>
                    <a:pt x="961" y="70"/>
                  </a:lnTo>
                  <a:lnTo>
                    <a:pt x="962" y="62"/>
                  </a:lnTo>
                  <a:lnTo>
                    <a:pt x="964" y="51"/>
                  </a:lnTo>
                  <a:lnTo>
                    <a:pt x="962" y="41"/>
                  </a:lnTo>
                  <a:lnTo>
                    <a:pt x="961" y="31"/>
                  </a:lnTo>
                  <a:lnTo>
                    <a:pt x="955" y="22"/>
                  </a:lnTo>
                  <a:lnTo>
                    <a:pt x="949" y="15"/>
                  </a:lnTo>
                  <a:lnTo>
                    <a:pt x="942" y="9"/>
                  </a:lnTo>
                  <a:lnTo>
                    <a:pt x="931" y="3"/>
                  </a:lnTo>
                  <a:lnTo>
                    <a:pt x="923" y="2"/>
                  </a:lnTo>
                  <a:lnTo>
                    <a:pt x="913" y="0"/>
                  </a:lnTo>
                  <a:lnTo>
                    <a:pt x="51" y="0"/>
                  </a:lnTo>
                  <a:lnTo>
                    <a:pt x="41" y="2"/>
                  </a:lnTo>
                  <a:lnTo>
                    <a:pt x="31" y="3"/>
                  </a:lnTo>
                  <a:lnTo>
                    <a:pt x="22" y="9"/>
                  </a:lnTo>
                  <a:lnTo>
                    <a:pt x="15" y="15"/>
                  </a:lnTo>
                  <a:lnTo>
                    <a:pt x="9" y="22"/>
                  </a:lnTo>
                  <a:lnTo>
                    <a:pt x="3" y="31"/>
                  </a:lnTo>
                  <a:lnTo>
                    <a:pt x="2" y="41"/>
                  </a:lnTo>
                  <a:lnTo>
                    <a:pt x="0" y="51"/>
                  </a:lnTo>
                  <a:lnTo>
                    <a:pt x="2" y="62"/>
                  </a:lnTo>
                  <a:lnTo>
                    <a:pt x="3" y="70"/>
                  </a:lnTo>
                  <a:lnTo>
                    <a:pt x="9" y="79"/>
                  </a:lnTo>
                  <a:lnTo>
                    <a:pt x="15" y="86"/>
                  </a:lnTo>
                  <a:lnTo>
                    <a:pt x="22" y="93"/>
                  </a:lnTo>
                  <a:lnTo>
                    <a:pt x="31" y="98"/>
                  </a:lnTo>
                  <a:lnTo>
                    <a:pt x="41" y="99"/>
                  </a:lnTo>
                  <a:lnTo>
                    <a:pt x="51" y="101"/>
                  </a:lnTo>
                  <a:lnTo>
                    <a:pt x="913"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32" name="Freeform 120"/>
            <p:cNvSpPr>
              <a:spLocks/>
            </p:cNvSpPr>
            <p:nvPr/>
          </p:nvSpPr>
          <p:spPr bwMode="auto">
            <a:xfrm>
              <a:off x="3649" y="3441"/>
              <a:ext cx="70" cy="53"/>
            </a:xfrm>
            <a:custGeom>
              <a:avLst/>
              <a:gdLst>
                <a:gd name="T0" fmla="*/ 5 w 140"/>
                <a:gd name="T1" fmla="*/ 0 h 106"/>
                <a:gd name="T2" fmla="*/ 0 w 140"/>
                <a:gd name="T3" fmla="*/ 2 h 106"/>
                <a:gd name="T4" fmla="*/ 4 w 140"/>
                <a:gd name="T5" fmla="*/ 4 h 106"/>
                <a:gd name="T6" fmla="*/ 4 w 140"/>
                <a:gd name="T7" fmla="*/ 3 h 106"/>
                <a:gd name="T8" fmla="*/ 4 w 140"/>
                <a:gd name="T9" fmla="*/ 2 h 106"/>
                <a:gd name="T10" fmla="*/ 5 w 140"/>
                <a:gd name="T11" fmla="*/ 1 h 106"/>
                <a:gd name="T12" fmla="*/ 5 w 140"/>
                <a:gd name="T13" fmla="*/ 0 h 106"/>
                <a:gd name="T14" fmla="*/ 0 60000 65536"/>
                <a:gd name="T15" fmla="*/ 0 60000 65536"/>
                <a:gd name="T16" fmla="*/ 0 60000 65536"/>
                <a:gd name="T17" fmla="*/ 0 60000 65536"/>
                <a:gd name="T18" fmla="*/ 0 60000 65536"/>
                <a:gd name="T19" fmla="*/ 0 60000 65536"/>
                <a:gd name="T20" fmla="*/ 0 60000 65536"/>
                <a:gd name="T21" fmla="*/ 0 w 140"/>
                <a:gd name="T22" fmla="*/ 0 h 106"/>
                <a:gd name="T23" fmla="*/ 140 w 140"/>
                <a:gd name="T24" fmla="*/ 106 h 1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106">
                  <a:moveTo>
                    <a:pt x="140" y="0"/>
                  </a:moveTo>
                  <a:lnTo>
                    <a:pt x="0" y="34"/>
                  </a:lnTo>
                  <a:lnTo>
                    <a:pt x="122" y="106"/>
                  </a:lnTo>
                  <a:lnTo>
                    <a:pt x="125" y="79"/>
                  </a:lnTo>
                  <a:lnTo>
                    <a:pt x="128" y="53"/>
                  </a:lnTo>
                  <a:lnTo>
                    <a:pt x="134" y="26"/>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33" name="Freeform 121"/>
            <p:cNvSpPr>
              <a:spLocks/>
            </p:cNvSpPr>
            <p:nvPr/>
          </p:nvSpPr>
          <p:spPr bwMode="auto">
            <a:xfrm>
              <a:off x="3726" y="3273"/>
              <a:ext cx="75" cy="65"/>
            </a:xfrm>
            <a:custGeom>
              <a:avLst/>
              <a:gdLst>
                <a:gd name="T0" fmla="*/ 5 w 149"/>
                <a:gd name="T1" fmla="*/ 1 h 130"/>
                <a:gd name="T2" fmla="*/ 0 w 149"/>
                <a:gd name="T3" fmla="*/ 0 h 130"/>
                <a:gd name="T4" fmla="*/ 3 w 149"/>
                <a:gd name="T5" fmla="*/ 4 h 130"/>
                <a:gd name="T6" fmla="*/ 3 w 149"/>
                <a:gd name="T7" fmla="*/ 4 h 130"/>
                <a:gd name="T8" fmla="*/ 3 w 149"/>
                <a:gd name="T9" fmla="*/ 3 h 130"/>
                <a:gd name="T10" fmla="*/ 4 w 149"/>
                <a:gd name="T11" fmla="*/ 3 h 130"/>
                <a:gd name="T12" fmla="*/ 4 w 149"/>
                <a:gd name="T13" fmla="*/ 3 h 130"/>
                <a:gd name="T14" fmla="*/ 4 w 149"/>
                <a:gd name="T15" fmla="*/ 2 h 130"/>
                <a:gd name="T16" fmla="*/ 5 w 149"/>
                <a:gd name="T17" fmla="*/ 2 h 130"/>
                <a:gd name="T18" fmla="*/ 5 w 149"/>
                <a:gd name="T19" fmla="*/ 2 h 130"/>
                <a:gd name="T20" fmla="*/ 5 w 149"/>
                <a:gd name="T21" fmla="*/ 1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9"/>
                <a:gd name="T34" fmla="*/ 0 h 130"/>
                <a:gd name="T35" fmla="*/ 149 w 149"/>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9" h="130">
                  <a:moveTo>
                    <a:pt x="149" y="39"/>
                  </a:moveTo>
                  <a:lnTo>
                    <a:pt x="0" y="0"/>
                  </a:lnTo>
                  <a:lnTo>
                    <a:pt x="79" y="130"/>
                  </a:lnTo>
                  <a:lnTo>
                    <a:pt x="88" y="118"/>
                  </a:lnTo>
                  <a:lnTo>
                    <a:pt x="95" y="108"/>
                  </a:lnTo>
                  <a:lnTo>
                    <a:pt x="103" y="96"/>
                  </a:lnTo>
                  <a:lnTo>
                    <a:pt x="112" y="84"/>
                  </a:lnTo>
                  <a:lnTo>
                    <a:pt x="122" y="72"/>
                  </a:lnTo>
                  <a:lnTo>
                    <a:pt x="131" y="61"/>
                  </a:lnTo>
                  <a:lnTo>
                    <a:pt x="139" y="49"/>
                  </a:lnTo>
                  <a:lnTo>
                    <a:pt x="149"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34" name="Freeform 122"/>
            <p:cNvSpPr>
              <a:spLocks/>
            </p:cNvSpPr>
            <p:nvPr/>
          </p:nvSpPr>
          <p:spPr bwMode="auto">
            <a:xfrm>
              <a:off x="3676" y="3361"/>
              <a:ext cx="76" cy="52"/>
            </a:xfrm>
            <a:custGeom>
              <a:avLst/>
              <a:gdLst>
                <a:gd name="T0" fmla="*/ 4 w 153"/>
                <a:gd name="T1" fmla="*/ 1 h 104"/>
                <a:gd name="T2" fmla="*/ 0 w 153"/>
                <a:gd name="T3" fmla="*/ 0 h 104"/>
                <a:gd name="T4" fmla="*/ 3 w 153"/>
                <a:gd name="T5" fmla="*/ 4 h 104"/>
                <a:gd name="T6" fmla="*/ 3 w 153"/>
                <a:gd name="T7" fmla="*/ 3 h 104"/>
                <a:gd name="T8" fmla="*/ 3 w 153"/>
                <a:gd name="T9" fmla="*/ 2 h 104"/>
                <a:gd name="T10" fmla="*/ 4 w 153"/>
                <a:gd name="T11" fmla="*/ 1 h 104"/>
                <a:gd name="T12" fmla="*/ 4 w 153"/>
                <a:gd name="T13" fmla="*/ 1 h 104"/>
                <a:gd name="T14" fmla="*/ 0 60000 65536"/>
                <a:gd name="T15" fmla="*/ 0 60000 65536"/>
                <a:gd name="T16" fmla="*/ 0 60000 65536"/>
                <a:gd name="T17" fmla="*/ 0 60000 65536"/>
                <a:gd name="T18" fmla="*/ 0 60000 65536"/>
                <a:gd name="T19" fmla="*/ 0 60000 65536"/>
                <a:gd name="T20" fmla="*/ 0 60000 65536"/>
                <a:gd name="T21" fmla="*/ 0 w 153"/>
                <a:gd name="T22" fmla="*/ 0 h 104"/>
                <a:gd name="T23" fmla="*/ 153 w 153"/>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 h="104">
                  <a:moveTo>
                    <a:pt x="153" y="1"/>
                  </a:moveTo>
                  <a:lnTo>
                    <a:pt x="0" y="0"/>
                  </a:lnTo>
                  <a:lnTo>
                    <a:pt x="106" y="104"/>
                  </a:lnTo>
                  <a:lnTo>
                    <a:pt x="117" y="77"/>
                  </a:lnTo>
                  <a:lnTo>
                    <a:pt x="127" y="51"/>
                  </a:lnTo>
                  <a:lnTo>
                    <a:pt x="139" y="25"/>
                  </a:lnTo>
                  <a:lnTo>
                    <a:pt x="15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65" name="Line 73"/>
          <p:cNvSpPr>
            <a:spLocks noChangeShapeType="1"/>
          </p:cNvSpPr>
          <p:nvPr/>
        </p:nvSpPr>
        <p:spPr bwMode="auto">
          <a:xfrm flipV="1">
            <a:off x="1353380" y="1538112"/>
            <a:ext cx="1287184" cy="18066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67" name="Line 73"/>
          <p:cNvSpPr>
            <a:spLocks noChangeShapeType="1"/>
          </p:cNvSpPr>
          <p:nvPr/>
        </p:nvSpPr>
        <p:spPr bwMode="auto">
          <a:xfrm>
            <a:off x="1362947" y="1746186"/>
            <a:ext cx="1277617" cy="1510197"/>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69" name="Line 73"/>
          <p:cNvSpPr>
            <a:spLocks noChangeShapeType="1"/>
          </p:cNvSpPr>
          <p:nvPr/>
        </p:nvSpPr>
        <p:spPr bwMode="auto">
          <a:xfrm flipV="1">
            <a:off x="1574907" y="1875454"/>
            <a:ext cx="1065658" cy="186103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70" name="Line 73"/>
          <p:cNvSpPr>
            <a:spLocks noChangeShapeType="1"/>
          </p:cNvSpPr>
          <p:nvPr/>
        </p:nvSpPr>
        <p:spPr bwMode="auto">
          <a:xfrm flipV="1">
            <a:off x="1560969" y="3589687"/>
            <a:ext cx="1079596" cy="177581"/>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74" name="Group 281"/>
          <p:cNvGrpSpPr>
            <a:grpSpLocks/>
          </p:cNvGrpSpPr>
          <p:nvPr/>
        </p:nvGrpSpPr>
        <p:grpSpPr bwMode="auto">
          <a:xfrm>
            <a:off x="8632825" y="79375"/>
            <a:ext cx="431800" cy="461963"/>
            <a:chOff x="3777" y="1768"/>
            <a:chExt cx="467" cy="499"/>
          </a:xfrm>
        </p:grpSpPr>
        <p:sp>
          <p:nvSpPr>
            <p:cNvPr id="75" name="Rectangle 282"/>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76" name="AutoShape 283"/>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sp>
        <p:nvSpPr>
          <p:cNvPr id="80" name="Line 73"/>
          <p:cNvSpPr>
            <a:spLocks noChangeShapeType="1"/>
          </p:cNvSpPr>
          <p:nvPr/>
        </p:nvSpPr>
        <p:spPr bwMode="auto">
          <a:xfrm flipH="1">
            <a:off x="5999584" y="1965783"/>
            <a:ext cx="1685076" cy="1971389"/>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81" name="Line 73"/>
          <p:cNvSpPr>
            <a:spLocks noChangeShapeType="1"/>
          </p:cNvSpPr>
          <p:nvPr/>
        </p:nvSpPr>
        <p:spPr bwMode="auto">
          <a:xfrm flipH="1">
            <a:off x="6615405" y="1950431"/>
            <a:ext cx="1069256" cy="263633"/>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82" name="Line 73"/>
          <p:cNvSpPr>
            <a:spLocks noChangeShapeType="1"/>
          </p:cNvSpPr>
          <p:nvPr/>
        </p:nvSpPr>
        <p:spPr bwMode="auto">
          <a:xfrm flipH="1">
            <a:off x="5710335" y="4022246"/>
            <a:ext cx="2032853" cy="268011"/>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83" name="Line 73"/>
          <p:cNvSpPr>
            <a:spLocks noChangeShapeType="1"/>
          </p:cNvSpPr>
          <p:nvPr/>
        </p:nvSpPr>
        <p:spPr bwMode="auto">
          <a:xfrm flipH="1" flipV="1">
            <a:off x="6372808" y="2584581"/>
            <a:ext cx="1370381" cy="1422314"/>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84" name="Group 83"/>
          <p:cNvGrpSpPr/>
          <p:nvPr/>
        </p:nvGrpSpPr>
        <p:grpSpPr>
          <a:xfrm>
            <a:off x="732092" y="2390786"/>
            <a:ext cx="698856" cy="680060"/>
            <a:chOff x="4343400" y="4495800"/>
            <a:chExt cx="762000" cy="741506"/>
          </a:xfrm>
        </p:grpSpPr>
        <p:sp>
          <p:nvSpPr>
            <p:cNvPr id="85" name="Rounded Rectangle 84"/>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86" name="Straight Connector 85"/>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87" name="Picture 8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88" name="Picture 8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sp>
        <p:nvSpPr>
          <p:cNvPr id="89" name="Line 73"/>
          <p:cNvSpPr>
            <a:spLocks noChangeShapeType="1"/>
          </p:cNvSpPr>
          <p:nvPr/>
        </p:nvSpPr>
        <p:spPr bwMode="auto">
          <a:xfrm>
            <a:off x="1430948" y="2732991"/>
            <a:ext cx="1209617" cy="101879"/>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90" name="Line 73"/>
          <p:cNvSpPr>
            <a:spLocks noChangeShapeType="1"/>
          </p:cNvSpPr>
          <p:nvPr/>
        </p:nvSpPr>
        <p:spPr bwMode="auto">
          <a:xfrm>
            <a:off x="1430948" y="2732991"/>
            <a:ext cx="1209617" cy="1886634"/>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91" name="Group 284"/>
          <p:cNvGrpSpPr>
            <a:grpSpLocks/>
          </p:cNvGrpSpPr>
          <p:nvPr/>
        </p:nvGrpSpPr>
        <p:grpSpPr bwMode="auto">
          <a:xfrm>
            <a:off x="8632825" y="79331"/>
            <a:ext cx="431800" cy="461963"/>
            <a:chOff x="2967" y="1718"/>
            <a:chExt cx="467" cy="499"/>
          </a:xfrm>
        </p:grpSpPr>
        <p:sp>
          <p:nvSpPr>
            <p:cNvPr id="92" name="Rectangle 285"/>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3" name="Rectangle 286"/>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0"/>
                                        </p:tgtEl>
                                        <p:attrNameLst>
                                          <p:attrName>style.visibility</p:attrName>
                                        </p:attrNameLst>
                                      </p:cBhvr>
                                      <p:to>
                                        <p:strVal val="visible"/>
                                      </p:to>
                                    </p:set>
                                    <p:animEffect transition="in" filter="fade">
                                      <p:cBhvr>
                                        <p:cTn id="11" dur="500"/>
                                        <p:tgtEl>
                                          <p:spTgt spid="7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9"/>
                                        </p:tgtEl>
                                        <p:attrNameLst>
                                          <p:attrName>style.visibility</p:attrName>
                                        </p:attrNameLst>
                                      </p:cBhvr>
                                      <p:to>
                                        <p:strVal val="visible"/>
                                      </p:to>
                                    </p:set>
                                    <p:animEffect transition="in" filter="fade">
                                      <p:cBhvr>
                                        <p:cTn id="16" dur="500"/>
                                        <p:tgtEl>
                                          <p:spTgt spid="6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7"/>
                                        </p:tgtEl>
                                        <p:attrNameLst>
                                          <p:attrName>style.visibility</p:attrName>
                                        </p:attrNameLst>
                                      </p:cBhvr>
                                      <p:to>
                                        <p:strVal val="visible"/>
                                      </p:to>
                                    </p:set>
                                    <p:animEffect transition="in" filter="fade">
                                      <p:cBhvr>
                                        <p:cTn id="21" dur="500"/>
                                        <p:tgtEl>
                                          <p:spTgt spid="6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5"/>
                                        </p:tgtEl>
                                        <p:attrNameLst>
                                          <p:attrName>style.visibility</p:attrName>
                                        </p:attrNameLst>
                                      </p:cBhvr>
                                      <p:to>
                                        <p:strVal val="visible"/>
                                      </p:to>
                                    </p:set>
                                    <p:animEffect transition="in" filter="fade">
                                      <p:cBhvr>
                                        <p:cTn id="26" dur="500"/>
                                        <p:tgtEl>
                                          <p:spTgt spid="6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80"/>
                                        </p:tgtEl>
                                        <p:attrNameLst>
                                          <p:attrName>style.visibility</p:attrName>
                                        </p:attrNameLst>
                                      </p:cBhvr>
                                      <p:to>
                                        <p:strVal val="visible"/>
                                      </p:to>
                                    </p:set>
                                    <p:animEffect transition="in" filter="fade">
                                      <p:cBhvr>
                                        <p:cTn id="31" dur="500"/>
                                        <p:tgtEl>
                                          <p:spTgt spid="8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1"/>
                                        </p:tgtEl>
                                        <p:attrNameLst>
                                          <p:attrName>style.visibility</p:attrName>
                                        </p:attrNameLst>
                                      </p:cBhvr>
                                      <p:to>
                                        <p:strVal val="visible"/>
                                      </p:to>
                                    </p:set>
                                    <p:animEffect transition="in" filter="fade">
                                      <p:cBhvr>
                                        <p:cTn id="36" dur="500"/>
                                        <p:tgtEl>
                                          <p:spTgt spid="81"/>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82"/>
                                        </p:tgtEl>
                                        <p:attrNameLst>
                                          <p:attrName>style.visibility</p:attrName>
                                        </p:attrNameLst>
                                      </p:cBhvr>
                                      <p:to>
                                        <p:strVal val="visible"/>
                                      </p:to>
                                    </p:set>
                                    <p:animEffect transition="in" filter="fade">
                                      <p:cBhvr>
                                        <p:cTn id="41" dur="500"/>
                                        <p:tgtEl>
                                          <p:spTgt spid="82"/>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83"/>
                                        </p:tgtEl>
                                        <p:attrNameLst>
                                          <p:attrName>style.visibility</p:attrName>
                                        </p:attrNameLst>
                                      </p:cBhvr>
                                      <p:to>
                                        <p:strVal val="visible"/>
                                      </p:to>
                                    </p:set>
                                    <p:animEffect transition="in" filter="fade">
                                      <p:cBhvr>
                                        <p:cTn id="46" dur="500"/>
                                        <p:tgtEl>
                                          <p:spTgt spid="83"/>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90"/>
                                        </p:tgtEl>
                                        <p:attrNameLst>
                                          <p:attrName>style.visibility</p:attrName>
                                        </p:attrNameLst>
                                      </p:cBhvr>
                                      <p:to>
                                        <p:strVal val="visible"/>
                                      </p:to>
                                    </p:set>
                                    <p:animEffect transition="in" filter="fade">
                                      <p:cBhvr>
                                        <p:cTn id="51" dur="500"/>
                                        <p:tgtEl>
                                          <p:spTgt spid="90"/>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89"/>
                                        </p:tgtEl>
                                        <p:attrNameLst>
                                          <p:attrName>style.visibility</p:attrName>
                                        </p:attrNameLst>
                                      </p:cBhvr>
                                      <p:to>
                                        <p:strVal val="visible"/>
                                      </p:to>
                                    </p:set>
                                    <p:animEffect transition="in" filter="fade">
                                      <p:cBhvr>
                                        <p:cTn id="56" dur="500"/>
                                        <p:tgtEl>
                                          <p:spTgt spid="89"/>
                                        </p:tgtEl>
                                      </p:cBhvr>
                                    </p:animEffect>
                                  </p:childTnLst>
                                </p:cTn>
                              </p:par>
                            </p:childTnLst>
                          </p:cTn>
                        </p:par>
                        <p:par>
                          <p:cTn id="57" fill="hold">
                            <p:stCondLst>
                              <p:cond delay="500"/>
                            </p:stCondLst>
                            <p:childTnLst>
                              <p:par>
                                <p:cTn id="58" presetID="17" presetClass="entr" presetSubtype="10" fill="hold" nodeType="afterEffect">
                                  <p:stCondLst>
                                    <p:cond delay="0"/>
                                  </p:stCondLst>
                                  <p:childTnLst>
                                    <p:set>
                                      <p:cBhvr>
                                        <p:cTn id="59" dur="1" fill="hold">
                                          <p:stCondLst>
                                            <p:cond delay="0"/>
                                          </p:stCondLst>
                                        </p:cTn>
                                        <p:tgtEl>
                                          <p:spTgt spid="91"/>
                                        </p:tgtEl>
                                        <p:attrNameLst>
                                          <p:attrName>style.visibility</p:attrName>
                                        </p:attrNameLst>
                                      </p:cBhvr>
                                      <p:to>
                                        <p:strVal val="visible"/>
                                      </p:to>
                                    </p:set>
                                    <p:anim calcmode="lin" valueType="num">
                                      <p:cBhvr>
                                        <p:cTn id="60" dur="500" fill="hold"/>
                                        <p:tgtEl>
                                          <p:spTgt spid="91"/>
                                        </p:tgtEl>
                                        <p:attrNameLst>
                                          <p:attrName>ppt_w</p:attrName>
                                        </p:attrNameLst>
                                      </p:cBhvr>
                                      <p:tavLst>
                                        <p:tav tm="0">
                                          <p:val>
                                            <p:fltVal val="0"/>
                                          </p:val>
                                        </p:tav>
                                        <p:tav tm="100000">
                                          <p:val>
                                            <p:strVal val="#ppt_w"/>
                                          </p:val>
                                        </p:tav>
                                      </p:tavLst>
                                    </p:anim>
                                    <p:anim calcmode="lin" valueType="num">
                                      <p:cBhvr>
                                        <p:cTn id="61" dur="500" fill="hold"/>
                                        <p:tgtEl>
                                          <p:spTgt spid="9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animBg="1"/>
      <p:bldP spid="69" grpId="0" animBg="1"/>
      <p:bldP spid="70" grpId="0" animBg="1"/>
      <p:bldP spid="80" grpId="0" animBg="1"/>
      <p:bldP spid="81" grpId="0" animBg="1"/>
      <p:bldP spid="82" grpId="0" animBg="1"/>
      <p:bldP spid="83" grpId="0" animBg="1"/>
      <p:bldP spid="89" grpId="0" animBg="1"/>
      <p:bldP spid="9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501" y="4252296"/>
            <a:ext cx="3183286" cy="328321"/>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2052" name="Picture 4" descr="C:\Users\trhoades\AppData\Local\Temp\SNAGHTML175c31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501" y="1366772"/>
            <a:ext cx="2828925" cy="552451"/>
          </a:xfrm>
          <a:prstGeom prst="rect">
            <a:avLst/>
          </a:prstGeom>
          <a:noFill/>
          <a:extLst>
            <a:ext uri="{909E8E84-426E-40DD-AFC4-6F175D3DCCD1}">
              <a14:hiddenFill xmlns:a14="http://schemas.microsoft.com/office/drawing/2010/main">
                <a:solidFill>
                  <a:srgbClr val="FFFFFF"/>
                </a:solidFill>
              </a14:hiddenFill>
            </a:ext>
          </a:extLst>
        </p:spPr>
      </p:pic>
      <p:sp>
        <p:nvSpPr>
          <p:cNvPr id="10242" name="Line 100"/>
          <p:cNvSpPr>
            <a:spLocks noChangeShapeType="1"/>
          </p:cNvSpPr>
          <p:nvPr/>
        </p:nvSpPr>
        <p:spPr bwMode="auto">
          <a:xfrm>
            <a:off x="6357938" y="3033713"/>
            <a:ext cx="1962150" cy="0"/>
          </a:xfrm>
          <a:prstGeom prst="line">
            <a:avLst/>
          </a:prstGeom>
          <a:noFill/>
          <a:ln w="12700">
            <a:solidFill>
              <a:srgbClr val="0099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43" name="Rectangle 2"/>
          <p:cNvSpPr>
            <a:spLocks noGrp="1" noChangeArrowheads="1"/>
          </p:cNvSpPr>
          <p:nvPr>
            <p:ph type="title"/>
          </p:nvPr>
        </p:nvSpPr>
        <p:spPr/>
        <p:txBody>
          <a:bodyPr/>
          <a:lstStyle/>
          <a:p>
            <a:pPr eaLnBrk="1" hangingPunct="1"/>
            <a:r>
              <a:rPr lang="en-US" smtClean="0"/>
              <a:t>Typical flow of execution</a:t>
            </a:r>
          </a:p>
        </p:txBody>
      </p:sp>
      <p:grpSp>
        <p:nvGrpSpPr>
          <p:cNvPr id="10244" name="Group 23"/>
          <p:cNvGrpSpPr>
            <a:grpSpLocks/>
          </p:cNvGrpSpPr>
          <p:nvPr/>
        </p:nvGrpSpPr>
        <p:grpSpPr bwMode="auto">
          <a:xfrm>
            <a:off x="4283075" y="3992563"/>
            <a:ext cx="2322513" cy="911225"/>
            <a:chOff x="1923" y="2083"/>
            <a:chExt cx="1564" cy="614"/>
          </a:xfrm>
        </p:grpSpPr>
        <p:pic>
          <p:nvPicPr>
            <p:cNvPr id="10268" name="Picture 11" descr="Default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31" y="2087"/>
              <a:ext cx="1549" cy="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9" name="Rectangle 21"/>
            <p:cNvSpPr>
              <a:spLocks noChangeArrowheads="1"/>
            </p:cNvSpPr>
            <p:nvPr/>
          </p:nvSpPr>
          <p:spPr bwMode="auto">
            <a:xfrm>
              <a:off x="1923" y="2083"/>
              <a:ext cx="1564" cy="61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10245" name="Group 24"/>
          <p:cNvGrpSpPr>
            <a:grpSpLocks/>
          </p:cNvGrpSpPr>
          <p:nvPr/>
        </p:nvGrpSpPr>
        <p:grpSpPr bwMode="auto">
          <a:xfrm>
            <a:off x="4283075" y="1150938"/>
            <a:ext cx="2322513" cy="927100"/>
            <a:chOff x="2054" y="1186"/>
            <a:chExt cx="1564" cy="624"/>
          </a:xfrm>
        </p:grpSpPr>
        <p:pic>
          <p:nvPicPr>
            <p:cNvPr id="10266" name="Picture 10" descr="Global ic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24" y="1186"/>
              <a:ext cx="1223"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7" name="Rectangle 22"/>
            <p:cNvSpPr>
              <a:spLocks noChangeArrowheads="1"/>
            </p:cNvSpPr>
            <p:nvPr/>
          </p:nvSpPr>
          <p:spPr bwMode="auto">
            <a:xfrm>
              <a:off x="2054" y="1191"/>
              <a:ext cx="1564" cy="61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0246" name="Text Box 38"/>
          <p:cNvSpPr txBox="1">
            <a:spLocks noChangeArrowheads="1"/>
          </p:cNvSpPr>
          <p:nvPr/>
        </p:nvSpPr>
        <p:spPr bwMode="auto">
          <a:xfrm>
            <a:off x="4505325" y="2724150"/>
            <a:ext cx="1876425" cy="622300"/>
          </a:xfrm>
          <a:prstGeom prst="rect">
            <a:avLst/>
          </a:prstGeom>
          <a:solidFill>
            <a:schemeClr val="tx2"/>
          </a:solidFill>
          <a:ln w="12700" algn="ctr">
            <a:solidFill>
              <a:schemeClr val="bg1"/>
            </a:solidFill>
            <a:miter lim="800000"/>
            <a:headEnd/>
            <a:tailEnd/>
          </a:ln>
        </p:spPr>
        <p:txBody>
          <a:bodyPr lIns="0" tIns="0" rIns="0" bIns="0">
            <a:spAutoFit/>
          </a:bodyPr>
          <a:lstStyle>
            <a:lvl1pPr marL="58738"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Also assigned to user?</a:t>
            </a:r>
          </a:p>
        </p:txBody>
      </p:sp>
      <p:sp>
        <p:nvSpPr>
          <p:cNvPr id="10247" name="Text Box 25"/>
          <p:cNvSpPr txBox="1">
            <a:spLocks noChangeArrowheads="1"/>
          </p:cNvSpPr>
          <p:nvPr/>
        </p:nvSpPr>
        <p:spPr bwMode="auto">
          <a:xfrm>
            <a:off x="6942138" y="5549900"/>
            <a:ext cx="1857375" cy="317500"/>
          </a:xfrm>
          <a:prstGeom prst="rect">
            <a:avLst/>
          </a:prstGeom>
          <a:solidFill>
            <a:schemeClr val="tx2"/>
          </a:solidFill>
          <a:ln w="12700" algn="ctr">
            <a:solidFill>
              <a:schemeClr val="bg1"/>
            </a:solidFill>
            <a:miter lim="800000"/>
            <a:headEnd/>
            <a:tailEnd/>
          </a:ln>
        </p:spPr>
        <p:txBody>
          <a:bodyPr lIns="0" tIns="0" rIns="0" bIns="0">
            <a:spAutoFit/>
          </a:bodyPr>
          <a:lstStyle>
            <a:lvl1pPr marL="58738"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Done!</a:t>
            </a:r>
          </a:p>
        </p:txBody>
      </p:sp>
      <p:sp>
        <p:nvSpPr>
          <p:cNvPr id="10248" name="Line 95"/>
          <p:cNvSpPr>
            <a:spLocks noChangeShapeType="1"/>
          </p:cNvSpPr>
          <p:nvPr/>
        </p:nvSpPr>
        <p:spPr bwMode="auto">
          <a:xfrm>
            <a:off x="3155950" y="1585913"/>
            <a:ext cx="1128714" cy="0"/>
          </a:xfrm>
          <a:prstGeom prst="line">
            <a:avLst/>
          </a:prstGeom>
          <a:noFill/>
          <a:ln w="12700">
            <a:solidFill>
              <a:srgbClr val="777777"/>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0249" name="Line 96"/>
          <p:cNvSpPr>
            <a:spLocks noChangeShapeType="1"/>
          </p:cNvSpPr>
          <p:nvPr/>
        </p:nvSpPr>
        <p:spPr bwMode="auto">
          <a:xfrm>
            <a:off x="5399088" y="2065338"/>
            <a:ext cx="0" cy="657225"/>
          </a:xfrm>
          <a:prstGeom prst="line">
            <a:avLst/>
          </a:prstGeom>
          <a:noFill/>
          <a:ln w="12700">
            <a:solidFill>
              <a:srgbClr val="777777"/>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50" name="Text Box 97"/>
          <p:cNvSpPr txBox="1">
            <a:spLocks noChangeArrowheads="1"/>
          </p:cNvSpPr>
          <p:nvPr/>
        </p:nvSpPr>
        <p:spPr bwMode="auto">
          <a:xfrm>
            <a:off x="6686550" y="1192213"/>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777777"/>
                </a:solidFill>
              </a:rPr>
              <a:t>assign</a:t>
            </a:r>
            <a:br>
              <a:rPr lang="en-US">
                <a:solidFill>
                  <a:srgbClr val="777777"/>
                </a:solidFill>
              </a:rPr>
            </a:br>
            <a:r>
              <a:rPr lang="en-US">
                <a:solidFill>
                  <a:srgbClr val="777777"/>
                </a:solidFill>
              </a:rPr>
              <a:t>to group</a:t>
            </a:r>
          </a:p>
        </p:txBody>
      </p:sp>
      <p:sp>
        <p:nvSpPr>
          <p:cNvPr id="10251" name="Text Box 99"/>
          <p:cNvSpPr txBox="1">
            <a:spLocks noChangeArrowheads="1"/>
          </p:cNvSpPr>
          <p:nvPr/>
        </p:nvSpPr>
        <p:spPr bwMode="auto">
          <a:xfrm>
            <a:off x="4756150" y="3460750"/>
            <a:ext cx="5873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no</a:t>
            </a:r>
          </a:p>
        </p:txBody>
      </p:sp>
      <p:sp>
        <p:nvSpPr>
          <p:cNvPr id="10252" name="Text Box 101"/>
          <p:cNvSpPr txBox="1">
            <a:spLocks noChangeArrowheads="1"/>
          </p:cNvSpPr>
          <p:nvPr/>
        </p:nvSpPr>
        <p:spPr bwMode="auto">
          <a:xfrm>
            <a:off x="6745288" y="2700338"/>
            <a:ext cx="708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rgbClr val="008000"/>
                </a:solidFill>
              </a:rPr>
              <a:t>yes</a:t>
            </a:r>
          </a:p>
        </p:txBody>
      </p:sp>
      <p:sp>
        <p:nvSpPr>
          <p:cNvPr id="10253" name="Line 102"/>
          <p:cNvSpPr>
            <a:spLocks noChangeShapeType="1"/>
          </p:cNvSpPr>
          <p:nvPr/>
        </p:nvSpPr>
        <p:spPr bwMode="auto">
          <a:xfrm>
            <a:off x="8326438" y="3043238"/>
            <a:ext cx="0" cy="2482850"/>
          </a:xfrm>
          <a:prstGeom prst="line">
            <a:avLst/>
          </a:prstGeom>
          <a:noFill/>
          <a:ln w="12700">
            <a:solidFill>
              <a:srgbClr val="0099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54" name="Line 103"/>
          <p:cNvSpPr>
            <a:spLocks noChangeShapeType="1"/>
          </p:cNvSpPr>
          <p:nvPr/>
        </p:nvSpPr>
        <p:spPr bwMode="auto">
          <a:xfrm>
            <a:off x="5394325" y="3344863"/>
            <a:ext cx="0" cy="639762"/>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55" name="Line 105"/>
          <p:cNvSpPr>
            <a:spLocks noChangeShapeType="1"/>
          </p:cNvSpPr>
          <p:nvPr/>
        </p:nvSpPr>
        <p:spPr bwMode="auto">
          <a:xfrm>
            <a:off x="3512787" y="4454525"/>
            <a:ext cx="782988" cy="0"/>
          </a:xfrm>
          <a:prstGeom prst="line">
            <a:avLst/>
          </a:prstGeom>
          <a:noFill/>
          <a:ln w="12700">
            <a:solidFill>
              <a:srgbClr val="777777"/>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0256" name="Line 106"/>
          <p:cNvSpPr>
            <a:spLocks noChangeShapeType="1"/>
          </p:cNvSpPr>
          <p:nvPr/>
        </p:nvSpPr>
        <p:spPr bwMode="auto">
          <a:xfrm>
            <a:off x="4021494" y="5703888"/>
            <a:ext cx="2920644" cy="0"/>
          </a:xfrm>
          <a:prstGeom prst="line">
            <a:avLst/>
          </a:prstGeom>
          <a:noFill/>
          <a:ln w="12700">
            <a:solidFill>
              <a:srgbClr val="777777"/>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0257" name="Line 107"/>
          <p:cNvSpPr>
            <a:spLocks noChangeShapeType="1"/>
          </p:cNvSpPr>
          <p:nvPr/>
        </p:nvSpPr>
        <p:spPr bwMode="auto">
          <a:xfrm>
            <a:off x="6596063" y="4768850"/>
            <a:ext cx="954087"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58" name="Line 108"/>
          <p:cNvSpPr>
            <a:spLocks noChangeShapeType="1"/>
          </p:cNvSpPr>
          <p:nvPr/>
        </p:nvSpPr>
        <p:spPr bwMode="auto">
          <a:xfrm>
            <a:off x="7548563" y="4749800"/>
            <a:ext cx="0" cy="788988"/>
          </a:xfrm>
          <a:prstGeom prst="line">
            <a:avLst/>
          </a:prstGeom>
          <a:noFill/>
          <a:ln w="12700">
            <a:solidFill>
              <a:srgbClr val="777777"/>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62" name="Text Box 109"/>
          <p:cNvSpPr txBox="1">
            <a:spLocks noChangeArrowheads="1"/>
          </p:cNvSpPr>
          <p:nvPr/>
        </p:nvSpPr>
        <p:spPr bwMode="auto">
          <a:xfrm>
            <a:off x="359691" y="1073150"/>
            <a:ext cx="23256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dirty="0">
                <a:solidFill>
                  <a:schemeClr val="bg1"/>
                </a:solidFill>
              </a:rPr>
              <a:t>nothing specified</a:t>
            </a:r>
          </a:p>
        </p:txBody>
      </p:sp>
      <p:sp>
        <p:nvSpPr>
          <p:cNvPr id="10263" name="Text Box 110"/>
          <p:cNvSpPr txBox="1">
            <a:spLocks noChangeArrowheads="1"/>
          </p:cNvSpPr>
          <p:nvPr/>
        </p:nvSpPr>
        <p:spPr bwMode="auto">
          <a:xfrm>
            <a:off x="359691" y="3943350"/>
            <a:ext cx="23256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group specified</a:t>
            </a:r>
          </a:p>
        </p:txBody>
      </p:sp>
      <p:sp>
        <p:nvSpPr>
          <p:cNvPr id="10264" name="Text Box 111"/>
          <p:cNvSpPr txBox="1">
            <a:spLocks noChangeArrowheads="1"/>
          </p:cNvSpPr>
          <p:nvPr/>
        </p:nvSpPr>
        <p:spPr bwMode="auto">
          <a:xfrm>
            <a:off x="423863" y="5197475"/>
            <a:ext cx="33575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group and user specified</a:t>
            </a:r>
          </a:p>
        </p:txBody>
      </p:sp>
      <p:sp>
        <p:nvSpPr>
          <p:cNvPr id="10265" name="Text Box 112"/>
          <p:cNvSpPr txBox="1">
            <a:spLocks noChangeArrowheads="1"/>
          </p:cNvSpPr>
          <p:nvPr/>
        </p:nvSpPr>
        <p:spPr bwMode="auto">
          <a:xfrm>
            <a:off x="6700838" y="4044950"/>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777777"/>
                </a:solidFill>
              </a:rPr>
              <a:t>assign</a:t>
            </a:r>
            <a:br>
              <a:rPr lang="en-US">
                <a:solidFill>
                  <a:srgbClr val="777777"/>
                </a:solidFill>
              </a:rPr>
            </a:br>
            <a:r>
              <a:rPr lang="en-US">
                <a:solidFill>
                  <a:srgbClr val="777777"/>
                </a:solidFill>
              </a:rPr>
              <a:t>to user</a:t>
            </a:r>
          </a:p>
        </p:txBody>
      </p:sp>
      <p:pic>
        <p:nvPicPr>
          <p:cNvPr id="2054"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9501" y="5596967"/>
            <a:ext cx="3691993" cy="27043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Common assignment strategies</a:t>
            </a:r>
          </a:p>
        </p:txBody>
      </p:sp>
      <p:sp>
        <p:nvSpPr>
          <p:cNvPr id="11267" name="Rectangle 3"/>
          <p:cNvSpPr>
            <a:spLocks noGrp="1" noChangeArrowheads="1"/>
          </p:cNvSpPr>
          <p:nvPr>
            <p:ph idx="1"/>
          </p:nvPr>
        </p:nvSpPr>
        <p:spPr/>
        <p:txBody>
          <a:bodyPr/>
          <a:lstStyle/>
          <a:p>
            <a:pPr>
              <a:buFont typeface="Arial" charset="0"/>
              <a:buChar char="•"/>
            </a:pPr>
            <a:r>
              <a:rPr lang="en-US" dirty="0" smtClean="0"/>
              <a:t>Claims</a:t>
            </a:r>
          </a:p>
          <a:p>
            <a:pPr lvl="1"/>
            <a:r>
              <a:rPr lang="en-US" dirty="0" smtClean="0"/>
              <a:t>If claim has special issues, assign to group which can handle this type of claim</a:t>
            </a:r>
          </a:p>
          <a:p>
            <a:pPr lvl="1"/>
            <a:r>
              <a:rPr lang="en-US" dirty="0" smtClean="0"/>
              <a:t>Otherwise, assign to group based on group type and location</a:t>
            </a:r>
          </a:p>
          <a:p>
            <a:pPr lvl="1"/>
            <a:r>
              <a:rPr lang="en-US" dirty="0" smtClean="0"/>
              <a:t>Within group, assign to user based on round-robin</a:t>
            </a:r>
          </a:p>
          <a:p>
            <a:pPr>
              <a:buFont typeface="Arial" charset="0"/>
              <a:buChar char="•"/>
            </a:pPr>
            <a:r>
              <a:rPr lang="en-US" dirty="0" smtClean="0"/>
              <a:t>Exposures and activities</a:t>
            </a:r>
          </a:p>
          <a:p>
            <a:pPr lvl="1"/>
            <a:r>
              <a:rPr lang="en-US" dirty="0" smtClean="0"/>
              <a:t>If object has special issues:</a:t>
            </a:r>
          </a:p>
          <a:p>
            <a:pPr lvl="2"/>
            <a:r>
              <a:rPr lang="en-US" dirty="0" smtClean="0"/>
              <a:t>Assign to group which can handle this type of object</a:t>
            </a:r>
          </a:p>
          <a:p>
            <a:pPr lvl="2"/>
            <a:r>
              <a:rPr lang="en-US" dirty="0" smtClean="0"/>
              <a:t>Within group, assign to user based on round-robin </a:t>
            </a:r>
          </a:p>
          <a:p>
            <a:pPr lvl="1"/>
            <a:r>
              <a:rPr lang="en-US" dirty="0" smtClean="0"/>
              <a:t>Otherwise, assign object to claim owner</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dirty="0" smtClean="0"/>
              <a:t>Lesson outline</a:t>
            </a:r>
          </a:p>
        </p:txBody>
      </p:sp>
      <p:sp>
        <p:nvSpPr>
          <p:cNvPr id="12291"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Assignment basics</a:t>
            </a:r>
          </a:p>
          <a:p>
            <a:pPr>
              <a:lnSpc>
                <a:spcPct val="150000"/>
              </a:lnSpc>
              <a:buFont typeface="Arial" charset="0"/>
              <a:buChar char="•"/>
            </a:pPr>
            <a:r>
              <a:rPr lang="en-US" sz="2800" smtClean="0"/>
              <a:t>Assignment methods</a:t>
            </a:r>
          </a:p>
          <a:p>
            <a:pPr>
              <a:lnSpc>
                <a:spcPct val="150000"/>
              </a:lnSpc>
              <a:buFont typeface="Arial" charset="0"/>
              <a:buChar char="•"/>
            </a:pPr>
            <a:r>
              <a:rPr lang="en-US" sz="2800" smtClean="0">
                <a:solidFill>
                  <a:srgbClr val="C0C0C0"/>
                </a:solidFill>
              </a:rPr>
              <a:t>Group assignment</a:t>
            </a:r>
          </a:p>
          <a:p>
            <a:pPr>
              <a:lnSpc>
                <a:spcPct val="150000"/>
              </a:lnSpc>
              <a:buFont typeface="Wingdings 3" pitchFamily="18" charset="2"/>
              <a:buNone/>
            </a:pPr>
            <a:endParaRPr lang="en-US" sz="2800" smtClean="0">
              <a:solidFill>
                <a:srgbClr val="C0C0C0"/>
              </a:solidFill>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552D58B9F7294897B380DE69948B13" ma:contentTypeVersion="8" ma:contentTypeDescription="Create a new document." ma:contentTypeScope="" ma:versionID="048e195d36c257044299a9a680fd45f2">
  <xsd:schema xmlns:xsd="http://www.w3.org/2001/XMLSchema" xmlns:xs="http://www.w3.org/2001/XMLSchema" xmlns:p="http://schemas.microsoft.com/office/2006/metadata/properties" xmlns:ns2="c856eeb5-80f6-4042-a17b-f7bb2df89857" xmlns:ns3="cb5d11a5-97db-4cbf-be38-21d195c5a38e" targetNamespace="http://schemas.microsoft.com/office/2006/metadata/properties" ma:root="true" ma:fieldsID="7232608a52db831086fe9a19d3731f02" ns2:_="" ns3:_="">
    <xsd:import namespace="c856eeb5-80f6-4042-a17b-f7bb2df89857"/>
    <xsd:import namespace="cb5d11a5-97db-4cbf-be38-21d195c5a38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56eeb5-80f6-4042-a17b-f7bb2df898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b5d11a5-97db-4cbf-be38-21d195c5a38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587F53B-D1B8-4B23-925A-E57594929EDE}"/>
</file>

<file path=customXml/itemProps2.xml><?xml version="1.0" encoding="utf-8"?>
<ds:datastoreItem xmlns:ds="http://schemas.openxmlformats.org/officeDocument/2006/customXml" ds:itemID="{94A18814-A823-4787-B634-1354C8640514}"/>
</file>

<file path=customXml/itemProps3.xml><?xml version="1.0" encoding="utf-8"?>
<ds:datastoreItem xmlns:ds="http://schemas.openxmlformats.org/officeDocument/2006/customXml" ds:itemID="{6AA552EA-BBA0-4443-88F7-73D169D5C470}"/>
</file>

<file path=docProps/app.xml><?xml version="1.0" encoding="utf-8"?>
<Properties xmlns="http://schemas.openxmlformats.org/officeDocument/2006/extended-properties" xmlns:vt="http://schemas.openxmlformats.org/officeDocument/2006/docPropsVTypes">
  <Template/>
  <TotalTime>21553</TotalTime>
  <Words>3785</Words>
  <Application>Microsoft Office PowerPoint</Application>
  <PresentationFormat>On-screen Show (4:3)</PresentationFormat>
  <Paragraphs>381</Paragraphs>
  <Slides>27</Slides>
  <Notes>27</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1_test-template</vt:lpstr>
      <vt:lpstr>Introduction to Assignment Rules:  Group Assignment</vt:lpstr>
      <vt:lpstr>Lesson objectives</vt:lpstr>
      <vt:lpstr>Lesson outline</vt:lpstr>
      <vt:lpstr>Review: Assignment</vt:lpstr>
      <vt:lpstr>Initiating assignment</vt:lpstr>
      <vt:lpstr>Assignment rule sets</vt:lpstr>
      <vt:lpstr>Typical flow of execution</vt:lpstr>
      <vt:lpstr>Common assignment strategies</vt:lpstr>
      <vt:lpstr>Lesson outline</vt:lpstr>
      <vt:lpstr>The CurrentAssignment object</vt:lpstr>
      <vt:lpstr>Exit rule set wrappers</vt:lpstr>
      <vt:lpstr>Common assignment methods </vt:lpstr>
      <vt:lpstr>Lesson outline</vt:lpstr>
      <vt:lpstr>1. Assigning to a specific group</vt:lpstr>
      <vt:lpstr>2. Assigning to group by type and location</vt:lpstr>
      <vt:lpstr>Method step 1: Identify candidate groups</vt:lpstr>
      <vt:lpstr>Method step 2: Filter by group type</vt:lpstr>
      <vt:lpstr>Method step 3: Select by location</vt:lpstr>
      <vt:lpstr>Configuring location selection</vt:lpstr>
      <vt:lpstr>Selecting a group by location</vt:lpstr>
      <vt:lpstr>Example: Assign by group type and location</vt:lpstr>
      <vt:lpstr>3. Assigning round robin to group by type</vt:lpstr>
      <vt:lpstr>What if group assignment fails?</vt:lpstr>
      <vt:lpstr>Default owner assignment</vt:lpstr>
      <vt:lpstr>Lesson objectives review</vt:lpstr>
      <vt:lpstr>Review questions</vt:lpstr>
      <vt:lpstr>Notices</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Assignment Rules: Group Assignment</dc:title>
  <dc:creator>Tom Rhoades</dc:creator>
  <dc:description>3130</dc:description>
  <cp:lastModifiedBy>Tom Rhoades</cp:lastModifiedBy>
  <cp:revision>1859</cp:revision>
  <dcterms:created xsi:type="dcterms:W3CDTF">2007-08-02T20:13:16Z</dcterms:created>
  <dcterms:modified xsi:type="dcterms:W3CDTF">2014-05-28T20:18:26Z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y fmtid="{D5CDD505-2E9C-101B-9397-08002B2CF9AE}" pid="4" name="ContentTypeId">
    <vt:lpwstr>0x01010057552D58B9F7294897B380DE69948B13</vt:lpwstr>
  </property>
</Properties>
</file>