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5.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2.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Masters/slideMaster1.xml" ContentType="application/vnd.openxmlformats-officedocument.presentationml.slideMaster+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8.xml" ContentType="application/vnd.openxmlformats-officedocument.presentationml.notesSlide+xml"/>
  <Override PartName="/ppt/notesSlides/notesSlide5.xml" ContentType="application/vnd.openxmlformats-officedocument.presentationml.notesSlide+xml"/>
  <Override PartName="/ppt/notesSlides/notesSlide12.xml" ContentType="application/vnd.openxmlformats-officedocument.presentationml.notesSlide+xml"/>
  <Override PartName="/ppt/slideLayouts/slideLayout12.xml" ContentType="application/vnd.openxmlformats-officedocument.presentationml.slideLayout+xml"/>
  <Override PartName="/ppt/notesSlides/notesSlide6.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9.xml" ContentType="application/vnd.openxmlformats-officedocument.presentationml.notesSlide+xml"/>
  <Override PartName="/ppt/notesSlides/notesSlide2.xml" ContentType="application/vnd.openxmlformats-officedocument.presentationml.notesSlide+xml"/>
  <Override PartName="/ppt/notesSlides/notesSlide17.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18.xml" ContentType="application/vnd.openxmlformats-officedocument.presentationml.notesSlide+xml"/>
  <Override PartName="/ppt/slideLayouts/slideLayout6.xml" ContentType="application/vnd.openxmlformats-officedocument.presentationml.slideLayout+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theme/theme1.xml" ContentType="application/vnd.openxmlformats-officedocument.theme+xml"/>
  <Override PartName="/ppt/commentAuthors.xml" ContentType="application/vnd.openxmlformats-officedocument.presentationml.commentAuthors+xml"/>
  <Override PartName="/ppt/theme/theme2.xml" ContentType="application/vnd.openxmlformats-officedocument.theme+xml"/>
  <Override PartName="/ppt/theme/theme3.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30"/>
  </p:notesMasterIdLst>
  <p:handoutMasterIdLst>
    <p:handoutMasterId r:id="rId31"/>
  </p:handoutMasterIdLst>
  <p:sldIdLst>
    <p:sldId id="1192" r:id="rId2"/>
    <p:sldId id="1299" r:id="rId3"/>
    <p:sldId id="1407" r:id="rId4"/>
    <p:sldId id="1415" r:id="rId5"/>
    <p:sldId id="1392" r:id="rId6"/>
    <p:sldId id="1365" r:id="rId7"/>
    <p:sldId id="1381" r:id="rId8"/>
    <p:sldId id="1393" r:id="rId9"/>
    <p:sldId id="1424" r:id="rId10"/>
    <p:sldId id="1383" r:id="rId11"/>
    <p:sldId id="1411" r:id="rId12"/>
    <p:sldId id="1382" r:id="rId13"/>
    <p:sldId id="1409" r:id="rId14"/>
    <p:sldId id="1417" r:id="rId15"/>
    <p:sldId id="1400" r:id="rId16"/>
    <p:sldId id="1421" r:id="rId17"/>
    <p:sldId id="1423" r:id="rId18"/>
    <p:sldId id="1425" r:id="rId19"/>
    <p:sldId id="1384" r:id="rId20"/>
    <p:sldId id="1403" r:id="rId21"/>
    <p:sldId id="1404" r:id="rId22"/>
    <p:sldId id="1387" r:id="rId23"/>
    <p:sldId id="1420" r:id="rId24"/>
    <p:sldId id="1418" r:id="rId25"/>
    <p:sldId id="1419" r:id="rId26"/>
    <p:sldId id="1342" r:id="rId27"/>
    <p:sldId id="1343" r:id="rId28"/>
    <p:sldId id="1426" r:id="rId29"/>
  </p:sldIdLst>
  <p:sldSz cx="9144000" cy="6858000" type="screen4x3"/>
  <p:notesSz cx="6858000" cy="9296400"/>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m Rhoades" initials="TR" lastIdx="5"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0033CC"/>
    <a:srgbClr val="FF0000"/>
    <a:srgbClr val="FFFF00"/>
    <a:srgbClr val="777777"/>
    <a:srgbClr val="CC9900"/>
    <a:srgbClr val="CCCC00"/>
    <a:srgbClr val="0099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67" autoAdjust="0"/>
    <p:restoredTop sz="74615" autoAdjust="0"/>
  </p:normalViewPr>
  <p:slideViewPr>
    <p:cSldViewPr snapToGrid="0">
      <p:cViewPr>
        <p:scale>
          <a:sx n="76" d="100"/>
          <a:sy n="76" d="100"/>
        </p:scale>
        <p:origin x="-1002" y="1050"/>
      </p:cViewPr>
      <p:guideLst>
        <p:guide orient="horz" pos="2160"/>
        <p:guide pos="2880"/>
      </p:guideLst>
    </p:cSldViewPr>
  </p:slideViewPr>
  <p:outlineViewPr>
    <p:cViewPr>
      <p:scale>
        <a:sx n="25" d="100"/>
        <a:sy n="25" d="100"/>
      </p:scale>
      <p:origin x="0" y="0"/>
    </p:cViewPr>
    <p:sldLst>
      <p:sld r:id="rId1" collapse="1"/>
      <p:sld r:id="rId2" collapse="1"/>
    </p:sldLst>
  </p:outlineViewPr>
  <p:notesTextViewPr>
    <p:cViewPr>
      <p:scale>
        <a:sx n="100" d="100"/>
        <a:sy n="100" d="100"/>
      </p:scale>
      <p:origin x="0" y="48"/>
    </p:cViewPr>
  </p:notesTextViewPr>
  <p:sorterViewPr>
    <p:cViewPr>
      <p:scale>
        <a:sx n="66" d="100"/>
        <a:sy n="66" d="100"/>
      </p:scale>
      <p:origin x="0" y="846"/>
    </p:cViewPr>
  </p:sorterViewPr>
  <p:notesViewPr>
    <p:cSldViewPr snapToGrid="0">
      <p:cViewPr varScale="1">
        <p:scale>
          <a:sx n="47" d="100"/>
          <a:sy n="47" d="100"/>
        </p:scale>
        <p:origin x="-2694"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3.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37"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0C81E0F4-A59B-4F6E-87A6-104748F1B7D2}" type="slidenum">
              <a:rPr lang="en-US" altLang="en-US"/>
              <a:pPr>
                <a:defRPr/>
              </a:pPr>
              <a:t>‹#›</a:t>
            </a:fld>
            <a:endParaRPr lang="en-US" altLang="en-US"/>
          </a:p>
        </p:txBody>
      </p:sp>
    </p:spTree>
    <p:extLst>
      <p:ext uri="{BB962C8B-B14F-4D97-AF65-F5344CB8AC3E}">
        <p14:creationId xmlns:p14="http://schemas.microsoft.com/office/powerpoint/2010/main" val="23681867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defRPr>
            </a:lvl1pPr>
          </a:lstStyle>
          <a:p>
            <a:pPr>
              <a:defRPr/>
            </a:pPr>
            <a:r>
              <a:rPr lang="en-US" altLang="en-US"/>
              <a:t>	</a:t>
            </a:r>
            <a:endParaRPr lang="en-US"/>
          </a:p>
        </p:txBody>
      </p:sp>
      <p:sp>
        <p:nvSpPr>
          <p:cNvPr id="31749" name="ModuleNumber" hidden="1"/>
          <p:cNvSpPr>
            <a:spLocks noChangeArrowheads="1"/>
          </p:cNvSpPr>
          <p:nvPr/>
        </p:nvSpPr>
        <p:spPr bwMode="auto">
          <a:xfrm>
            <a:off x="4157663" y="320675"/>
            <a:ext cx="2551112" cy="15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p>
            <a:pPr algn="r" defTabSz="942975" eaLnBrk="0" hangingPunct="0">
              <a:lnSpc>
                <a:spcPts val="1875"/>
              </a:lnSpc>
              <a:spcBef>
                <a:spcPts val="625"/>
              </a:spcBef>
              <a:spcAft>
                <a:spcPct val="0"/>
              </a:spcAft>
              <a:buClrTx/>
              <a:buFont typeface="Wingdings" pitchFamily="2" charset="2"/>
              <a:buNone/>
            </a:pPr>
            <a:r>
              <a:rPr lang="en-US" sz="1100" b="0" i="1">
                <a:solidFill>
                  <a:srgbClr val="000000"/>
                </a:solidFill>
                <a:latin typeface="Times New Roman" pitchFamily="18" charset="0"/>
                <a:cs typeface="Times New Roman" pitchFamily="18" charset="0"/>
              </a:rPr>
              <a:t>Introduction, 2.</a:t>
            </a:r>
            <a:fld id="{DD0886FA-9DE2-49C2-A846-3B5131C05918}"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pPr>
              <a:t>‹#›</a:t>
            </a:fld>
            <a:endParaRPr lang="en-US" sz="1100" b="0" i="1">
              <a:solidFill>
                <a:srgbClr val="000000"/>
              </a:solidFill>
              <a:latin typeface="Times New Roman" pitchFamily="18" charset="0"/>
              <a:cs typeface="Times New Roman" pitchFamily="18" charset="0"/>
            </a:endParaRPr>
          </a:p>
        </p:txBody>
      </p:sp>
      <p:sp>
        <p:nvSpPr>
          <p:cNvPr id="31750" name="Line 18"/>
          <p:cNvSpPr>
            <a:spLocks noChangeShapeType="1"/>
          </p:cNvSpPr>
          <p:nvPr/>
        </p:nvSpPr>
        <p:spPr bwMode="auto">
          <a:xfrm>
            <a:off x="406400" y="8905875"/>
            <a:ext cx="6069013"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48"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defRPr>
            </a:lvl1pPr>
          </a:lstStyle>
          <a:p>
            <a:pPr>
              <a:defRPr/>
            </a:pPr>
            <a:r>
              <a:rPr lang="en-US" altLang="en-US" dirty="0"/>
              <a:t>	</a:t>
            </a:r>
            <a:r>
              <a:rPr lang="en-US" altLang="en-US" dirty="0" smtClean="0"/>
              <a:t>User Assignment Rules - </a:t>
            </a:r>
            <a:fld id="{352C61E3-1E48-4A90-B5F4-D1711A9D8EFF}" type="slidenum">
              <a:rPr lang="en-US" altLang="en-US"/>
              <a:pPr>
                <a:defRPr/>
              </a:pPr>
              <a:t>‹#›</a:t>
            </a:fld>
            <a:endParaRPr lang="en-US" altLang="en-US" dirty="0"/>
          </a:p>
        </p:txBody>
      </p:sp>
    </p:spTree>
    <p:extLst>
      <p:ext uri="{BB962C8B-B14F-4D97-AF65-F5344CB8AC3E}">
        <p14:creationId xmlns:p14="http://schemas.microsoft.com/office/powerpoint/2010/main" val="1810694154"/>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27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User Assignment Rules - </a:t>
            </a:r>
            <a:fld id="{1A7E9F41-FFE3-4E11-BF69-B7AF80054151}" type="slidenum">
              <a:rPr lang="en-US" altLang="en-US" sz="1200" b="0" smtClean="0">
                <a:solidFill>
                  <a:schemeClr val="tx1"/>
                </a:solidFill>
              </a:rPr>
              <a:pPr eaLnBrk="1" hangingPunct="1"/>
              <a:t>1</a:t>
            </a:fld>
            <a:endParaRPr lang="en-US" altLang="en-US" sz="1200" b="0" dirty="0" smtClean="0">
              <a:solidFill>
                <a:schemeClr val="tx1"/>
              </a:solidFill>
            </a:endParaRPr>
          </a:p>
        </p:txBody>
      </p:sp>
      <p:sp>
        <p:nvSpPr>
          <p:cNvPr id="32772" name="Rectangle 2"/>
          <p:cNvSpPr>
            <a:spLocks noGrp="1" noRot="1" noChangeAspect="1" noChangeArrowheads="1" noTextEdit="1"/>
          </p:cNvSpPr>
          <p:nvPr>
            <p:ph type="sldImg"/>
          </p:nvPr>
        </p:nvSpPr>
        <p:spPr>
          <a:xfrm>
            <a:off x="715963" y="630238"/>
            <a:ext cx="5430837" cy="4073525"/>
          </a:xfrm>
          <a:ln/>
        </p:spPr>
      </p:sp>
      <p:sp>
        <p:nvSpPr>
          <p:cNvPr id="327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09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User Assignment Rules - </a:t>
            </a:r>
            <a:fld id="{CD04B929-63F5-430C-A191-FB6BE8333940}" type="slidenum">
              <a:rPr lang="en-US" altLang="en-US" sz="1200" b="0" smtClean="0">
                <a:solidFill>
                  <a:schemeClr val="tx1"/>
                </a:solidFill>
              </a:rPr>
              <a:pPr eaLnBrk="1" hangingPunct="1"/>
              <a:t>10</a:t>
            </a:fld>
            <a:endParaRPr lang="en-US" altLang="en-US" sz="1200" b="0" dirty="0" smtClean="0">
              <a:solidFill>
                <a:schemeClr val="tx1"/>
              </a:solidFill>
            </a:endParaRPr>
          </a:p>
        </p:txBody>
      </p:sp>
      <p:sp>
        <p:nvSpPr>
          <p:cNvPr id="40964" name="Rectangle 2"/>
          <p:cNvSpPr>
            <a:spLocks noGrp="1" noRot="1" noChangeAspect="1" noChangeArrowheads="1" noTextEdit="1"/>
          </p:cNvSpPr>
          <p:nvPr>
            <p:ph type="sldImg"/>
          </p:nvPr>
        </p:nvSpPr>
        <p:spPr>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rule set</a:t>
            </a:r>
            <a:r>
              <a:rPr lang="en-US" baseline="0" dirty="0" smtClean="0"/>
              <a:t> example shown is not in the base application. </a:t>
            </a:r>
            <a:br>
              <a:rPr lang="en-US" baseline="0" dirty="0" smtClean="0"/>
            </a:br>
            <a:endParaRPr lang="en-US" dirty="0" smtClean="0"/>
          </a:p>
          <a:p>
            <a:pPr eaLnBrk="1" hangingPunct="1"/>
            <a:r>
              <a:rPr lang="en-US" dirty="0" smtClean="0"/>
              <a:t>Similar to </a:t>
            </a:r>
            <a:r>
              <a:rPr lang="en-US" dirty="0" err="1" smtClean="0"/>
              <a:t>assignGroupByLocation</a:t>
            </a:r>
            <a:r>
              <a:rPr lang="en-US" dirty="0" smtClean="0"/>
              <a:t> (which is discussed in the “Introduction to Assignment Rules: Group Assignment” lesson), users are matched first by zip, then by county, then by state (for the United States). The example above</a:t>
            </a:r>
            <a:r>
              <a:rPr lang="en-US" baseline="0" dirty="0" smtClean="0"/>
              <a:t> </a:t>
            </a:r>
            <a:r>
              <a:rPr lang="en-US" baseline="0" dirty="0" smtClean="0"/>
              <a:t>pertains to groups of type “Auto Inspectors” who work in the field. </a:t>
            </a:r>
            <a:r>
              <a:rPr lang="en-US" dirty="0" smtClean="0"/>
              <a:t>The first match wins. If one or more users match at a particular location level then assignment will round robin through that set and will ignore any matches at a lower level. For example, if there are no users that match by zip but a few that match by county then assignment will round robin through the ones that match by county and will ignore any others that match by state</a:t>
            </a:r>
            <a:r>
              <a:rPr lang="en-US" dirty="0" smtClean="0"/>
              <a:t>.</a:t>
            </a:r>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19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User Assignment Rules - </a:t>
            </a:r>
            <a:fld id="{050E3017-8808-40D2-AED8-13CA2FAEBEA7}" type="slidenum">
              <a:rPr lang="en-US" altLang="en-US" sz="1200" b="0" smtClean="0">
                <a:solidFill>
                  <a:schemeClr val="tx1"/>
                </a:solidFill>
              </a:rPr>
              <a:pPr eaLnBrk="1" hangingPunct="1"/>
              <a:t>11</a:t>
            </a:fld>
            <a:endParaRPr lang="en-US" altLang="en-US" sz="1200" b="0" dirty="0" smtClean="0">
              <a:solidFill>
                <a:schemeClr val="tx1"/>
              </a:solidFill>
            </a:endParaRPr>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r>
              <a:rPr lang="en-US" dirty="0" smtClean="0"/>
              <a:t>Whenever ClaimCenter attempts to assign an object to a user using a criteria other than simple group membership and it finds more than one user, it will round robin items within that set of users. Because this is round </a:t>
            </a:r>
            <a:r>
              <a:rPr lang="en-US" dirty="0" err="1" smtClean="0"/>
              <a:t>robining</a:t>
            </a:r>
            <a:r>
              <a:rPr lang="en-US" dirty="0" smtClean="0"/>
              <a:t> within a "set" of users rather than a formal group, load factors are ignored. (Load factors are specified only for a user who belongs to a given group, because load factors are only meaningful as a comparative value between members of a predefined group.)</a:t>
            </a:r>
          </a:p>
          <a:p>
            <a:pPr marL="190500" indent="-190500" eaLnBrk="1" hangingPunct="1"/>
            <a:r>
              <a:rPr lang="en-US" dirty="0" smtClean="0"/>
              <a:t>The round-robin sequence is tied to the set of criteria, not the set of users. So using the same set of restrictions to find a set of users will re-use the same round-robin sequence, but two different sets of restrictions will result in distinct round-robin sequences, even if the set of resulting users is the same. For example, if three are three users (Alan, Barbara, and Clark) in zip code 1 and three users (Clark, Dan, and Emily) in zip code 2, then assignments to zip code 1 will round robin only through Alan, Barbara, and Clark. Assignments to zip</a:t>
            </a:r>
            <a:r>
              <a:rPr lang="en-US" baseline="0" dirty="0" smtClean="0"/>
              <a:t> </a:t>
            </a:r>
            <a:r>
              <a:rPr lang="en-US" dirty="0" smtClean="0"/>
              <a:t>code 2 will round robin through Clark, Dan, and Emily. Because Clark is in two zip codes, it is likely he will get more work - at least through location-based assignment - than the other users. However, whenever he is assigned an object through zip code 1, it doesn't alter how assignments in zip code 2 are done.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30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User Assignment Rules - </a:t>
            </a:r>
            <a:fld id="{FEFCFF26-9A41-4083-A531-F7BB07E6A857}" type="slidenum">
              <a:rPr lang="en-US" altLang="en-US" sz="1200" b="0" smtClean="0">
                <a:solidFill>
                  <a:schemeClr val="tx1"/>
                </a:solidFill>
              </a:rPr>
              <a:pPr eaLnBrk="1" hangingPunct="1"/>
              <a:t>12</a:t>
            </a:fld>
            <a:endParaRPr lang="en-US" altLang="en-US" sz="1200" b="0" dirty="0" smtClean="0">
              <a:solidFill>
                <a:schemeClr val="tx1"/>
              </a:solidFill>
            </a:endParaRPr>
          </a:p>
        </p:txBody>
      </p:sp>
      <p:sp>
        <p:nvSpPr>
          <p:cNvPr id="43012" name="Rectangle 2"/>
          <p:cNvSpPr>
            <a:spLocks noGrp="1" noRot="1" noChangeAspect="1" noChangeArrowheads="1" noTextEdit="1"/>
          </p:cNvSpPr>
          <p:nvPr>
            <p:ph type="sldImg"/>
          </p:nvPr>
        </p:nvSpPr>
        <p:spPr>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10000"/>
              </a:spcBef>
              <a:spcAft>
                <a:spcPct val="0"/>
              </a:spcAft>
              <a:buClrTx/>
              <a:buSzTx/>
              <a:buFontTx/>
              <a:buNone/>
              <a:tabLst/>
              <a:defRPr/>
            </a:pPr>
            <a:r>
              <a:rPr lang="en-US" dirty="0" smtClean="0"/>
              <a:t>The rule set</a:t>
            </a:r>
            <a:r>
              <a:rPr lang="en-US" baseline="0" dirty="0" smtClean="0"/>
              <a:t> example shown is included in the base application. </a:t>
            </a:r>
            <a:r>
              <a:rPr lang="en-US" dirty="0" smtClean="0"/>
              <a:t/>
            </a:r>
            <a:br>
              <a:rPr lang="en-US" dirty="0" smtClean="0"/>
            </a:br>
            <a:r>
              <a:rPr lang="en-US" dirty="0" smtClean="0"/>
              <a:t/>
            </a:r>
            <a:br>
              <a:rPr lang="en-US" dirty="0" smtClean="0"/>
            </a:br>
            <a:r>
              <a:rPr lang="en-US" dirty="0" smtClean="0"/>
              <a:t>The </a:t>
            </a:r>
            <a:r>
              <a:rPr lang="en-US" dirty="0" err="1" smtClean="0"/>
              <a:t>assignToIssueOwner</a:t>
            </a:r>
            <a:r>
              <a:rPr lang="en-US" dirty="0" smtClean="0"/>
              <a:t>() method is designed to move up the hierarchy of objects until it finds an object that has an owner. For exposures, this would be the claim. For activities, it can be more complex because an activity may or may not be linked to an exposure. If it is linked to an exposure (in other words, if the activity's Exposure field is non-NULL), then </a:t>
            </a:r>
            <a:r>
              <a:rPr lang="en-US" dirty="0" err="1" smtClean="0"/>
              <a:t>Activity.assignToIssueOwner</a:t>
            </a:r>
            <a:r>
              <a:rPr lang="en-US" dirty="0" smtClean="0"/>
              <a:t>() will assign the activity to the exposure owner. If not, then it will assign it to the claim owner.</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40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User Assignment Rules - </a:t>
            </a:r>
            <a:fld id="{7F501ABE-64F5-4C2A-8577-93E685FBB64A}" type="slidenum">
              <a:rPr lang="en-US" altLang="en-US" sz="1200" b="0" smtClean="0">
                <a:solidFill>
                  <a:schemeClr val="tx1"/>
                </a:solidFill>
              </a:rPr>
              <a:pPr eaLnBrk="1" hangingPunct="1"/>
              <a:t>13</a:t>
            </a:fld>
            <a:endParaRPr lang="en-US" altLang="en-US" sz="1200" b="0" dirty="0" smtClean="0">
              <a:solidFill>
                <a:schemeClr val="tx1"/>
              </a:solidFill>
            </a:endParaRPr>
          </a:p>
        </p:txBody>
      </p:sp>
      <p:sp>
        <p:nvSpPr>
          <p:cNvPr id="44036" name="Rectangle 2"/>
          <p:cNvSpPr>
            <a:spLocks noGrp="1" noRot="1" noChangeAspect="1" noChangeArrowheads="1" noTextEdit="1"/>
          </p:cNvSpPr>
          <p:nvPr>
            <p:ph type="sldImg"/>
          </p:nvPr>
        </p:nvSpPr>
        <p:spPr>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Unlike the </a:t>
            </a:r>
            <a:r>
              <a:rPr lang="en-US" dirty="0" err="1" smtClean="0"/>
              <a:t>assignUserByLocation</a:t>
            </a:r>
            <a:r>
              <a:rPr lang="en-US" dirty="0" smtClean="0"/>
              <a:t>, which round-robins assignment among users with the same location, </a:t>
            </a:r>
            <a:r>
              <a:rPr lang="en-US" dirty="0" err="1" smtClean="0"/>
              <a:t>assignUserByLocationUsingProximitySearch</a:t>
            </a:r>
            <a:r>
              <a:rPr lang="en-US" dirty="0" smtClean="0"/>
              <a:t> does not use round-</a:t>
            </a:r>
            <a:r>
              <a:rPr lang="en-US" dirty="0" err="1" smtClean="0"/>
              <a:t>robining</a:t>
            </a:r>
            <a:r>
              <a:rPr lang="en-US" dirty="0" smtClean="0"/>
              <a:t>. It always assigns the object to the single closest user.</a:t>
            </a:r>
          </a:p>
          <a:p>
            <a:pPr eaLnBrk="1" hangingPunct="1"/>
            <a:r>
              <a:rPr lang="en-US" dirty="0" smtClean="0"/>
              <a:t>For some customers, users belong to only a single group, or the assigned group has no security implications. In these cases, the </a:t>
            </a:r>
            <a:r>
              <a:rPr lang="en-US" dirty="0" err="1" smtClean="0"/>
              <a:t>assignUserAndDefaultGroup</a:t>
            </a:r>
            <a:r>
              <a:rPr lang="en-US" dirty="0" smtClean="0"/>
              <a:t> is a useful shortcut to finding a specific group for the object to belong to. </a:t>
            </a:r>
            <a:br>
              <a:rPr lang="en-US" dirty="0" smtClean="0"/>
            </a:br>
            <a:endParaRPr lang="en-US" dirty="0" smtClean="0"/>
          </a:p>
          <a:p>
            <a:pPr marL="0" marR="0" indent="0" algn="l" defTabSz="914400" rtl="0" eaLnBrk="1" fontAlgn="base" latinLnBrk="0" hangingPunct="1">
              <a:lnSpc>
                <a:spcPct val="100000"/>
              </a:lnSpc>
              <a:spcBef>
                <a:spcPct val="10000"/>
              </a:spcBef>
              <a:spcAft>
                <a:spcPct val="0"/>
              </a:spcAft>
              <a:buClrTx/>
              <a:buSzTx/>
              <a:buFontTx/>
              <a:buNone/>
              <a:tabLst/>
              <a:defRPr/>
            </a:pPr>
            <a:r>
              <a:rPr lang="en-US" dirty="0" smtClean="0"/>
              <a:t>The last</a:t>
            </a:r>
            <a:r>
              <a:rPr lang="en-US" baseline="0" dirty="0" smtClean="0"/>
              <a:t> four</a:t>
            </a:r>
            <a:r>
              <a:rPr lang="en-US" dirty="0" smtClean="0"/>
              <a:t> methods (third</a:t>
            </a:r>
            <a:r>
              <a:rPr lang="en-US" baseline="0" dirty="0" smtClean="0"/>
              <a:t> bullet point)</a:t>
            </a:r>
            <a:r>
              <a:rPr lang="en-US" dirty="0" smtClean="0"/>
              <a:t> are discussed in the ClaimCenter</a:t>
            </a:r>
            <a:r>
              <a:rPr lang="en-US" baseline="0" dirty="0" smtClean="0"/>
              <a:t> 8.0.0 Rules Guide and in the </a:t>
            </a:r>
            <a:r>
              <a:rPr lang="en-US" dirty="0" smtClean="0"/>
              <a:t>“Assignment</a:t>
            </a:r>
            <a:r>
              <a:rPr lang="en-US" baseline="0" dirty="0" smtClean="0"/>
              <a:t> Rules: Advanced Assignment” lesson of the </a:t>
            </a:r>
            <a:r>
              <a:rPr lang="en-US" dirty="0" smtClean="0"/>
              <a:t>ClaimCenter</a:t>
            </a:r>
            <a:r>
              <a:rPr lang="en-US" baseline="0" dirty="0" smtClean="0"/>
              <a:t> 7.0 Application Configuration course.</a:t>
            </a:r>
            <a:endParaRPr lang="en-US" dirty="0" smtClean="0"/>
          </a:p>
          <a:p>
            <a:pPr eaLnBrk="1" hangingPunct="1"/>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50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User Assignment Rules - </a:t>
            </a:r>
            <a:fld id="{D4548125-9372-474D-B552-119A8B9BE785}" type="slidenum">
              <a:rPr lang="en-US" altLang="en-US" sz="1200" b="0" smtClean="0">
                <a:solidFill>
                  <a:schemeClr val="tx1"/>
                </a:solidFill>
              </a:rPr>
              <a:pPr eaLnBrk="1" hangingPunct="1"/>
              <a:t>14</a:t>
            </a:fld>
            <a:endParaRPr lang="en-US" altLang="en-US" sz="1200" b="0" dirty="0" smtClean="0">
              <a:solidFill>
                <a:schemeClr val="tx1"/>
              </a:solidFill>
            </a:endParaRPr>
          </a:p>
        </p:txBody>
      </p:sp>
      <p:sp>
        <p:nvSpPr>
          <p:cNvPr id="45060" name="Rectangle 2"/>
          <p:cNvSpPr>
            <a:spLocks noGrp="1" noRot="1" noChangeAspect="1" noChangeArrowheads="1" noTextEdit="1"/>
          </p:cNvSpPr>
          <p:nvPr>
            <p:ph type="sldImg"/>
          </p:nvPr>
        </p:nvSpPr>
        <p:spPr>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60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User Assignment Rules - </a:t>
            </a:r>
            <a:fld id="{9E4D9DD4-1680-4DFA-91D6-002E4489DF3C}" type="slidenum">
              <a:rPr lang="en-US" altLang="en-US" sz="1200" b="0" smtClean="0">
                <a:solidFill>
                  <a:schemeClr val="tx1"/>
                </a:solidFill>
              </a:rPr>
              <a:pPr eaLnBrk="1" hangingPunct="1"/>
              <a:t>15</a:t>
            </a:fld>
            <a:endParaRPr lang="en-US" altLang="en-US" sz="1200" b="0" dirty="0" smtClean="0">
              <a:solidFill>
                <a:schemeClr val="tx1"/>
              </a:solidFill>
            </a:endParaRPr>
          </a:p>
        </p:txBody>
      </p:sp>
      <p:sp>
        <p:nvSpPr>
          <p:cNvPr id="46084" name="Rectangle 2"/>
          <p:cNvSpPr>
            <a:spLocks noGrp="1" noRot="1" noChangeAspect="1" noChangeArrowheads="1" noTextEdit="1"/>
          </p:cNvSpPr>
          <p:nvPr>
            <p:ph type="sldImg"/>
          </p:nvPr>
        </p:nvSpPr>
        <p:spPr>
          <a:xfrm>
            <a:off x="715963" y="630238"/>
            <a:ext cx="5432425" cy="4073525"/>
          </a:xfrm>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There are two situations where the owner of an assignable object is chosen by a user (as opposed to assignment rules)</a:t>
            </a:r>
          </a:p>
          <a:p>
            <a:pPr lvl="1" eaLnBrk="1" hangingPunct="1"/>
            <a:r>
              <a:rPr lang="en-US" smtClean="0"/>
              <a:t>Assignable objects are sometimes marked as pending assignment. The supervisor sees a list of activities, one for each object that is pending assignment. The supervisor then manually assigns each object to a specific user within the group.</a:t>
            </a:r>
          </a:p>
          <a:p>
            <a:pPr lvl="1" eaLnBrk="1" hangingPunct="1"/>
            <a:r>
              <a:rPr lang="en-US" smtClean="0"/>
              <a:t>Activities are sometimes assigned to a group queue. Users within the group can take ownership of the activities in the queue.</a:t>
            </a:r>
          </a:p>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710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User Assignment Rules - </a:t>
            </a:r>
            <a:fld id="{907719B2-1706-4F61-87A2-C6FD53A927F4}" type="slidenum">
              <a:rPr lang="en-US" altLang="en-US" sz="1200" b="0" smtClean="0">
                <a:solidFill>
                  <a:schemeClr val="tx1"/>
                </a:solidFill>
              </a:rPr>
              <a:pPr eaLnBrk="1" hangingPunct="1"/>
              <a:t>16</a:t>
            </a:fld>
            <a:endParaRPr lang="en-US" altLang="en-US" sz="1200" b="0" dirty="0" smtClean="0">
              <a:solidFill>
                <a:schemeClr val="tx1"/>
              </a:solidFill>
            </a:endParaRPr>
          </a:p>
        </p:txBody>
      </p:sp>
      <p:sp>
        <p:nvSpPr>
          <p:cNvPr id="47108" name="Rectangle 2"/>
          <p:cNvSpPr>
            <a:spLocks noGrp="1" noRot="1" noChangeAspect="1" noChangeArrowheads="1" noTextEdit="1"/>
          </p:cNvSpPr>
          <p:nvPr>
            <p:ph type="sldImg"/>
          </p:nvPr>
        </p:nvSpPr>
        <p:spPr>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first two methods, which assign objects to groups, are discussed in the "Assignment Rules - Group Assignment" lesson.</a:t>
            </a:r>
          </a:p>
          <a:p>
            <a:pPr eaLnBrk="1" hangingPunct="1"/>
            <a:r>
              <a:rPr lang="en-US" dirty="0" smtClean="0"/>
              <a:t>The middle six methods, which assign objects to users (or to temporary holding places until a user takes ownership), are discussed in this lesson.</a:t>
            </a:r>
          </a:p>
          <a:p>
            <a:pPr eaLnBrk="1" hangingPunct="1"/>
            <a:r>
              <a:rPr lang="en-US" dirty="0" smtClean="0"/>
              <a:t>The final two methods are discussed in the “Assignment</a:t>
            </a:r>
            <a:r>
              <a:rPr lang="en-US" baseline="0" dirty="0" smtClean="0"/>
              <a:t> Rules: Advanced Assignment” lesson of the </a:t>
            </a:r>
            <a:r>
              <a:rPr lang="en-US" dirty="0" smtClean="0"/>
              <a:t>ClaimCenter</a:t>
            </a:r>
            <a:r>
              <a:rPr lang="en-US" baseline="0" dirty="0" smtClean="0"/>
              <a:t> 7.0 Application Configuration course.</a:t>
            </a:r>
            <a:endParaRPr lang="en-US" dirty="0" smtClean="0"/>
          </a:p>
          <a:p>
            <a:pPr eaLnBrk="1" hangingPunct="1"/>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813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User Assignment Rules - </a:t>
            </a:r>
            <a:fld id="{03FE617D-92DD-4CE4-98E1-AF62CBB0B3E3}" type="slidenum">
              <a:rPr lang="en-US" altLang="en-US" sz="1200" b="0" smtClean="0">
                <a:solidFill>
                  <a:schemeClr val="tx1"/>
                </a:solidFill>
              </a:rPr>
              <a:pPr eaLnBrk="1" hangingPunct="1"/>
              <a:t>17</a:t>
            </a:fld>
            <a:endParaRPr lang="en-US" altLang="en-US" sz="1200" b="0" dirty="0" smtClean="0">
              <a:solidFill>
                <a:schemeClr val="tx1"/>
              </a:solidFill>
            </a:endParaRPr>
          </a:p>
        </p:txBody>
      </p:sp>
      <p:sp>
        <p:nvSpPr>
          <p:cNvPr id="48132" name="Rectangle 2"/>
          <p:cNvSpPr>
            <a:spLocks noGrp="1" noRot="1" noChangeAspect="1" noChangeArrowheads="1" noTextEdit="1"/>
          </p:cNvSpPr>
          <p:nvPr>
            <p:ph type="sldImg"/>
          </p:nvPr>
        </p:nvSpPr>
        <p:spPr>
          <a:xfrm>
            <a:off x="715963" y="630238"/>
            <a:ext cx="5432425" cy="4073525"/>
          </a:xfrm>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Pending assignment is typically used when you want the final assignment to be based upon human judgment.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4813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User Assignment Rules - </a:t>
            </a:r>
            <a:fld id="{F62EEB37-E365-4F14-8F53-4EE3AC9338D5}" type="slidenum">
              <a:rPr lang="en-US" altLang="en-US" sz="1200" smtClean="0">
                <a:solidFill>
                  <a:schemeClr val="tx1"/>
                </a:solidFill>
              </a:rPr>
              <a:pPr eaLnBrk="1" hangingPunct="1"/>
              <a:t>18</a:t>
            </a:fld>
            <a:endParaRPr lang="en-US" altLang="en-US" sz="1200" dirty="0" smtClean="0">
              <a:solidFill>
                <a:schemeClr val="tx1"/>
              </a:solidFill>
            </a:endParaRPr>
          </a:p>
        </p:txBody>
      </p:sp>
      <p:sp>
        <p:nvSpPr>
          <p:cNvPr id="48132" name="Rectangle 2"/>
          <p:cNvSpPr>
            <a:spLocks noGrp="1" noRot="1" noChangeAspect="1" noChangeArrowheads="1" noTextEdit="1"/>
          </p:cNvSpPr>
          <p:nvPr>
            <p:ph type="sldImg"/>
          </p:nvPr>
        </p:nvSpPr>
        <p:spPr>
          <a:xfrm>
            <a:off x="715963" y="630238"/>
            <a:ext cx="5432425" cy="4073525"/>
          </a:xfrm>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example above (top screenshot), the user is Wesley Roosevelt. From his desktop, he can see there is one claim in the Pending Assignment list. From this list, she can access the claim and/or assign the claim manually as appropriate. The group manager would not see the Pending Assignment list on her desktop.</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01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User Assignment Rules - </a:t>
            </a:r>
            <a:fld id="{79DA2B1C-D40D-4256-863F-AD85EDEFD819}" type="slidenum">
              <a:rPr lang="en-US" altLang="en-US" sz="1200" b="0" smtClean="0">
                <a:solidFill>
                  <a:schemeClr val="tx1"/>
                </a:solidFill>
              </a:rPr>
              <a:pPr eaLnBrk="1" hangingPunct="1"/>
              <a:t>19</a:t>
            </a:fld>
            <a:endParaRPr lang="en-US" altLang="en-US" sz="1200" b="0" dirty="0" smtClean="0">
              <a:solidFill>
                <a:schemeClr val="tx1"/>
              </a:solidFill>
            </a:endParaRPr>
          </a:p>
        </p:txBody>
      </p:sp>
      <p:sp>
        <p:nvSpPr>
          <p:cNvPr id="50180" name="Rectangle 2"/>
          <p:cNvSpPr>
            <a:spLocks noGrp="1" noRot="1" noChangeAspect="1" noChangeArrowheads="1" noTextEdit="1"/>
          </p:cNvSpPr>
          <p:nvPr>
            <p:ph type="sldImg"/>
          </p:nvPr>
        </p:nvSpPr>
        <p:spPr>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rul</a:t>
            </a:r>
            <a:r>
              <a:rPr lang="en-US" baseline="0" dirty="0" smtClean="0"/>
              <a:t>e set shown in the above is included in the base application.</a:t>
            </a:r>
            <a:r>
              <a:rPr lang="en-US" dirty="0" smtClean="0"/>
              <a:t/>
            </a:r>
            <a:br>
              <a:rPr lang="en-US" dirty="0" smtClean="0"/>
            </a:br>
            <a:r>
              <a:rPr lang="en-US" dirty="0" smtClean="0"/>
              <a:t/>
            </a:r>
            <a:br>
              <a:rPr lang="en-US" dirty="0" smtClean="0"/>
            </a:br>
            <a:r>
              <a:rPr lang="en-US" dirty="0" smtClean="0"/>
              <a:t>Developers should ensure that the user chosen by the </a:t>
            </a:r>
            <a:r>
              <a:rPr lang="en-US" dirty="0" err="1" smtClean="0"/>
              <a:t>assignManually</a:t>
            </a:r>
            <a:r>
              <a:rPr lang="en-US" dirty="0" smtClean="0"/>
              <a:t> method has the permission to view and reassign claims manually. Otherwise, the claims would be assigned to a user who lacked permissions to manually assign them to someone else.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37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User Assignment Rules - </a:t>
            </a:r>
            <a:fld id="{B2C5DD35-DC52-4E17-97B2-CF6C7232E2BC}" type="slidenum">
              <a:rPr lang="en-US" altLang="en-US" sz="1200" b="0" smtClean="0">
                <a:solidFill>
                  <a:schemeClr val="tx1"/>
                </a:solidFill>
              </a:rPr>
              <a:pPr eaLnBrk="1" hangingPunct="1"/>
              <a:t>2</a:t>
            </a:fld>
            <a:endParaRPr lang="en-US" altLang="en-US" sz="1200" b="0" dirty="0" smtClean="0">
              <a:solidFill>
                <a:schemeClr val="tx1"/>
              </a:solidFill>
            </a:endParaRPr>
          </a:p>
        </p:txBody>
      </p:sp>
      <p:sp>
        <p:nvSpPr>
          <p:cNvPr id="33796" name="Rectangle 2"/>
          <p:cNvSpPr>
            <a:spLocks noGrp="1" noRot="1" noChangeAspect="1" noChangeArrowheads="1" noTextEdit="1"/>
          </p:cNvSpPr>
          <p:nvPr>
            <p:ph type="sldImg"/>
          </p:nvPr>
        </p:nvSpPr>
        <p:spPr>
          <a:ln/>
        </p:spPr>
      </p:sp>
      <p:sp>
        <p:nvSpPr>
          <p:cNvPr id="337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12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User Assignment Rules - </a:t>
            </a:r>
            <a:fld id="{BE1CF44D-2D51-4693-AFEA-05372F4FDB21}" type="slidenum">
              <a:rPr lang="en-US" altLang="en-US" sz="1200" b="0" smtClean="0">
                <a:solidFill>
                  <a:schemeClr val="tx1"/>
                </a:solidFill>
              </a:rPr>
              <a:pPr eaLnBrk="1" hangingPunct="1"/>
              <a:t>20</a:t>
            </a:fld>
            <a:endParaRPr lang="en-US" altLang="en-US" sz="1200" b="0" dirty="0" smtClean="0">
              <a:solidFill>
                <a:schemeClr val="tx1"/>
              </a:solidFill>
            </a:endParaRPr>
          </a:p>
        </p:txBody>
      </p:sp>
      <p:sp>
        <p:nvSpPr>
          <p:cNvPr id="51204" name="Rectangle 2"/>
          <p:cNvSpPr>
            <a:spLocks noGrp="1" noRot="1" noChangeAspect="1" noChangeArrowheads="1" noTextEdit="1"/>
          </p:cNvSpPr>
          <p:nvPr>
            <p:ph type="sldImg"/>
          </p:nvPr>
        </p:nvSpPr>
        <p:spPr>
          <a:xfrm>
            <a:off x="715963" y="630238"/>
            <a:ext cx="5432425" cy="4073525"/>
          </a:xfrm>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Unlike groups and users, which can own any type of assignable object, queues can contain only activities.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22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User Assignment Rules - </a:t>
            </a:r>
            <a:fld id="{091AC964-B14C-4BD5-B49C-6C102AE775BD}" type="slidenum">
              <a:rPr lang="en-US" altLang="en-US" sz="1200" b="0" smtClean="0">
                <a:solidFill>
                  <a:schemeClr val="tx1"/>
                </a:solidFill>
              </a:rPr>
              <a:pPr eaLnBrk="1" hangingPunct="1"/>
              <a:t>21</a:t>
            </a:fld>
            <a:endParaRPr lang="en-US" altLang="en-US" sz="1200" b="0" dirty="0" smtClean="0">
              <a:solidFill>
                <a:schemeClr val="tx1"/>
              </a:solidFill>
            </a:endParaRPr>
          </a:p>
        </p:txBody>
      </p:sp>
      <p:sp>
        <p:nvSpPr>
          <p:cNvPr id="52228" name="Rectangle 2"/>
          <p:cNvSpPr>
            <a:spLocks noGrp="1" noRot="1" noChangeAspect="1" noChangeArrowheads="1" noTextEdit="1"/>
          </p:cNvSpPr>
          <p:nvPr>
            <p:ph type="sldImg"/>
          </p:nvPr>
        </p:nvSpPr>
        <p:spPr>
          <a:xfrm>
            <a:off x="715963" y="630238"/>
            <a:ext cx="5432425" cy="4073525"/>
          </a:xfrm>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Users can view objects assigned to queues they have access to by clicking the Queues page link on the Desktop tab. The queues the user has access to are listed in the dropdown at the top of the list. Once the user selects a given queue, all objects in the queue appear in the list. The user can then take ownership of a given queue by clicking the "Assign Next In Queue To Me" button.</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32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User Assignment Rules - </a:t>
            </a:r>
            <a:fld id="{95CCE163-D45B-44AF-8762-7F11E3C2A3D0}" type="slidenum">
              <a:rPr lang="en-US" altLang="en-US" sz="1200" b="0" smtClean="0">
                <a:solidFill>
                  <a:schemeClr val="tx1"/>
                </a:solidFill>
              </a:rPr>
              <a:pPr eaLnBrk="1" hangingPunct="1"/>
              <a:t>22</a:t>
            </a:fld>
            <a:endParaRPr lang="en-US" altLang="en-US" sz="1200" b="0" dirty="0" smtClean="0">
              <a:solidFill>
                <a:schemeClr val="tx1"/>
              </a:solidFill>
            </a:endParaRPr>
          </a:p>
        </p:txBody>
      </p:sp>
      <p:sp>
        <p:nvSpPr>
          <p:cNvPr id="53252" name="Rectangle 2"/>
          <p:cNvSpPr>
            <a:spLocks noGrp="1" noRot="1" noChangeAspect="1" noChangeArrowheads="1" noTextEdit="1"/>
          </p:cNvSpPr>
          <p:nvPr>
            <p:ph type="sldImg"/>
          </p:nvPr>
        </p:nvSpPr>
        <p:spPr>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tabLst>
                <a:tab pos="465138" algn="l"/>
              </a:tabLst>
            </a:pPr>
            <a:r>
              <a:rPr lang="en-US" dirty="0" smtClean="0"/>
              <a:t>The example shown is not in</a:t>
            </a:r>
            <a:r>
              <a:rPr lang="en-US" baseline="0" dirty="0" smtClean="0"/>
              <a:t> the base application.</a:t>
            </a:r>
            <a:endParaRPr lang="en-US" dirty="0" smtClean="0"/>
          </a:p>
          <a:p>
            <a:pPr eaLnBrk="1" hangingPunct="1">
              <a:tabLst>
                <a:tab pos="465138" algn="l"/>
              </a:tabLst>
            </a:pPr>
            <a:endParaRPr lang="en-US" dirty="0" smtClean="0"/>
          </a:p>
          <a:p>
            <a:pPr eaLnBrk="1" hangingPunct="1">
              <a:tabLst>
                <a:tab pos="465138" algn="l"/>
              </a:tabLst>
            </a:pPr>
            <a:r>
              <a:rPr lang="en-US" dirty="0" smtClean="0"/>
              <a:t>In order to assign an activity to an activity queue, you must identify the queue to which the activity is to be assigned. Typically, the queue is selected by its name. (Salvage activities go the "Salvage" queue. FNOL activities go to the "FNOL" queue.) However, there is no guarantee that the group to which an activity has been assigned has a queue by that name. (Also, the </a:t>
            </a:r>
            <a:r>
              <a:rPr lang="en-US" dirty="0" err="1" smtClean="0"/>
              <a:t>assignActivityToQueue</a:t>
            </a:r>
            <a:r>
              <a:rPr lang="en-US" dirty="0" smtClean="0"/>
              <a:t> method requires the queue to be passed as an object. You cannot identify the queue simply by its name.)</a:t>
            </a:r>
          </a:p>
          <a:p>
            <a:pPr eaLnBrk="1" hangingPunct="1">
              <a:tabLst>
                <a:tab pos="465138" algn="l"/>
              </a:tabLst>
            </a:pPr>
            <a:r>
              <a:rPr lang="en-US" dirty="0" smtClean="0"/>
              <a:t>Therefore, before you attempt to assign an activity to a queue, you must first retrieve the desired queue. This is typically done by saving the group to which the activity is currently assigned in a variable and then using the </a:t>
            </a:r>
            <a:r>
              <a:rPr lang="en-US" dirty="0" err="1" smtClean="0"/>
              <a:t>getQueue</a:t>
            </a:r>
            <a:r>
              <a:rPr lang="en-US" dirty="0" smtClean="0"/>
              <a:t> method.</a:t>
            </a:r>
          </a:p>
          <a:p>
            <a:pPr eaLnBrk="1" hangingPunct="1">
              <a:tabLst>
                <a:tab pos="465138" algn="l"/>
              </a:tabLst>
            </a:pPr>
            <a:r>
              <a:rPr lang="en-US" dirty="0" smtClean="0"/>
              <a:t>In the Rule Actions example above:</a:t>
            </a:r>
            <a:br>
              <a:rPr lang="en-US" dirty="0" smtClean="0"/>
            </a:br>
            <a:r>
              <a:rPr lang="en-US" dirty="0" smtClean="0"/>
              <a:t/>
            </a:r>
            <a:br>
              <a:rPr lang="en-US" dirty="0" smtClean="0"/>
            </a:br>
            <a:r>
              <a:rPr lang="en-US" dirty="0" smtClean="0"/>
              <a:t>Line</a:t>
            </a:r>
            <a:r>
              <a:rPr lang="en-US" baseline="0" dirty="0" smtClean="0"/>
              <a:t> 13: </a:t>
            </a:r>
            <a:r>
              <a:rPr lang="en-US" dirty="0" smtClean="0"/>
              <a:t>Create a queue variable, and set its value to the queue named "Salvage" on the current group. (If no such queue exists, the method returns null.)</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42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User Assignment Rules - </a:t>
            </a:r>
            <a:fld id="{E70C81AE-BF08-4054-B35D-BCDF720F2D97}" type="slidenum">
              <a:rPr lang="en-US" altLang="en-US" sz="1200" b="0" smtClean="0">
                <a:solidFill>
                  <a:schemeClr val="tx1"/>
                </a:solidFill>
              </a:rPr>
              <a:pPr eaLnBrk="1" hangingPunct="1"/>
              <a:t>23</a:t>
            </a:fld>
            <a:endParaRPr lang="en-US" altLang="en-US" sz="1200" b="0" dirty="0" smtClean="0">
              <a:solidFill>
                <a:schemeClr val="tx1"/>
              </a:solidFill>
            </a:endParaRPr>
          </a:p>
        </p:txBody>
      </p:sp>
      <p:sp>
        <p:nvSpPr>
          <p:cNvPr id="54276" name="Rectangle 2"/>
          <p:cNvSpPr>
            <a:spLocks noGrp="1" noRot="1" noChangeAspect="1" noChangeArrowheads="1" noTextEdit="1"/>
          </p:cNvSpPr>
          <p:nvPr>
            <p:ph type="sldImg"/>
          </p:nvPr>
        </p:nvSpPr>
        <p:spPr>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tabLst>
                <a:tab pos="465138" algn="l"/>
              </a:tabLst>
            </a:pPr>
            <a:r>
              <a:rPr lang="en-US" dirty="0" smtClean="0"/>
              <a:t>In the Rule Actions example above:</a:t>
            </a:r>
          </a:p>
          <a:p>
            <a:pPr lvl="1" eaLnBrk="1" hangingPunct="1">
              <a:buFontTx/>
              <a:buNone/>
              <a:tabLst>
                <a:tab pos="465138" algn="l"/>
              </a:tabLst>
            </a:pPr>
            <a:r>
              <a:rPr lang="en-US" dirty="0" smtClean="0"/>
              <a:t>Line 15: If a queue named "Salvage" was found on the current group...</a:t>
            </a:r>
          </a:p>
          <a:p>
            <a:pPr lvl="1" eaLnBrk="1" hangingPunct="1">
              <a:buFontTx/>
              <a:buNone/>
              <a:tabLst>
                <a:tab pos="465138" algn="l"/>
              </a:tabLst>
            </a:pPr>
            <a:r>
              <a:rPr lang="en-US" dirty="0" smtClean="0"/>
              <a:t>Lines 16-17: Assign the activity to the "Salvage" queue on the current group.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52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User Assignment Rules - </a:t>
            </a:r>
            <a:fld id="{88B8742F-EED6-42BB-B32B-1A2DB93BCC62}" type="slidenum">
              <a:rPr lang="en-US" altLang="en-US" sz="1200" b="0" smtClean="0">
                <a:solidFill>
                  <a:schemeClr val="tx1"/>
                </a:solidFill>
              </a:rPr>
              <a:pPr eaLnBrk="1" hangingPunct="1"/>
              <a:t>24</a:t>
            </a:fld>
            <a:endParaRPr lang="en-US" altLang="en-US" sz="1200" b="0" dirty="0" smtClean="0">
              <a:solidFill>
                <a:schemeClr val="tx1"/>
              </a:solidFill>
            </a:endParaRPr>
          </a:p>
        </p:txBody>
      </p:sp>
      <p:sp>
        <p:nvSpPr>
          <p:cNvPr id="55300" name="Rectangle 2"/>
          <p:cNvSpPr>
            <a:spLocks noGrp="1" noRot="1" noChangeAspect="1" noChangeArrowheads="1" noTextEdit="1"/>
          </p:cNvSpPr>
          <p:nvPr>
            <p:ph type="sldImg"/>
          </p:nvPr>
        </p:nvSpPr>
        <p:spPr>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After default group assignment rules have been executed, the assignment engine checks to see if the object was assigned to a user. There are three possible outcomes.</a:t>
            </a:r>
          </a:p>
          <a:p>
            <a:pPr lvl="1" eaLnBrk="1" hangingPunct="1"/>
            <a:r>
              <a:rPr lang="en-US" dirty="0" smtClean="0"/>
              <a:t>If the object was assigned to a user (or marked as pending assignment, or assigned to an activity queue), then assignment is done.</a:t>
            </a:r>
          </a:p>
          <a:p>
            <a:pPr lvl="1" eaLnBrk="1" hangingPunct="1"/>
            <a:r>
              <a:rPr lang="en-US" dirty="0" smtClean="0"/>
              <a:t>If the object was not assigned to a user, but it was assigned to a new group, then the default group rules are re-executed. This behavior can be used to have an object travel from a parent group to a child group before being assigned to a user at the appropriate child group level.</a:t>
            </a:r>
          </a:p>
          <a:p>
            <a:pPr lvl="1" eaLnBrk="1" hangingPunct="1"/>
            <a:r>
              <a:rPr lang="en-US" dirty="0" smtClean="0"/>
              <a:t>If the object was not assigned to either a user or a new group, then the object is assigned to the current group supervisor. This assignment behavior is inherent to the assignment engine and cannot be modified.</a:t>
            </a:r>
          </a:p>
          <a:p>
            <a:pPr eaLnBrk="1" hangingPunct="1"/>
            <a:r>
              <a:rPr lang="en-US" dirty="0" smtClean="0"/>
              <a:t>Console logging messages at the WARN level identify when an object cannot be assigned to a user within the Default Group rule set. The logging messages should appear like the following:</a:t>
            </a:r>
            <a:br>
              <a:rPr lang="en-US" dirty="0" smtClean="0"/>
            </a:br>
            <a:r>
              <a:rPr lang="en-US" dirty="0" smtClean="0"/>
              <a:t/>
            </a:r>
            <a:br>
              <a:rPr lang="en-US" dirty="0" smtClean="0"/>
            </a:br>
            <a:r>
              <a:rPr lang="en-US" dirty="0" smtClean="0">
                <a:latin typeface="Courier New" pitchFamily="49" charset="0"/>
              </a:rPr>
              <a:t>hoades-w53          </a:t>
            </a:r>
            <a:r>
              <a:rPr lang="en-US" dirty="0">
                <a:latin typeface="Courier New" pitchFamily="49" charset="0"/>
              </a:rPr>
              <a:t>2013-12-05 07:34:06,388 WARN Assignment rules did not determine a group</a:t>
            </a:r>
          </a:p>
          <a:p>
            <a:pPr eaLnBrk="1" hangingPunct="1"/>
            <a:r>
              <a:rPr lang="en-US" dirty="0">
                <a:latin typeface="Courier New" pitchFamily="49" charset="0"/>
              </a:rPr>
              <a:t>hoades-w53          2013-12-05 07:34:06,388 WARN Assignment rules did not reach decision. Using defaults</a:t>
            </a:r>
          </a:p>
          <a:p>
            <a:pPr eaLnBrk="1" hangingPunct="1"/>
            <a:r>
              <a:rPr lang="en-US" dirty="0">
                <a:latin typeface="Courier New" pitchFamily="49" charset="0"/>
              </a:rPr>
              <a:t>hoades-w53          2013-12-05 07:34:06,388 WARN Assignment: rules did not select user; attempting to assign to claim </a:t>
            </a:r>
            <a:r>
              <a:rPr lang="en-US" dirty="0" smtClean="0">
                <a:latin typeface="Courier New" pitchFamily="49" charset="0"/>
              </a:rPr>
              <a:t>owner</a:t>
            </a:r>
            <a:r>
              <a:rPr lang="en-US" dirty="0" smtClean="0"/>
              <a:t/>
            </a:r>
            <a:br>
              <a:rPr lang="en-US" dirty="0" smtClean="0"/>
            </a:br>
            <a:endParaRPr lang="en-US" dirty="0" smtClean="0"/>
          </a:p>
          <a:p>
            <a:pPr eaLnBrk="1" hangingPunct="1"/>
            <a:r>
              <a:rPr lang="en-US" dirty="0" smtClean="0"/>
              <a:t>NOTE (*)</a:t>
            </a:r>
          </a:p>
          <a:p>
            <a:pPr eaLnBrk="1" hangingPunct="1">
              <a:buFontTx/>
              <a:buChar char="•"/>
            </a:pPr>
            <a:r>
              <a:rPr lang="en-US" dirty="0" smtClean="0"/>
              <a:t>If this is a </a:t>
            </a:r>
            <a:r>
              <a:rPr lang="en-US" b="1" dirty="0" smtClean="0"/>
              <a:t>new</a:t>
            </a:r>
            <a:r>
              <a:rPr lang="en-US" dirty="0" smtClean="0"/>
              <a:t> claim assignment, the claim is assigned to the Default Owner. If this is a claim reassignment, group assignment failure results in the claim retaining its current owner.</a:t>
            </a:r>
          </a:p>
          <a:p>
            <a:pPr eaLnBrk="1" hangingPunct="1">
              <a:buFontTx/>
              <a:buChar char="•"/>
            </a:pPr>
            <a:r>
              <a:rPr lang="en-US" dirty="0" smtClean="0"/>
              <a:t>In the case of a sub-object, such as an activity, if the Global Assignment Rules activity assignment rules fail to assign to a user,  the assignment is made to the associated claim owner. </a:t>
            </a:r>
          </a:p>
          <a:p>
            <a:pPr eaLnBrk="1" hangingPunct="1"/>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63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User Assignment Rules - </a:t>
            </a:r>
            <a:fld id="{C5ECD995-B075-44E9-A28B-645E40DB5E25}" type="slidenum">
              <a:rPr lang="en-US" altLang="en-US" sz="1200" b="0" smtClean="0">
                <a:solidFill>
                  <a:schemeClr val="tx1"/>
                </a:solidFill>
              </a:rPr>
              <a:pPr eaLnBrk="1" hangingPunct="1"/>
              <a:t>25</a:t>
            </a:fld>
            <a:endParaRPr lang="en-US" altLang="en-US" sz="1200" b="0" dirty="0" smtClean="0">
              <a:solidFill>
                <a:schemeClr val="tx1"/>
              </a:solidFill>
            </a:endParaRPr>
          </a:p>
        </p:txBody>
      </p:sp>
      <p:sp>
        <p:nvSpPr>
          <p:cNvPr id="56324" name="Rectangle 2"/>
          <p:cNvSpPr>
            <a:spLocks noGrp="1" noRot="1" noChangeAspect="1" noChangeArrowheads="1" noTextEdit="1"/>
          </p:cNvSpPr>
          <p:nvPr>
            <p:ph type="sldImg"/>
          </p:nvPr>
        </p:nvSpPr>
        <p:spPr>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diagram above represents the complete flow of assignment rules. Except for the "group and user specified" scenario (which bypasses both assignment rule sets), this diagram is identical to the one on the previous slide.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73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User Assignment Rules - </a:t>
            </a:r>
            <a:fld id="{77943BDB-9B1B-4246-87A8-13744120B425}" type="slidenum">
              <a:rPr lang="en-US" altLang="en-US" sz="1200" b="0" smtClean="0">
                <a:solidFill>
                  <a:schemeClr val="tx1"/>
                </a:solidFill>
              </a:rPr>
              <a:pPr eaLnBrk="1" hangingPunct="1"/>
              <a:t>26</a:t>
            </a:fld>
            <a:endParaRPr lang="en-US" altLang="en-US" sz="1200" b="0" dirty="0" smtClean="0">
              <a:solidFill>
                <a:schemeClr val="tx1"/>
              </a:solidFill>
            </a:endParaRPr>
          </a:p>
        </p:txBody>
      </p:sp>
      <p:sp>
        <p:nvSpPr>
          <p:cNvPr id="57348" name="Rectangle 2"/>
          <p:cNvSpPr>
            <a:spLocks noGrp="1" noRot="1" noChangeAspect="1" noChangeArrowheads="1" noTextEdit="1"/>
          </p:cNvSpPr>
          <p:nvPr>
            <p:ph type="sldImg"/>
          </p:nvPr>
        </p:nvSpPr>
        <p:spPr>
          <a:xfrm>
            <a:off x="715963" y="630238"/>
            <a:ext cx="5432425" cy="4073525"/>
          </a:xfrm>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83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User Assignment Rules - </a:t>
            </a:r>
            <a:fld id="{9B1F8573-F9E2-4A70-9950-A239DE9BA315}" type="slidenum">
              <a:rPr lang="en-US" altLang="en-US" sz="1200" b="0" smtClean="0">
                <a:solidFill>
                  <a:schemeClr val="tx1"/>
                </a:solidFill>
              </a:rPr>
              <a:pPr eaLnBrk="1" hangingPunct="1"/>
              <a:t>27</a:t>
            </a:fld>
            <a:endParaRPr lang="en-US" altLang="en-US" sz="1200" b="0" dirty="0" smtClean="0">
              <a:solidFill>
                <a:schemeClr val="tx1"/>
              </a:solidFill>
            </a:endParaRPr>
          </a:p>
        </p:txBody>
      </p:sp>
      <p:sp>
        <p:nvSpPr>
          <p:cNvPr id="58372" name="Rectangle 2"/>
          <p:cNvSpPr>
            <a:spLocks noGrp="1" noRot="1" noChangeAspect="1" noChangeArrowheads="1" noTextEdit="1"/>
          </p:cNvSpPr>
          <p:nvPr>
            <p:ph type="sldImg"/>
          </p:nvPr>
        </p:nvSpPr>
        <p:spPr>
          <a:xfrm>
            <a:off x="715963" y="630238"/>
            <a:ext cx="5432425" cy="4073525"/>
          </a:xfrm>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b="1" smtClean="0"/>
              <a:t>Answers</a:t>
            </a:r>
          </a:p>
          <a:p>
            <a:pPr marL="209550" indent="-209550" eaLnBrk="1" hangingPunct="1"/>
            <a:r>
              <a:rPr lang="en-US" sz="1100" smtClean="0"/>
              <a:t>1. Membership in the group, load factor, and permission to own objects.</a:t>
            </a:r>
          </a:p>
          <a:p>
            <a:pPr marL="209550" indent="-209550" eaLnBrk="1" hangingPunct="1"/>
            <a:r>
              <a:rPr lang="en-US" sz="1100" smtClean="0"/>
              <a:t>2. The first assignment will go to the first user in that location; the second will go to the second user, and so on. In other words, the method "round robins" assignment through the users at the location. However, in this kind of round robining, the users do not have to belong to the same group and load factors are ignored.</a:t>
            </a:r>
          </a:p>
          <a:p>
            <a:pPr marL="209550" indent="-209550" eaLnBrk="1" hangingPunct="1"/>
            <a:r>
              <a:rPr lang="en-US" sz="1100" smtClean="0"/>
              <a:t>3.	a) Exposures, Activities, and Matters</a:t>
            </a:r>
          </a:p>
          <a:p>
            <a:pPr marL="209550" indent="-209550" eaLnBrk="1" hangingPunct="1"/>
            <a:r>
              <a:rPr lang="en-US" sz="1100" smtClean="0"/>
              <a:t>	b) Any assignable object can be assigned this way, but activities show up in the pending assignment list</a:t>
            </a:r>
          </a:p>
          <a:p>
            <a:pPr marL="209550" indent="-209550" eaLnBrk="1" hangingPunct="1"/>
            <a:r>
              <a:rPr lang="en-US" sz="1100" smtClean="0"/>
              <a:t>	c) Activities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pyright"/>
          <p:cNvSpPr>
            <a:spLocks noGrp="1" noChangeArrowheads="1"/>
          </p:cNvSpPr>
          <p:nvPr>
            <p:ph type="sldNum" sz="quarter" idx="5"/>
          </p:nvPr>
        </p:nvSpPr>
        <p:spPr/>
        <p:txBody>
          <a:bodyPr/>
          <a:lstStyle/>
          <a:p>
            <a:pPr>
              <a:defRPr/>
            </a:pPr>
            <a:r>
              <a:rPr lang="en-US" altLang="en-US" dirty="0" smtClean="0"/>
              <a:t>	User Assignment Rules - </a:t>
            </a:r>
            <a:fld id="{211C349A-83C9-44D0-A356-DBEB3FC715FC}" type="slidenum">
              <a:rPr lang="en-US" altLang="en-US" smtClean="0"/>
              <a:pPr>
                <a:defRPr/>
              </a:pPr>
              <a:t>28</a:t>
            </a:fld>
            <a:endParaRPr lang="en-US" altLang="en-US" dirty="0" smtClean="0"/>
          </a:p>
        </p:txBody>
      </p:sp>
      <p:sp>
        <p:nvSpPr>
          <p:cNvPr id="100355"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48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User Assignment Rules - </a:t>
            </a:r>
            <a:fld id="{A49AC7AB-889F-4D97-8019-B9CCCEC7FB36}" type="slidenum">
              <a:rPr lang="en-US" altLang="en-US" sz="1200" b="0" smtClean="0">
                <a:solidFill>
                  <a:schemeClr val="tx1"/>
                </a:solidFill>
              </a:rPr>
              <a:pPr eaLnBrk="1" hangingPunct="1"/>
              <a:t>3</a:t>
            </a:fld>
            <a:endParaRPr lang="en-US" altLang="en-US" sz="1200" b="0" dirty="0" smtClean="0">
              <a:solidFill>
                <a:schemeClr val="tx1"/>
              </a:solidFill>
            </a:endParaRPr>
          </a:p>
        </p:txBody>
      </p:sp>
      <p:sp>
        <p:nvSpPr>
          <p:cNvPr id="34820" name="Rectangle 2"/>
          <p:cNvSpPr>
            <a:spLocks noGrp="1" noRot="1" noChangeAspect="1" noChangeArrowheads="1" noTextEdit="1"/>
          </p:cNvSpPr>
          <p:nvPr>
            <p:ph type="sldImg"/>
          </p:nvPr>
        </p:nvSpPr>
        <p:spPr>
          <a:ln/>
        </p:spPr>
      </p:sp>
      <p:sp>
        <p:nvSpPr>
          <p:cNvPr id="348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58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User Assignment Rules - </a:t>
            </a:r>
            <a:fld id="{B2B7E223-EA83-4B68-9945-3A9D68D1FE1F}" type="slidenum">
              <a:rPr lang="en-US" altLang="en-US" sz="1200" b="0" smtClean="0">
                <a:solidFill>
                  <a:schemeClr val="tx1"/>
                </a:solidFill>
              </a:rPr>
              <a:pPr eaLnBrk="1" hangingPunct="1"/>
              <a:t>4</a:t>
            </a:fld>
            <a:endParaRPr lang="en-US" altLang="en-US" sz="1200" b="0" dirty="0" smtClean="0">
              <a:solidFill>
                <a:schemeClr val="tx1"/>
              </a:solidFill>
            </a:endParaRPr>
          </a:p>
        </p:txBody>
      </p:sp>
      <p:sp>
        <p:nvSpPr>
          <p:cNvPr id="35844" name="Rectangle 2"/>
          <p:cNvSpPr>
            <a:spLocks noGrp="1" noRot="1" noChangeAspect="1" noChangeArrowheads="1" noTextEdit="1"/>
          </p:cNvSpPr>
          <p:nvPr>
            <p:ph type="sldImg"/>
          </p:nvPr>
        </p:nvSpPr>
        <p:spPr>
          <a:ln/>
        </p:spPr>
      </p:sp>
      <p:sp>
        <p:nvSpPr>
          <p:cNvPr id="358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diagram above shows a typical flow of execution through assignment rules. The diagram omits processing which is needed for error checking or atypical situations. The omitted processing is discussed later in this lesson and in the "Introduction to Assignment Rules: Group Assignment" lesson.</a:t>
            </a:r>
          </a:p>
          <a:p>
            <a:pPr eaLnBrk="1" hangingPunct="1"/>
            <a:r>
              <a:rPr lang="en-US" dirty="0" smtClean="0"/>
              <a:t>There are three assignment circumstances:</a:t>
            </a:r>
          </a:p>
          <a:p>
            <a:pPr lvl="1" eaLnBrk="1" hangingPunct="1"/>
            <a:r>
              <a:rPr lang="en-US" dirty="0" smtClean="0"/>
              <a:t>Neither a user nor group is specified: In this case, global assignment rules are executed. Typically, global assignment rules assign the object only to a group. Afterwards, default group assignment rules are executed, which assign the object to a user within that group. (In some cases, global assignment rules can assign the object to a group and a user in the group. In that case, default group assignment rules are skipped.)</a:t>
            </a:r>
          </a:p>
          <a:p>
            <a:pPr lvl="1" eaLnBrk="1" hangingPunct="1"/>
            <a:r>
              <a:rPr lang="en-US" dirty="0" smtClean="0"/>
              <a:t>A group has been specified, but not a user: In this case, only default group assignment rules are executed. These rules assign the object to a user in that group.</a:t>
            </a:r>
          </a:p>
          <a:p>
            <a:pPr lvl="1" eaLnBrk="1" hangingPunct="1"/>
            <a:r>
              <a:rPr lang="en-US" dirty="0" smtClean="0"/>
              <a:t>A group and user has been specified: In this case, no rules are run. The object is simply assigned to the specified user and group.</a:t>
            </a:r>
            <a:endParaRPr lang="en-US" i="1"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68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User Assignment Rules - </a:t>
            </a:r>
            <a:fld id="{C4653F47-B52D-472E-B5A5-E72672877422}" type="slidenum">
              <a:rPr lang="en-US" altLang="en-US" sz="1200" b="0" smtClean="0">
                <a:solidFill>
                  <a:schemeClr val="tx1"/>
                </a:solidFill>
              </a:rPr>
              <a:pPr eaLnBrk="1" hangingPunct="1"/>
              <a:t>5</a:t>
            </a:fld>
            <a:endParaRPr lang="en-US" altLang="en-US" sz="1200" b="0" dirty="0" smtClean="0">
              <a:solidFill>
                <a:schemeClr val="tx1"/>
              </a:solidFill>
            </a:endParaRPr>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first two methods, which assign objects to groups, are discussed in the “Introduction to Assignment Rules:</a:t>
            </a:r>
            <a:r>
              <a:rPr lang="en-US" baseline="0" dirty="0" smtClean="0"/>
              <a:t> </a:t>
            </a:r>
            <a:r>
              <a:rPr lang="en-US" dirty="0" smtClean="0"/>
              <a:t>Group Assignment" lesson.</a:t>
            </a:r>
          </a:p>
          <a:p>
            <a:pPr eaLnBrk="1" hangingPunct="1"/>
            <a:r>
              <a:rPr lang="en-US" dirty="0" smtClean="0"/>
              <a:t>The middle six methods, which assign objects to users (or to temporary holding places until a user takes ownership), are discussed in this lesson.</a:t>
            </a:r>
          </a:p>
          <a:p>
            <a:pPr eaLnBrk="1" hangingPunct="1"/>
            <a:r>
              <a:rPr lang="en-US" dirty="0" smtClean="0"/>
              <a:t>The final two methods are discussed in the “Assignment</a:t>
            </a:r>
            <a:r>
              <a:rPr lang="en-US" baseline="0" dirty="0" smtClean="0"/>
              <a:t> Rules: Advanced Assignment” lesson of the </a:t>
            </a:r>
            <a:r>
              <a:rPr lang="en-US" dirty="0" smtClean="0"/>
              <a:t>ClaimCenter</a:t>
            </a:r>
            <a:r>
              <a:rPr lang="en-US" baseline="0" dirty="0" smtClean="0"/>
              <a:t> 7.0 Application Configuration course.</a:t>
            </a:r>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78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User Assignment Rules - </a:t>
            </a:r>
            <a:fld id="{69D2C7A9-FD28-47C9-B2F7-267BFFFF2754}" type="slidenum">
              <a:rPr lang="en-US" altLang="en-US" sz="1200" b="0" smtClean="0">
                <a:solidFill>
                  <a:schemeClr val="tx1"/>
                </a:solidFill>
              </a:rPr>
              <a:pPr eaLnBrk="1" hangingPunct="1"/>
              <a:t>6</a:t>
            </a:fld>
            <a:endParaRPr lang="en-US" altLang="en-US" sz="1200" b="0" dirty="0" smtClean="0">
              <a:solidFill>
                <a:schemeClr val="tx1"/>
              </a:solidFill>
            </a:endParaRPr>
          </a:p>
        </p:txBody>
      </p:sp>
      <p:sp>
        <p:nvSpPr>
          <p:cNvPr id="37892" name="Rectangle 2"/>
          <p:cNvSpPr>
            <a:spLocks noGrp="1" noRot="1" noChangeAspect="1" noChangeArrowheads="1" noTextEdit="1"/>
          </p:cNvSpPr>
          <p:nvPr>
            <p:ph type="sldImg"/>
          </p:nvPr>
        </p:nvSpPr>
        <p:spPr>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a:t>
            </a:r>
            <a:r>
              <a:rPr lang="en-US" baseline="0" dirty="0" smtClean="0"/>
              <a:t> </a:t>
            </a:r>
            <a:r>
              <a:rPr lang="en-US" baseline="0" dirty="0" err="1" smtClean="0"/>
              <a:t>ruleset</a:t>
            </a:r>
            <a:r>
              <a:rPr lang="en-US" baseline="0" dirty="0" smtClean="0"/>
              <a:t> shown is included in the base application. </a:t>
            </a:r>
            <a:endParaRPr lang="en-US" dirty="0" smtClean="0"/>
          </a:p>
          <a:p>
            <a:pPr eaLnBrk="1" hangingPunct="1"/>
            <a:endParaRPr lang="en-US" dirty="0" smtClean="0"/>
          </a:p>
          <a:p>
            <a:pPr eaLnBrk="1" hangingPunct="1"/>
            <a:r>
              <a:rPr lang="en-US" dirty="0" smtClean="0"/>
              <a:t>Note that the</a:t>
            </a:r>
            <a:r>
              <a:rPr lang="en-US" baseline="0" dirty="0" smtClean="0"/>
              <a:t> </a:t>
            </a:r>
            <a:r>
              <a:rPr lang="en-US" b="1" baseline="0" dirty="0" smtClean="0"/>
              <a:t>assign() </a:t>
            </a:r>
            <a:r>
              <a:rPr lang="en-US" dirty="0" smtClean="0"/>
              <a:t>method technically assigns both the group and the user (as both parameters are required). However, this method can logically be thought of as a user assignment method. In most cases, when you are selecting a particular user, the group that the user is in is determined by default. (For example, if you assign an activity to the supervisor of the group the activity's claim belongs to, then you have inherently identified the group as well.)</a:t>
            </a:r>
          </a:p>
          <a:p>
            <a:pPr eaLnBrk="1" hangingPunct="1"/>
            <a:r>
              <a:rPr lang="en-US" dirty="0" smtClean="0"/>
              <a:t>This method could be called from either Global or Default Group rules. If it is called from Global rules, then the object will have an assigned user at the end of execution of that rule set, and therefore the Default Group rules will not execute.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89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User Assignment Rules - </a:t>
            </a:r>
            <a:fld id="{C581363A-54D2-49EF-B45C-88DC6CE56AFE}" type="slidenum">
              <a:rPr lang="en-US" altLang="en-US" sz="1200" b="0" smtClean="0">
                <a:solidFill>
                  <a:schemeClr val="tx1"/>
                </a:solidFill>
              </a:rPr>
              <a:pPr eaLnBrk="1" hangingPunct="1"/>
              <a:t>7</a:t>
            </a:fld>
            <a:endParaRPr lang="en-US" altLang="en-US" sz="1200" b="0" dirty="0" smtClean="0">
              <a:solidFill>
                <a:schemeClr val="tx1"/>
              </a:solidFill>
            </a:endParaRPr>
          </a:p>
        </p:txBody>
      </p:sp>
      <p:sp>
        <p:nvSpPr>
          <p:cNvPr id="38916" name="Rectangle 2"/>
          <p:cNvSpPr>
            <a:spLocks noGrp="1" noRot="1" noChangeAspect="1" noChangeArrowheads="1" noTextEdit="1"/>
          </p:cNvSpPr>
          <p:nvPr>
            <p:ph type="sldImg"/>
          </p:nvPr>
        </p:nvSpPr>
        <p:spPr>
          <a:ln/>
        </p:spPr>
      </p:sp>
      <p:sp>
        <p:nvSpPr>
          <p:cNvPr id="389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10000"/>
              </a:spcBef>
              <a:spcAft>
                <a:spcPct val="0"/>
              </a:spcAft>
              <a:buClrTx/>
              <a:buSzTx/>
              <a:buFontTx/>
              <a:buNone/>
              <a:tabLst/>
              <a:defRPr/>
            </a:pPr>
            <a:r>
              <a:rPr lang="en-US" dirty="0" smtClean="0"/>
              <a:t>The</a:t>
            </a:r>
            <a:r>
              <a:rPr lang="en-US" baseline="0" dirty="0" smtClean="0"/>
              <a:t> </a:t>
            </a:r>
            <a:r>
              <a:rPr lang="en-US" baseline="0" dirty="0" err="1" smtClean="0"/>
              <a:t>ruleset</a:t>
            </a:r>
            <a:r>
              <a:rPr lang="en-US" baseline="0" dirty="0" smtClean="0"/>
              <a:t> shown is included in the base application. </a:t>
            </a:r>
            <a:r>
              <a:rPr lang="en-US" dirty="0" smtClean="0"/>
              <a:t/>
            </a:r>
            <a:br>
              <a:rPr lang="en-US" dirty="0" smtClean="0"/>
            </a:br>
            <a:r>
              <a:rPr lang="en-US" dirty="0" smtClean="0"/>
              <a:t/>
            </a:r>
            <a:br>
              <a:rPr lang="en-US" dirty="0" smtClean="0"/>
            </a:br>
            <a:r>
              <a:rPr lang="en-US" dirty="0" smtClean="0"/>
              <a:t>It is important to understand that round-robin assignment is distinct from workload-based assignment. Specifically, the round-robin algorithm rotates through a set of users, assigning work to each in sequence. Load factors can be used (in some circumstances) to affect the frequency of assignment to one user or another, but the current number of entities assigned to any of the users is not taken into account with round robin. You</a:t>
            </a:r>
            <a:r>
              <a:rPr lang="en-US" baseline="0" dirty="0" smtClean="0"/>
              <a:t> may use </a:t>
            </a:r>
            <a:r>
              <a:rPr lang="en-US" baseline="0" dirty="0" err="1" smtClean="0"/>
              <a:t>ClaimCenter’s</a:t>
            </a:r>
            <a:r>
              <a:rPr lang="en-US" baseline="0" dirty="0" smtClean="0"/>
              <a:t> Weighted Workload if you wish to assign entities based on a user’s workload “weight”, which is not the count of the number of entities, but the sum of the complexity of all items assigned. For more information, consult the “Weighted Workload” lesson in the ClaimCenter 7.0 – 8.0 New Configuration Features course.</a:t>
            </a:r>
            <a:r>
              <a:rPr lang="en-US" dirty="0" smtClean="0"/>
              <a:t/>
            </a:r>
            <a:br>
              <a:rPr lang="en-US" dirty="0" smtClean="0"/>
            </a:br>
            <a:r>
              <a:rPr lang="en-US" dirty="0" smtClean="0"/>
              <a:t> </a:t>
            </a:r>
          </a:p>
          <a:p>
            <a:pPr eaLnBrk="1" hangingPunct="1"/>
            <a:r>
              <a:rPr lang="en-US" dirty="0" smtClean="0"/>
              <a:t>The</a:t>
            </a:r>
            <a:r>
              <a:rPr lang="en-US" baseline="0" dirty="0" smtClean="0"/>
              <a:t> </a:t>
            </a:r>
            <a:r>
              <a:rPr lang="en-US" b="1" baseline="0" dirty="0" err="1" smtClean="0"/>
              <a:t>assignUserByRoundRobin</a:t>
            </a:r>
            <a:r>
              <a:rPr lang="en-US" b="1" baseline="0" dirty="0" smtClean="0"/>
              <a:t>() </a:t>
            </a:r>
            <a:r>
              <a:rPr lang="en-US" dirty="0" smtClean="0"/>
              <a:t>method uses the round-robin user selector to choose the next user from the current group or group tree to receive the assignable. If the </a:t>
            </a:r>
            <a:r>
              <a:rPr lang="en-US" dirty="0" err="1" smtClean="0"/>
              <a:t>includeSubGroups</a:t>
            </a:r>
            <a:r>
              <a:rPr lang="en-US" dirty="0" smtClean="0"/>
              <a:t> parameter is true, the selector will round-robin not only through the current group, but also through all its subgroups. This is useful in situations in which a set of Claims, for example, are assigned to a particular group, and you want all of the users within that group to share the work­load. </a:t>
            </a:r>
          </a:p>
          <a:p>
            <a:pPr eaLnBrk="1" hangingPunct="1"/>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99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User Assignment Rules - </a:t>
            </a:r>
            <a:fld id="{43A6934C-C027-4AA8-916E-64FDC61627E4}" type="slidenum">
              <a:rPr lang="en-US" altLang="en-US" sz="1200" b="0" smtClean="0">
                <a:solidFill>
                  <a:schemeClr val="tx1"/>
                </a:solidFill>
              </a:rPr>
              <a:pPr eaLnBrk="1" hangingPunct="1"/>
              <a:t>8</a:t>
            </a:fld>
            <a:endParaRPr lang="en-US" altLang="en-US" sz="1200" b="0" dirty="0" smtClean="0">
              <a:solidFill>
                <a:schemeClr val="tx1"/>
              </a:solidFill>
            </a:endParaRPr>
          </a:p>
        </p:txBody>
      </p:sp>
      <p:sp>
        <p:nvSpPr>
          <p:cNvPr id="39940" name="Rectangle 2"/>
          <p:cNvSpPr>
            <a:spLocks noGrp="1" noRot="1" noChangeAspect="1" noChangeArrowheads="1" noTextEdit="1"/>
          </p:cNvSpPr>
          <p:nvPr>
            <p:ph type="sldImg"/>
          </p:nvPr>
        </p:nvSpPr>
        <p:spPr>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If there are no valid users within the selected group (and its subgroups, if the first parameter is true), then </a:t>
            </a:r>
            <a:r>
              <a:rPr lang="en-US" dirty="0" err="1" smtClean="0"/>
              <a:t>assignByRoundRobin</a:t>
            </a:r>
            <a:r>
              <a:rPr lang="en-US" dirty="0" smtClean="0"/>
              <a:t> returns false. This could occur because:</a:t>
            </a:r>
          </a:p>
          <a:p>
            <a:pPr lvl="1" eaLnBrk="1" hangingPunct="1"/>
            <a:r>
              <a:rPr lang="en-US" dirty="0" smtClean="0"/>
              <a:t>There are no users in the group.</a:t>
            </a:r>
          </a:p>
          <a:p>
            <a:pPr lvl="1" eaLnBrk="1" hangingPunct="1"/>
            <a:r>
              <a:rPr lang="en-US" dirty="0" smtClean="0"/>
              <a:t>There are no users in the group who have sufficient permission to own the item. (For example, a sensitive claim routed to a group of adjusters, none of whom have permission to own sensitive claims.)</a:t>
            </a:r>
          </a:p>
          <a:p>
            <a:pPr eaLnBrk="1" hangingPunct="1"/>
            <a:r>
              <a:rPr lang="en-US" dirty="0" smtClean="0"/>
              <a:t>An individual who is a user of a group but not a member of the group gets certain group-based privileges without getting work assigned to him or her. For example, if a claim is owned by Thomas Sanders in Auto1 - </a:t>
            </a:r>
            <a:r>
              <a:rPr lang="en-US" dirty="0" err="1" smtClean="0"/>
              <a:t>TeamC</a:t>
            </a:r>
            <a:r>
              <a:rPr lang="en-US" dirty="0" smtClean="0"/>
              <a:t> and access to the claim is limited to people in the group which owns the claim, Pam Vance is able to access the claim.</a:t>
            </a:r>
          </a:p>
          <a:p>
            <a:pPr eaLnBrk="1" hangingPunct="1"/>
            <a:r>
              <a:rPr lang="en-US" dirty="0" smtClean="0"/>
              <a:t>From a work assignment standpoint, being a non-member is equivalent to being a member with a load factor of 0.</a:t>
            </a:r>
          </a:p>
          <a:p>
            <a:pPr eaLnBrk="1" hangingPunct="1"/>
            <a:r>
              <a:rPr lang="en-US" dirty="0" smtClean="0"/>
              <a:t>(The Load Perm column is for assigning permissions related to load factors. A user with "View" can view load factors. A user with "admin" can modify load factors.)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10000"/>
              </a:spcBef>
              <a:spcAft>
                <a:spcPct val="0"/>
              </a:spcAft>
              <a:buClrTx/>
              <a:buSzTx/>
              <a:buFontTx/>
              <a:buNone/>
              <a:tabLst/>
              <a:defRPr/>
            </a:pPr>
            <a:r>
              <a:rPr lang="en-US" dirty="0" smtClean="0"/>
              <a:t>A user who does not have "own &lt;object&gt;" permissions will be ignored by </a:t>
            </a:r>
            <a:r>
              <a:rPr lang="en-US" dirty="0" err="1" smtClean="0"/>
              <a:t>assignByRoundRobin</a:t>
            </a:r>
            <a:r>
              <a:rPr lang="en-US" dirty="0" smtClean="0"/>
              <a:t> when assigning objects of that type.</a:t>
            </a:r>
          </a:p>
        </p:txBody>
      </p:sp>
      <p:sp>
        <p:nvSpPr>
          <p:cNvPr id="4" name="Header Placeholder 3"/>
          <p:cNvSpPr>
            <a:spLocks noGrp="1"/>
          </p:cNvSpPr>
          <p:nvPr>
            <p:ph type="hdr" sz="quarter" idx="10"/>
          </p:nvPr>
        </p:nvSpPr>
        <p:spPr/>
        <p:txBody>
          <a:bodyPr/>
          <a:lstStyle/>
          <a:p>
            <a:pPr>
              <a:defRPr/>
            </a:pPr>
            <a:r>
              <a:rPr lang="en-US" altLang="en-US" smtClean="0"/>
              <a:t>	</a:t>
            </a:r>
            <a:endParaRPr lang="en-US"/>
          </a:p>
        </p:txBody>
      </p:sp>
      <p:sp>
        <p:nvSpPr>
          <p:cNvPr id="5" name="Slide Number Placeholder 4"/>
          <p:cNvSpPr>
            <a:spLocks noGrp="1"/>
          </p:cNvSpPr>
          <p:nvPr>
            <p:ph type="sldNum" sz="quarter" idx="11"/>
          </p:nvPr>
        </p:nvSpPr>
        <p:spPr/>
        <p:txBody>
          <a:bodyPr/>
          <a:lstStyle/>
          <a:p>
            <a:pPr>
              <a:defRPr/>
            </a:pPr>
            <a:r>
              <a:rPr lang="en-US" altLang="en-US" dirty="0" smtClean="0"/>
              <a:t>	User Assignment Rules - </a:t>
            </a:r>
            <a:fld id="{352C61E3-1E48-4A90-B5F4-D1711A9D8EFF}" type="slidenum">
              <a:rPr lang="en-US" altLang="en-US" smtClean="0"/>
              <a:pPr>
                <a:defRPr/>
              </a:pPr>
              <a:t>9</a:t>
            </a:fld>
            <a:endParaRPr lang="en-US" altLang="en-US" dirty="0"/>
          </a:p>
        </p:txBody>
      </p:sp>
    </p:spTree>
    <p:extLst>
      <p:ext uri="{BB962C8B-B14F-4D97-AF65-F5344CB8AC3E}">
        <p14:creationId xmlns:p14="http://schemas.microsoft.com/office/powerpoint/2010/main" val="7245334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34860027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38325989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26465157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224761485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84611822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03066951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168520220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2759963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6623395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59888263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8360307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74543898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eaLnBrk="0" hangingPunct="0"/>
              <a:endParaRPr lang="en-US" sz="1600" b="0">
                <a:solidFill>
                  <a:srgbClr val="000000"/>
                </a:solidFill>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nSpc>
                <a:spcPts val="1800"/>
              </a:lnSpc>
              <a:spcBef>
                <a:spcPts val="600"/>
              </a:spcBef>
              <a:buFont typeface="Wingdings" pitchFamily="2" charset="2"/>
              <a:buNone/>
            </a:pPr>
            <a:fld id="{F535050B-9B4A-4E2A-9ADF-B6B9C861CBD4}" type="slidenum">
              <a:rPr lang="en-US" sz="1200">
                <a:solidFill>
                  <a:srgbClr val="B2B2B2"/>
                </a:solidFill>
                <a:latin typeface="Calibri" pitchFamily="34" charset="0"/>
                <a:ea typeface="Calibri" pitchFamily="34" charset="0"/>
                <a:cs typeface="Calibri" pitchFamily="34" charset="0"/>
              </a:rPr>
              <a:pPr>
                <a:lnSpc>
                  <a:spcPts val="1800"/>
                </a:lnSpc>
                <a:spcBef>
                  <a:spcPts val="600"/>
                </a:spcBef>
                <a:buFont typeface="Wingdings" pitchFamily="2" charset="2"/>
                <a:buNone/>
              </a:pPr>
              <a:t>‹#›</a:t>
            </a:fld>
            <a:r>
              <a:rPr lang="en-US" sz="1800" i="1">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spcBef>
                <a:spcPts val="600"/>
              </a:spcBef>
              <a:buClr>
                <a:schemeClr val="tx2"/>
              </a:buClr>
              <a:buFont typeface="Arial" charset="0"/>
              <a:buNone/>
            </a:pPr>
            <a:r>
              <a:rPr lang="en-US" sz="600" dirty="0">
                <a:solidFill>
                  <a:srgbClr val="B2B2B2"/>
                </a:solidFill>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807"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 id="2147483808" r:id="rId12"/>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wmf"/><Relationship Id="rId4" Type="http://schemas.openxmlformats.org/officeDocument/2006/relationships/image" Target="../media/image19.wmf"/><Relationship Id="rId9" Type="http://schemas.openxmlformats.org/officeDocument/2006/relationships/image" Target="../media/image2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pPr eaLnBrk="1" hangingPunct="1"/>
            <a:r>
              <a:rPr lang="en-US" smtClean="0"/>
              <a:t>User Assignment Rules</a:t>
            </a:r>
          </a:p>
        </p:txBody>
      </p:sp>
      <p:sp>
        <p:nvSpPr>
          <p:cNvPr id="4099" name="Text Placeholder 4"/>
          <p:cNvSpPr>
            <a:spLocks noGrp="1"/>
          </p:cNvSpPr>
          <p:nvPr>
            <p:ph type="body" sz="quarter" idx="10"/>
          </p:nvPr>
        </p:nvSpPr>
        <p:spPr>
          <a:xfrm>
            <a:off x="5718175" y="6167438"/>
            <a:ext cx="3089275" cy="273050"/>
          </a:xfrm>
        </p:spPr>
        <p:txBody>
          <a:bodyPr/>
          <a:lstStyle/>
          <a:p>
            <a:r>
              <a:rPr lang="en-US" dirty="0" smtClean="0"/>
              <a:t>28 May</a:t>
            </a:r>
            <a:r>
              <a:rPr lang="en-US" dirty="0" smtClean="0"/>
              <a:t> </a:t>
            </a:r>
            <a:r>
              <a:rPr lang="en-US" dirty="0" smtClean="0"/>
              <a:t>2014</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Assigning user by location</a:t>
            </a:r>
          </a:p>
        </p:txBody>
      </p:sp>
      <p:sp>
        <p:nvSpPr>
          <p:cNvPr id="12291" name="Rectangle 3"/>
          <p:cNvSpPr>
            <a:spLocks noGrp="1" noChangeArrowheads="1"/>
          </p:cNvSpPr>
          <p:nvPr>
            <p:ph idx="1"/>
          </p:nvPr>
        </p:nvSpPr>
        <p:spPr>
          <a:xfrm>
            <a:off x="519112" y="477664"/>
            <a:ext cx="8242751" cy="2757488"/>
          </a:xfrm>
        </p:spPr>
        <p:txBody>
          <a:bodyPr/>
          <a:lstStyle/>
          <a:p>
            <a:pPr>
              <a:buFont typeface="Arial" charset="0"/>
              <a:buChar char="•"/>
            </a:pPr>
            <a:r>
              <a:rPr lang="en-US" dirty="0" smtClean="0"/>
              <a:t>Syntax: </a:t>
            </a:r>
            <a:r>
              <a:rPr lang="en-US" i="1" dirty="0" err="1" smtClean="0">
                <a:solidFill>
                  <a:srgbClr val="0033CC"/>
                </a:solidFill>
              </a:rPr>
              <a:t>object</a:t>
            </a:r>
            <a:r>
              <a:rPr lang="en-US" dirty="0" err="1" smtClean="0">
                <a:solidFill>
                  <a:srgbClr val="FF3300"/>
                </a:solidFill>
              </a:rPr>
              <a:t>.CurrentAssignment.assignUserByLocation</a:t>
            </a:r>
            <a:r>
              <a:rPr lang="en-US" dirty="0" smtClean="0">
                <a:solidFill>
                  <a:srgbClr val="FF3300"/>
                </a:solidFill>
              </a:rPr>
              <a:t>(</a:t>
            </a:r>
            <a:br>
              <a:rPr lang="en-US" dirty="0" smtClean="0">
                <a:solidFill>
                  <a:srgbClr val="FF3300"/>
                </a:solidFill>
              </a:rPr>
            </a:br>
            <a:r>
              <a:rPr lang="en-US" dirty="0" smtClean="0">
                <a:solidFill>
                  <a:srgbClr val="FF3300"/>
                </a:solidFill>
              </a:rPr>
              <a:t>	</a:t>
            </a:r>
            <a:r>
              <a:rPr lang="en-US" i="1" dirty="0" smtClean="0">
                <a:solidFill>
                  <a:srgbClr val="0033CC"/>
                </a:solidFill>
              </a:rPr>
              <a:t>address</a:t>
            </a:r>
            <a:r>
              <a:rPr lang="en-US" dirty="0" smtClean="0">
                <a:solidFill>
                  <a:srgbClr val="FF3300"/>
                </a:solidFill>
              </a:rPr>
              <a:t>,</a:t>
            </a:r>
            <a:r>
              <a:rPr lang="en-US" i="1" dirty="0" smtClean="0">
                <a:solidFill>
                  <a:srgbClr val="0033CC"/>
                </a:solidFill>
              </a:rPr>
              <a:t> </a:t>
            </a:r>
            <a:r>
              <a:rPr lang="en-US" i="1" dirty="0" err="1" smtClean="0">
                <a:solidFill>
                  <a:srgbClr val="0033CC"/>
                </a:solidFill>
              </a:rPr>
              <a:t>includeSubGroups</a:t>
            </a:r>
            <a:r>
              <a:rPr lang="en-US" dirty="0" smtClean="0">
                <a:solidFill>
                  <a:srgbClr val="FF3300"/>
                </a:solidFill>
              </a:rPr>
              <a:t>, </a:t>
            </a:r>
            <a:r>
              <a:rPr lang="en-US" i="1" dirty="0" smtClean="0">
                <a:solidFill>
                  <a:srgbClr val="0033CC"/>
                </a:solidFill>
              </a:rPr>
              <a:t>group</a:t>
            </a:r>
            <a:r>
              <a:rPr lang="en-US" dirty="0" smtClean="0">
                <a:solidFill>
                  <a:srgbClr val="FF3300"/>
                </a:solidFill>
              </a:rPr>
              <a:t>)</a:t>
            </a:r>
          </a:p>
          <a:p>
            <a:pPr>
              <a:buFont typeface="Arial" charset="0"/>
              <a:buChar char="•"/>
            </a:pPr>
            <a:r>
              <a:rPr lang="en-US" dirty="0" smtClean="0"/>
              <a:t>Assigns to user:</a:t>
            </a:r>
          </a:p>
          <a:p>
            <a:pPr lvl="1"/>
            <a:r>
              <a:rPr lang="en-US" dirty="0" smtClean="0"/>
              <a:t>Within a group type of “Auto Inspectors” (who could be geographically dispersed)</a:t>
            </a:r>
          </a:p>
          <a:p>
            <a:pPr lvl="1"/>
            <a:r>
              <a:rPr lang="en-US" dirty="0" smtClean="0"/>
              <a:t>…using Loss Location as an address...</a:t>
            </a:r>
            <a:endParaRPr lang="en-US" dirty="0" smtClean="0"/>
          </a:p>
          <a:p>
            <a:pPr lvl="1"/>
            <a:r>
              <a:rPr lang="en-US" dirty="0" smtClean="0"/>
              <a:t>...including all descendent groups or just immediate group...</a:t>
            </a:r>
          </a:p>
          <a:p>
            <a:pPr lvl="1"/>
            <a:r>
              <a:rPr lang="en-US" dirty="0" smtClean="0"/>
              <a:t>...beginning with the users </a:t>
            </a:r>
            <a:r>
              <a:rPr lang="en-US" dirty="0" smtClean="0"/>
              <a:t>with that group type</a:t>
            </a:r>
            <a:endParaRPr lang="en-US" dirty="0" smtClean="0">
              <a:solidFill>
                <a:srgbClr val="FF3300"/>
              </a:solidFill>
            </a:endParaRPr>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271" y="3945567"/>
            <a:ext cx="8976053" cy="2204711"/>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95300" y="120650"/>
            <a:ext cx="8318500" cy="42902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eaLnBrk="1" hangingPunct="1"/>
            <a:r>
              <a:rPr lang="en-US"/>
              <a:t>If multiple users cover single location</a:t>
            </a:r>
          </a:p>
        </p:txBody>
      </p:sp>
      <p:sp>
        <p:nvSpPr>
          <p:cNvPr id="13315" name="Rectangle 3"/>
          <p:cNvSpPr>
            <a:spLocks noGrp="1" noChangeArrowheads="1"/>
          </p:cNvSpPr>
          <p:nvPr>
            <p:ph idx="1"/>
          </p:nvPr>
        </p:nvSpPr>
        <p:spPr>
          <a:xfrm>
            <a:off x="519113" y="4605338"/>
            <a:ext cx="8318500" cy="1784350"/>
          </a:xfrm>
        </p:spPr>
        <p:txBody>
          <a:bodyPr/>
          <a:lstStyle/>
          <a:p>
            <a:pPr>
              <a:buFont typeface="Arial" charset="0"/>
              <a:buChar char="•"/>
            </a:pPr>
            <a:r>
              <a:rPr lang="en-US" smtClean="0"/>
              <a:t>If multiple users match single region criteria, then assignment "round-robins" through those users</a:t>
            </a:r>
          </a:p>
          <a:p>
            <a:pPr lvl="1"/>
            <a:r>
              <a:rPr lang="en-US" smtClean="0"/>
              <a:t>Users do not have to be in same group</a:t>
            </a:r>
          </a:p>
          <a:p>
            <a:pPr lvl="1"/>
            <a:r>
              <a:rPr lang="en-US" smtClean="0"/>
              <a:t>For round-robining outside of assignUserByRoundRobin, load factors are ignored</a:t>
            </a:r>
          </a:p>
        </p:txBody>
      </p:sp>
      <p:sp>
        <p:nvSpPr>
          <p:cNvPr id="13316" name="Freeform 25"/>
          <p:cNvSpPr>
            <a:spLocks/>
          </p:cNvSpPr>
          <p:nvPr/>
        </p:nvSpPr>
        <p:spPr bwMode="auto">
          <a:xfrm>
            <a:off x="2127250" y="1196975"/>
            <a:ext cx="4894263" cy="2913063"/>
          </a:xfrm>
          <a:custGeom>
            <a:avLst/>
            <a:gdLst>
              <a:gd name="T0" fmla="*/ 2147483647 w 1306"/>
              <a:gd name="T1" fmla="*/ 0 h 931"/>
              <a:gd name="T2" fmla="*/ 2147483647 w 1306"/>
              <a:gd name="T3" fmla="*/ 2147483647 h 931"/>
              <a:gd name="T4" fmla="*/ 2147483647 w 1306"/>
              <a:gd name="T5" fmla="*/ 2147483647 h 931"/>
              <a:gd name="T6" fmla="*/ 0 w 1306"/>
              <a:gd name="T7" fmla="*/ 2147483647 h 931"/>
              <a:gd name="T8" fmla="*/ 2147483647 w 1306"/>
              <a:gd name="T9" fmla="*/ 2147483647 h 931"/>
              <a:gd name="T10" fmla="*/ 2147483647 w 1306"/>
              <a:gd name="T11" fmla="*/ 2147483647 h 931"/>
              <a:gd name="T12" fmla="*/ 2147483647 w 1306"/>
              <a:gd name="T13" fmla="*/ 2147483647 h 931"/>
              <a:gd name="T14" fmla="*/ 2147483647 w 1306"/>
              <a:gd name="T15" fmla="*/ 2147483647 h 931"/>
              <a:gd name="T16" fmla="*/ 2147483647 w 1306"/>
              <a:gd name="T17" fmla="*/ 2147483647 h 931"/>
              <a:gd name="T18" fmla="*/ 2147483647 w 1306"/>
              <a:gd name="T19" fmla="*/ 0 h 9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06"/>
              <a:gd name="T31" fmla="*/ 0 h 931"/>
              <a:gd name="T32" fmla="*/ 1306 w 1306"/>
              <a:gd name="T33" fmla="*/ 931 h 9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06" h="931">
                <a:moveTo>
                  <a:pt x="480" y="0"/>
                </a:moveTo>
                <a:lnTo>
                  <a:pt x="269" y="76"/>
                </a:lnTo>
                <a:lnTo>
                  <a:pt x="68" y="355"/>
                </a:lnTo>
                <a:lnTo>
                  <a:pt x="0" y="662"/>
                </a:lnTo>
                <a:lnTo>
                  <a:pt x="135" y="892"/>
                </a:lnTo>
                <a:lnTo>
                  <a:pt x="759" y="931"/>
                </a:lnTo>
                <a:lnTo>
                  <a:pt x="1277" y="777"/>
                </a:lnTo>
                <a:lnTo>
                  <a:pt x="1306" y="374"/>
                </a:lnTo>
                <a:lnTo>
                  <a:pt x="951" y="124"/>
                </a:lnTo>
                <a:lnTo>
                  <a:pt x="480" y="0"/>
                </a:lnTo>
                <a:close/>
              </a:path>
            </a:pathLst>
          </a:custGeom>
          <a:noFill/>
          <a:ln w="12700">
            <a:solidFill>
              <a:srgbClr val="0099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3317" name="Text Box 26"/>
          <p:cNvSpPr txBox="1">
            <a:spLocks noChangeArrowheads="1"/>
          </p:cNvSpPr>
          <p:nvPr/>
        </p:nvSpPr>
        <p:spPr bwMode="auto">
          <a:xfrm>
            <a:off x="4376738" y="1522413"/>
            <a:ext cx="10683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rgbClr val="009900"/>
                </a:solidFill>
              </a:rPr>
              <a:t>90005</a:t>
            </a:r>
          </a:p>
        </p:txBody>
      </p:sp>
      <p:sp>
        <p:nvSpPr>
          <p:cNvPr id="13318" name="Text Box 51"/>
          <p:cNvSpPr txBox="1">
            <a:spLocks noChangeArrowheads="1"/>
          </p:cNvSpPr>
          <p:nvPr/>
        </p:nvSpPr>
        <p:spPr bwMode="auto">
          <a:xfrm>
            <a:off x="3043238" y="2114550"/>
            <a:ext cx="106203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Peter Beebe</a:t>
            </a:r>
          </a:p>
        </p:txBody>
      </p:sp>
      <p:grpSp>
        <p:nvGrpSpPr>
          <p:cNvPr id="13319" name="Group 52"/>
          <p:cNvGrpSpPr>
            <a:grpSpLocks/>
          </p:cNvGrpSpPr>
          <p:nvPr/>
        </p:nvGrpSpPr>
        <p:grpSpPr bwMode="auto">
          <a:xfrm>
            <a:off x="3298825" y="1479550"/>
            <a:ext cx="866775" cy="584200"/>
            <a:chOff x="2984" y="3331"/>
            <a:chExt cx="845" cy="569"/>
          </a:xfrm>
        </p:grpSpPr>
        <p:sp>
          <p:nvSpPr>
            <p:cNvPr id="13351" name="AutoShape 53"/>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3352" name="Group 54"/>
            <p:cNvGrpSpPr>
              <a:grpSpLocks/>
            </p:cNvGrpSpPr>
            <p:nvPr/>
          </p:nvGrpSpPr>
          <p:grpSpPr bwMode="auto">
            <a:xfrm>
              <a:off x="3386" y="3487"/>
              <a:ext cx="443" cy="398"/>
              <a:chOff x="4838" y="2218"/>
              <a:chExt cx="395" cy="355"/>
            </a:xfrm>
          </p:grpSpPr>
          <p:sp>
            <p:nvSpPr>
              <p:cNvPr id="13353" name="Freeform 55"/>
              <p:cNvSpPr>
                <a:spLocks/>
              </p:cNvSpPr>
              <p:nvPr/>
            </p:nvSpPr>
            <p:spPr bwMode="auto">
              <a:xfrm>
                <a:off x="4888" y="2251"/>
                <a:ext cx="294" cy="113"/>
              </a:xfrm>
              <a:custGeom>
                <a:avLst/>
                <a:gdLst>
                  <a:gd name="T0" fmla="*/ 0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0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54" name="Freeform 56"/>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55" name="Freeform 57"/>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56" name="Freeform 58"/>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57" name="Freeform 59"/>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58" name="Freeform 60"/>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59" name="Freeform 61"/>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0" name="Rectangle 62"/>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61" name="Rectangle 63"/>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62" name="Freeform 64"/>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3" name="Rectangle 65"/>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13320" name="Text Box 67"/>
          <p:cNvSpPr txBox="1">
            <a:spLocks noChangeArrowheads="1"/>
          </p:cNvSpPr>
          <p:nvPr/>
        </p:nvSpPr>
        <p:spPr bwMode="auto">
          <a:xfrm>
            <a:off x="3608388" y="3332163"/>
            <a:ext cx="8604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Dana Evans</a:t>
            </a:r>
          </a:p>
        </p:txBody>
      </p:sp>
      <p:grpSp>
        <p:nvGrpSpPr>
          <p:cNvPr id="13321" name="Group 68"/>
          <p:cNvGrpSpPr>
            <a:grpSpLocks/>
          </p:cNvGrpSpPr>
          <p:nvPr/>
        </p:nvGrpSpPr>
        <p:grpSpPr bwMode="auto">
          <a:xfrm>
            <a:off x="3773488" y="2760663"/>
            <a:ext cx="866775" cy="584200"/>
            <a:chOff x="2984" y="3331"/>
            <a:chExt cx="845" cy="569"/>
          </a:xfrm>
        </p:grpSpPr>
        <p:sp>
          <p:nvSpPr>
            <p:cNvPr id="13338" name="AutoShape 69"/>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3339" name="Group 70"/>
            <p:cNvGrpSpPr>
              <a:grpSpLocks/>
            </p:cNvGrpSpPr>
            <p:nvPr/>
          </p:nvGrpSpPr>
          <p:grpSpPr bwMode="auto">
            <a:xfrm>
              <a:off x="3386" y="3487"/>
              <a:ext cx="443" cy="398"/>
              <a:chOff x="4838" y="2218"/>
              <a:chExt cx="395" cy="355"/>
            </a:xfrm>
          </p:grpSpPr>
          <p:sp>
            <p:nvSpPr>
              <p:cNvPr id="13340" name="Freeform 71"/>
              <p:cNvSpPr>
                <a:spLocks/>
              </p:cNvSpPr>
              <p:nvPr/>
            </p:nvSpPr>
            <p:spPr bwMode="auto">
              <a:xfrm>
                <a:off x="4888" y="2251"/>
                <a:ext cx="294" cy="113"/>
              </a:xfrm>
              <a:custGeom>
                <a:avLst/>
                <a:gdLst>
                  <a:gd name="T0" fmla="*/ 0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0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41" name="Freeform 72"/>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42" name="Freeform 73"/>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43" name="Freeform 74"/>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44" name="Freeform 75"/>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45" name="Freeform 76"/>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46" name="Freeform 77"/>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47" name="Rectangle 78"/>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48" name="Rectangle 79"/>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49" name="Freeform 80"/>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50" name="Rectangle 81"/>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13322" name="Text Box 83"/>
          <p:cNvSpPr txBox="1">
            <a:spLocks noChangeArrowheads="1"/>
          </p:cNvSpPr>
          <p:nvPr/>
        </p:nvSpPr>
        <p:spPr bwMode="auto">
          <a:xfrm>
            <a:off x="5399088" y="2543175"/>
            <a:ext cx="9366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Leroy Martel</a:t>
            </a:r>
          </a:p>
        </p:txBody>
      </p:sp>
      <p:grpSp>
        <p:nvGrpSpPr>
          <p:cNvPr id="13323" name="Group 84"/>
          <p:cNvGrpSpPr>
            <a:grpSpLocks/>
          </p:cNvGrpSpPr>
          <p:nvPr/>
        </p:nvGrpSpPr>
        <p:grpSpPr bwMode="auto">
          <a:xfrm>
            <a:off x="5578475" y="1941513"/>
            <a:ext cx="866775" cy="584200"/>
            <a:chOff x="2984" y="3331"/>
            <a:chExt cx="845" cy="569"/>
          </a:xfrm>
        </p:grpSpPr>
        <p:sp>
          <p:nvSpPr>
            <p:cNvPr id="13325" name="AutoShape 85"/>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3326" name="Group 86"/>
            <p:cNvGrpSpPr>
              <a:grpSpLocks/>
            </p:cNvGrpSpPr>
            <p:nvPr/>
          </p:nvGrpSpPr>
          <p:grpSpPr bwMode="auto">
            <a:xfrm>
              <a:off x="3386" y="3487"/>
              <a:ext cx="443" cy="398"/>
              <a:chOff x="4838" y="2218"/>
              <a:chExt cx="395" cy="355"/>
            </a:xfrm>
          </p:grpSpPr>
          <p:sp>
            <p:nvSpPr>
              <p:cNvPr id="13327" name="Freeform 87"/>
              <p:cNvSpPr>
                <a:spLocks/>
              </p:cNvSpPr>
              <p:nvPr/>
            </p:nvSpPr>
            <p:spPr bwMode="auto">
              <a:xfrm>
                <a:off x="4888" y="2251"/>
                <a:ext cx="294" cy="113"/>
              </a:xfrm>
              <a:custGeom>
                <a:avLst/>
                <a:gdLst>
                  <a:gd name="T0" fmla="*/ 0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0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28" name="Freeform 88"/>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29" name="Freeform 89"/>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30" name="Freeform 90"/>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31" name="Freeform 91"/>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32" name="Freeform 92"/>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33" name="Freeform 93"/>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34" name="Rectangle 94"/>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35" name="Rectangle 95"/>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36" name="Freeform 96"/>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37" name="Rectangle 97"/>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13324" name="AutoShape 98"/>
          <p:cNvSpPr>
            <a:spLocks noChangeArrowheads="1"/>
          </p:cNvSpPr>
          <p:nvPr/>
        </p:nvSpPr>
        <p:spPr bwMode="auto">
          <a:xfrm rot="5400000">
            <a:off x="4485481" y="2593182"/>
            <a:ext cx="1001713" cy="47625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18" y="15673"/>
                </a:moveTo>
                <a:cubicBezTo>
                  <a:pt x="16756" y="14405"/>
                  <a:pt x="17514" y="12643"/>
                  <a:pt x="17514" y="10800"/>
                </a:cubicBezTo>
                <a:cubicBezTo>
                  <a:pt x="17514" y="7091"/>
                  <a:pt x="14508" y="4086"/>
                  <a:pt x="10800" y="4086"/>
                </a:cubicBezTo>
                <a:cubicBezTo>
                  <a:pt x="7091" y="4086"/>
                  <a:pt x="4086" y="7091"/>
                  <a:pt x="4086" y="10800"/>
                </a:cubicBezTo>
                <a:cubicBezTo>
                  <a:pt x="4085" y="14200"/>
                  <a:pt x="6627" y="17063"/>
                  <a:pt x="10004" y="17466"/>
                </a:cubicBezTo>
                <a:lnTo>
                  <a:pt x="9519" y="21523"/>
                </a:lnTo>
                <a:cubicBezTo>
                  <a:pt x="4088" y="20875"/>
                  <a:pt x="0" y="16269"/>
                  <a:pt x="0" y="10800"/>
                </a:cubicBezTo>
                <a:cubicBezTo>
                  <a:pt x="0" y="4835"/>
                  <a:pt x="4835" y="0"/>
                  <a:pt x="10800" y="0"/>
                </a:cubicBezTo>
                <a:cubicBezTo>
                  <a:pt x="16764" y="0"/>
                  <a:pt x="21600" y="4835"/>
                  <a:pt x="21600" y="10800"/>
                </a:cubicBezTo>
                <a:cubicBezTo>
                  <a:pt x="21600" y="13764"/>
                  <a:pt x="20381" y="16599"/>
                  <a:pt x="18228" y="18639"/>
                </a:cubicBezTo>
                <a:lnTo>
                  <a:pt x="20086" y="20598"/>
                </a:lnTo>
                <a:lnTo>
                  <a:pt x="13380" y="20418"/>
                </a:lnTo>
                <a:lnTo>
                  <a:pt x="13561" y="13713"/>
                </a:lnTo>
                <a:lnTo>
                  <a:pt x="15418" y="15673"/>
                </a:lnTo>
                <a:close/>
              </a:path>
            </a:pathLst>
          </a:custGeom>
          <a:solidFill>
            <a:srgbClr val="FF0000"/>
          </a:solidFill>
          <a:ln>
            <a:noFill/>
          </a:ln>
          <a:extLs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p>
            <a:endParaRPr lang="en-US"/>
          </a:p>
        </p:txBody>
      </p:sp>
      <p:sp>
        <p:nvSpPr>
          <p:cNvPr id="52" name="Line 26"/>
          <p:cNvSpPr>
            <a:spLocks noChangeShapeType="1"/>
          </p:cNvSpPr>
          <p:nvPr/>
        </p:nvSpPr>
        <p:spPr bwMode="auto">
          <a:xfrm flipH="1">
            <a:off x="5026853" y="1138969"/>
            <a:ext cx="197610" cy="469216"/>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 name="TextBox 1"/>
          <p:cNvSpPr txBox="1"/>
          <p:nvPr/>
        </p:nvSpPr>
        <p:spPr>
          <a:xfrm>
            <a:off x="4669222" y="892748"/>
            <a:ext cx="1198178" cy="246221"/>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1" hangingPunct="1">
              <a:lnSpc>
                <a:spcPct val="80000"/>
              </a:lnSpc>
            </a:lvl1pPr>
            <a:lvl2pPr algn="l" eaLnBrk="0" hangingPunct="0">
              <a:lnSpc>
                <a:spcPct val="80000"/>
              </a:lnSpc>
              <a:spcBef>
                <a:spcPct val="0"/>
              </a:spcBef>
              <a:spcAft>
                <a:spcPct val="0"/>
              </a:spcAft>
              <a:defRPr sz="3400">
                <a:solidFill>
                  <a:srgbClr val="04628C"/>
                </a:solidFill>
                <a:latin typeface="Calibri" pitchFamily="34" charset="0"/>
                <a:ea typeface="Calibri" pitchFamily="34" charset="0"/>
                <a:cs typeface="Calibri" pitchFamily="34" charset="0"/>
              </a:defRPr>
            </a:lvl2pPr>
            <a:lvl3pPr algn="l" eaLnBrk="0" hangingPunct="0">
              <a:lnSpc>
                <a:spcPct val="80000"/>
              </a:lnSpc>
              <a:spcBef>
                <a:spcPct val="0"/>
              </a:spcBef>
              <a:spcAft>
                <a:spcPct val="0"/>
              </a:spcAft>
              <a:defRPr sz="3400">
                <a:solidFill>
                  <a:srgbClr val="04628C"/>
                </a:solidFill>
                <a:latin typeface="Calibri" pitchFamily="34" charset="0"/>
                <a:ea typeface="Calibri" pitchFamily="34" charset="0"/>
                <a:cs typeface="Calibri" pitchFamily="34" charset="0"/>
              </a:defRPr>
            </a:lvl3pPr>
            <a:lvl4pPr algn="l" eaLnBrk="0" hangingPunct="0">
              <a:lnSpc>
                <a:spcPct val="80000"/>
              </a:lnSpc>
              <a:spcBef>
                <a:spcPct val="0"/>
              </a:spcBef>
              <a:spcAft>
                <a:spcPct val="0"/>
              </a:spcAft>
              <a:defRPr sz="3400">
                <a:solidFill>
                  <a:srgbClr val="04628C"/>
                </a:solidFill>
                <a:latin typeface="Calibri" pitchFamily="34" charset="0"/>
                <a:ea typeface="Calibri" pitchFamily="34" charset="0"/>
                <a:cs typeface="Calibri" pitchFamily="34" charset="0"/>
              </a:defRPr>
            </a:lvl4pPr>
            <a:lvl5pPr algn="l" eaLnBrk="0" hangingPunct="0">
              <a:lnSpc>
                <a:spcPct val="80000"/>
              </a:lnSpc>
              <a:spcBef>
                <a:spcPct val="0"/>
              </a:spcBef>
              <a:spcAft>
                <a:spcPct val="0"/>
              </a:spcAft>
              <a:defRPr sz="3400">
                <a:solidFill>
                  <a:srgbClr val="04628C"/>
                </a:solidFill>
                <a:latin typeface="Calibri" pitchFamily="34" charset="0"/>
                <a:ea typeface="Calibri" pitchFamily="34" charset="0"/>
                <a:cs typeface="Calibri" pitchFamily="34" charset="0"/>
              </a:defRPr>
            </a:lvl5pPr>
            <a:lvl6pPr marL="457200" fontAlgn="base">
              <a:lnSpc>
                <a:spcPct val="90000"/>
              </a:lnSpc>
              <a:spcBef>
                <a:spcPct val="0"/>
              </a:spcBef>
              <a:spcAft>
                <a:spcPct val="0"/>
              </a:spcAft>
              <a:defRPr sz="3000">
                <a:solidFill>
                  <a:schemeClr val="accent1"/>
                </a:solidFill>
              </a:defRPr>
            </a:lvl6pPr>
            <a:lvl7pPr marL="914400" fontAlgn="base">
              <a:lnSpc>
                <a:spcPct val="90000"/>
              </a:lnSpc>
              <a:spcBef>
                <a:spcPct val="0"/>
              </a:spcBef>
              <a:spcAft>
                <a:spcPct val="0"/>
              </a:spcAft>
              <a:defRPr sz="3000">
                <a:solidFill>
                  <a:schemeClr val="accent1"/>
                </a:solidFill>
              </a:defRPr>
            </a:lvl7pPr>
            <a:lvl8pPr marL="1371600" fontAlgn="base">
              <a:lnSpc>
                <a:spcPct val="90000"/>
              </a:lnSpc>
              <a:spcBef>
                <a:spcPct val="0"/>
              </a:spcBef>
              <a:spcAft>
                <a:spcPct val="0"/>
              </a:spcAft>
              <a:defRPr sz="3000">
                <a:solidFill>
                  <a:schemeClr val="accent1"/>
                </a:solidFill>
              </a:defRPr>
            </a:lvl8pPr>
            <a:lvl9pPr marL="1828800" fontAlgn="base">
              <a:lnSpc>
                <a:spcPct val="90000"/>
              </a:lnSpc>
              <a:spcBef>
                <a:spcPct val="0"/>
              </a:spcBef>
              <a:spcAft>
                <a:spcPct val="0"/>
              </a:spcAft>
              <a:defRPr sz="3000">
                <a:solidFill>
                  <a:schemeClr val="accent1"/>
                </a:solidFill>
              </a:defRPr>
            </a:lvl9pPr>
          </a:lstStyle>
          <a:p>
            <a:r>
              <a:rPr lang="en-US" dirty="0"/>
              <a:t>Zip Code</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dirty="0" smtClean="0"/>
              <a:t>Assigning to “issue owner"</a:t>
            </a:r>
          </a:p>
        </p:txBody>
      </p:sp>
      <p:sp>
        <p:nvSpPr>
          <p:cNvPr id="14339" name="Rectangle 3"/>
          <p:cNvSpPr>
            <a:spLocks noGrp="1" noChangeArrowheads="1"/>
          </p:cNvSpPr>
          <p:nvPr>
            <p:ph idx="1"/>
          </p:nvPr>
        </p:nvSpPr>
        <p:spPr/>
        <p:txBody>
          <a:bodyPr/>
          <a:lstStyle/>
          <a:p>
            <a:pPr>
              <a:buFont typeface="Arial" charset="0"/>
              <a:buChar char="•"/>
            </a:pPr>
            <a:r>
              <a:rPr lang="en-US" dirty="0" smtClean="0"/>
              <a:t>Syntax: </a:t>
            </a:r>
            <a:r>
              <a:rPr lang="en-US" i="1" dirty="0" err="1" smtClean="0">
                <a:solidFill>
                  <a:srgbClr val="0033CC"/>
                </a:solidFill>
              </a:rPr>
              <a:t>object</a:t>
            </a:r>
            <a:r>
              <a:rPr lang="en-US" dirty="0" err="1" smtClean="0">
                <a:solidFill>
                  <a:srgbClr val="FF3300"/>
                </a:solidFill>
              </a:rPr>
              <a:t>.CurrentAssignment.assignToIssueOwner</a:t>
            </a:r>
            <a:r>
              <a:rPr lang="en-US" dirty="0" smtClean="0">
                <a:solidFill>
                  <a:srgbClr val="FF3300"/>
                </a:solidFill>
              </a:rPr>
              <a:t>()</a:t>
            </a:r>
          </a:p>
          <a:p>
            <a:pPr>
              <a:buFont typeface="Arial" charset="0"/>
              <a:buChar char="•"/>
            </a:pPr>
            <a:r>
              <a:rPr lang="en-US" dirty="0" smtClean="0"/>
              <a:t>For </a:t>
            </a:r>
            <a:r>
              <a:rPr lang="en-US" dirty="0" err="1" smtClean="0"/>
              <a:t>subobjects</a:t>
            </a:r>
            <a:r>
              <a:rPr lang="en-US" dirty="0" smtClean="0"/>
              <a:t> only</a:t>
            </a:r>
          </a:p>
          <a:p>
            <a:pPr lvl="1"/>
            <a:r>
              <a:rPr lang="en-US" dirty="0" smtClean="0"/>
              <a:t>Exposure - assigned to claim owner</a:t>
            </a:r>
          </a:p>
          <a:p>
            <a:pPr lvl="1"/>
            <a:r>
              <a:rPr lang="en-US" dirty="0"/>
              <a:t>Service Request – assigned to claim </a:t>
            </a:r>
            <a:r>
              <a:rPr lang="en-US" dirty="0" smtClean="0"/>
              <a:t>owner</a:t>
            </a:r>
          </a:p>
          <a:p>
            <a:pPr lvl="1"/>
            <a:r>
              <a:rPr lang="en-US" dirty="0" smtClean="0"/>
              <a:t>Claim/Service Request activity - assigned to claim owner</a:t>
            </a:r>
          </a:p>
          <a:p>
            <a:pPr lvl="1"/>
            <a:r>
              <a:rPr lang="en-US" dirty="0" smtClean="0"/>
              <a:t>Exposure/matter activity - assigned to exposure/matter owner</a:t>
            </a:r>
            <a:endParaRPr lang="en-US" dirty="0" smtClean="0">
              <a:solidFill>
                <a:srgbClr val="FF3300"/>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553325"/>
            <a:ext cx="9144000" cy="280458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grpSp>
        <p:nvGrpSpPr>
          <p:cNvPr id="40" name="Group 94"/>
          <p:cNvGrpSpPr>
            <a:grpSpLocks/>
          </p:cNvGrpSpPr>
          <p:nvPr/>
        </p:nvGrpSpPr>
        <p:grpSpPr bwMode="auto">
          <a:xfrm>
            <a:off x="8678880" y="3868099"/>
            <a:ext cx="380079" cy="483373"/>
            <a:chOff x="2401" y="425"/>
            <a:chExt cx="907" cy="1154"/>
          </a:xfrm>
        </p:grpSpPr>
        <p:sp>
          <p:nvSpPr>
            <p:cNvPr id="41" name="Rectangle 95"/>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42" name="Line 96"/>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 name="Line 97"/>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 name="Rectangle 98"/>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45" name="Freeform 99"/>
            <p:cNvSpPr>
              <a:spLocks/>
            </p:cNvSpPr>
            <p:nvPr/>
          </p:nvSpPr>
          <p:spPr bwMode="auto">
            <a:xfrm>
              <a:off x="2643" y="789"/>
              <a:ext cx="309" cy="257"/>
            </a:xfrm>
            <a:custGeom>
              <a:avLst/>
              <a:gdLst>
                <a:gd name="T0" fmla="*/ 1501 w 234"/>
                <a:gd name="T1" fmla="*/ 0 h 195"/>
                <a:gd name="T2" fmla="*/ 333 w 234"/>
                <a:gd name="T3" fmla="*/ 497 h 195"/>
                <a:gd name="T4" fmla="*/ 0 w 234"/>
                <a:gd name="T5" fmla="*/ 2342 h 195"/>
                <a:gd name="T6" fmla="*/ 2200 w 234"/>
                <a:gd name="T7" fmla="*/ 2342 h 195"/>
                <a:gd name="T8" fmla="*/ 2858 w 234"/>
                <a:gd name="T9" fmla="*/ 1326 h 195"/>
                <a:gd name="T10" fmla="*/ 1501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46" name="Line 100"/>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47" name="Group 39"/>
          <p:cNvGrpSpPr>
            <a:grpSpLocks/>
          </p:cNvGrpSpPr>
          <p:nvPr/>
        </p:nvGrpSpPr>
        <p:grpSpPr bwMode="auto">
          <a:xfrm>
            <a:off x="7754610" y="4038395"/>
            <a:ext cx="474022" cy="470758"/>
            <a:chOff x="3360" y="800"/>
            <a:chExt cx="620" cy="616"/>
          </a:xfrm>
        </p:grpSpPr>
        <p:sp>
          <p:nvSpPr>
            <p:cNvPr id="48" name="AutoShape 40"/>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49" name="Freeform 41"/>
            <p:cNvSpPr>
              <a:spLocks/>
            </p:cNvSpPr>
            <p:nvPr/>
          </p:nvSpPr>
          <p:spPr bwMode="auto">
            <a:xfrm>
              <a:off x="3403" y="830"/>
              <a:ext cx="212" cy="27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50" name="Group 42"/>
            <p:cNvGrpSpPr>
              <a:grpSpLocks/>
            </p:cNvGrpSpPr>
            <p:nvPr/>
          </p:nvGrpSpPr>
          <p:grpSpPr bwMode="auto">
            <a:xfrm flipH="1">
              <a:off x="3749" y="1171"/>
              <a:ext cx="212" cy="213"/>
              <a:chOff x="1350" y="686"/>
              <a:chExt cx="1132" cy="1132"/>
            </a:xfrm>
          </p:grpSpPr>
          <p:sp>
            <p:nvSpPr>
              <p:cNvPr id="52" name="AutoShape 43"/>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53" name="Picture 44"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1" name="Picture 45"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 name="Group 43"/>
          <p:cNvGrpSpPr>
            <a:grpSpLocks/>
          </p:cNvGrpSpPr>
          <p:nvPr/>
        </p:nvGrpSpPr>
        <p:grpSpPr bwMode="auto">
          <a:xfrm>
            <a:off x="7556839" y="3497866"/>
            <a:ext cx="839788" cy="619125"/>
            <a:chOff x="2083" y="1606"/>
            <a:chExt cx="1489" cy="1097"/>
          </a:xfrm>
        </p:grpSpPr>
        <p:sp>
          <p:nvSpPr>
            <p:cNvPr id="7" name="Rectangle 44"/>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8" name="Freeform 45"/>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9" name="Freeform 46"/>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0" name="Freeform 47"/>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1" name="Freeform 48"/>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2" name="Rectangle 49"/>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3" name="Rectangle 50"/>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 name="AutoShape 51"/>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5" name="Freeform 52"/>
            <p:cNvSpPr>
              <a:spLocks/>
            </p:cNvSpPr>
            <p:nvPr/>
          </p:nvSpPr>
          <p:spPr bwMode="auto">
            <a:xfrm>
              <a:off x="2219" y="2561"/>
              <a:ext cx="369" cy="104"/>
            </a:xfrm>
            <a:custGeom>
              <a:avLst/>
              <a:gdLst>
                <a:gd name="T0" fmla="*/ 0 w 992"/>
                <a:gd name="T1" fmla="*/ 0 h 280"/>
                <a:gd name="T2" fmla="*/ 0 w 992"/>
                <a:gd name="T3" fmla="*/ 0 h 280"/>
                <a:gd name="T4" fmla="*/ 0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6" name="Freeform 53"/>
            <p:cNvSpPr>
              <a:spLocks/>
            </p:cNvSpPr>
            <p:nvPr/>
          </p:nvSpPr>
          <p:spPr bwMode="auto">
            <a:xfrm>
              <a:off x="3429" y="2008"/>
              <a:ext cx="51" cy="375"/>
            </a:xfrm>
            <a:custGeom>
              <a:avLst/>
              <a:gdLst>
                <a:gd name="T0" fmla="*/ 0 w 136"/>
                <a:gd name="T1" fmla="*/ 0 h 1008"/>
                <a:gd name="T2" fmla="*/ 0 w 136"/>
                <a:gd name="T3" fmla="*/ 0 h 1008"/>
                <a:gd name="T4" fmla="*/ 0 w 136"/>
                <a:gd name="T5" fmla="*/ 0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7" name="Rectangle 54"/>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8" name="Rectangle 55"/>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 name="Rectangle 56"/>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0" name="Group 57"/>
            <p:cNvGrpSpPr>
              <a:grpSpLocks/>
            </p:cNvGrpSpPr>
            <p:nvPr/>
          </p:nvGrpSpPr>
          <p:grpSpPr bwMode="auto">
            <a:xfrm>
              <a:off x="2221" y="1871"/>
              <a:ext cx="518" cy="782"/>
              <a:chOff x="2400" y="1656"/>
              <a:chExt cx="752" cy="1136"/>
            </a:xfrm>
          </p:grpSpPr>
          <p:sp>
            <p:nvSpPr>
              <p:cNvPr id="33" name="Freeform 5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34" name="Freeform 5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35" name="Freeform 6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36" name="Freeform 6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37" name="Freeform 6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38" name="Line 6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9" name="Line 6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1" name="Group 65"/>
            <p:cNvGrpSpPr>
              <a:grpSpLocks/>
            </p:cNvGrpSpPr>
            <p:nvPr/>
          </p:nvGrpSpPr>
          <p:grpSpPr bwMode="auto">
            <a:xfrm rot="-6511945">
              <a:off x="2834" y="1842"/>
              <a:ext cx="518" cy="783"/>
              <a:chOff x="2400" y="1656"/>
              <a:chExt cx="752" cy="1136"/>
            </a:xfrm>
          </p:grpSpPr>
          <p:sp>
            <p:nvSpPr>
              <p:cNvPr id="26" name="Freeform 66"/>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7" name="Freeform 67"/>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8" name="Freeform 68"/>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9" name="Freeform 69"/>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30" name="Freeform 70"/>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31" name="Line 71"/>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2" name="Line 72"/>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2" name="Freeform 73"/>
            <p:cNvSpPr>
              <a:spLocks/>
            </p:cNvSpPr>
            <p:nvPr/>
          </p:nvSpPr>
          <p:spPr bwMode="auto">
            <a:xfrm>
              <a:off x="2689" y="2097"/>
              <a:ext cx="62" cy="351"/>
            </a:xfrm>
            <a:custGeom>
              <a:avLst/>
              <a:gdLst>
                <a:gd name="T0" fmla="*/ 0 w 168"/>
                <a:gd name="T1" fmla="*/ 0 h 944"/>
                <a:gd name="T2" fmla="*/ 0 w 168"/>
                <a:gd name="T3" fmla="*/ 0 h 944"/>
                <a:gd name="T4" fmla="*/ 0 w 168"/>
                <a:gd name="T5" fmla="*/ 0 h 944"/>
                <a:gd name="T6" fmla="*/ 0 w 168"/>
                <a:gd name="T7" fmla="*/ 0 h 944"/>
                <a:gd name="T8" fmla="*/ 0 w 168"/>
                <a:gd name="T9" fmla="*/ 0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3" name="Freeform 74"/>
            <p:cNvSpPr>
              <a:spLocks/>
            </p:cNvSpPr>
            <p:nvPr/>
          </p:nvSpPr>
          <p:spPr bwMode="auto">
            <a:xfrm>
              <a:off x="2382" y="1853"/>
              <a:ext cx="354" cy="78"/>
            </a:xfrm>
            <a:custGeom>
              <a:avLst/>
              <a:gdLst>
                <a:gd name="T0" fmla="*/ 0 w 952"/>
                <a:gd name="T1" fmla="*/ 0 h 208"/>
                <a:gd name="T2" fmla="*/ 0 w 952"/>
                <a:gd name="T3" fmla="*/ 0 h 208"/>
                <a:gd name="T4" fmla="*/ 0 w 952"/>
                <a:gd name="T5" fmla="*/ 0 h 208"/>
                <a:gd name="T6" fmla="*/ 0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4" name="Rectangle 75"/>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5" name="Rectangle 76"/>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65" name="Group 39"/>
          <p:cNvGrpSpPr>
            <a:grpSpLocks/>
          </p:cNvGrpSpPr>
          <p:nvPr/>
        </p:nvGrpSpPr>
        <p:grpSpPr bwMode="auto">
          <a:xfrm>
            <a:off x="8630022" y="3484285"/>
            <a:ext cx="474022" cy="470758"/>
            <a:chOff x="3360" y="800"/>
            <a:chExt cx="620" cy="616"/>
          </a:xfrm>
        </p:grpSpPr>
        <p:sp>
          <p:nvSpPr>
            <p:cNvPr id="66" name="AutoShape 40"/>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67" name="Freeform 41"/>
            <p:cNvSpPr>
              <a:spLocks/>
            </p:cNvSpPr>
            <p:nvPr/>
          </p:nvSpPr>
          <p:spPr bwMode="auto">
            <a:xfrm>
              <a:off x="3403" y="830"/>
              <a:ext cx="212" cy="27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68" name="Group 42"/>
            <p:cNvGrpSpPr>
              <a:grpSpLocks/>
            </p:cNvGrpSpPr>
            <p:nvPr/>
          </p:nvGrpSpPr>
          <p:grpSpPr bwMode="auto">
            <a:xfrm flipH="1">
              <a:off x="3749" y="1171"/>
              <a:ext cx="212" cy="213"/>
              <a:chOff x="1350" y="686"/>
              <a:chExt cx="1132" cy="1132"/>
            </a:xfrm>
          </p:grpSpPr>
          <p:sp>
            <p:nvSpPr>
              <p:cNvPr id="70" name="AutoShape 43"/>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71" name="Picture 44"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9" name="Picture 45"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2" name="Group 94"/>
          <p:cNvGrpSpPr>
            <a:grpSpLocks/>
          </p:cNvGrpSpPr>
          <p:nvPr/>
        </p:nvGrpSpPr>
        <p:grpSpPr bwMode="auto">
          <a:xfrm>
            <a:off x="6811980" y="4039714"/>
            <a:ext cx="380079" cy="483373"/>
            <a:chOff x="2401" y="425"/>
            <a:chExt cx="907" cy="1154"/>
          </a:xfrm>
        </p:grpSpPr>
        <p:sp>
          <p:nvSpPr>
            <p:cNvPr id="73" name="Rectangle 95"/>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74" name="Line 96"/>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5" name="Line 97"/>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 name="Rectangle 98"/>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77" name="Freeform 99"/>
            <p:cNvSpPr>
              <a:spLocks/>
            </p:cNvSpPr>
            <p:nvPr/>
          </p:nvSpPr>
          <p:spPr bwMode="auto">
            <a:xfrm>
              <a:off x="2643" y="789"/>
              <a:ext cx="309" cy="257"/>
            </a:xfrm>
            <a:custGeom>
              <a:avLst/>
              <a:gdLst>
                <a:gd name="T0" fmla="*/ 1501 w 234"/>
                <a:gd name="T1" fmla="*/ 0 h 195"/>
                <a:gd name="T2" fmla="*/ 333 w 234"/>
                <a:gd name="T3" fmla="*/ 497 h 195"/>
                <a:gd name="T4" fmla="*/ 0 w 234"/>
                <a:gd name="T5" fmla="*/ 2342 h 195"/>
                <a:gd name="T6" fmla="*/ 2200 w 234"/>
                <a:gd name="T7" fmla="*/ 2342 h 195"/>
                <a:gd name="T8" fmla="*/ 2858 w 234"/>
                <a:gd name="T9" fmla="*/ 1326 h 195"/>
                <a:gd name="T10" fmla="*/ 1501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78" name="Line 100"/>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93" name="Group 43"/>
          <p:cNvGrpSpPr>
            <a:grpSpLocks/>
          </p:cNvGrpSpPr>
          <p:nvPr/>
        </p:nvGrpSpPr>
        <p:grpSpPr bwMode="auto">
          <a:xfrm>
            <a:off x="6539005" y="3487813"/>
            <a:ext cx="839788" cy="619125"/>
            <a:chOff x="2083" y="1606"/>
            <a:chExt cx="1489" cy="1097"/>
          </a:xfrm>
        </p:grpSpPr>
        <p:sp>
          <p:nvSpPr>
            <p:cNvPr id="94" name="Rectangle 44"/>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95" name="Freeform 45"/>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96" name="Freeform 46"/>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97" name="Freeform 47"/>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98" name="Freeform 48"/>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99" name="Rectangle 49"/>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00" name="Rectangle 50"/>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01" name="AutoShape 51"/>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02" name="Freeform 52"/>
            <p:cNvSpPr>
              <a:spLocks/>
            </p:cNvSpPr>
            <p:nvPr/>
          </p:nvSpPr>
          <p:spPr bwMode="auto">
            <a:xfrm>
              <a:off x="2219" y="2561"/>
              <a:ext cx="369" cy="104"/>
            </a:xfrm>
            <a:custGeom>
              <a:avLst/>
              <a:gdLst>
                <a:gd name="T0" fmla="*/ 0 w 992"/>
                <a:gd name="T1" fmla="*/ 0 h 280"/>
                <a:gd name="T2" fmla="*/ 0 w 992"/>
                <a:gd name="T3" fmla="*/ 0 h 280"/>
                <a:gd name="T4" fmla="*/ 0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03" name="Freeform 53"/>
            <p:cNvSpPr>
              <a:spLocks/>
            </p:cNvSpPr>
            <p:nvPr/>
          </p:nvSpPr>
          <p:spPr bwMode="auto">
            <a:xfrm>
              <a:off x="3429" y="2008"/>
              <a:ext cx="51" cy="375"/>
            </a:xfrm>
            <a:custGeom>
              <a:avLst/>
              <a:gdLst>
                <a:gd name="T0" fmla="*/ 0 w 136"/>
                <a:gd name="T1" fmla="*/ 0 h 1008"/>
                <a:gd name="T2" fmla="*/ 0 w 136"/>
                <a:gd name="T3" fmla="*/ 0 h 1008"/>
                <a:gd name="T4" fmla="*/ 0 w 136"/>
                <a:gd name="T5" fmla="*/ 0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04" name="Rectangle 54"/>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05" name="Rectangle 55"/>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06" name="Rectangle 56"/>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07" name="Group 57"/>
            <p:cNvGrpSpPr>
              <a:grpSpLocks/>
            </p:cNvGrpSpPr>
            <p:nvPr/>
          </p:nvGrpSpPr>
          <p:grpSpPr bwMode="auto">
            <a:xfrm>
              <a:off x="2221" y="1871"/>
              <a:ext cx="518" cy="782"/>
              <a:chOff x="2400" y="1656"/>
              <a:chExt cx="752" cy="1136"/>
            </a:xfrm>
          </p:grpSpPr>
          <p:sp>
            <p:nvSpPr>
              <p:cNvPr id="120" name="Freeform 5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121" name="Freeform 5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22" name="Freeform 6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23" name="Freeform 6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24" name="Freeform 6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125" name="Line 6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6" name="Line 6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08" name="Group 65"/>
            <p:cNvGrpSpPr>
              <a:grpSpLocks/>
            </p:cNvGrpSpPr>
            <p:nvPr/>
          </p:nvGrpSpPr>
          <p:grpSpPr bwMode="auto">
            <a:xfrm rot="-6511945">
              <a:off x="2834" y="1842"/>
              <a:ext cx="518" cy="783"/>
              <a:chOff x="2400" y="1656"/>
              <a:chExt cx="752" cy="1136"/>
            </a:xfrm>
          </p:grpSpPr>
          <p:sp>
            <p:nvSpPr>
              <p:cNvPr id="113" name="Freeform 66"/>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114" name="Freeform 67"/>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15" name="Freeform 68"/>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16" name="Freeform 69"/>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17" name="Freeform 70"/>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18" name="Line 71"/>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9" name="Line 72"/>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09" name="Freeform 73"/>
            <p:cNvSpPr>
              <a:spLocks/>
            </p:cNvSpPr>
            <p:nvPr/>
          </p:nvSpPr>
          <p:spPr bwMode="auto">
            <a:xfrm>
              <a:off x="2689" y="2097"/>
              <a:ext cx="62" cy="351"/>
            </a:xfrm>
            <a:custGeom>
              <a:avLst/>
              <a:gdLst>
                <a:gd name="T0" fmla="*/ 0 w 168"/>
                <a:gd name="T1" fmla="*/ 0 h 944"/>
                <a:gd name="T2" fmla="*/ 0 w 168"/>
                <a:gd name="T3" fmla="*/ 0 h 944"/>
                <a:gd name="T4" fmla="*/ 0 w 168"/>
                <a:gd name="T5" fmla="*/ 0 h 944"/>
                <a:gd name="T6" fmla="*/ 0 w 168"/>
                <a:gd name="T7" fmla="*/ 0 h 944"/>
                <a:gd name="T8" fmla="*/ 0 w 168"/>
                <a:gd name="T9" fmla="*/ 0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10" name="Freeform 74"/>
            <p:cNvSpPr>
              <a:spLocks/>
            </p:cNvSpPr>
            <p:nvPr/>
          </p:nvSpPr>
          <p:spPr bwMode="auto">
            <a:xfrm>
              <a:off x="2382" y="1853"/>
              <a:ext cx="354" cy="78"/>
            </a:xfrm>
            <a:custGeom>
              <a:avLst/>
              <a:gdLst>
                <a:gd name="T0" fmla="*/ 0 w 952"/>
                <a:gd name="T1" fmla="*/ 0 h 208"/>
                <a:gd name="T2" fmla="*/ 0 w 952"/>
                <a:gd name="T3" fmla="*/ 0 h 208"/>
                <a:gd name="T4" fmla="*/ 0 w 952"/>
                <a:gd name="T5" fmla="*/ 0 h 208"/>
                <a:gd name="T6" fmla="*/ 0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11" name="Rectangle 75"/>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2" name="Rectangle 76"/>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161" name="Group 160"/>
          <p:cNvGrpSpPr/>
          <p:nvPr/>
        </p:nvGrpSpPr>
        <p:grpSpPr>
          <a:xfrm>
            <a:off x="5838181" y="4050738"/>
            <a:ext cx="434848" cy="423153"/>
            <a:chOff x="4343400" y="4495800"/>
            <a:chExt cx="762000" cy="741506"/>
          </a:xfrm>
        </p:grpSpPr>
        <p:sp>
          <p:nvSpPr>
            <p:cNvPr id="162" name="Rounded Rectangle 161"/>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163" name="Straight Connector 162"/>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164" name="Picture 16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165" name="Picture 16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127" name="Group 43"/>
          <p:cNvGrpSpPr>
            <a:grpSpLocks/>
          </p:cNvGrpSpPr>
          <p:nvPr/>
        </p:nvGrpSpPr>
        <p:grpSpPr bwMode="auto">
          <a:xfrm>
            <a:off x="5565465" y="3496995"/>
            <a:ext cx="839788" cy="619125"/>
            <a:chOff x="2083" y="1606"/>
            <a:chExt cx="1489" cy="1097"/>
          </a:xfrm>
        </p:grpSpPr>
        <p:sp>
          <p:nvSpPr>
            <p:cNvPr id="128" name="Rectangle 44"/>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29" name="Freeform 45"/>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30" name="Freeform 46"/>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31" name="Freeform 47"/>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32" name="Freeform 48"/>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33" name="Rectangle 49"/>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34" name="Rectangle 50"/>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5" name="AutoShape 51"/>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36" name="Freeform 52"/>
            <p:cNvSpPr>
              <a:spLocks/>
            </p:cNvSpPr>
            <p:nvPr/>
          </p:nvSpPr>
          <p:spPr bwMode="auto">
            <a:xfrm>
              <a:off x="2219" y="2561"/>
              <a:ext cx="369" cy="104"/>
            </a:xfrm>
            <a:custGeom>
              <a:avLst/>
              <a:gdLst>
                <a:gd name="T0" fmla="*/ 0 w 992"/>
                <a:gd name="T1" fmla="*/ 0 h 280"/>
                <a:gd name="T2" fmla="*/ 0 w 992"/>
                <a:gd name="T3" fmla="*/ 0 h 280"/>
                <a:gd name="T4" fmla="*/ 0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37" name="Freeform 53"/>
            <p:cNvSpPr>
              <a:spLocks/>
            </p:cNvSpPr>
            <p:nvPr/>
          </p:nvSpPr>
          <p:spPr bwMode="auto">
            <a:xfrm>
              <a:off x="3429" y="2008"/>
              <a:ext cx="51" cy="375"/>
            </a:xfrm>
            <a:custGeom>
              <a:avLst/>
              <a:gdLst>
                <a:gd name="T0" fmla="*/ 0 w 136"/>
                <a:gd name="T1" fmla="*/ 0 h 1008"/>
                <a:gd name="T2" fmla="*/ 0 w 136"/>
                <a:gd name="T3" fmla="*/ 0 h 1008"/>
                <a:gd name="T4" fmla="*/ 0 w 136"/>
                <a:gd name="T5" fmla="*/ 0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38" name="Rectangle 54"/>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9" name="Rectangle 55"/>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0" name="Rectangle 56"/>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41" name="Group 57"/>
            <p:cNvGrpSpPr>
              <a:grpSpLocks/>
            </p:cNvGrpSpPr>
            <p:nvPr/>
          </p:nvGrpSpPr>
          <p:grpSpPr bwMode="auto">
            <a:xfrm>
              <a:off x="2221" y="1871"/>
              <a:ext cx="518" cy="782"/>
              <a:chOff x="2400" y="1656"/>
              <a:chExt cx="752" cy="1136"/>
            </a:xfrm>
          </p:grpSpPr>
          <p:sp>
            <p:nvSpPr>
              <p:cNvPr id="154" name="Freeform 5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155" name="Freeform 5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56" name="Freeform 6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57" name="Freeform 6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58" name="Freeform 6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159" name="Line 6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0" name="Line 6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42" name="Group 65"/>
            <p:cNvGrpSpPr>
              <a:grpSpLocks/>
            </p:cNvGrpSpPr>
            <p:nvPr/>
          </p:nvGrpSpPr>
          <p:grpSpPr bwMode="auto">
            <a:xfrm rot="-6511945">
              <a:off x="2834" y="1842"/>
              <a:ext cx="518" cy="783"/>
              <a:chOff x="2400" y="1656"/>
              <a:chExt cx="752" cy="1136"/>
            </a:xfrm>
          </p:grpSpPr>
          <p:sp>
            <p:nvSpPr>
              <p:cNvPr id="147" name="Freeform 66"/>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148" name="Freeform 67"/>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49" name="Freeform 68"/>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50" name="Freeform 69"/>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51" name="Freeform 70"/>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52" name="Line 71"/>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3" name="Line 72"/>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43" name="Freeform 73"/>
            <p:cNvSpPr>
              <a:spLocks/>
            </p:cNvSpPr>
            <p:nvPr/>
          </p:nvSpPr>
          <p:spPr bwMode="auto">
            <a:xfrm>
              <a:off x="2689" y="2097"/>
              <a:ext cx="62" cy="351"/>
            </a:xfrm>
            <a:custGeom>
              <a:avLst/>
              <a:gdLst>
                <a:gd name="T0" fmla="*/ 0 w 168"/>
                <a:gd name="T1" fmla="*/ 0 h 944"/>
                <a:gd name="T2" fmla="*/ 0 w 168"/>
                <a:gd name="T3" fmla="*/ 0 h 944"/>
                <a:gd name="T4" fmla="*/ 0 w 168"/>
                <a:gd name="T5" fmla="*/ 0 h 944"/>
                <a:gd name="T6" fmla="*/ 0 w 168"/>
                <a:gd name="T7" fmla="*/ 0 h 944"/>
                <a:gd name="T8" fmla="*/ 0 w 168"/>
                <a:gd name="T9" fmla="*/ 0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44" name="Freeform 74"/>
            <p:cNvSpPr>
              <a:spLocks/>
            </p:cNvSpPr>
            <p:nvPr/>
          </p:nvSpPr>
          <p:spPr bwMode="auto">
            <a:xfrm>
              <a:off x="2382" y="1853"/>
              <a:ext cx="354" cy="78"/>
            </a:xfrm>
            <a:custGeom>
              <a:avLst/>
              <a:gdLst>
                <a:gd name="T0" fmla="*/ 0 w 952"/>
                <a:gd name="T1" fmla="*/ 0 h 208"/>
                <a:gd name="T2" fmla="*/ 0 w 952"/>
                <a:gd name="T3" fmla="*/ 0 h 208"/>
                <a:gd name="T4" fmla="*/ 0 w 952"/>
                <a:gd name="T5" fmla="*/ 0 h 208"/>
                <a:gd name="T6" fmla="*/ 0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45" name="Rectangle 75"/>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6" name="Rectangle 76"/>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171" name="Group 94"/>
          <p:cNvGrpSpPr>
            <a:grpSpLocks/>
          </p:cNvGrpSpPr>
          <p:nvPr/>
        </p:nvGrpSpPr>
        <p:grpSpPr bwMode="auto">
          <a:xfrm>
            <a:off x="8632409" y="4925390"/>
            <a:ext cx="380079" cy="483373"/>
            <a:chOff x="2401" y="425"/>
            <a:chExt cx="907" cy="1154"/>
          </a:xfrm>
        </p:grpSpPr>
        <p:sp>
          <p:nvSpPr>
            <p:cNvPr id="172" name="Rectangle 95"/>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73" name="Line 96"/>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 name="Line 97"/>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 name="Rectangle 98"/>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176" name="Freeform 99"/>
            <p:cNvSpPr>
              <a:spLocks/>
            </p:cNvSpPr>
            <p:nvPr/>
          </p:nvSpPr>
          <p:spPr bwMode="auto">
            <a:xfrm>
              <a:off x="2643" y="789"/>
              <a:ext cx="309" cy="257"/>
            </a:xfrm>
            <a:custGeom>
              <a:avLst/>
              <a:gdLst>
                <a:gd name="T0" fmla="*/ 1501 w 234"/>
                <a:gd name="T1" fmla="*/ 0 h 195"/>
                <a:gd name="T2" fmla="*/ 333 w 234"/>
                <a:gd name="T3" fmla="*/ 497 h 195"/>
                <a:gd name="T4" fmla="*/ 0 w 234"/>
                <a:gd name="T5" fmla="*/ 2342 h 195"/>
                <a:gd name="T6" fmla="*/ 2200 w 234"/>
                <a:gd name="T7" fmla="*/ 2342 h 195"/>
                <a:gd name="T8" fmla="*/ 2858 w 234"/>
                <a:gd name="T9" fmla="*/ 1326 h 195"/>
                <a:gd name="T10" fmla="*/ 1501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177" name="Line 100"/>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66" name="Group 165"/>
          <p:cNvGrpSpPr/>
          <p:nvPr/>
        </p:nvGrpSpPr>
        <p:grpSpPr>
          <a:xfrm>
            <a:off x="8476740" y="4399033"/>
            <a:ext cx="657385" cy="639705"/>
            <a:chOff x="4343400" y="4495800"/>
            <a:chExt cx="762000" cy="741506"/>
          </a:xfrm>
        </p:grpSpPr>
        <p:sp>
          <p:nvSpPr>
            <p:cNvPr id="167" name="Rounded Rectangle 166"/>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168" name="Straight Connector 167"/>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169" name="Picture 16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170" name="Picture 16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178" name="Group 39"/>
          <p:cNvGrpSpPr>
            <a:grpSpLocks/>
          </p:cNvGrpSpPr>
          <p:nvPr/>
        </p:nvGrpSpPr>
        <p:grpSpPr bwMode="auto">
          <a:xfrm>
            <a:off x="218452" y="3141152"/>
            <a:ext cx="474022" cy="470758"/>
            <a:chOff x="3360" y="800"/>
            <a:chExt cx="620" cy="616"/>
          </a:xfrm>
        </p:grpSpPr>
        <p:sp>
          <p:nvSpPr>
            <p:cNvPr id="179" name="AutoShape 40"/>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180" name="Freeform 41"/>
            <p:cNvSpPr>
              <a:spLocks/>
            </p:cNvSpPr>
            <p:nvPr/>
          </p:nvSpPr>
          <p:spPr bwMode="auto">
            <a:xfrm>
              <a:off x="3403" y="830"/>
              <a:ext cx="212" cy="27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181" name="Group 42"/>
            <p:cNvGrpSpPr>
              <a:grpSpLocks/>
            </p:cNvGrpSpPr>
            <p:nvPr/>
          </p:nvGrpSpPr>
          <p:grpSpPr bwMode="auto">
            <a:xfrm flipH="1">
              <a:off x="3749" y="1171"/>
              <a:ext cx="212" cy="213"/>
              <a:chOff x="1350" y="686"/>
              <a:chExt cx="1132" cy="1132"/>
            </a:xfrm>
          </p:grpSpPr>
          <p:sp>
            <p:nvSpPr>
              <p:cNvPr id="183" name="AutoShape 43"/>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84" name="Picture 44"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82" name="Picture 45"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Additional user assignment methods</a:t>
            </a:r>
          </a:p>
        </p:txBody>
      </p:sp>
      <p:sp>
        <p:nvSpPr>
          <p:cNvPr id="15363" name="Rectangle 3"/>
          <p:cNvSpPr>
            <a:spLocks noGrp="1" noChangeArrowheads="1"/>
          </p:cNvSpPr>
          <p:nvPr>
            <p:ph idx="1"/>
          </p:nvPr>
        </p:nvSpPr>
        <p:spPr/>
        <p:txBody>
          <a:bodyPr/>
          <a:lstStyle/>
          <a:p>
            <a:pPr>
              <a:buFont typeface="Arial" charset="0"/>
              <a:buChar char="•"/>
            </a:pPr>
            <a:r>
              <a:rPr lang="en-US" dirty="0" err="1" smtClean="0"/>
              <a:t>assignUserByLocationUsingProximitySearch</a:t>
            </a:r>
            <a:endParaRPr lang="en-US" dirty="0" smtClean="0"/>
          </a:p>
          <a:p>
            <a:pPr lvl="1"/>
            <a:r>
              <a:rPr lang="en-US" dirty="0" smtClean="0"/>
              <a:t>Assigns to user with closest proximity to given location (address)</a:t>
            </a:r>
          </a:p>
          <a:p>
            <a:pPr>
              <a:buFont typeface="Arial" charset="0"/>
              <a:buChar char="•"/>
            </a:pPr>
            <a:r>
              <a:rPr lang="en-US" dirty="0" err="1" smtClean="0"/>
              <a:t>assignUserAndDefaultGroup</a:t>
            </a:r>
            <a:endParaRPr lang="en-US" dirty="0" smtClean="0"/>
          </a:p>
          <a:p>
            <a:pPr lvl="1"/>
            <a:r>
              <a:rPr lang="en-US" dirty="0" smtClean="0"/>
              <a:t>Assigns to specified user and first group user belongs to</a:t>
            </a:r>
          </a:p>
          <a:p>
            <a:pPr>
              <a:buFont typeface="Arial" charset="0"/>
              <a:buChar char="•"/>
            </a:pPr>
            <a:r>
              <a:rPr lang="en-US" dirty="0" err="1" smtClean="0"/>
              <a:t>assignByUserAttributes</a:t>
            </a:r>
            <a:r>
              <a:rPr lang="en-US" dirty="0" smtClean="0"/>
              <a:t> / </a:t>
            </a:r>
            <a:r>
              <a:rPr lang="en-US" dirty="0" err="1" smtClean="0"/>
              <a:t>assignUserByLocationAndAttributes</a:t>
            </a:r>
            <a:r>
              <a:rPr lang="en-US" dirty="0" smtClean="0"/>
              <a:t> / </a:t>
            </a:r>
            <a:r>
              <a:rPr lang="en-US" dirty="0"/>
              <a:t/>
            </a:r>
            <a:br>
              <a:rPr lang="en-US" dirty="0"/>
            </a:br>
            <a:r>
              <a:rPr lang="en-US" dirty="0" err="1" smtClean="0"/>
              <a:t>assignUserByLocationUsingProximitySearch</a:t>
            </a:r>
            <a:r>
              <a:rPr lang="en-US" dirty="0"/>
              <a:t/>
            </a:r>
            <a:br>
              <a:rPr lang="en-US" dirty="0"/>
            </a:br>
            <a:r>
              <a:rPr lang="en-US" dirty="0" err="1" smtClean="0"/>
              <a:t>assignUserByLocationUsingProximityAndAttributes</a:t>
            </a:r>
            <a:endParaRPr lang="en-US" dirty="0" smtClean="0"/>
          </a:p>
          <a:p>
            <a:pPr lvl="1"/>
            <a:r>
              <a:rPr lang="en-US" dirty="0" smtClean="0"/>
              <a:t>Assigns to user with given set of user attributes, and/or within proximity of given location</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dirty="0" smtClean="0"/>
              <a:t>Lesson outline</a:t>
            </a:r>
          </a:p>
        </p:txBody>
      </p:sp>
      <p:sp>
        <p:nvSpPr>
          <p:cNvPr id="16387"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Assignment to users</a:t>
            </a:r>
          </a:p>
          <a:p>
            <a:pPr>
              <a:lnSpc>
                <a:spcPct val="150000"/>
              </a:lnSpc>
              <a:buFont typeface="Arial" charset="0"/>
              <a:buChar char="•"/>
            </a:pPr>
            <a:r>
              <a:rPr lang="en-US" sz="2800" smtClean="0"/>
              <a:t>Manual assignment</a:t>
            </a:r>
          </a:p>
          <a:p>
            <a:pPr>
              <a:lnSpc>
                <a:spcPct val="150000"/>
              </a:lnSpc>
              <a:buFont typeface="Arial" charset="0"/>
              <a:buChar char="•"/>
            </a:pPr>
            <a:endParaRPr lang="en-US" sz="2800" smtClean="0"/>
          </a:p>
          <a:p>
            <a:pPr>
              <a:lnSpc>
                <a:spcPct val="150000"/>
              </a:lnSpc>
              <a:buFont typeface="Wingdings 3" pitchFamily="18" charset="2"/>
              <a:buNone/>
            </a:pPr>
            <a:endParaRPr lang="en-US" sz="2800" smtClean="0">
              <a:solidFill>
                <a:srgbClr val="C0C0C0"/>
              </a:solidFill>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Group 2"/>
          <p:cNvGrpSpPr>
            <a:grpSpLocks/>
          </p:cNvGrpSpPr>
          <p:nvPr/>
        </p:nvGrpSpPr>
        <p:grpSpPr bwMode="auto">
          <a:xfrm>
            <a:off x="4660900" y="4202113"/>
            <a:ext cx="858838" cy="860425"/>
            <a:chOff x="2440" y="597"/>
            <a:chExt cx="672" cy="673"/>
          </a:xfrm>
        </p:grpSpPr>
        <p:sp>
          <p:nvSpPr>
            <p:cNvPr id="17599" name="Rectangle 3"/>
            <p:cNvSpPr>
              <a:spLocks noChangeArrowheads="1"/>
            </p:cNvSpPr>
            <p:nvPr/>
          </p:nvSpPr>
          <p:spPr bwMode="auto">
            <a:xfrm>
              <a:off x="2440" y="597"/>
              <a:ext cx="672" cy="673"/>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17600" name="Group 4"/>
            <p:cNvGrpSpPr>
              <a:grpSpLocks/>
            </p:cNvGrpSpPr>
            <p:nvPr/>
          </p:nvGrpSpPr>
          <p:grpSpPr bwMode="auto">
            <a:xfrm>
              <a:off x="2473" y="601"/>
              <a:ext cx="323" cy="412"/>
              <a:chOff x="2537" y="2185"/>
              <a:chExt cx="299" cy="381"/>
            </a:xfrm>
          </p:grpSpPr>
          <p:sp>
            <p:nvSpPr>
              <p:cNvPr id="17615" name="Rectangle 5"/>
              <p:cNvSpPr>
                <a:spLocks noChangeArrowheads="1"/>
              </p:cNvSpPr>
              <p:nvPr/>
            </p:nvSpPr>
            <p:spPr bwMode="auto">
              <a:xfrm>
                <a:off x="2537" y="2240"/>
                <a:ext cx="299" cy="326"/>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7616" name="Line 6"/>
              <p:cNvSpPr>
                <a:spLocks noChangeShapeType="1"/>
              </p:cNvSpPr>
              <p:nvPr/>
            </p:nvSpPr>
            <p:spPr bwMode="auto">
              <a:xfrm>
                <a:off x="2597" y="2502"/>
                <a:ext cx="181"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17" name="Line 7"/>
              <p:cNvSpPr>
                <a:spLocks noChangeShapeType="1"/>
              </p:cNvSpPr>
              <p:nvPr/>
            </p:nvSpPr>
            <p:spPr bwMode="auto">
              <a:xfrm>
                <a:off x="2595" y="2426"/>
                <a:ext cx="181"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18" name="Rectangle 8"/>
              <p:cNvSpPr>
                <a:spLocks noChangeArrowheads="1"/>
              </p:cNvSpPr>
              <p:nvPr/>
            </p:nvSpPr>
            <p:spPr bwMode="auto">
              <a:xfrm rot="2658430">
                <a:off x="2716" y="2185"/>
                <a:ext cx="74" cy="167"/>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17619" name="Freeform 9"/>
              <p:cNvSpPr>
                <a:spLocks/>
              </p:cNvSpPr>
              <p:nvPr/>
            </p:nvSpPr>
            <p:spPr bwMode="auto">
              <a:xfrm>
                <a:off x="2617" y="2305"/>
                <a:ext cx="102" cy="85"/>
              </a:xfrm>
              <a:custGeom>
                <a:avLst/>
                <a:gdLst>
                  <a:gd name="T0" fmla="*/ 0 w 234"/>
                  <a:gd name="T1" fmla="*/ 0 h 195"/>
                  <a:gd name="T2" fmla="*/ 0 w 234"/>
                  <a:gd name="T3" fmla="*/ 0 h 195"/>
                  <a:gd name="T4" fmla="*/ 0 w 234"/>
                  <a:gd name="T5" fmla="*/ 0 h 195"/>
                  <a:gd name="T6" fmla="*/ 0 w 234"/>
                  <a:gd name="T7" fmla="*/ 0 h 195"/>
                  <a:gd name="T8" fmla="*/ 0 w 234"/>
                  <a:gd name="T9" fmla="*/ 0 h 195"/>
                  <a:gd name="T10" fmla="*/ 0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17620" name="Line 10"/>
              <p:cNvSpPr>
                <a:spLocks noChangeShapeType="1"/>
              </p:cNvSpPr>
              <p:nvPr/>
            </p:nvSpPr>
            <p:spPr bwMode="auto">
              <a:xfrm flipH="1">
                <a:off x="2637" y="2339"/>
                <a:ext cx="48" cy="35"/>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7601" name="Group 11"/>
            <p:cNvGrpSpPr>
              <a:grpSpLocks/>
            </p:cNvGrpSpPr>
            <p:nvPr/>
          </p:nvGrpSpPr>
          <p:grpSpPr bwMode="auto">
            <a:xfrm>
              <a:off x="2605" y="709"/>
              <a:ext cx="323" cy="412"/>
              <a:chOff x="2633" y="2281"/>
              <a:chExt cx="299" cy="381"/>
            </a:xfrm>
          </p:grpSpPr>
          <p:sp>
            <p:nvSpPr>
              <p:cNvPr id="17609" name="Rectangle 12"/>
              <p:cNvSpPr>
                <a:spLocks noChangeArrowheads="1"/>
              </p:cNvSpPr>
              <p:nvPr/>
            </p:nvSpPr>
            <p:spPr bwMode="auto">
              <a:xfrm>
                <a:off x="2633" y="2336"/>
                <a:ext cx="299" cy="326"/>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7610" name="Line 13"/>
              <p:cNvSpPr>
                <a:spLocks noChangeShapeType="1"/>
              </p:cNvSpPr>
              <p:nvPr/>
            </p:nvSpPr>
            <p:spPr bwMode="auto">
              <a:xfrm>
                <a:off x="2693" y="2598"/>
                <a:ext cx="181"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11" name="Line 14"/>
              <p:cNvSpPr>
                <a:spLocks noChangeShapeType="1"/>
              </p:cNvSpPr>
              <p:nvPr/>
            </p:nvSpPr>
            <p:spPr bwMode="auto">
              <a:xfrm>
                <a:off x="2691" y="2522"/>
                <a:ext cx="181"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12" name="Rectangle 15"/>
              <p:cNvSpPr>
                <a:spLocks noChangeArrowheads="1"/>
              </p:cNvSpPr>
              <p:nvPr/>
            </p:nvSpPr>
            <p:spPr bwMode="auto">
              <a:xfrm rot="2658430">
                <a:off x="2812" y="2281"/>
                <a:ext cx="74" cy="167"/>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17613" name="Freeform 16"/>
              <p:cNvSpPr>
                <a:spLocks/>
              </p:cNvSpPr>
              <p:nvPr/>
            </p:nvSpPr>
            <p:spPr bwMode="auto">
              <a:xfrm>
                <a:off x="2713" y="2401"/>
                <a:ext cx="102" cy="85"/>
              </a:xfrm>
              <a:custGeom>
                <a:avLst/>
                <a:gdLst>
                  <a:gd name="T0" fmla="*/ 0 w 234"/>
                  <a:gd name="T1" fmla="*/ 0 h 195"/>
                  <a:gd name="T2" fmla="*/ 0 w 234"/>
                  <a:gd name="T3" fmla="*/ 0 h 195"/>
                  <a:gd name="T4" fmla="*/ 0 w 234"/>
                  <a:gd name="T5" fmla="*/ 0 h 195"/>
                  <a:gd name="T6" fmla="*/ 0 w 234"/>
                  <a:gd name="T7" fmla="*/ 0 h 195"/>
                  <a:gd name="T8" fmla="*/ 0 w 234"/>
                  <a:gd name="T9" fmla="*/ 0 h 195"/>
                  <a:gd name="T10" fmla="*/ 0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17614" name="Line 17"/>
              <p:cNvSpPr>
                <a:spLocks noChangeShapeType="1"/>
              </p:cNvSpPr>
              <p:nvPr/>
            </p:nvSpPr>
            <p:spPr bwMode="auto">
              <a:xfrm flipH="1">
                <a:off x="2733" y="2435"/>
                <a:ext cx="48" cy="35"/>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7602" name="Group 18"/>
            <p:cNvGrpSpPr>
              <a:grpSpLocks/>
            </p:cNvGrpSpPr>
            <p:nvPr/>
          </p:nvGrpSpPr>
          <p:grpSpPr bwMode="auto">
            <a:xfrm>
              <a:off x="2737" y="817"/>
              <a:ext cx="323" cy="412"/>
              <a:chOff x="2729" y="2377"/>
              <a:chExt cx="299" cy="381"/>
            </a:xfrm>
          </p:grpSpPr>
          <p:sp>
            <p:nvSpPr>
              <p:cNvPr id="17603" name="Rectangle 19"/>
              <p:cNvSpPr>
                <a:spLocks noChangeArrowheads="1"/>
              </p:cNvSpPr>
              <p:nvPr/>
            </p:nvSpPr>
            <p:spPr bwMode="auto">
              <a:xfrm>
                <a:off x="2729" y="2432"/>
                <a:ext cx="299" cy="326"/>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7604" name="Line 20"/>
              <p:cNvSpPr>
                <a:spLocks noChangeShapeType="1"/>
              </p:cNvSpPr>
              <p:nvPr/>
            </p:nvSpPr>
            <p:spPr bwMode="auto">
              <a:xfrm>
                <a:off x="2789" y="2694"/>
                <a:ext cx="181"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05" name="Line 21"/>
              <p:cNvSpPr>
                <a:spLocks noChangeShapeType="1"/>
              </p:cNvSpPr>
              <p:nvPr/>
            </p:nvSpPr>
            <p:spPr bwMode="auto">
              <a:xfrm>
                <a:off x="2787" y="2618"/>
                <a:ext cx="181"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06" name="Rectangle 22"/>
              <p:cNvSpPr>
                <a:spLocks noChangeArrowheads="1"/>
              </p:cNvSpPr>
              <p:nvPr/>
            </p:nvSpPr>
            <p:spPr bwMode="auto">
              <a:xfrm rot="2658430">
                <a:off x="2908" y="2377"/>
                <a:ext cx="74" cy="167"/>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17607" name="Freeform 23"/>
              <p:cNvSpPr>
                <a:spLocks/>
              </p:cNvSpPr>
              <p:nvPr/>
            </p:nvSpPr>
            <p:spPr bwMode="auto">
              <a:xfrm>
                <a:off x="2809" y="2497"/>
                <a:ext cx="102" cy="85"/>
              </a:xfrm>
              <a:custGeom>
                <a:avLst/>
                <a:gdLst>
                  <a:gd name="T0" fmla="*/ 0 w 234"/>
                  <a:gd name="T1" fmla="*/ 0 h 195"/>
                  <a:gd name="T2" fmla="*/ 0 w 234"/>
                  <a:gd name="T3" fmla="*/ 0 h 195"/>
                  <a:gd name="T4" fmla="*/ 0 w 234"/>
                  <a:gd name="T5" fmla="*/ 0 h 195"/>
                  <a:gd name="T6" fmla="*/ 0 w 234"/>
                  <a:gd name="T7" fmla="*/ 0 h 195"/>
                  <a:gd name="T8" fmla="*/ 0 w 234"/>
                  <a:gd name="T9" fmla="*/ 0 h 195"/>
                  <a:gd name="T10" fmla="*/ 0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17608" name="Line 24"/>
              <p:cNvSpPr>
                <a:spLocks noChangeShapeType="1"/>
              </p:cNvSpPr>
              <p:nvPr/>
            </p:nvSpPr>
            <p:spPr bwMode="auto">
              <a:xfrm flipH="1">
                <a:off x="2829" y="2531"/>
                <a:ext cx="48" cy="35"/>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sp>
        <p:nvSpPr>
          <p:cNvPr id="17411" name="Rectangle 25"/>
          <p:cNvSpPr>
            <a:spLocks noGrp="1" noChangeArrowheads="1"/>
          </p:cNvSpPr>
          <p:nvPr>
            <p:ph type="title"/>
          </p:nvPr>
        </p:nvSpPr>
        <p:spPr>
          <a:xfrm>
            <a:off x="495300" y="234950"/>
            <a:ext cx="8318500" cy="742950"/>
          </a:xfrm>
        </p:spPr>
        <p:txBody>
          <a:bodyPr/>
          <a:lstStyle/>
          <a:p>
            <a:pPr eaLnBrk="1" hangingPunct="1"/>
            <a:r>
              <a:rPr lang="en-US" smtClean="0"/>
              <a:t>Two situations where final user not assigned by rules</a:t>
            </a:r>
          </a:p>
        </p:txBody>
      </p:sp>
      <p:sp>
        <p:nvSpPr>
          <p:cNvPr id="17412" name="Rectangle 289"/>
          <p:cNvSpPr>
            <a:spLocks noGrp="1" noChangeArrowheads="1"/>
          </p:cNvSpPr>
          <p:nvPr>
            <p:ph idx="1"/>
          </p:nvPr>
        </p:nvSpPr>
        <p:spPr>
          <a:xfrm>
            <a:off x="400050" y="1181100"/>
            <a:ext cx="3889375" cy="5208588"/>
          </a:xfrm>
        </p:spPr>
        <p:txBody>
          <a:bodyPr/>
          <a:lstStyle/>
          <a:p>
            <a:pPr marL="457200" indent="-457200">
              <a:buFont typeface="Wingdings 3" pitchFamily="18" charset="2"/>
              <a:buAutoNum type="arabicPeriod"/>
            </a:pPr>
            <a:r>
              <a:rPr lang="en-US" smtClean="0"/>
              <a:t>Objects may be marked as pending assignment</a:t>
            </a:r>
          </a:p>
          <a:p>
            <a:pPr marL="819150" lvl="1" indent="-419100"/>
            <a:r>
              <a:rPr lang="en-US" smtClean="0"/>
              <a:t>Objects assigned to group but no user yet</a:t>
            </a:r>
          </a:p>
          <a:p>
            <a:pPr marL="819150" lvl="1" indent="-419100"/>
            <a:r>
              <a:rPr lang="en-US" smtClean="0"/>
              <a:t>Supervisor manually assigns objects to users in group</a:t>
            </a:r>
          </a:p>
          <a:p>
            <a:pPr marL="457200" indent="-457200">
              <a:buFont typeface="Wingdings 3" pitchFamily="18" charset="2"/>
              <a:buAutoNum type="arabicPeriod"/>
            </a:pPr>
            <a:r>
              <a:rPr lang="en-US" smtClean="0"/>
              <a:t>Activity queue holds activities assigned to group but not user</a:t>
            </a:r>
          </a:p>
          <a:p>
            <a:pPr marL="819150" lvl="1" indent="-419100"/>
            <a:r>
              <a:rPr lang="en-US" smtClean="0"/>
              <a:t>Users in group can take ownership of activities from queue)</a:t>
            </a:r>
          </a:p>
          <a:p>
            <a:pPr marL="457200" indent="-457200">
              <a:buFont typeface="Arial" charset="0"/>
              <a:buChar char="•"/>
            </a:pPr>
            <a:endParaRPr lang="en-US" smtClean="0"/>
          </a:p>
        </p:txBody>
      </p:sp>
      <p:sp>
        <p:nvSpPr>
          <p:cNvPr id="17413" name="Line 26"/>
          <p:cNvSpPr>
            <a:spLocks noChangeShapeType="1"/>
          </p:cNvSpPr>
          <p:nvPr/>
        </p:nvSpPr>
        <p:spPr bwMode="auto">
          <a:xfrm>
            <a:off x="5502275" y="1871663"/>
            <a:ext cx="2003425"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7414" name="Group 27"/>
          <p:cNvGrpSpPr>
            <a:grpSpLocks/>
          </p:cNvGrpSpPr>
          <p:nvPr/>
        </p:nvGrpSpPr>
        <p:grpSpPr bwMode="auto">
          <a:xfrm>
            <a:off x="7539038" y="1558925"/>
            <a:ext cx="1408112" cy="982663"/>
            <a:chOff x="4689" y="1938"/>
            <a:chExt cx="1001" cy="698"/>
          </a:xfrm>
        </p:grpSpPr>
        <p:grpSp>
          <p:nvGrpSpPr>
            <p:cNvPr id="17584" name="Group 28"/>
            <p:cNvGrpSpPr>
              <a:grpSpLocks/>
            </p:cNvGrpSpPr>
            <p:nvPr/>
          </p:nvGrpSpPr>
          <p:grpSpPr bwMode="auto">
            <a:xfrm>
              <a:off x="4689" y="1938"/>
              <a:ext cx="685" cy="462"/>
              <a:chOff x="2984" y="3331"/>
              <a:chExt cx="845" cy="569"/>
            </a:xfrm>
          </p:grpSpPr>
          <p:sp>
            <p:nvSpPr>
              <p:cNvPr id="17586" name="AutoShape 29"/>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7587" name="Group 30"/>
              <p:cNvGrpSpPr>
                <a:grpSpLocks/>
              </p:cNvGrpSpPr>
              <p:nvPr/>
            </p:nvGrpSpPr>
            <p:grpSpPr bwMode="auto">
              <a:xfrm>
                <a:off x="3386" y="3487"/>
                <a:ext cx="443" cy="398"/>
                <a:chOff x="4838" y="2218"/>
                <a:chExt cx="395" cy="355"/>
              </a:xfrm>
            </p:grpSpPr>
            <p:sp>
              <p:nvSpPr>
                <p:cNvPr id="17588" name="Freeform 31"/>
                <p:cNvSpPr>
                  <a:spLocks/>
                </p:cNvSpPr>
                <p:nvPr/>
              </p:nvSpPr>
              <p:spPr bwMode="auto">
                <a:xfrm>
                  <a:off x="4888" y="2251"/>
                  <a:ext cx="294" cy="113"/>
                </a:xfrm>
                <a:custGeom>
                  <a:avLst/>
                  <a:gdLst>
                    <a:gd name="T0" fmla="*/ 0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0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89" name="Freeform 32"/>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90" name="Freeform 33"/>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91" name="Freeform 34"/>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92" name="Freeform 35"/>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93" name="Freeform 36"/>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94" name="Freeform 37"/>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95" name="Rectangle 38"/>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596" name="Rectangle 39"/>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597" name="Freeform 40"/>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98" name="Rectangle 41"/>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17585" name="Text Box 42"/>
            <p:cNvSpPr txBox="1">
              <a:spLocks noChangeArrowheads="1"/>
            </p:cNvSpPr>
            <p:nvPr/>
          </p:nvSpPr>
          <p:spPr bwMode="auto">
            <a:xfrm>
              <a:off x="4731" y="2441"/>
              <a:ext cx="959"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Peter Beebe</a:t>
              </a:r>
            </a:p>
          </p:txBody>
        </p:sp>
      </p:grpSp>
      <p:grpSp>
        <p:nvGrpSpPr>
          <p:cNvPr id="17415" name="Group 43"/>
          <p:cNvGrpSpPr>
            <a:grpSpLocks/>
          </p:cNvGrpSpPr>
          <p:nvPr/>
        </p:nvGrpSpPr>
        <p:grpSpPr bwMode="auto">
          <a:xfrm>
            <a:off x="6064250" y="1546225"/>
            <a:ext cx="839788" cy="619125"/>
            <a:chOff x="2083" y="1606"/>
            <a:chExt cx="1489" cy="1097"/>
          </a:xfrm>
        </p:grpSpPr>
        <p:sp>
          <p:nvSpPr>
            <p:cNvPr id="17551" name="Rectangle 44"/>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7552" name="Freeform 45"/>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7553" name="Freeform 46"/>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7554" name="Freeform 47"/>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7555" name="Freeform 48"/>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7556" name="Rectangle 49"/>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7557" name="Rectangle 50"/>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558" name="AutoShape 51"/>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7559" name="Freeform 52"/>
            <p:cNvSpPr>
              <a:spLocks/>
            </p:cNvSpPr>
            <p:nvPr/>
          </p:nvSpPr>
          <p:spPr bwMode="auto">
            <a:xfrm>
              <a:off x="2219" y="2561"/>
              <a:ext cx="369" cy="104"/>
            </a:xfrm>
            <a:custGeom>
              <a:avLst/>
              <a:gdLst>
                <a:gd name="T0" fmla="*/ 0 w 992"/>
                <a:gd name="T1" fmla="*/ 0 h 280"/>
                <a:gd name="T2" fmla="*/ 0 w 992"/>
                <a:gd name="T3" fmla="*/ 0 h 280"/>
                <a:gd name="T4" fmla="*/ 0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7560" name="Freeform 53"/>
            <p:cNvSpPr>
              <a:spLocks/>
            </p:cNvSpPr>
            <p:nvPr/>
          </p:nvSpPr>
          <p:spPr bwMode="auto">
            <a:xfrm>
              <a:off x="3429" y="2008"/>
              <a:ext cx="51" cy="375"/>
            </a:xfrm>
            <a:custGeom>
              <a:avLst/>
              <a:gdLst>
                <a:gd name="T0" fmla="*/ 0 w 136"/>
                <a:gd name="T1" fmla="*/ 0 h 1008"/>
                <a:gd name="T2" fmla="*/ 0 w 136"/>
                <a:gd name="T3" fmla="*/ 0 h 1008"/>
                <a:gd name="T4" fmla="*/ 0 w 136"/>
                <a:gd name="T5" fmla="*/ 0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7561" name="Rectangle 54"/>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562" name="Rectangle 55"/>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563" name="Rectangle 56"/>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7564" name="Group 57"/>
            <p:cNvGrpSpPr>
              <a:grpSpLocks/>
            </p:cNvGrpSpPr>
            <p:nvPr/>
          </p:nvGrpSpPr>
          <p:grpSpPr bwMode="auto">
            <a:xfrm>
              <a:off x="2221" y="1871"/>
              <a:ext cx="518" cy="782"/>
              <a:chOff x="2400" y="1656"/>
              <a:chExt cx="752" cy="1136"/>
            </a:xfrm>
          </p:grpSpPr>
          <p:sp>
            <p:nvSpPr>
              <p:cNvPr id="17577" name="Freeform 5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17578" name="Freeform 5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7579" name="Freeform 6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7580" name="Freeform 6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7581" name="Freeform 6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17582" name="Line 6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583" name="Line 6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7565" name="Group 65"/>
            <p:cNvGrpSpPr>
              <a:grpSpLocks/>
            </p:cNvGrpSpPr>
            <p:nvPr/>
          </p:nvGrpSpPr>
          <p:grpSpPr bwMode="auto">
            <a:xfrm rot="-6511945">
              <a:off x="2834" y="1842"/>
              <a:ext cx="518" cy="783"/>
              <a:chOff x="2400" y="1656"/>
              <a:chExt cx="752" cy="1136"/>
            </a:xfrm>
          </p:grpSpPr>
          <p:sp>
            <p:nvSpPr>
              <p:cNvPr id="17570" name="Freeform 66"/>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17571" name="Freeform 67"/>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7572" name="Freeform 68"/>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7573" name="Freeform 69"/>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7574" name="Freeform 70"/>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7575" name="Line 71"/>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576" name="Line 72"/>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7566" name="Freeform 73"/>
            <p:cNvSpPr>
              <a:spLocks/>
            </p:cNvSpPr>
            <p:nvPr/>
          </p:nvSpPr>
          <p:spPr bwMode="auto">
            <a:xfrm>
              <a:off x="2689" y="2097"/>
              <a:ext cx="62" cy="351"/>
            </a:xfrm>
            <a:custGeom>
              <a:avLst/>
              <a:gdLst>
                <a:gd name="T0" fmla="*/ 0 w 168"/>
                <a:gd name="T1" fmla="*/ 0 h 944"/>
                <a:gd name="T2" fmla="*/ 0 w 168"/>
                <a:gd name="T3" fmla="*/ 0 h 944"/>
                <a:gd name="T4" fmla="*/ 0 w 168"/>
                <a:gd name="T5" fmla="*/ 0 h 944"/>
                <a:gd name="T6" fmla="*/ 0 w 168"/>
                <a:gd name="T7" fmla="*/ 0 h 944"/>
                <a:gd name="T8" fmla="*/ 0 w 168"/>
                <a:gd name="T9" fmla="*/ 0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7567" name="Freeform 74"/>
            <p:cNvSpPr>
              <a:spLocks/>
            </p:cNvSpPr>
            <p:nvPr/>
          </p:nvSpPr>
          <p:spPr bwMode="auto">
            <a:xfrm>
              <a:off x="2382" y="1853"/>
              <a:ext cx="354" cy="78"/>
            </a:xfrm>
            <a:custGeom>
              <a:avLst/>
              <a:gdLst>
                <a:gd name="T0" fmla="*/ 0 w 952"/>
                <a:gd name="T1" fmla="*/ 0 h 208"/>
                <a:gd name="T2" fmla="*/ 0 w 952"/>
                <a:gd name="T3" fmla="*/ 0 h 208"/>
                <a:gd name="T4" fmla="*/ 0 w 952"/>
                <a:gd name="T5" fmla="*/ 0 h 208"/>
                <a:gd name="T6" fmla="*/ 0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7568" name="Rectangle 75"/>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569" name="Rectangle 76"/>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17416" name="Group 77"/>
          <p:cNvGrpSpPr>
            <a:grpSpLocks/>
          </p:cNvGrpSpPr>
          <p:nvPr/>
        </p:nvGrpSpPr>
        <p:grpSpPr bwMode="auto">
          <a:xfrm>
            <a:off x="7539038" y="4291013"/>
            <a:ext cx="1408112" cy="982662"/>
            <a:chOff x="4696" y="3136"/>
            <a:chExt cx="1001" cy="698"/>
          </a:xfrm>
        </p:grpSpPr>
        <p:grpSp>
          <p:nvGrpSpPr>
            <p:cNvPr id="17536" name="Group 78"/>
            <p:cNvGrpSpPr>
              <a:grpSpLocks/>
            </p:cNvGrpSpPr>
            <p:nvPr/>
          </p:nvGrpSpPr>
          <p:grpSpPr bwMode="auto">
            <a:xfrm>
              <a:off x="4696" y="3136"/>
              <a:ext cx="685" cy="462"/>
              <a:chOff x="2984" y="3331"/>
              <a:chExt cx="845" cy="569"/>
            </a:xfrm>
          </p:grpSpPr>
          <p:sp>
            <p:nvSpPr>
              <p:cNvPr id="17538" name="AutoShape 79"/>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7539" name="Group 80"/>
              <p:cNvGrpSpPr>
                <a:grpSpLocks/>
              </p:cNvGrpSpPr>
              <p:nvPr/>
            </p:nvGrpSpPr>
            <p:grpSpPr bwMode="auto">
              <a:xfrm>
                <a:off x="3386" y="3487"/>
                <a:ext cx="443" cy="398"/>
                <a:chOff x="4838" y="2218"/>
                <a:chExt cx="395" cy="355"/>
              </a:xfrm>
            </p:grpSpPr>
            <p:sp>
              <p:nvSpPr>
                <p:cNvPr id="17540" name="Freeform 81"/>
                <p:cNvSpPr>
                  <a:spLocks/>
                </p:cNvSpPr>
                <p:nvPr/>
              </p:nvSpPr>
              <p:spPr bwMode="auto">
                <a:xfrm>
                  <a:off x="4888" y="2251"/>
                  <a:ext cx="294" cy="113"/>
                </a:xfrm>
                <a:custGeom>
                  <a:avLst/>
                  <a:gdLst>
                    <a:gd name="T0" fmla="*/ 0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0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41" name="Freeform 82"/>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42" name="Freeform 83"/>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43" name="Freeform 84"/>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44" name="Freeform 85"/>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45" name="Freeform 86"/>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46" name="Freeform 87"/>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47" name="Rectangle 88"/>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548" name="Rectangle 89"/>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549" name="Freeform 90"/>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50" name="Rectangle 91"/>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17537" name="Text Box 92"/>
            <p:cNvSpPr txBox="1">
              <a:spLocks noChangeArrowheads="1"/>
            </p:cNvSpPr>
            <p:nvPr/>
          </p:nvSpPr>
          <p:spPr bwMode="auto">
            <a:xfrm>
              <a:off x="4738" y="3639"/>
              <a:ext cx="959"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Peter Beebe</a:t>
              </a:r>
            </a:p>
          </p:txBody>
        </p:sp>
      </p:grpSp>
      <p:sp>
        <p:nvSpPr>
          <p:cNvPr id="17417" name="Freeform 93"/>
          <p:cNvSpPr>
            <a:spLocks/>
          </p:cNvSpPr>
          <p:nvPr/>
        </p:nvSpPr>
        <p:spPr bwMode="auto">
          <a:xfrm>
            <a:off x="5484813" y="4524375"/>
            <a:ext cx="1987550" cy="246063"/>
          </a:xfrm>
          <a:custGeom>
            <a:avLst/>
            <a:gdLst>
              <a:gd name="T0" fmla="*/ 2147483647 w 964"/>
              <a:gd name="T1" fmla="*/ 2147483647 h 363"/>
              <a:gd name="T2" fmla="*/ 2147483647 w 964"/>
              <a:gd name="T3" fmla="*/ 2147483647 h 363"/>
              <a:gd name="T4" fmla="*/ 2147483647 w 964"/>
              <a:gd name="T5" fmla="*/ 2147483647 h 363"/>
              <a:gd name="T6" fmla="*/ 2147483647 w 964"/>
              <a:gd name="T7" fmla="*/ 2147483647 h 363"/>
              <a:gd name="T8" fmla="*/ 2147483647 w 964"/>
              <a:gd name="T9" fmla="*/ 2147483647 h 363"/>
              <a:gd name="T10" fmla="*/ 0 60000 65536"/>
              <a:gd name="T11" fmla="*/ 0 60000 65536"/>
              <a:gd name="T12" fmla="*/ 0 60000 65536"/>
              <a:gd name="T13" fmla="*/ 0 60000 65536"/>
              <a:gd name="T14" fmla="*/ 0 60000 65536"/>
              <a:gd name="T15" fmla="*/ 0 w 964"/>
              <a:gd name="T16" fmla="*/ 0 h 363"/>
              <a:gd name="T17" fmla="*/ 964 w 964"/>
              <a:gd name="T18" fmla="*/ 363 h 363"/>
            </a:gdLst>
            <a:ahLst/>
            <a:cxnLst>
              <a:cxn ang="T10">
                <a:pos x="T0" y="T1"/>
              </a:cxn>
              <a:cxn ang="T11">
                <a:pos x="T2" y="T3"/>
              </a:cxn>
              <a:cxn ang="T12">
                <a:pos x="T4" y="T5"/>
              </a:cxn>
              <a:cxn ang="T13">
                <a:pos x="T6" y="T7"/>
              </a:cxn>
              <a:cxn ang="T14">
                <a:pos x="T8" y="T9"/>
              </a:cxn>
            </a:cxnLst>
            <a:rect l="T15" t="T16" r="T17" b="T18"/>
            <a:pathLst>
              <a:path w="964" h="363">
                <a:moveTo>
                  <a:pt x="964" y="22"/>
                </a:moveTo>
                <a:cubicBezTo>
                  <a:pt x="830" y="23"/>
                  <a:pt x="314" y="0"/>
                  <a:pt x="157" y="25"/>
                </a:cubicBezTo>
                <a:cubicBezTo>
                  <a:pt x="0" y="50"/>
                  <a:pt x="18" y="124"/>
                  <a:pt x="19" y="175"/>
                </a:cubicBezTo>
                <a:cubicBezTo>
                  <a:pt x="20" y="226"/>
                  <a:pt x="6" y="305"/>
                  <a:pt x="163" y="334"/>
                </a:cubicBezTo>
                <a:cubicBezTo>
                  <a:pt x="320" y="363"/>
                  <a:pt x="797" y="346"/>
                  <a:pt x="964" y="349"/>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17418" name="Group 94"/>
          <p:cNvGrpSpPr>
            <a:grpSpLocks/>
          </p:cNvGrpSpPr>
          <p:nvPr/>
        </p:nvGrpSpPr>
        <p:grpSpPr bwMode="auto">
          <a:xfrm>
            <a:off x="6215063" y="4203700"/>
            <a:ext cx="601662" cy="765175"/>
            <a:chOff x="2401" y="425"/>
            <a:chExt cx="907" cy="1154"/>
          </a:xfrm>
        </p:grpSpPr>
        <p:sp>
          <p:nvSpPr>
            <p:cNvPr id="17530" name="Rectangle 95"/>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7531" name="Line 96"/>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32" name="Line 97"/>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33" name="Rectangle 98"/>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17534" name="Freeform 99"/>
            <p:cNvSpPr>
              <a:spLocks/>
            </p:cNvSpPr>
            <p:nvPr/>
          </p:nvSpPr>
          <p:spPr bwMode="auto">
            <a:xfrm>
              <a:off x="2643" y="789"/>
              <a:ext cx="309" cy="257"/>
            </a:xfrm>
            <a:custGeom>
              <a:avLst/>
              <a:gdLst>
                <a:gd name="T0" fmla="*/ 1501 w 234"/>
                <a:gd name="T1" fmla="*/ 0 h 195"/>
                <a:gd name="T2" fmla="*/ 333 w 234"/>
                <a:gd name="T3" fmla="*/ 497 h 195"/>
                <a:gd name="T4" fmla="*/ 0 w 234"/>
                <a:gd name="T5" fmla="*/ 2342 h 195"/>
                <a:gd name="T6" fmla="*/ 2200 w 234"/>
                <a:gd name="T7" fmla="*/ 2342 h 195"/>
                <a:gd name="T8" fmla="*/ 2858 w 234"/>
                <a:gd name="T9" fmla="*/ 1326 h 195"/>
                <a:gd name="T10" fmla="*/ 1501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17535" name="Line 100"/>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7419" name="Group 176"/>
          <p:cNvGrpSpPr>
            <a:grpSpLocks/>
          </p:cNvGrpSpPr>
          <p:nvPr/>
        </p:nvGrpSpPr>
        <p:grpSpPr bwMode="auto">
          <a:xfrm>
            <a:off x="4479925" y="1436688"/>
            <a:ext cx="1098550" cy="893762"/>
            <a:chOff x="311" y="445"/>
            <a:chExt cx="963" cy="784"/>
          </a:xfrm>
        </p:grpSpPr>
        <p:grpSp>
          <p:nvGrpSpPr>
            <p:cNvPr id="17426" name="Group 177"/>
            <p:cNvGrpSpPr>
              <a:grpSpLocks/>
            </p:cNvGrpSpPr>
            <p:nvPr/>
          </p:nvGrpSpPr>
          <p:grpSpPr bwMode="auto">
            <a:xfrm>
              <a:off x="366" y="504"/>
              <a:ext cx="853" cy="666"/>
              <a:chOff x="366" y="504"/>
              <a:chExt cx="853" cy="666"/>
            </a:xfrm>
          </p:grpSpPr>
          <p:grpSp>
            <p:nvGrpSpPr>
              <p:cNvPr id="17428" name="Group 178"/>
              <p:cNvGrpSpPr>
                <a:grpSpLocks/>
              </p:cNvGrpSpPr>
              <p:nvPr/>
            </p:nvGrpSpPr>
            <p:grpSpPr bwMode="auto">
              <a:xfrm>
                <a:off x="366" y="780"/>
                <a:ext cx="529" cy="390"/>
                <a:chOff x="2083" y="1606"/>
                <a:chExt cx="1489" cy="1097"/>
              </a:xfrm>
            </p:grpSpPr>
            <p:sp>
              <p:nvSpPr>
                <p:cNvPr id="17497" name="Rectangle 179"/>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7498" name="Freeform 180"/>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7499" name="Freeform 181"/>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7500" name="Freeform 182"/>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7501" name="Freeform 183"/>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7502" name="Rectangle 184"/>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7503" name="Rectangle 185"/>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504" name="AutoShape 186"/>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7505" name="Freeform 187"/>
                <p:cNvSpPr>
                  <a:spLocks/>
                </p:cNvSpPr>
                <p:nvPr/>
              </p:nvSpPr>
              <p:spPr bwMode="auto">
                <a:xfrm>
                  <a:off x="2219" y="2561"/>
                  <a:ext cx="369" cy="104"/>
                </a:xfrm>
                <a:custGeom>
                  <a:avLst/>
                  <a:gdLst>
                    <a:gd name="T0" fmla="*/ 0 w 992"/>
                    <a:gd name="T1" fmla="*/ 0 h 280"/>
                    <a:gd name="T2" fmla="*/ 0 w 992"/>
                    <a:gd name="T3" fmla="*/ 0 h 280"/>
                    <a:gd name="T4" fmla="*/ 0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7506" name="Freeform 188"/>
                <p:cNvSpPr>
                  <a:spLocks/>
                </p:cNvSpPr>
                <p:nvPr/>
              </p:nvSpPr>
              <p:spPr bwMode="auto">
                <a:xfrm>
                  <a:off x="3429" y="2008"/>
                  <a:ext cx="51" cy="375"/>
                </a:xfrm>
                <a:custGeom>
                  <a:avLst/>
                  <a:gdLst>
                    <a:gd name="T0" fmla="*/ 0 w 136"/>
                    <a:gd name="T1" fmla="*/ 0 h 1008"/>
                    <a:gd name="T2" fmla="*/ 0 w 136"/>
                    <a:gd name="T3" fmla="*/ 0 h 1008"/>
                    <a:gd name="T4" fmla="*/ 0 w 136"/>
                    <a:gd name="T5" fmla="*/ 0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7507" name="Rectangle 189"/>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508" name="Rectangle 190"/>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509" name="Rectangle 191"/>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7510" name="Group 192"/>
                <p:cNvGrpSpPr>
                  <a:grpSpLocks/>
                </p:cNvGrpSpPr>
                <p:nvPr/>
              </p:nvGrpSpPr>
              <p:grpSpPr bwMode="auto">
                <a:xfrm>
                  <a:off x="2221" y="1871"/>
                  <a:ext cx="518" cy="782"/>
                  <a:chOff x="2400" y="1656"/>
                  <a:chExt cx="752" cy="1136"/>
                </a:xfrm>
              </p:grpSpPr>
              <p:sp>
                <p:nvSpPr>
                  <p:cNvPr id="17523" name="Freeform 193"/>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17524" name="Freeform 194"/>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7525" name="Freeform 195"/>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7526" name="Freeform 196"/>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7527" name="Freeform 197"/>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17528" name="Line 198"/>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529" name="Line 199"/>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7511" name="Group 200"/>
                <p:cNvGrpSpPr>
                  <a:grpSpLocks/>
                </p:cNvGrpSpPr>
                <p:nvPr/>
              </p:nvGrpSpPr>
              <p:grpSpPr bwMode="auto">
                <a:xfrm rot="-6511945">
                  <a:off x="2834" y="1842"/>
                  <a:ext cx="518" cy="783"/>
                  <a:chOff x="2400" y="1656"/>
                  <a:chExt cx="752" cy="1136"/>
                </a:xfrm>
              </p:grpSpPr>
              <p:sp>
                <p:nvSpPr>
                  <p:cNvPr id="17516" name="Freeform 201"/>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17517" name="Freeform 202"/>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7518" name="Freeform 203"/>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7519" name="Freeform 204"/>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7520" name="Freeform 205"/>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7521" name="Line 206"/>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522" name="Line 207"/>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7512" name="Freeform 208"/>
                <p:cNvSpPr>
                  <a:spLocks/>
                </p:cNvSpPr>
                <p:nvPr/>
              </p:nvSpPr>
              <p:spPr bwMode="auto">
                <a:xfrm>
                  <a:off x="2689" y="2097"/>
                  <a:ext cx="62" cy="351"/>
                </a:xfrm>
                <a:custGeom>
                  <a:avLst/>
                  <a:gdLst>
                    <a:gd name="T0" fmla="*/ 0 w 168"/>
                    <a:gd name="T1" fmla="*/ 0 h 944"/>
                    <a:gd name="T2" fmla="*/ 0 w 168"/>
                    <a:gd name="T3" fmla="*/ 0 h 944"/>
                    <a:gd name="T4" fmla="*/ 0 w 168"/>
                    <a:gd name="T5" fmla="*/ 0 h 944"/>
                    <a:gd name="T6" fmla="*/ 0 w 168"/>
                    <a:gd name="T7" fmla="*/ 0 h 944"/>
                    <a:gd name="T8" fmla="*/ 0 w 168"/>
                    <a:gd name="T9" fmla="*/ 0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7513" name="Freeform 209"/>
                <p:cNvSpPr>
                  <a:spLocks/>
                </p:cNvSpPr>
                <p:nvPr/>
              </p:nvSpPr>
              <p:spPr bwMode="auto">
                <a:xfrm>
                  <a:off x="2382" y="1853"/>
                  <a:ext cx="354" cy="78"/>
                </a:xfrm>
                <a:custGeom>
                  <a:avLst/>
                  <a:gdLst>
                    <a:gd name="T0" fmla="*/ 0 w 952"/>
                    <a:gd name="T1" fmla="*/ 0 h 208"/>
                    <a:gd name="T2" fmla="*/ 0 w 952"/>
                    <a:gd name="T3" fmla="*/ 0 h 208"/>
                    <a:gd name="T4" fmla="*/ 0 w 952"/>
                    <a:gd name="T5" fmla="*/ 0 h 208"/>
                    <a:gd name="T6" fmla="*/ 0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7514" name="Rectangle 210"/>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515" name="Rectangle 211"/>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17429" name="Group 212"/>
              <p:cNvGrpSpPr>
                <a:grpSpLocks/>
              </p:cNvGrpSpPr>
              <p:nvPr/>
            </p:nvGrpSpPr>
            <p:grpSpPr bwMode="auto">
              <a:xfrm>
                <a:off x="528" y="642"/>
                <a:ext cx="529" cy="390"/>
                <a:chOff x="2083" y="1606"/>
                <a:chExt cx="1489" cy="1097"/>
              </a:xfrm>
            </p:grpSpPr>
            <p:sp>
              <p:nvSpPr>
                <p:cNvPr id="17464" name="Rectangle 213"/>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7465" name="Freeform 214"/>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7466" name="Freeform 215"/>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7467" name="Freeform 216"/>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7468" name="Freeform 217"/>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7469" name="Rectangle 218"/>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7470" name="Rectangle 219"/>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471" name="AutoShape 220"/>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7472" name="Freeform 221"/>
                <p:cNvSpPr>
                  <a:spLocks/>
                </p:cNvSpPr>
                <p:nvPr/>
              </p:nvSpPr>
              <p:spPr bwMode="auto">
                <a:xfrm>
                  <a:off x="2219" y="2561"/>
                  <a:ext cx="369" cy="104"/>
                </a:xfrm>
                <a:custGeom>
                  <a:avLst/>
                  <a:gdLst>
                    <a:gd name="T0" fmla="*/ 0 w 992"/>
                    <a:gd name="T1" fmla="*/ 0 h 280"/>
                    <a:gd name="T2" fmla="*/ 0 w 992"/>
                    <a:gd name="T3" fmla="*/ 0 h 280"/>
                    <a:gd name="T4" fmla="*/ 0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7473" name="Freeform 222"/>
                <p:cNvSpPr>
                  <a:spLocks/>
                </p:cNvSpPr>
                <p:nvPr/>
              </p:nvSpPr>
              <p:spPr bwMode="auto">
                <a:xfrm>
                  <a:off x="3429" y="2008"/>
                  <a:ext cx="51" cy="375"/>
                </a:xfrm>
                <a:custGeom>
                  <a:avLst/>
                  <a:gdLst>
                    <a:gd name="T0" fmla="*/ 0 w 136"/>
                    <a:gd name="T1" fmla="*/ 0 h 1008"/>
                    <a:gd name="T2" fmla="*/ 0 w 136"/>
                    <a:gd name="T3" fmla="*/ 0 h 1008"/>
                    <a:gd name="T4" fmla="*/ 0 w 136"/>
                    <a:gd name="T5" fmla="*/ 0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7474" name="Rectangle 223"/>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475" name="Rectangle 224"/>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476" name="Rectangle 225"/>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7477" name="Group 226"/>
                <p:cNvGrpSpPr>
                  <a:grpSpLocks/>
                </p:cNvGrpSpPr>
                <p:nvPr/>
              </p:nvGrpSpPr>
              <p:grpSpPr bwMode="auto">
                <a:xfrm>
                  <a:off x="2221" y="1871"/>
                  <a:ext cx="518" cy="782"/>
                  <a:chOff x="2400" y="1656"/>
                  <a:chExt cx="752" cy="1136"/>
                </a:xfrm>
              </p:grpSpPr>
              <p:sp>
                <p:nvSpPr>
                  <p:cNvPr id="17490" name="Freeform 22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17491" name="Freeform 22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7492" name="Freeform 22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7493" name="Freeform 23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7494" name="Freeform 23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17495" name="Line 23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96" name="Line 23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7478" name="Group 234"/>
                <p:cNvGrpSpPr>
                  <a:grpSpLocks/>
                </p:cNvGrpSpPr>
                <p:nvPr/>
              </p:nvGrpSpPr>
              <p:grpSpPr bwMode="auto">
                <a:xfrm rot="-6511945">
                  <a:off x="2834" y="1842"/>
                  <a:ext cx="518" cy="783"/>
                  <a:chOff x="2400" y="1656"/>
                  <a:chExt cx="752" cy="1136"/>
                </a:xfrm>
              </p:grpSpPr>
              <p:sp>
                <p:nvSpPr>
                  <p:cNvPr id="17483" name="Freeform 235"/>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17484" name="Freeform 236"/>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7485" name="Freeform 237"/>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7486" name="Freeform 238"/>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7487" name="Freeform 239"/>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7488" name="Line 240"/>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89" name="Line 241"/>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7479" name="Freeform 242"/>
                <p:cNvSpPr>
                  <a:spLocks/>
                </p:cNvSpPr>
                <p:nvPr/>
              </p:nvSpPr>
              <p:spPr bwMode="auto">
                <a:xfrm>
                  <a:off x="2689" y="2097"/>
                  <a:ext cx="62" cy="351"/>
                </a:xfrm>
                <a:custGeom>
                  <a:avLst/>
                  <a:gdLst>
                    <a:gd name="T0" fmla="*/ 0 w 168"/>
                    <a:gd name="T1" fmla="*/ 0 h 944"/>
                    <a:gd name="T2" fmla="*/ 0 w 168"/>
                    <a:gd name="T3" fmla="*/ 0 h 944"/>
                    <a:gd name="T4" fmla="*/ 0 w 168"/>
                    <a:gd name="T5" fmla="*/ 0 h 944"/>
                    <a:gd name="T6" fmla="*/ 0 w 168"/>
                    <a:gd name="T7" fmla="*/ 0 h 944"/>
                    <a:gd name="T8" fmla="*/ 0 w 168"/>
                    <a:gd name="T9" fmla="*/ 0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7480" name="Freeform 243"/>
                <p:cNvSpPr>
                  <a:spLocks/>
                </p:cNvSpPr>
                <p:nvPr/>
              </p:nvSpPr>
              <p:spPr bwMode="auto">
                <a:xfrm>
                  <a:off x="2382" y="1853"/>
                  <a:ext cx="354" cy="78"/>
                </a:xfrm>
                <a:custGeom>
                  <a:avLst/>
                  <a:gdLst>
                    <a:gd name="T0" fmla="*/ 0 w 952"/>
                    <a:gd name="T1" fmla="*/ 0 h 208"/>
                    <a:gd name="T2" fmla="*/ 0 w 952"/>
                    <a:gd name="T3" fmla="*/ 0 h 208"/>
                    <a:gd name="T4" fmla="*/ 0 w 952"/>
                    <a:gd name="T5" fmla="*/ 0 h 208"/>
                    <a:gd name="T6" fmla="*/ 0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7481" name="Rectangle 244"/>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482" name="Rectangle 245"/>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17430" name="Group 246"/>
              <p:cNvGrpSpPr>
                <a:grpSpLocks/>
              </p:cNvGrpSpPr>
              <p:nvPr/>
            </p:nvGrpSpPr>
            <p:grpSpPr bwMode="auto">
              <a:xfrm>
                <a:off x="690" y="504"/>
                <a:ext cx="529" cy="390"/>
                <a:chOff x="2083" y="1606"/>
                <a:chExt cx="1489" cy="1097"/>
              </a:xfrm>
            </p:grpSpPr>
            <p:sp>
              <p:nvSpPr>
                <p:cNvPr id="17431" name="Rectangle 247"/>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7432" name="Freeform 248"/>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7433" name="Freeform 249"/>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7434" name="Freeform 250"/>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7435" name="Freeform 251"/>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7436" name="Rectangle 252"/>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7437" name="Rectangle 253"/>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438" name="AutoShape 254"/>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7439" name="Freeform 255"/>
                <p:cNvSpPr>
                  <a:spLocks/>
                </p:cNvSpPr>
                <p:nvPr/>
              </p:nvSpPr>
              <p:spPr bwMode="auto">
                <a:xfrm>
                  <a:off x="2219" y="2561"/>
                  <a:ext cx="369" cy="104"/>
                </a:xfrm>
                <a:custGeom>
                  <a:avLst/>
                  <a:gdLst>
                    <a:gd name="T0" fmla="*/ 0 w 992"/>
                    <a:gd name="T1" fmla="*/ 0 h 280"/>
                    <a:gd name="T2" fmla="*/ 0 w 992"/>
                    <a:gd name="T3" fmla="*/ 0 h 280"/>
                    <a:gd name="T4" fmla="*/ 0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7440" name="Freeform 256"/>
                <p:cNvSpPr>
                  <a:spLocks/>
                </p:cNvSpPr>
                <p:nvPr/>
              </p:nvSpPr>
              <p:spPr bwMode="auto">
                <a:xfrm>
                  <a:off x="3429" y="2008"/>
                  <a:ext cx="51" cy="375"/>
                </a:xfrm>
                <a:custGeom>
                  <a:avLst/>
                  <a:gdLst>
                    <a:gd name="T0" fmla="*/ 0 w 136"/>
                    <a:gd name="T1" fmla="*/ 0 h 1008"/>
                    <a:gd name="T2" fmla="*/ 0 w 136"/>
                    <a:gd name="T3" fmla="*/ 0 h 1008"/>
                    <a:gd name="T4" fmla="*/ 0 w 136"/>
                    <a:gd name="T5" fmla="*/ 0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7441" name="Rectangle 257"/>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442" name="Rectangle 258"/>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443" name="Rectangle 259"/>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7444" name="Group 260"/>
                <p:cNvGrpSpPr>
                  <a:grpSpLocks/>
                </p:cNvGrpSpPr>
                <p:nvPr/>
              </p:nvGrpSpPr>
              <p:grpSpPr bwMode="auto">
                <a:xfrm>
                  <a:off x="2221" y="1871"/>
                  <a:ext cx="518" cy="782"/>
                  <a:chOff x="2400" y="1656"/>
                  <a:chExt cx="752" cy="1136"/>
                </a:xfrm>
              </p:grpSpPr>
              <p:sp>
                <p:nvSpPr>
                  <p:cNvPr id="17457" name="Freeform 261"/>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17458" name="Freeform 262"/>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7459" name="Freeform 263"/>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7460" name="Freeform 264"/>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7461" name="Freeform 265"/>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17462" name="Line 266"/>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63" name="Line 267"/>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7445" name="Group 268"/>
                <p:cNvGrpSpPr>
                  <a:grpSpLocks/>
                </p:cNvGrpSpPr>
                <p:nvPr/>
              </p:nvGrpSpPr>
              <p:grpSpPr bwMode="auto">
                <a:xfrm rot="-6511945">
                  <a:off x="2834" y="1842"/>
                  <a:ext cx="518" cy="783"/>
                  <a:chOff x="2400" y="1656"/>
                  <a:chExt cx="752" cy="1136"/>
                </a:xfrm>
              </p:grpSpPr>
              <p:sp>
                <p:nvSpPr>
                  <p:cNvPr id="17450" name="Freeform 26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17451" name="Freeform 27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7452" name="Freeform 27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7453" name="Freeform 27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7454" name="Freeform 27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7455" name="Line 27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56" name="Line 27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7446" name="Freeform 276"/>
                <p:cNvSpPr>
                  <a:spLocks/>
                </p:cNvSpPr>
                <p:nvPr/>
              </p:nvSpPr>
              <p:spPr bwMode="auto">
                <a:xfrm>
                  <a:off x="2689" y="2097"/>
                  <a:ext cx="62" cy="351"/>
                </a:xfrm>
                <a:custGeom>
                  <a:avLst/>
                  <a:gdLst>
                    <a:gd name="T0" fmla="*/ 0 w 168"/>
                    <a:gd name="T1" fmla="*/ 0 h 944"/>
                    <a:gd name="T2" fmla="*/ 0 w 168"/>
                    <a:gd name="T3" fmla="*/ 0 h 944"/>
                    <a:gd name="T4" fmla="*/ 0 w 168"/>
                    <a:gd name="T5" fmla="*/ 0 h 944"/>
                    <a:gd name="T6" fmla="*/ 0 w 168"/>
                    <a:gd name="T7" fmla="*/ 0 h 944"/>
                    <a:gd name="T8" fmla="*/ 0 w 168"/>
                    <a:gd name="T9" fmla="*/ 0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7447" name="Freeform 277"/>
                <p:cNvSpPr>
                  <a:spLocks/>
                </p:cNvSpPr>
                <p:nvPr/>
              </p:nvSpPr>
              <p:spPr bwMode="auto">
                <a:xfrm>
                  <a:off x="2382" y="1853"/>
                  <a:ext cx="354" cy="78"/>
                </a:xfrm>
                <a:custGeom>
                  <a:avLst/>
                  <a:gdLst>
                    <a:gd name="T0" fmla="*/ 0 w 952"/>
                    <a:gd name="T1" fmla="*/ 0 h 208"/>
                    <a:gd name="T2" fmla="*/ 0 w 952"/>
                    <a:gd name="T3" fmla="*/ 0 h 208"/>
                    <a:gd name="T4" fmla="*/ 0 w 952"/>
                    <a:gd name="T5" fmla="*/ 0 h 208"/>
                    <a:gd name="T6" fmla="*/ 0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7448" name="Rectangle 278"/>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449" name="Rectangle 279"/>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sp>
          <p:nvSpPr>
            <p:cNvPr id="17427" name="Rectangle 280"/>
            <p:cNvSpPr>
              <a:spLocks noChangeArrowheads="1"/>
            </p:cNvSpPr>
            <p:nvPr/>
          </p:nvSpPr>
          <p:spPr bwMode="auto">
            <a:xfrm>
              <a:off x="311" y="445"/>
              <a:ext cx="963" cy="784"/>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nvGrpSpPr>
          <p:cNvPr id="17420" name="Group 281"/>
          <p:cNvGrpSpPr>
            <a:grpSpLocks/>
          </p:cNvGrpSpPr>
          <p:nvPr/>
        </p:nvGrpSpPr>
        <p:grpSpPr bwMode="auto">
          <a:xfrm>
            <a:off x="5413375" y="1225550"/>
            <a:ext cx="577850" cy="809625"/>
            <a:chOff x="3870" y="2092"/>
            <a:chExt cx="570" cy="800"/>
          </a:xfrm>
        </p:grpSpPr>
        <p:sp>
          <p:nvSpPr>
            <p:cNvPr id="17421" name="Line 282"/>
            <p:cNvSpPr>
              <a:spLocks noChangeShapeType="1"/>
            </p:cNvSpPr>
            <p:nvPr/>
          </p:nvSpPr>
          <p:spPr bwMode="auto">
            <a:xfrm>
              <a:off x="4238" y="2570"/>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2" name="Line 283"/>
            <p:cNvSpPr>
              <a:spLocks noChangeShapeType="1"/>
            </p:cNvSpPr>
            <p:nvPr/>
          </p:nvSpPr>
          <p:spPr bwMode="auto">
            <a:xfrm flipH="1">
              <a:off x="3870" y="2570"/>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3" name="AutoShape 284"/>
            <p:cNvSpPr>
              <a:spLocks noChangeArrowheads="1"/>
            </p:cNvSpPr>
            <p:nvPr/>
          </p:nvSpPr>
          <p:spPr bwMode="auto">
            <a:xfrm rot="10800000">
              <a:off x="4122" y="2645"/>
              <a:ext cx="89" cy="70"/>
            </a:xfrm>
            <a:prstGeom prst="pentagon">
              <a:avLst/>
            </a:prstGeom>
            <a:solidFill>
              <a:srgbClr val="CC99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p>
              <a:endParaRPr lang="en-US"/>
            </a:p>
          </p:txBody>
        </p:sp>
        <p:sp>
          <p:nvSpPr>
            <p:cNvPr id="17424" name="Freeform 285"/>
            <p:cNvSpPr>
              <a:spLocks/>
            </p:cNvSpPr>
            <p:nvPr/>
          </p:nvSpPr>
          <p:spPr bwMode="auto">
            <a:xfrm>
              <a:off x="4114" y="2691"/>
              <a:ext cx="97" cy="201"/>
            </a:xfrm>
            <a:custGeom>
              <a:avLst/>
              <a:gdLst>
                <a:gd name="T0" fmla="*/ 272 w 75"/>
                <a:gd name="T1" fmla="*/ 28 h 156"/>
                <a:gd name="T2" fmla="*/ 0 w 75"/>
                <a:gd name="T3" fmla="*/ 1117 h 156"/>
                <a:gd name="T4" fmla="*/ 393 w 75"/>
                <a:gd name="T5" fmla="*/ 1527 h 156"/>
                <a:gd name="T6" fmla="*/ 760 w 75"/>
                <a:gd name="T7" fmla="*/ 1117 h 156"/>
                <a:gd name="T8" fmla="*/ 480 w 75"/>
                <a:gd name="T9" fmla="*/ 0 h 156"/>
                <a:gd name="T10" fmla="*/ 0 60000 65536"/>
                <a:gd name="T11" fmla="*/ 0 60000 65536"/>
                <a:gd name="T12" fmla="*/ 0 60000 65536"/>
                <a:gd name="T13" fmla="*/ 0 60000 65536"/>
                <a:gd name="T14" fmla="*/ 0 60000 65536"/>
                <a:gd name="T15" fmla="*/ 0 w 75"/>
                <a:gd name="T16" fmla="*/ 0 h 156"/>
                <a:gd name="T17" fmla="*/ 75 w 75"/>
                <a:gd name="T18" fmla="*/ 156 h 156"/>
              </a:gdLst>
              <a:ahLst/>
              <a:cxnLst>
                <a:cxn ang="T10">
                  <a:pos x="T0" y="T1"/>
                </a:cxn>
                <a:cxn ang="T11">
                  <a:pos x="T2" y="T3"/>
                </a:cxn>
                <a:cxn ang="T12">
                  <a:pos x="T4" y="T5"/>
                </a:cxn>
                <a:cxn ang="T13">
                  <a:pos x="T6" y="T7"/>
                </a:cxn>
                <a:cxn ang="T14">
                  <a:pos x="T8" y="T9"/>
                </a:cxn>
              </a:cxnLst>
              <a:rect l="T15" t="T16" r="T17" b="T18"/>
              <a:pathLst>
                <a:path w="75" h="156">
                  <a:moveTo>
                    <a:pt x="27" y="3"/>
                  </a:moveTo>
                  <a:lnTo>
                    <a:pt x="0" y="114"/>
                  </a:lnTo>
                  <a:lnTo>
                    <a:pt x="39" y="156"/>
                  </a:lnTo>
                  <a:lnTo>
                    <a:pt x="75" y="114"/>
                  </a:lnTo>
                  <a:lnTo>
                    <a:pt x="48" y="0"/>
                  </a:lnTo>
                </a:path>
              </a:pathLst>
            </a:custGeom>
            <a:solidFill>
              <a:srgbClr val="CC9900"/>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en-US"/>
            </a:p>
          </p:txBody>
        </p:sp>
        <p:sp>
          <p:nvSpPr>
            <p:cNvPr id="17425" name="AutoShape 286"/>
            <p:cNvSpPr>
              <a:spLocks noChangeArrowheads="1"/>
            </p:cNvSpPr>
            <p:nvPr/>
          </p:nvSpPr>
          <p:spPr bwMode="auto">
            <a:xfrm>
              <a:off x="3887" y="2092"/>
              <a:ext cx="553" cy="56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Common assignment methods </a:t>
            </a:r>
          </a:p>
        </p:txBody>
      </p:sp>
      <p:graphicFrame>
        <p:nvGraphicFramePr>
          <p:cNvPr id="4099132" name="Group 60"/>
          <p:cNvGraphicFramePr>
            <a:graphicFrameLocks noGrp="1"/>
          </p:cNvGraphicFramePr>
          <p:nvPr/>
        </p:nvGraphicFramePr>
        <p:xfrm>
          <a:off x="466725" y="835025"/>
          <a:ext cx="8364538" cy="5907088"/>
        </p:xfrm>
        <a:graphic>
          <a:graphicData uri="http://schemas.openxmlformats.org/drawingml/2006/table">
            <a:tbl>
              <a:tblPr/>
              <a:tblGrid>
                <a:gridCol w="3063875"/>
                <a:gridCol w="1828800"/>
                <a:gridCol w="3471863"/>
              </a:tblGrid>
              <a:tr h="401638">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400" b="1" i="0" u="none" strike="noStrike" cap="none" normalizeH="0" baseline="0" dirty="0" smtClean="0">
                          <a:ln>
                            <a:noFill/>
                          </a:ln>
                          <a:solidFill>
                            <a:schemeClr val="bg1"/>
                          </a:solidFill>
                          <a:effectLst/>
                          <a:latin typeface="Arial" charset="0"/>
                        </a:rPr>
                        <a:t>Method</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400" b="1" i="0" u="none" strike="noStrike" cap="none" normalizeH="0" baseline="0" smtClean="0">
                          <a:ln>
                            <a:noFill/>
                          </a:ln>
                          <a:solidFill>
                            <a:schemeClr val="bg1"/>
                          </a:solidFill>
                          <a:effectLst/>
                          <a:latin typeface="Arial" charset="0"/>
                        </a:rPr>
                        <a:t>Object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400" b="1" i="0" u="none" strike="noStrike" cap="none" normalizeH="0" baseline="0" smtClean="0">
                          <a:ln>
                            <a:noFill/>
                          </a:ln>
                          <a:solidFill>
                            <a:schemeClr val="bg1"/>
                          </a:solidFill>
                          <a:effectLst/>
                          <a:latin typeface="Arial" charset="0"/>
                        </a:rPr>
                        <a:t>Assigns To...</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r>
              <a:tr h="223838">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chemeClr val="hlink"/>
                          </a:solidFill>
                          <a:effectLst/>
                          <a:latin typeface="Arial" charset="0"/>
                        </a:rPr>
                        <a:t>assignGroup()</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3175" marR="0" lvl="0" indent="-3175"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chemeClr val="hlink"/>
                          </a:solidFill>
                          <a:effectLst/>
                          <a:latin typeface="Arial" charset="0"/>
                        </a:rPr>
                        <a:t>Any</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chemeClr val="hlink"/>
                          </a:solidFill>
                          <a:effectLst/>
                          <a:latin typeface="Arial" charset="0"/>
                        </a:rPr>
                        <a:t>The named group</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r>
              <a:tr h="446088">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err="1" smtClean="0">
                          <a:ln>
                            <a:noFill/>
                          </a:ln>
                          <a:solidFill>
                            <a:schemeClr val="hlink"/>
                          </a:solidFill>
                          <a:effectLst/>
                          <a:latin typeface="Arial" charset="0"/>
                        </a:rPr>
                        <a:t>assignGroupByLocation</a:t>
                      </a:r>
                      <a:r>
                        <a:rPr kumimoji="0" lang="en-US" sz="2000" b="0" i="0" u="none" strike="noStrike" cap="none" normalizeH="0" baseline="0" dirty="0" smtClean="0">
                          <a:ln>
                            <a:noFill/>
                          </a:ln>
                          <a:solidFill>
                            <a:schemeClr val="hlink"/>
                          </a:solidFill>
                          <a:effectLst/>
                          <a:latin typeface="Arial" charset="0"/>
                        </a:rPr>
                        <a: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3175" marR="0" lvl="0" indent="-3175"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chemeClr val="hlink"/>
                          </a:solidFill>
                          <a:effectLst/>
                          <a:latin typeface="Arial" charset="0"/>
                        </a:rPr>
                        <a:t>Any</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chemeClr val="hlink"/>
                          </a:solidFill>
                          <a:effectLst/>
                          <a:latin typeface="Arial" charset="0"/>
                        </a:rPr>
                        <a:t>Group matching specified location and/or group type</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r>
              <a:tr h="223838">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chemeClr val="hlink"/>
                          </a:solidFill>
                          <a:effectLst/>
                          <a:latin typeface="Arial" charset="0"/>
                        </a:rPr>
                        <a:t>assignGroupBy</a:t>
                      </a:r>
                      <a:br>
                        <a:rPr kumimoji="0" lang="en-US" sz="2000" b="0" i="0" u="none" strike="noStrike" cap="none" normalizeH="0" baseline="0" smtClean="0">
                          <a:ln>
                            <a:noFill/>
                          </a:ln>
                          <a:solidFill>
                            <a:schemeClr val="hlink"/>
                          </a:solidFill>
                          <a:effectLst/>
                          <a:latin typeface="Arial" charset="0"/>
                        </a:rPr>
                      </a:br>
                      <a:r>
                        <a:rPr kumimoji="0" lang="en-US" sz="2000" b="0" i="0" u="none" strike="noStrike" cap="none" normalizeH="0" baseline="0" smtClean="0">
                          <a:ln>
                            <a:noFill/>
                          </a:ln>
                          <a:solidFill>
                            <a:schemeClr val="hlink"/>
                          </a:solidFill>
                          <a:effectLst/>
                          <a:latin typeface="Arial" charset="0"/>
                        </a:rPr>
                        <a:t>             RoundRobin()</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3175" marR="0" lvl="0" indent="-3175"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chemeClr val="hlink"/>
                          </a:solidFill>
                          <a:effectLst/>
                          <a:latin typeface="Arial" charset="0"/>
                        </a:rPr>
                        <a:t>Any</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chemeClr val="hlink"/>
                          </a:solidFill>
                          <a:effectLst/>
                          <a:latin typeface="Arial" charset="0"/>
                        </a:rPr>
                        <a:t>The next child group within the parent group</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r>
              <a:tr h="223838">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chemeClr val="bg1"/>
                          </a:solidFill>
                          <a:effectLst/>
                          <a:latin typeface="Arial" charset="0"/>
                        </a:rPr>
                        <a:t>assign()</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3175" marR="0" lvl="0" indent="-3175"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chemeClr val="bg1"/>
                          </a:solidFill>
                          <a:effectLst/>
                          <a:latin typeface="Arial" charset="0"/>
                        </a:rPr>
                        <a:t>Any</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chemeClr val="bg1"/>
                          </a:solidFill>
                          <a:effectLst/>
                          <a:latin typeface="Arial" charset="0"/>
                        </a:rPr>
                        <a:t>The named user (and group)</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r>
              <a:tr h="223838">
                <a:tc>
                  <a:txBody>
                    <a:bodyPr/>
                    <a:lstStyle/>
                    <a:p>
                      <a:pPr marL="914400" marR="0" lvl="0" indent="-8540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chemeClr val="bg1"/>
                          </a:solidFill>
                          <a:effectLst/>
                          <a:latin typeface="Arial" charset="0"/>
                        </a:rPr>
                        <a:t>assignUserBy</a:t>
                      </a:r>
                      <a:br>
                        <a:rPr kumimoji="0" lang="en-US" sz="2000" b="0" i="0" u="none" strike="noStrike" cap="none" normalizeH="0" baseline="0" smtClean="0">
                          <a:ln>
                            <a:noFill/>
                          </a:ln>
                          <a:solidFill>
                            <a:schemeClr val="bg1"/>
                          </a:solidFill>
                          <a:effectLst/>
                          <a:latin typeface="Arial" charset="0"/>
                        </a:rPr>
                      </a:br>
                      <a:r>
                        <a:rPr kumimoji="0" lang="en-US" sz="2000" b="0" i="0" u="none" strike="noStrike" cap="none" normalizeH="0" baseline="0" smtClean="0">
                          <a:ln>
                            <a:noFill/>
                          </a:ln>
                          <a:solidFill>
                            <a:schemeClr val="bg1"/>
                          </a:solidFill>
                          <a:effectLst/>
                          <a:latin typeface="Arial" charset="0"/>
                        </a:rPr>
                        <a:t>RoundRobin()</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3175" marR="0" lvl="0" indent="-3175"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chemeClr val="bg1"/>
                          </a:solidFill>
                          <a:effectLst/>
                          <a:latin typeface="Arial" charset="0"/>
                        </a:rPr>
                        <a:t>Any</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chemeClr val="bg1"/>
                          </a:solidFill>
                          <a:effectLst/>
                          <a:latin typeface="Arial" charset="0"/>
                        </a:rPr>
                        <a:t>The next user in the group (in a cyclical fashion)</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r>
              <a:tr h="241300">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chemeClr val="bg1"/>
                          </a:solidFill>
                          <a:effectLst/>
                          <a:latin typeface="Arial" charset="0"/>
                        </a:rPr>
                        <a:t>assignUserByLocation()</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3175" marR="0" lvl="0" indent="-3175"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chemeClr val="bg1"/>
                          </a:solidFill>
                          <a:effectLst/>
                          <a:latin typeface="Arial" charset="0"/>
                        </a:rPr>
                        <a:t>Any</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chemeClr val="bg1"/>
                          </a:solidFill>
                          <a:effectLst/>
                          <a:latin typeface="Arial" charset="0"/>
                        </a:rPr>
                        <a:t>User matching location</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r>
              <a:tr h="381000">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chemeClr val="bg1"/>
                          </a:solidFill>
                          <a:effectLst/>
                          <a:latin typeface="Arial" charset="0"/>
                        </a:rPr>
                        <a:t>assignToIssueOwner()</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3175" marR="0" lvl="0" indent="-3175"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chemeClr val="bg1"/>
                          </a:solidFill>
                          <a:effectLst/>
                          <a:latin typeface="Arial" charset="0"/>
                        </a:rPr>
                        <a:t>Exposure, Activity, Matter</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chemeClr val="bg1"/>
                          </a:solidFill>
                          <a:effectLst/>
                          <a:latin typeface="Arial" charset="0"/>
                        </a:rPr>
                        <a:t>The owner of the claim or related exposure</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r>
              <a:tr h="381000">
                <a:tc>
                  <a:txBody>
                    <a:bodyPr/>
                    <a:lstStyle/>
                    <a:p>
                      <a:pPr marL="63500" marR="0" lvl="0" indent="-3175" algn="l" defTabSz="914400" rtl="0" eaLnBrk="1" fontAlgn="base" latinLnBrk="0" hangingPunct="1">
                        <a:lnSpc>
                          <a:spcPct val="100000"/>
                        </a:lnSpc>
                        <a:spcBef>
                          <a:spcPct val="50000"/>
                        </a:spcBef>
                        <a:spcAft>
                          <a:spcPct val="30000"/>
                        </a:spcAft>
                        <a:buClr>
                          <a:schemeClr val="tx1"/>
                        </a:buClr>
                        <a:buSzTx/>
                        <a:buFontTx/>
                        <a:buNone/>
                        <a:tabLst/>
                      </a:pPr>
                      <a:r>
                        <a:rPr kumimoji="0" lang="en-US" sz="2000" b="0" i="0" u="none" strike="noStrike" cap="none" normalizeH="0" baseline="0" dirty="0" err="1" smtClean="0">
                          <a:ln>
                            <a:noFill/>
                          </a:ln>
                          <a:solidFill>
                            <a:srgbClr val="FF0000"/>
                          </a:solidFill>
                          <a:effectLst/>
                          <a:latin typeface="Arial" charset="0"/>
                        </a:rPr>
                        <a:t>assignManually</a:t>
                      </a:r>
                      <a:r>
                        <a:rPr kumimoji="0" lang="en-US" sz="2000" b="0" i="0" u="none" strike="noStrike" cap="none" normalizeH="0" baseline="0" dirty="0" smtClean="0">
                          <a:ln>
                            <a:noFill/>
                          </a:ln>
                          <a:solidFill>
                            <a:srgbClr val="FF0000"/>
                          </a:solidFill>
                          <a:effectLst/>
                          <a:latin typeface="Arial" charset="0"/>
                        </a:rPr>
                        <a:t>()</a:t>
                      </a:r>
                      <a:br>
                        <a:rPr kumimoji="0" lang="en-US" sz="2000" b="0" i="0" u="none" strike="noStrike" cap="none" normalizeH="0" baseline="0" dirty="0" smtClean="0">
                          <a:ln>
                            <a:noFill/>
                          </a:ln>
                          <a:solidFill>
                            <a:srgbClr val="FF0000"/>
                          </a:solidFill>
                          <a:effectLst/>
                          <a:latin typeface="Arial" charset="0"/>
                        </a:rPr>
                      </a:br>
                      <a:endParaRPr kumimoji="0" lang="en-US" sz="2000" b="0" i="0" u="none" strike="noStrike" cap="none" normalizeH="0" baseline="0" dirty="0" smtClean="0">
                        <a:ln>
                          <a:noFill/>
                        </a:ln>
                        <a:solidFill>
                          <a:srgbClr val="FF0000"/>
                        </a:solidFill>
                        <a:effectLst/>
                        <a:latin typeface="Arial"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3175" marR="0" lvl="0" indent="-3175"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rgbClr val="FF0000"/>
                          </a:solidFill>
                          <a:effectLst/>
                          <a:latin typeface="Arial" charset="0"/>
                        </a:rPr>
                        <a:t>Any</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rgbClr val="FF0000"/>
                          </a:solidFill>
                          <a:effectLst/>
                          <a:latin typeface="Arial" charset="0"/>
                        </a:rPr>
                        <a:t>The group supervisor (who will assign object manually)</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r>
              <a:tr h="223838">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rgbClr val="FF0000"/>
                          </a:solidFill>
                          <a:effectLst/>
                          <a:latin typeface="Arial" charset="0"/>
                        </a:rPr>
                        <a:t>assignActivityToQueue()</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3175" marR="0" lvl="0" indent="-3175"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rgbClr val="FF0000"/>
                          </a:solidFill>
                          <a:effectLst/>
                          <a:latin typeface="Arial" charset="0"/>
                        </a:rPr>
                        <a:t>Activity</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rgbClr val="FF0000"/>
                          </a:solidFill>
                          <a:effectLst/>
                          <a:latin typeface="Arial" charset="0"/>
                        </a:rPr>
                        <a:t>The named activity queue</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r>
              <a:tr h="619125">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chemeClr val="hlink"/>
                          </a:solidFill>
                          <a:effectLst/>
                          <a:latin typeface="Arial" charset="0"/>
                        </a:rPr>
                        <a:t>assignByUserAttributes()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3175" marR="0" lvl="0" indent="-3175"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chemeClr val="hlink"/>
                          </a:solidFill>
                          <a:effectLst/>
                          <a:latin typeface="Arial" charset="0"/>
                        </a:rPr>
                        <a:t>Any</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chemeClr val="hlink"/>
                          </a:solidFill>
                          <a:effectLst/>
                          <a:latin typeface="Arial" charset="0"/>
                        </a:rPr>
                        <a:t>A user which matches specified attributes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r>
              <a:tr h="619125">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chemeClr val="hlink"/>
                          </a:solidFill>
                          <a:effectLst/>
                          <a:latin typeface="Arial" charset="0"/>
                        </a:rPr>
                        <a:t>dynamic assignment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3175" marR="0" lvl="0" indent="-3175"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chemeClr val="hlink"/>
                          </a:solidFill>
                          <a:effectLst/>
                          <a:latin typeface="Arial" charset="0"/>
                        </a:rPr>
                        <a:t>Any</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chemeClr val="hlink"/>
                          </a:solidFill>
                          <a:effectLst/>
                          <a:latin typeface="Arial" charset="0"/>
                        </a:rPr>
                        <a:t>Anything, depending on logic</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r>
            </a:tbl>
          </a:graphicData>
        </a:graphic>
      </p:graphicFrame>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Group 2"/>
          <p:cNvGrpSpPr>
            <a:grpSpLocks/>
          </p:cNvGrpSpPr>
          <p:nvPr/>
        </p:nvGrpSpPr>
        <p:grpSpPr bwMode="auto">
          <a:xfrm>
            <a:off x="1331913" y="1525588"/>
            <a:ext cx="1528762" cy="1244600"/>
            <a:chOff x="311" y="445"/>
            <a:chExt cx="963" cy="784"/>
          </a:xfrm>
        </p:grpSpPr>
        <p:grpSp>
          <p:nvGrpSpPr>
            <p:cNvPr id="19502" name="Group 3"/>
            <p:cNvGrpSpPr>
              <a:grpSpLocks/>
            </p:cNvGrpSpPr>
            <p:nvPr/>
          </p:nvGrpSpPr>
          <p:grpSpPr bwMode="auto">
            <a:xfrm>
              <a:off x="366" y="504"/>
              <a:ext cx="853" cy="666"/>
              <a:chOff x="366" y="504"/>
              <a:chExt cx="853" cy="666"/>
            </a:xfrm>
          </p:grpSpPr>
          <p:grpSp>
            <p:nvGrpSpPr>
              <p:cNvPr id="19504" name="Group 4"/>
              <p:cNvGrpSpPr>
                <a:grpSpLocks/>
              </p:cNvGrpSpPr>
              <p:nvPr/>
            </p:nvGrpSpPr>
            <p:grpSpPr bwMode="auto">
              <a:xfrm>
                <a:off x="366" y="780"/>
                <a:ext cx="529" cy="390"/>
                <a:chOff x="2083" y="1606"/>
                <a:chExt cx="1489" cy="1097"/>
              </a:xfrm>
            </p:grpSpPr>
            <p:sp>
              <p:nvSpPr>
                <p:cNvPr id="19573" name="Rectangle 5"/>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9574" name="Freeform 6"/>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9575" name="Freeform 7"/>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9576" name="Freeform 8"/>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9577" name="Freeform 9"/>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9578" name="Rectangle 10"/>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9579" name="Rectangle 11"/>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580" name="AutoShape 12"/>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9581" name="Freeform 13"/>
                <p:cNvSpPr>
                  <a:spLocks/>
                </p:cNvSpPr>
                <p:nvPr/>
              </p:nvSpPr>
              <p:spPr bwMode="auto">
                <a:xfrm>
                  <a:off x="2219" y="2561"/>
                  <a:ext cx="369" cy="104"/>
                </a:xfrm>
                <a:custGeom>
                  <a:avLst/>
                  <a:gdLst>
                    <a:gd name="T0" fmla="*/ 0 w 992"/>
                    <a:gd name="T1" fmla="*/ 0 h 280"/>
                    <a:gd name="T2" fmla="*/ 0 w 992"/>
                    <a:gd name="T3" fmla="*/ 0 h 280"/>
                    <a:gd name="T4" fmla="*/ 0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9582" name="Freeform 14"/>
                <p:cNvSpPr>
                  <a:spLocks/>
                </p:cNvSpPr>
                <p:nvPr/>
              </p:nvSpPr>
              <p:spPr bwMode="auto">
                <a:xfrm>
                  <a:off x="3429" y="2008"/>
                  <a:ext cx="51" cy="375"/>
                </a:xfrm>
                <a:custGeom>
                  <a:avLst/>
                  <a:gdLst>
                    <a:gd name="T0" fmla="*/ 0 w 136"/>
                    <a:gd name="T1" fmla="*/ 0 h 1008"/>
                    <a:gd name="T2" fmla="*/ 0 w 136"/>
                    <a:gd name="T3" fmla="*/ 0 h 1008"/>
                    <a:gd name="T4" fmla="*/ 0 w 136"/>
                    <a:gd name="T5" fmla="*/ 0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9583" name="Rectangle 15"/>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584" name="Rectangle 16"/>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585" name="Rectangle 17"/>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9586" name="Group 18"/>
                <p:cNvGrpSpPr>
                  <a:grpSpLocks/>
                </p:cNvGrpSpPr>
                <p:nvPr/>
              </p:nvGrpSpPr>
              <p:grpSpPr bwMode="auto">
                <a:xfrm>
                  <a:off x="2221" y="1871"/>
                  <a:ext cx="518" cy="782"/>
                  <a:chOff x="2400" y="1656"/>
                  <a:chExt cx="752" cy="1136"/>
                </a:xfrm>
              </p:grpSpPr>
              <p:sp>
                <p:nvSpPr>
                  <p:cNvPr id="19599" name="Freeform 1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19600" name="Freeform 2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9601" name="Freeform 2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9602" name="Freeform 2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9603" name="Freeform 2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19604" name="Line 2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605" name="Line 2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9587" name="Group 26"/>
                <p:cNvGrpSpPr>
                  <a:grpSpLocks/>
                </p:cNvGrpSpPr>
                <p:nvPr/>
              </p:nvGrpSpPr>
              <p:grpSpPr bwMode="auto">
                <a:xfrm rot="-6511945">
                  <a:off x="2834" y="1842"/>
                  <a:ext cx="518" cy="783"/>
                  <a:chOff x="2400" y="1656"/>
                  <a:chExt cx="752" cy="1136"/>
                </a:xfrm>
              </p:grpSpPr>
              <p:sp>
                <p:nvSpPr>
                  <p:cNvPr id="19592" name="Freeform 2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19593" name="Freeform 2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9594" name="Freeform 2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9595" name="Freeform 3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9596" name="Freeform 3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9597" name="Line 3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598" name="Line 3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9588" name="Freeform 34"/>
                <p:cNvSpPr>
                  <a:spLocks/>
                </p:cNvSpPr>
                <p:nvPr/>
              </p:nvSpPr>
              <p:spPr bwMode="auto">
                <a:xfrm>
                  <a:off x="2689" y="2097"/>
                  <a:ext cx="62" cy="351"/>
                </a:xfrm>
                <a:custGeom>
                  <a:avLst/>
                  <a:gdLst>
                    <a:gd name="T0" fmla="*/ 0 w 168"/>
                    <a:gd name="T1" fmla="*/ 0 h 944"/>
                    <a:gd name="T2" fmla="*/ 0 w 168"/>
                    <a:gd name="T3" fmla="*/ 0 h 944"/>
                    <a:gd name="T4" fmla="*/ 0 w 168"/>
                    <a:gd name="T5" fmla="*/ 0 h 944"/>
                    <a:gd name="T6" fmla="*/ 0 w 168"/>
                    <a:gd name="T7" fmla="*/ 0 h 944"/>
                    <a:gd name="T8" fmla="*/ 0 w 168"/>
                    <a:gd name="T9" fmla="*/ 0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9589" name="Freeform 35"/>
                <p:cNvSpPr>
                  <a:spLocks/>
                </p:cNvSpPr>
                <p:nvPr/>
              </p:nvSpPr>
              <p:spPr bwMode="auto">
                <a:xfrm>
                  <a:off x="2382" y="1853"/>
                  <a:ext cx="354" cy="78"/>
                </a:xfrm>
                <a:custGeom>
                  <a:avLst/>
                  <a:gdLst>
                    <a:gd name="T0" fmla="*/ 0 w 952"/>
                    <a:gd name="T1" fmla="*/ 0 h 208"/>
                    <a:gd name="T2" fmla="*/ 0 w 952"/>
                    <a:gd name="T3" fmla="*/ 0 h 208"/>
                    <a:gd name="T4" fmla="*/ 0 w 952"/>
                    <a:gd name="T5" fmla="*/ 0 h 208"/>
                    <a:gd name="T6" fmla="*/ 0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9590" name="Rectangle 36"/>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591" name="Rectangle 37"/>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19505" name="Group 38"/>
              <p:cNvGrpSpPr>
                <a:grpSpLocks/>
              </p:cNvGrpSpPr>
              <p:nvPr/>
            </p:nvGrpSpPr>
            <p:grpSpPr bwMode="auto">
              <a:xfrm>
                <a:off x="528" y="642"/>
                <a:ext cx="529" cy="390"/>
                <a:chOff x="2083" y="1606"/>
                <a:chExt cx="1489" cy="1097"/>
              </a:xfrm>
            </p:grpSpPr>
            <p:sp>
              <p:nvSpPr>
                <p:cNvPr id="19540" name="Rectangle 39"/>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9541" name="Freeform 40"/>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9542" name="Freeform 41"/>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9543" name="Freeform 42"/>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9544" name="Freeform 43"/>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9545" name="Rectangle 44"/>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9546" name="Rectangle 45"/>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547" name="AutoShape 46"/>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9548" name="Freeform 47"/>
                <p:cNvSpPr>
                  <a:spLocks/>
                </p:cNvSpPr>
                <p:nvPr/>
              </p:nvSpPr>
              <p:spPr bwMode="auto">
                <a:xfrm>
                  <a:off x="2219" y="2561"/>
                  <a:ext cx="369" cy="104"/>
                </a:xfrm>
                <a:custGeom>
                  <a:avLst/>
                  <a:gdLst>
                    <a:gd name="T0" fmla="*/ 0 w 992"/>
                    <a:gd name="T1" fmla="*/ 0 h 280"/>
                    <a:gd name="T2" fmla="*/ 0 w 992"/>
                    <a:gd name="T3" fmla="*/ 0 h 280"/>
                    <a:gd name="T4" fmla="*/ 0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9549" name="Freeform 48"/>
                <p:cNvSpPr>
                  <a:spLocks/>
                </p:cNvSpPr>
                <p:nvPr/>
              </p:nvSpPr>
              <p:spPr bwMode="auto">
                <a:xfrm>
                  <a:off x="3429" y="2008"/>
                  <a:ext cx="51" cy="375"/>
                </a:xfrm>
                <a:custGeom>
                  <a:avLst/>
                  <a:gdLst>
                    <a:gd name="T0" fmla="*/ 0 w 136"/>
                    <a:gd name="T1" fmla="*/ 0 h 1008"/>
                    <a:gd name="T2" fmla="*/ 0 w 136"/>
                    <a:gd name="T3" fmla="*/ 0 h 1008"/>
                    <a:gd name="T4" fmla="*/ 0 w 136"/>
                    <a:gd name="T5" fmla="*/ 0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9550" name="Rectangle 49"/>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551" name="Rectangle 50"/>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552" name="Rectangle 51"/>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9553" name="Group 52"/>
                <p:cNvGrpSpPr>
                  <a:grpSpLocks/>
                </p:cNvGrpSpPr>
                <p:nvPr/>
              </p:nvGrpSpPr>
              <p:grpSpPr bwMode="auto">
                <a:xfrm>
                  <a:off x="2221" y="1871"/>
                  <a:ext cx="518" cy="782"/>
                  <a:chOff x="2400" y="1656"/>
                  <a:chExt cx="752" cy="1136"/>
                </a:xfrm>
              </p:grpSpPr>
              <p:sp>
                <p:nvSpPr>
                  <p:cNvPr id="19566" name="Freeform 53"/>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19567" name="Freeform 54"/>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9568" name="Freeform 55"/>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9569" name="Freeform 56"/>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9570" name="Freeform 57"/>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19571" name="Line 58"/>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72" name="Line 59"/>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9554" name="Group 60"/>
                <p:cNvGrpSpPr>
                  <a:grpSpLocks/>
                </p:cNvGrpSpPr>
                <p:nvPr/>
              </p:nvGrpSpPr>
              <p:grpSpPr bwMode="auto">
                <a:xfrm rot="-6511945">
                  <a:off x="2834" y="1842"/>
                  <a:ext cx="518" cy="783"/>
                  <a:chOff x="2400" y="1656"/>
                  <a:chExt cx="752" cy="1136"/>
                </a:xfrm>
              </p:grpSpPr>
              <p:sp>
                <p:nvSpPr>
                  <p:cNvPr id="19559" name="Freeform 61"/>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19560" name="Freeform 62"/>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9561" name="Freeform 63"/>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9562" name="Freeform 64"/>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9563" name="Freeform 65"/>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9564" name="Line 66"/>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565" name="Line 67"/>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9555" name="Freeform 68"/>
                <p:cNvSpPr>
                  <a:spLocks/>
                </p:cNvSpPr>
                <p:nvPr/>
              </p:nvSpPr>
              <p:spPr bwMode="auto">
                <a:xfrm>
                  <a:off x="2689" y="2097"/>
                  <a:ext cx="62" cy="351"/>
                </a:xfrm>
                <a:custGeom>
                  <a:avLst/>
                  <a:gdLst>
                    <a:gd name="T0" fmla="*/ 0 w 168"/>
                    <a:gd name="T1" fmla="*/ 0 h 944"/>
                    <a:gd name="T2" fmla="*/ 0 w 168"/>
                    <a:gd name="T3" fmla="*/ 0 h 944"/>
                    <a:gd name="T4" fmla="*/ 0 w 168"/>
                    <a:gd name="T5" fmla="*/ 0 h 944"/>
                    <a:gd name="T6" fmla="*/ 0 w 168"/>
                    <a:gd name="T7" fmla="*/ 0 h 944"/>
                    <a:gd name="T8" fmla="*/ 0 w 168"/>
                    <a:gd name="T9" fmla="*/ 0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9556" name="Freeform 69"/>
                <p:cNvSpPr>
                  <a:spLocks/>
                </p:cNvSpPr>
                <p:nvPr/>
              </p:nvSpPr>
              <p:spPr bwMode="auto">
                <a:xfrm>
                  <a:off x="2382" y="1853"/>
                  <a:ext cx="354" cy="78"/>
                </a:xfrm>
                <a:custGeom>
                  <a:avLst/>
                  <a:gdLst>
                    <a:gd name="T0" fmla="*/ 0 w 952"/>
                    <a:gd name="T1" fmla="*/ 0 h 208"/>
                    <a:gd name="T2" fmla="*/ 0 w 952"/>
                    <a:gd name="T3" fmla="*/ 0 h 208"/>
                    <a:gd name="T4" fmla="*/ 0 w 952"/>
                    <a:gd name="T5" fmla="*/ 0 h 208"/>
                    <a:gd name="T6" fmla="*/ 0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9557" name="Rectangle 70"/>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558" name="Rectangle 71"/>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19506" name="Group 72"/>
              <p:cNvGrpSpPr>
                <a:grpSpLocks/>
              </p:cNvGrpSpPr>
              <p:nvPr/>
            </p:nvGrpSpPr>
            <p:grpSpPr bwMode="auto">
              <a:xfrm>
                <a:off x="690" y="504"/>
                <a:ext cx="529" cy="390"/>
                <a:chOff x="2083" y="1606"/>
                <a:chExt cx="1489" cy="1097"/>
              </a:xfrm>
            </p:grpSpPr>
            <p:sp>
              <p:nvSpPr>
                <p:cNvPr id="19507" name="Rectangle 73"/>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9508" name="Freeform 74"/>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9509" name="Freeform 75"/>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9510" name="Freeform 76"/>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9511" name="Freeform 77"/>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9512" name="Rectangle 78"/>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9513" name="Rectangle 79"/>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514" name="AutoShape 80"/>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9515" name="Freeform 81"/>
                <p:cNvSpPr>
                  <a:spLocks/>
                </p:cNvSpPr>
                <p:nvPr/>
              </p:nvSpPr>
              <p:spPr bwMode="auto">
                <a:xfrm>
                  <a:off x="2219" y="2561"/>
                  <a:ext cx="369" cy="104"/>
                </a:xfrm>
                <a:custGeom>
                  <a:avLst/>
                  <a:gdLst>
                    <a:gd name="T0" fmla="*/ 0 w 992"/>
                    <a:gd name="T1" fmla="*/ 0 h 280"/>
                    <a:gd name="T2" fmla="*/ 0 w 992"/>
                    <a:gd name="T3" fmla="*/ 0 h 280"/>
                    <a:gd name="T4" fmla="*/ 0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9516" name="Freeform 82"/>
                <p:cNvSpPr>
                  <a:spLocks/>
                </p:cNvSpPr>
                <p:nvPr/>
              </p:nvSpPr>
              <p:spPr bwMode="auto">
                <a:xfrm>
                  <a:off x="3429" y="2008"/>
                  <a:ext cx="51" cy="375"/>
                </a:xfrm>
                <a:custGeom>
                  <a:avLst/>
                  <a:gdLst>
                    <a:gd name="T0" fmla="*/ 0 w 136"/>
                    <a:gd name="T1" fmla="*/ 0 h 1008"/>
                    <a:gd name="T2" fmla="*/ 0 w 136"/>
                    <a:gd name="T3" fmla="*/ 0 h 1008"/>
                    <a:gd name="T4" fmla="*/ 0 w 136"/>
                    <a:gd name="T5" fmla="*/ 0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9517" name="Rectangle 83"/>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518" name="Rectangle 84"/>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519" name="Rectangle 85"/>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9520" name="Group 86"/>
                <p:cNvGrpSpPr>
                  <a:grpSpLocks/>
                </p:cNvGrpSpPr>
                <p:nvPr/>
              </p:nvGrpSpPr>
              <p:grpSpPr bwMode="auto">
                <a:xfrm>
                  <a:off x="2221" y="1871"/>
                  <a:ext cx="518" cy="782"/>
                  <a:chOff x="2400" y="1656"/>
                  <a:chExt cx="752" cy="1136"/>
                </a:xfrm>
              </p:grpSpPr>
              <p:sp>
                <p:nvSpPr>
                  <p:cNvPr id="19533" name="Freeform 8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19534" name="Freeform 8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9535" name="Freeform 8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9536" name="Freeform 9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9537" name="Freeform 9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19538" name="Line 9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39" name="Line 9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9521" name="Group 94"/>
                <p:cNvGrpSpPr>
                  <a:grpSpLocks/>
                </p:cNvGrpSpPr>
                <p:nvPr/>
              </p:nvGrpSpPr>
              <p:grpSpPr bwMode="auto">
                <a:xfrm rot="-6511945">
                  <a:off x="2834" y="1842"/>
                  <a:ext cx="518" cy="783"/>
                  <a:chOff x="2400" y="1656"/>
                  <a:chExt cx="752" cy="1136"/>
                </a:xfrm>
              </p:grpSpPr>
              <p:sp>
                <p:nvSpPr>
                  <p:cNvPr id="19526" name="Freeform 95"/>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19527" name="Freeform 96"/>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9528" name="Freeform 97"/>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9529" name="Freeform 98"/>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9530" name="Freeform 99"/>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9531" name="Line 100"/>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532" name="Line 101"/>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9522" name="Freeform 102"/>
                <p:cNvSpPr>
                  <a:spLocks/>
                </p:cNvSpPr>
                <p:nvPr/>
              </p:nvSpPr>
              <p:spPr bwMode="auto">
                <a:xfrm>
                  <a:off x="2689" y="2097"/>
                  <a:ext cx="62" cy="351"/>
                </a:xfrm>
                <a:custGeom>
                  <a:avLst/>
                  <a:gdLst>
                    <a:gd name="T0" fmla="*/ 0 w 168"/>
                    <a:gd name="T1" fmla="*/ 0 h 944"/>
                    <a:gd name="T2" fmla="*/ 0 w 168"/>
                    <a:gd name="T3" fmla="*/ 0 h 944"/>
                    <a:gd name="T4" fmla="*/ 0 w 168"/>
                    <a:gd name="T5" fmla="*/ 0 h 944"/>
                    <a:gd name="T6" fmla="*/ 0 w 168"/>
                    <a:gd name="T7" fmla="*/ 0 h 944"/>
                    <a:gd name="T8" fmla="*/ 0 w 168"/>
                    <a:gd name="T9" fmla="*/ 0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9523" name="Freeform 103"/>
                <p:cNvSpPr>
                  <a:spLocks/>
                </p:cNvSpPr>
                <p:nvPr/>
              </p:nvSpPr>
              <p:spPr bwMode="auto">
                <a:xfrm>
                  <a:off x="2382" y="1853"/>
                  <a:ext cx="354" cy="78"/>
                </a:xfrm>
                <a:custGeom>
                  <a:avLst/>
                  <a:gdLst>
                    <a:gd name="T0" fmla="*/ 0 w 952"/>
                    <a:gd name="T1" fmla="*/ 0 h 208"/>
                    <a:gd name="T2" fmla="*/ 0 w 952"/>
                    <a:gd name="T3" fmla="*/ 0 h 208"/>
                    <a:gd name="T4" fmla="*/ 0 w 952"/>
                    <a:gd name="T5" fmla="*/ 0 h 208"/>
                    <a:gd name="T6" fmla="*/ 0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9524" name="Rectangle 104"/>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525" name="Rectangle 105"/>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sp>
          <p:nvSpPr>
            <p:cNvPr id="19503" name="Rectangle 106"/>
            <p:cNvSpPr>
              <a:spLocks noChangeArrowheads="1"/>
            </p:cNvSpPr>
            <p:nvPr/>
          </p:nvSpPr>
          <p:spPr bwMode="auto">
            <a:xfrm>
              <a:off x="311" y="445"/>
              <a:ext cx="963" cy="784"/>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19459" name="Rectangle 107"/>
          <p:cNvSpPr>
            <a:spLocks noGrp="1" noChangeArrowheads="1"/>
          </p:cNvSpPr>
          <p:nvPr>
            <p:ph type="title"/>
          </p:nvPr>
        </p:nvSpPr>
        <p:spPr/>
        <p:txBody>
          <a:bodyPr/>
          <a:lstStyle/>
          <a:p>
            <a:pPr eaLnBrk="1" hangingPunct="1"/>
            <a:r>
              <a:rPr lang="en-US" smtClean="0"/>
              <a:t>"Pending assignment" objects</a:t>
            </a:r>
          </a:p>
        </p:txBody>
      </p:sp>
      <p:sp>
        <p:nvSpPr>
          <p:cNvPr id="19460" name="Rectangle 108"/>
          <p:cNvSpPr>
            <a:spLocks noGrp="1" noChangeArrowheads="1"/>
          </p:cNvSpPr>
          <p:nvPr>
            <p:ph idx="1"/>
          </p:nvPr>
        </p:nvSpPr>
        <p:spPr>
          <a:xfrm>
            <a:off x="519113" y="4017963"/>
            <a:ext cx="8318500" cy="2003425"/>
          </a:xfrm>
        </p:spPr>
        <p:txBody>
          <a:bodyPr/>
          <a:lstStyle/>
          <a:p>
            <a:pPr>
              <a:buFont typeface="Arial" charset="0"/>
              <a:buChar char="•"/>
            </a:pPr>
            <a:r>
              <a:rPr lang="en-US" smtClean="0"/>
              <a:t>Assignable objects can be marked "pending assignment“</a:t>
            </a:r>
          </a:p>
          <a:p>
            <a:pPr lvl="1"/>
            <a:r>
              <a:rPr lang="en-US" smtClean="0"/>
              <a:t>“Assign object” activities are created and appear only on a special list visible only to the supervisor of the group</a:t>
            </a:r>
          </a:p>
          <a:p>
            <a:pPr lvl="1"/>
            <a:r>
              <a:rPr lang="en-US" smtClean="0"/>
              <a:t>The supervisor is responsible for manually assigning the object to a member of the group</a:t>
            </a:r>
          </a:p>
        </p:txBody>
      </p:sp>
      <p:sp>
        <p:nvSpPr>
          <p:cNvPr id="19461" name="Text Box 109"/>
          <p:cNvSpPr txBox="1">
            <a:spLocks noChangeArrowheads="1"/>
          </p:cNvSpPr>
          <p:nvPr/>
        </p:nvSpPr>
        <p:spPr bwMode="auto">
          <a:xfrm>
            <a:off x="684213" y="2813050"/>
            <a:ext cx="291306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Los Angeles</a:t>
            </a:r>
            <a:br>
              <a:rPr lang="en-US">
                <a:solidFill>
                  <a:schemeClr val="bg1"/>
                </a:solidFill>
              </a:rPr>
            </a:br>
            <a:r>
              <a:rPr lang="en-US">
                <a:solidFill>
                  <a:schemeClr val="bg1"/>
                </a:solidFill>
              </a:rPr>
              <a:t>Auto Adjusters</a:t>
            </a:r>
            <a:br>
              <a:rPr lang="en-US">
                <a:solidFill>
                  <a:schemeClr val="bg1"/>
                </a:solidFill>
              </a:rPr>
            </a:br>
            <a:r>
              <a:rPr lang="en-US">
                <a:solidFill>
                  <a:schemeClr val="bg1"/>
                </a:solidFill>
              </a:rPr>
              <a:t>Pending assignments</a:t>
            </a:r>
          </a:p>
        </p:txBody>
      </p:sp>
      <p:sp>
        <p:nvSpPr>
          <p:cNvPr id="19462" name="Text Box 110"/>
          <p:cNvSpPr txBox="1">
            <a:spLocks noChangeArrowheads="1"/>
          </p:cNvSpPr>
          <p:nvPr/>
        </p:nvSpPr>
        <p:spPr bwMode="auto">
          <a:xfrm>
            <a:off x="6245225" y="1223963"/>
            <a:ext cx="2174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Terence Johnson</a:t>
            </a:r>
          </a:p>
        </p:txBody>
      </p:sp>
      <p:grpSp>
        <p:nvGrpSpPr>
          <p:cNvPr id="19463" name="Group 111"/>
          <p:cNvGrpSpPr>
            <a:grpSpLocks/>
          </p:cNvGrpSpPr>
          <p:nvPr/>
        </p:nvGrpSpPr>
        <p:grpSpPr bwMode="auto">
          <a:xfrm>
            <a:off x="5078413" y="1052513"/>
            <a:ext cx="1062037" cy="715962"/>
            <a:chOff x="2984" y="3331"/>
            <a:chExt cx="845" cy="569"/>
          </a:xfrm>
        </p:grpSpPr>
        <p:sp>
          <p:nvSpPr>
            <p:cNvPr id="19489" name="AutoShape 112"/>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9490" name="Group 113"/>
            <p:cNvGrpSpPr>
              <a:grpSpLocks/>
            </p:cNvGrpSpPr>
            <p:nvPr/>
          </p:nvGrpSpPr>
          <p:grpSpPr bwMode="auto">
            <a:xfrm>
              <a:off x="3386" y="3487"/>
              <a:ext cx="443" cy="398"/>
              <a:chOff x="4838" y="2218"/>
              <a:chExt cx="395" cy="355"/>
            </a:xfrm>
          </p:grpSpPr>
          <p:sp>
            <p:nvSpPr>
              <p:cNvPr id="19491" name="Freeform 114"/>
              <p:cNvSpPr>
                <a:spLocks/>
              </p:cNvSpPr>
              <p:nvPr/>
            </p:nvSpPr>
            <p:spPr bwMode="auto">
              <a:xfrm>
                <a:off x="4888" y="2251"/>
                <a:ext cx="294" cy="113"/>
              </a:xfrm>
              <a:custGeom>
                <a:avLst/>
                <a:gdLst>
                  <a:gd name="T0" fmla="*/ 0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0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92" name="Freeform 115"/>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93" name="Freeform 116"/>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94" name="Freeform 117"/>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95" name="Freeform 118"/>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96" name="Freeform 119"/>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97" name="Freeform 120"/>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98" name="Rectangle 121"/>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499" name="Rectangle 122"/>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500" name="Freeform 123"/>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01" name="Rectangle 124"/>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19464" name="Text Box 125"/>
          <p:cNvSpPr txBox="1">
            <a:spLocks noChangeArrowheads="1"/>
          </p:cNvSpPr>
          <p:nvPr/>
        </p:nvSpPr>
        <p:spPr bwMode="auto">
          <a:xfrm>
            <a:off x="6245225" y="2200275"/>
            <a:ext cx="2174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Scott Arthur</a:t>
            </a:r>
          </a:p>
        </p:txBody>
      </p:sp>
      <p:grpSp>
        <p:nvGrpSpPr>
          <p:cNvPr id="19465" name="Group 126"/>
          <p:cNvGrpSpPr>
            <a:grpSpLocks/>
          </p:cNvGrpSpPr>
          <p:nvPr/>
        </p:nvGrpSpPr>
        <p:grpSpPr bwMode="auto">
          <a:xfrm>
            <a:off x="5078413" y="1995488"/>
            <a:ext cx="1062037" cy="715962"/>
            <a:chOff x="2984" y="3331"/>
            <a:chExt cx="845" cy="569"/>
          </a:xfrm>
        </p:grpSpPr>
        <p:sp>
          <p:nvSpPr>
            <p:cNvPr id="19476" name="AutoShape 127"/>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9477" name="Group 128"/>
            <p:cNvGrpSpPr>
              <a:grpSpLocks/>
            </p:cNvGrpSpPr>
            <p:nvPr/>
          </p:nvGrpSpPr>
          <p:grpSpPr bwMode="auto">
            <a:xfrm>
              <a:off x="3386" y="3487"/>
              <a:ext cx="443" cy="398"/>
              <a:chOff x="4838" y="2218"/>
              <a:chExt cx="395" cy="355"/>
            </a:xfrm>
          </p:grpSpPr>
          <p:sp>
            <p:nvSpPr>
              <p:cNvPr id="19478" name="Freeform 129"/>
              <p:cNvSpPr>
                <a:spLocks/>
              </p:cNvSpPr>
              <p:nvPr/>
            </p:nvSpPr>
            <p:spPr bwMode="auto">
              <a:xfrm>
                <a:off x="4888" y="2251"/>
                <a:ext cx="294" cy="113"/>
              </a:xfrm>
              <a:custGeom>
                <a:avLst/>
                <a:gdLst>
                  <a:gd name="T0" fmla="*/ 0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0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79" name="Freeform 130"/>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80" name="Freeform 131"/>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81" name="Freeform 132"/>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82" name="Freeform 133"/>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83" name="Freeform 134"/>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84" name="Freeform 135"/>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85" name="Rectangle 136"/>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486" name="Rectangle 137"/>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487" name="Freeform 138"/>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88" name="Rectangle 139"/>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19466" name="Group 140"/>
          <p:cNvGrpSpPr>
            <a:grpSpLocks/>
          </p:cNvGrpSpPr>
          <p:nvPr/>
        </p:nvGrpSpPr>
        <p:grpSpPr bwMode="auto">
          <a:xfrm>
            <a:off x="5057775" y="2890838"/>
            <a:ext cx="728663" cy="1020762"/>
            <a:chOff x="3870" y="2092"/>
            <a:chExt cx="570" cy="800"/>
          </a:xfrm>
        </p:grpSpPr>
        <p:sp>
          <p:nvSpPr>
            <p:cNvPr id="19471" name="Line 141"/>
            <p:cNvSpPr>
              <a:spLocks noChangeShapeType="1"/>
            </p:cNvSpPr>
            <p:nvPr/>
          </p:nvSpPr>
          <p:spPr bwMode="auto">
            <a:xfrm>
              <a:off x="4238" y="2570"/>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72" name="Line 142"/>
            <p:cNvSpPr>
              <a:spLocks noChangeShapeType="1"/>
            </p:cNvSpPr>
            <p:nvPr/>
          </p:nvSpPr>
          <p:spPr bwMode="auto">
            <a:xfrm flipH="1">
              <a:off x="3870" y="2570"/>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73" name="AutoShape 143"/>
            <p:cNvSpPr>
              <a:spLocks noChangeArrowheads="1"/>
            </p:cNvSpPr>
            <p:nvPr/>
          </p:nvSpPr>
          <p:spPr bwMode="auto">
            <a:xfrm rot="10800000">
              <a:off x="4122" y="2645"/>
              <a:ext cx="89" cy="70"/>
            </a:xfrm>
            <a:prstGeom prst="pentagon">
              <a:avLst/>
            </a:prstGeom>
            <a:solidFill>
              <a:srgbClr val="CC99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p>
              <a:endParaRPr lang="en-US"/>
            </a:p>
          </p:txBody>
        </p:sp>
        <p:sp>
          <p:nvSpPr>
            <p:cNvPr id="19474" name="Freeform 144"/>
            <p:cNvSpPr>
              <a:spLocks/>
            </p:cNvSpPr>
            <p:nvPr/>
          </p:nvSpPr>
          <p:spPr bwMode="auto">
            <a:xfrm>
              <a:off x="4114" y="2691"/>
              <a:ext cx="97" cy="201"/>
            </a:xfrm>
            <a:custGeom>
              <a:avLst/>
              <a:gdLst>
                <a:gd name="T0" fmla="*/ 760 w 75"/>
                <a:gd name="T1" fmla="*/ 76 h 156"/>
                <a:gd name="T2" fmla="*/ 0 w 75"/>
                <a:gd name="T3" fmla="*/ 3078 h 156"/>
                <a:gd name="T4" fmla="*/ 1099 w 75"/>
                <a:gd name="T5" fmla="*/ 4207 h 156"/>
                <a:gd name="T6" fmla="*/ 2126 w 75"/>
                <a:gd name="T7" fmla="*/ 3078 h 156"/>
                <a:gd name="T8" fmla="*/ 1344 w 75"/>
                <a:gd name="T9" fmla="*/ 0 h 156"/>
                <a:gd name="T10" fmla="*/ 0 60000 65536"/>
                <a:gd name="T11" fmla="*/ 0 60000 65536"/>
                <a:gd name="T12" fmla="*/ 0 60000 65536"/>
                <a:gd name="T13" fmla="*/ 0 60000 65536"/>
                <a:gd name="T14" fmla="*/ 0 60000 65536"/>
                <a:gd name="T15" fmla="*/ 0 w 75"/>
                <a:gd name="T16" fmla="*/ 0 h 156"/>
                <a:gd name="T17" fmla="*/ 75 w 75"/>
                <a:gd name="T18" fmla="*/ 156 h 156"/>
              </a:gdLst>
              <a:ahLst/>
              <a:cxnLst>
                <a:cxn ang="T10">
                  <a:pos x="T0" y="T1"/>
                </a:cxn>
                <a:cxn ang="T11">
                  <a:pos x="T2" y="T3"/>
                </a:cxn>
                <a:cxn ang="T12">
                  <a:pos x="T4" y="T5"/>
                </a:cxn>
                <a:cxn ang="T13">
                  <a:pos x="T6" y="T7"/>
                </a:cxn>
                <a:cxn ang="T14">
                  <a:pos x="T8" y="T9"/>
                </a:cxn>
              </a:cxnLst>
              <a:rect l="T15" t="T16" r="T17" b="T18"/>
              <a:pathLst>
                <a:path w="75" h="156">
                  <a:moveTo>
                    <a:pt x="27" y="3"/>
                  </a:moveTo>
                  <a:lnTo>
                    <a:pt x="0" y="114"/>
                  </a:lnTo>
                  <a:lnTo>
                    <a:pt x="39" y="156"/>
                  </a:lnTo>
                  <a:lnTo>
                    <a:pt x="75" y="114"/>
                  </a:lnTo>
                  <a:lnTo>
                    <a:pt x="48" y="0"/>
                  </a:lnTo>
                </a:path>
              </a:pathLst>
            </a:custGeom>
            <a:solidFill>
              <a:srgbClr val="CC9900"/>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en-US"/>
            </a:p>
          </p:txBody>
        </p:sp>
        <p:sp>
          <p:nvSpPr>
            <p:cNvPr id="19475" name="AutoShape 145"/>
            <p:cNvSpPr>
              <a:spLocks noChangeArrowheads="1"/>
            </p:cNvSpPr>
            <p:nvPr/>
          </p:nvSpPr>
          <p:spPr bwMode="auto">
            <a:xfrm>
              <a:off x="3887" y="2092"/>
              <a:ext cx="553" cy="56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sp>
        <p:nvSpPr>
          <p:cNvPr id="19467" name="Text Box 146"/>
          <p:cNvSpPr txBox="1">
            <a:spLocks noChangeArrowheads="1"/>
          </p:cNvSpPr>
          <p:nvPr/>
        </p:nvSpPr>
        <p:spPr bwMode="auto">
          <a:xfrm>
            <a:off x="6245225" y="3121025"/>
            <a:ext cx="2174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Wesley Roosevelt</a:t>
            </a:r>
          </a:p>
        </p:txBody>
      </p:sp>
      <p:sp>
        <p:nvSpPr>
          <p:cNvPr id="19468" name="Line 147"/>
          <p:cNvSpPr>
            <a:spLocks noChangeShapeType="1"/>
          </p:cNvSpPr>
          <p:nvPr/>
        </p:nvSpPr>
        <p:spPr bwMode="auto">
          <a:xfrm>
            <a:off x="522288" y="2155825"/>
            <a:ext cx="1643062"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469" name="Line 148"/>
          <p:cNvSpPr>
            <a:spLocks noChangeShapeType="1"/>
          </p:cNvSpPr>
          <p:nvPr/>
        </p:nvSpPr>
        <p:spPr bwMode="auto">
          <a:xfrm>
            <a:off x="2146300" y="2155825"/>
            <a:ext cx="2836863" cy="121285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470" name="Freeform 149"/>
          <p:cNvSpPr>
            <a:spLocks/>
          </p:cNvSpPr>
          <p:nvPr/>
        </p:nvSpPr>
        <p:spPr bwMode="auto">
          <a:xfrm>
            <a:off x="4335463" y="1443038"/>
            <a:ext cx="684212" cy="1828800"/>
          </a:xfrm>
          <a:custGeom>
            <a:avLst/>
            <a:gdLst>
              <a:gd name="T0" fmla="*/ 2147483647 w 431"/>
              <a:gd name="T1" fmla="*/ 2147483647 h 1058"/>
              <a:gd name="T2" fmla="*/ 2147483647 w 431"/>
              <a:gd name="T3" fmla="*/ 2147483647 h 1058"/>
              <a:gd name="T4" fmla="*/ 2147483647 w 431"/>
              <a:gd name="T5" fmla="*/ 2147483647 h 1058"/>
              <a:gd name="T6" fmla="*/ 2147483647 w 431"/>
              <a:gd name="T7" fmla="*/ 2147483647 h 1058"/>
              <a:gd name="T8" fmla="*/ 2147483647 w 431"/>
              <a:gd name="T9" fmla="*/ 0 h 1058"/>
              <a:gd name="T10" fmla="*/ 0 60000 65536"/>
              <a:gd name="T11" fmla="*/ 0 60000 65536"/>
              <a:gd name="T12" fmla="*/ 0 60000 65536"/>
              <a:gd name="T13" fmla="*/ 0 60000 65536"/>
              <a:gd name="T14" fmla="*/ 0 60000 65536"/>
              <a:gd name="T15" fmla="*/ 0 w 431"/>
              <a:gd name="T16" fmla="*/ 0 h 1058"/>
              <a:gd name="T17" fmla="*/ 431 w 431"/>
              <a:gd name="T18" fmla="*/ 1058 h 1058"/>
            </a:gdLst>
            <a:ahLst/>
            <a:cxnLst>
              <a:cxn ang="T10">
                <a:pos x="T0" y="T1"/>
              </a:cxn>
              <a:cxn ang="T11">
                <a:pos x="T2" y="T3"/>
              </a:cxn>
              <a:cxn ang="T12">
                <a:pos x="T4" y="T5"/>
              </a:cxn>
              <a:cxn ang="T13">
                <a:pos x="T6" y="T7"/>
              </a:cxn>
              <a:cxn ang="T14">
                <a:pos x="T8" y="T9"/>
              </a:cxn>
            </a:cxnLst>
            <a:rect l="T15" t="T16" r="T17" b="T18"/>
            <a:pathLst>
              <a:path w="431" h="1058">
                <a:moveTo>
                  <a:pt x="431" y="1058"/>
                </a:moveTo>
                <a:cubicBezTo>
                  <a:pt x="319" y="1009"/>
                  <a:pt x="208" y="960"/>
                  <a:pt x="137" y="870"/>
                </a:cubicBezTo>
                <a:cubicBezTo>
                  <a:pt x="66" y="780"/>
                  <a:pt x="16" y="630"/>
                  <a:pt x="8" y="518"/>
                </a:cubicBezTo>
                <a:cubicBezTo>
                  <a:pt x="0" y="406"/>
                  <a:pt x="20" y="286"/>
                  <a:pt x="90" y="200"/>
                </a:cubicBezTo>
                <a:cubicBezTo>
                  <a:pt x="160" y="114"/>
                  <a:pt x="295" y="57"/>
                  <a:pt x="431" y="0"/>
                </a:cubicBezTo>
              </a:path>
            </a:pathLst>
          </a:custGeom>
          <a:noFill/>
          <a:ln w="28575">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062" y="1815508"/>
            <a:ext cx="8528842" cy="206803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5" name="AutoShape 5"/>
          <p:cNvSpPr>
            <a:spLocks noChangeArrowheads="1"/>
          </p:cNvSpPr>
          <p:nvPr/>
        </p:nvSpPr>
        <p:spPr bwMode="auto">
          <a:xfrm>
            <a:off x="396062" y="3609026"/>
            <a:ext cx="1943377" cy="274515"/>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1268" name="Rectangle 4"/>
          <p:cNvSpPr>
            <a:spLocks noGrp="1" noChangeArrowheads="1"/>
          </p:cNvSpPr>
          <p:nvPr>
            <p:ph type="title"/>
          </p:nvPr>
        </p:nvSpPr>
        <p:spPr/>
        <p:txBody>
          <a:bodyPr/>
          <a:lstStyle/>
          <a:p>
            <a:pPr eaLnBrk="1" hangingPunct="1"/>
            <a:r>
              <a:rPr lang="en-US" dirty="0" smtClean="0"/>
              <a:t>The pending assignment list</a:t>
            </a:r>
          </a:p>
        </p:txBody>
      </p:sp>
      <p:sp>
        <p:nvSpPr>
          <p:cNvPr id="11269" name="Rectangle 5"/>
          <p:cNvSpPr>
            <a:spLocks noGrp="1" noChangeArrowheads="1"/>
          </p:cNvSpPr>
          <p:nvPr>
            <p:ph idx="1"/>
          </p:nvPr>
        </p:nvSpPr>
        <p:spPr>
          <a:xfrm>
            <a:off x="387877" y="569912"/>
            <a:ext cx="8318500" cy="1146175"/>
          </a:xfrm>
        </p:spPr>
        <p:txBody>
          <a:bodyPr/>
          <a:lstStyle/>
          <a:p>
            <a:pPr>
              <a:buFont typeface="Arial" charset="0"/>
              <a:buChar char="•"/>
            </a:pPr>
            <a:r>
              <a:rPr lang="en-US" dirty="0" smtClean="0"/>
              <a:t>Typically, Pending Assignment is visible only to group supervisors</a:t>
            </a:r>
          </a:p>
          <a:p>
            <a:pPr lvl="1"/>
            <a:r>
              <a:rPr lang="en-US" dirty="0" smtClean="0"/>
              <a:t>Lists claims requiring manual assignment</a:t>
            </a:r>
          </a:p>
        </p:txBody>
      </p:sp>
      <p:grpSp>
        <p:nvGrpSpPr>
          <p:cNvPr id="11271" name="Group 7"/>
          <p:cNvGrpSpPr>
            <a:grpSpLocks/>
          </p:cNvGrpSpPr>
          <p:nvPr/>
        </p:nvGrpSpPr>
        <p:grpSpPr bwMode="auto">
          <a:xfrm>
            <a:off x="8050897" y="1069383"/>
            <a:ext cx="923925" cy="1492250"/>
            <a:chOff x="706" y="1029"/>
            <a:chExt cx="669" cy="1081"/>
          </a:xfrm>
        </p:grpSpPr>
        <p:grpSp>
          <p:nvGrpSpPr>
            <p:cNvPr id="11291" name="Group 8"/>
            <p:cNvGrpSpPr>
              <a:grpSpLocks/>
            </p:cNvGrpSpPr>
            <p:nvPr/>
          </p:nvGrpSpPr>
          <p:grpSpPr bwMode="auto">
            <a:xfrm>
              <a:off x="706" y="1310"/>
              <a:ext cx="570" cy="800"/>
              <a:chOff x="3870" y="2092"/>
              <a:chExt cx="570" cy="800"/>
            </a:xfrm>
          </p:grpSpPr>
          <p:sp>
            <p:nvSpPr>
              <p:cNvPr id="11293" name="Line 9"/>
              <p:cNvSpPr>
                <a:spLocks noChangeShapeType="1"/>
              </p:cNvSpPr>
              <p:nvPr/>
            </p:nvSpPr>
            <p:spPr bwMode="auto">
              <a:xfrm>
                <a:off x="4238" y="2570"/>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94" name="Line 10"/>
              <p:cNvSpPr>
                <a:spLocks noChangeShapeType="1"/>
              </p:cNvSpPr>
              <p:nvPr/>
            </p:nvSpPr>
            <p:spPr bwMode="auto">
              <a:xfrm flipH="1">
                <a:off x="3870" y="2570"/>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95" name="AutoShape 11"/>
              <p:cNvSpPr>
                <a:spLocks noChangeArrowheads="1"/>
              </p:cNvSpPr>
              <p:nvPr/>
            </p:nvSpPr>
            <p:spPr bwMode="auto">
              <a:xfrm rot="10800000">
                <a:off x="4122" y="2645"/>
                <a:ext cx="89" cy="70"/>
              </a:xfrm>
              <a:prstGeom prst="pentagon">
                <a:avLst/>
              </a:prstGeom>
              <a:solidFill>
                <a:srgbClr val="CC99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p>
                <a:endParaRPr lang="en-US"/>
              </a:p>
            </p:txBody>
          </p:sp>
          <p:sp>
            <p:nvSpPr>
              <p:cNvPr id="11296" name="Freeform 12"/>
              <p:cNvSpPr>
                <a:spLocks/>
              </p:cNvSpPr>
              <p:nvPr/>
            </p:nvSpPr>
            <p:spPr bwMode="auto">
              <a:xfrm>
                <a:off x="4114" y="2691"/>
                <a:ext cx="97" cy="201"/>
              </a:xfrm>
              <a:custGeom>
                <a:avLst/>
                <a:gdLst>
                  <a:gd name="T0" fmla="*/ 35 w 75"/>
                  <a:gd name="T1" fmla="*/ 4 h 156"/>
                  <a:gd name="T2" fmla="*/ 0 w 75"/>
                  <a:gd name="T3" fmla="*/ 147 h 156"/>
                  <a:gd name="T4" fmla="*/ 50 w 75"/>
                  <a:gd name="T5" fmla="*/ 201 h 156"/>
                  <a:gd name="T6" fmla="*/ 97 w 75"/>
                  <a:gd name="T7" fmla="*/ 147 h 156"/>
                  <a:gd name="T8" fmla="*/ 62 w 75"/>
                  <a:gd name="T9" fmla="*/ 0 h 156"/>
                  <a:gd name="T10" fmla="*/ 0 60000 65536"/>
                  <a:gd name="T11" fmla="*/ 0 60000 65536"/>
                  <a:gd name="T12" fmla="*/ 0 60000 65536"/>
                  <a:gd name="T13" fmla="*/ 0 60000 65536"/>
                  <a:gd name="T14" fmla="*/ 0 60000 65536"/>
                  <a:gd name="T15" fmla="*/ 0 w 75"/>
                  <a:gd name="T16" fmla="*/ 0 h 156"/>
                  <a:gd name="T17" fmla="*/ 75 w 75"/>
                  <a:gd name="T18" fmla="*/ 156 h 156"/>
                </a:gdLst>
                <a:ahLst/>
                <a:cxnLst>
                  <a:cxn ang="T10">
                    <a:pos x="T0" y="T1"/>
                  </a:cxn>
                  <a:cxn ang="T11">
                    <a:pos x="T2" y="T3"/>
                  </a:cxn>
                  <a:cxn ang="T12">
                    <a:pos x="T4" y="T5"/>
                  </a:cxn>
                  <a:cxn ang="T13">
                    <a:pos x="T6" y="T7"/>
                  </a:cxn>
                  <a:cxn ang="T14">
                    <a:pos x="T8" y="T9"/>
                  </a:cxn>
                </a:cxnLst>
                <a:rect l="T15" t="T16" r="T17" b="T18"/>
                <a:pathLst>
                  <a:path w="75" h="156">
                    <a:moveTo>
                      <a:pt x="27" y="3"/>
                    </a:moveTo>
                    <a:lnTo>
                      <a:pt x="0" y="114"/>
                    </a:lnTo>
                    <a:lnTo>
                      <a:pt x="39" y="156"/>
                    </a:lnTo>
                    <a:lnTo>
                      <a:pt x="75" y="114"/>
                    </a:lnTo>
                    <a:lnTo>
                      <a:pt x="48" y="0"/>
                    </a:lnTo>
                  </a:path>
                </a:pathLst>
              </a:custGeom>
              <a:solidFill>
                <a:srgbClr val="CC9900"/>
              </a:soli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anchor="ctr"/>
              <a:lstStyle/>
              <a:p>
                <a:endParaRPr lang="en-US"/>
              </a:p>
            </p:txBody>
          </p:sp>
          <p:sp>
            <p:nvSpPr>
              <p:cNvPr id="11297" name="AutoShape 13"/>
              <p:cNvSpPr>
                <a:spLocks noChangeArrowheads="1"/>
              </p:cNvSpPr>
              <p:nvPr/>
            </p:nvSpPr>
            <p:spPr bwMode="auto">
              <a:xfrm>
                <a:off x="3887" y="2092"/>
                <a:ext cx="553" cy="56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pic>
          <p:nvPicPr>
            <p:cNvPr id="11292" name="Picture 14" descr="j043265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041241">
              <a:off x="788" y="1029"/>
              <a:ext cx="587" cy="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9112" y="3991426"/>
            <a:ext cx="7893676" cy="2080864"/>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1272" name="AutoShape 15"/>
          <p:cNvSpPr>
            <a:spLocks noChangeArrowheads="1"/>
          </p:cNvSpPr>
          <p:nvPr/>
        </p:nvSpPr>
        <p:spPr bwMode="auto">
          <a:xfrm>
            <a:off x="7961313" y="4115193"/>
            <a:ext cx="693737" cy="709613"/>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1273" name="Group 16"/>
          <p:cNvGrpSpPr>
            <a:grpSpLocks/>
          </p:cNvGrpSpPr>
          <p:nvPr/>
        </p:nvGrpSpPr>
        <p:grpSpPr bwMode="auto">
          <a:xfrm>
            <a:off x="8377238" y="4540643"/>
            <a:ext cx="561975" cy="457200"/>
            <a:chOff x="729" y="3059"/>
            <a:chExt cx="607" cy="495"/>
          </a:xfrm>
        </p:grpSpPr>
        <p:grpSp>
          <p:nvGrpSpPr>
            <p:cNvPr id="11277" name="Group 17"/>
            <p:cNvGrpSpPr>
              <a:grpSpLocks/>
            </p:cNvGrpSpPr>
            <p:nvPr/>
          </p:nvGrpSpPr>
          <p:grpSpPr bwMode="auto">
            <a:xfrm>
              <a:off x="836" y="3059"/>
              <a:ext cx="500" cy="495"/>
              <a:chOff x="2064" y="3278"/>
              <a:chExt cx="500" cy="495"/>
            </a:xfrm>
          </p:grpSpPr>
          <p:sp>
            <p:nvSpPr>
              <p:cNvPr id="11288" name="Rectangle 18"/>
              <p:cNvSpPr>
                <a:spLocks noChangeArrowheads="1"/>
              </p:cNvSpPr>
              <p:nvPr/>
            </p:nvSpPr>
            <p:spPr bwMode="auto">
              <a:xfrm rot="-2963728">
                <a:off x="2240" y="3267"/>
                <a:ext cx="144" cy="496"/>
              </a:xfrm>
              <a:prstGeom prst="rect">
                <a:avLst/>
              </a:prstGeom>
              <a:solidFill>
                <a:srgbClr val="FFCC00"/>
              </a:solidFill>
              <a:ln w="12700">
                <a:solidFill>
                  <a:schemeClr val="bg1"/>
                </a:solidFill>
                <a:miter lim="800000"/>
                <a:headEnd/>
                <a:tailEnd/>
              </a:ln>
            </p:spPr>
            <p:txBody>
              <a:bodyPr anchor="ctr">
                <a:spAutoFit/>
              </a:bodyPr>
              <a:lstStyle/>
              <a:p>
                <a:endParaRPr lang="en-US"/>
              </a:p>
            </p:txBody>
          </p:sp>
          <p:sp>
            <p:nvSpPr>
              <p:cNvPr id="11289" name="Rectangle 19"/>
              <p:cNvSpPr>
                <a:spLocks noChangeArrowheads="1"/>
              </p:cNvSpPr>
              <p:nvPr/>
            </p:nvSpPr>
            <p:spPr bwMode="auto">
              <a:xfrm rot="-2963728">
                <a:off x="2050" y="3313"/>
                <a:ext cx="144" cy="73"/>
              </a:xfrm>
              <a:prstGeom prst="rect">
                <a:avLst/>
              </a:prstGeom>
              <a:solidFill>
                <a:srgbClr val="FF66FF"/>
              </a:solidFill>
              <a:ln w="12700">
                <a:solidFill>
                  <a:schemeClr val="bg1"/>
                </a:solidFill>
                <a:miter lim="800000"/>
                <a:headEnd/>
                <a:tailEnd/>
              </a:ln>
            </p:spPr>
            <p:txBody>
              <a:bodyPr anchor="ctr">
                <a:spAutoFit/>
              </a:bodyPr>
              <a:lstStyle/>
              <a:p>
                <a:endParaRPr lang="en-US"/>
              </a:p>
            </p:txBody>
          </p:sp>
          <p:sp>
            <p:nvSpPr>
              <p:cNvPr id="11290" name="AutoShape 20"/>
              <p:cNvSpPr>
                <a:spLocks noChangeArrowheads="1"/>
              </p:cNvSpPr>
              <p:nvPr/>
            </p:nvSpPr>
            <p:spPr bwMode="auto">
              <a:xfrm rot="18636272" flipV="1">
                <a:off x="2456" y="3664"/>
                <a:ext cx="144" cy="73"/>
              </a:xfrm>
              <a:prstGeom prst="triangle">
                <a:avLst>
                  <a:gd name="adj" fmla="val 49995"/>
                </a:avLst>
              </a:prstGeom>
              <a:solidFill>
                <a:schemeClr val="hlink"/>
              </a:solidFill>
              <a:ln w="12700">
                <a:solidFill>
                  <a:schemeClr val="bg1"/>
                </a:solidFill>
                <a:miter lim="800000"/>
                <a:headEnd/>
                <a:tailEnd/>
              </a:ln>
            </p:spPr>
            <p:txBody>
              <a:bodyPr anchor="ctr">
                <a:spAutoFit/>
              </a:bodyPr>
              <a:lstStyle/>
              <a:p>
                <a:endParaRPr lang="en-US"/>
              </a:p>
            </p:txBody>
          </p:sp>
        </p:grpSp>
        <p:grpSp>
          <p:nvGrpSpPr>
            <p:cNvPr id="11278" name="Group 21"/>
            <p:cNvGrpSpPr>
              <a:grpSpLocks/>
            </p:cNvGrpSpPr>
            <p:nvPr/>
          </p:nvGrpSpPr>
          <p:grpSpPr bwMode="auto">
            <a:xfrm>
              <a:off x="729" y="3115"/>
              <a:ext cx="512" cy="334"/>
              <a:chOff x="4250" y="2059"/>
              <a:chExt cx="438" cy="286"/>
            </a:xfrm>
          </p:grpSpPr>
          <p:sp>
            <p:nvSpPr>
              <p:cNvPr id="11279" name="Freeform 22"/>
              <p:cNvSpPr>
                <a:spLocks/>
              </p:cNvSpPr>
              <p:nvPr/>
            </p:nvSpPr>
            <p:spPr bwMode="auto">
              <a:xfrm rot="3766183" flipH="1">
                <a:off x="4235" y="2207"/>
                <a:ext cx="153" cy="124"/>
              </a:xfrm>
              <a:custGeom>
                <a:avLst/>
                <a:gdLst>
                  <a:gd name="T0" fmla="*/ 57 w 153"/>
                  <a:gd name="T1" fmla="*/ 7 h 124"/>
                  <a:gd name="T2" fmla="*/ 57 w 153"/>
                  <a:gd name="T3" fmla="*/ 7 h 124"/>
                  <a:gd name="T4" fmla="*/ 73 w 153"/>
                  <a:gd name="T5" fmla="*/ 2 h 124"/>
                  <a:gd name="T6" fmla="*/ 88 w 153"/>
                  <a:gd name="T7" fmla="*/ 0 h 124"/>
                  <a:gd name="T8" fmla="*/ 101 w 153"/>
                  <a:gd name="T9" fmla="*/ 0 h 124"/>
                  <a:gd name="T10" fmla="*/ 115 w 153"/>
                  <a:gd name="T11" fmla="*/ 2 h 124"/>
                  <a:gd name="T12" fmla="*/ 127 w 153"/>
                  <a:gd name="T13" fmla="*/ 7 h 124"/>
                  <a:gd name="T14" fmla="*/ 137 w 153"/>
                  <a:gd name="T15" fmla="*/ 14 h 124"/>
                  <a:gd name="T16" fmla="*/ 142 w 153"/>
                  <a:gd name="T17" fmla="*/ 17 h 124"/>
                  <a:gd name="T18" fmla="*/ 146 w 153"/>
                  <a:gd name="T19" fmla="*/ 22 h 124"/>
                  <a:gd name="T20" fmla="*/ 148 w 153"/>
                  <a:gd name="T21" fmla="*/ 27 h 124"/>
                  <a:gd name="T22" fmla="*/ 151 w 153"/>
                  <a:gd name="T23" fmla="*/ 32 h 124"/>
                  <a:gd name="T24" fmla="*/ 151 w 153"/>
                  <a:gd name="T25" fmla="*/ 32 h 124"/>
                  <a:gd name="T26" fmla="*/ 152 w 153"/>
                  <a:gd name="T27" fmla="*/ 38 h 124"/>
                  <a:gd name="T28" fmla="*/ 153 w 153"/>
                  <a:gd name="T29" fmla="*/ 45 h 124"/>
                  <a:gd name="T30" fmla="*/ 153 w 153"/>
                  <a:gd name="T31" fmla="*/ 49 h 124"/>
                  <a:gd name="T32" fmla="*/ 152 w 153"/>
                  <a:gd name="T33" fmla="*/ 56 h 124"/>
                  <a:gd name="T34" fmla="*/ 148 w 153"/>
                  <a:gd name="T35" fmla="*/ 68 h 124"/>
                  <a:gd name="T36" fmla="*/ 142 w 153"/>
                  <a:gd name="T37" fmla="*/ 80 h 124"/>
                  <a:gd name="T38" fmla="*/ 133 w 153"/>
                  <a:gd name="T39" fmla="*/ 91 h 124"/>
                  <a:gd name="T40" fmla="*/ 123 w 153"/>
                  <a:gd name="T41" fmla="*/ 101 h 124"/>
                  <a:gd name="T42" fmla="*/ 110 w 153"/>
                  <a:gd name="T43" fmla="*/ 110 h 124"/>
                  <a:gd name="T44" fmla="*/ 96 w 153"/>
                  <a:gd name="T45" fmla="*/ 116 h 124"/>
                  <a:gd name="T46" fmla="*/ 96 w 153"/>
                  <a:gd name="T47" fmla="*/ 116 h 124"/>
                  <a:gd name="T48" fmla="*/ 80 w 153"/>
                  <a:gd name="T49" fmla="*/ 121 h 124"/>
                  <a:gd name="T50" fmla="*/ 65 w 153"/>
                  <a:gd name="T51" fmla="*/ 124 h 124"/>
                  <a:gd name="T52" fmla="*/ 50 w 153"/>
                  <a:gd name="T53" fmla="*/ 124 h 124"/>
                  <a:gd name="T54" fmla="*/ 38 w 153"/>
                  <a:gd name="T55" fmla="*/ 121 h 124"/>
                  <a:gd name="T56" fmla="*/ 26 w 153"/>
                  <a:gd name="T57" fmla="*/ 117 h 124"/>
                  <a:gd name="T58" fmla="*/ 16 w 153"/>
                  <a:gd name="T59" fmla="*/ 110 h 124"/>
                  <a:gd name="T60" fmla="*/ 11 w 153"/>
                  <a:gd name="T61" fmla="*/ 106 h 124"/>
                  <a:gd name="T62" fmla="*/ 7 w 153"/>
                  <a:gd name="T63" fmla="*/ 101 h 124"/>
                  <a:gd name="T64" fmla="*/ 5 w 153"/>
                  <a:gd name="T65" fmla="*/ 96 h 124"/>
                  <a:gd name="T66" fmla="*/ 2 w 153"/>
                  <a:gd name="T67" fmla="*/ 91 h 124"/>
                  <a:gd name="T68" fmla="*/ 2 w 153"/>
                  <a:gd name="T69" fmla="*/ 91 h 124"/>
                  <a:gd name="T70" fmla="*/ 1 w 153"/>
                  <a:gd name="T71" fmla="*/ 85 h 124"/>
                  <a:gd name="T72" fmla="*/ 0 w 153"/>
                  <a:gd name="T73" fmla="*/ 80 h 124"/>
                  <a:gd name="T74" fmla="*/ 0 w 153"/>
                  <a:gd name="T75" fmla="*/ 74 h 124"/>
                  <a:gd name="T76" fmla="*/ 0 w 153"/>
                  <a:gd name="T77" fmla="*/ 68 h 124"/>
                  <a:gd name="T78" fmla="*/ 3 w 153"/>
                  <a:gd name="T79" fmla="*/ 56 h 124"/>
                  <a:gd name="T80" fmla="*/ 10 w 153"/>
                  <a:gd name="T81" fmla="*/ 45 h 124"/>
                  <a:gd name="T82" fmla="*/ 18 w 153"/>
                  <a:gd name="T83" fmla="*/ 33 h 124"/>
                  <a:gd name="T84" fmla="*/ 29 w 153"/>
                  <a:gd name="T85" fmla="*/ 23 h 124"/>
                  <a:gd name="T86" fmla="*/ 42 w 153"/>
                  <a:gd name="T87" fmla="*/ 15 h 124"/>
                  <a:gd name="T88" fmla="*/ 57 w 153"/>
                  <a:gd name="T89" fmla="*/ 7 h 124"/>
                  <a:gd name="T90" fmla="*/ 57 w 153"/>
                  <a:gd name="T91" fmla="*/ 7 h 12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3"/>
                  <a:gd name="T139" fmla="*/ 0 h 124"/>
                  <a:gd name="T140" fmla="*/ 153 w 153"/>
                  <a:gd name="T141" fmla="*/ 124 h 12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3" h="124">
                    <a:moveTo>
                      <a:pt x="57" y="7"/>
                    </a:moveTo>
                    <a:lnTo>
                      <a:pt x="57" y="7"/>
                    </a:lnTo>
                    <a:lnTo>
                      <a:pt x="73" y="2"/>
                    </a:lnTo>
                    <a:lnTo>
                      <a:pt x="88" y="0"/>
                    </a:lnTo>
                    <a:lnTo>
                      <a:pt x="101" y="0"/>
                    </a:lnTo>
                    <a:lnTo>
                      <a:pt x="115" y="2"/>
                    </a:lnTo>
                    <a:lnTo>
                      <a:pt x="127" y="7"/>
                    </a:lnTo>
                    <a:lnTo>
                      <a:pt x="137" y="14"/>
                    </a:lnTo>
                    <a:lnTo>
                      <a:pt x="142" y="17"/>
                    </a:lnTo>
                    <a:lnTo>
                      <a:pt x="146" y="22"/>
                    </a:lnTo>
                    <a:lnTo>
                      <a:pt x="148" y="27"/>
                    </a:lnTo>
                    <a:lnTo>
                      <a:pt x="151" y="32"/>
                    </a:lnTo>
                    <a:lnTo>
                      <a:pt x="152" y="38"/>
                    </a:lnTo>
                    <a:lnTo>
                      <a:pt x="153" y="45"/>
                    </a:lnTo>
                    <a:lnTo>
                      <a:pt x="153" y="49"/>
                    </a:lnTo>
                    <a:lnTo>
                      <a:pt x="152" y="56"/>
                    </a:lnTo>
                    <a:lnTo>
                      <a:pt x="148" y="68"/>
                    </a:lnTo>
                    <a:lnTo>
                      <a:pt x="142" y="80"/>
                    </a:lnTo>
                    <a:lnTo>
                      <a:pt x="133" y="91"/>
                    </a:lnTo>
                    <a:lnTo>
                      <a:pt x="123" y="101"/>
                    </a:lnTo>
                    <a:lnTo>
                      <a:pt x="110" y="110"/>
                    </a:lnTo>
                    <a:lnTo>
                      <a:pt x="96" y="116"/>
                    </a:lnTo>
                    <a:lnTo>
                      <a:pt x="80" y="121"/>
                    </a:lnTo>
                    <a:lnTo>
                      <a:pt x="65" y="124"/>
                    </a:lnTo>
                    <a:lnTo>
                      <a:pt x="50" y="124"/>
                    </a:lnTo>
                    <a:lnTo>
                      <a:pt x="38" y="121"/>
                    </a:lnTo>
                    <a:lnTo>
                      <a:pt x="26" y="117"/>
                    </a:lnTo>
                    <a:lnTo>
                      <a:pt x="16" y="110"/>
                    </a:lnTo>
                    <a:lnTo>
                      <a:pt x="11" y="106"/>
                    </a:lnTo>
                    <a:lnTo>
                      <a:pt x="7" y="101"/>
                    </a:lnTo>
                    <a:lnTo>
                      <a:pt x="5" y="96"/>
                    </a:lnTo>
                    <a:lnTo>
                      <a:pt x="2" y="91"/>
                    </a:lnTo>
                    <a:lnTo>
                      <a:pt x="1" y="85"/>
                    </a:lnTo>
                    <a:lnTo>
                      <a:pt x="0" y="80"/>
                    </a:lnTo>
                    <a:lnTo>
                      <a:pt x="0" y="74"/>
                    </a:lnTo>
                    <a:lnTo>
                      <a:pt x="0" y="68"/>
                    </a:lnTo>
                    <a:lnTo>
                      <a:pt x="3" y="56"/>
                    </a:lnTo>
                    <a:lnTo>
                      <a:pt x="10" y="45"/>
                    </a:lnTo>
                    <a:lnTo>
                      <a:pt x="18" y="33"/>
                    </a:lnTo>
                    <a:lnTo>
                      <a:pt x="29" y="23"/>
                    </a:lnTo>
                    <a:lnTo>
                      <a:pt x="42" y="15"/>
                    </a:lnTo>
                    <a:lnTo>
                      <a:pt x="57"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80" name="Freeform 23"/>
              <p:cNvSpPr>
                <a:spLocks/>
              </p:cNvSpPr>
              <p:nvPr/>
            </p:nvSpPr>
            <p:spPr bwMode="auto">
              <a:xfrm rot="3766183" flipH="1">
                <a:off x="4245" y="2218"/>
                <a:ext cx="133" cy="102"/>
              </a:xfrm>
              <a:custGeom>
                <a:avLst/>
                <a:gdLst>
                  <a:gd name="T0" fmla="*/ 49 w 133"/>
                  <a:gd name="T1" fmla="*/ 6 h 102"/>
                  <a:gd name="T2" fmla="*/ 49 w 133"/>
                  <a:gd name="T3" fmla="*/ 6 h 102"/>
                  <a:gd name="T4" fmla="*/ 63 w 133"/>
                  <a:gd name="T5" fmla="*/ 3 h 102"/>
                  <a:gd name="T6" fmla="*/ 76 w 133"/>
                  <a:gd name="T7" fmla="*/ 0 h 102"/>
                  <a:gd name="T8" fmla="*/ 89 w 133"/>
                  <a:gd name="T9" fmla="*/ 0 h 102"/>
                  <a:gd name="T10" fmla="*/ 100 w 133"/>
                  <a:gd name="T11" fmla="*/ 3 h 102"/>
                  <a:gd name="T12" fmla="*/ 111 w 133"/>
                  <a:gd name="T13" fmla="*/ 6 h 102"/>
                  <a:gd name="T14" fmla="*/ 120 w 133"/>
                  <a:gd name="T15" fmla="*/ 11 h 102"/>
                  <a:gd name="T16" fmla="*/ 126 w 133"/>
                  <a:gd name="T17" fmla="*/ 19 h 102"/>
                  <a:gd name="T18" fmla="*/ 131 w 133"/>
                  <a:gd name="T19" fmla="*/ 27 h 102"/>
                  <a:gd name="T20" fmla="*/ 131 w 133"/>
                  <a:gd name="T21" fmla="*/ 27 h 102"/>
                  <a:gd name="T22" fmla="*/ 133 w 133"/>
                  <a:gd name="T23" fmla="*/ 36 h 102"/>
                  <a:gd name="T24" fmla="*/ 132 w 133"/>
                  <a:gd name="T25" fmla="*/ 46 h 102"/>
                  <a:gd name="T26" fmla="*/ 130 w 133"/>
                  <a:gd name="T27" fmla="*/ 56 h 102"/>
                  <a:gd name="T28" fmla="*/ 123 w 133"/>
                  <a:gd name="T29" fmla="*/ 66 h 102"/>
                  <a:gd name="T30" fmla="*/ 116 w 133"/>
                  <a:gd name="T31" fmla="*/ 74 h 102"/>
                  <a:gd name="T32" fmla="*/ 107 w 133"/>
                  <a:gd name="T33" fmla="*/ 83 h 102"/>
                  <a:gd name="T34" fmla="*/ 96 w 133"/>
                  <a:gd name="T35" fmla="*/ 90 h 102"/>
                  <a:gd name="T36" fmla="*/ 84 w 133"/>
                  <a:gd name="T37" fmla="*/ 97 h 102"/>
                  <a:gd name="T38" fmla="*/ 84 w 133"/>
                  <a:gd name="T39" fmla="*/ 97 h 102"/>
                  <a:gd name="T40" fmla="*/ 70 w 133"/>
                  <a:gd name="T41" fmla="*/ 100 h 102"/>
                  <a:gd name="T42" fmla="*/ 57 w 133"/>
                  <a:gd name="T43" fmla="*/ 102 h 102"/>
                  <a:gd name="T44" fmla="*/ 44 w 133"/>
                  <a:gd name="T45" fmla="*/ 102 h 102"/>
                  <a:gd name="T46" fmla="*/ 33 w 133"/>
                  <a:gd name="T47" fmla="*/ 100 h 102"/>
                  <a:gd name="T48" fmla="*/ 22 w 133"/>
                  <a:gd name="T49" fmla="*/ 97 h 102"/>
                  <a:gd name="T50" fmla="*/ 13 w 133"/>
                  <a:gd name="T51" fmla="*/ 90 h 102"/>
                  <a:gd name="T52" fmla="*/ 6 w 133"/>
                  <a:gd name="T53" fmla="*/ 84 h 102"/>
                  <a:gd name="T54" fmla="*/ 2 w 133"/>
                  <a:gd name="T55" fmla="*/ 76 h 102"/>
                  <a:gd name="T56" fmla="*/ 2 w 133"/>
                  <a:gd name="T57" fmla="*/ 76 h 102"/>
                  <a:gd name="T58" fmla="*/ 0 w 133"/>
                  <a:gd name="T59" fmla="*/ 66 h 102"/>
                  <a:gd name="T60" fmla="*/ 0 w 133"/>
                  <a:gd name="T61" fmla="*/ 56 h 102"/>
                  <a:gd name="T62" fmla="*/ 3 w 133"/>
                  <a:gd name="T63" fmla="*/ 46 h 102"/>
                  <a:gd name="T64" fmla="*/ 8 w 133"/>
                  <a:gd name="T65" fmla="*/ 36 h 102"/>
                  <a:gd name="T66" fmla="*/ 16 w 133"/>
                  <a:gd name="T67" fmla="*/ 27 h 102"/>
                  <a:gd name="T68" fmla="*/ 26 w 133"/>
                  <a:gd name="T69" fmla="*/ 19 h 102"/>
                  <a:gd name="T70" fmla="*/ 37 w 133"/>
                  <a:gd name="T71" fmla="*/ 11 h 102"/>
                  <a:gd name="T72" fmla="*/ 49 w 133"/>
                  <a:gd name="T73" fmla="*/ 6 h 102"/>
                  <a:gd name="T74" fmla="*/ 49 w 133"/>
                  <a:gd name="T75" fmla="*/ 6 h 10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3"/>
                  <a:gd name="T115" fmla="*/ 0 h 102"/>
                  <a:gd name="T116" fmla="*/ 133 w 133"/>
                  <a:gd name="T117" fmla="*/ 102 h 10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3" h="102">
                    <a:moveTo>
                      <a:pt x="49" y="6"/>
                    </a:moveTo>
                    <a:lnTo>
                      <a:pt x="49" y="6"/>
                    </a:lnTo>
                    <a:lnTo>
                      <a:pt x="63" y="3"/>
                    </a:lnTo>
                    <a:lnTo>
                      <a:pt x="76" y="0"/>
                    </a:lnTo>
                    <a:lnTo>
                      <a:pt x="89" y="0"/>
                    </a:lnTo>
                    <a:lnTo>
                      <a:pt x="100" y="3"/>
                    </a:lnTo>
                    <a:lnTo>
                      <a:pt x="111" y="6"/>
                    </a:lnTo>
                    <a:lnTo>
                      <a:pt x="120" y="11"/>
                    </a:lnTo>
                    <a:lnTo>
                      <a:pt x="126" y="19"/>
                    </a:lnTo>
                    <a:lnTo>
                      <a:pt x="131" y="27"/>
                    </a:lnTo>
                    <a:lnTo>
                      <a:pt x="133" y="36"/>
                    </a:lnTo>
                    <a:lnTo>
                      <a:pt x="132" y="46"/>
                    </a:lnTo>
                    <a:lnTo>
                      <a:pt x="130" y="56"/>
                    </a:lnTo>
                    <a:lnTo>
                      <a:pt x="123" y="66"/>
                    </a:lnTo>
                    <a:lnTo>
                      <a:pt x="116" y="74"/>
                    </a:lnTo>
                    <a:lnTo>
                      <a:pt x="107" y="83"/>
                    </a:lnTo>
                    <a:lnTo>
                      <a:pt x="96" y="90"/>
                    </a:lnTo>
                    <a:lnTo>
                      <a:pt x="84" y="97"/>
                    </a:lnTo>
                    <a:lnTo>
                      <a:pt x="70" y="100"/>
                    </a:lnTo>
                    <a:lnTo>
                      <a:pt x="57" y="102"/>
                    </a:lnTo>
                    <a:lnTo>
                      <a:pt x="44" y="102"/>
                    </a:lnTo>
                    <a:lnTo>
                      <a:pt x="33" y="100"/>
                    </a:lnTo>
                    <a:lnTo>
                      <a:pt x="22" y="97"/>
                    </a:lnTo>
                    <a:lnTo>
                      <a:pt x="13" y="90"/>
                    </a:lnTo>
                    <a:lnTo>
                      <a:pt x="6" y="84"/>
                    </a:lnTo>
                    <a:lnTo>
                      <a:pt x="2" y="76"/>
                    </a:lnTo>
                    <a:lnTo>
                      <a:pt x="0" y="66"/>
                    </a:lnTo>
                    <a:lnTo>
                      <a:pt x="0" y="56"/>
                    </a:lnTo>
                    <a:lnTo>
                      <a:pt x="3" y="46"/>
                    </a:lnTo>
                    <a:lnTo>
                      <a:pt x="8" y="36"/>
                    </a:lnTo>
                    <a:lnTo>
                      <a:pt x="16" y="27"/>
                    </a:lnTo>
                    <a:lnTo>
                      <a:pt x="26" y="19"/>
                    </a:lnTo>
                    <a:lnTo>
                      <a:pt x="37" y="11"/>
                    </a:lnTo>
                    <a:lnTo>
                      <a:pt x="49"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81" name="Freeform 24"/>
              <p:cNvSpPr>
                <a:spLocks/>
              </p:cNvSpPr>
              <p:nvPr/>
            </p:nvSpPr>
            <p:spPr bwMode="auto">
              <a:xfrm rot="3766183" flipH="1">
                <a:off x="4376" y="2101"/>
                <a:ext cx="150" cy="276"/>
              </a:xfrm>
              <a:custGeom>
                <a:avLst/>
                <a:gdLst>
                  <a:gd name="T0" fmla="*/ 2 w 150"/>
                  <a:gd name="T1" fmla="*/ 199 h 276"/>
                  <a:gd name="T2" fmla="*/ 2 w 150"/>
                  <a:gd name="T3" fmla="*/ 199 h 276"/>
                  <a:gd name="T4" fmla="*/ 7 w 150"/>
                  <a:gd name="T5" fmla="*/ 209 h 276"/>
                  <a:gd name="T6" fmla="*/ 13 w 150"/>
                  <a:gd name="T7" fmla="*/ 220 h 276"/>
                  <a:gd name="T8" fmla="*/ 21 w 150"/>
                  <a:gd name="T9" fmla="*/ 230 h 276"/>
                  <a:gd name="T10" fmla="*/ 28 w 150"/>
                  <a:gd name="T11" fmla="*/ 240 h 276"/>
                  <a:gd name="T12" fmla="*/ 46 w 150"/>
                  <a:gd name="T13" fmla="*/ 258 h 276"/>
                  <a:gd name="T14" fmla="*/ 62 w 150"/>
                  <a:gd name="T15" fmla="*/ 276 h 276"/>
                  <a:gd name="T16" fmla="*/ 62 w 150"/>
                  <a:gd name="T17" fmla="*/ 276 h 276"/>
                  <a:gd name="T18" fmla="*/ 73 w 150"/>
                  <a:gd name="T19" fmla="*/ 272 h 276"/>
                  <a:gd name="T20" fmla="*/ 86 w 150"/>
                  <a:gd name="T21" fmla="*/ 269 h 276"/>
                  <a:gd name="T22" fmla="*/ 100 w 150"/>
                  <a:gd name="T23" fmla="*/ 266 h 276"/>
                  <a:gd name="T24" fmla="*/ 115 w 150"/>
                  <a:gd name="T25" fmla="*/ 262 h 276"/>
                  <a:gd name="T26" fmla="*/ 122 w 150"/>
                  <a:gd name="T27" fmla="*/ 260 h 276"/>
                  <a:gd name="T28" fmla="*/ 129 w 150"/>
                  <a:gd name="T29" fmla="*/ 258 h 276"/>
                  <a:gd name="T30" fmla="*/ 135 w 150"/>
                  <a:gd name="T31" fmla="*/ 254 h 276"/>
                  <a:gd name="T32" fmla="*/ 140 w 150"/>
                  <a:gd name="T33" fmla="*/ 249 h 276"/>
                  <a:gd name="T34" fmla="*/ 143 w 150"/>
                  <a:gd name="T35" fmla="*/ 243 h 276"/>
                  <a:gd name="T36" fmla="*/ 147 w 150"/>
                  <a:gd name="T37" fmla="*/ 236 h 276"/>
                  <a:gd name="T38" fmla="*/ 148 w 150"/>
                  <a:gd name="T39" fmla="*/ 229 h 276"/>
                  <a:gd name="T40" fmla="*/ 150 w 150"/>
                  <a:gd name="T41" fmla="*/ 220 h 276"/>
                  <a:gd name="T42" fmla="*/ 150 w 150"/>
                  <a:gd name="T43" fmla="*/ 220 h 276"/>
                  <a:gd name="T44" fmla="*/ 145 w 150"/>
                  <a:gd name="T45" fmla="*/ 217 h 276"/>
                  <a:gd name="T46" fmla="*/ 141 w 150"/>
                  <a:gd name="T47" fmla="*/ 213 h 276"/>
                  <a:gd name="T48" fmla="*/ 138 w 150"/>
                  <a:gd name="T49" fmla="*/ 208 h 276"/>
                  <a:gd name="T50" fmla="*/ 136 w 150"/>
                  <a:gd name="T51" fmla="*/ 203 h 276"/>
                  <a:gd name="T52" fmla="*/ 133 w 150"/>
                  <a:gd name="T53" fmla="*/ 191 h 276"/>
                  <a:gd name="T54" fmla="*/ 132 w 150"/>
                  <a:gd name="T55" fmla="*/ 178 h 276"/>
                  <a:gd name="T56" fmla="*/ 133 w 150"/>
                  <a:gd name="T57" fmla="*/ 164 h 276"/>
                  <a:gd name="T58" fmla="*/ 135 w 150"/>
                  <a:gd name="T59" fmla="*/ 150 h 276"/>
                  <a:gd name="T60" fmla="*/ 138 w 150"/>
                  <a:gd name="T61" fmla="*/ 124 h 276"/>
                  <a:gd name="T62" fmla="*/ 138 w 150"/>
                  <a:gd name="T63" fmla="*/ 124 h 276"/>
                  <a:gd name="T64" fmla="*/ 143 w 150"/>
                  <a:gd name="T65" fmla="*/ 96 h 276"/>
                  <a:gd name="T66" fmla="*/ 146 w 150"/>
                  <a:gd name="T67" fmla="*/ 67 h 276"/>
                  <a:gd name="T68" fmla="*/ 147 w 150"/>
                  <a:gd name="T69" fmla="*/ 39 h 276"/>
                  <a:gd name="T70" fmla="*/ 146 w 150"/>
                  <a:gd name="T71" fmla="*/ 9 h 276"/>
                  <a:gd name="T72" fmla="*/ 121 w 150"/>
                  <a:gd name="T73" fmla="*/ 0 h 276"/>
                  <a:gd name="T74" fmla="*/ 121 w 150"/>
                  <a:gd name="T75" fmla="*/ 0 h 276"/>
                  <a:gd name="T76" fmla="*/ 101 w 150"/>
                  <a:gd name="T77" fmla="*/ 19 h 276"/>
                  <a:gd name="T78" fmla="*/ 84 w 150"/>
                  <a:gd name="T79" fmla="*/ 39 h 276"/>
                  <a:gd name="T80" fmla="*/ 68 w 150"/>
                  <a:gd name="T81" fmla="*/ 61 h 276"/>
                  <a:gd name="T82" fmla="*/ 52 w 150"/>
                  <a:gd name="T83" fmla="*/ 83 h 276"/>
                  <a:gd name="T84" fmla="*/ 52 w 150"/>
                  <a:gd name="T85" fmla="*/ 83 h 276"/>
                  <a:gd name="T86" fmla="*/ 48 w 150"/>
                  <a:gd name="T87" fmla="*/ 88 h 276"/>
                  <a:gd name="T88" fmla="*/ 43 w 150"/>
                  <a:gd name="T89" fmla="*/ 92 h 276"/>
                  <a:gd name="T90" fmla="*/ 39 w 150"/>
                  <a:gd name="T91" fmla="*/ 96 h 276"/>
                  <a:gd name="T92" fmla="*/ 36 w 150"/>
                  <a:gd name="T93" fmla="*/ 100 h 276"/>
                  <a:gd name="T94" fmla="*/ 36 w 150"/>
                  <a:gd name="T95" fmla="*/ 100 h 276"/>
                  <a:gd name="T96" fmla="*/ 36 w 150"/>
                  <a:gd name="T97" fmla="*/ 70 h 276"/>
                  <a:gd name="T98" fmla="*/ 36 w 150"/>
                  <a:gd name="T99" fmla="*/ 70 h 276"/>
                  <a:gd name="T100" fmla="*/ 27 w 150"/>
                  <a:gd name="T101" fmla="*/ 84 h 276"/>
                  <a:gd name="T102" fmla="*/ 18 w 150"/>
                  <a:gd name="T103" fmla="*/ 99 h 276"/>
                  <a:gd name="T104" fmla="*/ 11 w 150"/>
                  <a:gd name="T105" fmla="*/ 115 h 276"/>
                  <a:gd name="T106" fmla="*/ 6 w 150"/>
                  <a:gd name="T107" fmla="*/ 130 h 276"/>
                  <a:gd name="T108" fmla="*/ 1 w 150"/>
                  <a:gd name="T109" fmla="*/ 147 h 276"/>
                  <a:gd name="T110" fmla="*/ 0 w 150"/>
                  <a:gd name="T111" fmla="*/ 164 h 276"/>
                  <a:gd name="T112" fmla="*/ 0 w 150"/>
                  <a:gd name="T113" fmla="*/ 181 h 276"/>
                  <a:gd name="T114" fmla="*/ 2 w 150"/>
                  <a:gd name="T115" fmla="*/ 199 h 276"/>
                  <a:gd name="T116" fmla="*/ 2 w 150"/>
                  <a:gd name="T117" fmla="*/ 199 h 27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0"/>
                  <a:gd name="T178" fmla="*/ 0 h 276"/>
                  <a:gd name="T179" fmla="*/ 150 w 150"/>
                  <a:gd name="T180" fmla="*/ 276 h 27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0" h="276">
                    <a:moveTo>
                      <a:pt x="2" y="199"/>
                    </a:moveTo>
                    <a:lnTo>
                      <a:pt x="2" y="199"/>
                    </a:lnTo>
                    <a:lnTo>
                      <a:pt x="7" y="209"/>
                    </a:lnTo>
                    <a:lnTo>
                      <a:pt x="13" y="220"/>
                    </a:lnTo>
                    <a:lnTo>
                      <a:pt x="21" y="230"/>
                    </a:lnTo>
                    <a:lnTo>
                      <a:pt x="28" y="240"/>
                    </a:lnTo>
                    <a:lnTo>
                      <a:pt x="46" y="258"/>
                    </a:lnTo>
                    <a:lnTo>
                      <a:pt x="62" y="276"/>
                    </a:lnTo>
                    <a:lnTo>
                      <a:pt x="73" y="272"/>
                    </a:lnTo>
                    <a:lnTo>
                      <a:pt x="86" y="269"/>
                    </a:lnTo>
                    <a:lnTo>
                      <a:pt x="100" y="266"/>
                    </a:lnTo>
                    <a:lnTo>
                      <a:pt x="115" y="262"/>
                    </a:lnTo>
                    <a:lnTo>
                      <a:pt x="122" y="260"/>
                    </a:lnTo>
                    <a:lnTo>
                      <a:pt x="129" y="258"/>
                    </a:lnTo>
                    <a:lnTo>
                      <a:pt x="135" y="254"/>
                    </a:lnTo>
                    <a:lnTo>
                      <a:pt x="140" y="249"/>
                    </a:lnTo>
                    <a:lnTo>
                      <a:pt x="143" y="243"/>
                    </a:lnTo>
                    <a:lnTo>
                      <a:pt x="147" y="236"/>
                    </a:lnTo>
                    <a:lnTo>
                      <a:pt x="148" y="229"/>
                    </a:lnTo>
                    <a:lnTo>
                      <a:pt x="150" y="220"/>
                    </a:lnTo>
                    <a:lnTo>
                      <a:pt x="145" y="217"/>
                    </a:lnTo>
                    <a:lnTo>
                      <a:pt x="141" y="213"/>
                    </a:lnTo>
                    <a:lnTo>
                      <a:pt x="138" y="208"/>
                    </a:lnTo>
                    <a:lnTo>
                      <a:pt x="136" y="203"/>
                    </a:lnTo>
                    <a:lnTo>
                      <a:pt x="133" y="191"/>
                    </a:lnTo>
                    <a:lnTo>
                      <a:pt x="132" y="178"/>
                    </a:lnTo>
                    <a:lnTo>
                      <a:pt x="133" y="164"/>
                    </a:lnTo>
                    <a:lnTo>
                      <a:pt x="135" y="150"/>
                    </a:lnTo>
                    <a:lnTo>
                      <a:pt x="138" y="124"/>
                    </a:lnTo>
                    <a:lnTo>
                      <a:pt x="143" y="96"/>
                    </a:lnTo>
                    <a:lnTo>
                      <a:pt x="146" y="67"/>
                    </a:lnTo>
                    <a:lnTo>
                      <a:pt x="147" y="39"/>
                    </a:lnTo>
                    <a:lnTo>
                      <a:pt x="146" y="9"/>
                    </a:lnTo>
                    <a:lnTo>
                      <a:pt x="121" y="0"/>
                    </a:lnTo>
                    <a:lnTo>
                      <a:pt x="101" y="19"/>
                    </a:lnTo>
                    <a:lnTo>
                      <a:pt x="84" y="39"/>
                    </a:lnTo>
                    <a:lnTo>
                      <a:pt x="68" y="61"/>
                    </a:lnTo>
                    <a:lnTo>
                      <a:pt x="52" y="83"/>
                    </a:lnTo>
                    <a:lnTo>
                      <a:pt x="48" y="88"/>
                    </a:lnTo>
                    <a:lnTo>
                      <a:pt x="43" y="92"/>
                    </a:lnTo>
                    <a:lnTo>
                      <a:pt x="39" y="96"/>
                    </a:lnTo>
                    <a:lnTo>
                      <a:pt x="36" y="100"/>
                    </a:lnTo>
                    <a:lnTo>
                      <a:pt x="36" y="70"/>
                    </a:lnTo>
                    <a:lnTo>
                      <a:pt x="27" y="84"/>
                    </a:lnTo>
                    <a:lnTo>
                      <a:pt x="18" y="99"/>
                    </a:lnTo>
                    <a:lnTo>
                      <a:pt x="11" y="115"/>
                    </a:lnTo>
                    <a:lnTo>
                      <a:pt x="6" y="130"/>
                    </a:lnTo>
                    <a:lnTo>
                      <a:pt x="1" y="147"/>
                    </a:lnTo>
                    <a:lnTo>
                      <a:pt x="0" y="164"/>
                    </a:lnTo>
                    <a:lnTo>
                      <a:pt x="0" y="181"/>
                    </a:lnTo>
                    <a:lnTo>
                      <a:pt x="2" y="1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82" name="Freeform 25"/>
              <p:cNvSpPr>
                <a:spLocks/>
              </p:cNvSpPr>
              <p:nvPr/>
            </p:nvSpPr>
            <p:spPr bwMode="auto">
              <a:xfrm rot="3766183" flipH="1">
                <a:off x="4373" y="2104"/>
                <a:ext cx="145" cy="268"/>
              </a:xfrm>
              <a:custGeom>
                <a:avLst/>
                <a:gdLst>
                  <a:gd name="T0" fmla="*/ 22 w 145"/>
                  <a:gd name="T1" fmla="*/ 88 h 268"/>
                  <a:gd name="T2" fmla="*/ 11 w 145"/>
                  <a:gd name="T3" fmla="*/ 112 h 268"/>
                  <a:gd name="T4" fmla="*/ 1 w 145"/>
                  <a:gd name="T5" fmla="*/ 148 h 268"/>
                  <a:gd name="T6" fmla="*/ 0 w 145"/>
                  <a:gd name="T7" fmla="*/ 168 h 268"/>
                  <a:gd name="T8" fmla="*/ 4 w 145"/>
                  <a:gd name="T9" fmla="*/ 189 h 268"/>
                  <a:gd name="T10" fmla="*/ 14 w 145"/>
                  <a:gd name="T11" fmla="*/ 209 h 268"/>
                  <a:gd name="T12" fmla="*/ 24 w 145"/>
                  <a:gd name="T13" fmla="*/ 224 h 268"/>
                  <a:gd name="T14" fmla="*/ 63 w 145"/>
                  <a:gd name="T15" fmla="*/ 268 h 268"/>
                  <a:gd name="T16" fmla="*/ 72 w 145"/>
                  <a:gd name="T17" fmla="*/ 267 h 268"/>
                  <a:gd name="T18" fmla="*/ 88 w 145"/>
                  <a:gd name="T19" fmla="*/ 263 h 268"/>
                  <a:gd name="T20" fmla="*/ 109 w 145"/>
                  <a:gd name="T21" fmla="*/ 251 h 268"/>
                  <a:gd name="T22" fmla="*/ 132 w 145"/>
                  <a:gd name="T23" fmla="*/ 232 h 268"/>
                  <a:gd name="T24" fmla="*/ 144 w 145"/>
                  <a:gd name="T25" fmla="*/ 217 h 268"/>
                  <a:gd name="T26" fmla="*/ 145 w 145"/>
                  <a:gd name="T27" fmla="*/ 215 h 268"/>
                  <a:gd name="T28" fmla="*/ 137 w 145"/>
                  <a:gd name="T29" fmla="*/ 203 h 268"/>
                  <a:gd name="T30" fmla="*/ 127 w 145"/>
                  <a:gd name="T31" fmla="*/ 180 h 268"/>
                  <a:gd name="T32" fmla="*/ 123 w 145"/>
                  <a:gd name="T33" fmla="*/ 162 h 268"/>
                  <a:gd name="T34" fmla="*/ 123 w 145"/>
                  <a:gd name="T35" fmla="*/ 133 h 268"/>
                  <a:gd name="T36" fmla="*/ 129 w 145"/>
                  <a:gd name="T37" fmla="*/ 94 h 268"/>
                  <a:gd name="T38" fmla="*/ 135 w 145"/>
                  <a:gd name="T39" fmla="*/ 42 h 268"/>
                  <a:gd name="T40" fmla="*/ 134 w 145"/>
                  <a:gd name="T41" fmla="*/ 16 h 268"/>
                  <a:gd name="T42" fmla="*/ 134 w 145"/>
                  <a:gd name="T43" fmla="*/ 6 h 268"/>
                  <a:gd name="T44" fmla="*/ 118 w 145"/>
                  <a:gd name="T45" fmla="*/ 0 h 268"/>
                  <a:gd name="T46" fmla="*/ 95 w 145"/>
                  <a:gd name="T47" fmla="*/ 21 h 268"/>
                  <a:gd name="T48" fmla="*/ 87 w 145"/>
                  <a:gd name="T49" fmla="*/ 28 h 268"/>
                  <a:gd name="T50" fmla="*/ 49 w 145"/>
                  <a:gd name="T51" fmla="*/ 81 h 268"/>
                  <a:gd name="T52" fmla="*/ 46 w 145"/>
                  <a:gd name="T53" fmla="*/ 86 h 268"/>
                  <a:gd name="T54" fmla="*/ 33 w 145"/>
                  <a:gd name="T55" fmla="*/ 100 h 268"/>
                  <a:gd name="T56" fmla="*/ 28 w 145"/>
                  <a:gd name="T57" fmla="*/ 112 h 268"/>
                  <a:gd name="T58" fmla="*/ 26 w 145"/>
                  <a:gd name="T59" fmla="*/ 117 h 268"/>
                  <a:gd name="T60" fmla="*/ 25 w 145"/>
                  <a:gd name="T61" fmla="*/ 117 h 268"/>
                  <a:gd name="T62" fmla="*/ 24 w 145"/>
                  <a:gd name="T63" fmla="*/ 107 h 268"/>
                  <a:gd name="T64" fmla="*/ 22 w 145"/>
                  <a:gd name="T65" fmla="*/ 88 h 26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5"/>
                  <a:gd name="T100" fmla="*/ 0 h 268"/>
                  <a:gd name="T101" fmla="*/ 145 w 145"/>
                  <a:gd name="T102" fmla="*/ 268 h 26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5" h="268">
                    <a:moveTo>
                      <a:pt x="22" y="88"/>
                    </a:moveTo>
                    <a:lnTo>
                      <a:pt x="22" y="88"/>
                    </a:lnTo>
                    <a:lnTo>
                      <a:pt x="16" y="99"/>
                    </a:lnTo>
                    <a:lnTo>
                      <a:pt x="11" y="112"/>
                    </a:lnTo>
                    <a:lnTo>
                      <a:pt x="5" y="128"/>
                    </a:lnTo>
                    <a:lnTo>
                      <a:pt x="1" y="148"/>
                    </a:lnTo>
                    <a:lnTo>
                      <a:pt x="0" y="158"/>
                    </a:lnTo>
                    <a:lnTo>
                      <a:pt x="0" y="168"/>
                    </a:lnTo>
                    <a:lnTo>
                      <a:pt x="1" y="179"/>
                    </a:lnTo>
                    <a:lnTo>
                      <a:pt x="4" y="189"/>
                    </a:lnTo>
                    <a:lnTo>
                      <a:pt x="7" y="199"/>
                    </a:lnTo>
                    <a:lnTo>
                      <a:pt x="14" y="209"/>
                    </a:lnTo>
                    <a:lnTo>
                      <a:pt x="24" y="224"/>
                    </a:lnTo>
                    <a:lnTo>
                      <a:pt x="36" y="238"/>
                    </a:lnTo>
                    <a:lnTo>
                      <a:pt x="63" y="268"/>
                    </a:lnTo>
                    <a:lnTo>
                      <a:pt x="72" y="267"/>
                    </a:lnTo>
                    <a:lnTo>
                      <a:pt x="79" y="266"/>
                    </a:lnTo>
                    <a:lnTo>
                      <a:pt x="88" y="263"/>
                    </a:lnTo>
                    <a:lnTo>
                      <a:pt x="95" y="259"/>
                    </a:lnTo>
                    <a:lnTo>
                      <a:pt x="109" y="251"/>
                    </a:lnTo>
                    <a:lnTo>
                      <a:pt x="123" y="242"/>
                    </a:lnTo>
                    <a:lnTo>
                      <a:pt x="132" y="232"/>
                    </a:lnTo>
                    <a:lnTo>
                      <a:pt x="140" y="224"/>
                    </a:lnTo>
                    <a:lnTo>
                      <a:pt x="144" y="217"/>
                    </a:lnTo>
                    <a:lnTo>
                      <a:pt x="145" y="216"/>
                    </a:lnTo>
                    <a:lnTo>
                      <a:pt x="145" y="215"/>
                    </a:lnTo>
                    <a:lnTo>
                      <a:pt x="137" y="203"/>
                    </a:lnTo>
                    <a:lnTo>
                      <a:pt x="131" y="191"/>
                    </a:lnTo>
                    <a:lnTo>
                      <a:pt x="127" y="180"/>
                    </a:lnTo>
                    <a:lnTo>
                      <a:pt x="125" y="170"/>
                    </a:lnTo>
                    <a:lnTo>
                      <a:pt x="123" y="162"/>
                    </a:lnTo>
                    <a:lnTo>
                      <a:pt x="123" y="152"/>
                    </a:lnTo>
                    <a:lnTo>
                      <a:pt x="123" y="133"/>
                    </a:lnTo>
                    <a:lnTo>
                      <a:pt x="125" y="115"/>
                    </a:lnTo>
                    <a:lnTo>
                      <a:pt x="129" y="94"/>
                    </a:lnTo>
                    <a:lnTo>
                      <a:pt x="132" y="70"/>
                    </a:lnTo>
                    <a:lnTo>
                      <a:pt x="135" y="42"/>
                    </a:lnTo>
                    <a:lnTo>
                      <a:pt x="134" y="16"/>
                    </a:lnTo>
                    <a:lnTo>
                      <a:pt x="134" y="6"/>
                    </a:lnTo>
                    <a:lnTo>
                      <a:pt x="118" y="0"/>
                    </a:lnTo>
                    <a:lnTo>
                      <a:pt x="105" y="11"/>
                    </a:lnTo>
                    <a:lnTo>
                      <a:pt x="95" y="21"/>
                    </a:lnTo>
                    <a:lnTo>
                      <a:pt x="87" y="28"/>
                    </a:lnTo>
                    <a:lnTo>
                      <a:pt x="68" y="55"/>
                    </a:lnTo>
                    <a:lnTo>
                      <a:pt x="49" y="81"/>
                    </a:lnTo>
                    <a:lnTo>
                      <a:pt x="46" y="86"/>
                    </a:lnTo>
                    <a:lnTo>
                      <a:pt x="40" y="92"/>
                    </a:lnTo>
                    <a:lnTo>
                      <a:pt x="33" y="100"/>
                    </a:lnTo>
                    <a:lnTo>
                      <a:pt x="31" y="106"/>
                    </a:lnTo>
                    <a:lnTo>
                      <a:pt x="28" y="112"/>
                    </a:lnTo>
                    <a:lnTo>
                      <a:pt x="26" y="117"/>
                    </a:lnTo>
                    <a:lnTo>
                      <a:pt x="25" y="118"/>
                    </a:lnTo>
                    <a:lnTo>
                      <a:pt x="25" y="117"/>
                    </a:lnTo>
                    <a:lnTo>
                      <a:pt x="24" y="113"/>
                    </a:lnTo>
                    <a:lnTo>
                      <a:pt x="24" y="107"/>
                    </a:lnTo>
                    <a:lnTo>
                      <a:pt x="22" y="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83" name="Freeform 26"/>
              <p:cNvSpPr>
                <a:spLocks/>
              </p:cNvSpPr>
              <p:nvPr/>
            </p:nvSpPr>
            <p:spPr bwMode="auto">
              <a:xfrm rot="3766183" flipH="1">
                <a:off x="4377" y="1953"/>
                <a:ext cx="205" cy="417"/>
              </a:xfrm>
              <a:custGeom>
                <a:avLst/>
                <a:gdLst>
                  <a:gd name="T0" fmla="*/ 26 w 205"/>
                  <a:gd name="T1" fmla="*/ 67 h 417"/>
                  <a:gd name="T2" fmla="*/ 5 w 205"/>
                  <a:gd name="T3" fmla="*/ 90 h 417"/>
                  <a:gd name="T4" fmla="*/ 5 w 205"/>
                  <a:gd name="T5" fmla="*/ 103 h 417"/>
                  <a:gd name="T6" fmla="*/ 16 w 205"/>
                  <a:gd name="T7" fmla="*/ 113 h 417"/>
                  <a:gd name="T8" fmla="*/ 5 w 205"/>
                  <a:gd name="T9" fmla="*/ 130 h 417"/>
                  <a:gd name="T10" fmla="*/ 0 w 205"/>
                  <a:gd name="T11" fmla="*/ 148 h 417"/>
                  <a:gd name="T12" fmla="*/ 6 w 205"/>
                  <a:gd name="T13" fmla="*/ 157 h 417"/>
                  <a:gd name="T14" fmla="*/ 5 w 205"/>
                  <a:gd name="T15" fmla="*/ 164 h 417"/>
                  <a:gd name="T16" fmla="*/ 3 w 205"/>
                  <a:gd name="T17" fmla="*/ 181 h 417"/>
                  <a:gd name="T18" fmla="*/ 15 w 205"/>
                  <a:gd name="T19" fmla="*/ 193 h 417"/>
                  <a:gd name="T20" fmla="*/ 34 w 205"/>
                  <a:gd name="T21" fmla="*/ 197 h 417"/>
                  <a:gd name="T22" fmla="*/ 51 w 205"/>
                  <a:gd name="T23" fmla="*/ 189 h 417"/>
                  <a:gd name="T24" fmla="*/ 60 w 205"/>
                  <a:gd name="T25" fmla="*/ 168 h 417"/>
                  <a:gd name="T26" fmla="*/ 71 w 205"/>
                  <a:gd name="T27" fmla="*/ 183 h 417"/>
                  <a:gd name="T28" fmla="*/ 55 w 205"/>
                  <a:gd name="T29" fmla="*/ 202 h 417"/>
                  <a:gd name="T30" fmla="*/ 44 w 205"/>
                  <a:gd name="T31" fmla="*/ 224 h 417"/>
                  <a:gd name="T32" fmla="*/ 18 w 205"/>
                  <a:gd name="T33" fmla="*/ 267 h 417"/>
                  <a:gd name="T34" fmla="*/ 6 w 205"/>
                  <a:gd name="T35" fmla="*/ 299 h 417"/>
                  <a:gd name="T36" fmla="*/ 8 w 205"/>
                  <a:gd name="T37" fmla="*/ 320 h 417"/>
                  <a:gd name="T38" fmla="*/ 15 w 205"/>
                  <a:gd name="T39" fmla="*/ 338 h 417"/>
                  <a:gd name="T40" fmla="*/ 20 w 205"/>
                  <a:gd name="T41" fmla="*/ 362 h 417"/>
                  <a:gd name="T42" fmla="*/ 24 w 205"/>
                  <a:gd name="T43" fmla="*/ 373 h 417"/>
                  <a:gd name="T44" fmla="*/ 20 w 205"/>
                  <a:gd name="T45" fmla="*/ 383 h 417"/>
                  <a:gd name="T46" fmla="*/ 11 w 205"/>
                  <a:gd name="T47" fmla="*/ 378 h 417"/>
                  <a:gd name="T48" fmla="*/ 20 w 205"/>
                  <a:gd name="T49" fmla="*/ 398 h 417"/>
                  <a:gd name="T50" fmla="*/ 35 w 205"/>
                  <a:gd name="T51" fmla="*/ 412 h 417"/>
                  <a:gd name="T52" fmla="*/ 60 w 205"/>
                  <a:gd name="T53" fmla="*/ 417 h 417"/>
                  <a:gd name="T54" fmla="*/ 91 w 205"/>
                  <a:gd name="T55" fmla="*/ 415 h 417"/>
                  <a:gd name="T56" fmla="*/ 108 w 205"/>
                  <a:gd name="T57" fmla="*/ 408 h 417"/>
                  <a:gd name="T58" fmla="*/ 122 w 205"/>
                  <a:gd name="T59" fmla="*/ 394 h 417"/>
                  <a:gd name="T60" fmla="*/ 129 w 205"/>
                  <a:gd name="T61" fmla="*/ 375 h 417"/>
                  <a:gd name="T62" fmla="*/ 129 w 205"/>
                  <a:gd name="T63" fmla="*/ 346 h 417"/>
                  <a:gd name="T64" fmla="*/ 133 w 205"/>
                  <a:gd name="T65" fmla="*/ 308 h 417"/>
                  <a:gd name="T66" fmla="*/ 154 w 205"/>
                  <a:gd name="T67" fmla="*/ 252 h 417"/>
                  <a:gd name="T68" fmla="*/ 188 w 205"/>
                  <a:gd name="T69" fmla="*/ 205 h 417"/>
                  <a:gd name="T70" fmla="*/ 201 w 205"/>
                  <a:gd name="T71" fmla="*/ 189 h 417"/>
                  <a:gd name="T72" fmla="*/ 205 w 205"/>
                  <a:gd name="T73" fmla="*/ 166 h 417"/>
                  <a:gd name="T74" fmla="*/ 198 w 205"/>
                  <a:gd name="T75" fmla="*/ 137 h 417"/>
                  <a:gd name="T76" fmla="*/ 171 w 205"/>
                  <a:gd name="T77" fmla="*/ 44 h 417"/>
                  <a:gd name="T78" fmla="*/ 154 w 205"/>
                  <a:gd name="T79" fmla="*/ 10 h 417"/>
                  <a:gd name="T80" fmla="*/ 141 w 205"/>
                  <a:gd name="T81" fmla="*/ 0 h 417"/>
                  <a:gd name="T82" fmla="*/ 131 w 205"/>
                  <a:gd name="T83" fmla="*/ 2 h 417"/>
                  <a:gd name="T84" fmla="*/ 122 w 205"/>
                  <a:gd name="T85" fmla="*/ 16 h 417"/>
                  <a:gd name="T86" fmla="*/ 117 w 205"/>
                  <a:gd name="T87" fmla="*/ 36 h 417"/>
                  <a:gd name="T88" fmla="*/ 118 w 205"/>
                  <a:gd name="T89" fmla="*/ 57 h 417"/>
                  <a:gd name="T90" fmla="*/ 89 w 205"/>
                  <a:gd name="T91" fmla="*/ 40 h 417"/>
                  <a:gd name="T92" fmla="*/ 61 w 205"/>
                  <a:gd name="T93" fmla="*/ 43 h 417"/>
                  <a:gd name="T94" fmla="*/ 41 w 205"/>
                  <a:gd name="T95" fmla="*/ 54 h 41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5"/>
                  <a:gd name="T145" fmla="*/ 0 h 417"/>
                  <a:gd name="T146" fmla="*/ 205 w 205"/>
                  <a:gd name="T147" fmla="*/ 417 h 41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5" h="417">
                    <a:moveTo>
                      <a:pt x="41" y="54"/>
                    </a:moveTo>
                    <a:lnTo>
                      <a:pt x="41" y="54"/>
                    </a:lnTo>
                    <a:lnTo>
                      <a:pt x="26" y="67"/>
                    </a:lnTo>
                    <a:lnTo>
                      <a:pt x="18" y="74"/>
                    </a:lnTo>
                    <a:lnTo>
                      <a:pt x="10" y="82"/>
                    </a:lnTo>
                    <a:lnTo>
                      <a:pt x="5" y="90"/>
                    </a:lnTo>
                    <a:lnTo>
                      <a:pt x="4" y="94"/>
                    </a:lnTo>
                    <a:lnTo>
                      <a:pt x="4" y="99"/>
                    </a:lnTo>
                    <a:lnTo>
                      <a:pt x="5" y="103"/>
                    </a:lnTo>
                    <a:lnTo>
                      <a:pt x="8" y="106"/>
                    </a:lnTo>
                    <a:lnTo>
                      <a:pt x="11" y="109"/>
                    </a:lnTo>
                    <a:lnTo>
                      <a:pt x="16" y="113"/>
                    </a:lnTo>
                    <a:lnTo>
                      <a:pt x="9" y="124"/>
                    </a:lnTo>
                    <a:lnTo>
                      <a:pt x="5" y="130"/>
                    </a:lnTo>
                    <a:lnTo>
                      <a:pt x="2" y="136"/>
                    </a:lnTo>
                    <a:lnTo>
                      <a:pt x="0" y="142"/>
                    </a:lnTo>
                    <a:lnTo>
                      <a:pt x="0" y="148"/>
                    </a:lnTo>
                    <a:lnTo>
                      <a:pt x="2" y="152"/>
                    </a:lnTo>
                    <a:lnTo>
                      <a:pt x="4" y="155"/>
                    </a:lnTo>
                    <a:lnTo>
                      <a:pt x="6" y="157"/>
                    </a:lnTo>
                    <a:lnTo>
                      <a:pt x="10" y="159"/>
                    </a:lnTo>
                    <a:lnTo>
                      <a:pt x="5" y="164"/>
                    </a:lnTo>
                    <a:lnTo>
                      <a:pt x="3" y="171"/>
                    </a:lnTo>
                    <a:lnTo>
                      <a:pt x="2" y="176"/>
                    </a:lnTo>
                    <a:lnTo>
                      <a:pt x="3" y="181"/>
                    </a:lnTo>
                    <a:lnTo>
                      <a:pt x="5" y="185"/>
                    </a:lnTo>
                    <a:lnTo>
                      <a:pt x="10" y="189"/>
                    </a:lnTo>
                    <a:lnTo>
                      <a:pt x="15" y="193"/>
                    </a:lnTo>
                    <a:lnTo>
                      <a:pt x="21" y="194"/>
                    </a:lnTo>
                    <a:lnTo>
                      <a:pt x="27" y="195"/>
                    </a:lnTo>
                    <a:lnTo>
                      <a:pt x="34" y="197"/>
                    </a:lnTo>
                    <a:lnTo>
                      <a:pt x="40" y="195"/>
                    </a:lnTo>
                    <a:lnTo>
                      <a:pt x="46" y="193"/>
                    </a:lnTo>
                    <a:lnTo>
                      <a:pt x="51" y="189"/>
                    </a:lnTo>
                    <a:lnTo>
                      <a:pt x="56" y="184"/>
                    </a:lnTo>
                    <a:lnTo>
                      <a:pt x="58" y="177"/>
                    </a:lnTo>
                    <a:lnTo>
                      <a:pt x="60" y="168"/>
                    </a:lnTo>
                    <a:lnTo>
                      <a:pt x="71" y="183"/>
                    </a:lnTo>
                    <a:lnTo>
                      <a:pt x="66" y="187"/>
                    </a:lnTo>
                    <a:lnTo>
                      <a:pt x="61" y="192"/>
                    </a:lnTo>
                    <a:lnTo>
                      <a:pt x="55" y="202"/>
                    </a:lnTo>
                    <a:lnTo>
                      <a:pt x="49" y="213"/>
                    </a:lnTo>
                    <a:lnTo>
                      <a:pt x="44" y="224"/>
                    </a:lnTo>
                    <a:lnTo>
                      <a:pt x="34" y="240"/>
                    </a:lnTo>
                    <a:lnTo>
                      <a:pt x="25" y="253"/>
                    </a:lnTo>
                    <a:lnTo>
                      <a:pt x="18" y="267"/>
                    </a:lnTo>
                    <a:lnTo>
                      <a:pt x="11" y="279"/>
                    </a:lnTo>
                    <a:lnTo>
                      <a:pt x="8" y="293"/>
                    </a:lnTo>
                    <a:lnTo>
                      <a:pt x="6" y="299"/>
                    </a:lnTo>
                    <a:lnTo>
                      <a:pt x="6" y="307"/>
                    </a:lnTo>
                    <a:lnTo>
                      <a:pt x="6" y="313"/>
                    </a:lnTo>
                    <a:lnTo>
                      <a:pt x="8" y="320"/>
                    </a:lnTo>
                    <a:lnTo>
                      <a:pt x="11" y="329"/>
                    </a:lnTo>
                    <a:lnTo>
                      <a:pt x="15" y="338"/>
                    </a:lnTo>
                    <a:lnTo>
                      <a:pt x="18" y="343"/>
                    </a:lnTo>
                    <a:lnTo>
                      <a:pt x="19" y="350"/>
                    </a:lnTo>
                    <a:lnTo>
                      <a:pt x="20" y="362"/>
                    </a:lnTo>
                    <a:lnTo>
                      <a:pt x="23" y="368"/>
                    </a:lnTo>
                    <a:lnTo>
                      <a:pt x="24" y="373"/>
                    </a:lnTo>
                    <a:lnTo>
                      <a:pt x="24" y="377"/>
                    </a:lnTo>
                    <a:lnTo>
                      <a:pt x="23" y="381"/>
                    </a:lnTo>
                    <a:lnTo>
                      <a:pt x="20" y="383"/>
                    </a:lnTo>
                    <a:lnTo>
                      <a:pt x="18" y="383"/>
                    </a:lnTo>
                    <a:lnTo>
                      <a:pt x="15" y="382"/>
                    </a:lnTo>
                    <a:lnTo>
                      <a:pt x="11" y="378"/>
                    </a:lnTo>
                    <a:lnTo>
                      <a:pt x="15" y="388"/>
                    </a:lnTo>
                    <a:lnTo>
                      <a:pt x="20" y="398"/>
                    </a:lnTo>
                    <a:lnTo>
                      <a:pt x="27" y="407"/>
                    </a:lnTo>
                    <a:lnTo>
                      <a:pt x="31" y="409"/>
                    </a:lnTo>
                    <a:lnTo>
                      <a:pt x="35" y="412"/>
                    </a:lnTo>
                    <a:lnTo>
                      <a:pt x="49" y="414"/>
                    </a:lnTo>
                    <a:lnTo>
                      <a:pt x="60" y="417"/>
                    </a:lnTo>
                    <a:lnTo>
                      <a:pt x="76" y="417"/>
                    </a:lnTo>
                    <a:lnTo>
                      <a:pt x="91" y="415"/>
                    </a:lnTo>
                    <a:lnTo>
                      <a:pt x="97" y="413"/>
                    </a:lnTo>
                    <a:lnTo>
                      <a:pt x="103" y="411"/>
                    </a:lnTo>
                    <a:lnTo>
                      <a:pt x="108" y="408"/>
                    </a:lnTo>
                    <a:lnTo>
                      <a:pt x="113" y="404"/>
                    </a:lnTo>
                    <a:lnTo>
                      <a:pt x="118" y="399"/>
                    </a:lnTo>
                    <a:lnTo>
                      <a:pt x="122" y="394"/>
                    </a:lnTo>
                    <a:lnTo>
                      <a:pt x="124" y="388"/>
                    </a:lnTo>
                    <a:lnTo>
                      <a:pt x="127" y="382"/>
                    </a:lnTo>
                    <a:lnTo>
                      <a:pt x="129" y="375"/>
                    </a:lnTo>
                    <a:lnTo>
                      <a:pt x="129" y="366"/>
                    </a:lnTo>
                    <a:lnTo>
                      <a:pt x="129" y="356"/>
                    </a:lnTo>
                    <a:lnTo>
                      <a:pt x="129" y="346"/>
                    </a:lnTo>
                    <a:lnTo>
                      <a:pt x="129" y="328"/>
                    </a:lnTo>
                    <a:lnTo>
                      <a:pt x="133" y="308"/>
                    </a:lnTo>
                    <a:lnTo>
                      <a:pt x="138" y="288"/>
                    </a:lnTo>
                    <a:lnTo>
                      <a:pt x="144" y="270"/>
                    </a:lnTo>
                    <a:lnTo>
                      <a:pt x="154" y="252"/>
                    </a:lnTo>
                    <a:lnTo>
                      <a:pt x="164" y="235"/>
                    </a:lnTo>
                    <a:lnTo>
                      <a:pt x="175" y="219"/>
                    </a:lnTo>
                    <a:lnTo>
                      <a:pt x="188" y="205"/>
                    </a:lnTo>
                    <a:lnTo>
                      <a:pt x="196" y="198"/>
                    </a:lnTo>
                    <a:lnTo>
                      <a:pt x="201" y="189"/>
                    </a:lnTo>
                    <a:lnTo>
                      <a:pt x="203" y="182"/>
                    </a:lnTo>
                    <a:lnTo>
                      <a:pt x="205" y="174"/>
                    </a:lnTo>
                    <a:lnTo>
                      <a:pt x="205" y="166"/>
                    </a:lnTo>
                    <a:lnTo>
                      <a:pt x="202" y="157"/>
                    </a:lnTo>
                    <a:lnTo>
                      <a:pt x="198" y="137"/>
                    </a:lnTo>
                    <a:lnTo>
                      <a:pt x="190" y="103"/>
                    </a:lnTo>
                    <a:lnTo>
                      <a:pt x="181" y="74"/>
                    </a:lnTo>
                    <a:lnTo>
                      <a:pt x="171" y="44"/>
                    </a:lnTo>
                    <a:lnTo>
                      <a:pt x="166" y="32"/>
                    </a:lnTo>
                    <a:lnTo>
                      <a:pt x="160" y="20"/>
                    </a:lnTo>
                    <a:lnTo>
                      <a:pt x="154" y="10"/>
                    </a:lnTo>
                    <a:lnTo>
                      <a:pt x="148" y="4"/>
                    </a:lnTo>
                    <a:lnTo>
                      <a:pt x="144" y="1"/>
                    </a:lnTo>
                    <a:lnTo>
                      <a:pt x="141" y="0"/>
                    </a:lnTo>
                    <a:lnTo>
                      <a:pt x="138" y="0"/>
                    </a:lnTo>
                    <a:lnTo>
                      <a:pt x="134" y="0"/>
                    </a:lnTo>
                    <a:lnTo>
                      <a:pt x="131" y="2"/>
                    </a:lnTo>
                    <a:lnTo>
                      <a:pt x="128" y="6"/>
                    </a:lnTo>
                    <a:lnTo>
                      <a:pt x="125" y="10"/>
                    </a:lnTo>
                    <a:lnTo>
                      <a:pt x="122" y="16"/>
                    </a:lnTo>
                    <a:lnTo>
                      <a:pt x="118" y="26"/>
                    </a:lnTo>
                    <a:lnTo>
                      <a:pt x="117" y="36"/>
                    </a:lnTo>
                    <a:lnTo>
                      <a:pt x="117" y="47"/>
                    </a:lnTo>
                    <a:lnTo>
                      <a:pt x="118" y="57"/>
                    </a:lnTo>
                    <a:lnTo>
                      <a:pt x="108" y="48"/>
                    </a:lnTo>
                    <a:lnTo>
                      <a:pt x="98" y="42"/>
                    </a:lnTo>
                    <a:lnTo>
                      <a:pt x="89" y="40"/>
                    </a:lnTo>
                    <a:lnTo>
                      <a:pt x="79" y="38"/>
                    </a:lnTo>
                    <a:lnTo>
                      <a:pt x="71" y="40"/>
                    </a:lnTo>
                    <a:lnTo>
                      <a:pt x="61" y="43"/>
                    </a:lnTo>
                    <a:lnTo>
                      <a:pt x="52" y="48"/>
                    </a:lnTo>
                    <a:lnTo>
                      <a:pt x="41"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84" name="Freeform 27"/>
              <p:cNvSpPr>
                <a:spLocks/>
              </p:cNvSpPr>
              <p:nvPr/>
            </p:nvSpPr>
            <p:spPr bwMode="auto">
              <a:xfrm rot="3766183" flipH="1">
                <a:off x="4385" y="1958"/>
                <a:ext cx="190" cy="405"/>
              </a:xfrm>
              <a:custGeom>
                <a:avLst/>
                <a:gdLst>
                  <a:gd name="T0" fmla="*/ 114 w 190"/>
                  <a:gd name="T1" fmla="*/ 330 h 405"/>
                  <a:gd name="T2" fmla="*/ 121 w 190"/>
                  <a:gd name="T3" fmla="*/ 290 h 405"/>
                  <a:gd name="T4" fmla="*/ 137 w 190"/>
                  <a:gd name="T5" fmla="*/ 245 h 405"/>
                  <a:gd name="T6" fmla="*/ 149 w 190"/>
                  <a:gd name="T7" fmla="*/ 222 h 405"/>
                  <a:gd name="T8" fmla="*/ 184 w 190"/>
                  <a:gd name="T9" fmla="*/ 186 h 405"/>
                  <a:gd name="T10" fmla="*/ 190 w 190"/>
                  <a:gd name="T11" fmla="*/ 176 h 405"/>
                  <a:gd name="T12" fmla="*/ 178 w 190"/>
                  <a:gd name="T13" fmla="*/ 111 h 405"/>
                  <a:gd name="T14" fmla="*/ 158 w 190"/>
                  <a:gd name="T15" fmla="*/ 41 h 405"/>
                  <a:gd name="T16" fmla="*/ 143 w 190"/>
                  <a:gd name="T17" fmla="*/ 11 h 405"/>
                  <a:gd name="T18" fmla="*/ 133 w 190"/>
                  <a:gd name="T19" fmla="*/ 0 h 405"/>
                  <a:gd name="T20" fmla="*/ 125 w 190"/>
                  <a:gd name="T21" fmla="*/ 5 h 405"/>
                  <a:gd name="T22" fmla="*/ 116 w 190"/>
                  <a:gd name="T23" fmla="*/ 29 h 405"/>
                  <a:gd name="T24" fmla="*/ 120 w 190"/>
                  <a:gd name="T25" fmla="*/ 56 h 405"/>
                  <a:gd name="T26" fmla="*/ 125 w 190"/>
                  <a:gd name="T27" fmla="*/ 62 h 405"/>
                  <a:gd name="T28" fmla="*/ 121 w 190"/>
                  <a:gd name="T29" fmla="*/ 73 h 405"/>
                  <a:gd name="T30" fmla="*/ 88 w 190"/>
                  <a:gd name="T31" fmla="*/ 42 h 405"/>
                  <a:gd name="T32" fmla="*/ 70 w 190"/>
                  <a:gd name="T33" fmla="*/ 38 h 405"/>
                  <a:gd name="T34" fmla="*/ 55 w 190"/>
                  <a:gd name="T35" fmla="*/ 43 h 405"/>
                  <a:gd name="T36" fmla="*/ 28 w 190"/>
                  <a:gd name="T37" fmla="*/ 62 h 405"/>
                  <a:gd name="T38" fmla="*/ 11 w 190"/>
                  <a:gd name="T39" fmla="*/ 77 h 405"/>
                  <a:gd name="T40" fmla="*/ 3 w 190"/>
                  <a:gd name="T41" fmla="*/ 92 h 405"/>
                  <a:gd name="T42" fmla="*/ 8 w 190"/>
                  <a:gd name="T43" fmla="*/ 98 h 405"/>
                  <a:gd name="T44" fmla="*/ 23 w 190"/>
                  <a:gd name="T45" fmla="*/ 98 h 405"/>
                  <a:gd name="T46" fmla="*/ 8 w 190"/>
                  <a:gd name="T47" fmla="*/ 118 h 405"/>
                  <a:gd name="T48" fmla="*/ 1 w 190"/>
                  <a:gd name="T49" fmla="*/ 129 h 405"/>
                  <a:gd name="T50" fmla="*/ 1 w 190"/>
                  <a:gd name="T51" fmla="*/ 141 h 405"/>
                  <a:gd name="T52" fmla="*/ 10 w 190"/>
                  <a:gd name="T53" fmla="*/ 146 h 405"/>
                  <a:gd name="T54" fmla="*/ 23 w 190"/>
                  <a:gd name="T55" fmla="*/ 137 h 405"/>
                  <a:gd name="T56" fmla="*/ 32 w 190"/>
                  <a:gd name="T57" fmla="*/ 135 h 405"/>
                  <a:gd name="T58" fmla="*/ 8 w 190"/>
                  <a:gd name="T59" fmla="*/ 157 h 405"/>
                  <a:gd name="T60" fmla="*/ 2 w 190"/>
                  <a:gd name="T61" fmla="*/ 166 h 405"/>
                  <a:gd name="T62" fmla="*/ 2 w 190"/>
                  <a:gd name="T63" fmla="*/ 175 h 405"/>
                  <a:gd name="T64" fmla="*/ 19 w 190"/>
                  <a:gd name="T65" fmla="*/ 183 h 405"/>
                  <a:gd name="T66" fmla="*/ 34 w 190"/>
                  <a:gd name="T67" fmla="*/ 179 h 405"/>
                  <a:gd name="T68" fmla="*/ 44 w 190"/>
                  <a:gd name="T69" fmla="*/ 167 h 405"/>
                  <a:gd name="T70" fmla="*/ 48 w 190"/>
                  <a:gd name="T71" fmla="*/ 150 h 405"/>
                  <a:gd name="T72" fmla="*/ 62 w 190"/>
                  <a:gd name="T73" fmla="*/ 165 h 405"/>
                  <a:gd name="T74" fmla="*/ 74 w 190"/>
                  <a:gd name="T75" fmla="*/ 179 h 405"/>
                  <a:gd name="T76" fmla="*/ 65 w 190"/>
                  <a:gd name="T77" fmla="*/ 184 h 405"/>
                  <a:gd name="T78" fmla="*/ 50 w 190"/>
                  <a:gd name="T79" fmla="*/ 203 h 405"/>
                  <a:gd name="T80" fmla="*/ 38 w 190"/>
                  <a:gd name="T81" fmla="*/ 226 h 405"/>
                  <a:gd name="T82" fmla="*/ 10 w 190"/>
                  <a:gd name="T83" fmla="*/ 272 h 405"/>
                  <a:gd name="T84" fmla="*/ 1 w 190"/>
                  <a:gd name="T85" fmla="*/ 304 h 405"/>
                  <a:gd name="T86" fmla="*/ 5 w 190"/>
                  <a:gd name="T87" fmla="*/ 341 h 405"/>
                  <a:gd name="T88" fmla="*/ 13 w 190"/>
                  <a:gd name="T89" fmla="*/ 380 h 405"/>
                  <a:gd name="T90" fmla="*/ 24 w 190"/>
                  <a:gd name="T91" fmla="*/ 396 h 405"/>
                  <a:gd name="T92" fmla="*/ 29 w 190"/>
                  <a:gd name="T93" fmla="*/ 400 h 405"/>
                  <a:gd name="T94" fmla="*/ 75 w 190"/>
                  <a:gd name="T95" fmla="*/ 405 h 405"/>
                  <a:gd name="T96" fmla="*/ 95 w 190"/>
                  <a:gd name="T97" fmla="*/ 398 h 405"/>
                  <a:gd name="T98" fmla="*/ 110 w 190"/>
                  <a:gd name="T99" fmla="*/ 382 h 405"/>
                  <a:gd name="T100" fmla="*/ 115 w 190"/>
                  <a:gd name="T101" fmla="*/ 354 h 40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90"/>
                  <a:gd name="T154" fmla="*/ 0 h 405"/>
                  <a:gd name="T155" fmla="*/ 190 w 190"/>
                  <a:gd name="T156" fmla="*/ 405 h 40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90" h="405">
                    <a:moveTo>
                      <a:pt x="114" y="341"/>
                    </a:moveTo>
                    <a:lnTo>
                      <a:pt x="114" y="341"/>
                    </a:lnTo>
                    <a:lnTo>
                      <a:pt x="114" y="330"/>
                    </a:lnTo>
                    <a:lnTo>
                      <a:pt x="115" y="318"/>
                    </a:lnTo>
                    <a:lnTo>
                      <a:pt x="117" y="304"/>
                    </a:lnTo>
                    <a:lnTo>
                      <a:pt x="121" y="290"/>
                    </a:lnTo>
                    <a:lnTo>
                      <a:pt x="126" y="273"/>
                    </a:lnTo>
                    <a:lnTo>
                      <a:pt x="131" y="259"/>
                    </a:lnTo>
                    <a:lnTo>
                      <a:pt x="137" y="245"/>
                    </a:lnTo>
                    <a:lnTo>
                      <a:pt x="143" y="233"/>
                    </a:lnTo>
                    <a:lnTo>
                      <a:pt x="149" y="222"/>
                    </a:lnTo>
                    <a:lnTo>
                      <a:pt x="157" y="213"/>
                    </a:lnTo>
                    <a:lnTo>
                      <a:pt x="172" y="198"/>
                    </a:lnTo>
                    <a:lnTo>
                      <a:pt x="184" y="186"/>
                    </a:lnTo>
                    <a:lnTo>
                      <a:pt x="188" y="181"/>
                    </a:lnTo>
                    <a:lnTo>
                      <a:pt x="190" y="176"/>
                    </a:lnTo>
                    <a:lnTo>
                      <a:pt x="189" y="167"/>
                    </a:lnTo>
                    <a:lnTo>
                      <a:pt x="187" y="152"/>
                    </a:lnTo>
                    <a:lnTo>
                      <a:pt x="178" y="111"/>
                    </a:lnTo>
                    <a:lnTo>
                      <a:pt x="167" y="68"/>
                    </a:lnTo>
                    <a:lnTo>
                      <a:pt x="162" y="52"/>
                    </a:lnTo>
                    <a:lnTo>
                      <a:pt x="158" y="41"/>
                    </a:lnTo>
                    <a:lnTo>
                      <a:pt x="151" y="26"/>
                    </a:lnTo>
                    <a:lnTo>
                      <a:pt x="143" y="11"/>
                    </a:lnTo>
                    <a:lnTo>
                      <a:pt x="140" y="6"/>
                    </a:lnTo>
                    <a:lnTo>
                      <a:pt x="136" y="3"/>
                    </a:lnTo>
                    <a:lnTo>
                      <a:pt x="133" y="0"/>
                    </a:lnTo>
                    <a:lnTo>
                      <a:pt x="130" y="1"/>
                    </a:lnTo>
                    <a:lnTo>
                      <a:pt x="125" y="5"/>
                    </a:lnTo>
                    <a:lnTo>
                      <a:pt x="121" y="11"/>
                    </a:lnTo>
                    <a:lnTo>
                      <a:pt x="119" y="19"/>
                    </a:lnTo>
                    <a:lnTo>
                      <a:pt x="116" y="29"/>
                    </a:lnTo>
                    <a:lnTo>
                      <a:pt x="116" y="38"/>
                    </a:lnTo>
                    <a:lnTo>
                      <a:pt x="116" y="47"/>
                    </a:lnTo>
                    <a:lnTo>
                      <a:pt x="120" y="56"/>
                    </a:lnTo>
                    <a:lnTo>
                      <a:pt x="122" y="60"/>
                    </a:lnTo>
                    <a:lnTo>
                      <a:pt x="125" y="62"/>
                    </a:lnTo>
                    <a:lnTo>
                      <a:pt x="127" y="79"/>
                    </a:lnTo>
                    <a:lnTo>
                      <a:pt x="121" y="73"/>
                    </a:lnTo>
                    <a:lnTo>
                      <a:pt x="106" y="57"/>
                    </a:lnTo>
                    <a:lnTo>
                      <a:pt x="97" y="50"/>
                    </a:lnTo>
                    <a:lnTo>
                      <a:pt x="88" y="42"/>
                    </a:lnTo>
                    <a:lnTo>
                      <a:pt x="79" y="38"/>
                    </a:lnTo>
                    <a:lnTo>
                      <a:pt x="74" y="38"/>
                    </a:lnTo>
                    <a:lnTo>
                      <a:pt x="70" y="38"/>
                    </a:lnTo>
                    <a:lnTo>
                      <a:pt x="63" y="41"/>
                    </a:lnTo>
                    <a:lnTo>
                      <a:pt x="55" y="43"/>
                    </a:lnTo>
                    <a:lnTo>
                      <a:pt x="44" y="50"/>
                    </a:lnTo>
                    <a:lnTo>
                      <a:pt x="36" y="56"/>
                    </a:lnTo>
                    <a:lnTo>
                      <a:pt x="28" y="62"/>
                    </a:lnTo>
                    <a:lnTo>
                      <a:pt x="19" y="68"/>
                    </a:lnTo>
                    <a:lnTo>
                      <a:pt x="11" y="77"/>
                    </a:lnTo>
                    <a:lnTo>
                      <a:pt x="5" y="85"/>
                    </a:lnTo>
                    <a:lnTo>
                      <a:pt x="3" y="89"/>
                    </a:lnTo>
                    <a:lnTo>
                      <a:pt x="3" y="92"/>
                    </a:lnTo>
                    <a:lnTo>
                      <a:pt x="6" y="95"/>
                    </a:lnTo>
                    <a:lnTo>
                      <a:pt x="8" y="98"/>
                    </a:lnTo>
                    <a:lnTo>
                      <a:pt x="11" y="99"/>
                    </a:lnTo>
                    <a:lnTo>
                      <a:pt x="23" y="98"/>
                    </a:lnTo>
                    <a:lnTo>
                      <a:pt x="16" y="109"/>
                    </a:lnTo>
                    <a:lnTo>
                      <a:pt x="8" y="118"/>
                    </a:lnTo>
                    <a:lnTo>
                      <a:pt x="2" y="126"/>
                    </a:lnTo>
                    <a:lnTo>
                      <a:pt x="1" y="129"/>
                    </a:lnTo>
                    <a:lnTo>
                      <a:pt x="0" y="132"/>
                    </a:lnTo>
                    <a:lnTo>
                      <a:pt x="0" y="137"/>
                    </a:lnTo>
                    <a:lnTo>
                      <a:pt x="1" y="141"/>
                    </a:lnTo>
                    <a:lnTo>
                      <a:pt x="2" y="145"/>
                    </a:lnTo>
                    <a:lnTo>
                      <a:pt x="6" y="146"/>
                    </a:lnTo>
                    <a:lnTo>
                      <a:pt x="10" y="146"/>
                    </a:lnTo>
                    <a:lnTo>
                      <a:pt x="15" y="144"/>
                    </a:lnTo>
                    <a:lnTo>
                      <a:pt x="23" y="137"/>
                    </a:lnTo>
                    <a:lnTo>
                      <a:pt x="28" y="135"/>
                    </a:lnTo>
                    <a:lnTo>
                      <a:pt x="32" y="135"/>
                    </a:lnTo>
                    <a:lnTo>
                      <a:pt x="23" y="144"/>
                    </a:lnTo>
                    <a:lnTo>
                      <a:pt x="8" y="157"/>
                    </a:lnTo>
                    <a:lnTo>
                      <a:pt x="6" y="160"/>
                    </a:lnTo>
                    <a:lnTo>
                      <a:pt x="3" y="163"/>
                    </a:lnTo>
                    <a:lnTo>
                      <a:pt x="2" y="166"/>
                    </a:lnTo>
                    <a:lnTo>
                      <a:pt x="1" y="170"/>
                    </a:lnTo>
                    <a:lnTo>
                      <a:pt x="1" y="172"/>
                    </a:lnTo>
                    <a:lnTo>
                      <a:pt x="2" y="175"/>
                    </a:lnTo>
                    <a:lnTo>
                      <a:pt x="7" y="179"/>
                    </a:lnTo>
                    <a:lnTo>
                      <a:pt x="12" y="182"/>
                    </a:lnTo>
                    <a:lnTo>
                      <a:pt x="19" y="183"/>
                    </a:lnTo>
                    <a:lnTo>
                      <a:pt x="27" y="183"/>
                    </a:lnTo>
                    <a:lnTo>
                      <a:pt x="34" y="179"/>
                    </a:lnTo>
                    <a:lnTo>
                      <a:pt x="39" y="176"/>
                    </a:lnTo>
                    <a:lnTo>
                      <a:pt x="43" y="172"/>
                    </a:lnTo>
                    <a:lnTo>
                      <a:pt x="44" y="167"/>
                    </a:lnTo>
                    <a:lnTo>
                      <a:pt x="44" y="163"/>
                    </a:lnTo>
                    <a:lnTo>
                      <a:pt x="45" y="155"/>
                    </a:lnTo>
                    <a:lnTo>
                      <a:pt x="48" y="150"/>
                    </a:lnTo>
                    <a:lnTo>
                      <a:pt x="50" y="145"/>
                    </a:lnTo>
                    <a:lnTo>
                      <a:pt x="62" y="165"/>
                    </a:lnTo>
                    <a:lnTo>
                      <a:pt x="68" y="173"/>
                    </a:lnTo>
                    <a:lnTo>
                      <a:pt x="74" y="179"/>
                    </a:lnTo>
                    <a:lnTo>
                      <a:pt x="71" y="181"/>
                    </a:lnTo>
                    <a:lnTo>
                      <a:pt x="69" y="182"/>
                    </a:lnTo>
                    <a:lnTo>
                      <a:pt x="65" y="184"/>
                    </a:lnTo>
                    <a:lnTo>
                      <a:pt x="62" y="188"/>
                    </a:lnTo>
                    <a:lnTo>
                      <a:pt x="55" y="194"/>
                    </a:lnTo>
                    <a:lnTo>
                      <a:pt x="50" y="203"/>
                    </a:lnTo>
                    <a:lnTo>
                      <a:pt x="44" y="214"/>
                    </a:lnTo>
                    <a:lnTo>
                      <a:pt x="38" y="226"/>
                    </a:lnTo>
                    <a:lnTo>
                      <a:pt x="31" y="239"/>
                    </a:lnTo>
                    <a:lnTo>
                      <a:pt x="17" y="261"/>
                    </a:lnTo>
                    <a:lnTo>
                      <a:pt x="10" y="272"/>
                    </a:lnTo>
                    <a:lnTo>
                      <a:pt x="5" y="282"/>
                    </a:lnTo>
                    <a:lnTo>
                      <a:pt x="2" y="293"/>
                    </a:lnTo>
                    <a:lnTo>
                      <a:pt x="1" y="304"/>
                    </a:lnTo>
                    <a:lnTo>
                      <a:pt x="2" y="323"/>
                    </a:lnTo>
                    <a:lnTo>
                      <a:pt x="5" y="341"/>
                    </a:lnTo>
                    <a:lnTo>
                      <a:pt x="8" y="361"/>
                    </a:lnTo>
                    <a:lnTo>
                      <a:pt x="13" y="380"/>
                    </a:lnTo>
                    <a:lnTo>
                      <a:pt x="17" y="384"/>
                    </a:lnTo>
                    <a:lnTo>
                      <a:pt x="21" y="390"/>
                    </a:lnTo>
                    <a:lnTo>
                      <a:pt x="24" y="396"/>
                    </a:lnTo>
                    <a:lnTo>
                      <a:pt x="27" y="398"/>
                    </a:lnTo>
                    <a:lnTo>
                      <a:pt x="29" y="400"/>
                    </a:lnTo>
                    <a:lnTo>
                      <a:pt x="44" y="402"/>
                    </a:lnTo>
                    <a:lnTo>
                      <a:pt x="59" y="405"/>
                    </a:lnTo>
                    <a:lnTo>
                      <a:pt x="75" y="405"/>
                    </a:lnTo>
                    <a:lnTo>
                      <a:pt x="83" y="403"/>
                    </a:lnTo>
                    <a:lnTo>
                      <a:pt x="89" y="401"/>
                    </a:lnTo>
                    <a:lnTo>
                      <a:pt x="95" y="398"/>
                    </a:lnTo>
                    <a:lnTo>
                      <a:pt x="101" y="393"/>
                    </a:lnTo>
                    <a:lnTo>
                      <a:pt x="106" y="388"/>
                    </a:lnTo>
                    <a:lnTo>
                      <a:pt x="110" y="382"/>
                    </a:lnTo>
                    <a:lnTo>
                      <a:pt x="112" y="374"/>
                    </a:lnTo>
                    <a:lnTo>
                      <a:pt x="115" y="365"/>
                    </a:lnTo>
                    <a:lnTo>
                      <a:pt x="115" y="354"/>
                    </a:lnTo>
                    <a:lnTo>
                      <a:pt x="114" y="3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85" name="Freeform 28"/>
              <p:cNvSpPr>
                <a:spLocks/>
              </p:cNvSpPr>
              <p:nvPr/>
            </p:nvSpPr>
            <p:spPr bwMode="auto">
              <a:xfrm rot="3766183" flipH="1">
                <a:off x="4501" y="2131"/>
                <a:ext cx="122" cy="58"/>
              </a:xfrm>
              <a:custGeom>
                <a:avLst/>
                <a:gdLst>
                  <a:gd name="T0" fmla="*/ 0 w 122"/>
                  <a:gd name="T1" fmla="*/ 42 h 58"/>
                  <a:gd name="T2" fmla="*/ 0 w 122"/>
                  <a:gd name="T3" fmla="*/ 42 h 58"/>
                  <a:gd name="T4" fmla="*/ 14 w 122"/>
                  <a:gd name="T5" fmla="*/ 32 h 58"/>
                  <a:gd name="T6" fmla="*/ 25 w 122"/>
                  <a:gd name="T7" fmla="*/ 23 h 58"/>
                  <a:gd name="T8" fmla="*/ 36 w 122"/>
                  <a:gd name="T9" fmla="*/ 13 h 58"/>
                  <a:gd name="T10" fmla="*/ 36 w 122"/>
                  <a:gd name="T11" fmla="*/ 13 h 58"/>
                  <a:gd name="T12" fmla="*/ 45 w 122"/>
                  <a:gd name="T13" fmla="*/ 5 h 58"/>
                  <a:gd name="T14" fmla="*/ 51 w 122"/>
                  <a:gd name="T15" fmla="*/ 2 h 58"/>
                  <a:gd name="T16" fmla="*/ 57 w 122"/>
                  <a:gd name="T17" fmla="*/ 0 h 58"/>
                  <a:gd name="T18" fmla="*/ 64 w 122"/>
                  <a:gd name="T19" fmla="*/ 3 h 58"/>
                  <a:gd name="T20" fmla="*/ 64 w 122"/>
                  <a:gd name="T21" fmla="*/ 3 h 58"/>
                  <a:gd name="T22" fmla="*/ 72 w 122"/>
                  <a:gd name="T23" fmla="*/ 8 h 58"/>
                  <a:gd name="T24" fmla="*/ 85 w 122"/>
                  <a:gd name="T25" fmla="*/ 14 h 58"/>
                  <a:gd name="T26" fmla="*/ 107 w 122"/>
                  <a:gd name="T27" fmla="*/ 29 h 58"/>
                  <a:gd name="T28" fmla="*/ 107 w 122"/>
                  <a:gd name="T29" fmla="*/ 29 h 58"/>
                  <a:gd name="T30" fmla="*/ 113 w 122"/>
                  <a:gd name="T31" fmla="*/ 35 h 58"/>
                  <a:gd name="T32" fmla="*/ 118 w 122"/>
                  <a:gd name="T33" fmla="*/ 41 h 58"/>
                  <a:gd name="T34" fmla="*/ 122 w 122"/>
                  <a:gd name="T35" fmla="*/ 47 h 58"/>
                  <a:gd name="T36" fmla="*/ 122 w 122"/>
                  <a:gd name="T37" fmla="*/ 47 h 58"/>
                  <a:gd name="T38" fmla="*/ 112 w 122"/>
                  <a:gd name="T39" fmla="*/ 40 h 58"/>
                  <a:gd name="T40" fmla="*/ 91 w 122"/>
                  <a:gd name="T41" fmla="*/ 26 h 58"/>
                  <a:gd name="T42" fmla="*/ 78 w 122"/>
                  <a:gd name="T43" fmla="*/ 19 h 58"/>
                  <a:gd name="T44" fmla="*/ 67 w 122"/>
                  <a:gd name="T45" fmla="*/ 14 h 58"/>
                  <a:gd name="T46" fmla="*/ 59 w 122"/>
                  <a:gd name="T47" fmla="*/ 10 h 58"/>
                  <a:gd name="T48" fmla="*/ 55 w 122"/>
                  <a:gd name="T49" fmla="*/ 10 h 58"/>
                  <a:gd name="T50" fmla="*/ 52 w 122"/>
                  <a:gd name="T51" fmla="*/ 10 h 58"/>
                  <a:gd name="T52" fmla="*/ 52 w 122"/>
                  <a:gd name="T53" fmla="*/ 10 h 58"/>
                  <a:gd name="T54" fmla="*/ 47 w 122"/>
                  <a:gd name="T55" fmla="*/ 15 h 58"/>
                  <a:gd name="T56" fmla="*/ 43 w 122"/>
                  <a:gd name="T57" fmla="*/ 21 h 58"/>
                  <a:gd name="T58" fmla="*/ 30 w 122"/>
                  <a:gd name="T59" fmla="*/ 39 h 58"/>
                  <a:gd name="T60" fmla="*/ 30 w 122"/>
                  <a:gd name="T61" fmla="*/ 39 h 58"/>
                  <a:gd name="T62" fmla="*/ 26 w 122"/>
                  <a:gd name="T63" fmla="*/ 45 h 58"/>
                  <a:gd name="T64" fmla="*/ 21 w 122"/>
                  <a:gd name="T65" fmla="*/ 49 h 58"/>
                  <a:gd name="T66" fmla="*/ 13 w 122"/>
                  <a:gd name="T67" fmla="*/ 55 h 58"/>
                  <a:gd name="T68" fmla="*/ 7 w 122"/>
                  <a:gd name="T69" fmla="*/ 57 h 58"/>
                  <a:gd name="T70" fmla="*/ 4 w 122"/>
                  <a:gd name="T71" fmla="*/ 58 h 58"/>
                  <a:gd name="T72" fmla="*/ 4 w 122"/>
                  <a:gd name="T73" fmla="*/ 58 h 58"/>
                  <a:gd name="T74" fmla="*/ 2 w 122"/>
                  <a:gd name="T75" fmla="*/ 51 h 58"/>
                  <a:gd name="T76" fmla="*/ 0 w 122"/>
                  <a:gd name="T77" fmla="*/ 45 h 58"/>
                  <a:gd name="T78" fmla="*/ 0 w 122"/>
                  <a:gd name="T79" fmla="*/ 42 h 58"/>
                  <a:gd name="T80" fmla="*/ 0 w 122"/>
                  <a:gd name="T81" fmla="*/ 42 h 5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2"/>
                  <a:gd name="T124" fmla="*/ 0 h 58"/>
                  <a:gd name="T125" fmla="*/ 122 w 122"/>
                  <a:gd name="T126" fmla="*/ 58 h 5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2" h="58">
                    <a:moveTo>
                      <a:pt x="0" y="42"/>
                    </a:moveTo>
                    <a:lnTo>
                      <a:pt x="0" y="42"/>
                    </a:lnTo>
                    <a:lnTo>
                      <a:pt x="14" y="32"/>
                    </a:lnTo>
                    <a:lnTo>
                      <a:pt x="25" y="23"/>
                    </a:lnTo>
                    <a:lnTo>
                      <a:pt x="36" y="13"/>
                    </a:lnTo>
                    <a:lnTo>
                      <a:pt x="45" y="5"/>
                    </a:lnTo>
                    <a:lnTo>
                      <a:pt x="51" y="2"/>
                    </a:lnTo>
                    <a:lnTo>
                      <a:pt x="57" y="0"/>
                    </a:lnTo>
                    <a:lnTo>
                      <a:pt x="64" y="3"/>
                    </a:lnTo>
                    <a:lnTo>
                      <a:pt x="72" y="8"/>
                    </a:lnTo>
                    <a:lnTo>
                      <a:pt x="85" y="14"/>
                    </a:lnTo>
                    <a:lnTo>
                      <a:pt x="107" y="29"/>
                    </a:lnTo>
                    <a:lnTo>
                      <a:pt x="113" y="35"/>
                    </a:lnTo>
                    <a:lnTo>
                      <a:pt x="118" y="41"/>
                    </a:lnTo>
                    <a:lnTo>
                      <a:pt x="122" y="47"/>
                    </a:lnTo>
                    <a:lnTo>
                      <a:pt x="112" y="40"/>
                    </a:lnTo>
                    <a:lnTo>
                      <a:pt x="91" y="26"/>
                    </a:lnTo>
                    <a:lnTo>
                      <a:pt x="78" y="19"/>
                    </a:lnTo>
                    <a:lnTo>
                      <a:pt x="67" y="14"/>
                    </a:lnTo>
                    <a:lnTo>
                      <a:pt x="59" y="10"/>
                    </a:lnTo>
                    <a:lnTo>
                      <a:pt x="55" y="10"/>
                    </a:lnTo>
                    <a:lnTo>
                      <a:pt x="52" y="10"/>
                    </a:lnTo>
                    <a:lnTo>
                      <a:pt x="47" y="15"/>
                    </a:lnTo>
                    <a:lnTo>
                      <a:pt x="43" y="21"/>
                    </a:lnTo>
                    <a:lnTo>
                      <a:pt x="30" y="39"/>
                    </a:lnTo>
                    <a:lnTo>
                      <a:pt x="26" y="45"/>
                    </a:lnTo>
                    <a:lnTo>
                      <a:pt x="21" y="49"/>
                    </a:lnTo>
                    <a:lnTo>
                      <a:pt x="13" y="55"/>
                    </a:lnTo>
                    <a:lnTo>
                      <a:pt x="7" y="57"/>
                    </a:lnTo>
                    <a:lnTo>
                      <a:pt x="4" y="58"/>
                    </a:lnTo>
                    <a:lnTo>
                      <a:pt x="2" y="51"/>
                    </a:lnTo>
                    <a:lnTo>
                      <a:pt x="0" y="45"/>
                    </a:lnTo>
                    <a:lnTo>
                      <a:pt x="0"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86" name="Freeform 29"/>
              <p:cNvSpPr>
                <a:spLocks/>
              </p:cNvSpPr>
              <p:nvPr/>
            </p:nvSpPr>
            <p:spPr bwMode="auto">
              <a:xfrm rot="3766183" flipH="1">
                <a:off x="4528" y="2104"/>
                <a:ext cx="120" cy="41"/>
              </a:xfrm>
              <a:custGeom>
                <a:avLst/>
                <a:gdLst>
                  <a:gd name="T0" fmla="*/ 0 w 120"/>
                  <a:gd name="T1" fmla="*/ 34 h 41"/>
                  <a:gd name="T2" fmla="*/ 0 w 120"/>
                  <a:gd name="T3" fmla="*/ 34 h 41"/>
                  <a:gd name="T4" fmla="*/ 3 w 120"/>
                  <a:gd name="T5" fmla="*/ 31 h 41"/>
                  <a:gd name="T6" fmla="*/ 9 w 120"/>
                  <a:gd name="T7" fmla="*/ 24 h 41"/>
                  <a:gd name="T8" fmla="*/ 19 w 120"/>
                  <a:gd name="T9" fmla="*/ 16 h 41"/>
                  <a:gd name="T10" fmla="*/ 25 w 120"/>
                  <a:gd name="T11" fmla="*/ 13 h 41"/>
                  <a:gd name="T12" fmla="*/ 32 w 120"/>
                  <a:gd name="T13" fmla="*/ 10 h 41"/>
                  <a:gd name="T14" fmla="*/ 32 w 120"/>
                  <a:gd name="T15" fmla="*/ 10 h 41"/>
                  <a:gd name="T16" fmla="*/ 45 w 120"/>
                  <a:gd name="T17" fmla="*/ 8 h 41"/>
                  <a:gd name="T18" fmla="*/ 52 w 120"/>
                  <a:gd name="T19" fmla="*/ 8 h 41"/>
                  <a:gd name="T20" fmla="*/ 58 w 120"/>
                  <a:gd name="T21" fmla="*/ 9 h 41"/>
                  <a:gd name="T22" fmla="*/ 65 w 120"/>
                  <a:gd name="T23" fmla="*/ 12 h 41"/>
                  <a:gd name="T24" fmla="*/ 65 w 120"/>
                  <a:gd name="T25" fmla="*/ 12 h 41"/>
                  <a:gd name="T26" fmla="*/ 84 w 120"/>
                  <a:gd name="T27" fmla="*/ 19 h 41"/>
                  <a:gd name="T28" fmla="*/ 94 w 120"/>
                  <a:gd name="T29" fmla="*/ 24 h 41"/>
                  <a:gd name="T30" fmla="*/ 103 w 120"/>
                  <a:gd name="T31" fmla="*/ 29 h 41"/>
                  <a:gd name="T32" fmla="*/ 103 w 120"/>
                  <a:gd name="T33" fmla="*/ 29 h 41"/>
                  <a:gd name="T34" fmla="*/ 120 w 120"/>
                  <a:gd name="T35" fmla="*/ 41 h 41"/>
                  <a:gd name="T36" fmla="*/ 120 w 120"/>
                  <a:gd name="T37" fmla="*/ 41 h 41"/>
                  <a:gd name="T38" fmla="*/ 114 w 120"/>
                  <a:gd name="T39" fmla="*/ 35 h 41"/>
                  <a:gd name="T40" fmla="*/ 97 w 120"/>
                  <a:gd name="T41" fmla="*/ 20 h 41"/>
                  <a:gd name="T42" fmla="*/ 87 w 120"/>
                  <a:gd name="T43" fmla="*/ 13 h 41"/>
                  <a:gd name="T44" fmla="*/ 76 w 120"/>
                  <a:gd name="T45" fmla="*/ 7 h 41"/>
                  <a:gd name="T46" fmla="*/ 66 w 120"/>
                  <a:gd name="T47" fmla="*/ 3 h 41"/>
                  <a:gd name="T48" fmla="*/ 61 w 120"/>
                  <a:gd name="T49" fmla="*/ 2 h 41"/>
                  <a:gd name="T50" fmla="*/ 56 w 120"/>
                  <a:gd name="T51" fmla="*/ 0 h 41"/>
                  <a:gd name="T52" fmla="*/ 56 w 120"/>
                  <a:gd name="T53" fmla="*/ 0 h 41"/>
                  <a:gd name="T54" fmla="*/ 41 w 120"/>
                  <a:gd name="T55" fmla="*/ 3 h 41"/>
                  <a:gd name="T56" fmla="*/ 29 w 120"/>
                  <a:gd name="T57" fmla="*/ 5 h 41"/>
                  <a:gd name="T58" fmla="*/ 19 w 120"/>
                  <a:gd name="T59" fmla="*/ 10 h 41"/>
                  <a:gd name="T60" fmla="*/ 11 w 120"/>
                  <a:gd name="T61" fmla="*/ 16 h 41"/>
                  <a:gd name="T62" fmla="*/ 11 w 120"/>
                  <a:gd name="T63" fmla="*/ 16 h 41"/>
                  <a:gd name="T64" fmla="*/ 6 w 120"/>
                  <a:gd name="T65" fmla="*/ 23 h 41"/>
                  <a:gd name="T66" fmla="*/ 3 w 120"/>
                  <a:gd name="T67" fmla="*/ 28 h 41"/>
                  <a:gd name="T68" fmla="*/ 0 w 120"/>
                  <a:gd name="T69" fmla="*/ 34 h 41"/>
                  <a:gd name="T70" fmla="*/ 0 w 120"/>
                  <a:gd name="T71" fmla="*/ 34 h 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20"/>
                  <a:gd name="T109" fmla="*/ 0 h 41"/>
                  <a:gd name="T110" fmla="*/ 120 w 120"/>
                  <a:gd name="T111" fmla="*/ 41 h 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20" h="41">
                    <a:moveTo>
                      <a:pt x="0" y="34"/>
                    </a:moveTo>
                    <a:lnTo>
                      <a:pt x="0" y="34"/>
                    </a:lnTo>
                    <a:lnTo>
                      <a:pt x="3" y="31"/>
                    </a:lnTo>
                    <a:lnTo>
                      <a:pt x="9" y="24"/>
                    </a:lnTo>
                    <a:lnTo>
                      <a:pt x="19" y="16"/>
                    </a:lnTo>
                    <a:lnTo>
                      <a:pt x="25" y="13"/>
                    </a:lnTo>
                    <a:lnTo>
                      <a:pt x="32" y="10"/>
                    </a:lnTo>
                    <a:lnTo>
                      <a:pt x="45" y="8"/>
                    </a:lnTo>
                    <a:lnTo>
                      <a:pt x="52" y="8"/>
                    </a:lnTo>
                    <a:lnTo>
                      <a:pt x="58" y="9"/>
                    </a:lnTo>
                    <a:lnTo>
                      <a:pt x="65" y="12"/>
                    </a:lnTo>
                    <a:lnTo>
                      <a:pt x="84" y="19"/>
                    </a:lnTo>
                    <a:lnTo>
                      <a:pt x="94" y="24"/>
                    </a:lnTo>
                    <a:lnTo>
                      <a:pt x="103" y="29"/>
                    </a:lnTo>
                    <a:lnTo>
                      <a:pt x="120" y="41"/>
                    </a:lnTo>
                    <a:lnTo>
                      <a:pt x="114" y="35"/>
                    </a:lnTo>
                    <a:lnTo>
                      <a:pt x="97" y="20"/>
                    </a:lnTo>
                    <a:lnTo>
                      <a:pt x="87" y="13"/>
                    </a:lnTo>
                    <a:lnTo>
                      <a:pt x="76" y="7"/>
                    </a:lnTo>
                    <a:lnTo>
                      <a:pt x="66" y="3"/>
                    </a:lnTo>
                    <a:lnTo>
                      <a:pt x="61" y="2"/>
                    </a:lnTo>
                    <a:lnTo>
                      <a:pt x="56" y="0"/>
                    </a:lnTo>
                    <a:lnTo>
                      <a:pt x="41" y="3"/>
                    </a:lnTo>
                    <a:lnTo>
                      <a:pt x="29" y="5"/>
                    </a:lnTo>
                    <a:lnTo>
                      <a:pt x="19" y="10"/>
                    </a:lnTo>
                    <a:lnTo>
                      <a:pt x="11" y="16"/>
                    </a:lnTo>
                    <a:lnTo>
                      <a:pt x="6" y="23"/>
                    </a:lnTo>
                    <a:lnTo>
                      <a:pt x="3" y="28"/>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87" name="Freeform 30"/>
              <p:cNvSpPr>
                <a:spLocks/>
              </p:cNvSpPr>
              <p:nvPr/>
            </p:nvSpPr>
            <p:spPr bwMode="auto">
              <a:xfrm rot="3766183" flipH="1">
                <a:off x="4504" y="2033"/>
                <a:ext cx="20" cy="80"/>
              </a:xfrm>
              <a:custGeom>
                <a:avLst/>
                <a:gdLst>
                  <a:gd name="T0" fmla="*/ 0 w 20"/>
                  <a:gd name="T1" fmla="*/ 80 h 80"/>
                  <a:gd name="T2" fmla="*/ 0 w 20"/>
                  <a:gd name="T3" fmla="*/ 80 h 80"/>
                  <a:gd name="T4" fmla="*/ 0 w 20"/>
                  <a:gd name="T5" fmla="*/ 76 h 80"/>
                  <a:gd name="T6" fmla="*/ 1 w 20"/>
                  <a:gd name="T7" fmla="*/ 69 h 80"/>
                  <a:gd name="T8" fmla="*/ 6 w 20"/>
                  <a:gd name="T9" fmla="*/ 53 h 80"/>
                  <a:gd name="T10" fmla="*/ 11 w 20"/>
                  <a:gd name="T11" fmla="*/ 36 h 80"/>
                  <a:gd name="T12" fmla="*/ 13 w 20"/>
                  <a:gd name="T13" fmla="*/ 22 h 80"/>
                  <a:gd name="T14" fmla="*/ 13 w 20"/>
                  <a:gd name="T15" fmla="*/ 22 h 80"/>
                  <a:gd name="T16" fmla="*/ 13 w 20"/>
                  <a:gd name="T17" fmla="*/ 13 h 80"/>
                  <a:gd name="T18" fmla="*/ 10 w 20"/>
                  <a:gd name="T19" fmla="*/ 7 h 80"/>
                  <a:gd name="T20" fmla="*/ 8 w 20"/>
                  <a:gd name="T21" fmla="*/ 0 h 80"/>
                  <a:gd name="T22" fmla="*/ 8 w 20"/>
                  <a:gd name="T23" fmla="*/ 0 h 80"/>
                  <a:gd name="T24" fmla="*/ 10 w 20"/>
                  <a:gd name="T25" fmla="*/ 1 h 80"/>
                  <a:gd name="T26" fmla="*/ 13 w 20"/>
                  <a:gd name="T27" fmla="*/ 3 h 80"/>
                  <a:gd name="T28" fmla="*/ 15 w 20"/>
                  <a:gd name="T29" fmla="*/ 6 h 80"/>
                  <a:gd name="T30" fmla="*/ 18 w 20"/>
                  <a:gd name="T31" fmla="*/ 10 h 80"/>
                  <a:gd name="T32" fmla="*/ 19 w 20"/>
                  <a:gd name="T33" fmla="*/ 15 h 80"/>
                  <a:gd name="T34" fmla="*/ 20 w 20"/>
                  <a:gd name="T35" fmla="*/ 22 h 80"/>
                  <a:gd name="T36" fmla="*/ 19 w 20"/>
                  <a:gd name="T37" fmla="*/ 29 h 80"/>
                  <a:gd name="T38" fmla="*/ 19 w 20"/>
                  <a:gd name="T39" fmla="*/ 29 h 80"/>
                  <a:gd name="T40" fmla="*/ 14 w 20"/>
                  <a:gd name="T41" fmla="*/ 48 h 80"/>
                  <a:gd name="T42" fmla="*/ 8 w 20"/>
                  <a:gd name="T43" fmla="*/ 64 h 80"/>
                  <a:gd name="T44" fmla="*/ 0 w 20"/>
                  <a:gd name="T45" fmla="*/ 80 h 80"/>
                  <a:gd name="T46" fmla="*/ 0 w 20"/>
                  <a:gd name="T47" fmla="*/ 80 h 8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
                  <a:gd name="T73" fmla="*/ 0 h 80"/>
                  <a:gd name="T74" fmla="*/ 20 w 20"/>
                  <a:gd name="T75" fmla="*/ 80 h 8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 h="80">
                    <a:moveTo>
                      <a:pt x="0" y="80"/>
                    </a:moveTo>
                    <a:lnTo>
                      <a:pt x="0" y="80"/>
                    </a:lnTo>
                    <a:lnTo>
                      <a:pt x="0" y="76"/>
                    </a:lnTo>
                    <a:lnTo>
                      <a:pt x="1" y="69"/>
                    </a:lnTo>
                    <a:lnTo>
                      <a:pt x="6" y="53"/>
                    </a:lnTo>
                    <a:lnTo>
                      <a:pt x="11" y="36"/>
                    </a:lnTo>
                    <a:lnTo>
                      <a:pt x="13" y="22"/>
                    </a:lnTo>
                    <a:lnTo>
                      <a:pt x="13" y="13"/>
                    </a:lnTo>
                    <a:lnTo>
                      <a:pt x="10" y="7"/>
                    </a:lnTo>
                    <a:lnTo>
                      <a:pt x="8" y="0"/>
                    </a:lnTo>
                    <a:lnTo>
                      <a:pt x="10" y="1"/>
                    </a:lnTo>
                    <a:lnTo>
                      <a:pt x="13" y="3"/>
                    </a:lnTo>
                    <a:lnTo>
                      <a:pt x="15" y="6"/>
                    </a:lnTo>
                    <a:lnTo>
                      <a:pt x="18" y="10"/>
                    </a:lnTo>
                    <a:lnTo>
                      <a:pt x="19" y="15"/>
                    </a:lnTo>
                    <a:lnTo>
                      <a:pt x="20" y="22"/>
                    </a:lnTo>
                    <a:lnTo>
                      <a:pt x="19" y="29"/>
                    </a:lnTo>
                    <a:lnTo>
                      <a:pt x="14" y="48"/>
                    </a:lnTo>
                    <a:lnTo>
                      <a:pt x="8" y="64"/>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11274" name="Group 31"/>
          <p:cNvGrpSpPr>
            <a:grpSpLocks/>
          </p:cNvGrpSpPr>
          <p:nvPr/>
        </p:nvGrpSpPr>
        <p:grpSpPr bwMode="auto">
          <a:xfrm>
            <a:off x="8234363" y="4085031"/>
            <a:ext cx="196850" cy="788987"/>
            <a:chOff x="3067" y="1854"/>
            <a:chExt cx="584" cy="2335"/>
          </a:xfrm>
        </p:grpSpPr>
        <p:sp>
          <p:nvSpPr>
            <p:cNvPr id="11275" name="Rectangle 32"/>
            <p:cNvSpPr>
              <a:spLocks noChangeArrowheads="1"/>
            </p:cNvSpPr>
            <p:nvPr/>
          </p:nvSpPr>
          <p:spPr bwMode="auto">
            <a:xfrm rot="2645782">
              <a:off x="3067" y="1854"/>
              <a:ext cx="584" cy="233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276" name="Rectangle 33"/>
            <p:cNvSpPr>
              <a:spLocks noChangeArrowheads="1"/>
            </p:cNvSpPr>
            <p:nvPr/>
          </p:nvSpPr>
          <p:spPr bwMode="auto">
            <a:xfrm rot="18954218" flipH="1">
              <a:off x="3067" y="1854"/>
              <a:ext cx="584" cy="233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sp>
        <p:nvSpPr>
          <p:cNvPr id="37" name="AutoShape 5"/>
          <p:cNvSpPr>
            <a:spLocks noChangeArrowheads="1"/>
          </p:cNvSpPr>
          <p:nvPr/>
        </p:nvSpPr>
        <p:spPr bwMode="auto">
          <a:xfrm flipV="1">
            <a:off x="439113" y="5630824"/>
            <a:ext cx="1761828" cy="45719"/>
          </a:xfrm>
          <a:prstGeom prst="roundRect">
            <a:avLst>
              <a:gd name="adj" fmla="val 16667"/>
            </a:avLst>
          </a:prstGeom>
          <a:noFill/>
          <a:ln w="28575" algn="ctr">
            <a:solidFill>
              <a:srgbClr val="FF0000"/>
            </a:solidFill>
            <a:prstDash val="sysDash"/>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1242521469"/>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882" y="2842147"/>
            <a:ext cx="8611810" cy="3533764"/>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1506" name="Rectangle 2"/>
          <p:cNvSpPr>
            <a:spLocks noGrp="1" noChangeArrowheads="1"/>
          </p:cNvSpPr>
          <p:nvPr>
            <p:ph type="title"/>
          </p:nvPr>
        </p:nvSpPr>
        <p:spPr/>
        <p:txBody>
          <a:bodyPr/>
          <a:lstStyle/>
          <a:p>
            <a:pPr eaLnBrk="1" hangingPunct="1"/>
            <a:r>
              <a:rPr lang="en-US" smtClean="0"/>
              <a:t>Manually assigning objects</a:t>
            </a:r>
          </a:p>
        </p:txBody>
      </p:sp>
      <p:sp>
        <p:nvSpPr>
          <p:cNvPr id="21507" name="Rectangle 3"/>
          <p:cNvSpPr>
            <a:spLocks noGrp="1" noChangeArrowheads="1"/>
          </p:cNvSpPr>
          <p:nvPr>
            <p:ph idx="1"/>
          </p:nvPr>
        </p:nvSpPr>
        <p:spPr>
          <a:xfrm>
            <a:off x="519113" y="774700"/>
            <a:ext cx="8318500" cy="2593975"/>
          </a:xfrm>
        </p:spPr>
        <p:txBody>
          <a:bodyPr/>
          <a:lstStyle/>
          <a:p>
            <a:pPr>
              <a:buFont typeface="Arial" charset="0"/>
              <a:buChar char="•"/>
            </a:pPr>
            <a:r>
              <a:rPr lang="en-US" smtClean="0"/>
              <a:t>Syntax:</a:t>
            </a:r>
            <a:br>
              <a:rPr lang="en-US" smtClean="0"/>
            </a:br>
            <a:r>
              <a:rPr lang="en-US" i="1" smtClean="0">
                <a:solidFill>
                  <a:srgbClr val="0033CC"/>
                </a:solidFill>
              </a:rPr>
              <a:t>object</a:t>
            </a:r>
            <a:r>
              <a:rPr lang="en-US" smtClean="0">
                <a:solidFill>
                  <a:srgbClr val="FF3300"/>
                </a:solidFill>
              </a:rPr>
              <a:t>.CurrentAssignment.assignManually(</a:t>
            </a:r>
            <a:r>
              <a:rPr lang="en-US" i="1" smtClean="0">
                <a:solidFill>
                  <a:srgbClr val="0033CC"/>
                </a:solidFill>
              </a:rPr>
              <a:t>namedUser</a:t>
            </a:r>
            <a:r>
              <a:rPr lang="en-US" smtClean="0">
                <a:solidFill>
                  <a:srgbClr val="FF3300"/>
                </a:solidFill>
              </a:rPr>
              <a:t>)</a:t>
            </a:r>
          </a:p>
          <a:p>
            <a:pPr>
              <a:buFont typeface="Arial" charset="0"/>
              <a:buChar char="•"/>
            </a:pPr>
            <a:r>
              <a:rPr lang="en-US" smtClean="0"/>
              <a:t>Activities to assign these objects appear in "Pending Assignment" list, which is visible only to named user, typically a supervisor</a:t>
            </a:r>
          </a:p>
          <a:p>
            <a:pPr lvl="1"/>
            <a:endParaRPr lang="en-US" smtClean="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4810" y="2668732"/>
            <a:ext cx="2685483" cy="24413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smtClean="0"/>
              <a:t>Lesson objectives</a:t>
            </a:r>
          </a:p>
        </p:txBody>
      </p:sp>
      <p:sp>
        <p:nvSpPr>
          <p:cNvPr id="5123" name="Rectangle 3"/>
          <p:cNvSpPr>
            <a:spLocks noGrp="1" noChangeArrowheads="1"/>
          </p:cNvSpPr>
          <p:nvPr>
            <p:ph idx="1"/>
          </p:nvPr>
        </p:nvSpPr>
        <p:spPr/>
        <p:txBody>
          <a:bodyPr/>
          <a:lstStyle/>
          <a:p>
            <a:pPr>
              <a:buFont typeface="Arial" charset="0"/>
              <a:buChar char="•"/>
            </a:pPr>
            <a:r>
              <a:rPr lang="en-US" dirty="0" smtClean="0"/>
              <a:t>By the end of this lesson, you should be able to:</a:t>
            </a:r>
          </a:p>
          <a:p>
            <a:pPr lvl="1"/>
            <a:r>
              <a:rPr lang="en-US" dirty="0" smtClean="0"/>
              <a:t>Assign objects to users using common assignment methods</a:t>
            </a:r>
          </a:p>
          <a:p>
            <a:pPr lvl="1"/>
            <a:r>
              <a:rPr lang="en-US" dirty="0" smtClean="0"/>
              <a:t>Assign claims and activities so that final owner assignment can be done by a user</a:t>
            </a:r>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dirty="0">
                <a:solidFill>
                  <a:srgbClr val="AA3704"/>
                </a:solidFill>
              </a:rPr>
              <a:t>This lesson uses the notes section for additional explanation and information.</a:t>
            </a:r>
            <a:br>
              <a:rPr lang="en-US" sz="1400" b="0" dirty="0">
                <a:solidFill>
                  <a:srgbClr val="AA3704"/>
                </a:solidFill>
              </a:rPr>
            </a:br>
            <a:r>
              <a:rPr lang="en-US" sz="1400" b="0" dirty="0">
                <a:solidFill>
                  <a:srgbClr val="AA3704"/>
                </a:solidFill>
              </a:rPr>
              <a:t>To view the notes in PowerPoint, choose </a:t>
            </a:r>
            <a:r>
              <a:rPr lang="en-US" sz="1400" b="0" dirty="0" err="1">
                <a:solidFill>
                  <a:srgbClr val="AA3704"/>
                </a:solidFill>
              </a:rPr>
              <a:t>View</a:t>
            </a:r>
            <a:r>
              <a:rPr lang="en-US" sz="1400" b="0" dirty="0" err="1">
                <a:solidFill>
                  <a:srgbClr val="AA3704"/>
                </a:solidFill>
                <a:sym typeface="Wingdings" pitchFamily="2" charset="2"/>
              </a:rPr>
              <a:t>Normal</a:t>
            </a:r>
            <a:r>
              <a:rPr lang="en-US" sz="1400" b="0" dirty="0">
                <a:solidFill>
                  <a:srgbClr val="AA3704"/>
                </a:solidFill>
                <a:sym typeface="Wingdings" pitchFamily="2" charset="2"/>
              </a:rPr>
              <a:t> or </a:t>
            </a:r>
            <a:r>
              <a:rPr lang="en-US" sz="1400" b="0" dirty="0" err="1">
                <a:solidFill>
                  <a:srgbClr val="AA3704"/>
                </a:solidFill>
              </a:rPr>
              <a:t>View</a:t>
            </a:r>
            <a:r>
              <a:rPr lang="en-US" sz="1400" b="0" dirty="0" err="1">
                <a:solidFill>
                  <a:srgbClr val="AA3704"/>
                </a:solidFill>
                <a:sym typeface="Wingdings" pitchFamily="2" charset="2"/>
              </a:rPr>
              <a:t></a:t>
            </a:r>
            <a:r>
              <a:rPr lang="en-US" sz="1400" b="0" dirty="0" err="1">
                <a:solidFill>
                  <a:srgbClr val="AA3704"/>
                </a:solidFill>
              </a:rPr>
              <a:t>Notes</a:t>
            </a:r>
            <a:r>
              <a:rPr lang="en-US" sz="1400" b="0" dirty="0">
                <a:solidFill>
                  <a:srgbClr val="AA3704"/>
                </a:solidFill>
              </a:rPr>
              <a:t> Page.</a:t>
            </a:r>
            <a:br>
              <a:rPr lang="en-US" sz="1400" b="0" dirty="0">
                <a:solidFill>
                  <a:srgbClr val="AA3704"/>
                </a:solidFill>
              </a:rPr>
            </a:br>
            <a:r>
              <a:rPr lang="en-US" sz="1400" b="0" dirty="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dirty="0">
              <a:solidFill>
                <a:srgbClr val="AA3704"/>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Activity queues</a:t>
            </a:r>
          </a:p>
        </p:txBody>
      </p:sp>
      <p:sp>
        <p:nvSpPr>
          <p:cNvPr id="22531" name="Rectangle 3"/>
          <p:cNvSpPr>
            <a:spLocks noGrp="1" noChangeArrowheads="1"/>
          </p:cNvSpPr>
          <p:nvPr>
            <p:ph idx="1"/>
          </p:nvPr>
        </p:nvSpPr>
        <p:spPr>
          <a:xfrm>
            <a:off x="519113" y="4954588"/>
            <a:ext cx="8318500" cy="1435100"/>
          </a:xfrm>
        </p:spPr>
        <p:txBody>
          <a:bodyPr/>
          <a:lstStyle/>
          <a:p>
            <a:pPr>
              <a:buFont typeface="Arial" charset="0"/>
              <a:buChar char="•"/>
            </a:pPr>
            <a:r>
              <a:rPr lang="en-US" smtClean="0"/>
              <a:t>A queue is a repository associated to a group for activities assigned to group but not yet assigned to any user</a:t>
            </a:r>
          </a:p>
          <a:p>
            <a:pPr lvl="1"/>
            <a:r>
              <a:rPr lang="en-US" smtClean="0"/>
              <a:t>Users can take ownership of activities in queue</a:t>
            </a:r>
          </a:p>
          <a:p>
            <a:pPr>
              <a:buFont typeface="Arial" charset="0"/>
              <a:buChar char="•"/>
            </a:pPr>
            <a:endParaRPr lang="en-US" smtClean="0"/>
          </a:p>
        </p:txBody>
      </p:sp>
      <p:grpSp>
        <p:nvGrpSpPr>
          <p:cNvPr id="22532" name="Group 4"/>
          <p:cNvGrpSpPr>
            <a:grpSpLocks/>
          </p:cNvGrpSpPr>
          <p:nvPr/>
        </p:nvGrpSpPr>
        <p:grpSpPr bwMode="auto">
          <a:xfrm>
            <a:off x="849313" y="1225550"/>
            <a:ext cx="1282700" cy="1284288"/>
            <a:chOff x="2452" y="533"/>
            <a:chExt cx="808" cy="809"/>
          </a:xfrm>
        </p:grpSpPr>
        <p:sp>
          <p:nvSpPr>
            <p:cNvPr id="22594" name="AutoShape 5"/>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2595" name="AutoShape 6"/>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2596" name="AutoShape 7"/>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2597" name="Rectangle 8"/>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22533" name="Group 9"/>
          <p:cNvGrpSpPr>
            <a:grpSpLocks/>
          </p:cNvGrpSpPr>
          <p:nvPr/>
        </p:nvGrpSpPr>
        <p:grpSpPr bwMode="auto">
          <a:xfrm>
            <a:off x="2360613" y="2589213"/>
            <a:ext cx="1300162" cy="1301750"/>
            <a:chOff x="2440" y="597"/>
            <a:chExt cx="672" cy="673"/>
          </a:xfrm>
        </p:grpSpPr>
        <p:sp>
          <p:nvSpPr>
            <p:cNvPr id="22572" name="Rectangle 10"/>
            <p:cNvSpPr>
              <a:spLocks noChangeArrowheads="1"/>
            </p:cNvSpPr>
            <p:nvPr/>
          </p:nvSpPr>
          <p:spPr bwMode="auto">
            <a:xfrm>
              <a:off x="2440" y="597"/>
              <a:ext cx="672" cy="673"/>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22573" name="Group 11"/>
            <p:cNvGrpSpPr>
              <a:grpSpLocks/>
            </p:cNvGrpSpPr>
            <p:nvPr/>
          </p:nvGrpSpPr>
          <p:grpSpPr bwMode="auto">
            <a:xfrm>
              <a:off x="2473" y="601"/>
              <a:ext cx="323" cy="412"/>
              <a:chOff x="2537" y="2185"/>
              <a:chExt cx="299" cy="381"/>
            </a:xfrm>
          </p:grpSpPr>
          <p:sp>
            <p:nvSpPr>
              <p:cNvPr id="22588" name="Rectangle 12"/>
              <p:cNvSpPr>
                <a:spLocks noChangeArrowheads="1"/>
              </p:cNvSpPr>
              <p:nvPr/>
            </p:nvSpPr>
            <p:spPr bwMode="auto">
              <a:xfrm>
                <a:off x="2537" y="2240"/>
                <a:ext cx="299" cy="326"/>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2589" name="Line 13"/>
              <p:cNvSpPr>
                <a:spLocks noChangeShapeType="1"/>
              </p:cNvSpPr>
              <p:nvPr/>
            </p:nvSpPr>
            <p:spPr bwMode="auto">
              <a:xfrm>
                <a:off x="2597" y="2502"/>
                <a:ext cx="181"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90" name="Line 14"/>
              <p:cNvSpPr>
                <a:spLocks noChangeShapeType="1"/>
              </p:cNvSpPr>
              <p:nvPr/>
            </p:nvSpPr>
            <p:spPr bwMode="auto">
              <a:xfrm>
                <a:off x="2595" y="2426"/>
                <a:ext cx="181"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91" name="Rectangle 15"/>
              <p:cNvSpPr>
                <a:spLocks noChangeArrowheads="1"/>
              </p:cNvSpPr>
              <p:nvPr/>
            </p:nvSpPr>
            <p:spPr bwMode="auto">
              <a:xfrm rot="2658430">
                <a:off x="2716" y="2185"/>
                <a:ext cx="74" cy="167"/>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2592" name="Freeform 16"/>
              <p:cNvSpPr>
                <a:spLocks/>
              </p:cNvSpPr>
              <p:nvPr/>
            </p:nvSpPr>
            <p:spPr bwMode="auto">
              <a:xfrm>
                <a:off x="2617" y="2305"/>
                <a:ext cx="102" cy="85"/>
              </a:xfrm>
              <a:custGeom>
                <a:avLst/>
                <a:gdLst>
                  <a:gd name="T0" fmla="*/ 0 w 234"/>
                  <a:gd name="T1" fmla="*/ 0 h 195"/>
                  <a:gd name="T2" fmla="*/ 0 w 234"/>
                  <a:gd name="T3" fmla="*/ 0 h 195"/>
                  <a:gd name="T4" fmla="*/ 0 w 234"/>
                  <a:gd name="T5" fmla="*/ 0 h 195"/>
                  <a:gd name="T6" fmla="*/ 0 w 234"/>
                  <a:gd name="T7" fmla="*/ 0 h 195"/>
                  <a:gd name="T8" fmla="*/ 0 w 234"/>
                  <a:gd name="T9" fmla="*/ 0 h 195"/>
                  <a:gd name="T10" fmla="*/ 0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2593" name="Line 17"/>
              <p:cNvSpPr>
                <a:spLocks noChangeShapeType="1"/>
              </p:cNvSpPr>
              <p:nvPr/>
            </p:nvSpPr>
            <p:spPr bwMode="auto">
              <a:xfrm flipH="1">
                <a:off x="2637" y="2339"/>
                <a:ext cx="48" cy="35"/>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2574" name="Group 18"/>
            <p:cNvGrpSpPr>
              <a:grpSpLocks/>
            </p:cNvGrpSpPr>
            <p:nvPr/>
          </p:nvGrpSpPr>
          <p:grpSpPr bwMode="auto">
            <a:xfrm>
              <a:off x="2605" y="709"/>
              <a:ext cx="323" cy="412"/>
              <a:chOff x="2633" y="2281"/>
              <a:chExt cx="299" cy="381"/>
            </a:xfrm>
          </p:grpSpPr>
          <p:sp>
            <p:nvSpPr>
              <p:cNvPr id="22582" name="Rectangle 19"/>
              <p:cNvSpPr>
                <a:spLocks noChangeArrowheads="1"/>
              </p:cNvSpPr>
              <p:nvPr/>
            </p:nvSpPr>
            <p:spPr bwMode="auto">
              <a:xfrm>
                <a:off x="2633" y="2336"/>
                <a:ext cx="299" cy="326"/>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2583" name="Line 20"/>
              <p:cNvSpPr>
                <a:spLocks noChangeShapeType="1"/>
              </p:cNvSpPr>
              <p:nvPr/>
            </p:nvSpPr>
            <p:spPr bwMode="auto">
              <a:xfrm>
                <a:off x="2693" y="2598"/>
                <a:ext cx="181"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84" name="Line 21"/>
              <p:cNvSpPr>
                <a:spLocks noChangeShapeType="1"/>
              </p:cNvSpPr>
              <p:nvPr/>
            </p:nvSpPr>
            <p:spPr bwMode="auto">
              <a:xfrm>
                <a:off x="2691" y="2522"/>
                <a:ext cx="181"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85" name="Rectangle 22"/>
              <p:cNvSpPr>
                <a:spLocks noChangeArrowheads="1"/>
              </p:cNvSpPr>
              <p:nvPr/>
            </p:nvSpPr>
            <p:spPr bwMode="auto">
              <a:xfrm rot="2658430">
                <a:off x="2812" y="2281"/>
                <a:ext cx="74" cy="167"/>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2586" name="Freeform 23"/>
              <p:cNvSpPr>
                <a:spLocks/>
              </p:cNvSpPr>
              <p:nvPr/>
            </p:nvSpPr>
            <p:spPr bwMode="auto">
              <a:xfrm>
                <a:off x="2713" y="2401"/>
                <a:ext cx="102" cy="85"/>
              </a:xfrm>
              <a:custGeom>
                <a:avLst/>
                <a:gdLst>
                  <a:gd name="T0" fmla="*/ 0 w 234"/>
                  <a:gd name="T1" fmla="*/ 0 h 195"/>
                  <a:gd name="T2" fmla="*/ 0 w 234"/>
                  <a:gd name="T3" fmla="*/ 0 h 195"/>
                  <a:gd name="T4" fmla="*/ 0 w 234"/>
                  <a:gd name="T5" fmla="*/ 0 h 195"/>
                  <a:gd name="T6" fmla="*/ 0 w 234"/>
                  <a:gd name="T7" fmla="*/ 0 h 195"/>
                  <a:gd name="T8" fmla="*/ 0 w 234"/>
                  <a:gd name="T9" fmla="*/ 0 h 195"/>
                  <a:gd name="T10" fmla="*/ 0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2587" name="Line 24"/>
              <p:cNvSpPr>
                <a:spLocks noChangeShapeType="1"/>
              </p:cNvSpPr>
              <p:nvPr/>
            </p:nvSpPr>
            <p:spPr bwMode="auto">
              <a:xfrm flipH="1">
                <a:off x="2733" y="2435"/>
                <a:ext cx="48" cy="35"/>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2575" name="Group 25"/>
            <p:cNvGrpSpPr>
              <a:grpSpLocks/>
            </p:cNvGrpSpPr>
            <p:nvPr/>
          </p:nvGrpSpPr>
          <p:grpSpPr bwMode="auto">
            <a:xfrm>
              <a:off x="2737" y="817"/>
              <a:ext cx="323" cy="412"/>
              <a:chOff x="2729" y="2377"/>
              <a:chExt cx="299" cy="381"/>
            </a:xfrm>
          </p:grpSpPr>
          <p:sp>
            <p:nvSpPr>
              <p:cNvPr id="22576" name="Rectangle 26"/>
              <p:cNvSpPr>
                <a:spLocks noChangeArrowheads="1"/>
              </p:cNvSpPr>
              <p:nvPr/>
            </p:nvSpPr>
            <p:spPr bwMode="auto">
              <a:xfrm>
                <a:off x="2729" y="2432"/>
                <a:ext cx="299" cy="326"/>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2577" name="Line 27"/>
              <p:cNvSpPr>
                <a:spLocks noChangeShapeType="1"/>
              </p:cNvSpPr>
              <p:nvPr/>
            </p:nvSpPr>
            <p:spPr bwMode="auto">
              <a:xfrm>
                <a:off x="2789" y="2694"/>
                <a:ext cx="181"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78" name="Line 28"/>
              <p:cNvSpPr>
                <a:spLocks noChangeShapeType="1"/>
              </p:cNvSpPr>
              <p:nvPr/>
            </p:nvSpPr>
            <p:spPr bwMode="auto">
              <a:xfrm>
                <a:off x="2787" y="2618"/>
                <a:ext cx="181"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79" name="Rectangle 29"/>
              <p:cNvSpPr>
                <a:spLocks noChangeArrowheads="1"/>
              </p:cNvSpPr>
              <p:nvPr/>
            </p:nvSpPr>
            <p:spPr bwMode="auto">
              <a:xfrm rot="2658430">
                <a:off x="2908" y="2377"/>
                <a:ext cx="74" cy="167"/>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2580" name="Freeform 30"/>
              <p:cNvSpPr>
                <a:spLocks/>
              </p:cNvSpPr>
              <p:nvPr/>
            </p:nvSpPr>
            <p:spPr bwMode="auto">
              <a:xfrm>
                <a:off x="2809" y="2497"/>
                <a:ext cx="102" cy="85"/>
              </a:xfrm>
              <a:custGeom>
                <a:avLst/>
                <a:gdLst>
                  <a:gd name="T0" fmla="*/ 0 w 234"/>
                  <a:gd name="T1" fmla="*/ 0 h 195"/>
                  <a:gd name="T2" fmla="*/ 0 w 234"/>
                  <a:gd name="T3" fmla="*/ 0 h 195"/>
                  <a:gd name="T4" fmla="*/ 0 w 234"/>
                  <a:gd name="T5" fmla="*/ 0 h 195"/>
                  <a:gd name="T6" fmla="*/ 0 w 234"/>
                  <a:gd name="T7" fmla="*/ 0 h 195"/>
                  <a:gd name="T8" fmla="*/ 0 w 234"/>
                  <a:gd name="T9" fmla="*/ 0 h 195"/>
                  <a:gd name="T10" fmla="*/ 0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2581" name="Line 31"/>
              <p:cNvSpPr>
                <a:spLocks noChangeShapeType="1"/>
              </p:cNvSpPr>
              <p:nvPr/>
            </p:nvSpPr>
            <p:spPr bwMode="auto">
              <a:xfrm flipH="1">
                <a:off x="2829" y="2531"/>
                <a:ext cx="48" cy="35"/>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sp>
        <p:nvSpPr>
          <p:cNvPr id="22534" name="Text Box 32"/>
          <p:cNvSpPr txBox="1">
            <a:spLocks noChangeArrowheads="1"/>
          </p:cNvSpPr>
          <p:nvPr/>
        </p:nvSpPr>
        <p:spPr bwMode="auto">
          <a:xfrm>
            <a:off x="2233613" y="1230313"/>
            <a:ext cx="2913062"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2400">
                <a:solidFill>
                  <a:schemeClr val="bg1"/>
                </a:solidFill>
              </a:rPr>
              <a:t>Western </a:t>
            </a:r>
            <a:br>
              <a:rPr lang="en-US" sz="2400">
                <a:solidFill>
                  <a:schemeClr val="bg1"/>
                </a:solidFill>
              </a:rPr>
            </a:br>
            <a:r>
              <a:rPr lang="en-US" sz="2400">
                <a:solidFill>
                  <a:schemeClr val="bg1"/>
                </a:solidFill>
              </a:rPr>
              <a:t>Salvage</a:t>
            </a:r>
            <a:br>
              <a:rPr lang="en-US" sz="2400">
                <a:solidFill>
                  <a:schemeClr val="bg1"/>
                </a:solidFill>
              </a:rPr>
            </a:br>
            <a:r>
              <a:rPr lang="en-US" sz="2400">
                <a:solidFill>
                  <a:schemeClr val="bg1"/>
                </a:solidFill>
              </a:rPr>
              <a:t>Unit</a:t>
            </a:r>
          </a:p>
        </p:txBody>
      </p:sp>
      <p:sp>
        <p:nvSpPr>
          <p:cNvPr id="22535" name="Line 33"/>
          <p:cNvSpPr>
            <a:spLocks noChangeShapeType="1"/>
          </p:cNvSpPr>
          <p:nvPr/>
        </p:nvSpPr>
        <p:spPr bwMode="auto">
          <a:xfrm>
            <a:off x="1455738" y="2508250"/>
            <a:ext cx="0" cy="82232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36" name="Line 34"/>
          <p:cNvSpPr>
            <a:spLocks noChangeShapeType="1"/>
          </p:cNvSpPr>
          <p:nvPr/>
        </p:nvSpPr>
        <p:spPr bwMode="auto">
          <a:xfrm>
            <a:off x="1455738" y="3348038"/>
            <a:ext cx="89535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37" name="Text Box 35"/>
          <p:cNvSpPr txBox="1">
            <a:spLocks noChangeArrowheads="1"/>
          </p:cNvSpPr>
          <p:nvPr/>
        </p:nvSpPr>
        <p:spPr bwMode="auto">
          <a:xfrm>
            <a:off x="2349500" y="3940175"/>
            <a:ext cx="1382713"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2400">
                <a:solidFill>
                  <a:schemeClr val="bg1"/>
                </a:solidFill>
              </a:rPr>
              <a:t>Salvage Actions</a:t>
            </a:r>
          </a:p>
        </p:txBody>
      </p:sp>
      <p:grpSp>
        <p:nvGrpSpPr>
          <p:cNvPr id="22538" name="Group 36"/>
          <p:cNvGrpSpPr>
            <a:grpSpLocks/>
          </p:cNvGrpSpPr>
          <p:nvPr/>
        </p:nvGrpSpPr>
        <p:grpSpPr bwMode="auto">
          <a:xfrm>
            <a:off x="4141788" y="2339975"/>
            <a:ext cx="631825" cy="804863"/>
            <a:chOff x="2401" y="425"/>
            <a:chExt cx="907" cy="1154"/>
          </a:xfrm>
        </p:grpSpPr>
        <p:sp>
          <p:nvSpPr>
            <p:cNvPr id="22566" name="Rectangle 37"/>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2567" name="Line 38"/>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68" name="Line 39"/>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69" name="Rectangle 40"/>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2570" name="Freeform 41"/>
            <p:cNvSpPr>
              <a:spLocks/>
            </p:cNvSpPr>
            <p:nvPr/>
          </p:nvSpPr>
          <p:spPr bwMode="auto">
            <a:xfrm>
              <a:off x="2643" y="789"/>
              <a:ext cx="309" cy="257"/>
            </a:xfrm>
            <a:custGeom>
              <a:avLst/>
              <a:gdLst>
                <a:gd name="T0" fmla="*/ 1501 w 234"/>
                <a:gd name="T1" fmla="*/ 0 h 195"/>
                <a:gd name="T2" fmla="*/ 333 w 234"/>
                <a:gd name="T3" fmla="*/ 497 h 195"/>
                <a:gd name="T4" fmla="*/ 0 w 234"/>
                <a:gd name="T5" fmla="*/ 2342 h 195"/>
                <a:gd name="T6" fmla="*/ 2200 w 234"/>
                <a:gd name="T7" fmla="*/ 2342 h 195"/>
                <a:gd name="T8" fmla="*/ 2858 w 234"/>
                <a:gd name="T9" fmla="*/ 1326 h 195"/>
                <a:gd name="T10" fmla="*/ 1501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2571" name="Line 42"/>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2539" name="Text Box 43"/>
          <p:cNvSpPr txBox="1">
            <a:spLocks noChangeArrowheads="1"/>
          </p:cNvSpPr>
          <p:nvPr/>
        </p:nvSpPr>
        <p:spPr bwMode="auto">
          <a:xfrm>
            <a:off x="4868863" y="2311400"/>
            <a:ext cx="15335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Vehicle salvage opportunity</a:t>
            </a:r>
          </a:p>
        </p:txBody>
      </p:sp>
      <p:grpSp>
        <p:nvGrpSpPr>
          <p:cNvPr id="22540" name="Group 44"/>
          <p:cNvGrpSpPr>
            <a:grpSpLocks/>
          </p:cNvGrpSpPr>
          <p:nvPr/>
        </p:nvGrpSpPr>
        <p:grpSpPr bwMode="auto">
          <a:xfrm>
            <a:off x="4141788" y="3368675"/>
            <a:ext cx="631825" cy="804863"/>
            <a:chOff x="2401" y="425"/>
            <a:chExt cx="907" cy="1154"/>
          </a:xfrm>
        </p:grpSpPr>
        <p:sp>
          <p:nvSpPr>
            <p:cNvPr id="22560" name="Rectangle 45"/>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2561" name="Line 46"/>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62" name="Line 47"/>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63" name="Rectangle 48"/>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2564" name="Freeform 49"/>
            <p:cNvSpPr>
              <a:spLocks/>
            </p:cNvSpPr>
            <p:nvPr/>
          </p:nvSpPr>
          <p:spPr bwMode="auto">
            <a:xfrm>
              <a:off x="2643" y="789"/>
              <a:ext cx="309" cy="257"/>
            </a:xfrm>
            <a:custGeom>
              <a:avLst/>
              <a:gdLst>
                <a:gd name="T0" fmla="*/ 1501 w 234"/>
                <a:gd name="T1" fmla="*/ 0 h 195"/>
                <a:gd name="T2" fmla="*/ 333 w 234"/>
                <a:gd name="T3" fmla="*/ 497 h 195"/>
                <a:gd name="T4" fmla="*/ 0 w 234"/>
                <a:gd name="T5" fmla="*/ 2342 h 195"/>
                <a:gd name="T6" fmla="*/ 2200 w 234"/>
                <a:gd name="T7" fmla="*/ 2342 h 195"/>
                <a:gd name="T8" fmla="*/ 2858 w 234"/>
                <a:gd name="T9" fmla="*/ 1326 h 195"/>
                <a:gd name="T10" fmla="*/ 1501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2565" name="Line 50"/>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2541" name="Line 51"/>
          <p:cNvSpPr>
            <a:spLocks noChangeShapeType="1"/>
          </p:cNvSpPr>
          <p:nvPr/>
        </p:nvSpPr>
        <p:spPr bwMode="auto">
          <a:xfrm flipH="1">
            <a:off x="3638550" y="2781300"/>
            <a:ext cx="48577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42" name="Line 52"/>
          <p:cNvSpPr>
            <a:spLocks noChangeShapeType="1"/>
          </p:cNvSpPr>
          <p:nvPr/>
        </p:nvSpPr>
        <p:spPr bwMode="auto">
          <a:xfrm flipH="1">
            <a:off x="3657600" y="3752850"/>
            <a:ext cx="46672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43" name="Text Box 53"/>
          <p:cNvSpPr txBox="1">
            <a:spLocks noChangeArrowheads="1"/>
          </p:cNvSpPr>
          <p:nvPr/>
        </p:nvSpPr>
        <p:spPr bwMode="auto">
          <a:xfrm>
            <a:off x="6897688" y="2994025"/>
            <a:ext cx="1949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Lucas Fleming</a:t>
            </a:r>
          </a:p>
        </p:txBody>
      </p:sp>
      <p:grpSp>
        <p:nvGrpSpPr>
          <p:cNvPr id="22544" name="Group 54"/>
          <p:cNvGrpSpPr>
            <a:grpSpLocks/>
          </p:cNvGrpSpPr>
          <p:nvPr/>
        </p:nvGrpSpPr>
        <p:grpSpPr bwMode="auto">
          <a:xfrm>
            <a:off x="7466013" y="2281238"/>
            <a:ext cx="1062037" cy="715962"/>
            <a:chOff x="2984" y="3331"/>
            <a:chExt cx="845" cy="569"/>
          </a:xfrm>
        </p:grpSpPr>
        <p:sp>
          <p:nvSpPr>
            <p:cNvPr id="22547" name="AutoShape 55"/>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22548" name="Group 56"/>
            <p:cNvGrpSpPr>
              <a:grpSpLocks/>
            </p:cNvGrpSpPr>
            <p:nvPr/>
          </p:nvGrpSpPr>
          <p:grpSpPr bwMode="auto">
            <a:xfrm>
              <a:off x="3386" y="3487"/>
              <a:ext cx="443" cy="398"/>
              <a:chOff x="4838" y="2218"/>
              <a:chExt cx="395" cy="355"/>
            </a:xfrm>
          </p:grpSpPr>
          <p:sp>
            <p:nvSpPr>
              <p:cNvPr id="22549" name="Freeform 57"/>
              <p:cNvSpPr>
                <a:spLocks/>
              </p:cNvSpPr>
              <p:nvPr/>
            </p:nvSpPr>
            <p:spPr bwMode="auto">
              <a:xfrm>
                <a:off x="4888" y="2251"/>
                <a:ext cx="294" cy="113"/>
              </a:xfrm>
              <a:custGeom>
                <a:avLst/>
                <a:gdLst>
                  <a:gd name="T0" fmla="*/ 0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0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50" name="Freeform 58"/>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51" name="Freeform 59"/>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52" name="Freeform 60"/>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53" name="Freeform 61"/>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54" name="Freeform 62"/>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55" name="Freeform 63"/>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56" name="Rectangle 64"/>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557" name="Rectangle 65"/>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558" name="Freeform 66"/>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59" name="Rectangle 67"/>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22545" name="Freeform 68"/>
          <p:cNvSpPr>
            <a:spLocks/>
          </p:cNvSpPr>
          <p:nvPr/>
        </p:nvSpPr>
        <p:spPr bwMode="auto">
          <a:xfrm>
            <a:off x="6021388" y="2452688"/>
            <a:ext cx="1293812" cy="420687"/>
          </a:xfrm>
          <a:custGeom>
            <a:avLst/>
            <a:gdLst>
              <a:gd name="T0" fmla="*/ 2147483647 w 744"/>
              <a:gd name="T1" fmla="*/ 2147483647 h 265"/>
              <a:gd name="T2" fmla="*/ 2147483647 w 744"/>
              <a:gd name="T3" fmla="*/ 2147483647 h 265"/>
              <a:gd name="T4" fmla="*/ 2147483647 w 744"/>
              <a:gd name="T5" fmla="*/ 2147483647 h 265"/>
              <a:gd name="T6" fmla="*/ 2147483647 w 744"/>
              <a:gd name="T7" fmla="*/ 2147483647 h 265"/>
              <a:gd name="T8" fmla="*/ 2147483647 w 744"/>
              <a:gd name="T9" fmla="*/ 2147483647 h 265"/>
              <a:gd name="T10" fmla="*/ 2147483647 w 744"/>
              <a:gd name="T11" fmla="*/ 2147483647 h 265"/>
              <a:gd name="T12" fmla="*/ 0 60000 65536"/>
              <a:gd name="T13" fmla="*/ 0 60000 65536"/>
              <a:gd name="T14" fmla="*/ 0 60000 65536"/>
              <a:gd name="T15" fmla="*/ 0 60000 65536"/>
              <a:gd name="T16" fmla="*/ 0 60000 65536"/>
              <a:gd name="T17" fmla="*/ 0 60000 65536"/>
              <a:gd name="T18" fmla="*/ 0 w 744"/>
              <a:gd name="T19" fmla="*/ 0 h 265"/>
              <a:gd name="T20" fmla="*/ 744 w 744"/>
              <a:gd name="T21" fmla="*/ 265 h 265"/>
            </a:gdLst>
            <a:ahLst/>
            <a:cxnLst>
              <a:cxn ang="T12">
                <a:pos x="T0" y="T1"/>
              </a:cxn>
              <a:cxn ang="T13">
                <a:pos x="T2" y="T3"/>
              </a:cxn>
              <a:cxn ang="T14">
                <a:pos x="T4" y="T5"/>
              </a:cxn>
              <a:cxn ang="T15">
                <a:pos x="T6" y="T7"/>
              </a:cxn>
              <a:cxn ang="T16">
                <a:pos x="T8" y="T9"/>
              </a:cxn>
              <a:cxn ang="T17">
                <a:pos x="T10" y="T11"/>
              </a:cxn>
            </a:cxnLst>
            <a:rect l="T18" t="T19" r="T20" b="T21"/>
            <a:pathLst>
              <a:path w="744" h="265">
                <a:moveTo>
                  <a:pt x="733" y="9"/>
                </a:moveTo>
                <a:cubicBezTo>
                  <a:pt x="497" y="4"/>
                  <a:pt x="263" y="0"/>
                  <a:pt x="145" y="9"/>
                </a:cubicBezTo>
                <a:cubicBezTo>
                  <a:pt x="27" y="18"/>
                  <a:pt x="38" y="25"/>
                  <a:pt x="23" y="64"/>
                </a:cubicBezTo>
                <a:cubicBezTo>
                  <a:pt x="8" y="103"/>
                  <a:pt x="8" y="154"/>
                  <a:pt x="20" y="193"/>
                </a:cubicBezTo>
                <a:cubicBezTo>
                  <a:pt x="32" y="232"/>
                  <a:pt x="0" y="245"/>
                  <a:pt x="121" y="255"/>
                </a:cubicBezTo>
                <a:cubicBezTo>
                  <a:pt x="242" y="265"/>
                  <a:pt x="491" y="260"/>
                  <a:pt x="744" y="255"/>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2546" name="Text Box 69"/>
          <p:cNvSpPr txBox="1">
            <a:spLocks noChangeArrowheads="1"/>
          </p:cNvSpPr>
          <p:nvPr/>
        </p:nvSpPr>
        <p:spPr bwMode="auto">
          <a:xfrm>
            <a:off x="4868863" y="3397250"/>
            <a:ext cx="15335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Vehicle salvage opportunity</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eaLnBrk="1" hangingPunct="1"/>
            <a:r>
              <a:rPr lang="en-US" smtClean="0"/>
              <a:t>Activities in a queue: Example</a:t>
            </a:r>
          </a:p>
        </p:txBody>
      </p:sp>
      <p:sp>
        <p:nvSpPr>
          <p:cNvPr id="23556" name="Rectangle 6"/>
          <p:cNvSpPr>
            <a:spLocks noGrp="1" noChangeArrowheads="1"/>
          </p:cNvSpPr>
          <p:nvPr>
            <p:ph idx="1"/>
          </p:nvPr>
        </p:nvSpPr>
        <p:spPr>
          <a:xfrm>
            <a:off x="490538" y="4784725"/>
            <a:ext cx="8318500" cy="1316038"/>
          </a:xfrm>
        </p:spPr>
        <p:txBody>
          <a:bodyPr/>
          <a:lstStyle/>
          <a:p>
            <a:pPr>
              <a:buFont typeface="Arial" charset="0"/>
              <a:buChar char="•"/>
            </a:pPr>
            <a:r>
              <a:rPr lang="en-US" smtClean="0"/>
              <a:t>From the Desktop, users can </a:t>
            </a:r>
          </a:p>
          <a:p>
            <a:pPr lvl="1"/>
            <a:r>
              <a:rPr lang="en-US" smtClean="0"/>
              <a:t>View activity queues accessible to them</a:t>
            </a:r>
          </a:p>
          <a:p>
            <a:pPr lvl="1"/>
            <a:r>
              <a:rPr lang="en-US" smtClean="0"/>
              <a:t>Take ownership of the next activity in given queue</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672" y="1731756"/>
            <a:ext cx="8511239" cy="2392569"/>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672" y="899124"/>
            <a:ext cx="4680902" cy="44278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7" name="Line 7"/>
          <p:cNvSpPr>
            <a:spLocks noChangeShapeType="1"/>
          </p:cNvSpPr>
          <p:nvPr/>
        </p:nvSpPr>
        <p:spPr bwMode="auto">
          <a:xfrm flipH="1">
            <a:off x="1496291" y="1215519"/>
            <a:ext cx="1809359" cy="227582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80" y="2540830"/>
            <a:ext cx="9058120" cy="3191230"/>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4579" name="Rectangle 2"/>
          <p:cNvSpPr>
            <a:spLocks noGrp="1" noChangeArrowheads="1"/>
          </p:cNvSpPr>
          <p:nvPr>
            <p:ph type="title"/>
          </p:nvPr>
        </p:nvSpPr>
        <p:spPr/>
        <p:txBody>
          <a:bodyPr/>
          <a:lstStyle/>
          <a:p>
            <a:pPr eaLnBrk="1" hangingPunct="1"/>
            <a:r>
              <a:rPr lang="en-US" smtClean="0"/>
              <a:t>Retrieving queue of given name</a:t>
            </a:r>
          </a:p>
        </p:txBody>
      </p:sp>
      <p:sp>
        <p:nvSpPr>
          <p:cNvPr id="24580" name="Rectangle 3"/>
          <p:cNvSpPr>
            <a:spLocks noGrp="1" noChangeArrowheads="1"/>
          </p:cNvSpPr>
          <p:nvPr>
            <p:ph idx="1"/>
          </p:nvPr>
        </p:nvSpPr>
        <p:spPr>
          <a:xfrm>
            <a:off x="519113" y="925513"/>
            <a:ext cx="8318500" cy="1617662"/>
          </a:xfrm>
        </p:spPr>
        <p:txBody>
          <a:bodyPr/>
          <a:lstStyle/>
          <a:p>
            <a:pPr>
              <a:buFont typeface="Arial" charset="0"/>
              <a:buChar char="•"/>
            </a:pPr>
            <a:r>
              <a:rPr lang="en-US" smtClean="0"/>
              <a:t>Syntax: </a:t>
            </a:r>
            <a:r>
              <a:rPr lang="en-US" i="1" smtClean="0">
                <a:solidFill>
                  <a:srgbClr val="0033CC"/>
                </a:solidFill>
              </a:rPr>
              <a:t>group</a:t>
            </a:r>
            <a:r>
              <a:rPr lang="en-US" smtClean="0">
                <a:solidFill>
                  <a:srgbClr val="FF3300"/>
                </a:solidFill>
              </a:rPr>
              <a:t>.getQueue("</a:t>
            </a:r>
            <a:r>
              <a:rPr lang="en-US" i="1" smtClean="0">
                <a:solidFill>
                  <a:srgbClr val="0033CC"/>
                </a:solidFill>
              </a:rPr>
              <a:t>name</a:t>
            </a:r>
            <a:r>
              <a:rPr lang="en-US" smtClean="0">
                <a:solidFill>
                  <a:srgbClr val="FF3300"/>
                </a:solidFill>
              </a:rPr>
              <a:t>")</a:t>
            </a:r>
          </a:p>
          <a:p>
            <a:pPr lvl="1"/>
            <a:r>
              <a:rPr lang="en-US" smtClean="0"/>
              <a:t>Returns queue of specified name from specified group (if given group has queue with that name)</a:t>
            </a:r>
          </a:p>
          <a:p>
            <a:pPr lvl="1"/>
            <a:r>
              <a:rPr lang="en-US" smtClean="0"/>
              <a:t>Case-sensitive</a:t>
            </a:r>
          </a:p>
        </p:txBody>
      </p:sp>
      <p:sp>
        <p:nvSpPr>
          <p:cNvPr id="6" name="AutoShape 6"/>
          <p:cNvSpPr>
            <a:spLocks noChangeArrowheads="1"/>
          </p:cNvSpPr>
          <p:nvPr/>
        </p:nvSpPr>
        <p:spPr bwMode="auto">
          <a:xfrm>
            <a:off x="3739441" y="3887457"/>
            <a:ext cx="4763114" cy="262636"/>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en-US" smtClean="0"/>
              <a:t>Assigning to specific activity queue</a:t>
            </a:r>
          </a:p>
        </p:txBody>
      </p:sp>
      <p:sp>
        <p:nvSpPr>
          <p:cNvPr id="25604" name="Rectangle 3"/>
          <p:cNvSpPr>
            <a:spLocks noGrp="1" noChangeArrowheads="1"/>
          </p:cNvSpPr>
          <p:nvPr>
            <p:ph idx="1"/>
          </p:nvPr>
        </p:nvSpPr>
        <p:spPr>
          <a:xfrm>
            <a:off x="519113" y="914400"/>
            <a:ext cx="8318500" cy="1228725"/>
          </a:xfrm>
        </p:spPr>
        <p:txBody>
          <a:bodyPr/>
          <a:lstStyle/>
          <a:p>
            <a:pPr>
              <a:buFont typeface="Arial" charset="0"/>
              <a:buChar char="•"/>
            </a:pPr>
            <a:r>
              <a:rPr lang="en-US" smtClean="0"/>
              <a:t>Syntax: </a:t>
            </a:r>
            <a:r>
              <a:rPr lang="en-US" i="1" smtClean="0">
                <a:solidFill>
                  <a:srgbClr val="0033CC"/>
                </a:solidFill>
              </a:rPr>
              <a:t>activity</a:t>
            </a:r>
            <a:r>
              <a:rPr lang="en-US" smtClean="0">
                <a:solidFill>
                  <a:srgbClr val="FF3300"/>
                </a:solidFill>
              </a:rPr>
              <a:t>.CurrentAssignment.assignActivityToQueue(</a:t>
            </a:r>
            <a:br>
              <a:rPr lang="en-US" smtClean="0">
                <a:solidFill>
                  <a:srgbClr val="FF3300"/>
                </a:solidFill>
              </a:rPr>
            </a:br>
            <a:r>
              <a:rPr lang="en-US" smtClean="0">
                <a:solidFill>
                  <a:srgbClr val="FF3300"/>
                </a:solidFill>
              </a:rPr>
              <a:t>	 </a:t>
            </a:r>
            <a:r>
              <a:rPr lang="en-US" i="1" smtClean="0">
                <a:solidFill>
                  <a:srgbClr val="0033CC"/>
                </a:solidFill>
              </a:rPr>
              <a:t>queue</a:t>
            </a:r>
            <a:r>
              <a:rPr lang="en-US" smtClean="0">
                <a:solidFill>
                  <a:srgbClr val="FF3300"/>
                </a:solidFill>
              </a:rPr>
              <a:t>,</a:t>
            </a:r>
            <a:r>
              <a:rPr lang="en-US" i="1" smtClean="0">
                <a:solidFill>
                  <a:srgbClr val="0033CC"/>
                </a:solidFill>
              </a:rPr>
              <a:t> group</a:t>
            </a:r>
            <a:r>
              <a:rPr lang="en-US" smtClean="0">
                <a:solidFill>
                  <a:srgbClr val="FF3300"/>
                </a:solidFill>
              </a:rPr>
              <a:t>)</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80" y="2540830"/>
            <a:ext cx="9058120" cy="3191230"/>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7" name="AutoShape 6"/>
          <p:cNvSpPr>
            <a:spLocks noChangeArrowheads="1"/>
          </p:cNvSpPr>
          <p:nvPr/>
        </p:nvSpPr>
        <p:spPr bwMode="auto">
          <a:xfrm>
            <a:off x="3739440" y="4310537"/>
            <a:ext cx="5404560" cy="1244101"/>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Line 32"/>
          <p:cNvSpPr>
            <a:spLocks noChangeShapeType="1"/>
          </p:cNvSpPr>
          <p:nvPr/>
        </p:nvSpPr>
        <p:spPr bwMode="auto">
          <a:xfrm>
            <a:off x="6440488" y="2468563"/>
            <a:ext cx="560387"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27" name="Line 54"/>
          <p:cNvSpPr>
            <a:spLocks noChangeShapeType="1"/>
          </p:cNvSpPr>
          <p:nvPr/>
        </p:nvSpPr>
        <p:spPr bwMode="auto">
          <a:xfrm>
            <a:off x="5273675" y="5541963"/>
            <a:ext cx="0" cy="436562"/>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28" name="Text Box 55"/>
          <p:cNvSpPr txBox="1">
            <a:spLocks noChangeArrowheads="1"/>
          </p:cNvSpPr>
          <p:nvPr/>
        </p:nvSpPr>
        <p:spPr bwMode="auto">
          <a:xfrm>
            <a:off x="4537075" y="5627688"/>
            <a:ext cx="5873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a:t>no</a:t>
            </a:r>
          </a:p>
        </p:txBody>
      </p:sp>
      <p:sp>
        <p:nvSpPr>
          <p:cNvPr id="26629" name="Line 49"/>
          <p:cNvSpPr>
            <a:spLocks noChangeShapeType="1"/>
          </p:cNvSpPr>
          <p:nvPr/>
        </p:nvSpPr>
        <p:spPr bwMode="auto">
          <a:xfrm>
            <a:off x="5280025" y="4945063"/>
            <a:ext cx="0" cy="436562"/>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30" name="Line 2"/>
          <p:cNvSpPr>
            <a:spLocks noChangeShapeType="1"/>
          </p:cNvSpPr>
          <p:nvPr/>
        </p:nvSpPr>
        <p:spPr bwMode="auto">
          <a:xfrm>
            <a:off x="5281613" y="3089275"/>
            <a:ext cx="0" cy="436563"/>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31" name="Line 34"/>
          <p:cNvSpPr>
            <a:spLocks noChangeShapeType="1"/>
          </p:cNvSpPr>
          <p:nvPr/>
        </p:nvSpPr>
        <p:spPr bwMode="auto">
          <a:xfrm>
            <a:off x="5281613" y="2465388"/>
            <a:ext cx="0" cy="452437"/>
          </a:xfrm>
          <a:prstGeom prst="line">
            <a:avLst/>
          </a:prstGeom>
          <a:noFill/>
          <a:ln w="12700">
            <a:solidFill>
              <a:srgbClr val="0099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32" name="Line 3"/>
          <p:cNvSpPr>
            <a:spLocks noChangeShapeType="1"/>
          </p:cNvSpPr>
          <p:nvPr/>
        </p:nvSpPr>
        <p:spPr bwMode="auto">
          <a:xfrm>
            <a:off x="6608763" y="3171825"/>
            <a:ext cx="1390650" cy="0"/>
          </a:xfrm>
          <a:prstGeom prst="line">
            <a:avLst/>
          </a:prstGeom>
          <a:noFill/>
          <a:ln w="12700">
            <a:solidFill>
              <a:srgbClr val="0099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33" name="Rectangle 4"/>
          <p:cNvSpPr>
            <a:spLocks noGrp="1" noChangeArrowheads="1"/>
          </p:cNvSpPr>
          <p:nvPr>
            <p:ph type="title"/>
          </p:nvPr>
        </p:nvSpPr>
        <p:spPr/>
        <p:txBody>
          <a:bodyPr/>
          <a:lstStyle/>
          <a:p>
            <a:pPr eaLnBrk="1" hangingPunct="1"/>
            <a:r>
              <a:rPr lang="en-US" smtClean="0"/>
              <a:t>What if user assignment fails?</a:t>
            </a:r>
          </a:p>
        </p:txBody>
      </p:sp>
      <p:grpSp>
        <p:nvGrpSpPr>
          <p:cNvPr id="26634" name="Group 5"/>
          <p:cNvGrpSpPr>
            <a:grpSpLocks/>
          </p:cNvGrpSpPr>
          <p:nvPr/>
        </p:nvGrpSpPr>
        <p:grpSpPr bwMode="auto">
          <a:xfrm>
            <a:off x="4119563" y="3546475"/>
            <a:ext cx="2322512" cy="911225"/>
            <a:chOff x="1923" y="2083"/>
            <a:chExt cx="1564" cy="614"/>
          </a:xfrm>
        </p:grpSpPr>
        <p:pic>
          <p:nvPicPr>
            <p:cNvPr id="26670" name="Picture 6" descr="Default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1" y="2087"/>
              <a:ext cx="1549" cy="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71" name="Rectangle 7"/>
            <p:cNvSpPr>
              <a:spLocks noChangeArrowheads="1"/>
            </p:cNvSpPr>
            <p:nvPr/>
          </p:nvSpPr>
          <p:spPr bwMode="auto">
            <a:xfrm>
              <a:off x="1923" y="2083"/>
              <a:ext cx="1564" cy="61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26635" name="Group 8"/>
          <p:cNvGrpSpPr>
            <a:grpSpLocks/>
          </p:cNvGrpSpPr>
          <p:nvPr/>
        </p:nvGrpSpPr>
        <p:grpSpPr bwMode="auto">
          <a:xfrm>
            <a:off x="4119563" y="1087438"/>
            <a:ext cx="2322512" cy="927100"/>
            <a:chOff x="2054" y="1186"/>
            <a:chExt cx="1564" cy="624"/>
          </a:xfrm>
        </p:grpSpPr>
        <p:pic>
          <p:nvPicPr>
            <p:cNvPr id="26668" name="Picture 9" descr="Global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4" y="1186"/>
              <a:ext cx="1223"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69" name="Rectangle 10"/>
            <p:cNvSpPr>
              <a:spLocks noChangeArrowheads="1"/>
            </p:cNvSpPr>
            <p:nvPr/>
          </p:nvSpPr>
          <p:spPr bwMode="auto">
            <a:xfrm>
              <a:off x="2054" y="1191"/>
              <a:ext cx="1564" cy="61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6636" name="Text Box 12"/>
          <p:cNvSpPr txBox="1">
            <a:spLocks noChangeArrowheads="1"/>
          </p:cNvSpPr>
          <p:nvPr/>
        </p:nvSpPr>
        <p:spPr bwMode="auto">
          <a:xfrm>
            <a:off x="6942138" y="6107113"/>
            <a:ext cx="1857375" cy="317500"/>
          </a:xfrm>
          <a:prstGeom prst="rect">
            <a:avLst/>
          </a:prstGeom>
          <a:solidFill>
            <a:schemeClr val="tx2"/>
          </a:solidFill>
          <a:ln w="12700" algn="ctr">
            <a:solidFill>
              <a:schemeClr val="bg1"/>
            </a:solidFill>
            <a:miter lim="800000"/>
            <a:headEnd/>
            <a:tailEnd/>
          </a:ln>
        </p:spPr>
        <p:txBody>
          <a:bodyPr lIns="0" tIns="0" rIns="0" bIns="0">
            <a:spAutoFit/>
          </a:bodyPr>
          <a:lstStyle>
            <a:lvl1pPr marL="58738"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Done!</a:t>
            </a:r>
          </a:p>
        </p:txBody>
      </p:sp>
      <p:sp>
        <p:nvSpPr>
          <p:cNvPr id="26637" name="Line 13"/>
          <p:cNvSpPr>
            <a:spLocks noChangeShapeType="1"/>
          </p:cNvSpPr>
          <p:nvPr/>
        </p:nvSpPr>
        <p:spPr bwMode="auto">
          <a:xfrm>
            <a:off x="3449638" y="1585913"/>
            <a:ext cx="669925" cy="0"/>
          </a:xfrm>
          <a:prstGeom prst="line">
            <a:avLst/>
          </a:prstGeom>
          <a:noFill/>
          <a:ln w="12700">
            <a:solidFill>
              <a:srgbClr val="777777"/>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38" name="Line 14"/>
          <p:cNvSpPr>
            <a:spLocks noChangeShapeType="1"/>
          </p:cNvSpPr>
          <p:nvPr/>
        </p:nvSpPr>
        <p:spPr bwMode="auto">
          <a:xfrm>
            <a:off x="5281613" y="2001838"/>
            <a:ext cx="0" cy="317500"/>
          </a:xfrm>
          <a:prstGeom prst="line">
            <a:avLst/>
          </a:prstGeom>
          <a:noFill/>
          <a:ln w="12700">
            <a:solidFill>
              <a:srgbClr val="777777"/>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39" name="Text Box 15"/>
          <p:cNvSpPr txBox="1">
            <a:spLocks noChangeArrowheads="1"/>
          </p:cNvSpPr>
          <p:nvPr/>
        </p:nvSpPr>
        <p:spPr bwMode="auto">
          <a:xfrm>
            <a:off x="6511925" y="1049338"/>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777777"/>
                </a:solidFill>
              </a:rPr>
              <a:t>assign</a:t>
            </a:r>
            <a:br>
              <a:rPr lang="en-US">
                <a:solidFill>
                  <a:srgbClr val="777777"/>
                </a:solidFill>
              </a:rPr>
            </a:br>
            <a:r>
              <a:rPr lang="en-US">
                <a:solidFill>
                  <a:srgbClr val="777777"/>
                </a:solidFill>
              </a:rPr>
              <a:t>to group</a:t>
            </a:r>
          </a:p>
        </p:txBody>
      </p:sp>
      <p:sp>
        <p:nvSpPr>
          <p:cNvPr id="26640" name="Text Box 16"/>
          <p:cNvSpPr txBox="1">
            <a:spLocks noChangeArrowheads="1"/>
          </p:cNvSpPr>
          <p:nvPr/>
        </p:nvSpPr>
        <p:spPr bwMode="auto">
          <a:xfrm>
            <a:off x="4537075" y="3203575"/>
            <a:ext cx="5873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a:t>no</a:t>
            </a:r>
          </a:p>
        </p:txBody>
      </p:sp>
      <p:sp>
        <p:nvSpPr>
          <p:cNvPr id="26641" name="Text Box 17"/>
          <p:cNvSpPr txBox="1">
            <a:spLocks noChangeArrowheads="1"/>
          </p:cNvSpPr>
          <p:nvPr/>
        </p:nvSpPr>
        <p:spPr bwMode="auto">
          <a:xfrm>
            <a:off x="6523038" y="2854325"/>
            <a:ext cx="708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008000"/>
                </a:solidFill>
              </a:rPr>
              <a:t>yes</a:t>
            </a:r>
          </a:p>
        </p:txBody>
      </p:sp>
      <p:sp>
        <p:nvSpPr>
          <p:cNvPr id="26642" name="Line 18"/>
          <p:cNvSpPr>
            <a:spLocks noChangeShapeType="1"/>
          </p:cNvSpPr>
          <p:nvPr/>
        </p:nvSpPr>
        <p:spPr bwMode="auto">
          <a:xfrm>
            <a:off x="7999413" y="3160713"/>
            <a:ext cx="0" cy="2944812"/>
          </a:xfrm>
          <a:prstGeom prst="line">
            <a:avLst/>
          </a:prstGeom>
          <a:noFill/>
          <a:ln w="12700">
            <a:solidFill>
              <a:srgbClr val="0099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43" name="Line 19"/>
          <p:cNvSpPr>
            <a:spLocks noChangeShapeType="1"/>
          </p:cNvSpPr>
          <p:nvPr/>
        </p:nvSpPr>
        <p:spPr bwMode="auto">
          <a:xfrm>
            <a:off x="3181350" y="3789363"/>
            <a:ext cx="939800" cy="0"/>
          </a:xfrm>
          <a:prstGeom prst="line">
            <a:avLst/>
          </a:prstGeom>
          <a:noFill/>
          <a:ln w="12700">
            <a:solidFill>
              <a:srgbClr val="777777"/>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44" name="Line 21"/>
          <p:cNvSpPr>
            <a:spLocks noChangeShapeType="1"/>
          </p:cNvSpPr>
          <p:nvPr/>
        </p:nvSpPr>
        <p:spPr bwMode="auto">
          <a:xfrm>
            <a:off x="6627813" y="4913313"/>
            <a:ext cx="903287" cy="0"/>
          </a:xfrm>
          <a:prstGeom prst="line">
            <a:avLst/>
          </a:prstGeom>
          <a:noFill/>
          <a:ln w="12700">
            <a:solidFill>
              <a:srgbClr val="0099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45" name="Line 22"/>
          <p:cNvSpPr>
            <a:spLocks noChangeShapeType="1"/>
          </p:cNvSpPr>
          <p:nvPr/>
        </p:nvSpPr>
        <p:spPr bwMode="auto">
          <a:xfrm>
            <a:off x="7532688" y="4910138"/>
            <a:ext cx="0" cy="1187450"/>
          </a:xfrm>
          <a:prstGeom prst="line">
            <a:avLst/>
          </a:prstGeom>
          <a:noFill/>
          <a:ln w="12700">
            <a:solidFill>
              <a:srgbClr val="0099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48" name="Text Box 26"/>
          <p:cNvSpPr txBox="1">
            <a:spLocks noChangeArrowheads="1"/>
          </p:cNvSpPr>
          <p:nvPr/>
        </p:nvSpPr>
        <p:spPr bwMode="auto">
          <a:xfrm>
            <a:off x="938213" y="1073150"/>
            <a:ext cx="23256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nothing specified</a:t>
            </a:r>
          </a:p>
        </p:txBody>
      </p:sp>
      <p:sp>
        <p:nvSpPr>
          <p:cNvPr id="26649" name="Text Box 27"/>
          <p:cNvSpPr txBox="1">
            <a:spLocks noChangeArrowheads="1"/>
          </p:cNvSpPr>
          <p:nvPr/>
        </p:nvSpPr>
        <p:spPr bwMode="auto">
          <a:xfrm>
            <a:off x="938213" y="3278188"/>
            <a:ext cx="23256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group specified</a:t>
            </a:r>
          </a:p>
        </p:txBody>
      </p:sp>
      <p:sp>
        <p:nvSpPr>
          <p:cNvPr id="26650" name="Text Box 29"/>
          <p:cNvSpPr txBox="1">
            <a:spLocks noChangeArrowheads="1"/>
          </p:cNvSpPr>
          <p:nvPr/>
        </p:nvSpPr>
        <p:spPr bwMode="auto">
          <a:xfrm>
            <a:off x="6484938" y="3481388"/>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777777"/>
                </a:solidFill>
              </a:rPr>
              <a:t>assign</a:t>
            </a:r>
            <a:br>
              <a:rPr lang="en-US">
                <a:solidFill>
                  <a:srgbClr val="777777"/>
                </a:solidFill>
              </a:rPr>
            </a:br>
            <a:r>
              <a:rPr lang="en-US">
                <a:solidFill>
                  <a:srgbClr val="777777"/>
                </a:solidFill>
              </a:rPr>
              <a:t>to user</a:t>
            </a:r>
          </a:p>
        </p:txBody>
      </p:sp>
      <p:sp>
        <p:nvSpPr>
          <p:cNvPr id="26651" name="Text Box 30"/>
          <p:cNvSpPr txBox="1">
            <a:spLocks noChangeArrowheads="1"/>
          </p:cNvSpPr>
          <p:nvPr/>
        </p:nvSpPr>
        <p:spPr bwMode="auto">
          <a:xfrm>
            <a:off x="3943350" y="2333625"/>
            <a:ext cx="2674938" cy="287338"/>
          </a:xfrm>
          <a:prstGeom prst="rect">
            <a:avLst/>
          </a:prstGeom>
          <a:solidFill>
            <a:schemeClr val="tx2"/>
          </a:solidFill>
          <a:ln w="12700" algn="ctr">
            <a:solidFill>
              <a:schemeClr val="bg1"/>
            </a:solidFill>
            <a:miter lim="800000"/>
            <a:headEnd/>
            <a:tailEnd/>
          </a:ln>
        </p:spPr>
        <p:txBody>
          <a:bodyPr lIns="0" tIns="0" rIns="0" bIns="0">
            <a:spAutoFit/>
          </a:bodyPr>
          <a:lstStyle>
            <a:lvl1pPr marL="58738"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Was group assigned?</a:t>
            </a:r>
          </a:p>
        </p:txBody>
      </p:sp>
      <p:sp>
        <p:nvSpPr>
          <p:cNvPr id="26652" name="Text Box 31"/>
          <p:cNvSpPr txBox="1">
            <a:spLocks noChangeArrowheads="1"/>
          </p:cNvSpPr>
          <p:nvPr/>
        </p:nvSpPr>
        <p:spPr bwMode="auto">
          <a:xfrm>
            <a:off x="7016750" y="2165350"/>
            <a:ext cx="1908175" cy="561975"/>
          </a:xfrm>
          <a:prstGeom prst="rect">
            <a:avLst/>
          </a:prstGeom>
          <a:solidFill>
            <a:schemeClr val="tx2"/>
          </a:solidFill>
          <a:ln w="12700" algn="ctr">
            <a:solidFill>
              <a:schemeClr val="bg1"/>
            </a:solidFill>
            <a:miter lim="800000"/>
            <a:headEnd/>
            <a:tailEnd/>
          </a:ln>
        </p:spPr>
        <p:txBody>
          <a:bodyPr lIns="0" tIns="0" rIns="0" bIns="0">
            <a:spAutoFit/>
          </a:bodyPr>
          <a:lstStyle>
            <a:lvl1pPr marL="58738"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"Default Owner" and root group*</a:t>
            </a:r>
          </a:p>
        </p:txBody>
      </p:sp>
      <p:sp>
        <p:nvSpPr>
          <p:cNvPr id="26653" name="Text Box 33"/>
          <p:cNvSpPr txBox="1">
            <a:spLocks noChangeArrowheads="1"/>
          </p:cNvSpPr>
          <p:nvPr/>
        </p:nvSpPr>
        <p:spPr bwMode="auto">
          <a:xfrm>
            <a:off x="6527800" y="2132013"/>
            <a:ext cx="5873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no</a:t>
            </a:r>
          </a:p>
        </p:txBody>
      </p:sp>
      <p:sp>
        <p:nvSpPr>
          <p:cNvPr id="26654" name="Text Box 35"/>
          <p:cNvSpPr txBox="1">
            <a:spLocks noChangeArrowheads="1"/>
          </p:cNvSpPr>
          <p:nvPr/>
        </p:nvSpPr>
        <p:spPr bwMode="auto">
          <a:xfrm>
            <a:off x="4416425" y="2600325"/>
            <a:ext cx="708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a:solidFill>
                  <a:srgbClr val="008000"/>
                </a:solidFill>
              </a:rPr>
              <a:t>yes</a:t>
            </a:r>
          </a:p>
        </p:txBody>
      </p:sp>
      <p:sp>
        <p:nvSpPr>
          <p:cNvPr id="26655" name="Line 36"/>
          <p:cNvSpPr>
            <a:spLocks noChangeShapeType="1"/>
          </p:cNvSpPr>
          <p:nvPr/>
        </p:nvSpPr>
        <p:spPr bwMode="auto">
          <a:xfrm>
            <a:off x="8467725" y="2740025"/>
            <a:ext cx="0" cy="3344863"/>
          </a:xfrm>
          <a:prstGeom prst="line">
            <a:avLst/>
          </a:prstGeom>
          <a:noFill/>
          <a:ln w="12700">
            <a:solidFill>
              <a:srgbClr val="777777"/>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56" name="Line 37"/>
          <p:cNvSpPr>
            <a:spLocks noChangeShapeType="1"/>
          </p:cNvSpPr>
          <p:nvPr/>
        </p:nvSpPr>
        <p:spPr bwMode="auto">
          <a:xfrm flipH="1">
            <a:off x="3543300" y="5530850"/>
            <a:ext cx="411163" cy="0"/>
          </a:xfrm>
          <a:prstGeom prst="line">
            <a:avLst/>
          </a:prstGeom>
          <a:noFill/>
          <a:ln w="12700">
            <a:solidFill>
              <a:srgbClr val="0099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57" name="Line 38"/>
          <p:cNvSpPr>
            <a:spLocks noChangeShapeType="1"/>
          </p:cNvSpPr>
          <p:nvPr/>
        </p:nvSpPr>
        <p:spPr bwMode="auto">
          <a:xfrm flipV="1">
            <a:off x="3546475" y="4359275"/>
            <a:ext cx="0" cy="1171575"/>
          </a:xfrm>
          <a:prstGeom prst="line">
            <a:avLst/>
          </a:prstGeom>
          <a:noFill/>
          <a:ln w="12700">
            <a:solidFill>
              <a:srgbClr val="0099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58" name="Line 39"/>
          <p:cNvSpPr>
            <a:spLocks noChangeShapeType="1"/>
          </p:cNvSpPr>
          <p:nvPr/>
        </p:nvSpPr>
        <p:spPr bwMode="auto">
          <a:xfrm>
            <a:off x="3544888" y="4341813"/>
            <a:ext cx="557212" cy="0"/>
          </a:xfrm>
          <a:prstGeom prst="line">
            <a:avLst/>
          </a:prstGeom>
          <a:noFill/>
          <a:ln w="12700">
            <a:solidFill>
              <a:srgbClr val="0099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59" name="Text Box 40"/>
          <p:cNvSpPr txBox="1">
            <a:spLocks noChangeArrowheads="1"/>
          </p:cNvSpPr>
          <p:nvPr/>
        </p:nvSpPr>
        <p:spPr bwMode="auto">
          <a:xfrm>
            <a:off x="2768600" y="5313363"/>
            <a:ext cx="708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a:solidFill>
                  <a:srgbClr val="008000"/>
                </a:solidFill>
              </a:rPr>
              <a:t>yes</a:t>
            </a:r>
          </a:p>
        </p:txBody>
      </p:sp>
      <p:sp>
        <p:nvSpPr>
          <p:cNvPr id="26660" name="Text Box 46"/>
          <p:cNvSpPr txBox="1">
            <a:spLocks noChangeArrowheads="1"/>
          </p:cNvSpPr>
          <p:nvPr/>
        </p:nvSpPr>
        <p:spPr bwMode="auto">
          <a:xfrm>
            <a:off x="3943350" y="2940050"/>
            <a:ext cx="2674938" cy="287338"/>
          </a:xfrm>
          <a:prstGeom prst="rect">
            <a:avLst/>
          </a:prstGeom>
          <a:solidFill>
            <a:schemeClr val="tx2"/>
          </a:solidFill>
          <a:ln w="12700" algn="ctr">
            <a:solidFill>
              <a:schemeClr val="bg1"/>
            </a:solidFill>
            <a:miter lim="800000"/>
            <a:headEnd/>
            <a:tailEnd/>
          </a:ln>
        </p:spPr>
        <p:txBody>
          <a:bodyPr lIns="0" tIns="0" rIns="0" bIns="0">
            <a:spAutoFit/>
          </a:bodyPr>
          <a:lstStyle>
            <a:lvl1pPr marL="58738"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Was user assigned?</a:t>
            </a:r>
          </a:p>
        </p:txBody>
      </p:sp>
      <p:sp>
        <p:nvSpPr>
          <p:cNvPr id="26661" name="Text Box 47"/>
          <p:cNvSpPr txBox="1">
            <a:spLocks noChangeArrowheads="1"/>
          </p:cNvSpPr>
          <p:nvPr/>
        </p:nvSpPr>
        <p:spPr bwMode="auto">
          <a:xfrm>
            <a:off x="3943350" y="4776788"/>
            <a:ext cx="2674938" cy="287337"/>
          </a:xfrm>
          <a:prstGeom prst="rect">
            <a:avLst/>
          </a:prstGeom>
          <a:solidFill>
            <a:srgbClr val="FFFF66"/>
          </a:solidFill>
          <a:ln w="12700" algn="ctr">
            <a:solidFill>
              <a:schemeClr val="bg1"/>
            </a:solidFill>
            <a:miter lim="800000"/>
            <a:headEnd/>
            <a:tailEnd/>
          </a:ln>
        </p:spPr>
        <p:txBody>
          <a:bodyPr lIns="0" tIns="0" rIns="0" bIns="0">
            <a:spAutoFit/>
          </a:bodyPr>
          <a:lstStyle>
            <a:lvl1pPr marL="58738"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Was user assigned?</a:t>
            </a:r>
          </a:p>
        </p:txBody>
      </p:sp>
      <p:sp>
        <p:nvSpPr>
          <p:cNvPr id="26662" name="Line 48"/>
          <p:cNvSpPr>
            <a:spLocks noChangeShapeType="1"/>
          </p:cNvSpPr>
          <p:nvPr/>
        </p:nvSpPr>
        <p:spPr bwMode="auto">
          <a:xfrm>
            <a:off x="5280025" y="4443413"/>
            <a:ext cx="0" cy="317500"/>
          </a:xfrm>
          <a:prstGeom prst="line">
            <a:avLst/>
          </a:prstGeom>
          <a:noFill/>
          <a:ln w="12700">
            <a:solidFill>
              <a:srgbClr val="777777"/>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63" name="Text Box 50"/>
          <p:cNvSpPr txBox="1">
            <a:spLocks noChangeArrowheads="1"/>
          </p:cNvSpPr>
          <p:nvPr/>
        </p:nvSpPr>
        <p:spPr bwMode="auto">
          <a:xfrm>
            <a:off x="4537075" y="5030788"/>
            <a:ext cx="5873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a:t>no</a:t>
            </a:r>
          </a:p>
        </p:txBody>
      </p:sp>
      <p:sp>
        <p:nvSpPr>
          <p:cNvPr id="26664" name="Text Box 51"/>
          <p:cNvSpPr txBox="1">
            <a:spLocks noChangeArrowheads="1"/>
          </p:cNvSpPr>
          <p:nvPr/>
        </p:nvSpPr>
        <p:spPr bwMode="auto">
          <a:xfrm>
            <a:off x="3943350" y="5383213"/>
            <a:ext cx="2674938" cy="287337"/>
          </a:xfrm>
          <a:prstGeom prst="rect">
            <a:avLst/>
          </a:prstGeom>
          <a:solidFill>
            <a:srgbClr val="FFFF66"/>
          </a:solidFill>
          <a:ln w="12700" algn="ctr">
            <a:solidFill>
              <a:schemeClr val="bg1"/>
            </a:solidFill>
            <a:miter lim="800000"/>
            <a:headEnd/>
            <a:tailEnd/>
          </a:ln>
        </p:spPr>
        <p:txBody>
          <a:bodyPr lIns="0" tIns="0" rIns="0" bIns="0">
            <a:spAutoFit/>
          </a:bodyPr>
          <a:lstStyle>
            <a:lvl1pPr marL="58738"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New group assigned?</a:t>
            </a:r>
          </a:p>
        </p:txBody>
      </p:sp>
      <p:sp>
        <p:nvSpPr>
          <p:cNvPr id="26665" name="Text Box 52"/>
          <p:cNvSpPr txBox="1">
            <a:spLocks noChangeArrowheads="1"/>
          </p:cNvSpPr>
          <p:nvPr/>
        </p:nvSpPr>
        <p:spPr bwMode="auto">
          <a:xfrm>
            <a:off x="4325938" y="5989638"/>
            <a:ext cx="1908175" cy="561975"/>
          </a:xfrm>
          <a:prstGeom prst="rect">
            <a:avLst/>
          </a:prstGeom>
          <a:solidFill>
            <a:srgbClr val="FFFF66"/>
          </a:solidFill>
          <a:ln w="12700" algn="ctr">
            <a:solidFill>
              <a:schemeClr val="bg1"/>
            </a:solidFill>
            <a:miter lim="800000"/>
            <a:headEnd/>
            <a:tailEnd/>
          </a:ln>
        </p:spPr>
        <p:txBody>
          <a:bodyPr lIns="0" tIns="0" rIns="0" bIns="0">
            <a:spAutoFit/>
          </a:bodyPr>
          <a:lstStyle>
            <a:lvl1pPr marL="58738"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Assign to group</a:t>
            </a:r>
            <a:br>
              <a:rPr lang="en-US" sz="1800">
                <a:solidFill>
                  <a:schemeClr val="bg1"/>
                </a:solidFill>
              </a:rPr>
            </a:br>
            <a:r>
              <a:rPr lang="en-US" sz="1800">
                <a:solidFill>
                  <a:schemeClr val="bg1"/>
                </a:solidFill>
              </a:rPr>
              <a:t>supervisor</a:t>
            </a:r>
          </a:p>
        </p:txBody>
      </p:sp>
      <p:sp>
        <p:nvSpPr>
          <p:cNvPr id="26666" name="Text Box 56"/>
          <p:cNvSpPr txBox="1">
            <a:spLocks noChangeArrowheads="1"/>
          </p:cNvSpPr>
          <p:nvPr/>
        </p:nvSpPr>
        <p:spPr bwMode="auto">
          <a:xfrm>
            <a:off x="6656388" y="4587875"/>
            <a:ext cx="708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008000"/>
                </a:solidFill>
              </a:rPr>
              <a:t>yes</a:t>
            </a:r>
          </a:p>
        </p:txBody>
      </p:sp>
      <p:sp>
        <p:nvSpPr>
          <p:cNvPr id="26667" name="Line 57"/>
          <p:cNvSpPr>
            <a:spLocks noChangeShapeType="1"/>
          </p:cNvSpPr>
          <p:nvPr/>
        </p:nvSpPr>
        <p:spPr bwMode="auto">
          <a:xfrm>
            <a:off x="6210300" y="6269038"/>
            <a:ext cx="706438" cy="0"/>
          </a:xfrm>
          <a:prstGeom prst="line">
            <a:avLst/>
          </a:prstGeom>
          <a:noFill/>
          <a:ln w="12700">
            <a:solidFill>
              <a:srgbClr val="777777"/>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48"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8262" y="3625202"/>
            <a:ext cx="3183286" cy="328321"/>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49" name="Picture 4" descr="C:\Users\trhoades\AppData\Local\Temp\SNAGHTML175c317.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6593" y="1382712"/>
            <a:ext cx="2828925" cy="5524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Line 47"/>
          <p:cNvSpPr>
            <a:spLocks noChangeShapeType="1"/>
          </p:cNvSpPr>
          <p:nvPr/>
        </p:nvSpPr>
        <p:spPr bwMode="auto">
          <a:xfrm>
            <a:off x="6226175" y="6030913"/>
            <a:ext cx="706438" cy="0"/>
          </a:xfrm>
          <a:prstGeom prst="line">
            <a:avLst/>
          </a:prstGeom>
          <a:noFill/>
          <a:ln w="12700">
            <a:solidFill>
              <a:srgbClr val="777777"/>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651" name="Line 2"/>
          <p:cNvSpPr>
            <a:spLocks noChangeShapeType="1"/>
          </p:cNvSpPr>
          <p:nvPr/>
        </p:nvSpPr>
        <p:spPr bwMode="auto">
          <a:xfrm>
            <a:off x="6440488" y="2230438"/>
            <a:ext cx="560387"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652" name="Line 3"/>
          <p:cNvSpPr>
            <a:spLocks noChangeShapeType="1"/>
          </p:cNvSpPr>
          <p:nvPr/>
        </p:nvSpPr>
        <p:spPr bwMode="auto">
          <a:xfrm>
            <a:off x="5273675" y="5303838"/>
            <a:ext cx="0" cy="436562"/>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653" name="Text Box 4"/>
          <p:cNvSpPr txBox="1">
            <a:spLocks noChangeArrowheads="1"/>
          </p:cNvSpPr>
          <p:nvPr/>
        </p:nvSpPr>
        <p:spPr bwMode="auto">
          <a:xfrm>
            <a:off x="4537075" y="5389563"/>
            <a:ext cx="5873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a:t>no</a:t>
            </a:r>
          </a:p>
        </p:txBody>
      </p:sp>
      <p:sp>
        <p:nvSpPr>
          <p:cNvPr id="27654" name="Line 5"/>
          <p:cNvSpPr>
            <a:spLocks noChangeShapeType="1"/>
          </p:cNvSpPr>
          <p:nvPr/>
        </p:nvSpPr>
        <p:spPr bwMode="auto">
          <a:xfrm>
            <a:off x="5280025" y="4706938"/>
            <a:ext cx="0" cy="436562"/>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655" name="Line 6"/>
          <p:cNvSpPr>
            <a:spLocks noChangeShapeType="1"/>
          </p:cNvSpPr>
          <p:nvPr/>
        </p:nvSpPr>
        <p:spPr bwMode="auto">
          <a:xfrm>
            <a:off x="5281613" y="2851150"/>
            <a:ext cx="0" cy="436563"/>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656" name="Line 7"/>
          <p:cNvSpPr>
            <a:spLocks noChangeShapeType="1"/>
          </p:cNvSpPr>
          <p:nvPr/>
        </p:nvSpPr>
        <p:spPr bwMode="auto">
          <a:xfrm>
            <a:off x="5281613" y="2227263"/>
            <a:ext cx="0" cy="452437"/>
          </a:xfrm>
          <a:prstGeom prst="line">
            <a:avLst/>
          </a:prstGeom>
          <a:noFill/>
          <a:ln w="12700">
            <a:solidFill>
              <a:srgbClr val="0099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657" name="Line 8"/>
          <p:cNvSpPr>
            <a:spLocks noChangeShapeType="1"/>
          </p:cNvSpPr>
          <p:nvPr/>
        </p:nvSpPr>
        <p:spPr bwMode="auto">
          <a:xfrm>
            <a:off x="6608763" y="2933700"/>
            <a:ext cx="1390650" cy="0"/>
          </a:xfrm>
          <a:prstGeom prst="line">
            <a:avLst/>
          </a:prstGeom>
          <a:noFill/>
          <a:ln w="12700">
            <a:solidFill>
              <a:srgbClr val="0099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658" name="Rectangle 9"/>
          <p:cNvSpPr>
            <a:spLocks noGrp="1" noChangeArrowheads="1"/>
          </p:cNvSpPr>
          <p:nvPr>
            <p:ph type="title"/>
          </p:nvPr>
        </p:nvSpPr>
        <p:spPr/>
        <p:txBody>
          <a:bodyPr/>
          <a:lstStyle/>
          <a:p>
            <a:pPr eaLnBrk="1" hangingPunct="1"/>
            <a:r>
              <a:rPr lang="en-US" smtClean="0"/>
              <a:t>Review: Complete flow of assignment rules</a:t>
            </a:r>
          </a:p>
        </p:txBody>
      </p:sp>
      <p:grpSp>
        <p:nvGrpSpPr>
          <p:cNvPr id="27659" name="Group 10"/>
          <p:cNvGrpSpPr>
            <a:grpSpLocks/>
          </p:cNvGrpSpPr>
          <p:nvPr/>
        </p:nvGrpSpPr>
        <p:grpSpPr bwMode="auto">
          <a:xfrm>
            <a:off x="4119563" y="3308350"/>
            <a:ext cx="2322512" cy="911225"/>
            <a:chOff x="1923" y="2083"/>
            <a:chExt cx="1564" cy="614"/>
          </a:xfrm>
        </p:grpSpPr>
        <p:pic>
          <p:nvPicPr>
            <p:cNvPr id="27698" name="Picture 11" descr="Default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1" y="2087"/>
              <a:ext cx="1549" cy="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99" name="Rectangle 12"/>
            <p:cNvSpPr>
              <a:spLocks noChangeArrowheads="1"/>
            </p:cNvSpPr>
            <p:nvPr/>
          </p:nvSpPr>
          <p:spPr bwMode="auto">
            <a:xfrm>
              <a:off x="1923" y="2083"/>
              <a:ext cx="1564" cy="61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27660" name="Group 13"/>
          <p:cNvGrpSpPr>
            <a:grpSpLocks/>
          </p:cNvGrpSpPr>
          <p:nvPr/>
        </p:nvGrpSpPr>
        <p:grpSpPr bwMode="auto">
          <a:xfrm>
            <a:off x="4119563" y="849313"/>
            <a:ext cx="2322512" cy="927100"/>
            <a:chOff x="2054" y="1186"/>
            <a:chExt cx="1564" cy="624"/>
          </a:xfrm>
        </p:grpSpPr>
        <p:pic>
          <p:nvPicPr>
            <p:cNvPr id="27696" name="Picture 14" descr="Global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4" y="1186"/>
              <a:ext cx="1223"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97" name="Rectangle 15"/>
            <p:cNvSpPr>
              <a:spLocks noChangeArrowheads="1"/>
            </p:cNvSpPr>
            <p:nvPr/>
          </p:nvSpPr>
          <p:spPr bwMode="auto">
            <a:xfrm>
              <a:off x="2054" y="1191"/>
              <a:ext cx="1564" cy="61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7661" name="Text Box 16"/>
          <p:cNvSpPr txBox="1">
            <a:spLocks noChangeArrowheads="1"/>
          </p:cNvSpPr>
          <p:nvPr/>
        </p:nvSpPr>
        <p:spPr bwMode="auto">
          <a:xfrm>
            <a:off x="6942138" y="5868988"/>
            <a:ext cx="1857375" cy="317500"/>
          </a:xfrm>
          <a:prstGeom prst="rect">
            <a:avLst/>
          </a:prstGeom>
          <a:solidFill>
            <a:schemeClr val="tx2"/>
          </a:solidFill>
          <a:ln w="12700" algn="ctr">
            <a:solidFill>
              <a:schemeClr val="bg1"/>
            </a:solidFill>
            <a:miter lim="800000"/>
            <a:headEnd/>
            <a:tailEnd/>
          </a:ln>
        </p:spPr>
        <p:txBody>
          <a:bodyPr lIns="0" tIns="0" rIns="0" bIns="0">
            <a:spAutoFit/>
          </a:bodyPr>
          <a:lstStyle>
            <a:lvl1pPr marL="58738"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Done!</a:t>
            </a:r>
          </a:p>
        </p:txBody>
      </p:sp>
      <p:sp>
        <p:nvSpPr>
          <p:cNvPr id="27662" name="Line 17"/>
          <p:cNvSpPr>
            <a:spLocks noChangeShapeType="1"/>
          </p:cNvSpPr>
          <p:nvPr/>
        </p:nvSpPr>
        <p:spPr bwMode="auto">
          <a:xfrm>
            <a:off x="3449638" y="1347788"/>
            <a:ext cx="669925" cy="0"/>
          </a:xfrm>
          <a:prstGeom prst="line">
            <a:avLst/>
          </a:prstGeom>
          <a:noFill/>
          <a:ln w="12700">
            <a:solidFill>
              <a:srgbClr val="777777"/>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663" name="Line 18"/>
          <p:cNvSpPr>
            <a:spLocks noChangeShapeType="1"/>
          </p:cNvSpPr>
          <p:nvPr/>
        </p:nvSpPr>
        <p:spPr bwMode="auto">
          <a:xfrm>
            <a:off x="5281613" y="1763713"/>
            <a:ext cx="0" cy="317500"/>
          </a:xfrm>
          <a:prstGeom prst="line">
            <a:avLst/>
          </a:prstGeom>
          <a:noFill/>
          <a:ln w="12700">
            <a:solidFill>
              <a:srgbClr val="777777"/>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664" name="Text Box 19"/>
          <p:cNvSpPr txBox="1">
            <a:spLocks noChangeArrowheads="1"/>
          </p:cNvSpPr>
          <p:nvPr/>
        </p:nvSpPr>
        <p:spPr bwMode="auto">
          <a:xfrm>
            <a:off x="6511925" y="811213"/>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777777"/>
                </a:solidFill>
              </a:rPr>
              <a:t>assign</a:t>
            </a:r>
            <a:br>
              <a:rPr lang="en-US">
                <a:solidFill>
                  <a:srgbClr val="777777"/>
                </a:solidFill>
              </a:rPr>
            </a:br>
            <a:r>
              <a:rPr lang="en-US">
                <a:solidFill>
                  <a:srgbClr val="777777"/>
                </a:solidFill>
              </a:rPr>
              <a:t>to group</a:t>
            </a:r>
          </a:p>
        </p:txBody>
      </p:sp>
      <p:sp>
        <p:nvSpPr>
          <p:cNvPr id="27665" name="Text Box 20"/>
          <p:cNvSpPr txBox="1">
            <a:spLocks noChangeArrowheads="1"/>
          </p:cNvSpPr>
          <p:nvPr/>
        </p:nvSpPr>
        <p:spPr bwMode="auto">
          <a:xfrm>
            <a:off x="4537075" y="2965450"/>
            <a:ext cx="5873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a:t>no</a:t>
            </a:r>
          </a:p>
        </p:txBody>
      </p:sp>
      <p:sp>
        <p:nvSpPr>
          <p:cNvPr id="27666" name="Text Box 21"/>
          <p:cNvSpPr txBox="1">
            <a:spLocks noChangeArrowheads="1"/>
          </p:cNvSpPr>
          <p:nvPr/>
        </p:nvSpPr>
        <p:spPr bwMode="auto">
          <a:xfrm>
            <a:off x="6523038" y="2616200"/>
            <a:ext cx="708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008000"/>
                </a:solidFill>
              </a:rPr>
              <a:t>yes</a:t>
            </a:r>
          </a:p>
        </p:txBody>
      </p:sp>
      <p:sp>
        <p:nvSpPr>
          <p:cNvPr id="27667" name="Line 22"/>
          <p:cNvSpPr>
            <a:spLocks noChangeShapeType="1"/>
          </p:cNvSpPr>
          <p:nvPr/>
        </p:nvSpPr>
        <p:spPr bwMode="auto">
          <a:xfrm>
            <a:off x="7999413" y="2922588"/>
            <a:ext cx="0" cy="2944812"/>
          </a:xfrm>
          <a:prstGeom prst="line">
            <a:avLst/>
          </a:prstGeom>
          <a:noFill/>
          <a:ln w="12700">
            <a:solidFill>
              <a:srgbClr val="0099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668" name="Line 23"/>
          <p:cNvSpPr>
            <a:spLocks noChangeShapeType="1"/>
          </p:cNvSpPr>
          <p:nvPr/>
        </p:nvSpPr>
        <p:spPr bwMode="auto">
          <a:xfrm>
            <a:off x="3181350" y="3551238"/>
            <a:ext cx="939800" cy="0"/>
          </a:xfrm>
          <a:prstGeom prst="line">
            <a:avLst/>
          </a:prstGeom>
          <a:noFill/>
          <a:ln w="12700">
            <a:solidFill>
              <a:srgbClr val="777777"/>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669" name="Line 24"/>
          <p:cNvSpPr>
            <a:spLocks noChangeShapeType="1"/>
          </p:cNvSpPr>
          <p:nvPr/>
        </p:nvSpPr>
        <p:spPr bwMode="auto">
          <a:xfrm>
            <a:off x="6627813" y="4675188"/>
            <a:ext cx="903287" cy="0"/>
          </a:xfrm>
          <a:prstGeom prst="line">
            <a:avLst/>
          </a:prstGeom>
          <a:noFill/>
          <a:ln w="12700">
            <a:solidFill>
              <a:srgbClr val="0099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670" name="Line 25"/>
          <p:cNvSpPr>
            <a:spLocks noChangeShapeType="1"/>
          </p:cNvSpPr>
          <p:nvPr/>
        </p:nvSpPr>
        <p:spPr bwMode="auto">
          <a:xfrm>
            <a:off x="7532688" y="4672013"/>
            <a:ext cx="0" cy="1187450"/>
          </a:xfrm>
          <a:prstGeom prst="line">
            <a:avLst/>
          </a:prstGeom>
          <a:noFill/>
          <a:ln w="12700">
            <a:solidFill>
              <a:srgbClr val="0099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673" name="Text Box 28"/>
          <p:cNvSpPr txBox="1">
            <a:spLocks noChangeArrowheads="1"/>
          </p:cNvSpPr>
          <p:nvPr/>
        </p:nvSpPr>
        <p:spPr bwMode="auto">
          <a:xfrm>
            <a:off x="938213" y="835025"/>
            <a:ext cx="23256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nothing specified</a:t>
            </a:r>
          </a:p>
        </p:txBody>
      </p:sp>
      <p:sp>
        <p:nvSpPr>
          <p:cNvPr id="27674" name="Text Box 29"/>
          <p:cNvSpPr txBox="1">
            <a:spLocks noChangeArrowheads="1"/>
          </p:cNvSpPr>
          <p:nvPr/>
        </p:nvSpPr>
        <p:spPr bwMode="auto">
          <a:xfrm>
            <a:off x="938213" y="3040063"/>
            <a:ext cx="23256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group specified</a:t>
            </a:r>
          </a:p>
        </p:txBody>
      </p:sp>
      <p:sp>
        <p:nvSpPr>
          <p:cNvPr id="27675" name="Text Box 30"/>
          <p:cNvSpPr txBox="1">
            <a:spLocks noChangeArrowheads="1"/>
          </p:cNvSpPr>
          <p:nvPr/>
        </p:nvSpPr>
        <p:spPr bwMode="auto">
          <a:xfrm>
            <a:off x="6484938" y="3243263"/>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777777"/>
                </a:solidFill>
              </a:rPr>
              <a:t>assign</a:t>
            </a:r>
            <a:br>
              <a:rPr lang="en-US">
                <a:solidFill>
                  <a:srgbClr val="777777"/>
                </a:solidFill>
              </a:rPr>
            </a:br>
            <a:r>
              <a:rPr lang="en-US">
                <a:solidFill>
                  <a:srgbClr val="777777"/>
                </a:solidFill>
              </a:rPr>
              <a:t>to user</a:t>
            </a:r>
          </a:p>
        </p:txBody>
      </p:sp>
      <p:sp>
        <p:nvSpPr>
          <p:cNvPr id="27676" name="Text Box 31"/>
          <p:cNvSpPr txBox="1">
            <a:spLocks noChangeArrowheads="1"/>
          </p:cNvSpPr>
          <p:nvPr/>
        </p:nvSpPr>
        <p:spPr bwMode="auto">
          <a:xfrm>
            <a:off x="3943350" y="2095500"/>
            <a:ext cx="2674938" cy="287338"/>
          </a:xfrm>
          <a:prstGeom prst="rect">
            <a:avLst/>
          </a:prstGeom>
          <a:solidFill>
            <a:schemeClr val="tx2"/>
          </a:solidFill>
          <a:ln w="12700" algn="ctr">
            <a:solidFill>
              <a:schemeClr val="bg1"/>
            </a:solidFill>
            <a:miter lim="800000"/>
            <a:headEnd/>
            <a:tailEnd/>
          </a:ln>
        </p:spPr>
        <p:txBody>
          <a:bodyPr lIns="0" tIns="0" rIns="0" bIns="0">
            <a:spAutoFit/>
          </a:bodyPr>
          <a:lstStyle>
            <a:lvl1pPr marL="58738"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Was group assigned?</a:t>
            </a:r>
          </a:p>
        </p:txBody>
      </p:sp>
      <p:sp>
        <p:nvSpPr>
          <p:cNvPr id="27677" name="Text Box 32"/>
          <p:cNvSpPr txBox="1">
            <a:spLocks noChangeArrowheads="1"/>
          </p:cNvSpPr>
          <p:nvPr/>
        </p:nvSpPr>
        <p:spPr bwMode="auto">
          <a:xfrm>
            <a:off x="7016750" y="1927225"/>
            <a:ext cx="1908175" cy="561975"/>
          </a:xfrm>
          <a:prstGeom prst="rect">
            <a:avLst/>
          </a:prstGeom>
          <a:solidFill>
            <a:schemeClr val="tx2"/>
          </a:solidFill>
          <a:ln w="12700" algn="ctr">
            <a:solidFill>
              <a:schemeClr val="bg1"/>
            </a:solidFill>
            <a:miter lim="800000"/>
            <a:headEnd/>
            <a:tailEnd/>
          </a:ln>
        </p:spPr>
        <p:txBody>
          <a:bodyPr lIns="0" tIns="0" rIns="0" bIns="0">
            <a:spAutoFit/>
          </a:bodyPr>
          <a:lstStyle>
            <a:lvl1pPr marL="58738"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"Default Owner" and root group</a:t>
            </a:r>
          </a:p>
        </p:txBody>
      </p:sp>
      <p:sp>
        <p:nvSpPr>
          <p:cNvPr id="27678" name="Text Box 33"/>
          <p:cNvSpPr txBox="1">
            <a:spLocks noChangeArrowheads="1"/>
          </p:cNvSpPr>
          <p:nvPr/>
        </p:nvSpPr>
        <p:spPr bwMode="auto">
          <a:xfrm>
            <a:off x="6527800" y="1893888"/>
            <a:ext cx="5873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no</a:t>
            </a:r>
          </a:p>
        </p:txBody>
      </p:sp>
      <p:sp>
        <p:nvSpPr>
          <p:cNvPr id="27679" name="Text Box 34"/>
          <p:cNvSpPr txBox="1">
            <a:spLocks noChangeArrowheads="1"/>
          </p:cNvSpPr>
          <p:nvPr/>
        </p:nvSpPr>
        <p:spPr bwMode="auto">
          <a:xfrm>
            <a:off x="4416425" y="2362200"/>
            <a:ext cx="708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a:solidFill>
                  <a:srgbClr val="008000"/>
                </a:solidFill>
              </a:rPr>
              <a:t>yes</a:t>
            </a:r>
          </a:p>
        </p:txBody>
      </p:sp>
      <p:sp>
        <p:nvSpPr>
          <p:cNvPr id="27680" name="Line 35"/>
          <p:cNvSpPr>
            <a:spLocks noChangeShapeType="1"/>
          </p:cNvSpPr>
          <p:nvPr/>
        </p:nvSpPr>
        <p:spPr bwMode="auto">
          <a:xfrm>
            <a:off x="8467725" y="2501900"/>
            <a:ext cx="0" cy="3344863"/>
          </a:xfrm>
          <a:prstGeom prst="line">
            <a:avLst/>
          </a:prstGeom>
          <a:noFill/>
          <a:ln w="12700">
            <a:solidFill>
              <a:srgbClr val="777777"/>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681" name="Line 36"/>
          <p:cNvSpPr>
            <a:spLocks noChangeShapeType="1"/>
          </p:cNvSpPr>
          <p:nvPr/>
        </p:nvSpPr>
        <p:spPr bwMode="auto">
          <a:xfrm flipH="1">
            <a:off x="3543300" y="5292725"/>
            <a:ext cx="411163" cy="0"/>
          </a:xfrm>
          <a:prstGeom prst="line">
            <a:avLst/>
          </a:prstGeom>
          <a:noFill/>
          <a:ln w="12700">
            <a:solidFill>
              <a:srgbClr val="0099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682" name="Line 37"/>
          <p:cNvSpPr>
            <a:spLocks noChangeShapeType="1"/>
          </p:cNvSpPr>
          <p:nvPr/>
        </p:nvSpPr>
        <p:spPr bwMode="auto">
          <a:xfrm flipV="1">
            <a:off x="3546475" y="4121150"/>
            <a:ext cx="0" cy="1171575"/>
          </a:xfrm>
          <a:prstGeom prst="line">
            <a:avLst/>
          </a:prstGeom>
          <a:noFill/>
          <a:ln w="12700">
            <a:solidFill>
              <a:srgbClr val="0099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683" name="Line 38"/>
          <p:cNvSpPr>
            <a:spLocks noChangeShapeType="1"/>
          </p:cNvSpPr>
          <p:nvPr/>
        </p:nvSpPr>
        <p:spPr bwMode="auto">
          <a:xfrm>
            <a:off x="3544888" y="4103688"/>
            <a:ext cx="557212" cy="0"/>
          </a:xfrm>
          <a:prstGeom prst="line">
            <a:avLst/>
          </a:prstGeom>
          <a:noFill/>
          <a:ln w="12700">
            <a:solidFill>
              <a:srgbClr val="0099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684" name="Text Box 39"/>
          <p:cNvSpPr txBox="1">
            <a:spLocks noChangeArrowheads="1"/>
          </p:cNvSpPr>
          <p:nvPr/>
        </p:nvSpPr>
        <p:spPr bwMode="auto">
          <a:xfrm>
            <a:off x="2768600" y="5075238"/>
            <a:ext cx="708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a:solidFill>
                  <a:srgbClr val="008000"/>
                </a:solidFill>
              </a:rPr>
              <a:t>yes</a:t>
            </a:r>
          </a:p>
        </p:txBody>
      </p:sp>
      <p:sp>
        <p:nvSpPr>
          <p:cNvPr id="27685" name="Text Box 40"/>
          <p:cNvSpPr txBox="1">
            <a:spLocks noChangeArrowheads="1"/>
          </p:cNvSpPr>
          <p:nvPr/>
        </p:nvSpPr>
        <p:spPr bwMode="auto">
          <a:xfrm>
            <a:off x="3943350" y="2701925"/>
            <a:ext cx="2674938" cy="287338"/>
          </a:xfrm>
          <a:prstGeom prst="rect">
            <a:avLst/>
          </a:prstGeom>
          <a:solidFill>
            <a:schemeClr val="tx2"/>
          </a:solidFill>
          <a:ln w="12700" algn="ctr">
            <a:solidFill>
              <a:schemeClr val="bg1"/>
            </a:solidFill>
            <a:miter lim="800000"/>
            <a:headEnd/>
            <a:tailEnd/>
          </a:ln>
        </p:spPr>
        <p:txBody>
          <a:bodyPr lIns="0" tIns="0" rIns="0" bIns="0">
            <a:spAutoFit/>
          </a:bodyPr>
          <a:lstStyle>
            <a:lvl1pPr marL="58738"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Was user assigned?</a:t>
            </a:r>
          </a:p>
        </p:txBody>
      </p:sp>
      <p:sp>
        <p:nvSpPr>
          <p:cNvPr id="27686" name="Text Box 41"/>
          <p:cNvSpPr txBox="1">
            <a:spLocks noChangeArrowheads="1"/>
          </p:cNvSpPr>
          <p:nvPr/>
        </p:nvSpPr>
        <p:spPr bwMode="auto">
          <a:xfrm>
            <a:off x="3943350" y="4538663"/>
            <a:ext cx="2674938" cy="287337"/>
          </a:xfrm>
          <a:prstGeom prst="rect">
            <a:avLst/>
          </a:prstGeom>
          <a:solidFill>
            <a:schemeClr val="tx2"/>
          </a:solidFill>
          <a:ln w="12700" algn="ctr">
            <a:solidFill>
              <a:schemeClr val="bg1"/>
            </a:solidFill>
            <a:miter lim="800000"/>
            <a:headEnd/>
            <a:tailEnd/>
          </a:ln>
        </p:spPr>
        <p:txBody>
          <a:bodyPr lIns="0" tIns="0" rIns="0" bIns="0">
            <a:spAutoFit/>
          </a:bodyPr>
          <a:lstStyle>
            <a:lvl1pPr marL="58738"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Was user assigned?</a:t>
            </a:r>
          </a:p>
        </p:txBody>
      </p:sp>
      <p:sp>
        <p:nvSpPr>
          <p:cNvPr id="27687" name="Line 42"/>
          <p:cNvSpPr>
            <a:spLocks noChangeShapeType="1"/>
          </p:cNvSpPr>
          <p:nvPr/>
        </p:nvSpPr>
        <p:spPr bwMode="auto">
          <a:xfrm>
            <a:off x="5280025" y="4205288"/>
            <a:ext cx="0" cy="317500"/>
          </a:xfrm>
          <a:prstGeom prst="line">
            <a:avLst/>
          </a:prstGeom>
          <a:noFill/>
          <a:ln w="12700">
            <a:solidFill>
              <a:srgbClr val="777777"/>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688" name="Text Box 43"/>
          <p:cNvSpPr txBox="1">
            <a:spLocks noChangeArrowheads="1"/>
          </p:cNvSpPr>
          <p:nvPr/>
        </p:nvSpPr>
        <p:spPr bwMode="auto">
          <a:xfrm>
            <a:off x="4537075" y="4792663"/>
            <a:ext cx="5873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a:t>no</a:t>
            </a:r>
          </a:p>
        </p:txBody>
      </p:sp>
      <p:sp>
        <p:nvSpPr>
          <p:cNvPr id="27689" name="Text Box 44"/>
          <p:cNvSpPr txBox="1">
            <a:spLocks noChangeArrowheads="1"/>
          </p:cNvSpPr>
          <p:nvPr/>
        </p:nvSpPr>
        <p:spPr bwMode="auto">
          <a:xfrm>
            <a:off x="3943350" y="5145088"/>
            <a:ext cx="2674938" cy="287337"/>
          </a:xfrm>
          <a:prstGeom prst="rect">
            <a:avLst/>
          </a:prstGeom>
          <a:solidFill>
            <a:schemeClr val="tx2"/>
          </a:solidFill>
          <a:ln w="12700" algn="ctr">
            <a:solidFill>
              <a:schemeClr val="bg1"/>
            </a:solidFill>
            <a:miter lim="800000"/>
            <a:headEnd/>
            <a:tailEnd/>
          </a:ln>
        </p:spPr>
        <p:txBody>
          <a:bodyPr lIns="0" tIns="0" rIns="0" bIns="0">
            <a:spAutoFit/>
          </a:bodyPr>
          <a:lstStyle>
            <a:lvl1pPr marL="58738"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New group assigned?</a:t>
            </a:r>
          </a:p>
        </p:txBody>
      </p:sp>
      <p:sp>
        <p:nvSpPr>
          <p:cNvPr id="27690" name="Text Box 45"/>
          <p:cNvSpPr txBox="1">
            <a:spLocks noChangeArrowheads="1"/>
          </p:cNvSpPr>
          <p:nvPr/>
        </p:nvSpPr>
        <p:spPr bwMode="auto">
          <a:xfrm>
            <a:off x="4325938" y="5751513"/>
            <a:ext cx="1908175" cy="561975"/>
          </a:xfrm>
          <a:prstGeom prst="rect">
            <a:avLst/>
          </a:prstGeom>
          <a:solidFill>
            <a:schemeClr val="tx2"/>
          </a:solidFill>
          <a:ln w="12700" algn="ctr">
            <a:solidFill>
              <a:schemeClr val="bg1"/>
            </a:solidFill>
            <a:miter lim="800000"/>
            <a:headEnd/>
            <a:tailEnd/>
          </a:ln>
        </p:spPr>
        <p:txBody>
          <a:bodyPr lIns="0" tIns="0" rIns="0" bIns="0">
            <a:spAutoFit/>
          </a:bodyPr>
          <a:lstStyle>
            <a:lvl1pPr marL="58738"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Assign to group</a:t>
            </a:r>
            <a:br>
              <a:rPr lang="en-US" sz="1800">
                <a:solidFill>
                  <a:schemeClr val="bg1"/>
                </a:solidFill>
              </a:rPr>
            </a:br>
            <a:r>
              <a:rPr lang="en-US" sz="1800">
                <a:solidFill>
                  <a:schemeClr val="bg1"/>
                </a:solidFill>
              </a:rPr>
              <a:t>supervisor</a:t>
            </a:r>
          </a:p>
        </p:txBody>
      </p:sp>
      <p:sp>
        <p:nvSpPr>
          <p:cNvPr id="27691" name="Text Box 46"/>
          <p:cNvSpPr txBox="1">
            <a:spLocks noChangeArrowheads="1"/>
          </p:cNvSpPr>
          <p:nvPr/>
        </p:nvSpPr>
        <p:spPr bwMode="auto">
          <a:xfrm>
            <a:off x="6656388" y="4349750"/>
            <a:ext cx="708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008000"/>
                </a:solidFill>
              </a:rPr>
              <a:t>yes</a:t>
            </a:r>
          </a:p>
        </p:txBody>
      </p:sp>
      <p:sp>
        <p:nvSpPr>
          <p:cNvPr id="27693" name="Text Box 49"/>
          <p:cNvSpPr txBox="1">
            <a:spLocks noChangeArrowheads="1"/>
          </p:cNvSpPr>
          <p:nvPr/>
        </p:nvSpPr>
        <p:spPr bwMode="auto">
          <a:xfrm>
            <a:off x="423863" y="5881688"/>
            <a:ext cx="33575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group and user specified</a:t>
            </a:r>
          </a:p>
        </p:txBody>
      </p:sp>
      <p:sp>
        <p:nvSpPr>
          <p:cNvPr id="27694" name="Line 50"/>
          <p:cNvSpPr>
            <a:spLocks noChangeShapeType="1"/>
          </p:cNvSpPr>
          <p:nvPr/>
        </p:nvSpPr>
        <p:spPr bwMode="auto">
          <a:xfrm>
            <a:off x="3752850" y="6464300"/>
            <a:ext cx="3783013"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695" name="Line 51"/>
          <p:cNvSpPr>
            <a:spLocks noChangeShapeType="1"/>
          </p:cNvSpPr>
          <p:nvPr/>
        </p:nvSpPr>
        <p:spPr bwMode="auto">
          <a:xfrm flipV="1">
            <a:off x="7535863" y="6180138"/>
            <a:ext cx="0" cy="284162"/>
          </a:xfrm>
          <a:prstGeom prst="line">
            <a:avLst/>
          </a:prstGeom>
          <a:noFill/>
          <a:ln w="12700">
            <a:solidFill>
              <a:srgbClr val="777777"/>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52"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280" y="3344863"/>
            <a:ext cx="3183286" cy="328321"/>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53" name="Picture 4" descr="C:\Users\trhoades\AppData\Local\Temp\SNAGHTML175c317.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7550" y="1183447"/>
            <a:ext cx="2828925" cy="552451"/>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8143" y="6272544"/>
            <a:ext cx="3691993" cy="27043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p:spPr>
        <p:txBody>
          <a:bodyPr/>
          <a:lstStyle/>
          <a:p>
            <a:pPr eaLnBrk="1" hangingPunct="1"/>
            <a:r>
              <a:rPr lang="en-US" smtClean="0"/>
              <a:t>Lesson objectives review</a:t>
            </a:r>
          </a:p>
        </p:txBody>
      </p:sp>
      <p:sp>
        <p:nvSpPr>
          <p:cNvPr id="28675" name="Rectangle 3"/>
          <p:cNvSpPr>
            <a:spLocks noGrp="1" noChangeArrowheads="1"/>
          </p:cNvSpPr>
          <p:nvPr>
            <p:ph idx="1"/>
          </p:nvPr>
        </p:nvSpPr>
        <p:spPr/>
        <p:txBody>
          <a:bodyPr/>
          <a:lstStyle/>
          <a:p>
            <a:pPr>
              <a:buFont typeface="Wingdings 3" pitchFamily="18" charset="2"/>
              <a:buNone/>
            </a:pPr>
            <a:r>
              <a:rPr lang="en-US" smtClean="0"/>
              <a:t>You should now be able to:</a:t>
            </a:r>
          </a:p>
          <a:p>
            <a:pPr lvl="1"/>
            <a:r>
              <a:rPr lang="en-US" smtClean="0"/>
              <a:t>Describe how objects are assigned to users</a:t>
            </a:r>
          </a:p>
          <a:p>
            <a:pPr lvl="1"/>
            <a:r>
              <a:rPr lang="en-US" smtClean="0"/>
              <a:t>Assign objects to users using common assignment methods</a:t>
            </a:r>
          </a:p>
          <a:p>
            <a:pPr lvl="1"/>
            <a:r>
              <a:rPr lang="en-US" smtClean="0"/>
              <a:t>Assign claims and activities so that final owner assignment can be done by a user</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noFill/>
        </p:spPr>
        <p:txBody>
          <a:bodyPr/>
          <a:lstStyle/>
          <a:p>
            <a:pPr eaLnBrk="1" hangingPunct="1"/>
            <a:r>
              <a:rPr lang="en-US" smtClean="0"/>
              <a:t>Review questions</a:t>
            </a:r>
          </a:p>
        </p:txBody>
      </p:sp>
      <p:sp>
        <p:nvSpPr>
          <p:cNvPr id="29699" name="Rectangle 3"/>
          <p:cNvSpPr>
            <a:spLocks noGrp="1" noChangeArrowheads="1"/>
          </p:cNvSpPr>
          <p:nvPr>
            <p:ph idx="1"/>
          </p:nvPr>
        </p:nvSpPr>
        <p:spPr>
          <a:xfrm>
            <a:off x="519113" y="1273175"/>
            <a:ext cx="8318500" cy="5116513"/>
          </a:xfrm>
        </p:spPr>
        <p:txBody>
          <a:bodyPr/>
          <a:lstStyle/>
          <a:p>
            <a:pPr marL="457200" indent="-457200">
              <a:buFont typeface="Webdings" pitchFamily="18" charset="2"/>
              <a:buAutoNum type="arabicPeriod"/>
            </a:pPr>
            <a:r>
              <a:rPr lang="en-US" smtClean="0"/>
              <a:t>When a user is assigned to a group, what attributes influence whether the assignUserByRoundRobin method will assign objects to that user?</a:t>
            </a:r>
          </a:p>
          <a:p>
            <a:pPr marL="457200" indent="-457200">
              <a:buFont typeface="Webdings" pitchFamily="18" charset="2"/>
              <a:buAutoNum type="arabicPeriod"/>
            </a:pPr>
            <a:r>
              <a:rPr lang="en-US" smtClean="0"/>
              <a:t>What happens if the assignUserByLocation method is executed multiple times, each time specifying the same location?</a:t>
            </a:r>
          </a:p>
          <a:p>
            <a:pPr marL="457200" indent="-457200">
              <a:buFont typeface="Webdings" pitchFamily="18" charset="2"/>
              <a:buAutoNum type="arabicPeriod"/>
            </a:pPr>
            <a:r>
              <a:rPr lang="en-US" smtClean="0"/>
              <a:t>What types of objects are assigned using:</a:t>
            </a:r>
          </a:p>
          <a:p>
            <a:pPr marL="909638" lvl="1" indent="-457200">
              <a:buFont typeface="Webdings" pitchFamily="18" charset="2"/>
              <a:buAutoNum type="alphaLcParenR"/>
            </a:pPr>
            <a:r>
              <a:rPr lang="en-US" smtClean="0"/>
              <a:t>assignToIssueOwner?</a:t>
            </a:r>
          </a:p>
          <a:p>
            <a:pPr marL="909638" lvl="1" indent="-457200">
              <a:buFont typeface="Webdings" pitchFamily="18" charset="2"/>
              <a:buAutoNum type="alphaLcParenR"/>
            </a:pPr>
            <a:r>
              <a:rPr lang="en-US" smtClean="0"/>
              <a:t>assignManually?</a:t>
            </a:r>
          </a:p>
          <a:p>
            <a:pPr marL="909638" lvl="1" indent="-457200">
              <a:buFont typeface="Webdings" pitchFamily="18" charset="2"/>
              <a:buAutoNum type="alphaLcParenR"/>
            </a:pPr>
            <a:r>
              <a:rPr lang="en-US" smtClean="0"/>
              <a:t>assignment to a group queue?</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Notices</a:t>
            </a:r>
          </a:p>
        </p:txBody>
      </p:sp>
      <p:sp>
        <p:nvSpPr>
          <p:cNvPr id="51203" name="Rectangle 3"/>
          <p:cNvSpPr>
            <a:spLocks noGrp="1" noChangeArrowheads="1"/>
          </p:cNvSpPr>
          <p:nvPr>
            <p:ph type="body" idx="1"/>
          </p:nvPr>
        </p:nvSpPr>
        <p:spPr/>
        <p:txBody>
          <a:bodyPr/>
          <a:lstStyle/>
          <a:p>
            <a:pPr marL="0" indent="0">
              <a:buFont typeface="Wingdings 3" pitchFamily="18" charset="2"/>
              <a:buNone/>
            </a:pPr>
            <a:r>
              <a:rPr lang="en-US" sz="1600" b="1" dirty="0" smtClean="0"/>
              <a:t>Copyright </a:t>
            </a:r>
            <a:r>
              <a:rPr lang="en-US" sz="1600" b="1" smtClean="0"/>
              <a:t>© 2001-2014 </a:t>
            </a:r>
            <a:r>
              <a:rPr lang="en-US" sz="1600" b="1" dirty="0" smtClean="0"/>
              <a:t>Guidewire Software, Inc. All rights reserved.</a:t>
            </a:r>
          </a:p>
          <a:p>
            <a:pPr marL="0" indent="0">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a:t>
            </a:r>
            <a:r>
              <a:rPr lang="en-US" sz="1600"/>
              <a:t>, Guidewire ExampleCenter, Guidewire Account Manager Portal, Guidewire </a:t>
            </a:r>
            <a:r>
              <a:rPr lang="en-US" sz="1600" smtClean="0"/>
              <a:t>Claim </a:t>
            </a:r>
            <a:r>
              <a:rPr lang="en-US" sz="1600"/>
              <a:t>Portal, Guidewire Policyholder Portal, ClaimCenter, BillingCenter, PolicyCenter, InsuranceSuite, Gosu, </a:t>
            </a:r>
            <a:r>
              <a:rPr lang="en-US" sz="1600" smtClean="0"/>
              <a:t>Deliver </a:t>
            </a:r>
            <a:r>
              <a:rPr lang="en-US" sz="1600" dirty="0"/>
              <a:t>Insurance Your Way, and the Guidewire logo are trademarks, service marks, or registered trademarks of Guidewire Software, Inc. </a:t>
            </a:r>
            <a:r>
              <a:rPr lang="en-US" sz="1600"/>
              <a:t>in the United States and/or other countries.</a:t>
            </a:r>
          </a:p>
          <a:p>
            <a:pPr marL="0" indent="0">
              <a:buNone/>
            </a:pPr>
            <a:r>
              <a:rPr lang="en-US" sz="1600"/>
              <a:t>All other trademarks are the property of their respective owners.</a:t>
            </a:r>
          </a:p>
          <a:p>
            <a:pPr marL="0" indent="0">
              <a:buNone/>
            </a:pPr>
            <a:r>
              <a:rPr lang="en-US" sz="1600" b="1"/>
              <a:t>This material is confidential and proprietary to Guidewire and subject to the confidentiality terms in the applicable license agreement and/or separate nondisclosure agreement.</a:t>
            </a:r>
          </a:p>
          <a:p>
            <a:pPr marL="0" indent="0">
              <a:buNone/>
            </a:pPr>
            <a:r>
              <a:rPr lang="en-US" sz="1600"/>
              <a:t>This </a:t>
            </a:r>
            <a:r>
              <a:rPr lang="en-US" sz="1600" dirty="0"/>
              <a:t>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600"/>
              <a:t>Guidewire products are protected by one or more United States patents.</a:t>
            </a:r>
          </a:p>
        </p:txBody>
      </p:sp>
    </p:spTree>
    <p:extLst>
      <p:ext uri="{BB962C8B-B14F-4D97-AF65-F5344CB8AC3E}">
        <p14:creationId xmlns:p14="http://schemas.microsoft.com/office/powerpoint/2010/main" val="2538622493"/>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dirty="0"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smtClean="0"/>
              <a:t>Assignment to users</a:t>
            </a:r>
          </a:p>
          <a:p>
            <a:pPr>
              <a:lnSpc>
                <a:spcPct val="150000"/>
              </a:lnSpc>
              <a:buFont typeface="Arial" charset="0"/>
              <a:buChar char="•"/>
            </a:pPr>
            <a:r>
              <a:rPr lang="en-US" sz="2800" smtClean="0">
                <a:solidFill>
                  <a:srgbClr val="C0C0C0"/>
                </a:solidFill>
              </a:rPr>
              <a:t>Manual assignment</a:t>
            </a:r>
          </a:p>
          <a:p>
            <a:pPr>
              <a:lnSpc>
                <a:spcPct val="150000"/>
              </a:lnSpc>
              <a:buFont typeface="Arial" charset="0"/>
              <a:buChar char="•"/>
            </a:pPr>
            <a:endParaRPr lang="en-US" sz="2800" smtClean="0">
              <a:solidFill>
                <a:srgbClr val="C0C0C0"/>
              </a:solidFill>
            </a:endParaRPr>
          </a:p>
          <a:p>
            <a:pPr>
              <a:lnSpc>
                <a:spcPct val="150000"/>
              </a:lnSpc>
              <a:buFont typeface="Wingdings 3" pitchFamily="18" charset="2"/>
              <a:buNone/>
            </a:pPr>
            <a:endParaRPr lang="en-US" sz="2800" smtClean="0">
              <a:solidFill>
                <a:srgbClr val="C0C0C0"/>
              </a:solidFill>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Line 2"/>
          <p:cNvSpPr>
            <a:spLocks noChangeShapeType="1"/>
          </p:cNvSpPr>
          <p:nvPr/>
        </p:nvSpPr>
        <p:spPr bwMode="auto">
          <a:xfrm>
            <a:off x="6357938" y="3033713"/>
            <a:ext cx="1962150" cy="0"/>
          </a:xfrm>
          <a:prstGeom prst="line">
            <a:avLst/>
          </a:prstGeom>
          <a:noFill/>
          <a:ln w="12700">
            <a:solidFill>
              <a:srgbClr val="0099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71" name="Rectangle 3"/>
          <p:cNvSpPr>
            <a:spLocks noGrp="1" noChangeArrowheads="1"/>
          </p:cNvSpPr>
          <p:nvPr>
            <p:ph type="title"/>
          </p:nvPr>
        </p:nvSpPr>
        <p:spPr/>
        <p:txBody>
          <a:bodyPr/>
          <a:lstStyle/>
          <a:p>
            <a:pPr eaLnBrk="1" hangingPunct="1"/>
            <a:r>
              <a:rPr lang="en-US" smtClean="0"/>
              <a:t>Review: Typical flow of execution</a:t>
            </a:r>
          </a:p>
        </p:txBody>
      </p:sp>
      <p:grpSp>
        <p:nvGrpSpPr>
          <p:cNvPr id="7172" name="Group 4"/>
          <p:cNvGrpSpPr>
            <a:grpSpLocks/>
          </p:cNvGrpSpPr>
          <p:nvPr/>
        </p:nvGrpSpPr>
        <p:grpSpPr bwMode="auto">
          <a:xfrm>
            <a:off x="4283075" y="3992563"/>
            <a:ext cx="2322513" cy="911225"/>
            <a:chOff x="1923" y="2083"/>
            <a:chExt cx="1564" cy="614"/>
          </a:xfrm>
        </p:grpSpPr>
        <p:pic>
          <p:nvPicPr>
            <p:cNvPr id="7196" name="Picture 5" descr="Default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1" y="2087"/>
              <a:ext cx="1549" cy="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97" name="Rectangle 6"/>
            <p:cNvSpPr>
              <a:spLocks noChangeArrowheads="1"/>
            </p:cNvSpPr>
            <p:nvPr/>
          </p:nvSpPr>
          <p:spPr bwMode="auto">
            <a:xfrm>
              <a:off x="1923" y="2083"/>
              <a:ext cx="1564" cy="61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7173" name="Group 7"/>
          <p:cNvGrpSpPr>
            <a:grpSpLocks/>
          </p:cNvGrpSpPr>
          <p:nvPr/>
        </p:nvGrpSpPr>
        <p:grpSpPr bwMode="auto">
          <a:xfrm>
            <a:off x="4283075" y="1150938"/>
            <a:ext cx="2322513" cy="927100"/>
            <a:chOff x="2054" y="1186"/>
            <a:chExt cx="1564" cy="624"/>
          </a:xfrm>
        </p:grpSpPr>
        <p:pic>
          <p:nvPicPr>
            <p:cNvPr id="7194" name="Picture 8" descr="Global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4" y="1186"/>
              <a:ext cx="1223"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95" name="Rectangle 9"/>
            <p:cNvSpPr>
              <a:spLocks noChangeArrowheads="1"/>
            </p:cNvSpPr>
            <p:nvPr/>
          </p:nvSpPr>
          <p:spPr bwMode="auto">
            <a:xfrm>
              <a:off x="2054" y="1191"/>
              <a:ext cx="1564" cy="61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7174" name="Text Box 10"/>
          <p:cNvSpPr txBox="1">
            <a:spLocks noChangeArrowheads="1"/>
          </p:cNvSpPr>
          <p:nvPr/>
        </p:nvSpPr>
        <p:spPr bwMode="auto">
          <a:xfrm>
            <a:off x="4505325" y="2724150"/>
            <a:ext cx="1876425" cy="622300"/>
          </a:xfrm>
          <a:prstGeom prst="rect">
            <a:avLst/>
          </a:prstGeom>
          <a:solidFill>
            <a:schemeClr val="tx2"/>
          </a:solidFill>
          <a:ln w="12700" algn="ctr">
            <a:solidFill>
              <a:schemeClr val="bg1"/>
            </a:solidFill>
            <a:miter lim="800000"/>
            <a:headEnd/>
            <a:tailEnd/>
          </a:ln>
        </p:spPr>
        <p:txBody>
          <a:bodyPr lIns="0" tIns="0" rIns="0" bIns="0">
            <a:spAutoFit/>
          </a:bodyPr>
          <a:lstStyle>
            <a:lvl1pPr marL="58738"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Also assigned to user?</a:t>
            </a:r>
          </a:p>
        </p:txBody>
      </p:sp>
      <p:sp>
        <p:nvSpPr>
          <p:cNvPr id="7175" name="Text Box 11"/>
          <p:cNvSpPr txBox="1">
            <a:spLocks noChangeArrowheads="1"/>
          </p:cNvSpPr>
          <p:nvPr/>
        </p:nvSpPr>
        <p:spPr bwMode="auto">
          <a:xfrm>
            <a:off x="6942138" y="5549900"/>
            <a:ext cx="1857375" cy="317500"/>
          </a:xfrm>
          <a:prstGeom prst="rect">
            <a:avLst/>
          </a:prstGeom>
          <a:solidFill>
            <a:schemeClr val="tx2"/>
          </a:solidFill>
          <a:ln w="12700" algn="ctr">
            <a:solidFill>
              <a:schemeClr val="bg1"/>
            </a:solidFill>
            <a:miter lim="800000"/>
            <a:headEnd/>
            <a:tailEnd/>
          </a:ln>
        </p:spPr>
        <p:txBody>
          <a:bodyPr lIns="0" tIns="0" rIns="0" bIns="0">
            <a:spAutoFit/>
          </a:bodyPr>
          <a:lstStyle>
            <a:lvl1pPr marL="58738"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Done!</a:t>
            </a:r>
          </a:p>
        </p:txBody>
      </p:sp>
      <p:sp>
        <p:nvSpPr>
          <p:cNvPr id="7176" name="Line 12"/>
          <p:cNvSpPr>
            <a:spLocks noChangeShapeType="1"/>
          </p:cNvSpPr>
          <p:nvPr/>
        </p:nvSpPr>
        <p:spPr bwMode="auto">
          <a:xfrm>
            <a:off x="3449638" y="1585913"/>
            <a:ext cx="835025" cy="0"/>
          </a:xfrm>
          <a:prstGeom prst="line">
            <a:avLst/>
          </a:prstGeom>
          <a:noFill/>
          <a:ln w="12700">
            <a:solidFill>
              <a:srgbClr val="777777"/>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77" name="Line 13"/>
          <p:cNvSpPr>
            <a:spLocks noChangeShapeType="1"/>
          </p:cNvSpPr>
          <p:nvPr/>
        </p:nvSpPr>
        <p:spPr bwMode="auto">
          <a:xfrm>
            <a:off x="5399088" y="2065338"/>
            <a:ext cx="0" cy="657225"/>
          </a:xfrm>
          <a:prstGeom prst="line">
            <a:avLst/>
          </a:prstGeom>
          <a:noFill/>
          <a:ln w="12700">
            <a:solidFill>
              <a:srgbClr val="777777"/>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78" name="Text Box 14"/>
          <p:cNvSpPr txBox="1">
            <a:spLocks noChangeArrowheads="1"/>
          </p:cNvSpPr>
          <p:nvPr/>
        </p:nvSpPr>
        <p:spPr bwMode="auto">
          <a:xfrm>
            <a:off x="6686550" y="1192213"/>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777777"/>
                </a:solidFill>
              </a:rPr>
              <a:t>assign</a:t>
            </a:r>
            <a:br>
              <a:rPr lang="en-US">
                <a:solidFill>
                  <a:srgbClr val="777777"/>
                </a:solidFill>
              </a:rPr>
            </a:br>
            <a:r>
              <a:rPr lang="en-US">
                <a:solidFill>
                  <a:srgbClr val="777777"/>
                </a:solidFill>
              </a:rPr>
              <a:t>to group</a:t>
            </a:r>
          </a:p>
        </p:txBody>
      </p:sp>
      <p:sp>
        <p:nvSpPr>
          <p:cNvPr id="7179" name="Text Box 15"/>
          <p:cNvSpPr txBox="1">
            <a:spLocks noChangeArrowheads="1"/>
          </p:cNvSpPr>
          <p:nvPr/>
        </p:nvSpPr>
        <p:spPr bwMode="auto">
          <a:xfrm>
            <a:off x="4756150" y="3460750"/>
            <a:ext cx="5873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a:t>no</a:t>
            </a:r>
          </a:p>
        </p:txBody>
      </p:sp>
      <p:sp>
        <p:nvSpPr>
          <p:cNvPr id="7180" name="Text Box 16"/>
          <p:cNvSpPr txBox="1">
            <a:spLocks noChangeArrowheads="1"/>
          </p:cNvSpPr>
          <p:nvPr/>
        </p:nvSpPr>
        <p:spPr bwMode="auto">
          <a:xfrm>
            <a:off x="6745288" y="2700338"/>
            <a:ext cx="708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008000"/>
                </a:solidFill>
              </a:rPr>
              <a:t>yes</a:t>
            </a:r>
          </a:p>
        </p:txBody>
      </p:sp>
      <p:sp>
        <p:nvSpPr>
          <p:cNvPr id="7181" name="Line 17"/>
          <p:cNvSpPr>
            <a:spLocks noChangeShapeType="1"/>
          </p:cNvSpPr>
          <p:nvPr/>
        </p:nvSpPr>
        <p:spPr bwMode="auto">
          <a:xfrm>
            <a:off x="8326438" y="3043238"/>
            <a:ext cx="0" cy="2482850"/>
          </a:xfrm>
          <a:prstGeom prst="line">
            <a:avLst/>
          </a:prstGeom>
          <a:noFill/>
          <a:ln w="12700">
            <a:solidFill>
              <a:srgbClr val="0099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82" name="Line 18"/>
          <p:cNvSpPr>
            <a:spLocks noChangeShapeType="1"/>
          </p:cNvSpPr>
          <p:nvPr/>
        </p:nvSpPr>
        <p:spPr bwMode="auto">
          <a:xfrm>
            <a:off x="5394325" y="3344863"/>
            <a:ext cx="0" cy="639762"/>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83" name="Line 19"/>
          <p:cNvSpPr>
            <a:spLocks noChangeShapeType="1"/>
          </p:cNvSpPr>
          <p:nvPr/>
        </p:nvSpPr>
        <p:spPr bwMode="auto">
          <a:xfrm>
            <a:off x="3355975" y="4454525"/>
            <a:ext cx="939800" cy="0"/>
          </a:xfrm>
          <a:prstGeom prst="line">
            <a:avLst/>
          </a:prstGeom>
          <a:noFill/>
          <a:ln w="12700">
            <a:solidFill>
              <a:srgbClr val="777777"/>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84" name="Line 20"/>
          <p:cNvSpPr>
            <a:spLocks noChangeShapeType="1"/>
          </p:cNvSpPr>
          <p:nvPr/>
        </p:nvSpPr>
        <p:spPr bwMode="auto">
          <a:xfrm>
            <a:off x="3155950" y="5703888"/>
            <a:ext cx="3786188" cy="0"/>
          </a:xfrm>
          <a:prstGeom prst="line">
            <a:avLst/>
          </a:prstGeom>
          <a:noFill/>
          <a:ln w="12700">
            <a:solidFill>
              <a:srgbClr val="777777"/>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85" name="Line 21"/>
          <p:cNvSpPr>
            <a:spLocks noChangeShapeType="1"/>
          </p:cNvSpPr>
          <p:nvPr/>
        </p:nvSpPr>
        <p:spPr bwMode="auto">
          <a:xfrm>
            <a:off x="6596063" y="4768850"/>
            <a:ext cx="954087"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86" name="Line 22"/>
          <p:cNvSpPr>
            <a:spLocks noChangeShapeType="1"/>
          </p:cNvSpPr>
          <p:nvPr/>
        </p:nvSpPr>
        <p:spPr bwMode="auto">
          <a:xfrm>
            <a:off x="7548563" y="4749800"/>
            <a:ext cx="0" cy="788988"/>
          </a:xfrm>
          <a:prstGeom prst="line">
            <a:avLst/>
          </a:prstGeom>
          <a:noFill/>
          <a:ln w="12700">
            <a:solidFill>
              <a:srgbClr val="777777"/>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90" name="Text Box 26"/>
          <p:cNvSpPr txBox="1">
            <a:spLocks noChangeArrowheads="1"/>
          </p:cNvSpPr>
          <p:nvPr/>
        </p:nvSpPr>
        <p:spPr bwMode="auto">
          <a:xfrm>
            <a:off x="938213" y="1073150"/>
            <a:ext cx="23256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nothing specified</a:t>
            </a:r>
          </a:p>
        </p:txBody>
      </p:sp>
      <p:sp>
        <p:nvSpPr>
          <p:cNvPr id="7191" name="Text Box 27"/>
          <p:cNvSpPr txBox="1">
            <a:spLocks noChangeArrowheads="1"/>
          </p:cNvSpPr>
          <p:nvPr/>
        </p:nvSpPr>
        <p:spPr bwMode="auto">
          <a:xfrm>
            <a:off x="938213" y="3943350"/>
            <a:ext cx="23256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group specified</a:t>
            </a:r>
          </a:p>
        </p:txBody>
      </p:sp>
      <p:sp>
        <p:nvSpPr>
          <p:cNvPr id="7192" name="Text Box 28"/>
          <p:cNvSpPr txBox="1">
            <a:spLocks noChangeArrowheads="1"/>
          </p:cNvSpPr>
          <p:nvPr/>
        </p:nvSpPr>
        <p:spPr bwMode="auto">
          <a:xfrm>
            <a:off x="423863" y="5197475"/>
            <a:ext cx="33575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group and user specified</a:t>
            </a:r>
          </a:p>
        </p:txBody>
      </p:sp>
      <p:sp>
        <p:nvSpPr>
          <p:cNvPr id="7193" name="Text Box 29"/>
          <p:cNvSpPr txBox="1">
            <a:spLocks noChangeArrowheads="1"/>
          </p:cNvSpPr>
          <p:nvPr/>
        </p:nvSpPr>
        <p:spPr bwMode="auto">
          <a:xfrm>
            <a:off x="6700838" y="4044950"/>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777777"/>
                </a:solidFill>
              </a:rPr>
              <a:t>assign</a:t>
            </a:r>
            <a:br>
              <a:rPr lang="en-US">
                <a:solidFill>
                  <a:srgbClr val="777777"/>
                </a:solidFill>
              </a:rPr>
            </a:br>
            <a:r>
              <a:rPr lang="en-US">
                <a:solidFill>
                  <a:srgbClr val="777777"/>
                </a:solidFill>
              </a:rPr>
              <a:t>to user</a:t>
            </a:r>
          </a:p>
        </p:txBody>
      </p:sp>
      <p:pic>
        <p:nvPicPr>
          <p:cNvPr id="3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9501" y="4252296"/>
            <a:ext cx="3183286" cy="328321"/>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31" name="Picture 4" descr="C:\Users\trhoades\AppData\Local\Temp\SNAGHTML175c317.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1229" y="1366772"/>
            <a:ext cx="2828925" cy="552451"/>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9501" y="5596967"/>
            <a:ext cx="3691993" cy="27043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Common assignment methods </a:t>
            </a:r>
          </a:p>
        </p:txBody>
      </p:sp>
      <p:graphicFrame>
        <p:nvGraphicFramePr>
          <p:cNvPr id="4025430" name="Group 86"/>
          <p:cNvGraphicFramePr>
            <a:graphicFrameLocks noGrp="1"/>
          </p:cNvGraphicFramePr>
          <p:nvPr/>
        </p:nvGraphicFramePr>
        <p:xfrm>
          <a:off x="466725" y="835025"/>
          <a:ext cx="8364538" cy="5907088"/>
        </p:xfrm>
        <a:graphic>
          <a:graphicData uri="http://schemas.openxmlformats.org/drawingml/2006/table">
            <a:tbl>
              <a:tblPr/>
              <a:tblGrid>
                <a:gridCol w="3063875"/>
                <a:gridCol w="1828800"/>
                <a:gridCol w="3471863"/>
              </a:tblGrid>
              <a:tr h="401638">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400" b="1" i="0" u="none" strike="noStrike" cap="none" normalizeH="0" baseline="0" dirty="0" smtClean="0">
                          <a:ln>
                            <a:noFill/>
                          </a:ln>
                          <a:solidFill>
                            <a:schemeClr val="bg1"/>
                          </a:solidFill>
                          <a:effectLst/>
                          <a:latin typeface="Arial" charset="0"/>
                        </a:rPr>
                        <a:t>Method</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400" b="1" i="0" u="none" strike="noStrike" cap="none" normalizeH="0" baseline="0" smtClean="0">
                          <a:ln>
                            <a:noFill/>
                          </a:ln>
                          <a:solidFill>
                            <a:schemeClr val="bg1"/>
                          </a:solidFill>
                          <a:effectLst/>
                          <a:latin typeface="Arial" charset="0"/>
                        </a:rPr>
                        <a:t>Object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400" b="1" i="0" u="none" strike="noStrike" cap="none" normalizeH="0" baseline="0" smtClean="0">
                          <a:ln>
                            <a:noFill/>
                          </a:ln>
                          <a:solidFill>
                            <a:schemeClr val="bg1"/>
                          </a:solidFill>
                          <a:effectLst/>
                          <a:latin typeface="Arial" charset="0"/>
                        </a:rPr>
                        <a:t>Assigns To...</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r>
              <a:tr h="223838">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chemeClr val="hlink"/>
                          </a:solidFill>
                          <a:effectLst/>
                          <a:latin typeface="Arial" charset="0"/>
                        </a:rPr>
                        <a:t>assignGroup()</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3175" marR="0" lvl="0" indent="-3175"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chemeClr val="hlink"/>
                          </a:solidFill>
                          <a:effectLst/>
                          <a:latin typeface="Arial" charset="0"/>
                        </a:rPr>
                        <a:t>Any</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chemeClr val="hlink"/>
                          </a:solidFill>
                          <a:effectLst/>
                          <a:latin typeface="Arial" charset="0"/>
                        </a:rPr>
                        <a:t>The named group</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r>
              <a:tr h="588963">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err="1" smtClean="0">
                          <a:ln>
                            <a:noFill/>
                          </a:ln>
                          <a:solidFill>
                            <a:schemeClr val="hlink"/>
                          </a:solidFill>
                          <a:effectLst/>
                          <a:latin typeface="Arial" charset="0"/>
                        </a:rPr>
                        <a:t>assignGroupByLocation</a:t>
                      </a:r>
                      <a:r>
                        <a:rPr kumimoji="0" lang="en-US" sz="2000" b="0" i="0" u="none" strike="noStrike" cap="none" normalizeH="0" baseline="0" dirty="0" smtClean="0">
                          <a:ln>
                            <a:noFill/>
                          </a:ln>
                          <a:solidFill>
                            <a:schemeClr val="hlink"/>
                          </a:solidFill>
                          <a:effectLst/>
                          <a:latin typeface="Arial" charset="0"/>
                        </a:rPr>
                        <a: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3175" marR="0" lvl="0" indent="-3175"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chemeClr val="hlink"/>
                          </a:solidFill>
                          <a:effectLst/>
                          <a:latin typeface="Arial" charset="0"/>
                        </a:rPr>
                        <a:t>Any</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chemeClr val="hlink"/>
                          </a:solidFill>
                          <a:effectLst/>
                          <a:latin typeface="Arial" charset="0"/>
                        </a:rPr>
                        <a:t>Group matching specified location and/or group type</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r>
              <a:tr h="223838">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chemeClr val="hlink"/>
                          </a:solidFill>
                          <a:effectLst/>
                          <a:latin typeface="Arial" charset="0"/>
                        </a:rPr>
                        <a:t>assignGroupBy</a:t>
                      </a:r>
                      <a:br>
                        <a:rPr kumimoji="0" lang="en-US" sz="2000" b="0" i="0" u="none" strike="noStrike" cap="none" normalizeH="0" baseline="0" smtClean="0">
                          <a:ln>
                            <a:noFill/>
                          </a:ln>
                          <a:solidFill>
                            <a:schemeClr val="hlink"/>
                          </a:solidFill>
                          <a:effectLst/>
                          <a:latin typeface="Arial" charset="0"/>
                        </a:rPr>
                      </a:br>
                      <a:r>
                        <a:rPr kumimoji="0" lang="en-US" sz="2000" b="0" i="0" u="none" strike="noStrike" cap="none" normalizeH="0" baseline="0" smtClean="0">
                          <a:ln>
                            <a:noFill/>
                          </a:ln>
                          <a:solidFill>
                            <a:schemeClr val="hlink"/>
                          </a:solidFill>
                          <a:effectLst/>
                          <a:latin typeface="Arial" charset="0"/>
                        </a:rPr>
                        <a:t>             RoundRobin()</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3175" marR="0" lvl="0" indent="-3175"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chemeClr val="hlink"/>
                          </a:solidFill>
                          <a:effectLst/>
                          <a:latin typeface="Arial" charset="0"/>
                        </a:rPr>
                        <a:t>Any</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chemeClr val="hlink"/>
                          </a:solidFill>
                          <a:effectLst/>
                          <a:latin typeface="Arial" charset="0"/>
                        </a:rPr>
                        <a:t>The next child group within the parent group</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r>
              <a:tr h="223838">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rgbClr val="FF0000"/>
                          </a:solidFill>
                          <a:effectLst/>
                          <a:latin typeface="Arial" charset="0"/>
                        </a:rPr>
                        <a:t>assign()</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3175" marR="0" lvl="0" indent="-3175"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rgbClr val="FF0000"/>
                          </a:solidFill>
                          <a:effectLst/>
                          <a:latin typeface="Arial" charset="0"/>
                        </a:rPr>
                        <a:t>Any</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rgbClr val="FF0000"/>
                          </a:solidFill>
                          <a:effectLst/>
                          <a:latin typeface="Arial" charset="0"/>
                        </a:rPr>
                        <a:t>The named user (and group)</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r>
              <a:tr h="223838">
                <a:tc>
                  <a:txBody>
                    <a:bodyPr/>
                    <a:lstStyle/>
                    <a:p>
                      <a:pPr marL="914400" marR="0" lvl="0" indent="-8540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rgbClr val="FF0000"/>
                          </a:solidFill>
                          <a:effectLst/>
                          <a:latin typeface="Arial" charset="0"/>
                        </a:rPr>
                        <a:t>assignUserBy</a:t>
                      </a:r>
                      <a:br>
                        <a:rPr kumimoji="0" lang="en-US" sz="2000" b="0" i="0" u="none" strike="noStrike" cap="none" normalizeH="0" baseline="0" smtClean="0">
                          <a:ln>
                            <a:noFill/>
                          </a:ln>
                          <a:solidFill>
                            <a:srgbClr val="FF0000"/>
                          </a:solidFill>
                          <a:effectLst/>
                          <a:latin typeface="Arial" charset="0"/>
                        </a:rPr>
                      </a:br>
                      <a:r>
                        <a:rPr kumimoji="0" lang="en-US" sz="2000" b="0" i="0" u="none" strike="noStrike" cap="none" normalizeH="0" baseline="0" smtClean="0">
                          <a:ln>
                            <a:noFill/>
                          </a:ln>
                          <a:solidFill>
                            <a:srgbClr val="FF0000"/>
                          </a:solidFill>
                          <a:effectLst/>
                          <a:latin typeface="Arial" charset="0"/>
                        </a:rPr>
                        <a:t>RoundRobin()</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3175" marR="0" lvl="0" indent="-3175"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rgbClr val="FF0000"/>
                          </a:solidFill>
                          <a:effectLst/>
                          <a:latin typeface="Arial" charset="0"/>
                        </a:rPr>
                        <a:t>Any</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rgbClr val="FF0000"/>
                          </a:solidFill>
                          <a:effectLst/>
                          <a:latin typeface="Arial" charset="0"/>
                        </a:rPr>
                        <a:t>The next user in the group (in a cyclical fashion)</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r>
              <a:tr h="241300">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rgbClr val="FF0000"/>
                          </a:solidFill>
                          <a:effectLst/>
                          <a:latin typeface="Arial" charset="0"/>
                        </a:rPr>
                        <a:t>assignUserByLocation()</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3175" marR="0" lvl="0" indent="-3175"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rgbClr val="FF0000"/>
                          </a:solidFill>
                          <a:effectLst/>
                          <a:latin typeface="Arial" charset="0"/>
                        </a:rPr>
                        <a:t>Any</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rgbClr val="FF0000"/>
                          </a:solidFill>
                          <a:effectLst/>
                          <a:latin typeface="Arial" charset="0"/>
                        </a:rPr>
                        <a:t>User matching location</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r>
              <a:tr h="381000">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rgbClr val="FF0000"/>
                          </a:solidFill>
                          <a:effectLst/>
                          <a:latin typeface="Arial" charset="0"/>
                        </a:rPr>
                        <a:t>assignToIssueOwner()</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3175" marR="0" lvl="0" indent="-3175"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rgbClr val="FF0000"/>
                          </a:solidFill>
                          <a:effectLst/>
                          <a:latin typeface="Arial" charset="0"/>
                        </a:rPr>
                        <a:t>Exposure, Activity, Matter</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rgbClr val="FF0000"/>
                          </a:solidFill>
                          <a:effectLst/>
                          <a:latin typeface="Arial" charset="0"/>
                        </a:rPr>
                        <a:t>The owner of the claim or related exposure</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r>
              <a:tr h="381000">
                <a:tc>
                  <a:txBody>
                    <a:bodyPr/>
                    <a:lstStyle/>
                    <a:p>
                      <a:pPr marL="63500" marR="0" lvl="0" indent="-3175" algn="l" defTabSz="914400" rtl="0" eaLnBrk="1" fontAlgn="base" latinLnBrk="0" hangingPunct="1">
                        <a:lnSpc>
                          <a:spcPct val="100000"/>
                        </a:lnSpc>
                        <a:spcBef>
                          <a:spcPct val="50000"/>
                        </a:spcBef>
                        <a:spcAft>
                          <a:spcPct val="30000"/>
                        </a:spcAft>
                        <a:buClr>
                          <a:schemeClr val="tx1"/>
                        </a:buClr>
                        <a:buSzTx/>
                        <a:buFontTx/>
                        <a:buNone/>
                        <a:tabLst/>
                      </a:pPr>
                      <a:r>
                        <a:rPr kumimoji="0" lang="en-US" sz="2000" b="0" i="0" u="none" strike="noStrike" cap="none" normalizeH="0" baseline="0" dirty="0" err="1" smtClean="0">
                          <a:ln>
                            <a:noFill/>
                          </a:ln>
                          <a:solidFill>
                            <a:schemeClr val="bg1"/>
                          </a:solidFill>
                          <a:effectLst/>
                          <a:latin typeface="Arial" charset="0"/>
                        </a:rPr>
                        <a:t>assignManually</a:t>
                      </a:r>
                      <a:r>
                        <a:rPr kumimoji="0" lang="en-US" sz="2000" b="0" i="0" u="none" strike="noStrike" cap="none" normalizeH="0" baseline="0" dirty="0" smtClean="0">
                          <a:ln>
                            <a:noFill/>
                          </a:ln>
                          <a:solidFill>
                            <a:schemeClr val="bg1"/>
                          </a:solidFill>
                          <a:effectLst/>
                          <a:latin typeface="Arial" charset="0"/>
                        </a:rPr>
                        <a:t>()</a:t>
                      </a:r>
                      <a:br>
                        <a:rPr kumimoji="0" lang="en-US" sz="2000" b="0" i="0" u="none" strike="noStrike" cap="none" normalizeH="0" baseline="0" dirty="0" smtClean="0">
                          <a:ln>
                            <a:noFill/>
                          </a:ln>
                          <a:solidFill>
                            <a:schemeClr val="bg1"/>
                          </a:solidFill>
                          <a:effectLst/>
                          <a:latin typeface="Arial" charset="0"/>
                        </a:rPr>
                      </a:br>
                      <a:endParaRPr kumimoji="0" lang="en-US" sz="2000" b="0" i="0" u="none" strike="noStrike" cap="none" normalizeH="0" baseline="0" dirty="0" smtClean="0">
                        <a:ln>
                          <a:noFill/>
                        </a:ln>
                        <a:solidFill>
                          <a:schemeClr val="bg1"/>
                        </a:solidFill>
                        <a:effectLst/>
                        <a:latin typeface="Arial"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3175" marR="0" lvl="0" indent="-3175"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Any</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The group supervisor (who will assign object manually)</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r>
              <a:tr h="223838">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chemeClr val="bg1"/>
                          </a:solidFill>
                          <a:effectLst/>
                          <a:latin typeface="Arial" charset="0"/>
                        </a:rPr>
                        <a:t>assignActivityToQueue()</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3175" marR="0" lvl="0" indent="-3175"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chemeClr val="bg1"/>
                          </a:solidFill>
                          <a:effectLst/>
                          <a:latin typeface="Arial" charset="0"/>
                        </a:rPr>
                        <a:t>Activity</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chemeClr val="bg1"/>
                          </a:solidFill>
                          <a:effectLst/>
                          <a:latin typeface="Arial" charset="0"/>
                        </a:rPr>
                        <a:t>The named activity queue</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r>
              <a:tr h="619125">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chemeClr val="hlink"/>
                          </a:solidFill>
                          <a:effectLst/>
                          <a:latin typeface="Arial" charset="0"/>
                        </a:rPr>
                        <a:t>assignByUserAttributes()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3175" marR="0" lvl="0" indent="-3175"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chemeClr val="hlink"/>
                          </a:solidFill>
                          <a:effectLst/>
                          <a:latin typeface="Arial" charset="0"/>
                        </a:rPr>
                        <a:t>Any</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chemeClr val="hlink"/>
                          </a:solidFill>
                          <a:effectLst/>
                          <a:latin typeface="Arial" charset="0"/>
                        </a:rPr>
                        <a:t>A user which matches specified attributes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r>
              <a:tr h="619125">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chemeClr val="hlink"/>
                          </a:solidFill>
                          <a:effectLst/>
                          <a:latin typeface="Arial" charset="0"/>
                        </a:rPr>
                        <a:t>dynamic assignment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3175" marR="0" lvl="0" indent="-3175"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chemeClr val="hlink"/>
                          </a:solidFill>
                          <a:effectLst/>
                          <a:latin typeface="Arial" charset="0"/>
                        </a:rPr>
                        <a:t>Any</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chemeClr val="hlink"/>
                          </a:solidFill>
                          <a:effectLst/>
                          <a:latin typeface="Arial" charset="0"/>
                        </a:rPr>
                        <a:t>Anything, depending on logic</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r>
            </a:tbl>
          </a:graphicData>
        </a:graphic>
      </p:graphicFrame>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156" y="2371946"/>
            <a:ext cx="7090637" cy="284864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9218" name="Rectangle 2"/>
          <p:cNvSpPr>
            <a:spLocks noGrp="1" noChangeArrowheads="1"/>
          </p:cNvSpPr>
          <p:nvPr>
            <p:ph type="title"/>
          </p:nvPr>
        </p:nvSpPr>
        <p:spPr/>
        <p:txBody>
          <a:bodyPr/>
          <a:lstStyle/>
          <a:p>
            <a:pPr eaLnBrk="1" hangingPunct="1"/>
            <a:r>
              <a:rPr lang="en-US" smtClean="0"/>
              <a:t>Assigning to a specific user</a:t>
            </a:r>
          </a:p>
        </p:txBody>
      </p:sp>
      <p:sp>
        <p:nvSpPr>
          <p:cNvPr id="9219" name="Rectangle 3"/>
          <p:cNvSpPr>
            <a:spLocks noGrp="1" noChangeArrowheads="1"/>
          </p:cNvSpPr>
          <p:nvPr>
            <p:ph idx="1"/>
          </p:nvPr>
        </p:nvSpPr>
        <p:spPr/>
        <p:txBody>
          <a:bodyPr/>
          <a:lstStyle/>
          <a:p>
            <a:pPr>
              <a:buFont typeface="Arial" charset="0"/>
              <a:buChar char="•"/>
            </a:pPr>
            <a:r>
              <a:rPr lang="en-US" dirty="0" smtClean="0"/>
              <a:t>Syntax: </a:t>
            </a:r>
            <a:r>
              <a:rPr lang="en-US" i="1" dirty="0" err="1" smtClean="0">
                <a:solidFill>
                  <a:srgbClr val="0033CC"/>
                </a:solidFill>
              </a:rPr>
              <a:t>object</a:t>
            </a:r>
            <a:r>
              <a:rPr lang="en-US" dirty="0" err="1" smtClean="0">
                <a:solidFill>
                  <a:srgbClr val="FF3300"/>
                </a:solidFill>
              </a:rPr>
              <a:t>.CurrentAssignment.assign</a:t>
            </a:r>
            <a:r>
              <a:rPr lang="en-US" dirty="0" smtClean="0">
                <a:solidFill>
                  <a:srgbClr val="FF3300"/>
                </a:solidFill>
              </a:rPr>
              <a:t>(</a:t>
            </a:r>
            <a:br>
              <a:rPr lang="en-US" dirty="0" smtClean="0">
                <a:solidFill>
                  <a:srgbClr val="FF3300"/>
                </a:solidFill>
              </a:rPr>
            </a:br>
            <a:r>
              <a:rPr lang="en-US" dirty="0" smtClean="0">
                <a:solidFill>
                  <a:srgbClr val="FF3300"/>
                </a:solidFill>
              </a:rPr>
              <a:t>	</a:t>
            </a:r>
            <a:r>
              <a:rPr lang="en-US" i="1" dirty="0" smtClean="0">
                <a:solidFill>
                  <a:srgbClr val="0033CC"/>
                </a:solidFill>
              </a:rPr>
              <a:t>group</a:t>
            </a:r>
            <a:r>
              <a:rPr lang="en-US" dirty="0" smtClean="0">
                <a:solidFill>
                  <a:srgbClr val="FF3300"/>
                </a:solidFill>
              </a:rPr>
              <a:t>,</a:t>
            </a:r>
            <a:r>
              <a:rPr lang="en-US" i="1" dirty="0" smtClean="0">
                <a:solidFill>
                  <a:srgbClr val="0033CC"/>
                </a:solidFill>
              </a:rPr>
              <a:t> user</a:t>
            </a:r>
            <a:r>
              <a:rPr lang="en-US" dirty="0" smtClean="0">
                <a:solidFill>
                  <a:srgbClr val="FF3300"/>
                </a:solidFill>
              </a:rPr>
              <a:t>)</a:t>
            </a:r>
          </a:p>
          <a:p>
            <a:pPr>
              <a:buFont typeface="Arial" charset="0"/>
              <a:buChar char="•"/>
            </a:pPr>
            <a:endParaRPr lang="en-US" dirty="0" smtClean="0">
              <a:solidFill>
                <a:srgbClr val="FF3300"/>
              </a:solidFill>
            </a:endParaRPr>
          </a:p>
          <a:p>
            <a:pPr>
              <a:buFont typeface="Arial" charset="0"/>
              <a:buChar char="•"/>
            </a:pPr>
            <a:endParaRPr lang="en-US" dirty="0" smtClean="0">
              <a:solidFill>
                <a:srgbClr val="FF3300"/>
              </a:solidFill>
            </a:endParaRPr>
          </a:p>
          <a:p>
            <a:pPr>
              <a:buFont typeface="Arial" charset="0"/>
              <a:buChar char="•"/>
            </a:pPr>
            <a:endParaRPr lang="en-US" dirty="0" smtClean="0">
              <a:solidFill>
                <a:srgbClr val="FF3300"/>
              </a:solidFill>
            </a:endParaRPr>
          </a:p>
          <a:p>
            <a:pPr>
              <a:buFont typeface="Arial" charset="0"/>
              <a:buChar char="•"/>
            </a:pPr>
            <a:endParaRPr lang="en-US" dirty="0" smtClean="0">
              <a:solidFill>
                <a:srgbClr val="FF3300"/>
              </a:solidFill>
            </a:endParaRPr>
          </a:p>
          <a:p>
            <a:pPr>
              <a:buFont typeface="Arial" charset="0"/>
              <a:buChar char="•"/>
            </a:pPr>
            <a:endParaRPr lang="en-US" dirty="0" smtClean="0">
              <a:solidFill>
                <a:srgbClr val="FF3300"/>
              </a:solidFill>
            </a:endParaRPr>
          </a:p>
          <a:p>
            <a:pPr>
              <a:buFont typeface="Arial" charset="0"/>
              <a:buChar char="•"/>
            </a:pPr>
            <a:endParaRPr lang="en-US" dirty="0" smtClean="0">
              <a:solidFill>
                <a:srgbClr val="FF3300"/>
              </a:solidFill>
            </a:endParaRPr>
          </a:p>
          <a:p>
            <a:pPr>
              <a:buFont typeface="Arial" charset="0"/>
              <a:buChar char="•"/>
            </a:pPr>
            <a:endParaRPr lang="en-US" dirty="0" smtClean="0">
              <a:solidFill>
                <a:srgbClr val="FF3300"/>
              </a:solidFill>
            </a:endParaRPr>
          </a:p>
          <a:p>
            <a:pPr>
              <a:buFont typeface="Arial" charset="0"/>
              <a:buChar char="•"/>
            </a:pPr>
            <a:r>
              <a:rPr lang="en-US" dirty="0" smtClean="0"/>
              <a:t>For example, assign SIU review activities to supervisor of assigned group</a:t>
            </a:r>
            <a:endParaRPr lang="en-US" dirty="0" smtClean="0">
              <a:solidFill>
                <a:srgbClr val="FF3300"/>
              </a:solidFill>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9351" y="2102371"/>
            <a:ext cx="4881362" cy="365272"/>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792" y="2371946"/>
            <a:ext cx="8450812" cy="3614184"/>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0242" name="Rectangle 2"/>
          <p:cNvSpPr>
            <a:spLocks noGrp="1" noChangeArrowheads="1"/>
          </p:cNvSpPr>
          <p:nvPr>
            <p:ph type="title"/>
          </p:nvPr>
        </p:nvSpPr>
        <p:spPr/>
        <p:txBody>
          <a:bodyPr/>
          <a:lstStyle/>
          <a:p>
            <a:pPr eaLnBrk="1" hangingPunct="1"/>
            <a:r>
              <a:rPr lang="en-US" smtClean="0"/>
              <a:t>Assigning user by round robin</a:t>
            </a:r>
          </a:p>
        </p:txBody>
      </p:sp>
      <p:sp>
        <p:nvSpPr>
          <p:cNvPr id="10243" name="Rectangle 3"/>
          <p:cNvSpPr>
            <a:spLocks noGrp="1" noChangeArrowheads="1"/>
          </p:cNvSpPr>
          <p:nvPr>
            <p:ph idx="1"/>
          </p:nvPr>
        </p:nvSpPr>
        <p:spPr/>
        <p:txBody>
          <a:bodyPr/>
          <a:lstStyle/>
          <a:p>
            <a:pPr>
              <a:buFont typeface="Arial" charset="0"/>
              <a:buChar char="•"/>
            </a:pPr>
            <a:r>
              <a:rPr lang="en-US" smtClean="0"/>
              <a:t>Syntax:</a:t>
            </a:r>
            <a:br>
              <a:rPr lang="en-US" smtClean="0"/>
            </a:br>
            <a:r>
              <a:rPr lang="en-US" i="1" smtClean="0">
                <a:solidFill>
                  <a:srgbClr val="0033CC"/>
                </a:solidFill>
              </a:rPr>
              <a:t>object</a:t>
            </a:r>
            <a:r>
              <a:rPr lang="en-US" smtClean="0">
                <a:solidFill>
                  <a:srgbClr val="FF3300"/>
                </a:solidFill>
              </a:rPr>
              <a:t>.CurrentAssignment.assignUserByRoundRobin(</a:t>
            </a:r>
            <a:br>
              <a:rPr lang="en-US" smtClean="0">
                <a:solidFill>
                  <a:srgbClr val="FF3300"/>
                </a:solidFill>
              </a:rPr>
            </a:br>
            <a:r>
              <a:rPr lang="en-US" smtClean="0">
                <a:solidFill>
                  <a:srgbClr val="FF3300"/>
                </a:solidFill>
              </a:rPr>
              <a:t>	</a:t>
            </a:r>
            <a:r>
              <a:rPr lang="en-US" i="1" smtClean="0">
                <a:solidFill>
                  <a:srgbClr val="0033CC"/>
                </a:solidFill>
              </a:rPr>
              <a:t>includeSubGroups</a:t>
            </a:r>
            <a:r>
              <a:rPr lang="en-US" smtClean="0">
                <a:solidFill>
                  <a:srgbClr val="FF3300"/>
                </a:solidFill>
              </a:rPr>
              <a:t>,</a:t>
            </a:r>
            <a:r>
              <a:rPr lang="en-US" i="1" smtClean="0">
                <a:solidFill>
                  <a:srgbClr val="0033CC"/>
                </a:solidFill>
              </a:rPr>
              <a:t> group</a:t>
            </a:r>
            <a:r>
              <a:rPr lang="en-US" smtClean="0">
                <a:solidFill>
                  <a:srgbClr val="FF3300"/>
                </a:solidFill>
              </a:rPr>
              <a:t>)</a:t>
            </a:r>
          </a:p>
        </p:txBody>
      </p:sp>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9351" y="2102371"/>
            <a:ext cx="3324669" cy="303696"/>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1367" y="718607"/>
            <a:ext cx="5976882" cy="536927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1266" name="Rectangle 2"/>
          <p:cNvSpPr>
            <a:spLocks noGrp="1" noChangeArrowheads="1"/>
          </p:cNvSpPr>
          <p:nvPr>
            <p:ph type="title"/>
          </p:nvPr>
        </p:nvSpPr>
        <p:spPr/>
        <p:txBody>
          <a:bodyPr/>
          <a:lstStyle/>
          <a:p>
            <a:pPr eaLnBrk="1" hangingPunct="1"/>
            <a:r>
              <a:rPr lang="en-US" smtClean="0"/>
              <a:t>Review: Attributes which influence round robin</a:t>
            </a:r>
          </a:p>
        </p:txBody>
      </p:sp>
      <p:sp>
        <p:nvSpPr>
          <p:cNvPr id="11268" name="Text Box 7"/>
          <p:cNvSpPr txBox="1">
            <a:spLocks noChangeArrowheads="1"/>
          </p:cNvSpPr>
          <p:nvPr/>
        </p:nvSpPr>
        <p:spPr bwMode="auto">
          <a:xfrm>
            <a:off x="271296" y="4041777"/>
            <a:ext cx="1277007" cy="184665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Non-members are ignored by round robin</a:t>
            </a:r>
          </a:p>
        </p:txBody>
      </p:sp>
      <p:sp>
        <p:nvSpPr>
          <p:cNvPr id="11269" name="Line 8"/>
          <p:cNvSpPr>
            <a:spLocks noChangeShapeType="1"/>
          </p:cNvSpPr>
          <p:nvPr/>
        </p:nvSpPr>
        <p:spPr bwMode="auto">
          <a:xfrm flipV="1">
            <a:off x="1485238" y="5099547"/>
            <a:ext cx="2329249"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1270" name="Text Box 9"/>
          <p:cNvSpPr txBox="1">
            <a:spLocks noChangeArrowheads="1"/>
          </p:cNvSpPr>
          <p:nvPr/>
        </p:nvSpPr>
        <p:spPr bwMode="auto">
          <a:xfrm>
            <a:off x="5597525" y="2021682"/>
            <a:ext cx="1968500" cy="1219200"/>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Load</a:t>
            </a:r>
            <a:br>
              <a:rPr lang="en-US" dirty="0"/>
            </a:br>
            <a:r>
              <a:rPr lang="en-US" dirty="0"/>
              <a:t>factors weight distribution of work</a:t>
            </a:r>
          </a:p>
        </p:txBody>
      </p:sp>
      <p:sp>
        <p:nvSpPr>
          <p:cNvPr id="11271" name="Line 10"/>
          <p:cNvSpPr>
            <a:spLocks noChangeShapeType="1"/>
          </p:cNvSpPr>
          <p:nvPr/>
        </p:nvSpPr>
        <p:spPr bwMode="auto">
          <a:xfrm>
            <a:off x="6692900" y="3240881"/>
            <a:ext cx="0" cy="809983"/>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1273" name="AutoShape 5"/>
          <p:cNvSpPr>
            <a:spLocks noChangeArrowheads="1"/>
          </p:cNvSpPr>
          <p:nvPr/>
        </p:nvSpPr>
        <p:spPr bwMode="auto">
          <a:xfrm>
            <a:off x="3781425" y="4043200"/>
            <a:ext cx="830754" cy="2044680"/>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1274" name="AutoShape 6"/>
          <p:cNvSpPr>
            <a:spLocks noChangeArrowheads="1"/>
          </p:cNvSpPr>
          <p:nvPr/>
        </p:nvSpPr>
        <p:spPr bwMode="auto">
          <a:xfrm>
            <a:off x="6467475" y="4050864"/>
            <a:ext cx="1120773" cy="2037016"/>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3802" y="615959"/>
            <a:ext cx="5281315" cy="4839214"/>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Review: Permissions determine assignment</a:t>
            </a:r>
            <a:endParaRPr lang="en-US" dirty="0"/>
          </a:p>
        </p:txBody>
      </p:sp>
      <p:sp>
        <p:nvSpPr>
          <p:cNvPr id="4" name="Text Box 14"/>
          <p:cNvSpPr txBox="1">
            <a:spLocks noChangeArrowheads="1"/>
          </p:cNvSpPr>
          <p:nvPr/>
        </p:nvSpPr>
        <p:spPr bwMode="auto">
          <a:xfrm>
            <a:off x="290417" y="567051"/>
            <a:ext cx="331259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Users who lack permission to </a:t>
            </a:r>
            <a:r>
              <a:rPr lang="en-US" dirty="0" smtClean="0"/>
              <a:t>own assignable objects </a:t>
            </a:r>
            <a:r>
              <a:rPr lang="en-US" dirty="0"/>
              <a:t>are ignored by round robin</a:t>
            </a: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417" y="2010532"/>
            <a:ext cx="4963378" cy="481667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9" name="AutoShape 6"/>
          <p:cNvSpPr>
            <a:spLocks noChangeArrowheads="1"/>
          </p:cNvSpPr>
          <p:nvPr/>
        </p:nvSpPr>
        <p:spPr bwMode="auto">
          <a:xfrm>
            <a:off x="2593029" y="5224571"/>
            <a:ext cx="2660766" cy="1602638"/>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0" name="AutoShape 6"/>
          <p:cNvSpPr>
            <a:spLocks noChangeArrowheads="1"/>
          </p:cNvSpPr>
          <p:nvPr/>
        </p:nvSpPr>
        <p:spPr bwMode="auto">
          <a:xfrm>
            <a:off x="6211962" y="5059387"/>
            <a:ext cx="2631788" cy="68944"/>
          </a:xfrm>
          <a:prstGeom prst="roundRect">
            <a:avLst>
              <a:gd name="adj" fmla="val 16667"/>
            </a:avLst>
          </a:prstGeom>
          <a:noFill/>
          <a:ln w="12700" algn="ctr">
            <a:solidFill>
              <a:srgbClr val="FF0000"/>
            </a:solidFill>
            <a:prstDash val="sysDash"/>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5" name="Line 15"/>
          <p:cNvSpPr>
            <a:spLocks noChangeShapeType="1"/>
          </p:cNvSpPr>
          <p:nvPr/>
        </p:nvSpPr>
        <p:spPr bwMode="auto">
          <a:xfrm>
            <a:off x="3025112" y="1496181"/>
            <a:ext cx="0" cy="3728389"/>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1" name="Line 15"/>
          <p:cNvSpPr>
            <a:spLocks noChangeShapeType="1"/>
          </p:cNvSpPr>
          <p:nvPr/>
        </p:nvSpPr>
        <p:spPr bwMode="auto">
          <a:xfrm>
            <a:off x="3049990" y="1490382"/>
            <a:ext cx="3161971" cy="3569006"/>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3143265201"/>
      </p:ext>
    </p:extLst>
  </p:cSld>
  <p:clrMapOvr>
    <a:masterClrMapping/>
  </p:clrMapOvr>
  <p:transition/>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552D58B9F7294897B380DE69948B13" ma:contentTypeVersion="8" ma:contentTypeDescription="Create a new document." ma:contentTypeScope="" ma:versionID="048e195d36c257044299a9a680fd45f2">
  <xsd:schema xmlns:xsd="http://www.w3.org/2001/XMLSchema" xmlns:xs="http://www.w3.org/2001/XMLSchema" xmlns:p="http://schemas.microsoft.com/office/2006/metadata/properties" xmlns:ns2="c856eeb5-80f6-4042-a17b-f7bb2df89857" xmlns:ns3="cb5d11a5-97db-4cbf-be38-21d195c5a38e" targetNamespace="http://schemas.microsoft.com/office/2006/metadata/properties" ma:root="true" ma:fieldsID="7232608a52db831086fe9a19d3731f02" ns2:_="" ns3:_="">
    <xsd:import namespace="c856eeb5-80f6-4042-a17b-f7bb2df89857"/>
    <xsd:import namespace="cb5d11a5-97db-4cbf-be38-21d195c5a38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56eeb5-80f6-4042-a17b-f7bb2df898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b5d11a5-97db-4cbf-be38-21d195c5a38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3D93821-DA47-48D1-96D9-ED6747C5DC71}"/>
</file>

<file path=customXml/itemProps2.xml><?xml version="1.0" encoding="utf-8"?>
<ds:datastoreItem xmlns:ds="http://schemas.openxmlformats.org/officeDocument/2006/customXml" ds:itemID="{380458D6-0EB2-492F-B657-6EE4DC6CE718}"/>
</file>

<file path=customXml/itemProps3.xml><?xml version="1.0" encoding="utf-8"?>
<ds:datastoreItem xmlns:ds="http://schemas.openxmlformats.org/officeDocument/2006/customXml" ds:itemID="{B174C007-713C-4BB9-974F-6C08C64151B4}"/>
</file>

<file path=docProps/app.xml><?xml version="1.0" encoding="utf-8"?>
<Properties xmlns="http://schemas.openxmlformats.org/officeDocument/2006/extended-properties" xmlns:vt="http://schemas.openxmlformats.org/officeDocument/2006/docPropsVTypes">
  <Template/>
  <TotalTime>14942</TotalTime>
  <Words>3218</Words>
  <Application>Microsoft Office PowerPoint</Application>
  <PresentationFormat>On-screen Show (4:3)</PresentationFormat>
  <Paragraphs>366</Paragraphs>
  <Slides>28</Slides>
  <Notes>28</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1_test-template</vt:lpstr>
      <vt:lpstr>User Assignment Rules</vt:lpstr>
      <vt:lpstr>Lesson objectives</vt:lpstr>
      <vt:lpstr>Lesson outline</vt:lpstr>
      <vt:lpstr>Review: Typical flow of execution</vt:lpstr>
      <vt:lpstr>Common assignment methods </vt:lpstr>
      <vt:lpstr>Assigning to a specific user</vt:lpstr>
      <vt:lpstr>Assigning user by round robin</vt:lpstr>
      <vt:lpstr>Review: Attributes which influence round robin</vt:lpstr>
      <vt:lpstr>Review: Permissions determine assignment</vt:lpstr>
      <vt:lpstr>Assigning user by location</vt:lpstr>
      <vt:lpstr>If multiple users cover single location</vt:lpstr>
      <vt:lpstr>Assigning to “issue owner"</vt:lpstr>
      <vt:lpstr>Additional user assignment methods</vt:lpstr>
      <vt:lpstr>Lesson outline</vt:lpstr>
      <vt:lpstr>Two situations where final user not assigned by rules</vt:lpstr>
      <vt:lpstr>Common assignment methods </vt:lpstr>
      <vt:lpstr>"Pending assignment" objects</vt:lpstr>
      <vt:lpstr>The pending assignment list</vt:lpstr>
      <vt:lpstr>Manually assigning objects</vt:lpstr>
      <vt:lpstr>Activity queues</vt:lpstr>
      <vt:lpstr>Activities in a queue: Example</vt:lpstr>
      <vt:lpstr>Retrieving queue of given name</vt:lpstr>
      <vt:lpstr>Assigning to specific activity queue</vt:lpstr>
      <vt:lpstr>What if user assignment fails?</vt:lpstr>
      <vt:lpstr>Review: Complete flow of assignment rules</vt:lpstr>
      <vt:lpstr>Lesson objectives review</vt:lpstr>
      <vt:lpstr>Review questions</vt:lpstr>
      <vt:lpstr>Notices</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Assignment Rules</dc:title>
  <dc:creator>Jason Gische;Tom Rhoades</dc:creator>
  <dc:description>3140</dc:description>
  <cp:lastModifiedBy>Tom Rhoades</cp:lastModifiedBy>
  <cp:revision>1829</cp:revision>
  <dcterms:created xsi:type="dcterms:W3CDTF">2007-08-02T20:13:16Z</dcterms:created>
  <dcterms:modified xsi:type="dcterms:W3CDTF">2014-05-29T00:35:29Z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y fmtid="{D5CDD505-2E9C-101B-9397-08002B2CF9AE}" pid="4" name="ContentTypeId">
    <vt:lpwstr>0x01010057552D58B9F7294897B380DE69948B13</vt:lpwstr>
  </property>
</Properties>
</file>