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37.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22.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2.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4.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24.xml" ContentType="application/vnd.openxmlformats-officedocument.presentationml.notesSlide+xml"/>
  <Override PartName="/ppt/notesSlides/notesSlide29.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39.xml" ContentType="application/vnd.openxmlformats-officedocument.presentationml.notesSlide+xml"/>
  <Override PartName="/ppt/slideLayouts/slideLayout8.xml" ContentType="application/vnd.openxmlformats-officedocument.presentationml.slideLayout+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slideLayouts/slideLayout4.xml" ContentType="application/vnd.openxmlformats-officedocument.presentationml.slideLayout+xml"/>
  <Override PartName="/ppt/notesSlides/notesSlide4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slideLayouts/slideLayout9.xml" ContentType="application/vnd.openxmlformats-officedocument.presentationml.slideLayout+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slideLayouts/slideLayout10.xml" ContentType="application/vnd.openxmlformats-officedocument.presentationml.slideLayout+xml"/>
  <Override PartName="/ppt/notesSlides/notesSlide36.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5"/>
  </p:notesMasterIdLst>
  <p:handoutMasterIdLst>
    <p:handoutMasterId r:id="rId46"/>
  </p:handoutMasterIdLst>
  <p:sldIdLst>
    <p:sldId id="1192" r:id="rId2"/>
    <p:sldId id="1299" r:id="rId3"/>
    <p:sldId id="1575" r:id="rId4"/>
    <p:sldId id="1693" r:id="rId5"/>
    <p:sldId id="1694" r:id="rId6"/>
    <p:sldId id="1696" r:id="rId7"/>
    <p:sldId id="1698" r:id="rId8"/>
    <p:sldId id="1699" r:id="rId9"/>
    <p:sldId id="1756" r:id="rId10"/>
    <p:sldId id="1700" r:id="rId11"/>
    <p:sldId id="1745" r:id="rId12"/>
    <p:sldId id="1701" r:id="rId13"/>
    <p:sldId id="1702" r:id="rId14"/>
    <p:sldId id="1758" r:id="rId15"/>
    <p:sldId id="1704" r:id="rId16"/>
    <p:sldId id="1741" r:id="rId17"/>
    <p:sldId id="1628" r:id="rId18"/>
    <p:sldId id="1659" r:id="rId19"/>
    <p:sldId id="1629" r:id="rId20"/>
    <p:sldId id="1661" r:id="rId21"/>
    <p:sldId id="1759" r:id="rId22"/>
    <p:sldId id="1709" r:id="rId23"/>
    <p:sldId id="1664" r:id="rId24"/>
    <p:sldId id="1760" r:id="rId25"/>
    <p:sldId id="1761" r:id="rId26"/>
    <p:sldId id="1711" r:id="rId27"/>
    <p:sldId id="1752" r:id="rId28"/>
    <p:sldId id="1712" r:id="rId29"/>
    <p:sldId id="1757" r:id="rId30"/>
    <p:sldId id="1735" r:id="rId31"/>
    <p:sldId id="1743" r:id="rId32"/>
    <p:sldId id="1736" r:id="rId33"/>
    <p:sldId id="1637" r:id="rId34"/>
    <p:sldId id="1638" r:id="rId35"/>
    <p:sldId id="1718" r:id="rId36"/>
    <p:sldId id="1727" r:id="rId37"/>
    <p:sldId id="1730" r:id="rId38"/>
    <p:sldId id="1640" r:id="rId39"/>
    <p:sldId id="1720" r:id="rId40"/>
    <p:sldId id="1639" r:id="rId41"/>
    <p:sldId id="1755" r:id="rId42"/>
    <p:sldId id="1554" r:id="rId43"/>
    <p:sldId id="1762" r:id="rId44"/>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FF0066"/>
    <a:srgbClr val="996633"/>
    <a:srgbClr val="0033CC"/>
    <a:srgbClr val="FF0000"/>
    <a:srgbClr val="FFFF00"/>
    <a:srgbClr val="990099"/>
    <a:srgbClr val="0099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55" autoAdjust="0"/>
    <p:restoredTop sz="75899" autoAdjust="0"/>
  </p:normalViewPr>
  <p:slideViewPr>
    <p:cSldViewPr snapToGrid="0">
      <p:cViewPr>
        <p:scale>
          <a:sx n="76" d="100"/>
          <a:sy n="76" d="100"/>
        </p:scale>
        <p:origin x="-2550" y="-534"/>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2646"/>
    </p:cViewPr>
  </p:sorterViewPr>
  <p:notesViewPr>
    <p:cSldViewPr snapToGrid="0">
      <p:cViewPr varScale="1">
        <p:scale>
          <a:sx n="96" d="100"/>
          <a:sy n="96" d="100"/>
        </p:scale>
        <p:origin x="-3558"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13.xml"/><Relationship Id="rId1" Type="http://schemas.openxmlformats.org/officeDocument/2006/relationships/slide" Target="slides/slide3.xml"/><Relationship Id="rId6" Type="http://schemas.openxmlformats.org/officeDocument/2006/relationships/slide" Target="slides/slide32.xml"/><Relationship Id="rId5" Type="http://schemas.openxmlformats.org/officeDocument/2006/relationships/slide" Target="slides/slide30.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65E12E6B-72F3-477A-BAA8-2904EDB91446}" type="slidenum">
              <a:rPr lang="en-US" altLang="en-US"/>
              <a:pPr>
                <a:defRPr/>
              </a:pPr>
              <a:t>‹#›</a:t>
            </a:fld>
            <a:endParaRPr lang="en-US" altLang="en-US"/>
          </a:p>
        </p:txBody>
      </p:sp>
    </p:spTree>
    <p:extLst>
      <p:ext uri="{BB962C8B-B14F-4D97-AF65-F5344CB8AC3E}">
        <p14:creationId xmlns:p14="http://schemas.microsoft.com/office/powerpoint/2010/main" val="2329829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a:t>
            </a:r>
            <a:r>
              <a:rPr lang="en-US" altLang="en-US" dirty="0" smtClean="0"/>
              <a:t>Designing Clean Data Model Graphs - </a:t>
            </a:r>
            <a:fld id="{98F6E677-BB84-4205-B10B-821707346E4E}" type="slidenum">
              <a:rPr lang="en-US" altLang="en-US"/>
              <a:pPr>
                <a:defRPr/>
              </a:pPr>
              <a:t>‹#›</a:t>
            </a:fld>
            <a:endParaRPr lang="en-US" altLang="en-US" dirty="0"/>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D01BAF51-7070-4063-BDCD-D87AD16CDBB2}"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Tree>
    <p:extLst>
      <p:ext uri="{BB962C8B-B14F-4D97-AF65-F5344CB8AC3E}">
        <p14:creationId xmlns:p14="http://schemas.microsoft.com/office/powerpoint/2010/main" val="69711269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Designing Clean Data Model Graphs - </a:t>
            </a:r>
            <a:fld id="{7C2D8D6A-86F4-459F-8900-07A68039C501}"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0837"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"claim graph entity" is an entity that belongs only to the claim graph. Each of its instances belong to a single claim. One example is the Exposure entity.</a:t>
            </a:r>
          </a:p>
          <a:p>
            <a:r>
              <a:rPr lang="en-US" smtClean="0"/>
              <a:t>A “non-graph data entity" is an entity that is not in the claim graph. It may be admin data referenced by multiple claims but not owned by any of them, or system data, or cross-claim entities. Examples include the User, the BusinessWeek, and the ClaimAssociation.</a:t>
            </a:r>
          </a:p>
          <a:p>
            <a:r>
              <a:rPr lang="en-US" smtClean="0"/>
              <a:t>An "overlap entity" is an entity that might belong to either the claim graph or non-graph (admin) data. This occurs when some instances of the entity are owned by a single claim and other instances are referenced by multiple claims. An example of this is Contact. In some cases, a contact is associated to a single claim, such as a witness. In other cases, a contact is referenced by multiple claims, such as the account holder for a particular policy or the contact information for a user. For an overlap entity, every instance is either a "single claim instance" tied to a claim graph entity or a "multi-claim instance" and therefore admin data. There are only a small number of overlap entities and almost all of them are related to the Contact entity.</a:t>
            </a:r>
          </a:p>
          <a:p>
            <a:r>
              <a:rPr lang="en-US" smtClean="0"/>
              <a:t>A “claim info" entity is an entity that is associated with a single claim, but is explicitly excluded from the claim graph. This is to ensure that this entity remains in the database even after the rest of the claim graph has been archived. All such data is associated with a ClaimInfo instance that is associated with a single claim.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An overlap entity is an entity that has claim graph instances and admin data instances. So, for an overlap entity, some of its instances are copied to the archive and then removed from the database, and some of its instances are left in the database.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ClaimCenter server performs a series of checks during startup. These checks verify that the current data model has a well-formed claim graph that can support archiving and purging of claims. In some cases, a failed check will prevent the server from starting. (Other checks, when they fail, will allow the server to start but will log warnings. These warning identify potential problems with the graph that might not be an issue depending on business logic.)</a:t>
            </a:r>
          </a:p>
          <a:p>
            <a:r>
              <a:rPr lang="en-US" smtClean="0"/>
              <a:t>ClaimCenter cannot always detect misconfigured entities at startup. If you misconfigure an entity and ClaimCenter does not detect this at start up, then the archive process can put the database in an inconsistent state. For example, if you've configured an entity so that it is in the claim graph when it's actually shared admin data, then archiving will probably fail at runtime, though possibly after appearing to successfully archive some claims. This leaves the databases in an inconsistent state. If you've configured an entity so that it is shared admin data when it's really uniquely owned by each claim, then it will be stranded in the database when the claim is archived.</a:t>
            </a:r>
          </a:p>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r>
              <a:rPr lang="en-US" altLang="en-US" sz="1200" b="0" dirty="0" smtClean="0">
                <a:solidFill>
                  <a:schemeClr val="tx1"/>
                </a:solidFill>
              </a:rPr>
              <a:t>Designing Clean Data Model Graphs - </a:t>
            </a:r>
            <a:fld id="{61BBAC43-83F7-403E-A69A-86A9DFFC11D4}" type="slidenum">
              <a:rPr lang="en-US" altLang="en-US" sz="1200" b="0">
                <a:solidFill>
                  <a:schemeClr val="tx1"/>
                </a:solidFill>
              </a:rPr>
              <a:pPr algn="l" eaLnBrk="1" hangingPunct="1">
                <a:spcBef>
                  <a:spcPct val="0"/>
                </a:spcBef>
                <a:spcAft>
                  <a:spcPct val="0"/>
                </a:spcAft>
                <a:buClrTx/>
              </a:pPr>
              <a:t>13</a:t>
            </a:fld>
            <a:endParaRPr lang="en-US" altLang="en-US" sz="1200" b="0" dirty="0">
              <a:solidFill>
                <a:schemeClr val="tx1"/>
              </a:solidFill>
            </a:endParaRPr>
          </a:p>
        </p:txBody>
      </p:sp>
      <p:sp>
        <p:nvSpPr>
          <p:cNvPr id="62467"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example above:</a:t>
            </a:r>
          </a:p>
          <a:p>
            <a:pPr lvl="1"/>
            <a:r>
              <a:rPr lang="en-US" dirty="0" smtClean="0"/>
              <a:t>Incident has normal “owned by” foreign key to Claim</a:t>
            </a:r>
          </a:p>
          <a:p>
            <a:pPr lvl="1"/>
            <a:r>
              <a:rPr lang="en-US" dirty="0" smtClean="0"/>
              <a:t>Claim owns Incident</a:t>
            </a:r>
          </a:p>
          <a:p>
            <a:pPr lvl="1"/>
            <a:r>
              <a:rPr lang="en-US" dirty="0" smtClean="0"/>
              <a:t>Claim has owner=“true” foreign key to Policy</a:t>
            </a:r>
          </a:p>
          <a:p>
            <a:pPr lvl="1"/>
            <a:r>
              <a:rPr lang="en-US" dirty="0" smtClean="0"/>
              <a:t>Claim owns Policy</a:t>
            </a:r>
          </a:p>
          <a:p>
            <a:r>
              <a:rPr lang="en-US" dirty="0" smtClean="0"/>
              <a:t>In he remainder of this lesson, red solid-line arrows are used to represent “owned by” relationships and blue solid-line arrows are used to represent owner’=“true” relationships, unless otherwise noted. When a foreign key is involved, these lines point from the entity with the foreign key to the entity the foreign key references.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example above, a new </a:t>
            </a:r>
            <a:r>
              <a:rPr lang="en-US" dirty="0" err="1" smtClean="0"/>
              <a:t>VehicleBodyDamage_Ext</a:t>
            </a:r>
            <a:r>
              <a:rPr lang="en-US" dirty="0" smtClean="0"/>
              <a:t> entity is being added to ClaimCenter. Every instance of </a:t>
            </a:r>
            <a:r>
              <a:rPr lang="en-US" dirty="0" err="1" smtClean="0"/>
              <a:t>VehicleBodyDamage_Ext</a:t>
            </a:r>
            <a:r>
              <a:rPr lang="en-US" dirty="0" smtClean="0"/>
              <a:t> is a dent or scratch that references only one </a:t>
            </a:r>
            <a:r>
              <a:rPr lang="en-US" dirty="0" err="1" smtClean="0"/>
              <a:t>VehicleIncident</a:t>
            </a:r>
            <a:r>
              <a:rPr lang="en-US" dirty="0" smtClean="0"/>
              <a:t>, and therefore belongs uniquely to only one claim. Because of this, </a:t>
            </a:r>
            <a:r>
              <a:rPr lang="en-US" dirty="0" err="1" smtClean="0"/>
              <a:t>VehicleBodyDamage_Ext</a:t>
            </a:r>
            <a:r>
              <a:rPr lang="en-US" dirty="0" smtClean="0"/>
              <a:t> should be added to the claim graph with a regular foreign key (</a:t>
            </a:r>
            <a:r>
              <a:rPr lang="en-US" dirty="0" err="1" smtClean="0"/>
              <a:t>VehicleIncident</a:t>
            </a:r>
            <a:r>
              <a:rPr lang="en-US" dirty="0" smtClean="0"/>
              <a:t> is a subtype of Incident.)  </a:t>
            </a:r>
            <a:r>
              <a:rPr lang="en-US" dirty="0" err="1" smtClean="0"/>
              <a:t>TravelClaimDetails_Ext</a:t>
            </a:r>
            <a:r>
              <a:rPr lang="en-US" dirty="0" smtClean="0"/>
              <a:t> is also being added to the ClaimCenter. It stores claim-level information for a single travel claim. It is added to the graph with an owner=“true” foreign key from the claim entity.</a:t>
            </a:r>
          </a:p>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90500"/>
            <a:r>
              <a:rPr lang="en-US" smtClean="0"/>
              <a:t>From a technical perspective, ClaimCenter considers an entity to be part of the claim graph if it is owned by a claim graph entity. This happens with when the new entity has a foreign key pointing to a claim graph entity, or a claim graph entity has an owner=“true” foreign key pointing to the new entity.</a:t>
            </a:r>
          </a:p>
          <a:p>
            <a:pPr marL="419100" lvl="1" indent="-190500"/>
            <a:r>
              <a:rPr lang="en-US" smtClean="0"/>
              <a:t>If you create a new entity that is owned by a claim graph entity but does not implement the Extractable delegate, ClaimCenter will not start. It assumes the entity is part of the claim graph and the error message states you must implement the Extractable delegate.</a:t>
            </a:r>
          </a:p>
          <a:p>
            <a:pPr marL="419100" lvl="1" indent="-190500"/>
            <a:r>
              <a:rPr lang="en-US" smtClean="0"/>
              <a:t>If you create a new entity that is not owned by a claim graph entity but does implement the Extractable delegate, ClaimCenter will not start. It assumes the entity is not part of the claim graph and the error message states you must remove the line that implements the Extractable delegate.</a:t>
            </a:r>
          </a:p>
          <a:p>
            <a:pPr marL="419100" lvl="1" indent="-190500"/>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a:t>
            </a:r>
            <a:r>
              <a:rPr lang="en-US" b="1" smtClean="0"/>
              <a:t>delegate</a:t>
            </a:r>
            <a:r>
              <a:rPr lang="en-US" smtClean="0"/>
              <a:t> is a virtual entity consisting of database fields and/or methods that can be reused by multiple concrete entities. Delegates bundle together functionality that is needed by multiple unrelated entities.</a:t>
            </a:r>
          </a:p>
          <a:p>
            <a:r>
              <a:rPr lang="en-US" smtClean="0"/>
              <a:t>The archiving process interacts with all entities that implement the Extractable delegate. Therefore, an entity whose instances are not to be archived cannot implement the Extractable delegate.</a:t>
            </a:r>
          </a:p>
          <a:p>
            <a:r>
              <a:rPr lang="en-US" smtClean="0"/>
              <a:t>If an entity that is not part of the claim graph implements the Extractable delegate, ClaimCenter throws an error during start-up and does not start. The error message says "The following are not in the Domain graph but implement Extractable (remove &lt;implementsEntity name="Extractable"/&gt;) : </a:t>
            </a:r>
            <a:r>
              <a:rPr lang="en-US" i="1" smtClean="0"/>
              <a:t>EntityName</a:t>
            </a:r>
            <a:r>
              <a:rPr lang="en-US" smtClean="0"/>
              <a:t>.“</a:t>
            </a:r>
          </a:p>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 implement the delegate, include the </a:t>
            </a:r>
            <a:r>
              <a:rPr lang="en-US" dirty="0" err="1" smtClean="0"/>
              <a:t>implementsEntity</a:t>
            </a:r>
            <a:r>
              <a:rPr lang="en-US" dirty="0" smtClean="0"/>
              <a:t> in the entity definition (or extension) file with a value of “Extractable”.</a:t>
            </a:r>
          </a:p>
          <a:p>
            <a:endParaRPr lang="en-US" dirty="0" smtClean="0"/>
          </a:p>
          <a:p>
            <a:r>
              <a:rPr lang="en-US" dirty="0" smtClean="0"/>
              <a:t>Creating entities is covered in the pre-requisite</a:t>
            </a:r>
            <a:r>
              <a:rPr lang="en-US" baseline="0" dirty="0" smtClean="0"/>
              <a:t> lesson “Creating Entities” in the “ClaimCenter 8.0 Configuration Fundamentals” course.</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 is no restriction on the number of foreign keys a new entity can have that point to claim graph entities. To be in the claim graph, a new entity must point to at least one entity (such as Exposure). But it is acceptable to have multiple foreign keys to multiple claim graph entities (such as one to Exposure and another to Claim). Note that it is the developer’s responsibility to ensure that all the foreign keys point to entities belonging to the same claim.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Designing Clean Data Model Graphs - </a:t>
            </a:r>
            <a:fld id="{7F7029A6-C2D9-4D80-B1E9-BF47A4128712}"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example above, the </a:t>
            </a:r>
            <a:r>
              <a:rPr lang="en-US" dirty="0" err="1" smtClean="0"/>
              <a:t>VehicleBodyDamage_Ext</a:t>
            </a:r>
            <a:r>
              <a:rPr lang="en-US" dirty="0" smtClean="0"/>
              <a:t> entity must be added to the claim graph. Therefore, in addition to implementing the Extractable delegate, it also has a foreign key to an entity that is already in the claim graph (</a:t>
            </a:r>
            <a:r>
              <a:rPr lang="en-US" dirty="0" err="1" smtClean="0"/>
              <a:t>VehicleIncident</a:t>
            </a:r>
            <a:r>
              <a:rPr lang="en-US" dirty="0" smtClean="0"/>
              <a:t>, which is a subtype of Incident). The </a:t>
            </a:r>
            <a:r>
              <a:rPr lang="en-US" dirty="0" err="1" smtClean="0"/>
              <a:t>VehicleIncident</a:t>
            </a:r>
            <a:r>
              <a:rPr lang="en-US" dirty="0" smtClean="0"/>
              <a:t> entity also has an array of </a:t>
            </a:r>
            <a:r>
              <a:rPr lang="en-US" dirty="0" err="1" smtClean="0"/>
              <a:t>VehicleBodyDamage</a:t>
            </a:r>
            <a:r>
              <a:rPr lang="en-US" dirty="0" smtClean="0"/>
              <a:t> that points to the </a:t>
            </a:r>
            <a:r>
              <a:rPr lang="en-US" dirty="0" err="1" smtClean="0"/>
              <a:t>VehicleBodyDamage_Ext</a:t>
            </a:r>
            <a:r>
              <a:rPr lang="en-US" dirty="0" smtClean="0"/>
              <a:t> entity, but this array is not required to create a legal claim graph.</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example above, the </a:t>
            </a:r>
            <a:r>
              <a:rPr lang="en-US" dirty="0" err="1" smtClean="0"/>
              <a:t>TravelClaimDetails_Ext</a:t>
            </a:r>
            <a:r>
              <a:rPr lang="en-US" dirty="0" smtClean="0"/>
              <a:t> entity must be added to the claim graph. It implements the Extractable delegate. For instructional purposes, this is</a:t>
            </a:r>
            <a:r>
              <a:rPr lang="en-US" baseline="0" dirty="0" smtClean="0"/>
              <a:t> the only property of this newly created entity, though in reality it would have several other properties.</a:t>
            </a:r>
            <a:br>
              <a:rPr lang="en-US" baseline="0" dirty="0" smtClean="0"/>
            </a:br>
            <a:r>
              <a:rPr lang="en-US" baseline="0" dirty="0" smtClean="0"/>
              <a:t/>
            </a:r>
            <a:br>
              <a:rPr lang="en-US" baseline="0" dirty="0" smtClean="0"/>
            </a:br>
            <a:r>
              <a:rPr lang="en-US" dirty="0" smtClean="0"/>
              <a:t>In addition,</a:t>
            </a:r>
            <a:r>
              <a:rPr lang="en-US" baseline="0" dirty="0" smtClean="0"/>
              <a:t> a foreign key has been added to </a:t>
            </a:r>
            <a:r>
              <a:rPr lang="en-US" dirty="0" err="1" smtClean="0"/>
              <a:t>Claim.etx</a:t>
            </a:r>
            <a:r>
              <a:rPr lang="en-US" baseline="0" dirty="0" smtClean="0"/>
              <a:t> to point to </a:t>
            </a:r>
            <a:r>
              <a:rPr lang="en-US" baseline="0" dirty="0" err="1" smtClean="0"/>
              <a:t>TravelClaimDetails_Ext</a:t>
            </a:r>
            <a:r>
              <a:rPr lang="en-US" baseline="0" dirty="0" smtClean="0"/>
              <a:t> with owner=true.</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r>
              <a:rPr lang="en-US" altLang="en-US" sz="1200" b="0" dirty="0" smtClean="0">
                <a:solidFill>
                  <a:schemeClr val="tx1"/>
                </a:solidFill>
              </a:rPr>
              <a:t>Designing Clean Data Model Graphs - </a:t>
            </a:r>
            <a:fld id="{536B98D1-5203-459B-BD5A-3EC1624B1084}" type="slidenum">
              <a:rPr lang="en-US" altLang="en-US" sz="1200" b="0">
                <a:solidFill>
                  <a:schemeClr val="tx1"/>
                </a:solidFill>
              </a:rPr>
              <a:pPr algn="l" eaLnBrk="1" hangingPunct="1">
                <a:spcBef>
                  <a:spcPct val="0"/>
                </a:spcBef>
                <a:spcAft>
                  <a:spcPct val="0"/>
                </a:spcAft>
                <a:buClrTx/>
              </a:pPr>
              <a:t>22</a:t>
            </a:fld>
            <a:endParaRPr lang="en-US" altLang="en-US" sz="1200" b="0" dirty="0">
              <a:solidFill>
                <a:schemeClr val="tx1"/>
              </a:solidFill>
            </a:endParaRPr>
          </a:p>
        </p:txBody>
      </p:sp>
      <p:sp>
        <p:nvSpPr>
          <p:cNvPr id="71683"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Also, there cannot be an owner=“true” foreign key from a claim graph entity to the new non-graph entity.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When a claim is archived, the claim and all of its sub-objects are copied to the archive and then removed from the primary database. If two claims own the same cross-claim entity, then there is a problem when one claim is archived and the other isn't.</a:t>
            </a:r>
          </a:p>
          <a:p>
            <a:pPr lvl="1"/>
            <a:r>
              <a:rPr lang="en-US" smtClean="0"/>
              <a:t>If you archive the cross-claim instance, then foreign keys on the second claim will break because they reference the now non-existent cross-claim instance.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To solve the problem, cross-claim entities should reference the ClaimInfo entity. Although each ClaimInfo instance is owned by a single claim, the entity has special behaviors that exclude it from the claim graph. If a single cross-claim entity references multiple ClaimInfo instances, there are no problems if some of the corresponding claims have been removed from the database (archived) while others are still in the database, because the ClaimInfo entities persist.</a:t>
            </a:r>
          </a:p>
          <a:p>
            <a:r>
              <a:rPr lang="en-US" smtClean="0"/>
              <a:t>There may be some circumstances where a new entity needs to reference multiple sub-objects across multiple-claims (such as multiple checks or multiple documents). If you need to model this type of an entity, consult with a Guidewire resource on your implementation project.</a:t>
            </a:r>
          </a:p>
          <a:p>
            <a:r>
              <a:rPr lang="en-US" smtClean="0"/>
              <a:t>ClaimCenter has special internal handling for the ClaimInfo entity so that it can have a foreign key to Claim and yet not be extractable. This functionality is not available for customer entities. (In other words, you cannot create a custom "Info" entity, although you can create additional entities in the “ClaimInfo graph,” as discussed later in this presentation.)</a:t>
            </a:r>
          </a:p>
          <a:p>
            <a:endParaRPr lang="en-US" smtClean="0"/>
          </a:p>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r>
              <a:rPr lang="en-US" altLang="en-US" sz="1200" b="0" dirty="0" smtClean="0">
                <a:solidFill>
                  <a:schemeClr val="tx1"/>
                </a:solidFill>
              </a:rPr>
              <a:t>Designing Clean Data Model Graphs - </a:t>
            </a:r>
            <a:fld id="{63EE74E1-F950-4676-827E-C290733832AA}" type="slidenum">
              <a:rPr lang="en-US" altLang="en-US" sz="1200" b="0">
                <a:solidFill>
                  <a:schemeClr val="tx1"/>
                </a:solidFill>
              </a:rPr>
              <a:pPr algn="l" eaLnBrk="1" hangingPunct="1">
                <a:spcBef>
                  <a:spcPct val="0"/>
                </a:spcBef>
                <a:spcAft>
                  <a:spcPct val="0"/>
                </a:spcAft>
                <a:buClrTx/>
              </a:pPr>
              <a:t>26</a:t>
            </a:fld>
            <a:endParaRPr lang="en-US" altLang="en-US" sz="1200" b="0" dirty="0">
              <a:solidFill>
                <a:schemeClr val="tx1"/>
              </a:solidFill>
            </a:endParaRPr>
          </a:p>
        </p:txBody>
      </p:sp>
      <p:sp>
        <p:nvSpPr>
          <p:cNvPr id="75779"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Overlap entities are entities for which some instances need to be owned by a particular claim, and some instances do not. Those that </a:t>
            </a:r>
            <a:r>
              <a:rPr lang="en-US" i="1" smtClean="0"/>
              <a:t>do not </a:t>
            </a:r>
            <a:r>
              <a:rPr lang="en-US" smtClean="0"/>
              <a:t>may be referenced by multiple claims or only by other non-graph instances.</a:t>
            </a:r>
          </a:p>
          <a:p>
            <a:r>
              <a:rPr lang="en-US" smtClean="0"/>
              <a:t>For example, Contact is an overlap entity. This is because Contact stores contact information for two kinds of contacts:</a:t>
            </a:r>
          </a:p>
          <a:p>
            <a:r>
              <a:rPr lang="en-US" smtClean="0"/>
              <a:t>Contacts that are involved in a specific claim (claimants, witnesses, and so on) – these should be in the claim graph</a:t>
            </a:r>
          </a:p>
          <a:p>
            <a:r>
              <a:rPr lang="en-US" smtClean="0"/>
              <a:t>Contacts that are used for cross-claim purposes (account holders) or contacts that are working on the claim (users) – these should not be in the claim graph.</a:t>
            </a:r>
          </a:p>
          <a:p>
            <a:r>
              <a:rPr lang="en-US" smtClean="0"/>
              <a:t>In the example above, the first contact is a claimant that is referenced by only the first claim graph instance. Similarly, the third contact is a witness that is referenced only by the third claim graph instance. However, the second contact is a claim owner (a ClaimCenter user.) It is referenced by all three claim graph instances.</a:t>
            </a:r>
          </a:p>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following entities are most of the overlap entities in the ClaimCenter base application: Address, AddressCorrection, Contact, ContactAddress, ContactCategoryScore, ContactContact, EFTData, OfficialID.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90500"/>
            <a:r>
              <a:rPr lang="en-US" smtClean="0"/>
              <a:t>From a technical perspective, ClaimCenter considers an entity to be an overlap entity if it is owned by an overlap entity. This happens with when the new entity has a foreign key pointing to an overlap entity, or an overlap entity has an owner=“true” foreign key pointing to the new entity.</a:t>
            </a:r>
          </a:p>
          <a:p>
            <a:pPr marL="419100" lvl="1" indent="-190500"/>
            <a:r>
              <a:rPr lang="en-US" smtClean="0"/>
              <a:t>If you create a new entity that is owned by an overlap entity but does not implement the Extractable delegate, ClaimCenter will not start. It assumes some instances of the entity are part of the claim graph and the error message states you must implement the Extractable delegate.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Designing Clean Data Model Graphs - </a:t>
            </a:r>
            <a:fld id="{46E9147F-532C-4C4D-8A1C-5289916DA8A4}"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r>
              <a:rPr lang="en-US" altLang="en-US" sz="1200" b="0" dirty="0" smtClean="0">
                <a:solidFill>
                  <a:schemeClr val="tx1"/>
                </a:solidFill>
              </a:rPr>
              <a:t>Designing Clean Data Model Graphs - </a:t>
            </a:r>
            <a:fld id="{DB8A00F7-A75B-4DB5-BB83-670E6C436920}" type="slidenum">
              <a:rPr lang="en-US" altLang="en-US" sz="1200" b="0">
                <a:solidFill>
                  <a:schemeClr val="tx1"/>
                </a:solidFill>
              </a:rPr>
              <a:pPr algn="l" eaLnBrk="1" hangingPunct="1">
                <a:spcBef>
                  <a:spcPct val="0"/>
                </a:spcBef>
                <a:spcAft>
                  <a:spcPct val="0"/>
                </a:spcAft>
                <a:buClrTx/>
              </a:pPr>
              <a:t>30</a:t>
            </a:fld>
            <a:endParaRPr lang="en-US" altLang="en-US" sz="1200" b="0" dirty="0">
              <a:solidFill>
                <a:schemeClr val="tx1"/>
              </a:solidFill>
            </a:endParaRPr>
          </a:p>
        </p:txBody>
      </p:sp>
      <p:sp>
        <p:nvSpPr>
          <p:cNvPr id="79875"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ln/>
        </p:spPr>
        <p:txBody>
          <a:bodyPr/>
          <a:lstStyle/>
          <a:p>
            <a:pPr>
              <a:defRPr/>
            </a:pPr>
            <a:r>
              <a:rPr lang="en-US" dirty="0" err="1" smtClean="0"/>
              <a:t>ClaimInfo</a:t>
            </a:r>
            <a:r>
              <a:rPr lang="en-US" dirty="0" smtClean="0"/>
              <a:t> has a one-to-one relationship with Claim. The purpose of the </a:t>
            </a:r>
            <a:r>
              <a:rPr lang="en-US" dirty="0" err="1" smtClean="0"/>
              <a:t>ClaimInfo</a:t>
            </a:r>
            <a:r>
              <a:rPr lang="en-US" dirty="0" smtClean="0"/>
              <a:t> entity is to maintain summary information about a claim for the point in time when the claim is archived. During archiving, the Claim instance is copied to the archive and then removed from the primary database. However, the </a:t>
            </a:r>
            <a:r>
              <a:rPr lang="en-US" dirty="0" err="1" smtClean="0"/>
              <a:t>ClaimInfo</a:t>
            </a:r>
            <a:r>
              <a:rPr lang="en-US" dirty="0" smtClean="0"/>
              <a:t> instance remains. Claim searches are conducted against the </a:t>
            </a:r>
            <a:r>
              <a:rPr lang="en-US" dirty="0" err="1" smtClean="0"/>
              <a:t>ClaimInfo</a:t>
            </a:r>
            <a:r>
              <a:rPr lang="en-US" dirty="0" smtClean="0"/>
              <a:t> entity, which lets searches return results from both "active" and archived claims.</a:t>
            </a:r>
          </a:p>
          <a:p>
            <a:pPr>
              <a:defRPr/>
            </a:pPr>
            <a:r>
              <a:rPr lang="en-US" dirty="0" err="1" smtClean="0"/>
              <a:t>ClaimCenter</a:t>
            </a:r>
            <a:r>
              <a:rPr lang="en-US" dirty="0" smtClean="0"/>
              <a:t> has special internal handling for the </a:t>
            </a:r>
            <a:r>
              <a:rPr lang="en-US" dirty="0" err="1" smtClean="0"/>
              <a:t>ClaimInfo</a:t>
            </a:r>
            <a:r>
              <a:rPr lang="en-US" dirty="0" smtClean="0"/>
              <a:t> entity so that it can have a foreign key to Claim and yet not be extractable. This functionality is not available for customer entities. (In other words, you cannot create a custom "Info" entity.)</a:t>
            </a:r>
          </a:p>
          <a:p>
            <a:pPr indent="-190500">
              <a:defRPr/>
            </a:pPr>
            <a:r>
              <a:rPr lang="en-US" dirty="0" smtClean="0"/>
              <a:t>Editing the </a:t>
            </a:r>
            <a:r>
              <a:rPr lang="en-US" dirty="0" err="1" smtClean="0">
                <a:latin typeface="Courier New" pitchFamily="49" charset="0"/>
                <a:cs typeface="Courier New" pitchFamily="49" charset="0"/>
                <a:sym typeface="Wingdings" pitchFamily="2" charset="2"/>
              </a:rPr>
              <a:t>NonGraphBeansToPurge</a:t>
            </a:r>
            <a:r>
              <a:rPr lang="en-US" dirty="0" smtClean="0">
                <a:latin typeface="Courier New" pitchFamily="49" charset="0"/>
                <a:cs typeface="Courier New" pitchFamily="49" charset="0"/>
                <a:sym typeface="Wingdings" pitchFamily="2" charset="2"/>
              </a:rPr>
              <a:t>() function is relatively simple. You need to add one line to the function for each new </a:t>
            </a:r>
            <a:r>
              <a:rPr lang="en-US" dirty="0" err="1" smtClean="0">
                <a:latin typeface="Courier New" pitchFamily="49" charset="0"/>
                <a:cs typeface="Courier New" pitchFamily="49" charset="0"/>
                <a:sym typeface="Wingdings" pitchFamily="2" charset="2"/>
              </a:rPr>
              <a:t>ClaimInfo</a:t>
            </a:r>
            <a:r>
              <a:rPr lang="en-US" dirty="0" smtClean="0">
                <a:latin typeface="Courier New" pitchFamily="49" charset="0"/>
                <a:cs typeface="Courier New" pitchFamily="49" charset="0"/>
                <a:sym typeface="Wingdings" pitchFamily="2" charset="2"/>
              </a:rPr>
              <a:t> entity you add. The line is of the form</a:t>
            </a:r>
          </a:p>
          <a:p>
            <a:pPr marL="190500" indent="-190500">
              <a:defRPr/>
            </a:pPr>
            <a:r>
              <a:rPr lang="en-US" dirty="0" smtClean="0"/>
              <a:t>	new Pair&lt;</a:t>
            </a:r>
            <a:r>
              <a:rPr lang="en-US" dirty="0" err="1" smtClean="0"/>
              <a:t>IEntityType,List</a:t>
            </a:r>
            <a:r>
              <a:rPr lang="en-US" dirty="0" smtClean="0"/>
              <a:t>&lt;Key&gt;&gt;(</a:t>
            </a:r>
            <a:r>
              <a:rPr lang="en-US" dirty="0" err="1" smtClean="0"/>
              <a:t>entity.NEWENTITY</a:t>
            </a:r>
            <a:r>
              <a:rPr lang="en-US" dirty="0" smtClean="0"/>
              <a:t>, {&lt;list of </a:t>
            </a:r>
            <a:r>
              <a:rPr lang="en-US" dirty="0" err="1" smtClean="0"/>
              <a:t>newentity</a:t>
            </a:r>
            <a:r>
              <a:rPr lang="en-US" dirty="0" smtClean="0"/>
              <a:t> ID’s to be purged&gt; })</a:t>
            </a:r>
          </a:p>
          <a:p>
            <a:pPr marL="190500" indent="-190500">
              <a:defRPr/>
            </a:pPr>
            <a:r>
              <a:rPr lang="en-US" dirty="0" smtClean="0"/>
              <a:t>See the code for explanation.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r>
              <a:rPr lang="en-US" altLang="en-US" sz="1200" b="0" dirty="0" smtClean="0">
                <a:solidFill>
                  <a:schemeClr val="tx1"/>
                </a:solidFill>
              </a:rPr>
              <a:t>Designing Clean Data Model Graphs - </a:t>
            </a:r>
            <a:fld id="{13918C9D-B40C-41B5-907A-5682C7A21471}" type="slidenum">
              <a:rPr lang="en-US" altLang="en-US" sz="1200" b="0">
                <a:solidFill>
                  <a:schemeClr val="tx1"/>
                </a:solidFill>
              </a:rPr>
              <a:pPr algn="l" eaLnBrk="1" hangingPunct="1">
                <a:spcBef>
                  <a:spcPct val="0"/>
                </a:spcBef>
                <a:spcAft>
                  <a:spcPct val="0"/>
                </a:spcAft>
                <a:buClrTx/>
              </a:pPr>
              <a:t>32</a:t>
            </a:fld>
            <a:endParaRPr lang="en-US" altLang="en-US" sz="1200" b="0" dirty="0">
              <a:solidFill>
                <a:schemeClr val="tx1"/>
              </a:solidFill>
            </a:endParaRPr>
          </a:p>
        </p:txBody>
      </p:sp>
      <p:sp>
        <p:nvSpPr>
          <p:cNvPr id="81923"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If a data model did not have clearly defined boundaries for the claim graph, then when a claim is removed, restored, or retired:</a:t>
            </a:r>
          </a:p>
          <a:p>
            <a:pPr lvl="1"/>
            <a:r>
              <a:rPr lang="en-US" smtClean="0"/>
              <a:t>Sub-objects belonging to the claim would not be correctly removed, restored, or retired.</a:t>
            </a:r>
          </a:p>
          <a:p>
            <a:pPr lvl="1"/>
            <a:r>
              <a:rPr lang="en-US" smtClean="0"/>
              <a:t>Sub-objects belonging to other claims (and/or other claims themselves) might inadvertently also be removed, restored, or retired.</a:t>
            </a:r>
          </a:p>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ClaimCenter server performs a series of checks during startup. These checks verify that the current data model can support archiving, purging and export of claims. Some of these checks prevent the server from starting. Other checks are warnings and allow the server to start. These checks warn about potential problems with the graphs that might not be an issue depending on business logic.</a:t>
            </a:r>
          </a:p>
          <a:p>
            <a:r>
              <a:rPr lang="en-US" smtClean="0"/>
              <a:t>The following checks are also performed during startup:</a:t>
            </a:r>
          </a:p>
          <a:p>
            <a:pPr lvl="1"/>
            <a:r>
              <a:rPr lang="en-US" smtClean="0"/>
              <a:t>Overlap tables implement OverlapTable - The overlap entities must implement the OverlapTable delegate.</a:t>
            </a:r>
          </a:p>
          <a:p>
            <a:pPr lvl="1"/>
            <a:r>
              <a:rPr lang="en-US" smtClean="0"/>
              <a:t>Exceptions to links from outside the domain graph are outside the domain graph - ClaimCenter has some built-in exceptions to the general rule of not having a foreign key from an entity outside the domain graph to one inside the domain graph. For these entities, ClaimCenter verifies that the outside entity is indeed outside the domain graph.</a:t>
            </a:r>
          </a:p>
          <a:p>
            <a:r>
              <a:rPr lang="en-US" smtClean="0"/>
              <a:t>For more information on data model checks during start-up, refer to the</a:t>
            </a:r>
            <a:r>
              <a:rPr lang="en-US" i="1" smtClean="0"/>
              <a:t> ClaimCenter Configuration Guide</a:t>
            </a:r>
            <a:r>
              <a:rPr lang="en-US" smtClean="0"/>
              <a:t>.</a:t>
            </a:r>
          </a:p>
          <a:p>
            <a:endParaRPr lang="en-US" smtClean="0"/>
          </a:p>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	Designing Clean Data Model Graphs - </a:t>
            </a:r>
            <a:fld id="{98F6E677-BB84-4205-B10B-821707346E4E}" type="slidenum">
              <a:rPr lang="en-US" altLang="en-US" smtClean="0"/>
              <a:pPr>
                <a:defRPr/>
              </a:pPr>
              <a:t>35</a:t>
            </a:fld>
            <a:endParaRPr lang="en-US" altLang="en-US" dirty="0"/>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31378207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example above, the new entity, </a:t>
            </a:r>
            <a:r>
              <a:rPr lang="en-US" dirty="0" err="1" smtClean="0"/>
              <a:t>BadClaim_NoDelegate</a:t>
            </a:r>
            <a:r>
              <a:rPr lang="en-US" dirty="0" smtClean="0"/>
              <a:t>, has a foreign key to the Activity entity (a claim graph entity). This means the new entity is part of the claim graph. However, the entity doesn't implement the Extractable delegate. An excerpt from the console ClaimCenter application log in Studio shows the error message</a:t>
            </a:r>
            <a:r>
              <a:rPr lang="en-US" baseline="0" dirty="0" smtClean="0"/>
              <a:t> when the server is restarted after this new entity is created. </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In the example above, the new entity, </a:t>
            </a:r>
            <a:r>
              <a:rPr lang="en-US" dirty="0" err="1" smtClean="0"/>
              <a:t>BadClaim_NoForeignKey</a:t>
            </a:r>
            <a:r>
              <a:rPr lang="en-US" dirty="0" smtClean="0"/>
              <a:t>, has no foreign keys to any claim graph entities. This means the new entity is not part of the claim graph. However, the entity implements the Extractable delegate. An excerpt from the console ClaimCenter application log in Studio shows the error message</a:t>
            </a:r>
            <a:r>
              <a:rPr lang="en-US" baseline="0" dirty="0" smtClean="0"/>
              <a:t> when the server is restarted after this new entity is created.</a:t>
            </a:r>
            <a:r>
              <a:rPr lang="en-US" dirty="0" smtClean="0"/>
              <a:t> (In this case, the suggestion in the error message may not be appropriate. The entity may be intended for the claim graph, in which case a foreign key to a claim graph entity must be added to fix the problem.)</a:t>
            </a:r>
          </a:p>
          <a:p>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DOT format described above should not be confused with </a:t>
            </a:r>
            <a:r>
              <a:rPr lang="en-US" dirty="0" err="1" smtClean="0"/>
              <a:t>Gosu's</a:t>
            </a:r>
            <a:r>
              <a:rPr lang="en-US" dirty="0" smtClean="0"/>
              <a:t> "dot notation", which is used to specify a field for a given object (such as </a:t>
            </a:r>
            <a:r>
              <a:rPr lang="en-US" dirty="0" err="1" smtClean="0"/>
              <a:t>aClaim.ValidationLevel</a:t>
            </a:r>
            <a:r>
              <a:rPr lang="en-US" dirty="0" smtClean="0"/>
              <a:t>).</a:t>
            </a:r>
          </a:p>
          <a:p>
            <a:r>
              <a:rPr lang="en-US" dirty="0" smtClean="0"/>
              <a:t>To view a domain or admin data visually, you need to download and install additional software that can read .dot files and render an image from the DOT language. There are many viewers available (some open source or free) that you can use for this purpose. One such is </a:t>
            </a:r>
            <a:r>
              <a:rPr lang="en-US" dirty="0" err="1" smtClean="0"/>
              <a:t>Graphviz</a:t>
            </a:r>
            <a:r>
              <a:rPr lang="en-US" dirty="0" smtClean="0"/>
              <a:t>, which you can download from the following URL: http://www.graphviz.org/About.php</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DOT graph shown above was rendered using </a:t>
            </a:r>
            <a:r>
              <a:rPr lang="en-US" dirty="0" err="1" smtClean="0"/>
              <a:t>GVedit</a:t>
            </a:r>
            <a:r>
              <a:rPr lang="en-US" dirty="0" smtClean="0"/>
              <a:t> (version 1.01), which is a </a:t>
            </a:r>
            <a:r>
              <a:rPr lang="en-US" dirty="0" err="1" smtClean="0"/>
              <a:t>Graphviz</a:t>
            </a:r>
            <a:r>
              <a:rPr lang="en-US" dirty="0" smtClean="0"/>
              <a:t> tool that was downloaded from the following URL: http://www.graphviz.org/About.php</a:t>
            </a:r>
          </a:p>
          <a:p>
            <a:r>
              <a:rPr lang="en-US" dirty="0" smtClean="0"/>
              <a:t>At a high level, the DOT graph notation was loaded into the tool. The tool then generated a GIF file. Finally, the GIF file was opened using Microsoft Paint. A snippet of the image is shown in the lower right corner. (The full image is significantly large as it visually depicts all entities in the given graph and their relationships.)</a:t>
            </a:r>
          </a:p>
          <a:p>
            <a:r>
              <a:rPr lang="en-US" dirty="0" smtClean="0"/>
              <a:t>Within the graph, each notation has the following meaning:</a:t>
            </a:r>
          </a:p>
          <a:p>
            <a:pPr lvl="1"/>
            <a:r>
              <a:rPr lang="en-US" dirty="0" smtClean="0"/>
              <a:t>Arrows point in the direction of foreign keys. The direction of the arrow is the </a:t>
            </a:r>
            <a:r>
              <a:rPr lang="en-US" i="1" dirty="0" smtClean="0"/>
              <a:t>is owned by </a:t>
            </a:r>
            <a:r>
              <a:rPr lang="en-US" dirty="0" smtClean="0"/>
              <a:t>relationship. (For example, Note is owned by Activity.)</a:t>
            </a:r>
          </a:p>
          <a:p>
            <a:pPr lvl="1"/>
            <a:r>
              <a:rPr lang="en-US" dirty="0" smtClean="0"/>
              <a:t>A bold arrow from an entity to itself means an edge foreign key. (For example, Activity has an edge foreign key to itself.)</a:t>
            </a:r>
          </a:p>
          <a:p>
            <a:pPr lvl="1"/>
            <a:r>
              <a:rPr lang="en-US" dirty="0" smtClean="0"/>
              <a:t>An open arrow from one entity to another entity represents either an array (multi-pronged tail) or a one-to-one relationship (single line tail). (For example, Review has an array of </a:t>
            </a:r>
            <a:r>
              <a:rPr lang="en-US" dirty="0" err="1" smtClean="0"/>
              <a:t>ReviewCategoryScores</a:t>
            </a:r>
            <a:r>
              <a:rPr lang="en-US" dirty="0" smtClean="0"/>
              <a:t>.)</a:t>
            </a:r>
          </a:p>
          <a:p>
            <a:pPr lvl="1"/>
            <a:r>
              <a:rPr lang="en-US" dirty="0" smtClean="0"/>
              <a:t>Blue entities and links mean that these entities and links were defined through data model extensions. (For example, </a:t>
            </a:r>
            <a:r>
              <a:rPr lang="en-US" dirty="0" err="1" smtClean="0"/>
              <a:t>BadClaim_NoDelegate</a:t>
            </a:r>
            <a:r>
              <a:rPr lang="en-US" dirty="0" smtClean="0"/>
              <a:t> is a data model extension.)</a:t>
            </a:r>
          </a:p>
          <a:p>
            <a:r>
              <a:rPr lang="en-US" dirty="0" smtClean="0"/>
              <a:t>A full discussion of DOT graphs and how to use them to diagnose data model problems is beyond the scope of this lesson. Consult the </a:t>
            </a:r>
            <a:r>
              <a:rPr lang="en-US" i="1" dirty="0" smtClean="0"/>
              <a:t>ClaimCenter Configuration Guide</a:t>
            </a:r>
            <a:r>
              <a:rPr lang="en-US" dirty="0" smtClean="0"/>
              <a:t> for further details.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From a logic perspective, a claim "owns" an object if the object is referenced only by that claim (and the claim's sub-objects) and by no other claim (nor the sub-objects of any other claim).</a:t>
            </a:r>
          </a:p>
          <a:p>
            <a:r>
              <a:rPr lang="en-US" dirty="0" smtClean="0"/>
              <a:t>From a technical perspective, a claim "owns" an object if the object has a foreign key field that references either the claim or one of its sub-objects.</a:t>
            </a:r>
          </a:p>
          <a:p>
            <a:r>
              <a:rPr lang="en-US" dirty="0" smtClean="0"/>
              <a:t>Ownership cascades from the claim through all of its sub-objects. For example, if a claim owns an exposure and an exposure owns a reserve transaction, then the claim is also said to own the reserve transaction.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Archive Graph Info page provides information about both the claim graph (labeled above as the domain graph) and the Admin data. This information is relevant for clean data model design, whether a customer is implementing archiving or not.</a:t>
            </a:r>
          </a:p>
          <a:p>
            <a:r>
              <a:rPr lang="en-US" smtClean="0"/>
              <a:t>The warnings tab warns of situations which could potentially lead to errors. ClaimCenter provides only warnings for these situations (rather than preventing the server from starting) because business logic may prevent the erroneous situation from becoming problematic. For a full list of warnings, consult the </a:t>
            </a:r>
            <a:r>
              <a:rPr lang="en-US" i="1" smtClean="0"/>
              <a:t>ClaimCenter Configuration Guide</a:t>
            </a:r>
            <a:r>
              <a:rPr lang="en-US" smtClean="0"/>
              <a:t>.</a:t>
            </a:r>
          </a:p>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Designing Clean Data Model Graphs - </a:t>
            </a:r>
            <a:fld id="{3347C7DA-7BD7-44C3-B11F-1E2E8AC196DC}" type="slidenum">
              <a:rPr lang="en-US" altLang="en-US" sz="1200" b="0" smtClean="0">
                <a:solidFill>
                  <a:schemeClr val="tx1"/>
                </a:solidFill>
              </a:rPr>
              <a:pPr eaLnBrk="1" hangingPunct="1"/>
              <a:t>41</a:t>
            </a:fld>
            <a:endParaRPr lang="en-US" altLang="en-US" sz="1200" b="0" dirty="0" smtClean="0">
              <a:solidFill>
                <a:schemeClr val="tx1"/>
              </a:solidFill>
            </a:endParaRPr>
          </a:p>
        </p:txBody>
      </p:sp>
      <p:sp>
        <p:nvSpPr>
          <p:cNvPr id="901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Designing Clean Data Model Graphs - </a:t>
            </a:r>
            <a:fld id="{F1C29663-3EBF-4413-872C-E5F9B87BEC22}" type="slidenum">
              <a:rPr lang="en-US" altLang="en-US" sz="1200" b="0" smtClean="0">
                <a:solidFill>
                  <a:schemeClr val="tx1"/>
                </a:solidFill>
              </a:rPr>
              <a:pPr eaLnBrk="1" hangingPunct="1"/>
              <a:t>42</a:t>
            </a:fld>
            <a:endParaRPr lang="en-US" altLang="en-US" sz="1200" b="0" dirty="0" smtClean="0">
              <a:solidFill>
                <a:schemeClr val="tx1"/>
              </a:solidFill>
            </a:endParaRPr>
          </a:p>
        </p:txBody>
      </p:sp>
      <p:sp>
        <p:nvSpPr>
          <p:cNvPr id="911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1140" name="Rectangle 2"/>
          <p:cNvSpPr>
            <a:spLocks noGrp="1" noRot="1" noChangeAspect="1" noChangeArrowheads="1" noTextEdit="1"/>
          </p:cNvSpPr>
          <p:nvPr>
            <p:ph type="sldImg"/>
          </p:nvPr>
        </p:nvSpPr>
        <p:spPr>
          <a:xfrm>
            <a:off x="715963" y="630238"/>
            <a:ext cx="5432425" cy="4073525"/>
          </a:xfrm>
          <a:ln/>
        </p:spPr>
      </p:sp>
      <p:sp>
        <p:nvSpPr>
          <p:cNvPr id="108549" name="Rectangle 3"/>
          <p:cNvSpPr>
            <a:spLocks noGrp="1" noChangeArrowheads="1"/>
          </p:cNvSpPr>
          <p:nvPr>
            <p:ph type="body" idx="1"/>
          </p:nvPr>
        </p:nvSpPr>
        <p:spPr>
          <a:ln/>
        </p:spPr>
        <p:txBody>
          <a:bodyPr/>
          <a:lstStyle/>
          <a:p>
            <a:pPr marL="209550" indent="-209550" eaLnBrk="1" hangingPunct="1">
              <a:defRPr/>
            </a:pPr>
            <a:r>
              <a:rPr lang="en-US" b="1" dirty="0" smtClean="0"/>
              <a:t>Answers</a:t>
            </a:r>
          </a:p>
          <a:p>
            <a:pPr marL="209550" indent="-209550" eaLnBrk="1" hangingPunct="1">
              <a:defRPr/>
            </a:pPr>
            <a:r>
              <a:rPr lang="en-US" dirty="0" smtClean="0"/>
              <a:t>1.	a) only one claim</a:t>
            </a:r>
          </a:p>
          <a:p>
            <a:pPr marL="209550" indent="-209550" eaLnBrk="1" hangingPunct="1">
              <a:defRPr/>
            </a:pPr>
            <a:r>
              <a:rPr lang="en-US" dirty="0" smtClean="0"/>
              <a:t>	b) only one claim</a:t>
            </a:r>
          </a:p>
          <a:p>
            <a:pPr marL="209550" indent="-209550" eaLnBrk="1" hangingPunct="1">
              <a:defRPr/>
            </a:pPr>
            <a:r>
              <a:rPr lang="en-US" dirty="0" smtClean="0"/>
              <a:t>	c) many claims</a:t>
            </a:r>
          </a:p>
          <a:p>
            <a:pPr marL="228600" indent="-228600" eaLnBrk="1" hangingPunct="1">
              <a:buFontTx/>
              <a:buAutoNum type="arabicPeriod" startAt="2"/>
              <a:defRPr/>
            </a:pPr>
            <a:r>
              <a:rPr lang="en-US" dirty="0" smtClean="0"/>
              <a:t>A foreign key to a claim graph entity from a new entity, or a foreign key (with owner=“true”) from a claim graph entity.</a:t>
            </a:r>
          </a:p>
          <a:p>
            <a:pPr marL="228600" indent="-228600" eaLnBrk="1" hangingPunct="1">
              <a:buFontTx/>
              <a:buAutoNum type="arabicPeriod" startAt="2"/>
              <a:defRPr/>
            </a:pPr>
            <a:r>
              <a:rPr lang="en-US" dirty="0" err="1" smtClean="0"/>
              <a:t>implementsEntity</a:t>
            </a:r>
            <a:r>
              <a:rPr lang="en-US" dirty="0" smtClean="0"/>
              <a:t> (with</a:t>
            </a:r>
            <a:r>
              <a:rPr lang="en-US" baseline="0" dirty="0" smtClean="0"/>
              <a:t> value of “Extractable”)</a:t>
            </a:r>
            <a:endParaRPr lang="en-US" dirty="0" smtClean="0"/>
          </a:p>
          <a:p>
            <a:pPr marL="228600" indent="-228600" eaLnBrk="1" hangingPunct="1">
              <a:buFontTx/>
              <a:buAutoNum type="arabicPeriod" startAt="3"/>
              <a:defRPr/>
            </a:pPr>
            <a:r>
              <a:rPr lang="en-US" dirty="0" smtClean="0"/>
              <a:t>ClaimCenter </a:t>
            </a:r>
            <a:r>
              <a:rPr lang="en-US" dirty="0" smtClean="0"/>
              <a:t>does not start.</a:t>
            </a:r>
          </a:p>
          <a:p>
            <a:pPr marL="209550" indent="-209550" eaLnBrk="1" hangingPunct="1">
              <a:defRPr/>
            </a:pP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a:t>
            </a:r>
            <a:r>
              <a:rPr lang="en-US" altLang="en-US" dirty="0" smtClean="0"/>
              <a:t>Designing Clean Data Model Graphs - </a:t>
            </a:r>
            <a:fld id="{211C349A-83C9-44D0-A356-DBEB3FC715FC}" type="slidenum">
              <a:rPr lang="en-US" altLang="en-US" smtClean="0"/>
              <a:pPr>
                <a:defRPr/>
              </a:pPr>
              <a:t>43</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data model graph feature exists to support two ClaimCenter features: archiving and purging.</a:t>
            </a:r>
          </a:p>
          <a:p>
            <a:r>
              <a:rPr lang="en-US" b="1" dirty="0" smtClean="0"/>
              <a:t>Archiving</a:t>
            </a:r>
            <a:r>
              <a:rPr lang="en-US" dirty="0" smtClean="0"/>
              <a:t> is a feature that removes claims and their sub-objects from the ClaimCenter database and stores them in a file. The database stores claims that are "active" (such as open claims, recently closed claims, or claims recently restored from the archive). The archive stores "inactive" claims (closed claims for which there has been no recent activity). Regular archiving of inactive claims serves to reduce the size of the active database and improve efficiency. Searches within ClaimCenter return both active and archived claims. </a:t>
            </a:r>
          </a:p>
          <a:p>
            <a:r>
              <a:rPr lang="en-US" b="1" dirty="0" smtClean="0"/>
              <a:t>Purging</a:t>
            </a:r>
            <a:r>
              <a:rPr lang="en-US" dirty="0" smtClean="0"/>
              <a:t> is a feature that permanently removes claims and their sub-objects from the database. Once purged, the claim cannot be searched for or restored. Claims can be purged for various reasons, including removal of claims mistakenly entered, and claims that have aged beyond the point of a carrier’s data retention policy. The purge is executed by the purge batch process. This batch process physically deletes all claims (and their sub-objects) that have been marked as retired. There are two ways a claim can be marked as retired:</a:t>
            </a:r>
          </a:p>
          <a:p>
            <a:pPr lvl="1"/>
            <a:r>
              <a:rPr lang="en-US" dirty="0" smtClean="0"/>
              <a:t>Cancelling out of the New Claim Wizard</a:t>
            </a:r>
          </a:p>
          <a:p>
            <a:pPr lvl="1"/>
            <a:r>
              <a:rPr lang="en-US" dirty="0" smtClean="0"/>
              <a:t>Administrators can retire a claim manually via the </a:t>
            </a:r>
            <a:r>
              <a:rPr lang="en-US" dirty="0" err="1" smtClean="0"/>
              <a:t>maintenance_tools</a:t>
            </a:r>
            <a:r>
              <a:rPr lang="en-US" dirty="0" smtClean="0"/>
              <a:t> command line (or the corresponding SOAP API)</a:t>
            </a:r>
          </a:p>
          <a:p>
            <a:r>
              <a:rPr lang="en-US" dirty="0" smtClean="0"/>
              <a:t>There is no way for a user in ClaimCenter to manually retire a claim.</a:t>
            </a:r>
          </a:p>
          <a:p>
            <a:r>
              <a:rPr lang="en-US" b="1" dirty="0" smtClean="0"/>
              <a:t>Policy Refresh </a:t>
            </a:r>
            <a:r>
              <a:rPr lang="en-US" dirty="0" smtClean="0"/>
              <a:t>is a feature that takes the current policy snapshot associated with a claim and replaces it with a new snapshot from the policy system. It is useful when the current policy snapshot is known to be inaccurate in some way, either because the policy was incorrect at time of claim creation or perhaps the policy system was down and the initial claim was created with an unverified policy.</a:t>
            </a:r>
          </a:p>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Ownership can be direct or indirect. For example, every exposure, incident, and policy is directly owned by a single claim. (When a policy is brought over to ClaimCenter, it is brought over as a snapshot. Every claim has its own copy of the policy. So even if two or more claims are based on the same logical policy, each claim has its own snapshot and therefore uniquely owns that copy of the policy.) Every coverage is also owned by a single claim, but the ownership is indirect. Coverage does not have a foreign key to Claim, but rather to Policy, which in turn has a foreign key to Claim.</a:t>
            </a:r>
          </a:p>
          <a:p>
            <a:r>
              <a:rPr lang="en-US" smtClean="0"/>
              <a:t>The claim graph consists of a single hierarchy with a single root entity (Claim). It must be complete enough such that when a claim is removed or moved to the archive, everything uniquely related to the claim gets moved with it. (All entities in the claim graph are connected directly or indirectly to Claim, and therefore directly or indirectly to one another.)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Unlike the claim graph, non-graph data is not necessarily related. It includes different kinds of data, including:</a:t>
            </a:r>
          </a:p>
          <a:p>
            <a:r>
              <a:rPr lang="en-US" smtClean="0"/>
              <a:t>Admin data – entities whose instances can be referenced my multiple claim graph instances, but is owned by none of them. (Note that a given instance can be referenced by zero or only one claim.) This includes Users, Groups, ActivityPatterns, etc…</a:t>
            </a:r>
          </a:p>
          <a:p>
            <a:r>
              <a:rPr lang="en-US" smtClean="0"/>
              <a:t>System data – data needed for basic application functionality that doesn’t have any direct relationship to claims processing, like the BusinessWeek entity.</a:t>
            </a:r>
          </a:p>
          <a:p>
            <a:r>
              <a:rPr lang="en-US" smtClean="0"/>
              <a:t>Cross-claim entities – entities that link multiple claims together, but are not owned by any of the individual claims. One example of this is ClaimAssocation, which identifies two or more claims as being related to one another.</a:t>
            </a:r>
          </a:p>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ClaimInfo has a one-to-one relationship with Claim. The purpose of the ClaimInfo entity is to maintain summary information about a claim for the point in time when the claim is archived. During archiving, the Claim instance is copied to the archive and then removed from the primary database. However, the ClaimInfo and associated instances remain. Claim searches are conducted against the ClaimInfo entity, which lets searches return results from both "active" and archived claims. When a claim is purged, however, the ClaimInfo object and any associated entities must be purged as well.</a:t>
            </a:r>
          </a:p>
          <a:p>
            <a:r>
              <a:rPr lang="en-US" smtClean="0"/>
              <a:t>The ClaimInfo object is created when the corresponding claim is created, not when the claim is archived.</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04289262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813825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22335213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877078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563733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5920918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7911225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4654820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16872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7084581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6553113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3157068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5AEBC36B-08C5-45F4-9B64-2B2F1CF84D53}"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Designing Clean Data Model Graphs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11 February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Every entity is one of four possible types</a:t>
            </a:r>
          </a:p>
        </p:txBody>
      </p:sp>
      <p:sp>
        <p:nvSpPr>
          <p:cNvPr id="12291" name="Rectangle 3"/>
          <p:cNvSpPr>
            <a:spLocks noChangeArrowheads="1"/>
          </p:cNvSpPr>
          <p:nvPr/>
        </p:nvSpPr>
        <p:spPr bwMode="auto">
          <a:xfrm>
            <a:off x="3798888" y="2757488"/>
            <a:ext cx="4652962" cy="3371850"/>
          </a:xfrm>
          <a:prstGeom prst="rect">
            <a:avLst/>
          </a:prstGeom>
          <a:solidFill>
            <a:srgbClr val="FF0066">
              <a:alpha val="50195"/>
            </a:srgbClr>
          </a:solidFill>
          <a:ln w="12700" algn="ctr">
            <a:solidFill>
              <a:schemeClr val="bg1"/>
            </a:solidFill>
            <a:prstDash val="dash"/>
            <a:miter lim="800000"/>
            <a:headEnd/>
            <a:tailEnd/>
          </a:ln>
        </p:spPr>
        <p:txBody>
          <a:bodyPr lIns="0" tIns="0" rIns="0" bIns="0" anchor="ctr">
            <a:spAutoFit/>
          </a:bodyPr>
          <a:lstStyle/>
          <a:p>
            <a:endParaRPr lang="en-US"/>
          </a:p>
        </p:txBody>
      </p:sp>
      <p:sp>
        <p:nvSpPr>
          <p:cNvPr id="12292" name="Rectangle 4"/>
          <p:cNvSpPr>
            <a:spLocks noChangeArrowheads="1"/>
          </p:cNvSpPr>
          <p:nvPr/>
        </p:nvSpPr>
        <p:spPr bwMode="auto">
          <a:xfrm>
            <a:off x="947738" y="1035050"/>
            <a:ext cx="4652962" cy="3371850"/>
          </a:xfrm>
          <a:prstGeom prst="rect">
            <a:avLst/>
          </a:prstGeom>
          <a:solidFill>
            <a:schemeClr val="accent1">
              <a:alpha val="50195"/>
            </a:schemeClr>
          </a:solidFill>
          <a:ln w="12700" algn="ctr">
            <a:solidFill>
              <a:schemeClr val="bg1"/>
            </a:solidFill>
            <a:prstDash val="dash"/>
            <a:miter lim="800000"/>
            <a:headEnd/>
            <a:tailEnd/>
          </a:ln>
        </p:spPr>
        <p:txBody>
          <a:bodyPr lIns="0" tIns="0" rIns="0" bIns="0" anchor="ctr">
            <a:spAutoFit/>
          </a:bodyPr>
          <a:lstStyle/>
          <a:p>
            <a:endParaRPr lang="en-US"/>
          </a:p>
        </p:txBody>
      </p:sp>
      <p:sp>
        <p:nvSpPr>
          <p:cNvPr id="12293" name="Text Box 5"/>
          <p:cNvSpPr txBox="1">
            <a:spLocks noChangeArrowheads="1"/>
          </p:cNvSpPr>
          <p:nvPr/>
        </p:nvSpPr>
        <p:spPr bwMode="auto">
          <a:xfrm>
            <a:off x="517525" y="4635500"/>
            <a:ext cx="2206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6633"/>
                </a:solidFill>
              </a:rPr>
              <a:t>Claim Info data</a:t>
            </a:r>
          </a:p>
        </p:txBody>
      </p:sp>
      <p:sp>
        <p:nvSpPr>
          <p:cNvPr id="12294" name="Text Box 6"/>
          <p:cNvSpPr txBox="1">
            <a:spLocks noChangeArrowheads="1"/>
          </p:cNvSpPr>
          <p:nvPr/>
        </p:nvSpPr>
        <p:spPr bwMode="auto">
          <a:xfrm>
            <a:off x="6410325" y="2422525"/>
            <a:ext cx="1997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FF0066"/>
                </a:solidFill>
              </a:rPr>
              <a:t>Non-graph data</a:t>
            </a:r>
          </a:p>
        </p:txBody>
      </p:sp>
      <p:grpSp>
        <p:nvGrpSpPr>
          <p:cNvPr id="2" name="Group 7"/>
          <p:cNvGrpSpPr>
            <a:grpSpLocks/>
          </p:cNvGrpSpPr>
          <p:nvPr/>
        </p:nvGrpSpPr>
        <p:grpSpPr bwMode="auto">
          <a:xfrm>
            <a:off x="1284288" y="1325563"/>
            <a:ext cx="1727200" cy="1092200"/>
            <a:chOff x="685" y="3207"/>
            <a:chExt cx="1211" cy="766"/>
          </a:xfrm>
        </p:grpSpPr>
        <p:sp>
          <p:nvSpPr>
            <p:cNvPr id="13345" name="Rectangle 8"/>
            <p:cNvSpPr>
              <a:spLocks noChangeArrowheads="1"/>
            </p:cNvSpPr>
            <p:nvPr/>
          </p:nvSpPr>
          <p:spPr bwMode="auto">
            <a:xfrm>
              <a:off x="685" y="3207"/>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6" name="Text Box 9"/>
            <p:cNvSpPr txBox="1">
              <a:spLocks noChangeArrowheads="1"/>
            </p:cNvSpPr>
            <p:nvPr/>
          </p:nvSpPr>
          <p:spPr bwMode="auto">
            <a:xfrm>
              <a:off x="856" y="3248"/>
              <a:ext cx="86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Exposure</a:t>
              </a:r>
            </a:p>
          </p:txBody>
        </p:sp>
        <p:sp>
          <p:nvSpPr>
            <p:cNvPr id="13347" name="Line 10"/>
            <p:cNvSpPr>
              <a:spLocks noChangeShapeType="1"/>
            </p:cNvSpPr>
            <p:nvPr/>
          </p:nvSpPr>
          <p:spPr bwMode="auto">
            <a:xfrm flipH="1">
              <a:off x="687" y="3488"/>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 name="Group 11"/>
          <p:cNvGrpSpPr>
            <a:grpSpLocks/>
          </p:cNvGrpSpPr>
          <p:nvPr/>
        </p:nvGrpSpPr>
        <p:grpSpPr bwMode="auto">
          <a:xfrm>
            <a:off x="6010275" y="4743450"/>
            <a:ext cx="2144713" cy="1168400"/>
            <a:chOff x="679" y="3207"/>
            <a:chExt cx="1217" cy="766"/>
          </a:xfrm>
        </p:grpSpPr>
        <p:sp>
          <p:nvSpPr>
            <p:cNvPr id="13342" name="Rectangle 12"/>
            <p:cNvSpPr>
              <a:spLocks noChangeArrowheads="1"/>
            </p:cNvSpPr>
            <p:nvPr/>
          </p:nvSpPr>
          <p:spPr bwMode="auto">
            <a:xfrm>
              <a:off x="685" y="3207"/>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3" name="Text Box 13"/>
            <p:cNvSpPr txBox="1">
              <a:spLocks noChangeArrowheads="1"/>
            </p:cNvSpPr>
            <p:nvPr/>
          </p:nvSpPr>
          <p:spPr bwMode="auto">
            <a:xfrm>
              <a:off x="856" y="3248"/>
              <a:ext cx="86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0066"/>
                  </a:solidFill>
                </a:rPr>
                <a:t>User</a:t>
              </a:r>
            </a:p>
          </p:txBody>
        </p:sp>
        <p:sp>
          <p:nvSpPr>
            <p:cNvPr id="13344" name="Line 14"/>
            <p:cNvSpPr>
              <a:spLocks noChangeShapeType="1"/>
            </p:cNvSpPr>
            <p:nvPr/>
          </p:nvSpPr>
          <p:spPr bwMode="auto">
            <a:xfrm flipH="1" flipV="1">
              <a:off x="679" y="3487"/>
              <a:ext cx="1214"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 name="Group 15"/>
          <p:cNvGrpSpPr>
            <a:grpSpLocks/>
          </p:cNvGrpSpPr>
          <p:nvPr/>
        </p:nvGrpSpPr>
        <p:grpSpPr bwMode="auto">
          <a:xfrm>
            <a:off x="3973513" y="2989263"/>
            <a:ext cx="1481137" cy="1092200"/>
            <a:chOff x="685" y="3207"/>
            <a:chExt cx="1211" cy="766"/>
          </a:xfrm>
        </p:grpSpPr>
        <p:sp>
          <p:nvSpPr>
            <p:cNvPr id="13339" name="Rectangle 16"/>
            <p:cNvSpPr>
              <a:spLocks noChangeArrowheads="1"/>
            </p:cNvSpPr>
            <p:nvPr/>
          </p:nvSpPr>
          <p:spPr bwMode="auto">
            <a:xfrm>
              <a:off x="685" y="3207"/>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0" name="Text Box 17"/>
            <p:cNvSpPr txBox="1">
              <a:spLocks noChangeArrowheads="1"/>
            </p:cNvSpPr>
            <p:nvPr/>
          </p:nvSpPr>
          <p:spPr bwMode="auto">
            <a:xfrm>
              <a:off x="856" y="3248"/>
              <a:ext cx="86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0099"/>
                  </a:solidFill>
                </a:rPr>
                <a:t>Contact</a:t>
              </a:r>
            </a:p>
          </p:txBody>
        </p:sp>
        <p:sp>
          <p:nvSpPr>
            <p:cNvPr id="13341" name="Line 18"/>
            <p:cNvSpPr>
              <a:spLocks noChangeShapeType="1"/>
            </p:cNvSpPr>
            <p:nvPr/>
          </p:nvSpPr>
          <p:spPr bwMode="auto">
            <a:xfrm flipH="1">
              <a:off x="687" y="3488"/>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298" name="Text Box 19"/>
          <p:cNvSpPr txBox="1">
            <a:spLocks noChangeArrowheads="1"/>
          </p:cNvSpPr>
          <p:nvPr/>
        </p:nvSpPr>
        <p:spPr bwMode="auto">
          <a:xfrm>
            <a:off x="1339850" y="1785938"/>
            <a:ext cx="15827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 graph</a:t>
            </a:r>
            <a:br>
              <a:rPr lang="en-US">
                <a:solidFill>
                  <a:schemeClr val="bg1"/>
                </a:solidFill>
              </a:rPr>
            </a:br>
            <a:r>
              <a:rPr lang="en-US">
                <a:solidFill>
                  <a:schemeClr val="bg1"/>
                </a:solidFill>
              </a:rPr>
              <a:t>entity</a:t>
            </a:r>
          </a:p>
        </p:txBody>
      </p:sp>
      <p:sp>
        <p:nvSpPr>
          <p:cNvPr id="12299" name="Text Box 20"/>
          <p:cNvSpPr txBox="1">
            <a:spLocks noChangeArrowheads="1"/>
          </p:cNvSpPr>
          <p:nvPr/>
        </p:nvSpPr>
        <p:spPr bwMode="auto">
          <a:xfrm>
            <a:off x="6076950" y="5230813"/>
            <a:ext cx="2028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non-graph data </a:t>
            </a:r>
            <a:br>
              <a:rPr lang="en-US">
                <a:solidFill>
                  <a:schemeClr val="bg1"/>
                </a:solidFill>
              </a:rPr>
            </a:br>
            <a:r>
              <a:rPr lang="en-US">
                <a:solidFill>
                  <a:schemeClr val="bg1"/>
                </a:solidFill>
              </a:rPr>
              <a:t>entity</a:t>
            </a:r>
          </a:p>
        </p:txBody>
      </p:sp>
      <p:sp>
        <p:nvSpPr>
          <p:cNvPr id="12300" name="Text Box 21"/>
          <p:cNvSpPr txBox="1">
            <a:spLocks noChangeArrowheads="1"/>
          </p:cNvSpPr>
          <p:nvPr/>
        </p:nvSpPr>
        <p:spPr bwMode="auto">
          <a:xfrm>
            <a:off x="4037013" y="3436938"/>
            <a:ext cx="1370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overlap</a:t>
            </a:r>
            <a:br>
              <a:rPr lang="en-US">
                <a:solidFill>
                  <a:schemeClr val="bg1"/>
                </a:solidFill>
              </a:rPr>
            </a:br>
            <a:r>
              <a:rPr lang="en-US">
                <a:solidFill>
                  <a:schemeClr val="bg1"/>
                </a:solidFill>
              </a:rPr>
              <a:t>entity</a:t>
            </a:r>
          </a:p>
        </p:txBody>
      </p:sp>
      <p:sp>
        <p:nvSpPr>
          <p:cNvPr id="26" name="Text Box 15"/>
          <p:cNvSpPr txBox="1">
            <a:spLocks noChangeArrowheads="1"/>
          </p:cNvSpPr>
          <p:nvPr/>
        </p:nvSpPr>
        <p:spPr bwMode="auto">
          <a:xfrm>
            <a:off x="711200" y="4983163"/>
            <a:ext cx="2774950" cy="1331912"/>
          </a:xfrm>
          <a:prstGeom prst="rect">
            <a:avLst/>
          </a:prstGeom>
          <a:solidFill>
            <a:srgbClr val="996633">
              <a:alpha val="50195"/>
            </a:srgbClr>
          </a:solidFill>
          <a:ln w="12700" algn="ctr">
            <a:solidFill>
              <a:schemeClr val="bg1"/>
            </a:solidFill>
            <a:prstDash val="dash"/>
            <a:miter lim="800000"/>
            <a:headEnd/>
            <a:tailEnd/>
          </a:ln>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endParaRPr lang="en-US">
              <a:solidFill>
                <a:schemeClr val="bg1"/>
              </a:solidFill>
            </a:endParaRPr>
          </a:p>
        </p:txBody>
      </p:sp>
      <p:sp>
        <p:nvSpPr>
          <p:cNvPr id="27" name="Text Box 5"/>
          <p:cNvSpPr txBox="1">
            <a:spLocks noChangeArrowheads="1"/>
          </p:cNvSpPr>
          <p:nvPr/>
        </p:nvSpPr>
        <p:spPr bwMode="auto">
          <a:xfrm>
            <a:off x="879475" y="711200"/>
            <a:ext cx="1644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Claim graph</a:t>
            </a:r>
          </a:p>
        </p:txBody>
      </p:sp>
      <p:grpSp>
        <p:nvGrpSpPr>
          <p:cNvPr id="5" name="Group 7"/>
          <p:cNvGrpSpPr>
            <a:grpSpLocks/>
          </p:cNvGrpSpPr>
          <p:nvPr/>
        </p:nvGrpSpPr>
        <p:grpSpPr bwMode="auto">
          <a:xfrm>
            <a:off x="1312863" y="5106988"/>
            <a:ext cx="1727200" cy="1092200"/>
            <a:chOff x="685" y="3207"/>
            <a:chExt cx="1211" cy="766"/>
          </a:xfrm>
        </p:grpSpPr>
        <p:sp>
          <p:nvSpPr>
            <p:cNvPr id="13336" name="Rectangle 8"/>
            <p:cNvSpPr>
              <a:spLocks noChangeArrowheads="1"/>
            </p:cNvSpPr>
            <p:nvPr/>
          </p:nvSpPr>
          <p:spPr bwMode="auto">
            <a:xfrm>
              <a:off x="685" y="3207"/>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37" name="Text Box 9"/>
            <p:cNvSpPr txBox="1">
              <a:spLocks noChangeArrowheads="1"/>
            </p:cNvSpPr>
            <p:nvPr/>
          </p:nvSpPr>
          <p:spPr bwMode="auto">
            <a:xfrm>
              <a:off x="856" y="3248"/>
              <a:ext cx="86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6633"/>
                  </a:solidFill>
                </a:rPr>
                <a:t>ClaimInfo</a:t>
              </a:r>
            </a:p>
          </p:txBody>
        </p:sp>
        <p:sp>
          <p:nvSpPr>
            <p:cNvPr id="13338" name="Line 10"/>
            <p:cNvSpPr>
              <a:spLocks noChangeShapeType="1"/>
            </p:cNvSpPr>
            <p:nvPr/>
          </p:nvSpPr>
          <p:spPr bwMode="auto">
            <a:xfrm flipH="1">
              <a:off x="687" y="3488"/>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2" name="Text Box 21"/>
          <p:cNvSpPr txBox="1">
            <a:spLocks noChangeArrowheads="1"/>
          </p:cNvSpPr>
          <p:nvPr/>
        </p:nvSpPr>
        <p:spPr bwMode="auto">
          <a:xfrm>
            <a:off x="1362075" y="5551488"/>
            <a:ext cx="15906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 info data entity</a:t>
            </a:r>
          </a:p>
        </p:txBody>
      </p:sp>
      <p:cxnSp>
        <p:nvCxnSpPr>
          <p:cNvPr id="34" name="Straight Arrow Connector 33"/>
          <p:cNvCxnSpPr>
            <a:cxnSpLocks noChangeShapeType="1"/>
          </p:cNvCxnSpPr>
          <p:nvPr/>
        </p:nvCxnSpPr>
        <p:spPr bwMode="auto">
          <a:xfrm rot="5400000" flipH="1" flipV="1">
            <a:off x="2411413" y="4537075"/>
            <a:ext cx="1011238" cy="147637"/>
          </a:xfrm>
          <a:prstGeom prst="straightConnector1">
            <a:avLst/>
          </a:prstGeom>
          <a:noFill/>
          <a:ln w="19050" algn="ctr">
            <a:solidFill>
              <a:srgbClr val="996633"/>
            </a:solidFill>
            <a:round/>
            <a:headEnd/>
            <a:tailEnd type="triangle" w="med" len="med"/>
          </a:ln>
          <a:extLst>
            <a:ext uri="{909E8E84-426E-40DD-AFC4-6F175D3DCCD1}">
              <a14:hiddenFill xmlns:a14="http://schemas.microsoft.com/office/drawing/2010/main">
                <a:noFill/>
              </a14:hiddenFill>
            </a:ext>
          </a:extLst>
        </p:spPr>
      </p:cxnSp>
      <p:grpSp>
        <p:nvGrpSpPr>
          <p:cNvPr id="13330" name="Group 10"/>
          <p:cNvGrpSpPr>
            <a:grpSpLocks/>
          </p:cNvGrpSpPr>
          <p:nvPr/>
        </p:nvGrpSpPr>
        <p:grpSpPr bwMode="auto">
          <a:xfrm>
            <a:off x="8632825" y="79375"/>
            <a:ext cx="431800" cy="461963"/>
            <a:chOff x="8632825" y="79375"/>
            <a:chExt cx="431800" cy="461963"/>
          </a:xfrm>
        </p:grpSpPr>
        <p:sp>
          <p:nvSpPr>
            <p:cNvPr id="13334" name="Rectangle 5"/>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35" name="AutoShape 6"/>
            <p:cNvSpPr>
              <a:spLocks noChangeArrowheads="1"/>
            </p:cNvSpPr>
            <p:nvPr/>
          </p:nvSpPr>
          <p:spPr bwMode="hidden">
            <a:xfrm rot="18896145" flipH="1">
              <a:off x="8643717" y="147160"/>
              <a:ext cx="326799" cy="326393"/>
            </a:xfrm>
            <a:prstGeom prst="rtTriangle">
              <a:avLst/>
            </a:prstGeom>
            <a:solidFill>
              <a:srgbClr val="3F8E3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7" name="Group 9"/>
          <p:cNvGrpSpPr>
            <a:grpSpLocks/>
          </p:cNvGrpSpPr>
          <p:nvPr/>
        </p:nvGrpSpPr>
        <p:grpSpPr bwMode="auto">
          <a:xfrm>
            <a:off x="8621713" y="90488"/>
            <a:ext cx="431800" cy="461962"/>
            <a:chOff x="8632825" y="79375"/>
            <a:chExt cx="431800" cy="461963"/>
          </a:xfrm>
        </p:grpSpPr>
        <p:sp>
          <p:nvSpPr>
            <p:cNvPr id="13332" name="Rectangle 8"/>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33" name="Rectangle 9"/>
            <p:cNvSpPr>
              <a:spLocks noChangeArrowheads="1"/>
            </p:cNvSpPr>
            <p:nvPr/>
          </p:nvSpPr>
          <p:spPr bwMode="hidden">
            <a:xfrm>
              <a:off x="8703097" y="164547"/>
              <a:ext cx="291257" cy="291620"/>
            </a:xfrm>
            <a:prstGeom prst="rect">
              <a:avLst/>
            </a:prstGeom>
            <a:solidFill>
              <a:srgbClr val="C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2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0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29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par>
                          <p:cTn id="41" fill="hold" nodeType="afterGroup">
                            <p:stCondLst>
                              <p:cond delay="0"/>
                            </p:stCondLst>
                            <p:childTnLst>
                              <p:par>
                                <p:cTn id="42" presetID="17" presetClass="entr" presetSubtype="10"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p:bldP spid="12292" grpId="0" animBg="1"/>
      <p:bldP spid="12293" grpId="0"/>
      <p:bldP spid="12294" grpId="0"/>
      <p:bldP spid="12298" grpId="0"/>
      <p:bldP spid="12299" grpId="0"/>
      <p:bldP spid="12300" grpId="0"/>
      <p:bldP spid="26" grpId="0" animBg="1"/>
      <p:bldP spid="27"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15"/>
          <p:cNvSpPr txBox="1">
            <a:spLocks noChangeArrowheads="1"/>
          </p:cNvSpPr>
          <p:nvPr/>
        </p:nvSpPr>
        <p:spPr bwMode="auto">
          <a:xfrm>
            <a:off x="254000" y="4821238"/>
            <a:ext cx="1689100" cy="1331912"/>
          </a:xfrm>
          <a:prstGeom prst="rect">
            <a:avLst/>
          </a:prstGeom>
          <a:solidFill>
            <a:srgbClr val="996633">
              <a:alpha val="50195"/>
            </a:srgbClr>
          </a:solidFill>
          <a:ln w="12700" algn="ctr">
            <a:solidFill>
              <a:schemeClr val="bg1"/>
            </a:solidFill>
            <a:prstDash val="dash"/>
            <a:miter lim="800000"/>
            <a:headEnd/>
            <a:tailEnd/>
          </a:ln>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endParaRPr lang="en-US">
              <a:solidFill>
                <a:schemeClr val="bg1"/>
              </a:solidFill>
            </a:endParaRPr>
          </a:p>
        </p:txBody>
      </p:sp>
      <p:grpSp>
        <p:nvGrpSpPr>
          <p:cNvPr id="14339" name="Group 29"/>
          <p:cNvGrpSpPr>
            <a:grpSpLocks/>
          </p:cNvGrpSpPr>
          <p:nvPr/>
        </p:nvGrpSpPr>
        <p:grpSpPr bwMode="auto">
          <a:xfrm>
            <a:off x="352425" y="4926013"/>
            <a:ext cx="1487488" cy="1092200"/>
            <a:chOff x="161" y="3103"/>
            <a:chExt cx="1031" cy="688"/>
          </a:xfrm>
        </p:grpSpPr>
        <p:sp>
          <p:nvSpPr>
            <p:cNvPr id="14363" name="Rectangle 23"/>
            <p:cNvSpPr>
              <a:spLocks noChangeArrowheads="1"/>
            </p:cNvSpPr>
            <p:nvPr/>
          </p:nvSpPr>
          <p:spPr bwMode="auto">
            <a:xfrm>
              <a:off x="161" y="3103"/>
              <a:ext cx="1031" cy="68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64" name="Line 25"/>
            <p:cNvSpPr>
              <a:spLocks noChangeShapeType="1"/>
            </p:cNvSpPr>
            <p:nvPr/>
          </p:nvSpPr>
          <p:spPr bwMode="auto">
            <a:xfrm flipH="1">
              <a:off x="163" y="3355"/>
              <a:ext cx="10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4340" name="Rectangle 2"/>
          <p:cNvSpPr>
            <a:spLocks noGrp="1" noChangeArrowheads="1"/>
          </p:cNvSpPr>
          <p:nvPr>
            <p:ph type="title"/>
          </p:nvPr>
        </p:nvSpPr>
        <p:spPr/>
        <p:txBody>
          <a:bodyPr/>
          <a:lstStyle/>
          <a:p>
            <a:r>
              <a:rPr lang="en-US" smtClean="0"/>
              <a:t>Technical differences between each type</a:t>
            </a:r>
          </a:p>
        </p:txBody>
      </p:sp>
      <p:sp>
        <p:nvSpPr>
          <p:cNvPr id="14341" name="Rectangle 28"/>
          <p:cNvSpPr>
            <a:spLocks noGrp="1" noChangeArrowheads="1"/>
          </p:cNvSpPr>
          <p:nvPr>
            <p:ph idx="1"/>
          </p:nvPr>
        </p:nvSpPr>
        <p:spPr>
          <a:xfrm>
            <a:off x="4057650" y="768350"/>
            <a:ext cx="4864100" cy="5813425"/>
          </a:xfrm>
        </p:spPr>
        <p:txBody>
          <a:bodyPr/>
          <a:lstStyle/>
          <a:p>
            <a:pPr>
              <a:buFont typeface="Arial" charset="0"/>
              <a:buChar char="•"/>
            </a:pPr>
            <a:r>
              <a:rPr lang="en-US" sz="2200" smtClean="0"/>
              <a:t>Claim graph instances are:</a:t>
            </a:r>
          </a:p>
          <a:p>
            <a:pPr lvl="1"/>
            <a:r>
              <a:rPr lang="en-US" sz="2000" smtClean="0"/>
              <a:t>Copied to archive and removed from database during archiving</a:t>
            </a:r>
          </a:p>
          <a:p>
            <a:pPr lvl="1"/>
            <a:r>
              <a:rPr lang="en-US" sz="2000" smtClean="0"/>
              <a:t>Removed from database during purging</a:t>
            </a:r>
          </a:p>
          <a:p>
            <a:pPr>
              <a:buFont typeface="Arial" charset="0"/>
              <a:buChar char="•"/>
            </a:pPr>
            <a:r>
              <a:rPr lang="en-US" sz="2200" smtClean="0"/>
              <a:t>Non-graph data is not removed from database as a result of archiving or purging</a:t>
            </a:r>
          </a:p>
          <a:p>
            <a:pPr>
              <a:buFont typeface="Arial" charset="0"/>
              <a:buChar char="•"/>
            </a:pPr>
            <a:r>
              <a:rPr lang="en-US" sz="2200" smtClean="0"/>
              <a:t>Overlap instances are treated as either claim graph or non-graph, depending on the individual instance</a:t>
            </a:r>
          </a:p>
          <a:p>
            <a:pPr>
              <a:buFont typeface="Arial" charset="0"/>
              <a:buChar char="•"/>
            </a:pPr>
            <a:r>
              <a:rPr lang="en-US" sz="2200" smtClean="0"/>
              <a:t>ClaimInfo data instances are:</a:t>
            </a:r>
          </a:p>
          <a:p>
            <a:pPr lvl="1"/>
            <a:r>
              <a:rPr lang="en-US" sz="2000" smtClean="0"/>
              <a:t>Left in database and not copied to archive during archiving</a:t>
            </a:r>
          </a:p>
          <a:p>
            <a:pPr lvl="1"/>
            <a:r>
              <a:rPr lang="en-US" sz="2000" smtClean="0"/>
              <a:t>Removed from database during purging</a:t>
            </a:r>
          </a:p>
        </p:txBody>
      </p:sp>
      <p:sp>
        <p:nvSpPr>
          <p:cNvPr id="14342" name="Rectangle 4"/>
          <p:cNvSpPr>
            <a:spLocks noChangeArrowheads="1"/>
          </p:cNvSpPr>
          <p:nvPr/>
        </p:nvSpPr>
        <p:spPr bwMode="auto">
          <a:xfrm>
            <a:off x="2019300" y="2781300"/>
            <a:ext cx="1943100" cy="3371850"/>
          </a:xfrm>
          <a:prstGeom prst="rect">
            <a:avLst/>
          </a:prstGeom>
          <a:solidFill>
            <a:srgbClr val="FF0066">
              <a:alpha val="50195"/>
            </a:srgbClr>
          </a:solidFill>
          <a:ln w="12700" algn="ctr">
            <a:solidFill>
              <a:schemeClr val="bg1"/>
            </a:solidFill>
            <a:prstDash val="dash"/>
            <a:miter lim="800000"/>
            <a:headEnd/>
            <a:tailEnd/>
          </a:ln>
        </p:spPr>
        <p:txBody>
          <a:bodyPr lIns="0" tIns="0" rIns="0" bIns="0" anchor="ctr"/>
          <a:lstStyle/>
          <a:p>
            <a:endParaRPr lang="en-US"/>
          </a:p>
        </p:txBody>
      </p:sp>
      <p:sp>
        <p:nvSpPr>
          <p:cNvPr id="14343" name="Rectangle 5"/>
          <p:cNvSpPr>
            <a:spLocks noChangeArrowheads="1"/>
          </p:cNvSpPr>
          <p:nvPr/>
        </p:nvSpPr>
        <p:spPr bwMode="auto">
          <a:xfrm>
            <a:off x="1236663" y="1273175"/>
            <a:ext cx="2432050" cy="3371850"/>
          </a:xfrm>
          <a:prstGeom prst="rect">
            <a:avLst/>
          </a:prstGeom>
          <a:solidFill>
            <a:schemeClr val="accent1">
              <a:alpha val="50195"/>
            </a:schemeClr>
          </a:solidFill>
          <a:ln w="12700" algn="ctr">
            <a:solidFill>
              <a:schemeClr val="bg1"/>
            </a:solidFill>
            <a:prstDash val="dash"/>
            <a:miter lim="800000"/>
            <a:headEnd/>
            <a:tailEnd/>
          </a:ln>
        </p:spPr>
        <p:txBody>
          <a:bodyPr lIns="0" tIns="0" rIns="0" bIns="0" anchor="ctr"/>
          <a:lstStyle/>
          <a:p>
            <a:endParaRPr lang="en-US"/>
          </a:p>
        </p:txBody>
      </p:sp>
      <p:sp>
        <p:nvSpPr>
          <p:cNvPr id="14344" name="Text Box 6"/>
          <p:cNvSpPr txBox="1">
            <a:spLocks noChangeArrowheads="1"/>
          </p:cNvSpPr>
          <p:nvPr/>
        </p:nvSpPr>
        <p:spPr bwMode="auto">
          <a:xfrm>
            <a:off x="1262063" y="958850"/>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Claim graph</a:t>
            </a:r>
          </a:p>
        </p:txBody>
      </p:sp>
      <p:sp>
        <p:nvSpPr>
          <p:cNvPr id="14345" name="Text Box 7"/>
          <p:cNvSpPr txBox="1">
            <a:spLocks noChangeArrowheads="1"/>
          </p:cNvSpPr>
          <p:nvPr/>
        </p:nvSpPr>
        <p:spPr bwMode="auto">
          <a:xfrm>
            <a:off x="1952625" y="6167438"/>
            <a:ext cx="2019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FF0066"/>
                </a:solidFill>
              </a:rPr>
              <a:t>non-graph data</a:t>
            </a:r>
          </a:p>
        </p:txBody>
      </p:sp>
      <p:grpSp>
        <p:nvGrpSpPr>
          <p:cNvPr id="14346" name="Group 8"/>
          <p:cNvGrpSpPr>
            <a:grpSpLocks/>
          </p:cNvGrpSpPr>
          <p:nvPr/>
        </p:nvGrpSpPr>
        <p:grpSpPr bwMode="auto">
          <a:xfrm>
            <a:off x="1374775" y="1563688"/>
            <a:ext cx="1727200" cy="1092200"/>
            <a:chOff x="685" y="3207"/>
            <a:chExt cx="1211" cy="766"/>
          </a:xfrm>
        </p:grpSpPr>
        <p:sp>
          <p:nvSpPr>
            <p:cNvPr id="14360" name="Rectangle 9"/>
            <p:cNvSpPr>
              <a:spLocks noChangeArrowheads="1"/>
            </p:cNvSpPr>
            <p:nvPr/>
          </p:nvSpPr>
          <p:spPr bwMode="auto">
            <a:xfrm>
              <a:off x="685" y="3207"/>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61" name="Text Box 10"/>
            <p:cNvSpPr txBox="1">
              <a:spLocks noChangeArrowheads="1"/>
            </p:cNvSpPr>
            <p:nvPr/>
          </p:nvSpPr>
          <p:spPr bwMode="auto">
            <a:xfrm>
              <a:off x="856" y="3248"/>
              <a:ext cx="86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Exposure</a:t>
              </a:r>
            </a:p>
          </p:txBody>
        </p:sp>
        <p:sp>
          <p:nvSpPr>
            <p:cNvPr id="14362" name="Line 11"/>
            <p:cNvSpPr>
              <a:spLocks noChangeShapeType="1"/>
            </p:cNvSpPr>
            <p:nvPr/>
          </p:nvSpPr>
          <p:spPr bwMode="auto">
            <a:xfrm flipH="1">
              <a:off x="687" y="3488"/>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347" name="Group 12"/>
          <p:cNvGrpSpPr>
            <a:grpSpLocks/>
          </p:cNvGrpSpPr>
          <p:nvPr/>
        </p:nvGrpSpPr>
        <p:grpSpPr bwMode="auto">
          <a:xfrm>
            <a:off x="2127250" y="4843463"/>
            <a:ext cx="1727200" cy="1092200"/>
            <a:chOff x="685" y="3207"/>
            <a:chExt cx="1211" cy="766"/>
          </a:xfrm>
        </p:grpSpPr>
        <p:sp>
          <p:nvSpPr>
            <p:cNvPr id="14357" name="Rectangle 13"/>
            <p:cNvSpPr>
              <a:spLocks noChangeArrowheads="1"/>
            </p:cNvSpPr>
            <p:nvPr/>
          </p:nvSpPr>
          <p:spPr bwMode="auto">
            <a:xfrm>
              <a:off x="685" y="3207"/>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58" name="Text Box 14"/>
            <p:cNvSpPr txBox="1">
              <a:spLocks noChangeArrowheads="1"/>
            </p:cNvSpPr>
            <p:nvPr/>
          </p:nvSpPr>
          <p:spPr bwMode="auto">
            <a:xfrm>
              <a:off x="856" y="3248"/>
              <a:ext cx="86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0066"/>
                  </a:solidFill>
                </a:rPr>
                <a:t>User</a:t>
              </a:r>
            </a:p>
          </p:txBody>
        </p:sp>
        <p:sp>
          <p:nvSpPr>
            <p:cNvPr id="14359" name="Line 15"/>
            <p:cNvSpPr>
              <a:spLocks noChangeShapeType="1"/>
            </p:cNvSpPr>
            <p:nvPr/>
          </p:nvSpPr>
          <p:spPr bwMode="auto">
            <a:xfrm flipH="1">
              <a:off x="687" y="3488"/>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348" name="Group 16"/>
          <p:cNvGrpSpPr>
            <a:grpSpLocks/>
          </p:cNvGrpSpPr>
          <p:nvPr/>
        </p:nvGrpSpPr>
        <p:grpSpPr bwMode="auto">
          <a:xfrm>
            <a:off x="2106613" y="3227388"/>
            <a:ext cx="1481137" cy="1092200"/>
            <a:chOff x="685" y="3207"/>
            <a:chExt cx="1211" cy="766"/>
          </a:xfrm>
        </p:grpSpPr>
        <p:sp>
          <p:nvSpPr>
            <p:cNvPr id="14354" name="Rectangle 17"/>
            <p:cNvSpPr>
              <a:spLocks noChangeArrowheads="1"/>
            </p:cNvSpPr>
            <p:nvPr/>
          </p:nvSpPr>
          <p:spPr bwMode="auto">
            <a:xfrm>
              <a:off x="685" y="3207"/>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55" name="Text Box 18"/>
            <p:cNvSpPr txBox="1">
              <a:spLocks noChangeArrowheads="1"/>
            </p:cNvSpPr>
            <p:nvPr/>
          </p:nvSpPr>
          <p:spPr bwMode="auto">
            <a:xfrm>
              <a:off x="856" y="3248"/>
              <a:ext cx="86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0099"/>
                  </a:solidFill>
                </a:rPr>
                <a:t>Contact</a:t>
              </a:r>
            </a:p>
          </p:txBody>
        </p:sp>
        <p:sp>
          <p:nvSpPr>
            <p:cNvPr id="14356" name="Line 19"/>
            <p:cNvSpPr>
              <a:spLocks noChangeShapeType="1"/>
            </p:cNvSpPr>
            <p:nvPr/>
          </p:nvSpPr>
          <p:spPr bwMode="auto">
            <a:xfrm flipH="1">
              <a:off x="687" y="3488"/>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349" name="Text Box 20"/>
          <p:cNvSpPr txBox="1">
            <a:spLocks noChangeArrowheads="1"/>
          </p:cNvSpPr>
          <p:nvPr/>
        </p:nvSpPr>
        <p:spPr bwMode="auto">
          <a:xfrm>
            <a:off x="1430338" y="2024063"/>
            <a:ext cx="15827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 graph</a:t>
            </a:r>
            <a:br>
              <a:rPr lang="en-US">
                <a:solidFill>
                  <a:schemeClr val="bg1"/>
                </a:solidFill>
              </a:rPr>
            </a:br>
            <a:r>
              <a:rPr lang="en-US">
                <a:solidFill>
                  <a:schemeClr val="bg1"/>
                </a:solidFill>
              </a:rPr>
              <a:t>entity</a:t>
            </a:r>
          </a:p>
        </p:txBody>
      </p:sp>
      <p:sp>
        <p:nvSpPr>
          <p:cNvPr id="14350" name="Text Box 21"/>
          <p:cNvSpPr txBox="1">
            <a:spLocks noChangeArrowheads="1"/>
          </p:cNvSpPr>
          <p:nvPr/>
        </p:nvSpPr>
        <p:spPr bwMode="auto">
          <a:xfrm>
            <a:off x="2173288" y="5264150"/>
            <a:ext cx="1631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non-graph data entity</a:t>
            </a:r>
          </a:p>
        </p:txBody>
      </p:sp>
      <p:sp>
        <p:nvSpPr>
          <p:cNvPr id="14351" name="Text Box 22"/>
          <p:cNvSpPr txBox="1">
            <a:spLocks noChangeArrowheads="1"/>
          </p:cNvSpPr>
          <p:nvPr/>
        </p:nvSpPr>
        <p:spPr bwMode="auto">
          <a:xfrm>
            <a:off x="2170113" y="3675063"/>
            <a:ext cx="1370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overlap</a:t>
            </a:r>
            <a:br>
              <a:rPr lang="en-US">
                <a:solidFill>
                  <a:schemeClr val="bg1"/>
                </a:solidFill>
              </a:rPr>
            </a:br>
            <a:r>
              <a:rPr lang="en-US">
                <a:solidFill>
                  <a:schemeClr val="bg1"/>
                </a:solidFill>
              </a:rPr>
              <a:t>entity</a:t>
            </a:r>
          </a:p>
        </p:txBody>
      </p:sp>
      <p:sp>
        <p:nvSpPr>
          <p:cNvPr id="14352" name="Text Box 24"/>
          <p:cNvSpPr txBox="1">
            <a:spLocks noChangeArrowheads="1"/>
          </p:cNvSpPr>
          <p:nvPr/>
        </p:nvSpPr>
        <p:spPr bwMode="auto">
          <a:xfrm>
            <a:off x="339725" y="4987925"/>
            <a:ext cx="1536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6633"/>
                </a:solidFill>
              </a:rPr>
              <a:t>ClaimInfo</a:t>
            </a:r>
          </a:p>
        </p:txBody>
      </p:sp>
      <p:sp>
        <p:nvSpPr>
          <p:cNvPr id="14353" name="Text Box 26"/>
          <p:cNvSpPr txBox="1">
            <a:spLocks noChangeArrowheads="1"/>
          </p:cNvSpPr>
          <p:nvPr/>
        </p:nvSpPr>
        <p:spPr bwMode="auto">
          <a:xfrm>
            <a:off x="409575" y="5360988"/>
            <a:ext cx="1371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 info data entity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Adding new entities to ClaimCenter</a:t>
            </a:r>
          </a:p>
        </p:txBody>
      </p:sp>
      <p:sp>
        <p:nvSpPr>
          <p:cNvPr id="15363" name="Rectangle 3"/>
          <p:cNvSpPr>
            <a:spLocks noGrp="1" noChangeArrowheads="1"/>
          </p:cNvSpPr>
          <p:nvPr>
            <p:ph idx="1"/>
          </p:nvPr>
        </p:nvSpPr>
        <p:spPr>
          <a:xfrm>
            <a:off x="519113" y="1163638"/>
            <a:ext cx="8318500" cy="5226050"/>
          </a:xfrm>
        </p:spPr>
        <p:txBody>
          <a:bodyPr/>
          <a:lstStyle/>
          <a:p>
            <a:pPr>
              <a:buFont typeface="Arial" charset="0"/>
              <a:buChar char="•"/>
            </a:pPr>
            <a:r>
              <a:rPr lang="en-US" smtClean="0"/>
              <a:t>When you create a new entity in ClaimCenter, you must decide whether it belongs to the claim graph and configure it appropriately</a:t>
            </a:r>
          </a:p>
          <a:p>
            <a:pPr lvl="1"/>
            <a:r>
              <a:rPr lang="en-US" smtClean="0"/>
              <a:t>If an entity should be part of the claim graph but isn't, its instances will not be removed (archived or purged) when the claim is removed</a:t>
            </a:r>
          </a:p>
          <a:p>
            <a:pPr lvl="1"/>
            <a:r>
              <a:rPr lang="en-US" smtClean="0"/>
              <a:t>If an entity is added to the claim graph incorrectly:</a:t>
            </a:r>
          </a:p>
          <a:p>
            <a:pPr lvl="2"/>
            <a:r>
              <a:rPr lang="en-US" smtClean="0"/>
              <a:t>ClaimCenter may not start</a:t>
            </a:r>
          </a:p>
          <a:p>
            <a:pPr lvl="2"/>
            <a:r>
              <a:rPr lang="en-US" smtClean="0"/>
              <a:t>The databases could be put into an inconsistent state</a:t>
            </a:r>
          </a:p>
        </p:txBody>
      </p:sp>
      <p:pic>
        <p:nvPicPr>
          <p:cNvPr id="4" name="Picture 3" descr="C:\Users\trhoades\AppData\Local\Microsoft\Windows\Temporary Internet Files\Content.IE5\YHSYSW74\MC90043388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408" y="3802771"/>
            <a:ext cx="594487" cy="594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825500" y="120650"/>
            <a:ext cx="8318500" cy="742950"/>
          </a:xfrm>
        </p:spPr>
        <p:txBody>
          <a:bodyPr/>
          <a:lstStyle/>
          <a:p>
            <a:pPr eaLnBrk="1" hangingPunct="1"/>
            <a:r>
              <a:rPr lang="en-US" dirty="0" smtClean="0"/>
              <a:t>Lesson outline</a:t>
            </a:r>
          </a:p>
        </p:txBody>
      </p:sp>
      <p:sp>
        <p:nvSpPr>
          <p:cNvPr id="16387" name="Rectangle 3"/>
          <p:cNvSpPr>
            <a:spLocks noGrp="1" noChangeArrowheads="1"/>
          </p:cNvSpPr>
          <p:nvPr>
            <p:ph type="body" idx="4294967295"/>
          </p:nvPr>
        </p:nvSpPr>
        <p:spPr>
          <a:xfrm>
            <a:off x="825500" y="1192213"/>
            <a:ext cx="8318500" cy="5197475"/>
          </a:xfrm>
        </p:spPr>
        <p:txBody>
          <a:bodyPr/>
          <a:lstStyle/>
          <a:p>
            <a:pPr>
              <a:lnSpc>
                <a:spcPct val="150000"/>
              </a:lnSpc>
            </a:pPr>
            <a:r>
              <a:rPr lang="en-US" sz="2800" smtClean="0">
                <a:solidFill>
                  <a:srgbClr val="C0C0C0"/>
                </a:solidFill>
              </a:rPr>
              <a:t>Overview of data model graphs</a:t>
            </a:r>
          </a:p>
          <a:p>
            <a:pPr>
              <a:lnSpc>
                <a:spcPct val="150000"/>
              </a:lnSpc>
            </a:pPr>
            <a:r>
              <a:rPr lang="en-US" sz="2800" smtClean="0"/>
              <a:t>Claim graph entities </a:t>
            </a:r>
          </a:p>
          <a:p>
            <a:pPr>
              <a:lnSpc>
                <a:spcPct val="150000"/>
              </a:lnSpc>
            </a:pPr>
            <a:r>
              <a:rPr lang="en-US" sz="2800" smtClean="0">
                <a:solidFill>
                  <a:srgbClr val="C0C0C0"/>
                </a:solidFill>
              </a:rPr>
              <a:t>Non-graph entities </a:t>
            </a:r>
          </a:p>
          <a:p>
            <a:pPr>
              <a:lnSpc>
                <a:spcPct val="150000"/>
              </a:lnSpc>
            </a:pPr>
            <a:r>
              <a:rPr lang="en-US" sz="2800" smtClean="0">
                <a:solidFill>
                  <a:srgbClr val="C0C0C0"/>
                </a:solidFill>
              </a:rPr>
              <a:t>Overlap entities</a:t>
            </a:r>
          </a:p>
          <a:p>
            <a:pPr>
              <a:lnSpc>
                <a:spcPct val="150000"/>
              </a:lnSpc>
            </a:pPr>
            <a:r>
              <a:rPr lang="en-US" sz="2800" smtClean="0">
                <a:solidFill>
                  <a:srgbClr val="C0C0C0"/>
                </a:solidFill>
              </a:rPr>
              <a:t>Claim Info entities</a:t>
            </a:r>
          </a:p>
          <a:p>
            <a:pPr>
              <a:lnSpc>
                <a:spcPct val="150000"/>
              </a:lnSpc>
            </a:pPr>
            <a:r>
              <a:rPr lang="en-US" sz="2800" smtClean="0">
                <a:solidFill>
                  <a:srgbClr val="C0C0C0"/>
                </a:solidFill>
              </a:rPr>
              <a:t>Data model graph tools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Relationship terminology</a:t>
            </a:r>
          </a:p>
        </p:txBody>
      </p:sp>
      <p:sp>
        <p:nvSpPr>
          <p:cNvPr id="17411" name="Rectangle 3"/>
          <p:cNvSpPr>
            <a:spLocks noGrp="1" noChangeArrowheads="1"/>
          </p:cNvSpPr>
          <p:nvPr>
            <p:ph idx="1"/>
          </p:nvPr>
        </p:nvSpPr>
        <p:spPr>
          <a:xfrm>
            <a:off x="519113" y="3019425"/>
            <a:ext cx="8318500" cy="3381375"/>
          </a:xfrm>
        </p:spPr>
        <p:txBody>
          <a:bodyPr/>
          <a:lstStyle/>
          <a:p>
            <a:pPr>
              <a:buFont typeface="Arial" charset="0"/>
              <a:buChar char="•"/>
            </a:pPr>
            <a:r>
              <a:rPr lang="en-US" smtClean="0"/>
              <a:t>Typical foreign key relationship is “owned by” in the direction of the foreign key</a:t>
            </a:r>
          </a:p>
          <a:p>
            <a:pPr lvl="1"/>
            <a:r>
              <a:rPr lang="en-US" smtClean="0"/>
              <a:t>Possible to define foreign keys as “own” relationship by setting </a:t>
            </a:r>
            <a:r>
              <a:rPr lang="en-US" smtClean="0">
                <a:latin typeface="Courier New" pitchFamily="49" charset="0"/>
                <a:cs typeface="Courier New" pitchFamily="49" charset="0"/>
              </a:rPr>
              <a:t>owner=“true”</a:t>
            </a:r>
            <a:r>
              <a:rPr lang="en-US" smtClean="0"/>
              <a:t> parameter in foreign key definition</a:t>
            </a:r>
          </a:p>
          <a:p>
            <a:pPr>
              <a:buFont typeface="Arial" charset="0"/>
              <a:buChar char="•"/>
            </a:pPr>
            <a:r>
              <a:rPr lang="en-US" smtClean="0"/>
              <a:t>If entity A has a foreign key to entity B, then entity A “owned by" entity B, and entity B "owns" entity A</a:t>
            </a:r>
          </a:p>
          <a:p>
            <a:pPr>
              <a:buFont typeface="Arial" charset="0"/>
              <a:buChar char="•"/>
            </a:pPr>
            <a:r>
              <a:rPr lang="en-US" smtClean="0"/>
              <a:t>If entity B has an </a:t>
            </a:r>
            <a:r>
              <a:rPr lang="en-US" smtClean="0">
                <a:latin typeface="Courier New" pitchFamily="49" charset="0"/>
                <a:cs typeface="Courier New" pitchFamily="49" charset="0"/>
              </a:rPr>
              <a:t>owner=“true” </a:t>
            </a:r>
            <a:r>
              <a:rPr lang="en-US" smtClean="0"/>
              <a:t>foreign key to entity C, then entity B “owns” entity C</a:t>
            </a:r>
          </a:p>
          <a:p>
            <a:pPr>
              <a:buFont typeface="Arial" charset="0"/>
              <a:buChar char="•"/>
            </a:pPr>
            <a:endParaRPr lang="en-US" smtClean="0"/>
          </a:p>
        </p:txBody>
      </p:sp>
      <p:grpSp>
        <p:nvGrpSpPr>
          <p:cNvPr id="17412" name="Group 20"/>
          <p:cNvGrpSpPr>
            <a:grpSpLocks/>
          </p:cNvGrpSpPr>
          <p:nvPr/>
        </p:nvGrpSpPr>
        <p:grpSpPr bwMode="auto">
          <a:xfrm>
            <a:off x="3486150" y="1065213"/>
            <a:ext cx="2305050" cy="1092200"/>
            <a:chOff x="927" y="771"/>
            <a:chExt cx="1291" cy="688"/>
          </a:xfrm>
        </p:grpSpPr>
        <p:grpSp>
          <p:nvGrpSpPr>
            <p:cNvPr id="17429" name="Group 15"/>
            <p:cNvGrpSpPr>
              <a:grpSpLocks/>
            </p:cNvGrpSpPr>
            <p:nvPr/>
          </p:nvGrpSpPr>
          <p:grpSpPr bwMode="auto">
            <a:xfrm>
              <a:off x="927" y="771"/>
              <a:ext cx="1291" cy="688"/>
              <a:chOff x="1029" y="771"/>
              <a:chExt cx="1189" cy="688"/>
            </a:xfrm>
          </p:grpSpPr>
          <p:sp>
            <p:nvSpPr>
              <p:cNvPr id="17431" name="Rectangle 5"/>
              <p:cNvSpPr>
                <a:spLocks noChangeArrowheads="1"/>
              </p:cNvSpPr>
              <p:nvPr/>
            </p:nvSpPr>
            <p:spPr bwMode="auto">
              <a:xfrm>
                <a:off x="1029" y="771"/>
                <a:ext cx="1189" cy="68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32" name="Line 7"/>
              <p:cNvSpPr>
                <a:spLocks noChangeShapeType="1"/>
              </p:cNvSpPr>
              <p:nvPr/>
            </p:nvSpPr>
            <p:spPr bwMode="auto">
              <a:xfrm flipH="1">
                <a:off x="1030" y="1023"/>
                <a:ext cx="11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30" name="Text Box 6"/>
            <p:cNvSpPr txBox="1">
              <a:spLocks noChangeArrowheads="1"/>
            </p:cNvSpPr>
            <p:nvPr/>
          </p:nvSpPr>
          <p:spPr bwMode="auto">
            <a:xfrm>
              <a:off x="946" y="808"/>
              <a:ext cx="12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(B) Claim</a:t>
              </a:r>
            </a:p>
          </p:txBody>
        </p:sp>
      </p:grpSp>
      <p:sp>
        <p:nvSpPr>
          <p:cNvPr id="17413" name="Rectangle 10"/>
          <p:cNvSpPr>
            <a:spLocks noChangeArrowheads="1"/>
          </p:cNvSpPr>
          <p:nvPr/>
        </p:nvSpPr>
        <p:spPr bwMode="auto">
          <a:xfrm>
            <a:off x="706438" y="1065213"/>
            <a:ext cx="1827212" cy="10922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14" name="Text Box 11"/>
          <p:cNvSpPr txBox="1">
            <a:spLocks noChangeArrowheads="1"/>
          </p:cNvSpPr>
          <p:nvPr/>
        </p:nvSpPr>
        <p:spPr bwMode="auto">
          <a:xfrm>
            <a:off x="735013" y="1123950"/>
            <a:ext cx="1773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 Incident</a:t>
            </a:r>
          </a:p>
        </p:txBody>
      </p:sp>
      <p:sp>
        <p:nvSpPr>
          <p:cNvPr id="17415" name="Line 12"/>
          <p:cNvSpPr>
            <a:spLocks noChangeShapeType="1"/>
          </p:cNvSpPr>
          <p:nvPr/>
        </p:nvSpPr>
        <p:spPr bwMode="auto">
          <a:xfrm flipH="1">
            <a:off x="709613" y="1465263"/>
            <a:ext cx="18192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6" name="Text Box 14"/>
          <p:cNvSpPr txBox="1">
            <a:spLocks noChangeArrowheads="1"/>
          </p:cNvSpPr>
          <p:nvPr/>
        </p:nvSpPr>
        <p:spPr bwMode="auto">
          <a:xfrm>
            <a:off x="914400" y="1609725"/>
            <a:ext cx="1604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&lt;foreignkey&gt;</a:t>
            </a:r>
          </a:p>
        </p:txBody>
      </p:sp>
      <p:sp>
        <p:nvSpPr>
          <p:cNvPr id="17417" name="Text Box 14"/>
          <p:cNvSpPr txBox="1">
            <a:spLocks noChangeArrowheads="1"/>
          </p:cNvSpPr>
          <p:nvPr/>
        </p:nvSpPr>
        <p:spPr bwMode="auto">
          <a:xfrm>
            <a:off x="3883025" y="1609725"/>
            <a:ext cx="17795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&lt;foreignkey</a:t>
            </a:r>
            <a:br>
              <a:rPr lang="en-US" sz="1800">
                <a:solidFill>
                  <a:schemeClr val="accent1"/>
                </a:solidFill>
              </a:rPr>
            </a:br>
            <a:r>
              <a:rPr lang="en-US" sz="1800">
                <a:solidFill>
                  <a:schemeClr val="accent1"/>
                </a:solidFill>
              </a:rPr>
              <a:t>owner=“true”&gt;</a:t>
            </a:r>
          </a:p>
        </p:txBody>
      </p:sp>
      <p:sp>
        <p:nvSpPr>
          <p:cNvPr id="17418" name="Line 13"/>
          <p:cNvSpPr>
            <a:spLocks noChangeShapeType="1"/>
          </p:cNvSpPr>
          <p:nvPr/>
        </p:nvSpPr>
        <p:spPr bwMode="auto">
          <a:xfrm flipV="1">
            <a:off x="2438400" y="1314450"/>
            <a:ext cx="1400175" cy="409575"/>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9" name="Line 26"/>
          <p:cNvSpPr>
            <a:spLocks noChangeShapeType="1"/>
          </p:cNvSpPr>
          <p:nvPr/>
        </p:nvSpPr>
        <p:spPr bwMode="auto">
          <a:xfrm>
            <a:off x="754063" y="2393950"/>
            <a:ext cx="3197225" cy="0"/>
          </a:xfrm>
          <a:prstGeom prst="line">
            <a:avLst/>
          </a:prstGeom>
          <a:noFill/>
          <a:ln w="28575">
            <a:solidFill>
              <a:srgbClr val="FF0000"/>
            </a:solidFill>
            <a:prstDash val="sysDot"/>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0" name="Text Box 27"/>
          <p:cNvSpPr txBox="1">
            <a:spLocks noChangeArrowheads="1"/>
          </p:cNvSpPr>
          <p:nvPr/>
        </p:nvSpPr>
        <p:spPr bwMode="auto">
          <a:xfrm>
            <a:off x="1609725" y="2460625"/>
            <a:ext cx="167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Owns</a:t>
            </a:r>
          </a:p>
        </p:txBody>
      </p:sp>
      <p:grpSp>
        <p:nvGrpSpPr>
          <p:cNvPr id="17421" name="Group 20"/>
          <p:cNvGrpSpPr>
            <a:grpSpLocks/>
          </p:cNvGrpSpPr>
          <p:nvPr/>
        </p:nvGrpSpPr>
        <p:grpSpPr bwMode="auto">
          <a:xfrm>
            <a:off x="6808788" y="1065213"/>
            <a:ext cx="1706562" cy="1092200"/>
            <a:chOff x="927" y="771"/>
            <a:chExt cx="1291" cy="688"/>
          </a:xfrm>
        </p:grpSpPr>
        <p:grpSp>
          <p:nvGrpSpPr>
            <p:cNvPr id="17425" name="Group 15"/>
            <p:cNvGrpSpPr>
              <a:grpSpLocks/>
            </p:cNvGrpSpPr>
            <p:nvPr/>
          </p:nvGrpSpPr>
          <p:grpSpPr bwMode="auto">
            <a:xfrm>
              <a:off x="927" y="771"/>
              <a:ext cx="1291" cy="688"/>
              <a:chOff x="1029" y="771"/>
              <a:chExt cx="1189" cy="688"/>
            </a:xfrm>
          </p:grpSpPr>
          <p:sp>
            <p:nvSpPr>
              <p:cNvPr id="17427" name="Rectangle 5"/>
              <p:cNvSpPr>
                <a:spLocks noChangeArrowheads="1"/>
              </p:cNvSpPr>
              <p:nvPr/>
            </p:nvSpPr>
            <p:spPr bwMode="auto">
              <a:xfrm>
                <a:off x="1029" y="771"/>
                <a:ext cx="1189" cy="68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28" name="Line 7"/>
              <p:cNvSpPr>
                <a:spLocks noChangeShapeType="1"/>
              </p:cNvSpPr>
              <p:nvPr/>
            </p:nvSpPr>
            <p:spPr bwMode="auto">
              <a:xfrm flipH="1">
                <a:off x="1030" y="1023"/>
                <a:ext cx="11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26" name="Text Box 6"/>
            <p:cNvSpPr txBox="1">
              <a:spLocks noChangeArrowheads="1"/>
            </p:cNvSpPr>
            <p:nvPr/>
          </p:nvSpPr>
          <p:spPr bwMode="auto">
            <a:xfrm>
              <a:off x="946" y="808"/>
              <a:ext cx="12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 Policy</a:t>
              </a:r>
            </a:p>
          </p:txBody>
        </p:sp>
      </p:grpSp>
      <p:sp>
        <p:nvSpPr>
          <p:cNvPr id="17422" name="Line 13"/>
          <p:cNvSpPr>
            <a:spLocks noChangeShapeType="1"/>
          </p:cNvSpPr>
          <p:nvPr/>
        </p:nvSpPr>
        <p:spPr bwMode="auto">
          <a:xfrm flipV="1">
            <a:off x="5495925" y="1314450"/>
            <a:ext cx="1466850" cy="457200"/>
          </a:xfrm>
          <a:prstGeom prst="line">
            <a:avLst/>
          </a:prstGeom>
          <a:noFill/>
          <a:ln w="28575">
            <a:solidFill>
              <a:schemeClr val="accent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3" name="Line 26"/>
          <p:cNvSpPr>
            <a:spLocks noChangeShapeType="1"/>
          </p:cNvSpPr>
          <p:nvPr/>
        </p:nvSpPr>
        <p:spPr bwMode="auto">
          <a:xfrm>
            <a:off x="5297488" y="2393950"/>
            <a:ext cx="3197225" cy="0"/>
          </a:xfrm>
          <a:prstGeom prst="line">
            <a:avLst/>
          </a:prstGeom>
          <a:noFill/>
          <a:ln w="28575">
            <a:solidFill>
              <a:schemeClr val="accent1"/>
            </a:solidFill>
            <a:prstDash val="sysDot"/>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Text Box 27"/>
          <p:cNvSpPr txBox="1">
            <a:spLocks noChangeArrowheads="1"/>
          </p:cNvSpPr>
          <p:nvPr/>
        </p:nvSpPr>
        <p:spPr bwMode="auto">
          <a:xfrm>
            <a:off x="6153150" y="2460625"/>
            <a:ext cx="167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accent1"/>
                </a:solidFill>
              </a:rPr>
              <a:t>Owns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Claim graph entities</a:t>
            </a:r>
          </a:p>
        </p:txBody>
      </p:sp>
      <p:sp>
        <p:nvSpPr>
          <p:cNvPr id="18435" name="Rectangle 3"/>
          <p:cNvSpPr>
            <a:spLocks noGrp="1" noChangeArrowheads="1"/>
          </p:cNvSpPr>
          <p:nvPr>
            <p:ph idx="1"/>
          </p:nvPr>
        </p:nvSpPr>
        <p:spPr>
          <a:xfrm>
            <a:off x="519113" y="1192213"/>
            <a:ext cx="3211512" cy="5197475"/>
          </a:xfrm>
        </p:spPr>
        <p:txBody>
          <a:bodyPr/>
          <a:lstStyle/>
          <a:p>
            <a:pPr>
              <a:buFont typeface="Arial" charset="0"/>
              <a:buChar char="•"/>
            </a:pPr>
            <a:r>
              <a:rPr lang="en-US" smtClean="0"/>
              <a:t>A new entity should be added to the claim graph if every instance uniquely belongs to only one claim</a:t>
            </a:r>
          </a:p>
        </p:txBody>
      </p:sp>
      <p:grpSp>
        <p:nvGrpSpPr>
          <p:cNvPr id="18436" name="Group 4"/>
          <p:cNvGrpSpPr>
            <a:grpSpLocks/>
          </p:cNvGrpSpPr>
          <p:nvPr/>
        </p:nvGrpSpPr>
        <p:grpSpPr bwMode="auto">
          <a:xfrm>
            <a:off x="4665663" y="1392238"/>
            <a:ext cx="1924050" cy="1658937"/>
            <a:chOff x="3357" y="781"/>
            <a:chExt cx="1212" cy="1045"/>
          </a:xfrm>
        </p:grpSpPr>
        <p:sp>
          <p:nvSpPr>
            <p:cNvPr id="18511" name="Rectangle 5"/>
            <p:cNvSpPr>
              <a:spLocks noChangeArrowheads="1"/>
            </p:cNvSpPr>
            <p:nvPr/>
          </p:nvSpPr>
          <p:spPr bwMode="auto">
            <a:xfrm>
              <a:off x="3358" y="781"/>
              <a:ext cx="1211" cy="104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12" name="Text Box 6"/>
            <p:cNvSpPr txBox="1">
              <a:spLocks noChangeArrowheads="1"/>
            </p:cNvSpPr>
            <p:nvPr/>
          </p:nvSpPr>
          <p:spPr bwMode="auto">
            <a:xfrm>
              <a:off x="3519" y="805"/>
              <a:ext cx="86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Claim</a:t>
              </a:r>
            </a:p>
          </p:txBody>
        </p:sp>
        <p:sp>
          <p:nvSpPr>
            <p:cNvPr id="18513" name="Line 7"/>
            <p:cNvSpPr>
              <a:spLocks noChangeShapeType="1"/>
            </p:cNvSpPr>
            <p:nvPr/>
          </p:nvSpPr>
          <p:spPr bwMode="auto">
            <a:xfrm flipH="1">
              <a:off x="3357" y="1062"/>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37" name="Group 12"/>
          <p:cNvGrpSpPr>
            <a:grpSpLocks/>
          </p:cNvGrpSpPr>
          <p:nvPr/>
        </p:nvGrpSpPr>
        <p:grpSpPr bwMode="auto">
          <a:xfrm>
            <a:off x="4665663" y="3540125"/>
            <a:ext cx="1924050" cy="1216025"/>
            <a:chOff x="2895" y="2470"/>
            <a:chExt cx="1212" cy="766"/>
          </a:xfrm>
        </p:grpSpPr>
        <p:sp>
          <p:nvSpPr>
            <p:cNvPr id="18508" name="Rectangle 13"/>
            <p:cNvSpPr>
              <a:spLocks noChangeArrowheads="1"/>
            </p:cNvSpPr>
            <p:nvPr/>
          </p:nvSpPr>
          <p:spPr bwMode="auto">
            <a:xfrm>
              <a:off x="2896" y="2470"/>
              <a:ext cx="1211" cy="766"/>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09" name="Text Box 14"/>
            <p:cNvSpPr txBox="1">
              <a:spLocks noChangeArrowheads="1"/>
            </p:cNvSpPr>
            <p:nvPr/>
          </p:nvSpPr>
          <p:spPr bwMode="auto">
            <a:xfrm>
              <a:off x="3057" y="2512"/>
              <a:ext cx="8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Incident</a:t>
              </a:r>
            </a:p>
          </p:txBody>
        </p:sp>
        <p:sp>
          <p:nvSpPr>
            <p:cNvPr id="18510" name="Line 15"/>
            <p:cNvSpPr>
              <a:spLocks noChangeShapeType="1"/>
            </p:cNvSpPr>
            <p:nvPr/>
          </p:nvSpPr>
          <p:spPr bwMode="auto">
            <a:xfrm flipH="1">
              <a:off x="2895" y="2751"/>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38" name="Line 24"/>
          <p:cNvSpPr>
            <a:spLocks noChangeShapeType="1"/>
          </p:cNvSpPr>
          <p:nvPr/>
        </p:nvSpPr>
        <p:spPr bwMode="auto">
          <a:xfrm>
            <a:off x="5627688" y="3038475"/>
            <a:ext cx="0" cy="515938"/>
          </a:xfrm>
          <a:prstGeom prst="line">
            <a:avLst/>
          </a:prstGeom>
          <a:noFill/>
          <a:ln w="28575">
            <a:solidFill>
              <a:srgbClr val="FF0000"/>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9" name="Rectangle 33"/>
          <p:cNvSpPr>
            <a:spLocks noChangeArrowheads="1"/>
          </p:cNvSpPr>
          <p:nvPr/>
        </p:nvSpPr>
        <p:spPr bwMode="auto">
          <a:xfrm>
            <a:off x="4270375" y="5129213"/>
            <a:ext cx="3083471" cy="97661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8440" name="Text Box 34"/>
          <p:cNvSpPr txBox="1">
            <a:spLocks noChangeArrowheads="1"/>
          </p:cNvSpPr>
          <p:nvPr/>
        </p:nvSpPr>
        <p:spPr bwMode="auto">
          <a:xfrm>
            <a:off x="4290040" y="5195888"/>
            <a:ext cx="30621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t>VehicleBodyDamage_Ext</a:t>
            </a:r>
            <a:endParaRPr lang="en-US" dirty="0"/>
          </a:p>
        </p:txBody>
      </p:sp>
      <p:sp>
        <p:nvSpPr>
          <p:cNvPr id="18441" name="Line 35"/>
          <p:cNvSpPr>
            <a:spLocks noChangeShapeType="1"/>
          </p:cNvSpPr>
          <p:nvPr/>
        </p:nvSpPr>
        <p:spPr bwMode="auto">
          <a:xfrm flipH="1">
            <a:off x="4271961" y="5575300"/>
            <a:ext cx="308188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442" name="Line 36"/>
          <p:cNvSpPr>
            <a:spLocks noChangeShapeType="1"/>
          </p:cNvSpPr>
          <p:nvPr/>
        </p:nvSpPr>
        <p:spPr bwMode="auto">
          <a:xfrm>
            <a:off x="5627688" y="4762500"/>
            <a:ext cx="0" cy="361950"/>
          </a:xfrm>
          <a:prstGeom prst="line">
            <a:avLst/>
          </a:prstGeom>
          <a:noFill/>
          <a:ln w="28575">
            <a:solidFill>
              <a:srgbClr val="FF0000"/>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43" name="Group 37"/>
          <p:cNvGrpSpPr>
            <a:grpSpLocks/>
          </p:cNvGrpSpPr>
          <p:nvPr/>
        </p:nvGrpSpPr>
        <p:grpSpPr bwMode="auto">
          <a:xfrm>
            <a:off x="7302500" y="1947863"/>
            <a:ext cx="1092200" cy="804862"/>
            <a:chOff x="2083" y="1606"/>
            <a:chExt cx="1489" cy="1097"/>
          </a:xfrm>
        </p:grpSpPr>
        <p:sp>
          <p:nvSpPr>
            <p:cNvPr id="18475" name="Rectangle 3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8476" name="Freeform 3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7" name="Freeform 4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8" name="Freeform 4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9" name="Freeform 4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8480" name="Rectangle 4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8481" name="Rectangle 4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2" name="AutoShape 4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483" name="Freeform 46"/>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84" name="Freeform 47"/>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85" name="Rectangle 4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6" name="Rectangle 4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7" name="Rectangle 5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488" name="Group 51"/>
            <p:cNvGrpSpPr>
              <a:grpSpLocks/>
            </p:cNvGrpSpPr>
            <p:nvPr/>
          </p:nvGrpSpPr>
          <p:grpSpPr bwMode="auto">
            <a:xfrm>
              <a:off x="2221" y="1871"/>
              <a:ext cx="518" cy="782"/>
              <a:chOff x="2400" y="1656"/>
              <a:chExt cx="752" cy="1136"/>
            </a:xfrm>
          </p:grpSpPr>
          <p:sp>
            <p:nvSpPr>
              <p:cNvPr id="18501" name="Freeform 5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502" name="Freeform 5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3" name="Freeform 5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4" name="Freeform 5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5" name="Freeform 5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8506" name="Line 5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7" name="Line 5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89" name="Group 59"/>
            <p:cNvGrpSpPr>
              <a:grpSpLocks/>
            </p:cNvGrpSpPr>
            <p:nvPr/>
          </p:nvGrpSpPr>
          <p:grpSpPr bwMode="auto">
            <a:xfrm rot="-6511945">
              <a:off x="2834" y="1842"/>
              <a:ext cx="518" cy="783"/>
              <a:chOff x="2400" y="1656"/>
              <a:chExt cx="752" cy="1136"/>
            </a:xfrm>
          </p:grpSpPr>
          <p:sp>
            <p:nvSpPr>
              <p:cNvPr id="18494" name="Freeform 6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5" name="Freeform 6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6" name="Freeform 6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7" name="Freeform 6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8498" name="Freeform 6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9" name="Line 6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00" name="Line 6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90" name="Freeform 67"/>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1" name="Freeform 68"/>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2" name="Rectangle 6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93" name="Rectangle 7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8444" name="Group 71"/>
          <p:cNvGrpSpPr>
            <a:grpSpLocks/>
          </p:cNvGrpSpPr>
          <p:nvPr/>
        </p:nvGrpSpPr>
        <p:grpSpPr bwMode="auto">
          <a:xfrm>
            <a:off x="7418388" y="3843338"/>
            <a:ext cx="860425" cy="590550"/>
            <a:chOff x="463" y="1743"/>
            <a:chExt cx="1186" cy="813"/>
          </a:xfrm>
        </p:grpSpPr>
        <p:sp>
          <p:nvSpPr>
            <p:cNvPr id="18455" name="Freeform 72"/>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6" name="Freeform 73"/>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7" name="AutoShape 74"/>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8458" name="AutoShape 75"/>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8459" name="Freeform 76"/>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60" name="Freeform 77"/>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61" name="Freeform 78"/>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62" name="Freeform 79"/>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3" name="Freeform 80"/>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4" name="Freeform 81"/>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5" name="Freeform 82"/>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66" name="Freeform 83"/>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8467" name="Line 84"/>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68" name="Line 85"/>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69" name="Oval 86"/>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8470" name="Freeform 87"/>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1" name="Freeform 88"/>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2" name="Oval 89"/>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8473" name="Freeform 90"/>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4" name="Freeform 91"/>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8445" name="Text Box 92"/>
          <p:cNvSpPr txBox="1">
            <a:spLocks noChangeArrowheads="1"/>
          </p:cNvSpPr>
          <p:nvPr/>
        </p:nvSpPr>
        <p:spPr bwMode="auto">
          <a:xfrm>
            <a:off x="7485063" y="5676900"/>
            <a:ext cx="7254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i="1">
                <a:solidFill>
                  <a:schemeClr val="bg1"/>
                </a:solidFill>
              </a:rPr>
              <a:t>dent</a:t>
            </a:r>
          </a:p>
        </p:txBody>
      </p:sp>
      <p:sp>
        <p:nvSpPr>
          <p:cNvPr id="18446" name="Line 93"/>
          <p:cNvSpPr>
            <a:spLocks noChangeShapeType="1"/>
          </p:cNvSpPr>
          <p:nvPr/>
        </p:nvSpPr>
        <p:spPr bwMode="auto">
          <a:xfrm>
            <a:off x="7848600" y="4433888"/>
            <a:ext cx="0" cy="1243012"/>
          </a:xfrm>
          <a:prstGeom prst="line">
            <a:avLst/>
          </a:prstGeom>
          <a:noFill/>
          <a:ln w="28575">
            <a:solidFill>
              <a:schemeClr val="bg1"/>
            </a:solidFill>
            <a:round/>
            <a:headEnd type="arrow"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7" name="Line 94"/>
          <p:cNvSpPr>
            <a:spLocks noChangeShapeType="1"/>
          </p:cNvSpPr>
          <p:nvPr/>
        </p:nvSpPr>
        <p:spPr bwMode="auto">
          <a:xfrm>
            <a:off x="7848600" y="2725738"/>
            <a:ext cx="0" cy="1069975"/>
          </a:xfrm>
          <a:prstGeom prst="line">
            <a:avLst/>
          </a:prstGeom>
          <a:noFill/>
          <a:ln w="28575">
            <a:solidFill>
              <a:schemeClr val="bg1"/>
            </a:solidFill>
            <a:round/>
            <a:headEnd type="arrow"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8" name="Rectangle 95"/>
          <p:cNvSpPr>
            <a:spLocks noChangeArrowheads="1"/>
          </p:cNvSpPr>
          <p:nvPr/>
        </p:nvSpPr>
        <p:spPr bwMode="auto">
          <a:xfrm>
            <a:off x="7424738" y="5676900"/>
            <a:ext cx="846137" cy="3444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49" name="Text Box 96"/>
          <p:cNvSpPr txBox="1">
            <a:spLocks noChangeArrowheads="1"/>
          </p:cNvSpPr>
          <p:nvPr/>
        </p:nvSpPr>
        <p:spPr bwMode="auto">
          <a:xfrm>
            <a:off x="4694238" y="5716588"/>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(custom entity)</a:t>
            </a:r>
          </a:p>
        </p:txBody>
      </p:sp>
      <p:sp>
        <p:nvSpPr>
          <p:cNvPr id="18450" name="Rectangle 33"/>
          <p:cNvSpPr>
            <a:spLocks noChangeArrowheads="1"/>
          </p:cNvSpPr>
          <p:nvPr/>
        </p:nvSpPr>
        <p:spPr bwMode="auto">
          <a:xfrm>
            <a:off x="1003300" y="4729163"/>
            <a:ext cx="2959100" cy="9874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8451" name="Text Box 34"/>
          <p:cNvSpPr txBox="1">
            <a:spLocks noChangeArrowheads="1"/>
          </p:cNvSpPr>
          <p:nvPr/>
        </p:nvSpPr>
        <p:spPr bwMode="auto">
          <a:xfrm>
            <a:off x="1041400" y="4795838"/>
            <a:ext cx="2921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t>TravelClaimDetails_Ext</a:t>
            </a:r>
            <a:endParaRPr lang="en-US" dirty="0"/>
          </a:p>
        </p:txBody>
      </p:sp>
      <p:sp>
        <p:nvSpPr>
          <p:cNvPr id="18452" name="Line 35"/>
          <p:cNvSpPr>
            <a:spLocks noChangeShapeType="1"/>
          </p:cNvSpPr>
          <p:nvPr/>
        </p:nvSpPr>
        <p:spPr bwMode="auto">
          <a:xfrm flipH="1">
            <a:off x="1004888" y="5175250"/>
            <a:ext cx="2957512"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453" name="Text Box 96"/>
          <p:cNvSpPr txBox="1">
            <a:spLocks noChangeArrowheads="1"/>
          </p:cNvSpPr>
          <p:nvPr/>
        </p:nvSpPr>
        <p:spPr bwMode="auto">
          <a:xfrm>
            <a:off x="1427163" y="5316538"/>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(custom entity)</a:t>
            </a:r>
          </a:p>
        </p:txBody>
      </p:sp>
      <p:sp>
        <p:nvSpPr>
          <p:cNvPr id="18454" name="Line 24"/>
          <p:cNvSpPr>
            <a:spLocks noChangeShapeType="1"/>
          </p:cNvSpPr>
          <p:nvPr/>
        </p:nvSpPr>
        <p:spPr bwMode="auto">
          <a:xfrm flipV="1">
            <a:off x="2466975" y="2459038"/>
            <a:ext cx="2198688" cy="2284412"/>
          </a:xfrm>
          <a:prstGeom prst="line">
            <a:avLst/>
          </a:prstGeom>
          <a:noFill/>
          <a:ln w="28575">
            <a:solidFill>
              <a:srgbClr val="0033CC"/>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897063" y="1354138"/>
            <a:ext cx="2020887" cy="2378075"/>
          </a:xfrm>
          <a:prstGeom prst="rect">
            <a:avLst/>
          </a:prstGeom>
          <a:solidFill>
            <a:schemeClr val="accent1">
              <a:alpha val="39999"/>
            </a:schemeClr>
          </a:solidFill>
          <a:ln w="12700" algn="ctr">
            <a:solidFill>
              <a:schemeClr val="bg1"/>
            </a:solidFill>
            <a:prstDash val="dash"/>
            <a:miter lim="800000"/>
            <a:headEnd/>
            <a:tailEnd/>
          </a:ln>
        </p:spPr>
        <p:txBody>
          <a:bodyPr lIns="0" tIns="0" rIns="0" bIns="0" anchor="ctr">
            <a:spAutoFit/>
          </a:bodyPr>
          <a:lstStyle/>
          <a:p>
            <a:endParaRPr lang="en-US"/>
          </a:p>
        </p:txBody>
      </p:sp>
      <p:sp>
        <p:nvSpPr>
          <p:cNvPr id="19459" name="Rectangle 4"/>
          <p:cNvSpPr>
            <a:spLocks noGrp="1" noChangeArrowheads="1"/>
          </p:cNvSpPr>
          <p:nvPr>
            <p:ph type="title"/>
          </p:nvPr>
        </p:nvSpPr>
        <p:spPr/>
        <p:txBody>
          <a:bodyPr/>
          <a:lstStyle/>
          <a:p>
            <a:r>
              <a:rPr lang="en-US" smtClean="0"/>
              <a:t>Creating claim graph entities</a:t>
            </a:r>
          </a:p>
        </p:txBody>
      </p:sp>
      <p:sp>
        <p:nvSpPr>
          <p:cNvPr id="19460" name="Rectangle 70"/>
          <p:cNvSpPr>
            <a:spLocks noGrp="1" noChangeArrowheads="1"/>
          </p:cNvSpPr>
          <p:nvPr>
            <p:ph idx="1"/>
          </p:nvPr>
        </p:nvSpPr>
        <p:spPr>
          <a:xfrm>
            <a:off x="4448175" y="1192213"/>
            <a:ext cx="4389438" cy="5197475"/>
          </a:xfrm>
        </p:spPr>
        <p:txBody>
          <a:bodyPr/>
          <a:lstStyle/>
          <a:p>
            <a:pPr>
              <a:buFont typeface="Arial" charset="0"/>
              <a:buChar char="•"/>
            </a:pPr>
            <a:r>
              <a:rPr lang="en-US" smtClean="0"/>
              <a:t>To configure an entity as a claim graph entity, the entity must </a:t>
            </a:r>
            <a:r>
              <a:rPr lang="en-US" b="1" smtClean="0"/>
              <a:t>both</a:t>
            </a:r>
            <a:r>
              <a:rPr lang="en-US" smtClean="0"/>
              <a:t>:</a:t>
            </a:r>
          </a:p>
          <a:p>
            <a:pPr marL="857250" lvl="1" indent="-457200">
              <a:buFont typeface="Arial" charset="0"/>
              <a:buAutoNum type="arabicPeriod"/>
            </a:pPr>
            <a:r>
              <a:rPr lang="en-US" smtClean="0"/>
              <a:t>Implement the Extractable delegate</a:t>
            </a:r>
          </a:p>
          <a:p>
            <a:pPr marL="857250" lvl="1" indent="-457200">
              <a:buFont typeface="Arial" charset="0"/>
              <a:buAutoNum type="arabicPeriod"/>
            </a:pPr>
            <a:r>
              <a:rPr lang="en-US" smtClean="0"/>
              <a:t>Be owned by a claim graph entity, in one of these ways:</a:t>
            </a:r>
          </a:p>
          <a:p>
            <a:pPr marL="1198563" lvl="2" indent="-457200"/>
            <a:r>
              <a:rPr lang="en-US" smtClean="0"/>
              <a:t>Have a foreign key from the new entity to an existing claim graph entity</a:t>
            </a:r>
          </a:p>
          <a:p>
            <a:pPr marL="1198563" lvl="2" indent="-457200"/>
            <a:r>
              <a:rPr lang="en-US" smtClean="0"/>
              <a:t>Have an </a:t>
            </a:r>
            <a:r>
              <a:rPr lang="en-US" smtClean="0">
                <a:latin typeface="Courier New" pitchFamily="49" charset="0"/>
                <a:cs typeface="Courier New" pitchFamily="49" charset="0"/>
              </a:rPr>
              <a:t>owner=“true” </a:t>
            </a:r>
            <a:r>
              <a:rPr lang="en-US" smtClean="0"/>
              <a:t>foreign key from an existing claim graph entity to the new entity</a:t>
            </a:r>
          </a:p>
          <a:p>
            <a:pPr>
              <a:buFont typeface="Arial" charset="0"/>
              <a:buChar char="•"/>
            </a:pPr>
            <a:endParaRPr lang="en-US" smtClean="0"/>
          </a:p>
        </p:txBody>
      </p:sp>
      <p:sp>
        <p:nvSpPr>
          <p:cNvPr id="19461" name="Text Box 5"/>
          <p:cNvSpPr txBox="1">
            <a:spLocks noChangeArrowheads="1"/>
          </p:cNvSpPr>
          <p:nvPr/>
        </p:nvSpPr>
        <p:spPr bwMode="auto">
          <a:xfrm>
            <a:off x="1924050" y="1039813"/>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claim graph</a:t>
            </a:r>
          </a:p>
        </p:txBody>
      </p:sp>
      <p:grpSp>
        <p:nvGrpSpPr>
          <p:cNvPr id="19462" name="Group 7"/>
          <p:cNvGrpSpPr>
            <a:grpSpLocks/>
          </p:cNvGrpSpPr>
          <p:nvPr/>
        </p:nvGrpSpPr>
        <p:grpSpPr bwMode="auto">
          <a:xfrm>
            <a:off x="2498725" y="1565275"/>
            <a:ext cx="796925" cy="503238"/>
            <a:chOff x="809" y="985"/>
            <a:chExt cx="1088" cy="688"/>
          </a:xfrm>
        </p:grpSpPr>
        <p:sp>
          <p:nvSpPr>
            <p:cNvPr id="19482" name="Rectangle 8"/>
            <p:cNvSpPr>
              <a:spLocks noChangeArrowheads="1"/>
            </p:cNvSpPr>
            <p:nvPr/>
          </p:nvSpPr>
          <p:spPr bwMode="auto">
            <a:xfrm>
              <a:off x="809" y="985"/>
              <a:ext cx="1088" cy="688"/>
            </a:xfrm>
            <a:prstGeom prst="rect">
              <a:avLst/>
            </a:prstGeom>
            <a:solidFill>
              <a:schemeClr val="accent1">
                <a:alpha val="39999"/>
              </a:schemeClr>
            </a:solidFill>
            <a:ln w="12700" algn="ctr">
              <a:solidFill>
                <a:schemeClr val="bg1"/>
              </a:solidFill>
              <a:miter lim="800000"/>
              <a:headEnd/>
              <a:tailEnd/>
            </a:ln>
          </p:spPr>
          <p:txBody>
            <a:bodyPr lIns="0" tIns="0" rIns="0" bIns="0" anchor="ctr">
              <a:spAutoFit/>
            </a:bodyPr>
            <a:lstStyle/>
            <a:p>
              <a:endParaRPr lang="en-US"/>
            </a:p>
          </p:txBody>
        </p:sp>
        <p:sp>
          <p:nvSpPr>
            <p:cNvPr id="19483" name="Line 9"/>
            <p:cNvSpPr>
              <a:spLocks noChangeShapeType="1"/>
            </p:cNvSpPr>
            <p:nvPr/>
          </p:nvSpPr>
          <p:spPr bwMode="auto">
            <a:xfrm flipH="1">
              <a:off x="811" y="1237"/>
              <a:ext cx="108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9463" name="Rectangle 19"/>
          <p:cNvSpPr>
            <a:spLocks noChangeArrowheads="1"/>
          </p:cNvSpPr>
          <p:nvPr/>
        </p:nvSpPr>
        <p:spPr bwMode="auto">
          <a:xfrm>
            <a:off x="482600" y="1565275"/>
            <a:ext cx="796925" cy="503238"/>
          </a:xfrm>
          <a:prstGeom prst="rect">
            <a:avLst/>
          </a:prstGeom>
          <a:solidFill>
            <a:schemeClr val="accent1">
              <a:alpha val="39999"/>
            </a:schemeClr>
          </a:solidFill>
          <a:ln w="12700" algn="ctr">
            <a:solidFill>
              <a:schemeClr val="bg1"/>
            </a:solidFill>
            <a:miter lim="800000"/>
            <a:headEnd/>
            <a:tailEnd/>
          </a:ln>
        </p:spPr>
        <p:txBody>
          <a:bodyPr lIns="0" tIns="0" rIns="0" bIns="0" anchor="ctr">
            <a:spAutoFit/>
          </a:bodyPr>
          <a:lstStyle/>
          <a:p>
            <a:endParaRPr lang="en-US"/>
          </a:p>
        </p:txBody>
      </p:sp>
      <p:sp>
        <p:nvSpPr>
          <p:cNvPr id="19464" name="Line 20"/>
          <p:cNvSpPr>
            <a:spLocks noChangeShapeType="1"/>
          </p:cNvSpPr>
          <p:nvPr/>
        </p:nvSpPr>
        <p:spPr bwMode="auto">
          <a:xfrm flipH="1">
            <a:off x="484188" y="1749425"/>
            <a:ext cx="793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5" name="Line 21"/>
          <p:cNvSpPr>
            <a:spLocks noChangeShapeType="1"/>
          </p:cNvSpPr>
          <p:nvPr/>
        </p:nvSpPr>
        <p:spPr bwMode="auto">
          <a:xfrm>
            <a:off x="1290638" y="1801813"/>
            <a:ext cx="1184275" cy="0"/>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6" name="Text Box 23"/>
          <p:cNvSpPr txBox="1">
            <a:spLocks noChangeArrowheads="1"/>
          </p:cNvSpPr>
          <p:nvPr/>
        </p:nvSpPr>
        <p:spPr bwMode="auto">
          <a:xfrm>
            <a:off x="1225550" y="1508125"/>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&lt;fk&gt;</a:t>
            </a:r>
          </a:p>
        </p:txBody>
      </p:sp>
      <p:sp>
        <p:nvSpPr>
          <p:cNvPr id="19467" name="Text Box 33"/>
          <p:cNvSpPr txBox="1">
            <a:spLocks noChangeArrowheads="1"/>
          </p:cNvSpPr>
          <p:nvPr/>
        </p:nvSpPr>
        <p:spPr bwMode="auto">
          <a:xfrm>
            <a:off x="546100" y="1746250"/>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p>
        </p:txBody>
      </p:sp>
      <p:grpSp>
        <p:nvGrpSpPr>
          <p:cNvPr id="19468" name="Group 53"/>
          <p:cNvGrpSpPr>
            <a:grpSpLocks/>
          </p:cNvGrpSpPr>
          <p:nvPr/>
        </p:nvGrpSpPr>
        <p:grpSpPr bwMode="auto">
          <a:xfrm>
            <a:off x="650875" y="1184275"/>
            <a:ext cx="785813" cy="374650"/>
            <a:chOff x="309" y="1494"/>
            <a:chExt cx="495" cy="236"/>
          </a:xfrm>
        </p:grpSpPr>
        <p:sp>
          <p:nvSpPr>
            <p:cNvPr id="19480" name="Freeform 54"/>
            <p:cNvSpPr>
              <a:spLocks/>
            </p:cNvSpPr>
            <p:nvPr/>
          </p:nvSpPr>
          <p:spPr bwMode="auto">
            <a:xfrm>
              <a:off x="309" y="1494"/>
              <a:ext cx="495" cy="236"/>
            </a:xfrm>
            <a:custGeom>
              <a:avLst/>
              <a:gdLst>
                <a:gd name="T0" fmla="*/ 492 w 495"/>
                <a:gd name="T1" fmla="*/ 76 h 272"/>
                <a:gd name="T2" fmla="*/ 492 w 495"/>
                <a:gd name="T3" fmla="*/ 101 h 272"/>
                <a:gd name="T4" fmla="*/ 442 w 495"/>
                <a:gd name="T5" fmla="*/ 101 h 272"/>
                <a:gd name="T6" fmla="*/ 442 w 495"/>
                <a:gd name="T7" fmla="*/ 76 h 272"/>
                <a:gd name="T8" fmla="*/ 392 w 495"/>
                <a:gd name="T9" fmla="*/ 76 h 272"/>
                <a:gd name="T10" fmla="*/ 392 w 495"/>
                <a:gd name="T11" fmla="*/ 101 h 272"/>
                <a:gd name="T12" fmla="*/ 343 w 495"/>
                <a:gd name="T13" fmla="*/ 101 h 272"/>
                <a:gd name="T14" fmla="*/ 343 w 495"/>
                <a:gd name="T15" fmla="*/ 76 h 272"/>
                <a:gd name="T16" fmla="*/ 292 w 495"/>
                <a:gd name="T17" fmla="*/ 76 h 272"/>
                <a:gd name="T18" fmla="*/ 292 w 495"/>
                <a:gd name="T19" fmla="*/ 100 h 272"/>
                <a:gd name="T20" fmla="*/ 0 w 495"/>
                <a:gd name="T21" fmla="*/ 100 h 272"/>
                <a:gd name="T22" fmla="*/ 0 w 495"/>
                <a:gd name="T23" fmla="*/ 24 h 272"/>
                <a:gd name="T24" fmla="*/ 293 w 495"/>
                <a:gd name="T25" fmla="*/ 24 h 272"/>
                <a:gd name="T26" fmla="*/ 293 w 495"/>
                <a:gd name="T27" fmla="*/ 2 h 272"/>
                <a:gd name="T28" fmla="*/ 343 w 495"/>
                <a:gd name="T29" fmla="*/ 2 h 272"/>
                <a:gd name="T30" fmla="*/ 343 w 495"/>
                <a:gd name="T31" fmla="*/ 24 h 272"/>
                <a:gd name="T32" fmla="*/ 395 w 495"/>
                <a:gd name="T33" fmla="*/ 24 h 272"/>
                <a:gd name="T34" fmla="*/ 395 w 495"/>
                <a:gd name="T35" fmla="*/ 0 h 272"/>
                <a:gd name="T36" fmla="*/ 445 w 495"/>
                <a:gd name="T37" fmla="*/ 0 h 272"/>
                <a:gd name="T38" fmla="*/ 445 w 495"/>
                <a:gd name="T39" fmla="*/ 25 h 272"/>
                <a:gd name="T40" fmla="*/ 495 w 495"/>
                <a:gd name="T41" fmla="*/ 25 h 272"/>
                <a:gd name="T42" fmla="*/ 492 w 495"/>
                <a:gd name="T43" fmla="*/ 76 h 2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5"/>
                <a:gd name="T67" fmla="*/ 0 h 272"/>
                <a:gd name="T68" fmla="*/ 495 w 495"/>
                <a:gd name="T69" fmla="*/ 272 h 2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5" h="272">
                  <a:moveTo>
                    <a:pt x="492" y="207"/>
                  </a:moveTo>
                  <a:lnTo>
                    <a:pt x="492" y="272"/>
                  </a:lnTo>
                  <a:lnTo>
                    <a:pt x="442" y="272"/>
                  </a:lnTo>
                  <a:lnTo>
                    <a:pt x="442" y="205"/>
                  </a:lnTo>
                  <a:lnTo>
                    <a:pt x="392" y="205"/>
                  </a:lnTo>
                  <a:lnTo>
                    <a:pt x="392" y="272"/>
                  </a:lnTo>
                  <a:lnTo>
                    <a:pt x="343" y="272"/>
                  </a:lnTo>
                  <a:lnTo>
                    <a:pt x="343" y="205"/>
                  </a:lnTo>
                  <a:lnTo>
                    <a:pt x="292" y="205"/>
                  </a:lnTo>
                  <a:lnTo>
                    <a:pt x="292" y="270"/>
                  </a:lnTo>
                  <a:lnTo>
                    <a:pt x="0" y="270"/>
                  </a:lnTo>
                  <a:lnTo>
                    <a:pt x="0" y="66"/>
                  </a:lnTo>
                  <a:lnTo>
                    <a:pt x="293" y="67"/>
                  </a:lnTo>
                  <a:lnTo>
                    <a:pt x="293" y="2"/>
                  </a:lnTo>
                  <a:lnTo>
                    <a:pt x="343" y="2"/>
                  </a:lnTo>
                  <a:lnTo>
                    <a:pt x="343" y="65"/>
                  </a:lnTo>
                  <a:lnTo>
                    <a:pt x="395" y="65"/>
                  </a:lnTo>
                  <a:lnTo>
                    <a:pt x="395" y="0"/>
                  </a:lnTo>
                  <a:lnTo>
                    <a:pt x="445" y="0"/>
                  </a:lnTo>
                  <a:lnTo>
                    <a:pt x="445" y="68"/>
                  </a:lnTo>
                  <a:lnTo>
                    <a:pt x="495" y="68"/>
                  </a:lnTo>
                  <a:lnTo>
                    <a:pt x="492" y="207"/>
                  </a:lnTo>
                  <a:close/>
                </a:path>
              </a:pathLst>
            </a:custGeom>
            <a:solidFill>
              <a:srgbClr val="FFCC99"/>
            </a:solidFill>
            <a:ln w="12700" cap="flat" cmpd="sng">
              <a:solidFill>
                <a:schemeClr val="bg1"/>
              </a:solidFill>
              <a:prstDash val="solid"/>
              <a:round/>
              <a:headEnd/>
              <a:tailEnd/>
            </a:ln>
          </p:spPr>
          <p:txBody>
            <a:bodyPr lIns="0" tIns="0" rIns="0" bIns="0" anchor="ctr">
              <a:spAutoFit/>
            </a:bodyPr>
            <a:lstStyle/>
            <a:p>
              <a:endParaRPr lang="en-US"/>
            </a:p>
          </p:txBody>
        </p:sp>
        <p:sp>
          <p:nvSpPr>
            <p:cNvPr id="19481" name="Text Box 55"/>
            <p:cNvSpPr txBox="1">
              <a:spLocks noChangeArrowheads="1"/>
            </p:cNvSpPr>
            <p:nvPr/>
          </p:nvSpPr>
          <p:spPr bwMode="auto">
            <a:xfrm>
              <a:off x="319" y="1554"/>
              <a:ext cx="4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Extr</a:t>
              </a:r>
            </a:p>
          </p:txBody>
        </p:sp>
      </p:grpSp>
      <p:grpSp>
        <p:nvGrpSpPr>
          <p:cNvPr id="19469" name="Group 7"/>
          <p:cNvGrpSpPr>
            <a:grpSpLocks/>
          </p:cNvGrpSpPr>
          <p:nvPr/>
        </p:nvGrpSpPr>
        <p:grpSpPr bwMode="auto">
          <a:xfrm>
            <a:off x="2470150" y="2917825"/>
            <a:ext cx="796925" cy="503238"/>
            <a:chOff x="809" y="985"/>
            <a:chExt cx="1088" cy="688"/>
          </a:xfrm>
        </p:grpSpPr>
        <p:sp>
          <p:nvSpPr>
            <p:cNvPr id="19478" name="Rectangle 8"/>
            <p:cNvSpPr>
              <a:spLocks noChangeArrowheads="1"/>
            </p:cNvSpPr>
            <p:nvPr/>
          </p:nvSpPr>
          <p:spPr bwMode="auto">
            <a:xfrm>
              <a:off x="809" y="985"/>
              <a:ext cx="1088" cy="688"/>
            </a:xfrm>
            <a:prstGeom prst="rect">
              <a:avLst/>
            </a:prstGeom>
            <a:solidFill>
              <a:schemeClr val="accent1">
                <a:alpha val="39999"/>
              </a:schemeClr>
            </a:solidFill>
            <a:ln w="12700" algn="ctr">
              <a:solidFill>
                <a:schemeClr val="bg1"/>
              </a:solidFill>
              <a:miter lim="800000"/>
              <a:headEnd/>
              <a:tailEnd/>
            </a:ln>
          </p:spPr>
          <p:txBody>
            <a:bodyPr lIns="0" tIns="0" rIns="0" bIns="0" anchor="ctr">
              <a:spAutoFit/>
            </a:bodyPr>
            <a:lstStyle/>
            <a:p>
              <a:endParaRPr lang="en-US"/>
            </a:p>
          </p:txBody>
        </p:sp>
        <p:sp>
          <p:nvSpPr>
            <p:cNvPr id="19479" name="Line 9"/>
            <p:cNvSpPr>
              <a:spLocks noChangeShapeType="1"/>
            </p:cNvSpPr>
            <p:nvPr/>
          </p:nvSpPr>
          <p:spPr bwMode="auto">
            <a:xfrm flipH="1">
              <a:off x="811" y="1237"/>
              <a:ext cx="108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9470" name="Rectangle 19"/>
          <p:cNvSpPr>
            <a:spLocks noChangeArrowheads="1"/>
          </p:cNvSpPr>
          <p:nvPr/>
        </p:nvSpPr>
        <p:spPr bwMode="auto">
          <a:xfrm>
            <a:off x="454025" y="2917825"/>
            <a:ext cx="796925" cy="503238"/>
          </a:xfrm>
          <a:prstGeom prst="rect">
            <a:avLst/>
          </a:prstGeom>
          <a:solidFill>
            <a:schemeClr val="accent1">
              <a:alpha val="39999"/>
            </a:schemeClr>
          </a:solidFill>
          <a:ln w="12700" algn="ctr">
            <a:solidFill>
              <a:schemeClr val="bg1"/>
            </a:solidFill>
            <a:miter lim="800000"/>
            <a:headEnd/>
            <a:tailEnd/>
          </a:ln>
        </p:spPr>
        <p:txBody>
          <a:bodyPr lIns="0" tIns="0" rIns="0" bIns="0" anchor="ctr">
            <a:spAutoFit/>
          </a:bodyPr>
          <a:lstStyle/>
          <a:p>
            <a:endParaRPr lang="en-US"/>
          </a:p>
        </p:txBody>
      </p:sp>
      <p:sp>
        <p:nvSpPr>
          <p:cNvPr id="19471" name="Line 20"/>
          <p:cNvSpPr>
            <a:spLocks noChangeShapeType="1"/>
          </p:cNvSpPr>
          <p:nvPr/>
        </p:nvSpPr>
        <p:spPr bwMode="auto">
          <a:xfrm flipH="1">
            <a:off x="455613" y="3101975"/>
            <a:ext cx="793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2" name="Line 21"/>
          <p:cNvSpPr>
            <a:spLocks noChangeShapeType="1"/>
          </p:cNvSpPr>
          <p:nvPr/>
        </p:nvSpPr>
        <p:spPr bwMode="auto">
          <a:xfrm>
            <a:off x="1262063" y="3154363"/>
            <a:ext cx="1184275" cy="0"/>
          </a:xfrm>
          <a:prstGeom prst="line">
            <a:avLst/>
          </a:prstGeom>
          <a:noFill/>
          <a:ln w="28575">
            <a:solidFill>
              <a:srgbClr val="0033CC"/>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3" name="Text Box 23"/>
          <p:cNvSpPr txBox="1">
            <a:spLocks noChangeArrowheads="1"/>
          </p:cNvSpPr>
          <p:nvPr/>
        </p:nvSpPr>
        <p:spPr bwMode="auto">
          <a:xfrm>
            <a:off x="1844675" y="2860675"/>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&lt;fk&gt;</a:t>
            </a:r>
          </a:p>
        </p:txBody>
      </p:sp>
      <p:sp>
        <p:nvSpPr>
          <p:cNvPr id="19474" name="Text Box 33"/>
          <p:cNvSpPr txBox="1">
            <a:spLocks noChangeArrowheads="1"/>
          </p:cNvSpPr>
          <p:nvPr/>
        </p:nvSpPr>
        <p:spPr bwMode="auto">
          <a:xfrm>
            <a:off x="517525" y="3098800"/>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p>
        </p:txBody>
      </p:sp>
      <p:grpSp>
        <p:nvGrpSpPr>
          <p:cNvPr id="19475" name="Group 53"/>
          <p:cNvGrpSpPr>
            <a:grpSpLocks/>
          </p:cNvGrpSpPr>
          <p:nvPr/>
        </p:nvGrpSpPr>
        <p:grpSpPr bwMode="auto">
          <a:xfrm>
            <a:off x="622300" y="2536825"/>
            <a:ext cx="785813" cy="374650"/>
            <a:chOff x="309" y="1494"/>
            <a:chExt cx="495" cy="236"/>
          </a:xfrm>
        </p:grpSpPr>
        <p:sp>
          <p:nvSpPr>
            <p:cNvPr id="19476" name="Freeform 54"/>
            <p:cNvSpPr>
              <a:spLocks/>
            </p:cNvSpPr>
            <p:nvPr/>
          </p:nvSpPr>
          <p:spPr bwMode="auto">
            <a:xfrm>
              <a:off x="309" y="1494"/>
              <a:ext cx="495" cy="236"/>
            </a:xfrm>
            <a:custGeom>
              <a:avLst/>
              <a:gdLst>
                <a:gd name="T0" fmla="*/ 492 w 495"/>
                <a:gd name="T1" fmla="*/ 76 h 272"/>
                <a:gd name="T2" fmla="*/ 492 w 495"/>
                <a:gd name="T3" fmla="*/ 101 h 272"/>
                <a:gd name="T4" fmla="*/ 442 w 495"/>
                <a:gd name="T5" fmla="*/ 101 h 272"/>
                <a:gd name="T6" fmla="*/ 442 w 495"/>
                <a:gd name="T7" fmla="*/ 76 h 272"/>
                <a:gd name="T8" fmla="*/ 392 w 495"/>
                <a:gd name="T9" fmla="*/ 76 h 272"/>
                <a:gd name="T10" fmla="*/ 392 w 495"/>
                <a:gd name="T11" fmla="*/ 101 h 272"/>
                <a:gd name="T12" fmla="*/ 343 w 495"/>
                <a:gd name="T13" fmla="*/ 101 h 272"/>
                <a:gd name="T14" fmla="*/ 343 w 495"/>
                <a:gd name="T15" fmla="*/ 76 h 272"/>
                <a:gd name="T16" fmla="*/ 292 w 495"/>
                <a:gd name="T17" fmla="*/ 76 h 272"/>
                <a:gd name="T18" fmla="*/ 292 w 495"/>
                <a:gd name="T19" fmla="*/ 100 h 272"/>
                <a:gd name="T20" fmla="*/ 0 w 495"/>
                <a:gd name="T21" fmla="*/ 100 h 272"/>
                <a:gd name="T22" fmla="*/ 0 w 495"/>
                <a:gd name="T23" fmla="*/ 24 h 272"/>
                <a:gd name="T24" fmla="*/ 293 w 495"/>
                <a:gd name="T25" fmla="*/ 24 h 272"/>
                <a:gd name="T26" fmla="*/ 293 w 495"/>
                <a:gd name="T27" fmla="*/ 2 h 272"/>
                <a:gd name="T28" fmla="*/ 343 w 495"/>
                <a:gd name="T29" fmla="*/ 2 h 272"/>
                <a:gd name="T30" fmla="*/ 343 w 495"/>
                <a:gd name="T31" fmla="*/ 24 h 272"/>
                <a:gd name="T32" fmla="*/ 395 w 495"/>
                <a:gd name="T33" fmla="*/ 24 h 272"/>
                <a:gd name="T34" fmla="*/ 395 w 495"/>
                <a:gd name="T35" fmla="*/ 0 h 272"/>
                <a:gd name="T36" fmla="*/ 445 w 495"/>
                <a:gd name="T37" fmla="*/ 0 h 272"/>
                <a:gd name="T38" fmla="*/ 445 w 495"/>
                <a:gd name="T39" fmla="*/ 25 h 272"/>
                <a:gd name="T40" fmla="*/ 495 w 495"/>
                <a:gd name="T41" fmla="*/ 25 h 272"/>
                <a:gd name="T42" fmla="*/ 492 w 495"/>
                <a:gd name="T43" fmla="*/ 76 h 2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5"/>
                <a:gd name="T67" fmla="*/ 0 h 272"/>
                <a:gd name="T68" fmla="*/ 495 w 495"/>
                <a:gd name="T69" fmla="*/ 272 h 2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5" h="272">
                  <a:moveTo>
                    <a:pt x="492" y="207"/>
                  </a:moveTo>
                  <a:lnTo>
                    <a:pt x="492" y="272"/>
                  </a:lnTo>
                  <a:lnTo>
                    <a:pt x="442" y="272"/>
                  </a:lnTo>
                  <a:lnTo>
                    <a:pt x="442" y="205"/>
                  </a:lnTo>
                  <a:lnTo>
                    <a:pt x="392" y="205"/>
                  </a:lnTo>
                  <a:lnTo>
                    <a:pt x="392" y="272"/>
                  </a:lnTo>
                  <a:lnTo>
                    <a:pt x="343" y="272"/>
                  </a:lnTo>
                  <a:lnTo>
                    <a:pt x="343" y="205"/>
                  </a:lnTo>
                  <a:lnTo>
                    <a:pt x="292" y="205"/>
                  </a:lnTo>
                  <a:lnTo>
                    <a:pt x="292" y="270"/>
                  </a:lnTo>
                  <a:lnTo>
                    <a:pt x="0" y="270"/>
                  </a:lnTo>
                  <a:lnTo>
                    <a:pt x="0" y="66"/>
                  </a:lnTo>
                  <a:lnTo>
                    <a:pt x="293" y="67"/>
                  </a:lnTo>
                  <a:lnTo>
                    <a:pt x="293" y="2"/>
                  </a:lnTo>
                  <a:lnTo>
                    <a:pt x="343" y="2"/>
                  </a:lnTo>
                  <a:lnTo>
                    <a:pt x="343" y="65"/>
                  </a:lnTo>
                  <a:lnTo>
                    <a:pt x="395" y="65"/>
                  </a:lnTo>
                  <a:lnTo>
                    <a:pt x="395" y="0"/>
                  </a:lnTo>
                  <a:lnTo>
                    <a:pt x="445" y="0"/>
                  </a:lnTo>
                  <a:lnTo>
                    <a:pt x="445" y="68"/>
                  </a:lnTo>
                  <a:lnTo>
                    <a:pt x="495" y="68"/>
                  </a:lnTo>
                  <a:lnTo>
                    <a:pt x="492" y="207"/>
                  </a:lnTo>
                  <a:close/>
                </a:path>
              </a:pathLst>
            </a:custGeom>
            <a:solidFill>
              <a:srgbClr val="FFCC99"/>
            </a:solidFill>
            <a:ln w="12700" cap="flat" cmpd="sng">
              <a:solidFill>
                <a:schemeClr val="bg1"/>
              </a:solidFill>
              <a:prstDash val="solid"/>
              <a:round/>
              <a:headEnd/>
              <a:tailEnd/>
            </a:ln>
          </p:spPr>
          <p:txBody>
            <a:bodyPr lIns="0" tIns="0" rIns="0" bIns="0" anchor="ctr">
              <a:spAutoFit/>
            </a:bodyPr>
            <a:lstStyle/>
            <a:p>
              <a:endParaRPr lang="en-US"/>
            </a:p>
          </p:txBody>
        </p:sp>
        <p:sp>
          <p:nvSpPr>
            <p:cNvPr id="19477" name="Text Box 55"/>
            <p:cNvSpPr txBox="1">
              <a:spLocks noChangeArrowheads="1"/>
            </p:cNvSpPr>
            <p:nvPr/>
          </p:nvSpPr>
          <p:spPr bwMode="auto">
            <a:xfrm>
              <a:off x="319" y="1554"/>
              <a:ext cx="4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Extr</a:t>
              </a:r>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The Extractable delegate</a:t>
            </a:r>
          </a:p>
        </p:txBody>
      </p:sp>
      <p:sp>
        <p:nvSpPr>
          <p:cNvPr id="20483" name="Rectangle 3"/>
          <p:cNvSpPr>
            <a:spLocks noGrp="1" noChangeArrowheads="1"/>
          </p:cNvSpPr>
          <p:nvPr>
            <p:ph idx="1"/>
          </p:nvPr>
        </p:nvSpPr>
        <p:spPr>
          <a:xfrm>
            <a:off x="519113" y="3502025"/>
            <a:ext cx="8318500" cy="2887663"/>
          </a:xfrm>
        </p:spPr>
        <p:txBody>
          <a:bodyPr/>
          <a:lstStyle/>
          <a:p>
            <a:pPr>
              <a:buFont typeface="Arial" charset="0"/>
              <a:buChar char="•"/>
            </a:pPr>
            <a:r>
              <a:rPr lang="en-US" smtClean="0"/>
              <a:t>The </a:t>
            </a:r>
            <a:r>
              <a:rPr lang="en-US" b="1" smtClean="0"/>
              <a:t>Extractable delegate</a:t>
            </a:r>
            <a:r>
              <a:rPr lang="en-US" smtClean="0"/>
              <a:t> contains methods needed to cleanly remove (archive or purge) an object from the primary database</a:t>
            </a:r>
          </a:p>
          <a:p>
            <a:pPr lvl="1"/>
            <a:r>
              <a:rPr lang="en-US" smtClean="0"/>
              <a:t>Every entity that belongs to the claim graph must implement this delegate</a:t>
            </a:r>
          </a:p>
          <a:p>
            <a:pPr lvl="1"/>
            <a:r>
              <a:rPr lang="en-US" smtClean="0"/>
              <a:t>Entities that do not belong to the claim graph must not implement this delegate</a:t>
            </a:r>
          </a:p>
        </p:txBody>
      </p:sp>
      <p:sp>
        <p:nvSpPr>
          <p:cNvPr id="20484" name="Rectangle 6"/>
          <p:cNvSpPr>
            <a:spLocks noChangeArrowheads="1"/>
          </p:cNvSpPr>
          <p:nvPr/>
        </p:nvSpPr>
        <p:spPr bwMode="auto">
          <a:xfrm>
            <a:off x="3054350" y="1790700"/>
            <a:ext cx="2663825" cy="136048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485" name="Text Box 7"/>
          <p:cNvSpPr txBox="1">
            <a:spLocks noChangeArrowheads="1"/>
          </p:cNvSpPr>
          <p:nvPr/>
        </p:nvSpPr>
        <p:spPr bwMode="auto">
          <a:xfrm>
            <a:off x="3094038" y="1863725"/>
            <a:ext cx="2578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VehicleBodyDamage</a:t>
            </a:r>
          </a:p>
        </p:txBody>
      </p:sp>
      <p:sp>
        <p:nvSpPr>
          <p:cNvPr id="20486" name="Line 8"/>
          <p:cNvSpPr>
            <a:spLocks noChangeShapeType="1"/>
          </p:cNvSpPr>
          <p:nvPr/>
        </p:nvSpPr>
        <p:spPr bwMode="auto">
          <a:xfrm flipH="1">
            <a:off x="3057525" y="2289175"/>
            <a:ext cx="26543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87" name="Group 9"/>
          <p:cNvGrpSpPr>
            <a:grpSpLocks/>
          </p:cNvGrpSpPr>
          <p:nvPr/>
        </p:nvGrpSpPr>
        <p:grpSpPr bwMode="auto">
          <a:xfrm>
            <a:off x="3873500" y="1114425"/>
            <a:ext cx="1831975" cy="660400"/>
            <a:chOff x="4306" y="2231"/>
            <a:chExt cx="927" cy="334"/>
          </a:xfrm>
        </p:grpSpPr>
        <p:sp>
          <p:nvSpPr>
            <p:cNvPr id="20488" name="Freeform 10"/>
            <p:cNvSpPr>
              <a:spLocks/>
            </p:cNvSpPr>
            <p:nvPr/>
          </p:nvSpPr>
          <p:spPr bwMode="auto">
            <a:xfrm>
              <a:off x="4306" y="2231"/>
              <a:ext cx="927" cy="334"/>
            </a:xfrm>
            <a:custGeom>
              <a:avLst/>
              <a:gdLst>
                <a:gd name="T0" fmla="*/ 0 w 927"/>
                <a:gd name="T1" fmla="*/ 81 h 334"/>
                <a:gd name="T2" fmla="*/ 457 w 927"/>
                <a:gd name="T3" fmla="*/ 82 h 334"/>
                <a:gd name="T4" fmla="*/ 457 w 927"/>
                <a:gd name="T5" fmla="*/ 2 h 334"/>
                <a:gd name="T6" fmla="*/ 535 w 927"/>
                <a:gd name="T7" fmla="*/ 2 h 334"/>
                <a:gd name="T8" fmla="*/ 535 w 927"/>
                <a:gd name="T9" fmla="*/ 80 h 334"/>
                <a:gd name="T10" fmla="*/ 615 w 927"/>
                <a:gd name="T11" fmla="*/ 80 h 334"/>
                <a:gd name="T12" fmla="*/ 615 w 927"/>
                <a:gd name="T13" fmla="*/ 0 h 334"/>
                <a:gd name="T14" fmla="*/ 693 w 927"/>
                <a:gd name="T15" fmla="*/ 0 h 334"/>
                <a:gd name="T16" fmla="*/ 693 w 927"/>
                <a:gd name="T17" fmla="*/ 84 h 334"/>
                <a:gd name="T18" fmla="*/ 771 w 927"/>
                <a:gd name="T19" fmla="*/ 84 h 334"/>
                <a:gd name="T20" fmla="*/ 771 w 927"/>
                <a:gd name="T21" fmla="*/ 0 h 334"/>
                <a:gd name="T22" fmla="*/ 847 w 927"/>
                <a:gd name="T23" fmla="*/ 0 h 334"/>
                <a:gd name="T24" fmla="*/ 847 w 927"/>
                <a:gd name="T25" fmla="*/ 84 h 334"/>
                <a:gd name="T26" fmla="*/ 927 w 927"/>
                <a:gd name="T27" fmla="*/ 84 h 334"/>
                <a:gd name="T28" fmla="*/ 927 w 927"/>
                <a:gd name="T29" fmla="*/ 332 h 334"/>
                <a:gd name="T30" fmla="*/ 847 w 927"/>
                <a:gd name="T31" fmla="*/ 332 h 334"/>
                <a:gd name="T32" fmla="*/ 847 w 927"/>
                <a:gd name="T33" fmla="*/ 254 h 334"/>
                <a:gd name="T34" fmla="*/ 767 w 927"/>
                <a:gd name="T35" fmla="*/ 254 h 334"/>
                <a:gd name="T36" fmla="*/ 767 w 927"/>
                <a:gd name="T37" fmla="*/ 334 h 334"/>
                <a:gd name="T38" fmla="*/ 689 w 927"/>
                <a:gd name="T39" fmla="*/ 334 h 334"/>
                <a:gd name="T40" fmla="*/ 689 w 927"/>
                <a:gd name="T41" fmla="*/ 252 h 334"/>
                <a:gd name="T42" fmla="*/ 611 w 927"/>
                <a:gd name="T43" fmla="*/ 252 h 334"/>
                <a:gd name="T44" fmla="*/ 611 w 927"/>
                <a:gd name="T45" fmla="*/ 334 h 334"/>
                <a:gd name="T46" fmla="*/ 535 w 927"/>
                <a:gd name="T47" fmla="*/ 334 h 334"/>
                <a:gd name="T48" fmla="*/ 535 w 927"/>
                <a:gd name="T49" fmla="*/ 252 h 334"/>
                <a:gd name="T50" fmla="*/ 455 w 927"/>
                <a:gd name="T51" fmla="*/ 252 h 334"/>
                <a:gd name="T52" fmla="*/ 455 w 927"/>
                <a:gd name="T53" fmla="*/ 332 h 334"/>
                <a:gd name="T54" fmla="*/ 0 w 927"/>
                <a:gd name="T55" fmla="*/ 331 h 334"/>
                <a:gd name="T56" fmla="*/ 0 w 927"/>
                <a:gd name="T57" fmla="*/ 81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27"/>
                <a:gd name="T88" fmla="*/ 0 h 334"/>
                <a:gd name="T89" fmla="*/ 927 w 927"/>
                <a:gd name="T90" fmla="*/ 334 h 3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27" h="334">
                  <a:moveTo>
                    <a:pt x="0" y="81"/>
                  </a:moveTo>
                  <a:lnTo>
                    <a:pt x="457" y="82"/>
                  </a:lnTo>
                  <a:lnTo>
                    <a:pt x="457" y="2"/>
                  </a:lnTo>
                  <a:lnTo>
                    <a:pt x="535" y="2"/>
                  </a:lnTo>
                  <a:lnTo>
                    <a:pt x="535" y="80"/>
                  </a:lnTo>
                  <a:lnTo>
                    <a:pt x="615" y="80"/>
                  </a:lnTo>
                  <a:lnTo>
                    <a:pt x="615" y="0"/>
                  </a:lnTo>
                  <a:lnTo>
                    <a:pt x="693" y="0"/>
                  </a:lnTo>
                  <a:lnTo>
                    <a:pt x="693" y="84"/>
                  </a:lnTo>
                  <a:lnTo>
                    <a:pt x="771" y="84"/>
                  </a:lnTo>
                  <a:lnTo>
                    <a:pt x="771" y="0"/>
                  </a:lnTo>
                  <a:lnTo>
                    <a:pt x="847" y="0"/>
                  </a:lnTo>
                  <a:lnTo>
                    <a:pt x="847" y="84"/>
                  </a:lnTo>
                  <a:lnTo>
                    <a:pt x="927" y="84"/>
                  </a:lnTo>
                  <a:lnTo>
                    <a:pt x="927" y="332"/>
                  </a:lnTo>
                  <a:lnTo>
                    <a:pt x="847" y="332"/>
                  </a:lnTo>
                  <a:lnTo>
                    <a:pt x="847" y="254"/>
                  </a:lnTo>
                  <a:lnTo>
                    <a:pt x="767" y="254"/>
                  </a:lnTo>
                  <a:lnTo>
                    <a:pt x="767" y="334"/>
                  </a:lnTo>
                  <a:lnTo>
                    <a:pt x="689" y="334"/>
                  </a:lnTo>
                  <a:lnTo>
                    <a:pt x="689" y="252"/>
                  </a:lnTo>
                  <a:lnTo>
                    <a:pt x="611" y="252"/>
                  </a:lnTo>
                  <a:lnTo>
                    <a:pt x="611" y="334"/>
                  </a:lnTo>
                  <a:lnTo>
                    <a:pt x="535" y="334"/>
                  </a:lnTo>
                  <a:lnTo>
                    <a:pt x="535" y="252"/>
                  </a:lnTo>
                  <a:lnTo>
                    <a:pt x="455" y="252"/>
                  </a:lnTo>
                  <a:lnTo>
                    <a:pt x="455" y="332"/>
                  </a:lnTo>
                  <a:lnTo>
                    <a:pt x="0" y="331"/>
                  </a:lnTo>
                  <a:lnTo>
                    <a:pt x="0" y="81"/>
                  </a:lnTo>
                  <a:close/>
                </a:path>
              </a:pathLst>
            </a:custGeom>
            <a:solidFill>
              <a:srgbClr val="FFCC99"/>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0489" name="Text Box 11"/>
            <p:cNvSpPr txBox="1">
              <a:spLocks noChangeArrowheads="1"/>
            </p:cNvSpPr>
            <p:nvPr/>
          </p:nvSpPr>
          <p:spPr bwMode="auto">
            <a:xfrm>
              <a:off x="4322" y="2322"/>
              <a:ext cx="82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Extractable</a:t>
              </a: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861" y="1061882"/>
            <a:ext cx="1706819" cy="5120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6" name="Rectangle 2"/>
          <p:cNvSpPr>
            <a:spLocks noGrp="1" noChangeArrowheads="1"/>
          </p:cNvSpPr>
          <p:nvPr>
            <p:ph type="title"/>
          </p:nvPr>
        </p:nvSpPr>
        <p:spPr/>
        <p:txBody>
          <a:bodyPr/>
          <a:lstStyle/>
          <a:p>
            <a:r>
              <a:rPr lang="en-US" smtClean="0"/>
              <a:t>1. Implementing the Extractable delegate</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6334" y="3782808"/>
            <a:ext cx="6408737" cy="15335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271" y="772601"/>
            <a:ext cx="2121409" cy="289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9" name="AutoShape 5"/>
          <p:cNvSpPr>
            <a:spLocks noChangeArrowheads="1"/>
          </p:cNvSpPr>
          <p:nvPr/>
        </p:nvSpPr>
        <p:spPr bwMode="auto">
          <a:xfrm>
            <a:off x="2086334" y="4720099"/>
            <a:ext cx="4048995" cy="1460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2" name="Line 12"/>
          <p:cNvSpPr>
            <a:spLocks noChangeShapeType="1"/>
          </p:cNvSpPr>
          <p:nvPr/>
        </p:nvSpPr>
        <p:spPr bwMode="auto">
          <a:xfrm flipH="1" flipV="1">
            <a:off x="2517057" y="3362631"/>
            <a:ext cx="501445" cy="1357468"/>
          </a:xfrm>
          <a:prstGeom prst="line">
            <a:avLst/>
          </a:prstGeom>
          <a:noFill/>
          <a:ln w="28575">
            <a:solidFill>
              <a:srgbClr val="FF0000"/>
            </a:solidFill>
            <a:round/>
            <a:headEnd type="arrow" w="med" len="med"/>
            <a:tailEn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2. Creating a valid relationship</a:t>
            </a:r>
          </a:p>
        </p:txBody>
      </p:sp>
      <p:sp>
        <p:nvSpPr>
          <p:cNvPr id="22531" name="Rectangle 3"/>
          <p:cNvSpPr>
            <a:spLocks noGrp="1" noChangeArrowheads="1"/>
          </p:cNvSpPr>
          <p:nvPr>
            <p:ph idx="1"/>
          </p:nvPr>
        </p:nvSpPr>
        <p:spPr/>
        <p:txBody>
          <a:bodyPr/>
          <a:lstStyle/>
          <a:p>
            <a:pPr>
              <a:buFont typeface="Arial" charset="0"/>
              <a:buChar char="•"/>
            </a:pPr>
            <a:r>
              <a:rPr lang="en-US" smtClean="0"/>
              <a:t>The new entity must also be owned by an entity in the claim graph, either:</a:t>
            </a:r>
          </a:p>
          <a:p>
            <a:pPr lvl="1"/>
            <a:r>
              <a:rPr lang="en-US" smtClean="0"/>
              <a:t>Foreign key from new entity to owner entity</a:t>
            </a:r>
          </a:p>
          <a:p>
            <a:pPr lvl="2"/>
            <a:r>
              <a:rPr lang="en-US" smtClean="0"/>
              <a:t>Owner can have no </a:t>
            </a:r>
            <a:br>
              <a:rPr lang="en-US" smtClean="0"/>
            </a:br>
            <a:r>
              <a:rPr lang="en-US" smtClean="0"/>
              <a:t>reference to new entity</a:t>
            </a:r>
          </a:p>
          <a:p>
            <a:pPr lvl="2"/>
            <a:endParaRPr lang="en-US" smtClean="0"/>
          </a:p>
          <a:p>
            <a:pPr lvl="2"/>
            <a:r>
              <a:rPr lang="en-US" smtClean="0"/>
              <a:t>Owner can have an array </a:t>
            </a:r>
            <a:br>
              <a:rPr lang="en-US" smtClean="0"/>
            </a:br>
            <a:r>
              <a:rPr lang="en-US" smtClean="0"/>
              <a:t>of the new entity</a:t>
            </a:r>
            <a:br>
              <a:rPr lang="en-US" smtClean="0"/>
            </a:br>
            <a:endParaRPr lang="en-US" smtClean="0"/>
          </a:p>
          <a:p>
            <a:pPr lvl="2"/>
            <a:r>
              <a:rPr lang="en-US" smtClean="0"/>
              <a:t>Owner can have a </a:t>
            </a:r>
            <a:br>
              <a:rPr lang="en-US" smtClean="0"/>
            </a:br>
            <a:r>
              <a:rPr lang="en-US" smtClean="0"/>
              <a:t>one-to-one or edge foreign </a:t>
            </a:r>
            <a:br>
              <a:rPr lang="en-US" smtClean="0"/>
            </a:br>
            <a:r>
              <a:rPr lang="en-US" smtClean="0"/>
              <a:t>key to the new entity</a:t>
            </a:r>
          </a:p>
          <a:p>
            <a:pPr>
              <a:buFont typeface="Arial" charset="0"/>
              <a:buChar char="•"/>
            </a:pPr>
            <a:endParaRPr lang="en-US" smtClean="0"/>
          </a:p>
          <a:p>
            <a:pPr lvl="1"/>
            <a:r>
              <a:rPr lang="en-US" smtClean="0"/>
              <a:t>An “owner=“true” foreign</a:t>
            </a:r>
            <a:br>
              <a:rPr lang="en-US" smtClean="0"/>
            </a:br>
            <a:r>
              <a:rPr lang="en-US" smtClean="0"/>
              <a:t>key to the new entity</a:t>
            </a:r>
          </a:p>
        </p:txBody>
      </p:sp>
      <p:sp>
        <p:nvSpPr>
          <p:cNvPr id="22532" name="Text Box 4"/>
          <p:cNvSpPr txBox="1">
            <a:spLocks noChangeArrowheads="1"/>
          </p:cNvSpPr>
          <p:nvPr/>
        </p:nvSpPr>
        <p:spPr bwMode="auto">
          <a:xfrm>
            <a:off x="4772025" y="5541963"/>
            <a:ext cx="1155700"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Owner</a:t>
            </a:r>
            <a:br>
              <a:rPr lang="en-US">
                <a:solidFill>
                  <a:schemeClr val="bg1"/>
                </a:solidFill>
              </a:rPr>
            </a:br>
            <a:r>
              <a:rPr lang="en-US">
                <a:solidFill>
                  <a:schemeClr val="bg1"/>
                </a:solidFill>
              </a:rPr>
              <a:t>Entity</a:t>
            </a:r>
          </a:p>
        </p:txBody>
      </p:sp>
      <p:sp>
        <p:nvSpPr>
          <p:cNvPr id="22533" name="Text Box 5"/>
          <p:cNvSpPr txBox="1">
            <a:spLocks noChangeArrowheads="1"/>
          </p:cNvSpPr>
          <p:nvPr/>
        </p:nvSpPr>
        <p:spPr bwMode="auto">
          <a:xfrm>
            <a:off x="7486650" y="5573713"/>
            <a:ext cx="1293813"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br>
              <a:rPr lang="en-US">
                <a:solidFill>
                  <a:schemeClr val="bg1"/>
                </a:solidFill>
              </a:rPr>
            </a:br>
            <a:r>
              <a:rPr lang="en-US">
                <a:solidFill>
                  <a:schemeClr val="bg1"/>
                </a:solidFill>
              </a:rPr>
              <a:t>Entity</a:t>
            </a:r>
          </a:p>
        </p:txBody>
      </p:sp>
      <p:sp>
        <p:nvSpPr>
          <p:cNvPr id="22534" name="Line 6"/>
          <p:cNvSpPr>
            <a:spLocks noChangeShapeType="1"/>
          </p:cNvSpPr>
          <p:nvPr/>
        </p:nvSpPr>
        <p:spPr bwMode="auto">
          <a:xfrm>
            <a:off x="5919788" y="5641975"/>
            <a:ext cx="1552575" cy="0"/>
          </a:xfrm>
          <a:prstGeom prst="line">
            <a:avLst/>
          </a:prstGeom>
          <a:noFill/>
          <a:ln w="28575">
            <a:solidFill>
              <a:srgbClr val="0033CC"/>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35" name="Text Box 7"/>
          <p:cNvSpPr txBox="1">
            <a:spLocks noChangeArrowheads="1"/>
          </p:cNvSpPr>
          <p:nvPr/>
        </p:nvSpPr>
        <p:spPr bwMode="auto">
          <a:xfrm>
            <a:off x="6203950" y="5391150"/>
            <a:ext cx="1277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0033CC"/>
                </a:solidFill>
              </a:rPr>
              <a:t>&lt;foreignkey&gt;</a:t>
            </a:r>
          </a:p>
        </p:txBody>
      </p:sp>
      <p:sp>
        <p:nvSpPr>
          <p:cNvPr id="22536" name="Text Box 10"/>
          <p:cNvSpPr txBox="1">
            <a:spLocks noChangeArrowheads="1"/>
          </p:cNvSpPr>
          <p:nvPr/>
        </p:nvSpPr>
        <p:spPr bwMode="auto">
          <a:xfrm>
            <a:off x="4764088" y="3244850"/>
            <a:ext cx="1155700"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Owner</a:t>
            </a:r>
            <a:br>
              <a:rPr lang="en-US">
                <a:solidFill>
                  <a:schemeClr val="bg1"/>
                </a:solidFill>
              </a:rPr>
            </a:br>
            <a:r>
              <a:rPr lang="en-US">
                <a:solidFill>
                  <a:schemeClr val="bg1"/>
                </a:solidFill>
              </a:rPr>
              <a:t>Entity</a:t>
            </a:r>
          </a:p>
        </p:txBody>
      </p:sp>
      <p:sp>
        <p:nvSpPr>
          <p:cNvPr id="22537" name="Text Box 11"/>
          <p:cNvSpPr txBox="1">
            <a:spLocks noChangeArrowheads="1"/>
          </p:cNvSpPr>
          <p:nvPr/>
        </p:nvSpPr>
        <p:spPr bwMode="auto">
          <a:xfrm>
            <a:off x="7478713" y="3276600"/>
            <a:ext cx="1293812"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br>
              <a:rPr lang="en-US">
                <a:solidFill>
                  <a:schemeClr val="bg1"/>
                </a:solidFill>
              </a:rPr>
            </a:br>
            <a:r>
              <a:rPr lang="en-US">
                <a:solidFill>
                  <a:schemeClr val="bg1"/>
                </a:solidFill>
              </a:rPr>
              <a:t>Entity</a:t>
            </a:r>
          </a:p>
        </p:txBody>
      </p:sp>
      <p:sp>
        <p:nvSpPr>
          <p:cNvPr id="22538" name="Line 12"/>
          <p:cNvSpPr>
            <a:spLocks noChangeShapeType="1"/>
          </p:cNvSpPr>
          <p:nvPr/>
        </p:nvSpPr>
        <p:spPr bwMode="auto">
          <a:xfrm>
            <a:off x="5911850" y="3344863"/>
            <a:ext cx="1552575" cy="0"/>
          </a:xfrm>
          <a:prstGeom prst="line">
            <a:avLst/>
          </a:prstGeom>
          <a:noFill/>
          <a:ln w="28575">
            <a:solidFill>
              <a:srgbClr val="FF0000"/>
            </a:solidFill>
            <a:round/>
            <a:headEnd type="arrow" w="med" len="me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39" name="Text Box 13"/>
          <p:cNvSpPr txBox="1">
            <a:spLocks noChangeArrowheads="1"/>
          </p:cNvSpPr>
          <p:nvPr/>
        </p:nvSpPr>
        <p:spPr bwMode="auto">
          <a:xfrm>
            <a:off x="6196013" y="3094038"/>
            <a:ext cx="1277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&lt;foreignkey&gt;</a:t>
            </a:r>
          </a:p>
        </p:txBody>
      </p:sp>
      <p:sp>
        <p:nvSpPr>
          <p:cNvPr id="22540" name="Text Box 15"/>
          <p:cNvSpPr txBox="1">
            <a:spLocks noChangeArrowheads="1"/>
          </p:cNvSpPr>
          <p:nvPr/>
        </p:nvSpPr>
        <p:spPr bwMode="auto">
          <a:xfrm>
            <a:off x="4765675" y="4340225"/>
            <a:ext cx="1155700"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Owner</a:t>
            </a:r>
            <a:br>
              <a:rPr lang="en-US">
                <a:solidFill>
                  <a:schemeClr val="bg1"/>
                </a:solidFill>
              </a:rPr>
            </a:br>
            <a:r>
              <a:rPr lang="en-US">
                <a:solidFill>
                  <a:schemeClr val="bg1"/>
                </a:solidFill>
              </a:rPr>
              <a:t>Entity</a:t>
            </a:r>
          </a:p>
        </p:txBody>
      </p:sp>
      <p:sp>
        <p:nvSpPr>
          <p:cNvPr id="22541" name="Text Box 16"/>
          <p:cNvSpPr txBox="1">
            <a:spLocks noChangeArrowheads="1"/>
          </p:cNvSpPr>
          <p:nvPr/>
        </p:nvSpPr>
        <p:spPr bwMode="auto">
          <a:xfrm>
            <a:off x="7480300" y="4371975"/>
            <a:ext cx="1293813"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br>
              <a:rPr lang="en-US">
                <a:solidFill>
                  <a:schemeClr val="bg1"/>
                </a:solidFill>
              </a:rPr>
            </a:br>
            <a:r>
              <a:rPr lang="en-US">
                <a:solidFill>
                  <a:schemeClr val="bg1"/>
                </a:solidFill>
              </a:rPr>
              <a:t>Entity</a:t>
            </a:r>
          </a:p>
        </p:txBody>
      </p:sp>
      <p:sp>
        <p:nvSpPr>
          <p:cNvPr id="22542" name="Line 17"/>
          <p:cNvSpPr>
            <a:spLocks noChangeShapeType="1"/>
          </p:cNvSpPr>
          <p:nvPr/>
        </p:nvSpPr>
        <p:spPr bwMode="auto">
          <a:xfrm>
            <a:off x="5913438" y="4440238"/>
            <a:ext cx="1552575" cy="0"/>
          </a:xfrm>
          <a:prstGeom prst="line">
            <a:avLst/>
          </a:prstGeom>
          <a:noFill/>
          <a:ln w="28575">
            <a:solidFill>
              <a:srgbClr val="FF0000"/>
            </a:solidFill>
            <a:round/>
            <a:headEnd type="arrow" w="med" len="me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43" name="Text Box 18"/>
          <p:cNvSpPr txBox="1">
            <a:spLocks noChangeArrowheads="1"/>
          </p:cNvSpPr>
          <p:nvPr/>
        </p:nvSpPr>
        <p:spPr bwMode="auto">
          <a:xfrm>
            <a:off x="6197600" y="4189413"/>
            <a:ext cx="1277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&lt;foreignkey&gt;</a:t>
            </a:r>
          </a:p>
        </p:txBody>
      </p:sp>
      <p:sp>
        <p:nvSpPr>
          <p:cNvPr id="22544" name="Line 19"/>
          <p:cNvSpPr>
            <a:spLocks noChangeShapeType="1"/>
          </p:cNvSpPr>
          <p:nvPr/>
        </p:nvSpPr>
        <p:spPr bwMode="auto">
          <a:xfrm>
            <a:off x="5908675" y="3740150"/>
            <a:ext cx="1552575"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45" name="Text Box 20"/>
          <p:cNvSpPr txBox="1">
            <a:spLocks noChangeArrowheads="1"/>
          </p:cNvSpPr>
          <p:nvPr/>
        </p:nvSpPr>
        <p:spPr bwMode="auto">
          <a:xfrm>
            <a:off x="5956300" y="3724275"/>
            <a:ext cx="774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&lt;array&gt;</a:t>
            </a:r>
          </a:p>
        </p:txBody>
      </p:sp>
      <p:grpSp>
        <p:nvGrpSpPr>
          <p:cNvPr id="22546" name="Group 21"/>
          <p:cNvGrpSpPr>
            <a:grpSpLocks/>
          </p:cNvGrpSpPr>
          <p:nvPr/>
        </p:nvGrpSpPr>
        <p:grpSpPr bwMode="auto">
          <a:xfrm>
            <a:off x="7094538" y="3592513"/>
            <a:ext cx="371475" cy="284162"/>
            <a:chOff x="3511" y="880"/>
            <a:chExt cx="234" cy="179"/>
          </a:xfrm>
        </p:grpSpPr>
        <p:sp>
          <p:nvSpPr>
            <p:cNvPr id="22560" name="Line 22"/>
            <p:cNvSpPr>
              <a:spLocks noChangeShapeType="1"/>
            </p:cNvSpPr>
            <p:nvPr/>
          </p:nvSpPr>
          <p:spPr bwMode="auto">
            <a:xfrm>
              <a:off x="3512" y="890"/>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61" name="Line 23"/>
            <p:cNvSpPr>
              <a:spLocks noChangeShapeType="1"/>
            </p:cNvSpPr>
            <p:nvPr/>
          </p:nvSpPr>
          <p:spPr bwMode="auto">
            <a:xfrm>
              <a:off x="3511" y="1056"/>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62" name="Line 24"/>
            <p:cNvSpPr>
              <a:spLocks noChangeShapeType="1"/>
            </p:cNvSpPr>
            <p:nvPr/>
          </p:nvSpPr>
          <p:spPr bwMode="auto">
            <a:xfrm flipV="1">
              <a:off x="3518" y="880"/>
              <a:ext cx="0" cy="17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sp>
        <p:nvSpPr>
          <p:cNvPr id="22547" name="Line 25"/>
          <p:cNvSpPr>
            <a:spLocks noChangeShapeType="1"/>
          </p:cNvSpPr>
          <p:nvPr/>
        </p:nvSpPr>
        <p:spPr bwMode="auto">
          <a:xfrm>
            <a:off x="5922963" y="4845050"/>
            <a:ext cx="1524000"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48" name="Text Box 26"/>
          <p:cNvSpPr txBox="1">
            <a:spLocks noChangeArrowheads="1"/>
          </p:cNvSpPr>
          <p:nvPr/>
        </p:nvSpPr>
        <p:spPr bwMode="auto">
          <a:xfrm>
            <a:off x="5951538" y="5008563"/>
            <a:ext cx="1206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&lt;onetoone&gt;</a:t>
            </a:r>
          </a:p>
        </p:txBody>
      </p:sp>
      <p:grpSp>
        <p:nvGrpSpPr>
          <p:cNvPr id="22549" name="Group 27"/>
          <p:cNvGrpSpPr>
            <a:grpSpLocks/>
          </p:cNvGrpSpPr>
          <p:nvPr/>
        </p:nvGrpSpPr>
        <p:grpSpPr bwMode="auto">
          <a:xfrm>
            <a:off x="7080250" y="4697413"/>
            <a:ext cx="371475" cy="284162"/>
            <a:chOff x="3511" y="880"/>
            <a:chExt cx="234" cy="179"/>
          </a:xfrm>
        </p:grpSpPr>
        <p:sp>
          <p:nvSpPr>
            <p:cNvPr id="22557" name="Line 28"/>
            <p:cNvSpPr>
              <a:spLocks noChangeShapeType="1"/>
            </p:cNvSpPr>
            <p:nvPr/>
          </p:nvSpPr>
          <p:spPr bwMode="auto">
            <a:xfrm>
              <a:off x="3512" y="890"/>
              <a:ext cx="233" cy="0"/>
            </a:xfrm>
            <a:prstGeom prst="line">
              <a:avLst/>
            </a:prstGeom>
            <a:noFill/>
            <a:ln w="28575" cap="rnd">
              <a:solidFill>
                <a:schemeClr val="hlink"/>
              </a:solidFill>
              <a:prstDash val="sysDot"/>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58" name="Line 29"/>
            <p:cNvSpPr>
              <a:spLocks noChangeShapeType="1"/>
            </p:cNvSpPr>
            <p:nvPr/>
          </p:nvSpPr>
          <p:spPr bwMode="auto">
            <a:xfrm>
              <a:off x="3511" y="1056"/>
              <a:ext cx="233" cy="0"/>
            </a:xfrm>
            <a:prstGeom prst="line">
              <a:avLst/>
            </a:prstGeom>
            <a:noFill/>
            <a:ln w="28575" cap="rnd">
              <a:solidFill>
                <a:schemeClr val="hlink"/>
              </a:solidFill>
              <a:prstDash val="sysDot"/>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59" name="Line 30"/>
            <p:cNvSpPr>
              <a:spLocks noChangeShapeType="1"/>
            </p:cNvSpPr>
            <p:nvPr/>
          </p:nvSpPr>
          <p:spPr bwMode="auto">
            <a:xfrm flipV="1">
              <a:off x="3518" y="880"/>
              <a:ext cx="0" cy="179"/>
            </a:xfrm>
            <a:prstGeom prst="line">
              <a:avLst/>
            </a:prstGeom>
            <a:noFill/>
            <a:ln w="28575" cap="rnd">
              <a:solidFill>
                <a:schemeClr val="hlink"/>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22550" name="Group 31"/>
          <p:cNvGrpSpPr>
            <a:grpSpLocks/>
          </p:cNvGrpSpPr>
          <p:nvPr/>
        </p:nvGrpSpPr>
        <p:grpSpPr bwMode="auto">
          <a:xfrm>
            <a:off x="6697663" y="4664075"/>
            <a:ext cx="357187" cy="357188"/>
            <a:chOff x="2118" y="3300"/>
            <a:chExt cx="225" cy="225"/>
          </a:xfrm>
        </p:grpSpPr>
        <p:sp>
          <p:nvSpPr>
            <p:cNvPr id="22555" name="Oval 32"/>
            <p:cNvSpPr>
              <a:spLocks noChangeArrowheads="1"/>
            </p:cNvSpPr>
            <p:nvPr/>
          </p:nvSpPr>
          <p:spPr bwMode="auto">
            <a:xfrm>
              <a:off x="2118" y="3300"/>
              <a:ext cx="225" cy="225"/>
            </a:xfrm>
            <a:prstGeom prst="ellipse">
              <a:avLst/>
            </a:prstGeom>
            <a:solidFill>
              <a:schemeClr val="tx1"/>
            </a:solidFill>
            <a:ln w="12700" algn="ctr">
              <a:solidFill>
                <a:schemeClr val="hlink"/>
              </a:solidFill>
              <a:round/>
              <a:headEnd/>
              <a:tailEnd/>
            </a:ln>
          </p:spPr>
          <p:txBody>
            <a:bodyPr wrap="none" lIns="0" tIns="0" rIns="0" bIns="0" anchor="ctr">
              <a:spAutoFit/>
            </a:bodyPr>
            <a:lstStyle/>
            <a:p>
              <a:endParaRPr lang="en-US"/>
            </a:p>
          </p:txBody>
        </p:sp>
        <p:sp>
          <p:nvSpPr>
            <p:cNvPr id="22556" name="Text Box 33"/>
            <p:cNvSpPr txBox="1">
              <a:spLocks noChangeArrowheads="1"/>
            </p:cNvSpPr>
            <p:nvPr/>
          </p:nvSpPr>
          <p:spPr bwMode="auto">
            <a:xfrm>
              <a:off x="2149" y="3317"/>
              <a:ext cx="1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tx2"/>
                  </a:solidFill>
                </a:rPr>
                <a:t>1</a:t>
              </a:r>
            </a:p>
          </p:txBody>
        </p:sp>
      </p:grpSp>
      <p:sp>
        <p:nvSpPr>
          <p:cNvPr id="22551" name="Text Box 10"/>
          <p:cNvSpPr txBox="1">
            <a:spLocks noChangeArrowheads="1"/>
          </p:cNvSpPr>
          <p:nvPr/>
        </p:nvSpPr>
        <p:spPr bwMode="auto">
          <a:xfrm>
            <a:off x="4754563" y="2292350"/>
            <a:ext cx="1155700"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Owner</a:t>
            </a:r>
            <a:br>
              <a:rPr lang="en-US">
                <a:solidFill>
                  <a:schemeClr val="bg1"/>
                </a:solidFill>
              </a:rPr>
            </a:br>
            <a:r>
              <a:rPr lang="en-US">
                <a:solidFill>
                  <a:schemeClr val="bg1"/>
                </a:solidFill>
              </a:rPr>
              <a:t>Entity</a:t>
            </a:r>
          </a:p>
        </p:txBody>
      </p:sp>
      <p:sp>
        <p:nvSpPr>
          <p:cNvPr id="22552" name="Text Box 11"/>
          <p:cNvSpPr txBox="1">
            <a:spLocks noChangeArrowheads="1"/>
          </p:cNvSpPr>
          <p:nvPr/>
        </p:nvSpPr>
        <p:spPr bwMode="auto">
          <a:xfrm>
            <a:off x="7469188" y="2324100"/>
            <a:ext cx="1293812"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br>
              <a:rPr lang="en-US">
                <a:solidFill>
                  <a:schemeClr val="bg1"/>
                </a:solidFill>
              </a:rPr>
            </a:br>
            <a:r>
              <a:rPr lang="en-US">
                <a:solidFill>
                  <a:schemeClr val="bg1"/>
                </a:solidFill>
              </a:rPr>
              <a:t>Entity</a:t>
            </a:r>
          </a:p>
        </p:txBody>
      </p:sp>
      <p:sp>
        <p:nvSpPr>
          <p:cNvPr id="22553" name="Line 12"/>
          <p:cNvSpPr>
            <a:spLocks noChangeShapeType="1"/>
          </p:cNvSpPr>
          <p:nvPr/>
        </p:nvSpPr>
        <p:spPr bwMode="auto">
          <a:xfrm>
            <a:off x="5902325" y="2392363"/>
            <a:ext cx="1552575" cy="0"/>
          </a:xfrm>
          <a:prstGeom prst="line">
            <a:avLst/>
          </a:prstGeom>
          <a:noFill/>
          <a:ln w="28575">
            <a:solidFill>
              <a:srgbClr val="FF0000"/>
            </a:solidFill>
            <a:round/>
            <a:headEnd type="arrow" w="med" len="me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54" name="Text Box 13"/>
          <p:cNvSpPr txBox="1">
            <a:spLocks noChangeArrowheads="1"/>
          </p:cNvSpPr>
          <p:nvPr/>
        </p:nvSpPr>
        <p:spPr bwMode="auto">
          <a:xfrm>
            <a:off x="6186488" y="2141538"/>
            <a:ext cx="1277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&lt;foreignkey&gt;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how the claim graph defines the boundaries of information for a given claim</a:t>
            </a:r>
          </a:p>
          <a:p>
            <a:pPr lvl="1" eaLnBrk="1" hangingPunct="1"/>
            <a:r>
              <a:rPr lang="en-US" dirty="0" smtClean="0"/>
              <a:t>Add a new entity to the claim graph</a:t>
            </a:r>
          </a:p>
          <a:p>
            <a:pPr lvl="1" eaLnBrk="1" hangingPunct="1"/>
            <a:r>
              <a:rPr lang="en-US" dirty="0" smtClean="0"/>
              <a:t>Describe the common issues concerning overlap, </a:t>
            </a:r>
            <a:r>
              <a:rPr lang="en-US" dirty="0" err="1" smtClean="0"/>
              <a:t>ClaimInfo</a:t>
            </a:r>
            <a:r>
              <a:rPr lang="en-US" dirty="0" smtClean="0"/>
              <a:t>, and cross-claim entities</a:t>
            </a:r>
          </a:p>
          <a:p>
            <a:pPr lvl="1" eaLnBrk="1" hangingPunct="1"/>
            <a:r>
              <a:rPr lang="en-US" dirty="0" smtClean="0"/>
              <a:t>Identify errors in a malformed data model graph</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463" y="2300232"/>
            <a:ext cx="6305550" cy="20574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675" y="4357632"/>
            <a:ext cx="6334125" cy="20193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6" name="Rectangle 2"/>
          <p:cNvSpPr>
            <a:spLocks noGrp="1" noChangeArrowheads="1"/>
          </p:cNvSpPr>
          <p:nvPr>
            <p:ph type="title"/>
          </p:nvPr>
        </p:nvSpPr>
        <p:spPr/>
        <p:txBody>
          <a:bodyPr/>
          <a:lstStyle/>
          <a:p>
            <a:r>
              <a:rPr lang="en-US" smtClean="0"/>
              <a:t>Foreign key example 1</a:t>
            </a:r>
          </a:p>
        </p:txBody>
      </p:sp>
      <p:sp>
        <p:nvSpPr>
          <p:cNvPr id="23557" name="Text Box 6"/>
          <p:cNvSpPr txBox="1">
            <a:spLocks noChangeArrowheads="1"/>
          </p:cNvSpPr>
          <p:nvPr/>
        </p:nvSpPr>
        <p:spPr bwMode="auto">
          <a:xfrm>
            <a:off x="2479675" y="1341438"/>
            <a:ext cx="1155700"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Owner</a:t>
            </a:r>
            <a:br>
              <a:rPr lang="en-US">
                <a:solidFill>
                  <a:schemeClr val="bg1"/>
                </a:solidFill>
              </a:rPr>
            </a:br>
            <a:r>
              <a:rPr lang="en-US">
                <a:solidFill>
                  <a:schemeClr val="bg1"/>
                </a:solidFill>
              </a:rPr>
              <a:t>Entity</a:t>
            </a:r>
          </a:p>
        </p:txBody>
      </p:sp>
      <p:sp>
        <p:nvSpPr>
          <p:cNvPr id="23558" name="Text Box 7"/>
          <p:cNvSpPr txBox="1">
            <a:spLocks noChangeArrowheads="1"/>
          </p:cNvSpPr>
          <p:nvPr/>
        </p:nvSpPr>
        <p:spPr bwMode="auto">
          <a:xfrm>
            <a:off x="5194300" y="1373188"/>
            <a:ext cx="1293813"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br>
              <a:rPr lang="en-US">
                <a:solidFill>
                  <a:schemeClr val="bg1"/>
                </a:solidFill>
              </a:rPr>
            </a:br>
            <a:r>
              <a:rPr lang="en-US">
                <a:solidFill>
                  <a:schemeClr val="bg1"/>
                </a:solidFill>
              </a:rPr>
              <a:t>Entity</a:t>
            </a:r>
          </a:p>
        </p:txBody>
      </p:sp>
      <p:sp>
        <p:nvSpPr>
          <p:cNvPr id="23559" name="Line 8"/>
          <p:cNvSpPr>
            <a:spLocks noChangeShapeType="1"/>
          </p:cNvSpPr>
          <p:nvPr/>
        </p:nvSpPr>
        <p:spPr bwMode="auto">
          <a:xfrm>
            <a:off x="3627438" y="1441450"/>
            <a:ext cx="1552575" cy="0"/>
          </a:xfrm>
          <a:prstGeom prst="line">
            <a:avLst/>
          </a:prstGeom>
          <a:noFill/>
          <a:ln w="28575">
            <a:solidFill>
              <a:srgbClr val="FF0000"/>
            </a:solidFill>
            <a:round/>
            <a:headEnd type="arrow" w="med" len="me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3560" name="Text Box 9"/>
          <p:cNvSpPr txBox="1">
            <a:spLocks noChangeArrowheads="1"/>
          </p:cNvSpPr>
          <p:nvPr/>
        </p:nvSpPr>
        <p:spPr bwMode="auto">
          <a:xfrm>
            <a:off x="3911600" y="1190625"/>
            <a:ext cx="1277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&lt;foreignkey&gt;</a:t>
            </a:r>
          </a:p>
        </p:txBody>
      </p:sp>
      <p:sp>
        <p:nvSpPr>
          <p:cNvPr id="23561" name="Line 10"/>
          <p:cNvSpPr>
            <a:spLocks noChangeShapeType="1"/>
          </p:cNvSpPr>
          <p:nvPr/>
        </p:nvSpPr>
        <p:spPr bwMode="auto">
          <a:xfrm>
            <a:off x="3624263" y="1836738"/>
            <a:ext cx="1552575"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3562" name="Text Box 11"/>
          <p:cNvSpPr txBox="1">
            <a:spLocks noChangeArrowheads="1"/>
          </p:cNvSpPr>
          <p:nvPr/>
        </p:nvSpPr>
        <p:spPr bwMode="auto">
          <a:xfrm>
            <a:off x="3671888" y="1820863"/>
            <a:ext cx="774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&lt;array&gt;</a:t>
            </a:r>
          </a:p>
        </p:txBody>
      </p:sp>
      <p:grpSp>
        <p:nvGrpSpPr>
          <p:cNvPr id="23563" name="Group 12"/>
          <p:cNvGrpSpPr>
            <a:grpSpLocks/>
          </p:cNvGrpSpPr>
          <p:nvPr/>
        </p:nvGrpSpPr>
        <p:grpSpPr bwMode="auto">
          <a:xfrm>
            <a:off x="4810125" y="1689100"/>
            <a:ext cx="371475" cy="284163"/>
            <a:chOff x="3511" y="880"/>
            <a:chExt cx="234" cy="179"/>
          </a:xfrm>
        </p:grpSpPr>
        <p:sp>
          <p:nvSpPr>
            <p:cNvPr id="23573" name="Line 13"/>
            <p:cNvSpPr>
              <a:spLocks noChangeShapeType="1"/>
            </p:cNvSpPr>
            <p:nvPr/>
          </p:nvSpPr>
          <p:spPr bwMode="auto">
            <a:xfrm>
              <a:off x="3512" y="890"/>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3574" name="Line 14"/>
            <p:cNvSpPr>
              <a:spLocks noChangeShapeType="1"/>
            </p:cNvSpPr>
            <p:nvPr/>
          </p:nvSpPr>
          <p:spPr bwMode="auto">
            <a:xfrm>
              <a:off x="3511" y="1056"/>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3575" name="Line 15"/>
            <p:cNvSpPr>
              <a:spLocks noChangeShapeType="1"/>
            </p:cNvSpPr>
            <p:nvPr/>
          </p:nvSpPr>
          <p:spPr bwMode="auto">
            <a:xfrm flipV="1">
              <a:off x="3518" y="880"/>
              <a:ext cx="0" cy="17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sp>
        <p:nvSpPr>
          <p:cNvPr id="23565" name="Line 17"/>
          <p:cNvSpPr>
            <a:spLocks noChangeShapeType="1"/>
          </p:cNvSpPr>
          <p:nvPr/>
        </p:nvSpPr>
        <p:spPr bwMode="auto">
          <a:xfrm>
            <a:off x="1127790" y="4285171"/>
            <a:ext cx="0" cy="125628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3566" name="Line 18"/>
          <p:cNvSpPr>
            <a:spLocks noChangeShapeType="1"/>
          </p:cNvSpPr>
          <p:nvPr/>
        </p:nvSpPr>
        <p:spPr bwMode="auto">
          <a:xfrm>
            <a:off x="1127790" y="5522400"/>
            <a:ext cx="1351885" cy="0"/>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3567" name="Line 20"/>
          <p:cNvSpPr>
            <a:spLocks noChangeShapeType="1"/>
          </p:cNvSpPr>
          <p:nvPr/>
        </p:nvSpPr>
        <p:spPr bwMode="auto">
          <a:xfrm>
            <a:off x="2109787" y="5386332"/>
            <a:ext cx="369888" cy="0"/>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3568" name="Line 21"/>
          <p:cNvSpPr>
            <a:spLocks noChangeShapeType="1"/>
          </p:cNvSpPr>
          <p:nvPr/>
        </p:nvSpPr>
        <p:spPr bwMode="auto">
          <a:xfrm>
            <a:off x="2109788" y="5670038"/>
            <a:ext cx="369887" cy="0"/>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3571" name="Line 24"/>
          <p:cNvSpPr>
            <a:spLocks noChangeShapeType="1"/>
          </p:cNvSpPr>
          <p:nvPr/>
        </p:nvSpPr>
        <p:spPr bwMode="auto">
          <a:xfrm flipH="1" flipV="1">
            <a:off x="8784866" y="3203058"/>
            <a:ext cx="0" cy="216422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3572" name="Line 25"/>
          <p:cNvSpPr>
            <a:spLocks noChangeShapeType="1"/>
          </p:cNvSpPr>
          <p:nvPr/>
        </p:nvSpPr>
        <p:spPr bwMode="auto">
          <a:xfrm flipH="1">
            <a:off x="7134447" y="3196185"/>
            <a:ext cx="1650419" cy="6872"/>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3570" name="AutoShape 23"/>
          <p:cNvSpPr>
            <a:spLocks noChangeArrowheads="1"/>
          </p:cNvSpPr>
          <p:nvPr/>
        </p:nvSpPr>
        <p:spPr bwMode="auto">
          <a:xfrm>
            <a:off x="2479675" y="5503295"/>
            <a:ext cx="4106648" cy="17131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4" name="AutoShape 16"/>
          <p:cNvSpPr>
            <a:spLocks noChangeArrowheads="1"/>
          </p:cNvSpPr>
          <p:nvPr/>
        </p:nvSpPr>
        <p:spPr bwMode="auto">
          <a:xfrm>
            <a:off x="906463" y="4114745"/>
            <a:ext cx="3645945" cy="24288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151" y="1425870"/>
            <a:ext cx="7696533" cy="3067039"/>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4613770"/>
            <a:ext cx="7740650" cy="1628806"/>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80" name="Rectangle 2"/>
          <p:cNvSpPr>
            <a:spLocks noGrp="1" noChangeArrowheads="1"/>
          </p:cNvSpPr>
          <p:nvPr>
            <p:ph type="title"/>
          </p:nvPr>
        </p:nvSpPr>
        <p:spPr/>
        <p:txBody>
          <a:bodyPr/>
          <a:lstStyle/>
          <a:p>
            <a:r>
              <a:rPr lang="en-US" smtClean="0"/>
              <a:t>Foreign key example 2</a:t>
            </a:r>
          </a:p>
        </p:txBody>
      </p:sp>
      <p:sp>
        <p:nvSpPr>
          <p:cNvPr id="24581" name="Text Box 6"/>
          <p:cNvSpPr txBox="1">
            <a:spLocks noChangeArrowheads="1"/>
          </p:cNvSpPr>
          <p:nvPr/>
        </p:nvSpPr>
        <p:spPr bwMode="auto">
          <a:xfrm>
            <a:off x="2479675" y="703458"/>
            <a:ext cx="1155700"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Owner</a:t>
            </a:r>
            <a:br>
              <a:rPr lang="en-US" dirty="0">
                <a:solidFill>
                  <a:schemeClr val="bg1"/>
                </a:solidFill>
              </a:rPr>
            </a:br>
            <a:r>
              <a:rPr lang="en-US" dirty="0">
                <a:solidFill>
                  <a:schemeClr val="bg1"/>
                </a:solidFill>
              </a:rPr>
              <a:t>Entity</a:t>
            </a:r>
          </a:p>
        </p:txBody>
      </p:sp>
      <p:sp>
        <p:nvSpPr>
          <p:cNvPr id="24582" name="Text Box 7"/>
          <p:cNvSpPr txBox="1">
            <a:spLocks noChangeArrowheads="1"/>
          </p:cNvSpPr>
          <p:nvPr/>
        </p:nvSpPr>
        <p:spPr bwMode="auto">
          <a:xfrm>
            <a:off x="5194300" y="735208"/>
            <a:ext cx="1293813"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br>
              <a:rPr lang="en-US">
                <a:solidFill>
                  <a:schemeClr val="bg1"/>
                </a:solidFill>
              </a:rPr>
            </a:br>
            <a:r>
              <a:rPr lang="en-US">
                <a:solidFill>
                  <a:schemeClr val="bg1"/>
                </a:solidFill>
              </a:rPr>
              <a:t>Entity</a:t>
            </a:r>
          </a:p>
        </p:txBody>
      </p:sp>
      <p:sp>
        <p:nvSpPr>
          <p:cNvPr id="24583" name="Line 8"/>
          <p:cNvSpPr>
            <a:spLocks noChangeShapeType="1"/>
          </p:cNvSpPr>
          <p:nvPr/>
        </p:nvSpPr>
        <p:spPr bwMode="auto">
          <a:xfrm>
            <a:off x="3627438" y="803470"/>
            <a:ext cx="1552575" cy="0"/>
          </a:xfrm>
          <a:prstGeom prst="line">
            <a:avLst/>
          </a:prstGeom>
          <a:noFill/>
          <a:ln w="28575">
            <a:solidFill>
              <a:srgbClr val="0033CC"/>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4584" name="Text Box 9"/>
          <p:cNvSpPr txBox="1">
            <a:spLocks noChangeArrowheads="1"/>
          </p:cNvSpPr>
          <p:nvPr/>
        </p:nvSpPr>
        <p:spPr bwMode="auto">
          <a:xfrm>
            <a:off x="3635375" y="552645"/>
            <a:ext cx="1277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0033CC"/>
                </a:solidFill>
              </a:rPr>
              <a:t>&lt;foreignkey&gt;</a:t>
            </a:r>
          </a:p>
        </p:txBody>
      </p:sp>
      <p:sp>
        <p:nvSpPr>
          <p:cNvPr id="24585" name="AutoShape 16"/>
          <p:cNvSpPr>
            <a:spLocks noChangeArrowheads="1"/>
          </p:cNvSpPr>
          <p:nvPr/>
        </p:nvSpPr>
        <p:spPr bwMode="auto">
          <a:xfrm flipV="1">
            <a:off x="299151" y="4257675"/>
            <a:ext cx="4517399" cy="235234"/>
          </a:xfrm>
          <a:prstGeom prst="roundRect">
            <a:avLst>
              <a:gd name="adj" fmla="val 16667"/>
            </a:avLst>
          </a:prstGeom>
          <a:noFill/>
          <a:ln w="28575"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586" name="Line 17"/>
          <p:cNvSpPr>
            <a:spLocks noChangeShapeType="1"/>
          </p:cNvSpPr>
          <p:nvPr/>
        </p:nvSpPr>
        <p:spPr bwMode="auto">
          <a:xfrm flipH="1">
            <a:off x="2686050" y="4492909"/>
            <a:ext cx="0" cy="174341"/>
          </a:xfrm>
          <a:prstGeom prst="line">
            <a:avLst/>
          </a:prstGeom>
          <a:noFill/>
          <a:ln w="28575">
            <a:solidFill>
              <a:srgbClr val="0033CC"/>
            </a:solidFill>
            <a:round/>
            <a:headEnd/>
            <a:tailEnd type="triangle"/>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14" name="AutoShape 16"/>
          <p:cNvSpPr>
            <a:spLocks noChangeArrowheads="1"/>
          </p:cNvSpPr>
          <p:nvPr/>
        </p:nvSpPr>
        <p:spPr bwMode="auto">
          <a:xfrm flipV="1">
            <a:off x="4968951" y="3442512"/>
            <a:ext cx="3026734" cy="235234"/>
          </a:xfrm>
          <a:prstGeom prst="roundRect">
            <a:avLst>
              <a:gd name="adj" fmla="val 16667"/>
            </a:avLst>
          </a:prstGeom>
          <a:noFill/>
          <a:ln w="28575"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825500" y="120650"/>
            <a:ext cx="8318500" cy="742950"/>
          </a:xfrm>
        </p:spPr>
        <p:txBody>
          <a:bodyPr/>
          <a:lstStyle/>
          <a:p>
            <a:pPr eaLnBrk="1" hangingPunct="1"/>
            <a:r>
              <a:rPr lang="en-US" dirty="0" smtClean="0"/>
              <a:t>Lesson outline</a:t>
            </a:r>
          </a:p>
        </p:txBody>
      </p:sp>
      <p:sp>
        <p:nvSpPr>
          <p:cNvPr id="25603" name="Rectangle 3"/>
          <p:cNvSpPr>
            <a:spLocks noGrp="1" noChangeArrowheads="1"/>
          </p:cNvSpPr>
          <p:nvPr>
            <p:ph type="body" idx="4294967295"/>
          </p:nvPr>
        </p:nvSpPr>
        <p:spPr>
          <a:xfrm>
            <a:off x="825500" y="1192213"/>
            <a:ext cx="8318500" cy="5197475"/>
          </a:xfrm>
        </p:spPr>
        <p:txBody>
          <a:bodyPr/>
          <a:lstStyle/>
          <a:p>
            <a:pPr>
              <a:lnSpc>
                <a:spcPct val="150000"/>
              </a:lnSpc>
            </a:pPr>
            <a:r>
              <a:rPr lang="en-US" sz="2800" smtClean="0">
                <a:solidFill>
                  <a:srgbClr val="C0C0C0"/>
                </a:solidFill>
              </a:rPr>
              <a:t>Overview of data model graphs</a:t>
            </a:r>
          </a:p>
          <a:p>
            <a:pPr>
              <a:lnSpc>
                <a:spcPct val="150000"/>
              </a:lnSpc>
            </a:pPr>
            <a:r>
              <a:rPr lang="en-US" sz="2800" smtClean="0">
                <a:solidFill>
                  <a:srgbClr val="C0C0C0"/>
                </a:solidFill>
              </a:rPr>
              <a:t>Claim graph entities</a:t>
            </a:r>
            <a:r>
              <a:rPr lang="en-US" sz="2800" smtClean="0"/>
              <a:t> </a:t>
            </a:r>
          </a:p>
          <a:p>
            <a:pPr>
              <a:lnSpc>
                <a:spcPct val="150000"/>
              </a:lnSpc>
            </a:pPr>
            <a:r>
              <a:rPr lang="en-US" sz="2800" smtClean="0"/>
              <a:t>Non-graph entities </a:t>
            </a:r>
          </a:p>
          <a:p>
            <a:pPr>
              <a:lnSpc>
                <a:spcPct val="150000"/>
              </a:lnSpc>
            </a:pPr>
            <a:r>
              <a:rPr lang="en-US" sz="2800" smtClean="0">
                <a:solidFill>
                  <a:srgbClr val="C0C0C0"/>
                </a:solidFill>
              </a:rPr>
              <a:t>Overlap entities</a:t>
            </a:r>
          </a:p>
          <a:p>
            <a:pPr>
              <a:lnSpc>
                <a:spcPct val="150000"/>
              </a:lnSpc>
            </a:pPr>
            <a:r>
              <a:rPr lang="en-US" sz="2800" smtClean="0">
                <a:solidFill>
                  <a:srgbClr val="C0C0C0"/>
                </a:solidFill>
              </a:rPr>
              <a:t>Claim Info entities</a:t>
            </a:r>
          </a:p>
          <a:p>
            <a:pPr>
              <a:lnSpc>
                <a:spcPct val="150000"/>
              </a:lnSpc>
            </a:pPr>
            <a:r>
              <a:rPr lang="en-US" sz="2800" smtClean="0">
                <a:solidFill>
                  <a:srgbClr val="C0C0C0"/>
                </a:solidFill>
              </a:rPr>
              <a:t>Data model graph tools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Non-graph entities</a:t>
            </a:r>
          </a:p>
        </p:txBody>
      </p:sp>
      <p:sp>
        <p:nvSpPr>
          <p:cNvPr id="24579" name="Rectangle 3"/>
          <p:cNvSpPr>
            <a:spLocks noGrp="1" noChangeArrowheads="1"/>
          </p:cNvSpPr>
          <p:nvPr>
            <p:ph idx="1"/>
          </p:nvPr>
        </p:nvSpPr>
        <p:spPr>
          <a:xfrm>
            <a:off x="414338" y="768350"/>
            <a:ext cx="4249737" cy="5715000"/>
          </a:xfrm>
        </p:spPr>
        <p:txBody>
          <a:bodyPr/>
          <a:lstStyle/>
          <a:p>
            <a:pPr marL="347663" indent="-347663">
              <a:buFont typeface="Arial" charset="0"/>
              <a:buChar char="•"/>
              <a:defRPr/>
            </a:pPr>
            <a:r>
              <a:rPr lang="en-US" dirty="0" smtClean="0"/>
              <a:t>Non-graph entities include admin data, system data, and cross-claim data</a:t>
            </a:r>
          </a:p>
          <a:p>
            <a:pPr marL="347663" indent="-347663">
              <a:buFont typeface="Arial" charset="0"/>
              <a:buChar char="•"/>
              <a:defRPr/>
            </a:pPr>
            <a:r>
              <a:rPr lang="en-US" dirty="0" smtClean="0"/>
              <a:t>An entity is considered a non-graph entity if:</a:t>
            </a:r>
          </a:p>
          <a:p>
            <a:pPr marL="935038" lvl="1" indent="-419100">
              <a:defRPr/>
            </a:pPr>
            <a:r>
              <a:rPr lang="en-US" dirty="0" smtClean="0"/>
              <a:t>Its instances can be referenced by multiple claim graph instances,</a:t>
            </a:r>
            <a:br>
              <a:rPr lang="en-US" dirty="0" smtClean="0"/>
            </a:br>
            <a:r>
              <a:rPr lang="en-US" dirty="0" smtClean="0"/>
              <a:t>AND</a:t>
            </a:r>
          </a:p>
          <a:p>
            <a:pPr marL="935038" lvl="1" indent="-419100">
              <a:defRPr/>
            </a:pPr>
            <a:r>
              <a:rPr lang="en-US" dirty="0" smtClean="0"/>
              <a:t>There is no foreign key relationship from the new entity into the claim graph</a:t>
            </a:r>
          </a:p>
          <a:p>
            <a:pPr marL="592138" indent="-419100">
              <a:defRPr/>
            </a:pPr>
            <a:r>
              <a:rPr lang="en-US" dirty="0" smtClean="0"/>
              <a:t>Nothing special must be done to create admin or system data entities</a:t>
            </a:r>
          </a:p>
        </p:txBody>
      </p:sp>
      <p:grpSp>
        <p:nvGrpSpPr>
          <p:cNvPr id="26628" name="Group 174"/>
          <p:cNvGrpSpPr>
            <a:grpSpLocks/>
          </p:cNvGrpSpPr>
          <p:nvPr/>
        </p:nvGrpSpPr>
        <p:grpSpPr bwMode="auto">
          <a:xfrm>
            <a:off x="4622800" y="1384300"/>
            <a:ext cx="1119188" cy="954088"/>
            <a:chOff x="4040" y="1931"/>
            <a:chExt cx="706" cy="602"/>
          </a:xfrm>
        </p:grpSpPr>
        <p:grpSp>
          <p:nvGrpSpPr>
            <p:cNvPr id="26726" name="Group 20"/>
            <p:cNvGrpSpPr>
              <a:grpSpLocks/>
            </p:cNvGrpSpPr>
            <p:nvPr/>
          </p:nvGrpSpPr>
          <p:grpSpPr bwMode="auto">
            <a:xfrm>
              <a:off x="4099" y="1992"/>
              <a:ext cx="467" cy="344"/>
              <a:chOff x="2083" y="1606"/>
              <a:chExt cx="1489" cy="1097"/>
            </a:xfrm>
          </p:grpSpPr>
          <p:sp>
            <p:nvSpPr>
              <p:cNvPr id="26749" name="Rectangle 2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750" name="Freeform 2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51" name="Freeform 2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52" name="Freeform 2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53" name="Freeform 2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754" name="Rectangle 2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755" name="Rectangle 2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56" name="AutoShape 2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757" name="Freeform 29"/>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58" name="Freeform 30"/>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59" name="Rectangle 3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60" name="Rectangle 3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61" name="Rectangle 3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62" name="Group 34"/>
              <p:cNvGrpSpPr>
                <a:grpSpLocks/>
              </p:cNvGrpSpPr>
              <p:nvPr/>
            </p:nvGrpSpPr>
            <p:grpSpPr bwMode="auto">
              <a:xfrm>
                <a:off x="2221" y="1871"/>
                <a:ext cx="518" cy="782"/>
                <a:chOff x="2400" y="1656"/>
                <a:chExt cx="752" cy="1136"/>
              </a:xfrm>
            </p:grpSpPr>
            <p:sp>
              <p:nvSpPr>
                <p:cNvPr id="26775" name="Freeform 3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76" name="Freeform 3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7" name="Freeform 3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8" name="Freeform 3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79" name="Freeform 3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80" name="Line 4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81" name="Line 4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63" name="Group 42"/>
              <p:cNvGrpSpPr>
                <a:grpSpLocks/>
              </p:cNvGrpSpPr>
              <p:nvPr/>
            </p:nvGrpSpPr>
            <p:grpSpPr bwMode="auto">
              <a:xfrm rot="-6511945">
                <a:off x="2834" y="1842"/>
                <a:ext cx="518" cy="783"/>
                <a:chOff x="2400" y="1656"/>
                <a:chExt cx="752" cy="1136"/>
              </a:xfrm>
            </p:grpSpPr>
            <p:sp>
              <p:nvSpPr>
                <p:cNvPr id="26768" name="Freeform 4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69" name="Freeform 4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0" name="Freeform 4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1" name="Freeform 4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72" name="Freeform 4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3" name="Line 4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74" name="Line 4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64" name="Freeform 50"/>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65" name="Freeform 51"/>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766" name="Rectangle 5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67" name="Rectangle 5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6727" name="AutoShape 54"/>
            <p:cNvSpPr>
              <a:spLocks noChangeArrowheads="1"/>
            </p:cNvSpPr>
            <p:nvPr/>
          </p:nvSpPr>
          <p:spPr bwMode="auto">
            <a:xfrm>
              <a:off x="4040" y="1931"/>
              <a:ext cx="706" cy="602"/>
            </a:xfrm>
            <a:prstGeom prst="roundRect">
              <a:avLst>
                <a:gd name="adj" fmla="val 16667"/>
              </a:avLst>
            </a:prstGeom>
            <a:noFill/>
            <a:ln w="1270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6728" name="Group 139"/>
            <p:cNvGrpSpPr>
              <a:grpSpLocks/>
            </p:cNvGrpSpPr>
            <p:nvPr/>
          </p:nvGrpSpPr>
          <p:grpSpPr bwMode="auto">
            <a:xfrm>
              <a:off x="4311" y="2212"/>
              <a:ext cx="374" cy="256"/>
              <a:chOff x="463" y="1743"/>
              <a:chExt cx="1186" cy="813"/>
            </a:xfrm>
          </p:grpSpPr>
          <p:sp>
            <p:nvSpPr>
              <p:cNvPr id="26729" name="Freeform 140"/>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0" name="Freeform 141"/>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1" name="AutoShape 142"/>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6732" name="AutoShape 143"/>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6733" name="Freeform 144"/>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34" name="Freeform 145"/>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35" name="Freeform 146"/>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36" name="Freeform 147"/>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7" name="Freeform 148"/>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8" name="Freeform 149"/>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9" name="Freeform 150"/>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740" name="Freeform 151"/>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26741" name="Line 152"/>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42" name="Line 153"/>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43" name="Oval 154"/>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6744" name="Freeform 155"/>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45" name="Freeform 156"/>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46" name="Oval 157"/>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6747" name="Freeform 158"/>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48" name="Freeform 159"/>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26629" name="Group 175"/>
          <p:cNvGrpSpPr>
            <a:grpSpLocks/>
          </p:cNvGrpSpPr>
          <p:nvPr/>
        </p:nvGrpSpPr>
        <p:grpSpPr bwMode="auto">
          <a:xfrm>
            <a:off x="4625975" y="2433638"/>
            <a:ext cx="1119188" cy="954087"/>
            <a:chOff x="4040" y="1931"/>
            <a:chExt cx="706" cy="602"/>
          </a:xfrm>
        </p:grpSpPr>
        <p:grpSp>
          <p:nvGrpSpPr>
            <p:cNvPr id="26670" name="Group 176"/>
            <p:cNvGrpSpPr>
              <a:grpSpLocks/>
            </p:cNvGrpSpPr>
            <p:nvPr/>
          </p:nvGrpSpPr>
          <p:grpSpPr bwMode="auto">
            <a:xfrm>
              <a:off x="4099" y="1992"/>
              <a:ext cx="467" cy="344"/>
              <a:chOff x="2083" y="1606"/>
              <a:chExt cx="1489" cy="1097"/>
            </a:xfrm>
          </p:grpSpPr>
          <p:sp>
            <p:nvSpPr>
              <p:cNvPr id="26693" name="Rectangle 17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694" name="Freeform 17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95" name="Freeform 17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96" name="Freeform 18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97" name="Freeform 18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698" name="Rectangle 18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699" name="Rectangle 18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00" name="AutoShape 18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701" name="Freeform 18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02" name="Freeform 18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03" name="Rectangle 18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04" name="Rectangle 18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05" name="Rectangle 18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06" name="Group 190"/>
              <p:cNvGrpSpPr>
                <a:grpSpLocks/>
              </p:cNvGrpSpPr>
              <p:nvPr/>
            </p:nvGrpSpPr>
            <p:grpSpPr bwMode="auto">
              <a:xfrm>
                <a:off x="2221" y="1871"/>
                <a:ext cx="518" cy="782"/>
                <a:chOff x="2400" y="1656"/>
                <a:chExt cx="752" cy="1136"/>
              </a:xfrm>
            </p:grpSpPr>
            <p:sp>
              <p:nvSpPr>
                <p:cNvPr id="26719" name="Freeform 19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20" name="Freeform 19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21" name="Freeform 19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22" name="Freeform 19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23" name="Freeform 19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24" name="Line 19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25" name="Line 19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07" name="Group 198"/>
              <p:cNvGrpSpPr>
                <a:grpSpLocks/>
              </p:cNvGrpSpPr>
              <p:nvPr/>
            </p:nvGrpSpPr>
            <p:grpSpPr bwMode="auto">
              <a:xfrm rot="-6511945">
                <a:off x="2834" y="1842"/>
                <a:ext cx="518" cy="783"/>
                <a:chOff x="2400" y="1656"/>
                <a:chExt cx="752" cy="1136"/>
              </a:xfrm>
            </p:grpSpPr>
            <p:sp>
              <p:nvSpPr>
                <p:cNvPr id="26712" name="Freeform 19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13" name="Freeform 20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14" name="Freeform 20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15" name="Freeform 20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16" name="Freeform 20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17" name="Line 20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18" name="Line 20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08" name="Freeform 20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09" name="Freeform 20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710" name="Rectangle 20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11" name="Rectangle 20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6671" name="AutoShape 210"/>
            <p:cNvSpPr>
              <a:spLocks noChangeArrowheads="1"/>
            </p:cNvSpPr>
            <p:nvPr/>
          </p:nvSpPr>
          <p:spPr bwMode="auto">
            <a:xfrm>
              <a:off x="4040" y="1931"/>
              <a:ext cx="706" cy="602"/>
            </a:xfrm>
            <a:prstGeom prst="roundRect">
              <a:avLst>
                <a:gd name="adj" fmla="val 16667"/>
              </a:avLst>
            </a:prstGeom>
            <a:noFill/>
            <a:ln w="1270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6672" name="Group 211"/>
            <p:cNvGrpSpPr>
              <a:grpSpLocks/>
            </p:cNvGrpSpPr>
            <p:nvPr/>
          </p:nvGrpSpPr>
          <p:grpSpPr bwMode="auto">
            <a:xfrm>
              <a:off x="4311" y="2212"/>
              <a:ext cx="374" cy="256"/>
              <a:chOff x="463" y="1743"/>
              <a:chExt cx="1186" cy="813"/>
            </a:xfrm>
          </p:grpSpPr>
          <p:sp>
            <p:nvSpPr>
              <p:cNvPr id="26673" name="Freeform 212"/>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4" name="Freeform 213"/>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5" name="AutoShape 214"/>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6676" name="AutoShape 215"/>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6677" name="Freeform 216"/>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78" name="Freeform 217"/>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79" name="Freeform 218"/>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80" name="Freeform 219"/>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1" name="Freeform 220"/>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2" name="Freeform 221"/>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3" name="Freeform 222"/>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84" name="Freeform 223"/>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26685" name="Line 224"/>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6" name="Line 225"/>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7" name="Oval 226"/>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6688" name="Freeform 227"/>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9" name="Freeform 228"/>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90" name="Oval 229"/>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6691" name="Freeform 230"/>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92" name="Freeform 231"/>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6630" name="Rectangle 233"/>
          <p:cNvSpPr>
            <a:spLocks noChangeArrowheads="1"/>
          </p:cNvSpPr>
          <p:nvPr/>
        </p:nvSpPr>
        <p:spPr bwMode="auto">
          <a:xfrm>
            <a:off x="6481763" y="1682750"/>
            <a:ext cx="1727200" cy="152717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31" name="Text Box 234"/>
          <p:cNvSpPr txBox="1">
            <a:spLocks noChangeArrowheads="1"/>
          </p:cNvSpPr>
          <p:nvPr/>
        </p:nvSpPr>
        <p:spPr bwMode="auto">
          <a:xfrm>
            <a:off x="6454775" y="1655763"/>
            <a:ext cx="17764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0066"/>
                </a:solidFill>
              </a:rPr>
              <a:t>Manufacturer</a:t>
            </a:r>
            <a:br>
              <a:rPr lang="en-US">
                <a:solidFill>
                  <a:srgbClr val="FF0066"/>
                </a:solidFill>
              </a:rPr>
            </a:br>
            <a:r>
              <a:rPr lang="en-US">
                <a:solidFill>
                  <a:srgbClr val="FF0066"/>
                </a:solidFill>
              </a:rPr>
              <a:t>Recall_Ext</a:t>
            </a:r>
          </a:p>
        </p:txBody>
      </p:sp>
      <p:sp>
        <p:nvSpPr>
          <p:cNvPr id="26632" name="Line 235"/>
          <p:cNvSpPr>
            <a:spLocks noChangeShapeType="1"/>
          </p:cNvSpPr>
          <p:nvPr/>
        </p:nvSpPr>
        <p:spPr bwMode="auto">
          <a:xfrm flipH="1">
            <a:off x="6484938" y="2254250"/>
            <a:ext cx="1719262"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3" name="Line 238"/>
          <p:cNvSpPr>
            <a:spLocks noChangeShapeType="1"/>
          </p:cNvSpPr>
          <p:nvPr/>
        </p:nvSpPr>
        <p:spPr bwMode="auto">
          <a:xfrm>
            <a:off x="5632450" y="2020888"/>
            <a:ext cx="1230313" cy="736600"/>
          </a:xfrm>
          <a:prstGeom prst="line">
            <a:avLst/>
          </a:prstGeom>
          <a:noFill/>
          <a:ln w="28575">
            <a:solidFill>
              <a:schemeClr val="accent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4" name="Line 239"/>
          <p:cNvSpPr>
            <a:spLocks noChangeShapeType="1"/>
          </p:cNvSpPr>
          <p:nvPr/>
        </p:nvSpPr>
        <p:spPr bwMode="auto">
          <a:xfrm flipV="1">
            <a:off x="5646738" y="2874963"/>
            <a:ext cx="1198562" cy="166687"/>
          </a:xfrm>
          <a:prstGeom prst="line">
            <a:avLst/>
          </a:prstGeom>
          <a:noFill/>
          <a:ln w="28575">
            <a:solidFill>
              <a:schemeClr val="accent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6635" name="Group 308"/>
          <p:cNvGrpSpPr>
            <a:grpSpLocks/>
          </p:cNvGrpSpPr>
          <p:nvPr/>
        </p:nvGrpSpPr>
        <p:grpSpPr bwMode="auto">
          <a:xfrm>
            <a:off x="6845300" y="2301875"/>
            <a:ext cx="1039813" cy="722313"/>
            <a:chOff x="4598" y="1659"/>
            <a:chExt cx="655" cy="455"/>
          </a:xfrm>
        </p:grpSpPr>
        <p:sp>
          <p:nvSpPr>
            <p:cNvPr id="26649" name="Freeform 277"/>
            <p:cNvSpPr>
              <a:spLocks/>
            </p:cNvSpPr>
            <p:nvPr/>
          </p:nvSpPr>
          <p:spPr bwMode="auto">
            <a:xfrm>
              <a:off x="5019" y="2007"/>
              <a:ext cx="68" cy="10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0" name="Freeform 278"/>
            <p:cNvSpPr>
              <a:spLocks/>
            </p:cNvSpPr>
            <p:nvPr/>
          </p:nvSpPr>
          <p:spPr bwMode="auto">
            <a:xfrm>
              <a:off x="4920" y="1932"/>
              <a:ext cx="7" cy="5"/>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1" name="Freeform 281"/>
            <p:cNvSpPr>
              <a:spLocks/>
            </p:cNvSpPr>
            <p:nvPr/>
          </p:nvSpPr>
          <p:spPr bwMode="auto">
            <a:xfrm>
              <a:off x="4598" y="1807"/>
              <a:ext cx="564" cy="259"/>
            </a:xfrm>
            <a:custGeom>
              <a:avLst/>
              <a:gdLst>
                <a:gd name="T0" fmla="*/ 0 w 1140"/>
                <a:gd name="T1" fmla="*/ 3 h 526"/>
                <a:gd name="T2" fmla="*/ 0 w 1140"/>
                <a:gd name="T3" fmla="*/ 3 h 526"/>
                <a:gd name="T4" fmla="*/ 0 w 1140"/>
                <a:gd name="T5" fmla="*/ 2 h 526"/>
                <a:gd name="T6" fmla="*/ 0 w 1140"/>
                <a:gd name="T7" fmla="*/ 2 h 526"/>
                <a:gd name="T8" fmla="*/ 0 w 1140"/>
                <a:gd name="T9" fmla="*/ 1 h 526"/>
                <a:gd name="T10" fmla="*/ 1 w 1140"/>
                <a:gd name="T11" fmla="*/ 1 h 526"/>
                <a:gd name="T12" fmla="*/ 1 w 1140"/>
                <a:gd name="T13" fmla="*/ 0 h 526"/>
                <a:gd name="T14" fmla="*/ 1 w 1140"/>
                <a:gd name="T15" fmla="*/ 0 h 526"/>
                <a:gd name="T16" fmla="*/ 2 w 1140"/>
                <a:gd name="T17" fmla="*/ 0 h 526"/>
                <a:gd name="T18" fmla="*/ 2 w 1140"/>
                <a:gd name="T19" fmla="*/ 0 h 526"/>
                <a:gd name="T20" fmla="*/ 2 w 1140"/>
                <a:gd name="T21" fmla="*/ 0 h 526"/>
                <a:gd name="T22" fmla="*/ 3 w 1140"/>
                <a:gd name="T23" fmla="*/ 0 h 526"/>
                <a:gd name="T24" fmla="*/ 3 w 1140"/>
                <a:gd name="T25" fmla="*/ 0 h 526"/>
                <a:gd name="T26" fmla="*/ 4 w 1140"/>
                <a:gd name="T27" fmla="*/ 0 h 526"/>
                <a:gd name="T28" fmla="*/ 4 w 1140"/>
                <a:gd name="T29" fmla="*/ 0 h 526"/>
                <a:gd name="T30" fmla="*/ 5 w 1140"/>
                <a:gd name="T31" fmla="*/ 0 h 526"/>
                <a:gd name="T32" fmla="*/ 5 w 1140"/>
                <a:gd name="T33" fmla="*/ 0 h 526"/>
                <a:gd name="T34" fmla="*/ 5 w 1140"/>
                <a:gd name="T35" fmla="*/ 1 h 526"/>
                <a:gd name="T36" fmla="*/ 6 w 1140"/>
                <a:gd name="T37" fmla="*/ 1 h 526"/>
                <a:gd name="T38" fmla="*/ 6 w 1140"/>
                <a:gd name="T39" fmla="*/ 1 h 526"/>
                <a:gd name="T40" fmla="*/ 6 w 1140"/>
                <a:gd name="T41" fmla="*/ 1 h 526"/>
                <a:gd name="T42" fmla="*/ 6 w 1140"/>
                <a:gd name="T43" fmla="*/ 1 h 526"/>
                <a:gd name="T44" fmla="*/ 7 w 1140"/>
                <a:gd name="T45" fmla="*/ 1 h 526"/>
                <a:gd name="T46" fmla="*/ 7 w 1140"/>
                <a:gd name="T47" fmla="*/ 1 h 526"/>
                <a:gd name="T48" fmla="*/ 7 w 1140"/>
                <a:gd name="T49" fmla="*/ 1 h 526"/>
                <a:gd name="T50" fmla="*/ 7 w 1140"/>
                <a:gd name="T51" fmla="*/ 1 h 526"/>
                <a:gd name="T52" fmla="*/ 8 w 1140"/>
                <a:gd name="T53" fmla="*/ 2 h 526"/>
                <a:gd name="T54" fmla="*/ 8 w 1140"/>
                <a:gd name="T55" fmla="*/ 2 h 526"/>
                <a:gd name="T56" fmla="*/ 8 w 1140"/>
                <a:gd name="T57" fmla="*/ 3 h 526"/>
                <a:gd name="T58" fmla="*/ 8 w 1140"/>
                <a:gd name="T59" fmla="*/ 3 h 526"/>
                <a:gd name="T60" fmla="*/ 7 w 1140"/>
                <a:gd name="T61" fmla="*/ 3 h 526"/>
                <a:gd name="T62" fmla="*/ 7 w 1140"/>
                <a:gd name="T63" fmla="*/ 2 h 526"/>
                <a:gd name="T64" fmla="*/ 7 w 1140"/>
                <a:gd name="T65" fmla="*/ 2 h 526"/>
                <a:gd name="T66" fmla="*/ 7 w 1140"/>
                <a:gd name="T67" fmla="*/ 2 h 526"/>
                <a:gd name="T68" fmla="*/ 7 w 1140"/>
                <a:gd name="T69" fmla="*/ 2 h 526"/>
                <a:gd name="T70" fmla="*/ 6 w 1140"/>
                <a:gd name="T71" fmla="*/ 2 h 526"/>
                <a:gd name="T72" fmla="*/ 6 w 1140"/>
                <a:gd name="T73" fmla="*/ 2 h 526"/>
                <a:gd name="T74" fmla="*/ 6 w 1140"/>
                <a:gd name="T75" fmla="*/ 2 h 526"/>
                <a:gd name="T76" fmla="*/ 6 w 1140"/>
                <a:gd name="T77" fmla="*/ 3 h 526"/>
                <a:gd name="T78" fmla="*/ 6 w 1140"/>
                <a:gd name="T79" fmla="*/ 3 h 526"/>
                <a:gd name="T80" fmla="*/ 6 w 1140"/>
                <a:gd name="T81" fmla="*/ 3 h 526"/>
                <a:gd name="T82" fmla="*/ 2 w 1140"/>
                <a:gd name="T83" fmla="*/ 3 h 526"/>
                <a:gd name="T84" fmla="*/ 2 w 1140"/>
                <a:gd name="T85" fmla="*/ 3 h 526"/>
                <a:gd name="T86" fmla="*/ 2 w 1140"/>
                <a:gd name="T87" fmla="*/ 3 h 526"/>
                <a:gd name="T88" fmla="*/ 2 w 1140"/>
                <a:gd name="T89" fmla="*/ 3 h 526"/>
                <a:gd name="T90" fmla="*/ 1 w 1140"/>
                <a:gd name="T91" fmla="*/ 2 h 526"/>
                <a:gd name="T92" fmla="*/ 1 w 1140"/>
                <a:gd name="T93" fmla="*/ 2 h 526"/>
                <a:gd name="T94" fmla="*/ 1 w 1140"/>
                <a:gd name="T95" fmla="*/ 3 h 526"/>
                <a:gd name="T96" fmla="*/ 0 w 1140"/>
                <a:gd name="T97" fmla="*/ 3 h 526"/>
                <a:gd name="T98" fmla="*/ 0 w 1140"/>
                <a:gd name="T99" fmla="*/ 3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52" name="Freeform 282"/>
            <p:cNvSpPr>
              <a:spLocks/>
            </p:cNvSpPr>
            <p:nvPr/>
          </p:nvSpPr>
          <p:spPr bwMode="auto">
            <a:xfrm>
              <a:off x="4731" y="1835"/>
              <a:ext cx="93" cy="101"/>
            </a:xfrm>
            <a:custGeom>
              <a:avLst/>
              <a:gdLst>
                <a:gd name="T0" fmla="*/ 0 w 189"/>
                <a:gd name="T1" fmla="*/ 1 h 204"/>
                <a:gd name="T2" fmla="*/ 0 w 189"/>
                <a:gd name="T3" fmla="*/ 0 h 204"/>
                <a:gd name="T4" fmla="*/ 0 w 189"/>
                <a:gd name="T5" fmla="*/ 0 h 204"/>
                <a:gd name="T6" fmla="*/ 0 w 189"/>
                <a:gd name="T7" fmla="*/ 0 h 204"/>
                <a:gd name="T8" fmla="*/ 0 w 189"/>
                <a:gd name="T9" fmla="*/ 0 h 204"/>
                <a:gd name="T10" fmla="*/ 0 w 189"/>
                <a:gd name="T11" fmla="*/ 0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53" name="Freeform 283"/>
            <p:cNvSpPr>
              <a:spLocks/>
            </p:cNvSpPr>
            <p:nvPr/>
          </p:nvSpPr>
          <p:spPr bwMode="auto">
            <a:xfrm>
              <a:off x="4840" y="1833"/>
              <a:ext cx="125" cy="105"/>
            </a:xfrm>
            <a:custGeom>
              <a:avLst/>
              <a:gdLst>
                <a:gd name="T0" fmla="*/ 0 w 252"/>
                <a:gd name="T1" fmla="*/ 1 h 213"/>
                <a:gd name="T2" fmla="*/ 0 w 252"/>
                <a:gd name="T3" fmla="*/ 0 h 213"/>
                <a:gd name="T4" fmla="*/ 1 w 252"/>
                <a:gd name="T5" fmla="*/ 0 h 213"/>
                <a:gd name="T6" fmla="*/ 1 w 252"/>
                <a:gd name="T7" fmla="*/ 1 h 213"/>
                <a:gd name="T8" fmla="*/ 1 w 252"/>
                <a:gd name="T9" fmla="*/ 1 h 213"/>
                <a:gd name="T10" fmla="*/ 0 w 252"/>
                <a:gd name="T11" fmla="*/ 1 h 213"/>
                <a:gd name="T12" fmla="*/ 0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54" name="Freeform 284"/>
            <p:cNvSpPr>
              <a:spLocks/>
            </p:cNvSpPr>
            <p:nvPr/>
          </p:nvSpPr>
          <p:spPr bwMode="auto">
            <a:xfrm>
              <a:off x="4922" y="1881"/>
              <a:ext cx="36" cy="48"/>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5" name="Freeform 285"/>
            <p:cNvSpPr>
              <a:spLocks/>
            </p:cNvSpPr>
            <p:nvPr/>
          </p:nvSpPr>
          <p:spPr bwMode="auto">
            <a:xfrm>
              <a:off x="4924" y="1917"/>
              <a:ext cx="7" cy="5"/>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6" name="Freeform 286"/>
            <p:cNvSpPr>
              <a:spLocks/>
            </p:cNvSpPr>
            <p:nvPr/>
          </p:nvSpPr>
          <p:spPr bwMode="auto">
            <a:xfrm>
              <a:off x="4928" y="1894"/>
              <a:ext cx="25" cy="18"/>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7" name="Freeform 287"/>
            <p:cNvSpPr>
              <a:spLocks/>
            </p:cNvSpPr>
            <p:nvPr/>
          </p:nvSpPr>
          <p:spPr bwMode="auto">
            <a:xfrm>
              <a:off x="4833" y="1905"/>
              <a:ext cx="151" cy="143"/>
            </a:xfrm>
            <a:custGeom>
              <a:avLst/>
              <a:gdLst>
                <a:gd name="T0" fmla="*/ 0 w 306"/>
                <a:gd name="T1" fmla="*/ 0 h 290"/>
                <a:gd name="T2" fmla="*/ 0 w 306"/>
                <a:gd name="T3" fmla="*/ 2 h 290"/>
                <a:gd name="T4" fmla="*/ 2 w 306"/>
                <a:gd name="T5" fmla="*/ 2 h 290"/>
                <a:gd name="T6" fmla="*/ 2 w 306"/>
                <a:gd name="T7" fmla="*/ 2 h 290"/>
                <a:gd name="T8" fmla="*/ 2 w 306"/>
                <a:gd name="T9" fmla="*/ 1 h 290"/>
                <a:gd name="T10" fmla="*/ 2 w 306"/>
                <a:gd name="T11" fmla="*/ 0 h 290"/>
                <a:gd name="T12" fmla="*/ 2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58" name="Freeform 288"/>
            <p:cNvSpPr>
              <a:spLocks/>
            </p:cNvSpPr>
            <p:nvPr/>
          </p:nvSpPr>
          <p:spPr bwMode="auto">
            <a:xfrm rot="1661969">
              <a:off x="5026" y="1769"/>
              <a:ext cx="102" cy="79"/>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26659" name="Line 289"/>
            <p:cNvSpPr>
              <a:spLocks noChangeShapeType="1"/>
            </p:cNvSpPr>
            <p:nvPr/>
          </p:nvSpPr>
          <p:spPr bwMode="auto">
            <a:xfrm flipH="1" flipV="1">
              <a:off x="5065" y="1841"/>
              <a:ext cx="4" cy="5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0" name="Line 290"/>
            <p:cNvSpPr>
              <a:spLocks noChangeShapeType="1"/>
            </p:cNvSpPr>
            <p:nvPr/>
          </p:nvSpPr>
          <p:spPr bwMode="auto">
            <a:xfrm flipV="1">
              <a:off x="5082" y="1841"/>
              <a:ext cx="16" cy="5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1" name="Oval 291"/>
            <p:cNvSpPr>
              <a:spLocks noChangeArrowheads="1"/>
            </p:cNvSpPr>
            <p:nvPr/>
          </p:nvSpPr>
          <p:spPr bwMode="auto">
            <a:xfrm>
              <a:off x="4669" y="2023"/>
              <a:ext cx="80" cy="7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6662" name="Freeform 292"/>
            <p:cNvSpPr>
              <a:spLocks/>
            </p:cNvSpPr>
            <p:nvPr/>
          </p:nvSpPr>
          <p:spPr bwMode="auto">
            <a:xfrm>
              <a:off x="4660" y="2014"/>
              <a:ext cx="97" cy="97"/>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3" name="Freeform 293"/>
            <p:cNvSpPr>
              <a:spLocks/>
            </p:cNvSpPr>
            <p:nvPr/>
          </p:nvSpPr>
          <p:spPr bwMode="auto">
            <a:xfrm>
              <a:off x="4681" y="2095"/>
              <a:ext cx="19" cy="11"/>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4" name="Oval 294"/>
            <p:cNvSpPr>
              <a:spLocks noChangeArrowheads="1"/>
            </p:cNvSpPr>
            <p:nvPr/>
          </p:nvSpPr>
          <p:spPr bwMode="auto">
            <a:xfrm>
              <a:off x="5025" y="1992"/>
              <a:ext cx="62" cy="10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6665" name="Freeform 295"/>
            <p:cNvSpPr>
              <a:spLocks/>
            </p:cNvSpPr>
            <p:nvPr/>
          </p:nvSpPr>
          <p:spPr bwMode="auto">
            <a:xfrm>
              <a:off x="5018" y="1984"/>
              <a:ext cx="77" cy="123"/>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6" name="Freeform 296"/>
            <p:cNvSpPr>
              <a:spLocks/>
            </p:cNvSpPr>
            <p:nvPr/>
          </p:nvSpPr>
          <p:spPr bwMode="auto">
            <a:xfrm>
              <a:off x="5030" y="2083"/>
              <a:ext cx="17" cy="15"/>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6667" name="Group 304"/>
            <p:cNvGrpSpPr>
              <a:grpSpLocks/>
            </p:cNvGrpSpPr>
            <p:nvPr/>
          </p:nvGrpSpPr>
          <p:grpSpPr bwMode="auto">
            <a:xfrm>
              <a:off x="5072" y="1659"/>
              <a:ext cx="181" cy="403"/>
              <a:chOff x="2673" y="2255"/>
              <a:chExt cx="318" cy="704"/>
            </a:xfrm>
          </p:grpSpPr>
          <p:sp>
            <p:nvSpPr>
              <p:cNvPr id="26668" name="AutoShape 305"/>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6669" name="Oval 306"/>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6636" name="Group 315"/>
          <p:cNvGrpSpPr>
            <a:grpSpLocks/>
          </p:cNvGrpSpPr>
          <p:nvPr/>
        </p:nvGrpSpPr>
        <p:grpSpPr bwMode="auto">
          <a:xfrm>
            <a:off x="4843463" y="4476750"/>
            <a:ext cx="2114550" cy="957263"/>
            <a:chOff x="3587" y="3036"/>
            <a:chExt cx="1088" cy="688"/>
          </a:xfrm>
        </p:grpSpPr>
        <p:sp>
          <p:nvSpPr>
            <p:cNvPr id="26646" name="Rectangle 316"/>
            <p:cNvSpPr>
              <a:spLocks noChangeArrowheads="1"/>
            </p:cNvSpPr>
            <p:nvPr/>
          </p:nvSpPr>
          <p:spPr bwMode="auto">
            <a:xfrm>
              <a:off x="3587" y="3036"/>
              <a:ext cx="1088" cy="68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47" name="Text Box 317"/>
            <p:cNvSpPr txBox="1">
              <a:spLocks noChangeArrowheads="1"/>
            </p:cNvSpPr>
            <p:nvPr/>
          </p:nvSpPr>
          <p:spPr bwMode="auto">
            <a:xfrm>
              <a:off x="3599" y="3073"/>
              <a:ext cx="105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0066"/>
                  </a:solidFill>
                </a:rPr>
                <a:t>ReliefFund_Ext</a:t>
              </a:r>
            </a:p>
          </p:txBody>
        </p:sp>
        <p:sp>
          <p:nvSpPr>
            <p:cNvPr id="26648" name="Line 318"/>
            <p:cNvSpPr>
              <a:spLocks noChangeShapeType="1"/>
            </p:cNvSpPr>
            <p:nvPr/>
          </p:nvSpPr>
          <p:spPr bwMode="auto">
            <a:xfrm flipH="1">
              <a:off x="3589" y="3288"/>
              <a:ext cx="108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37" name="Rectangle 2"/>
          <p:cNvSpPr>
            <a:spLocks noChangeArrowheads="1"/>
          </p:cNvSpPr>
          <p:nvPr/>
        </p:nvSpPr>
        <p:spPr bwMode="auto">
          <a:xfrm>
            <a:off x="7272338" y="3697288"/>
            <a:ext cx="1512887" cy="1779587"/>
          </a:xfrm>
          <a:prstGeom prst="rect">
            <a:avLst/>
          </a:prstGeom>
          <a:solidFill>
            <a:schemeClr val="accent1">
              <a:alpha val="39999"/>
            </a:schemeClr>
          </a:solidFill>
          <a:ln w="12700" algn="ctr">
            <a:solidFill>
              <a:schemeClr val="bg1"/>
            </a:solidFill>
            <a:prstDash val="dash"/>
            <a:miter lim="800000"/>
            <a:headEnd/>
            <a:tailEnd/>
          </a:ln>
        </p:spPr>
        <p:txBody>
          <a:bodyPr lIns="0" tIns="0" rIns="0" bIns="0" anchor="ctr"/>
          <a:lstStyle/>
          <a:p>
            <a:endParaRPr lang="en-US"/>
          </a:p>
        </p:txBody>
      </p:sp>
      <p:grpSp>
        <p:nvGrpSpPr>
          <p:cNvPr id="26638" name="Group 10"/>
          <p:cNvGrpSpPr>
            <a:grpSpLocks/>
          </p:cNvGrpSpPr>
          <p:nvPr/>
        </p:nvGrpSpPr>
        <p:grpSpPr bwMode="auto">
          <a:xfrm>
            <a:off x="7566025" y="4813300"/>
            <a:ext cx="596900" cy="376238"/>
            <a:chOff x="809" y="985"/>
            <a:chExt cx="1088" cy="688"/>
          </a:xfrm>
        </p:grpSpPr>
        <p:sp>
          <p:nvSpPr>
            <p:cNvPr id="26644" name="Rectangle 11"/>
            <p:cNvSpPr>
              <a:spLocks noChangeArrowheads="1"/>
            </p:cNvSpPr>
            <p:nvPr/>
          </p:nvSpPr>
          <p:spPr bwMode="auto">
            <a:xfrm>
              <a:off x="809" y="985"/>
              <a:ext cx="1088" cy="688"/>
            </a:xfrm>
            <a:prstGeom prst="rect">
              <a:avLst/>
            </a:prstGeom>
            <a:solidFill>
              <a:schemeClr val="accent1">
                <a:alpha val="39999"/>
              </a:schemeClr>
            </a:solidFill>
            <a:ln w="12700" algn="ctr">
              <a:solidFill>
                <a:schemeClr val="bg1"/>
              </a:solidFill>
              <a:miter lim="800000"/>
              <a:headEnd/>
              <a:tailEnd/>
            </a:ln>
          </p:spPr>
          <p:txBody>
            <a:bodyPr lIns="0" tIns="0" rIns="0" bIns="0" anchor="ctr"/>
            <a:lstStyle/>
            <a:p>
              <a:endParaRPr lang="en-US"/>
            </a:p>
          </p:txBody>
        </p:sp>
        <p:sp>
          <p:nvSpPr>
            <p:cNvPr id="26645" name="Line 12"/>
            <p:cNvSpPr>
              <a:spLocks noChangeShapeType="1"/>
            </p:cNvSpPr>
            <p:nvPr/>
          </p:nvSpPr>
          <p:spPr bwMode="auto">
            <a:xfrm flipH="1">
              <a:off x="811" y="1237"/>
              <a:ext cx="108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grpSp>
      <p:cxnSp>
        <p:nvCxnSpPr>
          <p:cNvPr id="26639" name="Straight Arrow Connector 159"/>
          <p:cNvCxnSpPr>
            <a:cxnSpLocks noChangeShapeType="1"/>
            <a:endCxn id="26644" idx="1"/>
          </p:cNvCxnSpPr>
          <p:nvPr/>
        </p:nvCxnSpPr>
        <p:spPr bwMode="auto">
          <a:xfrm flipV="1">
            <a:off x="6629400" y="5002213"/>
            <a:ext cx="936625" cy="65087"/>
          </a:xfrm>
          <a:prstGeom prst="straightConnector1">
            <a:avLst/>
          </a:prstGeom>
          <a:noFill/>
          <a:ln w="19050" algn="ctr">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63" name="Straight Connector 162"/>
          <p:cNvCxnSpPr/>
          <p:nvPr/>
        </p:nvCxnSpPr>
        <p:spPr bwMode="auto">
          <a:xfrm>
            <a:off x="6743700" y="6257925"/>
            <a:ext cx="161925" cy="152400"/>
          </a:xfrm>
          <a:prstGeom prst="line">
            <a:avLst/>
          </a:prstGeom>
          <a:noFill/>
          <a:ln w="19050" cap="flat" cmpd="sng" algn="ctr">
            <a:solidFill>
              <a:schemeClr val="bg1"/>
            </a:solidFill>
            <a:prstDash val="solid"/>
            <a:round/>
            <a:headEnd type="none" w="med" len="med"/>
            <a:tailEnd type="none" w="med" len="med"/>
          </a:ln>
          <a:effectLst/>
          <a:scene3d>
            <a:camera prst="orthographicFront">
              <a:rot lat="5400000" lon="5400000" rev="0"/>
            </a:camera>
            <a:lightRig rig="threePt" dir="t"/>
          </a:scene3d>
        </p:spPr>
      </p:cxnSp>
      <p:grpSp>
        <p:nvGrpSpPr>
          <p:cNvPr id="26641" name="Group 165"/>
          <p:cNvGrpSpPr>
            <a:grpSpLocks/>
          </p:cNvGrpSpPr>
          <p:nvPr/>
        </p:nvGrpSpPr>
        <p:grpSpPr bwMode="auto">
          <a:xfrm>
            <a:off x="7019925" y="4953000"/>
            <a:ext cx="180975" cy="161925"/>
            <a:chOff x="6715125" y="6096000"/>
            <a:chExt cx="180975" cy="161925"/>
          </a:xfrm>
        </p:grpSpPr>
        <p:cxnSp>
          <p:nvCxnSpPr>
            <p:cNvPr id="26642" name="Straight Connector 161"/>
            <p:cNvCxnSpPr>
              <a:cxnSpLocks noChangeShapeType="1"/>
            </p:cNvCxnSpPr>
            <p:nvPr/>
          </p:nvCxnSpPr>
          <p:spPr bwMode="auto">
            <a:xfrm>
              <a:off x="6724650" y="6105525"/>
              <a:ext cx="161925" cy="152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26643" name="Straight Connector 163"/>
            <p:cNvCxnSpPr>
              <a:cxnSpLocks noChangeShapeType="1"/>
            </p:cNvCxnSpPr>
            <p:nvPr/>
          </p:nvCxnSpPr>
          <p:spPr bwMode="auto">
            <a:xfrm flipV="1">
              <a:off x="6715125" y="6096000"/>
              <a:ext cx="180975" cy="161925"/>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Modeling cross-claim entities</a:t>
            </a:r>
          </a:p>
        </p:txBody>
      </p:sp>
      <p:sp>
        <p:nvSpPr>
          <p:cNvPr id="27651" name="Rectangle 3"/>
          <p:cNvSpPr>
            <a:spLocks noGrp="1" noChangeArrowheads="1"/>
          </p:cNvSpPr>
          <p:nvPr>
            <p:ph idx="1"/>
          </p:nvPr>
        </p:nvSpPr>
        <p:spPr>
          <a:xfrm>
            <a:off x="519113" y="2360613"/>
            <a:ext cx="8318500" cy="4029075"/>
          </a:xfrm>
        </p:spPr>
        <p:txBody>
          <a:bodyPr/>
          <a:lstStyle/>
          <a:p>
            <a:pPr>
              <a:buFont typeface="Arial" charset="0"/>
              <a:buChar char="•"/>
            </a:pPr>
            <a:r>
              <a:rPr lang="en-US" smtClean="0"/>
              <a:t>Cross-claim entities can be problematic to model, because they store claim-centric data owned by more than one claim</a:t>
            </a:r>
          </a:p>
          <a:p>
            <a:pPr lvl="1"/>
            <a:r>
              <a:rPr lang="en-US" smtClean="0"/>
              <a:t>It is difficult to archive claim A and not archive claim B when claims A and B own the same cross-claim instance</a:t>
            </a:r>
          </a:p>
        </p:txBody>
      </p:sp>
      <p:sp>
        <p:nvSpPr>
          <p:cNvPr id="27652" name="Text Box 5"/>
          <p:cNvSpPr txBox="1">
            <a:spLocks noChangeArrowheads="1"/>
          </p:cNvSpPr>
          <p:nvPr/>
        </p:nvSpPr>
        <p:spPr bwMode="auto">
          <a:xfrm>
            <a:off x="5489575" y="1320800"/>
            <a:ext cx="1741488" cy="622300"/>
          </a:xfrm>
          <a:prstGeom prst="rect">
            <a:avLst/>
          </a:prstGeom>
          <a:solidFill>
            <a:srgbClr val="FF0066">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MultiCar</a:t>
            </a:r>
            <a:br>
              <a:rPr lang="en-US">
                <a:solidFill>
                  <a:schemeClr val="bg1"/>
                </a:solidFill>
              </a:rPr>
            </a:br>
            <a:r>
              <a:rPr lang="en-US">
                <a:solidFill>
                  <a:schemeClr val="bg1"/>
                </a:solidFill>
              </a:rPr>
              <a:t>Accident_Ext</a:t>
            </a:r>
          </a:p>
        </p:txBody>
      </p:sp>
      <p:grpSp>
        <p:nvGrpSpPr>
          <p:cNvPr id="27653" name="Group 6"/>
          <p:cNvGrpSpPr>
            <a:grpSpLocks/>
          </p:cNvGrpSpPr>
          <p:nvPr/>
        </p:nvGrpSpPr>
        <p:grpSpPr bwMode="auto">
          <a:xfrm flipH="1">
            <a:off x="3375025" y="1250950"/>
            <a:ext cx="2097088" cy="382588"/>
            <a:chOff x="2269" y="2651"/>
            <a:chExt cx="981" cy="179"/>
          </a:xfrm>
        </p:grpSpPr>
        <p:sp>
          <p:nvSpPr>
            <p:cNvPr id="27658" name="Line 7"/>
            <p:cNvSpPr>
              <a:spLocks noChangeShapeType="1"/>
            </p:cNvSpPr>
            <p:nvPr/>
          </p:nvSpPr>
          <p:spPr bwMode="auto">
            <a:xfrm>
              <a:off x="2269" y="2744"/>
              <a:ext cx="978"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nvGrpSpPr>
            <p:cNvPr id="27659" name="Group 8"/>
            <p:cNvGrpSpPr>
              <a:grpSpLocks/>
            </p:cNvGrpSpPr>
            <p:nvPr/>
          </p:nvGrpSpPr>
          <p:grpSpPr bwMode="auto">
            <a:xfrm>
              <a:off x="3016" y="2651"/>
              <a:ext cx="234" cy="179"/>
              <a:chOff x="3511" y="880"/>
              <a:chExt cx="234" cy="179"/>
            </a:xfrm>
          </p:grpSpPr>
          <p:sp>
            <p:nvSpPr>
              <p:cNvPr id="27660" name="Line 9"/>
              <p:cNvSpPr>
                <a:spLocks noChangeShapeType="1"/>
              </p:cNvSpPr>
              <p:nvPr/>
            </p:nvSpPr>
            <p:spPr bwMode="auto">
              <a:xfrm>
                <a:off x="3512" y="890"/>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7661" name="Line 10"/>
              <p:cNvSpPr>
                <a:spLocks noChangeShapeType="1"/>
              </p:cNvSpPr>
              <p:nvPr/>
            </p:nvSpPr>
            <p:spPr bwMode="auto">
              <a:xfrm>
                <a:off x="3511" y="1056"/>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7662" name="Line 11"/>
              <p:cNvSpPr>
                <a:spLocks noChangeShapeType="1"/>
              </p:cNvSpPr>
              <p:nvPr/>
            </p:nvSpPr>
            <p:spPr bwMode="auto">
              <a:xfrm flipV="1">
                <a:off x="3518" y="880"/>
                <a:ext cx="0" cy="17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grpSp>
        <p:nvGrpSpPr>
          <p:cNvPr id="27654" name="Group 12"/>
          <p:cNvGrpSpPr>
            <a:grpSpLocks/>
          </p:cNvGrpSpPr>
          <p:nvPr/>
        </p:nvGrpSpPr>
        <p:grpSpPr bwMode="auto">
          <a:xfrm>
            <a:off x="1839913" y="1225550"/>
            <a:ext cx="1554162" cy="814388"/>
            <a:chOff x="2401" y="3359"/>
            <a:chExt cx="727" cy="381"/>
          </a:xfrm>
        </p:grpSpPr>
        <p:sp>
          <p:nvSpPr>
            <p:cNvPr id="27656" name="Rectangle 13"/>
            <p:cNvSpPr>
              <a:spLocks noChangeArrowheads="1"/>
            </p:cNvSpPr>
            <p:nvPr/>
          </p:nvSpPr>
          <p:spPr bwMode="auto">
            <a:xfrm>
              <a:off x="2401" y="3359"/>
              <a:ext cx="727" cy="381"/>
            </a:xfrm>
            <a:prstGeom prst="rect">
              <a:avLst/>
            </a:prstGeom>
            <a:solidFill>
              <a:srgbClr val="003399">
                <a:alpha val="50195"/>
              </a:srgbClr>
            </a:solidFill>
            <a:ln w="12700" algn="ctr">
              <a:solidFill>
                <a:schemeClr val="bg1"/>
              </a:solidFill>
              <a:miter lim="800000"/>
              <a:headEnd/>
              <a:tailEnd/>
            </a:ln>
          </p:spPr>
          <p:txBody>
            <a:bodyPr wrap="none" lIns="0" tIns="0" rIns="0" bIns="0" anchor="ctr">
              <a:spAutoFit/>
            </a:bodyPr>
            <a:lstStyle/>
            <a:p>
              <a:endParaRPr lang="en-US"/>
            </a:p>
          </p:txBody>
        </p:sp>
        <p:sp>
          <p:nvSpPr>
            <p:cNvPr id="27657" name="Text Box 14"/>
            <p:cNvSpPr txBox="1">
              <a:spLocks noChangeArrowheads="1"/>
            </p:cNvSpPr>
            <p:nvPr/>
          </p:nvSpPr>
          <p:spPr bwMode="auto">
            <a:xfrm>
              <a:off x="2511" y="3453"/>
              <a:ext cx="506"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p>
          </p:txBody>
        </p:sp>
      </p:grpSp>
      <p:sp>
        <p:nvSpPr>
          <p:cNvPr id="27655" name="Line 25"/>
          <p:cNvSpPr>
            <a:spLocks noChangeShapeType="1"/>
          </p:cNvSpPr>
          <p:nvPr/>
        </p:nvSpPr>
        <p:spPr bwMode="auto">
          <a:xfrm>
            <a:off x="3405188" y="1876425"/>
            <a:ext cx="2081212"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Implementing cross-claim entities</a:t>
            </a:r>
          </a:p>
        </p:txBody>
      </p:sp>
      <p:sp>
        <p:nvSpPr>
          <p:cNvPr id="28675" name="Rectangle 3"/>
          <p:cNvSpPr>
            <a:spLocks noGrp="1" noChangeArrowheads="1"/>
          </p:cNvSpPr>
          <p:nvPr>
            <p:ph idx="1"/>
          </p:nvPr>
        </p:nvSpPr>
        <p:spPr>
          <a:xfrm>
            <a:off x="519113" y="3630613"/>
            <a:ext cx="8318500" cy="2759075"/>
          </a:xfrm>
        </p:spPr>
        <p:txBody>
          <a:bodyPr/>
          <a:lstStyle/>
          <a:p>
            <a:pPr>
              <a:buFont typeface="Arial" charset="0"/>
              <a:buChar char="•"/>
            </a:pPr>
            <a:r>
              <a:rPr lang="en-US" smtClean="0"/>
              <a:t>You can implement a cross-claim entity by relating the entity to ClaimInfo</a:t>
            </a:r>
          </a:p>
          <a:p>
            <a:pPr lvl="1"/>
            <a:r>
              <a:rPr lang="en-US" smtClean="0"/>
              <a:t>ClaimInfo is not part of the claim graph, and therefore is not removed when a claim is removed</a:t>
            </a:r>
          </a:p>
          <a:p>
            <a:pPr lvl="1"/>
            <a:r>
              <a:rPr lang="en-US" smtClean="0"/>
              <a:t>This avoids the problem of having a cross-claim instance refer to a claim which is present and a claim which has been removed</a:t>
            </a:r>
          </a:p>
        </p:txBody>
      </p:sp>
      <p:sp>
        <p:nvSpPr>
          <p:cNvPr id="28676" name="Text Box 4"/>
          <p:cNvSpPr txBox="1">
            <a:spLocks noChangeArrowheads="1"/>
          </p:cNvSpPr>
          <p:nvPr/>
        </p:nvSpPr>
        <p:spPr bwMode="auto">
          <a:xfrm>
            <a:off x="3657600" y="2389188"/>
            <a:ext cx="1155700" cy="622300"/>
          </a:xfrm>
          <a:prstGeom prst="rect">
            <a:avLst/>
          </a:prstGeom>
          <a:solidFill>
            <a:srgbClr val="996633">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br>
              <a:rPr lang="en-US">
                <a:solidFill>
                  <a:schemeClr val="bg1"/>
                </a:solidFill>
              </a:rPr>
            </a:br>
            <a:r>
              <a:rPr lang="en-US">
                <a:solidFill>
                  <a:schemeClr val="bg1"/>
                </a:solidFill>
              </a:rPr>
              <a:t>Info</a:t>
            </a:r>
          </a:p>
        </p:txBody>
      </p:sp>
      <p:sp>
        <p:nvSpPr>
          <p:cNvPr id="28677" name="Line 7"/>
          <p:cNvSpPr>
            <a:spLocks noChangeShapeType="1"/>
          </p:cNvSpPr>
          <p:nvPr/>
        </p:nvSpPr>
        <p:spPr bwMode="auto">
          <a:xfrm flipH="1">
            <a:off x="2093913" y="1717675"/>
            <a:ext cx="4278312"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nvGrpSpPr>
          <p:cNvPr id="28678" name="Group 8"/>
          <p:cNvGrpSpPr>
            <a:grpSpLocks/>
          </p:cNvGrpSpPr>
          <p:nvPr/>
        </p:nvGrpSpPr>
        <p:grpSpPr bwMode="auto">
          <a:xfrm flipH="1">
            <a:off x="2093913" y="1570038"/>
            <a:ext cx="371475" cy="284162"/>
            <a:chOff x="3511" y="880"/>
            <a:chExt cx="234" cy="179"/>
          </a:xfrm>
        </p:grpSpPr>
        <p:sp>
          <p:nvSpPr>
            <p:cNvPr id="28708" name="Line 9"/>
            <p:cNvSpPr>
              <a:spLocks noChangeShapeType="1"/>
            </p:cNvSpPr>
            <p:nvPr/>
          </p:nvSpPr>
          <p:spPr bwMode="auto">
            <a:xfrm>
              <a:off x="3512" y="890"/>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709" name="Line 10"/>
            <p:cNvSpPr>
              <a:spLocks noChangeShapeType="1"/>
            </p:cNvSpPr>
            <p:nvPr/>
          </p:nvSpPr>
          <p:spPr bwMode="auto">
            <a:xfrm>
              <a:off x="3511" y="1056"/>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710" name="Line 11"/>
            <p:cNvSpPr>
              <a:spLocks noChangeShapeType="1"/>
            </p:cNvSpPr>
            <p:nvPr/>
          </p:nvSpPr>
          <p:spPr bwMode="auto">
            <a:xfrm flipV="1">
              <a:off x="3518" y="880"/>
              <a:ext cx="0" cy="17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28679" name="Group 12"/>
          <p:cNvGrpSpPr>
            <a:grpSpLocks/>
          </p:cNvGrpSpPr>
          <p:nvPr/>
        </p:nvGrpSpPr>
        <p:grpSpPr bwMode="auto">
          <a:xfrm>
            <a:off x="931863" y="1447800"/>
            <a:ext cx="1154112" cy="604838"/>
            <a:chOff x="2401" y="3359"/>
            <a:chExt cx="727" cy="381"/>
          </a:xfrm>
        </p:grpSpPr>
        <p:sp>
          <p:nvSpPr>
            <p:cNvPr id="28706" name="Rectangle 13"/>
            <p:cNvSpPr>
              <a:spLocks noChangeArrowheads="1"/>
            </p:cNvSpPr>
            <p:nvPr/>
          </p:nvSpPr>
          <p:spPr bwMode="auto">
            <a:xfrm>
              <a:off x="2401" y="3359"/>
              <a:ext cx="727" cy="381"/>
            </a:xfrm>
            <a:prstGeom prst="rect">
              <a:avLst/>
            </a:prstGeom>
            <a:solidFill>
              <a:srgbClr val="003399">
                <a:alpha val="50195"/>
              </a:srgbClr>
            </a:solidFill>
            <a:ln w="12700" algn="ctr">
              <a:solidFill>
                <a:schemeClr val="bg1"/>
              </a:solidFill>
              <a:miter lim="800000"/>
              <a:headEnd/>
              <a:tailEnd/>
            </a:ln>
          </p:spPr>
          <p:txBody>
            <a:bodyPr wrap="none" lIns="0" tIns="0" rIns="0" bIns="0" anchor="ctr">
              <a:spAutoFit/>
            </a:bodyPr>
            <a:lstStyle/>
            <a:p>
              <a:endParaRPr lang="en-US"/>
            </a:p>
          </p:txBody>
        </p:sp>
        <p:sp>
          <p:nvSpPr>
            <p:cNvPr id="28707" name="Text Box 14"/>
            <p:cNvSpPr txBox="1">
              <a:spLocks noChangeArrowheads="1"/>
            </p:cNvSpPr>
            <p:nvPr/>
          </p:nvSpPr>
          <p:spPr bwMode="auto">
            <a:xfrm>
              <a:off x="2511" y="3453"/>
              <a:ext cx="5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p>
          </p:txBody>
        </p:sp>
      </p:grpSp>
      <p:sp>
        <p:nvSpPr>
          <p:cNvPr id="28680" name="Text Box 5"/>
          <p:cNvSpPr txBox="1">
            <a:spLocks noChangeArrowheads="1"/>
          </p:cNvSpPr>
          <p:nvPr/>
        </p:nvSpPr>
        <p:spPr bwMode="auto">
          <a:xfrm>
            <a:off x="6384925" y="1397000"/>
            <a:ext cx="1820863" cy="622300"/>
          </a:xfrm>
          <a:prstGeom prst="rect">
            <a:avLst/>
          </a:prstGeom>
          <a:solidFill>
            <a:srgbClr val="FF0066">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MultiCar</a:t>
            </a:r>
            <a:br>
              <a:rPr lang="en-US">
                <a:solidFill>
                  <a:schemeClr val="bg1"/>
                </a:solidFill>
              </a:rPr>
            </a:br>
            <a:r>
              <a:rPr lang="en-US">
                <a:solidFill>
                  <a:schemeClr val="bg1"/>
                </a:solidFill>
              </a:rPr>
              <a:t>Accident_Ext</a:t>
            </a:r>
          </a:p>
        </p:txBody>
      </p:sp>
      <p:sp>
        <p:nvSpPr>
          <p:cNvPr id="28681" name="Text Box 15"/>
          <p:cNvSpPr txBox="1">
            <a:spLocks noChangeArrowheads="1"/>
          </p:cNvSpPr>
          <p:nvPr/>
        </p:nvSpPr>
        <p:spPr bwMode="auto">
          <a:xfrm>
            <a:off x="6400800" y="2370138"/>
            <a:ext cx="1820863" cy="622300"/>
          </a:xfrm>
          <a:prstGeom prst="rect">
            <a:avLst/>
          </a:prstGeom>
          <a:solidFill>
            <a:srgbClr val="FF0066">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MultiCar</a:t>
            </a:r>
            <a:br>
              <a:rPr lang="en-US">
                <a:solidFill>
                  <a:schemeClr val="bg1"/>
                </a:solidFill>
              </a:rPr>
            </a:br>
            <a:r>
              <a:rPr lang="en-US">
                <a:solidFill>
                  <a:schemeClr val="bg1"/>
                </a:solidFill>
              </a:rPr>
              <a:t>Accident_Ext</a:t>
            </a:r>
          </a:p>
        </p:txBody>
      </p:sp>
      <p:grpSp>
        <p:nvGrpSpPr>
          <p:cNvPr id="28682" name="Group 16"/>
          <p:cNvGrpSpPr>
            <a:grpSpLocks/>
          </p:cNvGrpSpPr>
          <p:nvPr/>
        </p:nvGrpSpPr>
        <p:grpSpPr bwMode="auto">
          <a:xfrm flipH="1">
            <a:off x="4826000" y="2686050"/>
            <a:ext cx="1557338" cy="284163"/>
            <a:chOff x="2269" y="2651"/>
            <a:chExt cx="981" cy="179"/>
          </a:xfrm>
        </p:grpSpPr>
        <p:sp>
          <p:nvSpPr>
            <p:cNvPr id="28701" name="Line 17"/>
            <p:cNvSpPr>
              <a:spLocks noChangeShapeType="1"/>
            </p:cNvSpPr>
            <p:nvPr/>
          </p:nvSpPr>
          <p:spPr bwMode="auto">
            <a:xfrm>
              <a:off x="2269" y="2744"/>
              <a:ext cx="978"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nvGrpSpPr>
            <p:cNvPr id="28702" name="Group 18"/>
            <p:cNvGrpSpPr>
              <a:grpSpLocks/>
            </p:cNvGrpSpPr>
            <p:nvPr/>
          </p:nvGrpSpPr>
          <p:grpSpPr bwMode="auto">
            <a:xfrm>
              <a:off x="3016" y="2651"/>
              <a:ext cx="234" cy="179"/>
              <a:chOff x="3511" y="880"/>
              <a:chExt cx="234" cy="179"/>
            </a:xfrm>
          </p:grpSpPr>
          <p:sp>
            <p:nvSpPr>
              <p:cNvPr id="28703" name="Line 19"/>
              <p:cNvSpPr>
                <a:spLocks noChangeShapeType="1"/>
              </p:cNvSpPr>
              <p:nvPr/>
            </p:nvSpPr>
            <p:spPr bwMode="auto">
              <a:xfrm>
                <a:off x="3512" y="890"/>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704" name="Line 20"/>
              <p:cNvSpPr>
                <a:spLocks noChangeShapeType="1"/>
              </p:cNvSpPr>
              <p:nvPr/>
            </p:nvSpPr>
            <p:spPr bwMode="auto">
              <a:xfrm>
                <a:off x="3511" y="1056"/>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705" name="Line 21"/>
              <p:cNvSpPr>
                <a:spLocks noChangeShapeType="1"/>
              </p:cNvSpPr>
              <p:nvPr/>
            </p:nvSpPr>
            <p:spPr bwMode="auto">
              <a:xfrm flipV="1">
                <a:off x="3518" y="880"/>
                <a:ext cx="0" cy="17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sp>
        <p:nvSpPr>
          <p:cNvPr id="28683" name="AutoShape 23"/>
          <p:cNvSpPr>
            <a:spLocks noChangeArrowheads="1"/>
          </p:cNvSpPr>
          <p:nvPr/>
        </p:nvSpPr>
        <p:spPr bwMode="auto">
          <a:xfrm>
            <a:off x="5357813" y="1336675"/>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8684" name="Line 25"/>
          <p:cNvSpPr>
            <a:spLocks noChangeShapeType="1"/>
          </p:cNvSpPr>
          <p:nvPr/>
        </p:nvSpPr>
        <p:spPr bwMode="auto">
          <a:xfrm>
            <a:off x="2117725" y="2938463"/>
            <a:ext cx="1552575" cy="0"/>
          </a:xfrm>
          <a:prstGeom prst="line">
            <a:avLst/>
          </a:prstGeom>
          <a:noFill/>
          <a:ln w="28575">
            <a:solidFill>
              <a:schemeClr val="bg1"/>
            </a:solidFill>
            <a:round/>
            <a:headEnd type="arrow" w="med" len="me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85" name="Text Box 26"/>
          <p:cNvSpPr txBox="1">
            <a:spLocks noChangeArrowheads="1"/>
          </p:cNvSpPr>
          <p:nvPr/>
        </p:nvSpPr>
        <p:spPr bwMode="auto">
          <a:xfrm>
            <a:off x="2401888" y="2984500"/>
            <a:ext cx="1277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&lt;foreignkey&gt;</a:t>
            </a:r>
          </a:p>
        </p:txBody>
      </p:sp>
      <p:sp>
        <p:nvSpPr>
          <p:cNvPr id="28686" name="Line 27"/>
          <p:cNvSpPr>
            <a:spLocks noChangeShapeType="1"/>
          </p:cNvSpPr>
          <p:nvPr/>
        </p:nvSpPr>
        <p:spPr bwMode="auto">
          <a:xfrm>
            <a:off x="2095500" y="2552700"/>
            <a:ext cx="1524000"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87" name="Text Box 28"/>
          <p:cNvSpPr txBox="1">
            <a:spLocks noChangeArrowheads="1"/>
          </p:cNvSpPr>
          <p:nvPr/>
        </p:nvSpPr>
        <p:spPr bwMode="auto">
          <a:xfrm>
            <a:off x="2124075" y="2157413"/>
            <a:ext cx="1206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&lt;onetoone&gt;</a:t>
            </a:r>
          </a:p>
        </p:txBody>
      </p:sp>
      <p:grpSp>
        <p:nvGrpSpPr>
          <p:cNvPr id="28688" name="Group 29"/>
          <p:cNvGrpSpPr>
            <a:grpSpLocks/>
          </p:cNvGrpSpPr>
          <p:nvPr/>
        </p:nvGrpSpPr>
        <p:grpSpPr bwMode="auto">
          <a:xfrm>
            <a:off x="3252788" y="2405063"/>
            <a:ext cx="371475" cy="284162"/>
            <a:chOff x="3511" y="880"/>
            <a:chExt cx="234" cy="179"/>
          </a:xfrm>
        </p:grpSpPr>
        <p:sp>
          <p:nvSpPr>
            <p:cNvPr id="28698" name="Line 30"/>
            <p:cNvSpPr>
              <a:spLocks noChangeShapeType="1"/>
            </p:cNvSpPr>
            <p:nvPr/>
          </p:nvSpPr>
          <p:spPr bwMode="auto">
            <a:xfrm>
              <a:off x="3512" y="890"/>
              <a:ext cx="233" cy="0"/>
            </a:xfrm>
            <a:prstGeom prst="line">
              <a:avLst/>
            </a:prstGeom>
            <a:noFill/>
            <a:ln w="28575" cap="rnd">
              <a:solidFill>
                <a:schemeClr val="hlink"/>
              </a:solidFill>
              <a:prstDash val="sysDot"/>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99" name="Line 31"/>
            <p:cNvSpPr>
              <a:spLocks noChangeShapeType="1"/>
            </p:cNvSpPr>
            <p:nvPr/>
          </p:nvSpPr>
          <p:spPr bwMode="auto">
            <a:xfrm>
              <a:off x="3511" y="1056"/>
              <a:ext cx="233" cy="0"/>
            </a:xfrm>
            <a:prstGeom prst="line">
              <a:avLst/>
            </a:prstGeom>
            <a:noFill/>
            <a:ln w="28575" cap="rnd">
              <a:solidFill>
                <a:schemeClr val="hlink"/>
              </a:solidFill>
              <a:prstDash val="sysDot"/>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700" name="Line 32"/>
            <p:cNvSpPr>
              <a:spLocks noChangeShapeType="1"/>
            </p:cNvSpPr>
            <p:nvPr/>
          </p:nvSpPr>
          <p:spPr bwMode="auto">
            <a:xfrm flipV="1">
              <a:off x="3518" y="880"/>
              <a:ext cx="0" cy="179"/>
            </a:xfrm>
            <a:prstGeom prst="line">
              <a:avLst/>
            </a:prstGeom>
            <a:noFill/>
            <a:ln w="28575" cap="rnd">
              <a:solidFill>
                <a:schemeClr val="hlink"/>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28689" name="Group 33"/>
          <p:cNvGrpSpPr>
            <a:grpSpLocks/>
          </p:cNvGrpSpPr>
          <p:nvPr/>
        </p:nvGrpSpPr>
        <p:grpSpPr bwMode="auto">
          <a:xfrm>
            <a:off x="2870200" y="2371725"/>
            <a:ext cx="357188" cy="357188"/>
            <a:chOff x="2118" y="3300"/>
            <a:chExt cx="225" cy="225"/>
          </a:xfrm>
        </p:grpSpPr>
        <p:sp>
          <p:nvSpPr>
            <p:cNvPr id="28696" name="Oval 34"/>
            <p:cNvSpPr>
              <a:spLocks noChangeArrowheads="1"/>
            </p:cNvSpPr>
            <p:nvPr/>
          </p:nvSpPr>
          <p:spPr bwMode="auto">
            <a:xfrm>
              <a:off x="2118" y="3300"/>
              <a:ext cx="225" cy="225"/>
            </a:xfrm>
            <a:prstGeom prst="ellipse">
              <a:avLst/>
            </a:prstGeom>
            <a:solidFill>
              <a:schemeClr val="tx1"/>
            </a:solidFill>
            <a:ln w="12700" algn="ctr">
              <a:solidFill>
                <a:schemeClr val="hlink"/>
              </a:solidFill>
              <a:round/>
              <a:headEnd/>
              <a:tailEnd/>
            </a:ln>
          </p:spPr>
          <p:txBody>
            <a:bodyPr wrap="none" lIns="0" tIns="0" rIns="0" bIns="0" anchor="ctr">
              <a:spAutoFit/>
            </a:bodyPr>
            <a:lstStyle/>
            <a:p>
              <a:endParaRPr lang="en-US"/>
            </a:p>
          </p:txBody>
        </p:sp>
        <p:sp>
          <p:nvSpPr>
            <p:cNvPr id="28697" name="Text Box 35"/>
            <p:cNvSpPr txBox="1">
              <a:spLocks noChangeArrowheads="1"/>
            </p:cNvSpPr>
            <p:nvPr/>
          </p:nvSpPr>
          <p:spPr bwMode="auto">
            <a:xfrm>
              <a:off x="2149" y="3317"/>
              <a:ext cx="1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tx2"/>
                  </a:solidFill>
                </a:rPr>
                <a:t>1</a:t>
              </a:r>
            </a:p>
          </p:txBody>
        </p:sp>
      </p:grpSp>
      <p:grpSp>
        <p:nvGrpSpPr>
          <p:cNvPr id="28690" name="Group 39"/>
          <p:cNvGrpSpPr>
            <a:grpSpLocks/>
          </p:cNvGrpSpPr>
          <p:nvPr/>
        </p:nvGrpSpPr>
        <p:grpSpPr bwMode="auto">
          <a:xfrm>
            <a:off x="936625" y="2500313"/>
            <a:ext cx="1154113" cy="604837"/>
            <a:chOff x="2401" y="3359"/>
            <a:chExt cx="727" cy="381"/>
          </a:xfrm>
        </p:grpSpPr>
        <p:sp>
          <p:nvSpPr>
            <p:cNvPr id="28694" name="Rectangle 40"/>
            <p:cNvSpPr>
              <a:spLocks noChangeArrowheads="1"/>
            </p:cNvSpPr>
            <p:nvPr/>
          </p:nvSpPr>
          <p:spPr bwMode="auto">
            <a:xfrm>
              <a:off x="2401" y="3359"/>
              <a:ext cx="727" cy="381"/>
            </a:xfrm>
            <a:prstGeom prst="rect">
              <a:avLst/>
            </a:prstGeom>
            <a:solidFill>
              <a:srgbClr val="003399">
                <a:alpha val="50195"/>
              </a:srgbClr>
            </a:solidFill>
            <a:ln w="12700" algn="ctr">
              <a:solidFill>
                <a:schemeClr val="bg1"/>
              </a:solidFill>
              <a:miter lim="800000"/>
              <a:headEnd/>
              <a:tailEnd/>
            </a:ln>
          </p:spPr>
          <p:txBody>
            <a:bodyPr wrap="none" lIns="0" tIns="0" rIns="0" bIns="0" anchor="ctr">
              <a:spAutoFit/>
            </a:bodyPr>
            <a:lstStyle/>
            <a:p>
              <a:endParaRPr lang="en-US"/>
            </a:p>
          </p:txBody>
        </p:sp>
        <p:sp>
          <p:nvSpPr>
            <p:cNvPr id="28695" name="Text Box 41"/>
            <p:cNvSpPr txBox="1">
              <a:spLocks noChangeArrowheads="1"/>
            </p:cNvSpPr>
            <p:nvPr/>
          </p:nvSpPr>
          <p:spPr bwMode="auto">
            <a:xfrm>
              <a:off x="2511" y="3453"/>
              <a:ext cx="5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p>
          </p:txBody>
        </p:sp>
      </p:grpSp>
      <p:sp>
        <p:nvSpPr>
          <p:cNvPr id="28691" name="Line 43"/>
          <p:cNvSpPr>
            <a:spLocks noChangeShapeType="1"/>
          </p:cNvSpPr>
          <p:nvPr/>
        </p:nvSpPr>
        <p:spPr bwMode="auto">
          <a:xfrm>
            <a:off x="4816475" y="2438400"/>
            <a:ext cx="158591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92" name="Text Box 44"/>
          <p:cNvSpPr txBox="1">
            <a:spLocks noChangeArrowheads="1"/>
          </p:cNvSpPr>
          <p:nvPr/>
        </p:nvSpPr>
        <p:spPr bwMode="auto">
          <a:xfrm>
            <a:off x="5029200" y="2184400"/>
            <a:ext cx="1277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&lt;foreignkey&gt;</a:t>
            </a:r>
          </a:p>
        </p:txBody>
      </p:sp>
      <p:sp>
        <p:nvSpPr>
          <p:cNvPr id="28693" name="AutoShape 22"/>
          <p:cNvSpPr>
            <a:spLocks noChangeArrowheads="1"/>
          </p:cNvSpPr>
          <p:nvPr/>
        </p:nvSpPr>
        <p:spPr bwMode="auto">
          <a:xfrm>
            <a:off x="5359400" y="2343150"/>
            <a:ext cx="669925" cy="6699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709" y="10800"/>
                </a:moveTo>
                <a:cubicBezTo>
                  <a:pt x="4709" y="14164"/>
                  <a:pt x="7436" y="16891"/>
                  <a:pt x="10800" y="16891"/>
                </a:cubicBezTo>
                <a:cubicBezTo>
                  <a:pt x="14164" y="16891"/>
                  <a:pt x="16891" y="14164"/>
                  <a:pt x="16891" y="10800"/>
                </a:cubicBezTo>
                <a:cubicBezTo>
                  <a:pt x="16891" y="7436"/>
                  <a:pt x="14164" y="4709"/>
                  <a:pt x="10800" y="4709"/>
                </a:cubicBezTo>
                <a:cubicBezTo>
                  <a:pt x="7436" y="4709"/>
                  <a:pt x="4709" y="7436"/>
                  <a:pt x="4709" y="10800"/>
                </a:cubicBezTo>
                <a:close/>
              </a:path>
            </a:pathLst>
          </a:custGeom>
          <a:solidFill>
            <a:srgbClr val="0099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825500" y="120650"/>
            <a:ext cx="8318500" cy="742950"/>
          </a:xfrm>
        </p:spPr>
        <p:txBody>
          <a:bodyPr/>
          <a:lstStyle/>
          <a:p>
            <a:pPr eaLnBrk="1" hangingPunct="1"/>
            <a:r>
              <a:rPr lang="en-US" dirty="0" smtClean="0"/>
              <a:t>Lesson outline</a:t>
            </a:r>
          </a:p>
        </p:txBody>
      </p:sp>
      <p:sp>
        <p:nvSpPr>
          <p:cNvPr id="29699" name="Rectangle 3"/>
          <p:cNvSpPr>
            <a:spLocks noGrp="1" noChangeArrowheads="1"/>
          </p:cNvSpPr>
          <p:nvPr>
            <p:ph type="body" idx="4294967295"/>
          </p:nvPr>
        </p:nvSpPr>
        <p:spPr>
          <a:xfrm>
            <a:off x="825500" y="1192213"/>
            <a:ext cx="8318500" cy="5197475"/>
          </a:xfrm>
        </p:spPr>
        <p:txBody>
          <a:bodyPr/>
          <a:lstStyle/>
          <a:p>
            <a:pPr>
              <a:lnSpc>
                <a:spcPct val="150000"/>
              </a:lnSpc>
            </a:pPr>
            <a:r>
              <a:rPr lang="en-US" sz="2800" smtClean="0">
                <a:solidFill>
                  <a:srgbClr val="C0C0C0"/>
                </a:solidFill>
              </a:rPr>
              <a:t>Overview of data model graphs</a:t>
            </a:r>
          </a:p>
          <a:p>
            <a:pPr>
              <a:lnSpc>
                <a:spcPct val="150000"/>
              </a:lnSpc>
            </a:pPr>
            <a:r>
              <a:rPr lang="en-US" sz="2800" smtClean="0">
                <a:solidFill>
                  <a:srgbClr val="C0C0C0"/>
                </a:solidFill>
              </a:rPr>
              <a:t>Claim graph entities</a:t>
            </a:r>
            <a:r>
              <a:rPr lang="en-US" sz="2800" smtClean="0"/>
              <a:t> </a:t>
            </a:r>
          </a:p>
          <a:p>
            <a:pPr>
              <a:lnSpc>
                <a:spcPct val="150000"/>
              </a:lnSpc>
            </a:pPr>
            <a:r>
              <a:rPr lang="en-US" sz="2800" smtClean="0">
                <a:solidFill>
                  <a:srgbClr val="C0C0C0"/>
                </a:solidFill>
              </a:rPr>
              <a:t>Non-graph entities</a:t>
            </a:r>
            <a:r>
              <a:rPr lang="en-US" sz="2800" smtClean="0"/>
              <a:t> </a:t>
            </a:r>
          </a:p>
          <a:p>
            <a:pPr>
              <a:lnSpc>
                <a:spcPct val="150000"/>
              </a:lnSpc>
            </a:pPr>
            <a:r>
              <a:rPr lang="en-US" sz="2800" smtClean="0"/>
              <a:t>Overlap entities</a:t>
            </a:r>
          </a:p>
          <a:p>
            <a:pPr>
              <a:lnSpc>
                <a:spcPct val="150000"/>
              </a:lnSpc>
            </a:pPr>
            <a:r>
              <a:rPr lang="en-US" sz="2800" smtClean="0">
                <a:solidFill>
                  <a:srgbClr val="C0C0C0"/>
                </a:solidFill>
              </a:rPr>
              <a:t>Claim Info entities</a:t>
            </a:r>
          </a:p>
          <a:p>
            <a:pPr>
              <a:lnSpc>
                <a:spcPct val="150000"/>
              </a:lnSpc>
            </a:pPr>
            <a:r>
              <a:rPr lang="en-US" sz="2800" smtClean="0">
                <a:solidFill>
                  <a:srgbClr val="C0C0C0"/>
                </a:solidFill>
              </a:rPr>
              <a:t>Data model graph tools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Overlap entities</a:t>
            </a:r>
          </a:p>
        </p:txBody>
      </p:sp>
      <p:sp>
        <p:nvSpPr>
          <p:cNvPr id="30723" name="Rectangle 7"/>
          <p:cNvSpPr>
            <a:spLocks noChangeArrowheads="1"/>
          </p:cNvSpPr>
          <p:nvPr/>
        </p:nvSpPr>
        <p:spPr bwMode="auto">
          <a:xfrm>
            <a:off x="2868613" y="2632075"/>
            <a:ext cx="5157787" cy="3422650"/>
          </a:xfrm>
          <a:prstGeom prst="rect">
            <a:avLst/>
          </a:prstGeom>
          <a:solidFill>
            <a:srgbClr val="FF0066">
              <a:alpha val="50195"/>
            </a:srgbClr>
          </a:solidFill>
          <a:ln w="12700" algn="ctr">
            <a:solidFill>
              <a:schemeClr val="bg1"/>
            </a:solidFill>
            <a:prstDash val="dash"/>
            <a:miter lim="800000"/>
            <a:headEnd/>
            <a:tailEnd/>
          </a:ln>
        </p:spPr>
        <p:txBody>
          <a:bodyPr lIns="0" tIns="0" rIns="0" bIns="0" anchor="ctr"/>
          <a:lstStyle/>
          <a:p>
            <a:endParaRPr lang="en-US"/>
          </a:p>
        </p:txBody>
      </p:sp>
      <p:sp>
        <p:nvSpPr>
          <p:cNvPr id="30724" name="Rectangle 8"/>
          <p:cNvSpPr>
            <a:spLocks noChangeArrowheads="1"/>
          </p:cNvSpPr>
          <p:nvPr/>
        </p:nvSpPr>
        <p:spPr bwMode="auto">
          <a:xfrm>
            <a:off x="590550" y="1722438"/>
            <a:ext cx="5159375" cy="4075112"/>
          </a:xfrm>
          <a:prstGeom prst="rect">
            <a:avLst/>
          </a:prstGeom>
          <a:solidFill>
            <a:schemeClr val="accent1">
              <a:alpha val="50195"/>
            </a:schemeClr>
          </a:solidFill>
          <a:ln w="12700" algn="ctr">
            <a:solidFill>
              <a:schemeClr val="bg1"/>
            </a:solidFill>
            <a:prstDash val="dash"/>
            <a:miter lim="800000"/>
            <a:headEnd/>
            <a:tailEnd/>
          </a:ln>
        </p:spPr>
        <p:txBody>
          <a:bodyPr lIns="0" tIns="0" rIns="0" bIns="0" anchor="ctr">
            <a:spAutoFit/>
          </a:bodyPr>
          <a:lstStyle/>
          <a:p>
            <a:endParaRPr lang="en-US"/>
          </a:p>
        </p:txBody>
      </p:sp>
      <p:sp>
        <p:nvSpPr>
          <p:cNvPr id="30725" name="Text Box 9"/>
          <p:cNvSpPr txBox="1">
            <a:spLocks noChangeArrowheads="1"/>
          </p:cNvSpPr>
          <p:nvPr/>
        </p:nvSpPr>
        <p:spPr bwMode="auto">
          <a:xfrm>
            <a:off x="615950" y="1408113"/>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Claim Graph</a:t>
            </a:r>
          </a:p>
        </p:txBody>
      </p:sp>
      <p:sp>
        <p:nvSpPr>
          <p:cNvPr id="30726" name="Text Box 10"/>
          <p:cNvSpPr txBox="1">
            <a:spLocks noChangeArrowheads="1"/>
          </p:cNvSpPr>
          <p:nvPr/>
        </p:nvSpPr>
        <p:spPr bwMode="auto">
          <a:xfrm>
            <a:off x="5972175" y="6119813"/>
            <a:ext cx="2036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FF0066"/>
                </a:solidFill>
              </a:rPr>
              <a:t>Non-graph data</a:t>
            </a:r>
          </a:p>
        </p:txBody>
      </p:sp>
      <p:sp>
        <p:nvSpPr>
          <p:cNvPr id="30727" name="Rectangle 12"/>
          <p:cNvSpPr>
            <a:spLocks noChangeArrowheads="1"/>
          </p:cNvSpPr>
          <p:nvPr/>
        </p:nvSpPr>
        <p:spPr bwMode="auto">
          <a:xfrm>
            <a:off x="728663" y="2012950"/>
            <a:ext cx="1727200" cy="252888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28" name="Text Box 13"/>
          <p:cNvSpPr txBox="1">
            <a:spLocks noChangeArrowheads="1"/>
          </p:cNvSpPr>
          <p:nvPr/>
        </p:nvSpPr>
        <p:spPr bwMode="auto">
          <a:xfrm>
            <a:off x="973138" y="2071688"/>
            <a:ext cx="12366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Claim</a:t>
            </a:r>
          </a:p>
        </p:txBody>
      </p:sp>
      <p:sp>
        <p:nvSpPr>
          <p:cNvPr id="30729" name="Line 14"/>
          <p:cNvSpPr>
            <a:spLocks noChangeShapeType="1"/>
          </p:cNvSpPr>
          <p:nvPr/>
        </p:nvSpPr>
        <p:spPr bwMode="auto">
          <a:xfrm flipH="1">
            <a:off x="731838" y="2413000"/>
            <a:ext cx="1719262"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0730" name="Group 29"/>
          <p:cNvGrpSpPr>
            <a:grpSpLocks/>
          </p:cNvGrpSpPr>
          <p:nvPr/>
        </p:nvGrpSpPr>
        <p:grpSpPr bwMode="auto">
          <a:xfrm>
            <a:off x="1220788" y="2508250"/>
            <a:ext cx="739775" cy="544513"/>
            <a:chOff x="2083" y="1606"/>
            <a:chExt cx="1489" cy="1097"/>
          </a:xfrm>
        </p:grpSpPr>
        <p:sp>
          <p:nvSpPr>
            <p:cNvPr id="30815" name="Rectangle 3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816" name="Freeform 3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817" name="Freeform 3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818" name="Freeform 3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819" name="Freeform 3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820" name="Rectangle 3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821" name="Rectangle 3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22" name="AutoShape 3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823" name="Freeform 38"/>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24" name="Freeform 39"/>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25" name="Rectangle 4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26" name="Rectangle 4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27" name="Rectangle 4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828" name="Group 43"/>
            <p:cNvGrpSpPr>
              <a:grpSpLocks/>
            </p:cNvGrpSpPr>
            <p:nvPr/>
          </p:nvGrpSpPr>
          <p:grpSpPr bwMode="auto">
            <a:xfrm>
              <a:off x="2221" y="1871"/>
              <a:ext cx="518" cy="782"/>
              <a:chOff x="2400" y="1656"/>
              <a:chExt cx="752" cy="1136"/>
            </a:xfrm>
          </p:grpSpPr>
          <p:sp>
            <p:nvSpPr>
              <p:cNvPr id="30841" name="Freeform 4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42" name="Freeform 4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43" name="Freeform 4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44" name="Freeform 4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845" name="Freeform 4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846" name="Line 4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47" name="Line 5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829" name="Group 51"/>
            <p:cNvGrpSpPr>
              <a:grpSpLocks/>
            </p:cNvGrpSpPr>
            <p:nvPr/>
          </p:nvGrpSpPr>
          <p:grpSpPr bwMode="auto">
            <a:xfrm rot="-6511945">
              <a:off x="2834" y="1842"/>
              <a:ext cx="518" cy="783"/>
              <a:chOff x="2400" y="1656"/>
              <a:chExt cx="752" cy="1136"/>
            </a:xfrm>
          </p:grpSpPr>
          <p:sp>
            <p:nvSpPr>
              <p:cNvPr id="30834" name="Freeform 5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35" name="Freeform 5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36" name="Freeform 5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37" name="Freeform 5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838" name="Freeform 5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39" name="Line 5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840" name="Line 5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830" name="Freeform 59"/>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31" name="Freeform 60"/>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30832" name="Rectangle 6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33" name="Rectangle 6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0731" name="Group 199"/>
          <p:cNvGrpSpPr>
            <a:grpSpLocks/>
          </p:cNvGrpSpPr>
          <p:nvPr/>
        </p:nvGrpSpPr>
        <p:grpSpPr bwMode="auto">
          <a:xfrm>
            <a:off x="1219200" y="3192463"/>
            <a:ext cx="739775" cy="544512"/>
            <a:chOff x="2083" y="1606"/>
            <a:chExt cx="1489" cy="1097"/>
          </a:xfrm>
        </p:grpSpPr>
        <p:sp>
          <p:nvSpPr>
            <p:cNvPr id="30782" name="Rectangle 20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783" name="Freeform 20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84" name="Freeform 20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85" name="Freeform 20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86" name="Freeform 20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787" name="Rectangle 20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788" name="Rectangle 20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89" name="AutoShape 20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790" name="Freeform 208"/>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91" name="Freeform 209"/>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92" name="Rectangle 21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93" name="Rectangle 21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94" name="Rectangle 21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795" name="Group 213"/>
            <p:cNvGrpSpPr>
              <a:grpSpLocks/>
            </p:cNvGrpSpPr>
            <p:nvPr/>
          </p:nvGrpSpPr>
          <p:grpSpPr bwMode="auto">
            <a:xfrm>
              <a:off x="2221" y="1871"/>
              <a:ext cx="518" cy="782"/>
              <a:chOff x="2400" y="1656"/>
              <a:chExt cx="752" cy="1136"/>
            </a:xfrm>
          </p:grpSpPr>
          <p:sp>
            <p:nvSpPr>
              <p:cNvPr id="30808" name="Freeform 21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09" name="Freeform 21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10" name="Freeform 21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11" name="Freeform 21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812" name="Freeform 21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813" name="Line 21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14" name="Line 22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796" name="Group 221"/>
            <p:cNvGrpSpPr>
              <a:grpSpLocks/>
            </p:cNvGrpSpPr>
            <p:nvPr/>
          </p:nvGrpSpPr>
          <p:grpSpPr bwMode="auto">
            <a:xfrm rot="-6511945">
              <a:off x="2834" y="1842"/>
              <a:ext cx="518" cy="783"/>
              <a:chOff x="2400" y="1656"/>
              <a:chExt cx="752" cy="1136"/>
            </a:xfrm>
          </p:grpSpPr>
          <p:sp>
            <p:nvSpPr>
              <p:cNvPr id="30801" name="Freeform 2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02" name="Freeform 2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03" name="Freeform 2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04" name="Freeform 2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805" name="Freeform 2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06" name="Line 2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807" name="Line 2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797" name="Freeform 229"/>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98" name="Freeform 230"/>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30799" name="Rectangle 23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00" name="Rectangle 23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0732" name="Group 233"/>
          <p:cNvGrpSpPr>
            <a:grpSpLocks/>
          </p:cNvGrpSpPr>
          <p:nvPr/>
        </p:nvGrpSpPr>
        <p:grpSpPr bwMode="auto">
          <a:xfrm>
            <a:off x="1219200" y="3876675"/>
            <a:ext cx="739775" cy="544513"/>
            <a:chOff x="2083" y="1606"/>
            <a:chExt cx="1489" cy="1097"/>
          </a:xfrm>
        </p:grpSpPr>
        <p:sp>
          <p:nvSpPr>
            <p:cNvPr id="30749" name="Rectangle 23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750" name="Freeform 23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51" name="Freeform 23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52" name="Freeform 23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53" name="Freeform 23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754" name="Rectangle 23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755" name="Rectangle 24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56" name="AutoShape 24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757" name="Freeform 24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8" name="Freeform 24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9" name="Rectangle 24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60" name="Rectangle 24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61" name="Rectangle 24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762" name="Group 247"/>
            <p:cNvGrpSpPr>
              <a:grpSpLocks/>
            </p:cNvGrpSpPr>
            <p:nvPr/>
          </p:nvGrpSpPr>
          <p:grpSpPr bwMode="auto">
            <a:xfrm>
              <a:off x="2221" y="1871"/>
              <a:ext cx="518" cy="782"/>
              <a:chOff x="2400" y="1656"/>
              <a:chExt cx="752" cy="1136"/>
            </a:xfrm>
          </p:grpSpPr>
          <p:sp>
            <p:nvSpPr>
              <p:cNvPr id="30775" name="Freeform 24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76" name="Freeform 24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7" name="Freeform 25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8" name="Freeform 25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779" name="Freeform 25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780" name="Line 25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81" name="Line 25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763" name="Group 255"/>
            <p:cNvGrpSpPr>
              <a:grpSpLocks/>
            </p:cNvGrpSpPr>
            <p:nvPr/>
          </p:nvGrpSpPr>
          <p:grpSpPr bwMode="auto">
            <a:xfrm rot="-6511945">
              <a:off x="2834" y="1842"/>
              <a:ext cx="518" cy="783"/>
              <a:chOff x="2400" y="1656"/>
              <a:chExt cx="752" cy="1136"/>
            </a:xfrm>
          </p:grpSpPr>
          <p:sp>
            <p:nvSpPr>
              <p:cNvPr id="30768" name="Freeform 25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69" name="Freeform 25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0" name="Freeform 25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1" name="Freeform 25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772" name="Freeform 26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3" name="Line 26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74" name="Line 26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764" name="Freeform 26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65" name="Freeform 26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30766" name="Rectangle 26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67" name="Rectangle 26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0733" name="Group 273"/>
          <p:cNvGrpSpPr>
            <a:grpSpLocks/>
          </p:cNvGrpSpPr>
          <p:nvPr/>
        </p:nvGrpSpPr>
        <p:grpSpPr bwMode="auto">
          <a:xfrm>
            <a:off x="3130550" y="2817813"/>
            <a:ext cx="2444750" cy="2593975"/>
            <a:chOff x="2845" y="1111"/>
            <a:chExt cx="1540" cy="1634"/>
          </a:xfrm>
        </p:grpSpPr>
        <p:sp>
          <p:nvSpPr>
            <p:cNvPr id="30740" name="Rectangle 20"/>
            <p:cNvSpPr>
              <a:spLocks noChangeArrowheads="1"/>
            </p:cNvSpPr>
            <p:nvPr/>
          </p:nvSpPr>
          <p:spPr bwMode="auto">
            <a:xfrm>
              <a:off x="2845" y="1111"/>
              <a:ext cx="1540" cy="163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41" name="Text Box 21"/>
            <p:cNvSpPr txBox="1">
              <a:spLocks noChangeArrowheads="1"/>
            </p:cNvSpPr>
            <p:nvPr/>
          </p:nvSpPr>
          <p:spPr bwMode="auto">
            <a:xfrm>
              <a:off x="3277" y="1148"/>
              <a:ext cx="6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0099"/>
                  </a:solidFill>
                </a:rPr>
                <a:t>Contact</a:t>
              </a:r>
            </a:p>
          </p:txBody>
        </p:sp>
        <p:sp>
          <p:nvSpPr>
            <p:cNvPr id="30742" name="Line 22"/>
            <p:cNvSpPr>
              <a:spLocks noChangeShapeType="1"/>
            </p:cNvSpPr>
            <p:nvPr/>
          </p:nvSpPr>
          <p:spPr bwMode="auto">
            <a:xfrm flipH="1">
              <a:off x="2847" y="1363"/>
              <a:ext cx="153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43" name="AutoShape 267"/>
            <p:cNvSpPr>
              <a:spLocks noChangeArrowheads="1"/>
            </p:cNvSpPr>
            <p:nvPr/>
          </p:nvSpPr>
          <p:spPr bwMode="auto">
            <a:xfrm>
              <a:off x="2942" y="1418"/>
              <a:ext cx="370" cy="37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0744" name="AutoShape 268"/>
            <p:cNvSpPr>
              <a:spLocks noChangeArrowheads="1"/>
            </p:cNvSpPr>
            <p:nvPr/>
          </p:nvSpPr>
          <p:spPr bwMode="auto">
            <a:xfrm>
              <a:off x="2942" y="1850"/>
              <a:ext cx="370" cy="37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0745" name="AutoShape 269"/>
            <p:cNvSpPr>
              <a:spLocks noChangeArrowheads="1"/>
            </p:cNvSpPr>
            <p:nvPr/>
          </p:nvSpPr>
          <p:spPr bwMode="auto">
            <a:xfrm>
              <a:off x="2941" y="2282"/>
              <a:ext cx="370" cy="37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0746" name="Text Box 270"/>
            <p:cNvSpPr txBox="1">
              <a:spLocks noChangeArrowheads="1"/>
            </p:cNvSpPr>
            <p:nvPr/>
          </p:nvSpPr>
          <p:spPr bwMode="auto">
            <a:xfrm>
              <a:off x="3355" y="1502"/>
              <a:ext cx="6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claimant</a:t>
              </a:r>
            </a:p>
          </p:txBody>
        </p:sp>
        <p:sp>
          <p:nvSpPr>
            <p:cNvPr id="30747" name="Text Box 271"/>
            <p:cNvSpPr txBox="1">
              <a:spLocks noChangeArrowheads="1"/>
            </p:cNvSpPr>
            <p:nvPr/>
          </p:nvSpPr>
          <p:spPr bwMode="auto">
            <a:xfrm>
              <a:off x="3355" y="2384"/>
              <a:ext cx="6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witness</a:t>
              </a:r>
            </a:p>
          </p:txBody>
        </p:sp>
        <p:sp>
          <p:nvSpPr>
            <p:cNvPr id="30748" name="Text Box 272"/>
            <p:cNvSpPr txBox="1">
              <a:spLocks noChangeArrowheads="1"/>
            </p:cNvSpPr>
            <p:nvPr/>
          </p:nvSpPr>
          <p:spPr bwMode="auto">
            <a:xfrm>
              <a:off x="3355" y="1837"/>
              <a:ext cx="93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FF0066"/>
                  </a:solidFill>
                </a:rPr>
                <a:t>claim owner</a:t>
              </a:r>
              <a:br>
                <a:rPr lang="en-US">
                  <a:solidFill>
                    <a:srgbClr val="FF0066"/>
                  </a:solidFill>
                </a:rPr>
              </a:br>
              <a:r>
                <a:rPr lang="en-US">
                  <a:solidFill>
                    <a:srgbClr val="FF0066"/>
                  </a:solidFill>
                </a:rPr>
                <a:t>(CC user)</a:t>
              </a:r>
            </a:p>
          </p:txBody>
        </p:sp>
      </p:grpSp>
      <p:sp>
        <p:nvSpPr>
          <p:cNvPr id="30734" name="Line 274"/>
          <p:cNvSpPr>
            <a:spLocks noChangeShapeType="1"/>
          </p:cNvSpPr>
          <p:nvPr/>
        </p:nvSpPr>
        <p:spPr bwMode="auto">
          <a:xfrm>
            <a:off x="1960563" y="2740025"/>
            <a:ext cx="1343025" cy="752475"/>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5" name="Line 275"/>
          <p:cNvSpPr>
            <a:spLocks noChangeShapeType="1"/>
          </p:cNvSpPr>
          <p:nvPr/>
        </p:nvSpPr>
        <p:spPr bwMode="auto">
          <a:xfrm>
            <a:off x="1943100" y="3471863"/>
            <a:ext cx="1339850" cy="760412"/>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6" name="Line 276"/>
          <p:cNvSpPr>
            <a:spLocks noChangeShapeType="1"/>
          </p:cNvSpPr>
          <p:nvPr/>
        </p:nvSpPr>
        <p:spPr bwMode="auto">
          <a:xfrm>
            <a:off x="1955800" y="4160838"/>
            <a:ext cx="1347788" cy="80010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7" name="Line 277"/>
          <p:cNvSpPr>
            <a:spLocks noChangeShapeType="1"/>
          </p:cNvSpPr>
          <p:nvPr/>
        </p:nvSpPr>
        <p:spPr bwMode="auto">
          <a:xfrm>
            <a:off x="1962150" y="2900363"/>
            <a:ext cx="1370013" cy="1233487"/>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8" name="Line 278"/>
          <p:cNvSpPr>
            <a:spLocks noChangeShapeType="1"/>
          </p:cNvSpPr>
          <p:nvPr/>
        </p:nvSpPr>
        <p:spPr bwMode="auto">
          <a:xfrm>
            <a:off x="1963738" y="4040188"/>
            <a:ext cx="1330325" cy="284162"/>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9" name="Text Box 279"/>
          <p:cNvSpPr txBox="1">
            <a:spLocks noChangeArrowheads="1"/>
          </p:cNvSpPr>
          <p:nvPr/>
        </p:nvSpPr>
        <p:spPr bwMode="auto">
          <a:xfrm>
            <a:off x="5859463" y="617538"/>
            <a:ext cx="3143250"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990099"/>
                </a:solidFill>
              </a:rPr>
              <a:t>Overlap = some instances associated with and owned by one claim, and some associated with many claims but owned by non-graph entity</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Overlap entities</a:t>
            </a:r>
          </a:p>
        </p:txBody>
      </p:sp>
      <p:sp>
        <p:nvSpPr>
          <p:cNvPr id="31747" name="Rectangle 3"/>
          <p:cNvSpPr>
            <a:spLocks noGrp="1" noChangeArrowheads="1"/>
          </p:cNvSpPr>
          <p:nvPr>
            <p:ph idx="1"/>
          </p:nvPr>
        </p:nvSpPr>
        <p:spPr/>
        <p:txBody>
          <a:bodyPr/>
          <a:lstStyle/>
          <a:p>
            <a:pPr>
              <a:buFont typeface="Arial" charset="0"/>
              <a:buChar char="•"/>
            </a:pPr>
            <a:r>
              <a:rPr lang="en-US" smtClean="0"/>
              <a:t>Overlap entities typically store contact and address information</a:t>
            </a:r>
          </a:p>
          <a:p>
            <a:pPr lvl="1"/>
            <a:r>
              <a:rPr lang="en-US" smtClean="0"/>
              <a:t>This is because ClaimCenter uses a single set of entities for both claim-specific contacts and carrier-related contacts</a:t>
            </a:r>
          </a:p>
          <a:p>
            <a:pPr>
              <a:buFont typeface="Arial" charset="0"/>
              <a:buChar char="•"/>
            </a:pPr>
            <a:r>
              <a:rPr lang="en-US" smtClean="0"/>
              <a:t>Customers typically need to add few or no overlap entities</a:t>
            </a:r>
          </a:p>
          <a:p>
            <a:pPr lvl="1"/>
            <a:r>
              <a:rPr lang="en-US" smtClean="0"/>
              <a:t>Mostly contact-related entities</a:t>
            </a:r>
          </a:p>
          <a:p>
            <a:pPr>
              <a:buFont typeface="Arial" charset="0"/>
              <a:buChar char="•"/>
            </a:pPr>
            <a:r>
              <a:rPr lang="en-US" smtClean="0"/>
              <a:t>Overlap entities must implement two delegates:</a:t>
            </a:r>
          </a:p>
          <a:p>
            <a:pPr lvl="1"/>
            <a:r>
              <a:rPr lang="en-US" smtClean="0"/>
              <a:t>Extractable</a:t>
            </a:r>
          </a:p>
          <a:p>
            <a:pPr lvl="1"/>
            <a:r>
              <a:rPr lang="en-US" smtClean="0"/>
              <a:t>OverlapTable</a:t>
            </a:r>
          </a:p>
          <a:p>
            <a:pPr>
              <a:buFont typeface="Arial" charset="0"/>
              <a:buNone/>
            </a:pPr>
            <a:endParaRPr lang="en-US" smtClean="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897063" y="1354138"/>
            <a:ext cx="2389187" cy="2894012"/>
          </a:xfrm>
          <a:prstGeom prst="rect">
            <a:avLst/>
          </a:prstGeom>
          <a:solidFill>
            <a:schemeClr val="accent1">
              <a:alpha val="39999"/>
            </a:schemeClr>
          </a:solidFill>
          <a:ln w="12700" algn="ctr">
            <a:solidFill>
              <a:schemeClr val="bg1"/>
            </a:solidFill>
            <a:prstDash val="dash"/>
            <a:miter lim="800000"/>
            <a:headEnd/>
            <a:tailEnd/>
          </a:ln>
        </p:spPr>
        <p:txBody>
          <a:bodyPr lIns="0" tIns="0" rIns="0" bIns="0" anchor="ctr"/>
          <a:lstStyle/>
          <a:p>
            <a:endParaRPr lang="en-US"/>
          </a:p>
        </p:txBody>
      </p:sp>
      <p:sp>
        <p:nvSpPr>
          <p:cNvPr id="32771" name="Rectangle 3"/>
          <p:cNvSpPr>
            <a:spLocks noChangeArrowheads="1"/>
          </p:cNvSpPr>
          <p:nvPr/>
        </p:nvSpPr>
        <p:spPr bwMode="auto">
          <a:xfrm>
            <a:off x="2447925" y="2905125"/>
            <a:ext cx="2414588" cy="3162300"/>
          </a:xfrm>
          <a:prstGeom prst="rect">
            <a:avLst/>
          </a:prstGeom>
          <a:solidFill>
            <a:srgbClr val="FF0066">
              <a:alpha val="39999"/>
            </a:srgbClr>
          </a:solidFill>
          <a:ln w="12700" algn="ctr">
            <a:solidFill>
              <a:schemeClr val="bg1"/>
            </a:solidFill>
            <a:prstDash val="dash"/>
            <a:miter lim="800000"/>
            <a:headEnd/>
            <a:tailEnd/>
          </a:ln>
        </p:spPr>
        <p:txBody>
          <a:bodyPr lIns="0" tIns="0" rIns="0" bIns="0" anchor="ctr"/>
          <a:lstStyle/>
          <a:p>
            <a:endParaRPr lang="en-US"/>
          </a:p>
        </p:txBody>
      </p:sp>
      <p:sp>
        <p:nvSpPr>
          <p:cNvPr id="32772" name="Rectangle 4"/>
          <p:cNvSpPr>
            <a:spLocks noGrp="1" noChangeArrowheads="1"/>
          </p:cNvSpPr>
          <p:nvPr>
            <p:ph type="title"/>
          </p:nvPr>
        </p:nvSpPr>
        <p:spPr/>
        <p:txBody>
          <a:bodyPr/>
          <a:lstStyle/>
          <a:p>
            <a:r>
              <a:rPr lang="en-US" smtClean="0"/>
              <a:t>Creating overlap entities</a:t>
            </a:r>
          </a:p>
        </p:txBody>
      </p:sp>
      <p:sp>
        <p:nvSpPr>
          <p:cNvPr id="32773" name="Rectangle 70"/>
          <p:cNvSpPr>
            <a:spLocks noGrp="1" noChangeArrowheads="1"/>
          </p:cNvSpPr>
          <p:nvPr>
            <p:ph idx="1"/>
          </p:nvPr>
        </p:nvSpPr>
        <p:spPr>
          <a:xfrm>
            <a:off x="5364163" y="1192213"/>
            <a:ext cx="3473450" cy="5197475"/>
          </a:xfrm>
        </p:spPr>
        <p:txBody>
          <a:bodyPr/>
          <a:lstStyle/>
          <a:p>
            <a:pPr>
              <a:buFont typeface="Arial" charset="0"/>
              <a:buChar char="•"/>
            </a:pPr>
            <a:r>
              <a:rPr lang="en-US" smtClean="0"/>
              <a:t>To configure an entity as an overlap entity, the entity must </a:t>
            </a:r>
            <a:r>
              <a:rPr lang="en-US" b="1" smtClean="0"/>
              <a:t>both</a:t>
            </a:r>
            <a:r>
              <a:rPr lang="en-US" smtClean="0"/>
              <a:t>:</a:t>
            </a:r>
          </a:p>
          <a:p>
            <a:pPr marL="857250" lvl="1" indent="-457200">
              <a:buFont typeface="Arial" charset="0"/>
              <a:buAutoNum type="arabicPeriod"/>
            </a:pPr>
            <a:r>
              <a:rPr lang="en-US" smtClean="0"/>
              <a:t>Implement the Extractable and Overlap delegates</a:t>
            </a:r>
          </a:p>
          <a:p>
            <a:pPr marL="857250" lvl="1" indent="-457200">
              <a:buFont typeface="Arial" charset="0"/>
              <a:buAutoNum type="arabicPeriod"/>
            </a:pPr>
            <a:r>
              <a:rPr lang="en-US" smtClean="0"/>
              <a:t>Be owned by an overlap entity</a:t>
            </a:r>
          </a:p>
        </p:txBody>
      </p:sp>
      <p:sp>
        <p:nvSpPr>
          <p:cNvPr id="32774" name="Text Box 5"/>
          <p:cNvSpPr txBox="1">
            <a:spLocks noChangeArrowheads="1"/>
          </p:cNvSpPr>
          <p:nvPr/>
        </p:nvSpPr>
        <p:spPr bwMode="auto">
          <a:xfrm>
            <a:off x="1924050" y="1039813"/>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claim graph</a:t>
            </a:r>
          </a:p>
        </p:txBody>
      </p:sp>
      <p:sp>
        <p:nvSpPr>
          <p:cNvPr id="32775" name="Text Box 6"/>
          <p:cNvSpPr txBox="1">
            <a:spLocks noChangeArrowheads="1"/>
          </p:cNvSpPr>
          <p:nvPr/>
        </p:nvSpPr>
        <p:spPr bwMode="auto">
          <a:xfrm>
            <a:off x="2865438" y="6132513"/>
            <a:ext cx="19637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FF0066"/>
                </a:solidFill>
              </a:rPr>
              <a:t>non-graph data</a:t>
            </a:r>
          </a:p>
        </p:txBody>
      </p:sp>
      <p:grpSp>
        <p:nvGrpSpPr>
          <p:cNvPr id="32776" name="Group 7"/>
          <p:cNvGrpSpPr>
            <a:grpSpLocks/>
          </p:cNvGrpSpPr>
          <p:nvPr/>
        </p:nvGrpSpPr>
        <p:grpSpPr bwMode="auto">
          <a:xfrm>
            <a:off x="2762250" y="3095625"/>
            <a:ext cx="1209675" cy="971550"/>
            <a:chOff x="809" y="985"/>
            <a:chExt cx="1088" cy="688"/>
          </a:xfrm>
        </p:grpSpPr>
        <p:sp>
          <p:nvSpPr>
            <p:cNvPr id="32799" name="Rectangle 8"/>
            <p:cNvSpPr>
              <a:spLocks noChangeArrowheads="1"/>
            </p:cNvSpPr>
            <p:nvPr/>
          </p:nvSpPr>
          <p:spPr bwMode="auto">
            <a:xfrm>
              <a:off x="809" y="985"/>
              <a:ext cx="1088" cy="688"/>
            </a:xfrm>
            <a:prstGeom prst="rect">
              <a:avLst/>
            </a:prstGeom>
            <a:solidFill>
              <a:schemeClr val="accent1">
                <a:alpha val="39999"/>
              </a:schemeClr>
            </a:solidFill>
            <a:ln w="12700" algn="ctr">
              <a:solidFill>
                <a:schemeClr val="bg1"/>
              </a:solidFill>
              <a:miter lim="800000"/>
              <a:headEnd/>
              <a:tailEnd/>
            </a:ln>
          </p:spPr>
          <p:txBody>
            <a:bodyPr lIns="0" tIns="0" rIns="0" bIns="0" anchor="ctr">
              <a:spAutoFit/>
            </a:bodyPr>
            <a:lstStyle/>
            <a:p>
              <a:endParaRPr lang="en-US"/>
            </a:p>
          </p:txBody>
        </p:sp>
        <p:sp>
          <p:nvSpPr>
            <p:cNvPr id="32800" name="Line 9"/>
            <p:cNvSpPr>
              <a:spLocks noChangeShapeType="1"/>
            </p:cNvSpPr>
            <p:nvPr/>
          </p:nvSpPr>
          <p:spPr bwMode="auto">
            <a:xfrm flipH="1">
              <a:off x="811" y="1237"/>
              <a:ext cx="108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2777" name="Rectangle 19"/>
          <p:cNvSpPr>
            <a:spLocks noChangeArrowheads="1"/>
          </p:cNvSpPr>
          <p:nvPr/>
        </p:nvSpPr>
        <p:spPr bwMode="auto">
          <a:xfrm>
            <a:off x="577850" y="3546475"/>
            <a:ext cx="796925" cy="503238"/>
          </a:xfrm>
          <a:prstGeom prst="rect">
            <a:avLst/>
          </a:prstGeom>
          <a:solidFill>
            <a:schemeClr val="accent1">
              <a:alpha val="39999"/>
            </a:schemeClr>
          </a:solidFill>
          <a:ln w="12700" algn="ctr">
            <a:solidFill>
              <a:schemeClr val="bg1"/>
            </a:solidFill>
            <a:miter lim="800000"/>
            <a:headEnd/>
            <a:tailEnd/>
          </a:ln>
        </p:spPr>
        <p:txBody>
          <a:bodyPr lIns="0" tIns="0" rIns="0" bIns="0" anchor="ctr">
            <a:spAutoFit/>
          </a:bodyPr>
          <a:lstStyle/>
          <a:p>
            <a:endParaRPr lang="en-US"/>
          </a:p>
        </p:txBody>
      </p:sp>
      <p:sp>
        <p:nvSpPr>
          <p:cNvPr id="32778" name="Line 20"/>
          <p:cNvSpPr>
            <a:spLocks noChangeShapeType="1"/>
          </p:cNvSpPr>
          <p:nvPr/>
        </p:nvSpPr>
        <p:spPr bwMode="auto">
          <a:xfrm flipH="1">
            <a:off x="579438" y="3730625"/>
            <a:ext cx="793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9" name="Line 21"/>
          <p:cNvSpPr>
            <a:spLocks noChangeShapeType="1"/>
          </p:cNvSpPr>
          <p:nvPr/>
        </p:nvSpPr>
        <p:spPr bwMode="auto">
          <a:xfrm flipV="1">
            <a:off x="1385888" y="3781425"/>
            <a:ext cx="1376362" cy="1588"/>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80" name="Text Box 23"/>
          <p:cNvSpPr txBox="1">
            <a:spLocks noChangeArrowheads="1"/>
          </p:cNvSpPr>
          <p:nvPr/>
        </p:nvSpPr>
        <p:spPr bwMode="auto">
          <a:xfrm>
            <a:off x="1320800" y="3489325"/>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&lt;fk&gt;</a:t>
            </a:r>
          </a:p>
        </p:txBody>
      </p:sp>
      <p:sp>
        <p:nvSpPr>
          <p:cNvPr id="32781" name="Text Box 33"/>
          <p:cNvSpPr txBox="1">
            <a:spLocks noChangeArrowheads="1"/>
          </p:cNvSpPr>
          <p:nvPr/>
        </p:nvSpPr>
        <p:spPr bwMode="auto">
          <a:xfrm>
            <a:off x="641350" y="3727450"/>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p>
        </p:txBody>
      </p:sp>
      <p:grpSp>
        <p:nvGrpSpPr>
          <p:cNvPr id="32782" name="Group 53"/>
          <p:cNvGrpSpPr>
            <a:grpSpLocks/>
          </p:cNvGrpSpPr>
          <p:nvPr/>
        </p:nvGrpSpPr>
        <p:grpSpPr bwMode="auto">
          <a:xfrm>
            <a:off x="746125" y="3165475"/>
            <a:ext cx="785813" cy="374650"/>
            <a:chOff x="309" y="1494"/>
            <a:chExt cx="495" cy="236"/>
          </a:xfrm>
        </p:grpSpPr>
        <p:sp>
          <p:nvSpPr>
            <p:cNvPr id="32797" name="Freeform 54"/>
            <p:cNvSpPr>
              <a:spLocks/>
            </p:cNvSpPr>
            <p:nvPr/>
          </p:nvSpPr>
          <p:spPr bwMode="auto">
            <a:xfrm>
              <a:off x="309" y="1494"/>
              <a:ext cx="495" cy="236"/>
            </a:xfrm>
            <a:custGeom>
              <a:avLst/>
              <a:gdLst>
                <a:gd name="T0" fmla="*/ 492 w 495"/>
                <a:gd name="T1" fmla="*/ 76 h 272"/>
                <a:gd name="T2" fmla="*/ 492 w 495"/>
                <a:gd name="T3" fmla="*/ 101 h 272"/>
                <a:gd name="T4" fmla="*/ 442 w 495"/>
                <a:gd name="T5" fmla="*/ 101 h 272"/>
                <a:gd name="T6" fmla="*/ 442 w 495"/>
                <a:gd name="T7" fmla="*/ 76 h 272"/>
                <a:gd name="T8" fmla="*/ 392 w 495"/>
                <a:gd name="T9" fmla="*/ 76 h 272"/>
                <a:gd name="T10" fmla="*/ 392 w 495"/>
                <a:gd name="T11" fmla="*/ 101 h 272"/>
                <a:gd name="T12" fmla="*/ 343 w 495"/>
                <a:gd name="T13" fmla="*/ 101 h 272"/>
                <a:gd name="T14" fmla="*/ 343 w 495"/>
                <a:gd name="T15" fmla="*/ 76 h 272"/>
                <a:gd name="T16" fmla="*/ 292 w 495"/>
                <a:gd name="T17" fmla="*/ 76 h 272"/>
                <a:gd name="T18" fmla="*/ 292 w 495"/>
                <a:gd name="T19" fmla="*/ 100 h 272"/>
                <a:gd name="T20" fmla="*/ 0 w 495"/>
                <a:gd name="T21" fmla="*/ 100 h 272"/>
                <a:gd name="T22" fmla="*/ 0 w 495"/>
                <a:gd name="T23" fmla="*/ 24 h 272"/>
                <a:gd name="T24" fmla="*/ 293 w 495"/>
                <a:gd name="T25" fmla="*/ 24 h 272"/>
                <a:gd name="T26" fmla="*/ 293 w 495"/>
                <a:gd name="T27" fmla="*/ 2 h 272"/>
                <a:gd name="T28" fmla="*/ 343 w 495"/>
                <a:gd name="T29" fmla="*/ 2 h 272"/>
                <a:gd name="T30" fmla="*/ 343 w 495"/>
                <a:gd name="T31" fmla="*/ 24 h 272"/>
                <a:gd name="T32" fmla="*/ 395 w 495"/>
                <a:gd name="T33" fmla="*/ 24 h 272"/>
                <a:gd name="T34" fmla="*/ 395 w 495"/>
                <a:gd name="T35" fmla="*/ 0 h 272"/>
                <a:gd name="T36" fmla="*/ 445 w 495"/>
                <a:gd name="T37" fmla="*/ 0 h 272"/>
                <a:gd name="T38" fmla="*/ 445 w 495"/>
                <a:gd name="T39" fmla="*/ 25 h 272"/>
                <a:gd name="T40" fmla="*/ 495 w 495"/>
                <a:gd name="T41" fmla="*/ 25 h 272"/>
                <a:gd name="T42" fmla="*/ 492 w 495"/>
                <a:gd name="T43" fmla="*/ 76 h 2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5"/>
                <a:gd name="T67" fmla="*/ 0 h 272"/>
                <a:gd name="T68" fmla="*/ 495 w 495"/>
                <a:gd name="T69" fmla="*/ 272 h 2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5" h="272">
                  <a:moveTo>
                    <a:pt x="492" y="207"/>
                  </a:moveTo>
                  <a:lnTo>
                    <a:pt x="492" y="272"/>
                  </a:lnTo>
                  <a:lnTo>
                    <a:pt x="442" y="272"/>
                  </a:lnTo>
                  <a:lnTo>
                    <a:pt x="442" y="205"/>
                  </a:lnTo>
                  <a:lnTo>
                    <a:pt x="392" y="205"/>
                  </a:lnTo>
                  <a:lnTo>
                    <a:pt x="392" y="272"/>
                  </a:lnTo>
                  <a:lnTo>
                    <a:pt x="343" y="272"/>
                  </a:lnTo>
                  <a:lnTo>
                    <a:pt x="343" y="205"/>
                  </a:lnTo>
                  <a:lnTo>
                    <a:pt x="292" y="205"/>
                  </a:lnTo>
                  <a:lnTo>
                    <a:pt x="292" y="270"/>
                  </a:lnTo>
                  <a:lnTo>
                    <a:pt x="0" y="270"/>
                  </a:lnTo>
                  <a:lnTo>
                    <a:pt x="0" y="66"/>
                  </a:lnTo>
                  <a:lnTo>
                    <a:pt x="293" y="67"/>
                  </a:lnTo>
                  <a:lnTo>
                    <a:pt x="293" y="2"/>
                  </a:lnTo>
                  <a:lnTo>
                    <a:pt x="343" y="2"/>
                  </a:lnTo>
                  <a:lnTo>
                    <a:pt x="343" y="65"/>
                  </a:lnTo>
                  <a:lnTo>
                    <a:pt x="395" y="65"/>
                  </a:lnTo>
                  <a:lnTo>
                    <a:pt x="395" y="0"/>
                  </a:lnTo>
                  <a:lnTo>
                    <a:pt x="445" y="0"/>
                  </a:lnTo>
                  <a:lnTo>
                    <a:pt x="445" y="68"/>
                  </a:lnTo>
                  <a:lnTo>
                    <a:pt x="495" y="68"/>
                  </a:lnTo>
                  <a:lnTo>
                    <a:pt x="492" y="207"/>
                  </a:lnTo>
                  <a:close/>
                </a:path>
              </a:pathLst>
            </a:custGeom>
            <a:solidFill>
              <a:srgbClr val="FFCC99"/>
            </a:solidFill>
            <a:ln w="12700" cap="flat" cmpd="sng">
              <a:solidFill>
                <a:schemeClr val="bg1"/>
              </a:solidFill>
              <a:prstDash val="solid"/>
              <a:round/>
              <a:headEnd/>
              <a:tailEnd/>
            </a:ln>
          </p:spPr>
          <p:txBody>
            <a:bodyPr lIns="0" tIns="0" rIns="0" bIns="0" anchor="ctr">
              <a:spAutoFit/>
            </a:bodyPr>
            <a:lstStyle/>
            <a:p>
              <a:endParaRPr lang="en-US"/>
            </a:p>
          </p:txBody>
        </p:sp>
        <p:sp>
          <p:nvSpPr>
            <p:cNvPr id="32798" name="Text Box 55"/>
            <p:cNvSpPr txBox="1">
              <a:spLocks noChangeArrowheads="1"/>
            </p:cNvSpPr>
            <p:nvPr/>
          </p:nvSpPr>
          <p:spPr bwMode="auto">
            <a:xfrm>
              <a:off x="319" y="1554"/>
              <a:ext cx="4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Extr</a:t>
              </a:r>
            </a:p>
          </p:txBody>
        </p:sp>
      </p:grpSp>
      <p:grpSp>
        <p:nvGrpSpPr>
          <p:cNvPr id="32783" name="Group 53"/>
          <p:cNvGrpSpPr>
            <a:grpSpLocks/>
          </p:cNvGrpSpPr>
          <p:nvPr/>
        </p:nvGrpSpPr>
        <p:grpSpPr bwMode="auto">
          <a:xfrm>
            <a:off x="746125" y="2879725"/>
            <a:ext cx="796925" cy="374650"/>
            <a:chOff x="309" y="1494"/>
            <a:chExt cx="502" cy="236"/>
          </a:xfrm>
        </p:grpSpPr>
        <p:sp>
          <p:nvSpPr>
            <p:cNvPr id="32795" name="Freeform 54"/>
            <p:cNvSpPr>
              <a:spLocks/>
            </p:cNvSpPr>
            <p:nvPr/>
          </p:nvSpPr>
          <p:spPr bwMode="auto">
            <a:xfrm>
              <a:off x="309" y="1494"/>
              <a:ext cx="495" cy="236"/>
            </a:xfrm>
            <a:custGeom>
              <a:avLst/>
              <a:gdLst>
                <a:gd name="T0" fmla="*/ 492 w 495"/>
                <a:gd name="T1" fmla="*/ 76 h 272"/>
                <a:gd name="T2" fmla="*/ 492 w 495"/>
                <a:gd name="T3" fmla="*/ 101 h 272"/>
                <a:gd name="T4" fmla="*/ 442 w 495"/>
                <a:gd name="T5" fmla="*/ 101 h 272"/>
                <a:gd name="T6" fmla="*/ 442 w 495"/>
                <a:gd name="T7" fmla="*/ 76 h 272"/>
                <a:gd name="T8" fmla="*/ 392 w 495"/>
                <a:gd name="T9" fmla="*/ 76 h 272"/>
                <a:gd name="T10" fmla="*/ 392 w 495"/>
                <a:gd name="T11" fmla="*/ 101 h 272"/>
                <a:gd name="T12" fmla="*/ 343 w 495"/>
                <a:gd name="T13" fmla="*/ 101 h 272"/>
                <a:gd name="T14" fmla="*/ 343 w 495"/>
                <a:gd name="T15" fmla="*/ 76 h 272"/>
                <a:gd name="T16" fmla="*/ 292 w 495"/>
                <a:gd name="T17" fmla="*/ 76 h 272"/>
                <a:gd name="T18" fmla="*/ 292 w 495"/>
                <a:gd name="T19" fmla="*/ 100 h 272"/>
                <a:gd name="T20" fmla="*/ 0 w 495"/>
                <a:gd name="T21" fmla="*/ 100 h 272"/>
                <a:gd name="T22" fmla="*/ 0 w 495"/>
                <a:gd name="T23" fmla="*/ 24 h 272"/>
                <a:gd name="T24" fmla="*/ 293 w 495"/>
                <a:gd name="T25" fmla="*/ 24 h 272"/>
                <a:gd name="T26" fmla="*/ 293 w 495"/>
                <a:gd name="T27" fmla="*/ 2 h 272"/>
                <a:gd name="T28" fmla="*/ 343 w 495"/>
                <a:gd name="T29" fmla="*/ 2 h 272"/>
                <a:gd name="T30" fmla="*/ 343 w 495"/>
                <a:gd name="T31" fmla="*/ 24 h 272"/>
                <a:gd name="T32" fmla="*/ 395 w 495"/>
                <a:gd name="T33" fmla="*/ 24 h 272"/>
                <a:gd name="T34" fmla="*/ 395 w 495"/>
                <a:gd name="T35" fmla="*/ 0 h 272"/>
                <a:gd name="T36" fmla="*/ 445 w 495"/>
                <a:gd name="T37" fmla="*/ 0 h 272"/>
                <a:gd name="T38" fmla="*/ 445 w 495"/>
                <a:gd name="T39" fmla="*/ 25 h 272"/>
                <a:gd name="T40" fmla="*/ 495 w 495"/>
                <a:gd name="T41" fmla="*/ 25 h 272"/>
                <a:gd name="T42" fmla="*/ 492 w 495"/>
                <a:gd name="T43" fmla="*/ 76 h 2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5"/>
                <a:gd name="T67" fmla="*/ 0 h 272"/>
                <a:gd name="T68" fmla="*/ 495 w 495"/>
                <a:gd name="T69" fmla="*/ 272 h 2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5" h="272">
                  <a:moveTo>
                    <a:pt x="492" y="207"/>
                  </a:moveTo>
                  <a:lnTo>
                    <a:pt x="492" y="272"/>
                  </a:lnTo>
                  <a:lnTo>
                    <a:pt x="442" y="272"/>
                  </a:lnTo>
                  <a:lnTo>
                    <a:pt x="442" y="205"/>
                  </a:lnTo>
                  <a:lnTo>
                    <a:pt x="392" y="205"/>
                  </a:lnTo>
                  <a:lnTo>
                    <a:pt x="392" y="272"/>
                  </a:lnTo>
                  <a:lnTo>
                    <a:pt x="343" y="272"/>
                  </a:lnTo>
                  <a:lnTo>
                    <a:pt x="343" y="205"/>
                  </a:lnTo>
                  <a:lnTo>
                    <a:pt x="292" y="205"/>
                  </a:lnTo>
                  <a:lnTo>
                    <a:pt x="292" y="270"/>
                  </a:lnTo>
                  <a:lnTo>
                    <a:pt x="0" y="270"/>
                  </a:lnTo>
                  <a:lnTo>
                    <a:pt x="0" y="66"/>
                  </a:lnTo>
                  <a:lnTo>
                    <a:pt x="293" y="67"/>
                  </a:lnTo>
                  <a:lnTo>
                    <a:pt x="293" y="2"/>
                  </a:lnTo>
                  <a:lnTo>
                    <a:pt x="343" y="2"/>
                  </a:lnTo>
                  <a:lnTo>
                    <a:pt x="343" y="65"/>
                  </a:lnTo>
                  <a:lnTo>
                    <a:pt x="395" y="65"/>
                  </a:lnTo>
                  <a:lnTo>
                    <a:pt x="395" y="0"/>
                  </a:lnTo>
                  <a:lnTo>
                    <a:pt x="445" y="0"/>
                  </a:lnTo>
                  <a:lnTo>
                    <a:pt x="445" y="68"/>
                  </a:lnTo>
                  <a:lnTo>
                    <a:pt x="495" y="68"/>
                  </a:lnTo>
                  <a:lnTo>
                    <a:pt x="492" y="207"/>
                  </a:lnTo>
                  <a:close/>
                </a:path>
              </a:pathLst>
            </a:custGeom>
            <a:solidFill>
              <a:srgbClr val="FFCC99"/>
            </a:solidFill>
            <a:ln w="12700" cap="flat" cmpd="sng">
              <a:solidFill>
                <a:schemeClr val="bg1"/>
              </a:solidFill>
              <a:prstDash val="solid"/>
              <a:round/>
              <a:headEnd/>
              <a:tailEnd/>
            </a:ln>
          </p:spPr>
          <p:txBody>
            <a:bodyPr lIns="0" tIns="0" rIns="0" bIns="0" anchor="ctr">
              <a:spAutoFit/>
            </a:bodyPr>
            <a:lstStyle/>
            <a:p>
              <a:endParaRPr lang="en-US"/>
            </a:p>
          </p:txBody>
        </p:sp>
        <p:sp>
          <p:nvSpPr>
            <p:cNvPr id="32796" name="Text Box 55"/>
            <p:cNvSpPr txBox="1">
              <a:spLocks noChangeArrowheads="1"/>
            </p:cNvSpPr>
            <p:nvPr/>
          </p:nvSpPr>
          <p:spPr bwMode="auto">
            <a:xfrm>
              <a:off x="319" y="1554"/>
              <a:ext cx="49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Overlap</a:t>
              </a:r>
            </a:p>
          </p:txBody>
        </p:sp>
      </p:grpSp>
      <p:sp>
        <p:nvSpPr>
          <p:cNvPr id="32784" name="Rectangle 19"/>
          <p:cNvSpPr>
            <a:spLocks noChangeArrowheads="1"/>
          </p:cNvSpPr>
          <p:nvPr/>
        </p:nvSpPr>
        <p:spPr bwMode="auto">
          <a:xfrm>
            <a:off x="812800" y="5222875"/>
            <a:ext cx="796925" cy="503238"/>
          </a:xfrm>
          <a:prstGeom prst="rect">
            <a:avLst/>
          </a:prstGeom>
          <a:solidFill>
            <a:schemeClr val="accent1">
              <a:alpha val="39999"/>
            </a:schemeClr>
          </a:solidFill>
          <a:ln w="12700" algn="ctr">
            <a:solidFill>
              <a:schemeClr val="bg1"/>
            </a:solidFill>
            <a:miter lim="800000"/>
            <a:headEnd/>
            <a:tailEnd/>
          </a:ln>
        </p:spPr>
        <p:txBody>
          <a:bodyPr lIns="0" tIns="0" rIns="0" bIns="0" anchor="ctr">
            <a:spAutoFit/>
          </a:bodyPr>
          <a:lstStyle/>
          <a:p>
            <a:endParaRPr lang="en-US"/>
          </a:p>
        </p:txBody>
      </p:sp>
      <p:sp>
        <p:nvSpPr>
          <p:cNvPr id="32785" name="Line 20"/>
          <p:cNvSpPr>
            <a:spLocks noChangeShapeType="1"/>
          </p:cNvSpPr>
          <p:nvPr/>
        </p:nvSpPr>
        <p:spPr bwMode="auto">
          <a:xfrm flipH="1">
            <a:off x="814388" y="5407025"/>
            <a:ext cx="793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86" name="Line 21"/>
          <p:cNvSpPr>
            <a:spLocks noChangeShapeType="1"/>
          </p:cNvSpPr>
          <p:nvPr/>
        </p:nvSpPr>
        <p:spPr bwMode="auto">
          <a:xfrm flipV="1">
            <a:off x="1620838" y="4073525"/>
            <a:ext cx="1357312" cy="1385888"/>
          </a:xfrm>
          <a:prstGeom prst="line">
            <a:avLst/>
          </a:prstGeom>
          <a:noFill/>
          <a:ln w="28575">
            <a:solidFill>
              <a:srgbClr val="0033CC"/>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87" name="Text Box 23"/>
          <p:cNvSpPr txBox="1">
            <a:spLocks noChangeArrowheads="1"/>
          </p:cNvSpPr>
          <p:nvPr/>
        </p:nvSpPr>
        <p:spPr bwMode="auto">
          <a:xfrm rot="-2438051">
            <a:off x="2581275" y="4168775"/>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&lt;fk&gt;</a:t>
            </a:r>
          </a:p>
        </p:txBody>
      </p:sp>
      <p:sp>
        <p:nvSpPr>
          <p:cNvPr id="32788" name="Text Box 33"/>
          <p:cNvSpPr txBox="1">
            <a:spLocks noChangeArrowheads="1"/>
          </p:cNvSpPr>
          <p:nvPr/>
        </p:nvSpPr>
        <p:spPr bwMode="auto">
          <a:xfrm>
            <a:off x="876300" y="5403850"/>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p>
        </p:txBody>
      </p:sp>
      <p:grpSp>
        <p:nvGrpSpPr>
          <p:cNvPr id="32789" name="Group 53"/>
          <p:cNvGrpSpPr>
            <a:grpSpLocks/>
          </p:cNvGrpSpPr>
          <p:nvPr/>
        </p:nvGrpSpPr>
        <p:grpSpPr bwMode="auto">
          <a:xfrm>
            <a:off x="981075" y="4841875"/>
            <a:ext cx="785813" cy="374650"/>
            <a:chOff x="309" y="1494"/>
            <a:chExt cx="495" cy="236"/>
          </a:xfrm>
        </p:grpSpPr>
        <p:sp>
          <p:nvSpPr>
            <p:cNvPr id="32793" name="Freeform 54"/>
            <p:cNvSpPr>
              <a:spLocks/>
            </p:cNvSpPr>
            <p:nvPr/>
          </p:nvSpPr>
          <p:spPr bwMode="auto">
            <a:xfrm>
              <a:off x="309" y="1494"/>
              <a:ext cx="495" cy="236"/>
            </a:xfrm>
            <a:custGeom>
              <a:avLst/>
              <a:gdLst>
                <a:gd name="T0" fmla="*/ 492 w 495"/>
                <a:gd name="T1" fmla="*/ 76 h 272"/>
                <a:gd name="T2" fmla="*/ 492 w 495"/>
                <a:gd name="T3" fmla="*/ 101 h 272"/>
                <a:gd name="T4" fmla="*/ 442 w 495"/>
                <a:gd name="T5" fmla="*/ 101 h 272"/>
                <a:gd name="T6" fmla="*/ 442 w 495"/>
                <a:gd name="T7" fmla="*/ 76 h 272"/>
                <a:gd name="T8" fmla="*/ 392 w 495"/>
                <a:gd name="T9" fmla="*/ 76 h 272"/>
                <a:gd name="T10" fmla="*/ 392 w 495"/>
                <a:gd name="T11" fmla="*/ 101 h 272"/>
                <a:gd name="T12" fmla="*/ 343 w 495"/>
                <a:gd name="T13" fmla="*/ 101 h 272"/>
                <a:gd name="T14" fmla="*/ 343 w 495"/>
                <a:gd name="T15" fmla="*/ 76 h 272"/>
                <a:gd name="T16" fmla="*/ 292 w 495"/>
                <a:gd name="T17" fmla="*/ 76 h 272"/>
                <a:gd name="T18" fmla="*/ 292 w 495"/>
                <a:gd name="T19" fmla="*/ 100 h 272"/>
                <a:gd name="T20" fmla="*/ 0 w 495"/>
                <a:gd name="T21" fmla="*/ 100 h 272"/>
                <a:gd name="T22" fmla="*/ 0 w 495"/>
                <a:gd name="T23" fmla="*/ 24 h 272"/>
                <a:gd name="T24" fmla="*/ 293 w 495"/>
                <a:gd name="T25" fmla="*/ 24 h 272"/>
                <a:gd name="T26" fmla="*/ 293 w 495"/>
                <a:gd name="T27" fmla="*/ 2 h 272"/>
                <a:gd name="T28" fmla="*/ 343 w 495"/>
                <a:gd name="T29" fmla="*/ 2 h 272"/>
                <a:gd name="T30" fmla="*/ 343 w 495"/>
                <a:gd name="T31" fmla="*/ 24 h 272"/>
                <a:gd name="T32" fmla="*/ 395 w 495"/>
                <a:gd name="T33" fmla="*/ 24 h 272"/>
                <a:gd name="T34" fmla="*/ 395 w 495"/>
                <a:gd name="T35" fmla="*/ 0 h 272"/>
                <a:gd name="T36" fmla="*/ 445 w 495"/>
                <a:gd name="T37" fmla="*/ 0 h 272"/>
                <a:gd name="T38" fmla="*/ 445 w 495"/>
                <a:gd name="T39" fmla="*/ 25 h 272"/>
                <a:gd name="T40" fmla="*/ 495 w 495"/>
                <a:gd name="T41" fmla="*/ 25 h 272"/>
                <a:gd name="T42" fmla="*/ 492 w 495"/>
                <a:gd name="T43" fmla="*/ 76 h 2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5"/>
                <a:gd name="T67" fmla="*/ 0 h 272"/>
                <a:gd name="T68" fmla="*/ 495 w 495"/>
                <a:gd name="T69" fmla="*/ 272 h 2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5" h="272">
                  <a:moveTo>
                    <a:pt x="492" y="207"/>
                  </a:moveTo>
                  <a:lnTo>
                    <a:pt x="492" y="272"/>
                  </a:lnTo>
                  <a:lnTo>
                    <a:pt x="442" y="272"/>
                  </a:lnTo>
                  <a:lnTo>
                    <a:pt x="442" y="205"/>
                  </a:lnTo>
                  <a:lnTo>
                    <a:pt x="392" y="205"/>
                  </a:lnTo>
                  <a:lnTo>
                    <a:pt x="392" y="272"/>
                  </a:lnTo>
                  <a:lnTo>
                    <a:pt x="343" y="272"/>
                  </a:lnTo>
                  <a:lnTo>
                    <a:pt x="343" y="205"/>
                  </a:lnTo>
                  <a:lnTo>
                    <a:pt x="292" y="205"/>
                  </a:lnTo>
                  <a:lnTo>
                    <a:pt x="292" y="270"/>
                  </a:lnTo>
                  <a:lnTo>
                    <a:pt x="0" y="270"/>
                  </a:lnTo>
                  <a:lnTo>
                    <a:pt x="0" y="66"/>
                  </a:lnTo>
                  <a:lnTo>
                    <a:pt x="293" y="67"/>
                  </a:lnTo>
                  <a:lnTo>
                    <a:pt x="293" y="2"/>
                  </a:lnTo>
                  <a:lnTo>
                    <a:pt x="343" y="2"/>
                  </a:lnTo>
                  <a:lnTo>
                    <a:pt x="343" y="65"/>
                  </a:lnTo>
                  <a:lnTo>
                    <a:pt x="395" y="65"/>
                  </a:lnTo>
                  <a:lnTo>
                    <a:pt x="395" y="0"/>
                  </a:lnTo>
                  <a:lnTo>
                    <a:pt x="445" y="0"/>
                  </a:lnTo>
                  <a:lnTo>
                    <a:pt x="445" y="68"/>
                  </a:lnTo>
                  <a:lnTo>
                    <a:pt x="495" y="68"/>
                  </a:lnTo>
                  <a:lnTo>
                    <a:pt x="492" y="207"/>
                  </a:lnTo>
                  <a:close/>
                </a:path>
              </a:pathLst>
            </a:custGeom>
            <a:solidFill>
              <a:srgbClr val="FFCC99"/>
            </a:solidFill>
            <a:ln w="12700" cap="flat" cmpd="sng">
              <a:solidFill>
                <a:schemeClr val="bg1"/>
              </a:solidFill>
              <a:prstDash val="solid"/>
              <a:round/>
              <a:headEnd/>
              <a:tailEnd/>
            </a:ln>
          </p:spPr>
          <p:txBody>
            <a:bodyPr lIns="0" tIns="0" rIns="0" bIns="0" anchor="ctr">
              <a:spAutoFit/>
            </a:bodyPr>
            <a:lstStyle/>
            <a:p>
              <a:endParaRPr lang="en-US"/>
            </a:p>
          </p:txBody>
        </p:sp>
        <p:sp>
          <p:nvSpPr>
            <p:cNvPr id="32794" name="Text Box 55"/>
            <p:cNvSpPr txBox="1">
              <a:spLocks noChangeArrowheads="1"/>
            </p:cNvSpPr>
            <p:nvPr/>
          </p:nvSpPr>
          <p:spPr bwMode="auto">
            <a:xfrm>
              <a:off x="319" y="1554"/>
              <a:ext cx="4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Extr</a:t>
              </a:r>
            </a:p>
          </p:txBody>
        </p:sp>
      </p:grpSp>
      <p:grpSp>
        <p:nvGrpSpPr>
          <p:cNvPr id="32790" name="Group 53"/>
          <p:cNvGrpSpPr>
            <a:grpSpLocks/>
          </p:cNvGrpSpPr>
          <p:nvPr/>
        </p:nvGrpSpPr>
        <p:grpSpPr bwMode="auto">
          <a:xfrm>
            <a:off x="981075" y="4556125"/>
            <a:ext cx="796925" cy="374650"/>
            <a:chOff x="309" y="1494"/>
            <a:chExt cx="502" cy="236"/>
          </a:xfrm>
        </p:grpSpPr>
        <p:sp>
          <p:nvSpPr>
            <p:cNvPr id="32791" name="Freeform 54"/>
            <p:cNvSpPr>
              <a:spLocks/>
            </p:cNvSpPr>
            <p:nvPr/>
          </p:nvSpPr>
          <p:spPr bwMode="auto">
            <a:xfrm>
              <a:off x="309" y="1494"/>
              <a:ext cx="495" cy="236"/>
            </a:xfrm>
            <a:custGeom>
              <a:avLst/>
              <a:gdLst>
                <a:gd name="T0" fmla="*/ 492 w 495"/>
                <a:gd name="T1" fmla="*/ 76 h 272"/>
                <a:gd name="T2" fmla="*/ 492 w 495"/>
                <a:gd name="T3" fmla="*/ 101 h 272"/>
                <a:gd name="T4" fmla="*/ 442 w 495"/>
                <a:gd name="T5" fmla="*/ 101 h 272"/>
                <a:gd name="T6" fmla="*/ 442 w 495"/>
                <a:gd name="T7" fmla="*/ 76 h 272"/>
                <a:gd name="T8" fmla="*/ 392 w 495"/>
                <a:gd name="T9" fmla="*/ 76 h 272"/>
                <a:gd name="T10" fmla="*/ 392 w 495"/>
                <a:gd name="T11" fmla="*/ 101 h 272"/>
                <a:gd name="T12" fmla="*/ 343 w 495"/>
                <a:gd name="T13" fmla="*/ 101 h 272"/>
                <a:gd name="T14" fmla="*/ 343 w 495"/>
                <a:gd name="T15" fmla="*/ 76 h 272"/>
                <a:gd name="T16" fmla="*/ 292 w 495"/>
                <a:gd name="T17" fmla="*/ 76 h 272"/>
                <a:gd name="T18" fmla="*/ 292 w 495"/>
                <a:gd name="T19" fmla="*/ 100 h 272"/>
                <a:gd name="T20" fmla="*/ 0 w 495"/>
                <a:gd name="T21" fmla="*/ 100 h 272"/>
                <a:gd name="T22" fmla="*/ 0 w 495"/>
                <a:gd name="T23" fmla="*/ 24 h 272"/>
                <a:gd name="T24" fmla="*/ 293 w 495"/>
                <a:gd name="T25" fmla="*/ 24 h 272"/>
                <a:gd name="T26" fmla="*/ 293 w 495"/>
                <a:gd name="T27" fmla="*/ 2 h 272"/>
                <a:gd name="T28" fmla="*/ 343 w 495"/>
                <a:gd name="T29" fmla="*/ 2 h 272"/>
                <a:gd name="T30" fmla="*/ 343 w 495"/>
                <a:gd name="T31" fmla="*/ 24 h 272"/>
                <a:gd name="T32" fmla="*/ 395 w 495"/>
                <a:gd name="T33" fmla="*/ 24 h 272"/>
                <a:gd name="T34" fmla="*/ 395 w 495"/>
                <a:gd name="T35" fmla="*/ 0 h 272"/>
                <a:gd name="T36" fmla="*/ 445 w 495"/>
                <a:gd name="T37" fmla="*/ 0 h 272"/>
                <a:gd name="T38" fmla="*/ 445 w 495"/>
                <a:gd name="T39" fmla="*/ 25 h 272"/>
                <a:gd name="T40" fmla="*/ 495 w 495"/>
                <a:gd name="T41" fmla="*/ 25 h 272"/>
                <a:gd name="T42" fmla="*/ 492 w 495"/>
                <a:gd name="T43" fmla="*/ 76 h 2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5"/>
                <a:gd name="T67" fmla="*/ 0 h 272"/>
                <a:gd name="T68" fmla="*/ 495 w 495"/>
                <a:gd name="T69" fmla="*/ 272 h 2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5" h="272">
                  <a:moveTo>
                    <a:pt x="492" y="207"/>
                  </a:moveTo>
                  <a:lnTo>
                    <a:pt x="492" y="272"/>
                  </a:lnTo>
                  <a:lnTo>
                    <a:pt x="442" y="272"/>
                  </a:lnTo>
                  <a:lnTo>
                    <a:pt x="442" y="205"/>
                  </a:lnTo>
                  <a:lnTo>
                    <a:pt x="392" y="205"/>
                  </a:lnTo>
                  <a:lnTo>
                    <a:pt x="392" y="272"/>
                  </a:lnTo>
                  <a:lnTo>
                    <a:pt x="343" y="272"/>
                  </a:lnTo>
                  <a:lnTo>
                    <a:pt x="343" y="205"/>
                  </a:lnTo>
                  <a:lnTo>
                    <a:pt x="292" y="205"/>
                  </a:lnTo>
                  <a:lnTo>
                    <a:pt x="292" y="270"/>
                  </a:lnTo>
                  <a:lnTo>
                    <a:pt x="0" y="270"/>
                  </a:lnTo>
                  <a:lnTo>
                    <a:pt x="0" y="66"/>
                  </a:lnTo>
                  <a:lnTo>
                    <a:pt x="293" y="67"/>
                  </a:lnTo>
                  <a:lnTo>
                    <a:pt x="293" y="2"/>
                  </a:lnTo>
                  <a:lnTo>
                    <a:pt x="343" y="2"/>
                  </a:lnTo>
                  <a:lnTo>
                    <a:pt x="343" y="65"/>
                  </a:lnTo>
                  <a:lnTo>
                    <a:pt x="395" y="65"/>
                  </a:lnTo>
                  <a:lnTo>
                    <a:pt x="395" y="0"/>
                  </a:lnTo>
                  <a:lnTo>
                    <a:pt x="445" y="0"/>
                  </a:lnTo>
                  <a:lnTo>
                    <a:pt x="445" y="68"/>
                  </a:lnTo>
                  <a:lnTo>
                    <a:pt x="495" y="68"/>
                  </a:lnTo>
                  <a:lnTo>
                    <a:pt x="492" y="207"/>
                  </a:lnTo>
                  <a:close/>
                </a:path>
              </a:pathLst>
            </a:custGeom>
            <a:solidFill>
              <a:srgbClr val="FFCC99"/>
            </a:solidFill>
            <a:ln w="12700" cap="flat" cmpd="sng">
              <a:solidFill>
                <a:schemeClr val="bg1"/>
              </a:solidFill>
              <a:prstDash val="solid"/>
              <a:round/>
              <a:headEnd/>
              <a:tailEnd/>
            </a:ln>
          </p:spPr>
          <p:txBody>
            <a:bodyPr lIns="0" tIns="0" rIns="0" bIns="0" anchor="ctr">
              <a:spAutoFit/>
            </a:bodyPr>
            <a:lstStyle/>
            <a:p>
              <a:endParaRPr lang="en-US"/>
            </a:p>
          </p:txBody>
        </p:sp>
        <p:sp>
          <p:nvSpPr>
            <p:cNvPr id="32792" name="Text Box 55"/>
            <p:cNvSpPr txBox="1">
              <a:spLocks noChangeArrowheads="1"/>
            </p:cNvSpPr>
            <p:nvPr/>
          </p:nvSpPr>
          <p:spPr bwMode="auto">
            <a:xfrm>
              <a:off x="319" y="1554"/>
              <a:ext cx="49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Overlap</a:t>
              </a: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Overview of data model graphs</a:t>
            </a:r>
          </a:p>
          <a:p>
            <a:pPr>
              <a:lnSpc>
                <a:spcPct val="150000"/>
              </a:lnSpc>
              <a:buFont typeface="Arial" charset="0"/>
              <a:buChar char="•"/>
            </a:pPr>
            <a:r>
              <a:rPr lang="en-US" sz="2800" smtClean="0">
                <a:solidFill>
                  <a:srgbClr val="C0C0C0"/>
                </a:solidFill>
              </a:rPr>
              <a:t>Claim graph entities</a:t>
            </a:r>
            <a:r>
              <a:rPr lang="en-US" sz="2800" smtClean="0"/>
              <a:t> </a:t>
            </a:r>
          </a:p>
          <a:p>
            <a:pPr>
              <a:lnSpc>
                <a:spcPct val="150000"/>
              </a:lnSpc>
              <a:buFont typeface="Arial" charset="0"/>
              <a:buChar char="•"/>
            </a:pPr>
            <a:r>
              <a:rPr lang="en-US" sz="2800" smtClean="0">
                <a:solidFill>
                  <a:srgbClr val="C0C0C0"/>
                </a:solidFill>
              </a:rPr>
              <a:t>Non-graph entities </a:t>
            </a:r>
          </a:p>
          <a:p>
            <a:pPr>
              <a:lnSpc>
                <a:spcPct val="150000"/>
              </a:lnSpc>
              <a:buFont typeface="Arial" charset="0"/>
              <a:buChar char="•"/>
            </a:pPr>
            <a:r>
              <a:rPr lang="en-US" sz="2800" smtClean="0">
                <a:solidFill>
                  <a:srgbClr val="C0C0C0"/>
                </a:solidFill>
              </a:rPr>
              <a:t>Overlap entities</a:t>
            </a:r>
          </a:p>
          <a:p>
            <a:pPr>
              <a:lnSpc>
                <a:spcPct val="150000"/>
              </a:lnSpc>
              <a:buFont typeface="Arial" charset="0"/>
              <a:buChar char="•"/>
            </a:pPr>
            <a:r>
              <a:rPr lang="en-US" sz="2800" smtClean="0">
                <a:solidFill>
                  <a:srgbClr val="C0C0C0"/>
                </a:solidFill>
              </a:rPr>
              <a:t>Claim Info entities</a:t>
            </a:r>
          </a:p>
          <a:p>
            <a:pPr>
              <a:lnSpc>
                <a:spcPct val="150000"/>
              </a:lnSpc>
              <a:buFont typeface="Arial" charset="0"/>
              <a:buChar char="•"/>
            </a:pPr>
            <a:r>
              <a:rPr lang="en-US" sz="2800" smtClean="0">
                <a:solidFill>
                  <a:srgbClr val="C0C0C0"/>
                </a:solidFill>
              </a:rPr>
              <a:t>Data model graph tools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825500" y="120650"/>
            <a:ext cx="8318500" cy="742950"/>
          </a:xfrm>
        </p:spPr>
        <p:txBody>
          <a:bodyPr/>
          <a:lstStyle/>
          <a:p>
            <a:pPr eaLnBrk="1" hangingPunct="1"/>
            <a:r>
              <a:rPr lang="en-US" dirty="0" smtClean="0"/>
              <a:t>Lesson outline</a:t>
            </a:r>
          </a:p>
        </p:txBody>
      </p:sp>
      <p:sp>
        <p:nvSpPr>
          <p:cNvPr id="33795" name="Rectangle 3"/>
          <p:cNvSpPr>
            <a:spLocks noGrp="1" noChangeArrowheads="1"/>
          </p:cNvSpPr>
          <p:nvPr>
            <p:ph type="body" idx="4294967295"/>
          </p:nvPr>
        </p:nvSpPr>
        <p:spPr>
          <a:xfrm>
            <a:off x="825500" y="1192213"/>
            <a:ext cx="8318500" cy="5197475"/>
          </a:xfrm>
        </p:spPr>
        <p:txBody>
          <a:bodyPr/>
          <a:lstStyle/>
          <a:p>
            <a:pPr>
              <a:lnSpc>
                <a:spcPct val="150000"/>
              </a:lnSpc>
            </a:pPr>
            <a:r>
              <a:rPr lang="en-US" sz="2800" smtClean="0">
                <a:solidFill>
                  <a:srgbClr val="C0C0C0"/>
                </a:solidFill>
              </a:rPr>
              <a:t>Overview of data model graphs</a:t>
            </a:r>
          </a:p>
          <a:p>
            <a:pPr>
              <a:lnSpc>
                <a:spcPct val="150000"/>
              </a:lnSpc>
            </a:pPr>
            <a:r>
              <a:rPr lang="en-US" sz="2800" smtClean="0">
                <a:solidFill>
                  <a:srgbClr val="C0C0C0"/>
                </a:solidFill>
              </a:rPr>
              <a:t>Claim graph entities</a:t>
            </a:r>
            <a:r>
              <a:rPr lang="en-US" sz="2800" smtClean="0"/>
              <a:t> </a:t>
            </a:r>
          </a:p>
          <a:p>
            <a:pPr>
              <a:lnSpc>
                <a:spcPct val="150000"/>
              </a:lnSpc>
            </a:pPr>
            <a:r>
              <a:rPr lang="en-US" sz="2800" smtClean="0">
                <a:solidFill>
                  <a:srgbClr val="C0C0C0"/>
                </a:solidFill>
              </a:rPr>
              <a:t>Non-graph entities</a:t>
            </a:r>
            <a:r>
              <a:rPr lang="en-US" sz="2800" smtClean="0"/>
              <a:t> </a:t>
            </a:r>
          </a:p>
          <a:p>
            <a:pPr>
              <a:lnSpc>
                <a:spcPct val="150000"/>
              </a:lnSpc>
            </a:pPr>
            <a:r>
              <a:rPr lang="en-US" sz="2800" smtClean="0">
                <a:solidFill>
                  <a:srgbClr val="C0C0C0"/>
                </a:solidFill>
              </a:rPr>
              <a:t>Overlap entities</a:t>
            </a:r>
          </a:p>
          <a:p>
            <a:pPr>
              <a:lnSpc>
                <a:spcPct val="150000"/>
              </a:lnSpc>
            </a:pPr>
            <a:r>
              <a:rPr lang="en-US" sz="2800" smtClean="0"/>
              <a:t>Claim Info entities</a:t>
            </a:r>
          </a:p>
          <a:p>
            <a:pPr>
              <a:lnSpc>
                <a:spcPct val="150000"/>
              </a:lnSpc>
            </a:pPr>
            <a:r>
              <a:rPr lang="en-US" sz="2800" smtClean="0">
                <a:solidFill>
                  <a:srgbClr val="C0C0C0"/>
                </a:solidFill>
              </a:rPr>
              <a:t>Data model graph tools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r>
              <a:rPr lang="en-US" smtClean="0"/>
              <a:t>Creating Claim Info entities</a:t>
            </a:r>
          </a:p>
        </p:txBody>
      </p:sp>
      <p:sp>
        <p:nvSpPr>
          <p:cNvPr id="34819" name="Rectangle 69"/>
          <p:cNvSpPr>
            <a:spLocks noGrp="1" noChangeArrowheads="1"/>
          </p:cNvSpPr>
          <p:nvPr>
            <p:ph idx="1"/>
          </p:nvPr>
        </p:nvSpPr>
        <p:spPr>
          <a:xfrm>
            <a:off x="420688" y="3190875"/>
            <a:ext cx="8416925" cy="3198813"/>
          </a:xfrm>
        </p:spPr>
        <p:txBody>
          <a:bodyPr/>
          <a:lstStyle/>
          <a:p>
            <a:pPr>
              <a:buFont typeface="Arial" charset="0"/>
              <a:buChar char="•"/>
            </a:pPr>
            <a:r>
              <a:rPr lang="en-US" smtClean="0"/>
              <a:t>To configure an entity as a Claim Info entity:</a:t>
            </a:r>
          </a:p>
          <a:p>
            <a:pPr lvl="1"/>
            <a:r>
              <a:rPr lang="en-US" smtClean="0"/>
              <a:t>Either:</a:t>
            </a:r>
          </a:p>
          <a:p>
            <a:pPr lvl="2"/>
            <a:r>
              <a:rPr lang="en-US" smtClean="0"/>
              <a:t>Create a foreign key from your new entity to a ClaimInfo entity, or</a:t>
            </a:r>
          </a:p>
          <a:p>
            <a:pPr lvl="2"/>
            <a:r>
              <a:rPr lang="en-US" smtClean="0"/>
              <a:t>Create an </a:t>
            </a:r>
            <a:r>
              <a:rPr lang="en-US" smtClean="0">
                <a:latin typeface="Courier New" pitchFamily="49" charset="0"/>
                <a:cs typeface="Courier New" pitchFamily="49" charset="0"/>
              </a:rPr>
              <a:t>owner=“true” </a:t>
            </a:r>
            <a:r>
              <a:rPr lang="en-US" smtClean="0"/>
              <a:t>foreign key from a ClaimInfo entity to your new entity</a:t>
            </a:r>
          </a:p>
          <a:p>
            <a:pPr lvl="1"/>
            <a:r>
              <a:rPr lang="en-US" smtClean="0"/>
              <a:t>Edit </a:t>
            </a:r>
            <a:br>
              <a:rPr lang="en-US" smtClean="0"/>
            </a:br>
            <a:r>
              <a:rPr lang="en-US" sz="2000" smtClean="0">
                <a:latin typeface="Courier New" pitchFamily="49" charset="0"/>
                <a:cs typeface="Courier New" pitchFamily="49" charset="0"/>
              </a:rPr>
              <a:t>PurgeClaimInfoMethodsImpl</a:t>
            </a:r>
            <a:r>
              <a:rPr lang="en-US" sz="2000" smtClean="0">
                <a:latin typeface="Courier New" pitchFamily="49" charset="0"/>
                <a:cs typeface="Courier New" pitchFamily="49" charset="0"/>
                <a:sym typeface="Wingdings" pitchFamily="2" charset="2"/>
              </a:rPr>
              <a:t> NonGraphBeansToPurge()</a:t>
            </a:r>
            <a:r>
              <a:rPr lang="en-US" smtClean="0"/>
              <a:t> to purge the new entity when the claim is purged</a:t>
            </a:r>
          </a:p>
        </p:txBody>
      </p:sp>
      <p:grpSp>
        <p:nvGrpSpPr>
          <p:cNvPr id="34820" name="Group 74"/>
          <p:cNvGrpSpPr>
            <a:grpSpLocks/>
          </p:cNvGrpSpPr>
          <p:nvPr/>
        </p:nvGrpSpPr>
        <p:grpSpPr bwMode="auto">
          <a:xfrm>
            <a:off x="1662113" y="1939925"/>
            <a:ext cx="796925" cy="503238"/>
            <a:chOff x="809" y="985"/>
            <a:chExt cx="1088" cy="688"/>
          </a:xfrm>
        </p:grpSpPr>
        <p:sp>
          <p:nvSpPr>
            <p:cNvPr id="34835" name="Rectangle 75"/>
            <p:cNvSpPr>
              <a:spLocks noChangeArrowheads="1"/>
            </p:cNvSpPr>
            <p:nvPr/>
          </p:nvSpPr>
          <p:spPr bwMode="auto">
            <a:xfrm>
              <a:off x="809" y="985"/>
              <a:ext cx="1088" cy="688"/>
            </a:xfrm>
            <a:prstGeom prst="rect">
              <a:avLst/>
            </a:prstGeom>
            <a:solidFill>
              <a:srgbClr val="996633">
                <a:alpha val="39999"/>
              </a:srgbClr>
            </a:solidFill>
            <a:ln w="12700" algn="ctr">
              <a:solidFill>
                <a:schemeClr val="bg1"/>
              </a:solidFill>
              <a:miter lim="800000"/>
              <a:headEnd/>
              <a:tailEnd/>
            </a:ln>
          </p:spPr>
          <p:txBody>
            <a:bodyPr lIns="0" tIns="0" rIns="0" bIns="0" anchor="ctr">
              <a:spAutoFit/>
            </a:bodyPr>
            <a:lstStyle/>
            <a:p>
              <a:endParaRPr lang="en-US"/>
            </a:p>
          </p:txBody>
        </p:sp>
        <p:sp>
          <p:nvSpPr>
            <p:cNvPr id="34836" name="Line 76"/>
            <p:cNvSpPr>
              <a:spLocks noChangeShapeType="1"/>
            </p:cNvSpPr>
            <p:nvPr/>
          </p:nvSpPr>
          <p:spPr bwMode="auto">
            <a:xfrm flipH="1">
              <a:off x="811" y="1237"/>
              <a:ext cx="108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4821" name="Line 77"/>
          <p:cNvSpPr>
            <a:spLocks noChangeShapeType="1"/>
          </p:cNvSpPr>
          <p:nvPr/>
        </p:nvSpPr>
        <p:spPr bwMode="auto">
          <a:xfrm flipV="1">
            <a:off x="2481263" y="2193925"/>
            <a:ext cx="1624012" cy="0"/>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822" name="Text Box 78"/>
          <p:cNvSpPr txBox="1">
            <a:spLocks noChangeArrowheads="1"/>
          </p:cNvSpPr>
          <p:nvPr/>
        </p:nvSpPr>
        <p:spPr bwMode="auto">
          <a:xfrm>
            <a:off x="2455863" y="1882775"/>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&lt;fk&gt;</a:t>
            </a:r>
          </a:p>
        </p:txBody>
      </p:sp>
      <p:sp>
        <p:nvSpPr>
          <p:cNvPr id="34823" name="Text Box 79"/>
          <p:cNvSpPr txBox="1">
            <a:spLocks noChangeArrowheads="1"/>
          </p:cNvSpPr>
          <p:nvPr/>
        </p:nvSpPr>
        <p:spPr bwMode="auto">
          <a:xfrm>
            <a:off x="1657350" y="1630363"/>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p>
        </p:txBody>
      </p:sp>
      <p:sp>
        <p:nvSpPr>
          <p:cNvPr id="20" name="Text Box 15"/>
          <p:cNvSpPr txBox="1">
            <a:spLocks noChangeArrowheads="1"/>
          </p:cNvSpPr>
          <p:nvPr/>
        </p:nvSpPr>
        <p:spPr bwMode="auto">
          <a:xfrm>
            <a:off x="3744913" y="1612900"/>
            <a:ext cx="1689100" cy="1331913"/>
          </a:xfrm>
          <a:prstGeom prst="rect">
            <a:avLst/>
          </a:prstGeom>
          <a:solidFill>
            <a:srgbClr val="996633">
              <a:alpha val="50195"/>
            </a:srgbClr>
          </a:solidFill>
          <a:ln w="12700" algn="ctr">
            <a:solidFill>
              <a:schemeClr val="bg1"/>
            </a:solidFill>
            <a:prstDash val="dash"/>
            <a:miter lim="800000"/>
            <a:headEnd/>
            <a:tailEnd/>
          </a:ln>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endParaRPr lang="en-US">
              <a:solidFill>
                <a:schemeClr val="bg1"/>
              </a:solidFill>
            </a:endParaRPr>
          </a:p>
        </p:txBody>
      </p:sp>
      <p:sp>
        <p:nvSpPr>
          <p:cNvPr id="34825" name="Text Box 24"/>
          <p:cNvSpPr txBox="1">
            <a:spLocks noChangeArrowheads="1"/>
          </p:cNvSpPr>
          <p:nvPr/>
        </p:nvSpPr>
        <p:spPr bwMode="auto">
          <a:xfrm>
            <a:off x="3640138" y="1281113"/>
            <a:ext cx="15367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6633"/>
                </a:solidFill>
              </a:rPr>
              <a:t>ClaimInfo</a:t>
            </a:r>
          </a:p>
        </p:txBody>
      </p:sp>
      <p:grpSp>
        <p:nvGrpSpPr>
          <p:cNvPr id="34826" name="Group 74"/>
          <p:cNvGrpSpPr>
            <a:grpSpLocks/>
          </p:cNvGrpSpPr>
          <p:nvPr/>
        </p:nvGrpSpPr>
        <p:grpSpPr bwMode="auto">
          <a:xfrm>
            <a:off x="4100513" y="1855788"/>
            <a:ext cx="796925" cy="503237"/>
            <a:chOff x="809" y="985"/>
            <a:chExt cx="1088" cy="688"/>
          </a:xfrm>
        </p:grpSpPr>
        <p:sp>
          <p:nvSpPr>
            <p:cNvPr id="34833" name="Rectangle 75"/>
            <p:cNvSpPr>
              <a:spLocks noChangeArrowheads="1"/>
            </p:cNvSpPr>
            <p:nvPr/>
          </p:nvSpPr>
          <p:spPr bwMode="auto">
            <a:xfrm>
              <a:off x="809" y="985"/>
              <a:ext cx="1088" cy="688"/>
            </a:xfrm>
            <a:prstGeom prst="rect">
              <a:avLst/>
            </a:prstGeom>
            <a:solidFill>
              <a:srgbClr val="996633">
                <a:alpha val="39999"/>
              </a:srgbClr>
            </a:solidFill>
            <a:ln w="12700" algn="ctr">
              <a:solidFill>
                <a:schemeClr val="bg1"/>
              </a:solidFill>
              <a:miter lim="800000"/>
              <a:headEnd/>
              <a:tailEnd/>
            </a:ln>
          </p:spPr>
          <p:txBody>
            <a:bodyPr lIns="0" tIns="0" rIns="0" bIns="0" anchor="ctr">
              <a:spAutoFit/>
            </a:bodyPr>
            <a:lstStyle/>
            <a:p>
              <a:endParaRPr lang="en-US"/>
            </a:p>
          </p:txBody>
        </p:sp>
        <p:sp>
          <p:nvSpPr>
            <p:cNvPr id="34834" name="Line 76"/>
            <p:cNvSpPr>
              <a:spLocks noChangeShapeType="1"/>
            </p:cNvSpPr>
            <p:nvPr/>
          </p:nvSpPr>
          <p:spPr bwMode="auto">
            <a:xfrm flipH="1">
              <a:off x="811" y="1237"/>
              <a:ext cx="108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4827" name="Group 74"/>
          <p:cNvGrpSpPr>
            <a:grpSpLocks/>
          </p:cNvGrpSpPr>
          <p:nvPr/>
        </p:nvGrpSpPr>
        <p:grpSpPr bwMode="auto">
          <a:xfrm>
            <a:off x="6526213" y="1958975"/>
            <a:ext cx="796925" cy="503238"/>
            <a:chOff x="809" y="985"/>
            <a:chExt cx="1088" cy="688"/>
          </a:xfrm>
        </p:grpSpPr>
        <p:sp>
          <p:nvSpPr>
            <p:cNvPr id="34831" name="Rectangle 75"/>
            <p:cNvSpPr>
              <a:spLocks noChangeArrowheads="1"/>
            </p:cNvSpPr>
            <p:nvPr/>
          </p:nvSpPr>
          <p:spPr bwMode="auto">
            <a:xfrm>
              <a:off x="809" y="985"/>
              <a:ext cx="1088" cy="688"/>
            </a:xfrm>
            <a:prstGeom prst="rect">
              <a:avLst/>
            </a:prstGeom>
            <a:solidFill>
              <a:srgbClr val="996633">
                <a:alpha val="39999"/>
              </a:srgbClr>
            </a:solidFill>
            <a:ln w="12700" algn="ctr">
              <a:solidFill>
                <a:schemeClr val="bg1"/>
              </a:solidFill>
              <a:miter lim="800000"/>
              <a:headEnd/>
              <a:tailEnd/>
            </a:ln>
          </p:spPr>
          <p:txBody>
            <a:bodyPr lIns="0" tIns="0" rIns="0" bIns="0" anchor="ctr">
              <a:spAutoFit/>
            </a:bodyPr>
            <a:lstStyle/>
            <a:p>
              <a:endParaRPr lang="en-US"/>
            </a:p>
          </p:txBody>
        </p:sp>
        <p:sp>
          <p:nvSpPr>
            <p:cNvPr id="34832" name="Line 76"/>
            <p:cNvSpPr>
              <a:spLocks noChangeShapeType="1"/>
            </p:cNvSpPr>
            <p:nvPr/>
          </p:nvSpPr>
          <p:spPr bwMode="auto">
            <a:xfrm flipH="1">
              <a:off x="811" y="1237"/>
              <a:ext cx="108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4828" name="Line 77"/>
          <p:cNvSpPr>
            <a:spLocks noChangeShapeType="1"/>
          </p:cNvSpPr>
          <p:nvPr/>
        </p:nvSpPr>
        <p:spPr bwMode="auto">
          <a:xfrm flipV="1">
            <a:off x="4913313" y="2212975"/>
            <a:ext cx="1624012" cy="0"/>
          </a:xfrm>
          <a:prstGeom prst="line">
            <a:avLst/>
          </a:prstGeom>
          <a:noFill/>
          <a:ln w="28575">
            <a:solidFill>
              <a:srgbClr val="0033CC"/>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829" name="Text Box 78"/>
          <p:cNvSpPr txBox="1">
            <a:spLocks noChangeArrowheads="1"/>
          </p:cNvSpPr>
          <p:nvPr/>
        </p:nvSpPr>
        <p:spPr bwMode="auto">
          <a:xfrm>
            <a:off x="4887913" y="1900238"/>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&lt;fk&gt;</a:t>
            </a:r>
          </a:p>
        </p:txBody>
      </p:sp>
      <p:sp>
        <p:nvSpPr>
          <p:cNvPr id="34830" name="Text Box 79"/>
          <p:cNvSpPr txBox="1">
            <a:spLocks noChangeArrowheads="1"/>
          </p:cNvSpPr>
          <p:nvPr/>
        </p:nvSpPr>
        <p:spPr bwMode="auto">
          <a:xfrm>
            <a:off x="6521450" y="1649413"/>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825500" y="120650"/>
            <a:ext cx="8318500" cy="742950"/>
          </a:xfrm>
        </p:spPr>
        <p:txBody>
          <a:bodyPr/>
          <a:lstStyle/>
          <a:p>
            <a:pPr eaLnBrk="1" hangingPunct="1"/>
            <a:r>
              <a:rPr lang="en-US" dirty="0" smtClean="0"/>
              <a:t>Lesson outline</a:t>
            </a:r>
          </a:p>
        </p:txBody>
      </p:sp>
      <p:sp>
        <p:nvSpPr>
          <p:cNvPr id="35843" name="Rectangle 3"/>
          <p:cNvSpPr>
            <a:spLocks noGrp="1" noChangeArrowheads="1"/>
          </p:cNvSpPr>
          <p:nvPr>
            <p:ph type="body" idx="4294967295"/>
          </p:nvPr>
        </p:nvSpPr>
        <p:spPr>
          <a:xfrm>
            <a:off x="825500" y="1192213"/>
            <a:ext cx="8318500" cy="5197475"/>
          </a:xfrm>
        </p:spPr>
        <p:txBody>
          <a:bodyPr/>
          <a:lstStyle/>
          <a:p>
            <a:pPr>
              <a:lnSpc>
                <a:spcPct val="150000"/>
              </a:lnSpc>
            </a:pPr>
            <a:r>
              <a:rPr lang="en-US" sz="2800" smtClean="0">
                <a:solidFill>
                  <a:srgbClr val="C0C0C0"/>
                </a:solidFill>
              </a:rPr>
              <a:t>Overview of data model graphs</a:t>
            </a:r>
          </a:p>
          <a:p>
            <a:pPr>
              <a:lnSpc>
                <a:spcPct val="150000"/>
              </a:lnSpc>
            </a:pPr>
            <a:r>
              <a:rPr lang="en-US" sz="2800" smtClean="0">
                <a:solidFill>
                  <a:srgbClr val="C0C0C0"/>
                </a:solidFill>
              </a:rPr>
              <a:t>Claim graph entities</a:t>
            </a:r>
            <a:r>
              <a:rPr lang="en-US" sz="2800" smtClean="0"/>
              <a:t> </a:t>
            </a:r>
          </a:p>
          <a:p>
            <a:pPr>
              <a:lnSpc>
                <a:spcPct val="150000"/>
              </a:lnSpc>
            </a:pPr>
            <a:r>
              <a:rPr lang="en-US" sz="2800" smtClean="0">
                <a:solidFill>
                  <a:srgbClr val="C0C0C0"/>
                </a:solidFill>
              </a:rPr>
              <a:t>Non-graph entities</a:t>
            </a:r>
            <a:r>
              <a:rPr lang="en-US" sz="2800" smtClean="0"/>
              <a:t> </a:t>
            </a:r>
          </a:p>
          <a:p>
            <a:pPr>
              <a:lnSpc>
                <a:spcPct val="150000"/>
              </a:lnSpc>
            </a:pPr>
            <a:r>
              <a:rPr lang="en-US" sz="2800" smtClean="0">
                <a:solidFill>
                  <a:srgbClr val="C0C0C0"/>
                </a:solidFill>
              </a:rPr>
              <a:t>Overlap entities</a:t>
            </a:r>
          </a:p>
          <a:p>
            <a:pPr>
              <a:lnSpc>
                <a:spcPct val="150000"/>
              </a:lnSpc>
            </a:pPr>
            <a:r>
              <a:rPr lang="en-US" sz="2800" smtClean="0">
                <a:solidFill>
                  <a:srgbClr val="C0C0C0"/>
                </a:solidFill>
              </a:rPr>
              <a:t>Claim Info entities</a:t>
            </a:r>
          </a:p>
          <a:p>
            <a:pPr>
              <a:lnSpc>
                <a:spcPct val="150000"/>
              </a:lnSpc>
            </a:pPr>
            <a:r>
              <a:rPr lang="en-US" sz="2800" smtClean="0"/>
              <a:t>Data model graph tools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Data model graph tools</a:t>
            </a:r>
          </a:p>
        </p:txBody>
      </p:sp>
      <p:sp>
        <p:nvSpPr>
          <p:cNvPr id="36867" name="Rectangle 3"/>
          <p:cNvSpPr>
            <a:spLocks noGrp="1" noChangeArrowheads="1"/>
          </p:cNvSpPr>
          <p:nvPr>
            <p:ph idx="1"/>
          </p:nvPr>
        </p:nvSpPr>
        <p:spPr/>
        <p:txBody>
          <a:bodyPr/>
          <a:lstStyle/>
          <a:p>
            <a:pPr>
              <a:buFont typeface="Arial" charset="0"/>
              <a:buChar char="•"/>
            </a:pPr>
            <a:r>
              <a:rPr lang="en-US" smtClean="0"/>
              <a:t>ClaimCenter provides tools to prevent and correct data models with claim graph problems</a:t>
            </a:r>
          </a:p>
          <a:p>
            <a:pPr lvl="1"/>
            <a:r>
              <a:rPr lang="en-US" smtClean="0"/>
              <a:t>Data model checks during start-up </a:t>
            </a:r>
          </a:p>
          <a:p>
            <a:pPr lvl="1"/>
            <a:r>
              <a:rPr lang="en-US" smtClean="0"/>
              <a:t>DOT format descriptions of data model</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Data model checks during start-up</a:t>
            </a:r>
          </a:p>
        </p:txBody>
      </p:sp>
      <p:sp>
        <p:nvSpPr>
          <p:cNvPr id="37891" name="Rectangle 3"/>
          <p:cNvSpPr>
            <a:spLocks noGrp="1" noChangeArrowheads="1"/>
          </p:cNvSpPr>
          <p:nvPr>
            <p:ph idx="1"/>
          </p:nvPr>
        </p:nvSpPr>
        <p:spPr/>
        <p:txBody>
          <a:bodyPr/>
          <a:lstStyle/>
          <a:p>
            <a:pPr>
              <a:buFont typeface="Arial" charset="0"/>
              <a:buChar char="•"/>
            </a:pPr>
            <a:r>
              <a:rPr lang="en-US" smtClean="0"/>
              <a:t>During start-up, ClaimCenter verifies the data model meets the following requirements (and will not start if any are not met):</a:t>
            </a:r>
          </a:p>
          <a:p>
            <a:pPr lvl="1"/>
            <a:r>
              <a:rPr lang="en-US" smtClean="0"/>
              <a:t>All entities in claim graph implement Extractable delegate</a:t>
            </a:r>
          </a:p>
          <a:p>
            <a:pPr lvl="1"/>
            <a:r>
              <a:rPr lang="en-US" smtClean="0"/>
              <a:t>No entities outside claim graph implement Extractable delegate</a:t>
            </a:r>
            <a:endParaRPr lang="en-US" smtClean="0">
              <a:solidFill>
                <a:srgbClr val="CC0099"/>
              </a:solidFill>
            </a:endParaRPr>
          </a:p>
          <a:p>
            <a:pPr lvl="1">
              <a:buFont typeface="Calibri" pitchFamily="34" charset="0"/>
              <a:buNone/>
            </a:pPr>
            <a:endParaRPr lang="en-US" smtClean="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Errors during data model check</a:t>
            </a:r>
          </a:p>
        </p:txBody>
      </p:sp>
      <p:sp>
        <p:nvSpPr>
          <p:cNvPr id="38915" name="Rectangle 3"/>
          <p:cNvSpPr>
            <a:spLocks noGrp="1" noChangeArrowheads="1"/>
          </p:cNvSpPr>
          <p:nvPr>
            <p:ph idx="1"/>
          </p:nvPr>
        </p:nvSpPr>
        <p:spPr/>
        <p:txBody>
          <a:bodyPr/>
          <a:lstStyle/>
          <a:p>
            <a:pPr>
              <a:buFont typeface="Arial" charset="0"/>
              <a:buChar char="•"/>
            </a:pPr>
            <a:r>
              <a:rPr lang="en-US" dirty="0" smtClean="0"/>
              <a:t>If a claim graph check fails, ClaimCenter:</a:t>
            </a:r>
          </a:p>
          <a:p>
            <a:pPr lvl="1"/>
            <a:r>
              <a:rPr lang="en-US" dirty="0" smtClean="0"/>
              <a:t>Reports only the first failed requirement it encounters</a:t>
            </a:r>
          </a:p>
          <a:p>
            <a:pPr lvl="2"/>
            <a:r>
              <a:rPr lang="en-US" dirty="0" smtClean="0"/>
              <a:t>If the requirement is an issue for multiple entities, then it reports on all entities which did not meet that requirement</a:t>
            </a:r>
          </a:p>
          <a:p>
            <a:pPr lvl="1"/>
            <a:r>
              <a:rPr lang="en-US" dirty="0" smtClean="0"/>
              <a:t>Prints information to the console and the log</a:t>
            </a:r>
          </a:p>
          <a:p>
            <a:pPr lvl="1"/>
            <a:r>
              <a:rPr lang="en-US" dirty="0" smtClean="0"/>
              <a:t>Identifies the entity (or entities) and the </a:t>
            </a:r>
            <a:r>
              <a:rPr lang="en-US" dirty="0" smtClean="0"/>
              <a:t>problem</a:t>
            </a:r>
            <a:endParaRPr lang="en-US" dirty="0" smtClean="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Data model flaw: Example 1</a:t>
            </a:r>
            <a:br>
              <a:rPr lang="en-US" smtClean="0"/>
            </a:br>
            <a:r>
              <a:rPr lang="en-US" smtClean="0"/>
              <a:t>Claim graph entity with no delegate</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02" y="948293"/>
            <a:ext cx="7774091" cy="217768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212651" y="3224194"/>
            <a:ext cx="8856921" cy="3096232"/>
          </a:xfrm>
          <a:prstGeom prst="rect">
            <a:avLst/>
          </a:prstGeom>
          <a:noFill/>
        </p:spPr>
        <p:txBody>
          <a:bodyPr wrap="square" rtlCol="0">
            <a:spAutoFit/>
          </a:bodyPr>
          <a:lstStyle/>
          <a:p>
            <a:pPr algn="l"/>
            <a:r>
              <a:rPr lang="en-US" sz="1600" dirty="0">
                <a:solidFill>
                  <a:schemeClr val="bg1"/>
                </a:solidFill>
                <a:latin typeface="Courier New" pitchFamily="49" charset="0"/>
                <a:cs typeface="Courier New" pitchFamily="49" charset="0"/>
              </a:rPr>
              <a:t>hoades-w53          2014-02-11 12:06:00,379 </a:t>
            </a:r>
            <a:r>
              <a:rPr lang="en-US" sz="1600" dirty="0">
                <a:latin typeface="Courier New" pitchFamily="49" charset="0"/>
                <a:cs typeface="Courier New" pitchFamily="49" charset="0"/>
              </a:rPr>
              <a:t>ERROR An exception was thrown while starting a component. Setting </a:t>
            </a:r>
            <a:r>
              <a:rPr lang="en-US" sz="1600" dirty="0" err="1">
                <a:latin typeface="Courier New" pitchFamily="49" charset="0"/>
                <a:cs typeface="Courier New" pitchFamily="49" charset="0"/>
              </a:rPr>
              <a:t>runlevel</a:t>
            </a:r>
            <a:r>
              <a:rPr lang="en-US" sz="1600" dirty="0">
                <a:latin typeface="Courier New" pitchFamily="49" charset="0"/>
                <a:cs typeface="Courier New" pitchFamily="49" charset="0"/>
              </a:rPr>
              <a:t> to SHUTDOWN [Archiving graph validation failed. Error details:</a:t>
            </a:r>
          </a:p>
          <a:p>
            <a:pPr algn="l"/>
            <a:r>
              <a:rPr lang="en-US" sz="1600" dirty="0">
                <a:latin typeface="Courier New" pitchFamily="49" charset="0"/>
                <a:cs typeface="Courier New" pitchFamily="49" charset="0"/>
              </a:rPr>
              <a:t>The graph construction algorithm determined that the following are in the Domain graph. To confirm this, please change them to implement Extractable.</a:t>
            </a:r>
          </a:p>
          <a:p>
            <a:pPr algn="l"/>
            <a:r>
              <a:rPr lang="en-US" sz="1600" dirty="0" err="1">
                <a:latin typeface="Courier New" pitchFamily="49" charset="0"/>
                <a:cs typeface="Courier New" pitchFamily="49" charset="0"/>
              </a:rPr>
              <a:t>BadClaim_NoDelegate</a:t>
            </a:r>
            <a:endParaRPr lang="en-US" sz="1600" dirty="0">
              <a:latin typeface="Courier New" pitchFamily="49" charset="0"/>
              <a:cs typeface="Courier New" pitchFamily="49" charset="0"/>
            </a:endParaRPr>
          </a:p>
          <a:p>
            <a:pPr algn="l"/>
            <a:r>
              <a:rPr lang="en-US" sz="1600" dirty="0">
                <a:solidFill>
                  <a:schemeClr val="bg1"/>
                </a:solidFill>
                <a:latin typeface="Courier New" pitchFamily="49" charset="0"/>
                <a:cs typeface="Courier New" pitchFamily="49" charset="0"/>
              </a:rPr>
              <a:t>]</a:t>
            </a:r>
          </a:p>
          <a:p>
            <a:pPr algn="l"/>
            <a:r>
              <a:rPr lang="en-US" sz="1600" dirty="0">
                <a:solidFill>
                  <a:schemeClr val="bg1"/>
                </a:solidFill>
                <a:latin typeface="Courier New" pitchFamily="49" charset="0"/>
                <a:cs typeface="Courier New" pitchFamily="49" charset="0"/>
              </a:rPr>
              <a:t>hoades-w53          2014-02-11 12:06:00,380 INFO Stopping database</a:t>
            </a:r>
            <a:endParaRPr lang="en-US" sz="1600" dirty="0" smtClean="0">
              <a:solidFill>
                <a:schemeClr val="bg1"/>
              </a:solidFill>
              <a:latin typeface="Courier New" pitchFamily="49" charset="0"/>
              <a:cs typeface="Courier New" pitchFamily="49"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smtClean="0"/>
              <a:t>Data model flaw: Example 2</a:t>
            </a:r>
            <a:br>
              <a:rPr lang="en-US" smtClean="0"/>
            </a:br>
            <a:r>
              <a:rPr lang="en-US" smtClean="0"/>
              <a:t>Implements extractable but not in claim graph</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02" y="948293"/>
            <a:ext cx="8105792" cy="208198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6"/>
          <p:cNvSpPr/>
          <p:nvPr/>
        </p:nvSpPr>
        <p:spPr>
          <a:xfrm>
            <a:off x="212650" y="3224194"/>
            <a:ext cx="8856921" cy="3096232"/>
          </a:xfrm>
          <a:prstGeom prst="rect">
            <a:avLst/>
          </a:prstGeom>
          <a:noFill/>
        </p:spPr>
        <p:txBody>
          <a:bodyPr wrap="square" rtlCol="0">
            <a:spAutoFit/>
          </a:bodyPr>
          <a:lstStyle/>
          <a:p>
            <a:pPr algn="l"/>
            <a:r>
              <a:rPr lang="en-US" sz="1600" dirty="0">
                <a:solidFill>
                  <a:schemeClr val="bg1"/>
                </a:solidFill>
                <a:latin typeface="Courier New" pitchFamily="49" charset="0"/>
                <a:cs typeface="Courier New" pitchFamily="49" charset="0"/>
              </a:rPr>
              <a:t>hoades-w53          2014-02-11 12:19:38,111 </a:t>
            </a:r>
            <a:r>
              <a:rPr lang="en-US" sz="1600" dirty="0">
                <a:latin typeface="Courier New" pitchFamily="49" charset="0"/>
                <a:cs typeface="Courier New" pitchFamily="49" charset="0"/>
              </a:rPr>
              <a:t>ERROR An exception was thrown while starting a component. Setting </a:t>
            </a:r>
            <a:r>
              <a:rPr lang="en-US" sz="1600" dirty="0" err="1">
                <a:latin typeface="Courier New" pitchFamily="49" charset="0"/>
                <a:cs typeface="Courier New" pitchFamily="49" charset="0"/>
              </a:rPr>
              <a:t>runlevel</a:t>
            </a:r>
            <a:r>
              <a:rPr lang="en-US" sz="1600" dirty="0">
                <a:latin typeface="Courier New" pitchFamily="49" charset="0"/>
                <a:cs typeface="Courier New" pitchFamily="49" charset="0"/>
              </a:rPr>
              <a:t> to SHUTDOWN [Archiving graph validation failed. Error details:</a:t>
            </a:r>
          </a:p>
          <a:p>
            <a:pPr algn="l"/>
            <a:r>
              <a:rPr lang="en-US" sz="1600" dirty="0">
                <a:latin typeface="Courier New" pitchFamily="49" charset="0"/>
                <a:cs typeface="Courier New" pitchFamily="49" charset="0"/>
              </a:rPr>
              <a:t>The graph construction algorithm determined that the following are not in the Domain graph. To confirm this, please change them so that they do not implement Extractable.</a:t>
            </a:r>
          </a:p>
          <a:p>
            <a:pPr algn="l"/>
            <a:r>
              <a:rPr lang="en-US" sz="1600" dirty="0" err="1">
                <a:latin typeface="Courier New" pitchFamily="49" charset="0"/>
                <a:cs typeface="Courier New" pitchFamily="49" charset="0"/>
              </a:rPr>
              <a:t>BadClaim_NoForeignKey</a:t>
            </a:r>
            <a:endParaRPr lang="en-US" sz="1600" dirty="0">
              <a:latin typeface="Courier New" pitchFamily="49" charset="0"/>
              <a:cs typeface="Courier New" pitchFamily="49" charset="0"/>
            </a:endParaRPr>
          </a:p>
          <a:p>
            <a:pPr algn="l"/>
            <a:r>
              <a:rPr lang="en-US" sz="1600" dirty="0">
                <a:solidFill>
                  <a:schemeClr val="bg1"/>
                </a:solidFill>
                <a:latin typeface="Courier New" pitchFamily="49" charset="0"/>
                <a:cs typeface="Courier New" pitchFamily="49" charset="0"/>
              </a:rPr>
              <a:t>]</a:t>
            </a:r>
          </a:p>
          <a:p>
            <a:pPr algn="l"/>
            <a:r>
              <a:rPr lang="en-US" sz="1600" dirty="0">
                <a:solidFill>
                  <a:schemeClr val="bg1"/>
                </a:solidFill>
                <a:latin typeface="Courier New" pitchFamily="49" charset="0"/>
                <a:cs typeface="Courier New" pitchFamily="49" charset="0"/>
              </a:rPr>
              <a:t>hoades-w53          2014-02-11 12:19:38,113 INFO Stopping database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DOT format</a:t>
            </a:r>
          </a:p>
        </p:txBody>
      </p:sp>
      <p:sp>
        <p:nvSpPr>
          <p:cNvPr id="43011" name="Rectangle 3"/>
          <p:cNvSpPr>
            <a:spLocks noGrp="1" noChangeArrowheads="1"/>
          </p:cNvSpPr>
          <p:nvPr>
            <p:ph idx="1"/>
          </p:nvPr>
        </p:nvSpPr>
        <p:spPr/>
        <p:txBody>
          <a:bodyPr/>
          <a:lstStyle/>
          <a:p>
            <a:pPr>
              <a:buFont typeface="Arial" charset="0"/>
              <a:buChar char="•"/>
            </a:pPr>
            <a:r>
              <a:rPr lang="en-US" smtClean="0"/>
              <a:t>DOT is a plain text graph description language</a:t>
            </a:r>
          </a:p>
          <a:p>
            <a:pPr lvl="1"/>
            <a:r>
              <a:rPr lang="en-US" smtClean="0"/>
              <a:t>Generated by ClaimCenter to describe data model from a graph perspective</a:t>
            </a:r>
          </a:p>
          <a:p>
            <a:pPr lvl="1"/>
            <a:r>
              <a:rPr lang="en-US" smtClean="0"/>
              <a:t>Can be</a:t>
            </a:r>
            <a:br>
              <a:rPr lang="en-US" smtClean="0"/>
            </a:br>
            <a:r>
              <a:rPr lang="en-US" smtClean="0"/>
              <a:t>converted</a:t>
            </a:r>
            <a:br>
              <a:rPr lang="en-US" smtClean="0"/>
            </a:br>
            <a:r>
              <a:rPr lang="en-US" smtClean="0"/>
              <a:t>into an</a:t>
            </a:r>
            <a:br>
              <a:rPr lang="en-US" smtClean="0"/>
            </a:br>
            <a:r>
              <a:rPr lang="en-US" smtClean="0"/>
              <a:t>image by a</a:t>
            </a:r>
            <a:br>
              <a:rPr lang="en-US" smtClean="0"/>
            </a:br>
            <a:r>
              <a:rPr lang="en-US" smtClean="0"/>
              <a:t>DOT viewer</a:t>
            </a:r>
            <a:br>
              <a:rPr lang="en-US" smtClean="0"/>
            </a:br>
            <a:r>
              <a:rPr lang="en-US" smtClean="0"/>
              <a:t>tool, such</a:t>
            </a:r>
            <a:br>
              <a:rPr lang="en-US" smtClean="0"/>
            </a:br>
            <a:r>
              <a:rPr lang="en-US" smtClean="0"/>
              <a:t>as Graphviz</a:t>
            </a:r>
          </a:p>
        </p:txBody>
      </p:sp>
      <p:pic>
        <p:nvPicPr>
          <p:cNvPr id="43012" name="Picture 4" descr="DOT no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275" y="2468563"/>
            <a:ext cx="613410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Sample DOT graph</a:t>
            </a:r>
          </a:p>
        </p:txBody>
      </p:sp>
      <p:pic>
        <p:nvPicPr>
          <p:cNvPr id="44035" name="Picture 4" descr="Dot too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1174750"/>
            <a:ext cx="5064125" cy="38703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44036" name="Picture 7" descr="Dot tool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788" y="1216025"/>
            <a:ext cx="4852987"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AutoShape 8"/>
          <p:cNvSpPr>
            <a:spLocks noChangeArrowheads="1"/>
          </p:cNvSpPr>
          <p:nvPr/>
        </p:nvSpPr>
        <p:spPr bwMode="auto">
          <a:xfrm>
            <a:off x="538163" y="1735138"/>
            <a:ext cx="3414712" cy="235267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038" name="Line 9"/>
          <p:cNvSpPr>
            <a:spLocks noChangeShapeType="1"/>
          </p:cNvSpPr>
          <p:nvPr/>
        </p:nvSpPr>
        <p:spPr bwMode="auto">
          <a:xfrm flipV="1">
            <a:off x="3940175" y="2460625"/>
            <a:ext cx="1855788" cy="7794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44039" name="Picture 5" descr="Dot tool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7538" y="3451225"/>
            <a:ext cx="5689600" cy="29686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4040" name="Line 10"/>
          <p:cNvSpPr>
            <a:spLocks noChangeShapeType="1"/>
          </p:cNvSpPr>
          <p:nvPr/>
        </p:nvSpPr>
        <p:spPr bwMode="auto">
          <a:xfrm>
            <a:off x="6132513" y="2649538"/>
            <a:ext cx="752475" cy="18954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Claim information is spread across objects</a:t>
            </a:r>
          </a:p>
        </p:txBody>
      </p:sp>
      <p:sp>
        <p:nvSpPr>
          <p:cNvPr id="7171" name="Rectangle 3"/>
          <p:cNvSpPr>
            <a:spLocks noGrp="1" noChangeArrowheads="1"/>
          </p:cNvSpPr>
          <p:nvPr>
            <p:ph idx="1"/>
          </p:nvPr>
        </p:nvSpPr>
        <p:spPr>
          <a:xfrm>
            <a:off x="519113" y="1192213"/>
            <a:ext cx="8207375" cy="5197475"/>
          </a:xfrm>
        </p:spPr>
        <p:txBody>
          <a:bodyPr/>
          <a:lstStyle/>
          <a:p>
            <a:pPr>
              <a:buFont typeface="Arial" charset="0"/>
              <a:buChar char="•"/>
            </a:pPr>
            <a:r>
              <a:rPr lang="en-US" smtClean="0"/>
              <a:t>For any given claim, the information about that claim is spread over of a number of objects, including:</a:t>
            </a:r>
            <a:br>
              <a:rPr lang="en-US" smtClean="0"/>
            </a:br>
            <a:endParaRPr lang="en-US" smtClean="0"/>
          </a:p>
          <a:p>
            <a:pPr lvl="1"/>
            <a:r>
              <a:rPr lang="en-US" smtClean="0"/>
              <a:t>The claim object</a:t>
            </a:r>
            <a:br>
              <a:rPr lang="en-US" smtClean="0"/>
            </a:br>
            <a:r>
              <a:rPr lang="en-US" smtClean="0"/>
              <a:t>itself</a:t>
            </a:r>
            <a:br>
              <a:rPr lang="en-US" smtClean="0"/>
            </a:br>
            <a:endParaRPr lang="en-US" smtClean="0"/>
          </a:p>
          <a:p>
            <a:pPr lvl="1"/>
            <a:r>
              <a:rPr lang="en-US" smtClean="0"/>
              <a:t>Objects uniquely</a:t>
            </a:r>
            <a:br>
              <a:rPr lang="en-US" smtClean="0"/>
            </a:br>
            <a:r>
              <a:rPr lang="en-US" smtClean="0"/>
              <a:t>"owned" by the</a:t>
            </a:r>
            <a:br>
              <a:rPr lang="en-US" smtClean="0"/>
            </a:br>
            <a:r>
              <a:rPr lang="en-US" smtClean="0"/>
              <a:t>claim</a:t>
            </a:r>
            <a:br>
              <a:rPr lang="en-US" smtClean="0"/>
            </a:br>
            <a:endParaRPr lang="en-US" smtClean="0"/>
          </a:p>
          <a:p>
            <a:pPr lvl="1"/>
            <a:r>
              <a:rPr lang="en-US" smtClean="0"/>
              <a:t>Objects that are </a:t>
            </a:r>
            <a:br>
              <a:rPr lang="en-US" smtClean="0"/>
            </a:br>
            <a:r>
              <a:rPr lang="en-US" smtClean="0"/>
              <a:t>potentially referenced </a:t>
            </a:r>
            <a:br>
              <a:rPr lang="en-US" smtClean="0"/>
            </a:br>
            <a:r>
              <a:rPr lang="en-US" smtClean="0"/>
              <a:t>by other claims in</a:t>
            </a:r>
            <a:br>
              <a:rPr lang="en-US" smtClean="0"/>
            </a:br>
            <a:r>
              <a:rPr lang="en-US" smtClean="0"/>
              <a:t>addition to this </a:t>
            </a:r>
            <a:br>
              <a:rPr lang="en-US" smtClean="0"/>
            </a:br>
            <a:r>
              <a:rPr lang="en-US" smtClean="0"/>
              <a:t>claim</a:t>
            </a:r>
            <a:br>
              <a:rPr lang="en-US" smtClean="0"/>
            </a:br>
            <a:endParaRPr lang="en-US" smtClean="0"/>
          </a:p>
        </p:txBody>
      </p:sp>
      <p:grpSp>
        <p:nvGrpSpPr>
          <p:cNvPr id="7172" name="Group 4"/>
          <p:cNvGrpSpPr>
            <a:grpSpLocks/>
          </p:cNvGrpSpPr>
          <p:nvPr/>
        </p:nvGrpSpPr>
        <p:grpSpPr bwMode="auto">
          <a:xfrm>
            <a:off x="4716463" y="2339975"/>
            <a:ext cx="1092200" cy="804863"/>
            <a:chOff x="2083" y="1606"/>
            <a:chExt cx="1489" cy="1097"/>
          </a:xfrm>
        </p:grpSpPr>
        <p:sp>
          <p:nvSpPr>
            <p:cNvPr id="7325"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326"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327"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328"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329"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330"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331"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332"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333"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34"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35"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336"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337"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338" name="Group 18"/>
            <p:cNvGrpSpPr>
              <a:grpSpLocks/>
            </p:cNvGrpSpPr>
            <p:nvPr/>
          </p:nvGrpSpPr>
          <p:grpSpPr bwMode="auto">
            <a:xfrm>
              <a:off x="2221" y="1871"/>
              <a:ext cx="518" cy="782"/>
              <a:chOff x="2400" y="1656"/>
              <a:chExt cx="752" cy="1136"/>
            </a:xfrm>
          </p:grpSpPr>
          <p:sp>
            <p:nvSpPr>
              <p:cNvPr id="7351"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52"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353"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354"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355"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356"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57"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339" name="Group 26"/>
            <p:cNvGrpSpPr>
              <a:grpSpLocks/>
            </p:cNvGrpSpPr>
            <p:nvPr/>
          </p:nvGrpSpPr>
          <p:grpSpPr bwMode="auto">
            <a:xfrm rot="-6511945">
              <a:off x="2834" y="1842"/>
              <a:ext cx="518" cy="783"/>
              <a:chOff x="2400" y="1656"/>
              <a:chExt cx="752" cy="1136"/>
            </a:xfrm>
          </p:grpSpPr>
          <p:sp>
            <p:nvSpPr>
              <p:cNvPr id="7344"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45"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346"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347"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348"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349"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350"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340"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41"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42"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343"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7173" name="Text Box 38"/>
          <p:cNvSpPr txBox="1">
            <a:spLocks noChangeArrowheads="1"/>
          </p:cNvSpPr>
          <p:nvPr/>
        </p:nvSpPr>
        <p:spPr bwMode="auto">
          <a:xfrm>
            <a:off x="5886450" y="2587625"/>
            <a:ext cx="1466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accent1"/>
                </a:solidFill>
              </a:rPr>
              <a:t>claim 127</a:t>
            </a:r>
          </a:p>
        </p:txBody>
      </p:sp>
      <p:sp>
        <p:nvSpPr>
          <p:cNvPr id="7174" name="Text Box 46"/>
          <p:cNvSpPr txBox="1">
            <a:spLocks noChangeArrowheads="1"/>
          </p:cNvSpPr>
          <p:nvPr/>
        </p:nvSpPr>
        <p:spPr bwMode="auto">
          <a:xfrm>
            <a:off x="6735763" y="3397250"/>
            <a:ext cx="157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exposure 31</a:t>
            </a:r>
          </a:p>
        </p:txBody>
      </p:sp>
      <p:sp>
        <p:nvSpPr>
          <p:cNvPr id="7175" name="Text Box 68"/>
          <p:cNvSpPr txBox="1">
            <a:spLocks noChangeArrowheads="1"/>
          </p:cNvSpPr>
          <p:nvPr/>
        </p:nvSpPr>
        <p:spPr bwMode="auto">
          <a:xfrm>
            <a:off x="6840538" y="3943350"/>
            <a:ext cx="12080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vehicle</a:t>
            </a:r>
            <a:br>
              <a:rPr lang="en-US">
                <a:solidFill>
                  <a:schemeClr val="accent1"/>
                </a:solidFill>
              </a:rPr>
            </a:br>
            <a:r>
              <a:rPr lang="en-US">
                <a:solidFill>
                  <a:schemeClr val="accent1"/>
                </a:solidFill>
              </a:rPr>
              <a:t>incident 8</a:t>
            </a:r>
          </a:p>
        </p:txBody>
      </p:sp>
      <p:grpSp>
        <p:nvGrpSpPr>
          <p:cNvPr id="7176" name="Group 39"/>
          <p:cNvGrpSpPr>
            <a:grpSpLocks/>
          </p:cNvGrpSpPr>
          <p:nvPr/>
        </p:nvGrpSpPr>
        <p:grpSpPr bwMode="auto">
          <a:xfrm>
            <a:off x="6042025" y="3254375"/>
            <a:ext cx="603250" cy="600075"/>
            <a:chOff x="3360" y="800"/>
            <a:chExt cx="620" cy="616"/>
          </a:xfrm>
        </p:grpSpPr>
        <p:sp>
          <p:nvSpPr>
            <p:cNvPr id="7319"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7320" name="Freeform 41"/>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7321" name="Group 42"/>
            <p:cNvGrpSpPr>
              <a:grpSpLocks/>
            </p:cNvGrpSpPr>
            <p:nvPr/>
          </p:nvGrpSpPr>
          <p:grpSpPr bwMode="auto">
            <a:xfrm flipH="1">
              <a:off x="3749" y="1171"/>
              <a:ext cx="212" cy="213"/>
              <a:chOff x="1350" y="686"/>
              <a:chExt cx="1132" cy="1132"/>
            </a:xfrm>
          </p:grpSpPr>
          <p:sp>
            <p:nvSpPr>
              <p:cNvPr id="7323"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324" name="Picture 4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322" name="Picture 4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7" name="Group 47"/>
          <p:cNvGrpSpPr>
            <a:grpSpLocks/>
          </p:cNvGrpSpPr>
          <p:nvPr/>
        </p:nvGrpSpPr>
        <p:grpSpPr bwMode="auto">
          <a:xfrm>
            <a:off x="5921375" y="3959225"/>
            <a:ext cx="860425" cy="590550"/>
            <a:chOff x="463" y="1743"/>
            <a:chExt cx="1186" cy="813"/>
          </a:xfrm>
        </p:grpSpPr>
        <p:sp>
          <p:nvSpPr>
            <p:cNvPr id="7299" name="Freeform 48"/>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0" name="Freeform 4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1" name="AutoShape 5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7302" name="AutoShape 5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7303" name="Freeform 5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04" name="Freeform 5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05" name="Freeform 5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06" name="Freeform 55"/>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7" name="Freeform 5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8" name="Freeform 57"/>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9" name="Freeform 5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310" name="Freeform 59"/>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7311" name="Line 6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312" name="Line 6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313" name="Oval 6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7314" name="Freeform 63"/>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5" name="Freeform 64"/>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6" name="Oval 6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7317" name="Freeform 66"/>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8" name="Freeform 67"/>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178" name="Line 71"/>
          <p:cNvSpPr>
            <a:spLocks noChangeShapeType="1"/>
          </p:cNvSpPr>
          <p:nvPr/>
        </p:nvSpPr>
        <p:spPr bwMode="auto">
          <a:xfrm>
            <a:off x="5251450" y="3136900"/>
            <a:ext cx="0" cy="18129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9" name="Text Box 72"/>
          <p:cNvSpPr txBox="1">
            <a:spLocks noChangeArrowheads="1"/>
          </p:cNvSpPr>
          <p:nvPr/>
        </p:nvSpPr>
        <p:spPr bwMode="auto">
          <a:xfrm>
            <a:off x="6718300" y="4746625"/>
            <a:ext cx="180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activity 635</a:t>
            </a:r>
          </a:p>
        </p:txBody>
      </p:sp>
      <p:grpSp>
        <p:nvGrpSpPr>
          <p:cNvPr id="7180" name="Group 73"/>
          <p:cNvGrpSpPr>
            <a:grpSpLocks/>
          </p:cNvGrpSpPr>
          <p:nvPr/>
        </p:nvGrpSpPr>
        <p:grpSpPr bwMode="auto">
          <a:xfrm>
            <a:off x="6108700" y="4591050"/>
            <a:ext cx="474663" cy="603250"/>
            <a:chOff x="2401" y="425"/>
            <a:chExt cx="907" cy="1154"/>
          </a:xfrm>
        </p:grpSpPr>
        <p:sp>
          <p:nvSpPr>
            <p:cNvPr id="7293" name="Rectangle 7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7294" name="Line 7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95" name="Line 7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96" name="Rectangle 7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7297" name="Freeform 78"/>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7298" name="Line 7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181" name="Line 80"/>
          <p:cNvSpPr>
            <a:spLocks noChangeShapeType="1"/>
          </p:cNvSpPr>
          <p:nvPr/>
        </p:nvSpPr>
        <p:spPr bwMode="auto">
          <a:xfrm flipH="1">
            <a:off x="5235575" y="3556000"/>
            <a:ext cx="80486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2" name="Line 81"/>
          <p:cNvSpPr>
            <a:spLocks noChangeShapeType="1"/>
          </p:cNvSpPr>
          <p:nvPr/>
        </p:nvSpPr>
        <p:spPr bwMode="auto">
          <a:xfrm flipH="1">
            <a:off x="5251450" y="4949825"/>
            <a:ext cx="85248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3" name="AutoShape 82"/>
          <p:cNvSpPr>
            <a:spLocks noChangeArrowheads="1"/>
          </p:cNvSpPr>
          <p:nvPr/>
        </p:nvSpPr>
        <p:spPr bwMode="auto">
          <a:xfrm>
            <a:off x="3960813" y="5508625"/>
            <a:ext cx="587375" cy="59848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84" name="Text Box 90"/>
          <p:cNvSpPr txBox="1">
            <a:spLocks noChangeArrowheads="1"/>
          </p:cNvSpPr>
          <p:nvPr/>
        </p:nvSpPr>
        <p:spPr bwMode="auto">
          <a:xfrm>
            <a:off x="3719513" y="6072188"/>
            <a:ext cx="1073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0066"/>
                </a:solidFill>
              </a:rPr>
              <a:t>user 96</a:t>
            </a:r>
          </a:p>
        </p:txBody>
      </p:sp>
      <p:sp>
        <p:nvSpPr>
          <p:cNvPr id="7185" name="Line 92"/>
          <p:cNvSpPr>
            <a:spLocks noChangeShapeType="1"/>
          </p:cNvSpPr>
          <p:nvPr/>
        </p:nvSpPr>
        <p:spPr bwMode="auto">
          <a:xfrm>
            <a:off x="4513263" y="5768975"/>
            <a:ext cx="2601912" cy="0"/>
          </a:xfrm>
          <a:prstGeom prst="line">
            <a:avLst/>
          </a:prstGeom>
          <a:noFill/>
          <a:ln w="12700">
            <a:solidFill>
              <a:schemeClr val="bg1"/>
            </a:solidFill>
            <a:prstDash val="dash"/>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86" name="Group 93"/>
          <p:cNvGrpSpPr>
            <a:grpSpLocks/>
          </p:cNvGrpSpPr>
          <p:nvPr/>
        </p:nvGrpSpPr>
        <p:grpSpPr bwMode="auto">
          <a:xfrm>
            <a:off x="7108825" y="5392738"/>
            <a:ext cx="708025" cy="522287"/>
            <a:chOff x="2083" y="1606"/>
            <a:chExt cx="1489" cy="1097"/>
          </a:xfrm>
        </p:grpSpPr>
        <p:sp>
          <p:nvSpPr>
            <p:cNvPr id="7260" name="Rectangle 9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261" name="Freeform 9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62" name="Freeform 9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63" name="Freeform 9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64" name="Freeform 9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265" name="Rectangle 9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266" name="Rectangle 10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67" name="AutoShape 10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268" name="Freeform 10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69" name="Freeform 10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70" name="Rectangle 10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71" name="Rectangle 10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72" name="Rectangle 10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273" name="Group 107"/>
            <p:cNvGrpSpPr>
              <a:grpSpLocks/>
            </p:cNvGrpSpPr>
            <p:nvPr/>
          </p:nvGrpSpPr>
          <p:grpSpPr bwMode="auto">
            <a:xfrm>
              <a:off x="2221" y="1871"/>
              <a:ext cx="518" cy="782"/>
              <a:chOff x="2400" y="1656"/>
              <a:chExt cx="752" cy="1136"/>
            </a:xfrm>
          </p:grpSpPr>
          <p:sp>
            <p:nvSpPr>
              <p:cNvPr id="7286" name="Freeform 10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87" name="Freeform 10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88" name="Freeform 11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89" name="Freeform 11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90" name="Freeform 11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91" name="Line 11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92" name="Line 11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274" name="Group 115"/>
            <p:cNvGrpSpPr>
              <a:grpSpLocks/>
            </p:cNvGrpSpPr>
            <p:nvPr/>
          </p:nvGrpSpPr>
          <p:grpSpPr bwMode="auto">
            <a:xfrm rot="-6511945">
              <a:off x="2834" y="1842"/>
              <a:ext cx="518" cy="783"/>
              <a:chOff x="2400" y="1656"/>
              <a:chExt cx="752" cy="1136"/>
            </a:xfrm>
          </p:grpSpPr>
          <p:sp>
            <p:nvSpPr>
              <p:cNvPr id="7279" name="Freeform 11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80" name="Freeform 11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81" name="Freeform 11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82" name="Freeform 11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83" name="Freeform 12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84" name="Line 12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85" name="Line 12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275" name="Freeform 12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7276" name="Freeform 12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77" name="Rectangle 12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78" name="Rectangle 12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7187" name="Group 127"/>
          <p:cNvGrpSpPr>
            <a:grpSpLocks/>
          </p:cNvGrpSpPr>
          <p:nvPr/>
        </p:nvGrpSpPr>
        <p:grpSpPr bwMode="auto">
          <a:xfrm>
            <a:off x="7261225" y="5545138"/>
            <a:ext cx="708025" cy="522287"/>
            <a:chOff x="2083" y="1606"/>
            <a:chExt cx="1489" cy="1097"/>
          </a:xfrm>
        </p:grpSpPr>
        <p:sp>
          <p:nvSpPr>
            <p:cNvPr id="7227" name="Rectangle 12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228" name="Freeform 12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29" name="Freeform 13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30" name="Freeform 13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31" name="Freeform 13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232" name="Rectangle 13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233" name="Rectangle 13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34" name="AutoShape 13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235" name="Freeform 136"/>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36" name="Freeform 137"/>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37" name="Rectangle 13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38" name="Rectangle 13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39" name="Rectangle 14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240" name="Group 141"/>
            <p:cNvGrpSpPr>
              <a:grpSpLocks/>
            </p:cNvGrpSpPr>
            <p:nvPr/>
          </p:nvGrpSpPr>
          <p:grpSpPr bwMode="auto">
            <a:xfrm>
              <a:off x="2221" y="1871"/>
              <a:ext cx="518" cy="782"/>
              <a:chOff x="2400" y="1656"/>
              <a:chExt cx="752" cy="1136"/>
            </a:xfrm>
          </p:grpSpPr>
          <p:sp>
            <p:nvSpPr>
              <p:cNvPr id="7253" name="Freeform 14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54" name="Freeform 14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5" name="Freeform 14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6" name="Freeform 14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7" name="Freeform 14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58" name="Line 14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59" name="Line 14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241" name="Group 149"/>
            <p:cNvGrpSpPr>
              <a:grpSpLocks/>
            </p:cNvGrpSpPr>
            <p:nvPr/>
          </p:nvGrpSpPr>
          <p:grpSpPr bwMode="auto">
            <a:xfrm rot="-6511945">
              <a:off x="2834" y="1842"/>
              <a:ext cx="518" cy="783"/>
              <a:chOff x="2400" y="1656"/>
              <a:chExt cx="752" cy="1136"/>
            </a:xfrm>
          </p:grpSpPr>
          <p:sp>
            <p:nvSpPr>
              <p:cNvPr id="7246" name="Freeform 15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47" name="Freeform 15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48" name="Freeform 15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49" name="Freeform 15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50" name="Freeform 15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1" name="Line 15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52" name="Line 15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242" name="Freeform 157"/>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7243" name="Freeform 158"/>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44" name="Rectangle 15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45" name="Rectangle 16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7188" name="Group 161"/>
          <p:cNvGrpSpPr>
            <a:grpSpLocks/>
          </p:cNvGrpSpPr>
          <p:nvPr/>
        </p:nvGrpSpPr>
        <p:grpSpPr bwMode="auto">
          <a:xfrm>
            <a:off x="7413625" y="5697538"/>
            <a:ext cx="708025" cy="522287"/>
            <a:chOff x="2083" y="1606"/>
            <a:chExt cx="1489" cy="1097"/>
          </a:xfrm>
        </p:grpSpPr>
        <p:sp>
          <p:nvSpPr>
            <p:cNvPr id="7194" name="Rectangle 16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195" name="Freeform 16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96" name="Freeform 16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97" name="Freeform 16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98" name="Freeform 16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199" name="Rectangle 16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200" name="Rectangle 16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01" name="AutoShape 16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202" name="Freeform 170"/>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03" name="Freeform 171"/>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04" name="Rectangle 17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05" name="Rectangle 17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06" name="Rectangle 17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207" name="Group 175"/>
            <p:cNvGrpSpPr>
              <a:grpSpLocks/>
            </p:cNvGrpSpPr>
            <p:nvPr/>
          </p:nvGrpSpPr>
          <p:grpSpPr bwMode="auto">
            <a:xfrm>
              <a:off x="2221" y="1871"/>
              <a:ext cx="518" cy="782"/>
              <a:chOff x="2400" y="1656"/>
              <a:chExt cx="752" cy="1136"/>
            </a:xfrm>
          </p:grpSpPr>
          <p:sp>
            <p:nvSpPr>
              <p:cNvPr id="7220" name="Freeform 17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21" name="Freeform 17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22" name="Freeform 17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23" name="Freeform 17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24" name="Freeform 18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25" name="Line 18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26" name="Line 18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208" name="Group 183"/>
            <p:cNvGrpSpPr>
              <a:grpSpLocks/>
            </p:cNvGrpSpPr>
            <p:nvPr/>
          </p:nvGrpSpPr>
          <p:grpSpPr bwMode="auto">
            <a:xfrm rot="-6511945">
              <a:off x="2834" y="1842"/>
              <a:ext cx="518" cy="783"/>
              <a:chOff x="2400" y="1656"/>
              <a:chExt cx="752" cy="1136"/>
            </a:xfrm>
          </p:grpSpPr>
          <p:sp>
            <p:nvSpPr>
              <p:cNvPr id="7213" name="Freeform 18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14" name="Freeform 18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15" name="Freeform 18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16" name="Freeform 18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17" name="Freeform 18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18" name="Line 18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19" name="Line 19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209" name="Freeform 191"/>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7210" name="Freeform 192"/>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11" name="Rectangle 19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12" name="Rectangle 19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7189" name="Line 195"/>
          <p:cNvSpPr>
            <a:spLocks noChangeShapeType="1"/>
          </p:cNvSpPr>
          <p:nvPr/>
        </p:nvSpPr>
        <p:spPr bwMode="auto">
          <a:xfrm>
            <a:off x="4570413" y="5857875"/>
            <a:ext cx="2695575" cy="0"/>
          </a:xfrm>
          <a:prstGeom prst="line">
            <a:avLst/>
          </a:prstGeom>
          <a:noFill/>
          <a:ln w="12700">
            <a:solidFill>
              <a:schemeClr val="bg1"/>
            </a:solidFill>
            <a:prstDash val="dash"/>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0" name="Line 196"/>
          <p:cNvSpPr>
            <a:spLocks noChangeShapeType="1"/>
          </p:cNvSpPr>
          <p:nvPr/>
        </p:nvSpPr>
        <p:spPr bwMode="auto">
          <a:xfrm>
            <a:off x="4548188" y="5946775"/>
            <a:ext cx="2917825" cy="0"/>
          </a:xfrm>
          <a:prstGeom prst="line">
            <a:avLst/>
          </a:prstGeom>
          <a:noFill/>
          <a:ln w="12700">
            <a:solidFill>
              <a:schemeClr val="bg1"/>
            </a:solidFill>
            <a:prstDash val="dash"/>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1" name="Freeform 197"/>
          <p:cNvSpPr>
            <a:spLocks/>
          </p:cNvSpPr>
          <p:nvPr/>
        </p:nvSpPr>
        <p:spPr bwMode="auto">
          <a:xfrm>
            <a:off x="4513263" y="3152775"/>
            <a:ext cx="1230312" cy="2490788"/>
          </a:xfrm>
          <a:custGeom>
            <a:avLst/>
            <a:gdLst>
              <a:gd name="T0" fmla="*/ 0 w 149"/>
              <a:gd name="T1" fmla="*/ 2147483647 h 1569"/>
              <a:gd name="T2" fmla="*/ 2147483647 w 149"/>
              <a:gd name="T3" fmla="*/ 2147483647 h 1569"/>
              <a:gd name="T4" fmla="*/ 2147483647 w 149"/>
              <a:gd name="T5" fmla="*/ 0 h 1569"/>
              <a:gd name="T6" fmla="*/ 0 60000 65536"/>
              <a:gd name="T7" fmla="*/ 0 60000 65536"/>
              <a:gd name="T8" fmla="*/ 0 60000 65536"/>
              <a:gd name="T9" fmla="*/ 0 w 149"/>
              <a:gd name="T10" fmla="*/ 0 h 1569"/>
              <a:gd name="T11" fmla="*/ 149 w 149"/>
              <a:gd name="T12" fmla="*/ 1569 h 1569"/>
            </a:gdLst>
            <a:ahLst/>
            <a:cxnLst>
              <a:cxn ang="T6">
                <a:pos x="T0" y="T1"/>
              </a:cxn>
              <a:cxn ang="T7">
                <a:pos x="T2" y="T3"/>
              </a:cxn>
              <a:cxn ang="T8">
                <a:pos x="T4" y="T5"/>
              </a:cxn>
            </a:cxnLst>
            <a:rect l="T9" t="T10" r="T11" b="T12"/>
            <a:pathLst>
              <a:path w="149" h="1569">
                <a:moveTo>
                  <a:pt x="0" y="1569"/>
                </a:moveTo>
                <a:cubicBezTo>
                  <a:pt x="50" y="1569"/>
                  <a:pt x="99" y="1569"/>
                  <a:pt x="149" y="1569"/>
                </a:cubicBezTo>
                <a:lnTo>
                  <a:pt x="149" y="0"/>
                </a:lnTo>
              </a:path>
            </a:pathLst>
          </a:custGeom>
          <a:noFill/>
          <a:ln w="12700" cap="flat" cmpd="sng">
            <a:solidFill>
              <a:schemeClr val="bg1"/>
            </a:solidFill>
            <a:prstDash val="dash"/>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2" name="Text Box 198"/>
          <p:cNvSpPr txBox="1">
            <a:spLocks noChangeArrowheads="1"/>
          </p:cNvSpPr>
          <p:nvPr/>
        </p:nvSpPr>
        <p:spPr bwMode="auto">
          <a:xfrm>
            <a:off x="4776788" y="5942013"/>
            <a:ext cx="21113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(owned by user 96)</a:t>
            </a:r>
          </a:p>
        </p:txBody>
      </p:sp>
      <p:sp>
        <p:nvSpPr>
          <p:cNvPr id="7193" name="Line 199"/>
          <p:cNvSpPr>
            <a:spLocks noChangeShapeType="1"/>
          </p:cNvSpPr>
          <p:nvPr/>
        </p:nvSpPr>
        <p:spPr bwMode="auto">
          <a:xfrm flipH="1">
            <a:off x="5246688" y="4257675"/>
            <a:ext cx="67468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smtClean="0"/>
              <a:t>The Domain Graph Info page</a:t>
            </a:r>
          </a:p>
        </p:txBody>
      </p:sp>
      <p:sp>
        <p:nvSpPr>
          <p:cNvPr id="45060" name="Rectangle 3"/>
          <p:cNvSpPr>
            <a:spLocks noGrp="1" noChangeArrowheads="1"/>
          </p:cNvSpPr>
          <p:nvPr>
            <p:ph idx="1"/>
          </p:nvPr>
        </p:nvSpPr>
        <p:spPr>
          <a:xfrm>
            <a:off x="7250592" y="623998"/>
            <a:ext cx="1882776" cy="4894300"/>
          </a:xfrm>
        </p:spPr>
        <p:txBody>
          <a:bodyPr/>
          <a:lstStyle/>
          <a:p>
            <a:pPr>
              <a:buFont typeface="Arial" charset="0"/>
              <a:buChar char="•"/>
            </a:pPr>
            <a:r>
              <a:rPr lang="en-US" dirty="0" smtClean="0"/>
              <a:t>Provides DOT </a:t>
            </a:r>
            <a:r>
              <a:rPr lang="en-US" dirty="0" smtClean="0"/>
              <a:t>format download </a:t>
            </a:r>
            <a:r>
              <a:rPr lang="en-US" dirty="0" smtClean="0"/>
              <a:t>for graphs (after successful server start-up)</a:t>
            </a:r>
          </a:p>
          <a:p>
            <a:pPr>
              <a:buFont typeface="Arial" charset="0"/>
              <a:buChar char="•"/>
            </a:pPr>
            <a:r>
              <a:rPr lang="en-US" dirty="0" smtClean="0"/>
              <a:t>Provides list of warnings</a:t>
            </a:r>
          </a:p>
        </p:txBody>
      </p:sp>
      <p:pic>
        <p:nvPicPr>
          <p:cNvPr id="1026" name="Picture 2" descr="C:\Users\trhoades\AppData\Local\Temp\SNAGHTML664726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4" y="533362"/>
            <a:ext cx="7105650" cy="4838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smtClean="0"/>
              <a:t>Lesson objectives review</a:t>
            </a:r>
          </a:p>
        </p:txBody>
      </p:sp>
      <p:sp>
        <p:nvSpPr>
          <p:cNvPr id="46083" name="Rectangle 3"/>
          <p:cNvSpPr>
            <a:spLocks noGrp="1" noChangeArrowheads="1"/>
          </p:cNvSpPr>
          <p:nvPr>
            <p:ph idx="1"/>
          </p:nvPr>
        </p:nvSpPr>
        <p:spPr/>
        <p:txBody>
          <a:bodyPr/>
          <a:lstStyle/>
          <a:p>
            <a:pPr>
              <a:buFont typeface="Arial" charset="0"/>
              <a:buChar char="•"/>
            </a:pPr>
            <a:r>
              <a:rPr lang="en-US" smtClean="0"/>
              <a:t>You should now be able to:</a:t>
            </a:r>
          </a:p>
          <a:p>
            <a:pPr lvl="1" eaLnBrk="1" hangingPunct="1"/>
            <a:r>
              <a:rPr lang="en-US" smtClean="0"/>
              <a:t>Describe how the claim graph defines the boundaries of information for a given claim</a:t>
            </a:r>
          </a:p>
          <a:p>
            <a:pPr lvl="1" eaLnBrk="1" hangingPunct="1"/>
            <a:r>
              <a:rPr lang="en-US" smtClean="0"/>
              <a:t>Add a new entity to the claim graph</a:t>
            </a:r>
          </a:p>
          <a:p>
            <a:pPr lvl="1" eaLnBrk="1" hangingPunct="1"/>
            <a:r>
              <a:rPr lang="en-US" smtClean="0"/>
              <a:t>Describe the common issues concerning overlap, ClaimInfo, and cross-claim entities</a:t>
            </a:r>
          </a:p>
          <a:p>
            <a:pPr lvl="1" eaLnBrk="1" hangingPunct="1"/>
            <a:r>
              <a:rPr lang="en-US" smtClean="0"/>
              <a:t>Identify errors in a malformed data model graph</a:t>
            </a:r>
          </a:p>
        </p:txBody>
      </p:sp>
      <p:sp>
        <p:nvSpPr>
          <p:cNvPr id="4608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pPr eaLnBrk="1" hangingPunct="1"/>
            <a:r>
              <a:rPr lang="en-US" smtClean="0"/>
              <a:t>Review questions</a:t>
            </a:r>
          </a:p>
        </p:txBody>
      </p:sp>
      <p:sp>
        <p:nvSpPr>
          <p:cNvPr id="47107" name="Rectangle 45"/>
          <p:cNvSpPr>
            <a:spLocks noGrp="1" noChangeArrowheads="1"/>
          </p:cNvSpPr>
          <p:nvPr>
            <p:ph idx="1"/>
          </p:nvPr>
        </p:nvSpPr>
        <p:spPr/>
        <p:txBody>
          <a:bodyPr/>
          <a:lstStyle/>
          <a:p>
            <a:pPr marL="457200" indent="-457200" eaLnBrk="1" hangingPunct="1">
              <a:buFont typeface="Arial" charset="0"/>
              <a:buAutoNum type="arabicPeriod"/>
            </a:pPr>
            <a:r>
              <a:rPr lang="en-US" dirty="0" smtClean="0"/>
              <a:t>Replace each "__" with "only one claim" or "many claims":</a:t>
            </a:r>
          </a:p>
          <a:p>
            <a:pPr marL="933450" lvl="1" indent="-419100" eaLnBrk="1" hangingPunct="1">
              <a:buFont typeface="Arial" charset="0"/>
              <a:buAutoNum type="alphaLcParenR"/>
            </a:pPr>
            <a:r>
              <a:rPr lang="en-US" sz="2000" dirty="0" smtClean="0"/>
              <a:t>A claim graph instance contains a set of objects that have information about ______.</a:t>
            </a:r>
          </a:p>
          <a:p>
            <a:pPr marL="933450" lvl="1" indent="-419100" eaLnBrk="1" hangingPunct="1">
              <a:buFont typeface="Arial" charset="0"/>
              <a:buAutoNum type="alphaLcParenR"/>
            </a:pPr>
            <a:r>
              <a:rPr lang="en-US" sz="2000" dirty="0" smtClean="0"/>
              <a:t>Each instance of a claim graph entity (such as a document) references _____.</a:t>
            </a:r>
          </a:p>
          <a:p>
            <a:pPr marL="933450" lvl="1" indent="-419100" eaLnBrk="1" hangingPunct="1">
              <a:buFont typeface="Arial" charset="0"/>
              <a:buAutoNum type="alphaLcParenR"/>
            </a:pPr>
            <a:r>
              <a:rPr lang="en-US" sz="2000" dirty="0" smtClean="0"/>
              <a:t>Each instance of an Admin data entity (such as a user) is referenced by _____.</a:t>
            </a:r>
          </a:p>
          <a:p>
            <a:pPr marL="457200" indent="-457200" eaLnBrk="1" hangingPunct="1">
              <a:buFont typeface="Arial" charset="0"/>
              <a:buAutoNum type="arabicPeriod"/>
            </a:pPr>
            <a:r>
              <a:rPr lang="en-US" dirty="0"/>
              <a:t>What kind of foreign keys are used to add an entity to the claim graph</a:t>
            </a:r>
            <a:r>
              <a:rPr lang="en-US" dirty="0" smtClean="0"/>
              <a:t>?</a:t>
            </a:r>
          </a:p>
          <a:p>
            <a:pPr marL="457200" indent="-457200" eaLnBrk="1" hangingPunct="1">
              <a:buFont typeface="Arial" charset="0"/>
              <a:buAutoNum type="arabicPeriod"/>
            </a:pPr>
            <a:r>
              <a:rPr lang="en-US" dirty="0" smtClean="0"/>
              <a:t>What </a:t>
            </a:r>
            <a:r>
              <a:rPr lang="en-US" dirty="0" smtClean="0"/>
              <a:t>property (field) can be found in an </a:t>
            </a:r>
            <a:r>
              <a:rPr lang="en-US" dirty="0" err="1" smtClean="0"/>
              <a:t>eti</a:t>
            </a:r>
            <a:r>
              <a:rPr lang="en-US" dirty="0" smtClean="0"/>
              <a:t> file that defines a claim graph entity?</a:t>
            </a:r>
          </a:p>
          <a:p>
            <a:pPr marL="457200" indent="-457200" eaLnBrk="1" hangingPunct="1">
              <a:buFont typeface="Arial" charset="0"/>
              <a:buAutoNum type="arabicPeriod"/>
            </a:pPr>
            <a:r>
              <a:rPr lang="en-US" dirty="0" smtClean="0"/>
              <a:t>How can you tell when your data has a malformed claim graph?</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405612124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Who cares about "a claim and its objects"?</a:t>
            </a:r>
          </a:p>
        </p:txBody>
      </p:sp>
      <p:sp>
        <p:nvSpPr>
          <p:cNvPr id="8195" name="Rectangle 3"/>
          <p:cNvSpPr>
            <a:spLocks noGrp="1" noChangeArrowheads="1"/>
          </p:cNvSpPr>
          <p:nvPr>
            <p:ph idx="1"/>
          </p:nvPr>
        </p:nvSpPr>
        <p:spPr/>
        <p:txBody>
          <a:bodyPr/>
          <a:lstStyle/>
          <a:p>
            <a:pPr>
              <a:buFont typeface="Arial" charset="0"/>
              <a:buChar char="•"/>
            </a:pPr>
            <a:r>
              <a:rPr lang="en-US" smtClean="0"/>
              <a:t>Several ClaimCenter features process a "claim and its objects" as a unit</a:t>
            </a:r>
          </a:p>
          <a:p>
            <a:pPr lvl="1"/>
            <a:r>
              <a:rPr lang="en-US" smtClean="0"/>
              <a:t>Archiving</a:t>
            </a:r>
          </a:p>
          <a:p>
            <a:pPr lvl="2"/>
            <a:r>
              <a:rPr lang="en-US" smtClean="0"/>
              <a:t>"The claim and its objects" are copied to the archive and then removed from the primary database</a:t>
            </a:r>
          </a:p>
          <a:p>
            <a:pPr lvl="2"/>
            <a:r>
              <a:rPr lang="en-US" smtClean="0"/>
              <a:t>Objects referenced by that and other claims (such as users and groups) are not archived</a:t>
            </a:r>
          </a:p>
          <a:p>
            <a:pPr lvl="1"/>
            <a:r>
              <a:rPr lang="en-US" smtClean="0"/>
              <a:t>Canceling out of the New Claim wizard / Purging</a:t>
            </a:r>
          </a:p>
          <a:p>
            <a:pPr lvl="2"/>
            <a:r>
              <a:rPr lang="en-US" smtClean="0"/>
              <a:t>"The claim and its objects" are deleted from the database </a:t>
            </a:r>
          </a:p>
          <a:p>
            <a:pPr lvl="1"/>
            <a:r>
              <a:rPr lang="en-US" smtClean="0"/>
              <a:t>Policy Refresh</a:t>
            </a:r>
          </a:p>
          <a:p>
            <a:pPr>
              <a:buFont typeface="Arial" charset="0"/>
              <a:buChar char="•"/>
            </a:pPr>
            <a:r>
              <a:rPr lang="en-US" smtClean="0"/>
              <a:t>These features make use of a "data model graph”</a:t>
            </a:r>
          </a:p>
          <a:p>
            <a:pPr lvl="1">
              <a:buFont typeface="Arial" charset="0"/>
              <a:buChar char="•"/>
            </a:pPr>
            <a:r>
              <a:rPr lang="en-US" smtClean="0"/>
              <a:t>In ClaimCenter, this is known as the </a:t>
            </a:r>
            <a:r>
              <a:rPr lang="en-US" b="1" smtClean="0">
                <a:solidFill>
                  <a:schemeClr val="accent1"/>
                </a:solidFill>
              </a:rPr>
              <a:t>claim</a:t>
            </a:r>
            <a:r>
              <a:rPr lang="en-US" smtClean="0"/>
              <a:t> graph</a:t>
            </a:r>
          </a:p>
          <a:p>
            <a:pPr>
              <a:buFont typeface="Arial" charset="0"/>
              <a:buChar char="•"/>
            </a:pPr>
            <a:r>
              <a:rPr lang="en-US" smtClean="0"/>
              <a:t>All customers need to care because a clean claim graph is required to start the ClaimCenter server</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9"/>
          <p:cNvSpPr>
            <a:spLocks noChangeArrowheads="1"/>
          </p:cNvSpPr>
          <p:nvPr/>
        </p:nvSpPr>
        <p:spPr bwMode="auto">
          <a:xfrm>
            <a:off x="3641725" y="996950"/>
            <a:ext cx="5195888" cy="5387975"/>
          </a:xfrm>
          <a:prstGeom prst="rect">
            <a:avLst/>
          </a:prstGeom>
          <a:solidFill>
            <a:schemeClr val="accent1">
              <a:alpha val="50195"/>
            </a:schemeClr>
          </a:solidFill>
          <a:ln w="12700" algn="ctr">
            <a:solidFill>
              <a:schemeClr val="bg1"/>
            </a:solidFill>
            <a:prstDash val="dash"/>
            <a:miter lim="800000"/>
            <a:headEnd/>
            <a:tailEnd/>
          </a:ln>
        </p:spPr>
        <p:txBody>
          <a:bodyPr lIns="0" tIns="0" rIns="0" bIns="0" anchor="ctr">
            <a:spAutoFit/>
          </a:bodyPr>
          <a:lstStyle/>
          <a:p>
            <a:endParaRPr lang="en-US"/>
          </a:p>
        </p:txBody>
      </p:sp>
      <p:sp>
        <p:nvSpPr>
          <p:cNvPr id="9219" name="Rectangle 2"/>
          <p:cNvSpPr>
            <a:spLocks noGrp="1" noChangeArrowheads="1"/>
          </p:cNvSpPr>
          <p:nvPr>
            <p:ph type="title"/>
          </p:nvPr>
        </p:nvSpPr>
        <p:spPr/>
        <p:txBody>
          <a:bodyPr/>
          <a:lstStyle/>
          <a:p>
            <a:r>
              <a:rPr lang="en-US" smtClean="0"/>
              <a:t>The claim graph</a:t>
            </a:r>
          </a:p>
        </p:txBody>
      </p:sp>
      <p:sp>
        <p:nvSpPr>
          <p:cNvPr id="9220" name="Rectangle 3"/>
          <p:cNvSpPr>
            <a:spLocks noGrp="1" noChangeArrowheads="1"/>
          </p:cNvSpPr>
          <p:nvPr>
            <p:ph idx="1"/>
          </p:nvPr>
        </p:nvSpPr>
        <p:spPr>
          <a:xfrm>
            <a:off x="519113" y="1192213"/>
            <a:ext cx="3063875" cy="5197475"/>
          </a:xfrm>
        </p:spPr>
        <p:txBody>
          <a:bodyPr/>
          <a:lstStyle/>
          <a:p>
            <a:pPr>
              <a:buFont typeface="Arial" charset="0"/>
              <a:buChar char="•"/>
            </a:pPr>
            <a:r>
              <a:rPr lang="en-US" smtClean="0"/>
              <a:t>The </a:t>
            </a:r>
            <a:r>
              <a:rPr lang="en-US" b="1" smtClean="0"/>
              <a:t>claim graph</a:t>
            </a:r>
            <a:r>
              <a:rPr lang="en-US" smtClean="0"/>
              <a:t> consists of the Claim entity and all other entities whose instances can be owned by a single claim </a:t>
            </a:r>
          </a:p>
        </p:txBody>
      </p:sp>
      <p:grpSp>
        <p:nvGrpSpPr>
          <p:cNvPr id="9221" name="Group 4"/>
          <p:cNvGrpSpPr>
            <a:grpSpLocks/>
          </p:cNvGrpSpPr>
          <p:nvPr/>
        </p:nvGrpSpPr>
        <p:grpSpPr bwMode="auto">
          <a:xfrm>
            <a:off x="5272088" y="1239838"/>
            <a:ext cx="1924050" cy="1658937"/>
            <a:chOff x="3357" y="781"/>
            <a:chExt cx="1212" cy="1045"/>
          </a:xfrm>
        </p:grpSpPr>
        <p:sp>
          <p:nvSpPr>
            <p:cNvPr id="9242" name="Rectangle 5"/>
            <p:cNvSpPr>
              <a:spLocks noChangeArrowheads="1"/>
            </p:cNvSpPr>
            <p:nvPr/>
          </p:nvSpPr>
          <p:spPr bwMode="auto">
            <a:xfrm>
              <a:off x="3358" y="781"/>
              <a:ext cx="1211" cy="1045"/>
            </a:xfrm>
            <a:prstGeom prst="rect">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sp>
          <p:nvSpPr>
            <p:cNvPr id="9243" name="Text Box 6"/>
            <p:cNvSpPr txBox="1">
              <a:spLocks noChangeArrowheads="1"/>
            </p:cNvSpPr>
            <p:nvPr/>
          </p:nvSpPr>
          <p:spPr bwMode="auto">
            <a:xfrm>
              <a:off x="3519" y="805"/>
              <a:ext cx="868" cy="23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accent1"/>
                  </a:solidFill>
                </a:rPr>
                <a:t>Claim</a:t>
              </a:r>
            </a:p>
          </p:txBody>
        </p:sp>
        <p:sp>
          <p:nvSpPr>
            <p:cNvPr id="9244" name="Line 7"/>
            <p:cNvSpPr>
              <a:spLocks noChangeShapeType="1"/>
            </p:cNvSpPr>
            <p:nvPr/>
          </p:nvSpPr>
          <p:spPr bwMode="auto">
            <a:xfrm flipH="1">
              <a:off x="3357" y="1062"/>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22" name="Group 8"/>
          <p:cNvGrpSpPr>
            <a:grpSpLocks/>
          </p:cNvGrpSpPr>
          <p:nvPr/>
        </p:nvGrpSpPr>
        <p:grpSpPr bwMode="auto">
          <a:xfrm>
            <a:off x="3795713" y="3392488"/>
            <a:ext cx="1924050" cy="1216025"/>
            <a:chOff x="2895" y="2470"/>
            <a:chExt cx="1212" cy="766"/>
          </a:xfrm>
        </p:grpSpPr>
        <p:sp>
          <p:nvSpPr>
            <p:cNvPr id="9239" name="Rectangle 9"/>
            <p:cNvSpPr>
              <a:spLocks noChangeArrowheads="1"/>
            </p:cNvSpPr>
            <p:nvPr/>
          </p:nvSpPr>
          <p:spPr bwMode="auto">
            <a:xfrm>
              <a:off x="2896" y="2470"/>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40" name="Text Box 10"/>
            <p:cNvSpPr txBox="1">
              <a:spLocks noChangeArrowheads="1"/>
            </p:cNvSpPr>
            <p:nvPr/>
          </p:nvSpPr>
          <p:spPr bwMode="auto">
            <a:xfrm>
              <a:off x="3057" y="2512"/>
              <a:ext cx="868" cy="19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Exposure</a:t>
              </a:r>
            </a:p>
          </p:txBody>
        </p:sp>
        <p:sp>
          <p:nvSpPr>
            <p:cNvPr id="9241" name="Line 11"/>
            <p:cNvSpPr>
              <a:spLocks noChangeShapeType="1"/>
            </p:cNvSpPr>
            <p:nvPr/>
          </p:nvSpPr>
          <p:spPr bwMode="auto">
            <a:xfrm flipH="1">
              <a:off x="2895" y="2751"/>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23" name="Group 12"/>
          <p:cNvGrpSpPr>
            <a:grpSpLocks/>
          </p:cNvGrpSpPr>
          <p:nvPr/>
        </p:nvGrpSpPr>
        <p:grpSpPr bwMode="auto">
          <a:xfrm>
            <a:off x="4148138" y="4973638"/>
            <a:ext cx="1924050" cy="1216025"/>
            <a:chOff x="2895" y="2470"/>
            <a:chExt cx="1212" cy="766"/>
          </a:xfrm>
        </p:grpSpPr>
        <p:sp>
          <p:nvSpPr>
            <p:cNvPr id="9236" name="Rectangle 13"/>
            <p:cNvSpPr>
              <a:spLocks noChangeArrowheads="1"/>
            </p:cNvSpPr>
            <p:nvPr/>
          </p:nvSpPr>
          <p:spPr bwMode="auto">
            <a:xfrm>
              <a:off x="2896" y="2470"/>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37" name="Text Box 14"/>
            <p:cNvSpPr txBox="1">
              <a:spLocks noChangeArrowheads="1"/>
            </p:cNvSpPr>
            <p:nvPr/>
          </p:nvSpPr>
          <p:spPr bwMode="auto">
            <a:xfrm>
              <a:off x="3057" y="2512"/>
              <a:ext cx="868" cy="19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Incident</a:t>
              </a:r>
            </a:p>
          </p:txBody>
        </p:sp>
        <p:sp>
          <p:nvSpPr>
            <p:cNvPr id="9238" name="Line 15"/>
            <p:cNvSpPr>
              <a:spLocks noChangeShapeType="1"/>
            </p:cNvSpPr>
            <p:nvPr/>
          </p:nvSpPr>
          <p:spPr bwMode="auto">
            <a:xfrm flipH="1">
              <a:off x="2895" y="2751"/>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24" name="Group 16"/>
          <p:cNvGrpSpPr>
            <a:grpSpLocks/>
          </p:cNvGrpSpPr>
          <p:nvPr/>
        </p:nvGrpSpPr>
        <p:grpSpPr bwMode="auto">
          <a:xfrm>
            <a:off x="6354763" y="3392488"/>
            <a:ext cx="1924050" cy="1216025"/>
            <a:chOff x="2895" y="2470"/>
            <a:chExt cx="1212" cy="766"/>
          </a:xfrm>
        </p:grpSpPr>
        <p:sp>
          <p:nvSpPr>
            <p:cNvPr id="9233" name="Rectangle 17"/>
            <p:cNvSpPr>
              <a:spLocks noChangeArrowheads="1"/>
            </p:cNvSpPr>
            <p:nvPr/>
          </p:nvSpPr>
          <p:spPr bwMode="auto">
            <a:xfrm>
              <a:off x="2896" y="2470"/>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34" name="Text Box 18"/>
            <p:cNvSpPr txBox="1">
              <a:spLocks noChangeArrowheads="1"/>
            </p:cNvSpPr>
            <p:nvPr/>
          </p:nvSpPr>
          <p:spPr bwMode="auto">
            <a:xfrm>
              <a:off x="3057" y="2512"/>
              <a:ext cx="868" cy="19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Policy</a:t>
              </a:r>
            </a:p>
          </p:txBody>
        </p:sp>
        <p:sp>
          <p:nvSpPr>
            <p:cNvPr id="9235" name="Line 19"/>
            <p:cNvSpPr>
              <a:spLocks noChangeShapeType="1"/>
            </p:cNvSpPr>
            <p:nvPr/>
          </p:nvSpPr>
          <p:spPr bwMode="auto">
            <a:xfrm flipH="1">
              <a:off x="2895" y="2751"/>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25" name="Group 20"/>
          <p:cNvGrpSpPr>
            <a:grpSpLocks/>
          </p:cNvGrpSpPr>
          <p:nvPr/>
        </p:nvGrpSpPr>
        <p:grpSpPr bwMode="auto">
          <a:xfrm>
            <a:off x="6348413" y="4973638"/>
            <a:ext cx="1924050" cy="1216025"/>
            <a:chOff x="2895" y="2470"/>
            <a:chExt cx="1212" cy="766"/>
          </a:xfrm>
        </p:grpSpPr>
        <p:sp>
          <p:nvSpPr>
            <p:cNvPr id="9230" name="Rectangle 21"/>
            <p:cNvSpPr>
              <a:spLocks noChangeArrowheads="1"/>
            </p:cNvSpPr>
            <p:nvPr/>
          </p:nvSpPr>
          <p:spPr bwMode="auto">
            <a:xfrm>
              <a:off x="2896" y="2470"/>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31" name="Text Box 22"/>
            <p:cNvSpPr txBox="1">
              <a:spLocks noChangeArrowheads="1"/>
            </p:cNvSpPr>
            <p:nvPr/>
          </p:nvSpPr>
          <p:spPr bwMode="auto">
            <a:xfrm>
              <a:off x="3057" y="2512"/>
              <a:ext cx="868" cy="19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Coverage</a:t>
              </a:r>
            </a:p>
          </p:txBody>
        </p:sp>
        <p:sp>
          <p:nvSpPr>
            <p:cNvPr id="9232" name="Line 23"/>
            <p:cNvSpPr>
              <a:spLocks noChangeShapeType="1"/>
            </p:cNvSpPr>
            <p:nvPr/>
          </p:nvSpPr>
          <p:spPr bwMode="auto">
            <a:xfrm flipH="1">
              <a:off x="2895" y="2751"/>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26" name="Line 24"/>
          <p:cNvSpPr>
            <a:spLocks noChangeShapeType="1"/>
          </p:cNvSpPr>
          <p:nvPr/>
        </p:nvSpPr>
        <p:spPr bwMode="auto">
          <a:xfrm>
            <a:off x="5929313" y="2886075"/>
            <a:ext cx="0" cy="2085975"/>
          </a:xfrm>
          <a:prstGeom prst="line">
            <a:avLst/>
          </a:prstGeom>
          <a:noFill/>
          <a:ln w="28575">
            <a:solidFill>
              <a:schemeClr val="bg1"/>
            </a:solidFill>
            <a:round/>
            <a:headEnd type="arrow"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7" name="Line 25"/>
          <p:cNvSpPr>
            <a:spLocks noChangeShapeType="1"/>
          </p:cNvSpPr>
          <p:nvPr/>
        </p:nvSpPr>
        <p:spPr bwMode="auto">
          <a:xfrm>
            <a:off x="7065963" y="4581525"/>
            <a:ext cx="0" cy="400050"/>
          </a:xfrm>
          <a:prstGeom prst="line">
            <a:avLst/>
          </a:prstGeom>
          <a:noFill/>
          <a:ln w="28575">
            <a:solidFill>
              <a:schemeClr val="bg1"/>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8" name="Line 26"/>
          <p:cNvSpPr>
            <a:spLocks noChangeShapeType="1"/>
          </p:cNvSpPr>
          <p:nvPr/>
        </p:nvSpPr>
        <p:spPr bwMode="auto">
          <a:xfrm>
            <a:off x="5472113" y="2886075"/>
            <a:ext cx="0" cy="500063"/>
          </a:xfrm>
          <a:prstGeom prst="line">
            <a:avLst/>
          </a:prstGeom>
          <a:noFill/>
          <a:ln w="28575">
            <a:solidFill>
              <a:schemeClr val="bg1"/>
            </a:solidFill>
            <a:round/>
            <a:headEnd type="arrow"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9" name="Line 27"/>
          <p:cNvSpPr>
            <a:spLocks noChangeShapeType="1"/>
          </p:cNvSpPr>
          <p:nvPr/>
        </p:nvSpPr>
        <p:spPr bwMode="auto">
          <a:xfrm>
            <a:off x="7053263" y="2895600"/>
            <a:ext cx="0" cy="500063"/>
          </a:xfrm>
          <a:prstGeom prst="line">
            <a:avLst/>
          </a:prstGeom>
          <a:noFill/>
          <a:ln w="28575">
            <a:solidFill>
              <a:schemeClr val="bg1"/>
            </a:solidFill>
            <a:round/>
            <a:headEnd type="arrow"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9"/>
          <p:cNvSpPr>
            <a:spLocks noGrp="1" noChangeArrowheads="1"/>
          </p:cNvSpPr>
          <p:nvPr>
            <p:ph type="title"/>
          </p:nvPr>
        </p:nvSpPr>
        <p:spPr/>
        <p:txBody>
          <a:bodyPr/>
          <a:lstStyle/>
          <a:p>
            <a:r>
              <a:rPr lang="en-US" smtClean="0"/>
              <a:t>Claim graph instances</a:t>
            </a:r>
          </a:p>
        </p:txBody>
      </p:sp>
      <p:sp>
        <p:nvSpPr>
          <p:cNvPr id="10243" name="Rectangle 10"/>
          <p:cNvSpPr>
            <a:spLocks noGrp="1" noChangeArrowheads="1"/>
          </p:cNvSpPr>
          <p:nvPr>
            <p:ph idx="1"/>
          </p:nvPr>
        </p:nvSpPr>
        <p:spPr>
          <a:xfrm>
            <a:off x="519113" y="1192213"/>
            <a:ext cx="2925762" cy="5197475"/>
          </a:xfrm>
        </p:spPr>
        <p:txBody>
          <a:bodyPr/>
          <a:lstStyle/>
          <a:p>
            <a:pPr>
              <a:buFont typeface="Arial" charset="0"/>
              <a:buChar char="•"/>
            </a:pPr>
            <a:r>
              <a:rPr lang="en-US" smtClean="0"/>
              <a:t>A </a:t>
            </a:r>
            <a:r>
              <a:rPr lang="en-US" b="1" smtClean="0"/>
              <a:t>claim graph instance</a:t>
            </a:r>
            <a:r>
              <a:rPr lang="en-US" smtClean="0"/>
              <a:t> is a set of objects consisting of one claim and all the objects uniquely owned by that claim</a:t>
            </a:r>
          </a:p>
          <a:p>
            <a:pPr lvl="1"/>
            <a:endParaRPr lang="en-US" smtClean="0"/>
          </a:p>
          <a:p>
            <a:pPr lvl="1"/>
            <a:endParaRPr lang="en-US" smtClean="0"/>
          </a:p>
          <a:p>
            <a:pPr lvl="1"/>
            <a:r>
              <a:rPr lang="en-US" smtClean="0"/>
              <a:t>It does not include any data potentially referenced by multiple claims</a:t>
            </a:r>
          </a:p>
        </p:txBody>
      </p:sp>
      <p:grpSp>
        <p:nvGrpSpPr>
          <p:cNvPr id="10244" name="Group 118"/>
          <p:cNvGrpSpPr>
            <a:grpSpLocks/>
          </p:cNvGrpSpPr>
          <p:nvPr/>
        </p:nvGrpSpPr>
        <p:grpSpPr bwMode="auto">
          <a:xfrm>
            <a:off x="4265613" y="1619250"/>
            <a:ext cx="1092200" cy="804863"/>
            <a:chOff x="2083" y="1606"/>
            <a:chExt cx="1489" cy="1097"/>
          </a:xfrm>
        </p:grpSpPr>
        <p:sp>
          <p:nvSpPr>
            <p:cNvPr id="10405" name="Rectangle 1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406" name="Freeform 1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407" name="Freeform 1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408" name="Freeform 1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409" name="Freeform 1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410" name="Rectangle 1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411" name="Rectangle 1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12" name="AutoShape 1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413" name="Freeform 12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14" name="Freeform 12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15" name="Rectangle 1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16" name="Rectangle 1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17" name="Rectangle 1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418" name="Group 132"/>
            <p:cNvGrpSpPr>
              <a:grpSpLocks/>
            </p:cNvGrpSpPr>
            <p:nvPr/>
          </p:nvGrpSpPr>
          <p:grpSpPr bwMode="auto">
            <a:xfrm>
              <a:off x="2221" y="1871"/>
              <a:ext cx="518" cy="782"/>
              <a:chOff x="2400" y="1656"/>
              <a:chExt cx="752" cy="1136"/>
            </a:xfrm>
          </p:grpSpPr>
          <p:sp>
            <p:nvSpPr>
              <p:cNvPr id="10431" name="Freeform 1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32" name="Freeform 1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33" name="Freeform 1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34" name="Freeform 1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35" name="Freeform 1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436" name="Line 1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437" name="Line 1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419" name="Group 140"/>
            <p:cNvGrpSpPr>
              <a:grpSpLocks/>
            </p:cNvGrpSpPr>
            <p:nvPr/>
          </p:nvGrpSpPr>
          <p:grpSpPr bwMode="auto">
            <a:xfrm rot="-6511945">
              <a:off x="2834" y="1842"/>
              <a:ext cx="518" cy="783"/>
              <a:chOff x="2400" y="1656"/>
              <a:chExt cx="752" cy="1136"/>
            </a:xfrm>
          </p:grpSpPr>
          <p:sp>
            <p:nvSpPr>
              <p:cNvPr id="10424" name="Freeform 1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25" name="Freeform 1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26" name="Freeform 1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27" name="Freeform 1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428" name="Freeform 1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29" name="Line 1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430" name="Line 1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420" name="Freeform 14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21" name="Freeform 14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22" name="Rectangle 1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23" name="Rectangle 1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0245" name="Text Box 152"/>
          <p:cNvSpPr txBox="1">
            <a:spLocks noChangeArrowheads="1"/>
          </p:cNvSpPr>
          <p:nvPr/>
        </p:nvSpPr>
        <p:spPr bwMode="auto">
          <a:xfrm>
            <a:off x="5435600" y="1866900"/>
            <a:ext cx="1466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accent1"/>
                </a:solidFill>
              </a:rPr>
              <a:t>claim 127</a:t>
            </a:r>
          </a:p>
        </p:txBody>
      </p:sp>
      <p:sp>
        <p:nvSpPr>
          <p:cNvPr id="10246" name="Text Box 153"/>
          <p:cNvSpPr txBox="1">
            <a:spLocks noChangeArrowheads="1"/>
          </p:cNvSpPr>
          <p:nvPr/>
        </p:nvSpPr>
        <p:spPr bwMode="auto">
          <a:xfrm>
            <a:off x="6284913" y="2619375"/>
            <a:ext cx="157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exposure 31</a:t>
            </a:r>
          </a:p>
        </p:txBody>
      </p:sp>
      <p:sp>
        <p:nvSpPr>
          <p:cNvPr id="10247" name="Text Box 154"/>
          <p:cNvSpPr txBox="1">
            <a:spLocks noChangeArrowheads="1"/>
          </p:cNvSpPr>
          <p:nvPr/>
        </p:nvSpPr>
        <p:spPr bwMode="auto">
          <a:xfrm>
            <a:off x="6375400" y="3222625"/>
            <a:ext cx="12080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vehicle</a:t>
            </a:r>
            <a:br>
              <a:rPr lang="en-US">
                <a:solidFill>
                  <a:schemeClr val="accent1"/>
                </a:solidFill>
              </a:rPr>
            </a:br>
            <a:r>
              <a:rPr lang="en-US">
                <a:solidFill>
                  <a:schemeClr val="accent1"/>
                </a:solidFill>
              </a:rPr>
              <a:t>incident 8</a:t>
            </a:r>
          </a:p>
        </p:txBody>
      </p:sp>
      <p:grpSp>
        <p:nvGrpSpPr>
          <p:cNvPr id="10248" name="Group 155"/>
          <p:cNvGrpSpPr>
            <a:grpSpLocks/>
          </p:cNvGrpSpPr>
          <p:nvPr/>
        </p:nvGrpSpPr>
        <p:grpSpPr bwMode="auto">
          <a:xfrm>
            <a:off x="5591175" y="2476500"/>
            <a:ext cx="603250" cy="600075"/>
            <a:chOff x="3360" y="800"/>
            <a:chExt cx="620" cy="616"/>
          </a:xfrm>
        </p:grpSpPr>
        <p:sp>
          <p:nvSpPr>
            <p:cNvPr id="10399" name="AutoShape 15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0400" name="Freeform 157"/>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0401" name="Group 158"/>
            <p:cNvGrpSpPr>
              <a:grpSpLocks/>
            </p:cNvGrpSpPr>
            <p:nvPr/>
          </p:nvGrpSpPr>
          <p:grpSpPr bwMode="auto">
            <a:xfrm flipH="1">
              <a:off x="3749" y="1171"/>
              <a:ext cx="212" cy="213"/>
              <a:chOff x="1350" y="686"/>
              <a:chExt cx="1132" cy="1132"/>
            </a:xfrm>
          </p:grpSpPr>
          <p:sp>
            <p:nvSpPr>
              <p:cNvPr id="10403" name="AutoShape 15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404" name="Picture 16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402" name="Picture 16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49" name="Group 162"/>
          <p:cNvGrpSpPr>
            <a:grpSpLocks/>
          </p:cNvGrpSpPr>
          <p:nvPr/>
        </p:nvGrpSpPr>
        <p:grpSpPr bwMode="auto">
          <a:xfrm>
            <a:off x="5456238" y="3238500"/>
            <a:ext cx="860425" cy="590550"/>
            <a:chOff x="463" y="1743"/>
            <a:chExt cx="1186" cy="813"/>
          </a:xfrm>
        </p:grpSpPr>
        <p:sp>
          <p:nvSpPr>
            <p:cNvPr id="10379" name="Freeform 163"/>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0" name="Freeform 164"/>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1" name="AutoShape 165"/>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0382" name="AutoShape 166"/>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0383" name="Freeform 167"/>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84" name="Freeform 168"/>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85" name="Freeform 169"/>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86" name="Freeform 170"/>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7" name="Freeform 171"/>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8" name="Freeform 172"/>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9" name="Freeform 173"/>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390" name="Freeform 174"/>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0391" name="Line 175"/>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92" name="Line 176"/>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93" name="Oval 177"/>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0394" name="Freeform 178"/>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5" name="Freeform 179"/>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6" name="Oval 180"/>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0397" name="Freeform 181"/>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8" name="Freeform 182"/>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50" name="Line 184"/>
          <p:cNvSpPr>
            <a:spLocks noChangeShapeType="1"/>
          </p:cNvSpPr>
          <p:nvPr/>
        </p:nvSpPr>
        <p:spPr bwMode="auto">
          <a:xfrm>
            <a:off x="4800600" y="2416175"/>
            <a:ext cx="0" cy="18129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1" name="Text Box 185"/>
          <p:cNvSpPr txBox="1">
            <a:spLocks noChangeArrowheads="1"/>
          </p:cNvSpPr>
          <p:nvPr/>
        </p:nvSpPr>
        <p:spPr bwMode="auto">
          <a:xfrm>
            <a:off x="6267450" y="4025900"/>
            <a:ext cx="180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activity 635</a:t>
            </a:r>
          </a:p>
        </p:txBody>
      </p:sp>
      <p:grpSp>
        <p:nvGrpSpPr>
          <p:cNvPr id="10252" name="Group 186"/>
          <p:cNvGrpSpPr>
            <a:grpSpLocks/>
          </p:cNvGrpSpPr>
          <p:nvPr/>
        </p:nvGrpSpPr>
        <p:grpSpPr bwMode="auto">
          <a:xfrm>
            <a:off x="5657850" y="3870325"/>
            <a:ext cx="474663" cy="603250"/>
            <a:chOff x="2401" y="425"/>
            <a:chExt cx="907" cy="1154"/>
          </a:xfrm>
        </p:grpSpPr>
        <p:sp>
          <p:nvSpPr>
            <p:cNvPr id="10373" name="Rectangle 18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0374" name="Line 18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5" name="Line 18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6" name="Rectangle 19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0377" name="Freeform 191"/>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0378" name="Line 19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53" name="Line 193"/>
          <p:cNvSpPr>
            <a:spLocks noChangeShapeType="1"/>
          </p:cNvSpPr>
          <p:nvPr/>
        </p:nvSpPr>
        <p:spPr bwMode="auto">
          <a:xfrm flipH="1">
            <a:off x="4784725" y="2778125"/>
            <a:ext cx="80486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4" name="Line 194"/>
          <p:cNvSpPr>
            <a:spLocks noChangeShapeType="1"/>
          </p:cNvSpPr>
          <p:nvPr/>
        </p:nvSpPr>
        <p:spPr bwMode="auto">
          <a:xfrm flipH="1">
            <a:off x="4800600" y="4229100"/>
            <a:ext cx="85248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5" name="AutoShape 195"/>
          <p:cNvSpPr>
            <a:spLocks noChangeArrowheads="1"/>
          </p:cNvSpPr>
          <p:nvPr/>
        </p:nvSpPr>
        <p:spPr bwMode="auto">
          <a:xfrm>
            <a:off x="4335463" y="4787900"/>
            <a:ext cx="587375" cy="59848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0256" name="Text Box 196"/>
          <p:cNvSpPr txBox="1">
            <a:spLocks noChangeArrowheads="1"/>
          </p:cNvSpPr>
          <p:nvPr/>
        </p:nvSpPr>
        <p:spPr bwMode="auto">
          <a:xfrm>
            <a:off x="4094163" y="5351463"/>
            <a:ext cx="1073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0066"/>
                </a:solidFill>
              </a:rPr>
              <a:t>user 96</a:t>
            </a:r>
          </a:p>
        </p:txBody>
      </p:sp>
      <p:sp>
        <p:nvSpPr>
          <p:cNvPr id="10257" name="Freeform 302"/>
          <p:cNvSpPr>
            <a:spLocks/>
          </p:cNvSpPr>
          <p:nvPr/>
        </p:nvSpPr>
        <p:spPr bwMode="auto">
          <a:xfrm>
            <a:off x="4865688" y="2432050"/>
            <a:ext cx="427037" cy="2490788"/>
          </a:xfrm>
          <a:custGeom>
            <a:avLst/>
            <a:gdLst>
              <a:gd name="T0" fmla="*/ 0 w 149"/>
              <a:gd name="T1" fmla="*/ 2147483647 h 1569"/>
              <a:gd name="T2" fmla="*/ 2147483647 w 149"/>
              <a:gd name="T3" fmla="*/ 2147483647 h 1569"/>
              <a:gd name="T4" fmla="*/ 2147483647 w 149"/>
              <a:gd name="T5" fmla="*/ 0 h 1569"/>
              <a:gd name="T6" fmla="*/ 0 60000 65536"/>
              <a:gd name="T7" fmla="*/ 0 60000 65536"/>
              <a:gd name="T8" fmla="*/ 0 60000 65536"/>
              <a:gd name="T9" fmla="*/ 0 w 149"/>
              <a:gd name="T10" fmla="*/ 0 h 1569"/>
              <a:gd name="T11" fmla="*/ 149 w 149"/>
              <a:gd name="T12" fmla="*/ 1569 h 1569"/>
            </a:gdLst>
            <a:ahLst/>
            <a:cxnLst>
              <a:cxn ang="T6">
                <a:pos x="T0" y="T1"/>
              </a:cxn>
              <a:cxn ang="T7">
                <a:pos x="T2" y="T3"/>
              </a:cxn>
              <a:cxn ang="T8">
                <a:pos x="T4" y="T5"/>
              </a:cxn>
            </a:cxnLst>
            <a:rect l="T9" t="T10" r="T11" b="T12"/>
            <a:pathLst>
              <a:path w="149" h="1569">
                <a:moveTo>
                  <a:pt x="0" y="1569"/>
                </a:moveTo>
                <a:cubicBezTo>
                  <a:pt x="50" y="1569"/>
                  <a:pt x="99" y="1569"/>
                  <a:pt x="149" y="1569"/>
                </a:cubicBezTo>
                <a:lnTo>
                  <a:pt x="149" y="0"/>
                </a:lnTo>
              </a:path>
            </a:pathLst>
          </a:custGeom>
          <a:noFill/>
          <a:ln w="12700" cap="flat" cmpd="sng">
            <a:solidFill>
              <a:schemeClr val="bg1"/>
            </a:solidFill>
            <a:prstDash val="dash"/>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58" name="AutoShape 304"/>
          <p:cNvSpPr>
            <a:spLocks noChangeArrowheads="1"/>
          </p:cNvSpPr>
          <p:nvPr/>
        </p:nvSpPr>
        <p:spPr bwMode="auto">
          <a:xfrm>
            <a:off x="4032250" y="1417638"/>
            <a:ext cx="4319588" cy="3263900"/>
          </a:xfrm>
          <a:prstGeom prst="roundRect">
            <a:avLst>
              <a:gd name="adj" fmla="val 16667"/>
            </a:avLst>
          </a:prstGeom>
          <a:noFill/>
          <a:ln w="1270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59" name="Text Box 305"/>
          <p:cNvSpPr txBox="1">
            <a:spLocks noChangeArrowheads="1"/>
          </p:cNvSpPr>
          <p:nvPr/>
        </p:nvSpPr>
        <p:spPr bwMode="auto">
          <a:xfrm>
            <a:off x="4017963" y="1111250"/>
            <a:ext cx="446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accent1"/>
                </a:solidFill>
              </a:rPr>
              <a:t>Claim graph instance for claim 127</a:t>
            </a:r>
          </a:p>
        </p:txBody>
      </p:sp>
      <p:sp>
        <p:nvSpPr>
          <p:cNvPr id="10260" name="Text Box 306"/>
          <p:cNvSpPr txBox="1">
            <a:spLocks noChangeArrowheads="1"/>
          </p:cNvSpPr>
          <p:nvPr/>
        </p:nvSpPr>
        <p:spPr bwMode="auto">
          <a:xfrm>
            <a:off x="4364038" y="5643563"/>
            <a:ext cx="34671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(User 96 is referenced by many claims and therefore is not uniquely owned by claim 127)</a:t>
            </a:r>
          </a:p>
        </p:txBody>
      </p:sp>
      <p:grpSp>
        <p:nvGrpSpPr>
          <p:cNvPr id="10261" name="Group 344"/>
          <p:cNvGrpSpPr>
            <a:grpSpLocks/>
          </p:cNvGrpSpPr>
          <p:nvPr/>
        </p:nvGrpSpPr>
        <p:grpSpPr bwMode="auto">
          <a:xfrm>
            <a:off x="7118350" y="4768850"/>
            <a:ext cx="823913" cy="598488"/>
            <a:chOff x="1107" y="2995"/>
            <a:chExt cx="519" cy="377"/>
          </a:xfrm>
        </p:grpSpPr>
        <p:sp>
          <p:nvSpPr>
            <p:cNvPr id="10338" name="AutoShape 309"/>
            <p:cNvSpPr>
              <a:spLocks noChangeArrowheads="1"/>
            </p:cNvSpPr>
            <p:nvPr/>
          </p:nvSpPr>
          <p:spPr bwMode="auto">
            <a:xfrm>
              <a:off x="1107" y="2995"/>
              <a:ext cx="519" cy="377"/>
            </a:xfrm>
            <a:prstGeom prst="roundRect">
              <a:avLst>
                <a:gd name="adj" fmla="val 16667"/>
              </a:avLst>
            </a:prstGeom>
            <a:solidFill>
              <a:schemeClr val="tx1"/>
            </a:solidFill>
            <a:ln w="12700" algn="ctr">
              <a:solidFill>
                <a:schemeClr val="accent1"/>
              </a:solidFill>
              <a:round/>
              <a:headEnd/>
              <a:tailEnd/>
            </a:ln>
          </p:spPr>
          <p:txBody>
            <a:bodyPr lIns="0" tIns="0" rIns="0" bIns="0" anchor="ctr">
              <a:spAutoFit/>
            </a:bodyPr>
            <a:lstStyle/>
            <a:p>
              <a:endParaRPr lang="en-US"/>
            </a:p>
          </p:txBody>
        </p:sp>
        <p:grpSp>
          <p:nvGrpSpPr>
            <p:cNvPr id="10339" name="Group 310"/>
            <p:cNvGrpSpPr>
              <a:grpSpLocks/>
            </p:cNvGrpSpPr>
            <p:nvPr/>
          </p:nvGrpSpPr>
          <p:grpSpPr bwMode="auto">
            <a:xfrm>
              <a:off x="1184" y="3049"/>
              <a:ext cx="365" cy="269"/>
              <a:chOff x="2083" y="1606"/>
              <a:chExt cx="1489" cy="1097"/>
            </a:xfrm>
          </p:grpSpPr>
          <p:sp>
            <p:nvSpPr>
              <p:cNvPr id="10340" name="Rectangle 3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341" name="Freeform 3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42" name="Freeform 3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43" name="Freeform 3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44" name="Freeform 3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345" name="Rectangle 3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346" name="Rectangle 3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47" name="AutoShape 3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348" name="Freeform 319"/>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49" name="Freeform 320"/>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50" name="Rectangle 3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51" name="Rectangle 3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52" name="Rectangle 3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353" name="Group 324"/>
              <p:cNvGrpSpPr>
                <a:grpSpLocks/>
              </p:cNvGrpSpPr>
              <p:nvPr/>
            </p:nvGrpSpPr>
            <p:grpSpPr bwMode="auto">
              <a:xfrm>
                <a:off x="2221" y="1871"/>
                <a:ext cx="518" cy="782"/>
                <a:chOff x="2400" y="1656"/>
                <a:chExt cx="752" cy="1136"/>
              </a:xfrm>
            </p:grpSpPr>
            <p:sp>
              <p:nvSpPr>
                <p:cNvPr id="10366" name="Freeform 3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67" name="Freeform 3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68" name="Freeform 3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69" name="Freeform 3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70" name="Freeform 3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71" name="Line 3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72" name="Line 3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354" name="Group 332"/>
              <p:cNvGrpSpPr>
                <a:grpSpLocks/>
              </p:cNvGrpSpPr>
              <p:nvPr/>
            </p:nvGrpSpPr>
            <p:grpSpPr bwMode="auto">
              <a:xfrm rot="-6511945">
                <a:off x="2834" y="1842"/>
                <a:ext cx="518" cy="783"/>
                <a:chOff x="2400" y="1656"/>
                <a:chExt cx="752" cy="1136"/>
              </a:xfrm>
            </p:grpSpPr>
            <p:sp>
              <p:nvSpPr>
                <p:cNvPr id="10359" name="Freeform 3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60" name="Freeform 3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61" name="Freeform 3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62" name="Freeform 3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63" name="Freeform 3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64" name="Line 3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65" name="Line 3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355" name="Freeform 340"/>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56" name="Freeform 341"/>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57" name="Rectangle 3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58" name="Rectangle 3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grpSp>
        <p:nvGrpSpPr>
          <p:cNvPr id="10262" name="Group 345"/>
          <p:cNvGrpSpPr>
            <a:grpSpLocks/>
          </p:cNvGrpSpPr>
          <p:nvPr/>
        </p:nvGrpSpPr>
        <p:grpSpPr bwMode="auto">
          <a:xfrm>
            <a:off x="7270750" y="4873625"/>
            <a:ext cx="823913" cy="598488"/>
            <a:chOff x="1107" y="2995"/>
            <a:chExt cx="519" cy="377"/>
          </a:xfrm>
        </p:grpSpPr>
        <p:sp>
          <p:nvSpPr>
            <p:cNvPr id="10303" name="AutoShape 346"/>
            <p:cNvSpPr>
              <a:spLocks noChangeArrowheads="1"/>
            </p:cNvSpPr>
            <p:nvPr/>
          </p:nvSpPr>
          <p:spPr bwMode="auto">
            <a:xfrm>
              <a:off x="1107" y="2995"/>
              <a:ext cx="519" cy="377"/>
            </a:xfrm>
            <a:prstGeom prst="roundRect">
              <a:avLst>
                <a:gd name="adj" fmla="val 16667"/>
              </a:avLst>
            </a:prstGeom>
            <a:solidFill>
              <a:schemeClr val="tx1"/>
            </a:solidFill>
            <a:ln w="12700" algn="ctr">
              <a:solidFill>
                <a:schemeClr val="accent1"/>
              </a:solidFill>
              <a:round/>
              <a:headEnd/>
              <a:tailEnd/>
            </a:ln>
          </p:spPr>
          <p:txBody>
            <a:bodyPr lIns="0" tIns="0" rIns="0" bIns="0" anchor="ctr">
              <a:spAutoFit/>
            </a:bodyPr>
            <a:lstStyle/>
            <a:p>
              <a:endParaRPr lang="en-US"/>
            </a:p>
          </p:txBody>
        </p:sp>
        <p:grpSp>
          <p:nvGrpSpPr>
            <p:cNvPr id="10304" name="Group 347"/>
            <p:cNvGrpSpPr>
              <a:grpSpLocks/>
            </p:cNvGrpSpPr>
            <p:nvPr/>
          </p:nvGrpSpPr>
          <p:grpSpPr bwMode="auto">
            <a:xfrm>
              <a:off x="1184" y="3049"/>
              <a:ext cx="365" cy="269"/>
              <a:chOff x="2083" y="1606"/>
              <a:chExt cx="1489" cy="1097"/>
            </a:xfrm>
          </p:grpSpPr>
          <p:sp>
            <p:nvSpPr>
              <p:cNvPr id="10305" name="Rectangle 34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306" name="Freeform 34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07" name="Freeform 35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08" name="Freeform 35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09" name="Freeform 35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310" name="Rectangle 35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311" name="Rectangle 35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12" name="AutoShape 35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313" name="Freeform 356"/>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14" name="Freeform 357"/>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15" name="Rectangle 35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16" name="Rectangle 35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17" name="Rectangle 36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318" name="Group 361"/>
              <p:cNvGrpSpPr>
                <a:grpSpLocks/>
              </p:cNvGrpSpPr>
              <p:nvPr/>
            </p:nvGrpSpPr>
            <p:grpSpPr bwMode="auto">
              <a:xfrm>
                <a:off x="2221" y="1871"/>
                <a:ext cx="518" cy="782"/>
                <a:chOff x="2400" y="1656"/>
                <a:chExt cx="752" cy="1136"/>
              </a:xfrm>
            </p:grpSpPr>
            <p:sp>
              <p:nvSpPr>
                <p:cNvPr id="10331" name="Freeform 36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32" name="Freeform 36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33" name="Freeform 36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34" name="Freeform 36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35" name="Freeform 36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36" name="Line 36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37" name="Line 36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319" name="Group 369"/>
              <p:cNvGrpSpPr>
                <a:grpSpLocks/>
              </p:cNvGrpSpPr>
              <p:nvPr/>
            </p:nvGrpSpPr>
            <p:grpSpPr bwMode="auto">
              <a:xfrm rot="-6511945">
                <a:off x="2834" y="1842"/>
                <a:ext cx="518" cy="783"/>
                <a:chOff x="2400" y="1656"/>
                <a:chExt cx="752" cy="1136"/>
              </a:xfrm>
            </p:grpSpPr>
            <p:sp>
              <p:nvSpPr>
                <p:cNvPr id="10324" name="Freeform 37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25" name="Freeform 37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26" name="Freeform 37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27" name="Freeform 37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28" name="Freeform 37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29" name="Line 37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30" name="Line 37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320" name="Freeform 377"/>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21" name="Freeform 378"/>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22" name="Rectangle 37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23" name="Rectangle 38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grpSp>
        <p:nvGrpSpPr>
          <p:cNvPr id="10263" name="Group 381"/>
          <p:cNvGrpSpPr>
            <a:grpSpLocks/>
          </p:cNvGrpSpPr>
          <p:nvPr/>
        </p:nvGrpSpPr>
        <p:grpSpPr bwMode="auto">
          <a:xfrm>
            <a:off x="7423150" y="5010150"/>
            <a:ext cx="823913" cy="598488"/>
            <a:chOff x="1107" y="2995"/>
            <a:chExt cx="519" cy="377"/>
          </a:xfrm>
        </p:grpSpPr>
        <p:sp>
          <p:nvSpPr>
            <p:cNvPr id="10268" name="AutoShape 382"/>
            <p:cNvSpPr>
              <a:spLocks noChangeArrowheads="1"/>
            </p:cNvSpPr>
            <p:nvPr/>
          </p:nvSpPr>
          <p:spPr bwMode="auto">
            <a:xfrm>
              <a:off x="1107" y="2995"/>
              <a:ext cx="519" cy="377"/>
            </a:xfrm>
            <a:prstGeom prst="roundRect">
              <a:avLst>
                <a:gd name="adj" fmla="val 16667"/>
              </a:avLst>
            </a:prstGeom>
            <a:solidFill>
              <a:schemeClr val="tx1"/>
            </a:solidFill>
            <a:ln w="12700" algn="ctr">
              <a:solidFill>
                <a:schemeClr val="accent1"/>
              </a:solidFill>
              <a:round/>
              <a:headEnd/>
              <a:tailEnd/>
            </a:ln>
          </p:spPr>
          <p:txBody>
            <a:bodyPr lIns="0" tIns="0" rIns="0" bIns="0" anchor="ctr">
              <a:spAutoFit/>
            </a:bodyPr>
            <a:lstStyle/>
            <a:p>
              <a:endParaRPr lang="en-US"/>
            </a:p>
          </p:txBody>
        </p:sp>
        <p:grpSp>
          <p:nvGrpSpPr>
            <p:cNvPr id="10269" name="Group 383"/>
            <p:cNvGrpSpPr>
              <a:grpSpLocks/>
            </p:cNvGrpSpPr>
            <p:nvPr/>
          </p:nvGrpSpPr>
          <p:grpSpPr bwMode="auto">
            <a:xfrm>
              <a:off x="1184" y="3049"/>
              <a:ext cx="365" cy="269"/>
              <a:chOff x="2083" y="1606"/>
              <a:chExt cx="1489" cy="1097"/>
            </a:xfrm>
          </p:grpSpPr>
          <p:sp>
            <p:nvSpPr>
              <p:cNvPr id="10270" name="Rectangle 38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271" name="Freeform 38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2" name="Freeform 38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3" name="Freeform 38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4" name="Freeform 38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275" name="Rectangle 38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276" name="Rectangle 39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77" name="AutoShape 39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278" name="Freeform 39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79" name="Freeform 39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80" name="Rectangle 39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1" name="Rectangle 39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2" name="Rectangle 39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283" name="Group 397"/>
              <p:cNvGrpSpPr>
                <a:grpSpLocks/>
              </p:cNvGrpSpPr>
              <p:nvPr/>
            </p:nvGrpSpPr>
            <p:grpSpPr bwMode="auto">
              <a:xfrm>
                <a:off x="2221" y="1871"/>
                <a:ext cx="518" cy="782"/>
                <a:chOff x="2400" y="1656"/>
                <a:chExt cx="752" cy="1136"/>
              </a:xfrm>
            </p:grpSpPr>
            <p:sp>
              <p:nvSpPr>
                <p:cNvPr id="10296" name="Freeform 39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7" name="Freeform 39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8" name="Freeform 40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9" name="Freeform 40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00" name="Freeform 40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01" name="Line 40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2" name="Line 40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284" name="Group 405"/>
              <p:cNvGrpSpPr>
                <a:grpSpLocks/>
              </p:cNvGrpSpPr>
              <p:nvPr/>
            </p:nvGrpSpPr>
            <p:grpSpPr bwMode="auto">
              <a:xfrm rot="-6511945">
                <a:off x="2834" y="1842"/>
                <a:ext cx="518" cy="783"/>
                <a:chOff x="2400" y="1656"/>
                <a:chExt cx="752" cy="1136"/>
              </a:xfrm>
            </p:grpSpPr>
            <p:sp>
              <p:nvSpPr>
                <p:cNvPr id="10289" name="Freeform 40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0" name="Freeform 40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1" name="Freeform 40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2" name="Freeform 40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293" name="Freeform 41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4" name="Line 41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95" name="Line 41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85" name="Freeform 41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86" name="Freeform 41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87" name="Rectangle 41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8" name="Rectangle 41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10264" name="Line 307"/>
          <p:cNvSpPr>
            <a:spLocks noChangeShapeType="1"/>
          </p:cNvSpPr>
          <p:nvPr/>
        </p:nvSpPr>
        <p:spPr bwMode="auto">
          <a:xfrm>
            <a:off x="4903788" y="5154613"/>
            <a:ext cx="2347912" cy="0"/>
          </a:xfrm>
          <a:prstGeom prst="line">
            <a:avLst/>
          </a:prstGeom>
          <a:noFill/>
          <a:ln w="12700">
            <a:solidFill>
              <a:schemeClr val="bg1"/>
            </a:solidFill>
            <a:prstDash val="dash"/>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5" name="Line 417"/>
          <p:cNvSpPr>
            <a:spLocks noChangeShapeType="1"/>
          </p:cNvSpPr>
          <p:nvPr/>
        </p:nvSpPr>
        <p:spPr bwMode="auto">
          <a:xfrm>
            <a:off x="4918075" y="5076825"/>
            <a:ext cx="2192338" cy="0"/>
          </a:xfrm>
          <a:prstGeom prst="line">
            <a:avLst/>
          </a:prstGeom>
          <a:noFill/>
          <a:ln w="12700">
            <a:solidFill>
              <a:schemeClr val="bg1"/>
            </a:solidFill>
            <a:prstDash val="dash"/>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6" name="Line 418"/>
          <p:cNvSpPr>
            <a:spLocks noChangeShapeType="1"/>
          </p:cNvSpPr>
          <p:nvPr/>
        </p:nvSpPr>
        <p:spPr bwMode="auto">
          <a:xfrm>
            <a:off x="4903788" y="5218113"/>
            <a:ext cx="2522537" cy="0"/>
          </a:xfrm>
          <a:prstGeom prst="line">
            <a:avLst/>
          </a:prstGeom>
          <a:noFill/>
          <a:ln w="12700">
            <a:solidFill>
              <a:schemeClr val="bg1"/>
            </a:solidFill>
            <a:prstDash val="dash"/>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7" name="Line 496"/>
          <p:cNvSpPr>
            <a:spLocks noChangeShapeType="1"/>
          </p:cNvSpPr>
          <p:nvPr/>
        </p:nvSpPr>
        <p:spPr bwMode="auto">
          <a:xfrm flipH="1">
            <a:off x="4797425" y="3508375"/>
            <a:ext cx="658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1304925" y="2657475"/>
            <a:ext cx="4752975" cy="1152525"/>
          </a:xfrm>
          <a:prstGeom prst="rect">
            <a:avLst/>
          </a:prstGeom>
          <a:solidFill>
            <a:schemeClr val="accent1">
              <a:alpha val="50195"/>
            </a:schemeClr>
          </a:solidFill>
          <a:ln w="12700" algn="ctr">
            <a:solidFill>
              <a:schemeClr val="bg1"/>
            </a:solidFill>
            <a:prstDash val="dash"/>
            <a:miter lim="800000"/>
            <a:headEnd/>
            <a:tailEnd/>
          </a:ln>
        </p:spPr>
        <p:txBody>
          <a:bodyPr lIns="0" tIns="0" rIns="0" bIns="0" anchor="ctr"/>
          <a:lstStyle/>
          <a:p>
            <a:endParaRPr lang="en-US"/>
          </a:p>
        </p:txBody>
      </p:sp>
      <p:sp>
        <p:nvSpPr>
          <p:cNvPr id="3" name="Rectangle 409"/>
          <p:cNvSpPr>
            <a:spLocks noChangeArrowheads="1"/>
          </p:cNvSpPr>
          <p:nvPr/>
        </p:nvSpPr>
        <p:spPr bwMode="auto">
          <a:xfrm>
            <a:off x="752475" y="4257675"/>
            <a:ext cx="7877175" cy="2190750"/>
          </a:xfrm>
          <a:prstGeom prst="rect">
            <a:avLst/>
          </a:prstGeom>
          <a:solidFill>
            <a:srgbClr val="FF0066">
              <a:alpha val="50195"/>
            </a:srgbClr>
          </a:solidFill>
          <a:ln w="12700" algn="ctr">
            <a:solidFill>
              <a:schemeClr val="bg1"/>
            </a:solidFill>
            <a:prstDash val="dash"/>
            <a:miter lim="800000"/>
            <a:headEnd/>
            <a:tailEnd/>
          </a:ln>
        </p:spPr>
        <p:txBody>
          <a:bodyPr lIns="0" tIns="0" rIns="0" bIns="0" anchor="ctr"/>
          <a:lstStyle/>
          <a:p>
            <a:endParaRPr lang="en-US"/>
          </a:p>
        </p:txBody>
      </p:sp>
      <p:sp>
        <p:nvSpPr>
          <p:cNvPr id="11275" name="Rectangle 3"/>
          <p:cNvSpPr>
            <a:spLocks noGrp="1" noChangeArrowheads="1"/>
          </p:cNvSpPr>
          <p:nvPr>
            <p:ph idx="1"/>
          </p:nvPr>
        </p:nvSpPr>
        <p:spPr>
          <a:xfrm>
            <a:off x="519113" y="741363"/>
            <a:ext cx="8318500" cy="1700212"/>
          </a:xfrm>
        </p:spPr>
        <p:txBody>
          <a:bodyPr/>
          <a:lstStyle/>
          <a:p>
            <a:pPr>
              <a:buFont typeface="Arial" charset="0"/>
              <a:buChar char="•"/>
            </a:pPr>
            <a:r>
              <a:rPr lang="en-US" smtClean="0"/>
              <a:t>Non-graph data consists of any data not in the claim graph</a:t>
            </a:r>
          </a:p>
          <a:p>
            <a:pPr lvl="1">
              <a:buFont typeface="Arial" charset="0"/>
              <a:buChar char="•"/>
            </a:pPr>
            <a:r>
              <a:rPr lang="en-US" smtClean="0"/>
              <a:t>Admin data</a:t>
            </a:r>
          </a:p>
          <a:p>
            <a:pPr lvl="1">
              <a:buFont typeface="Arial" charset="0"/>
              <a:buChar char="•"/>
            </a:pPr>
            <a:r>
              <a:rPr lang="en-US" smtClean="0"/>
              <a:t>System data</a:t>
            </a:r>
          </a:p>
          <a:p>
            <a:pPr lvl="1">
              <a:buFont typeface="Arial" charset="0"/>
              <a:buChar char="•"/>
            </a:pPr>
            <a:r>
              <a:rPr lang="en-US" smtClean="0"/>
              <a:t>Cross-claim entities</a:t>
            </a:r>
          </a:p>
          <a:p>
            <a:pPr lvl="1">
              <a:buFont typeface="Arial" charset="0"/>
              <a:buChar char="•"/>
            </a:pPr>
            <a:endParaRPr lang="en-US" smtClean="0"/>
          </a:p>
        </p:txBody>
      </p:sp>
      <p:grpSp>
        <p:nvGrpSpPr>
          <p:cNvPr id="2" name="Group 252"/>
          <p:cNvGrpSpPr>
            <a:grpSpLocks/>
          </p:cNvGrpSpPr>
          <p:nvPr/>
        </p:nvGrpSpPr>
        <p:grpSpPr bwMode="auto">
          <a:xfrm>
            <a:off x="2349500" y="4533900"/>
            <a:ext cx="1846263" cy="774700"/>
            <a:chOff x="3854641" y="2608104"/>
            <a:chExt cx="1845769" cy="774752"/>
          </a:xfrm>
        </p:grpSpPr>
        <p:grpSp>
          <p:nvGrpSpPr>
            <p:cNvPr id="11596" name="Group 418"/>
            <p:cNvGrpSpPr>
              <a:grpSpLocks/>
            </p:cNvGrpSpPr>
            <p:nvPr/>
          </p:nvGrpSpPr>
          <p:grpSpPr bwMode="auto">
            <a:xfrm>
              <a:off x="3854641" y="2608104"/>
              <a:ext cx="1845769" cy="774752"/>
              <a:chOff x="2874" y="2307"/>
              <a:chExt cx="1453" cy="778"/>
            </a:xfrm>
          </p:grpSpPr>
          <p:sp>
            <p:nvSpPr>
              <p:cNvPr id="11598" name="Rectangle 419"/>
              <p:cNvSpPr>
                <a:spLocks noChangeArrowheads="1"/>
              </p:cNvSpPr>
              <p:nvPr/>
            </p:nvSpPr>
            <p:spPr bwMode="auto">
              <a:xfrm>
                <a:off x="2877" y="2307"/>
                <a:ext cx="1447" cy="77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99" name="Text Box 420"/>
              <p:cNvSpPr txBox="1">
                <a:spLocks noChangeArrowheads="1"/>
              </p:cNvSpPr>
              <p:nvPr/>
            </p:nvSpPr>
            <p:spPr bwMode="auto">
              <a:xfrm>
                <a:off x="2904" y="2331"/>
                <a:ext cx="1392" cy="27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0066"/>
                    </a:solidFill>
                  </a:rPr>
                  <a:t>User</a:t>
                </a:r>
              </a:p>
            </p:txBody>
          </p:sp>
          <p:sp>
            <p:nvSpPr>
              <p:cNvPr id="11600" name="Line 421"/>
              <p:cNvSpPr>
                <a:spLocks noChangeShapeType="1"/>
              </p:cNvSpPr>
              <p:nvPr/>
            </p:nvSpPr>
            <p:spPr bwMode="auto">
              <a:xfrm flipH="1">
                <a:off x="2874" y="2628"/>
                <a:ext cx="145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597" name="AutoShape 422"/>
            <p:cNvSpPr>
              <a:spLocks noChangeArrowheads="1"/>
            </p:cNvSpPr>
            <p:nvPr/>
          </p:nvSpPr>
          <p:spPr bwMode="auto">
            <a:xfrm>
              <a:off x="4593298" y="2965176"/>
              <a:ext cx="368455" cy="37542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5" name="Group 250"/>
          <p:cNvGrpSpPr>
            <a:grpSpLocks/>
          </p:cNvGrpSpPr>
          <p:nvPr/>
        </p:nvGrpSpPr>
        <p:grpSpPr bwMode="auto">
          <a:xfrm>
            <a:off x="6607175" y="4533900"/>
            <a:ext cx="1846263" cy="774700"/>
            <a:chOff x="3854641" y="4498817"/>
            <a:chExt cx="1844384" cy="774752"/>
          </a:xfrm>
        </p:grpSpPr>
        <p:grpSp>
          <p:nvGrpSpPr>
            <p:cNvPr id="11585" name="Group 414"/>
            <p:cNvGrpSpPr>
              <a:grpSpLocks/>
            </p:cNvGrpSpPr>
            <p:nvPr/>
          </p:nvGrpSpPr>
          <p:grpSpPr bwMode="auto">
            <a:xfrm>
              <a:off x="3854641" y="4498817"/>
              <a:ext cx="1844384" cy="774752"/>
              <a:chOff x="2874" y="2307"/>
              <a:chExt cx="1453" cy="778"/>
            </a:xfrm>
          </p:grpSpPr>
          <p:sp>
            <p:nvSpPr>
              <p:cNvPr id="11593" name="Rectangle 415"/>
              <p:cNvSpPr>
                <a:spLocks noChangeArrowheads="1"/>
              </p:cNvSpPr>
              <p:nvPr/>
            </p:nvSpPr>
            <p:spPr bwMode="auto">
              <a:xfrm>
                <a:off x="2877" y="2307"/>
                <a:ext cx="1447" cy="77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94" name="Text Box 416"/>
              <p:cNvSpPr txBox="1">
                <a:spLocks noChangeArrowheads="1"/>
              </p:cNvSpPr>
              <p:nvPr/>
            </p:nvSpPr>
            <p:spPr bwMode="auto">
              <a:xfrm>
                <a:off x="2904" y="2331"/>
                <a:ext cx="1392" cy="556"/>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0066"/>
                    </a:solidFill>
                  </a:rPr>
                  <a:t>ActivityPattern</a:t>
                </a:r>
              </a:p>
            </p:txBody>
          </p:sp>
          <p:sp>
            <p:nvSpPr>
              <p:cNvPr id="11595" name="Line 417"/>
              <p:cNvSpPr>
                <a:spLocks noChangeShapeType="1"/>
              </p:cNvSpPr>
              <p:nvPr/>
            </p:nvSpPr>
            <p:spPr bwMode="auto">
              <a:xfrm flipH="1">
                <a:off x="2874" y="2628"/>
                <a:ext cx="145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586" name="Group 423"/>
            <p:cNvGrpSpPr>
              <a:grpSpLocks/>
            </p:cNvGrpSpPr>
            <p:nvPr/>
          </p:nvGrpSpPr>
          <p:grpSpPr bwMode="auto">
            <a:xfrm>
              <a:off x="4623974" y="4821512"/>
              <a:ext cx="305718" cy="389368"/>
              <a:chOff x="2464" y="427"/>
              <a:chExt cx="1190" cy="1514"/>
            </a:xfrm>
          </p:grpSpPr>
          <p:sp>
            <p:nvSpPr>
              <p:cNvPr id="11587" name="Rectangle 424"/>
              <p:cNvSpPr>
                <a:spLocks noChangeArrowheads="1"/>
              </p:cNvSpPr>
              <p:nvPr/>
            </p:nvSpPr>
            <p:spPr bwMode="auto">
              <a:xfrm>
                <a:off x="2464" y="645"/>
                <a:ext cx="1190" cy="1296"/>
              </a:xfrm>
              <a:prstGeom prst="rect">
                <a:avLst/>
              </a:prstGeom>
              <a:solidFill>
                <a:srgbClr val="FFFFCC">
                  <a:alpha val="50195"/>
                </a:srgbClr>
              </a:solidFill>
              <a:ln w="28575">
                <a:solidFill>
                  <a:srgbClr val="CC9900"/>
                </a:solidFill>
                <a:prstDash val="sysDot"/>
                <a:miter lim="800000"/>
                <a:headEnd/>
                <a:tailEnd/>
              </a:ln>
            </p:spPr>
            <p:txBody>
              <a:bodyPr wrap="none" anchor="ctr"/>
              <a:lstStyle/>
              <a:p>
                <a:endParaRPr lang="en-US"/>
              </a:p>
            </p:txBody>
          </p:sp>
          <p:sp>
            <p:nvSpPr>
              <p:cNvPr id="11588" name="Line 425"/>
              <p:cNvSpPr>
                <a:spLocks noChangeShapeType="1"/>
              </p:cNvSpPr>
              <p:nvPr/>
            </p:nvSpPr>
            <p:spPr bwMode="auto">
              <a:xfrm>
                <a:off x="2701" y="1685"/>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89" name="Line 426"/>
              <p:cNvSpPr>
                <a:spLocks noChangeShapeType="1"/>
              </p:cNvSpPr>
              <p:nvPr/>
            </p:nvSpPr>
            <p:spPr bwMode="auto">
              <a:xfrm>
                <a:off x="2695" y="1383"/>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90" name="Rectangle 427"/>
              <p:cNvSpPr>
                <a:spLocks noChangeArrowheads="1"/>
              </p:cNvSpPr>
              <p:nvPr/>
            </p:nvSpPr>
            <p:spPr bwMode="auto">
              <a:xfrm rot="2658430">
                <a:off x="3176" y="427"/>
                <a:ext cx="296" cy="664"/>
              </a:xfrm>
              <a:prstGeom prst="rect">
                <a:avLst/>
              </a:prstGeom>
              <a:solidFill>
                <a:srgbClr val="FF0000">
                  <a:alpha val="50195"/>
                </a:srgbClr>
              </a:solidFill>
              <a:ln w="28575" algn="ctr">
                <a:solidFill>
                  <a:srgbClr val="FF0000"/>
                </a:solidFill>
                <a:prstDash val="sysDot"/>
                <a:miter lim="800000"/>
                <a:headEnd/>
                <a:tailEnd/>
              </a:ln>
            </p:spPr>
            <p:txBody>
              <a:bodyPr wrap="none" lIns="0" tIns="0" rIns="0" bIns="0" anchor="ctr">
                <a:spAutoFit/>
              </a:bodyPr>
              <a:lstStyle/>
              <a:p>
                <a:endParaRPr lang="en-US"/>
              </a:p>
            </p:txBody>
          </p:sp>
          <p:sp>
            <p:nvSpPr>
              <p:cNvPr id="11591" name="Freeform 428"/>
              <p:cNvSpPr>
                <a:spLocks/>
              </p:cNvSpPr>
              <p:nvPr/>
            </p:nvSpPr>
            <p:spPr bwMode="auto">
              <a:xfrm>
                <a:off x="2782" y="905"/>
                <a:ext cx="405" cy="337"/>
              </a:xfrm>
              <a:custGeom>
                <a:avLst/>
                <a:gdLst>
                  <a:gd name="T0" fmla="*/ 5734 w 234"/>
                  <a:gd name="T1" fmla="*/ 0 h 195"/>
                  <a:gd name="T2" fmla="*/ 1255 w 234"/>
                  <a:gd name="T3" fmla="*/ 1948 h 195"/>
                  <a:gd name="T4" fmla="*/ 0 w 234"/>
                  <a:gd name="T5" fmla="*/ 8975 h 195"/>
                  <a:gd name="T6" fmla="*/ 8387 w 234"/>
                  <a:gd name="T7" fmla="*/ 8975 h 195"/>
                  <a:gd name="T8" fmla="*/ 10883 w 234"/>
                  <a:gd name="T9" fmla="*/ 5119 h 195"/>
                  <a:gd name="T10" fmla="*/ 573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ysDot"/>
                <a:round/>
                <a:headEnd type="none" w="med" len="med"/>
                <a:tailEnd type="none" w="med" len="med"/>
              </a:ln>
            </p:spPr>
            <p:txBody>
              <a:bodyPr lIns="0" tIns="0" rIns="0" bIns="0" anchor="ctr">
                <a:spAutoFit/>
              </a:bodyPr>
              <a:lstStyle/>
              <a:p>
                <a:endParaRPr lang="en-US"/>
              </a:p>
            </p:txBody>
          </p:sp>
          <p:sp>
            <p:nvSpPr>
              <p:cNvPr id="11592" name="Line 429"/>
              <p:cNvSpPr>
                <a:spLocks noChangeShapeType="1"/>
              </p:cNvSpPr>
              <p:nvPr/>
            </p:nvSpPr>
            <p:spPr bwMode="auto">
              <a:xfrm flipH="1">
                <a:off x="2860" y="1038"/>
                <a:ext cx="193" cy="139"/>
              </a:xfrm>
              <a:prstGeom prst="line">
                <a:avLst/>
              </a:prstGeom>
              <a:noFill/>
              <a:ln w="28575">
                <a:solidFill>
                  <a:srgbClr val="969696"/>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8" name="Group 251"/>
          <p:cNvGrpSpPr>
            <a:grpSpLocks/>
          </p:cNvGrpSpPr>
          <p:nvPr/>
        </p:nvGrpSpPr>
        <p:grpSpPr bwMode="auto">
          <a:xfrm>
            <a:off x="4478338" y="4533900"/>
            <a:ext cx="1846262" cy="774700"/>
            <a:chOff x="3854641" y="3572527"/>
            <a:chExt cx="1845970" cy="774752"/>
          </a:xfrm>
        </p:grpSpPr>
        <p:grpSp>
          <p:nvGrpSpPr>
            <p:cNvPr id="11576" name="Group 410"/>
            <p:cNvGrpSpPr>
              <a:grpSpLocks/>
            </p:cNvGrpSpPr>
            <p:nvPr/>
          </p:nvGrpSpPr>
          <p:grpSpPr bwMode="auto">
            <a:xfrm>
              <a:off x="3854641" y="3572527"/>
              <a:ext cx="1845970" cy="774752"/>
              <a:chOff x="2874" y="2307"/>
              <a:chExt cx="1453" cy="778"/>
            </a:xfrm>
          </p:grpSpPr>
          <p:sp>
            <p:nvSpPr>
              <p:cNvPr id="11582" name="Rectangle 411"/>
              <p:cNvSpPr>
                <a:spLocks noChangeArrowheads="1"/>
              </p:cNvSpPr>
              <p:nvPr/>
            </p:nvSpPr>
            <p:spPr bwMode="auto">
              <a:xfrm>
                <a:off x="2877" y="2307"/>
                <a:ext cx="1447" cy="77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83" name="Text Box 412"/>
              <p:cNvSpPr txBox="1">
                <a:spLocks noChangeArrowheads="1"/>
              </p:cNvSpPr>
              <p:nvPr/>
            </p:nvSpPr>
            <p:spPr bwMode="auto">
              <a:xfrm>
                <a:off x="2904" y="2331"/>
                <a:ext cx="1392" cy="27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0066"/>
                    </a:solidFill>
                  </a:rPr>
                  <a:t>Group</a:t>
                </a:r>
              </a:p>
            </p:txBody>
          </p:sp>
          <p:sp>
            <p:nvSpPr>
              <p:cNvPr id="11584" name="Line 413"/>
              <p:cNvSpPr>
                <a:spLocks noChangeShapeType="1"/>
              </p:cNvSpPr>
              <p:nvPr/>
            </p:nvSpPr>
            <p:spPr bwMode="auto">
              <a:xfrm flipH="1">
                <a:off x="2874" y="2628"/>
                <a:ext cx="145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577" name="Group 431"/>
            <p:cNvGrpSpPr>
              <a:grpSpLocks/>
            </p:cNvGrpSpPr>
            <p:nvPr/>
          </p:nvGrpSpPr>
          <p:grpSpPr bwMode="auto">
            <a:xfrm>
              <a:off x="4601365" y="3940597"/>
              <a:ext cx="352522" cy="353518"/>
              <a:chOff x="2452" y="533"/>
              <a:chExt cx="808" cy="809"/>
            </a:xfrm>
          </p:grpSpPr>
          <p:sp>
            <p:nvSpPr>
              <p:cNvPr id="11578" name="AutoShape 43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1579" name="AutoShape 43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1580" name="AutoShape 43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1581" name="Rectangle 43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sp>
        <p:nvSpPr>
          <p:cNvPr id="11272" name="Rectangle 2"/>
          <p:cNvSpPr>
            <a:spLocks noGrp="1" noChangeArrowheads="1"/>
          </p:cNvSpPr>
          <p:nvPr>
            <p:ph type="title"/>
          </p:nvPr>
        </p:nvSpPr>
        <p:spPr/>
        <p:txBody>
          <a:bodyPr/>
          <a:lstStyle/>
          <a:p>
            <a:r>
              <a:rPr lang="en-US" smtClean="0"/>
              <a:t>Non-graph data</a:t>
            </a:r>
          </a:p>
        </p:txBody>
      </p:sp>
      <p:sp>
        <p:nvSpPr>
          <p:cNvPr id="11277" name="Line 256"/>
          <p:cNvSpPr>
            <a:spLocks noChangeShapeType="1"/>
          </p:cNvSpPr>
          <p:nvPr/>
        </p:nvSpPr>
        <p:spPr bwMode="auto">
          <a:xfrm flipH="1" flipV="1">
            <a:off x="2171700" y="3676650"/>
            <a:ext cx="1123950" cy="866775"/>
          </a:xfrm>
          <a:prstGeom prst="line">
            <a:avLst/>
          </a:prstGeom>
          <a:noFill/>
          <a:ln w="19050">
            <a:solidFill>
              <a:srgbClr val="FF0066"/>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8" name="Line 257"/>
          <p:cNvSpPr>
            <a:spLocks noChangeShapeType="1"/>
          </p:cNvSpPr>
          <p:nvPr/>
        </p:nvSpPr>
        <p:spPr bwMode="auto">
          <a:xfrm flipV="1">
            <a:off x="3295650" y="3681413"/>
            <a:ext cx="366713" cy="852487"/>
          </a:xfrm>
          <a:prstGeom prst="line">
            <a:avLst/>
          </a:prstGeom>
          <a:noFill/>
          <a:ln w="19050">
            <a:solidFill>
              <a:srgbClr val="FF0066"/>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9" name="Line 258"/>
          <p:cNvSpPr>
            <a:spLocks noChangeShapeType="1"/>
          </p:cNvSpPr>
          <p:nvPr/>
        </p:nvSpPr>
        <p:spPr bwMode="auto">
          <a:xfrm flipH="1" flipV="1">
            <a:off x="5259388" y="3673475"/>
            <a:ext cx="2265362" cy="860425"/>
          </a:xfrm>
          <a:prstGeom prst="line">
            <a:avLst/>
          </a:prstGeom>
          <a:noFill/>
          <a:ln w="19050">
            <a:solidFill>
              <a:srgbClr val="FF0066"/>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0" name="Line 259"/>
          <p:cNvSpPr>
            <a:spLocks noChangeShapeType="1"/>
          </p:cNvSpPr>
          <p:nvPr/>
        </p:nvSpPr>
        <p:spPr bwMode="auto">
          <a:xfrm flipH="1" flipV="1">
            <a:off x="3681413" y="3681413"/>
            <a:ext cx="3424237" cy="842962"/>
          </a:xfrm>
          <a:prstGeom prst="line">
            <a:avLst/>
          </a:prstGeom>
          <a:noFill/>
          <a:ln w="19050">
            <a:solidFill>
              <a:srgbClr val="FF0066"/>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1" name="Line 260"/>
          <p:cNvSpPr>
            <a:spLocks noChangeShapeType="1"/>
          </p:cNvSpPr>
          <p:nvPr/>
        </p:nvSpPr>
        <p:spPr bwMode="auto">
          <a:xfrm flipH="1" flipV="1">
            <a:off x="2200275" y="3686175"/>
            <a:ext cx="2400300" cy="847725"/>
          </a:xfrm>
          <a:prstGeom prst="line">
            <a:avLst/>
          </a:prstGeom>
          <a:noFill/>
          <a:ln w="19050">
            <a:solidFill>
              <a:srgbClr val="FF0066"/>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2" name="Line 261"/>
          <p:cNvSpPr>
            <a:spLocks noChangeShapeType="1"/>
          </p:cNvSpPr>
          <p:nvPr/>
        </p:nvSpPr>
        <p:spPr bwMode="auto">
          <a:xfrm flipH="1" flipV="1">
            <a:off x="5257800" y="3667125"/>
            <a:ext cx="466725" cy="866775"/>
          </a:xfrm>
          <a:prstGeom prst="line">
            <a:avLst/>
          </a:prstGeom>
          <a:noFill/>
          <a:ln w="19050">
            <a:solidFill>
              <a:srgbClr val="FF0066"/>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3" name="Line 262"/>
          <p:cNvSpPr>
            <a:spLocks noChangeShapeType="1"/>
          </p:cNvSpPr>
          <p:nvPr/>
        </p:nvSpPr>
        <p:spPr bwMode="auto">
          <a:xfrm flipH="1" flipV="1">
            <a:off x="3676650" y="3686175"/>
            <a:ext cx="1438275" cy="847725"/>
          </a:xfrm>
          <a:prstGeom prst="line">
            <a:avLst/>
          </a:prstGeom>
          <a:noFill/>
          <a:ln w="19050">
            <a:solidFill>
              <a:srgbClr val="FF0066"/>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 name="Group 350"/>
          <p:cNvGrpSpPr>
            <a:grpSpLocks/>
          </p:cNvGrpSpPr>
          <p:nvPr/>
        </p:nvGrpSpPr>
        <p:grpSpPr bwMode="auto">
          <a:xfrm>
            <a:off x="4756150" y="5508625"/>
            <a:ext cx="1846263" cy="774700"/>
            <a:chOff x="4756476" y="5508965"/>
            <a:chExt cx="1845769" cy="774752"/>
          </a:xfrm>
        </p:grpSpPr>
        <p:grpSp>
          <p:nvGrpSpPr>
            <p:cNvPr id="12" name="Group 418"/>
            <p:cNvGrpSpPr>
              <a:grpSpLocks/>
            </p:cNvGrpSpPr>
            <p:nvPr/>
          </p:nvGrpSpPr>
          <p:grpSpPr bwMode="auto">
            <a:xfrm>
              <a:off x="4756476" y="5508965"/>
              <a:ext cx="1845769" cy="774752"/>
              <a:chOff x="2874" y="2307"/>
              <a:chExt cx="1453" cy="778"/>
            </a:xfrm>
            <a:solidFill>
              <a:schemeClr val="tx1"/>
            </a:solidFill>
          </p:grpSpPr>
          <p:sp>
            <p:nvSpPr>
              <p:cNvPr id="257" name="Rectangle 419"/>
              <p:cNvSpPr>
                <a:spLocks noChangeArrowheads="1"/>
              </p:cNvSpPr>
              <p:nvPr/>
            </p:nvSpPr>
            <p:spPr bwMode="auto">
              <a:xfrm>
                <a:off x="2877" y="2307"/>
                <a:ext cx="1447" cy="778"/>
              </a:xfrm>
              <a:prstGeom prst="rect">
                <a:avLst/>
              </a:prstGeom>
              <a:grpFill/>
              <a:ln w="12700" algn="ctr">
                <a:solidFill>
                  <a:schemeClr val="bg1"/>
                </a:solidFill>
                <a:miter lim="800000"/>
                <a:headEnd/>
                <a:tailEnd/>
              </a:ln>
            </p:spPr>
            <p:txBody>
              <a:bodyPr lIns="0" tIns="0" rIns="0" bIns="0" anchor="ctr">
                <a:spAutoFit/>
              </a:bodyPr>
              <a:lstStyle/>
              <a:p>
                <a:pPr>
                  <a:defRPr/>
                </a:pPr>
                <a:endParaRPr lang="en-US"/>
              </a:p>
            </p:txBody>
          </p:sp>
          <p:sp>
            <p:nvSpPr>
              <p:cNvPr id="258" name="Text Box 420"/>
              <p:cNvSpPr txBox="1">
                <a:spLocks noChangeArrowheads="1"/>
              </p:cNvSpPr>
              <p:nvPr/>
            </p:nvSpPr>
            <p:spPr bwMode="auto">
              <a:xfrm>
                <a:off x="2904" y="2331"/>
                <a:ext cx="1392" cy="278"/>
              </a:xfrm>
              <a:prstGeom prst="rect">
                <a:avLst/>
              </a:prstGeom>
              <a:grpFill/>
              <a:ln w="12700" algn="ctr">
                <a:noFill/>
                <a:miter lim="800000"/>
                <a:headEnd/>
                <a:tailEnd/>
              </a:ln>
            </p:spPr>
            <p:txBody>
              <a:bodyPr lIns="0" tIns="0" rIns="0" bIns="0">
                <a:spAutoFit/>
              </a:bodyPr>
              <a:lstStyle/>
              <a:p>
                <a:pPr>
                  <a:defRPr/>
                </a:pPr>
                <a:r>
                  <a:rPr lang="en-US" sz="1800" dirty="0" err="1">
                    <a:solidFill>
                      <a:srgbClr val="FF0066"/>
                    </a:solidFill>
                  </a:rPr>
                  <a:t>BusinessWeek</a:t>
                </a:r>
                <a:endParaRPr lang="en-US" sz="1800" dirty="0">
                  <a:solidFill>
                    <a:srgbClr val="FF0066"/>
                  </a:solidFill>
                </a:endParaRPr>
              </a:p>
            </p:txBody>
          </p:sp>
          <p:sp>
            <p:nvSpPr>
              <p:cNvPr id="259" name="Line 421"/>
              <p:cNvSpPr>
                <a:spLocks noChangeShapeType="1"/>
              </p:cNvSpPr>
              <p:nvPr/>
            </p:nvSpPr>
            <p:spPr bwMode="auto">
              <a:xfrm flipH="1">
                <a:off x="2874" y="2628"/>
                <a:ext cx="1453" cy="0"/>
              </a:xfrm>
              <a:prstGeom prst="line">
                <a:avLst/>
              </a:prstGeom>
              <a:grpFill/>
              <a:ln w="12700">
                <a:solidFill>
                  <a:schemeClr val="bg1"/>
                </a:solidFill>
                <a:round/>
                <a:headEnd/>
                <a:tailEnd/>
              </a:ln>
            </p:spPr>
            <p:txBody>
              <a:bodyPr lIns="0" tIns="0" rIns="0" bIns="0" anchor="ctr">
                <a:spAutoFit/>
              </a:bodyPr>
              <a:lstStyle/>
              <a:p>
                <a:pPr>
                  <a:defRPr/>
                </a:pPr>
                <a:endParaRPr lang="en-US"/>
              </a:p>
            </p:txBody>
          </p:sp>
        </p:grpSp>
        <p:pic>
          <p:nvPicPr>
            <p:cNvPr id="11575" name="Picture 2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4548" y="5836384"/>
              <a:ext cx="438912" cy="43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grpSp>
        <p:nvGrpSpPr>
          <p:cNvPr id="13" name="Group 343"/>
          <p:cNvGrpSpPr>
            <a:grpSpLocks/>
          </p:cNvGrpSpPr>
          <p:nvPr/>
        </p:nvGrpSpPr>
        <p:grpSpPr bwMode="auto">
          <a:xfrm>
            <a:off x="936625" y="5522913"/>
            <a:ext cx="1846263" cy="774700"/>
            <a:chOff x="937154" y="5522682"/>
            <a:chExt cx="1845769" cy="774752"/>
          </a:xfrm>
        </p:grpSpPr>
        <p:grpSp>
          <p:nvGrpSpPr>
            <p:cNvPr id="14" name="Group 418"/>
            <p:cNvGrpSpPr>
              <a:grpSpLocks/>
            </p:cNvGrpSpPr>
            <p:nvPr/>
          </p:nvGrpSpPr>
          <p:grpSpPr bwMode="auto">
            <a:xfrm>
              <a:off x="937154" y="5522682"/>
              <a:ext cx="1845769" cy="774752"/>
              <a:chOff x="2874" y="2307"/>
              <a:chExt cx="1453" cy="778"/>
            </a:xfrm>
            <a:solidFill>
              <a:schemeClr val="tx1"/>
            </a:solidFill>
          </p:grpSpPr>
          <p:sp>
            <p:nvSpPr>
              <p:cNvPr id="265" name="Rectangle 419"/>
              <p:cNvSpPr>
                <a:spLocks noChangeArrowheads="1"/>
              </p:cNvSpPr>
              <p:nvPr/>
            </p:nvSpPr>
            <p:spPr bwMode="auto">
              <a:xfrm>
                <a:off x="2877" y="2307"/>
                <a:ext cx="1447" cy="778"/>
              </a:xfrm>
              <a:prstGeom prst="rect">
                <a:avLst/>
              </a:prstGeom>
              <a:grpFill/>
              <a:ln w="12700" algn="ctr">
                <a:solidFill>
                  <a:schemeClr val="bg1"/>
                </a:solidFill>
                <a:miter lim="800000"/>
                <a:headEnd/>
                <a:tailEnd/>
              </a:ln>
            </p:spPr>
            <p:txBody>
              <a:bodyPr lIns="0" tIns="0" rIns="0" bIns="0" anchor="ctr">
                <a:spAutoFit/>
              </a:bodyPr>
              <a:lstStyle/>
              <a:p>
                <a:pPr>
                  <a:defRPr/>
                </a:pPr>
                <a:endParaRPr lang="en-US"/>
              </a:p>
            </p:txBody>
          </p:sp>
          <p:sp>
            <p:nvSpPr>
              <p:cNvPr id="266" name="Text Box 420"/>
              <p:cNvSpPr txBox="1">
                <a:spLocks noChangeArrowheads="1"/>
              </p:cNvSpPr>
              <p:nvPr/>
            </p:nvSpPr>
            <p:spPr bwMode="auto">
              <a:xfrm>
                <a:off x="2904" y="2331"/>
                <a:ext cx="1392" cy="278"/>
              </a:xfrm>
              <a:prstGeom prst="rect">
                <a:avLst/>
              </a:prstGeom>
              <a:grpFill/>
              <a:ln w="12700" algn="ctr">
                <a:noFill/>
                <a:miter lim="800000"/>
                <a:headEnd/>
                <a:tailEnd/>
              </a:ln>
            </p:spPr>
            <p:txBody>
              <a:bodyPr lIns="0" tIns="0" rIns="0" bIns="0">
                <a:spAutoFit/>
              </a:bodyPr>
              <a:lstStyle/>
              <a:p>
                <a:pPr>
                  <a:defRPr/>
                </a:pPr>
                <a:r>
                  <a:rPr lang="en-US" sz="1800" dirty="0" err="1">
                    <a:solidFill>
                      <a:srgbClr val="FF0066"/>
                    </a:solidFill>
                  </a:rPr>
                  <a:t>ClaimAssn</a:t>
                </a:r>
                <a:endParaRPr lang="en-US" sz="1800" dirty="0">
                  <a:solidFill>
                    <a:srgbClr val="FF0066"/>
                  </a:solidFill>
                </a:endParaRPr>
              </a:p>
            </p:txBody>
          </p:sp>
          <p:sp>
            <p:nvSpPr>
              <p:cNvPr id="267" name="Line 421"/>
              <p:cNvSpPr>
                <a:spLocks noChangeShapeType="1"/>
              </p:cNvSpPr>
              <p:nvPr/>
            </p:nvSpPr>
            <p:spPr bwMode="auto">
              <a:xfrm flipH="1">
                <a:off x="2874" y="2628"/>
                <a:ext cx="1453" cy="0"/>
              </a:xfrm>
              <a:prstGeom prst="line">
                <a:avLst/>
              </a:prstGeom>
              <a:grpFill/>
              <a:ln w="12700">
                <a:solidFill>
                  <a:schemeClr val="bg1"/>
                </a:solidFill>
                <a:round/>
                <a:headEnd/>
                <a:tailEnd/>
              </a:ln>
            </p:spPr>
            <p:txBody>
              <a:bodyPr lIns="0" tIns="0" rIns="0" bIns="0" anchor="ctr">
                <a:spAutoFit/>
              </a:bodyPr>
              <a:lstStyle/>
              <a:p>
                <a:pPr>
                  <a:defRPr/>
                </a:pPr>
                <a:endParaRPr lang="en-US"/>
              </a:p>
            </p:txBody>
          </p:sp>
        </p:grpSp>
        <p:grpSp>
          <p:nvGrpSpPr>
            <p:cNvPr id="11504" name="Group 341"/>
            <p:cNvGrpSpPr>
              <a:grpSpLocks/>
            </p:cNvGrpSpPr>
            <p:nvPr/>
          </p:nvGrpSpPr>
          <p:grpSpPr bwMode="auto">
            <a:xfrm>
              <a:off x="1409888" y="5946372"/>
              <a:ext cx="900301" cy="254845"/>
              <a:chOff x="7218867" y="6118697"/>
              <a:chExt cx="900301" cy="254845"/>
            </a:xfrm>
          </p:grpSpPr>
          <p:grpSp>
            <p:nvGrpSpPr>
              <p:cNvPr id="11505" name="Group 118"/>
              <p:cNvGrpSpPr>
                <a:grpSpLocks/>
              </p:cNvGrpSpPr>
              <p:nvPr/>
            </p:nvGrpSpPr>
            <p:grpSpPr bwMode="auto">
              <a:xfrm flipH="1">
                <a:off x="7773343" y="6118697"/>
                <a:ext cx="345825" cy="254845"/>
                <a:chOff x="2083" y="1606"/>
                <a:chExt cx="1489" cy="1097"/>
              </a:xfrm>
            </p:grpSpPr>
            <p:sp>
              <p:nvSpPr>
                <p:cNvPr id="11541" name="Rectangle 1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542" name="Freeform 1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543" name="Freeform 1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544" name="Freeform 1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545" name="Freeform 1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546" name="Rectangle 1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547" name="Rectangle 1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48" name="AutoShape 1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549" name="Freeform 12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50" name="Freeform 12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51" name="Rectangle 1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52" name="Rectangle 1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53" name="Rectangle 1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554" name="Group 132"/>
                <p:cNvGrpSpPr>
                  <a:grpSpLocks/>
                </p:cNvGrpSpPr>
                <p:nvPr/>
              </p:nvGrpSpPr>
              <p:grpSpPr bwMode="auto">
                <a:xfrm>
                  <a:off x="2221" y="1871"/>
                  <a:ext cx="518" cy="782"/>
                  <a:chOff x="2400" y="1656"/>
                  <a:chExt cx="752" cy="1136"/>
                </a:xfrm>
              </p:grpSpPr>
              <p:sp>
                <p:nvSpPr>
                  <p:cNvPr id="11567" name="Freeform 1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68" name="Freeform 1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69" name="Freeform 1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70" name="Freeform 1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71" name="Freeform 1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572" name="Line 1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573" name="Line 1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555" name="Group 140"/>
                <p:cNvGrpSpPr>
                  <a:grpSpLocks/>
                </p:cNvGrpSpPr>
                <p:nvPr/>
              </p:nvGrpSpPr>
              <p:grpSpPr bwMode="auto">
                <a:xfrm rot="-6511945">
                  <a:off x="2834" y="1842"/>
                  <a:ext cx="518" cy="783"/>
                  <a:chOff x="2400" y="1656"/>
                  <a:chExt cx="752" cy="1136"/>
                </a:xfrm>
              </p:grpSpPr>
              <p:sp>
                <p:nvSpPr>
                  <p:cNvPr id="11560" name="Freeform 1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61" name="Freeform 1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62" name="Freeform 1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63" name="Freeform 1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564" name="Freeform 1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65" name="Line 1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566" name="Line 1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556" name="Freeform 14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57" name="Freeform 14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58" name="Rectangle 1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59" name="Rectangle 1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1506" name="Group 118"/>
              <p:cNvGrpSpPr>
                <a:grpSpLocks/>
              </p:cNvGrpSpPr>
              <p:nvPr/>
            </p:nvGrpSpPr>
            <p:grpSpPr bwMode="auto">
              <a:xfrm flipH="1">
                <a:off x="7218867" y="6118697"/>
                <a:ext cx="345825" cy="254845"/>
                <a:chOff x="2083" y="1606"/>
                <a:chExt cx="1489" cy="1097"/>
              </a:xfrm>
            </p:grpSpPr>
            <p:sp>
              <p:nvSpPr>
                <p:cNvPr id="11508" name="Rectangle 1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509" name="Freeform 1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510" name="Freeform 1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511" name="Freeform 1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512" name="Freeform 1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513" name="Rectangle 1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514" name="Rectangle 1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15" name="AutoShape 1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516" name="Freeform 12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17" name="Freeform 12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18" name="Rectangle 1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19" name="Rectangle 1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20" name="Rectangle 1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521" name="Group 132"/>
                <p:cNvGrpSpPr>
                  <a:grpSpLocks/>
                </p:cNvGrpSpPr>
                <p:nvPr/>
              </p:nvGrpSpPr>
              <p:grpSpPr bwMode="auto">
                <a:xfrm>
                  <a:off x="2221" y="1871"/>
                  <a:ext cx="518" cy="782"/>
                  <a:chOff x="2400" y="1656"/>
                  <a:chExt cx="752" cy="1136"/>
                </a:xfrm>
              </p:grpSpPr>
              <p:sp>
                <p:nvSpPr>
                  <p:cNvPr id="11534" name="Freeform 1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35" name="Freeform 1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36" name="Freeform 1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37" name="Freeform 1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38" name="Freeform 1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539" name="Line 1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540" name="Line 1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522" name="Group 140"/>
                <p:cNvGrpSpPr>
                  <a:grpSpLocks/>
                </p:cNvGrpSpPr>
                <p:nvPr/>
              </p:nvGrpSpPr>
              <p:grpSpPr bwMode="auto">
                <a:xfrm rot="-6511945">
                  <a:off x="2834" y="1842"/>
                  <a:ext cx="518" cy="783"/>
                  <a:chOff x="2400" y="1656"/>
                  <a:chExt cx="752" cy="1136"/>
                </a:xfrm>
              </p:grpSpPr>
              <p:sp>
                <p:nvSpPr>
                  <p:cNvPr id="11527" name="Freeform 1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28" name="Freeform 1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29" name="Freeform 1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30" name="Freeform 1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531" name="Freeform 1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32" name="Line 1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533" name="Line 1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523" name="Freeform 14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24" name="Freeform 14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25" name="Rectangle 1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26" name="Rectangle 1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cxnSp>
            <p:nvCxnSpPr>
              <p:cNvPr id="11507" name="Straight Arrow Connector 337"/>
              <p:cNvCxnSpPr>
                <a:cxnSpLocks noChangeShapeType="1"/>
                <a:stCxn id="11508" idx="1"/>
                <a:endCxn id="11542" idx="1"/>
              </p:cNvCxnSpPr>
              <p:nvPr/>
            </p:nvCxnSpPr>
            <p:spPr bwMode="auto">
              <a:xfrm flipV="1">
                <a:off x="7564692" y="6240660"/>
                <a:ext cx="209580" cy="5460"/>
              </a:xfrm>
              <a:prstGeom prst="straightConnector1">
                <a:avLst/>
              </a:prstGeom>
              <a:noFill/>
              <a:ln w="12700" algn="ctr">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grpSp>
      </p:grpSp>
      <p:sp>
        <p:nvSpPr>
          <p:cNvPr id="346" name="Freeform 345"/>
          <p:cNvSpPr>
            <a:spLocks/>
          </p:cNvSpPr>
          <p:nvPr/>
        </p:nvSpPr>
        <p:spPr bwMode="auto">
          <a:xfrm>
            <a:off x="1093788" y="3362325"/>
            <a:ext cx="658812" cy="2162175"/>
          </a:xfrm>
          <a:custGeom>
            <a:avLst/>
            <a:gdLst>
              <a:gd name="T0" fmla="*/ 80403 w 1885851"/>
              <a:gd name="T1" fmla="*/ 2035810 h 2228268"/>
              <a:gd name="T2" fmla="*/ 6671 w 1885851"/>
              <a:gd name="T3" fmla="*/ 818018 h 2228268"/>
              <a:gd name="T4" fmla="*/ 40377 w 1885851"/>
              <a:gd name="T5" fmla="*/ 0 h 2228268"/>
              <a:gd name="T6" fmla="*/ 0 60000 65536"/>
              <a:gd name="T7" fmla="*/ 0 60000 65536"/>
              <a:gd name="T8" fmla="*/ 0 60000 65536"/>
              <a:gd name="T9" fmla="*/ 0 w 1885851"/>
              <a:gd name="T10" fmla="*/ 0 h 2228268"/>
              <a:gd name="T11" fmla="*/ 1885851 w 1885851"/>
              <a:gd name="T12" fmla="*/ 2228268 h 2228268"/>
            </a:gdLst>
            <a:ahLst/>
            <a:cxnLst>
              <a:cxn ang="T6">
                <a:pos x="T0" y="T1"/>
              </a:cxn>
              <a:cxn ang="T7">
                <a:pos x="T2" y="T3"/>
              </a:cxn>
              <a:cxn ang="T8">
                <a:pos x="T4" y="T5"/>
              </a:cxn>
            </a:cxnLst>
            <a:rect l="T9" t="T10" r="T11" b="T12"/>
            <a:pathLst>
              <a:path w="1885851" h="2228268">
                <a:moveTo>
                  <a:pt x="1885852" y="2228268"/>
                </a:moveTo>
                <a:cubicBezTo>
                  <a:pt x="1383408" y="1739318"/>
                  <a:pt x="312937" y="1266728"/>
                  <a:pt x="156469" y="895350"/>
                </a:cubicBezTo>
                <a:cubicBezTo>
                  <a:pt x="1" y="523972"/>
                  <a:pt x="530325" y="260350"/>
                  <a:pt x="947044" y="0"/>
                </a:cubicBezTo>
              </a:path>
            </a:pathLst>
          </a:custGeom>
          <a:noFill/>
          <a:ln w="19050" cap="flat" cmpd="sng" algn="ctr">
            <a:solidFill>
              <a:srgbClr val="FF0066"/>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47" name="Freeform 346"/>
          <p:cNvSpPr>
            <a:spLocks/>
          </p:cNvSpPr>
          <p:nvPr/>
        </p:nvSpPr>
        <p:spPr bwMode="auto">
          <a:xfrm>
            <a:off x="820738" y="2444750"/>
            <a:ext cx="2189162" cy="3079750"/>
          </a:xfrm>
          <a:custGeom>
            <a:avLst/>
            <a:gdLst>
              <a:gd name="T0" fmla="*/ 834236 w 2204855"/>
              <a:gd name="T1" fmla="*/ 3079750 h 3079750"/>
              <a:gd name="T2" fmla="*/ 7491 w 2204855"/>
              <a:gd name="T3" fmla="*/ 1003300 h 3079750"/>
              <a:gd name="T4" fmla="*/ 879181 w 2204855"/>
              <a:gd name="T5" fmla="*/ 107950 h 3079750"/>
              <a:gd name="T6" fmla="*/ 2158113 w 2204855"/>
              <a:gd name="T7" fmla="*/ 355600 h 3079750"/>
              <a:gd name="T8" fmla="*/ 2158113 w 2204855"/>
              <a:gd name="T9" fmla="*/ 355600 h 3079750"/>
              <a:gd name="T10" fmla="*/ 0 60000 65536"/>
              <a:gd name="T11" fmla="*/ 0 60000 65536"/>
              <a:gd name="T12" fmla="*/ 0 60000 65536"/>
              <a:gd name="T13" fmla="*/ 0 60000 65536"/>
              <a:gd name="T14" fmla="*/ 0 60000 65536"/>
              <a:gd name="T15" fmla="*/ 0 w 2204855"/>
              <a:gd name="T16" fmla="*/ 0 h 3079750"/>
              <a:gd name="T17" fmla="*/ 2204855 w 2204855"/>
              <a:gd name="T18" fmla="*/ 3079750 h 3079750"/>
            </a:gdLst>
            <a:ahLst/>
            <a:cxnLst>
              <a:cxn ang="T10">
                <a:pos x="T0" y="T1"/>
              </a:cxn>
              <a:cxn ang="T11">
                <a:pos x="T2" y="T3"/>
              </a:cxn>
              <a:cxn ang="T12">
                <a:pos x="T4" y="T5"/>
              </a:cxn>
              <a:cxn ang="T13">
                <a:pos x="T6" y="T7"/>
              </a:cxn>
              <a:cxn ang="T14">
                <a:pos x="T8" y="T9"/>
              </a:cxn>
            </a:cxnLst>
            <a:rect l="T15" t="T16" r="T17" b="T18"/>
            <a:pathLst>
              <a:path w="2204855" h="3079750">
                <a:moveTo>
                  <a:pt x="852305" y="3079750"/>
                </a:moveTo>
                <a:cubicBezTo>
                  <a:pt x="190317" y="2124868"/>
                  <a:pt x="0" y="1498600"/>
                  <a:pt x="7653" y="1003300"/>
                </a:cubicBezTo>
                <a:cubicBezTo>
                  <a:pt x="15306" y="508000"/>
                  <a:pt x="532023" y="215900"/>
                  <a:pt x="898223" y="107950"/>
                </a:cubicBezTo>
                <a:cubicBezTo>
                  <a:pt x="1264423" y="0"/>
                  <a:pt x="1987083" y="314325"/>
                  <a:pt x="2204855" y="355600"/>
                </a:cubicBezTo>
              </a:path>
            </a:pathLst>
          </a:custGeom>
          <a:noFill/>
          <a:ln w="19050" cap="flat" cmpd="sng" algn="ctr">
            <a:solidFill>
              <a:srgbClr val="FF0066"/>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grpSp>
        <p:nvGrpSpPr>
          <p:cNvPr id="11284" name="Group 10"/>
          <p:cNvGrpSpPr>
            <a:grpSpLocks/>
          </p:cNvGrpSpPr>
          <p:nvPr/>
        </p:nvGrpSpPr>
        <p:grpSpPr bwMode="auto">
          <a:xfrm>
            <a:off x="8632825" y="79375"/>
            <a:ext cx="431800" cy="461963"/>
            <a:chOff x="8632825" y="79375"/>
            <a:chExt cx="431800" cy="461963"/>
          </a:xfrm>
        </p:grpSpPr>
        <p:sp>
          <p:nvSpPr>
            <p:cNvPr id="11501" name="Rectangle 5"/>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502" name="AutoShape 6"/>
            <p:cNvSpPr>
              <a:spLocks noChangeArrowheads="1"/>
            </p:cNvSpPr>
            <p:nvPr/>
          </p:nvSpPr>
          <p:spPr bwMode="hidden">
            <a:xfrm rot="18896145" flipH="1">
              <a:off x="8643717" y="147160"/>
              <a:ext cx="326799" cy="326393"/>
            </a:xfrm>
            <a:prstGeom prst="rtTriangle">
              <a:avLst/>
            </a:prstGeom>
            <a:solidFill>
              <a:srgbClr val="3F8E3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3" name="Group 9"/>
          <p:cNvGrpSpPr>
            <a:grpSpLocks/>
          </p:cNvGrpSpPr>
          <p:nvPr/>
        </p:nvGrpSpPr>
        <p:grpSpPr bwMode="auto">
          <a:xfrm>
            <a:off x="8621713" y="90488"/>
            <a:ext cx="431800" cy="461962"/>
            <a:chOff x="8632825" y="79375"/>
            <a:chExt cx="431800" cy="461963"/>
          </a:xfrm>
        </p:grpSpPr>
        <p:sp>
          <p:nvSpPr>
            <p:cNvPr id="11499" name="Rectangle 8"/>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500" name="Rectangle 9"/>
            <p:cNvSpPr>
              <a:spLocks noChangeArrowheads="1"/>
            </p:cNvSpPr>
            <p:nvPr/>
          </p:nvSpPr>
          <p:spPr bwMode="hidden">
            <a:xfrm>
              <a:off x="8703097" y="164547"/>
              <a:ext cx="291257" cy="291620"/>
            </a:xfrm>
            <a:prstGeom prst="rect">
              <a:avLst/>
            </a:prstGeom>
            <a:solidFill>
              <a:srgbClr val="C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11286" name="Group 430"/>
          <p:cNvGrpSpPr>
            <a:grpSpLocks/>
          </p:cNvGrpSpPr>
          <p:nvPr/>
        </p:nvGrpSpPr>
        <p:grpSpPr bwMode="auto">
          <a:xfrm>
            <a:off x="1409700" y="2760663"/>
            <a:ext cx="1382713" cy="915987"/>
            <a:chOff x="7239426" y="1902927"/>
            <a:chExt cx="1381915" cy="917120"/>
          </a:xfrm>
        </p:grpSpPr>
        <p:sp>
          <p:nvSpPr>
            <p:cNvPr id="11429" name="AutoShape 52"/>
            <p:cNvSpPr>
              <a:spLocks noChangeArrowheads="1"/>
            </p:cNvSpPr>
            <p:nvPr/>
          </p:nvSpPr>
          <p:spPr bwMode="auto">
            <a:xfrm>
              <a:off x="7239426" y="1902927"/>
              <a:ext cx="1381915" cy="917120"/>
            </a:xfrm>
            <a:prstGeom prst="roundRect">
              <a:avLst>
                <a:gd name="adj" fmla="val 16667"/>
              </a:avLst>
            </a:prstGeom>
            <a:solidFill>
              <a:schemeClr val="tx1"/>
            </a:solidFill>
            <a:ln w="12700" algn="ctr">
              <a:solidFill>
                <a:schemeClr val="accent1"/>
              </a:solidFill>
              <a:round/>
              <a:headEnd/>
              <a:tailEnd/>
            </a:ln>
          </p:spPr>
          <p:txBody>
            <a:bodyPr lIns="0" tIns="0" rIns="0" bIns="0" anchor="ctr">
              <a:spAutoFit/>
            </a:bodyPr>
            <a:lstStyle/>
            <a:p>
              <a:endParaRPr lang="en-US"/>
            </a:p>
          </p:txBody>
        </p:sp>
        <p:grpSp>
          <p:nvGrpSpPr>
            <p:cNvPr id="11430" name="Group 53"/>
            <p:cNvGrpSpPr>
              <a:grpSpLocks/>
            </p:cNvGrpSpPr>
            <p:nvPr/>
          </p:nvGrpSpPr>
          <p:grpSpPr bwMode="auto">
            <a:xfrm>
              <a:off x="7521345" y="2383518"/>
              <a:ext cx="278843" cy="276673"/>
              <a:chOff x="3360" y="800"/>
              <a:chExt cx="620" cy="616"/>
            </a:xfrm>
          </p:grpSpPr>
          <p:sp>
            <p:nvSpPr>
              <p:cNvPr id="11493" name="AutoShape 5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1494" name="Freeform 55"/>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1495" name="Group 56"/>
              <p:cNvGrpSpPr>
                <a:grpSpLocks/>
              </p:cNvGrpSpPr>
              <p:nvPr/>
            </p:nvGrpSpPr>
            <p:grpSpPr bwMode="auto">
              <a:xfrm flipH="1">
                <a:off x="3749" y="1171"/>
                <a:ext cx="212" cy="213"/>
                <a:chOff x="1350" y="686"/>
                <a:chExt cx="1132" cy="1132"/>
              </a:xfrm>
            </p:grpSpPr>
            <p:sp>
              <p:nvSpPr>
                <p:cNvPr id="11497"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1498" name="Picture 5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496" name="Picture 5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431" name="Group 60"/>
            <p:cNvGrpSpPr>
              <a:grpSpLocks/>
            </p:cNvGrpSpPr>
            <p:nvPr/>
          </p:nvGrpSpPr>
          <p:grpSpPr bwMode="auto">
            <a:xfrm>
              <a:off x="7741754" y="2505459"/>
              <a:ext cx="381359" cy="262327"/>
              <a:chOff x="463" y="1743"/>
              <a:chExt cx="1186" cy="813"/>
            </a:xfrm>
          </p:grpSpPr>
          <p:sp>
            <p:nvSpPr>
              <p:cNvPr id="11473" name="Freeform 61"/>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74" name="Freeform 62"/>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75" name="AutoShape 63"/>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1476" name="AutoShape 64"/>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1477" name="Freeform 65"/>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78" name="Freeform 66"/>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79" name="Freeform 67"/>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80" name="Freeform 68"/>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81" name="Freeform 69"/>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82" name="Freeform 70"/>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83" name="Freeform 71"/>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484" name="Freeform 72"/>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1485" name="Line 73"/>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486" name="Line 74"/>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487" name="Oval 75"/>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1488" name="Freeform 76"/>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89" name="Freeform 77"/>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90" name="Oval 78"/>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1491" name="Freeform 79"/>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92" name="Freeform 80"/>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432" name="Group 81"/>
            <p:cNvGrpSpPr>
              <a:grpSpLocks/>
            </p:cNvGrpSpPr>
            <p:nvPr/>
          </p:nvGrpSpPr>
          <p:grpSpPr bwMode="auto">
            <a:xfrm>
              <a:off x="8048277" y="2346629"/>
              <a:ext cx="278843" cy="354551"/>
              <a:chOff x="2401" y="425"/>
              <a:chExt cx="907" cy="1154"/>
            </a:xfrm>
          </p:grpSpPr>
          <p:sp>
            <p:nvSpPr>
              <p:cNvPr id="11467" name="Rectangle 8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468" name="Line 8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9" name="Line 8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0" name="Rectangle 8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1471" name="Freeform 86"/>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1472" name="Line 8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433" name="Group 18"/>
            <p:cNvGrpSpPr>
              <a:grpSpLocks/>
            </p:cNvGrpSpPr>
            <p:nvPr/>
          </p:nvGrpSpPr>
          <p:grpSpPr bwMode="auto">
            <a:xfrm>
              <a:off x="7676144" y="1946990"/>
              <a:ext cx="478749" cy="352502"/>
              <a:chOff x="2083" y="1606"/>
              <a:chExt cx="1489" cy="1097"/>
            </a:xfrm>
          </p:grpSpPr>
          <p:sp>
            <p:nvSpPr>
              <p:cNvPr id="11434" name="Rectangle 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435" name="Freeform 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436" name="Freeform 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437" name="Freeform 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438" name="Freeform 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439" name="Rectangle 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440" name="Rectangle 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441" name="AutoShape 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442" name="Freeform 2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43" name="Freeform 2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44" name="Rectangle 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445" name="Rectangle 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446" name="Rectangle 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447" name="Group 32"/>
              <p:cNvGrpSpPr>
                <a:grpSpLocks/>
              </p:cNvGrpSpPr>
              <p:nvPr/>
            </p:nvGrpSpPr>
            <p:grpSpPr bwMode="auto">
              <a:xfrm>
                <a:off x="2221" y="1871"/>
                <a:ext cx="518" cy="782"/>
                <a:chOff x="2400" y="1656"/>
                <a:chExt cx="752" cy="1136"/>
              </a:xfrm>
            </p:grpSpPr>
            <p:sp>
              <p:nvSpPr>
                <p:cNvPr id="11460"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61"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62"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63"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64"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465"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466"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448" name="Group 40"/>
              <p:cNvGrpSpPr>
                <a:grpSpLocks/>
              </p:cNvGrpSpPr>
              <p:nvPr/>
            </p:nvGrpSpPr>
            <p:grpSpPr bwMode="auto">
              <a:xfrm rot="-6511945">
                <a:off x="2834" y="1842"/>
                <a:ext cx="518" cy="783"/>
                <a:chOff x="2400" y="1656"/>
                <a:chExt cx="752" cy="1136"/>
              </a:xfrm>
            </p:grpSpPr>
            <p:sp>
              <p:nvSpPr>
                <p:cNvPr id="11453"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54"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55"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56"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457"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58"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459"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449" name="Freeform 4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50" name="Freeform 4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451" name="Rectangle 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452" name="Rectangle 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grpSp>
        <p:nvGrpSpPr>
          <p:cNvPr id="11287" name="Group 433"/>
          <p:cNvGrpSpPr>
            <a:grpSpLocks/>
          </p:cNvGrpSpPr>
          <p:nvPr/>
        </p:nvGrpSpPr>
        <p:grpSpPr bwMode="auto">
          <a:xfrm>
            <a:off x="2981325" y="2760663"/>
            <a:ext cx="1382713" cy="915987"/>
            <a:chOff x="7239426" y="1902927"/>
            <a:chExt cx="1381915" cy="917120"/>
          </a:xfrm>
        </p:grpSpPr>
        <p:sp>
          <p:nvSpPr>
            <p:cNvPr id="11359" name="AutoShape 52"/>
            <p:cNvSpPr>
              <a:spLocks noChangeArrowheads="1"/>
            </p:cNvSpPr>
            <p:nvPr/>
          </p:nvSpPr>
          <p:spPr bwMode="auto">
            <a:xfrm>
              <a:off x="7239426" y="1902927"/>
              <a:ext cx="1381915" cy="917120"/>
            </a:xfrm>
            <a:prstGeom prst="roundRect">
              <a:avLst>
                <a:gd name="adj" fmla="val 16667"/>
              </a:avLst>
            </a:prstGeom>
            <a:solidFill>
              <a:schemeClr val="tx1"/>
            </a:solidFill>
            <a:ln w="12700" algn="ctr">
              <a:solidFill>
                <a:schemeClr val="accent1"/>
              </a:solidFill>
              <a:round/>
              <a:headEnd/>
              <a:tailEnd/>
            </a:ln>
          </p:spPr>
          <p:txBody>
            <a:bodyPr lIns="0" tIns="0" rIns="0" bIns="0" anchor="ctr">
              <a:spAutoFit/>
            </a:bodyPr>
            <a:lstStyle/>
            <a:p>
              <a:endParaRPr lang="en-US"/>
            </a:p>
          </p:txBody>
        </p:sp>
        <p:grpSp>
          <p:nvGrpSpPr>
            <p:cNvPr id="11360" name="Group 53"/>
            <p:cNvGrpSpPr>
              <a:grpSpLocks/>
            </p:cNvGrpSpPr>
            <p:nvPr/>
          </p:nvGrpSpPr>
          <p:grpSpPr bwMode="auto">
            <a:xfrm>
              <a:off x="7521345" y="2383518"/>
              <a:ext cx="278843" cy="276673"/>
              <a:chOff x="3360" y="800"/>
              <a:chExt cx="620" cy="616"/>
            </a:xfrm>
          </p:grpSpPr>
          <p:sp>
            <p:nvSpPr>
              <p:cNvPr id="11423" name="AutoShape 5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1424" name="Freeform 55"/>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1425" name="Group 56"/>
              <p:cNvGrpSpPr>
                <a:grpSpLocks/>
              </p:cNvGrpSpPr>
              <p:nvPr/>
            </p:nvGrpSpPr>
            <p:grpSpPr bwMode="auto">
              <a:xfrm flipH="1">
                <a:off x="3749" y="1171"/>
                <a:ext cx="212" cy="213"/>
                <a:chOff x="1350" y="686"/>
                <a:chExt cx="1132" cy="1132"/>
              </a:xfrm>
            </p:grpSpPr>
            <p:sp>
              <p:nvSpPr>
                <p:cNvPr id="11427"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1428" name="Picture 5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426" name="Picture 5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361" name="Group 60"/>
            <p:cNvGrpSpPr>
              <a:grpSpLocks/>
            </p:cNvGrpSpPr>
            <p:nvPr/>
          </p:nvGrpSpPr>
          <p:grpSpPr bwMode="auto">
            <a:xfrm>
              <a:off x="7741753" y="2505461"/>
              <a:ext cx="381355" cy="262328"/>
              <a:chOff x="463" y="1743"/>
              <a:chExt cx="1186" cy="813"/>
            </a:xfrm>
          </p:grpSpPr>
          <p:sp>
            <p:nvSpPr>
              <p:cNvPr id="11403" name="Freeform 61"/>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4" name="Freeform 62"/>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5" name="AutoShape 63"/>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1406" name="AutoShape 64"/>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1407" name="Freeform 65"/>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08" name="Freeform 66"/>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09" name="Freeform 67"/>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10" name="Freeform 68"/>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11" name="Freeform 69"/>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12" name="Freeform 70"/>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13" name="Freeform 71"/>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414" name="Freeform 72"/>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1415" name="Line 73"/>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416" name="Line 74"/>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417" name="Oval 75"/>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1418" name="Freeform 76"/>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19" name="Freeform 77"/>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20" name="Oval 78"/>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1421" name="Freeform 79"/>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22" name="Freeform 80"/>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362" name="Group 81"/>
            <p:cNvGrpSpPr>
              <a:grpSpLocks/>
            </p:cNvGrpSpPr>
            <p:nvPr/>
          </p:nvGrpSpPr>
          <p:grpSpPr bwMode="auto">
            <a:xfrm>
              <a:off x="8048277" y="2346629"/>
              <a:ext cx="278843" cy="354551"/>
              <a:chOff x="2401" y="425"/>
              <a:chExt cx="907" cy="1154"/>
            </a:xfrm>
          </p:grpSpPr>
          <p:sp>
            <p:nvSpPr>
              <p:cNvPr id="11397" name="Rectangle 8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398" name="Line 8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9" name="Line 8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0" name="Rectangle 8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1401" name="Freeform 86"/>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1402" name="Line 8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63" name="Group 18"/>
            <p:cNvGrpSpPr>
              <a:grpSpLocks/>
            </p:cNvGrpSpPr>
            <p:nvPr/>
          </p:nvGrpSpPr>
          <p:grpSpPr bwMode="auto">
            <a:xfrm>
              <a:off x="7676144" y="1946990"/>
              <a:ext cx="478749" cy="352502"/>
              <a:chOff x="2083" y="1606"/>
              <a:chExt cx="1489" cy="1097"/>
            </a:xfrm>
          </p:grpSpPr>
          <p:sp>
            <p:nvSpPr>
              <p:cNvPr id="11364" name="Rectangle 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365" name="Freeform 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66" name="Freeform 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67" name="Freeform 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68" name="Freeform 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369" name="Rectangle 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370" name="Rectangle 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1" name="AutoShape 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372" name="Freeform 2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73" name="Freeform 2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74" name="Rectangle 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5" name="Rectangle 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6" name="Rectangle 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77" name="Group 32"/>
              <p:cNvGrpSpPr>
                <a:grpSpLocks/>
              </p:cNvGrpSpPr>
              <p:nvPr/>
            </p:nvGrpSpPr>
            <p:grpSpPr bwMode="auto">
              <a:xfrm>
                <a:off x="2221" y="1871"/>
                <a:ext cx="518" cy="782"/>
                <a:chOff x="2400" y="1656"/>
                <a:chExt cx="752" cy="1136"/>
              </a:xfrm>
            </p:grpSpPr>
            <p:sp>
              <p:nvSpPr>
                <p:cNvPr id="11390"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91"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92"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93"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94"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95"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96"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78" name="Group 40"/>
              <p:cNvGrpSpPr>
                <a:grpSpLocks/>
              </p:cNvGrpSpPr>
              <p:nvPr/>
            </p:nvGrpSpPr>
            <p:grpSpPr bwMode="auto">
              <a:xfrm rot="-6511945">
                <a:off x="2834" y="1842"/>
                <a:ext cx="518" cy="783"/>
                <a:chOff x="2400" y="1656"/>
                <a:chExt cx="752" cy="1136"/>
              </a:xfrm>
            </p:grpSpPr>
            <p:sp>
              <p:nvSpPr>
                <p:cNvPr id="11383"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84"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5"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6"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87"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8"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89"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79" name="Freeform 4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80" name="Freeform 4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381" name="Rectangle 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82" name="Rectangle 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grpSp>
        <p:nvGrpSpPr>
          <p:cNvPr id="11288" name="Group 504"/>
          <p:cNvGrpSpPr>
            <a:grpSpLocks/>
          </p:cNvGrpSpPr>
          <p:nvPr/>
        </p:nvGrpSpPr>
        <p:grpSpPr bwMode="auto">
          <a:xfrm>
            <a:off x="4552950" y="2760663"/>
            <a:ext cx="1382713" cy="915987"/>
            <a:chOff x="7239426" y="1902927"/>
            <a:chExt cx="1381915" cy="917120"/>
          </a:xfrm>
        </p:grpSpPr>
        <p:sp>
          <p:nvSpPr>
            <p:cNvPr id="11289" name="AutoShape 52"/>
            <p:cNvSpPr>
              <a:spLocks noChangeArrowheads="1"/>
            </p:cNvSpPr>
            <p:nvPr/>
          </p:nvSpPr>
          <p:spPr bwMode="auto">
            <a:xfrm>
              <a:off x="7239426" y="1902927"/>
              <a:ext cx="1381915" cy="917120"/>
            </a:xfrm>
            <a:prstGeom prst="roundRect">
              <a:avLst>
                <a:gd name="adj" fmla="val 16667"/>
              </a:avLst>
            </a:prstGeom>
            <a:solidFill>
              <a:schemeClr val="tx1"/>
            </a:solidFill>
            <a:ln w="12700" algn="ctr">
              <a:solidFill>
                <a:schemeClr val="accent1"/>
              </a:solidFill>
              <a:round/>
              <a:headEnd/>
              <a:tailEnd/>
            </a:ln>
          </p:spPr>
          <p:txBody>
            <a:bodyPr lIns="0" tIns="0" rIns="0" bIns="0" anchor="ctr">
              <a:spAutoFit/>
            </a:bodyPr>
            <a:lstStyle/>
            <a:p>
              <a:endParaRPr lang="en-US"/>
            </a:p>
          </p:txBody>
        </p:sp>
        <p:grpSp>
          <p:nvGrpSpPr>
            <p:cNvPr id="11290" name="Group 53"/>
            <p:cNvGrpSpPr>
              <a:grpSpLocks/>
            </p:cNvGrpSpPr>
            <p:nvPr/>
          </p:nvGrpSpPr>
          <p:grpSpPr bwMode="auto">
            <a:xfrm>
              <a:off x="7521345" y="2383518"/>
              <a:ext cx="278843" cy="276673"/>
              <a:chOff x="3360" y="800"/>
              <a:chExt cx="620" cy="616"/>
            </a:xfrm>
          </p:grpSpPr>
          <p:sp>
            <p:nvSpPr>
              <p:cNvPr id="11353" name="AutoShape 5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1354" name="Freeform 55"/>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1355" name="Group 56"/>
              <p:cNvGrpSpPr>
                <a:grpSpLocks/>
              </p:cNvGrpSpPr>
              <p:nvPr/>
            </p:nvGrpSpPr>
            <p:grpSpPr bwMode="auto">
              <a:xfrm flipH="1">
                <a:off x="3749" y="1171"/>
                <a:ext cx="212" cy="213"/>
                <a:chOff x="1350" y="686"/>
                <a:chExt cx="1132" cy="1132"/>
              </a:xfrm>
            </p:grpSpPr>
            <p:sp>
              <p:nvSpPr>
                <p:cNvPr id="11357"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1358" name="Picture 5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356" name="Picture 5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91" name="Group 60"/>
            <p:cNvGrpSpPr>
              <a:grpSpLocks/>
            </p:cNvGrpSpPr>
            <p:nvPr/>
          </p:nvGrpSpPr>
          <p:grpSpPr bwMode="auto">
            <a:xfrm>
              <a:off x="7741753" y="2505461"/>
              <a:ext cx="381355" cy="262328"/>
              <a:chOff x="463" y="1743"/>
              <a:chExt cx="1186" cy="813"/>
            </a:xfrm>
          </p:grpSpPr>
          <p:sp>
            <p:nvSpPr>
              <p:cNvPr id="11333" name="Freeform 61"/>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4" name="Freeform 62"/>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5" name="AutoShape 63"/>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1336" name="AutoShape 64"/>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1337" name="Freeform 65"/>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38" name="Freeform 66"/>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39" name="Freeform 67"/>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40" name="Freeform 68"/>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1" name="Freeform 69"/>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2" name="Freeform 70"/>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3" name="Freeform 71"/>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44" name="Freeform 72"/>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1345" name="Line 73"/>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6" name="Line 74"/>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7" name="Oval 75"/>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1348" name="Freeform 76"/>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9" name="Freeform 77"/>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0" name="Oval 78"/>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1351" name="Freeform 79"/>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2" name="Freeform 80"/>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92" name="Group 81"/>
            <p:cNvGrpSpPr>
              <a:grpSpLocks/>
            </p:cNvGrpSpPr>
            <p:nvPr/>
          </p:nvGrpSpPr>
          <p:grpSpPr bwMode="auto">
            <a:xfrm>
              <a:off x="8048277" y="2346629"/>
              <a:ext cx="278843" cy="354551"/>
              <a:chOff x="2401" y="425"/>
              <a:chExt cx="907" cy="1154"/>
            </a:xfrm>
          </p:grpSpPr>
          <p:sp>
            <p:nvSpPr>
              <p:cNvPr id="11327" name="Rectangle 8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328" name="Line 8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9" name="Line 8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0" name="Rectangle 8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1331" name="Freeform 86"/>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1332" name="Line 8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293" name="Group 18"/>
            <p:cNvGrpSpPr>
              <a:grpSpLocks/>
            </p:cNvGrpSpPr>
            <p:nvPr/>
          </p:nvGrpSpPr>
          <p:grpSpPr bwMode="auto">
            <a:xfrm>
              <a:off x="7676144" y="1946990"/>
              <a:ext cx="478749" cy="352502"/>
              <a:chOff x="2083" y="1606"/>
              <a:chExt cx="1489" cy="1097"/>
            </a:xfrm>
          </p:grpSpPr>
          <p:sp>
            <p:nvSpPr>
              <p:cNvPr id="11294" name="Rectangle 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295" name="Freeform 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6" name="Freeform 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7" name="Freeform 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8" name="Freeform 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299" name="Rectangle 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300" name="Rectangle 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1" name="AutoShape 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302" name="Freeform 2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03" name="Freeform 2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04" name="Rectangle 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5" name="Rectangle 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6" name="Rectangle 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07" name="Group 32"/>
              <p:cNvGrpSpPr>
                <a:grpSpLocks/>
              </p:cNvGrpSpPr>
              <p:nvPr/>
            </p:nvGrpSpPr>
            <p:grpSpPr bwMode="auto">
              <a:xfrm>
                <a:off x="2221" y="1871"/>
                <a:ext cx="518" cy="782"/>
                <a:chOff x="2400" y="1656"/>
                <a:chExt cx="752" cy="1136"/>
              </a:xfrm>
            </p:grpSpPr>
            <p:sp>
              <p:nvSpPr>
                <p:cNvPr id="11320"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21"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22"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23"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24"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25"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26"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08" name="Group 40"/>
              <p:cNvGrpSpPr>
                <a:grpSpLocks/>
              </p:cNvGrpSpPr>
              <p:nvPr/>
            </p:nvGrpSpPr>
            <p:grpSpPr bwMode="auto">
              <a:xfrm rot="-6511945">
                <a:off x="2834" y="1842"/>
                <a:ext cx="518" cy="783"/>
                <a:chOff x="2400" y="1656"/>
                <a:chExt cx="752" cy="1136"/>
              </a:xfrm>
            </p:grpSpPr>
            <p:sp>
              <p:nvSpPr>
                <p:cNvPr id="11313"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14"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5"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6"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17"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8"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19"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09" name="Freeform 4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10" name="Freeform 4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311" name="Rectangle 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12" name="Rectangle 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7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7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1275">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275">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6"/>
                                        </p:tgtEl>
                                        <p:attrNameLst>
                                          <p:attrName>style.visibility</p:attrName>
                                        </p:attrNameLst>
                                      </p:cBhvr>
                                      <p:to>
                                        <p:strVal val="visible"/>
                                      </p:to>
                                    </p:set>
                                  </p:childTnLst>
                                </p:cTn>
                              </p:par>
                            </p:childTnLst>
                          </p:cTn>
                        </p:par>
                        <p:par>
                          <p:cTn id="45" fill="hold" nodeType="afterGroup">
                            <p:stCondLst>
                              <p:cond delay="0"/>
                            </p:stCondLst>
                            <p:childTnLst>
                              <p:par>
                                <p:cTn id="46" presetID="17" presetClass="entr" presetSubtype="10" fill="hold" nodeType="after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p:cTn id="48" dur="500" fill="hold"/>
                                        <p:tgtEl>
                                          <p:spTgt spid="23"/>
                                        </p:tgtEl>
                                        <p:attrNameLst>
                                          <p:attrName>ppt_w</p:attrName>
                                        </p:attrNameLst>
                                      </p:cBhvr>
                                      <p:tavLst>
                                        <p:tav tm="0">
                                          <p:val>
                                            <p:fltVal val="0"/>
                                          </p:val>
                                        </p:tav>
                                        <p:tav tm="100000">
                                          <p:val>
                                            <p:strVal val="#ppt_w"/>
                                          </p:val>
                                        </p:tav>
                                      </p:tavLst>
                                    </p:anim>
                                    <p:anim calcmode="lin" valueType="num">
                                      <p:cBhvr>
                                        <p:cTn id="49" dur="5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277" grpId="0" animBg="1"/>
      <p:bldP spid="11278" grpId="0" animBg="1"/>
      <p:bldP spid="11279" grpId="0" animBg="1"/>
      <p:bldP spid="11280" grpId="0" animBg="1"/>
      <p:bldP spid="11281" grpId="0" animBg="1"/>
      <p:bldP spid="11282" grpId="0" animBg="1"/>
      <p:bldP spid="11283" grpId="0" animBg="1"/>
      <p:bldP spid="346" grpId="0" animBg="1"/>
      <p:bldP spid="3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ClaimInfo data</a:t>
            </a:r>
          </a:p>
        </p:txBody>
      </p:sp>
      <p:sp>
        <p:nvSpPr>
          <p:cNvPr id="12291" name="Rectangle 3"/>
          <p:cNvSpPr>
            <a:spLocks noGrp="1" noChangeArrowheads="1"/>
          </p:cNvSpPr>
          <p:nvPr>
            <p:ph idx="1"/>
          </p:nvPr>
        </p:nvSpPr>
        <p:spPr>
          <a:xfrm>
            <a:off x="519113" y="742950"/>
            <a:ext cx="8318500" cy="5695950"/>
          </a:xfrm>
        </p:spPr>
        <p:txBody>
          <a:bodyPr/>
          <a:lstStyle/>
          <a:p>
            <a:pPr>
              <a:buFont typeface="Arial" charset="0"/>
              <a:buChar char="•"/>
            </a:pPr>
            <a:r>
              <a:rPr lang="en-US" smtClean="0"/>
              <a:t>If the claim is archived, how can we search for it?</a:t>
            </a:r>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r>
              <a:rPr lang="en-US" smtClean="0"/>
              <a:t>The ClaimInfo entity has a one-to-one relationship with Claim</a:t>
            </a:r>
          </a:p>
          <a:p>
            <a:pPr lvl="1"/>
            <a:r>
              <a:rPr lang="en-US" smtClean="0"/>
              <a:t>Each instance stores summary information about one claim</a:t>
            </a:r>
          </a:p>
          <a:p>
            <a:pPr>
              <a:buFont typeface="Arial" charset="0"/>
              <a:buChar char="•"/>
            </a:pPr>
            <a:r>
              <a:rPr lang="en-US" smtClean="0"/>
              <a:t>The ClaimInfo entity has special behaviors which exclude it from the Claim graph</a:t>
            </a:r>
          </a:p>
          <a:p>
            <a:pPr lvl="1"/>
            <a:r>
              <a:rPr lang="en-US" smtClean="0"/>
              <a:t>When a claim is archived, its ClaimInfo object remains in the primary database</a:t>
            </a:r>
          </a:p>
          <a:p>
            <a:pPr lvl="1"/>
            <a:r>
              <a:rPr lang="en-US" smtClean="0"/>
              <a:t>This allows for searches across active and archived claims</a:t>
            </a:r>
          </a:p>
          <a:p>
            <a:pPr>
              <a:buFont typeface="Arial" charset="0"/>
              <a:buChar char="•"/>
            </a:pPr>
            <a:r>
              <a:rPr lang="en-US" smtClean="0"/>
              <a:t>Other objects can be associated with the ClaimInfo entity</a:t>
            </a:r>
          </a:p>
        </p:txBody>
      </p:sp>
      <p:sp>
        <p:nvSpPr>
          <p:cNvPr id="12292" name="Text Box 15"/>
          <p:cNvSpPr txBox="1">
            <a:spLocks noChangeArrowheads="1"/>
          </p:cNvSpPr>
          <p:nvPr/>
        </p:nvSpPr>
        <p:spPr bwMode="auto">
          <a:xfrm>
            <a:off x="5502275" y="1592263"/>
            <a:ext cx="1738313" cy="622300"/>
          </a:xfrm>
          <a:prstGeom prst="rect">
            <a:avLst/>
          </a:prstGeom>
          <a:solidFill>
            <a:srgbClr val="996633">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br>
              <a:rPr lang="en-US">
                <a:solidFill>
                  <a:schemeClr val="bg1"/>
                </a:solidFill>
              </a:rPr>
            </a:br>
            <a:r>
              <a:rPr lang="en-US">
                <a:solidFill>
                  <a:schemeClr val="bg1"/>
                </a:solidFill>
              </a:rPr>
              <a:t>Info</a:t>
            </a:r>
          </a:p>
        </p:txBody>
      </p:sp>
      <p:sp>
        <p:nvSpPr>
          <p:cNvPr id="12293" name="Line 16"/>
          <p:cNvSpPr>
            <a:spLocks noChangeShapeType="1"/>
          </p:cNvSpPr>
          <p:nvPr/>
        </p:nvSpPr>
        <p:spPr bwMode="auto">
          <a:xfrm>
            <a:off x="3397250" y="2138363"/>
            <a:ext cx="2085975" cy="0"/>
          </a:xfrm>
          <a:prstGeom prst="line">
            <a:avLst/>
          </a:prstGeom>
          <a:noFill/>
          <a:ln w="28575">
            <a:solidFill>
              <a:schemeClr val="bg1"/>
            </a:solidFill>
            <a:round/>
            <a:headEnd type="arrow" w="med" len="me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2294" name="Text Box 17"/>
          <p:cNvSpPr txBox="1">
            <a:spLocks noChangeArrowheads="1"/>
          </p:cNvSpPr>
          <p:nvPr/>
        </p:nvSpPr>
        <p:spPr bwMode="auto">
          <a:xfrm>
            <a:off x="4022725" y="2227263"/>
            <a:ext cx="1716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&lt;foreignkey&gt;</a:t>
            </a:r>
          </a:p>
        </p:txBody>
      </p:sp>
      <p:sp>
        <p:nvSpPr>
          <p:cNvPr id="12295" name="Line 18"/>
          <p:cNvSpPr>
            <a:spLocks noChangeShapeType="1"/>
          </p:cNvSpPr>
          <p:nvPr/>
        </p:nvSpPr>
        <p:spPr bwMode="auto">
          <a:xfrm>
            <a:off x="3425825" y="1752600"/>
            <a:ext cx="2047875"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2296" name="Text Box 19"/>
          <p:cNvSpPr txBox="1">
            <a:spLocks noChangeArrowheads="1"/>
          </p:cNvSpPr>
          <p:nvPr/>
        </p:nvSpPr>
        <p:spPr bwMode="auto">
          <a:xfrm>
            <a:off x="3446463" y="1362075"/>
            <a:ext cx="16208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&lt;onetoone&gt;</a:t>
            </a:r>
          </a:p>
        </p:txBody>
      </p:sp>
      <p:grpSp>
        <p:nvGrpSpPr>
          <p:cNvPr id="12297" name="Group 20"/>
          <p:cNvGrpSpPr>
            <a:grpSpLocks/>
          </p:cNvGrpSpPr>
          <p:nvPr/>
        </p:nvGrpSpPr>
        <p:grpSpPr bwMode="auto">
          <a:xfrm>
            <a:off x="4981575" y="1555750"/>
            <a:ext cx="498475" cy="381000"/>
            <a:chOff x="3511" y="880"/>
            <a:chExt cx="234" cy="179"/>
          </a:xfrm>
        </p:grpSpPr>
        <p:sp>
          <p:nvSpPr>
            <p:cNvPr id="12304" name="Line 21"/>
            <p:cNvSpPr>
              <a:spLocks noChangeShapeType="1"/>
            </p:cNvSpPr>
            <p:nvPr/>
          </p:nvSpPr>
          <p:spPr bwMode="auto">
            <a:xfrm>
              <a:off x="3512" y="890"/>
              <a:ext cx="233" cy="0"/>
            </a:xfrm>
            <a:prstGeom prst="line">
              <a:avLst/>
            </a:prstGeom>
            <a:noFill/>
            <a:ln w="28575" cap="rnd">
              <a:solidFill>
                <a:schemeClr val="hlink"/>
              </a:solidFill>
              <a:prstDash val="sysDot"/>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2305" name="Line 22"/>
            <p:cNvSpPr>
              <a:spLocks noChangeShapeType="1"/>
            </p:cNvSpPr>
            <p:nvPr/>
          </p:nvSpPr>
          <p:spPr bwMode="auto">
            <a:xfrm>
              <a:off x="3511" y="1056"/>
              <a:ext cx="233" cy="0"/>
            </a:xfrm>
            <a:prstGeom prst="line">
              <a:avLst/>
            </a:prstGeom>
            <a:noFill/>
            <a:ln w="28575" cap="rnd">
              <a:solidFill>
                <a:schemeClr val="hlink"/>
              </a:solidFill>
              <a:prstDash val="sysDot"/>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2306" name="Line 23"/>
            <p:cNvSpPr>
              <a:spLocks noChangeShapeType="1"/>
            </p:cNvSpPr>
            <p:nvPr/>
          </p:nvSpPr>
          <p:spPr bwMode="auto">
            <a:xfrm flipV="1">
              <a:off x="3518" y="880"/>
              <a:ext cx="0" cy="179"/>
            </a:xfrm>
            <a:prstGeom prst="line">
              <a:avLst/>
            </a:prstGeom>
            <a:noFill/>
            <a:ln w="28575" cap="rnd">
              <a:solidFill>
                <a:schemeClr val="hlink"/>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12298" name="Group 24"/>
          <p:cNvGrpSpPr>
            <a:grpSpLocks/>
          </p:cNvGrpSpPr>
          <p:nvPr/>
        </p:nvGrpSpPr>
        <p:grpSpPr bwMode="auto">
          <a:xfrm>
            <a:off x="4467225" y="1509713"/>
            <a:ext cx="479425" cy="479425"/>
            <a:chOff x="2118" y="3300"/>
            <a:chExt cx="225" cy="225"/>
          </a:xfrm>
        </p:grpSpPr>
        <p:sp>
          <p:nvSpPr>
            <p:cNvPr id="12302" name="Oval 25"/>
            <p:cNvSpPr>
              <a:spLocks noChangeArrowheads="1"/>
            </p:cNvSpPr>
            <p:nvPr/>
          </p:nvSpPr>
          <p:spPr bwMode="auto">
            <a:xfrm>
              <a:off x="2118" y="3300"/>
              <a:ext cx="225" cy="225"/>
            </a:xfrm>
            <a:prstGeom prst="ellipse">
              <a:avLst/>
            </a:prstGeom>
            <a:solidFill>
              <a:schemeClr val="tx1"/>
            </a:solidFill>
            <a:ln w="12700" algn="ctr">
              <a:solidFill>
                <a:schemeClr val="hlink"/>
              </a:solidFill>
              <a:round/>
              <a:headEnd/>
              <a:tailEnd/>
            </a:ln>
          </p:spPr>
          <p:txBody>
            <a:bodyPr wrap="none" lIns="0" tIns="0" rIns="0" bIns="0" anchor="ctr">
              <a:spAutoFit/>
            </a:bodyPr>
            <a:lstStyle/>
            <a:p>
              <a:endParaRPr lang="en-US"/>
            </a:p>
          </p:txBody>
        </p:sp>
        <p:sp>
          <p:nvSpPr>
            <p:cNvPr id="12303" name="Text Box 26"/>
            <p:cNvSpPr txBox="1">
              <a:spLocks noChangeArrowheads="1"/>
            </p:cNvSpPr>
            <p:nvPr/>
          </p:nvSpPr>
          <p:spPr bwMode="auto">
            <a:xfrm>
              <a:off x="2149" y="3317"/>
              <a:ext cx="16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tx2"/>
                  </a:solidFill>
                </a:rPr>
                <a:t>1</a:t>
              </a:r>
            </a:p>
          </p:txBody>
        </p:sp>
      </p:grpSp>
      <p:grpSp>
        <p:nvGrpSpPr>
          <p:cNvPr id="12299" name="Group 28"/>
          <p:cNvGrpSpPr>
            <a:grpSpLocks/>
          </p:cNvGrpSpPr>
          <p:nvPr/>
        </p:nvGrpSpPr>
        <p:grpSpPr bwMode="auto">
          <a:xfrm>
            <a:off x="1874838" y="1598613"/>
            <a:ext cx="1554162" cy="611187"/>
            <a:chOff x="2401" y="3359"/>
            <a:chExt cx="727" cy="381"/>
          </a:xfrm>
        </p:grpSpPr>
        <p:sp>
          <p:nvSpPr>
            <p:cNvPr id="12300" name="Rectangle 29"/>
            <p:cNvSpPr>
              <a:spLocks noChangeArrowheads="1"/>
            </p:cNvSpPr>
            <p:nvPr/>
          </p:nvSpPr>
          <p:spPr bwMode="auto">
            <a:xfrm>
              <a:off x="2401" y="3359"/>
              <a:ext cx="727" cy="381"/>
            </a:xfrm>
            <a:prstGeom prst="rect">
              <a:avLst/>
            </a:prstGeom>
            <a:solidFill>
              <a:srgbClr val="003399">
                <a:alpha val="50195"/>
              </a:srgbClr>
            </a:solidFill>
            <a:ln w="12700" algn="ctr">
              <a:solidFill>
                <a:schemeClr val="bg1"/>
              </a:solidFill>
              <a:miter lim="800000"/>
              <a:headEnd/>
              <a:tailEnd/>
            </a:ln>
          </p:spPr>
          <p:txBody>
            <a:bodyPr wrap="none" lIns="0" tIns="0" rIns="0" bIns="0" anchor="ctr">
              <a:spAutoFit/>
            </a:bodyPr>
            <a:lstStyle/>
            <a:p>
              <a:endParaRPr lang="en-US"/>
            </a:p>
          </p:txBody>
        </p:sp>
        <p:sp>
          <p:nvSpPr>
            <p:cNvPr id="12301" name="Text Box 30"/>
            <p:cNvSpPr txBox="1">
              <a:spLocks noChangeArrowheads="1"/>
            </p:cNvSpPr>
            <p:nvPr/>
          </p:nvSpPr>
          <p:spPr bwMode="auto">
            <a:xfrm>
              <a:off x="2511" y="3453"/>
              <a:ext cx="50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p>
          </p:txBody>
        </p:sp>
      </p:gr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B0324C-88A9-40AE-BE70-553E587A1ED5}"/>
</file>

<file path=customXml/itemProps2.xml><?xml version="1.0" encoding="utf-8"?>
<ds:datastoreItem xmlns:ds="http://schemas.openxmlformats.org/officeDocument/2006/customXml" ds:itemID="{B203CBB3-BAED-4258-B0DC-2FD4179FA3ED}"/>
</file>

<file path=customXml/itemProps3.xml><?xml version="1.0" encoding="utf-8"?>
<ds:datastoreItem xmlns:ds="http://schemas.openxmlformats.org/officeDocument/2006/customXml" ds:itemID="{39280DA6-A958-4C7B-917B-0E72233077A4}"/>
</file>

<file path=docProps/app.xml><?xml version="1.0" encoding="utf-8"?>
<Properties xmlns="http://schemas.openxmlformats.org/officeDocument/2006/extended-properties" xmlns:vt="http://schemas.openxmlformats.org/officeDocument/2006/docPropsVTypes">
  <Template/>
  <TotalTime>27881</TotalTime>
  <Words>6170</Words>
  <Application>Microsoft Office PowerPoint</Application>
  <PresentationFormat>On-screen Show (4:3)</PresentationFormat>
  <Paragraphs>470</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1_test-template</vt:lpstr>
      <vt:lpstr>Designing Clean Data Model Graphs</vt:lpstr>
      <vt:lpstr>Lesson objectives</vt:lpstr>
      <vt:lpstr>Lesson outline</vt:lpstr>
      <vt:lpstr>Claim information is spread across objects</vt:lpstr>
      <vt:lpstr>Who cares about "a claim and its objects"?</vt:lpstr>
      <vt:lpstr>The claim graph</vt:lpstr>
      <vt:lpstr>Claim graph instances</vt:lpstr>
      <vt:lpstr>Non-graph data</vt:lpstr>
      <vt:lpstr>ClaimInfo data</vt:lpstr>
      <vt:lpstr>Every entity is one of four possible types</vt:lpstr>
      <vt:lpstr>Technical differences between each type</vt:lpstr>
      <vt:lpstr>Adding new entities to ClaimCenter</vt:lpstr>
      <vt:lpstr>Lesson outline</vt:lpstr>
      <vt:lpstr>Relationship terminology</vt:lpstr>
      <vt:lpstr>Claim graph entities</vt:lpstr>
      <vt:lpstr>Creating claim graph entities</vt:lpstr>
      <vt:lpstr>The Extractable delegate</vt:lpstr>
      <vt:lpstr>1. Implementing the Extractable delegate</vt:lpstr>
      <vt:lpstr>2. Creating a valid relationship</vt:lpstr>
      <vt:lpstr>Foreign key example 1</vt:lpstr>
      <vt:lpstr>Foreign key example 2</vt:lpstr>
      <vt:lpstr>Lesson outline</vt:lpstr>
      <vt:lpstr>Non-graph entities</vt:lpstr>
      <vt:lpstr>Modeling cross-claim entities</vt:lpstr>
      <vt:lpstr>Implementing cross-claim entities</vt:lpstr>
      <vt:lpstr>Lesson outline</vt:lpstr>
      <vt:lpstr>Overlap entities</vt:lpstr>
      <vt:lpstr>Overlap entities</vt:lpstr>
      <vt:lpstr>Creating overlap entities</vt:lpstr>
      <vt:lpstr>Lesson outline</vt:lpstr>
      <vt:lpstr>Creating Claim Info entities</vt:lpstr>
      <vt:lpstr>Lesson outline</vt:lpstr>
      <vt:lpstr>Data model graph tools</vt:lpstr>
      <vt:lpstr>Data model checks during start-up</vt:lpstr>
      <vt:lpstr>Errors during data model check</vt:lpstr>
      <vt:lpstr>Data model flaw: Example 1 Claim graph entity with no delegate</vt:lpstr>
      <vt:lpstr>Data model flaw: Example 2 Implements extractable but not in claim graph</vt:lpstr>
      <vt:lpstr>DOT format</vt:lpstr>
      <vt:lpstr>Sample DOT graph</vt:lpstr>
      <vt:lpstr>The Domain Graph Info page</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Clean Data Model Graphs</dc:title>
  <dc:creator>Tom Rhoades</dc:creator>
  <dc:description>40</dc:description>
  <cp:lastModifiedBy>Tom Rhoades</cp:lastModifiedBy>
  <cp:revision>1886</cp:revision>
  <dcterms:created xsi:type="dcterms:W3CDTF">2007-08-02T20:13:16Z</dcterms:created>
  <dcterms:modified xsi:type="dcterms:W3CDTF">2014-02-11T22:35:42Z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