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1"/>
  </p:notesMasterIdLst>
  <p:handoutMasterIdLst>
    <p:handoutMasterId r:id="rId62"/>
  </p:handoutMasterIdLst>
  <p:sldIdLst>
    <p:sldId id="1192" r:id="rId5"/>
    <p:sldId id="1293" r:id="rId6"/>
    <p:sldId id="1267" r:id="rId7"/>
    <p:sldId id="1294" r:id="rId8"/>
    <p:sldId id="1295" r:id="rId9"/>
    <p:sldId id="1296" r:id="rId10"/>
    <p:sldId id="1297" r:id="rId11"/>
    <p:sldId id="1298" r:id="rId12"/>
    <p:sldId id="1299" r:id="rId13"/>
    <p:sldId id="1300" r:id="rId14"/>
    <p:sldId id="1301" r:id="rId15"/>
    <p:sldId id="1322" r:id="rId16"/>
    <p:sldId id="1303" r:id="rId17"/>
    <p:sldId id="1304" r:id="rId18"/>
    <p:sldId id="1305" r:id="rId19"/>
    <p:sldId id="1306" r:id="rId20"/>
    <p:sldId id="1307" r:id="rId21"/>
    <p:sldId id="1308" r:id="rId22"/>
    <p:sldId id="1309" r:id="rId23"/>
    <p:sldId id="1310" r:id="rId24"/>
    <p:sldId id="1311" r:id="rId25"/>
    <p:sldId id="1312" r:id="rId26"/>
    <p:sldId id="1313" r:id="rId27"/>
    <p:sldId id="1314" r:id="rId28"/>
    <p:sldId id="1315" r:id="rId29"/>
    <p:sldId id="1316" r:id="rId30"/>
    <p:sldId id="1317" r:id="rId31"/>
    <p:sldId id="1321" r:id="rId32"/>
    <p:sldId id="1323" r:id="rId33"/>
    <p:sldId id="1324" r:id="rId34"/>
    <p:sldId id="1325" r:id="rId35"/>
    <p:sldId id="1326" r:id="rId36"/>
    <p:sldId id="1327" r:id="rId37"/>
    <p:sldId id="1367" r:id="rId38"/>
    <p:sldId id="1368" r:id="rId39"/>
    <p:sldId id="1371" r:id="rId40"/>
    <p:sldId id="1369" r:id="rId41"/>
    <p:sldId id="1370" r:id="rId42"/>
    <p:sldId id="1332" r:id="rId43"/>
    <p:sldId id="1335" r:id="rId44"/>
    <p:sldId id="1333" r:id="rId45"/>
    <p:sldId id="1336" r:id="rId46"/>
    <p:sldId id="1364" r:id="rId47"/>
    <p:sldId id="1338" r:id="rId48"/>
    <p:sldId id="1339" r:id="rId49"/>
    <p:sldId id="1351" r:id="rId50"/>
    <p:sldId id="1365" r:id="rId51"/>
    <p:sldId id="1353" r:id="rId52"/>
    <p:sldId id="1354" r:id="rId53"/>
    <p:sldId id="1355" r:id="rId54"/>
    <p:sldId id="1357" r:id="rId55"/>
    <p:sldId id="1360" r:id="rId56"/>
    <p:sldId id="1362" r:id="rId57"/>
    <p:sldId id="1319" r:id="rId58"/>
    <p:sldId id="1363" r:id="rId59"/>
    <p:sldId id="1366" r:id="rId60"/>
  </p:sldIdLst>
  <p:sldSz cx="9144000" cy="6858000" type="screen4x3"/>
  <p:notesSz cx="6858000" cy="9296400"/>
  <p:defaultTextStyle>
    <a:defPPr>
      <a:defRPr lang="en-US"/>
    </a:defPPr>
    <a:lvl1pPr algn="ctr" rtl="0" fontAlgn="base">
      <a:spcBef>
        <a:spcPct val="50000"/>
      </a:spcBef>
      <a:spcAft>
        <a:spcPct val="30000"/>
      </a:spcAft>
      <a:buClr>
        <a:schemeClr val="tx1"/>
      </a:buClr>
      <a:defRPr sz="1400" kern="1200">
        <a:solidFill>
          <a:schemeClr val="bg1"/>
        </a:solidFill>
        <a:latin typeface="Arial" charset="0"/>
        <a:ea typeface="+mn-ea"/>
        <a:cs typeface="+mn-cs"/>
      </a:defRPr>
    </a:lvl1pPr>
    <a:lvl2pPr marL="457200" algn="ctr" rtl="0" fontAlgn="base">
      <a:spcBef>
        <a:spcPct val="50000"/>
      </a:spcBef>
      <a:spcAft>
        <a:spcPct val="30000"/>
      </a:spcAft>
      <a:buClr>
        <a:schemeClr val="tx1"/>
      </a:buClr>
      <a:defRPr sz="1400" kern="1200">
        <a:solidFill>
          <a:schemeClr val="bg1"/>
        </a:solidFill>
        <a:latin typeface="Arial" charset="0"/>
        <a:ea typeface="+mn-ea"/>
        <a:cs typeface="+mn-cs"/>
      </a:defRPr>
    </a:lvl2pPr>
    <a:lvl3pPr marL="914400" algn="ctr" rtl="0" fontAlgn="base">
      <a:spcBef>
        <a:spcPct val="50000"/>
      </a:spcBef>
      <a:spcAft>
        <a:spcPct val="30000"/>
      </a:spcAft>
      <a:buClr>
        <a:schemeClr val="tx1"/>
      </a:buClr>
      <a:defRPr sz="1400" kern="1200">
        <a:solidFill>
          <a:schemeClr val="bg1"/>
        </a:solidFill>
        <a:latin typeface="Arial" charset="0"/>
        <a:ea typeface="+mn-ea"/>
        <a:cs typeface="+mn-cs"/>
      </a:defRPr>
    </a:lvl3pPr>
    <a:lvl4pPr marL="1371600" algn="ctr" rtl="0" fontAlgn="base">
      <a:spcBef>
        <a:spcPct val="50000"/>
      </a:spcBef>
      <a:spcAft>
        <a:spcPct val="30000"/>
      </a:spcAft>
      <a:buClr>
        <a:schemeClr val="tx1"/>
      </a:buClr>
      <a:defRPr sz="1400" kern="1200">
        <a:solidFill>
          <a:schemeClr val="bg1"/>
        </a:solidFill>
        <a:latin typeface="Arial" charset="0"/>
        <a:ea typeface="+mn-ea"/>
        <a:cs typeface="+mn-cs"/>
      </a:defRPr>
    </a:lvl4pPr>
    <a:lvl5pPr marL="1828800" algn="ctr" rtl="0" fontAlgn="base">
      <a:spcBef>
        <a:spcPct val="50000"/>
      </a:spcBef>
      <a:spcAft>
        <a:spcPct val="30000"/>
      </a:spcAft>
      <a:buClr>
        <a:schemeClr val="tx1"/>
      </a:buClr>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0099"/>
    <a:srgbClr val="000066"/>
    <a:srgbClr val="993300"/>
    <a:srgbClr val="003399"/>
    <a:srgbClr val="FF6600"/>
    <a:srgbClr val="777777"/>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804E4-CA22-4E06-8D31-E8F5906392EB}" v="2" dt="2020-12-11T07:13:26.654"/>
    <p1510:client id="{644454B4-3B96-BD35-631F-8C451851B412}" v="4" dt="2020-12-12T14:36:09.009"/>
    <p1510:client id="{9575AF15-DB6C-4974-AD68-AB4C25EB8C93}" v="1" dt="2020-12-11T06:59:47.162"/>
    <p1510:client id="{9CB98A25-B8BC-4B2F-9009-9AB77AAE7EC3}" v="2" dt="2020-12-14T16:43:38.164"/>
    <p1510:client id="{ED06BC05-6D9F-497C-8FAF-107985B5CC93}" v="1" dt="2020-12-11T07:13:00.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Bandi Sindhu" userId="S::bandi-sindhu.priya@capgemini.com::037c9062-ac4e-427c-90ef-636e0afa718e" providerId="AD" clId="Web-{9575AF15-DB6C-4974-AD68-AB4C25EB8C93}"/>
    <pc:docChg chg="sldOrd">
      <pc:chgData name="Priya, Bandi Sindhu" userId="S::bandi-sindhu.priya@capgemini.com::037c9062-ac4e-427c-90ef-636e0afa718e" providerId="AD" clId="Web-{9575AF15-DB6C-4974-AD68-AB4C25EB8C93}" dt="2020-12-11T06:59:47.162" v="0"/>
      <pc:docMkLst>
        <pc:docMk/>
      </pc:docMkLst>
      <pc:sldChg chg="ord">
        <pc:chgData name="Priya, Bandi Sindhu" userId="S::bandi-sindhu.priya@capgemini.com::037c9062-ac4e-427c-90ef-636e0afa718e" providerId="AD" clId="Web-{9575AF15-DB6C-4974-AD68-AB4C25EB8C93}" dt="2020-12-11T06:59:47.162" v="0"/>
        <pc:sldMkLst>
          <pc:docMk/>
          <pc:sldMk cId="3662720213" sldId="1335"/>
        </pc:sldMkLst>
      </pc:sldChg>
    </pc:docChg>
  </pc:docChgLst>
  <pc:docChgLst>
    <pc:chgData name="Erigela, Vamshidhar Reddy" userId="S::vamshidhar-reddy.erigela@capgemini.com::8c85746f-5a05-4d4d-9751-56ca9de3aa3c" providerId="AD" clId="Web-{9CB98A25-B8BC-4B2F-9009-9AB77AAE7EC3}"/>
    <pc:docChg chg="addSld modSld">
      <pc:chgData name="Erigela, Vamshidhar Reddy" userId="S::vamshidhar-reddy.erigela@capgemini.com::8c85746f-5a05-4d4d-9751-56ca9de3aa3c" providerId="AD" clId="Web-{9CB98A25-B8BC-4B2F-9009-9AB77AAE7EC3}" dt="2020-12-14T16:43:38.164" v="1"/>
      <pc:docMkLst>
        <pc:docMk/>
      </pc:docMkLst>
      <pc:sldChg chg="modSp">
        <pc:chgData name="Erigela, Vamshidhar Reddy" userId="S::vamshidhar-reddy.erigela@capgemini.com::8c85746f-5a05-4d4d-9751-56ca9de3aa3c" providerId="AD" clId="Web-{9CB98A25-B8BC-4B2F-9009-9AB77AAE7EC3}" dt="2020-12-14T16:36:39.003" v="0" actId="1076"/>
        <pc:sldMkLst>
          <pc:docMk/>
          <pc:sldMk cId="0" sldId="1312"/>
        </pc:sldMkLst>
        <pc:spChg chg="mod">
          <ac:chgData name="Erigela, Vamshidhar Reddy" userId="S::vamshidhar-reddy.erigela@capgemini.com::8c85746f-5a05-4d4d-9751-56ca9de3aa3c" providerId="AD" clId="Web-{9CB98A25-B8BC-4B2F-9009-9AB77AAE7EC3}" dt="2020-12-14T16:36:39.003" v="0" actId="1076"/>
          <ac:spMkLst>
            <pc:docMk/>
            <pc:sldMk cId="0" sldId="1312"/>
            <ac:spMk id="25602" creationId="{00000000-0000-0000-0000-000000000000}"/>
          </ac:spMkLst>
        </pc:spChg>
      </pc:sldChg>
      <pc:sldChg chg="new">
        <pc:chgData name="Erigela, Vamshidhar Reddy" userId="S::vamshidhar-reddy.erigela@capgemini.com::8c85746f-5a05-4d4d-9751-56ca9de3aa3c" providerId="AD" clId="Web-{9CB98A25-B8BC-4B2F-9009-9AB77AAE7EC3}" dt="2020-12-14T16:43:38.164" v="1"/>
        <pc:sldMkLst>
          <pc:docMk/>
          <pc:sldMk cId="1101399189" sldId="1371"/>
        </pc:sldMkLst>
      </pc:sldChg>
    </pc:docChg>
  </pc:docChgLst>
  <pc:docChgLst>
    <pc:chgData name="Reshma, Shaik" userId="S::shaik.reshma@capgemini.com::4c36a9a1-42f6-4c82-83e3-39120114e4f6" providerId="AD" clId="Web-{644454B4-3B96-BD35-631F-8C451851B412}"/>
    <pc:docChg chg="modSld">
      <pc:chgData name="Reshma, Shaik" userId="S::shaik.reshma@capgemini.com::4c36a9a1-42f6-4c82-83e3-39120114e4f6" providerId="AD" clId="Web-{644454B4-3B96-BD35-631F-8C451851B412}" dt="2020-12-12T14:36:09.009" v="3" actId="1076"/>
      <pc:docMkLst>
        <pc:docMk/>
      </pc:docMkLst>
      <pc:sldChg chg="modSp">
        <pc:chgData name="Reshma, Shaik" userId="S::shaik.reshma@capgemini.com::4c36a9a1-42f6-4c82-83e3-39120114e4f6" providerId="AD" clId="Web-{644454B4-3B96-BD35-631F-8C451851B412}" dt="2020-12-12T14:36:09.009" v="3" actId="1076"/>
        <pc:sldMkLst>
          <pc:docMk/>
          <pc:sldMk cId="0" sldId="1308"/>
        </pc:sldMkLst>
        <pc:grpChg chg="mod">
          <ac:chgData name="Reshma, Shaik" userId="S::shaik.reshma@capgemini.com::4c36a9a1-42f6-4c82-83e3-39120114e4f6" providerId="AD" clId="Web-{644454B4-3B96-BD35-631F-8C451851B412}" dt="2020-12-12T14:36:09.009" v="3" actId="1076"/>
          <ac:grpSpMkLst>
            <pc:docMk/>
            <pc:sldMk cId="0" sldId="1308"/>
            <ac:grpSpMk id="21514" creationId="{00000000-0000-0000-0000-000000000000}"/>
          </ac:grpSpMkLst>
        </pc:grpChg>
        <pc:grpChg chg="mod">
          <ac:chgData name="Reshma, Shaik" userId="S::shaik.reshma@capgemini.com::4c36a9a1-42f6-4c82-83e3-39120114e4f6" providerId="AD" clId="Web-{644454B4-3B96-BD35-631F-8C451851B412}" dt="2020-12-12T14:35:53.680" v="1" actId="1076"/>
          <ac:grpSpMkLst>
            <pc:docMk/>
            <pc:sldMk cId="0" sldId="1308"/>
            <ac:grpSpMk id="21519" creationId="{00000000-0000-0000-0000-000000000000}"/>
          </ac:grpSpMkLst>
        </pc:grpChg>
      </pc:sldChg>
    </pc:docChg>
  </pc:docChgLst>
  <pc:docChgLst>
    <pc:chgData name="Vangala, Sowmya Reddy" userId="S::sowmya-reddy.vangala@capgemini.com::94c4c954-eca2-44cb-a2f2-077740fd8be2" providerId="AD" clId="Web-{ED06BC05-6D9F-497C-8FAF-107985B5CC93}"/>
    <pc:docChg chg="sldOrd">
      <pc:chgData name="Vangala, Sowmya Reddy" userId="S::sowmya-reddy.vangala@capgemini.com::94c4c954-eca2-44cb-a2f2-077740fd8be2" providerId="AD" clId="Web-{ED06BC05-6D9F-497C-8FAF-107985B5CC93}" dt="2020-12-11T07:13:00.299" v="0"/>
      <pc:docMkLst>
        <pc:docMk/>
      </pc:docMkLst>
      <pc:sldChg chg="ord">
        <pc:chgData name="Vangala, Sowmya Reddy" userId="S::sowmya-reddy.vangala@capgemini.com::94c4c954-eca2-44cb-a2f2-077740fd8be2" providerId="AD" clId="Web-{ED06BC05-6D9F-497C-8FAF-107985B5CC93}" dt="2020-12-11T07:13:00.299" v="0"/>
        <pc:sldMkLst>
          <pc:docMk/>
          <pc:sldMk cId="0" sldId="1267"/>
        </pc:sldMkLst>
      </pc:sldChg>
    </pc:docChg>
  </pc:docChgLst>
  <pc:docChgLst>
    <pc:chgData name="Sasi Kumar, Kandoori" userId="S::kandoori.sasi-kumar@capgemini.com::5bb7758a-1e1c-45c5-bad2-6753932d6348" providerId="AD" clId="Web-{66FDB6EC-C4FD-44E3-9EC2-9803357F782A}"/>
    <pc:docChg chg="modSld">
      <pc:chgData name="Sasi Kumar, Kandoori" userId="S::kandoori.sasi-kumar@capgemini.com::5bb7758a-1e1c-45c5-bad2-6753932d6348" providerId="AD" clId="Web-{66FDB6EC-C4FD-44E3-9EC2-9803357F782A}" dt="2020-08-08T13:37:01.811" v="0"/>
      <pc:docMkLst>
        <pc:docMk/>
      </pc:docMkLst>
      <pc:sldChg chg="modNotes">
        <pc:chgData name="Sasi Kumar, Kandoori" userId="S::kandoori.sasi-kumar@capgemini.com::5bb7758a-1e1c-45c5-bad2-6753932d6348" providerId="AD" clId="Web-{66FDB6EC-C4FD-44E3-9EC2-9803357F782A}" dt="2020-08-08T13:37:01.811" v="0"/>
        <pc:sldMkLst>
          <pc:docMk/>
          <pc:sldMk cId="2968457166" sldId="1327"/>
        </pc:sldMkLst>
      </pc:sldChg>
    </pc:docChg>
  </pc:docChgLst>
  <pc:docChgLst>
    <pc:chgData name="Vempalli, Supraja" userId="S::supraja.a.vempalli@capgemini.com::c3e87a05-3a73-44d8-b47c-c0e7bfc962d9" providerId="AD" clId="Web-{403804E4-CA22-4E06-8D31-E8F5906392EB}"/>
    <pc:docChg chg="sldOrd">
      <pc:chgData name="Vempalli, Supraja" userId="S::supraja.a.vempalli@capgemini.com::c3e87a05-3a73-44d8-b47c-c0e7bfc962d9" providerId="AD" clId="Web-{403804E4-CA22-4E06-8D31-E8F5906392EB}" dt="2020-12-11T07:13:26.654" v="1"/>
      <pc:docMkLst>
        <pc:docMk/>
      </pc:docMkLst>
      <pc:sldChg chg="ord">
        <pc:chgData name="Vempalli, Supraja" userId="S::supraja.a.vempalli@capgemini.com::c3e87a05-3a73-44d8-b47c-c0e7bfc962d9" providerId="AD" clId="Web-{403804E4-CA22-4E06-8D31-E8F5906392EB}" dt="2020-12-11T07:13:26.654" v="1"/>
        <pc:sldMkLst>
          <pc:docMk/>
          <pc:sldMk cId="2389008128" sldId="1355"/>
        </pc:sldMkLst>
      </pc:sldChg>
      <pc:sldChg chg="ord">
        <pc:chgData name="Vempalli, Supraja" userId="S::supraja.a.vempalli@capgemini.com::c3e87a05-3a73-44d8-b47c-c0e7bfc962d9" providerId="AD" clId="Web-{403804E4-CA22-4E06-8D31-E8F5906392EB}" dt="2020-12-11T07:13:17.967" v="0"/>
        <pc:sldMkLst>
          <pc:docMk/>
          <pc:sldMk cId="1328659149" sldId="13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b="1">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b="1">
                <a:solidFill>
                  <a:schemeClr val="tx1"/>
                </a:solidFill>
                <a:latin typeface="Times New Roman" pitchFamily="18" charset="0"/>
              </a:defRPr>
            </a:lvl1pPr>
          </a:lstStyle>
          <a:p>
            <a:pPr>
              <a:defRPr/>
            </a:pPr>
            <a:fld id="{7A673184-118A-48AC-9F93-F9AD3108C2F3}" type="slidenum">
              <a:rPr lang="en-US" altLang="en-US"/>
              <a:pPr>
                <a:defRPr/>
              </a:pPr>
              <a:t>‹#›</a:t>
            </a:fld>
            <a:endParaRPr lang="en-US" altLang="en-US"/>
          </a:p>
        </p:txBody>
      </p:sp>
    </p:spTree>
    <p:extLst>
      <p:ext uri="{BB962C8B-B14F-4D97-AF65-F5344CB8AC3E}">
        <p14:creationId xmlns:p14="http://schemas.microsoft.com/office/powerpoint/2010/main" val="3806216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i="1">
                <a:solidFill>
                  <a:srgbClr val="000000"/>
                </a:solidFill>
                <a:latin typeface="Times New Roman" pitchFamily="18" charset="0"/>
                <a:cs typeface="Times New Roman" pitchFamily="18" charset="0"/>
              </a:rPr>
              <a:t>Introduction, 2.</a:t>
            </a:r>
            <a:fld id="{FE97B2EC-5260-4CA7-AF6D-C7133D17A679}" type="slidenum">
              <a:rPr lang="en-US" sz="110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a:solidFill>
                  <a:schemeClr val="tx1"/>
                </a:solidFill>
                <a:latin typeface="Arial" charset="0"/>
              </a:defRPr>
            </a:lvl1pPr>
          </a:lstStyle>
          <a:p>
            <a:pPr>
              <a:defRPr/>
            </a:pPr>
            <a:r>
              <a:rPr lang="en-US" altLang="en-US"/>
              <a:t>	The Claims Process - </a:t>
            </a:r>
            <a:fld id="{9FB8FD73-0457-413E-8D2C-07C797AF8456}" type="slidenum">
              <a:rPr lang="en-US" altLang="en-US"/>
              <a:pPr>
                <a:defRPr/>
              </a:pPr>
              <a:t>‹#›</a:t>
            </a:fld>
            <a:endParaRPr lang="en-US" altLang="en-US"/>
          </a:p>
        </p:txBody>
      </p:sp>
    </p:spTree>
    <p:extLst>
      <p:ext uri="{BB962C8B-B14F-4D97-AF65-F5344CB8AC3E}">
        <p14:creationId xmlns:p14="http://schemas.microsoft.com/office/powerpoint/2010/main" val="980653162"/>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4A83568F-27E6-4D40-A3DA-562C858FA403}" type="slidenum">
              <a:rPr lang="en-US" altLang="en-US" sz="1200" smtClean="0">
                <a:solidFill>
                  <a:schemeClr val="tx1"/>
                </a:solidFill>
              </a:rPr>
              <a:pPr eaLnBrk="1" hangingPunct="1"/>
              <a:t>1</a:t>
            </a:fld>
            <a:endParaRPr lang="en-US" altLang="en-US" sz="1200">
              <a:solidFill>
                <a:schemeClr val="tx1"/>
              </a:solidFill>
            </a:endParaRPr>
          </a:p>
        </p:txBody>
      </p:sp>
      <p:sp>
        <p:nvSpPr>
          <p:cNvPr id="35844" name="Rectangle 2"/>
          <p:cNvSpPr>
            <a:spLocks noGrp="1" noRot="1" noChangeAspect="1" noChangeArrowheads="1" noTextEdit="1"/>
          </p:cNvSpPr>
          <p:nvPr>
            <p:ph type="sldImg"/>
          </p:nvPr>
        </p:nvSpPr>
        <p:spPr>
          <a:xfrm>
            <a:off x="715963" y="630238"/>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F5C390D1-E67E-4E77-84E5-701FD4B30C49}" type="slidenum">
              <a:rPr lang="en-US" altLang="en-US" sz="1200" smtClean="0">
                <a:solidFill>
                  <a:schemeClr val="tx1"/>
                </a:solidFill>
              </a:rPr>
              <a:pPr eaLnBrk="1" hangingPunct="1"/>
              <a:t>10</a:t>
            </a:fld>
            <a:endParaRPr lang="en-US" altLang="en-US" sz="120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Fraud detection refers to the activities around detecting claim activity that is indicative of fraud and could warrant further investigation. This is typically a process which is ongoing throughout every phase of the claims process.</a:t>
            </a:r>
          </a:p>
          <a:p>
            <a:pPr eaLnBrk="1" hangingPunct="1"/>
            <a:r>
              <a:rPr lang="en-US"/>
              <a:t>If a claim is considered to be suspicious, then it is referred to the special investigations unit. They will investigate the activity and determine the validity of the claim. Their investigation runs parallel to the normal claim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2837A1C-7768-416B-8AF2-5AA0A16EF0C8}" type="slidenum">
              <a:rPr lang="en-US" altLang="en-US" sz="1200" smtClean="0">
                <a:solidFill>
                  <a:schemeClr val="tx1"/>
                </a:solidFill>
              </a:rPr>
              <a:pPr eaLnBrk="1" hangingPunct="1"/>
              <a:t>11</a:t>
            </a:fld>
            <a:endParaRPr lang="en-US" altLang="en-US" sz="120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It can be helpful to think of the different phases in two categories: fundamental (those that happen with most if not all claims) and specialized (those that happen with only some claims).</a:t>
            </a:r>
          </a:p>
          <a:p>
            <a:pPr eaLnBrk="1" hangingPunct="1"/>
            <a:r>
              <a:rPr lang="en-US"/>
              <a:t>Intake, adjudication, and payment can be thought of as fundamental. For a claim which has one payment and goes through the normal claims process, all three of these phases will occur. Similarly, fraud detection is an ongoing process throughout the entire claims process for all claims.</a:t>
            </a:r>
          </a:p>
          <a:p>
            <a:pPr eaLnBrk="1" hangingPunct="1"/>
            <a:r>
              <a:rPr lang="en-US"/>
              <a:t>Recovery is a specialized process which is relevant only for claims where there is a recovery opportunity. Claims without property that is considered a total loss and without third parties who are at fault and do not have insurance may have no recovery opportunities.</a:t>
            </a:r>
          </a:p>
          <a:p>
            <a:pPr eaLnBrk="1" hangingPunct="1"/>
            <a:r>
              <a:rPr lang="en-US"/>
              <a:t>Litigation is a specialized process which is relevant only for claims where there is a dispute between parties which needs to be resolved.</a:t>
            </a:r>
          </a:p>
          <a:p>
            <a:pPr eaLnBrk="1" hangingPunct="1"/>
            <a:r>
              <a:rPr lang="en-US"/>
              <a:t>Special investigations is a specialized process which is relevant only for claims which are considered potentially fraudulent.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3FCE1F7-D4F0-461E-8CAE-187CF8B1028F}" type="slidenum">
              <a:rPr lang="en-US" altLang="en-US" sz="1200" smtClean="0">
                <a:solidFill>
                  <a:schemeClr val="tx1"/>
                </a:solidFill>
              </a:rPr>
              <a:pPr eaLnBrk="1" hangingPunct="1"/>
              <a:t>12</a:t>
            </a:fld>
            <a:endParaRPr lang="en-US" altLang="en-US" sz="120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3419053F-C403-4B85-B417-5B592E3157A1}" type="slidenum">
              <a:rPr lang="en-US" altLang="en-US" sz="1200" smtClean="0">
                <a:solidFill>
                  <a:schemeClr val="tx1"/>
                </a:solidFill>
              </a:rPr>
              <a:pPr eaLnBrk="1" hangingPunct="1"/>
              <a:t>13</a:t>
            </a:fld>
            <a:endParaRPr lang="en-US" altLang="en-US" sz="120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EC50CF56-E1D0-4A79-83CB-26148DD14591}" type="slidenum">
              <a:rPr lang="en-US" altLang="en-US" sz="1200" smtClean="0">
                <a:solidFill>
                  <a:schemeClr val="tx1"/>
                </a:solidFill>
              </a:rPr>
              <a:pPr eaLnBrk="1" hangingPunct="1"/>
              <a:t>14</a:t>
            </a:fld>
            <a:endParaRPr lang="en-US" altLang="en-US" sz="1200">
              <a:solidFill>
                <a:schemeClr val="tx1"/>
              </a:solidFill>
            </a:endParaRPr>
          </a:p>
        </p:txBody>
      </p:sp>
      <p:sp>
        <p:nvSpPr>
          <p:cNvPr id="49156" name="Rectangle 2"/>
          <p:cNvSpPr>
            <a:spLocks noGrp="1" noRot="1" noChangeAspect="1" noChangeArrowheads="1" noTextEdit="1"/>
          </p:cNvSpPr>
          <p:nvPr>
            <p:ph type="sldImg"/>
          </p:nvPr>
        </p:nvSpPr>
        <p:spPr>
          <a:xfrm>
            <a:off x="715963" y="630238"/>
            <a:ext cx="5432425"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two validation levels common to nearly every carrier ("new loss completion" and "ability to pay". The intermediate levels vary from carrier to carrier.</a:t>
            </a:r>
          </a:p>
          <a:p>
            <a:pPr eaLnBrk="1" hangingPunct="1"/>
            <a:r>
              <a:rPr lang="en-US"/>
              <a:t>In the base application, there are five levels of maturity:</a:t>
            </a:r>
          </a:p>
          <a:p>
            <a:pPr lvl="1" eaLnBrk="1" hangingPunct="1"/>
            <a:r>
              <a:rPr lang="en-US"/>
              <a:t>Load save - This is the level a claim must be at in order to be imported from an external system. A claim at this stage has not yet been touched by a user via ClaimCenter. (This level is relevant only for imported FNOLs.)</a:t>
            </a:r>
          </a:p>
          <a:p>
            <a:pPr lvl="1" eaLnBrk="1" hangingPunct="1"/>
            <a:r>
              <a:rPr lang="en-US"/>
              <a:t>New loss completion - This is the level a claim must be at to be saved (or modified by a user if the claim is imported).</a:t>
            </a:r>
          </a:p>
          <a:p>
            <a:pPr lvl="1" eaLnBrk="1" hangingPunct="1"/>
            <a:r>
              <a:rPr lang="en-US"/>
              <a:t>Valid for ISO - This level is used to signify that the claim has the minimal information needed for filing with ISO.</a:t>
            </a:r>
          </a:p>
          <a:p>
            <a:pPr lvl="1" eaLnBrk="1" hangingPunct="1"/>
            <a:r>
              <a:rPr lang="en-US"/>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a:t>Ability to pay - This is the level a claim must be at in order to have payments written against it.</a:t>
            </a:r>
          </a:p>
          <a:p>
            <a:pPr eaLnBrk="1" hangingPunct="1"/>
            <a:r>
              <a:rPr lang="en-US"/>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1AC67F88-0F04-475D-965E-2F4FFF57EC33}" type="slidenum">
              <a:rPr lang="en-US" altLang="en-US" sz="1200" smtClean="0">
                <a:solidFill>
                  <a:schemeClr val="tx1"/>
                </a:solidFill>
              </a:rPr>
              <a:pPr eaLnBrk="1" hangingPunct="1"/>
              <a:t>15</a:t>
            </a:fld>
            <a:endParaRPr lang="en-US" altLang="en-US" sz="1200">
              <a:solidFill>
                <a:schemeClr val="tx1"/>
              </a:solidFill>
            </a:endParaRPr>
          </a:p>
        </p:txBody>
      </p:sp>
      <p:sp>
        <p:nvSpPr>
          <p:cNvPr id="50180" name="Rectangle 2"/>
          <p:cNvSpPr>
            <a:spLocks noGrp="1" noRot="1" noChangeAspect="1" noChangeArrowheads="1" noTextEdit="1"/>
          </p:cNvSpPr>
          <p:nvPr>
            <p:ph type="sldImg"/>
          </p:nvPr>
        </p:nvSpPr>
        <p:spPr>
          <a:xfrm>
            <a:off x="715963"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74AC1F17-A677-430F-8CA8-A43141D63743}" type="slidenum">
              <a:rPr lang="en-US" altLang="en-US" sz="1200" smtClean="0">
                <a:solidFill>
                  <a:schemeClr val="tx1"/>
                </a:solidFill>
              </a:rPr>
              <a:pPr eaLnBrk="1" hangingPunct="1"/>
              <a:t>16</a:t>
            </a:fld>
            <a:endParaRPr lang="en-US" altLang="en-US" sz="120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claim or exposure becomes more mature because it meets requirements defined by the carrier's business practice. For example, an auto policy carrier may not require metropolitan police reports when a claim is initially created. But, it may require them before the claim can be paid against. Whenever an object is modified, ClaimCenter automatically checks to see if the modifications allow it to be promoted to a higher validation level.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5EE68820-D459-45A9-A317-C205820FEBD5}" type="slidenum">
              <a:rPr lang="en-US" altLang="en-US" sz="1200" smtClean="0">
                <a:solidFill>
                  <a:schemeClr val="tx1"/>
                </a:solidFill>
              </a:rPr>
              <a:pPr eaLnBrk="1" hangingPunct="1"/>
              <a:t>17</a:t>
            </a:fld>
            <a:endParaRPr lang="en-US" altLang="en-US" sz="120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 and exposure maturity and validation levels are discussed throughout the course. The most complete discussion is in the "Adjudicating Claims" lesson. However, some discussion of the issue also appears in the following lessons:</a:t>
            </a:r>
          </a:p>
          <a:p>
            <a:pPr lvl="1" eaLnBrk="1" hangingPunct="1"/>
            <a:r>
              <a:rPr lang="en-US"/>
              <a:t>"The New Claim Wizard"</a:t>
            </a:r>
          </a:p>
          <a:p>
            <a:pPr lvl="1" eaLnBrk="1" hangingPunct="1"/>
            <a:r>
              <a:rPr lang="en-US"/>
              <a:t>"Exposures"</a:t>
            </a:r>
          </a:p>
          <a:p>
            <a:pPr lvl="1" eaLnBrk="1" hangingPunct="1"/>
            <a:r>
              <a:rPr lang="en-US"/>
              <a:t>"Payments"</a:t>
            </a:r>
          </a:p>
          <a:p>
            <a:pPr lvl="1"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78B2845E-C23C-400F-B5D4-494C0814E2D9}" type="slidenum">
              <a:rPr lang="en-US" altLang="en-US" sz="1200" smtClean="0">
                <a:solidFill>
                  <a:schemeClr val="tx1"/>
                </a:solidFill>
              </a:rPr>
              <a:pPr eaLnBrk="1" hangingPunct="1"/>
              <a:t>18</a:t>
            </a:fld>
            <a:endParaRPr lang="en-US" altLang="en-US" sz="120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claim is created during the intake process by a CSR or adjuster through the new claim wizard. The user who creates the claim must specify the relevant policy and the claimants. They also typically detail as much information about the incidents as possible, as well as any other loss detail information available at that time. Services may also be created on the claim</a:t>
            </a:r>
            <a:r>
              <a:rPr lang="en-US" baseline="0"/>
              <a:t> or related to incidents. While services are important, they are not required to process a claim, so for simplicity’s sake, they have been omitted from the stages shown.</a:t>
            </a:r>
            <a:endParaRPr lang="en-US"/>
          </a:p>
          <a:p>
            <a:pPr eaLnBrk="1" hangingPunct="1"/>
            <a:r>
              <a:rPr lang="en-US"/>
              <a:t>In the example above, the claim is an auto claim in which the insured hit a 3rd party. The insured is at fault, has incurred vehicle damage, and has suffered an injury. The 3rd party's car was not damaged, but the 3rd party suffered a minor concussion.</a:t>
            </a:r>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F8BFB9C2-15DA-4441-97AC-A11BA17A2294}" type="slidenum">
              <a:rPr lang="en-US" altLang="en-US" sz="1200" smtClean="0">
                <a:solidFill>
                  <a:schemeClr val="tx1"/>
                </a:solidFill>
              </a:rPr>
              <a:pPr eaLnBrk="1" hangingPunct="1"/>
              <a:t>19</a:t>
            </a:fld>
            <a:endParaRPr lang="en-US" altLang="en-US" sz="120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the claim is created, ClaimCenter business rules segment the claim, which is the act of classifying the claim (for example as a "fast track", "normal" or "complex" claim) so that the right strategies can be used to process the claim. The business rules also assign an owner to the claim and create a series of activities known as the workplan which identify work that must be done to process the claim. All of this is referred to as "claim set-up".</a:t>
            </a:r>
          </a:p>
          <a:p>
            <a:pPr eaLnBrk="1" hangingPunct="1"/>
            <a:r>
              <a:rPr lang="en-US"/>
              <a:t>In the example above, the claim is considered to be normal (it is more complex than just a broken windshield, but not so complex that it involved a death). It is assigned to Dana Evans and activities are created for the workplan.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3FCE1F7-D4F0-461E-8CAE-187CF8B1028F}" type="slidenum">
              <a:rPr lang="en-US" altLang="en-US" sz="1200" smtClean="0">
                <a:solidFill>
                  <a:schemeClr val="tx1"/>
                </a:solidFill>
              </a:rPr>
              <a:pPr eaLnBrk="1" hangingPunct="1"/>
              <a:t>2</a:t>
            </a:fld>
            <a:endParaRPr lang="en-US" altLang="en-US" sz="120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99866421-DA4C-4733-93C1-4C5DBB37FBD8}" type="slidenum">
              <a:rPr lang="en-US" altLang="en-US" sz="1200" smtClean="0">
                <a:solidFill>
                  <a:schemeClr val="tx1"/>
                </a:solidFill>
              </a:rPr>
              <a:pPr eaLnBrk="1" hangingPunct="1"/>
              <a:t>20</a:t>
            </a:fld>
            <a:endParaRPr lang="en-US" altLang="en-US" sz="120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the decision to pay on the claim has been made, exposures are created. Each exposure tracks a potential payment from a single coverage to a single claimant.</a:t>
            </a:r>
          </a:p>
          <a:p>
            <a:pPr eaLnBrk="1" hangingPunct="1"/>
            <a:r>
              <a:rPr lang="en-US"/>
              <a:t>Exposures can be created automatically by business rules. (This is often done for workers' comp claims, and when it is done, it usually occurs along with claim setup.) Exposures can also be created manually by adjusters.</a:t>
            </a:r>
          </a:p>
          <a:p>
            <a:pPr eaLnBrk="1" hangingPunct="1"/>
            <a:r>
              <a:rPr lang="en-US"/>
              <a:t>In the example above, three exposures are required: one to indemnify the insured for damage done to his car, one to indemnify the insured for the medical bills related to his injury, and one to indemnify the third party for her concussion.</a:t>
            </a:r>
          </a:p>
          <a:p>
            <a:pPr algn="ctr" eaLnBrk="1" hangingPunct="1"/>
            <a:r>
              <a:rPr lang="en-US"/>
              <a:t>(continued)</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A967C0C-2C75-4501-AE3E-0288AEC70156}" type="slidenum">
              <a:rPr lang="en-US" altLang="en-US" sz="1200" smtClean="0">
                <a:solidFill>
                  <a:schemeClr val="tx1"/>
                </a:solidFill>
              </a:rPr>
              <a:pPr eaLnBrk="1" hangingPunct="1"/>
              <a:t>21</a:t>
            </a:fld>
            <a:endParaRPr lang="en-US" altLang="en-US" sz="1200">
              <a:solidFill>
                <a:schemeClr val="tx1"/>
              </a:solidFill>
            </a:endParaRPr>
          </a:p>
        </p:txBody>
      </p:sp>
      <p:sp>
        <p:nvSpPr>
          <p:cNvPr id="56324" name="Rectangle 2"/>
          <p:cNvSpPr>
            <a:spLocks noGrp="1" noChangeArrowheads="1"/>
          </p:cNvSpPr>
          <p:nvPr>
            <p:ph type="body" idx="1"/>
          </p:nvPr>
        </p:nvSpPr>
        <p:spPr>
          <a:xfrm>
            <a:off x="406400" y="639763"/>
            <a:ext cx="6069013" cy="8094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a:t>A brief glossary for common auto policy </a:t>
            </a:r>
            <a:r>
              <a:rPr lang="en-US" u="sng" err="1"/>
              <a:t>coverages</a:t>
            </a:r>
            <a:endParaRPr lang="en-US" u="sng"/>
          </a:p>
          <a:p>
            <a:pPr eaLnBrk="1" hangingPunct="1"/>
            <a:r>
              <a:rPr lang="en-US" err="1"/>
              <a:t>Coverages</a:t>
            </a:r>
            <a:r>
              <a:rPr lang="en-US"/>
              <a:t> for vehicles</a:t>
            </a:r>
          </a:p>
          <a:p>
            <a:pPr lvl="1" eaLnBrk="1" hangingPunct="1"/>
            <a:r>
              <a:rPr lang="en-US"/>
              <a:t>Collision - This covers damage to the insured's car that is the result of a collision with another object.</a:t>
            </a:r>
          </a:p>
          <a:p>
            <a:pPr lvl="1" eaLnBrk="1" hangingPunct="1"/>
            <a:r>
              <a:rPr lang="en-US"/>
              <a:t>Liability - vehicle damage - This covers damage to a third party's car that is the result of a collision with another object where the insured is at fault.</a:t>
            </a:r>
          </a:p>
          <a:p>
            <a:pPr lvl="1" eaLnBrk="1" hangingPunct="1"/>
            <a:r>
              <a:rPr lang="en-US"/>
              <a:t>Comprehensive - This covers damage to the insured's car that results from anything other than a collision with another object (such as theft, vandalism, or weather).</a:t>
            </a:r>
          </a:p>
          <a:p>
            <a:pPr eaLnBrk="1" hangingPunct="1"/>
            <a:r>
              <a:rPr lang="en-US" err="1"/>
              <a:t>Coverages</a:t>
            </a:r>
            <a:r>
              <a:rPr lang="en-US"/>
              <a:t> for injuries</a:t>
            </a:r>
          </a:p>
          <a:p>
            <a:pPr lvl="1" eaLnBrk="1" hangingPunct="1"/>
            <a:r>
              <a:rPr lang="en-US"/>
              <a:t>Bodily injury - This is a liability coverage that covers injuries to a third party and any legal defense when an injured third party sues the insured.</a:t>
            </a:r>
          </a:p>
          <a:p>
            <a:pPr lvl="1" eaLnBrk="1" hangingPunct="1"/>
            <a:r>
              <a:rPr lang="en-US"/>
              <a:t>Medical payments - This covers injuries to the insured and any passengers regardless of who is at fault. Some people opt out of this coverage because they have existing health coverage which meets their needs. This is available in most states in the United States.</a:t>
            </a:r>
          </a:p>
          <a:p>
            <a:pPr lvl="1" eaLnBrk="1" hangingPunct="1"/>
            <a:r>
              <a:rPr lang="en-US"/>
              <a:t>Personal injury protection (PIP) - This coverage is largely identical to medical payments. It often covers injuries to the insured and any passengers regardless of who is at fault. However, it is available in only 16 states in the United States. Many of the states with PIP coverage do not have medical payment coverage. In these cases, PIP coverage "replaces" medical payment coverage. A small number of states offer both medical payments and PIP. These states have laws that identify which coverage comes into effect first and how much coverage it provides before it is exhausted and the other coverage comes into play. However, these laws vary from state to state, so there is no universal answer as to how PIP and medical payments work when they are on the same auto policy.</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D620929-AF1B-40BD-BF4D-895A0F18BB41}" type="slidenum">
              <a:rPr lang="en-US" altLang="en-US" sz="1200" smtClean="0">
                <a:solidFill>
                  <a:schemeClr val="tx1"/>
                </a:solidFill>
              </a:rPr>
              <a:pPr eaLnBrk="1" hangingPunct="1"/>
              <a:t>22</a:t>
            </a:fld>
            <a:endParaRPr lang="en-US" altLang="en-US" sz="120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reserve line is an amount of money set aside for expected payments related to a given exposure. </a:t>
            </a:r>
          </a:p>
          <a:p>
            <a:pPr eaLnBrk="1" hangingPunct="1"/>
            <a:r>
              <a:rPr lang="en-US"/>
              <a:t>In the example above, each exposure has a single reserve line associated with it. However, an exposure can have multiple reserve lines, which occurs if there will be two or more payments from the exposure and the carrier wants to track the money separately. For example, a collision coverage exposure could require an indemnification payment to the insured (to fix the damage done to the car) as well as an expense payment to the auto inspector vendor (for the auto inspection).</a:t>
            </a:r>
          </a:p>
          <a:p>
            <a:pPr eaLnBrk="1" hangingPunct="1"/>
            <a:r>
              <a:rPr lang="en-US"/>
              <a:t>Reserve lines can be created automatically by business rules. (This is often done for all exposures, and when it is done, it usually occurs when the exposure is set up.) Reserve lines can also be created manually by adjusters.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5BA1CC2A-2CF4-4DD5-90F2-CA8E542EBCCA}" type="slidenum">
              <a:rPr lang="en-US" altLang="en-US" sz="1200" smtClean="0">
                <a:solidFill>
                  <a:schemeClr val="tx1"/>
                </a:solidFill>
              </a:rPr>
              <a:pPr eaLnBrk="1" hangingPunct="1"/>
              <a:t>23</a:t>
            </a:fld>
            <a:endParaRPr lang="en-US" altLang="en-US" sz="120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Most or all of the work to be done on the claim is detailed in the workplan activities. Once reserves have been created, those activities are completed.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8EE6E54A-EC02-490E-A6DD-ED5B8107BA98}" type="slidenum">
              <a:rPr lang="en-US" altLang="en-US" sz="1200" smtClean="0">
                <a:solidFill>
                  <a:schemeClr val="tx1"/>
                </a:solidFill>
              </a:rPr>
              <a:pPr eaLnBrk="1" hangingPunct="1"/>
              <a:t>24</a:t>
            </a:fld>
            <a:endParaRPr lang="en-US" altLang="en-US" sz="120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claim and each of its exposure have a maturity level, often referred to as a validation level. Typically, the final level is "ability to pay". When a claim is at ability to pay, checks can be written for it. When an exposure is at ability to pay, the money in its reserve line(s) can be used for checks. Gaining the ability to write checks against a claim and use the reserve lines of its exposures is a prerequisite to making payments.</a:t>
            </a:r>
          </a:p>
          <a:p>
            <a:pPr eaLnBrk="1" hangingPunct="1"/>
            <a:r>
              <a:rPr lang="en-US"/>
              <a:t>In some cases, the claim and its exposures may become payable as a natural result of the completion of all of the activities. However, the two are not required to be functionally connected. Furthermore, activities typically focus on tasks that must be done by a given time and/or must be done by people other than the adjuster. Therefore, it is not unusual for a claim to have all activities complete and yet the claim itself or one or more of its exposures is not payable. (It is also possible that a claim and all of its exposures are payable, but there are still open activities.)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8687B0FF-3D0F-4D66-9030-E04114DB678F}" type="slidenum">
              <a:rPr lang="en-US" altLang="en-US" sz="1200" smtClean="0">
                <a:solidFill>
                  <a:schemeClr val="tx1"/>
                </a:solidFill>
              </a:rPr>
              <a:pPr eaLnBrk="1" hangingPunct="1"/>
              <a:t>25</a:t>
            </a:fld>
            <a:endParaRPr lang="en-US" altLang="en-US" sz="120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the claim and its exposures are payable, payments can be created.</a:t>
            </a:r>
          </a:p>
          <a:p>
            <a:pPr eaLnBrk="1" hangingPunct="1"/>
            <a:r>
              <a:rPr lang="en-US"/>
              <a:t>Money is transferred from the carrier to the payees through checks. Each check gets its money from one or more reserve lines.</a:t>
            </a:r>
          </a:p>
          <a:p>
            <a:pPr eaLnBrk="1" hangingPunct="1"/>
            <a:r>
              <a:rPr lang="en-US"/>
              <a:t>In the example above, there are two checks. The first check is payable to the insured. It is for his collision loss and medical payments. Consequently, the check gets its money from two reserve lines from two different exposures. The second check is payable to the 3rd party. The money comes from the third exposure's reserve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900D5E9A-F191-4A17-93F8-2025CB6C7BF7}" type="slidenum">
              <a:rPr lang="en-US" altLang="en-US" sz="1200" smtClean="0">
                <a:solidFill>
                  <a:schemeClr val="tx1"/>
                </a:solidFill>
              </a:rPr>
              <a:pPr eaLnBrk="1" hangingPunct="1"/>
              <a:t>26</a:t>
            </a:fld>
            <a:endParaRPr lang="en-US" altLang="en-US" sz="120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the financial obligation associated to an exposure has been satisfied, the exposure can be closed. If an exposure results in one payment, then the exposure is typically closed when that one payment is made. If an exposure results in multiple payments (which could occur if there is a recurring payment, possibly for ongoing medical treatment), then the exposure is typically closed when the final payment is made.</a:t>
            </a:r>
          </a:p>
          <a:p>
            <a:pPr eaLnBrk="1" hangingPunct="1"/>
            <a:r>
              <a:rPr lang="en-US"/>
              <a:t>When all of the activities are complete, all the payments have been made, and all the exposures are closed, the claim can be closed. In some cases, a claim may be closed as soon as the payment is made (and the last indemnification exposure is closed). In other cases, the claim may remain open beyond the last payment (possibly because the claim involves recovery which is taking place after the last payment, or possibly because there is lingering activity work to complete, such as verification that legal documents have been filed with the appropriate government agency).</a:t>
            </a:r>
          </a:p>
          <a:p>
            <a:pPr eaLnBrk="1" hangingPunct="1"/>
            <a:r>
              <a:rPr lang="en-US"/>
              <a:t>The diagrams in the preceding set of slides have not made reference to documents, notes, and matters. Documents and notes are typically used for every claim, but they typically record things that have occurred. They do not represent work that needs to be done, and in most cases their existence does not move the claim forward in the claim process. Consequently, they have been omitted from the discussion. Matters are relevant to moving a claim forward in the claims process, but only for claims involving potential litigation. Since these types of claims are not the most fundamental type of claims, matters have also been omitted from the discussion.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6EA60277-46E8-42DA-BE7F-73BD7183131A}" type="slidenum">
              <a:rPr lang="en-US" altLang="en-US" sz="1200" smtClean="0">
                <a:solidFill>
                  <a:schemeClr val="tx1"/>
                </a:solidFill>
              </a:rPr>
              <a:pPr eaLnBrk="1" hangingPunct="1"/>
              <a:t>27</a:t>
            </a:fld>
            <a:endParaRPr lang="en-US" altLang="en-US" sz="120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business process steps and functional process steps do not have a one-to-one correspondence. In particular:</a:t>
            </a:r>
          </a:p>
          <a:p>
            <a:pPr lvl="1" eaLnBrk="1" hangingPunct="1"/>
            <a:r>
              <a:rPr lang="en-US"/>
              <a:t>During intake, the claim is created. Exposures and reserves could also be created at this time.</a:t>
            </a:r>
          </a:p>
          <a:p>
            <a:pPr lvl="1" eaLnBrk="1" hangingPunct="1"/>
            <a:r>
              <a:rPr lang="en-US"/>
              <a:t>During adjudication, ClaimCenter exposures could be created, reserves could be created, activities could be completed, and the claim and its exposures could become payable.</a:t>
            </a:r>
          </a:p>
          <a:p>
            <a:pPr lvl="1" eaLnBrk="1" hangingPunct="1"/>
            <a:r>
              <a:rPr lang="en-US"/>
              <a:t>At payment, payments are made. But, reserves could be created at this time, activities could be completed, and the claim and its exposures could become payable. Payment may also cause exposures and the claim to be closed.</a:t>
            </a:r>
          </a:p>
          <a:p>
            <a:pPr lvl="1" eaLnBrk="1" hangingPunct="1">
              <a:buFontTx/>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3FCE1F7-D4F0-461E-8CAE-187CF8B1028F}" type="slidenum">
              <a:rPr lang="en-US" altLang="en-US" sz="1200" smtClean="0">
                <a:solidFill>
                  <a:schemeClr val="tx1"/>
                </a:solidFill>
              </a:rPr>
              <a:pPr eaLnBrk="1" hangingPunct="1"/>
              <a:t>28</a:t>
            </a:fld>
            <a:endParaRPr lang="en-US" altLang="en-US" sz="120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5FF1C78E-76AD-4702-B154-49B835148DA7}" type="slidenum">
              <a:rPr lang="en-US" altLang="en-US" sz="1200" smtClean="0">
                <a:solidFill>
                  <a:schemeClr val="tx1"/>
                </a:solidFill>
              </a:rPr>
              <a:pPr eaLnBrk="1" hangingPunct="1"/>
              <a:t>29</a:t>
            </a:fld>
            <a:endParaRPr lang="en-US" altLang="en-US" sz="120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FNOL event is significant because:</a:t>
            </a:r>
          </a:p>
          <a:p>
            <a:pPr lvl="1" eaLnBrk="1" hangingPunct="1"/>
            <a:r>
              <a:rPr lang="en-US"/>
              <a:t>It is the point in time at which the claim is created and assigned to an adjuster.</a:t>
            </a:r>
          </a:p>
          <a:p>
            <a:pPr lvl="1" eaLnBrk="1" hangingPunct="1"/>
            <a:r>
              <a:rPr lang="en-US"/>
              <a:t>It is the point in time which determines when other events must occur. (For example, the business process may require that all coverages in question be verified within 30 days of the FNOL.)</a:t>
            </a:r>
          </a:p>
          <a:p>
            <a:pPr lvl="1" eaLnBrk="1" hangingPunct="1"/>
            <a:r>
              <a:rPr lang="en-US"/>
              <a:t>It is the first major opportunity to control costs with regards to reducing leakage. (For example, if the FNOL process is sufficiently robust, then an auto claim which is a total loss can be assessed rapidly, and costs associated to storing the car can be reduced or eliminated.)</a:t>
            </a:r>
          </a:p>
          <a:p>
            <a:pPr lvl="1" eaLnBrk="1" hangingPunct="1"/>
            <a:r>
              <a:rPr lang="en-US"/>
              <a:t>It is the first major opportunity to control costs with regards to business efficiency. (For example, if the FNOL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a:t>It can set the tone for the entire claim process. If the insured feels that the carrier is concerned about the loss, it can expedite processing of the claim and minimize the chance of later legal action.</a:t>
            </a:r>
          </a:p>
          <a:p>
            <a:pPr algn="ctr" eaLnBrk="1" hangingPunct="1"/>
            <a:r>
              <a:rPr lang="en-US"/>
              <a:t>(continued)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656CBF62-2D92-4B54-911B-F3816C3E1A49}" type="slidenum">
              <a:rPr lang="en-US" altLang="en-US" sz="1200" smtClean="0">
                <a:solidFill>
                  <a:schemeClr val="tx1"/>
                </a:solidFill>
              </a:rPr>
              <a:pPr eaLnBrk="1" hangingPunct="1"/>
              <a:t>3</a:t>
            </a:fld>
            <a:endParaRPr lang="en-US" altLang="en-US" sz="120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ACF0B6BC-F4D9-4671-AEF9-C44F15210976}" type="slidenum">
              <a:rPr lang="en-US" altLang="en-US" sz="1200" smtClean="0">
                <a:solidFill>
                  <a:schemeClr val="tx1"/>
                </a:solidFill>
              </a:rPr>
              <a:pPr eaLnBrk="1" hangingPunct="1"/>
              <a:t>30</a:t>
            </a:fld>
            <a:endParaRPr lang="en-US" altLang="en-US" sz="1200">
              <a:solidFill>
                <a:schemeClr val="tx1"/>
              </a:solidFill>
            </a:endParaRPr>
          </a:p>
        </p:txBody>
      </p:sp>
      <p:sp>
        <p:nvSpPr>
          <p:cNvPr id="55300"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Across the industry, the term "FNOL" has more than one use. It can be used to mean:</a:t>
            </a:r>
          </a:p>
          <a:p>
            <a:pPr lvl="1" eaLnBrk="1" hangingPunct="1"/>
            <a:r>
              <a:rPr lang="en-US"/>
              <a:t>The event during which the carrier is first notified of a loss</a:t>
            </a:r>
          </a:p>
          <a:p>
            <a:pPr lvl="1" eaLnBrk="1" hangingPunct="1"/>
            <a:r>
              <a:rPr lang="en-US"/>
              <a:t>The form used to capture information about the loss</a:t>
            </a:r>
          </a:p>
          <a:p>
            <a:pPr lvl="1" eaLnBrk="1" hangingPunct="1"/>
            <a:r>
              <a:rPr lang="en-US"/>
              <a:t>The set of information imported into a claims processing system from which a claim is initially generated</a:t>
            </a:r>
          </a:p>
          <a:p>
            <a:pPr eaLnBrk="1" hangingPunct="1"/>
            <a:r>
              <a:rPr lang="en-US"/>
              <a:t>This course uses the term "FNOL" to refer to the event.</a:t>
            </a:r>
          </a:p>
          <a:p>
            <a:pPr eaLnBrk="1" hangingPunct="1"/>
            <a:r>
              <a:rPr lang="en-US"/>
              <a:t>For simplicity, this course uses the term FNOL to refer to the first notice of loss/injury for all types of claims.</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7B10AA61-83A3-40CA-B372-10B833C0438D}" type="slidenum">
              <a:rPr lang="en-US" altLang="en-US" sz="1200" smtClean="0">
                <a:solidFill>
                  <a:schemeClr val="tx1"/>
                </a:solidFill>
              </a:rPr>
              <a:pPr eaLnBrk="1" hangingPunct="1"/>
              <a:t>31</a:t>
            </a:fld>
            <a:endParaRPr lang="en-US" altLang="en-US" sz="120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claim intake process is represented above with six broad steps. Keep in mind that this is a high-level summary. Some steps may occur in a manner different than what the diagram suggests. There may be additional steps depending on the line of business, whether the claim is entered by a customer service representative or an adjuster, and/or whether special issues such as fraud or recovery are relevant.</a:t>
            </a:r>
          </a:p>
          <a:p>
            <a:pPr eaLnBrk="1" hangingPunct="1"/>
            <a:r>
              <a:rPr lang="en-US"/>
              <a:t>There are two ways that a claim can come into existence in ClaimCenter. 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a:p>
            <a:pPr eaLnBrk="1" hangingPunct="1"/>
            <a:r>
              <a:rPr lang="en-US"/>
              <a:t>Alternately, the claim could be created in an external FNOL application and then imported into ClaimCenter. </a:t>
            </a:r>
          </a:p>
          <a:p>
            <a:pPr eaLnBrk="1" hangingPunct="1"/>
            <a:r>
              <a:rPr lang="en-US"/>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if determining who is responsible for the claim. The user creating the claim can specify who it should be assigned to, or the assignment could be determined using automated rules. Finally, a series of activities known as the "</a:t>
            </a:r>
            <a:r>
              <a:rPr lang="en-US" err="1"/>
              <a:t>workplan</a:t>
            </a:r>
            <a:r>
              <a:rPr lang="en-US"/>
              <a:t>" are created and assigned. These activities identify the work that must be done to process the claim and who must do it.</a:t>
            </a:r>
          </a:p>
          <a:p>
            <a:pPr algn="ctr" eaLnBrk="1" hangingPunct="1"/>
            <a:r>
              <a:rPr lang="en-US"/>
              <a:t>(continued)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5C680F0F-C566-47A6-89CA-9BCC15BE9D8B}" type="slidenum">
              <a:rPr lang="en-US" altLang="en-US" sz="1200" smtClean="0">
                <a:solidFill>
                  <a:schemeClr val="tx1"/>
                </a:solidFill>
              </a:rPr>
              <a:pPr eaLnBrk="1" hangingPunct="1"/>
              <a:t>32</a:t>
            </a:fld>
            <a:endParaRPr lang="en-US" altLang="en-US" sz="1200">
              <a:solidFill>
                <a:schemeClr val="tx1"/>
              </a:solidFill>
            </a:endParaRPr>
          </a:p>
        </p:txBody>
      </p:sp>
      <p:sp>
        <p:nvSpPr>
          <p:cNvPr id="57348" name="Rectangle 2"/>
          <p:cNvSpPr>
            <a:spLocks noGrp="1" noChangeArrowheads="1"/>
          </p:cNvSpPr>
          <p:nvPr>
            <p:ph type="body" idx="1"/>
          </p:nvPr>
        </p:nvSpPr>
        <p:spPr>
          <a:xfrm>
            <a:off x="406400" y="622300"/>
            <a:ext cx="6069013" cy="811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After claim setup has been completed, validation rules are executed to verify that the claim meets the minimum set of requirements to exist in the system as a claim other users can view and modify. If any of the validation rules fail, then:</a:t>
            </a:r>
          </a:p>
          <a:p>
            <a:pPr eaLnBrk="1" hangingPunct="1">
              <a:buFontTx/>
              <a:buChar char="•"/>
            </a:pPr>
            <a:r>
              <a:rPr lang="en-US"/>
              <a:t>If the claim was created in the new claim wizard, the user must either cancel the claim or fix the errors and re-save the claim.</a:t>
            </a:r>
          </a:p>
          <a:p>
            <a:pPr eaLnBrk="1" hangingPunct="1">
              <a:buFontTx/>
              <a:buChar char="•"/>
            </a:pPr>
            <a:r>
              <a:rPr lang="en-US"/>
              <a:t>If the claim was imported, then the import of that claim fails. An error might be returned to the FNOL application and/or logged so that a system administrator could investigate the issue as needed.</a:t>
            </a:r>
          </a:p>
          <a:p>
            <a:pPr eaLnBrk="1" hangingPunct="1"/>
            <a:r>
              <a:rPr lang="en-US"/>
              <a:t>When validation occurs successfully, the claim intake process is done.</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E839A5A8-C6DC-4986-BCD3-E82F550E7284}" type="slidenum">
              <a:rPr lang="en-US" altLang="en-US" sz="1200" smtClean="0">
                <a:solidFill>
                  <a:schemeClr val="tx1"/>
                </a:solidFill>
              </a:rPr>
              <a:pPr eaLnBrk="1" hangingPunct="1"/>
              <a:t>33</a:t>
            </a:fld>
            <a:endParaRPr lang="en-US" altLang="en-US" sz="120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the intake process is managed by a CSR, the following are typically true:</a:t>
            </a:r>
          </a:p>
          <a:p>
            <a:pPr lvl="1" eaLnBrk="1" hangingPunct="1"/>
            <a:r>
              <a:rPr lang="en-US"/>
              <a:t>Exposures are either created automatically during the claim setup process, or manually by adjusters after the intake process. They are not created by the CSR while the claim is initially being created.</a:t>
            </a:r>
          </a:p>
          <a:p>
            <a:pPr eaLnBrk="1" hangingPunct="1"/>
            <a:r>
              <a:rPr lang="en-US"/>
              <a:t>When the intake process is managed by an adjuster, the following are typically true:</a:t>
            </a:r>
          </a:p>
          <a:p>
            <a:pPr lvl="1" eaLnBrk="1" hangingPunct="1"/>
            <a:r>
              <a:rPr lang="en-US"/>
              <a:t>Exposures may be created manually by the adjuster during initial claim creation. This could cause initial reserves to be set during claim setup. It also may mean that the assignment strategy for the claim has the claim assigned to one user and the exposures to other users.</a:t>
            </a:r>
          </a:p>
          <a:p>
            <a:pPr lvl="1"/>
            <a:endParaRPr lang="en-US">
              <a:cs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A7199FB9-6A27-41A0-8745-F0BDF9B483E9}" type="slidenum">
              <a:rPr lang="en-US" altLang="en-US" sz="1200" smtClean="0">
                <a:solidFill>
                  <a:schemeClr val="tx1"/>
                </a:solidFill>
              </a:rPr>
              <a:pPr eaLnBrk="1" hangingPunct="1"/>
              <a:t>34</a:t>
            </a:fld>
            <a:endParaRPr lang="en-US" altLang="en-US" sz="120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Each</a:t>
            </a:r>
            <a:r>
              <a:rPr lang="en-US" baseline="0"/>
              <a:t> claim in ClaimCenter must have four required pieces of data:</a:t>
            </a:r>
            <a:r>
              <a:rPr lang="en-US" sz="1000" b="0" i="0" kern="1200">
                <a:solidFill>
                  <a:schemeClr val="tx1"/>
                </a:solidFill>
                <a:effectLst/>
                <a:latin typeface="Arial" charset="0"/>
                <a:ea typeface="+mn-ea"/>
                <a:cs typeface="+mn-cs"/>
              </a:rPr>
              <a:t> </a:t>
            </a:r>
            <a:br>
              <a:rPr lang="en-US" sz="1000" b="0" i="0" kern="1200">
                <a:solidFill>
                  <a:schemeClr val="tx1"/>
                </a:solidFill>
                <a:effectLst/>
                <a:latin typeface="Arial" charset="0"/>
                <a:ea typeface="+mn-ea"/>
                <a:cs typeface="+mn-cs"/>
              </a:rPr>
            </a:br>
            <a:r>
              <a:rPr lang="en-US" sz="1000" b="0" i="0" kern="1200">
                <a:solidFill>
                  <a:schemeClr val="tx1"/>
                </a:solidFill>
                <a:effectLst/>
                <a:latin typeface="Arial" charset="0"/>
                <a:ea typeface="+mn-ea"/>
                <a:cs typeface="+mn-cs"/>
              </a:rPr>
              <a:t>1) policy </a:t>
            </a:r>
            <a:br>
              <a:rPr lang="en-US" sz="1000" b="0" i="0" kern="1200">
                <a:solidFill>
                  <a:schemeClr val="tx1"/>
                </a:solidFill>
                <a:effectLst/>
                <a:latin typeface="Arial" charset="0"/>
                <a:ea typeface="+mn-ea"/>
                <a:cs typeface="+mn-cs"/>
              </a:rPr>
            </a:br>
            <a:r>
              <a:rPr lang="en-US" sz="1000" b="0" i="0" kern="1200">
                <a:solidFill>
                  <a:schemeClr val="tx1"/>
                </a:solidFill>
                <a:effectLst/>
                <a:latin typeface="Arial" charset="0"/>
                <a:ea typeface="+mn-ea"/>
                <a:cs typeface="+mn-cs"/>
              </a:rPr>
              <a:t>2) parties</a:t>
            </a:r>
            <a:r>
              <a:rPr lang="en-US" sz="1000" b="0" i="0" kern="1200" baseline="0">
                <a:solidFill>
                  <a:schemeClr val="tx1"/>
                </a:solidFill>
                <a:effectLst/>
                <a:latin typeface="Arial" charset="0"/>
                <a:ea typeface="+mn-ea"/>
                <a:cs typeface="+mn-cs"/>
              </a:rPr>
              <a:t> involved (reporter and/or claimant) </a:t>
            </a:r>
            <a:br>
              <a:rPr lang="en-US" sz="1000" b="0" i="0" kern="1200" baseline="0">
                <a:solidFill>
                  <a:schemeClr val="tx1"/>
                </a:solidFill>
                <a:effectLst/>
                <a:latin typeface="Arial" charset="0"/>
                <a:ea typeface="+mn-ea"/>
                <a:cs typeface="+mn-cs"/>
              </a:rPr>
            </a:br>
            <a:r>
              <a:rPr lang="en-US" sz="1000" b="0" i="0" kern="1200">
                <a:solidFill>
                  <a:schemeClr val="tx1"/>
                </a:solidFill>
                <a:effectLst/>
                <a:latin typeface="Arial" charset="0"/>
                <a:ea typeface="+mn-ea"/>
                <a:cs typeface="+mn-cs"/>
              </a:rPr>
              <a:t>3) loss event information (the “when, where and cause”) </a:t>
            </a:r>
            <a:br>
              <a:rPr lang="en-US" sz="1000" b="0" i="0" kern="1200">
                <a:solidFill>
                  <a:schemeClr val="tx1"/>
                </a:solidFill>
                <a:effectLst/>
                <a:latin typeface="Arial" charset="0"/>
                <a:ea typeface="+mn-ea"/>
                <a:cs typeface="+mn-cs"/>
              </a:rPr>
            </a:br>
            <a:r>
              <a:rPr lang="en-US" sz="1000" b="0" i="0" kern="1200">
                <a:solidFill>
                  <a:schemeClr val="tx1"/>
                </a:solidFill>
                <a:effectLst/>
                <a:latin typeface="Arial" charset="0"/>
                <a:ea typeface="+mn-ea"/>
                <a:cs typeface="+mn-cs"/>
              </a:rPr>
              <a:t>4) incident</a:t>
            </a:r>
            <a:r>
              <a:rPr lang="en-US" sz="1000" b="0" i="0" kern="1200" baseline="0">
                <a:solidFill>
                  <a:schemeClr val="tx1"/>
                </a:solidFill>
                <a:effectLst/>
                <a:latin typeface="Arial" charset="0"/>
                <a:ea typeface="+mn-ea"/>
                <a:cs typeface="+mn-cs"/>
              </a:rPr>
              <a:t> (what was lost/damaged/injured?)</a:t>
            </a:r>
            <a:br>
              <a:rPr lang="en-US"/>
            </a:br>
            <a:br>
              <a:rPr lang="en-US"/>
            </a:br>
            <a:r>
              <a:rPr lang="en-US"/>
              <a:t>In the base application, the claim may be linked to an "unverified policy". This is a policy which is not imported from an external policy administration system, but rather is created at the moment by the user entering the claim. In practice, most implementations of ClaimCenter require the user to retrieve a "verified" policy from an external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AAE1D44F-8BE9-4C8B-818A-5908A27D12FB}" type="slidenum">
              <a:rPr lang="en-US" altLang="en-US" sz="1200" smtClean="0">
                <a:solidFill>
                  <a:schemeClr val="tx1"/>
                </a:solidFill>
              </a:rPr>
              <a:pPr eaLnBrk="1" hangingPunct="1"/>
              <a:t>35</a:t>
            </a:fld>
            <a:endParaRPr lang="en-US" altLang="en-US" sz="120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Recall the following definitions:</a:t>
            </a:r>
          </a:p>
          <a:p>
            <a:pPr lvl="1" eaLnBrk="1" hangingPunct="1"/>
            <a:r>
              <a:rPr lang="en-US"/>
              <a:t>The insured is the person covered by the policy.</a:t>
            </a:r>
          </a:p>
          <a:p>
            <a:pPr lvl="1" eaLnBrk="1" hangingPunct="1"/>
            <a:r>
              <a:rPr lang="en-US"/>
              <a:t>A claimant is a person requesting compensation for a loss.</a:t>
            </a:r>
          </a:p>
          <a:p>
            <a:pPr lvl="1" eaLnBrk="1" hangingPunct="1"/>
            <a:r>
              <a:rPr lang="en-US"/>
              <a:t>A reporter is a person who identifies that a loss has occurred.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94125901-1006-484F-A815-3F70AF150395}" type="slidenum">
              <a:rPr lang="en-US" altLang="en-US" sz="1200" smtClean="0">
                <a:solidFill>
                  <a:schemeClr val="tx1"/>
                </a:solidFill>
              </a:rPr>
              <a:pPr eaLnBrk="1" hangingPunct="1"/>
              <a:t>36</a:t>
            </a:fld>
            <a:endParaRPr lang="en-US" altLang="en-US" sz="120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loss details are the most line-of-business-dependent set of information. For example, an auto claim potentially requires information about the vehicles involved, the road conditions, the visibility, and any associated police reports. A workers' comp claim potentially requires information about the date the injury was reported to the employer, the nature of the injury, the diagnosis of the physician, and the work location where the injury occurred.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Introduction to Claim Intake - </a:t>
            </a:r>
            <a:fld id="{B8B34B24-08B5-4CAA-B85E-D036945BBF37}" type="slidenum">
              <a:rPr lang="en-US" altLang="en-US" sz="1200" smtClean="0">
                <a:solidFill>
                  <a:schemeClr val="tx1"/>
                </a:solidFill>
              </a:rPr>
              <a:pPr eaLnBrk="1" hangingPunct="1"/>
              <a:t>37</a:t>
            </a:fld>
            <a:endParaRPr lang="en-US" altLang="en-US" sz="120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property coverages, the incidents are typically listed on the claim. Information about these items can be copied over from the policy, though the user may still have to specify which items are relevant to the claim. For liability coverages, the incidents must typically be entered entirely by the user.</a:t>
            </a:r>
          </a:p>
          <a:p>
            <a:pPr eaLnBrk="1" hangingPunct="1"/>
            <a:r>
              <a:rPr lang="en-US"/>
              <a:t>Other examples of incidents are baggage, a trip, and living expenses. In these cases, it isn't as clear that the incident actually represents the damaged item, but it is still a collection of information about damage.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ABDC539F-46AE-4E12-9383-4E015671B2AC}" type="slidenum">
              <a:rPr lang="en-US" altLang="en-US" sz="1200" smtClean="0">
                <a:solidFill>
                  <a:schemeClr val="tx1"/>
                </a:solidFill>
              </a:rPr>
              <a:pPr eaLnBrk="1" hangingPunct="1"/>
              <a:t>38</a:t>
            </a:fld>
            <a:endParaRPr lang="en-US" altLang="en-US" sz="120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claim can be created manually when a "reporter" contacts the carrier and reports the loss. This could be across a number of channels, including in-person, telephone, fax, or customer portal. A ClaimCenter user takes the information and creates a claim from it using the new claim wizard.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8A506BB8-5030-4D29-94FA-E008360B628D}" type="slidenum">
              <a:rPr lang="en-US" altLang="en-US" sz="1200" smtClean="0">
                <a:solidFill>
                  <a:schemeClr val="tx1"/>
                </a:solidFill>
              </a:rPr>
              <a:pPr eaLnBrk="1" hangingPunct="1"/>
              <a:t>39</a:t>
            </a:fld>
            <a:endParaRPr lang="en-US" altLang="en-US" sz="120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claim could be created in an external FNOL application and then imported into ClaimCenter.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910DFB69-A7C0-4231-A608-A9BC04DCD2A3}" type="slidenum">
              <a:rPr lang="en-US" altLang="en-US" sz="1200" smtClean="0">
                <a:solidFill>
                  <a:schemeClr val="tx1"/>
                </a:solidFill>
              </a:rPr>
              <a:pPr eaLnBrk="1" hangingPunct="1"/>
              <a:t>4</a:t>
            </a:fld>
            <a:endParaRPr lang="en-US" altLang="en-US" sz="1200">
              <a:solidFill>
                <a:schemeClr val="tx1"/>
              </a:solidFill>
            </a:endParaRPr>
          </a:p>
        </p:txBody>
      </p:sp>
      <p:sp>
        <p:nvSpPr>
          <p:cNvPr id="38916" name="Rectangle 2"/>
          <p:cNvSpPr>
            <a:spLocks noGrp="1" noRot="1" noChangeAspect="1" noChangeArrowheads="1" noTextEdit="1"/>
          </p:cNvSpPr>
          <p:nvPr>
            <p:ph type="sldImg"/>
          </p:nvPr>
        </p:nvSpPr>
        <p:spPr>
          <a:xfrm>
            <a:off x="715963" y="630238"/>
            <a:ext cx="5432425" cy="4073525"/>
          </a:xfrm>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B1CC9B5-C4B7-43A4-8AF5-7DB911B766AA}" type="slidenum">
              <a:rPr lang="en-US" altLang="en-US" sz="1200" smtClean="0">
                <a:solidFill>
                  <a:schemeClr val="tx1"/>
                </a:solidFill>
              </a:rPr>
              <a:pPr eaLnBrk="1" hangingPunct="1"/>
              <a:t>40</a:t>
            </a:fld>
            <a:endParaRPr lang="en-US" altLang="en-US" sz="120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All wizards in ClaimCenter are completely configurable. The configuration options include:</a:t>
            </a:r>
          </a:p>
          <a:p>
            <a:pPr lvl="1" eaLnBrk="1" hangingPunct="1"/>
            <a:r>
              <a:rPr lang="en-US"/>
              <a:t>Modifying existing screens so that information is captured in a different way</a:t>
            </a:r>
          </a:p>
          <a:p>
            <a:pPr lvl="1" eaLnBrk="1" hangingPunct="1"/>
            <a:r>
              <a:rPr lang="en-US"/>
              <a:t>Deleting screens that gather information irrelevant to a given carrier’s business</a:t>
            </a:r>
          </a:p>
          <a:p>
            <a:pPr lvl="1" eaLnBrk="1" hangingPunct="1"/>
            <a:r>
              <a:rPr lang="en-US"/>
              <a:t>Adding screens that gather information relevant to a given carrier's business that are not present in the base application</a:t>
            </a:r>
          </a:p>
          <a:p>
            <a:pPr lvl="1" eaLnBrk="1" hangingPunct="1"/>
            <a:r>
              <a:rPr lang="en-US"/>
              <a:t>Modifying the order in which the steps appear</a:t>
            </a:r>
          </a:p>
          <a:p>
            <a:pPr lvl="1" eaLnBrk="1" hangingPunct="1"/>
            <a:r>
              <a:rPr lang="en-US"/>
              <a:t>Modifying the availability of steps</a:t>
            </a:r>
          </a:p>
          <a:p>
            <a:pPr lvl="1" eaLnBrk="1" hangingPunct="1"/>
            <a:r>
              <a:rPr lang="en-US"/>
              <a:t>Modifying the validation requirements to go from one step to the next</a:t>
            </a:r>
          </a:p>
          <a:p>
            <a:pPr eaLnBrk="1" hangingPunct="1"/>
            <a:r>
              <a:rPr lang="en-US"/>
              <a:t>The new claim wizard itself is discussed in detail in the "New Claim Wizard" lesson.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7B672890-9BF3-4863-8B1F-C1B9314885E2}" type="slidenum">
              <a:rPr lang="en-US" altLang="en-US" sz="1200" smtClean="0">
                <a:solidFill>
                  <a:schemeClr val="tx1"/>
                </a:solidFill>
              </a:rPr>
              <a:pPr eaLnBrk="1" hangingPunct="1"/>
              <a:t>41</a:t>
            </a:fld>
            <a:endParaRPr lang="en-US" altLang="en-US" sz="120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Information exchange:</a:t>
            </a:r>
          </a:p>
          <a:p>
            <a:pPr lvl="1" eaLnBrk="1" hangingPunct="1"/>
            <a:r>
              <a:rPr lang="en-US"/>
              <a:t>ClaimCenter does not send any information</a:t>
            </a:r>
          </a:p>
          <a:p>
            <a:pPr lvl="1" eaLnBrk="1" hangingPunct="1"/>
            <a:r>
              <a:rPr lang="en-US"/>
              <a:t>ClaimCenter receives FNOL Reports</a:t>
            </a:r>
          </a:p>
          <a:p>
            <a:pPr eaLnBrk="1" hangingPunct="1"/>
            <a:r>
              <a:rPr lang="en-US"/>
              <a:t>First Notice Systems (FNS) is a Guidewire partner that handles FNOL intake for all types of insurance carriers. It is the most common FNOL application from which ClaimCenter imports FNOL reports. FNS has both outsourcing services and an application called </a:t>
            </a:r>
            <a:r>
              <a:rPr lang="en-US" err="1"/>
              <a:t>ClaimCapture</a:t>
            </a:r>
            <a:r>
              <a:rPr lang="en-US"/>
              <a:t>. </a:t>
            </a:r>
            <a:r>
              <a:rPr lang="en-US" err="1"/>
              <a:t>ClaimCapture</a:t>
            </a:r>
            <a:r>
              <a:rPr lang="en-US"/>
              <a:t> competes with the Guidewire FNOL/Quick Claim functionality in ClaimCenter to some extent, but the partnership with Guidewire is important because FNS provides a call center service that many of our customers leverage for after-hours operations. </a:t>
            </a:r>
          </a:p>
          <a:p>
            <a:pPr eaLnBrk="1" hangingPunct="1"/>
            <a:r>
              <a:rPr lang="en-US"/>
              <a:t>The effort around planning and configuring this integration point is typically minimal. The integration occurs in one direction and the information itself is relatively uncomplicated, inherently structured, and tends to follow at least some accepted industry practices.</a:t>
            </a:r>
          </a:p>
          <a:p>
            <a:pPr eaLnBrk="1" hangingPunct="1"/>
            <a:r>
              <a:rPr lang="en-US"/>
              <a:t>A given instance of ClaimCenter may be integrated with one or more first notice applications.</a:t>
            </a:r>
          </a:p>
          <a:p>
            <a:pPr eaLnBrk="1" hangingPunct="1"/>
            <a:r>
              <a:rPr lang="en-US"/>
              <a:t>A given FNOL application could be hosted by the carrier. There are also FNOL application providers used by small carriers who cannot afford the infrastructure (such as customer-facing portal) or the round-the-clock access on their own.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3FCE1F7-D4F0-461E-8CAE-187CF8B1028F}" type="slidenum">
              <a:rPr lang="en-US" altLang="en-US" sz="1200" smtClean="0">
                <a:solidFill>
                  <a:schemeClr val="tx1"/>
                </a:solidFill>
              </a:rPr>
              <a:pPr eaLnBrk="1" hangingPunct="1"/>
              <a:t>42</a:t>
            </a:fld>
            <a:endParaRPr lang="en-US" altLang="en-US" sz="120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6C3E6217-C50F-4406-8ADB-2EEB33F794A1}" type="slidenum">
              <a:rPr lang="en-US" altLang="en-US" sz="1200" smtClean="0">
                <a:solidFill>
                  <a:schemeClr val="tx1"/>
                </a:solidFill>
              </a:rPr>
              <a:pPr eaLnBrk="1" hangingPunct="1"/>
              <a:t>43</a:t>
            </a:fld>
            <a:endParaRPr lang="en-US" altLang="en-US" sz="120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the claim has been created or imported, it enters the automated claim setup process. There are three primary things that occur during claim setup. First, the claim is segmented. Segmentation is the process of determining the strategy for how the claim should be processed. (For example, is the claim straight-forward or is it complex and will it require adjusters with special expertise.) Then, the claim is assigned. Assignment is the act of determining who is responsible for the claim. The user creating the claim can specify who it should be assigned to, or the assignment could be determined using automated rules. Finally, a series of activities known as the "</a:t>
            </a:r>
            <a:r>
              <a:rPr lang="en-US" err="1"/>
              <a:t>workplan</a:t>
            </a:r>
            <a:r>
              <a:rPr lang="en-US"/>
              <a:t>" are created and assigned. These activities identify the work that must be done to process the claim and who must do it.</a:t>
            </a:r>
          </a:p>
          <a:p>
            <a:r>
              <a:rPr lang="en-US"/>
              <a:t>Claim setup is run only when the NCW completes, or when you call the </a:t>
            </a:r>
            <a:r>
              <a:rPr lang="en-US" err="1"/>
              <a:t>addFNOL</a:t>
            </a:r>
            <a:r>
              <a:rPr lang="en-US"/>
              <a:t>() method from the web services API. You cannot invoke setup from rules.</a:t>
            </a:r>
          </a:p>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D43F7DB3-7312-4DF1-8FA8-872A60ED9192}" type="slidenum">
              <a:rPr lang="en-US" altLang="en-US" sz="1200" smtClean="0">
                <a:solidFill>
                  <a:schemeClr val="tx1"/>
                </a:solidFill>
              </a:rPr>
              <a:pPr eaLnBrk="1" hangingPunct="1"/>
              <a:t>44</a:t>
            </a:fld>
            <a:endParaRPr lang="en-US" altLang="en-US" sz="1200">
              <a:solidFill>
                <a:schemeClr val="tx1"/>
              </a:solidFill>
            </a:endParaRPr>
          </a:p>
        </p:txBody>
      </p:sp>
      <p:sp>
        <p:nvSpPr>
          <p:cNvPr id="70660" name="Rectangle 2"/>
          <p:cNvSpPr>
            <a:spLocks noGrp="1" noRot="1" noChangeAspect="1" noChangeArrowheads="1" noTextEdit="1"/>
          </p:cNvSpPr>
          <p:nvPr>
            <p:ph type="sldImg"/>
          </p:nvPr>
        </p:nvSpPr>
        <p:spPr>
          <a:xfrm>
            <a:off x="715963" y="630238"/>
            <a:ext cx="5432425" cy="4073525"/>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24809219-81D0-4F4A-AA5F-3EF6952FE1AF}" type="slidenum">
              <a:rPr lang="en-US" altLang="en-US" sz="1200" smtClean="0">
                <a:solidFill>
                  <a:schemeClr val="tx1"/>
                </a:solidFill>
              </a:rPr>
              <a:pPr eaLnBrk="1" hangingPunct="1"/>
              <a:t>45</a:t>
            </a:fld>
            <a:endParaRPr lang="en-US" altLang="en-US" sz="1200">
              <a:solidFill>
                <a:schemeClr val="tx1"/>
              </a:solidFill>
            </a:endParaRPr>
          </a:p>
        </p:txBody>
      </p:sp>
      <p:sp>
        <p:nvSpPr>
          <p:cNvPr id="82948" name="Rectangle 2"/>
          <p:cNvSpPr>
            <a:spLocks noGrp="1" noRot="1" noChangeAspect="1" noChangeArrowheads="1" noTextEdit="1"/>
          </p:cNvSpPr>
          <p:nvPr>
            <p:ph type="sldImg"/>
          </p:nvPr>
        </p:nvSpPr>
        <p:spPr>
          <a:xfrm>
            <a:off x="715963" y="630238"/>
            <a:ext cx="5432425" cy="4073525"/>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summarize:</a:t>
            </a:r>
          </a:p>
          <a:p>
            <a:pPr lvl="1" eaLnBrk="1" hangingPunct="1"/>
            <a:r>
              <a:rPr lang="en-US"/>
              <a:t>Segmentation rules segment, or determine the strategy for, the claim. The result of these rules is a segment value being assigned to the claim.</a:t>
            </a:r>
          </a:p>
          <a:p>
            <a:pPr lvl="1" eaLnBrk="1" hangingPunct="1"/>
            <a:r>
              <a:rPr lang="en-US"/>
              <a:t>Claim assignment rules assign the claim to a group and a user in that group.</a:t>
            </a:r>
          </a:p>
          <a:p>
            <a:pPr lvl="1" eaLnBrk="1" hangingPunct="1"/>
            <a:r>
              <a:rPr lang="en-US"/>
              <a:t>Workplan rules create a series of activities for the claim known as the workplan, and assign those activities to appropriate users.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3FCE1F7-D4F0-461E-8CAE-187CF8B1028F}" type="slidenum">
              <a:rPr lang="en-US" altLang="en-US" sz="1200" smtClean="0">
                <a:solidFill>
                  <a:schemeClr val="tx1"/>
                </a:solidFill>
              </a:rPr>
              <a:pPr eaLnBrk="1" hangingPunct="1"/>
              <a:t>46</a:t>
            </a:fld>
            <a:endParaRPr lang="en-US" altLang="en-US" sz="120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9D1DA31-3CDC-483D-B23A-88941DD1942E}" type="slidenum">
              <a:rPr lang="en-US" altLang="en-US" sz="1200" smtClean="0">
                <a:solidFill>
                  <a:schemeClr val="tx1"/>
                </a:solidFill>
              </a:rPr>
              <a:pPr eaLnBrk="1" hangingPunct="1"/>
              <a:t>47</a:t>
            </a:fld>
            <a:endParaRPr lang="en-US" altLang="en-US" sz="120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xfrm>
            <a:off x="406400" y="4849813"/>
            <a:ext cx="6069013" cy="3836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After claim setup has been completed, validation rules are executed to verify that the claim meets the minimum set of requirements to exist in the system as a claim other users can view and modify. If any of the validation rules fail, then:</a:t>
            </a:r>
          </a:p>
          <a:p>
            <a:pPr lvl="1" eaLnBrk="1" hangingPunct="1"/>
            <a:r>
              <a:rPr lang="en-US"/>
              <a:t>If the claim was created in the new claim wizard, the user must either cancel the claim or fix the errors and re-save the claim.</a:t>
            </a:r>
          </a:p>
          <a:p>
            <a:pPr lvl="1" eaLnBrk="1" hangingPunct="1"/>
            <a:r>
              <a:rPr lang="en-US"/>
              <a:t>If the claim was imported, then the import of that claim fails. An error might be returned to the FNOL application and/or logged so that a system administrator could investigate the issue as needed.</a:t>
            </a:r>
          </a:p>
          <a:p>
            <a:pPr eaLnBrk="1" hangingPunct="1"/>
            <a:r>
              <a:rPr lang="en-US"/>
              <a:t>When validation occurs successfully, the claim intake process is done.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D2791FE0-A936-48F8-87D4-4216AC68823E}" type="slidenum">
              <a:rPr lang="en-US" altLang="en-US" sz="1200" smtClean="0">
                <a:solidFill>
                  <a:schemeClr val="tx1"/>
                </a:solidFill>
              </a:rPr>
              <a:pPr eaLnBrk="1" hangingPunct="1"/>
              <a:t>48</a:t>
            </a:fld>
            <a:endParaRPr lang="en-US" altLang="en-US" sz="120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There are three validation levels common to nearly every carrier ("load save", "new loss completion" and "ability to pay"). The intermediate levels vary from carrier to carrier.</a:t>
            </a:r>
          </a:p>
          <a:p>
            <a:pPr eaLnBrk="1" hangingPunct="1"/>
            <a:r>
              <a:rPr lang="en-US"/>
              <a:t>In the base application, there are five levels of maturity:</a:t>
            </a:r>
          </a:p>
          <a:p>
            <a:pPr lvl="1" eaLnBrk="1" hangingPunct="1"/>
            <a:r>
              <a:rPr lang="en-US"/>
              <a:t>Load save - This is the level a claim must be at in order to be imported from an external system. A claim at this stage has not yet been touched by a user via ClaimCenter. (New claims created within ClaimCenter must also meet all conditions set at this level.)</a:t>
            </a:r>
          </a:p>
          <a:p>
            <a:pPr lvl="1" eaLnBrk="1" hangingPunct="1"/>
            <a:r>
              <a:rPr lang="en-US"/>
              <a:t>New loss completion - This is the level a claim must be at to be saved (or modified by a user if the claim is imported).</a:t>
            </a:r>
          </a:p>
          <a:p>
            <a:pPr lvl="1" eaLnBrk="1" hangingPunct="1"/>
            <a:r>
              <a:rPr lang="en-US"/>
              <a:t>Valid for ISO - This level is used to signify that the claim has the minimal information needed for filing with ISO.</a:t>
            </a:r>
          </a:p>
          <a:p>
            <a:pPr lvl="1" eaLnBrk="1" hangingPunct="1"/>
            <a:r>
              <a:rPr lang="en-US"/>
              <a:t>Send to external (systems) - This level is used to signify that the claim has the minimal information needed to send information about it to external systems within the carrier, such as a policy administration system which is trying to assess policy renewal rates.</a:t>
            </a:r>
          </a:p>
          <a:p>
            <a:pPr lvl="1" eaLnBrk="1" hangingPunct="1"/>
            <a:r>
              <a:rPr lang="en-US"/>
              <a:t>Ability to pay - This is the level a claim must be at in order to have payments written against it.</a:t>
            </a:r>
          </a:p>
          <a:p>
            <a:pPr eaLnBrk="1" hangingPunct="1"/>
            <a:r>
              <a:rPr lang="en-US"/>
              <a:t>The Valid for ISO and Send to external (systems) levels are configurable. The other three levels are internal levels required by ClaimCenter and cannot be modified. You can also add additional levels not found in the base application.</a:t>
            </a:r>
          </a:p>
          <a:p>
            <a:pPr eaLnBrk="1" hangingPunct="1"/>
            <a:endParaRPr lang="en-US"/>
          </a:p>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896E3990-F7AA-4346-B315-A35942EEA3A0}" type="slidenum">
              <a:rPr lang="en-US" altLang="en-US" sz="1200" smtClean="0">
                <a:solidFill>
                  <a:schemeClr val="tx1"/>
                </a:solidFill>
              </a:rPr>
              <a:pPr eaLnBrk="1" hangingPunct="1"/>
              <a:t>49</a:t>
            </a:fld>
            <a:endParaRPr lang="en-US" altLang="en-US" sz="1200">
              <a:solidFill>
                <a:schemeClr val="tx1"/>
              </a:solidFill>
            </a:endParaRPr>
          </a:p>
        </p:txBody>
      </p:sp>
      <p:sp>
        <p:nvSpPr>
          <p:cNvPr id="87044" name="Rectangle 2"/>
          <p:cNvSpPr>
            <a:spLocks noGrp="1" noRot="1" noChangeAspect="1" noChangeArrowheads="1" noTextEdit="1"/>
          </p:cNvSpPr>
          <p:nvPr>
            <p:ph type="sldImg"/>
          </p:nvPr>
        </p:nvSpPr>
        <p:spPr>
          <a:xfrm>
            <a:off x="715963" y="630238"/>
            <a:ext cx="5432425" cy="4073525"/>
          </a:xfrm>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Claims created through the new claim wizard must meet all conditions at the "new loss completion" level and any level below it. In the base application, the only level below it is "load save".</a:t>
            </a:r>
          </a:p>
          <a:p>
            <a:pPr eaLnBrk="1" hangingPunct="1"/>
            <a:endParaRPr lang="en-US"/>
          </a:p>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0DE940A7-DDE6-470F-9745-049C36F3C242}" type="slidenum">
              <a:rPr lang="en-US" altLang="en-US" sz="1200" smtClean="0">
                <a:solidFill>
                  <a:schemeClr val="tx1"/>
                </a:solidFill>
              </a:rPr>
              <a:pPr eaLnBrk="1" hangingPunct="1"/>
              <a:t>5</a:t>
            </a:fld>
            <a:endParaRPr lang="en-US" altLang="en-US" sz="1200">
              <a:solidFill>
                <a:schemeClr val="tx1"/>
              </a:solidFill>
            </a:endParaRPr>
          </a:p>
        </p:txBody>
      </p:sp>
      <p:sp>
        <p:nvSpPr>
          <p:cNvPr id="39940" name="Rectangle 2"/>
          <p:cNvSpPr>
            <a:spLocks noGrp="1" noRot="1" noChangeAspect="1" noChangeArrowheads="1" noTextEdit="1"/>
          </p:cNvSpPr>
          <p:nvPr>
            <p:ph type="sldImg"/>
          </p:nvPr>
        </p:nvSpPr>
        <p:spPr>
          <a:xfrm>
            <a:off x="715963" y="630238"/>
            <a:ext cx="5432425" cy="4073525"/>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During intake, the carrier is informed of a potentially covered loss. For auto and property claims, this is often referred to as First Notice of Loss (FNOL). For workers' comp claims, this is also known as First Report of Injury (FROI) or First Report of Injury (FROI).</a:t>
            </a:r>
          </a:p>
          <a:p>
            <a:pPr eaLnBrk="1" hangingPunct="1"/>
            <a:r>
              <a:rPr lang="en-US"/>
              <a:t>The intake event is significant because:</a:t>
            </a:r>
          </a:p>
          <a:p>
            <a:pPr lvl="1" eaLnBrk="1" hangingPunct="1"/>
            <a:r>
              <a:rPr lang="en-US"/>
              <a:t>It is the point in time at which the claim is created and assigned to an adjuster.</a:t>
            </a:r>
          </a:p>
          <a:p>
            <a:pPr lvl="1" eaLnBrk="1" hangingPunct="1"/>
            <a:r>
              <a:rPr lang="en-US"/>
              <a:t>It is the point in time which determines when other events must occur. (For example, the business process may require that all coverages in question be verified within 30 days of the FNOL.)</a:t>
            </a:r>
          </a:p>
          <a:p>
            <a:pPr lvl="1" eaLnBrk="1" hangingPunct="1"/>
            <a:r>
              <a:rPr lang="en-US"/>
              <a:t>It is the first major opportunity to control costs with regards to reducing leakage. (For example, if the intake process is sufficiently robust, then an auto claim which is a total loss can be assessed rapidly, and costs associated to storing the car can be reduced or eliminated.)</a:t>
            </a:r>
          </a:p>
          <a:p>
            <a:pPr lvl="1" eaLnBrk="1" hangingPunct="1"/>
            <a:r>
              <a:rPr lang="en-US"/>
              <a:t>It is the first major opportunity to reduce the time needed to process a claim. (For example, common intake steps can be automated, such as creating activities for work that always need to be done for a given type of claim rather than waiting for a user to manually create them.)</a:t>
            </a:r>
          </a:p>
          <a:p>
            <a:pPr lvl="1" eaLnBrk="1" hangingPunct="1"/>
            <a:r>
              <a:rPr lang="en-US"/>
              <a:t>It is the first major opportunity to control costs with regards to business efficiency. (For example, if the intake process is sufficiently robust, then general information can be collected by first-tier CSRs, which frees the more expert-level adjusters to spend their time focusing exclusively on the aspects of claim processing that require their expertise.)</a:t>
            </a:r>
          </a:p>
          <a:p>
            <a:pPr lvl="1" eaLnBrk="1" hangingPunct="1"/>
            <a:r>
              <a:rPr lang="en-US"/>
              <a:t>It can set the tone for the entire claim process. If the insured feels that the carrier is concerned, it can expedite processing and minimize the chance of later legal action.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B705AF94-F3AD-419A-BCD4-F2BF94428584}" type="slidenum">
              <a:rPr lang="en-US" altLang="en-US" sz="1200" smtClean="0">
                <a:solidFill>
                  <a:schemeClr val="tx1"/>
                </a:solidFill>
              </a:rPr>
              <a:pPr eaLnBrk="1" hangingPunct="1"/>
              <a:t>50</a:t>
            </a:fld>
            <a:endParaRPr lang="en-US" altLang="en-US" sz="120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an imported claim satisfies all conditions at the "load save" level and does not satisfy all conditions at the "new loss completion" level, then an activity is typically generated to review the imported FNOL. This activity is assigned to an "FNOL queue". Users can retrieve the activity from the queue, review the FNOL, and make the changes needed to get it to meet the "new loss completion" level.</a:t>
            </a:r>
          </a:p>
          <a:p>
            <a:pPr eaLnBrk="1" hangingPunct="1"/>
            <a:endParaRPr lang="en-US"/>
          </a:p>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DFF9B3FD-54EC-4619-8CDE-D2F1641D3865}" type="slidenum">
              <a:rPr lang="en-US" altLang="en-US" sz="1200" smtClean="0">
                <a:solidFill>
                  <a:schemeClr val="tx1"/>
                </a:solidFill>
              </a:rPr>
              <a:pPr eaLnBrk="1" hangingPunct="1"/>
              <a:t>51</a:t>
            </a:fld>
            <a:endParaRPr lang="en-US" altLang="en-US" sz="120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imported claim fails validation if it does not meet all conditions at the "load save" level. In the example above, if the claim is imported but does not have a valid policy number, it will fail validation.</a:t>
            </a:r>
          </a:p>
          <a:p>
            <a:pPr eaLnBrk="1" hangingPunct="1"/>
            <a:r>
              <a:rPr lang="en-US"/>
              <a:t>A new claim wizard claim fails validation if it does not meet all conditions at and below the "new loss completion" level. In the example above, if the claim is created in the new claim wizard but does not have a valid policy number and specifies the insured is at fault without a fault rating, then it will fail validation.</a:t>
            </a:r>
          </a:p>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5F567CB0-D102-42FB-8401-3CD8A0C402E4}" type="slidenum">
              <a:rPr lang="en-US" altLang="en-US" sz="1200" smtClean="0">
                <a:solidFill>
                  <a:schemeClr val="tx1"/>
                </a:solidFill>
              </a:rPr>
              <a:pPr eaLnBrk="1" hangingPunct="1"/>
              <a:t>52</a:t>
            </a:fld>
            <a:endParaRPr lang="en-US" altLang="en-US" sz="1200">
              <a:solidFill>
                <a:schemeClr val="tx1"/>
              </a:solidFill>
            </a:endParaRPr>
          </a:p>
        </p:txBody>
      </p:sp>
      <p:sp>
        <p:nvSpPr>
          <p:cNvPr id="94212" name="Rectangle 2"/>
          <p:cNvSpPr>
            <a:spLocks noGrp="1" noRot="1" noChangeAspect="1" noChangeArrowheads="1" noTextEdit="1"/>
          </p:cNvSpPr>
          <p:nvPr>
            <p:ph type="sldImg"/>
          </p:nvPr>
        </p:nvSpPr>
        <p:spPr>
          <a:xfrm>
            <a:off x="715963" y="630238"/>
            <a:ext cx="5432425" cy="4073525"/>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4EA4D962-0F87-404D-A663-30DE99564AE2}" type="slidenum">
              <a:rPr lang="en-US" altLang="en-US" sz="1200" smtClean="0">
                <a:solidFill>
                  <a:schemeClr val="tx1"/>
                </a:solidFill>
              </a:rPr>
              <a:pPr eaLnBrk="1" hangingPunct="1"/>
              <a:t>53</a:t>
            </a:fld>
            <a:endParaRPr lang="en-US" altLang="en-US" sz="120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Answers</a:t>
            </a:r>
          </a:p>
          <a:p>
            <a:pPr eaLnBrk="1" hangingPunct="1"/>
            <a:r>
              <a:rPr lang="en-US"/>
              <a:t>1.	a) True. (If it doesn't go through intake, it is not a claim.)</a:t>
            </a:r>
          </a:p>
          <a:p>
            <a:pPr eaLnBrk="1" hangingPunct="1"/>
            <a:r>
              <a:rPr lang="en-US"/>
              <a:t>	b) False. (Many claims result in payments, but some claims do not.)</a:t>
            </a:r>
          </a:p>
          <a:p>
            <a:pPr eaLnBrk="1" hangingPunct="1"/>
            <a:r>
              <a:rPr lang="en-US"/>
              <a:t>	c) False. (Recovery is appropriate only if there is a salvageable item or if there is a third party at fault.)</a:t>
            </a:r>
          </a:p>
          <a:p>
            <a:pPr eaLnBrk="1" hangingPunct="1"/>
            <a:r>
              <a:rPr lang="en-US"/>
              <a:t>	d) False. (The statement is a true statement about fraud detection. Special investigations occurs only if some suspicious and possibly fraudulent activity is detected.)</a:t>
            </a:r>
          </a:p>
          <a:p>
            <a:pPr eaLnBrk="1" hangingPunct="1"/>
            <a:r>
              <a:rPr lang="en-US"/>
              <a:t>	e) True.</a:t>
            </a:r>
          </a:p>
          <a:p>
            <a:pPr eaLnBrk="1" hangingPunct="1"/>
            <a:r>
              <a:rPr lang="en-US"/>
              <a:t>2. A claim or exposure is at the "new loss completion" level when it is initially created.</a:t>
            </a:r>
          </a:p>
          <a:p>
            <a:pPr eaLnBrk="1" hangingPunct="1"/>
            <a:r>
              <a:rPr lang="en-US"/>
              <a:t>3. You want the claim and its exposures to get to the "ability to pay" level because you can write checks only against claims at ability to pay from exposures at ability to pay.</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3839D859-1FBE-4FBE-818C-84195FA919ED}" type="slidenum">
              <a:rPr lang="en-US" altLang="en-US" sz="1200" smtClean="0">
                <a:solidFill>
                  <a:schemeClr val="tx1"/>
                </a:solidFill>
              </a:rPr>
              <a:pPr eaLnBrk="1" hangingPunct="1"/>
              <a:t>54</a:t>
            </a:fld>
            <a:endParaRPr lang="en-US" altLang="en-US" sz="1200">
              <a:solidFill>
                <a:schemeClr val="tx1"/>
              </a:solidFill>
            </a:endParaRPr>
          </a:p>
        </p:txBody>
      </p:sp>
      <p:sp>
        <p:nvSpPr>
          <p:cNvPr id="95236" name="Rectangle 2"/>
          <p:cNvSpPr>
            <a:spLocks noGrp="1" noRot="1" noChangeAspect="1" noChangeArrowheads="1" noTextEdit="1"/>
          </p:cNvSpPr>
          <p:nvPr>
            <p:ph type="sldImg"/>
          </p:nvPr>
        </p:nvSpPr>
        <p:spPr>
          <a:xfrm>
            <a:off x="715963" y="630238"/>
            <a:ext cx="5432425" cy="4073525"/>
          </a:xfrm>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Answers</a:t>
            </a:r>
          </a:p>
          <a:p>
            <a:pPr eaLnBrk="1" hangingPunct="1"/>
            <a:r>
              <a:rPr lang="en-US"/>
              <a:t>1. This typically depends on the size of the carrier. For larger carriers, the intake process may be managed by a CSR, who is responsible for identifying the minimal amount of information for a claim and seeing that it is assigned to an adjuster. For smaller carriers, the intake process may be managed by an adjuster.</a:t>
            </a:r>
          </a:p>
          <a:p>
            <a:pPr marL="0" marR="0" indent="0" algn="l" defTabSz="914400" rtl="0" eaLnBrk="1" fontAlgn="base" latinLnBrk="0" hangingPunct="1">
              <a:lnSpc>
                <a:spcPct val="100000"/>
              </a:lnSpc>
              <a:spcBef>
                <a:spcPct val="10000"/>
              </a:spcBef>
              <a:spcAft>
                <a:spcPct val="0"/>
              </a:spcAft>
              <a:buClrTx/>
              <a:buSzTx/>
              <a:buFontTx/>
              <a:buNone/>
              <a:tabLst/>
              <a:defRPr/>
            </a:pPr>
            <a:r>
              <a:rPr lang="en-US"/>
              <a:t>2. The policy, the parties involved, loss event</a:t>
            </a:r>
            <a:r>
              <a:rPr lang="en-US" baseline="0"/>
              <a:t>, and incidents. </a:t>
            </a:r>
            <a:r>
              <a:rPr lang="en-US" i="1" baseline="0"/>
              <a:t>Loss event </a:t>
            </a:r>
            <a:r>
              <a:rPr lang="en-US" baseline="0"/>
              <a:t>information would be </a:t>
            </a:r>
            <a:r>
              <a:rPr lang="en-US"/>
              <a:t>details such as where, when (loss date), who was at fault,</a:t>
            </a:r>
            <a:r>
              <a:rPr lang="en-US" baseline="0"/>
              <a:t> etc.</a:t>
            </a:r>
            <a:endParaRPr lang="en-US"/>
          </a:p>
          <a:p>
            <a:pPr eaLnBrk="1" hangingPunct="1"/>
            <a:r>
              <a:rPr lang="en-US"/>
              <a:t>3. ClaimCenter receives the claim data from the FNOL application but does not typically send any information to the FNOL application.</a:t>
            </a:r>
          </a:p>
          <a:p>
            <a:pPr eaLnBrk="1" hangingPunct="1"/>
            <a:r>
              <a:rPr lang="en-US"/>
              <a:t>4. The claim is segmented and assigned and the claim's </a:t>
            </a:r>
            <a:r>
              <a:rPr lang="en-US" err="1"/>
              <a:t>workplan</a:t>
            </a:r>
            <a:r>
              <a:rPr lang="en-US"/>
              <a:t> activities are created and assigned.</a:t>
            </a:r>
          </a:p>
          <a:p>
            <a:pPr eaLnBrk="1" hangingPunct="1"/>
            <a:r>
              <a:rPr lang="en-US"/>
              <a:t>5. For both a) and b), validation fails and the user must fix the errors or cancel the new claim.</a:t>
            </a:r>
          </a:p>
          <a:p>
            <a:pPr eaLnBrk="1" hangingPunct="1"/>
            <a:r>
              <a:rPr lang="en-US"/>
              <a:t>6. a) The import fails. b) The import succeeds, but an activity is typically generated so that a user will review the claim and bring it up to the new loss level.</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a:t>	 The Claims Process &amp; Claim Intake - </a:t>
            </a:r>
            <a:fld id="{211C349A-83C9-44D0-A356-DBEB3FC715FC}" type="slidenum">
              <a:rPr lang="en-US" altLang="en-US" smtClean="0"/>
              <a:pPr>
                <a:defRPr/>
              </a:pPr>
              <a:t>55</a:t>
            </a:fld>
            <a:endParaRPr lang="en-US" altLang="en-US"/>
          </a:p>
        </p:txBody>
      </p:sp>
      <p:sp>
        <p:nvSpPr>
          <p:cNvPr id="100355" name="SectionName"/>
          <p:cNvSpPr>
            <a:spLocks noGrp="1" noChangeArrowheads="1"/>
          </p:cNvSpPr>
          <p:nvPr>
            <p:ph type="hdr" sz="quarter"/>
          </p:nvPr>
        </p:nvSpPr>
        <p:spPr/>
        <p:txBody>
          <a:bodyPr/>
          <a:lstStyle/>
          <a:p>
            <a:pPr>
              <a:defRPr/>
            </a:pPr>
            <a:r>
              <a:rPr lang="en-US" altLang="en-US"/>
              <a:t>	</a:t>
            </a:r>
            <a:endParaRPr lang="en-US"/>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32DCEE63-B0C3-4D5F-B712-D453C7A58D1E}" type="slidenum">
              <a:rPr lang="en-US" altLang="en-US" sz="1200" smtClean="0">
                <a:solidFill>
                  <a:schemeClr val="tx1"/>
                </a:solidFill>
              </a:rPr>
              <a:pPr eaLnBrk="1" hangingPunct="1"/>
              <a:t>6</a:t>
            </a:fld>
            <a:endParaRPr lang="en-US" altLang="en-US" sz="120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Adjudication is the process of determining if you are going to pay a claim, and if so, how much you are going to pay.</a:t>
            </a:r>
          </a:p>
          <a:p>
            <a:pPr eaLnBrk="1" hangingPunct="1"/>
            <a:r>
              <a:rPr lang="en-US"/>
              <a:t>Within the insurance industry, adjudication is often further sub-divided into two phases: discovery/investigation and loss assessment.</a:t>
            </a:r>
          </a:p>
          <a:p>
            <a:pPr eaLnBrk="1" hangingPunct="1"/>
            <a:r>
              <a:rPr lang="en-US"/>
              <a:t>During discovery (which is also often referred to as investigation), the carrier gathers whatever information is needed to process the claim. In some cases, all of the data may have been acquired during intake. In other cases, the carrier may need to do additional work, such as:</a:t>
            </a:r>
          </a:p>
          <a:p>
            <a:pPr lvl="1" eaLnBrk="1" hangingPunct="1"/>
            <a:r>
              <a:rPr lang="en-US"/>
              <a:t>Verify whether the loss is covered</a:t>
            </a:r>
          </a:p>
          <a:p>
            <a:pPr lvl="1" eaLnBrk="1" hangingPunct="1"/>
            <a:r>
              <a:rPr lang="en-US"/>
              <a:t>Obtain statements from witnesses</a:t>
            </a:r>
          </a:p>
          <a:p>
            <a:pPr lvl="1" eaLnBrk="1" hangingPunct="1"/>
            <a:r>
              <a:rPr lang="en-US"/>
              <a:t>Obtain information from third-party systems, such as metropolitan police reports</a:t>
            </a:r>
          </a:p>
          <a:p>
            <a:pPr lvl="1" eaLnBrk="1" hangingPunct="1"/>
            <a:r>
              <a:rPr lang="en-US"/>
              <a:t>Obtain estimates from the claimant or approved vendors</a:t>
            </a:r>
          </a:p>
          <a:p>
            <a:pPr eaLnBrk="1" hangingPunct="1"/>
            <a:r>
              <a:rPr lang="en-US"/>
              <a:t>During loss assessment, the carrier determines how much the claim is going to cost. This involves both payments made to claimants as well as expenses incurred in processing the claim. This could also involve recovery, which involves situations where money can be acquired from other parties to help recoup the carrier's expenditures.</a:t>
            </a:r>
          </a:p>
          <a:p>
            <a:pPr eaLnBrk="1" hangingPunct="1"/>
            <a:r>
              <a:rPr lang="en-US"/>
              <a:t>In general, assessments and estimates done by parties not working directly for the carrier fall into the realm of discovery/investigation. Assessments and estimates done by parties working directly for the carrier fall into the realm of loss assessment.</a:t>
            </a:r>
          </a:p>
          <a:p>
            <a:pPr eaLnBrk="1" hangingPunct="1"/>
            <a:r>
              <a:rPr lang="en-US"/>
              <a:t>The discovery/investigation phase and loss assessment phase are not discrete. It is not unusual for a claim to bounce back and forth between these two phases as information is gathered and loss is assessed. Therefore, from the standpoint of the course, it is easier to address the two of them together at the adjudication level.</a:t>
            </a:r>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C82F94C4-BE00-410A-A983-F579E8077A3E}" type="slidenum">
              <a:rPr lang="en-US" altLang="en-US" sz="1200" smtClean="0">
                <a:solidFill>
                  <a:schemeClr val="tx1"/>
                </a:solidFill>
              </a:rPr>
              <a:pPr eaLnBrk="1" hangingPunct="1"/>
              <a:t>7</a:t>
            </a:fld>
            <a:endParaRPr lang="en-US" altLang="en-US" sz="120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Once the loss has been assessed and the payment has been approved, the carrier can provide the payments to the claimants. The payment phase involves creating, approving, and issuing the checks.</a:t>
            </a:r>
          </a:p>
          <a:p>
            <a:pPr eaLnBrk="1" hangingPunct="1"/>
            <a:r>
              <a:rPr lang="en-US"/>
              <a:t>One major concern of all insurance carriers is "leakage". Leakage is defined as "claims payments beyond those necessary to satisfy a typical claimant". Leakage could occur in many ways, including but not limited to:</a:t>
            </a:r>
          </a:p>
          <a:p>
            <a:pPr lvl="1" eaLnBrk="1" hangingPunct="1"/>
            <a:r>
              <a:rPr lang="en-US"/>
              <a:t>Paying for a loss that occurred at a time when the policy was not in effect, or for a loss which was not covered on the policy.</a:t>
            </a:r>
          </a:p>
          <a:p>
            <a:pPr lvl="1" eaLnBrk="1" hangingPunct="1"/>
            <a:r>
              <a:rPr lang="en-US"/>
              <a:t>Paying an amount in excess of the responsibility of the carrier (such as paying $1100 for a coverage with a $1000 limit).</a:t>
            </a:r>
          </a:p>
          <a:p>
            <a:pPr lvl="1" eaLnBrk="1" hangingPunct="1"/>
            <a:r>
              <a:rPr lang="en-US"/>
              <a:t>Paying an amount in excess of what the claimant needs to be indemnified (such as paying $600 for a repair that most reputable mechanics would estimate at $400).</a:t>
            </a:r>
          </a:p>
          <a:p>
            <a:pPr eaLnBrk="1" hangingPunct="1"/>
            <a:r>
              <a:rPr lang="en-US"/>
              <a:t>In order to identify and control leakage, a carrier must closely track what payments are being made for. Consequently, the payment phase involves a somewhat rigorous categorization of claim costs (money paid to indemnify claimants) and expenses (expenses incurred as a result of processing the claim, such as an inspection fee and mileage reimbursement for a property inspector who inspects damage done to a factory).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5DA95A11-02E3-40D1-BCD0-83EAC374F283}" type="slidenum">
              <a:rPr lang="en-US" altLang="en-US" sz="1200" smtClean="0">
                <a:solidFill>
                  <a:schemeClr val="tx1"/>
                </a:solidFill>
              </a:rPr>
              <a:pPr eaLnBrk="1" hangingPunct="1"/>
              <a:t>8</a:t>
            </a:fld>
            <a:endParaRPr lang="en-US" altLang="en-US" sz="120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some cases, the carrier may also attempt to recover funds paid to the claimant by obtaining money from a third party's carrier if the third party was at fault (which is known as "subrogation") or by taking possession of a significantly damaged property and selling all or parts of it to a third party (which is known as "salvage").</a:t>
            </a:r>
          </a:p>
          <a:p>
            <a:pPr eaLnBrk="1" hangingPunct="1"/>
            <a:r>
              <a:rPr lang="en-US"/>
              <a:t>Technically speaking, recovery does not need to start after payment. Recovery can begin as early as first notice of loss if enough information is known at this time. (For example, early in the claims process, the carrier could determine that the car is a total loss and immediately take possession of it and sell it to a salvage yard.)</a:t>
            </a:r>
          </a:p>
          <a:p>
            <a:pPr eaLnBrk="1" hangingPunct="1"/>
            <a:r>
              <a:rPr lang="en-US"/>
              <a:t>The image shown above is meant to represent a salvage opportunity. The damaged car is considered a total loss, so the carrier (Acme) takes possession of the car from the insured. Acme then sells the car to a salvage yard for parts (the exchange of the damaged car for some amount of money).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a:solidFill>
                  <a:schemeClr val="tx1"/>
                </a:solidFill>
              </a:rPr>
              <a:t>	</a:t>
            </a:r>
            <a:endParaRPr lang="en-US" sz="120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a:solidFill>
                  <a:schemeClr val="tx1"/>
                </a:solidFill>
              </a:rPr>
              <a:t>	 The Claims Process &amp; Claim Intake - </a:t>
            </a:r>
            <a:fld id="{2C87265B-0589-487D-9C8C-2555543F6F75}" type="slidenum">
              <a:rPr lang="en-US" altLang="en-US" sz="1200" smtClean="0">
                <a:solidFill>
                  <a:schemeClr val="tx1"/>
                </a:solidFill>
              </a:rPr>
              <a:pPr eaLnBrk="1" hangingPunct="1"/>
              <a:t>9</a:t>
            </a:fld>
            <a:endParaRPr lang="en-US" altLang="en-US" sz="1200">
              <a:solidFill>
                <a:schemeClr val="tx1"/>
              </a:solidFill>
            </a:endParaRPr>
          </a:p>
        </p:txBody>
      </p:sp>
      <p:sp>
        <p:nvSpPr>
          <p:cNvPr id="44036" name="Rectangle 2"/>
          <p:cNvSpPr>
            <a:spLocks noGrp="1" noRot="1" noChangeAspect="1" noChangeArrowheads="1" noTextEdit="1"/>
          </p:cNvSpPr>
          <p:nvPr>
            <p:ph type="sldImg"/>
          </p:nvPr>
        </p:nvSpPr>
        <p:spPr>
          <a:xfrm>
            <a:off x="715963" y="630238"/>
            <a:ext cx="5432425" cy="4073525"/>
          </a:xfrm>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Litigation is an umbrella term for several activities which involve the resolution of disputes. It includes</a:t>
            </a:r>
          </a:p>
          <a:p>
            <a:pPr lvl="1" eaLnBrk="1" hangingPunct="1"/>
            <a:r>
              <a:rPr lang="en-US"/>
              <a:t>Evaluation (an assessment of the liabilities and damages involved in the plan of action to settle, that is the expected costs) </a:t>
            </a:r>
          </a:p>
          <a:p>
            <a:pPr lvl="1" eaLnBrk="1" hangingPunct="1"/>
            <a:r>
              <a:rPr lang="en-US"/>
              <a:t>Negotiation (the back-and-forth discussion of how much loss occurred and how much indemnification is required)</a:t>
            </a:r>
          </a:p>
          <a:p>
            <a:pPr lvl="1" eaLnBrk="1" hangingPunct="1"/>
            <a:r>
              <a:rPr lang="en-US"/>
              <a:t>Mediation and arbitration (which involves the resolution of a dispute with the assistance of a third party without actually filing a law suit)</a:t>
            </a:r>
          </a:p>
          <a:p>
            <a:pPr lvl="1" eaLnBrk="1" hangingPunct="1"/>
            <a:r>
              <a:rPr lang="en-US"/>
              <a:t>Actual litigation (law suits)</a:t>
            </a:r>
          </a:p>
          <a:p>
            <a:pPr eaLnBrk="1" hangingPunct="1"/>
            <a:r>
              <a:rPr lang="en-US"/>
              <a:t>Litigation can occur during any or all of the other phases. For example, there may already be pending litigation at the time that the loss is reported to the carrier. A claim of this nature can be flagged as a "first notice suit" claim. However, when litigation is an issue, it is typically relevant only to certain phases of claims processing. (For example, the litigation may involve tasks in the adjudication phase, but have no relevant activity during the payment phase.)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1317673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a:t>Click to edit Master title style</a:t>
            </a:r>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5903660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a:t>Click to edit Master title style</a:t>
            </a:r>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1931487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3574522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76070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858303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Tree>
    <p:extLst>
      <p:ext uri="{BB962C8B-B14F-4D97-AF65-F5344CB8AC3E}">
        <p14:creationId xmlns:p14="http://schemas.microsoft.com/office/powerpoint/2010/main" val="5549439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9774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02107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33865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5243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05289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D240477A-3F31-46EE-885C-E25659306CC4}"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41"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a:t>The Claims Process and Claim Intake</a:t>
            </a:r>
          </a:p>
        </p:txBody>
      </p:sp>
      <p:sp>
        <p:nvSpPr>
          <p:cNvPr id="4099" name="Text Placeholder 4"/>
          <p:cNvSpPr>
            <a:spLocks noGrp="1"/>
          </p:cNvSpPr>
          <p:nvPr>
            <p:ph type="body" sz="quarter" idx="10"/>
          </p:nvPr>
        </p:nvSpPr>
        <p:spPr>
          <a:xfrm>
            <a:off x="5718175" y="6167438"/>
            <a:ext cx="3089275" cy="273050"/>
          </a:xfrm>
        </p:spPr>
        <p:txBody>
          <a:bodyPr/>
          <a:lstStyle/>
          <a:p>
            <a:r>
              <a:rPr lang="en-US"/>
              <a:t>14 February 2014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5" name="Rectangle 3"/>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6" name="Text Box 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3317" name="Text Box 5"/>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pic>
        <p:nvPicPr>
          <p:cNvPr id="13318" name="Picture 6" descr="j01850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3450" y="3024188"/>
            <a:ext cx="1422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7"/>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3320" name="Rectangle 8"/>
          <p:cNvSpPr>
            <a:spLocks noGrp="1" noChangeArrowheads="1"/>
          </p:cNvSpPr>
          <p:nvPr>
            <p:ph type="title"/>
          </p:nvPr>
        </p:nvSpPr>
        <p:spPr/>
        <p:txBody>
          <a:bodyPr/>
          <a:lstStyle/>
          <a:p>
            <a:r>
              <a:rPr lang="en-US"/>
              <a:t>Fraud detection and special investigations</a:t>
            </a:r>
          </a:p>
        </p:txBody>
      </p:sp>
      <p:grpSp>
        <p:nvGrpSpPr>
          <p:cNvPr id="13321" name="Group 9"/>
          <p:cNvGrpSpPr>
            <a:grpSpLocks/>
          </p:cNvGrpSpPr>
          <p:nvPr/>
        </p:nvGrpSpPr>
        <p:grpSpPr bwMode="auto">
          <a:xfrm>
            <a:off x="3841750" y="908050"/>
            <a:ext cx="1495425" cy="481013"/>
            <a:chOff x="1572" y="1579"/>
            <a:chExt cx="942" cy="303"/>
          </a:xfrm>
        </p:grpSpPr>
        <p:sp>
          <p:nvSpPr>
            <p:cNvPr id="13346" name="Text Box 10"/>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3347" name="Rectangle 11"/>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2" name="Line 12"/>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3"/>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14"/>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5" name="Line 15"/>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6" name="Rectangle 16"/>
          <p:cNvSpPr>
            <a:spLocks noChangeArrowheads="1"/>
          </p:cNvSpPr>
          <p:nvPr/>
        </p:nvSpPr>
        <p:spPr bwMode="auto">
          <a:xfrm>
            <a:off x="5419725" y="908050"/>
            <a:ext cx="2355850"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7" name="Line 17"/>
          <p:cNvSpPr>
            <a:spLocks noChangeShapeType="1"/>
          </p:cNvSpPr>
          <p:nvPr/>
        </p:nvSpPr>
        <p:spPr bwMode="auto">
          <a:xfrm>
            <a:off x="5878513" y="1379538"/>
            <a:ext cx="0" cy="513715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8" name="Group 18"/>
          <p:cNvGrpSpPr>
            <a:grpSpLocks/>
          </p:cNvGrpSpPr>
          <p:nvPr/>
        </p:nvGrpSpPr>
        <p:grpSpPr bwMode="auto">
          <a:xfrm>
            <a:off x="6916738" y="1531938"/>
            <a:ext cx="2132012" cy="836612"/>
            <a:chOff x="4202" y="3254"/>
            <a:chExt cx="1343" cy="527"/>
          </a:xfrm>
        </p:grpSpPr>
        <p:sp>
          <p:nvSpPr>
            <p:cNvPr id="13344" name="Text Box 19"/>
            <p:cNvSpPr txBox="1">
              <a:spLocks noChangeArrowheads="1"/>
            </p:cNvSpPr>
            <p:nvPr/>
          </p:nvSpPr>
          <p:spPr bwMode="auto">
            <a:xfrm>
              <a:off x="4228" y="3288"/>
              <a:ext cx="1291"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3345" name="Rectangle 20"/>
            <p:cNvSpPr>
              <a:spLocks noChangeArrowheads="1"/>
            </p:cNvSpPr>
            <p:nvPr/>
          </p:nvSpPr>
          <p:spPr bwMode="auto">
            <a:xfrm>
              <a:off x="4202" y="3254"/>
              <a:ext cx="1343" cy="52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9" name="Line 21"/>
          <p:cNvSpPr>
            <a:spLocks noChangeShapeType="1"/>
          </p:cNvSpPr>
          <p:nvPr/>
        </p:nvSpPr>
        <p:spPr bwMode="auto">
          <a:xfrm>
            <a:off x="5878513" y="1754188"/>
            <a:ext cx="1006475" cy="0"/>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30" name="Line 22"/>
          <p:cNvSpPr>
            <a:spLocks noChangeShapeType="1"/>
          </p:cNvSpPr>
          <p:nvPr/>
        </p:nvSpPr>
        <p:spPr bwMode="auto">
          <a:xfrm>
            <a:off x="5878513" y="4073525"/>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1" name="Line 23"/>
          <p:cNvSpPr>
            <a:spLocks noChangeShapeType="1"/>
          </p:cNvSpPr>
          <p:nvPr/>
        </p:nvSpPr>
        <p:spPr bwMode="auto">
          <a:xfrm>
            <a:off x="5878513" y="5194300"/>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2" name="Line 24"/>
          <p:cNvSpPr>
            <a:spLocks noChangeShapeType="1"/>
          </p:cNvSpPr>
          <p:nvPr/>
        </p:nvSpPr>
        <p:spPr bwMode="auto">
          <a:xfrm>
            <a:off x="5878513" y="620553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3" name="Line 25"/>
          <p:cNvSpPr>
            <a:spLocks noChangeShapeType="1"/>
          </p:cNvSpPr>
          <p:nvPr/>
        </p:nvSpPr>
        <p:spPr bwMode="auto">
          <a:xfrm flipV="1">
            <a:off x="6569075" y="1735138"/>
            <a:ext cx="0" cy="44608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4" name="Line 26"/>
          <p:cNvSpPr>
            <a:spLocks noChangeShapeType="1"/>
          </p:cNvSpPr>
          <p:nvPr/>
        </p:nvSpPr>
        <p:spPr bwMode="auto">
          <a:xfrm>
            <a:off x="5878513" y="2820988"/>
            <a:ext cx="708025" cy="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5" name="Line 27"/>
          <p:cNvSpPr>
            <a:spLocks noChangeShapeType="1"/>
          </p:cNvSpPr>
          <p:nvPr/>
        </p:nvSpPr>
        <p:spPr bwMode="auto">
          <a:xfrm>
            <a:off x="8005763" y="2370138"/>
            <a:ext cx="0" cy="4068762"/>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2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7" name="Group 29"/>
          <p:cNvGrpSpPr>
            <a:grpSpLocks/>
          </p:cNvGrpSpPr>
          <p:nvPr/>
        </p:nvGrpSpPr>
        <p:grpSpPr bwMode="auto">
          <a:xfrm>
            <a:off x="650875" y="2992438"/>
            <a:ext cx="3092450" cy="1979612"/>
            <a:chOff x="410" y="1885"/>
            <a:chExt cx="1948" cy="1247"/>
          </a:xfrm>
        </p:grpSpPr>
        <p:sp>
          <p:nvSpPr>
            <p:cNvPr id="13339" name="Rectangle 30"/>
            <p:cNvSpPr>
              <a:spLocks noChangeArrowheads="1"/>
            </p:cNvSpPr>
            <p:nvPr/>
          </p:nvSpPr>
          <p:spPr bwMode="auto">
            <a:xfrm>
              <a:off x="462" y="1885"/>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0" name="Rectangle 31"/>
            <p:cNvSpPr>
              <a:spLocks noChangeArrowheads="1"/>
            </p:cNvSpPr>
            <p:nvPr/>
          </p:nvSpPr>
          <p:spPr bwMode="auto">
            <a:xfrm>
              <a:off x="462" y="2829"/>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41" name="Text Box 32"/>
            <p:cNvSpPr txBox="1">
              <a:spLocks noChangeArrowheads="1"/>
            </p:cNvSpPr>
            <p:nvPr/>
          </p:nvSpPr>
          <p:spPr bwMode="auto">
            <a:xfrm>
              <a:off x="410" y="1921"/>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3342" name="Text Box 33"/>
            <p:cNvSpPr txBox="1">
              <a:spLocks noChangeArrowheads="1"/>
            </p:cNvSpPr>
            <p:nvPr/>
          </p:nvSpPr>
          <p:spPr bwMode="auto">
            <a:xfrm>
              <a:off x="410" y="2865"/>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3343" name="Line 34"/>
            <p:cNvSpPr>
              <a:spLocks noChangeShapeType="1"/>
            </p:cNvSpPr>
            <p:nvPr/>
          </p:nvSpPr>
          <p:spPr bwMode="auto">
            <a:xfrm>
              <a:off x="1384" y="2194"/>
              <a:ext cx="0" cy="626"/>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38" name="Line 35"/>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2197100" y="1962150"/>
            <a:ext cx="0" cy="101282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Line 3"/>
          <p:cNvSpPr>
            <a:spLocks noChangeShapeType="1"/>
          </p:cNvSpPr>
          <p:nvPr/>
        </p:nvSpPr>
        <p:spPr bwMode="auto">
          <a:xfrm>
            <a:off x="2197100" y="3482975"/>
            <a:ext cx="0" cy="993775"/>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0" name="Line 4"/>
          <p:cNvSpPr>
            <a:spLocks noChangeShapeType="1"/>
          </p:cNvSpPr>
          <p:nvPr/>
        </p:nvSpPr>
        <p:spPr bwMode="auto">
          <a:xfrm>
            <a:off x="2197100" y="4983163"/>
            <a:ext cx="0" cy="9937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1" name="Line 5"/>
          <p:cNvSpPr>
            <a:spLocks noChangeShapeType="1"/>
          </p:cNvSpPr>
          <p:nvPr/>
        </p:nvSpPr>
        <p:spPr bwMode="auto">
          <a:xfrm>
            <a:off x="5878513" y="1379538"/>
            <a:ext cx="0" cy="513715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2" name="Rectangle 6"/>
          <p:cNvSpPr>
            <a:spLocks noChangeArrowheads="1"/>
          </p:cNvSpPr>
          <p:nvPr/>
        </p:nvSpPr>
        <p:spPr bwMode="auto">
          <a:xfrm>
            <a:off x="3841750" y="908050"/>
            <a:ext cx="1495425" cy="481013"/>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3" name="Rectangle 7"/>
          <p:cNvSpPr>
            <a:spLocks noChangeArrowheads="1"/>
          </p:cNvSpPr>
          <p:nvPr/>
        </p:nvSpPr>
        <p:spPr bwMode="auto">
          <a:xfrm>
            <a:off x="6916738" y="1531938"/>
            <a:ext cx="2132012" cy="8366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44" name="Rectangle 8"/>
          <p:cNvSpPr>
            <a:spLocks noChangeArrowheads="1"/>
          </p:cNvSpPr>
          <p:nvPr/>
        </p:nvSpPr>
        <p:spPr bwMode="auto">
          <a:xfrm>
            <a:off x="5419725" y="908050"/>
            <a:ext cx="2355850" cy="481013"/>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5" name="Rectangle 9"/>
          <p:cNvSpPr>
            <a:spLocks noChangeArrowheads="1"/>
          </p:cNvSpPr>
          <p:nvPr/>
        </p:nvSpPr>
        <p:spPr bwMode="auto">
          <a:xfrm>
            <a:off x="733425" y="14938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6" name="Text Box 1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4347" name="Rectangle 11"/>
          <p:cNvSpPr>
            <a:spLocks noChangeArrowheads="1"/>
          </p:cNvSpPr>
          <p:nvPr/>
        </p:nvSpPr>
        <p:spPr bwMode="auto">
          <a:xfrm>
            <a:off x="733425" y="29924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48" name="Text Box 12"/>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4349" name="Rectangle 13"/>
          <p:cNvSpPr>
            <a:spLocks noChangeArrowheads="1"/>
          </p:cNvSpPr>
          <p:nvPr/>
        </p:nvSpPr>
        <p:spPr bwMode="auto">
          <a:xfrm>
            <a:off x="733425" y="4491038"/>
            <a:ext cx="2925763" cy="481012"/>
          </a:xfrm>
          <a:prstGeom prst="rect">
            <a:avLst/>
          </a:prstGeom>
          <a:solidFill>
            <a:srgbClr val="66FF66"/>
          </a:solidFill>
          <a:ln w="28575" algn="ctr">
            <a:solidFill>
              <a:schemeClr val="bg1"/>
            </a:solidFill>
            <a:miter lim="800000"/>
            <a:headEnd/>
            <a:tailEnd/>
          </a:ln>
        </p:spPr>
        <p:txBody>
          <a:bodyPr lIns="0" tIns="0" rIns="0" bIns="0" anchor="ctr">
            <a:spAutoFit/>
          </a:bodyPr>
          <a:lstStyle/>
          <a:p>
            <a:endParaRPr lang="en-US"/>
          </a:p>
        </p:txBody>
      </p:sp>
      <p:sp>
        <p:nvSpPr>
          <p:cNvPr id="14350" name="Text Box 14"/>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4351" name="Text Box 15"/>
          <p:cNvSpPr txBox="1">
            <a:spLocks noChangeArrowheads="1"/>
          </p:cNvSpPr>
          <p:nvPr/>
        </p:nvSpPr>
        <p:spPr bwMode="auto">
          <a:xfrm>
            <a:off x="5453063" y="965200"/>
            <a:ext cx="2439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400" b="1"/>
              <a:t>Fraud Detection</a:t>
            </a:r>
          </a:p>
        </p:txBody>
      </p:sp>
      <p:sp>
        <p:nvSpPr>
          <p:cNvPr id="14352" name="Rectangle 16"/>
          <p:cNvSpPr>
            <a:spLocks noGrp="1" noChangeArrowheads="1"/>
          </p:cNvSpPr>
          <p:nvPr>
            <p:ph type="title"/>
          </p:nvPr>
        </p:nvSpPr>
        <p:spPr/>
        <p:txBody>
          <a:bodyPr/>
          <a:lstStyle/>
          <a:p>
            <a:r>
              <a:rPr lang="en-US"/>
              <a:t>Fundamental and specialized processes</a:t>
            </a:r>
          </a:p>
        </p:txBody>
      </p:sp>
      <p:sp>
        <p:nvSpPr>
          <p:cNvPr id="14353" name="Rectangle 17"/>
          <p:cNvSpPr>
            <a:spLocks noChangeArrowheads="1"/>
          </p:cNvSpPr>
          <p:nvPr/>
        </p:nvSpPr>
        <p:spPr bwMode="auto">
          <a:xfrm>
            <a:off x="733425" y="5989638"/>
            <a:ext cx="2925763" cy="481012"/>
          </a:xfrm>
          <a:prstGeom prst="rect">
            <a:avLst/>
          </a:prstGeom>
          <a:solidFill>
            <a:srgbClr val="99CCFF"/>
          </a:solidFill>
          <a:ln w="28575" algn="ctr">
            <a:solidFill>
              <a:schemeClr val="bg1"/>
            </a:solidFill>
            <a:miter lim="800000"/>
            <a:headEnd/>
            <a:tailEnd/>
          </a:ln>
        </p:spPr>
        <p:txBody>
          <a:bodyPr lIns="0" tIns="0" rIns="0" bIns="0" anchor="ctr">
            <a:spAutoFit/>
          </a:bodyPr>
          <a:lstStyle/>
          <a:p>
            <a:endParaRPr lang="en-US"/>
          </a:p>
        </p:txBody>
      </p:sp>
      <p:sp>
        <p:nvSpPr>
          <p:cNvPr id="14354" name="Text Box 18"/>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4355" name="Text Box 19"/>
          <p:cNvSpPr txBox="1">
            <a:spLocks noChangeArrowheads="1"/>
          </p:cNvSpPr>
          <p:nvPr/>
        </p:nvSpPr>
        <p:spPr bwMode="auto">
          <a:xfrm>
            <a:off x="3898900" y="965200"/>
            <a:ext cx="1381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4356" name="Line 20"/>
          <p:cNvSpPr>
            <a:spLocks noChangeShapeType="1"/>
          </p:cNvSpPr>
          <p:nvPr/>
        </p:nvSpPr>
        <p:spPr bwMode="auto">
          <a:xfrm>
            <a:off x="4556125" y="6035675"/>
            <a:ext cx="0" cy="447675"/>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7" name="Line 21"/>
          <p:cNvSpPr>
            <a:spLocks noChangeShapeType="1"/>
          </p:cNvSpPr>
          <p:nvPr/>
        </p:nvSpPr>
        <p:spPr bwMode="auto">
          <a:xfrm>
            <a:off x="4556125" y="2393950"/>
            <a:ext cx="0" cy="3333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8" name="Line 22"/>
          <p:cNvSpPr>
            <a:spLocks noChangeShapeType="1"/>
          </p:cNvSpPr>
          <p:nvPr/>
        </p:nvSpPr>
        <p:spPr bwMode="auto">
          <a:xfrm>
            <a:off x="4556125" y="3740150"/>
            <a:ext cx="0" cy="69850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59" name="Line 23"/>
          <p:cNvSpPr>
            <a:spLocks noChangeShapeType="1"/>
          </p:cNvSpPr>
          <p:nvPr/>
        </p:nvSpPr>
        <p:spPr bwMode="auto">
          <a:xfrm>
            <a:off x="4556125" y="1778000"/>
            <a:ext cx="0" cy="20002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0" name="Text Box 24"/>
          <p:cNvSpPr txBox="1">
            <a:spLocks noChangeArrowheads="1"/>
          </p:cNvSpPr>
          <p:nvPr/>
        </p:nvSpPr>
        <p:spPr bwMode="auto">
          <a:xfrm>
            <a:off x="6958013" y="1585913"/>
            <a:ext cx="20494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Special Investigations</a:t>
            </a:r>
          </a:p>
        </p:txBody>
      </p:sp>
      <p:sp>
        <p:nvSpPr>
          <p:cNvPr id="14361" name="Line 25"/>
          <p:cNvSpPr>
            <a:spLocks noChangeShapeType="1"/>
          </p:cNvSpPr>
          <p:nvPr/>
        </p:nvSpPr>
        <p:spPr bwMode="auto">
          <a:xfrm>
            <a:off x="5878513" y="1754188"/>
            <a:ext cx="1006475" cy="0"/>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2" name="Line 26"/>
          <p:cNvSpPr>
            <a:spLocks noChangeShapeType="1"/>
          </p:cNvSpPr>
          <p:nvPr/>
        </p:nvSpPr>
        <p:spPr bwMode="auto">
          <a:xfrm>
            <a:off x="5878513" y="4073525"/>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3" name="Line 27"/>
          <p:cNvSpPr>
            <a:spLocks noChangeShapeType="1"/>
          </p:cNvSpPr>
          <p:nvPr/>
        </p:nvSpPr>
        <p:spPr bwMode="auto">
          <a:xfrm>
            <a:off x="5878513" y="5194300"/>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4" name="Line 28"/>
          <p:cNvSpPr>
            <a:spLocks noChangeShapeType="1"/>
          </p:cNvSpPr>
          <p:nvPr/>
        </p:nvSpPr>
        <p:spPr bwMode="auto">
          <a:xfrm>
            <a:off x="5878513" y="620553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5" name="Line 29"/>
          <p:cNvSpPr>
            <a:spLocks noChangeShapeType="1"/>
          </p:cNvSpPr>
          <p:nvPr/>
        </p:nvSpPr>
        <p:spPr bwMode="auto">
          <a:xfrm flipV="1">
            <a:off x="6569075" y="1735138"/>
            <a:ext cx="0" cy="4460875"/>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6" name="Line 30"/>
          <p:cNvSpPr>
            <a:spLocks noChangeShapeType="1"/>
          </p:cNvSpPr>
          <p:nvPr/>
        </p:nvSpPr>
        <p:spPr bwMode="auto">
          <a:xfrm>
            <a:off x="5878513" y="2820988"/>
            <a:ext cx="708025" cy="0"/>
          </a:xfrm>
          <a:prstGeom prst="line">
            <a:avLst/>
          </a:prstGeom>
          <a:noFill/>
          <a:ln w="28575">
            <a:solidFill>
              <a:srgbClr val="3399FF"/>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67" name="Line 31"/>
          <p:cNvSpPr>
            <a:spLocks noChangeShapeType="1"/>
          </p:cNvSpPr>
          <p:nvPr/>
        </p:nvSpPr>
        <p:spPr bwMode="auto">
          <a:xfrm>
            <a:off x="8005763" y="2370138"/>
            <a:ext cx="0" cy="4068762"/>
          </a:xfrm>
          <a:prstGeom prst="line">
            <a:avLst/>
          </a:prstGeom>
          <a:noFill/>
          <a:ln w="28575">
            <a:solidFill>
              <a:srgbClr val="3399FF"/>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Claims processing - business perspective</a:t>
            </a:r>
          </a:p>
          <a:p>
            <a:pPr>
              <a:lnSpc>
                <a:spcPct val="150000"/>
              </a:lnSpc>
              <a:buFont typeface="Arial" charset="0"/>
              <a:buChar char="•"/>
            </a:pPr>
            <a:r>
              <a:rPr lang="en-US" sz="2800"/>
              <a:t>Claims processing - functional perspective</a:t>
            </a:r>
          </a:p>
          <a:p>
            <a:pPr>
              <a:lnSpc>
                <a:spcPct val="150000"/>
              </a:lnSpc>
              <a:buFont typeface="Arial" charset="0"/>
              <a:buChar char="•"/>
            </a:pPr>
            <a:r>
              <a:rPr lang="en-US" sz="2800">
                <a:solidFill>
                  <a:srgbClr val="C0C0C0"/>
                </a:solidFill>
              </a:rPr>
              <a:t>The claim intake process</a:t>
            </a:r>
          </a:p>
          <a:p>
            <a:pPr>
              <a:lnSpc>
                <a:spcPct val="150000"/>
              </a:lnSpc>
              <a:buFont typeface="Arial" charset="0"/>
              <a:buChar char="•"/>
            </a:pPr>
            <a:r>
              <a:rPr lang="en-US" sz="2800">
                <a:solidFill>
                  <a:srgbClr val="C0C0C0"/>
                </a:solidFill>
              </a:rPr>
              <a:t>Automated claim setup</a:t>
            </a:r>
          </a:p>
          <a:p>
            <a:pPr>
              <a:lnSpc>
                <a:spcPct val="150000"/>
              </a:lnSpc>
              <a:buFont typeface="Arial" charset="0"/>
              <a:buChar char="•"/>
            </a:pPr>
            <a:r>
              <a:rPr lang="en-US" sz="2800">
                <a:solidFill>
                  <a:srgbClr val="C0C0C0"/>
                </a:solidFill>
              </a:rPr>
              <a:t>New claim validation</a:t>
            </a:r>
          </a:p>
        </p:txBody>
      </p:sp>
    </p:spTree>
    <p:extLst>
      <p:ext uri="{BB962C8B-B14F-4D97-AF65-F5344CB8AC3E}">
        <p14:creationId xmlns:p14="http://schemas.microsoft.com/office/powerpoint/2010/main" val="993270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The functional perspective</a:t>
            </a:r>
          </a:p>
        </p:txBody>
      </p:sp>
      <p:sp>
        <p:nvSpPr>
          <p:cNvPr id="16387" name="Rectangle 3"/>
          <p:cNvSpPr>
            <a:spLocks noGrp="1" noChangeArrowheads="1"/>
          </p:cNvSpPr>
          <p:nvPr>
            <p:ph idx="1"/>
          </p:nvPr>
        </p:nvSpPr>
        <p:spPr/>
        <p:txBody>
          <a:bodyPr/>
          <a:lstStyle/>
          <a:p>
            <a:pPr>
              <a:buFont typeface="Arial" charset="0"/>
              <a:buChar char="•"/>
            </a:pPr>
            <a:r>
              <a:rPr lang="en-US"/>
              <a:t>Two ways to describe the claims process</a:t>
            </a:r>
          </a:p>
          <a:p>
            <a:pPr lvl="1"/>
            <a:r>
              <a:rPr lang="en-US"/>
              <a:t>"Functional perspective" - focusing on how claims are processed within ClaimCenter</a:t>
            </a:r>
          </a:p>
          <a:p>
            <a:pPr lvl="1"/>
            <a:r>
              <a:rPr lang="en-US"/>
              <a:t>This is unlike the "business perspective", which focuses on how the carrier as a whole views claim processing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Managing claim and exposure maturity</a:t>
            </a:r>
          </a:p>
        </p:txBody>
      </p:sp>
      <p:sp>
        <p:nvSpPr>
          <p:cNvPr id="17411" name="Rectangle 3"/>
          <p:cNvSpPr>
            <a:spLocks noGrp="1" noChangeArrowheads="1"/>
          </p:cNvSpPr>
          <p:nvPr>
            <p:ph idx="1"/>
          </p:nvPr>
        </p:nvSpPr>
        <p:spPr>
          <a:xfrm>
            <a:off x="519113" y="4440238"/>
            <a:ext cx="8318500" cy="1949450"/>
          </a:xfrm>
        </p:spPr>
        <p:txBody>
          <a:bodyPr/>
          <a:lstStyle/>
          <a:p>
            <a:pPr>
              <a:buFont typeface="Arial" charset="0"/>
              <a:buChar char="•"/>
            </a:pPr>
            <a:r>
              <a:rPr lang="en-US"/>
              <a:t>ClaimCenter uses "validation levels" to measure how mature a claim and its exposures are</a:t>
            </a:r>
          </a:p>
          <a:p>
            <a:pPr lvl="1"/>
            <a:r>
              <a:rPr lang="en-US"/>
              <a:t>Every level has a series of conditions that a claim or exposure must meet in order to reach that level</a:t>
            </a:r>
          </a:p>
        </p:txBody>
      </p:sp>
      <p:sp>
        <p:nvSpPr>
          <p:cNvPr id="17412" name="Text Box 4"/>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7413" name="AutoShape 5"/>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4" name="Text Box 6"/>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7415" name="AutoShape 7"/>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6" name="Text Box 8"/>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17417" name="Text Box 9"/>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7418" name="AutoShape 10"/>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6091"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7420"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7421"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695450" y="2193925"/>
            <a:ext cx="3363913" cy="765175"/>
          </a:xfrm>
          <a:prstGeom prst="rightArrow">
            <a:avLst>
              <a:gd name="adj1" fmla="val 49778"/>
              <a:gd name="adj2" fmla="val 46466"/>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18435" name="AutoShape 3"/>
          <p:cNvSpPr>
            <a:spLocks noChangeArrowheads="1"/>
          </p:cNvSpPr>
          <p:nvPr/>
        </p:nvSpPr>
        <p:spPr bwMode="auto">
          <a:xfrm>
            <a:off x="273208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grpSp>
        <p:nvGrpSpPr>
          <p:cNvPr id="18436" name="Group 4"/>
          <p:cNvGrpSpPr>
            <a:grpSpLocks/>
          </p:cNvGrpSpPr>
          <p:nvPr/>
        </p:nvGrpSpPr>
        <p:grpSpPr bwMode="auto">
          <a:xfrm>
            <a:off x="3006725" y="2157413"/>
            <a:ext cx="1528763" cy="1638300"/>
            <a:chOff x="445" y="1359"/>
            <a:chExt cx="1139" cy="1220"/>
          </a:xfrm>
        </p:grpSpPr>
        <p:sp>
          <p:nvSpPr>
            <p:cNvPr id="18454"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5"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6" name="Group 7"/>
            <p:cNvGrpSpPr>
              <a:grpSpLocks/>
            </p:cNvGrpSpPr>
            <p:nvPr/>
          </p:nvGrpSpPr>
          <p:grpSpPr bwMode="auto">
            <a:xfrm>
              <a:off x="445" y="1359"/>
              <a:ext cx="834" cy="615"/>
              <a:chOff x="2083" y="1606"/>
              <a:chExt cx="1489" cy="1097"/>
            </a:xfrm>
          </p:grpSpPr>
          <p:sp>
            <p:nvSpPr>
              <p:cNvPr id="18464"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65"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6"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7"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8"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8469"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70"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1"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72"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3"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74"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5"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76"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77" name="Group 21"/>
              <p:cNvGrpSpPr>
                <a:grpSpLocks/>
              </p:cNvGrpSpPr>
              <p:nvPr/>
            </p:nvGrpSpPr>
            <p:grpSpPr bwMode="auto">
              <a:xfrm>
                <a:off x="2221" y="1871"/>
                <a:ext cx="518" cy="782"/>
                <a:chOff x="2400" y="1656"/>
                <a:chExt cx="752" cy="1136"/>
              </a:xfrm>
            </p:grpSpPr>
            <p:sp>
              <p:nvSpPr>
                <p:cNvPr id="18490"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8491"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2"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3"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94"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8495"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96"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78" name="Group 29"/>
              <p:cNvGrpSpPr>
                <a:grpSpLocks/>
              </p:cNvGrpSpPr>
              <p:nvPr/>
            </p:nvGrpSpPr>
            <p:grpSpPr bwMode="auto">
              <a:xfrm rot="-6511945">
                <a:off x="2834" y="1842"/>
                <a:ext cx="518" cy="783"/>
                <a:chOff x="2400" y="1656"/>
                <a:chExt cx="752" cy="1136"/>
              </a:xfrm>
            </p:grpSpPr>
            <p:sp>
              <p:nvSpPr>
                <p:cNvPr id="18483"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8484"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5"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6"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7"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8488"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89"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79"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0"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8481"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57" name="Group 41"/>
            <p:cNvGrpSpPr>
              <a:grpSpLocks/>
            </p:cNvGrpSpPr>
            <p:nvPr/>
          </p:nvGrpSpPr>
          <p:grpSpPr bwMode="auto">
            <a:xfrm>
              <a:off x="1066" y="2064"/>
              <a:ext cx="518" cy="515"/>
              <a:chOff x="3360" y="800"/>
              <a:chExt cx="620" cy="616"/>
            </a:xfrm>
          </p:grpSpPr>
          <p:sp>
            <p:nvSpPr>
              <p:cNvPr id="18458"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459"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8460" name="Group 44"/>
              <p:cNvGrpSpPr>
                <a:grpSpLocks/>
              </p:cNvGrpSpPr>
              <p:nvPr/>
            </p:nvGrpSpPr>
            <p:grpSpPr bwMode="auto">
              <a:xfrm flipH="1">
                <a:off x="3749" y="1171"/>
                <a:ext cx="212" cy="213"/>
                <a:chOff x="1350" y="686"/>
                <a:chExt cx="1132" cy="1132"/>
              </a:xfrm>
            </p:grpSpPr>
            <p:sp>
              <p:nvSpPr>
                <p:cNvPr id="18462"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63"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61"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8437" name="Rectangle 48"/>
          <p:cNvSpPr>
            <a:spLocks noGrp="1" noChangeArrowheads="1"/>
          </p:cNvSpPr>
          <p:nvPr>
            <p:ph type="title"/>
          </p:nvPr>
        </p:nvSpPr>
        <p:spPr/>
        <p:txBody>
          <a:bodyPr/>
          <a:lstStyle/>
          <a:p>
            <a:r>
              <a:rPr lang="en-US"/>
              <a:t>New loss completion</a:t>
            </a:r>
          </a:p>
        </p:txBody>
      </p:sp>
      <p:sp>
        <p:nvSpPr>
          <p:cNvPr id="18438" name="Rectangle 49"/>
          <p:cNvSpPr>
            <a:spLocks noGrp="1" noChangeArrowheads="1"/>
          </p:cNvSpPr>
          <p:nvPr>
            <p:ph idx="1"/>
          </p:nvPr>
        </p:nvSpPr>
        <p:spPr>
          <a:xfrm>
            <a:off x="519113" y="4440238"/>
            <a:ext cx="8318500" cy="1949450"/>
          </a:xfrm>
        </p:spPr>
        <p:txBody>
          <a:bodyPr/>
          <a:lstStyle/>
          <a:p>
            <a:pPr>
              <a:buFont typeface="Arial" charset="0"/>
              <a:buChar char="•"/>
            </a:pPr>
            <a:r>
              <a:rPr lang="en-US"/>
              <a:t>To be saved as a new claim or exposure, the object must meet all conditions at "new loss completion"</a:t>
            </a:r>
          </a:p>
          <a:p>
            <a:pPr lvl="1"/>
            <a:r>
              <a:rPr lang="en-US"/>
              <a:t>If a draft claim or exposure does not meet all conditions at this level, the save fails and the user is told which condition(s) the object does not yet meet</a:t>
            </a:r>
          </a:p>
        </p:txBody>
      </p:sp>
      <p:sp>
        <p:nvSpPr>
          <p:cNvPr id="18439" name="Text Box 5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8440" name="Text Box 51"/>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8441" name="AutoShape 52"/>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2" name="Text Box 5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18443" name="Text Box 5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8444" name="AutoShape 5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08184" name="AutoShape 5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8446" name="AutoShape 5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8447" name="AutoShape 5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8448" name="Group 59"/>
          <p:cNvGrpSpPr>
            <a:grpSpLocks/>
          </p:cNvGrpSpPr>
          <p:nvPr/>
        </p:nvGrpSpPr>
        <p:grpSpPr bwMode="auto">
          <a:xfrm>
            <a:off x="744538" y="2157413"/>
            <a:ext cx="1528762" cy="1638300"/>
            <a:chOff x="469" y="1359"/>
            <a:chExt cx="963" cy="1032"/>
          </a:xfrm>
        </p:grpSpPr>
        <p:sp>
          <p:nvSpPr>
            <p:cNvPr id="18450" name="Line 60"/>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51" name="Line 61"/>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2" name="Rectangle 62"/>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53" name="AutoShape 63"/>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8449" name="AutoShape 64"/>
          <p:cNvSpPr>
            <a:spLocks noChangeArrowheads="1"/>
          </p:cNvSpPr>
          <p:nvPr/>
        </p:nvSpPr>
        <p:spPr bwMode="auto">
          <a:xfrm>
            <a:off x="5087938"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4859338"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19459" name="AutoShape 3"/>
          <p:cNvSpPr>
            <a:spLocks noChangeArrowheads="1"/>
          </p:cNvSpPr>
          <p:nvPr/>
        </p:nvSpPr>
        <p:spPr bwMode="auto">
          <a:xfrm>
            <a:off x="1695450" y="2193925"/>
            <a:ext cx="5568950" cy="765175"/>
          </a:xfrm>
          <a:prstGeom prst="rightArrow">
            <a:avLst>
              <a:gd name="adj1" fmla="val 49778"/>
              <a:gd name="adj2" fmla="val 76925"/>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19460" name="Group 4"/>
          <p:cNvGrpSpPr>
            <a:grpSpLocks/>
          </p:cNvGrpSpPr>
          <p:nvPr/>
        </p:nvGrpSpPr>
        <p:grpSpPr bwMode="auto">
          <a:xfrm>
            <a:off x="5118100" y="2157413"/>
            <a:ext cx="1528763" cy="1638300"/>
            <a:chOff x="445" y="1359"/>
            <a:chExt cx="1139" cy="1220"/>
          </a:xfrm>
        </p:grpSpPr>
        <p:sp>
          <p:nvSpPr>
            <p:cNvPr id="19483" name="Line 5"/>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4" name="Line 6"/>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85" name="Group 7"/>
            <p:cNvGrpSpPr>
              <a:grpSpLocks/>
            </p:cNvGrpSpPr>
            <p:nvPr/>
          </p:nvGrpSpPr>
          <p:grpSpPr bwMode="auto">
            <a:xfrm>
              <a:off x="445" y="1359"/>
              <a:ext cx="834" cy="615"/>
              <a:chOff x="2083" y="1606"/>
              <a:chExt cx="1489" cy="1097"/>
            </a:xfrm>
          </p:grpSpPr>
          <p:sp>
            <p:nvSpPr>
              <p:cNvPr id="19493" name="Rectangle 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494" name="Freeform 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5" name="Freeform 1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6" name="Freeform 1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7" name="Freeform 1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498" name="Rectangle 1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499" name="Rectangle 1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0" name="AutoShape 1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01" name="Freeform 16"/>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2" name="Freeform 17"/>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3" name="Rectangle 1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4" name="Rectangle 1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05" name="Rectangle 2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06" name="Group 21"/>
              <p:cNvGrpSpPr>
                <a:grpSpLocks/>
              </p:cNvGrpSpPr>
              <p:nvPr/>
            </p:nvGrpSpPr>
            <p:grpSpPr bwMode="auto">
              <a:xfrm>
                <a:off x="2221" y="1871"/>
                <a:ext cx="518" cy="782"/>
                <a:chOff x="2400" y="1656"/>
                <a:chExt cx="752" cy="1136"/>
              </a:xfrm>
            </p:grpSpPr>
            <p:sp>
              <p:nvSpPr>
                <p:cNvPr id="19519" name="Freeform 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20" name="Freeform 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1" name="Freeform 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2" name="Freeform 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3" name="Freeform 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24" name="Line 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25" name="Line 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07" name="Group 29"/>
              <p:cNvGrpSpPr>
                <a:grpSpLocks/>
              </p:cNvGrpSpPr>
              <p:nvPr/>
            </p:nvGrpSpPr>
            <p:grpSpPr bwMode="auto">
              <a:xfrm rot="-6511945">
                <a:off x="2834" y="1842"/>
                <a:ext cx="518" cy="783"/>
                <a:chOff x="2400" y="1656"/>
                <a:chExt cx="752" cy="1136"/>
              </a:xfrm>
            </p:grpSpPr>
            <p:sp>
              <p:nvSpPr>
                <p:cNvPr id="19512"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13"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4"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5"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6"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17"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18"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08" name="Freeform 37"/>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09" name="Freeform 38"/>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0" name="Rectangle 3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1" name="Rectangle 4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486" name="Group 41"/>
            <p:cNvGrpSpPr>
              <a:grpSpLocks/>
            </p:cNvGrpSpPr>
            <p:nvPr/>
          </p:nvGrpSpPr>
          <p:grpSpPr bwMode="auto">
            <a:xfrm>
              <a:off x="1066" y="2064"/>
              <a:ext cx="518" cy="515"/>
              <a:chOff x="3360" y="800"/>
              <a:chExt cx="620" cy="616"/>
            </a:xfrm>
          </p:grpSpPr>
          <p:sp>
            <p:nvSpPr>
              <p:cNvPr id="19487" name="AutoShape 4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9488" name="Freeform 43"/>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89" name="Group 44"/>
              <p:cNvGrpSpPr>
                <a:grpSpLocks/>
              </p:cNvGrpSpPr>
              <p:nvPr/>
            </p:nvGrpSpPr>
            <p:grpSpPr bwMode="auto">
              <a:xfrm flipH="1">
                <a:off x="3749" y="1171"/>
                <a:ext cx="212" cy="213"/>
                <a:chOff x="1350" y="686"/>
                <a:chExt cx="1132" cy="1132"/>
              </a:xfrm>
            </p:grpSpPr>
            <p:sp>
              <p:nvSpPr>
                <p:cNvPr id="19491" name="AutoShape 4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9492" name="Picture 4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90" name="Picture 4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9461" name="Group 48"/>
          <p:cNvGrpSpPr>
            <a:grpSpLocks/>
          </p:cNvGrpSpPr>
          <p:nvPr/>
        </p:nvGrpSpPr>
        <p:grpSpPr bwMode="auto">
          <a:xfrm>
            <a:off x="744538" y="2157413"/>
            <a:ext cx="1528762" cy="1638300"/>
            <a:chOff x="469" y="1359"/>
            <a:chExt cx="963" cy="1032"/>
          </a:xfrm>
        </p:grpSpPr>
        <p:sp>
          <p:nvSpPr>
            <p:cNvPr id="19479" name="Line 49"/>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0" name="Line 50"/>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1" name="Rectangle 51"/>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82" name="AutoShape 52"/>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19462" name="Group 53"/>
          <p:cNvGrpSpPr>
            <a:grpSpLocks/>
          </p:cNvGrpSpPr>
          <p:nvPr/>
        </p:nvGrpSpPr>
        <p:grpSpPr bwMode="auto">
          <a:xfrm>
            <a:off x="3006725" y="2157413"/>
            <a:ext cx="1528763" cy="1638300"/>
            <a:chOff x="469" y="1359"/>
            <a:chExt cx="963" cy="1032"/>
          </a:xfrm>
        </p:grpSpPr>
        <p:sp>
          <p:nvSpPr>
            <p:cNvPr id="19475" name="Line 54"/>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55"/>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Rectangle 56"/>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478" name="AutoShape 57"/>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sp>
        <p:nvSpPr>
          <p:cNvPr id="19463" name="Rectangle 58"/>
          <p:cNvSpPr>
            <a:spLocks noGrp="1" noChangeArrowheads="1"/>
          </p:cNvSpPr>
          <p:nvPr>
            <p:ph type="title"/>
          </p:nvPr>
        </p:nvSpPr>
        <p:spPr/>
        <p:txBody>
          <a:bodyPr/>
          <a:lstStyle/>
          <a:p>
            <a:r>
              <a:rPr lang="en-US"/>
              <a:t>The maturing claim/exposure</a:t>
            </a:r>
          </a:p>
        </p:txBody>
      </p:sp>
      <p:sp>
        <p:nvSpPr>
          <p:cNvPr id="19464" name="Rectangle 59"/>
          <p:cNvSpPr>
            <a:spLocks noGrp="1" noChangeArrowheads="1"/>
          </p:cNvSpPr>
          <p:nvPr>
            <p:ph idx="1"/>
          </p:nvPr>
        </p:nvSpPr>
        <p:spPr>
          <a:xfrm>
            <a:off x="519113" y="4152900"/>
            <a:ext cx="8318500" cy="2236788"/>
          </a:xfrm>
        </p:spPr>
        <p:txBody>
          <a:bodyPr/>
          <a:lstStyle/>
          <a:p>
            <a:pPr>
              <a:buFont typeface="Arial" charset="0"/>
              <a:buChar char="•"/>
            </a:pPr>
            <a:r>
              <a:rPr lang="en-US"/>
              <a:t>As claims processing continues, object satisfies more conditions</a:t>
            </a:r>
          </a:p>
          <a:p>
            <a:pPr lvl="1"/>
            <a:r>
              <a:rPr lang="en-US"/>
              <a:t>Whenever possible, ClaimCenter automatically promotes it to the highest level it satisfies</a:t>
            </a:r>
          </a:p>
          <a:p>
            <a:pPr lvl="1"/>
            <a:r>
              <a:rPr lang="en-US"/>
              <a:t>ClaimCenter prevents changes that would force an object to slip backwards</a:t>
            </a:r>
          </a:p>
        </p:txBody>
      </p:sp>
      <p:sp>
        <p:nvSpPr>
          <p:cNvPr id="19465" name="Text Box 60"/>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19466" name="AutoShape 61"/>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Text Box 62"/>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19468" name="Text Box 63"/>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19469" name="Text Box 64"/>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19470" name="AutoShape 65"/>
          <p:cNvSpPr>
            <a:spLocks noChangeArrowheads="1"/>
          </p:cNvSpPr>
          <p:nvPr/>
        </p:nvSpPr>
        <p:spPr bwMode="auto">
          <a:xfrm>
            <a:off x="6988175"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10242" name="AutoShape 66"/>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19472" name="AutoShape 67"/>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3" name="AutoShape 68"/>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474" name="AutoShape 69"/>
          <p:cNvSpPr>
            <a:spLocks noChangeArrowheads="1"/>
          </p:cNvSpPr>
          <p:nvPr/>
        </p:nvSpPr>
        <p:spPr bwMode="auto">
          <a:xfrm>
            <a:off x="7288213" y="2020888"/>
            <a:ext cx="1117600" cy="1117600"/>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6988175" y="750888"/>
            <a:ext cx="1695450" cy="1081087"/>
          </a:xfrm>
          <a:prstGeom prst="roundRect">
            <a:avLst>
              <a:gd name="adj" fmla="val 16667"/>
            </a:avLst>
          </a:prstGeom>
          <a:solidFill>
            <a:schemeClr val="folHlink"/>
          </a:solidFill>
          <a:ln w="28575" algn="ctr">
            <a:solidFill>
              <a:schemeClr val="bg1"/>
            </a:solidFill>
            <a:round/>
            <a:headEnd/>
            <a:tailEnd/>
          </a:ln>
        </p:spPr>
        <p:txBody>
          <a:bodyPr lIns="0" tIns="0" rIns="0" bIns="0" anchor="ctr">
            <a:spAutoFit/>
          </a:bodyPr>
          <a:lstStyle/>
          <a:p>
            <a:endParaRPr lang="en-US"/>
          </a:p>
        </p:txBody>
      </p:sp>
      <p:sp>
        <p:nvSpPr>
          <p:cNvPr id="20483" name="Rectangle 3"/>
          <p:cNvSpPr>
            <a:spLocks noGrp="1" noChangeArrowheads="1"/>
          </p:cNvSpPr>
          <p:nvPr>
            <p:ph type="title"/>
          </p:nvPr>
        </p:nvSpPr>
        <p:spPr/>
        <p:txBody>
          <a:bodyPr/>
          <a:lstStyle/>
          <a:p>
            <a:r>
              <a:rPr lang="en-US"/>
              <a:t>Ability to pay</a:t>
            </a:r>
          </a:p>
        </p:txBody>
      </p:sp>
      <p:sp>
        <p:nvSpPr>
          <p:cNvPr id="20484" name="Rectangle 4"/>
          <p:cNvSpPr>
            <a:spLocks noGrp="1" noChangeArrowheads="1"/>
          </p:cNvSpPr>
          <p:nvPr>
            <p:ph idx="1"/>
          </p:nvPr>
        </p:nvSpPr>
        <p:spPr>
          <a:xfrm>
            <a:off x="519113" y="4749800"/>
            <a:ext cx="8318500" cy="1639888"/>
          </a:xfrm>
        </p:spPr>
        <p:txBody>
          <a:bodyPr/>
          <a:lstStyle/>
          <a:p>
            <a:pPr>
              <a:buFont typeface="Arial" charset="0"/>
              <a:buChar char="•"/>
            </a:pPr>
            <a:r>
              <a:rPr lang="en-US"/>
              <a:t>Eventually, objects reach "ability to pay"</a:t>
            </a:r>
          </a:p>
          <a:p>
            <a:pPr lvl="1"/>
            <a:r>
              <a:rPr lang="en-US"/>
              <a:t>Checks cannot be issued if claim is not at this level</a:t>
            </a:r>
          </a:p>
          <a:p>
            <a:pPr lvl="1"/>
            <a:r>
              <a:rPr lang="en-US"/>
              <a:t>Exposure reserve lines cannot be used if exposure is not at this level</a:t>
            </a:r>
          </a:p>
          <a:p>
            <a:pPr lvl="1"/>
            <a:endParaRPr lang="en-US"/>
          </a:p>
        </p:txBody>
      </p:sp>
      <p:sp>
        <p:nvSpPr>
          <p:cNvPr id="20485" name="Text Box 5"/>
          <p:cNvSpPr txBox="1">
            <a:spLocks noChangeArrowheads="1"/>
          </p:cNvSpPr>
          <p:nvPr/>
        </p:nvSpPr>
        <p:spPr bwMode="auto">
          <a:xfrm>
            <a:off x="274796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20486" name="AutoShape 6"/>
          <p:cNvSpPr>
            <a:spLocks noChangeArrowheads="1"/>
          </p:cNvSpPr>
          <p:nvPr/>
        </p:nvSpPr>
        <p:spPr bwMode="auto">
          <a:xfrm>
            <a:off x="27320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7" name="Text Box 7"/>
          <p:cNvSpPr txBox="1">
            <a:spLocks noChangeArrowheads="1"/>
          </p:cNvSpPr>
          <p:nvPr/>
        </p:nvSpPr>
        <p:spPr bwMode="auto">
          <a:xfrm>
            <a:off x="48752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20488" name="AutoShape 8"/>
          <p:cNvSpPr>
            <a:spLocks noChangeArrowheads="1"/>
          </p:cNvSpPr>
          <p:nvPr/>
        </p:nvSpPr>
        <p:spPr bwMode="auto">
          <a:xfrm>
            <a:off x="48593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0489" name="Text Box 9"/>
          <p:cNvSpPr txBox="1">
            <a:spLocks noChangeArrowheads="1"/>
          </p:cNvSpPr>
          <p:nvPr/>
        </p:nvSpPr>
        <p:spPr bwMode="auto">
          <a:xfrm>
            <a:off x="620713" y="8143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br>
              <a:rPr lang="en-US" sz="2000" b="1"/>
            </a:br>
            <a:r>
              <a:rPr lang="en-US" sz="2000" b="1"/>
              <a:t>(draft)</a:t>
            </a:r>
          </a:p>
        </p:txBody>
      </p:sp>
      <p:sp>
        <p:nvSpPr>
          <p:cNvPr id="20490" name="Text Box 10"/>
          <p:cNvSpPr txBox="1">
            <a:spLocks noChangeArrowheads="1"/>
          </p:cNvSpPr>
          <p:nvPr/>
        </p:nvSpPr>
        <p:spPr bwMode="auto">
          <a:xfrm>
            <a:off x="70040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Ability</a:t>
            </a:r>
            <a:br>
              <a:rPr lang="en-US" sz="2000" b="1"/>
            </a:br>
            <a:r>
              <a:rPr lang="en-US" sz="2000" b="1"/>
              <a:t>to</a:t>
            </a:r>
            <a:br>
              <a:rPr lang="en-US" sz="2000" b="1"/>
            </a:br>
            <a:r>
              <a:rPr lang="en-US" sz="2000" b="1"/>
              <a:t>Pay</a:t>
            </a:r>
          </a:p>
        </p:txBody>
      </p:sp>
      <p:sp>
        <p:nvSpPr>
          <p:cNvPr id="2612235" name="AutoShape 11"/>
          <p:cNvSpPr>
            <a:spLocks noChangeArrowheads="1"/>
          </p:cNvSpPr>
          <p:nvPr/>
        </p:nvSpPr>
        <p:spPr bwMode="auto">
          <a:xfrm>
            <a:off x="2309813" y="1101725"/>
            <a:ext cx="433387" cy="347663"/>
          </a:xfrm>
          <a:prstGeom prst="rightArrow">
            <a:avLst>
              <a:gd name="adj1" fmla="val 49769"/>
              <a:gd name="adj2" fmla="val 59818"/>
            </a:avLst>
          </a:prstGeom>
          <a:gradFill rotWithShape="1">
            <a:gsLst>
              <a:gs pos="0">
                <a:schemeClr val="bg1">
                  <a:gamma/>
                  <a:tint val="0"/>
                  <a:invGamma/>
                </a:schemeClr>
              </a:gs>
              <a:gs pos="100000">
                <a:schemeClr val="bg1"/>
              </a:gs>
            </a:gsLst>
            <a:lin ang="0" scaled="1"/>
          </a:gradFill>
          <a:ln w="28575" algn="ctr">
            <a:noFill/>
            <a:miter lim="800000"/>
            <a:headEnd/>
            <a:tailEnd/>
          </a:ln>
          <a:effectLst/>
        </p:spPr>
        <p:txBody>
          <a:bodyPr wrap="none" lIns="0" tIns="0" rIns="0" bIns="0" anchor="ctr">
            <a:spAutoFit/>
          </a:bodyPr>
          <a:lstStyle/>
          <a:p>
            <a:pPr>
              <a:defRPr/>
            </a:pPr>
            <a:endParaRPr lang="en-US"/>
          </a:p>
        </p:txBody>
      </p:sp>
      <p:sp>
        <p:nvSpPr>
          <p:cNvPr id="20492" name="AutoShape 12"/>
          <p:cNvSpPr>
            <a:spLocks noChangeArrowheads="1"/>
          </p:cNvSpPr>
          <p:nvPr/>
        </p:nvSpPr>
        <p:spPr bwMode="auto">
          <a:xfrm>
            <a:off x="44418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493" name="AutoShape 13"/>
          <p:cNvSpPr>
            <a:spLocks noChangeArrowheads="1"/>
          </p:cNvSpPr>
          <p:nvPr/>
        </p:nvSpPr>
        <p:spPr bwMode="auto">
          <a:xfrm>
            <a:off x="65563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20494" name="Group 14"/>
          <p:cNvGrpSpPr>
            <a:grpSpLocks/>
          </p:cNvGrpSpPr>
          <p:nvPr/>
        </p:nvGrpSpPr>
        <p:grpSpPr bwMode="auto">
          <a:xfrm>
            <a:off x="744538" y="2157413"/>
            <a:ext cx="8161337" cy="2836862"/>
            <a:chOff x="469" y="1359"/>
            <a:chExt cx="5141" cy="1787"/>
          </a:xfrm>
        </p:grpSpPr>
        <p:grpSp>
          <p:nvGrpSpPr>
            <p:cNvPr id="20495" name="Group 15"/>
            <p:cNvGrpSpPr>
              <a:grpSpLocks/>
            </p:cNvGrpSpPr>
            <p:nvPr/>
          </p:nvGrpSpPr>
          <p:grpSpPr bwMode="auto">
            <a:xfrm>
              <a:off x="5036" y="2538"/>
              <a:ext cx="574" cy="608"/>
              <a:chOff x="4266" y="1084"/>
              <a:chExt cx="1015" cy="1075"/>
            </a:xfrm>
          </p:grpSpPr>
          <p:sp>
            <p:nvSpPr>
              <p:cNvPr id="20557" name="AutoShape 16"/>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8" name="AutoShape 17"/>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59" name="AutoShape 18"/>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0" name="AutoShape 19"/>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20561" name="Rectangle 20"/>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0562" name="Rectangle 21"/>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20563" name="Picture 2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4" name="Freeform 23"/>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20496" name="Line 24"/>
            <p:cNvSpPr>
              <a:spLocks noChangeShapeType="1"/>
            </p:cNvSpPr>
            <p:nvPr/>
          </p:nvSpPr>
          <p:spPr bwMode="auto">
            <a:xfrm>
              <a:off x="5293" y="2374"/>
              <a:ext cx="0" cy="4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7" name="AutoShape 25"/>
            <p:cNvSpPr>
              <a:spLocks noChangeArrowheads="1"/>
            </p:cNvSpPr>
            <p:nvPr/>
          </p:nvSpPr>
          <p:spPr bwMode="auto">
            <a:xfrm>
              <a:off x="1068" y="1382"/>
              <a:ext cx="3455" cy="482"/>
            </a:xfrm>
            <a:prstGeom prst="rightArrow">
              <a:avLst>
                <a:gd name="adj1" fmla="val 49778"/>
                <a:gd name="adj2" fmla="val 75762"/>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20498" name="Group 26"/>
            <p:cNvGrpSpPr>
              <a:grpSpLocks/>
            </p:cNvGrpSpPr>
            <p:nvPr/>
          </p:nvGrpSpPr>
          <p:grpSpPr bwMode="auto">
            <a:xfrm>
              <a:off x="4529" y="1359"/>
              <a:ext cx="963" cy="1032"/>
              <a:chOff x="445" y="1359"/>
              <a:chExt cx="1139" cy="1220"/>
            </a:xfrm>
          </p:grpSpPr>
          <p:sp>
            <p:nvSpPr>
              <p:cNvPr id="20514" name="Line 27"/>
              <p:cNvSpPr>
                <a:spLocks noChangeShapeType="1"/>
              </p:cNvSpPr>
              <p:nvPr/>
            </p:nvSpPr>
            <p:spPr bwMode="auto">
              <a:xfrm flipV="1">
                <a:off x="868" y="1810"/>
                <a:ext cx="0" cy="49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5" name="Line 28"/>
              <p:cNvSpPr>
                <a:spLocks noChangeShapeType="1"/>
              </p:cNvSpPr>
              <p:nvPr/>
            </p:nvSpPr>
            <p:spPr bwMode="auto">
              <a:xfrm>
                <a:off x="863" y="2309"/>
                <a:ext cx="49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516" name="Group 29"/>
              <p:cNvGrpSpPr>
                <a:grpSpLocks/>
              </p:cNvGrpSpPr>
              <p:nvPr/>
            </p:nvGrpSpPr>
            <p:grpSpPr bwMode="auto">
              <a:xfrm>
                <a:off x="445" y="1359"/>
                <a:ext cx="834" cy="615"/>
                <a:chOff x="2083" y="1606"/>
                <a:chExt cx="1489" cy="1097"/>
              </a:xfrm>
            </p:grpSpPr>
            <p:sp>
              <p:nvSpPr>
                <p:cNvPr id="20524"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0525"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6"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7"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8"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529"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0530"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1"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0532" name="Freeform 38"/>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3" name="Freeform 39"/>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34"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5"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36"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537" name="Group 43"/>
                <p:cNvGrpSpPr>
                  <a:grpSpLocks/>
                </p:cNvGrpSpPr>
                <p:nvPr/>
              </p:nvGrpSpPr>
              <p:grpSpPr bwMode="auto">
                <a:xfrm>
                  <a:off x="2221" y="1871"/>
                  <a:ext cx="518" cy="782"/>
                  <a:chOff x="2400" y="1656"/>
                  <a:chExt cx="752" cy="1136"/>
                </a:xfrm>
              </p:grpSpPr>
              <p:sp>
                <p:nvSpPr>
                  <p:cNvPr id="20550"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0551"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2"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3"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54"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0555"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56"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0538" name="Group 51"/>
                <p:cNvGrpSpPr>
                  <a:grpSpLocks/>
                </p:cNvGrpSpPr>
                <p:nvPr/>
              </p:nvGrpSpPr>
              <p:grpSpPr bwMode="auto">
                <a:xfrm rot="-6511945">
                  <a:off x="2834" y="1842"/>
                  <a:ext cx="518" cy="783"/>
                  <a:chOff x="2400" y="1656"/>
                  <a:chExt cx="752" cy="1136"/>
                </a:xfrm>
              </p:grpSpPr>
              <p:sp>
                <p:nvSpPr>
                  <p:cNvPr id="20543"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0544"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5"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6"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7"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0548"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49"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0539" name="Freeform 59"/>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0" name="Freeform 60"/>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0541"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42"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517" name="Group 63"/>
              <p:cNvGrpSpPr>
                <a:grpSpLocks/>
              </p:cNvGrpSpPr>
              <p:nvPr/>
            </p:nvGrpSpPr>
            <p:grpSpPr bwMode="auto">
              <a:xfrm>
                <a:off x="1066" y="2064"/>
                <a:ext cx="518" cy="515"/>
                <a:chOff x="3360" y="800"/>
                <a:chExt cx="620" cy="616"/>
              </a:xfrm>
            </p:grpSpPr>
            <p:sp>
              <p:nvSpPr>
                <p:cNvPr id="20518"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0519"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0520" name="Group 66"/>
                <p:cNvGrpSpPr>
                  <a:grpSpLocks/>
                </p:cNvGrpSpPr>
                <p:nvPr/>
              </p:nvGrpSpPr>
              <p:grpSpPr bwMode="auto">
                <a:xfrm flipH="1">
                  <a:off x="3749" y="1171"/>
                  <a:ext cx="212" cy="213"/>
                  <a:chOff x="1350" y="686"/>
                  <a:chExt cx="1132" cy="1132"/>
                </a:xfrm>
              </p:grpSpPr>
              <p:sp>
                <p:nvSpPr>
                  <p:cNvPr id="20522"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0523" name="Picture 6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21" name="Picture 6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99" name="Group 70"/>
            <p:cNvGrpSpPr>
              <a:grpSpLocks/>
            </p:cNvGrpSpPr>
            <p:nvPr/>
          </p:nvGrpSpPr>
          <p:grpSpPr bwMode="auto">
            <a:xfrm>
              <a:off x="469" y="1359"/>
              <a:ext cx="963" cy="1032"/>
              <a:chOff x="469" y="1359"/>
              <a:chExt cx="963" cy="1032"/>
            </a:xfrm>
          </p:grpSpPr>
          <p:sp>
            <p:nvSpPr>
              <p:cNvPr id="20510" name="Line 7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11" name="Line 7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12" name="Rectangle 7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13" name="AutoShape 7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0" name="Group 75"/>
            <p:cNvGrpSpPr>
              <a:grpSpLocks/>
            </p:cNvGrpSpPr>
            <p:nvPr/>
          </p:nvGrpSpPr>
          <p:grpSpPr bwMode="auto">
            <a:xfrm>
              <a:off x="1894" y="1359"/>
              <a:ext cx="963" cy="1032"/>
              <a:chOff x="469" y="1359"/>
              <a:chExt cx="963" cy="1032"/>
            </a:xfrm>
          </p:grpSpPr>
          <p:sp>
            <p:nvSpPr>
              <p:cNvPr id="20506" name="Line 76"/>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7" name="Line 77"/>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8" name="Rectangle 78"/>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9" name="AutoShape 79"/>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nvGrpSpPr>
            <p:cNvPr id="20501" name="Group 80"/>
            <p:cNvGrpSpPr>
              <a:grpSpLocks/>
            </p:cNvGrpSpPr>
            <p:nvPr/>
          </p:nvGrpSpPr>
          <p:grpSpPr bwMode="auto">
            <a:xfrm>
              <a:off x="3224" y="1359"/>
              <a:ext cx="963" cy="1032"/>
              <a:chOff x="469" y="1359"/>
              <a:chExt cx="963" cy="1032"/>
            </a:xfrm>
          </p:grpSpPr>
          <p:sp>
            <p:nvSpPr>
              <p:cNvPr id="20502" name="Line 81"/>
              <p:cNvSpPr>
                <a:spLocks noChangeShapeType="1"/>
              </p:cNvSpPr>
              <p:nvPr/>
            </p:nvSpPr>
            <p:spPr bwMode="auto">
              <a:xfrm flipV="1">
                <a:off x="827" y="1741"/>
                <a:ext cx="0" cy="41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503" name="Line 82"/>
              <p:cNvSpPr>
                <a:spLocks noChangeShapeType="1"/>
              </p:cNvSpPr>
              <p:nvPr/>
            </p:nvSpPr>
            <p:spPr bwMode="auto">
              <a:xfrm>
                <a:off x="822" y="2163"/>
                <a:ext cx="41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504" name="Rectangle 83"/>
              <p:cNvSpPr>
                <a:spLocks noChangeArrowheads="1"/>
              </p:cNvSpPr>
              <p:nvPr/>
            </p:nvSpPr>
            <p:spPr bwMode="auto">
              <a:xfrm>
                <a:off x="469" y="1359"/>
                <a:ext cx="705" cy="52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505" name="AutoShape 84"/>
              <p:cNvSpPr>
                <a:spLocks noChangeArrowheads="1"/>
              </p:cNvSpPr>
              <p:nvPr/>
            </p:nvSpPr>
            <p:spPr bwMode="auto">
              <a:xfrm>
                <a:off x="994" y="1955"/>
                <a:ext cx="438" cy="436"/>
              </a:xfrm>
              <a:prstGeom prst="roundRect">
                <a:avLst>
                  <a:gd name="adj" fmla="val 16667"/>
                </a:avLst>
              </a:prstGeom>
              <a:solidFill>
                <a:schemeClr val="tx1"/>
              </a:solidFill>
              <a:ln w="12700" algn="ctr">
                <a:solidFill>
                  <a:schemeClr val="bg1"/>
                </a:solidFill>
                <a:round/>
                <a:headEnd/>
                <a:tailEnd/>
              </a:ln>
            </p:spPr>
            <p:txBody>
              <a:bodyPr lIns="0" tIns="0" rIns="0" bIns="0" anchor="ctr">
                <a:spAutoFit/>
              </a:bodyPr>
              <a:lstStyle/>
              <a:p>
                <a:endParaRPr lang="en-US"/>
              </a:p>
            </p:txBody>
          </p:sp>
        </p:gr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1190625" y="5486400"/>
            <a:ext cx="1176338"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7" name="Line 3"/>
          <p:cNvSpPr>
            <a:spLocks noChangeShapeType="1"/>
          </p:cNvSpPr>
          <p:nvPr/>
        </p:nvSpPr>
        <p:spPr bwMode="auto">
          <a:xfrm>
            <a:off x="1181100" y="4789488"/>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08" name="Line 4"/>
          <p:cNvSpPr>
            <a:spLocks noChangeShapeType="1"/>
          </p:cNvSpPr>
          <p:nvPr/>
        </p:nvSpPr>
        <p:spPr bwMode="auto">
          <a:xfrm>
            <a:off x="1173163" y="6149975"/>
            <a:ext cx="1524000"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09" name="Line 5"/>
          <p:cNvSpPr>
            <a:spLocks noChangeShapeType="1"/>
          </p:cNvSpPr>
          <p:nvPr/>
        </p:nvSpPr>
        <p:spPr bwMode="auto">
          <a:xfrm flipH="1">
            <a:off x="1173163" y="3367088"/>
            <a:ext cx="868362"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0" name="Line 6"/>
          <p:cNvSpPr>
            <a:spLocks noChangeShapeType="1"/>
          </p:cNvSpPr>
          <p:nvPr/>
        </p:nvSpPr>
        <p:spPr bwMode="auto">
          <a:xfrm flipH="1">
            <a:off x="1173163" y="3840163"/>
            <a:ext cx="12350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1" name="Line 7"/>
          <p:cNvSpPr>
            <a:spLocks noChangeShapeType="1"/>
          </p:cNvSpPr>
          <p:nvPr/>
        </p:nvSpPr>
        <p:spPr bwMode="auto">
          <a:xfrm>
            <a:off x="1181100" y="1500188"/>
            <a:ext cx="0" cy="4640262"/>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2" name="Line 8"/>
          <p:cNvSpPr>
            <a:spLocks noChangeShapeType="1"/>
          </p:cNvSpPr>
          <p:nvPr/>
        </p:nvSpPr>
        <p:spPr bwMode="auto">
          <a:xfrm>
            <a:off x="1166813" y="2305050"/>
            <a:ext cx="993775" cy="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3" name="Rectangle 9"/>
          <p:cNvSpPr>
            <a:spLocks noGrp="1" noChangeArrowheads="1"/>
          </p:cNvSpPr>
          <p:nvPr>
            <p:ph type="title"/>
          </p:nvPr>
        </p:nvSpPr>
        <p:spPr/>
        <p:txBody>
          <a:bodyPr/>
          <a:lstStyle/>
          <a:p>
            <a:r>
              <a:rPr lang="en-US"/>
              <a:t>Stage 1: User creates claim</a:t>
            </a:r>
          </a:p>
        </p:txBody>
      </p:sp>
      <p:grpSp>
        <p:nvGrpSpPr>
          <p:cNvPr id="21514" name="Group 10"/>
          <p:cNvGrpSpPr>
            <a:grpSpLocks/>
          </p:cNvGrpSpPr>
          <p:nvPr/>
        </p:nvGrpSpPr>
        <p:grpSpPr bwMode="auto">
          <a:xfrm>
            <a:off x="503148" y="596780"/>
            <a:ext cx="1323975" cy="976313"/>
            <a:chOff x="2083" y="1606"/>
            <a:chExt cx="1489" cy="1097"/>
          </a:xfrm>
        </p:grpSpPr>
        <p:sp>
          <p:nvSpPr>
            <p:cNvPr id="21578"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1579"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0"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1"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2"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1583"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1584"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5"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1586"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7"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88"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89"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0"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1591" name="Group 24"/>
            <p:cNvGrpSpPr>
              <a:grpSpLocks/>
            </p:cNvGrpSpPr>
            <p:nvPr/>
          </p:nvGrpSpPr>
          <p:grpSpPr bwMode="auto">
            <a:xfrm>
              <a:off x="2221" y="1871"/>
              <a:ext cx="518" cy="782"/>
              <a:chOff x="2400" y="1656"/>
              <a:chExt cx="752" cy="1136"/>
            </a:xfrm>
          </p:grpSpPr>
          <p:sp>
            <p:nvSpPr>
              <p:cNvPr id="21604"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1605"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6"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7"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8"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1609"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610"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592" name="Group 32"/>
            <p:cNvGrpSpPr>
              <a:grpSpLocks/>
            </p:cNvGrpSpPr>
            <p:nvPr/>
          </p:nvGrpSpPr>
          <p:grpSpPr bwMode="auto">
            <a:xfrm rot="-6511945">
              <a:off x="2834" y="1842"/>
              <a:ext cx="518" cy="783"/>
              <a:chOff x="2400" y="1656"/>
              <a:chExt cx="752" cy="1136"/>
            </a:xfrm>
          </p:grpSpPr>
          <p:sp>
            <p:nvSpPr>
              <p:cNvPr id="21597"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98"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599"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0"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1"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1602"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603"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1593"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4"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1595"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1596"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1515" name="Group 44"/>
          <p:cNvGrpSpPr>
            <a:grpSpLocks/>
          </p:cNvGrpSpPr>
          <p:nvPr/>
        </p:nvGrpSpPr>
        <p:grpSpPr bwMode="auto">
          <a:xfrm>
            <a:off x="2079625" y="1831975"/>
            <a:ext cx="800100" cy="901700"/>
            <a:chOff x="2324" y="435"/>
            <a:chExt cx="933" cy="1052"/>
          </a:xfrm>
        </p:grpSpPr>
        <p:sp>
          <p:nvSpPr>
            <p:cNvPr id="21569" name="AutoShape 4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70" name="Freeform 46"/>
            <p:cNvSpPr>
              <a:spLocks/>
            </p:cNvSpPr>
            <p:nvPr/>
          </p:nvSpPr>
          <p:spPr bwMode="auto">
            <a:xfrm>
              <a:off x="2442" y="487"/>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1" name="Freeform 47"/>
            <p:cNvSpPr>
              <a:spLocks/>
            </p:cNvSpPr>
            <p:nvPr/>
          </p:nvSpPr>
          <p:spPr bwMode="auto">
            <a:xfrm>
              <a:off x="2442" y="818"/>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72" name="Freeform 48"/>
            <p:cNvSpPr>
              <a:spLocks/>
            </p:cNvSpPr>
            <p:nvPr/>
          </p:nvSpPr>
          <p:spPr bwMode="auto">
            <a:xfrm>
              <a:off x="2442" y="1150"/>
              <a:ext cx="229" cy="294"/>
            </a:xfrm>
            <a:custGeom>
              <a:avLst/>
              <a:gdLst>
                <a:gd name="T0" fmla="*/ 1 w 1052"/>
                <a:gd name="T1" fmla="*/ 3 h 1352"/>
                <a:gd name="T2" fmla="*/ 1 w 1052"/>
                <a:gd name="T3" fmla="*/ 3 h 1352"/>
                <a:gd name="T4" fmla="*/ 0 w 1052"/>
                <a:gd name="T5" fmla="*/ 2 h 1352"/>
                <a:gd name="T6" fmla="*/ 0 w 1052"/>
                <a:gd name="T7" fmla="*/ 1 h 1352"/>
                <a:gd name="T8" fmla="*/ 0 w 1052"/>
                <a:gd name="T9" fmla="*/ 1 h 1352"/>
                <a:gd name="T10" fmla="*/ 0 w 1052"/>
                <a:gd name="T11" fmla="*/ 0 h 1352"/>
                <a:gd name="T12" fmla="*/ 0 w 1052"/>
                <a:gd name="T13" fmla="*/ 0 h 1352"/>
                <a:gd name="T14" fmla="*/ 1 w 1052"/>
                <a:gd name="T15" fmla="*/ 0 h 1352"/>
                <a:gd name="T16" fmla="*/ 1 w 1052"/>
                <a:gd name="T17" fmla="*/ 0 h 1352"/>
                <a:gd name="T18" fmla="*/ 1 w 1052"/>
                <a:gd name="T19" fmla="*/ 0 h 1352"/>
                <a:gd name="T20" fmla="*/ 2 w 1052"/>
                <a:gd name="T21" fmla="*/ 0 h 1352"/>
                <a:gd name="T22" fmla="*/ 2 w 1052"/>
                <a:gd name="T23" fmla="*/ 0 h 1352"/>
                <a:gd name="T24" fmla="*/ 2 w 1052"/>
                <a:gd name="T25" fmla="*/ 0 h 1352"/>
                <a:gd name="T26" fmla="*/ 2 w 1052"/>
                <a:gd name="T27" fmla="*/ 1 h 1352"/>
                <a:gd name="T28" fmla="*/ 2 w 1052"/>
                <a:gd name="T29" fmla="*/ 2 h 1352"/>
                <a:gd name="T30" fmla="*/ 2 w 1052"/>
                <a:gd name="T31" fmla="*/ 2 h 1352"/>
                <a:gd name="T32" fmla="*/ 2 w 1052"/>
                <a:gd name="T33" fmla="*/ 3 h 1352"/>
                <a:gd name="T34" fmla="*/ 1 w 1052"/>
                <a:gd name="T35" fmla="*/ 3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573" name="Group 49"/>
            <p:cNvGrpSpPr>
              <a:grpSpLocks/>
            </p:cNvGrpSpPr>
            <p:nvPr/>
          </p:nvGrpSpPr>
          <p:grpSpPr bwMode="auto">
            <a:xfrm>
              <a:off x="2889" y="957"/>
              <a:ext cx="348" cy="510"/>
              <a:chOff x="2784" y="3210"/>
              <a:chExt cx="523" cy="772"/>
            </a:xfrm>
          </p:grpSpPr>
          <p:sp>
            <p:nvSpPr>
              <p:cNvPr id="21574"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5"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76" name="AutoShape 5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77" name="Oval 5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6" name="Text Box 54"/>
          <p:cNvSpPr txBox="1">
            <a:spLocks noChangeArrowheads="1"/>
          </p:cNvSpPr>
          <p:nvPr/>
        </p:nvSpPr>
        <p:spPr bwMode="auto">
          <a:xfrm>
            <a:off x="2971800" y="2157413"/>
            <a:ext cx="1050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policy</a:t>
            </a:r>
          </a:p>
        </p:txBody>
      </p:sp>
      <p:sp>
        <p:nvSpPr>
          <p:cNvPr id="21517" name="Text Box 55"/>
          <p:cNvSpPr txBox="1">
            <a:spLocks noChangeArrowheads="1"/>
          </p:cNvSpPr>
          <p:nvPr/>
        </p:nvSpPr>
        <p:spPr bwMode="auto">
          <a:xfrm>
            <a:off x="3224213" y="4651375"/>
            <a:ext cx="1965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18" name="Group 56"/>
          <p:cNvGrpSpPr>
            <a:grpSpLocks/>
          </p:cNvGrpSpPr>
          <p:nvPr/>
        </p:nvGrpSpPr>
        <p:grpSpPr bwMode="auto">
          <a:xfrm>
            <a:off x="2032000" y="2873375"/>
            <a:ext cx="896938" cy="896938"/>
            <a:chOff x="1350" y="686"/>
            <a:chExt cx="1132" cy="1132"/>
          </a:xfrm>
        </p:grpSpPr>
        <p:sp>
          <p:nvSpPr>
            <p:cNvPr id="2156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8"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9" name="Group 59"/>
          <p:cNvGrpSpPr>
            <a:grpSpLocks/>
          </p:cNvGrpSpPr>
          <p:nvPr/>
        </p:nvGrpSpPr>
        <p:grpSpPr bwMode="auto">
          <a:xfrm>
            <a:off x="2411502" y="3459972"/>
            <a:ext cx="896938" cy="896938"/>
            <a:chOff x="1350" y="686"/>
            <a:chExt cx="1132" cy="1132"/>
          </a:xfrm>
        </p:grpSpPr>
        <p:sp>
          <p:nvSpPr>
            <p:cNvPr id="21565"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1566"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20" name="Text Box 62"/>
          <p:cNvSpPr txBox="1">
            <a:spLocks noChangeArrowheads="1"/>
          </p:cNvSpPr>
          <p:nvPr/>
        </p:nvSpPr>
        <p:spPr bwMode="auto">
          <a:xfrm>
            <a:off x="2921000" y="3022600"/>
            <a:ext cx="928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1521" name="Text Box 63"/>
          <p:cNvSpPr txBox="1">
            <a:spLocks noChangeArrowheads="1"/>
          </p:cNvSpPr>
          <p:nvPr/>
        </p:nvSpPr>
        <p:spPr bwMode="auto">
          <a:xfrm>
            <a:off x="3341688" y="3509963"/>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1522" name="Text Box 64"/>
          <p:cNvSpPr txBox="1">
            <a:spLocks noChangeArrowheads="1"/>
          </p:cNvSpPr>
          <p:nvPr/>
        </p:nvSpPr>
        <p:spPr bwMode="auto">
          <a:xfrm>
            <a:off x="3902075" y="6011863"/>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vehicle incident</a:t>
            </a:r>
          </a:p>
        </p:txBody>
      </p:sp>
      <p:sp>
        <p:nvSpPr>
          <p:cNvPr id="21523" name="Text Box 65"/>
          <p:cNvSpPr txBox="1">
            <a:spLocks noChangeArrowheads="1"/>
          </p:cNvSpPr>
          <p:nvPr/>
        </p:nvSpPr>
        <p:spPr bwMode="auto">
          <a:xfrm>
            <a:off x="3471863" y="5348288"/>
            <a:ext cx="196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injury incident</a:t>
            </a:r>
          </a:p>
        </p:txBody>
      </p:sp>
      <p:grpSp>
        <p:nvGrpSpPr>
          <p:cNvPr id="21524" name="Group 66"/>
          <p:cNvGrpSpPr>
            <a:grpSpLocks/>
          </p:cNvGrpSpPr>
          <p:nvPr/>
        </p:nvGrpSpPr>
        <p:grpSpPr bwMode="auto">
          <a:xfrm>
            <a:off x="1908175" y="4381500"/>
            <a:ext cx="1201738" cy="822325"/>
            <a:chOff x="1808" y="2634"/>
            <a:chExt cx="1186" cy="813"/>
          </a:xfrm>
        </p:grpSpPr>
        <p:grpSp>
          <p:nvGrpSpPr>
            <p:cNvPr id="21556" name="Group 67"/>
            <p:cNvGrpSpPr>
              <a:grpSpLocks/>
            </p:cNvGrpSpPr>
            <p:nvPr/>
          </p:nvGrpSpPr>
          <p:grpSpPr bwMode="auto">
            <a:xfrm>
              <a:off x="1808" y="2634"/>
              <a:ext cx="1186" cy="813"/>
              <a:chOff x="1732" y="3507"/>
              <a:chExt cx="1186" cy="813"/>
            </a:xfrm>
          </p:grpSpPr>
          <p:sp>
            <p:nvSpPr>
              <p:cNvPr id="21563" name="AutoShape 6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64" name="AutoShape 6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57" name="Group 70"/>
            <p:cNvGrpSpPr>
              <a:grpSpLocks/>
            </p:cNvGrpSpPr>
            <p:nvPr/>
          </p:nvGrpSpPr>
          <p:grpSpPr bwMode="auto">
            <a:xfrm>
              <a:off x="2083" y="2655"/>
              <a:ext cx="617" cy="784"/>
              <a:chOff x="2900" y="2726"/>
              <a:chExt cx="505" cy="642"/>
            </a:xfrm>
          </p:grpSpPr>
          <p:sp>
            <p:nvSpPr>
              <p:cNvPr id="21558" name="Oval 7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9" name="Freeform 7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60" name="Freeform 7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1" name="Freeform 7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62" name="Line 7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5" name="Group 76"/>
          <p:cNvGrpSpPr>
            <a:grpSpLocks/>
          </p:cNvGrpSpPr>
          <p:nvPr/>
        </p:nvGrpSpPr>
        <p:grpSpPr bwMode="auto">
          <a:xfrm>
            <a:off x="2143125" y="5067300"/>
            <a:ext cx="1201738" cy="822325"/>
            <a:chOff x="1808" y="2634"/>
            <a:chExt cx="1186" cy="813"/>
          </a:xfrm>
        </p:grpSpPr>
        <p:grpSp>
          <p:nvGrpSpPr>
            <p:cNvPr id="21547" name="Group 77"/>
            <p:cNvGrpSpPr>
              <a:grpSpLocks/>
            </p:cNvGrpSpPr>
            <p:nvPr/>
          </p:nvGrpSpPr>
          <p:grpSpPr bwMode="auto">
            <a:xfrm>
              <a:off x="1808" y="2634"/>
              <a:ext cx="1186" cy="813"/>
              <a:chOff x="1732" y="3507"/>
              <a:chExt cx="1186" cy="813"/>
            </a:xfrm>
          </p:grpSpPr>
          <p:sp>
            <p:nvSpPr>
              <p:cNvPr id="21554" name="AutoShape 78"/>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55" name="AutoShape 79"/>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21548" name="Group 80"/>
            <p:cNvGrpSpPr>
              <a:grpSpLocks/>
            </p:cNvGrpSpPr>
            <p:nvPr/>
          </p:nvGrpSpPr>
          <p:grpSpPr bwMode="auto">
            <a:xfrm>
              <a:off x="2083" y="2655"/>
              <a:ext cx="617" cy="784"/>
              <a:chOff x="2900" y="2726"/>
              <a:chExt cx="505" cy="642"/>
            </a:xfrm>
          </p:grpSpPr>
          <p:sp>
            <p:nvSpPr>
              <p:cNvPr id="21549" name="Oval 8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1550" name="Freeform 8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51" name="Freeform 8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2" name="Freeform 8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1553" name="Line 8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21526" name="Group 86"/>
          <p:cNvGrpSpPr>
            <a:grpSpLocks/>
          </p:cNvGrpSpPr>
          <p:nvPr/>
        </p:nvGrpSpPr>
        <p:grpSpPr bwMode="auto">
          <a:xfrm>
            <a:off x="2571750" y="5727700"/>
            <a:ext cx="1216025" cy="833438"/>
            <a:chOff x="463" y="1743"/>
            <a:chExt cx="1186" cy="813"/>
          </a:xfrm>
        </p:grpSpPr>
        <p:sp>
          <p:nvSpPr>
            <p:cNvPr id="21527" name="Freeform 87"/>
            <p:cNvSpPr>
              <a:spLocks/>
            </p:cNvSpPr>
            <p:nvPr/>
          </p:nvSpPr>
          <p:spPr bwMode="auto">
            <a:xfrm>
              <a:off x="1338" y="2248"/>
              <a:ext cx="137" cy="216"/>
            </a:xfrm>
            <a:custGeom>
              <a:avLst/>
              <a:gdLst>
                <a:gd name="T0" fmla="*/ 1 w 530"/>
                <a:gd name="T1" fmla="*/ 4 h 849"/>
                <a:gd name="T2" fmla="*/ 1 w 530"/>
                <a:gd name="T3" fmla="*/ 4 h 849"/>
                <a:gd name="T4" fmla="*/ 1 w 530"/>
                <a:gd name="T5" fmla="*/ 3 h 849"/>
                <a:gd name="T6" fmla="*/ 0 w 530"/>
                <a:gd name="T7" fmla="*/ 3 h 849"/>
                <a:gd name="T8" fmla="*/ 0 w 530"/>
                <a:gd name="T9" fmla="*/ 3 h 849"/>
                <a:gd name="T10" fmla="*/ 0 w 530"/>
                <a:gd name="T11" fmla="*/ 2 h 849"/>
                <a:gd name="T12" fmla="*/ 0 w 530"/>
                <a:gd name="T13" fmla="*/ 2 h 849"/>
                <a:gd name="T14" fmla="*/ 0 w 530"/>
                <a:gd name="T15" fmla="*/ 1 h 849"/>
                <a:gd name="T16" fmla="*/ 0 w 530"/>
                <a:gd name="T17" fmla="*/ 1 h 849"/>
                <a:gd name="T18" fmla="*/ 1 w 530"/>
                <a:gd name="T19" fmla="*/ 1 h 849"/>
                <a:gd name="T20" fmla="*/ 1 w 530"/>
                <a:gd name="T21" fmla="*/ 0 h 849"/>
                <a:gd name="T22" fmla="*/ 1 w 530"/>
                <a:gd name="T23" fmla="*/ 0 h 849"/>
                <a:gd name="T24" fmla="*/ 2 w 530"/>
                <a:gd name="T25" fmla="*/ 0 h 849"/>
                <a:gd name="T26" fmla="*/ 2 w 530"/>
                <a:gd name="T27" fmla="*/ 0 h 849"/>
                <a:gd name="T28" fmla="*/ 2 w 530"/>
                <a:gd name="T29" fmla="*/ 1 h 849"/>
                <a:gd name="T30" fmla="*/ 2 w 530"/>
                <a:gd name="T31" fmla="*/ 1 h 849"/>
                <a:gd name="T32" fmla="*/ 2 w 530"/>
                <a:gd name="T33" fmla="*/ 2 h 849"/>
                <a:gd name="T34" fmla="*/ 2 w 530"/>
                <a:gd name="T35" fmla="*/ 2 h 849"/>
                <a:gd name="T36" fmla="*/ 2 w 530"/>
                <a:gd name="T37" fmla="*/ 3 h 849"/>
                <a:gd name="T38" fmla="*/ 2 w 530"/>
                <a:gd name="T39" fmla="*/ 3 h 849"/>
                <a:gd name="T40" fmla="*/ 2 w 530"/>
                <a:gd name="T41" fmla="*/ 3 h 849"/>
                <a:gd name="T42" fmla="*/ 1 w 530"/>
                <a:gd name="T43" fmla="*/ 4 h 849"/>
                <a:gd name="T44" fmla="*/ 1 w 530"/>
                <a:gd name="T45" fmla="*/ 4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8" name="Freeform 88"/>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29" name="AutoShape 89"/>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1530" name="AutoShape 90"/>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1531" name="Freeform 91"/>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1532" name="Freeform 92"/>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3" name="Freeform 93"/>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1534" name="Freeform 94"/>
            <p:cNvSpPr>
              <a:spLocks/>
            </p:cNvSpPr>
            <p:nvPr/>
          </p:nvSpPr>
          <p:spPr bwMode="auto">
            <a:xfrm>
              <a:off x="1142" y="1990"/>
              <a:ext cx="71" cy="99"/>
            </a:xfrm>
            <a:custGeom>
              <a:avLst/>
              <a:gdLst>
                <a:gd name="T0" fmla="*/ 0 w 276"/>
                <a:gd name="T1" fmla="*/ 1 h 388"/>
                <a:gd name="T2" fmla="*/ 0 w 276"/>
                <a:gd name="T3" fmla="*/ 1 h 388"/>
                <a:gd name="T4" fmla="*/ 0 w 276"/>
                <a:gd name="T5" fmla="*/ 1 h 388"/>
                <a:gd name="T6" fmla="*/ 0 w 276"/>
                <a:gd name="T7" fmla="*/ 1 h 388"/>
                <a:gd name="T8" fmla="*/ 0 w 276"/>
                <a:gd name="T9" fmla="*/ 1 h 388"/>
                <a:gd name="T10" fmla="*/ 0 w 276"/>
                <a:gd name="T11" fmla="*/ 1 h 388"/>
                <a:gd name="T12" fmla="*/ 0 w 276"/>
                <a:gd name="T13" fmla="*/ 0 h 388"/>
                <a:gd name="T14" fmla="*/ 0 w 276"/>
                <a:gd name="T15" fmla="*/ 0 h 388"/>
                <a:gd name="T16" fmla="*/ 1 w 276"/>
                <a:gd name="T17" fmla="*/ 0 h 388"/>
                <a:gd name="T18" fmla="*/ 1 w 276"/>
                <a:gd name="T19" fmla="*/ 0 h 388"/>
                <a:gd name="T20" fmla="*/ 1 w 276"/>
                <a:gd name="T21" fmla="*/ 0 h 388"/>
                <a:gd name="T22" fmla="*/ 1 w 276"/>
                <a:gd name="T23" fmla="*/ 0 h 388"/>
                <a:gd name="T24" fmla="*/ 1 w 276"/>
                <a:gd name="T25" fmla="*/ 0 h 388"/>
                <a:gd name="T26" fmla="*/ 1 w 276"/>
                <a:gd name="T27" fmla="*/ 0 h 388"/>
                <a:gd name="T28" fmla="*/ 1 w 276"/>
                <a:gd name="T29" fmla="*/ 0 h 388"/>
                <a:gd name="T30" fmla="*/ 1 w 276"/>
                <a:gd name="T31" fmla="*/ 1 h 388"/>
                <a:gd name="T32" fmla="*/ 1 w 276"/>
                <a:gd name="T33" fmla="*/ 1 h 388"/>
                <a:gd name="T34" fmla="*/ 1 w 276"/>
                <a:gd name="T35" fmla="*/ 1 h 388"/>
                <a:gd name="T36" fmla="*/ 1 w 276"/>
                <a:gd name="T37" fmla="*/ 1 h 388"/>
                <a:gd name="T38" fmla="*/ 1 w 276"/>
                <a:gd name="T39" fmla="*/ 1 h 388"/>
                <a:gd name="T40" fmla="*/ 1 w 276"/>
                <a:gd name="T41" fmla="*/ 2 h 388"/>
                <a:gd name="T42" fmla="*/ 1 w 276"/>
                <a:gd name="T43" fmla="*/ 2 h 388"/>
                <a:gd name="T44" fmla="*/ 1 w 276"/>
                <a:gd name="T45" fmla="*/ 2 h 388"/>
                <a:gd name="T46" fmla="*/ 1 w 276"/>
                <a:gd name="T47" fmla="*/ 2 h 388"/>
                <a:gd name="T48" fmla="*/ 0 w 276"/>
                <a:gd name="T49" fmla="*/ 2 h 388"/>
                <a:gd name="T50" fmla="*/ 0 w 276"/>
                <a:gd name="T51" fmla="*/ 2 h 388"/>
                <a:gd name="T52" fmla="*/ 0 w 276"/>
                <a:gd name="T53" fmla="*/ 2 h 388"/>
                <a:gd name="T54" fmla="*/ 0 w 276"/>
                <a:gd name="T55" fmla="*/ 1 h 388"/>
                <a:gd name="T56" fmla="*/ 0 w 276"/>
                <a:gd name="T57" fmla="*/ 2 h 388"/>
                <a:gd name="T58" fmla="*/ 1 w 276"/>
                <a:gd name="T59" fmla="*/ 2 h 388"/>
                <a:gd name="T60" fmla="*/ 1 w 276"/>
                <a:gd name="T61" fmla="*/ 2 h 388"/>
                <a:gd name="T62" fmla="*/ 1 w 276"/>
                <a:gd name="T63" fmla="*/ 1 h 388"/>
                <a:gd name="T64" fmla="*/ 1 w 276"/>
                <a:gd name="T65" fmla="*/ 1 h 388"/>
                <a:gd name="T66" fmla="*/ 1 w 276"/>
                <a:gd name="T67" fmla="*/ 1 h 388"/>
                <a:gd name="T68" fmla="*/ 1 w 276"/>
                <a:gd name="T69" fmla="*/ 1 h 388"/>
                <a:gd name="T70" fmla="*/ 1 w 276"/>
                <a:gd name="T71" fmla="*/ 1 h 388"/>
                <a:gd name="T72" fmla="*/ 1 w 276"/>
                <a:gd name="T73" fmla="*/ 1 h 388"/>
                <a:gd name="T74" fmla="*/ 1 w 276"/>
                <a:gd name="T75" fmla="*/ 1 h 388"/>
                <a:gd name="T76" fmla="*/ 1 w 276"/>
                <a:gd name="T77" fmla="*/ 1 h 388"/>
                <a:gd name="T78" fmla="*/ 1 w 276"/>
                <a:gd name="T79" fmla="*/ 1 h 388"/>
                <a:gd name="T80" fmla="*/ 1 w 276"/>
                <a:gd name="T81" fmla="*/ 0 h 388"/>
                <a:gd name="T82" fmla="*/ 1 w 276"/>
                <a:gd name="T83" fmla="*/ 0 h 388"/>
                <a:gd name="T84" fmla="*/ 1 w 276"/>
                <a:gd name="T85" fmla="*/ 0 h 388"/>
                <a:gd name="T86" fmla="*/ 1 w 276"/>
                <a:gd name="T87" fmla="*/ 0 h 388"/>
                <a:gd name="T88" fmla="*/ 1 w 276"/>
                <a:gd name="T89" fmla="*/ 0 h 388"/>
                <a:gd name="T90" fmla="*/ 1 w 276"/>
                <a:gd name="T91" fmla="*/ 0 h 388"/>
                <a:gd name="T92" fmla="*/ 0 w 276"/>
                <a:gd name="T93" fmla="*/ 1 h 388"/>
                <a:gd name="T94" fmla="*/ 0 w 276"/>
                <a:gd name="T95" fmla="*/ 1 h 388"/>
                <a:gd name="T96" fmla="*/ 0 w 276"/>
                <a:gd name="T97" fmla="*/ 1 h 388"/>
                <a:gd name="T98" fmla="*/ 0 w 276"/>
                <a:gd name="T99" fmla="*/ 1 h 388"/>
                <a:gd name="T100" fmla="*/ 0 w 276"/>
                <a:gd name="T101" fmla="*/ 1 h 388"/>
                <a:gd name="T102" fmla="*/ 0 w 276"/>
                <a:gd name="T103" fmla="*/ 1 h 388"/>
                <a:gd name="T104" fmla="*/ 0 w 276"/>
                <a:gd name="T105" fmla="*/ 1 h 388"/>
                <a:gd name="T106" fmla="*/ 0 w 276"/>
                <a:gd name="T107" fmla="*/ 1 h 388"/>
                <a:gd name="T108" fmla="*/ 0 w 276"/>
                <a:gd name="T109" fmla="*/ 1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5" name="Freeform 95"/>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6" name="Freeform 96"/>
            <p:cNvSpPr>
              <a:spLocks/>
            </p:cNvSpPr>
            <p:nvPr/>
          </p:nvSpPr>
          <p:spPr bwMode="auto">
            <a:xfrm>
              <a:off x="1153" y="2018"/>
              <a:ext cx="51" cy="36"/>
            </a:xfrm>
            <a:custGeom>
              <a:avLst/>
              <a:gdLst>
                <a:gd name="T0" fmla="*/ 1 w 202"/>
                <a:gd name="T1" fmla="*/ 0 h 141"/>
                <a:gd name="T2" fmla="*/ 0 w 202"/>
                <a:gd name="T3" fmla="*/ 0 h 141"/>
                <a:gd name="T4" fmla="*/ 0 w 202"/>
                <a:gd name="T5" fmla="*/ 0 h 141"/>
                <a:gd name="T6" fmla="*/ 0 w 202"/>
                <a:gd name="T7" fmla="*/ 1 h 141"/>
                <a:gd name="T8" fmla="*/ 1 w 202"/>
                <a:gd name="T9" fmla="*/ 1 h 141"/>
                <a:gd name="T10" fmla="*/ 1 w 202"/>
                <a:gd name="T11" fmla="*/ 0 h 141"/>
                <a:gd name="T12" fmla="*/ 1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7" name="Freeform 97"/>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38" name="Freeform 98"/>
            <p:cNvSpPr>
              <a:spLocks/>
            </p:cNvSpPr>
            <p:nvPr/>
          </p:nvSpPr>
          <p:spPr bwMode="auto">
            <a:xfrm rot="1661969">
              <a:off x="1352" y="1764"/>
              <a:ext cx="205" cy="160"/>
            </a:xfrm>
            <a:custGeom>
              <a:avLst/>
              <a:gdLst>
                <a:gd name="T0" fmla="*/ 2 w 530"/>
                <a:gd name="T1" fmla="*/ 9 h 342"/>
                <a:gd name="T2" fmla="*/ 1 w 530"/>
                <a:gd name="T3" fmla="*/ 9 h 342"/>
                <a:gd name="T4" fmla="*/ 1 w 530"/>
                <a:gd name="T5" fmla="*/ 10 h 342"/>
                <a:gd name="T6" fmla="*/ 0 w 530"/>
                <a:gd name="T7" fmla="*/ 11 h 342"/>
                <a:gd name="T8" fmla="*/ 0 w 530"/>
                <a:gd name="T9" fmla="*/ 12 h 342"/>
                <a:gd name="T10" fmla="*/ 0 w 530"/>
                <a:gd name="T11" fmla="*/ 14 h 342"/>
                <a:gd name="T12" fmla="*/ 1 w 530"/>
                <a:gd name="T13" fmla="*/ 15 h 342"/>
                <a:gd name="T14" fmla="*/ 1 w 530"/>
                <a:gd name="T15" fmla="*/ 16 h 342"/>
                <a:gd name="T16" fmla="*/ 2 w 530"/>
                <a:gd name="T17" fmla="*/ 16 h 342"/>
                <a:gd name="T18" fmla="*/ 2 w 530"/>
                <a:gd name="T19" fmla="*/ 16 h 342"/>
                <a:gd name="T20" fmla="*/ 3 w 530"/>
                <a:gd name="T21" fmla="*/ 16 h 342"/>
                <a:gd name="T22" fmla="*/ 3 w 530"/>
                <a:gd name="T23" fmla="*/ 16 h 342"/>
                <a:gd name="T24" fmla="*/ 4 w 530"/>
                <a:gd name="T25" fmla="*/ 15 h 342"/>
                <a:gd name="T26" fmla="*/ 5 w 530"/>
                <a:gd name="T27" fmla="*/ 14 h 342"/>
                <a:gd name="T28" fmla="*/ 5 w 530"/>
                <a:gd name="T29" fmla="*/ 13 h 342"/>
                <a:gd name="T30" fmla="*/ 6 w 530"/>
                <a:gd name="T31" fmla="*/ 12 h 342"/>
                <a:gd name="T32" fmla="*/ 6 w 530"/>
                <a:gd name="T33" fmla="*/ 13 h 342"/>
                <a:gd name="T34" fmla="*/ 7 w 530"/>
                <a:gd name="T35" fmla="*/ 14 h 342"/>
                <a:gd name="T36" fmla="*/ 7 w 530"/>
                <a:gd name="T37" fmla="*/ 14 h 342"/>
                <a:gd name="T38" fmla="*/ 8 w 530"/>
                <a:gd name="T39" fmla="*/ 14 h 342"/>
                <a:gd name="T40" fmla="*/ 9 w 530"/>
                <a:gd name="T41" fmla="*/ 13 h 342"/>
                <a:gd name="T42" fmla="*/ 9 w 530"/>
                <a:gd name="T43" fmla="*/ 11 h 342"/>
                <a:gd name="T44" fmla="*/ 9 w 530"/>
                <a:gd name="T45" fmla="*/ 10 h 342"/>
                <a:gd name="T46" fmla="*/ 9 w 530"/>
                <a:gd name="T47" fmla="*/ 10 h 342"/>
                <a:gd name="T48" fmla="*/ 9 w 530"/>
                <a:gd name="T49" fmla="*/ 10 h 342"/>
                <a:gd name="T50" fmla="*/ 10 w 530"/>
                <a:gd name="T51" fmla="*/ 10 h 342"/>
                <a:gd name="T52" fmla="*/ 10 w 530"/>
                <a:gd name="T53" fmla="*/ 10 h 342"/>
                <a:gd name="T54" fmla="*/ 11 w 530"/>
                <a:gd name="T55" fmla="*/ 10 h 342"/>
                <a:gd name="T56" fmla="*/ 12 w 530"/>
                <a:gd name="T57" fmla="*/ 9 h 342"/>
                <a:gd name="T58" fmla="*/ 12 w 530"/>
                <a:gd name="T59" fmla="*/ 7 h 342"/>
                <a:gd name="T60" fmla="*/ 12 w 530"/>
                <a:gd name="T61" fmla="*/ 6 h 342"/>
                <a:gd name="T62" fmla="*/ 12 w 530"/>
                <a:gd name="T63" fmla="*/ 4 h 342"/>
                <a:gd name="T64" fmla="*/ 12 w 530"/>
                <a:gd name="T65" fmla="*/ 2 h 342"/>
                <a:gd name="T66" fmla="*/ 11 w 530"/>
                <a:gd name="T67" fmla="*/ 1 h 342"/>
                <a:gd name="T68" fmla="*/ 10 w 530"/>
                <a:gd name="T69" fmla="*/ 0 h 342"/>
                <a:gd name="T70" fmla="*/ 10 w 530"/>
                <a:gd name="T71" fmla="*/ 0 h 342"/>
                <a:gd name="T72" fmla="*/ 9 w 530"/>
                <a:gd name="T73" fmla="*/ 1 h 342"/>
                <a:gd name="T74" fmla="*/ 9 w 530"/>
                <a:gd name="T75" fmla="*/ 2 h 342"/>
                <a:gd name="T76" fmla="*/ 8 w 530"/>
                <a:gd name="T77" fmla="*/ 2 h 342"/>
                <a:gd name="T78" fmla="*/ 8 w 530"/>
                <a:gd name="T79" fmla="*/ 1 h 342"/>
                <a:gd name="T80" fmla="*/ 7 w 530"/>
                <a:gd name="T81" fmla="*/ 1 h 342"/>
                <a:gd name="T82" fmla="*/ 7 w 530"/>
                <a:gd name="T83" fmla="*/ 1 h 342"/>
                <a:gd name="T84" fmla="*/ 6 w 530"/>
                <a:gd name="T85" fmla="*/ 1 h 342"/>
                <a:gd name="T86" fmla="*/ 5 w 530"/>
                <a:gd name="T87" fmla="*/ 2 h 342"/>
                <a:gd name="T88" fmla="*/ 5 w 530"/>
                <a:gd name="T89" fmla="*/ 3 h 342"/>
                <a:gd name="T90" fmla="*/ 5 w 530"/>
                <a:gd name="T91" fmla="*/ 4 h 342"/>
                <a:gd name="T92" fmla="*/ 5 w 530"/>
                <a:gd name="T93" fmla="*/ 6 h 342"/>
                <a:gd name="T94" fmla="*/ 4 w 530"/>
                <a:gd name="T95" fmla="*/ 7 h 342"/>
                <a:gd name="T96" fmla="*/ 3 w 530"/>
                <a:gd name="T97" fmla="*/ 7 h 342"/>
                <a:gd name="T98" fmla="*/ 3 w 530"/>
                <a:gd name="T99" fmla="*/ 8 h 342"/>
                <a:gd name="T100" fmla="*/ 2 w 530"/>
                <a:gd name="T101" fmla="*/ 9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1539" name="Line 99"/>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00"/>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1" name="Oval 101"/>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1542" name="Freeform 102"/>
            <p:cNvSpPr>
              <a:spLocks/>
            </p:cNvSpPr>
            <p:nvPr/>
          </p:nvSpPr>
          <p:spPr bwMode="auto">
            <a:xfrm>
              <a:off x="611" y="2261"/>
              <a:ext cx="197" cy="198"/>
            </a:xfrm>
            <a:custGeom>
              <a:avLst/>
              <a:gdLst>
                <a:gd name="T0" fmla="*/ 1 w 770"/>
                <a:gd name="T1" fmla="*/ 3 h 778"/>
                <a:gd name="T2" fmla="*/ 1 w 770"/>
                <a:gd name="T3" fmla="*/ 3 h 778"/>
                <a:gd name="T4" fmla="*/ 0 w 770"/>
                <a:gd name="T5" fmla="*/ 3 h 778"/>
                <a:gd name="T6" fmla="*/ 0 w 770"/>
                <a:gd name="T7" fmla="*/ 2 h 778"/>
                <a:gd name="T8" fmla="*/ 0 w 770"/>
                <a:gd name="T9" fmla="*/ 2 h 778"/>
                <a:gd name="T10" fmla="*/ 0 w 770"/>
                <a:gd name="T11" fmla="*/ 2 h 778"/>
                <a:gd name="T12" fmla="*/ 0 w 770"/>
                <a:gd name="T13" fmla="*/ 1 h 778"/>
                <a:gd name="T14" fmla="*/ 0 w 770"/>
                <a:gd name="T15" fmla="*/ 1 h 778"/>
                <a:gd name="T16" fmla="*/ 1 w 770"/>
                <a:gd name="T17" fmla="*/ 1 h 778"/>
                <a:gd name="T18" fmla="*/ 1 w 770"/>
                <a:gd name="T19" fmla="*/ 0 h 778"/>
                <a:gd name="T20" fmla="*/ 1 w 770"/>
                <a:gd name="T21" fmla="*/ 0 h 778"/>
                <a:gd name="T22" fmla="*/ 2 w 770"/>
                <a:gd name="T23" fmla="*/ 0 h 778"/>
                <a:gd name="T24" fmla="*/ 2 w 770"/>
                <a:gd name="T25" fmla="*/ 0 h 778"/>
                <a:gd name="T26" fmla="*/ 2 w 770"/>
                <a:gd name="T27" fmla="*/ 0 h 778"/>
                <a:gd name="T28" fmla="*/ 3 w 770"/>
                <a:gd name="T29" fmla="*/ 1 h 778"/>
                <a:gd name="T30" fmla="*/ 3 w 770"/>
                <a:gd name="T31" fmla="*/ 1 h 778"/>
                <a:gd name="T32" fmla="*/ 3 w 770"/>
                <a:gd name="T33" fmla="*/ 1 h 778"/>
                <a:gd name="T34" fmla="*/ 3 w 770"/>
                <a:gd name="T35" fmla="*/ 2 h 778"/>
                <a:gd name="T36" fmla="*/ 3 w 770"/>
                <a:gd name="T37" fmla="*/ 2 h 778"/>
                <a:gd name="T38" fmla="*/ 3 w 770"/>
                <a:gd name="T39" fmla="*/ 2 h 778"/>
                <a:gd name="T40" fmla="*/ 3 w 770"/>
                <a:gd name="T41" fmla="*/ 3 h 778"/>
                <a:gd name="T42" fmla="*/ 3 w 770"/>
                <a:gd name="T43" fmla="*/ 3 h 778"/>
                <a:gd name="T44" fmla="*/ 2 w 770"/>
                <a:gd name="T45" fmla="*/ 3 h 778"/>
                <a:gd name="T46" fmla="*/ 2 w 770"/>
                <a:gd name="T47" fmla="*/ 3 h 778"/>
                <a:gd name="T48" fmla="*/ 2 w 770"/>
                <a:gd name="T49" fmla="*/ 3 h 778"/>
                <a:gd name="T50" fmla="*/ 1 w 770"/>
                <a:gd name="T51" fmla="*/ 3 h 778"/>
                <a:gd name="T52" fmla="*/ 1 w 770"/>
                <a:gd name="T53" fmla="*/ 3 h 778"/>
                <a:gd name="T54" fmla="*/ 1 w 770"/>
                <a:gd name="T55" fmla="*/ 3 h 778"/>
                <a:gd name="T56" fmla="*/ 2 w 770"/>
                <a:gd name="T57" fmla="*/ 3 h 778"/>
                <a:gd name="T58" fmla="*/ 2 w 770"/>
                <a:gd name="T59" fmla="*/ 3 h 778"/>
                <a:gd name="T60" fmla="*/ 2 w 770"/>
                <a:gd name="T61" fmla="*/ 3 h 778"/>
                <a:gd name="T62" fmla="*/ 2 w 770"/>
                <a:gd name="T63" fmla="*/ 3 h 778"/>
                <a:gd name="T64" fmla="*/ 3 w 770"/>
                <a:gd name="T65" fmla="*/ 2 h 778"/>
                <a:gd name="T66" fmla="*/ 3 w 770"/>
                <a:gd name="T67" fmla="*/ 2 h 778"/>
                <a:gd name="T68" fmla="*/ 3 w 770"/>
                <a:gd name="T69" fmla="*/ 2 h 778"/>
                <a:gd name="T70" fmla="*/ 3 w 770"/>
                <a:gd name="T71" fmla="*/ 2 h 778"/>
                <a:gd name="T72" fmla="*/ 3 w 770"/>
                <a:gd name="T73" fmla="*/ 1 h 778"/>
                <a:gd name="T74" fmla="*/ 3 w 770"/>
                <a:gd name="T75" fmla="*/ 1 h 778"/>
                <a:gd name="T76" fmla="*/ 3 w 770"/>
                <a:gd name="T77" fmla="*/ 1 h 778"/>
                <a:gd name="T78" fmla="*/ 2 w 770"/>
                <a:gd name="T79" fmla="*/ 1 h 778"/>
                <a:gd name="T80" fmla="*/ 2 w 770"/>
                <a:gd name="T81" fmla="*/ 1 h 778"/>
                <a:gd name="T82" fmla="*/ 2 w 770"/>
                <a:gd name="T83" fmla="*/ 1 h 778"/>
                <a:gd name="T84" fmla="*/ 1 w 770"/>
                <a:gd name="T85" fmla="*/ 1 h 778"/>
                <a:gd name="T86" fmla="*/ 1 w 770"/>
                <a:gd name="T87" fmla="*/ 1 h 778"/>
                <a:gd name="T88" fmla="*/ 1 w 770"/>
                <a:gd name="T89" fmla="*/ 1 h 778"/>
                <a:gd name="T90" fmla="*/ 1 w 770"/>
                <a:gd name="T91" fmla="*/ 1 h 778"/>
                <a:gd name="T92" fmla="*/ 1 w 770"/>
                <a:gd name="T93" fmla="*/ 1 h 778"/>
                <a:gd name="T94" fmla="*/ 1 w 770"/>
                <a:gd name="T95" fmla="*/ 2 h 778"/>
                <a:gd name="T96" fmla="*/ 1 w 770"/>
                <a:gd name="T97" fmla="*/ 2 h 778"/>
                <a:gd name="T98" fmla="*/ 1 w 770"/>
                <a:gd name="T99" fmla="*/ 2 h 778"/>
                <a:gd name="T100" fmla="*/ 1 w 770"/>
                <a:gd name="T101" fmla="*/ 2 h 778"/>
                <a:gd name="T102" fmla="*/ 1 w 770"/>
                <a:gd name="T103" fmla="*/ 3 h 778"/>
                <a:gd name="T104" fmla="*/ 1 w 770"/>
                <a:gd name="T105" fmla="*/ 3 h 778"/>
                <a:gd name="T106" fmla="*/ 1 w 770"/>
                <a:gd name="T107" fmla="*/ 3 h 778"/>
                <a:gd name="T108" fmla="*/ 1 w 770"/>
                <a:gd name="T109" fmla="*/ 3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3" name="Freeform 103"/>
            <p:cNvSpPr>
              <a:spLocks/>
            </p:cNvSpPr>
            <p:nvPr/>
          </p:nvSpPr>
          <p:spPr bwMode="auto">
            <a:xfrm>
              <a:off x="653" y="2425"/>
              <a:ext cx="38" cy="24"/>
            </a:xfrm>
            <a:custGeom>
              <a:avLst/>
              <a:gdLst>
                <a:gd name="T0" fmla="*/ 1 w 150"/>
                <a:gd name="T1" fmla="*/ 0 h 93"/>
                <a:gd name="T2" fmla="*/ 0 w 150"/>
                <a:gd name="T3" fmla="*/ 0 h 93"/>
                <a:gd name="T4" fmla="*/ 0 w 150"/>
                <a:gd name="T5" fmla="*/ 0 h 93"/>
                <a:gd name="T6" fmla="*/ 0 w 150"/>
                <a:gd name="T7" fmla="*/ 1 h 93"/>
                <a:gd name="T8" fmla="*/ 1 w 150"/>
                <a:gd name="T9" fmla="*/ 0 h 93"/>
                <a:gd name="T10" fmla="*/ 1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4" name="Oval 104"/>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1545" name="Freeform 105"/>
            <p:cNvSpPr>
              <a:spLocks/>
            </p:cNvSpPr>
            <p:nvPr/>
          </p:nvSpPr>
          <p:spPr bwMode="auto">
            <a:xfrm>
              <a:off x="1336" y="2201"/>
              <a:ext cx="156" cy="249"/>
            </a:xfrm>
            <a:custGeom>
              <a:avLst/>
              <a:gdLst>
                <a:gd name="T0" fmla="*/ 1 w 606"/>
                <a:gd name="T1" fmla="*/ 4 h 969"/>
                <a:gd name="T2" fmla="*/ 0 w 606"/>
                <a:gd name="T3" fmla="*/ 4 h 969"/>
                <a:gd name="T4" fmla="*/ 0 w 606"/>
                <a:gd name="T5" fmla="*/ 3 h 969"/>
                <a:gd name="T6" fmla="*/ 0 w 606"/>
                <a:gd name="T7" fmla="*/ 3 h 969"/>
                <a:gd name="T8" fmla="*/ 0 w 606"/>
                <a:gd name="T9" fmla="*/ 2 h 969"/>
                <a:gd name="T10" fmla="*/ 0 w 606"/>
                <a:gd name="T11" fmla="*/ 2 h 969"/>
                <a:gd name="T12" fmla="*/ 0 w 606"/>
                <a:gd name="T13" fmla="*/ 1 h 969"/>
                <a:gd name="T14" fmla="*/ 0 w 606"/>
                <a:gd name="T15" fmla="*/ 1 h 969"/>
                <a:gd name="T16" fmla="*/ 1 w 606"/>
                <a:gd name="T17" fmla="*/ 1 h 969"/>
                <a:gd name="T18" fmla="*/ 1 w 606"/>
                <a:gd name="T19" fmla="*/ 0 h 969"/>
                <a:gd name="T20" fmla="*/ 1 w 606"/>
                <a:gd name="T21" fmla="*/ 0 h 969"/>
                <a:gd name="T22" fmla="*/ 2 w 606"/>
                <a:gd name="T23" fmla="*/ 0 h 969"/>
                <a:gd name="T24" fmla="*/ 2 w 606"/>
                <a:gd name="T25" fmla="*/ 0 h 969"/>
                <a:gd name="T26" fmla="*/ 2 w 606"/>
                <a:gd name="T27" fmla="*/ 0 h 969"/>
                <a:gd name="T28" fmla="*/ 2 w 606"/>
                <a:gd name="T29" fmla="*/ 1 h 969"/>
                <a:gd name="T30" fmla="*/ 3 w 606"/>
                <a:gd name="T31" fmla="*/ 1 h 969"/>
                <a:gd name="T32" fmla="*/ 3 w 606"/>
                <a:gd name="T33" fmla="*/ 2 h 969"/>
                <a:gd name="T34" fmla="*/ 3 w 606"/>
                <a:gd name="T35" fmla="*/ 2 h 969"/>
                <a:gd name="T36" fmla="*/ 3 w 606"/>
                <a:gd name="T37" fmla="*/ 3 h 969"/>
                <a:gd name="T38" fmla="*/ 3 w 606"/>
                <a:gd name="T39" fmla="*/ 3 h 969"/>
                <a:gd name="T40" fmla="*/ 2 w 606"/>
                <a:gd name="T41" fmla="*/ 3 h 969"/>
                <a:gd name="T42" fmla="*/ 2 w 606"/>
                <a:gd name="T43" fmla="*/ 4 h 969"/>
                <a:gd name="T44" fmla="*/ 2 w 606"/>
                <a:gd name="T45" fmla="*/ 4 h 969"/>
                <a:gd name="T46" fmla="*/ 2 w 606"/>
                <a:gd name="T47" fmla="*/ 4 h 969"/>
                <a:gd name="T48" fmla="*/ 1 w 606"/>
                <a:gd name="T49" fmla="*/ 4 h 969"/>
                <a:gd name="T50" fmla="*/ 1 w 606"/>
                <a:gd name="T51" fmla="*/ 4 h 969"/>
                <a:gd name="T52" fmla="*/ 1 w 606"/>
                <a:gd name="T53" fmla="*/ 4 h 969"/>
                <a:gd name="T54" fmla="*/ 1 w 606"/>
                <a:gd name="T55" fmla="*/ 4 h 969"/>
                <a:gd name="T56" fmla="*/ 1 w 606"/>
                <a:gd name="T57" fmla="*/ 4 h 969"/>
                <a:gd name="T58" fmla="*/ 1 w 606"/>
                <a:gd name="T59" fmla="*/ 4 h 969"/>
                <a:gd name="T60" fmla="*/ 2 w 606"/>
                <a:gd name="T61" fmla="*/ 4 h 969"/>
                <a:gd name="T62" fmla="*/ 2 w 606"/>
                <a:gd name="T63" fmla="*/ 3 h 969"/>
                <a:gd name="T64" fmla="*/ 2 w 606"/>
                <a:gd name="T65" fmla="*/ 3 h 969"/>
                <a:gd name="T66" fmla="*/ 2 w 606"/>
                <a:gd name="T67" fmla="*/ 3 h 969"/>
                <a:gd name="T68" fmla="*/ 2 w 606"/>
                <a:gd name="T69" fmla="*/ 3 h 969"/>
                <a:gd name="T70" fmla="*/ 2 w 606"/>
                <a:gd name="T71" fmla="*/ 2 h 969"/>
                <a:gd name="T72" fmla="*/ 2 w 606"/>
                <a:gd name="T73" fmla="*/ 2 h 969"/>
                <a:gd name="T74" fmla="*/ 2 w 606"/>
                <a:gd name="T75" fmla="*/ 1 h 969"/>
                <a:gd name="T76" fmla="*/ 2 w 606"/>
                <a:gd name="T77" fmla="*/ 1 h 969"/>
                <a:gd name="T78" fmla="*/ 2 w 606"/>
                <a:gd name="T79" fmla="*/ 1 h 969"/>
                <a:gd name="T80" fmla="*/ 2 w 606"/>
                <a:gd name="T81" fmla="*/ 1 h 969"/>
                <a:gd name="T82" fmla="*/ 2 w 606"/>
                <a:gd name="T83" fmla="*/ 1 h 969"/>
                <a:gd name="T84" fmla="*/ 1 w 606"/>
                <a:gd name="T85" fmla="*/ 1 h 969"/>
                <a:gd name="T86" fmla="*/ 1 w 606"/>
                <a:gd name="T87" fmla="*/ 1 h 969"/>
                <a:gd name="T88" fmla="*/ 1 w 606"/>
                <a:gd name="T89" fmla="*/ 1 h 969"/>
                <a:gd name="T90" fmla="*/ 1 w 606"/>
                <a:gd name="T91" fmla="*/ 1 h 969"/>
                <a:gd name="T92" fmla="*/ 1 w 606"/>
                <a:gd name="T93" fmla="*/ 1 h 969"/>
                <a:gd name="T94" fmla="*/ 1 w 606"/>
                <a:gd name="T95" fmla="*/ 2 h 969"/>
                <a:gd name="T96" fmla="*/ 0 w 606"/>
                <a:gd name="T97" fmla="*/ 2 h 969"/>
                <a:gd name="T98" fmla="*/ 0 w 606"/>
                <a:gd name="T99" fmla="*/ 3 h 969"/>
                <a:gd name="T100" fmla="*/ 1 w 606"/>
                <a:gd name="T101" fmla="*/ 3 h 969"/>
                <a:gd name="T102" fmla="*/ 1 w 606"/>
                <a:gd name="T103" fmla="*/ 3 h 969"/>
                <a:gd name="T104" fmla="*/ 1 w 606"/>
                <a:gd name="T105" fmla="*/ 4 h 969"/>
                <a:gd name="T106" fmla="*/ 1 w 606"/>
                <a:gd name="T107" fmla="*/ 4 h 969"/>
                <a:gd name="T108" fmla="*/ 1 w 606"/>
                <a:gd name="T109" fmla="*/ 4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6" name="Freeform 106"/>
            <p:cNvSpPr>
              <a:spLocks/>
            </p:cNvSpPr>
            <p:nvPr/>
          </p:nvSpPr>
          <p:spPr bwMode="auto">
            <a:xfrm>
              <a:off x="1360" y="2402"/>
              <a:ext cx="33" cy="30"/>
            </a:xfrm>
            <a:custGeom>
              <a:avLst/>
              <a:gdLst>
                <a:gd name="T0" fmla="*/ 1 w 122"/>
                <a:gd name="T1" fmla="*/ 0 h 116"/>
                <a:gd name="T2" fmla="*/ 0 w 122"/>
                <a:gd name="T3" fmla="*/ 0 h 116"/>
                <a:gd name="T4" fmla="*/ 0 w 122"/>
                <a:gd name="T5" fmla="*/ 0 h 116"/>
                <a:gd name="T6" fmla="*/ 0 w 122"/>
                <a:gd name="T7" fmla="*/ 1 h 116"/>
                <a:gd name="T8" fmla="*/ 1 w 122"/>
                <a:gd name="T9" fmla="*/ 0 h 116"/>
                <a:gd name="T10" fmla="*/ 1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1181100" y="1458913"/>
            <a:ext cx="0" cy="48021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3"/>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4"/>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3" name="Group 5"/>
          <p:cNvGrpSpPr>
            <a:grpSpLocks/>
          </p:cNvGrpSpPr>
          <p:nvPr/>
        </p:nvGrpSpPr>
        <p:grpSpPr bwMode="auto">
          <a:xfrm>
            <a:off x="2170113" y="4946650"/>
            <a:ext cx="517525" cy="658813"/>
            <a:chOff x="2401" y="425"/>
            <a:chExt cx="907" cy="1154"/>
          </a:xfrm>
        </p:grpSpPr>
        <p:sp>
          <p:nvSpPr>
            <p:cNvPr id="22603" name="Rectangle 6"/>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604" name="Line 7"/>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8"/>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6" name="Rectangle 9"/>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7" name="Freeform 10"/>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8" name="Line 11"/>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34" name="Group 12"/>
          <p:cNvGrpSpPr>
            <a:grpSpLocks/>
          </p:cNvGrpSpPr>
          <p:nvPr/>
        </p:nvGrpSpPr>
        <p:grpSpPr bwMode="auto">
          <a:xfrm>
            <a:off x="2432050" y="5395913"/>
            <a:ext cx="517525" cy="658812"/>
            <a:chOff x="2401" y="425"/>
            <a:chExt cx="907" cy="1154"/>
          </a:xfrm>
        </p:grpSpPr>
        <p:sp>
          <p:nvSpPr>
            <p:cNvPr id="22597" name="Rectangle 1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98" name="Line 1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9" name="Line 1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Rectangle 1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601" name="Freeform 1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602" name="Line 1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5" name="Rectangle 19"/>
          <p:cNvSpPr>
            <a:spLocks noGrp="1" noChangeArrowheads="1"/>
          </p:cNvSpPr>
          <p:nvPr>
            <p:ph type="title"/>
          </p:nvPr>
        </p:nvSpPr>
        <p:spPr/>
        <p:txBody>
          <a:bodyPr/>
          <a:lstStyle/>
          <a:p>
            <a:r>
              <a:rPr lang="en-US"/>
              <a:t>Stage 2: Rules "set up" the claim</a:t>
            </a:r>
          </a:p>
        </p:txBody>
      </p:sp>
      <p:grpSp>
        <p:nvGrpSpPr>
          <p:cNvPr id="22536" name="Group 20"/>
          <p:cNvGrpSpPr>
            <a:grpSpLocks/>
          </p:cNvGrpSpPr>
          <p:nvPr/>
        </p:nvGrpSpPr>
        <p:grpSpPr bwMode="auto">
          <a:xfrm>
            <a:off x="517525" y="869950"/>
            <a:ext cx="1323975" cy="976313"/>
            <a:chOff x="2083" y="1606"/>
            <a:chExt cx="1489" cy="1097"/>
          </a:xfrm>
        </p:grpSpPr>
        <p:sp>
          <p:nvSpPr>
            <p:cNvPr id="22564"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2565"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6"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7"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8"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2569"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2570"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1"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2572" name="Freeform 2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3" name="Freeform 3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74"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5"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76"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2577" name="Group 34"/>
            <p:cNvGrpSpPr>
              <a:grpSpLocks/>
            </p:cNvGrpSpPr>
            <p:nvPr/>
          </p:nvGrpSpPr>
          <p:grpSpPr bwMode="auto">
            <a:xfrm>
              <a:off x="2221" y="1871"/>
              <a:ext cx="518" cy="782"/>
              <a:chOff x="2400" y="1656"/>
              <a:chExt cx="752" cy="1136"/>
            </a:xfrm>
          </p:grpSpPr>
          <p:sp>
            <p:nvSpPr>
              <p:cNvPr id="22590"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2591"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2"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3"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94"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2595"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96"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8" name="Group 42"/>
            <p:cNvGrpSpPr>
              <a:grpSpLocks/>
            </p:cNvGrpSpPr>
            <p:nvPr/>
          </p:nvGrpSpPr>
          <p:grpSpPr bwMode="auto">
            <a:xfrm rot="-6511945">
              <a:off x="2834" y="1842"/>
              <a:ext cx="518" cy="783"/>
              <a:chOff x="2400" y="1656"/>
              <a:chExt cx="752" cy="1136"/>
            </a:xfrm>
          </p:grpSpPr>
          <p:sp>
            <p:nvSpPr>
              <p:cNvPr id="22583"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2584"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5"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6"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7"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2588"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89"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79" name="Freeform 5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0" name="Freeform 5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2581"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2582"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2537" name="Text Box 54"/>
          <p:cNvSpPr txBox="1">
            <a:spLocks noChangeArrowheads="1"/>
          </p:cNvSpPr>
          <p:nvPr/>
        </p:nvSpPr>
        <p:spPr bwMode="auto">
          <a:xfrm>
            <a:off x="2039938" y="4549775"/>
            <a:ext cx="1050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workplan</a:t>
            </a:r>
          </a:p>
        </p:txBody>
      </p:sp>
      <p:sp>
        <p:nvSpPr>
          <p:cNvPr id="22538" name="Text Box 55"/>
          <p:cNvSpPr txBox="1">
            <a:spLocks noChangeArrowheads="1"/>
          </p:cNvSpPr>
          <p:nvPr/>
        </p:nvSpPr>
        <p:spPr bwMode="auto">
          <a:xfrm>
            <a:off x="1933575" y="788988"/>
            <a:ext cx="210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segment: normal</a:t>
            </a:r>
          </a:p>
        </p:txBody>
      </p:sp>
      <p:grpSp>
        <p:nvGrpSpPr>
          <p:cNvPr id="22539" name="Group 56"/>
          <p:cNvGrpSpPr>
            <a:grpSpLocks/>
          </p:cNvGrpSpPr>
          <p:nvPr/>
        </p:nvGrpSpPr>
        <p:grpSpPr bwMode="auto">
          <a:xfrm>
            <a:off x="1844675" y="1155700"/>
            <a:ext cx="2386013" cy="674688"/>
            <a:chOff x="1162" y="786"/>
            <a:chExt cx="1503" cy="425"/>
          </a:xfrm>
        </p:grpSpPr>
        <p:grpSp>
          <p:nvGrpSpPr>
            <p:cNvPr id="22548" name="Group 57"/>
            <p:cNvGrpSpPr>
              <a:grpSpLocks/>
            </p:cNvGrpSpPr>
            <p:nvPr/>
          </p:nvGrpSpPr>
          <p:grpSpPr bwMode="auto">
            <a:xfrm>
              <a:off x="1481" y="786"/>
              <a:ext cx="631" cy="425"/>
              <a:chOff x="2984" y="3331"/>
              <a:chExt cx="845" cy="569"/>
            </a:xfrm>
          </p:grpSpPr>
          <p:sp>
            <p:nvSpPr>
              <p:cNvPr id="22551" name="AutoShape 5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52" name="Group 59"/>
              <p:cNvGrpSpPr>
                <a:grpSpLocks/>
              </p:cNvGrpSpPr>
              <p:nvPr/>
            </p:nvGrpSpPr>
            <p:grpSpPr bwMode="auto">
              <a:xfrm>
                <a:off x="3386" y="3487"/>
                <a:ext cx="443" cy="398"/>
                <a:chOff x="4838" y="2218"/>
                <a:chExt cx="395" cy="355"/>
              </a:xfrm>
            </p:grpSpPr>
            <p:sp>
              <p:nvSpPr>
                <p:cNvPr id="22553" name="Freeform 6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Freeform 6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6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8" name="Freeform 6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6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0" name="Rectangle 6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1" name="Rectangle 6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2" name="Freeform 6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Rectangle 7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9" name="Text Box 7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2550" name="Line 7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0" name="Line 73"/>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41" name="Group 74"/>
          <p:cNvGrpSpPr>
            <a:grpSpLocks/>
          </p:cNvGrpSpPr>
          <p:nvPr/>
        </p:nvGrpSpPr>
        <p:grpSpPr bwMode="auto">
          <a:xfrm>
            <a:off x="2693988" y="5843588"/>
            <a:ext cx="517525" cy="658812"/>
            <a:chOff x="2401" y="425"/>
            <a:chExt cx="907" cy="1154"/>
          </a:xfrm>
        </p:grpSpPr>
        <p:sp>
          <p:nvSpPr>
            <p:cNvPr id="22542" name="Rectangle 7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43" name="Line 7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7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Rectangle 7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46" name="Freeform 7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47" name="Line 8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t>Claims processing - business perspective</a:t>
            </a:r>
          </a:p>
          <a:p>
            <a:pPr>
              <a:lnSpc>
                <a:spcPct val="150000"/>
              </a:lnSpc>
              <a:buFont typeface="Arial" charset="0"/>
              <a:buChar char="•"/>
            </a:pPr>
            <a:r>
              <a:rPr lang="en-US" sz="2800">
                <a:solidFill>
                  <a:srgbClr val="C0C0C0"/>
                </a:solidFill>
              </a:rPr>
              <a:t>Claims processing - functional perspective</a:t>
            </a:r>
          </a:p>
          <a:p>
            <a:pPr>
              <a:lnSpc>
                <a:spcPct val="150000"/>
              </a:lnSpc>
              <a:buFont typeface="Arial" charset="0"/>
              <a:buChar char="•"/>
            </a:pPr>
            <a:r>
              <a:rPr lang="en-US" sz="2800">
                <a:solidFill>
                  <a:srgbClr val="C0C0C0"/>
                </a:solidFill>
              </a:rPr>
              <a:t>The claim intake process</a:t>
            </a:r>
          </a:p>
          <a:p>
            <a:pPr>
              <a:lnSpc>
                <a:spcPct val="150000"/>
              </a:lnSpc>
              <a:buFont typeface="Arial" charset="0"/>
              <a:buChar char="•"/>
            </a:pPr>
            <a:r>
              <a:rPr lang="en-US" sz="2800">
                <a:solidFill>
                  <a:srgbClr val="C0C0C0"/>
                </a:solidFill>
              </a:rPr>
              <a:t>Automated claim setup</a:t>
            </a:r>
          </a:p>
          <a:p>
            <a:pPr>
              <a:lnSpc>
                <a:spcPct val="150000"/>
              </a:lnSpc>
              <a:buFont typeface="Arial" charset="0"/>
              <a:buChar char="•"/>
            </a:pPr>
            <a:r>
              <a:rPr lang="en-US" sz="2800">
                <a:solidFill>
                  <a:srgbClr val="C0C0C0"/>
                </a:solidFill>
              </a:rPr>
              <a:t>New claim validation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5"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6"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7"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58"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0"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Rectangle 9"/>
          <p:cNvSpPr>
            <a:spLocks noGrp="1" noChangeArrowheads="1"/>
          </p:cNvSpPr>
          <p:nvPr>
            <p:ph type="title"/>
          </p:nvPr>
        </p:nvSpPr>
        <p:spPr/>
        <p:txBody>
          <a:bodyPr/>
          <a:lstStyle/>
          <a:p>
            <a:r>
              <a:rPr lang="en-US"/>
              <a:t>Stage 3: Rules/adjuster creates exposures</a:t>
            </a:r>
          </a:p>
        </p:txBody>
      </p:sp>
      <p:grpSp>
        <p:nvGrpSpPr>
          <p:cNvPr id="23562" name="Group 10"/>
          <p:cNvGrpSpPr>
            <a:grpSpLocks/>
          </p:cNvGrpSpPr>
          <p:nvPr/>
        </p:nvGrpSpPr>
        <p:grpSpPr bwMode="auto">
          <a:xfrm>
            <a:off x="517525" y="869950"/>
            <a:ext cx="1323975" cy="976313"/>
            <a:chOff x="2083" y="1606"/>
            <a:chExt cx="1489" cy="1097"/>
          </a:xfrm>
        </p:grpSpPr>
        <p:sp>
          <p:nvSpPr>
            <p:cNvPr id="23670"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3671"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2"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3"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4"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3675"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3676"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77"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3678"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79"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0"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1"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2"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3683" name="Group 24"/>
            <p:cNvGrpSpPr>
              <a:grpSpLocks/>
            </p:cNvGrpSpPr>
            <p:nvPr/>
          </p:nvGrpSpPr>
          <p:grpSpPr bwMode="auto">
            <a:xfrm>
              <a:off x="2221" y="1871"/>
              <a:ext cx="518" cy="782"/>
              <a:chOff x="2400" y="1656"/>
              <a:chExt cx="752" cy="1136"/>
            </a:xfrm>
          </p:grpSpPr>
          <p:sp>
            <p:nvSpPr>
              <p:cNvPr id="23696"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697"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8"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9"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700"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3701"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702"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684" name="Group 32"/>
            <p:cNvGrpSpPr>
              <a:grpSpLocks/>
            </p:cNvGrpSpPr>
            <p:nvPr/>
          </p:nvGrpSpPr>
          <p:grpSpPr bwMode="auto">
            <a:xfrm rot="-6511945">
              <a:off x="2834" y="1842"/>
              <a:ext cx="518" cy="783"/>
              <a:chOff x="2400" y="1656"/>
              <a:chExt cx="752" cy="1136"/>
            </a:xfrm>
          </p:grpSpPr>
          <p:sp>
            <p:nvSpPr>
              <p:cNvPr id="23689"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690"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1"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2"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3"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3694"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695"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685"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6"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687"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3688"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3563" name="Group 44"/>
          <p:cNvGrpSpPr>
            <a:grpSpLocks/>
          </p:cNvGrpSpPr>
          <p:nvPr/>
        </p:nvGrpSpPr>
        <p:grpSpPr bwMode="auto">
          <a:xfrm>
            <a:off x="2151063" y="1989138"/>
            <a:ext cx="822325" cy="817562"/>
            <a:chOff x="3360" y="800"/>
            <a:chExt cx="620" cy="616"/>
          </a:xfrm>
        </p:grpSpPr>
        <p:sp>
          <p:nvSpPr>
            <p:cNvPr id="23664"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65"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66" name="Group 47"/>
            <p:cNvGrpSpPr>
              <a:grpSpLocks/>
            </p:cNvGrpSpPr>
            <p:nvPr/>
          </p:nvGrpSpPr>
          <p:grpSpPr bwMode="auto">
            <a:xfrm flipH="1">
              <a:off x="3749" y="1171"/>
              <a:ext cx="212" cy="213"/>
              <a:chOff x="1350" y="686"/>
              <a:chExt cx="1132" cy="1132"/>
            </a:xfrm>
          </p:grpSpPr>
          <p:sp>
            <p:nvSpPr>
              <p:cNvPr id="23668"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69"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67"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4" name="Group 51"/>
          <p:cNvGrpSpPr>
            <a:grpSpLocks/>
          </p:cNvGrpSpPr>
          <p:nvPr/>
        </p:nvGrpSpPr>
        <p:grpSpPr bwMode="auto">
          <a:xfrm>
            <a:off x="2170113" y="4946650"/>
            <a:ext cx="517525" cy="658813"/>
            <a:chOff x="2401" y="425"/>
            <a:chExt cx="907" cy="1154"/>
          </a:xfrm>
        </p:grpSpPr>
        <p:sp>
          <p:nvSpPr>
            <p:cNvPr id="23658"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59"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0"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61"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62"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63"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5" name="Group 58"/>
          <p:cNvGrpSpPr>
            <a:grpSpLocks/>
          </p:cNvGrpSpPr>
          <p:nvPr/>
        </p:nvGrpSpPr>
        <p:grpSpPr bwMode="auto">
          <a:xfrm>
            <a:off x="2151063" y="2965450"/>
            <a:ext cx="822325" cy="817563"/>
            <a:chOff x="3360" y="800"/>
            <a:chExt cx="620" cy="616"/>
          </a:xfrm>
        </p:grpSpPr>
        <p:sp>
          <p:nvSpPr>
            <p:cNvPr id="23652"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53"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54" name="Group 61"/>
            <p:cNvGrpSpPr>
              <a:grpSpLocks/>
            </p:cNvGrpSpPr>
            <p:nvPr/>
          </p:nvGrpSpPr>
          <p:grpSpPr bwMode="auto">
            <a:xfrm flipH="1">
              <a:off x="3749" y="1171"/>
              <a:ext cx="212" cy="213"/>
              <a:chOff x="1350" y="686"/>
              <a:chExt cx="1132" cy="1132"/>
            </a:xfrm>
          </p:grpSpPr>
          <p:sp>
            <p:nvSpPr>
              <p:cNvPr id="23656"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7"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55"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65"/>
          <p:cNvGrpSpPr>
            <a:grpSpLocks/>
          </p:cNvGrpSpPr>
          <p:nvPr/>
        </p:nvGrpSpPr>
        <p:grpSpPr bwMode="auto">
          <a:xfrm>
            <a:off x="2151063" y="3943350"/>
            <a:ext cx="822325" cy="817563"/>
            <a:chOff x="3360" y="800"/>
            <a:chExt cx="620" cy="616"/>
          </a:xfrm>
        </p:grpSpPr>
        <p:sp>
          <p:nvSpPr>
            <p:cNvPr id="23646"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3647"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3648" name="Group 68"/>
            <p:cNvGrpSpPr>
              <a:grpSpLocks/>
            </p:cNvGrpSpPr>
            <p:nvPr/>
          </p:nvGrpSpPr>
          <p:grpSpPr bwMode="auto">
            <a:xfrm flipH="1">
              <a:off x="3749" y="1171"/>
              <a:ext cx="212" cy="213"/>
              <a:chOff x="1350" y="686"/>
              <a:chExt cx="1132" cy="1132"/>
            </a:xfrm>
          </p:grpSpPr>
          <p:sp>
            <p:nvSpPr>
              <p:cNvPr id="23650"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51"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649"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72"/>
          <p:cNvGrpSpPr>
            <a:grpSpLocks/>
          </p:cNvGrpSpPr>
          <p:nvPr/>
        </p:nvGrpSpPr>
        <p:grpSpPr bwMode="auto">
          <a:xfrm>
            <a:off x="2432050" y="5395913"/>
            <a:ext cx="517525" cy="658812"/>
            <a:chOff x="2401" y="425"/>
            <a:chExt cx="907" cy="1154"/>
          </a:xfrm>
        </p:grpSpPr>
        <p:sp>
          <p:nvSpPr>
            <p:cNvPr id="23640"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41"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2"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43"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44"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45"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68" name="Group 79"/>
          <p:cNvGrpSpPr>
            <a:grpSpLocks/>
          </p:cNvGrpSpPr>
          <p:nvPr/>
        </p:nvGrpSpPr>
        <p:grpSpPr bwMode="auto">
          <a:xfrm>
            <a:off x="2693988" y="5843588"/>
            <a:ext cx="517525" cy="658812"/>
            <a:chOff x="2401" y="425"/>
            <a:chExt cx="907" cy="1154"/>
          </a:xfrm>
        </p:grpSpPr>
        <p:sp>
          <p:nvSpPr>
            <p:cNvPr id="23634"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3635"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6"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37"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3638"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3639"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3569"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3570"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3571"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3572" name="Line 89"/>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3" name="Line 90"/>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74" name="Line 91"/>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5" name="Line 92"/>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76" name="Line 93"/>
          <p:cNvSpPr>
            <a:spLocks noChangeShapeType="1"/>
          </p:cNvSpPr>
          <p:nvPr/>
        </p:nvSpPr>
        <p:spPr bwMode="auto">
          <a:xfrm>
            <a:off x="2976563" y="4346575"/>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3577" name="Group 94"/>
          <p:cNvGrpSpPr>
            <a:grpSpLocks/>
          </p:cNvGrpSpPr>
          <p:nvPr/>
        </p:nvGrpSpPr>
        <p:grpSpPr bwMode="auto">
          <a:xfrm>
            <a:off x="1844675" y="1155700"/>
            <a:ext cx="2386013" cy="674688"/>
            <a:chOff x="1162" y="786"/>
            <a:chExt cx="1503" cy="425"/>
          </a:xfrm>
        </p:grpSpPr>
        <p:grpSp>
          <p:nvGrpSpPr>
            <p:cNvPr id="23618" name="Group 95"/>
            <p:cNvGrpSpPr>
              <a:grpSpLocks/>
            </p:cNvGrpSpPr>
            <p:nvPr/>
          </p:nvGrpSpPr>
          <p:grpSpPr bwMode="auto">
            <a:xfrm>
              <a:off x="1481" y="786"/>
              <a:ext cx="631" cy="425"/>
              <a:chOff x="2984" y="3331"/>
              <a:chExt cx="845" cy="569"/>
            </a:xfrm>
          </p:grpSpPr>
          <p:sp>
            <p:nvSpPr>
              <p:cNvPr id="23621" name="AutoShape 96"/>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3622" name="Group 97"/>
              <p:cNvGrpSpPr>
                <a:grpSpLocks/>
              </p:cNvGrpSpPr>
              <p:nvPr/>
            </p:nvGrpSpPr>
            <p:grpSpPr bwMode="auto">
              <a:xfrm>
                <a:off x="3386" y="3487"/>
                <a:ext cx="443" cy="398"/>
                <a:chOff x="4838" y="2218"/>
                <a:chExt cx="395" cy="355"/>
              </a:xfrm>
            </p:grpSpPr>
            <p:sp>
              <p:nvSpPr>
                <p:cNvPr id="23623" name="Freeform 98"/>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99"/>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100"/>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101"/>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102"/>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103"/>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104"/>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Rectangle 105"/>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1" name="Rectangle 106"/>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2" name="Freeform 107"/>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Rectangle 108"/>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3619" name="Text Box 109"/>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3620" name="Line 110"/>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78" name="Group 111"/>
          <p:cNvGrpSpPr>
            <a:grpSpLocks/>
          </p:cNvGrpSpPr>
          <p:nvPr/>
        </p:nvGrpSpPr>
        <p:grpSpPr bwMode="auto">
          <a:xfrm>
            <a:off x="7446963" y="2379663"/>
            <a:ext cx="896937" cy="896937"/>
            <a:chOff x="1350" y="686"/>
            <a:chExt cx="1132" cy="1132"/>
          </a:xfrm>
        </p:grpSpPr>
        <p:sp>
          <p:nvSpPr>
            <p:cNvPr id="23616" name="AutoShape 11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7" name="Picture 11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114"/>
          <p:cNvGrpSpPr>
            <a:grpSpLocks/>
          </p:cNvGrpSpPr>
          <p:nvPr/>
        </p:nvGrpSpPr>
        <p:grpSpPr bwMode="auto">
          <a:xfrm>
            <a:off x="7446963" y="3924300"/>
            <a:ext cx="896937" cy="896938"/>
            <a:chOff x="1350" y="686"/>
            <a:chExt cx="1132" cy="1132"/>
          </a:xfrm>
        </p:grpSpPr>
        <p:sp>
          <p:nvSpPr>
            <p:cNvPr id="23614" name="AutoShape 11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3615" name="Picture 11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80" name="Text Box 117"/>
          <p:cNvSpPr txBox="1">
            <a:spLocks noChangeArrowheads="1"/>
          </p:cNvSpPr>
          <p:nvPr/>
        </p:nvSpPr>
        <p:spPr bwMode="auto">
          <a:xfrm>
            <a:off x="7431088" y="2070100"/>
            <a:ext cx="928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3581" name="Text Box 118"/>
          <p:cNvSpPr txBox="1">
            <a:spLocks noChangeArrowheads="1"/>
          </p:cNvSpPr>
          <p:nvPr/>
        </p:nvSpPr>
        <p:spPr bwMode="auto">
          <a:xfrm>
            <a:off x="7389813" y="4821238"/>
            <a:ext cx="1011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3582" name="Text Box 119"/>
          <p:cNvSpPr txBox="1">
            <a:spLocks noChangeArrowheads="1"/>
          </p:cNvSpPr>
          <p:nvPr/>
        </p:nvSpPr>
        <p:spPr bwMode="auto">
          <a:xfrm>
            <a:off x="7316788" y="1382713"/>
            <a:ext cx="1157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nvGrpSpPr>
          <p:cNvPr id="23583" name="Group 120"/>
          <p:cNvGrpSpPr>
            <a:grpSpLocks/>
          </p:cNvGrpSpPr>
          <p:nvPr/>
        </p:nvGrpSpPr>
        <p:grpSpPr bwMode="auto">
          <a:xfrm>
            <a:off x="2932113" y="3973513"/>
            <a:ext cx="468312" cy="593725"/>
            <a:chOff x="2900" y="2726"/>
            <a:chExt cx="505" cy="642"/>
          </a:xfrm>
        </p:grpSpPr>
        <p:sp>
          <p:nvSpPr>
            <p:cNvPr id="23609" name="Oval 121"/>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10" name="Freeform 122"/>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11" name="Freeform 123"/>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2" name="Freeform 124"/>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13" name="Line 125"/>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4" name="Group 126"/>
          <p:cNvGrpSpPr>
            <a:grpSpLocks/>
          </p:cNvGrpSpPr>
          <p:nvPr/>
        </p:nvGrpSpPr>
        <p:grpSpPr bwMode="auto">
          <a:xfrm>
            <a:off x="2936875" y="2970213"/>
            <a:ext cx="468313" cy="593725"/>
            <a:chOff x="2900" y="2726"/>
            <a:chExt cx="505" cy="642"/>
          </a:xfrm>
        </p:grpSpPr>
        <p:sp>
          <p:nvSpPr>
            <p:cNvPr id="23604" name="Oval 127"/>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23605" name="Freeform 12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a:solidFill>
                <a:schemeClr val="bg1"/>
              </a:solidFill>
              <a:round/>
              <a:headEnd/>
              <a:tailEnd/>
            </a:ln>
          </p:spPr>
          <p:txBody>
            <a:bodyPr lIns="0" tIns="0" rIns="0" bIns="0" anchor="ctr">
              <a:spAutoFit/>
            </a:bodyPr>
            <a:lstStyle/>
            <a:p>
              <a:endParaRPr lang="en-US"/>
            </a:p>
          </p:txBody>
        </p:sp>
        <p:sp>
          <p:nvSpPr>
            <p:cNvPr id="23606" name="Freeform 129"/>
            <p:cNvSpPr>
              <a:spLocks/>
            </p:cNvSpPr>
            <p:nvPr/>
          </p:nvSpPr>
          <p:spPr bwMode="auto">
            <a:xfrm>
              <a:off x="2900" y="3068"/>
              <a:ext cx="409" cy="264"/>
            </a:xfrm>
            <a:custGeom>
              <a:avLst/>
              <a:gdLst>
                <a:gd name="T0" fmla="*/ 5 w 559"/>
                <a:gd name="T1" fmla="*/ 1 h 434"/>
                <a:gd name="T2" fmla="*/ 62 w 559"/>
                <a:gd name="T3" fmla="*/ 0 h 434"/>
                <a:gd name="T4" fmla="*/ 57 w 559"/>
                <a:gd name="T5" fmla="*/ 26 h 434"/>
                <a:gd name="T6" fmla="*/ 110 w 559"/>
                <a:gd name="T7" fmla="*/ 19 h 434"/>
                <a:gd name="T8" fmla="*/ 144 w 559"/>
                <a:gd name="T9" fmla="*/ 25 h 434"/>
                <a:gd name="T10" fmla="*/ 160 w 559"/>
                <a:gd name="T11" fmla="*/ 40 h 434"/>
                <a:gd name="T12" fmla="*/ 149 w 559"/>
                <a:gd name="T13" fmla="*/ 54 h 434"/>
                <a:gd name="T14" fmla="*/ 110 w 559"/>
                <a:gd name="T15" fmla="*/ 60 h 434"/>
                <a:gd name="T16" fmla="*/ 67 w 559"/>
                <a:gd name="T17" fmla="*/ 60 h 434"/>
                <a:gd name="T18" fmla="*/ 26 w 559"/>
                <a:gd name="T19" fmla="*/ 56 h 434"/>
                <a:gd name="T20" fmla="*/ 2 w 559"/>
                <a:gd name="T21" fmla="*/ 43 h 434"/>
                <a:gd name="T22" fmla="*/ 0 w 559"/>
                <a:gd name="T23" fmla="*/ 20 h 434"/>
                <a:gd name="T24" fmla="*/ 5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7" name="Freeform 130"/>
            <p:cNvSpPr>
              <a:spLocks/>
            </p:cNvSpPr>
            <p:nvPr/>
          </p:nvSpPr>
          <p:spPr bwMode="auto">
            <a:xfrm>
              <a:off x="3022" y="2996"/>
              <a:ext cx="219" cy="331"/>
            </a:xfrm>
            <a:custGeom>
              <a:avLst/>
              <a:gdLst>
                <a:gd name="T0" fmla="*/ 71 w 300"/>
                <a:gd name="T1" fmla="*/ 0 h 543"/>
                <a:gd name="T2" fmla="*/ 0 w 300"/>
                <a:gd name="T3" fmla="*/ 75 h 543"/>
                <a:gd name="T4" fmla="*/ 54 w 300"/>
                <a:gd name="T5" fmla="*/ 75 h 543"/>
                <a:gd name="T6" fmla="*/ 85 w 300"/>
                <a:gd name="T7" fmla="*/ 2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a:solidFill>
                <a:schemeClr val="bg1"/>
              </a:solidFill>
              <a:round/>
              <a:headEnd/>
              <a:tailEnd/>
            </a:ln>
          </p:spPr>
          <p:txBody>
            <a:bodyPr wrap="none" lIns="0" tIns="0" rIns="0" bIns="0" anchor="ctr">
              <a:spAutoFit/>
            </a:bodyPr>
            <a:lstStyle/>
            <a:p>
              <a:endParaRPr lang="en-US"/>
            </a:p>
          </p:txBody>
        </p:sp>
        <p:sp>
          <p:nvSpPr>
            <p:cNvPr id="23608" name="Line 13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3585" name="Group 132"/>
          <p:cNvGrpSpPr>
            <a:grpSpLocks/>
          </p:cNvGrpSpPr>
          <p:nvPr/>
        </p:nvGrpSpPr>
        <p:grpSpPr bwMode="auto">
          <a:xfrm>
            <a:off x="2884488" y="2081213"/>
            <a:ext cx="815975" cy="501650"/>
            <a:chOff x="2943" y="3239"/>
            <a:chExt cx="725" cy="446"/>
          </a:xfrm>
        </p:grpSpPr>
        <p:sp>
          <p:nvSpPr>
            <p:cNvPr id="23586" name="Freeform 133"/>
            <p:cNvSpPr>
              <a:spLocks/>
            </p:cNvSpPr>
            <p:nvPr/>
          </p:nvSpPr>
          <p:spPr bwMode="auto">
            <a:xfrm>
              <a:off x="3485" y="3548"/>
              <a:ext cx="87" cy="137"/>
            </a:xfrm>
            <a:custGeom>
              <a:avLst/>
              <a:gdLst>
                <a:gd name="T0" fmla="*/ 0 w 530"/>
                <a:gd name="T1" fmla="*/ 1 h 849"/>
                <a:gd name="T2" fmla="*/ 0 w 530"/>
                <a:gd name="T3" fmla="*/ 1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1 h 849"/>
                <a:gd name="T44" fmla="*/ 0 w 530"/>
                <a:gd name="T45" fmla="*/ 1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34"/>
            <p:cNvSpPr>
              <a:spLocks/>
            </p:cNvSpPr>
            <p:nvPr/>
          </p:nvSpPr>
          <p:spPr bwMode="auto">
            <a:xfrm>
              <a:off x="3357" y="3450"/>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5"/>
            <p:cNvSpPr>
              <a:spLocks/>
            </p:cNvSpPr>
            <p:nvPr/>
          </p:nvSpPr>
          <p:spPr bwMode="auto">
            <a:xfrm>
              <a:off x="2943" y="3288"/>
              <a:ext cx="725" cy="336"/>
            </a:xfrm>
            <a:custGeom>
              <a:avLst/>
              <a:gdLst>
                <a:gd name="T0" fmla="*/ 15 w 1140"/>
                <a:gd name="T1" fmla="*/ 83 h 526"/>
                <a:gd name="T2" fmla="*/ 3 w 1140"/>
                <a:gd name="T3" fmla="*/ 77 h 526"/>
                <a:gd name="T4" fmla="*/ 0 w 1140"/>
                <a:gd name="T5" fmla="*/ 63 h 526"/>
                <a:gd name="T6" fmla="*/ 5 w 1140"/>
                <a:gd name="T7" fmla="*/ 48 h 526"/>
                <a:gd name="T8" fmla="*/ 20 w 1140"/>
                <a:gd name="T9" fmla="*/ 36 h 526"/>
                <a:gd name="T10" fmla="*/ 35 w 1140"/>
                <a:gd name="T11" fmla="*/ 31 h 526"/>
                <a:gd name="T12" fmla="*/ 38 w 1140"/>
                <a:gd name="T13" fmla="*/ 14 h 526"/>
                <a:gd name="T14" fmla="*/ 40 w 1140"/>
                <a:gd name="T15" fmla="*/ 9 h 526"/>
                <a:gd name="T16" fmla="*/ 43 w 1140"/>
                <a:gd name="T17" fmla="*/ 6 h 526"/>
                <a:gd name="T18" fmla="*/ 47 w 1140"/>
                <a:gd name="T19" fmla="*/ 3 h 526"/>
                <a:gd name="T20" fmla="*/ 53 w 1140"/>
                <a:gd name="T21" fmla="*/ 2 h 526"/>
                <a:gd name="T22" fmla="*/ 66 w 1140"/>
                <a:gd name="T23" fmla="*/ 1 h 526"/>
                <a:gd name="T24" fmla="*/ 81 w 1140"/>
                <a:gd name="T25" fmla="*/ 1 h 526"/>
                <a:gd name="T26" fmla="*/ 95 w 1140"/>
                <a:gd name="T27" fmla="*/ 0 h 526"/>
                <a:gd name="T28" fmla="*/ 107 w 1140"/>
                <a:gd name="T29" fmla="*/ 0 h 526"/>
                <a:gd name="T30" fmla="*/ 112 w 1140"/>
                <a:gd name="T31" fmla="*/ 1 h 526"/>
                <a:gd name="T32" fmla="*/ 118 w 1140"/>
                <a:gd name="T33" fmla="*/ 4 h 526"/>
                <a:gd name="T34" fmla="*/ 127 w 1140"/>
                <a:gd name="T35" fmla="*/ 32 h 526"/>
                <a:gd name="T36" fmla="*/ 135 w 1140"/>
                <a:gd name="T37" fmla="*/ 34 h 526"/>
                <a:gd name="T38" fmla="*/ 142 w 1140"/>
                <a:gd name="T39" fmla="*/ 30 h 526"/>
                <a:gd name="T40" fmla="*/ 145 w 1140"/>
                <a:gd name="T41" fmla="*/ 43 h 526"/>
                <a:gd name="T42" fmla="*/ 151 w 1140"/>
                <a:gd name="T43" fmla="*/ 30 h 526"/>
                <a:gd name="T44" fmla="*/ 155 w 1140"/>
                <a:gd name="T45" fmla="*/ 42 h 526"/>
                <a:gd name="T46" fmla="*/ 162 w 1140"/>
                <a:gd name="T47" fmla="*/ 31 h 526"/>
                <a:gd name="T48" fmla="*/ 163 w 1140"/>
                <a:gd name="T49" fmla="*/ 42 h 526"/>
                <a:gd name="T50" fmla="*/ 173 w 1140"/>
                <a:gd name="T51" fmla="*/ 33 h 526"/>
                <a:gd name="T52" fmla="*/ 176 w 1140"/>
                <a:gd name="T53" fmla="*/ 43 h 526"/>
                <a:gd name="T54" fmla="*/ 186 w 1140"/>
                <a:gd name="T55" fmla="*/ 55 h 526"/>
                <a:gd name="T56" fmla="*/ 186 w 1140"/>
                <a:gd name="T57" fmla="*/ 72 h 526"/>
                <a:gd name="T58" fmla="*/ 176 w 1140"/>
                <a:gd name="T59" fmla="*/ 86 h 526"/>
                <a:gd name="T60" fmla="*/ 167 w 1140"/>
                <a:gd name="T61" fmla="*/ 86 h 526"/>
                <a:gd name="T62" fmla="*/ 165 w 1140"/>
                <a:gd name="T63" fmla="*/ 64 h 526"/>
                <a:gd name="T64" fmla="*/ 163 w 1140"/>
                <a:gd name="T65" fmla="*/ 61 h 526"/>
                <a:gd name="T66" fmla="*/ 160 w 1140"/>
                <a:gd name="T67" fmla="*/ 58 h 526"/>
                <a:gd name="T68" fmla="*/ 153 w 1140"/>
                <a:gd name="T69" fmla="*/ 56 h 526"/>
                <a:gd name="T70" fmla="*/ 147 w 1140"/>
                <a:gd name="T71" fmla="*/ 57 h 526"/>
                <a:gd name="T72" fmla="*/ 144 w 1140"/>
                <a:gd name="T73" fmla="*/ 59 h 526"/>
                <a:gd name="T74" fmla="*/ 141 w 1140"/>
                <a:gd name="T75" fmla="*/ 63 h 526"/>
                <a:gd name="T76" fmla="*/ 139 w 1140"/>
                <a:gd name="T77" fmla="*/ 70 h 526"/>
                <a:gd name="T78" fmla="*/ 137 w 1140"/>
                <a:gd name="T79" fmla="*/ 77 h 526"/>
                <a:gd name="T80" fmla="*/ 138 w 1140"/>
                <a:gd name="T81" fmla="*/ 87 h 526"/>
                <a:gd name="T82" fmla="*/ 58 w 1140"/>
                <a:gd name="T83" fmla="*/ 88 h 526"/>
                <a:gd name="T84" fmla="*/ 57 w 1140"/>
                <a:gd name="T85" fmla="*/ 80 h 526"/>
                <a:gd name="T86" fmla="*/ 53 w 1140"/>
                <a:gd name="T87" fmla="*/ 72 h 526"/>
                <a:gd name="T88" fmla="*/ 47 w 1140"/>
                <a:gd name="T89" fmla="*/ 67 h 526"/>
                <a:gd name="T90" fmla="*/ 39 w 1140"/>
                <a:gd name="T91" fmla="*/ 65 h 526"/>
                <a:gd name="T92" fmla="*/ 30 w 1140"/>
                <a:gd name="T93" fmla="*/ 65 h 526"/>
                <a:gd name="T94" fmla="*/ 22 w 1140"/>
                <a:gd name="T95" fmla="*/ 68 h 526"/>
                <a:gd name="T96" fmla="*/ 17 w 1140"/>
                <a:gd name="T97" fmla="*/ 76 h 526"/>
                <a:gd name="T98" fmla="*/ 15 w 1140"/>
                <a:gd name="T99" fmla="*/ 8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3589" name="Freeform 136"/>
            <p:cNvSpPr>
              <a:spLocks/>
            </p:cNvSpPr>
            <p:nvPr/>
          </p:nvSpPr>
          <p:spPr bwMode="auto">
            <a:xfrm>
              <a:off x="3113" y="3325"/>
              <a:ext cx="121" cy="130"/>
            </a:xfrm>
            <a:custGeom>
              <a:avLst/>
              <a:gdLst>
                <a:gd name="T0" fmla="*/ 0 w 189"/>
                <a:gd name="T1" fmla="*/ 32 h 204"/>
                <a:gd name="T2" fmla="*/ 3 w 189"/>
                <a:gd name="T3" fmla="*/ 11 h 204"/>
                <a:gd name="T4" fmla="*/ 5 w 189"/>
                <a:gd name="T5" fmla="*/ 7 h 204"/>
                <a:gd name="T6" fmla="*/ 7 w 189"/>
                <a:gd name="T7" fmla="*/ 5 h 204"/>
                <a:gd name="T8" fmla="*/ 11 w 189"/>
                <a:gd name="T9" fmla="*/ 3 h 204"/>
                <a:gd name="T10" fmla="*/ 15 w 189"/>
                <a:gd name="T11" fmla="*/ 2 h 204"/>
                <a:gd name="T12" fmla="*/ 31 w 189"/>
                <a:gd name="T13" fmla="*/ 0 h 204"/>
                <a:gd name="T14" fmla="*/ 31 w 189"/>
                <a:gd name="T15" fmla="*/ 34 h 204"/>
                <a:gd name="T16" fmla="*/ 0 w 189"/>
                <a:gd name="T17" fmla="*/ 32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0" name="Freeform 137"/>
            <p:cNvSpPr>
              <a:spLocks/>
            </p:cNvSpPr>
            <p:nvPr/>
          </p:nvSpPr>
          <p:spPr bwMode="auto">
            <a:xfrm>
              <a:off x="3255" y="3322"/>
              <a:ext cx="160" cy="135"/>
            </a:xfrm>
            <a:custGeom>
              <a:avLst/>
              <a:gdLst>
                <a:gd name="T0" fmla="*/ 1 w 252"/>
                <a:gd name="T1" fmla="*/ 34 h 213"/>
                <a:gd name="T2" fmla="*/ 0 w 252"/>
                <a:gd name="T3" fmla="*/ 0 h 213"/>
                <a:gd name="T4" fmla="*/ 34 w 252"/>
                <a:gd name="T5" fmla="*/ 0 h 213"/>
                <a:gd name="T6" fmla="*/ 41 w 252"/>
                <a:gd name="T7" fmla="*/ 24 h 213"/>
                <a:gd name="T8" fmla="*/ 35 w 252"/>
                <a:gd name="T9" fmla="*/ 31 h 213"/>
                <a:gd name="T10" fmla="*/ 16 w 252"/>
                <a:gd name="T11" fmla="*/ 35 h 213"/>
                <a:gd name="T12" fmla="*/ 1 w 252"/>
                <a:gd name="T13" fmla="*/ 34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3591" name="Freeform 138"/>
            <p:cNvSpPr>
              <a:spLocks/>
            </p:cNvSpPr>
            <p:nvPr/>
          </p:nvSpPr>
          <p:spPr bwMode="auto">
            <a:xfrm>
              <a:off x="3360" y="3383"/>
              <a:ext cx="45" cy="63"/>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39"/>
            <p:cNvSpPr>
              <a:spLocks/>
            </p:cNvSpPr>
            <p:nvPr/>
          </p:nvSpPr>
          <p:spPr bwMode="auto">
            <a:xfrm>
              <a:off x="3362" y="3431"/>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40"/>
            <p:cNvSpPr>
              <a:spLocks/>
            </p:cNvSpPr>
            <p:nvPr/>
          </p:nvSpPr>
          <p:spPr bwMode="auto">
            <a:xfrm>
              <a:off x="3367" y="3401"/>
              <a:ext cx="33" cy="23"/>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41"/>
            <p:cNvSpPr>
              <a:spLocks/>
            </p:cNvSpPr>
            <p:nvPr/>
          </p:nvSpPr>
          <p:spPr bwMode="auto">
            <a:xfrm>
              <a:off x="3245" y="3415"/>
              <a:ext cx="195" cy="185"/>
            </a:xfrm>
            <a:custGeom>
              <a:avLst/>
              <a:gdLst>
                <a:gd name="T0" fmla="*/ 0 w 306"/>
                <a:gd name="T1" fmla="*/ 11 h 290"/>
                <a:gd name="T2" fmla="*/ 1 w 306"/>
                <a:gd name="T3" fmla="*/ 48 h 290"/>
                <a:gd name="T4" fmla="*/ 46 w 306"/>
                <a:gd name="T5" fmla="*/ 48 h 290"/>
                <a:gd name="T6" fmla="*/ 50 w 306"/>
                <a:gd name="T7" fmla="*/ 45 h 290"/>
                <a:gd name="T8" fmla="*/ 50 w 306"/>
                <a:gd name="T9" fmla="*/ 41 h 290"/>
                <a:gd name="T10" fmla="*/ 50 w 306"/>
                <a:gd name="T11" fmla="*/ 8 h 290"/>
                <a:gd name="T12" fmla="*/ 47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3595" name="Freeform 142"/>
            <p:cNvSpPr>
              <a:spLocks/>
            </p:cNvSpPr>
            <p:nvPr/>
          </p:nvSpPr>
          <p:spPr bwMode="auto">
            <a:xfrm rot="1661969">
              <a:off x="3494" y="3239"/>
              <a:ext cx="130" cy="102"/>
            </a:xfrm>
            <a:custGeom>
              <a:avLst/>
              <a:gdLst>
                <a:gd name="T0" fmla="*/ 0 w 530"/>
                <a:gd name="T1" fmla="*/ 1 h 342"/>
                <a:gd name="T2" fmla="*/ 0 w 530"/>
                <a:gd name="T3" fmla="*/ 1 h 342"/>
                <a:gd name="T4" fmla="*/ 0 w 530"/>
                <a:gd name="T5" fmla="*/ 1 h 342"/>
                <a:gd name="T6" fmla="*/ 0 w 530"/>
                <a:gd name="T7" fmla="*/ 2 h 342"/>
                <a:gd name="T8" fmla="*/ 0 w 530"/>
                <a:gd name="T9" fmla="*/ 2 h 342"/>
                <a:gd name="T10" fmla="*/ 0 w 530"/>
                <a:gd name="T11" fmla="*/ 2 h 342"/>
                <a:gd name="T12" fmla="*/ 0 w 530"/>
                <a:gd name="T13" fmla="*/ 2 h 342"/>
                <a:gd name="T14" fmla="*/ 0 w 530"/>
                <a:gd name="T15" fmla="*/ 3 h 342"/>
                <a:gd name="T16" fmla="*/ 0 w 530"/>
                <a:gd name="T17" fmla="*/ 3 h 342"/>
                <a:gd name="T18" fmla="*/ 0 w 530"/>
                <a:gd name="T19" fmla="*/ 3 h 342"/>
                <a:gd name="T20" fmla="*/ 0 w 530"/>
                <a:gd name="T21" fmla="*/ 3 h 342"/>
                <a:gd name="T22" fmla="*/ 0 w 530"/>
                <a:gd name="T23" fmla="*/ 3 h 342"/>
                <a:gd name="T24" fmla="*/ 1 w 530"/>
                <a:gd name="T25" fmla="*/ 2 h 342"/>
                <a:gd name="T26" fmla="*/ 1 w 530"/>
                <a:gd name="T27" fmla="*/ 2 h 342"/>
                <a:gd name="T28" fmla="*/ 1 w 530"/>
                <a:gd name="T29" fmla="*/ 2 h 342"/>
                <a:gd name="T30" fmla="*/ 1 w 530"/>
                <a:gd name="T31" fmla="*/ 2 h 342"/>
                <a:gd name="T32" fmla="*/ 1 w 530"/>
                <a:gd name="T33" fmla="*/ 2 h 342"/>
                <a:gd name="T34" fmla="*/ 1 w 530"/>
                <a:gd name="T35" fmla="*/ 2 h 342"/>
                <a:gd name="T36" fmla="*/ 1 w 530"/>
                <a:gd name="T37" fmla="*/ 2 h 342"/>
                <a:gd name="T38" fmla="*/ 1 w 530"/>
                <a:gd name="T39" fmla="*/ 2 h 342"/>
                <a:gd name="T40" fmla="*/ 1 w 530"/>
                <a:gd name="T41" fmla="*/ 2 h 342"/>
                <a:gd name="T42" fmla="*/ 1 w 530"/>
                <a:gd name="T43" fmla="*/ 2 h 342"/>
                <a:gd name="T44" fmla="*/ 1 w 530"/>
                <a:gd name="T45" fmla="*/ 1 h 342"/>
                <a:gd name="T46" fmla="*/ 1 w 530"/>
                <a:gd name="T47" fmla="*/ 1 h 342"/>
                <a:gd name="T48" fmla="*/ 1 w 530"/>
                <a:gd name="T49" fmla="*/ 1 h 342"/>
                <a:gd name="T50" fmla="*/ 2 w 530"/>
                <a:gd name="T51" fmla="*/ 1 h 342"/>
                <a:gd name="T52" fmla="*/ 2 w 530"/>
                <a:gd name="T53" fmla="*/ 1 h 342"/>
                <a:gd name="T54" fmla="*/ 2 w 530"/>
                <a:gd name="T55" fmla="*/ 1 h 342"/>
                <a:gd name="T56" fmla="*/ 2 w 530"/>
                <a:gd name="T57" fmla="*/ 1 h 342"/>
                <a:gd name="T58" fmla="*/ 2 w 530"/>
                <a:gd name="T59" fmla="*/ 1 h 342"/>
                <a:gd name="T60" fmla="*/ 2 w 530"/>
                <a:gd name="T61" fmla="*/ 1 h 342"/>
                <a:gd name="T62" fmla="*/ 2 w 530"/>
                <a:gd name="T63" fmla="*/ 1 h 342"/>
                <a:gd name="T64" fmla="*/ 2 w 530"/>
                <a:gd name="T65" fmla="*/ 0 h 342"/>
                <a:gd name="T66" fmla="*/ 2 w 530"/>
                <a:gd name="T67" fmla="*/ 0 h 342"/>
                <a:gd name="T68" fmla="*/ 2 w 530"/>
                <a:gd name="T69" fmla="*/ 0 h 342"/>
                <a:gd name="T70" fmla="*/ 2 w 530"/>
                <a:gd name="T71" fmla="*/ 0 h 342"/>
                <a:gd name="T72" fmla="*/ 1 w 530"/>
                <a:gd name="T73" fmla="*/ 0 h 342"/>
                <a:gd name="T74" fmla="*/ 1 w 530"/>
                <a:gd name="T75" fmla="*/ 0 h 342"/>
                <a:gd name="T76" fmla="*/ 1 w 530"/>
                <a:gd name="T77" fmla="*/ 0 h 342"/>
                <a:gd name="T78" fmla="*/ 1 w 530"/>
                <a:gd name="T79" fmla="*/ 0 h 342"/>
                <a:gd name="T80" fmla="*/ 1 w 530"/>
                <a:gd name="T81" fmla="*/ 0 h 342"/>
                <a:gd name="T82" fmla="*/ 1 w 530"/>
                <a:gd name="T83" fmla="*/ 0 h 342"/>
                <a:gd name="T84" fmla="*/ 1 w 530"/>
                <a:gd name="T85" fmla="*/ 0 h 342"/>
                <a:gd name="T86" fmla="*/ 1 w 530"/>
                <a:gd name="T87" fmla="*/ 0 h 342"/>
                <a:gd name="T88" fmla="*/ 1 w 530"/>
                <a:gd name="T89" fmla="*/ 1 h 342"/>
                <a:gd name="T90" fmla="*/ 1 w 530"/>
                <a:gd name="T91" fmla="*/ 1 h 342"/>
                <a:gd name="T92" fmla="*/ 1 w 530"/>
                <a:gd name="T93" fmla="*/ 1 h 342"/>
                <a:gd name="T94" fmla="*/ 1 w 530"/>
                <a:gd name="T95" fmla="*/ 1 h 342"/>
                <a:gd name="T96" fmla="*/ 0 w 530"/>
                <a:gd name="T97" fmla="*/ 1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a:solidFill>
                <a:schemeClr val="bg1"/>
              </a:solidFill>
              <a:round/>
              <a:headEnd/>
              <a:tailEnd/>
            </a:ln>
          </p:spPr>
          <p:txBody>
            <a:bodyPr/>
            <a:lstStyle/>
            <a:p>
              <a:endParaRPr lang="en-US"/>
            </a:p>
          </p:txBody>
        </p:sp>
        <p:sp>
          <p:nvSpPr>
            <p:cNvPr id="23596" name="Line 143"/>
            <p:cNvSpPr>
              <a:spLocks noChangeShapeType="1"/>
            </p:cNvSpPr>
            <p:nvPr/>
          </p:nvSpPr>
          <p:spPr bwMode="auto">
            <a:xfrm flipH="1" flipV="1">
              <a:off x="3544" y="3332"/>
              <a:ext cx="5" cy="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7" name="Line 144"/>
            <p:cNvSpPr>
              <a:spLocks noChangeShapeType="1"/>
            </p:cNvSpPr>
            <p:nvPr/>
          </p:nvSpPr>
          <p:spPr bwMode="auto">
            <a:xfrm flipV="1">
              <a:off x="3565" y="3332"/>
              <a:ext cx="22" cy="76"/>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3598" name="Oval 145"/>
            <p:cNvSpPr>
              <a:spLocks noChangeArrowheads="1"/>
            </p:cNvSpPr>
            <p:nvPr/>
          </p:nvSpPr>
          <p:spPr bwMode="auto">
            <a:xfrm>
              <a:off x="3034" y="3568"/>
              <a:ext cx="103" cy="101"/>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3599" name="Freeform 146"/>
            <p:cNvSpPr>
              <a:spLocks/>
            </p:cNvSpPr>
            <p:nvPr/>
          </p:nvSpPr>
          <p:spPr bwMode="auto">
            <a:xfrm>
              <a:off x="3022" y="3556"/>
              <a:ext cx="126" cy="126"/>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147"/>
            <p:cNvSpPr>
              <a:spLocks/>
            </p:cNvSpPr>
            <p:nvPr/>
          </p:nvSpPr>
          <p:spPr bwMode="auto">
            <a:xfrm>
              <a:off x="3049" y="3661"/>
              <a:ext cx="24"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Oval 148"/>
            <p:cNvSpPr>
              <a:spLocks noChangeArrowheads="1"/>
            </p:cNvSpPr>
            <p:nvPr/>
          </p:nvSpPr>
          <p:spPr bwMode="auto">
            <a:xfrm>
              <a:off x="3492" y="3528"/>
              <a:ext cx="80" cy="13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3602" name="Freeform 149"/>
            <p:cNvSpPr>
              <a:spLocks/>
            </p:cNvSpPr>
            <p:nvPr/>
          </p:nvSpPr>
          <p:spPr bwMode="auto">
            <a:xfrm>
              <a:off x="3484" y="3518"/>
              <a:ext cx="99" cy="158"/>
            </a:xfrm>
            <a:custGeom>
              <a:avLst/>
              <a:gdLst>
                <a:gd name="T0" fmla="*/ 0 w 606"/>
                <a:gd name="T1" fmla="*/ 1 h 969"/>
                <a:gd name="T2" fmla="*/ 0 w 606"/>
                <a:gd name="T3" fmla="*/ 1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1 h 969"/>
                <a:gd name="T44" fmla="*/ 0 w 606"/>
                <a:gd name="T45" fmla="*/ 1 h 969"/>
                <a:gd name="T46" fmla="*/ 0 w 606"/>
                <a:gd name="T47" fmla="*/ 1 h 969"/>
                <a:gd name="T48" fmla="*/ 0 w 606"/>
                <a:gd name="T49" fmla="*/ 1 h 969"/>
                <a:gd name="T50" fmla="*/ 0 w 606"/>
                <a:gd name="T51" fmla="*/ 1 h 969"/>
                <a:gd name="T52" fmla="*/ 0 w 606"/>
                <a:gd name="T53" fmla="*/ 1 h 969"/>
                <a:gd name="T54" fmla="*/ 0 w 606"/>
                <a:gd name="T55" fmla="*/ 1 h 969"/>
                <a:gd name="T56" fmla="*/ 0 w 606"/>
                <a:gd name="T57" fmla="*/ 1 h 969"/>
                <a:gd name="T58" fmla="*/ 0 w 606"/>
                <a:gd name="T59" fmla="*/ 1 h 969"/>
                <a:gd name="T60" fmla="*/ 0 w 606"/>
                <a:gd name="T61" fmla="*/ 1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1 h 969"/>
                <a:gd name="T108" fmla="*/ 0 w 606"/>
                <a:gd name="T109" fmla="*/ 1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150"/>
            <p:cNvSpPr>
              <a:spLocks/>
            </p:cNvSpPr>
            <p:nvPr/>
          </p:nvSpPr>
          <p:spPr bwMode="auto">
            <a:xfrm>
              <a:off x="3499" y="3646"/>
              <a:ext cx="21"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2976563" y="4360952"/>
            <a:ext cx="4521200"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3" name="Line 3"/>
          <p:cNvSpPr>
            <a:spLocks noChangeShapeType="1"/>
          </p:cNvSpPr>
          <p:nvPr/>
        </p:nvSpPr>
        <p:spPr bwMode="auto">
          <a:xfrm>
            <a:off x="2976563" y="2351088"/>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4" name="Line 4"/>
          <p:cNvSpPr>
            <a:spLocks noChangeShapeType="1"/>
          </p:cNvSpPr>
          <p:nvPr/>
        </p:nvSpPr>
        <p:spPr bwMode="auto">
          <a:xfrm flipV="1">
            <a:off x="5419725" y="2325688"/>
            <a:ext cx="0" cy="1042987"/>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5" name="Line 5"/>
          <p:cNvSpPr>
            <a:spLocks noChangeShapeType="1"/>
          </p:cNvSpPr>
          <p:nvPr/>
        </p:nvSpPr>
        <p:spPr bwMode="auto">
          <a:xfrm>
            <a:off x="5419725" y="2855913"/>
            <a:ext cx="2062163" cy="0"/>
          </a:xfrm>
          <a:prstGeom prst="line">
            <a:avLst/>
          </a:prstGeom>
          <a:noFill/>
          <a:ln w="28575">
            <a:solidFill>
              <a:srgbClr val="33CC33"/>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6" name="Line 6"/>
          <p:cNvSpPr>
            <a:spLocks noChangeShapeType="1"/>
          </p:cNvSpPr>
          <p:nvPr/>
        </p:nvSpPr>
        <p:spPr bwMode="auto">
          <a:xfrm>
            <a:off x="2995613" y="3368675"/>
            <a:ext cx="2443162" cy="0"/>
          </a:xfrm>
          <a:prstGeom prst="line">
            <a:avLst/>
          </a:prstGeom>
          <a:noFill/>
          <a:ln w="28575">
            <a:solidFill>
              <a:srgbClr val="33CC33"/>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7" name="Line 7"/>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08" name="Line 8"/>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09" name="Line 9"/>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0" name="Line 10"/>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11" name="Line 11"/>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2" name="Line 12"/>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3" name="Line 13"/>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614" name="Rectangle 14"/>
          <p:cNvSpPr>
            <a:spLocks noGrp="1" noChangeArrowheads="1"/>
          </p:cNvSpPr>
          <p:nvPr>
            <p:ph type="title"/>
          </p:nvPr>
        </p:nvSpPr>
        <p:spPr/>
        <p:txBody>
          <a:bodyPr/>
          <a:lstStyle/>
          <a:p>
            <a:r>
              <a:rPr lang="en-US"/>
              <a:t>Stage 4: Rules/adjuster creates reserves</a:t>
            </a:r>
          </a:p>
        </p:txBody>
      </p:sp>
      <p:grpSp>
        <p:nvGrpSpPr>
          <p:cNvPr id="25615" name="Group 15"/>
          <p:cNvGrpSpPr>
            <a:grpSpLocks/>
          </p:cNvGrpSpPr>
          <p:nvPr/>
        </p:nvGrpSpPr>
        <p:grpSpPr bwMode="auto">
          <a:xfrm>
            <a:off x="517525" y="869950"/>
            <a:ext cx="1323975" cy="976313"/>
            <a:chOff x="2083" y="1606"/>
            <a:chExt cx="1489" cy="1097"/>
          </a:xfrm>
        </p:grpSpPr>
        <p:sp>
          <p:nvSpPr>
            <p:cNvPr id="25745" name="Rectangle 1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5746" name="Freeform 1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7" name="Freeform 1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8" name="Freeform 1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49" name="Freeform 2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750" name="Rectangle 2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5751" name="Rectangle 2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2" name="AutoShape 2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5753" name="Freeform 24"/>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4" name="Freeform 25"/>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55" name="Rectangle 2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6" name="Rectangle 2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57" name="Rectangle 2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5758" name="Group 29"/>
            <p:cNvGrpSpPr>
              <a:grpSpLocks/>
            </p:cNvGrpSpPr>
            <p:nvPr/>
          </p:nvGrpSpPr>
          <p:grpSpPr bwMode="auto">
            <a:xfrm>
              <a:off x="2221" y="1871"/>
              <a:ext cx="518" cy="782"/>
              <a:chOff x="2400" y="1656"/>
              <a:chExt cx="752" cy="1136"/>
            </a:xfrm>
          </p:grpSpPr>
          <p:sp>
            <p:nvSpPr>
              <p:cNvPr id="25771" name="Freeform 3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5772" name="Freeform 3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3" name="Freeform 3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4" name="Freeform 3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75" name="Freeform 3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5776" name="Line 3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777" name="Line 3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759" name="Group 37"/>
            <p:cNvGrpSpPr>
              <a:grpSpLocks/>
            </p:cNvGrpSpPr>
            <p:nvPr/>
          </p:nvGrpSpPr>
          <p:grpSpPr bwMode="auto">
            <a:xfrm rot="-6511945">
              <a:off x="2834" y="1842"/>
              <a:ext cx="518" cy="783"/>
              <a:chOff x="2400" y="1656"/>
              <a:chExt cx="752" cy="1136"/>
            </a:xfrm>
          </p:grpSpPr>
          <p:sp>
            <p:nvSpPr>
              <p:cNvPr id="2576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576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576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7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760" name="Freeform 45"/>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1" name="Freeform 46"/>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5762" name="Rectangle 4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763" name="Rectangle 4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5616" name="Group 49"/>
          <p:cNvGrpSpPr>
            <a:grpSpLocks/>
          </p:cNvGrpSpPr>
          <p:nvPr/>
        </p:nvGrpSpPr>
        <p:grpSpPr bwMode="auto">
          <a:xfrm>
            <a:off x="2151063" y="1989138"/>
            <a:ext cx="822325" cy="817562"/>
            <a:chOff x="3360" y="800"/>
            <a:chExt cx="620" cy="616"/>
          </a:xfrm>
        </p:grpSpPr>
        <p:sp>
          <p:nvSpPr>
            <p:cNvPr id="25739" name="AutoShape 5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40" name="Freeform 5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41" name="Group 52"/>
            <p:cNvGrpSpPr>
              <a:grpSpLocks/>
            </p:cNvGrpSpPr>
            <p:nvPr/>
          </p:nvGrpSpPr>
          <p:grpSpPr bwMode="auto">
            <a:xfrm flipH="1">
              <a:off x="3749" y="1171"/>
              <a:ext cx="212" cy="213"/>
              <a:chOff x="1350" y="686"/>
              <a:chExt cx="1132" cy="1132"/>
            </a:xfrm>
          </p:grpSpPr>
          <p:sp>
            <p:nvSpPr>
              <p:cNvPr id="25743" name="AutoShape 5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44" name="Picture 5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42"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7" name="Group 56"/>
          <p:cNvGrpSpPr>
            <a:grpSpLocks/>
          </p:cNvGrpSpPr>
          <p:nvPr/>
        </p:nvGrpSpPr>
        <p:grpSpPr bwMode="auto">
          <a:xfrm>
            <a:off x="2170113" y="4946650"/>
            <a:ext cx="517525" cy="658813"/>
            <a:chOff x="2401" y="425"/>
            <a:chExt cx="907" cy="1154"/>
          </a:xfrm>
        </p:grpSpPr>
        <p:sp>
          <p:nvSpPr>
            <p:cNvPr id="25733" name="Rectangle 5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34" name="Line 5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5" name="Line 5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36" name="Rectangle 6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37" name="Freeform 61"/>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38" name="Line 6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18" name="Group 63"/>
          <p:cNvGrpSpPr>
            <a:grpSpLocks/>
          </p:cNvGrpSpPr>
          <p:nvPr/>
        </p:nvGrpSpPr>
        <p:grpSpPr bwMode="auto">
          <a:xfrm>
            <a:off x="2151063" y="2965450"/>
            <a:ext cx="822325" cy="817563"/>
            <a:chOff x="3360" y="800"/>
            <a:chExt cx="620" cy="616"/>
          </a:xfrm>
        </p:grpSpPr>
        <p:sp>
          <p:nvSpPr>
            <p:cNvPr id="25727" name="AutoShape 6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8" name="Freeform 65"/>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9" name="Group 66"/>
            <p:cNvGrpSpPr>
              <a:grpSpLocks/>
            </p:cNvGrpSpPr>
            <p:nvPr/>
          </p:nvGrpSpPr>
          <p:grpSpPr bwMode="auto">
            <a:xfrm flipH="1">
              <a:off x="3749" y="1171"/>
              <a:ext cx="212" cy="213"/>
              <a:chOff x="1350" y="686"/>
              <a:chExt cx="1132" cy="1132"/>
            </a:xfrm>
          </p:grpSpPr>
          <p:sp>
            <p:nvSpPr>
              <p:cNvPr id="25731" name="AutoShape 6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32" name="Picture 6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30" name="Picture 6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9" name="Group 70"/>
          <p:cNvGrpSpPr>
            <a:grpSpLocks/>
          </p:cNvGrpSpPr>
          <p:nvPr/>
        </p:nvGrpSpPr>
        <p:grpSpPr bwMode="auto">
          <a:xfrm>
            <a:off x="2151063" y="3943350"/>
            <a:ext cx="822325" cy="817563"/>
            <a:chOff x="3360" y="800"/>
            <a:chExt cx="620" cy="616"/>
          </a:xfrm>
        </p:grpSpPr>
        <p:sp>
          <p:nvSpPr>
            <p:cNvPr id="25721" name="AutoShape 7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5722" name="Freeform 72"/>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5723" name="Group 73"/>
            <p:cNvGrpSpPr>
              <a:grpSpLocks/>
            </p:cNvGrpSpPr>
            <p:nvPr/>
          </p:nvGrpSpPr>
          <p:grpSpPr bwMode="auto">
            <a:xfrm flipH="1">
              <a:off x="3749" y="1171"/>
              <a:ext cx="212" cy="213"/>
              <a:chOff x="1350" y="686"/>
              <a:chExt cx="1132" cy="1132"/>
            </a:xfrm>
          </p:grpSpPr>
          <p:sp>
            <p:nvSpPr>
              <p:cNvPr id="25725" name="AutoShape 7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726" name="Picture 7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724" name="Picture 7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77"/>
          <p:cNvGrpSpPr>
            <a:grpSpLocks/>
          </p:cNvGrpSpPr>
          <p:nvPr/>
        </p:nvGrpSpPr>
        <p:grpSpPr bwMode="auto">
          <a:xfrm>
            <a:off x="2432050" y="5395913"/>
            <a:ext cx="517525" cy="658812"/>
            <a:chOff x="2401" y="425"/>
            <a:chExt cx="907" cy="1154"/>
          </a:xfrm>
        </p:grpSpPr>
        <p:sp>
          <p:nvSpPr>
            <p:cNvPr id="25715" name="Rectangle 7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6" name="Line 7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7" name="Line 8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8" name="Rectangle 8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9" name="Freeform 82"/>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20" name="Line 8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1" name="Group 84"/>
          <p:cNvGrpSpPr>
            <a:grpSpLocks/>
          </p:cNvGrpSpPr>
          <p:nvPr/>
        </p:nvGrpSpPr>
        <p:grpSpPr bwMode="auto">
          <a:xfrm>
            <a:off x="2693988" y="5843588"/>
            <a:ext cx="517525" cy="658812"/>
            <a:chOff x="2401" y="425"/>
            <a:chExt cx="907" cy="1154"/>
          </a:xfrm>
        </p:grpSpPr>
        <p:sp>
          <p:nvSpPr>
            <p:cNvPr id="25709" name="Rectangle 8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5710" name="Line 8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1" name="Line 8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2" name="Rectangle 8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5713" name="Freeform 89"/>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5714" name="Line 9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22" name="Group 91"/>
          <p:cNvGrpSpPr>
            <a:grpSpLocks/>
          </p:cNvGrpSpPr>
          <p:nvPr/>
        </p:nvGrpSpPr>
        <p:grpSpPr bwMode="auto">
          <a:xfrm>
            <a:off x="3522663" y="4116388"/>
            <a:ext cx="509587" cy="493712"/>
            <a:chOff x="4200" y="2899"/>
            <a:chExt cx="915" cy="885"/>
          </a:xfrm>
        </p:grpSpPr>
        <p:sp>
          <p:nvSpPr>
            <p:cNvPr id="25692" name="Rectangle 92"/>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93" name="AutoShape 93"/>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4" name="AutoShape 94"/>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5" name="AutoShape 95"/>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96" name="Freeform 96"/>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7" name="Freeform 97"/>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8" name="Freeform 98"/>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99" name="Freeform 99"/>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0" name="Freeform 100"/>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1" name="Freeform 101"/>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2" name="Freeform 102"/>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703" name="Line 103"/>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4" name="Line 104"/>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5" name="Line 105"/>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6" name="Line 106"/>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7" name="Line 107"/>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708" name="Line 108"/>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3" name="AutoShape 109"/>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4" name="Group 110"/>
          <p:cNvGrpSpPr>
            <a:grpSpLocks/>
          </p:cNvGrpSpPr>
          <p:nvPr/>
        </p:nvGrpSpPr>
        <p:grpSpPr bwMode="auto">
          <a:xfrm>
            <a:off x="3502025" y="3149600"/>
            <a:ext cx="509588" cy="493713"/>
            <a:chOff x="4200" y="2899"/>
            <a:chExt cx="915" cy="885"/>
          </a:xfrm>
        </p:grpSpPr>
        <p:sp>
          <p:nvSpPr>
            <p:cNvPr id="25675" name="Rectangle 111"/>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76" name="AutoShape 112"/>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7" name="AutoShape 113"/>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8" name="AutoShape 114"/>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79" name="Freeform 115"/>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0" name="Freeform 116"/>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1" name="Freeform 117"/>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2" name="Freeform 118"/>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3" name="Freeform 119"/>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4" name="Freeform 120"/>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5" name="Freeform 121"/>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86" name="Line 122"/>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7" name="Line 123"/>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8" name="Line 124"/>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89" name="Line 125"/>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0" name="Line 126"/>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91" name="Line 127"/>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5" name="AutoShape 128"/>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5626" name="Group 129"/>
          <p:cNvGrpSpPr>
            <a:grpSpLocks/>
          </p:cNvGrpSpPr>
          <p:nvPr/>
        </p:nvGrpSpPr>
        <p:grpSpPr bwMode="auto">
          <a:xfrm>
            <a:off x="3516313" y="2152650"/>
            <a:ext cx="509587" cy="493713"/>
            <a:chOff x="4200" y="2899"/>
            <a:chExt cx="915" cy="885"/>
          </a:xfrm>
        </p:grpSpPr>
        <p:sp>
          <p:nvSpPr>
            <p:cNvPr id="25658" name="Rectangle 13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5659" name="AutoShape 13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0" name="AutoShape 13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1" name="AutoShape 13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5662" name="Freeform 13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3" name="Freeform 13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4" name="Freeform 13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5" name="Freeform 13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6" name="Freeform 13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7" name="Freeform 13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8" name="Freeform 14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69" name="Line 14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0" name="Line 14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1" name="Line 14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2" name="Line 14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3" name="Line 14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674" name="Line 14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5627" name="AutoShape 147"/>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5628" name="Text Box 14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5629" name="Text Box 14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5630" name="Text Box 15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grpSp>
        <p:nvGrpSpPr>
          <p:cNvPr id="25631" name="Group 151"/>
          <p:cNvGrpSpPr>
            <a:grpSpLocks/>
          </p:cNvGrpSpPr>
          <p:nvPr/>
        </p:nvGrpSpPr>
        <p:grpSpPr bwMode="auto">
          <a:xfrm>
            <a:off x="1844675" y="1155700"/>
            <a:ext cx="2386013" cy="674688"/>
            <a:chOff x="1162" y="786"/>
            <a:chExt cx="1503" cy="425"/>
          </a:xfrm>
        </p:grpSpPr>
        <p:grpSp>
          <p:nvGrpSpPr>
            <p:cNvPr id="25642" name="Group 152"/>
            <p:cNvGrpSpPr>
              <a:grpSpLocks/>
            </p:cNvGrpSpPr>
            <p:nvPr/>
          </p:nvGrpSpPr>
          <p:grpSpPr bwMode="auto">
            <a:xfrm>
              <a:off x="1481" y="786"/>
              <a:ext cx="631" cy="425"/>
              <a:chOff x="2984" y="3331"/>
              <a:chExt cx="845" cy="569"/>
            </a:xfrm>
          </p:grpSpPr>
          <p:sp>
            <p:nvSpPr>
              <p:cNvPr id="25645" name="AutoShape 1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5646" name="Group 154"/>
              <p:cNvGrpSpPr>
                <a:grpSpLocks/>
              </p:cNvGrpSpPr>
              <p:nvPr/>
            </p:nvGrpSpPr>
            <p:grpSpPr bwMode="auto">
              <a:xfrm>
                <a:off x="3386" y="3487"/>
                <a:ext cx="443" cy="398"/>
                <a:chOff x="4838" y="2218"/>
                <a:chExt cx="395" cy="355"/>
              </a:xfrm>
            </p:grpSpPr>
            <p:sp>
              <p:nvSpPr>
                <p:cNvPr id="25647" name="Freeform 15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8" name="Freeform 15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49" name="Freeform 15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0" name="Freeform 15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1" name="Freeform 15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2" name="Freeform 16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3" name="Freeform 16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4" name="Rectangle 1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5" name="Rectangle 1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6" name="Freeform 16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57" name="Rectangle 1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5643" name="Text Box 16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5644" name="Line 16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5632" name="Group 168"/>
          <p:cNvGrpSpPr>
            <a:grpSpLocks/>
          </p:cNvGrpSpPr>
          <p:nvPr/>
        </p:nvGrpSpPr>
        <p:grpSpPr bwMode="auto">
          <a:xfrm>
            <a:off x="7316788" y="1382713"/>
            <a:ext cx="1157287" cy="3987800"/>
            <a:chOff x="4609" y="929"/>
            <a:chExt cx="729" cy="2512"/>
          </a:xfrm>
        </p:grpSpPr>
        <p:grpSp>
          <p:nvGrpSpPr>
            <p:cNvPr id="25633" name="Group 169"/>
            <p:cNvGrpSpPr>
              <a:grpSpLocks/>
            </p:cNvGrpSpPr>
            <p:nvPr/>
          </p:nvGrpSpPr>
          <p:grpSpPr bwMode="auto">
            <a:xfrm>
              <a:off x="4691" y="1557"/>
              <a:ext cx="565" cy="565"/>
              <a:chOff x="1350" y="686"/>
              <a:chExt cx="1132" cy="1132"/>
            </a:xfrm>
          </p:grpSpPr>
          <p:sp>
            <p:nvSpPr>
              <p:cNvPr id="25640" name="AutoShape 1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41" name="Picture 1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4" name="Group 172"/>
            <p:cNvGrpSpPr>
              <a:grpSpLocks/>
            </p:cNvGrpSpPr>
            <p:nvPr/>
          </p:nvGrpSpPr>
          <p:grpSpPr bwMode="auto">
            <a:xfrm>
              <a:off x="4691" y="2530"/>
              <a:ext cx="565" cy="565"/>
              <a:chOff x="1350" y="686"/>
              <a:chExt cx="1132" cy="1132"/>
            </a:xfrm>
          </p:grpSpPr>
          <p:sp>
            <p:nvSpPr>
              <p:cNvPr id="25638"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5639"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35" name="Text Box 17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5636" name="Text Box 17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5637" name="Text Box 17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8"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29"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0"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9"/>
          <p:cNvSpPr>
            <a:spLocks noGrp="1" noChangeArrowheads="1"/>
          </p:cNvSpPr>
          <p:nvPr>
            <p:ph type="title"/>
          </p:nvPr>
        </p:nvSpPr>
        <p:spPr/>
        <p:txBody>
          <a:bodyPr/>
          <a:lstStyle/>
          <a:p>
            <a:r>
              <a:rPr lang="en-US"/>
              <a:t>Stage 5: Users complete activities</a:t>
            </a:r>
          </a:p>
        </p:txBody>
      </p:sp>
      <p:grpSp>
        <p:nvGrpSpPr>
          <p:cNvPr id="26634" name="Group 10"/>
          <p:cNvGrpSpPr>
            <a:grpSpLocks/>
          </p:cNvGrpSpPr>
          <p:nvPr/>
        </p:nvGrpSpPr>
        <p:grpSpPr bwMode="auto">
          <a:xfrm>
            <a:off x="517525" y="869950"/>
            <a:ext cx="1323975" cy="976313"/>
            <a:chOff x="2083" y="1606"/>
            <a:chExt cx="1489" cy="1097"/>
          </a:xfrm>
        </p:grpSpPr>
        <p:sp>
          <p:nvSpPr>
            <p:cNvPr id="26767"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68"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69"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0"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1"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6772"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73"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4"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75"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6"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77"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8"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79"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80" name="Group 24"/>
            <p:cNvGrpSpPr>
              <a:grpSpLocks/>
            </p:cNvGrpSpPr>
            <p:nvPr/>
          </p:nvGrpSpPr>
          <p:grpSpPr bwMode="auto">
            <a:xfrm>
              <a:off x="2221" y="1871"/>
              <a:ext cx="518" cy="782"/>
              <a:chOff x="2400" y="1656"/>
              <a:chExt cx="752" cy="1136"/>
            </a:xfrm>
          </p:grpSpPr>
          <p:sp>
            <p:nvSpPr>
              <p:cNvPr id="26793"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6794"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5"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6"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7"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6798"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99"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81" name="Group 32"/>
            <p:cNvGrpSpPr>
              <a:grpSpLocks/>
            </p:cNvGrpSpPr>
            <p:nvPr/>
          </p:nvGrpSpPr>
          <p:grpSpPr bwMode="auto">
            <a:xfrm rot="-6511945">
              <a:off x="2834" y="1842"/>
              <a:ext cx="518" cy="783"/>
              <a:chOff x="2400" y="1656"/>
              <a:chExt cx="752" cy="1136"/>
            </a:xfrm>
          </p:grpSpPr>
          <p:sp>
            <p:nvSpPr>
              <p:cNvPr id="26786"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6787"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8"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89"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0"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6791"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92"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82"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3"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6784"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85"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6635" name="Group 44"/>
          <p:cNvGrpSpPr>
            <a:grpSpLocks/>
          </p:cNvGrpSpPr>
          <p:nvPr/>
        </p:nvGrpSpPr>
        <p:grpSpPr bwMode="auto">
          <a:xfrm>
            <a:off x="2151063" y="1989138"/>
            <a:ext cx="822325" cy="817562"/>
            <a:chOff x="3360" y="800"/>
            <a:chExt cx="620" cy="616"/>
          </a:xfrm>
        </p:grpSpPr>
        <p:sp>
          <p:nvSpPr>
            <p:cNvPr id="26761"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62"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63" name="Group 47"/>
            <p:cNvGrpSpPr>
              <a:grpSpLocks/>
            </p:cNvGrpSpPr>
            <p:nvPr/>
          </p:nvGrpSpPr>
          <p:grpSpPr bwMode="auto">
            <a:xfrm flipH="1">
              <a:off x="3749" y="1171"/>
              <a:ext cx="212" cy="213"/>
              <a:chOff x="1350" y="686"/>
              <a:chExt cx="1132" cy="1132"/>
            </a:xfrm>
          </p:grpSpPr>
          <p:sp>
            <p:nvSpPr>
              <p:cNvPr id="26765"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66"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64"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6" name="Group 51"/>
          <p:cNvGrpSpPr>
            <a:grpSpLocks/>
          </p:cNvGrpSpPr>
          <p:nvPr/>
        </p:nvGrpSpPr>
        <p:grpSpPr bwMode="auto">
          <a:xfrm>
            <a:off x="2170113" y="4946650"/>
            <a:ext cx="517525" cy="658813"/>
            <a:chOff x="2401" y="425"/>
            <a:chExt cx="907" cy="1154"/>
          </a:xfrm>
        </p:grpSpPr>
        <p:sp>
          <p:nvSpPr>
            <p:cNvPr id="26755"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56"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7"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58"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59"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60"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37" name="Group 58"/>
          <p:cNvGrpSpPr>
            <a:grpSpLocks/>
          </p:cNvGrpSpPr>
          <p:nvPr/>
        </p:nvGrpSpPr>
        <p:grpSpPr bwMode="auto">
          <a:xfrm>
            <a:off x="2151063" y="2965450"/>
            <a:ext cx="822325" cy="817563"/>
            <a:chOff x="3360" y="800"/>
            <a:chExt cx="620" cy="616"/>
          </a:xfrm>
        </p:grpSpPr>
        <p:sp>
          <p:nvSpPr>
            <p:cNvPr id="26749"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50"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51" name="Group 61"/>
            <p:cNvGrpSpPr>
              <a:grpSpLocks/>
            </p:cNvGrpSpPr>
            <p:nvPr/>
          </p:nvGrpSpPr>
          <p:grpSpPr bwMode="auto">
            <a:xfrm flipH="1">
              <a:off x="3749" y="1171"/>
              <a:ext cx="212" cy="213"/>
              <a:chOff x="1350" y="686"/>
              <a:chExt cx="1132" cy="1132"/>
            </a:xfrm>
          </p:grpSpPr>
          <p:sp>
            <p:nvSpPr>
              <p:cNvPr id="26753"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54"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52"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8" name="Group 65"/>
          <p:cNvGrpSpPr>
            <a:grpSpLocks/>
          </p:cNvGrpSpPr>
          <p:nvPr/>
        </p:nvGrpSpPr>
        <p:grpSpPr bwMode="auto">
          <a:xfrm>
            <a:off x="2151063" y="3943350"/>
            <a:ext cx="822325" cy="817563"/>
            <a:chOff x="3360" y="800"/>
            <a:chExt cx="620" cy="616"/>
          </a:xfrm>
        </p:grpSpPr>
        <p:sp>
          <p:nvSpPr>
            <p:cNvPr id="26743"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6744"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745" name="Group 68"/>
            <p:cNvGrpSpPr>
              <a:grpSpLocks/>
            </p:cNvGrpSpPr>
            <p:nvPr/>
          </p:nvGrpSpPr>
          <p:grpSpPr bwMode="auto">
            <a:xfrm flipH="1">
              <a:off x="3749" y="1171"/>
              <a:ext cx="212" cy="213"/>
              <a:chOff x="1350" y="686"/>
              <a:chExt cx="1132" cy="1132"/>
            </a:xfrm>
          </p:grpSpPr>
          <p:sp>
            <p:nvSpPr>
              <p:cNvPr id="26747"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48"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746"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9" name="Group 72"/>
          <p:cNvGrpSpPr>
            <a:grpSpLocks/>
          </p:cNvGrpSpPr>
          <p:nvPr/>
        </p:nvGrpSpPr>
        <p:grpSpPr bwMode="auto">
          <a:xfrm>
            <a:off x="2432050" y="5395913"/>
            <a:ext cx="517525" cy="658812"/>
            <a:chOff x="2401" y="425"/>
            <a:chExt cx="907" cy="1154"/>
          </a:xfrm>
        </p:grpSpPr>
        <p:sp>
          <p:nvSpPr>
            <p:cNvPr id="26737"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8"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9"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40"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41"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42"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0" name="Group 79"/>
          <p:cNvGrpSpPr>
            <a:grpSpLocks/>
          </p:cNvGrpSpPr>
          <p:nvPr/>
        </p:nvGrpSpPr>
        <p:grpSpPr bwMode="auto">
          <a:xfrm>
            <a:off x="2693988" y="5843588"/>
            <a:ext cx="517525" cy="658812"/>
            <a:chOff x="2401" y="425"/>
            <a:chExt cx="907" cy="1154"/>
          </a:xfrm>
        </p:grpSpPr>
        <p:sp>
          <p:nvSpPr>
            <p:cNvPr id="26731"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6732"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3"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734"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6735"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6736"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41"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6642"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6643"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6644"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5"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6646"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nvGrpSpPr>
          <p:cNvPr id="26647" name="Group 92"/>
          <p:cNvGrpSpPr>
            <a:grpSpLocks/>
          </p:cNvGrpSpPr>
          <p:nvPr/>
        </p:nvGrpSpPr>
        <p:grpSpPr bwMode="auto">
          <a:xfrm>
            <a:off x="1844675" y="1155700"/>
            <a:ext cx="2386013" cy="674688"/>
            <a:chOff x="1162" y="786"/>
            <a:chExt cx="1503" cy="425"/>
          </a:xfrm>
        </p:grpSpPr>
        <p:grpSp>
          <p:nvGrpSpPr>
            <p:cNvPr id="26715" name="Group 93"/>
            <p:cNvGrpSpPr>
              <a:grpSpLocks/>
            </p:cNvGrpSpPr>
            <p:nvPr/>
          </p:nvGrpSpPr>
          <p:grpSpPr bwMode="auto">
            <a:xfrm>
              <a:off x="1481" y="786"/>
              <a:ext cx="631" cy="425"/>
              <a:chOff x="2984" y="3331"/>
              <a:chExt cx="845" cy="569"/>
            </a:xfrm>
          </p:grpSpPr>
          <p:sp>
            <p:nvSpPr>
              <p:cNvPr id="26718" name="AutoShape 94"/>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6719" name="Group 95"/>
              <p:cNvGrpSpPr>
                <a:grpSpLocks/>
              </p:cNvGrpSpPr>
              <p:nvPr/>
            </p:nvGrpSpPr>
            <p:grpSpPr bwMode="auto">
              <a:xfrm>
                <a:off x="3386" y="3487"/>
                <a:ext cx="443" cy="398"/>
                <a:chOff x="4838" y="2218"/>
                <a:chExt cx="395" cy="355"/>
              </a:xfrm>
            </p:grpSpPr>
            <p:sp>
              <p:nvSpPr>
                <p:cNvPr id="26720" name="Freeform 96"/>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1" name="Freeform 97"/>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2" name="Freeform 98"/>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3" name="Freeform 99"/>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4" name="Freeform 100"/>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5" name="Freeform 101"/>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6" name="Freeform 102"/>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27" name="Rectangle 103"/>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8" name="Rectangle 104"/>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9" name="Freeform 105"/>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Rectangle 106"/>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6716" name="Text Box 107"/>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6717" name="Line 108"/>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648" name="Group 109"/>
          <p:cNvGrpSpPr>
            <a:grpSpLocks/>
          </p:cNvGrpSpPr>
          <p:nvPr/>
        </p:nvGrpSpPr>
        <p:grpSpPr bwMode="auto">
          <a:xfrm>
            <a:off x="7316788" y="1382713"/>
            <a:ext cx="1157287" cy="3987800"/>
            <a:chOff x="4609" y="929"/>
            <a:chExt cx="729" cy="2512"/>
          </a:xfrm>
        </p:grpSpPr>
        <p:grpSp>
          <p:nvGrpSpPr>
            <p:cNvPr id="26706" name="Group 110"/>
            <p:cNvGrpSpPr>
              <a:grpSpLocks/>
            </p:cNvGrpSpPr>
            <p:nvPr/>
          </p:nvGrpSpPr>
          <p:grpSpPr bwMode="auto">
            <a:xfrm>
              <a:off x="4691" y="1557"/>
              <a:ext cx="565" cy="565"/>
              <a:chOff x="1350" y="686"/>
              <a:chExt cx="1132" cy="1132"/>
            </a:xfrm>
          </p:grpSpPr>
          <p:sp>
            <p:nvSpPr>
              <p:cNvPr id="26713" name="AutoShape 11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4" name="Picture 112"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07" name="Group 113"/>
            <p:cNvGrpSpPr>
              <a:grpSpLocks/>
            </p:cNvGrpSpPr>
            <p:nvPr/>
          </p:nvGrpSpPr>
          <p:grpSpPr bwMode="auto">
            <a:xfrm>
              <a:off x="4691" y="2530"/>
              <a:ext cx="565" cy="565"/>
              <a:chOff x="1350" y="686"/>
              <a:chExt cx="1132" cy="1132"/>
            </a:xfrm>
          </p:grpSpPr>
          <p:sp>
            <p:nvSpPr>
              <p:cNvPr id="26711" name="AutoShape 11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6712" name="Picture 11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708" name="Text Box 116"/>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6709" name="Text Box 117"/>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6710" name="Text Box 118"/>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6649" name="Group 119"/>
          <p:cNvGrpSpPr>
            <a:grpSpLocks/>
          </p:cNvGrpSpPr>
          <p:nvPr/>
        </p:nvGrpSpPr>
        <p:grpSpPr bwMode="auto">
          <a:xfrm>
            <a:off x="3522663" y="4116388"/>
            <a:ext cx="509587" cy="493712"/>
            <a:chOff x="4200" y="2899"/>
            <a:chExt cx="915" cy="885"/>
          </a:xfrm>
        </p:grpSpPr>
        <p:sp>
          <p:nvSpPr>
            <p:cNvPr id="26689" name="Rectangle 12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90" name="AutoShape 12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1" name="AutoShape 12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2" name="AutoShape 12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93" name="Freeform 12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4" name="Freeform 12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5" name="Freeform 12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6" name="Freeform 12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7" name="Freeform 12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8" name="Freeform 12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99" name="Freeform 13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700" name="Line 13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1" name="Line 13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2" name="Line 13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3" name="Line 13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4" name="Line 13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05" name="Line 13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0" name="AutoShape 13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1" name="Group 138"/>
          <p:cNvGrpSpPr>
            <a:grpSpLocks/>
          </p:cNvGrpSpPr>
          <p:nvPr/>
        </p:nvGrpSpPr>
        <p:grpSpPr bwMode="auto">
          <a:xfrm>
            <a:off x="3502025" y="3149600"/>
            <a:ext cx="509588" cy="493713"/>
            <a:chOff x="4200" y="2899"/>
            <a:chExt cx="915" cy="885"/>
          </a:xfrm>
        </p:grpSpPr>
        <p:sp>
          <p:nvSpPr>
            <p:cNvPr id="26672" name="Rectangle 13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73" name="AutoShape 14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4" name="AutoShape 14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5" name="AutoShape 14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76" name="Freeform 14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7" name="Freeform 14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8" name="Freeform 14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79" name="Freeform 14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0" name="Freeform 14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1" name="Freeform 14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2" name="Freeform 14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83" name="Line 15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4" name="Line 15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5" name="Line 15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15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Line 15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8" name="Line 15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2" name="AutoShape 15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6653" name="Group 157"/>
          <p:cNvGrpSpPr>
            <a:grpSpLocks/>
          </p:cNvGrpSpPr>
          <p:nvPr/>
        </p:nvGrpSpPr>
        <p:grpSpPr bwMode="auto">
          <a:xfrm>
            <a:off x="3516313" y="2152650"/>
            <a:ext cx="509587" cy="493713"/>
            <a:chOff x="4200" y="2899"/>
            <a:chExt cx="915" cy="885"/>
          </a:xfrm>
        </p:grpSpPr>
        <p:sp>
          <p:nvSpPr>
            <p:cNvPr id="26655" name="Rectangle 15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6656" name="AutoShape 15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7" name="AutoShape 16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8" name="AutoShape 16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6659" name="Freeform 16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0" name="Freeform 16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1" name="Freeform 16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2" name="Freeform 16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3" name="Freeform 16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4" name="Freeform 16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5" name="Freeform 16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6666" name="Line 16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7" name="Line 17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8" name="Line 17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9" name="Line 17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0" name="Line 17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71" name="Line 17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54" name="AutoShape 17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3"/>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2" name="Line 4"/>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3" name="Line 5"/>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654" name="Line 6"/>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7"/>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8"/>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Rectangle 9"/>
          <p:cNvSpPr>
            <a:spLocks noGrp="1" noChangeArrowheads="1"/>
          </p:cNvSpPr>
          <p:nvPr>
            <p:ph type="title"/>
          </p:nvPr>
        </p:nvSpPr>
        <p:spPr/>
        <p:txBody>
          <a:bodyPr/>
          <a:lstStyle/>
          <a:p>
            <a:r>
              <a:rPr lang="en-US"/>
              <a:t>Stage 6: Claim and exposures become payable</a:t>
            </a:r>
          </a:p>
        </p:txBody>
      </p:sp>
      <p:grpSp>
        <p:nvGrpSpPr>
          <p:cNvPr id="27658" name="Group 10"/>
          <p:cNvGrpSpPr>
            <a:grpSpLocks/>
          </p:cNvGrpSpPr>
          <p:nvPr/>
        </p:nvGrpSpPr>
        <p:grpSpPr bwMode="auto">
          <a:xfrm>
            <a:off x="517525" y="869950"/>
            <a:ext cx="1323975" cy="976313"/>
            <a:chOff x="2083" y="1606"/>
            <a:chExt cx="1489" cy="1097"/>
          </a:xfrm>
        </p:grpSpPr>
        <p:sp>
          <p:nvSpPr>
            <p:cNvPr id="27796" name="Rectangle 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7797" name="Freeform 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8" name="Freeform 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799" name="Freeform 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0" name="Freeform 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7801" name="Rectangle 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7802" name="Rectangle 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3" name="AutoShape 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7804" name="Freeform 19"/>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5" name="Freeform 20"/>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06" name="Rectangle 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7" name="Rectangle 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08" name="Rectangle 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7809" name="Group 24"/>
            <p:cNvGrpSpPr>
              <a:grpSpLocks/>
            </p:cNvGrpSpPr>
            <p:nvPr/>
          </p:nvGrpSpPr>
          <p:grpSpPr bwMode="auto">
            <a:xfrm>
              <a:off x="2221" y="1871"/>
              <a:ext cx="518" cy="782"/>
              <a:chOff x="2400" y="1656"/>
              <a:chExt cx="752" cy="1136"/>
            </a:xfrm>
          </p:grpSpPr>
          <p:sp>
            <p:nvSpPr>
              <p:cNvPr id="27822" name="Freeform 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7823" name="Freeform 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4" name="Freeform 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5" name="Freeform 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6" name="Freeform 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7827" name="Line 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828" name="Line 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810" name="Group 32"/>
            <p:cNvGrpSpPr>
              <a:grpSpLocks/>
            </p:cNvGrpSpPr>
            <p:nvPr/>
          </p:nvGrpSpPr>
          <p:grpSpPr bwMode="auto">
            <a:xfrm rot="-6511945">
              <a:off x="2834" y="1842"/>
              <a:ext cx="518" cy="783"/>
              <a:chOff x="2400" y="1656"/>
              <a:chExt cx="752" cy="1136"/>
            </a:xfrm>
          </p:grpSpPr>
          <p:sp>
            <p:nvSpPr>
              <p:cNvPr id="27815"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816"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7"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8"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19"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7820"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821"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811" name="Freeform 40"/>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2" name="Freeform 41"/>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7813" name="Rectangle 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7814" name="Rectangle 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7659" name="Group 44"/>
          <p:cNvGrpSpPr>
            <a:grpSpLocks/>
          </p:cNvGrpSpPr>
          <p:nvPr/>
        </p:nvGrpSpPr>
        <p:grpSpPr bwMode="auto">
          <a:xfrm>
            <a:off x="2151063" y="1989138"/>
            <a:ext cx="822325" cy="817562"/>
            <a:chOff x="3360" y="800"/>
            <a:chExt cx="620" cy="616"/>
          </a:xfrm>
        </p:grpSpPr>
        <p:sp>
          <p:nvSpPr>
            <p:cNvPr id="27790" name="AutoShape 45"/>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91" name="Freeform 46"/>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92" name="Group 47"/>
            <p:cNvGrpSpPr>
              <a:grpSpLocks/>
            </p:cNvGrpSpPr>
            <p:nvPr/>
          </p:nvGrpSpPr>
          <p:grpSpPr bwMode="auto">
            <a:xfrm flipH="1">
              <a:off x="3749" y="1171"/>
              <a:ext cx="212" cy="213"/>
              <a:chOff x="1350" y="686"/>
              <a:chExt cx="1132" cy="1132"/>
            </a:xfrm>
          </p:grpSpPr>
          <p:sp>
            <p:nvSpPr>
              <p:cNvPr id="27794" name="AutoShape 48"/>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95" name="Picture 49"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93" name="Picture 5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0" name="Group 51"/>
          <p:cNvGrpSpPr>
            <a:grpSpLocks/>
          </p:cNvGrpSpPr>
          <p:nvPr/>
        </p:nvGrpSpPr>
        <p:grpSpPr bwMode="auto">
          <a:xfrm>
            <a:off x="2170113" y="4946650"/>
            <a:ext cx="517525" cy="658813"/>
            <a:chOff x="2401" y="425"/>
            <a:chExt cx="907" cy="1154"/>
          </a:xfrm>
        </p:grpSpPr>
        <p:sp>
          <p:nvSpPr>
            <p:cNvPr id="27784" name="Rectangle 5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85" name="Line 5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6" name="Line 5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87" name="Rectangle 5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88" name="Freeform 56"/>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89" name="Line 5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1" name="Group 58"/>
          <p:cNvGrpSpPr>
            <a:grpSpLocks/>
          </p:cNvGrpSpPr>
          <p:nvPr/>
        </p:nvGrpSpPr>
        <p:grpSpPr bwMode="auto">
          <a:xfrm>
            <a:off x="2151063" y="2965450"/>
            <a:ext cx="822325" cy="817563"/>
            <a:chOff x="3360" y="800"/>
            <a:chExt cx="620" cy="616"/>
          </a:xfrm>
        </p:grpSpPr>
        <p:sp>
          <p:nvSpPr>
            <p:cNvPr id="27778" name="AutoShape 5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9" name="Freeform 60"/>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80" name="Group 61"/>
            <p:cNvGrpSpPr>
              <a:grpSpLocks/>
            </p:cNvGrpSpPr>
            <p:nvPr/>
          </p:nvGrpSpPr>
          <p:grpSpPr bwMode="auto">
            <a:xfrm flipH="1">
              <a:off x="3749" y="1171"/>
              <a:ext cx="212" cy="213"/>
              <a:chOff x="1350" y="686"/>
              <a:chExt cx="1132" cy="1132"/>
            </a:xfrm>
          </p:grpSpPr>
          <p:sp>
            <p:nvSpPr>
              <p:cNvPr id="27782" name="AutoShape 6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83" name="Picture 63"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81" name="Picture 6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65"/>
          <p:cNvGrpSpPr>
            <a:grpSpLocks/>
          </p:cNvGrpSpPr>
          <p:nvPr/>
        </p:nvGrpSpPr>
        <p:grpSpPr bwMode="auto">
          <a:xfrm>
            <a:off x="2151063" y="3943350"/>
            <a:ext cx="822325" cy="817563"/>
            <a:chOff x="3360" y="800"/>
            <a:chExt cx="620" cy="616"/>
          </a:xfrm>
        </p:grpSpPr>
        <p:sp>
          <p:nvSpPr>
            <p:cNvPr id="27772" name="AutoShape 6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7773" name="Freeform 6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7774" name="Group 68"/>
            <p:cNvGrpSpPr>
              <a:grpSpLocks/>
            </p:cNvGrpSpPr>
            <p:nvPr/>
          </p:nvGrpSpPr>
          <p:grpSpPr bwMode="auto">
            <a:xfrm flipH="1">
              <a:off x="3749" y="1171"/>
              <a:ext cx="212" cy="213"/>
              <a:chOff x="1350" y="686"/>
              <a:chExt cx="1132" cy="1132"/>
            </a:xfrm>
          </p:grpSpPr>
          <p:sp>
            <p:nvSpPr>
              <p:cNvPr id="27776" name="AutoShape 6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777" name="Picture 7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75" name="Picture 7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72"/>
          <p:cNvGrpSpPr>
            <a:grpSpLocks/>
          </p:cNvGrpSpPr>
          <p:nvPr/>
        </p:nvGrpSpPr>
        <p:grpSpPr bwMode="auto">
          <a:xfrm>
            <a:off x="2432050" y="5395913"/>
            <a:ext cx="517525" cy="658812"/>
            <a:chOff x="2401" y="425"/>
            <a:chExt cx="907" cy="1154"/>
          </a:xfrm>
        </p:grpSpPr>
        <p:sp>
          <p:nvSpPr>
            <p:cNvPr id="27766" name="Rectangle 7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7" name="Line 7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8" name="Line 7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9" name="Rectangle 7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70" name="Freeform 7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71" name="Line 7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64" name="Group 79"/>
          <p:cNvGrpSpPr>
            <a:grpSpLocks/>
          </p:cNvGrpSpPr>
          <p:nvPr/>
        </p:nvGrpSpPr>
        <p:grpSpPr bwMode="auto">
          <a:xfrm>
            <a:off x="2693988" y="5843588"/>
            <a:ext cx="517525" cy="658812"/>
            <a:chOff x="2401" y="425"/>
            <a:chExt cx="907" cy="1154"/>
          </a:xfrm>
        </p:grpSpPr>
        <p:sp>
          <p:nvSpPr>
            <p:cNvPr id="27760"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7761"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2"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763"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7764" name="Freeform 84"/>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7765"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65" name="Text Box 86"/>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7666" name="Text Box 87"/>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7667" name="Text Box 88"/>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7668" name="Freeform 89"/>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69" name="Freeform 90"/>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0" name="Freeform 91"/>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7671" name="Text Box 92"/>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2" name="Text Box 93"/>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3" name="Text Box 94"/>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7674" name="Text Box 95"/>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7675" name="Group 96"/>
          <p:cNvGrpSpPr>
            <a:grpSpLocks/>
          </p:cNvGrpSpPr>
          <p:nvPr/>
        </p:nvGrpSpPr>
        <p:grpSpPr bwMode="auto">
          <a:xfrm>
            <a:off x="1844675" y="1155700"/>
            <a:ext cx="2386013" cy="674688"/>
            <a:chOff x="1162" y="786"/>
            <a:chExt cx="1503" cy="425"/>
          </a:xfrm>
        </p:grpSpPr>
        <p:grpSp>
          <p:nvGrpSpPr>
            <p:cNvPr id="27744" name="Group 97"/>
            <p:cNvGrpSpPr>
              <a:grpSpLocks/>
            </p:cNvGrpSpPr>
            <p:nvPr/>
          </p:nvGrpSpPr>
          <p:grpSpPr bwMode="auto">
            <a:xfrm>
              <a:off x="1481" y="786"/>
              <a:ext cx="631" cy="425"/>
              <a:chOff x="2984" y="3331"/>
              <a:chExt cx="845" cy="569"/>
            </a:xfrm>
          </p:grpSpPr>
          <p:sp>
            <p:nvSpPr>
              <p:cNvPr id="27747" name="AutoShape 98"/>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7748" name="Group 99"/>
              <p:cNvGrpSpPr>
                <a:grpSpLocks/>
              </p:cNvGrpSpPr>
              <p:nvPr/>
            </p:nvGrpSpPr>
            <p:grpSpPr bwMode="auto">
              <a:xfrm>
                <a:off x="3386" y="3487"/>
                <a:ext cx="443" cy="398"/>
                <a:chOff x="4838" y="2218"/>
                <a:chExt cx="395" cy="355"/>
              </a:xfrm>
            </p:grpSpPr>
            <p:sp>
              <p:nvSpPr>
                <p:cNvPr id="27749" name="Freeform 100"/>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101"/>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Freeform 102"/>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2" name="Freeform 103"/>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104"/>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105"/>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106"/>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Rectangle 107"/>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7" name="Rectangle 108"/>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8" name="Freeform 109"/>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Rectangle 110"/>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7745" name="Text Box 111"/>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7746" name="Line 112"/>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7676" name="Group 113"/>
          <p:cNvGrpSpPr>
            <a:grpSpLocks/>
          </p:cNvGrpSpPr>
          <p:nvPr/>
        </p:nvGrpSpPr>
        <p:grpSpPr bwMode="auto">
          <a:xfrm>
            <a:off x="2970213" y="2152650"/>
            <a:ext cx="1062037" cy="2457450"/>
            <a:chOff x="1871" y="1414"/>
            <a:chExt cx="669" cy="1548"/>
          </a:xfrm>
        </p:grpSpPr>
        <p:grpSp>
          <p:nvGrpSpPr>
            <p:cNvPr id="27687" name="Group 114"/>
            <p:cNvGrpSpPr>
              <a:grpSpLocks/>
            </p:cNvGrpSpPr>
            <p:nvPr/>
          </p:nvGrpSpPr>
          <p:grpSpPr bwMode="auto">
            <a:xfrm>
              <a:off x="2219" y="2651"/>
              <a:ext cx="321" cy="311"/>
              <a:chOff x="4200" y="2899"/>
              <a:chExt cx="915" cy="885"/>
            </a:xfrm>
          </p:grpSpPr>
          <p:sp>
            <p:nvSpPr>
              <p:cNvPr id="27727" name="Rectangle 115"/>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28" name="AutoShape 116"/>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29" name="AutoShape 117"/>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0" name="AutoShape 118"/>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31" name="Freeform 119"/>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2" name="Freeform 120"/>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3" name="Freeform 121"/>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4" name="Freeform 122"/>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5" name="Freeform 123"/>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6" name="Freeform 124"/>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7" name="Freeform 125"/>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38" name="Line 126"/>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39" name="Line 127"/>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0" name="Line 128"/>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1" name="Line 129"/>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2" name="Line 130"/>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43" name="Line 131"/>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88" name="AutoShape 132"/>
            <p:cNvSpPr>
              <a:spLocks noChangeArrowheads="1"/>
            </p:cNvSpPr>
            <p:nvPr/>
          </p:nvSpPr>
          <p:spPr bwMode="auto">
            <a:xfrm>
              <a:off x="1884" y="2675"/>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89" name="Group 133"/>
            <p:cNvGrpSpPr>
              <a:grpSpLocks/>
            </p:cNvGrpSpPr>
            <p:nvPr/>
          </p:nvGrpSpPr>
          <p:grpSpPr bwMode="auto">
            <a:xfrm>
              <a:off x="2206" y="2042"/>
              <a:ext cx="321" cy="311"/>
              <a:chOff x="4200" y="2899"/>
              <a:chExt cx="915" cy="885"/>
            </a:xfrm>
          </p:grpSpPr>
          <p:sp>
            <p:nvSpPr>
              <p:cNvPr id="27710" name="Rectangle 134"/>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711" name="AutoShape 135"/>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2" name="AutoShape 136"/>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3" name="AutoShape 137"/>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714" name="Freeform 138"/>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5" name="Freeform 139"/>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6" name="Freeform 140"/>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7" name="Freeform 141"/>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8" name="Freeform 142"/>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19" name="Freeform 143"/>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0" name="Freeform 144"/>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21" name="Line 145"/>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2" name="Line 146"/>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3" name="Line 147"/>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4" name="Line 148"/>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5" name="Line 149"/>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26" name="Line 150"/>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0" name="AutoShape 151"/>
            <p:cNvSpPr>
              <a:spLocks noChangeArrowheads="1"/>
            </p:cNvSpPr>
            <p:nvPr/>
          </p:nvSpPr>
          <p:spPr bwMode="auto">
            <a:xfrm>
              <a:off x="1871" y="2066"/>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7691" name="Group 152"/>
            <p:cNvGrpSpPr>
              <a:grpSpLocks/>
            </p:cNvGrpSpPr>
            <p:nvPr/>
          </p:nvGrpSpPr>
          <p:grpSpPr bwMode="auto">
            <a:xfrm>
              <a:off x="2215" y="1414"/>
              <a:ext cx="321" cy="311"/>
              <a:chOff x="4200" y="2899"/>
              <a:chExt cx="915" cy="885"/>
            </a:xfrm>
          </p:grpSpPr>
          <p:sp>
            <p:nvSpPr>
              <p:cNvPr id="27693" name="Rectangle 153"/>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7694" name="AutoShape 154"/>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5" name="AutoShape 155"/>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6" name="AutoShape 156"/>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7697" name="Freeform 157"/>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8" name="Freeform 158"/>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699" name="Freeform 159"/>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0" name="Freeform 160"/>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1" name="Freeform 161"/>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2" name="Freeform 162"/>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3" name="Freeform 163"/>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7704" name="Line 164"/>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5" name="Line 165"/>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6" name="Line 166"/>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7" name="Line 167"/>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8" name="Line 168"/>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709" name="Line 169"/>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7692" name="AutoShape 170"/>
            <p:cNvSpPr>
              <a:spLocks noChangeArrowheads="1"/>
            </p:cNvSpPr>
            <p:nvPr/>
          </p:nvSpPr>
          <p:spPr bwMode="auto">
            <a:xfrm>
              <a:off x="1880" y="1438"/>
              <a:ext cx="368" cy="262"/>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grpSp>
        <p:nvGrpSpPr>
          <p:cNvPr id="27677" name="Group 171"/>
          <p:cNvGrpSpPr>
            <a:grpSpLocks/>
          </p:cNvGrpSpPr>
          <p:nvPr/>
        </p:nvGrpSpPr>
        <p:grpSpPr bwMode="auto">
          <a:xfrm>
            <a:off x="7316788" y="1382713"/>
            <a:ext cx="1157287" cy="3987800"/>
            <a:chOff x="4609" y="929"/>
            <a:chExt cx="729" cy="2512"/>
          </a:xfrm>
        </p:grpSpPr>
        <p:grpSp>
          <p:nvGrpSpPr>
            <p:cNvPr id="27678" name="Group 172"/>
            <p:cNvGrpSpPr>
              <a:grpSpLocks/>
            </p:cNvGrpSpPr>
            <p:nvPr/>
          </p:nvGrpSpPr>
          <p:grpSpPr bwMode="auto">
            <a:xfrm>
              <a:off x="4691" y="1557"/>
              <a:ext cx="565" cy="565"/>
              <a:chOff x="1350" y="686"/>
              <a:chExt cx="1132" cy="1132"/>
            </a:xfrm>
          </p:grpSpPr>
          <p:sp>
            <p:nvSpPr>
              <p:cNvPr id="27685" name="AutoShape 17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6" name="Picture 17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175"/>
            <p:cNvGrpSpPr>
              <a:grpSpLocks/>
            </p:cNvGrpSpPr>
            <p:nvPr/>
          </p:nvGrpSpPr>
          <p:grpSpPr bwMode="auto">
            <a:xfrm>
              <a:off x="4691" y="2530"/>
              <a:ext cx="565" cy="565"/>
              <a:chOff x="1350" y="686"/>
              <a:chExt cx="1132" cy="1132"/>
            </a:xfrm>
          </p:grpSpPr>
          <p:sp>
            <p:nvSpPr>
              <p:cNvPr id="27683" name="AutoShape 1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7684" name="Picture 177"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80" name="Text Box 178"/>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7681" name="Text Box 179"/>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7682" name="Text Box 180"/>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75"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76"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7"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8"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679"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0"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1"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682" name="Rectangle 10"/>
          <p:cNvSpPr>
            <a:spLocks noGrp="1" noChangeArrowheads="1"/>
          </p:cNvSpPr>
          <p:nvPr>
            <p:ph type="title"/>
          </p:nvPr>
        </p:nvSpPr>
        <p:spPr/>
        <p:txBody>
          <a:bodyPr/>
          <a:lstStyle/>
          <a:p>
            <a:r>
              <a:rPr lang="en-US"/>
              <a:t>Stage 7: Checks are issued</a:t>
            </a:r>
          </a:p>
        </p:txBody>
      </p:sp>
      <p:grpSp>
        <p:nvGrpSpPr>
          <p:cNvPr id="28683" name="Group 11"/>
          <p:cNvGrpSpPr>
            <a:grpSpLocks/>
          </p:cNvGrpSpPr>
          <p:nvPr/>
        </p:nvGrpSpPr>
        <p:grpSpPr bwMode="auto">
          <a:xfrm>
            <a:off x="517525" y="869950"/>
            <a:ext cx="1323975" cy="976313"/>
            <a:chOff x="2083" y="1606"/>
            <a:chExt cx="1489" cy="1097"/>
          </a:xfrm>
        </p:grpSpPr>
        <p:sp>
          <p:nvSpPr>
            <p:cNvPr id="28841"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8842"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3"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4"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5"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8846"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8847"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48"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8849"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0"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1"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2"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3"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8854" name="Group 25"/>
            <p:cNvGrpSpPr>
              <a:grpSpLocks/>
            </p:cNvGrpSpPr>
            <p:nvPr/>
          </p:nvGrpSpPr>
          <p:grpSpPr bwMode="auto">
            <a:xfrm>
              <a:off x="2221" y="1871"/>
              <a:ext cx="518" cy="782"/>
              <a:chOff x="2400" y="1656"/>
              <a:chExt cx="752" cy="1136"/>
            </a:xfrm>
          </p:grpSpPr>
          <p:sp>
            <p:nvSpPr>
              <p:cNvPr id="28867"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8868"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9"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0"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71"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8872"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873"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855" name="Group 33"/>
            <p:cNvGrpSpPr>
              <a:grpSpLocks/>
            </p:cNvGrpSpPr>
            <p:nvPr/>
          </p:nvGrpSpPr>
          <p:grpSpPr bwMode="auto">
            <a:xfrm rot="-6511945">
              <a:off x="2834" y="1842"/>
              <a:ext cx="518" cy="783"/>
              <a:chOff x="2400" y="1656"/>
              <a:chExt cx="752" cy="1136"/>
            </a:xfrm>
          </p:grpSpPr>
          <p:sp>
            <p:nvSpPr>
              <p:cNvPr id="28860"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8861"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2"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3"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4"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865"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66"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856"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7"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8858"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8859"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8684" name="Group 45"/>
          <p:cNvGrpSpPr>
            <a:grpSpLocks/>
          </p:cNvGrpSpPr>
          <p:nvPr/>
        </p:nvGrpSpPr>
        <p:grpSpPr bwMode="auto">
          <a:xfrm>
            <a:off x="2151063" y="1989138"/>
            <a:ext cx="822325" cy="817562"/>
            <a:chOff x="3360" y="800"/>
            <a:chExt cx="620" cy="616"/>
          </a:xfrm>
        </p:grpSpPr>
        <p:sp>
          <p:nvSpPr>
            <p:cNvPr id="28835"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36"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37" name="Group 48"/>
            <p:cNvGrpSpPr>
              <a:grpSpLocks/>
            </p:cNvGrpSpPr>
            <p:nvPr/>
          </p:nvGrpSpPr>
          <p:grpSpPr bwMode="auto">
            <a:xfrm flipH="1">
              <a:off x="3749" y="1171"/>
              <a:ext cx="212" cy="213"/>
              <a:chOff x="1350" y="686"/>
              <a:chExt cx="1132" cy="1132"/>
            </a:xfrm>
          </p:grpSpPr>
          <p:sp>
            <p:nvSpPr>
              <p:cNvPr id="28839"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40"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38"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5" name="Group 52"/>
          <p:cNvGrpSpPr>
            <a:grpSpLocks/>
          </p:cNvGrpSpPr>
          <p:nvPr/>
        </p:nvGrpSpPr>
        <p:grpSpPr bwMode="auto">
          <a:xfrm>
            <a:off x="2170113" y="4946650"/>
            <a:ext cx="517525" cy="658813"/>
            <a:chOff x="2401" y="425"/>
            <a:chExt cx="907" cy="1154"/>
          </a:xfrm>
        </p:grpSpPr>
        <p:sp>
          <p:nvSpPr>
            <p:cNvPr id="28829"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30"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1"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2"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33"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34"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6" name="Group 59"/>
          <p:cNvGrpSpPr>
            <a:grpSpLocks/>
          </p:cNvGrpSpPr>
          <p:nvPr/>
        </p:nvGrpSpPr>
        <p:grpSpPr bwMode="auto">
          <a:xfrm>
            <a:off x="2151063" y="2965450"/>
            <a:ext cx="822325" cy="817563"/>
            <a:chOff x="3360" y="800"/>
            <a:chExt cx="620" cy="616"/>
          </a:xfrm>
        </p:grpSpPr>
        <p:sp>
          <p:nvSpPr>
            <p:cNvPr id="28823"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24"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25" name="Group 62"/>
            <p:cNvGrpSpPr>
              <a:grpSpLocks/>
            </p:cNvGrpSpPr>
            <p:nvPr/>
          </p:nvGrpSpPr>
          <p:grpSpPr bwMode="auto">
            <a:xfrm flipH="1">
              <a:off x="3749" y="1171"/>
              <a:ext cx="212" cy="213"/>
              <a:chOff x="1350" y="686"/>
              <a:chExt cx="1132" cy="1132"/>
            </a:xfrm>
          </p:grpSpPr>
          <p:sp>
            <p:nvSpPr>
              <p:cNvPr id="28827"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8"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6"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66"/>
          <p:cNvGrpSpPr>
            <a:grpSpLocks/>
          </p:cNvGrpSpPr>
          <p:nvPr/>
        </p:nvGrpSpPr>
        <p:grpSpPr bwMode="auto">
          <a:xfrm>
            <a:off x="2151063" y="3943350"/>
            <a:ext cx="822325" cy="817563"/>
            <a:chOff x="3360" y="800"/>
            <a:chExt cx="620" cy="616"/>
          </a:xfrm>
        </p:grpSpPr>
        <p:sp>
          <p:nvSpPr>
            <p:cNvPr id="28817"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8818"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8819" name="Group 69"/>
            <p:cNvGrpSpPr>
              <a:grpSpLocks/>
            </p:cNvGrpSpPr>
            <p:nvPr/>
          </p:nvGrpSpPr>
          <p:grpSpPr bwMode="auto">
            <a:xfrm flipH="1">
              <a:off x="3749" y="1171"/>
              <a:ext cx="212" cy="213"/>
              <a:chOff x="1350" y="686"/>
              <a:chExt cx="1132" cy="1132"/>
            </a:xfrm>
          </p:grpSpPr>
          <p:sp>
            <p:nvSpPr>
              <p:cNvPr id="28821"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822"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8820"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73"/>
          <p:cNvGrpSpPr>
            <a:grpSpLocks/>
          </p:cNvGrpSpPr>
          <p:nvPr/>
        </p:nvGrpSpPr>
        <p:grpSpPr bwMode="auto">
          <a:xfrm>
            <a:off x="2432050" y="5395913"/>
            <a:ext cx="517525" cy="658812"/>
            <a:chOff x="2401" y="425"/>
            <a:chExt cx="907" cy="1154"/>
          </a:xfrm>
        </p:grpSpPr>
        <p:sp>
          <p:nvSpPr>
            <p:cNvPr id="28811"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12"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15"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6"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689" name="Group 80"/>
          <p:cNvGrpSpPr>
            <a:grpSpLocks/>
          </p:cNvGrpSpPr>
          <p:nvPr/>
        </p:nvGrpSpPr>
        <p:grpSpPr bwMode="auto">
          <a:xfrm>
            <a:off x="2693988" y="5843588"/>
            <a:ext cx="517525" cy="658812"/>
            <a:chOff x="2401" y="425"/>
            <a:chExt cx="907" cy="1154"/>
          </a:xfrm>
        </p:grpSpPr>
        <p:sp>
          <p:nvSpPr>
            <p:cNvPr id="28805"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8806"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7"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8"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8809"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8810"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0"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8691"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2" name="Group 89"/>
          <p:cNvGrpSpPr>
            <a:grpSpLocks/>
          </p:cNvGrpSpPr>
          <p:nvPr/>
        </p:nvGrpSpPr>
        <p:grpSpPr bwMode="auto">
          <a:xfrm>
            <a:off x="3522663" y="4116388"/>
            <a:ext cx="509587" cy="493712"/>
            <a:chOff x="4200" y="2899"/>
            <a:chExt cx="915" cy="885"/>
          </a:xfrm>
        </p:grpSpPr>
        <p:sp>
          <p:nvSpPr>
            <p:cNvPr id="28788"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89"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0"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1"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92"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3"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4"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5"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6"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7"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8"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99"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0"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1"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2"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3"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804"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3"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4" name="Group 108"/>
          <p:cNvGrpSpPr>
            <a:grpSpLocks/>
          </p:cNvGrpSpPr>
          <p:nvPr/>
        </p:nvGrpSpPr>
        <p:grpSpPr bwMode="auto">
          <a:xfrm>
            <a:off x="3502025" y="3149600"/>
            <a:ext cx="509588" cy="493713"/>
            <a:chOff x="4200" y="2899"/>
            <a:chExt cx="915" cy="885"/>
          </a:xfrm>
        </p:grpSpPr>
        <p:sp>
          <p:nvSpPr>
            <p:cNvPr id="28771"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72"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3"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4"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75"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6"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7"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8"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79"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0"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1"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82"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3"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4"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5"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6"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87"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5"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6" name="Group 127"/>
          <p:cNvGrpSpPr>
            <a:grpSpLocks/>
          </p:cNvGrpSpPr>
          <p:nvPr/>
        </p:nvGrpSpPr>
        <p:grpSpPr bwMode="auto">
          <a:xfrm>
            <a:off x="3516313" y="2152650"/>
            <a:ext cx="509587" cy="493713"/>
            <a:chOff x="4200" y="2899"/>
            <a:chExt cx="915" cy="885"/>
          </a:xfrm>
        </p:grpSpPr>
        <p:sp>
          <p:nvSpPr>
            <p:cNvPr id="28754"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8755"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6"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7"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8758"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59"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0"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1"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2"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3"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4"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765"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6"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7"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8"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69"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70"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8697"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8698" name="Group 146"/>
          <p:cNvGrpSpPr>
            <a:grpSpLocks/>
          </p:cNvGrpSpPr>
          <p:nvPr/>
        </p:nvGrpSpPr>
        <p:grpSpPr bwMode="auto">
          <a:xfrm>
            <a:off x="5233988" y="2576513"/>
            <a:ext cx="881062" cy="612775"/>
            <a:chOff x="3153" y="1049"/>
            <a:chExt cx="752" cy="523"/>
          </a:xfrm>
        </p:grpSpPr>
        <p:sp>
          <p:nvSpPr>
            <p:cNvPr id="28752"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3"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9"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8700" name="Group 150"/>
          <p:cNvGrpSpPr>
            <a:grpSpLocks/>
          </p:cNvGrpSpPr>
          <p:nvPr/>
        </p:nvGrpSpPr>
        <p:grpSpPr bwMode="auto">
          <a:xfrm>
            <a:off x="5233988" y="4065588"/>
            <a:ext cx="881062" cy="612775"/>
            <a:chOff x="3153" y="1049"/>
            <a:chExt cx="752" cy="523"/>
          </a:xfrm>
        </p:grpSpPr>
        <p:sp>
          <p:nvSpPr>
            <p:cNvPr id="28750"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8751"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1"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8702" name="Group 154"/>
          <p:cNvGrpSpPr>
            <a:grpSpLocks/>
          </p:cNvGrpSpPr>
          <p:nvPr/>
        </p:nvGrpSpPr>
        <p:grpSpPr bwMode="auto">
          <a:xfrm>
            <a:off x="4530725" y="2393950"/>
            <a:ext cx="709613" cy="341313"/>
            <a:chOff x="2854" y="1566"/>
            <a:chExt cx="447" cy="215"/>
          </a:xfrm>
        </p:grpSpPr>
        <p:sp>
          <p:nvSpPr>
            <p:cNvPr id="28747"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48"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49"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703"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8704"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8705"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8706"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7"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8"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09"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0"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1"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8712"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3"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4"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8715"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8716" name="Group 171"/>
          <p:cNvGrpSpPr>
            <a:grpSpLocks/>
          </p:cNvGrpSpPr>
          <p:nvPr/>
        </p:nvGrpSpPr>
        <p:grpSpPr bwMode="auto">
          <a:xfrm>
            <a:off x="1844675" y="1155700"/>
            <a:ext cx="2386013" cy="674688"/>
            <a:chOff x="1162" y="786"/>
            <a:chExt cx="1503" cy="425"/>
          </a:xfrm>
        </p:grpSpPr>
        <p:grpSp>
          <p:nvGrpSpPr>
            <p:cNvPr id="28731" name="Group 172"/>
            <p:cNvGrpSpPr>
              <a:grpSpLocks/>
            </p:cNvGrpSpPr>
            <p:nvPr/>
          </p:nvGrpSpPr>
          <p:grpSpPr bwMode="auto">
            <a:xfrm>
              <a:off x="1481" y="786"/>
              <a:ext cx="631" cy="425"/>
              <a:chOff x="2984" y="3331"/>
              <a:chExt cx="845" cy="569"/>
            </a:xfrm>
          </p:grpSpPr>
          <p:sp>
            <p:nvSpPr>
              <p:cNvPr id="28734"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8735" name="Group 174"/>
              <p:cNvGrpSpPr>
                <a:grpSpLocks/>
              </p:cNvGrpSpPr>
              <p:nvPr/>
            </p:nvGrpSpPr>
            <p:grpSpPr bwMode="auto">
              <a:xfrm>
                <a:off x="3386" y="3487"/>
                <a:ext cx="443" cy="398"/>
                <a:chOff x="4838" y="2218"/>
                <a:chExt cx="395" cy="355"/>
              </a:xfrm>
            </p:grpSpPr>
            <p:sp>
              <p:nvSpPr>
                <p:cNvPr id="28736"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7"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8"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39"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0"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1"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2"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3"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4"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5"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8732"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8733"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8717" name="Group 188"/>
          <p:cNvGrpSpPr>
            <a:grpSpLocks/>
          </p:cNvGrpSpPr>
          <p:nvPr/>
        </p:nvGrpSpPr>
        <p:grpSpPr bwMode="auto">
          <a:xfrm>
            <a:off x="7316788" y="1382713"/>
            <a:ext cx="1157287" cy="3987800"/>
            <a:chOff x="4609" y="929"/>
            <a:chExt cx="729" cy="2512"/>
          </a:xfrm>
        </p:grpSpPr>
        <p:grpSp>
          <p:nvGrpSpPr>
            <p:cNvPr id="28722" name="Group 189"/>
            <p:cNvGrpSpPr>
              <a:grpSpLocks/>
            </p:cNvGrpSpPr>
            <p:nvPr/>
          </p:nvGrpSpPr>
          <p:grpSpPr bwMode="auto">
            <a:xfrm>
              <a:off x="4691" y="1557"/>
              <a:ext cx="565" cy="565"/>
              <a:chOff x="4691" y="1557"/>
              <a:chExt cx="565" cy="565"/>
            </a:xfrm>
          </p:grpSpPr>
          <p:sp>
            <p:nvSpPr>
              <p:cNvPr id="28729"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30"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723" name="Group 192"/>
            <p:cNvGrpSpPr>
              <a:grpSpLocks/>
            </p:cNvGrpSpPr>
            <p:nvPr/>
          </p:nvGrpSpPr>
          <p:grpSpPr bwMode="auto">
            <a:xfrm>
              <a:off x="4691" y="2530"/>
              <a:ext cx="565" cy="565"/>
              <a:chOff x="4691" y="2530"/>
              <a:chExt cx="565" cy="565"/>
            </a:xfrm>
          </p:grpSpPr>
          <p:sp>
            <p:nvSpPr>
              <p:cNvPr id="28727"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8728"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24"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8725"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8726"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8718" name="Group 198"/>
          <p:cNvGrpSpPr>
            <a:grpSpLocks/>
          </p:cNvGrpSpPr>
          <p:nvPr/>
        </p:nvGrpSpPr>
        <p:grpSpPr bwMode="auto">
          <a:xfrm flipV="1">
            <a:off x="4525963" y="3070225"/>
            <a:ext cx="709612" cy="341313"/>
            <a:chOff x="2854" y="1566"/>
            <a:chExt cx="447" cy="215"/>
          </a:xfrm>
        </p:grpSpPr>
        <p:sp>
          <p:nvSpPr>
            <p:cNvPr id="28719"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720"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721"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a:off x="3957638" y="2190750"/>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699" name="Line 3"/>
          <p:cNvSpPr>
            <a:spLocks noChangeShapeType="1"/>
          </p:cNvSpPr>
          <p:nvPr/>
        </p:nvSpPr>
        <p:spPr bwMode="auto">
          <a:xfrm>
            <a:off x="1181100" y="1516063"/>
            <a:ext cx="0" cy="476250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0" name="Line 4"/>
          <p:cNvSpPr>
            <a:spLocks noChangeShapeType="1"/>
          </p:cNvSpPr>
          <p:nvPr/>
        </p:nvSpPr>
        <p:spPr bwMode="auto">
          <a:xfrm>
            <a:off x="1181100" y="2378075"/>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1" name="Line 5"/>
          <p:cNvSpPr>
            <a:spLocks noChangeShapeType="1"/>
          </p:cNvSpPr>
          <p:nvPr/>
        </p:nvSpPr>
        <p:spPr bwMode="auto">
          <a:xfrm>
            <a:off x="1181100" y="3389313"/>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2" name="Line 6"/>
          <p:cNvSpPr>
            <a:spLocks noChangeShapeType="1"/>
          </p:cNvSpPr>
          <p:nvPr/>
        </p:nvSpPr>
        <p:spPr bwMode="auto">
          <a:xfrm>
            <a:off x="1181100" y="4375150"/>
            <a:ext cx="127158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3" name="Line 7"/>
          <p:cNvSpPr>
            <a:spLocks noChangeShapeType="1"/>
          </p:cNvSpPr>
          <p:nvPr/>
        </p:nvSpPr>
        <p:spPr bwMode="auto">
          <a:xfrm>
            <a:off x="1181100" y="6265863"/>
            <a:ext cx="1785938"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8"/>
          <p:cNvSpPr>
            <a:spLocks noChangeShapeType="1"/>
          </p:cNvSpPr>
          <p:nvPr/>
        </p:nvSpPr>
        <p:spPr bwMode="auto">
          <a:xfrm>
            <a:off x="1181100" y="5816600"/>
            <a:ext cx="14732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5" name="Line 9"/>
          <p:cNvSpPr>
            <a:spLocks noChangeShapeType="1"/>
          </p:cNvSpPr>
          <p:nvPr/>
        </p:nvSpPr>
        <p:spPr bwMode="auto">
          <a:xfrm>
            <a:off x="1181100" y="5351463"/>
            <a:ext cx="11239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6" name="Rectangle 10"/>
          <p:cNvSpPr>
            <a:spLocks noGrp="1" noChangeArrowheads="1"/>
          </p:cNvSpPr>
          <p:nvPr>
            <p:ph type="title"/>
          </p:nvPr>
        </p:nvSpPr>
        <p:spPr/>
        <p:txBody>
          <a:bodyPr/>
          <a:lstStyle/>
          <a:p>
            <a:r>
              <a:rPr lang="en-US"/>
              <a:t>Stage 8: Exposures and claim are closed</a:t>
            </a:r>
          </a:p>
        </p:txBody>
      </p:sp>
      <p:grpSp>
        <p:nvGrpSpPr>
          <p:cNvPr id="29707" name="Group 11"/>
          <p:cNvGrpSpPr>
            <a:grpSpLocks/>
          </p:cNvGrpSpPr>
          <p:nvPr/>
        </p:nvGrpSpPr>
        <p:grpSpPr bwMode="auto">
          <a:xfrm>
            <a:off x="517525" y="869950"/>
            <a:ext cx="1323975" cy="976313"/>
            <a:chOff x="2083" y="1606"/>
            <a:chExt cx="1489" cy="1097"/>
          </a:xfrm>
        </p:grpSpPr>
        <p:sp>
          <p:nvSpPr>
            <p:cNvPr id="29869"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9870"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1"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2"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3"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9874"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9875"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76"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9877" name="Freeform 20"/>
            <p:cNvSpPr>
              <a:spLocks/>
            </p:cNvSpPr>
            <p:nvPr/>
          </p:nvSpPr>
          <p:spPr bwMode="auto">
            <a:xfrm>
              <a:off x="2219" y="2561"/>
              <a:ext cx="369" cy="104"/>
            </a:xfrm>
            <a:custGeom>
              <a:avLst/>
              <a:gdLst>
                <a:gd name="T0" fmla="*/ 0 w 992"/>
                <a:gd name="T1" fmla="*/ 0 h 280"/>
                <a:gd name="T2" fmla="*/ 19 w 992"/>
                <a:gd name="T3" fmla="*/ 4 h 280"/>
                <a:gd name="T4" fmla="*/ 18 w 992"/>
                <a:gd name="T5" fmla="*/ 5 h 280"/>
                <a:gd name="T6" fmla="*/ 0 w 992"/>
                <a:gd name="T7" fmla="*/ 1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8" name="Freeform 21"/>
            <p:cNvSpPr>
              <a:spLocks/>
            </p:cNvSpPr>
            <p:nvPr/>
          </p:nvSpPr>
          <p:spPr bwMode="auto">
            <a:xfrm>
              <a:off x="3429" y="2008"/>
              <a:ext cx="51" cy="375"/>
            </a:xfrm>
            <a:custGeom>
              <a:avLst/>
              <a:gdLst>
                <a:gd name="T0" fmla="*/ 0 w 136"/>
                <a:gd name="T1" fmla="*/ 0 h 1008"/>
                <a:gd name="T2" fmla="*/ 2 w 136"/>
                <a:gd name="T3" fmla="*/ 19 h 1008"/>
                <a:gd name="T4" fmla="*/ 3 w 136"/>
                <a:gd name="T5" fmla="*/ 17 h 1008"/>
                <a:gd name="T6" fmla="*/ 1 w 136"/>
                <a:gd name="T7" fmla="*/ 1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79"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0"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1"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9882" name="Group 25"/>
            <p:cNvGrpSpPr>
              <a:grpSpLocks/>
            </p:cNvGrpSpPr>
            <p:nvPr/>
          </p:nvGrpSpPr>
          <p:grpSpPr bwMode="auto">
            <a:xfrm>
              <a:off x="2221" y="1871"/>
              <a:ext cx="518" cy="782"/>
              <a:chOff x="2400" y="1656"/>
              <a:chExt cx="752" cy="1136"/>
            </a:xfrm>
          </p:grpSpPr>
          <p:sp>
            <p:nvSpPr>
              <p:cNvPr id="29895"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29896"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7"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8"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9"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29900"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901"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883" name="Group 33"/>
            <p:cNvGrpSpPr>
              <a:grpSpLocks/>
            </p:cNvGrpSpPr>
            <p:nvPr/>
          </p:nvGrpSpPr>
          <p:grpSpPr bwMode="auto">
            <a:xfrm rot="-6511945">
              <a:off x="2834" y="1842"/>
              <a:ext cx="518" cy="783"/>
              <a:chOff x="2400" y="1656"/>
              <a:chExt cx="752" cy="1136"/>
            </a:xfrm>
          </p:grpSpPr>
          <p:sp>
            <p:nvSpPr>
              <p:cNvPr id="29888"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9889"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0"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1"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2"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893"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94"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884" name="Freeform 41"/>
            <p:cNvSpPr>
              <a:spLocks/>
            </p:cNvSpPr>
            <p:nvPr/>
          </p:nvSpPr>
          <p:spPr bwMode="auto">
            <a:xfrm>
              <a:off x="2689" y="2097"/>
              <a:ext cx="62" cy="351"/>
            </a:xfrm>
            <a:custGeom>
              <a:avLst/>
              <a:gdLst>
                <a:gd name="T0" fmla="*/ 3 w 168"/>
                <a:gd name="T1" fmla="*/ 18 h 944"/>
                <a:gd name="T2" fmla="*/ 0 w 168"/>
                <a:gd name="T3" fmla="*/ 0 h 944"/>
                <a:gd name="T4" fmla="*/ 0 w 168"/>
                <a:gd name="T5" fmla="*/ 1 h 944"/>
                <a:gd name="T6" fmla="*/ 2 w 168"/>
                <a:gd name="T7" fmla="*/ 17 h 944"/>
                <a:gd name="T8" fmla="*/ 3 w 168"/>
                <a:gd name="T9" fmla="*/ 18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5" name="Freeform 42"/>
            <p:cNvSpPr>
              <a:spLocks/>
            </p:cNvSpPr>
            <p:nvPr/>
          </p:nvSpPr>
          <p:spPr bwMode="auto">
            <a:xfrm>
              <a:off x="2382" y="1853"/>
              <a:ext cx="354" cy="78"/>
            </a:xfrm>
            <a:custGeom>
              <a:avLst/>
              <a:gdLst>
                <a:gd name="T0" fmla="*/ 0 w 952"/>
                <a:gd name="T1" fmla="*/ 1 h 208"/>
                <a:gd name="T2" fmla="*/ 1 w 952"/>
                <a:gd name="T3" fmla="*/ 0 h 208"/>
                <a:gd name="T4" fmla="*/ 18 w 952"/>
                <a:gd name="T5" fmla="*/ 3 h 208"/>
                <a:gd name="T6" fmla="*/ 18 w 952"/>
                <a:gd name="T7" fmla="*/ 4 h 208"/>
                <a:gd name="T8" fmla="*/ 0 w 952"/>
                <a:gd name="T9" fmla="*/ 1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9886"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9887"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9708" name="Group 45"/>
          <p:cNvGrpSpPr>
            <a:grpSpLocks/>
          </p:cNvGrpSpPr>
          <p:nvPr/>
        </p:nvGrpSpPr>
        <p:grpSpPr bwMode="auto">
          <a:xfrm>
            <a:off x="2151063" y="1989138"/>
            <a:ext cx="822325" cy="817562"/>
            <a:chOff x="3360" y="800"/>
            <a:chExt cx="620" cy="616"/>
          </a:xfrm>
        </p:grpSpPr>
        <p:sp>
          <p:nvSpPr>
            <p:cNvPr id="29863" name="AutoShape 4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64" name="Freeform 47"/>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65" name="Group 48"/>
            <p:cNvGrpSpPr>
              <a:grpSpLocks/>
            </p:cNvGrpSpPr>
            <p:nvPr/>
          </p:nvGrpSpPr>
          <p:grpSpPr bwMode="auto">
            <a:xfrm flipH="1">
              <a:off x="3749" y="1171"/>
              <a:ext cx="212" cy="213"/>
              <a:chOff x="1350" y="686"/>
              <a:chExt cx="1132" cy="1132"/>
            </a:xfrm>
          </p:grpSpPr>
          <p:sp>
            <p:nvSpPr>
              <p:cNvPr id="29867" name="AutoShape 4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68" name="Picture 5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66" name="Picture 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9" name="Group 52"/>
          <p:cNvGrpSpPr>
            <a:grpSpLocks/>
          </p:cNvGrpSpPr>
          <p:nvPr/>
        </p:nvGrpSpPr>
        <p:grpSpPr bwMode="auto">
          <a:xfrm>
            <a:off x="2170113" y="4946650"/>
            <a:ext cx="517525" cy="658813"/>
            <a:chOff x="2401" y="425"/>
            <a:chExt cx="907" cy="1154"/>
          </a:xfrm>
        </p:grpSpPr>
        <p:sp>
          <p:nvSpPr>
            <p:cNvPr id="29857" name="Rectangle 5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58" name="Line 5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59" name="Line 5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60" name="Rectangle 5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61" name="Freeform 57"/>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62" name="Line 5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0" name="Group 59"/>
          <p:cNvGrpSpPr>
            <a:grpSpLocks/>
          </p:cNvGrpSpPr>
          <p:nvPr/>
        </p:nvGrpSpPr>
        <p:grpSpPr bwMode="auto">
          <a:xfrm>
            <a:off x="2151063" y="2965450"/>
            <a:ext cx="822325" cy="817563"/>
            <a:chOff x="3360" y="800"/>
            <a:chExt cx="620" cy="616"/>
          </a:xfrm>
        </p:grpSpPr>
        <p:sp>
          <p:nvSpPr>
            <p:cNvPr id="29851" name="AutoShape 6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52" name="Freeform 61"/>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53" name="Group 62"/>
            <p:cNvGrpSpPr>
              <a:grpSpLocks/>
            </p:cNvGrpSpPr>
            <p:nvPr/>
          </p:nvGrpSpPr>
          <p:grpSpPr bwMode="auto">
            <a:xfrm flipH="1">
              <a:off x="3749" y="1171"/>
              <a:ext cx="212" cy="213"/>
              <a:chOff x="1350" y="686"/>
              <a:chExt cx="1132" cy="1132"/>
            </a:xfrm>
          </p:grpSpPr>
          <p:sp>
            <p:nvSpPr>
              <p:cNvPr id="29855" name="AutoShape 6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6" name="Picture 6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54"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1" name="Group 66"/>
          <p:cNvGrpSpPr>
            <a:grpSpLocks/>
          </p:cNvGrpSpPr>
          <p:nvPr/>
        </p:nvGrpSpPr>
        <p:grpSpPr bwMode="auto">
          <a:xfrm>
            <a:off x="2151063" y="3943350"/>
            <a:ext cx="822325" cy="817563"/>
            <a:chOff x="3360" y="800"/>
            <a:chExt cx="620" cy="616"/>
          </a:xfrm>
        </p:grpSpPr>
        <p:sp>
          <p:nvSpPr>
            <p:cNvPr id="29845" name="AutoShape 6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29846" name="Freeform 68"/>
            <p:cNvSpPr>
              <a:spLocks/>
            </p:cNvSpPr>
            <p:nvPr/>
          </p:nvSpPr>
          <p:spPr bwMode="auto">
            <a:xfrm>
              <a:off x="3403" y="830"/>
              <a:ext cx="212" cy="274"/>
            </a:xfrm>
            <a:custGeom>
              <a:avLst/>
              <a:gdLst>
                <a:gd name="T0" fmla="*/ 1 w 1052"/>
                <a:gd name="T1" fmla="*/ 2 h 1352"/>
                <a:gd name="T2" fmla="*/ 0 w 1052"/>
                <a:gd name="T3" fmla="*/ 2 h 1352"/>
                <a:gd name="T4" fmla="*/ 0 w 1052"/>
                <a:gd name="T5" fmla="*/ 1 h 1352"/>
                <a:gd name="T6" fmla="*/ 0 w 1052"/>
                <a:gd name="T7" fmla="*/ 1 h 1352"/>
                <a:gd name="T8" fmla="*/ 0 w 1052"/>
                <a:gd name="T9" fmla="*/ 1 h 1352"/>
                <a:gd name="T10" fmla="*/ 0 w 1052"/>
                <a:gd name="T11" fmla="*/ 0 h 1352"/>
                <a:gd name="T12" fmla="*/ 0 w 1052"/>
                <a:gd name="T13" fmla="*/ 0 h 1352"/>
                <a:gd name="T14" fmla="*/ 0 w 1052"/>
                <a:gd name="T15" fmla="*/ 0 h 1352"/>
                <a:gd name="T16" fmla="*/ 1 w 1052"/>
                <a:gd name="T17" fmla="*/ 0 h 1352"/>
                <a:gd name="T18" fmla="*/ 1 w 1052"/>
                <a:gd name="T19" fmla="*/ 0 h 1352"/>
                <a:gd name="T20" fmla="*/ 1 w 1052"/>
                <a:gd name="T21" fmla="*/ 0 h 1352"/>
                <a:gd name="T22" fmla="*/ 1 w 1052"/>
                <a:gd name="T23" fmla="*/ 0 h 1352"/>
                <a:gd name="T24" fmla="*/ 2 w 1052"/>
                <a:gd name="T25" fmla="*/ 0 h 1352"/>
                <a:gd name="T26" fmla="*/ 2 w 1052"/>
                <a:gd name="T27" fmla="*/ 1 h 1352"/>
                <a:gd name="T28" fmla="*/ 2 w 1052"/>
                <a:gd name="T29" fmla="*/ 1 h 1352"/>
                <a:gd name="T30" fmla="*/ 1 w 1052"/>
                <a:gd name="T31" fmla="*/ 2 h 1352"/>
                <a:gd name="T32" fmla="*/ 1 w 1052"/>
                <a:gd name="T33" fmla="*/ 2 h 1352"/>
                <a:gd name="T34" fmla="*/ 1 w 1052"/>
                <a:gd name="T35" fmla="*/ 2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9847" name="Group 69"/>
            <p:cNvGrpSpPr>
              <a:grpSpLocks/>
            </p:cNvGrpSpPr>
            <p:nvPr/>
          </p:nvGrpSpPr>
          <p:grpSpPr bwMode="auto">
            <a:xfrm flipH="1">
              <a:off x="3749" y="1171"/>
              <a:ext cx="212" cy="213"/>
              <a:chOff x="1350" y="686"/>
              <a:chExt cx="1132" cy="1132"/>
            </a:xfrm>
          </p:grpSpPr>
          <p:sp>
            <p:nvSpPr>
              <p:cNvPr id="29849" name="AutoShape 7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850" name="Picture 7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848" name="Picture 7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12" name="Group 73"/>
          <p:cNvGrpSpPr>
            <a:grpSpLocks/>
          </p:cNvGrpSpPr>
          <p:nvPr/>
        </p:nvGrpSpPr>
        <p:grpSpPr bwMode="auto">
          <a:xfrm>
            <a:off x="2432050" y="5395913"/>
            <a:ext cx="517525" cy="658812"/>
            <a:chOff x="2401" y="425"/>
            <a:chExt cx="907" cy="1154"/>
          </a:xfrm>
        </p:grpSpPr>
        <p:sp>
          <p:nvSpPr>
            <p:cNvPr id="29839"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40"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1"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42"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43" name="Freeform 78"/>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44"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13" name="Group 80"/>
          <p:cNvGrpSpPr>
            <a:grpSpLocks/>
          </p:cNvGrpSpPr>
          <p:nvPr/>
        </p:nvGrpSpPr>
        <p:grpSpPr bwMode="auto">
          <a:xfrm>
            <a:off x="2693988" y="5843588"/>
            <a:ext cx="517525" cy="658812"/>
            <a:chOff x="2401" y="425"/>
            <a:chExt cx="907" cy="1154"/>
          </a:xfrm>
        </p:grpSpPr>
        <p:sp>
          <p:nvSpPr>
            <p:cNvPr id="29833" name="Rectangle 8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9834" name="Line 8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5" name="Line 8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36" name="Rectangle 8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9837" name="Freeform 85"/>
            <p:cNvSpPr>
              <a:spLocks/>
            </p:cNvSpPr>
            <p:nvPr/>
          </p:nvSpPr>
          <p:spPr bwMode="auto">
            <a:xfrm>
              <a:off x="2643" y="789"/>
              <a:ext cx="309" cy="257"/>
            </a:xfrm>
            <a:custGeom>
              <a:avLst/>
              <a:gdLst>
                <a:gd name="T0" fmla="*/ 374 w 234"/>
                <a:gd name="T1" fmla="*/ 0 h 195"/>
                <a:gd name="T2" fmla="*/ 83 w 234"/>
                <a:gd name="T3" fmla="*/ 125 h 195"/>
                <a:gd name="T4" fmla="*/ 0 w 234"/>
                <a:gd name="T5" fmla="*/ 589 h 195"/>
                <a:gd name="T6" fmla="*/ 548 w 234"/>
                <a:gd name="T7" fmla="*/ 589 h 195"/>
                <a:gd name="T8" fmla="*/ 712 w 234"/>
                <a:gd name="T9" fmla="*/ 333 h 195"/>
                <a:gd name="T10" fmla="*/ 37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9838" name="Line 8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4" name="AutoShape 87"/>
          <p:cNvSpPr>
            <a:spLocks noChangeArrowheads="1"/>
          </p:cNvSpPr>
          <p:nvPr/>
        </p:nvSpPr>
        <p:spPr bwMode="auto">
          <a:xfrm>
            <a:off x="3963988" y="4156075"/>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sp>
        <p:nvSpPr>
          <p:cNvPr id="29715" name="AutoShape 88"/>
          <p:cNvSpPr>
            <a:spLocks noChangeArrowheads="1"/>
          </p:cNvSpPr>
          <p:nvPr/>
        </p:nvSpPr>
        <p:spPr bwMode="auto">
          <a:xfrm>
            <a:off x="3943350" y="3189288"/>
            <a:ext cx="584200" cy="415925"/>
          </a:xfrm>
          <a:prstGeom prst="rightArrow">
            <a:avLst>
              <a:gd name="adj1" fmla="val 50000"/>
              <a:gd name="adj2" fmla="val 3511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6" name="Group 89"/>
          <p:cNvGrpSpPr>
            <a:grpSpLocks/>
          </p:cNvGrpSpPr>
          <p:nvPr/>
        </p:nvGrpSpPr>
        <p:grpSpPr bwMode="auto">
          <a:xfrm>
            <a:off x="3522663" y="4116388"/>
            <a:ext cx="509587" cy="493712"/>
            <a:chOff x="4200" y="2899"/>
            <a:chExt cx="915" cy="885"/>
          </a:xfrm>
        </p:grpSpPr>
        <p:sp>
          <p:nvSpPr>
            <p:cNvPr id="29816" name="Rectangle 90"/>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17" name="AutoShape 91"/>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8" name="AutoShape 92"/>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19" name="AutoShape 93"/>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20" name="Freeform 94"/>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1" name="Freeform 95"/>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2" name="Freeform 96"/>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3" name="Freeform 97"/>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4" name="Freeform 98"/>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5" name="Freeform 99"/>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6" name="Freeform 100"/>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27" name="Line 101"/>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8" name="Line 102"/>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29" name="Line 103"/>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0" name="Line 104"/>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1" name="Line 105"/>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32" name="Line 106"/>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7" name="AutoShape 107"/>
          <p:cNvSpPr>
            <a:spLocks noChangeArrowheads="1"/>
          </p:cNvSpPr>
          <p:nvPr/>
        </p:nvSpPr>
        <p:spPr bwMode="auto">
          <a:xfrm>
            <a:off x="2990850" y="4154488"/>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18" name="Group 108"/>
          <p:cNvGrpSpPr>
            <a:grpSpLocks/>
          </p:cNvGrpSpPr>
          <p:nvPr/>
        </p:nvGrpSpPr>
        <p:grpSpPr bwMode="auto">
          <a:xfrm>
            <a:off x="3502025" y="3149600"/>
            <a:ext cx="509588" cy="493713"/>
            <a:chOff x="4200" y="2899"/>
            <a:chExt cx="915" cy="885"/>
          </a:xfrm>
        </p:grpSpPr>
        <p:sp>
          <p:nvSpPr>
            <p:cNvPr id="29799" name="Rectangle 109"/>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800" name="AutoShape 110"/>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1" name="AutoShape 111"/>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2" name="AutoShape 112"/>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803" name="Freeform 113"/>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4" name="Freeform 114"/>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5" name="Freeform 115"/>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6" name="Freeform 116"/>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7" name="Freeform 117"/>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8" name="Freeform 118"/>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09" name="Freeform 119"/>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810" name="Line 120"/>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1" name="Line 121"/>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2" name="Line 122"/>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3" name="Line 123"/>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4" name="Line 124"/>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815" name="Line 125"/>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19" name="AutoShape 126"/>
          <p:cNvSpPr>
            <a:spLocks noChangeArrowheads="1"/>
          </p:cNvSpPr>
          <p:nvPr/>
        </p:nvSpPr>
        <p:spPr bwMode="auto">
          <a:xfrm>
            <a:off x="2970213" y="318770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0" name="Group 127"/>
          <p:cNvGrpSpPr>
            <a:grpSpLocks/>
          </p:cNvGrpSpPr>
          <p:nvPr/>
        </p:nvGrpSpPr>
        <p:grpSpPr bwMode="auto">
          <a:xfrm>
            <a:off x="3516313" y="2152650"/>
            <a:ext cx="509587" cy="493713"/>
            <a:chOff x="4200" y="2899"/>
            <a:chExt cx="915" cy="885"/>
          </a:xfrm>
        </p:grpSpPr>
        <p:sp>
          <p:nvSpPr>
            <p:cNvPr id="29782" name="Rectangle 128"/>
            <p:cNvSpPr>
              <a:spLocks noChangeArrowheads="1"/>
            </p:cNvSpPr>
            <p:nvPr/>
          </p:nvSpPr>
          <p:spPr bwMode="auto">
            <a:xfrm>
              <a:off x="4342" y="2960"/>
              <a:ext cx="771" cy="824"/>
            </a:xfrm>
            <a:prstGeom prst="rect">
              <a:avLst/>
            </a:prstGeom>
            <a:solidFill>
              <a:srgbClr val="CC9900"/>
            </a:solidFill>
            <a:ln w="12700" algn="ctr">
              <a:solidFill>
                <a:schemeClr val="bg1"/>
              </a:solidFill>
              <a:miter lim="800000"/>
              <a:headEnd/>
              <a:tailEnd/>
            </a:ln>
          </p:spPr>
          <p:txBody>
            <a:bodyPr lIns="0" tIns="0" rIns="0" bIns="0" anchor="ctr">
              <a:spAutoFit/>
            </a:bodyPr>
            <a:lstStyle/>
            <a:p>
              <a:endParaRPr lang="en-US"/>
            </a:p>
          </p:txBody>
        </p:sp>
        <p:sp>
          <p:nvSpPr>
            <p:cNvPr id="29783" name="AutoShape 129"/>
            <p:cNvSpPr>
              <a:spLocks noChangeArrowheads="1"/>
            </p:cNvSpPr>
            <p:nvPr/>
          </p:nvSpPr>
          <p:spPr bwMode="auto">
            <a:xfrm>
              <a:off x="4283" y="2958"/>
              <a:ext cx="832" cy="774"/>
            </a:xfrm>
            <a:prstGeom prst="parallelogram">
              <a:avLst>
                <a:gd name="adj" fmla="val 837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4" name="AutoShape 130"/>
            <p:cNvSpPr>
              <a:spLocks noChangeArrowheads="1"/>
            </p:cNvSpPr>
            <p:nvPr/>
          </p:nvSpPr>
          <p:spPr bwMode="auto">
            <a:xfrm>
              <a:off x="4303" y="2984"/>
              <a:ext cx="788" cy="765"/>
            </a:xfrm>
            <a:prstGeom prst="parallelogram">
              <a:avLst>
                <a:gd name="adj" fmla="val 8021"/>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5" name="AutoShape 131"/>
            <p:cNvSpPr>
              <a:spLocks noChangeArrowheads="1"/>
            </p:cNvSpPr>
            <p:nvPr/>
          </p:nvSpPr>
          <p:spPr bwMode="auto">
            <a:xfrm>
              <a:off x="4200" y="2960"/>
              <a:ext cx="912" cy="807"/>
            </a:xfrm>
            <a:prstGeom prst="parallelogram">
              <a:avLst>
                <a:gd name="adj" fmla="val 17627"/>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29786" name="Freeform 132"/>
            <p:cNvSpPr>
              <a:spLocks/>
            </p:cNvSpPr>
            <p:nvPr/>
          </p:nvSpPr>
          <p:spPr bwMode="auto">
            <a:xfrm>
              <a:off x="437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7" name="Freeform 133"/>
            <p:cNvSpPr>
              <a:spLocks/>
            </p:cNvSpPr>
            <p:nvPr/>
          </p:nvSpPr>
          <p:spPr bwMode="auto">
            <a:xfrm>
              <a:off x="4470"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8" name="Freeform 134"/>
            <p:cNvSpPr>
              <a:spLocks/>
            </p:cNvSpPr>
            <p:nvPr/>
          </p:nvSpPr>
          <p:spPr bwMode="auto">
            <a:xfrm>
              <a:off x="4566"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89" name="Freeform 135"/>
            <p:cNvSpPr>
              <a:spLocks/>
            </p:cNvSpPr>
            <p:nvPr/>
          </p:nvSpPr>
          <p:spPr bwMode="auto">
            <a:xfrm>
              <a:off x="4662"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0" name="Freeform 136"/>
            <p:cNvSpPr>
              <a:spLocks/>
            </p:cNvSpPr>
            <p:nvPr/>
          </p:nvSpPr>
          <p:spPr bwMode="auto">
            <a:xfrm>
              <a:off x="4758"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1" name="Freeform 137"/>
            <p:cNvSpPr>
              <a:spLocks/>
            </p:cNvSpPr>
            <p:nvPr/>
          </p:nvSpPr>
          <p:spPr bwMode="auto">
            <a:xfrm>
              <a:off x="4854" y="2899"/>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2" name="Freeform 138"/>
            <p:cNvSpPr>
              <a:spLocks/>
            </p:cNvSpPr>
            <p:nvPr/>
          </p:nvSpPr>
          <p:spPr bwMode="auto">
            <a:xfrm>
              <a:off x="4950" y="2902"/>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9793" name="Line 139"/>
            <p:cNvSpPr>
              <a:spLocks noChangeShapeType="1"/>
            </p:cNvSpPr>
            <p:nvPr/>
          </p:nvSpPr>
          <p:spPr bwMode="auto">
            <a:xfrm>
              <a:off x="4386" y="317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4" name="Line 140"/>
            <p:cNvSpPr>
              <a:spLocks noChangeShapeType="1"/>
            </p:cNvSpPr>
            <p:nvPr/>
          </p:nvSpPr>
          <p:spPr bwMode="auto">
            <a:xfrm>
              <a:off x="4359" y="3267"/>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5" name="Line 141"/>
            <p:cNvSpPr>
              <a:spLocks noChangeShapeType="1"/>
            </p:cNvSpPr>
            <p:nvPr/>
          </p:nvSpPr>
          <p:spPr bwMode="auto">
            <a:xfrm>
              <a:off x="4692" y="3363"/>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6" name="Line 142"/>
            <p:cNvSpPr>
              <a:spLocks noChangeShapeType="1"/>
            </p:cNvSpPr>
            <p:nvPr/>
          </p:nvSpPr>
          <p:spPr bwMode="auto">
            <a:xfrm>
              <a:off x="4332" y="3459"/>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7" name="Line 143"/>
            <p:cNvSpPr>
              <a:spLocks noChangeShapeType="1"/>
            </p:cNvSpPr>
            <p:nvPr/>
          </p:nvSpPr>
          <p:spPr bwMode="auto">
            <a:xfrm>
              <a:off x="4656" y="355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98" name="Line 144"/>
            <p:cNvSpPr>
              <a:spLocks noChangeShapeType="1"/>
            </p:cNvSpPr>
            <p:nvPr/>
          </p:nvSpPr>
          <p:spPr bwMode="auto">
            <a:xfrm>
              <a:off x="4638" y="3651"/>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9721" name="AutoShape 145"/>
          <p:cNvSpPr>
            <a:spLocks noChangeArrowheads="1"/>
          </p:cNvSpPr>
          <p:nvPr/>
        </p:nvSpPr>
        <p:spPr bwMode="auto">
          <a:xfrm>
            <a:off x="2984500" y="2190750"/>
            <a:ext cx="584200" cy="415925"/>
          </a:xfrm>
          <a:prstGeom prst="rightArrow">
            <a:avLst>
              <a:gd name="adj1" fmla="val 50000"/>
              <a:gd name="adj2" fmla="val 3511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endParaRPr lang="en-US"/>
          </a:p>
        </p:txBody>
      </p:sp>
      <p:grpSp>
        <p:nvGrpSpPr>
          <p:cNvPr id="29722" name="Group 146"/>
          <p:cNvGrpSpPr>
            <a:grpSpLocks/>
          </p:cNvGrpSpPr>
          <p:nvPr/>
        </p:nvGrpSpPr>
        <p:grpSpPr bwMode="auto">
          <a:xfrm>
            <a:off x="5233988" y="2576513"/>
            <a:ext cx="881062" cy="612775"/>
            <a:chOff x="3153" y="1049"/>
            <a:chExt cx="752" cy="523"/>
          </a:xfrm>
        </p:grpSpPr>
        <p:sp>
          <p:nvSpPr>
            <p:cNvPr id="29780" name="Rectangle 1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81"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3" name="Text Box 149"/>
          <p:cNvSpPr txBox="1">
            <a:spLocks noChangeArrowheads="1"/>
          </p:cNvSpPr>
          <p:nvPr/>
        </p:nvSpPr>
        <p:spPr bwMode="auto">
          <a:xfrm>
            <a:off x="5253038" y="31670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pay to: insured</a:t>
            </a:r>
          </a:p>
        </p:txBody>
      </p:sp>
      <p:grpSp>
        <p:nvGrpSpPr>
          <p:cNvPr id="29724" name="Group 150"/>
          <p:cNvGrpSpPr>
            <a:grpSpLocks/>
          </p:cNvGrpSpPr>
          <p:nvPr/>
        </p:nvGrpSpPr>
        <p:grpSpPr bwMode="auto">
          <a:xfrm>
            <a:off x="5233988" y="4065588"/>
            <a:ext cx="881062" cy="612775"/>
            <a:chOff x="3153" y="1049"/>
            <a:chExt cx="752" cy="523"/>
          </a:xfrm>
        </p:grpSpPr>
        <p:sp>
          <p:nvSpPr>
            <p:cNvPr id="29778" name="Rectangle 1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29779" name="Picture 15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25" name="Text Box 153"/>
          <p:cNvSpPr txBox="1">
            <a:spLocks noChangeArrowheads="1"/>
          </p:cNvSpPr>
          <p:nvPr/>
        </p:nvSpPr>
        <p:spPr bwMode="auto">
          <a:xfrm>
            <a:off x="5253038" y="4684713"/>
            <a:ext cx="2976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804863" algn="l"/>
              </a:tabLst>
              <a:defRPr sz="1400">
                <a:solidFill>
                  <a:schemeClr val="bg1"/>
                </a:solidFill>
                <a:latin typeface="Arial" charset="0"/>
              </a:defRPr>
            </a:lvl1pPr>
            <a:lvl2pPr marL="742950" indent="-285750" eaLnBrk="0" hangingPunct="0">
              <a:tabLst>
                <a:tab pos="804863" algn="l"/>
              </a:tabLst>
              <a:defRPr sz="1400">
                <a:solidFill>
                  <a:schemeClr val="bg1"/>
                </a:solidFill>
                <a:latin typeface="Arial" charset="0"/>
              </a:defRPr>
            </a:lvl2pPr>
            <a:lvl3pPr marL="1143000" indent="-228600" eaLnBrk="0" hangingPunct="0">
              <a:tabLst>
                <a:tab pos="804863" algn="l"/>
              </a:tabLst>
              <a:defRPr sz="1400">
                <a:solidFill>
                  <a:schemeClr val="bg1"/>
                </a:solidFill>
                <a:latin typeface="Arial" charset="0"/>
              </a:defRPr>
            </a:lvl3pPr>
            <a:lvl4pPr marL="1600200" indent="-228600" eaLnBrk="0" hangingPunct="0">
              <a:tabLst>
                <a:tab pos="804863" algn="l"/>
              </a:tabLst>
              <a:defRPr sz="1400">
                <a:solidFill>
                  <a:schemeClr val="bg1"/>
                </a:solidFill>
                <a:latin typeface="Arial" charset="0"/>
              </a:defRPr>
            </a:lvl4pPr>
            <a:lvl5pPr marL="2057400" indent="-228600" eaLnBrk="0" hangingPunct="0">
              <a:tabLst>
                <a:tab pos="804863"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804863" algn="l"/>
              </a:tabLst>
              <a:defRPr sz="1400">
                <a:solidFill>
                  <a:schemeClr val="bg1"/>
                </a:solidFill>
                <a:latin typeface="Arial" charset="0"/>
              </a:defRPr>
            </a:lvl9pPr>
          </a:lstStyle>
          <a:p>
            <a:pPr algn="l" eaLnBrk="1" hangingPunct="1"/>
            <a:r>
              <a:rPr lang="en-US" sz="1800" b="1"/>
              <a:t>pay to: 3rd-party</a:t>
            </a:r>
            <a:br>
              <a:rPr lang="en-US" sz="1800" b="1"/>
            </a:br>
            <a:r>
              <a:rPr lang="en-US" sz="1800" b="1"/>
              <a:t>	claimant</a:t>
            </a:r>
          </a:p>
        </p:txBody>
      </p:sp>
      <p:grpSp>
        <p:nvGrpSpPr>
          <p:cNvPr id="29726" name="Group 154"/>
          <p:cNvGrpSpPr>
            <a:grpSpLocks/>
          </p:cNvGrpSpPr>
          <p:nvPr/>
        </p:nvGrpSpPr>
        <p:grpSpPr bwMode="auto">
          <a:xfrm>
            <a:off x="4530725" y="2393950"/>
            <a:ext cx="709613" cy="341313"/>
            <a:chOff x="2854" y="1566"/>
            <a:chExt cx="447" cy="215"/>
          </a:xfrm>
        </p:grpSpPr>
        <p:sp>
          <p:nvSpPr>
            <p:cNvPr id="29775" name="Line 155"/>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76" name="Line 156"/>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77" name="Line 157"/>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27" name="Text Box 158"/>
          <p:cNvSpPr txBox="1">
            <a:spLocks noChangeArrowheads="1"/>
          </p:cNvSpPr>
          <p:nvPr/>
        </p:nvSpPr>
        <p:spPr bwMode="auto">
          <a:xfrm>
            <a:off x="1104900" y="2090738"/>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collision</a:t>
            </a:r>
          </a:p>
        </p:txBody>
      </p:sp>
      <p:sp>
        <p:nvSpPr>
          <p:cNvPr id="29728" name="Text Box 159"/>
          <p:cNvSpPr txBox="1">
            <a:spLocks noChangeArrowheads="1"/>
          </p:cNvSpPr>
          <p:nvPr/>
        </p:nvSpPr>
        <p:spPr bwMode="auto">
          <a:xfrm>
            <a:off x="1104900" y="3089275"/>
            <a:ext cx="1011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med pay</a:t>
            </a:r>
          </a:p>
        </p:txBody>
      </p:sp>
      <p:sp>
        <p:nvSpPr>
          <p:cNvPr id="29729" name="Text Box 160"/>
          <p:cNvSpPr txBox="1">
            <a:spLocks noChangeArrowheads="1"/>
          </p:cNvSpPr>
          <p:nvPr/>
        </p:nvSpPr>
        <p:spPr bwMode="auto">
          <a:xfrm>
            <a:off x="1104900" y="4075113"/>
            <a:ext cx="1011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r>
              <a:rPr lang="en-US" sz="1800" b="1"/>
              <a:t>liability</a:t>
            </a:r>
          </a:p>
        </p:txBody>
      </p:sp>
      <p:sp>
        <p:nvSpPr>
          <p:cNvPr id="29730" name="Line 161"/>
          <p:cNvSpPr>
            <a:spLocks noChangeShapeType="1"/>
          </p:cNvSpPr>
          <p:nvPr/>
        </p:nvSpPr>
        <p:spPr bwMode="auto">
          <a:xfrm>
            <a:off x="4545013" y="4370388"/>
            <a:ext cx="6826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1" name="Line 162"/>
          <p:cNvSpPr>
            <a:spLocks noChangeShapeType="1"/>
          </p:cNvSpPr>
          <p:nvPr/>
        </p:nvSpPr>
        <p:spPr bwMode="auto">
          <a:xfrm>
            <a:off x="6127750" y="2870200"/>
            <a:ext cx="1338263"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2" name="Line 163"/>
          <p:cNvSpPr>
            <a:spLocks noChangeShapeType="1"/>
          </p:cNvSpPr>
          <p:nvPr/>
        </p:nvSpPr>
        <p:spPr bwMode="auto">
          <a:xfrm>
            <a:off x="6127750" y="4384675"/>
            <a:ext cx="1365250" cy="0"/>
          </a:xfrm>
          <a:prstGeom prst="line">
            <a:avLst/>
          </a:prstGeom>
          <a:noFill/>
          <a:ln w="28575">
            <a:solidFill>
              <a:srgbClr val="00CC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33" name="Freeform 164"/>
          <p:cNvSpPr>
            <a:spLocks/>
          </p:cNvSpPr>
          <p:nvPr/>
        </p:nvSpPr>
        <p:spPr bwMode="auto">
          <a:xfrm>
            <a:off x="2963863" y="534511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4" name="Freeform 165"/>
          <p:cNvSpPr>
            <a:spLocks/>
          </p:cNvSpPr>
          <p:nvPr/>
        </p:nvSpPr>
        <p:spPr bwMode="auto">
          <a:xfrm>
            <a:off x="3208338" y="59340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5" name="Freeform 166"/>
          <p:cNvSpPr>
            <a:spLocks/>
          </p:cNvSpPr>
          <p:nvPr/>
        </p:nvSpPr>
        <p:spPr bwMode="auto">
          <a:xfrm>
            <a:off x="2706688" y="4892675"/>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sp>
        <p:nvSpPr>
          <p:cNvPr id="29736" name="Text Box 167"/>
          <p:cNvSpPr txBox="1">
            <a:spLocks noChangeArrowheads="1"/>
          </p:cNvSpPr>
          <p:nvPr/>
        </p:nvSpPr>
        <p:spPr bwMode="auto">
          <a:xfrm>
            <a:off x="1887538" y="8969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7" name="Text Box 168"/>
          <p:cNvSpPr txBox="1">
            <a:spLocks noChangeArrowheads="1"/>
          </p:cNvSpPr>
          <p:nvPr/>
        </p:nvSpPr>
        <p:spPr bwMode="auto">
          <a:xfrm>
            <a:off x="1192213" y="23955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8" name="Text Box 169"/>
          <p:cNvSpPr txBox="1">
            <a:spLocks noChangeArrowheads="1"/>
          </p:cNvSpPr>
          <p:nvPr/>
        </p:nvSpPr>
        <p:spPr bwMode="auto">
          <a:xfrm>
            <a:off x="1192213" y="3394075"/>
            <a:ext cx="1011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sp>
        <p:nvSpPr>
          <p:cNvPr id="29739" name="Text Box 170"/>
          <p:cNvSpPr txBox="1">
            <a:spLocks noChangeArrowheads="1"/>
          </p:cNvSpPr>
          <p:nvPr/>
        </p:nvSpPr>
        <p:spPr bwMode="auto">
          <a:xfrm>
            <a:off x="1192213" y="4376738"/>
            <a:ext cx="10112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solidFill>
                  <a:srgbClr val="009900"/>
                </a:solidFill>
              </a:rPr>
              <a:t>payable!</a:t>
            </a:r>
          </a:p>
        </p:txBody>
      </p:sp>
      <p:grpSp>
        <p:nvGrpSpPr>
          <p:cNvPr id="29740" name="Group 171"/>
          <p:cNvGrpSpPr>
            <a:grpSpLocks/>
          </p:cNvGrpSpPr>
          <p:nvPr/>
        </p:nvGrpSpPr>
        <p:grpSpPr bwMode="auto">
          <a:xfrm>
            <a:off x="1844675" y="1155700"/>
            <a:ext cx="2386013" cy="674688"/>
            <a:chOff x="1162" y="786"/>
            <a:chExt cx="1503" cy="425"/>
          </a:xfrm>
        </p:grpSpPr>
        <p:grpSp>
          <p:nvGrpSpPr>
            <p:cNvPr id="29759" name="Group 172"/>
            <p:cNvGrpSpPr>
              <a:grpSpLocks/>
            </p:cNvGrpSpPr>
            <p:nvPr/>
          </p:nvGrpSpPr>
          <p:grpSpPr bwMode="auto">
            <a:xfrm>
              <a:off x="1481" y="786"/>
              <a:ext cx="631" cy="425"/>
              <a:chOff x="2984" y="3331"/>
              <a:chExt cx="845" cy="569"/>
            </a:xfrm>
          </p:grpSpPr>
          <p:sp>
            <p:nvSpPr>
              <p:cNvPr id="29762" name="AutoShape 17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9763" name="Group 174"/>
              <p:cNvGrpSpPr>
                <a:grpSpLocks/>
              </p:cNvGrpSpPr>
              <p:nvPr/>
            </p:nvGrpSpPr>
            <p:grpSpPr bwMode="auto">
              <a:xfrm>
                <a:off x="3386" y="3487"/>
                <a:ext cx="443" cy="398"/>
                <a:chOff x="4838" y="2218"/>
                <a:chExt cx="395" cy="355"/>
              </a:xfrm>
            </p:grpSpPr>
            <p:sp>
              <p:nvSpPr>
                <p:cNvPr id="29764" name="Freeform 175"/>
                <p:cNvSpPr>
                  <a:spLocks/>
                </p:cNvSpPr>
                <p:nvPr/>
              </p:nvSpPr>
              <p:spPr bwMode="auto">
                <a:xfrm>
                  <a:off x="4888" y="2251"/>
                  <a:ext cx="294" cy="113"/>
                </a:xfrm>
                <a:custGeom>
                  <a:avLst/>
                  <a:gdLst>
                    <a:gd name="T0" fmla="*/ 13 w 839"/>
                    <a:gd name="T1" fmla="*/ 4 h 319"/>
                    <a:gd name="T2" fmla="*/ 12 w 839"/>
                    <a:gd name="T3" fmla="*/ 3 h 319"/>
                    <a:gd name="T4" fmla="*/ 12 w 839"/>
                    <a:gd name="T5" fmla="*/ 3 h 319"/>
                    <a:gd name="T6" fmla="*/ 11 w 839"/>
                    <a:gd name="T7" fmla="*/ 3 h 319"/>
                    <a:gd name="T8" fmla="*/ 11 w 839"/>
                    <a:gd name="T9" fmla="*/ 4 h 319"/>
                    <a:gd name="T10" fmla="*/ 11 w 839"/>
                    <a:gd name="T11" fmla="*/ 4 h 319"/>
                    <a:gd name="T12" fmla="*/ 11 w 839"/>
                    <a:gd name="T13" fmla="*/ 4 h 319"/>
                    <a:gd name="T14" fmla="*/ 11 w 839"/>
                    <a:gd name="T15" fmla="*/ 4 h 319"/>
                    <a:gd name="T16" fmla="*/ 10 w 839"/>
                    <a:gd name="T17" fmla="*/ 4 h 319"/>
                    <a:gd name="T18" fmla="*/ 9 w 839"/>
                    <a:gd name="T19" fmla="*/ 4 h 319"/>
                    <a:gd name="T20" fmla="*/ 9 w 839"/>
                    <a:gd name="T21" fmla="*/ 3 h 319"/>
                    <a:gd name="T22" fmla="*/ 9 w 839"/>
                    <a:gd name="T23" fmla="*/ 3 h 319"/>
                    <a:gd name="T24" fmla="*/ 8 w 839"/>
                    <a:gd name="T25" fmla="*/ 2 h 319"/>
                    <a:gd name="T26" fmla="*/ 7 w 839"/>
                    <a:gd name="T27" fmla="*/ 2 h 319"/>
                    <a:gd name="T28" fmla="*/ 6 w 839"/>
                    <a:gd name="T29" fmla="*/ 2 h 319"/>
                    <a:gd name="T30" fmla="*/ 6 w 839"/>
                    <a:gd name="T31" fmla="*/ 1 h 319"/>
                    <a:gd name="T32" fmla="*/ 5 w 839"/>
                    <a:gd name="T33" fmla="*/ 1 h 319"/>
                    <a:gd name="T34" fmla="*/ 4 w 839"/>
                    <a:gd name="T35" fmla="*/ 1 h 319"/>
                    <a:gd name="T36" fmla="*/ 3 w 839"/>
                    <a:gd name="T37" fmla="*/ 2 h 319"/>
                    <a:gd name="T38" fmla="*/ 3 w 839"/>
                    <a:gd name="T39" fmla="*/ 2 h 319"/>
                    <a:gd name="T40" fmla="*/ 2 w 839"/>
                    <a:gd name="T41" fmla="*/ 2 h 319"/>
                    <a:gd name="T42" fmla="*/ 2 w 839"/>
                    <a:gd name="T43" fmla="*/ 2 h 319"/>
                    <a:gd name="T44" fmla="*/ 2 w 839"/>
                    <a:gd name="T45" fmla="*/ 2 h 319"/>
                    <a:gd name="T46" fmla="*/ 2 w 839"/>
                    <a:gd name="T47" fmla="*/ 1 h 319"/>
                    <a:gd name="T48" fmla="*/ 2 w 839"/>
                    <a:gd name="T49" fmla="*/ 1 h 319"/>
                    <a:gd name="T50" fmla="*/ 1 w 839"/>
                    <a:gd name="T51" fmla="*/ 0 h 319"/>
                    <a:gd name="T52" fmla="*/ 1 w 839"/>
                    <a:gd name="T53" fmla="*/ 0 h 319"/>
                    <a:gd name="T54" fmla="*/ 0 w 839"/>
                    <a:gd name="T55" fmla="*/ 0 h 319"/>
                    <a:gd name="T56" fmla="*/ 0 w 839"/>
                    <a:gd name="T57" fmla="*/ 1 h 319"/>
                    <a:gd name="T58" fmla="*/ 0 w 839"/>
                    <a:gd name="T59" fmla="*/ 1 h 319"/>
                    <a:gd name="T60" fmla="*/ 1 w 839"/>
                    <a:gd name="T61" fmla="*/ 2 h 319"/>
                    <a:gd name="T62" fmla="*/ 1 w 839"/>
                    <a:gd name="T63" fmla="*/ 2 h 319"/>
                    <a:gd name="T64" fmla="*/ 1 w 839"/>
                    <a:gd name="T65" fmla="*/ 2 h 319"/>
                    <a:gd name="T66" fmla="*/ 2 w 839"/>
                    <a:gd name="T67" fmla="*/ 2 h 319"/>
                    <a:gd name="T68" fmla="*/ 3 w 839"/>
                    <a:gd name="T69" fmla="*/ 2 h 319"/>
                    <a:gd name="T70" fmla="*/ 4 w 839"/>
                    <a:gd name="T71" fmla="*/ 2 h 319"/>
                    <a:gd name="T72" fmla="*/ 4 w 839"/>
                    <a:gd name="T73" fmla="*/ 2 h 319"/>
                    <a:gd name="T74" fmla="*/ 5 w 839"/>
                    <a:gd name="T75" fmla="*/ 2 h 319"/>
                    <a:gd name="T76" fmla="*/ 6 w 839"/>
                    <a:gd name="T77" fmla="*/ 3 h 319"/>
                    <a:gd name="T78" fmla="*/ 7 w 839"/>
                    <a:gd name="T79" fmla="*/ 3 h 319"/>
                    <a:gd name="T80" fmla="*/ 8 w 839"/>
                    <a:gd name="T81" fmla="*/ 4 h 319"/>
                    <a:gd name="T82" fmla="*/ 9 w 839"/>
                    <a:gd name="T83" fmla="*/ 4 h 319"/>
                    <a:gd name="T84" fmla="*/ 9 w 839"/>
                    <a:gd name="T85" fmla="*/ 4 h 319"/>
                    <a:gd name="T86" fmla="*/ 10 w 839"/>
                    <a:gd name="T87" fmla="*/ 5 h 319"/>
                    <a:gd name="T88" fmla="*/ 11 w 839"/>
                    <a:gd name="T89" fmla="*/ 5 h 319"/>
                    <a:gd name="T90" fmla="*/ 12 w 839"/>
                    <a:gd name="T91" fmla="*/ 5 h 319"/>
                    <a:gd name="T92" fmla="*/ 12 w 839"/>
                    <a:gd name="T93" fmla="*/ 5 h 319"/>
                    <a:gd name="T94" fmla="*/ 13 w 839"/>
                    <a:gd name="T95" fmla="*/ 4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5" name="Freeform 176"/>
                <p:cNvSpPr>
                  <a:spLocks/>
                </p:cNvSpPr>
                <p:nvPr/>
              </p:nvSpPr>
              <p:spPr bwMode="auto">
                <a:xfrm>
                  <a:off x="4838" y="2408"/>
                  <a:ext cx="145" cy="55"/>
                </a:xfrm>
                <a:custGeom>
                  <a:avLst/>
                  <a:gdLst>
                    <a:gd name="T0" fmla="*/ 0 w 413"/>
                    <a:gd name="T1" fmla="*/ 0 h 156"/>
                    <a:gd name="T2" fmla="*/ 0 w 413"/>
                    <a:gd name="T3" fmla="*/ 0 h 156"/>
                    <a:gd name="T4" fmla="*/ 0 w 413"/>
                    <a:gd name="T5" fmla="*/ 1 h 156"/>
                    <a:gd name="T6" fmla="*/ 1 w 413"/>
                    <a:gd name="T7" fmla="*/ 1 h 156"/>
                    <a:gd name="T8" fmla="*/ 1 w 413"/>
                    <a:gd name="T9" fmla="*/ 2 h 156"/>
                    <a:gd name="T10" fmla="*/ 1 w 413"/>
                    <a:gd name="T11" fmla="*/ 2 h 156"/>
                    <a:gd name="T12" fmla="*/ 2 w 413"/>
                    <a:gd name="T13" fmla="*/ 2 h 156"/>
                    <a:gd name="T14" fmla="*/ 2 w 413"/>
                    <a:gd name="T15" fmla="*/ 2 h 156"/>
                    <a:gd name="T16" fmla="*/ 3 w 413"/>
                    <a:gd name="T17" fmla="*/ 2 h 156"/>
                    <a:gd name="T18" fmla="*/ 4 w 413"/>
                    <a:gd name="T19" fmla="*/ 2 h 156"/>
                    <a:gd name="T20" fmla="*/ 4 w 413"/>
                    <a:gd name="T21" fmla="*/ 2 h 156"/>
                    <a:gd name="T22" fmla="*/ 5 w 413"/>
                    <a:gd name="T23" fmla="*/ 2 h 156"/>
                    <a:gd name="T24" fmla="*/ 5 w 413"/>
                    <a:gd name="T25" fmla="*/ 2 h 156"/>
                    <a:gd name="T26" fmla="*/ 6 w 413"/>
                    <a:gd name="T27" fmla="*/ 1 h 156"/>
                    <a:gd name="T28" fmla="*/ 6 w 413"/>
                    <a:gd name="T29" fmla="*/ 1 h 156"/>
                    <a:gd name="T30" fmla="*/ 6 w 413"/>
                    <a:gd name="T31" fmla="*/ 0 h 156"/>
                    <a:gd name="T32" fmla="*/ 6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177"/>
                <p:cNvSpPr>
                  <a:spLocks/>
                </p:cNvSpPr>
                <p:nvPr/>
              </p:nvSpPr>
              <p:spPr bwMode="auto">
                <a:xfrm>
                  <a:off x="4854" y="2282"/>
                  <a:ext cx="60" cy="131"/>
                </a:xfrm>
                <a:custGeom>
                  <a:avLst/>
                  <a:gdLst>
                    <a:gd name="T0" fmla="*/ 0 w 170"/>
                    <a:gd name="T1" fmla="*/ 6 h 373"/>
                    <a:gd name="T2" fmla="*/ 2 w 170"/>
                    <a:gd name="T3" fmla="*/ 0 h 373"/>
                    <a:gd name="T4" fmla="*/ 2 w 170"/>
                    <a:gd name="T5" fmla="*/ 0 h 373"/>
                    <a:gd name="T6" fmla="*/ 0 w 170"/>
                    <a:gd name="T7" fmla="*/ 6 h 373"/>
                    <a:gd name="T8" fmla="*/ 0 w 170"/>
                    <a:gd name="T9" fmla="*/ 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7" name="Freeform 178"/>
                <p:cNvSpPr>
                  <a:spLocks/>
                </p:cNvSpPr>
                <p:nvPr/>
              </p:nvSpPr>
              <p:spPr bwMode="auto">
                <a:xfrm>
                  <a:off x="4908" y="2282"/>
                  <a:ext cx="59" cy="131"/>
                </a:xfrm>
                <a:custGeom>
                  <a:avLst/>
                  <a:gdLst>
                    <a:gd name="T0" fmla="*/ 2 w 168"/>
                    <a:gd name="T1" fmla="*/ 6 h 373"/>
                    <a:gd name="T2" fmla="*/ 0 w 168"/>
                    <a:gd name="T3" fmla="*/ 0 h 373"/>
                    <a:gd name="T4" fmla="*/ 0 w 168"/>
                    <a:gd name="T5" fmla="*/ 0 h 373"/>
                    <a:gd name="T6" fmla="*/ 2 w 168"/>
                    <a:gd name="T7" fmla="*/ 6 h 373"/>
                    <a:gd name="T8" fmla="*/ 2 w 168"/>
                    <a:gd name="T9" fmla="*/ 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179"/>
                <p:cNvSpPr>
                  <a:spLocks/>
                </p:cNvSpPr>
                <p:nvPr/>
              </p:nvSpPr>
              <p:spPr bwMode="auto">
                <a:xfrm>
                  <a:off x="5087" y="2464"/>
                  <a:ext cx="146" cy="55"/>
                </a:xfrm>
                <a:custGeom>
                  <a:avLst/>
                  <a:gdLst>
                    <a:gd name="T0" fmla="*/ 0 w 413"/>
                    <a:gd name="T1" fmla="*/ 0 h 158"/>
                    <a:gd name="T2" fmla="*/ 0 w 413"/>
                    <a:gd name="T3" fmla="*/ 0 h 158"/>
                    <a:gd name="T4" fmla="*/ 0 w 413"/>
                    <a:gd name="T5" fmla="*/ 1 h 158"/>
                    <a:gd name="T6" fmla="*/ 1 w 413"/>
                    <a:gd name="T7" fmla="*/ 1 h 158"/>
                    <a:gd name="T8" fmla="*/ 1 w 413"/>
                    <a:gd name="T9" fmla="*/ 2 h 158"/>
                    <a:gd name="T10" fmla="*/ 1 w 413"/>
                    <a:gd name="T11" fmla="*/ 2 h 158"/>
                    <a:gd name="T12" fmla="*/ 2 w 413"/>
                    <a:gd name="T13" fmla="*/ 2 h 158"/>
                    <a:gd name="T14" fmla="*/ 2 w 413"/>
                    <a:gd name="T15" fmla="*/ 2 h 158"/>
                    <a:gd name="T16" fmla="*/ 3 w 413"/>
                    <a:gd name="T17" fmla="*/ 2 h 158"/>
                    <a:gd name="T18" fmla="*/ 4 w 413"/>
                    <a:gd name="T19" fmla="*/ 2 h 158"/>
                    <a:gd name="T20" fmla="*/ 4 w 413"/>
                    <a:gd name="T21" fmla="*/ 2 h 158"/>
                    <a:gd name="T22" fmla="*/ 5 w 413"/>
                    <a:gd name="T23" fmla="*/ 2 h 158"/>
                    <a:gd name="T24" fmla="*/ 5 w 413"/>
                    <a:gd name="T25" fmla="*/ 2 h 158"/>
                    <a:gd name="T26" fmla="*/ 6 w 413"/>
                    <a:gd name="T27" fmla="*/ 1 h 158"/>
                    <a:gd name="T28" fmla="*/ 6 w 413"/>
                    <a:gd name="T29" fmla="*/ 1 h 158"/>
                    <a:gd name="T30" fmla="*/ 6 w 413"/>
                    <a:gd name="T31" fmla="*/ 0 h 158"/>
                    <a:gd name="T32" fmla="*/ 6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9" name="Freeform 180"/>
                <p:cNvSpPr>
                  <a:spLocks/>
                </p:cNvSpPr>
                <p:nvPr/>
              </p:nvSpPr>
              <p:spPr bwMode="auto">
                <a:xfrm>
                  <a:off x="5103" y="2338"/>
                  <a:ext cx="60" cy="130"/>
                </a:xfrm>
                <a:custGeom>
                  <a:avLst/>
                  <a:gdLst>
                    <a:gd name="T0" fmla="*/ 0 w 170"/>
                    <a:gd name="T1" fmla="*/ 6 h 370"/>
                    <a:gd name="T2" fmla="*/ 2 w 170"/>
                    <a:gd name="T3" fmla="*/ 0 h 370"/>
                    <a:gd name="T4" fmla="*/ 2 w 170"/>
                    <a:gd name="T5" fmla="*/ 0 h 370"/>
                    <a:gd name="T6" fmla="*/ 0 w 170"/>
                    <a:gd name="T7" fmla="*/ 5 h 370"/>
                    <a:gd name="T8" fmla="*/ 0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181"/>
                <p:cNvSpPr>
                  <a:spLocks/>
                </p:cNvSpPr>
                <p:nvPr/>
              </p:nvSpPr>
              <p:spPr bwMode="auto">
                <a:xfrm>
                  <a:off x="5157" y="2338"/>
                  <a:ext cx="60" cy="130"/>
                </a:xfrm>
                <a:custGeom>
                  <a:avLst/>
                  <a:gdLst>
                    <a:gd name="T0" fmla="*/ 2 w 170"/>
                    <a:gd name="T1" fmla="*/ 6 h 370"/>
                    <a:gd name="T2" fmla="*/ 0 w 170"/>
                    <a:gd name="T3" fmla="*/ 0 h 370"/>
                    <a:gd name="T4" fmla="*/ 0 w 170"/>
                    <a:gd name="T5" fmla="*/ 0 h 370"/>
                    <a:gd name="T6" fmla="*/ 2 w 170"/>
                    <a:gd name="T7" fmla="*/ 5 h 370"/>
                    <a:gd name="T8" fmla="*/ 2 w 170"/>
                    <a:gd name="T9" fmla="*/ 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1" name="Rectangle 18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2" name="Rectangle 18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3" name="Freeform 184"/>
                <p:cNvSpPr>
                  <a:spLocks/>
                </p:cNvSpPr>
                <p:nvPr/>
              </p:nvSpPr>
              <p:spPr bwMode="auto">
                <a:xfrm>
                  <a:off x="5008" y="2218"/>
                  <a:ext cx="45" cy="46"/>
                </a:xfrm>
                <a:custGeom>
                  <a:avLst/>
                  <a:gdLst>
                    <a:gd name="T0" fmla="*/ 1 w 129"/>
                    <a:gd name="T1" fmla="*/ 2 h 128"/>
                    <a:gd name="T2" fmla="*/ 1 w 129"/>
                    <a:gd name="T3" fmla="*/ 2 h 128"/>
                    <a:gd name="T4" fmla="*/ 1 w 129"/>
                    <a:gd name="T5" fmla="*/ 2 h 128"/>
                    <a:gd name="T6" fmla="*/ 1 w 129"/>
                    <a:gd name="T7" fmla="*/ 2 h 128"/>
                    <a:gd name="T8" fmla="*/ 2 w 129"/>
                    <a:gd name="T9" fmla="*/ 2 h 128"/>
                    <a:gd name="T10" fmla="*/ 2 w 129"/>
                    <a:gd name="T11" fmla="*/ 2 h 128"/>
                    <a:gd name="T12" fmla="*/ 2 w 129"/>
                    <a:gd name="T13" fmla="*/ 1 h 128"/>
                    <a:gd name="T14" fmla="*/ 2 w 129"/>
                    <a:gd name="T15" fmla="*/ 1 h 128"/>
                    <a:gd name="T16" fmla="*/ 2 w 129"/>
                    <a:gd name="T17" fmla="*/ 1 h 128"/>
                    <a:gd name="T18" fmla="*/ 2 w 129"/>
                    <a:gd name="T19" fmla="*/ 1 h 128"/>
                    <a:gd name="T20" fmla="*/ 2 w 129"/>
                    <a:gd name="T21" fmla="*/ 1 h 128"/>
                    <a:gd name="T22" fmla="*/ 2 w 129"/>
                    <a:gd name="T23" fmla="*/ 0 h 128"/>
                    <a:gd name="T24" fmla="*/ 2 w 129"/>
                    <a:gd name="T25" fmla="*/ 0 h 128"/>
                    <a:gd name="T26" fmla="*/ 1 w 129"/>
                    <a:gd name="T27" fmla="*/ 0 h 128"/>
                    <a:gd name="T28" fmla="*/ 1 w 129"/>
                    <a:gd name="T29" fmla="*/ 0 h 128"/>
                    <a:gd name="T30" fmla="*/ 1 w 129"/>
                    <a:gd name="T31" fmla="*/ 0 h 128"/>
                    <a:gd name="T32" fmla="*/ 1 w 129"/>
                    <a:gd name="T33" fmla="*/ 0 h 128"/>
                    <a:gd name="T34" fmla="*/ 1 w 129"/>
                    <a:gd name="T35" fmla="*/ 0 h 128"/>
                    <a:gd name="T36" fmla="*/ 1 w 129"/>
                    <a:gd name="T37" fmla="*/ 0 h 128"/>
                    <a:gd name="T38" fmla="*/ 0 w 129"/>
                    <a:gd name="T39" fmla="*/ 0 h 128"/>
                    <a:gd name="T40" fmla="*/ 0 w 129"/>
                    <a:gd name="T41" fmla="*/ 0 h 128"/>
                    <a:gd name="T42" fmla="*/ 0 w 129"/>
                    <a:gd name="T43" fmla="*/ 0 h 128"/>
                    <a:gd name="T44" fmla="*/ 0 w 129"/>
                    <a:gd name="T45" fmla="*/ 1 h 128"/>
                    <a:gd name="T46" fmla="*/ 0 w 129"/>
                    <a:gd name="T47" fmla="*/ 1 h 128"/>
                    <a:gd name="T48" fmla="*/ 0 w 129"/>
                    <a:gd name="T49" fmla="*/ 1 h 128"/>
                    <a:gd name="T50" fmla="*/ 0 w 129"/>
                    <a:gd name="T51" fmla="*/ 1 h 128"/>
                    <a:gd name="T52" fmla="*/ 0 w 129"/>
                    <a:gd name="T53" fmla="*/ 1 h 128"/>
                    <a:gd name="T54" fmla="*/ 0 w 129"/>
                    <a:gd name="T55" fmla="*/ 2 h 128"/>
                    <a:gd name="T56" fmla="*/ 0 w 129"/>
                    <a:gd name="T57" fmla="*/ 2 h 128"/>
                    <a:gd name="T58" fmla="*/ 0 w 129"/>
                    <a:gd name="T59" fmla="*/ 2 h 128"/>
                    <a:gd name="T60" fmla="*/ 1 w 129"/>
                    <a:gd name="T61" fmla="*/ 2 h 128"/>
                    <a:gd name="T62" fmla="*/ 1 w 129"/>
                    <a:gd name="T63" fmla="*/ 2 h 128"/>
                    <a:gd name="T64" fmla="*/ 1 w 129"/>
                    <a:gd name="T65" fmla="*/ 2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Rectangle 18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9760" name="Text Box 186"/>
            <p:cNvSpPr txBox="1">
              <a:spLocks noChangeArrowheads="1"/>
            </p:cNvSpPr>
            <p:nvPr/>
          </p:nvSpPr>
          <p:spPr bwMode="auto">
            <a:xfrm>
              <a:off x="2119" y="794"/>
              <a:ext cx="5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Dana</a:t>
              </a:r>
              <a:br>
                <a:rPr lang="en-US" sz="1800" b="1"/>
              </a:br>
              <a:r>
                <a:rPr lang="en-US" sz="1800" b="1"/>
                <a:t>Evans</a:t>
              </a:r>
            </a:p>
          </p:txBody>
        </p:sp>
        <p:sp>
          <p:nvSpPr>
            <p:cNvPr id="29761" name="Line 187"/>
            <p:cNvSpPr>
              <a:spLocks noChangeShapeType="1"/>
            </p:cNvSpPr>
            <p:nvPr/>
          </p:nvSpPr>
          <p:spPr bwMode="auto">
            <a:xfrm>
              <a:off x="1162" y="999"/>
              <a:ext cx="316" cy="0"/>
            </a:xfrm>
            <a:prstGeom prst="line">
              <a:avLst/>
            </a:prstGeom>
            <a:noFill/>
            <a:ln w="28575">
              <a:solidFill>
                <a:srgbClr val="777777"/>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9741" name="Group 188"/>
          <p:cNvGrpSpPr>
            <a:grpSpLocks/>
          </p:cNvGrpSpPr>
          <p:nvPr/>
        </p:nvGrpSpPr>
        <p:grpSpPr bwMode="auto">
          <a:xfrm>
            <a:off x="7316788" y="1382713"/>
            <a:ext cx="1157287" cy="3987800"/>
            <a:chOff x="4609" y="929"/>
            <a:chExt cx="729" cy="2512"/>
          </a:xfrm>
        </p:grpSpPr>
        <p:grpSp>
          <p:nvGrpSpPr>
            <p:cNvPr id="29750" name="Group 189"/>
            <p:cNvGrpSpPr>
              <a:grpSpLocks/>
            </p:cNvGrpSpPr>
            <p:nvPr/>
          </p:nvGrpSpPr>
          <p:grpSpPr bwMode="auto">
            <a:xfrm>
              <a:off x="4691" y="1557"/>
              <a:ext cx="565" cy="565"/>
              <a:chOff x="4691" y="1557"/>
              <a:chExt cx="565" cy="565"/>
            </a:xfrm>
          </p:grpSpPr>
          <p:sp>
            <p:nvSpPr>
              <p:cNvPr id="29757" name="AutoShape 190"/>
              <p:cNvSpPr>
                <a:spLocks noChangeArrowheads="1"/>
              </p:cNvSpPr>
              <p:nvPr/>
            </p:nvSpPr>
            <p:spPr bwMode="auto">
              <a:xfrm>
                <a:off x="4691" y="1557"/>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8" name="Picture 19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1605"/>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1" name="Group 192"/>
            <p:cNvGrpSpPr>
              <a:grpSpLocks/>
            </p:cNvGrpSpPr>
            <p:nvPr/>
          </p:nvGrpSpPr>
          <p:grpSpPr bwMode="auto">
            <a:xfrm>
              <a:off x="4691" y="2530"/>
              <a:ext cx="565" cy="565"/>
              <a:chOff x="4691" y="2530"/>
              <a:chExt cx="565" cy="565"/>
            </a:xfrm>
          </p:grpSpPr>
          <p:sp>
            <p:nvSpPr>
              <p:cNvPr id="29755" name="AutoShape 193"/>
              <p:cNvSpPr>
                <a:spLocks noChangeArrowheads="1"/>
              </p:cNvSpPr>
              <p:nvPr/>
            </p:nvSpPr>
            <p:spPr bwMode="auto">
              <a:xfrm>
                <a:off x="4691" y="2530"/>
                <a:ext cx="565" cy="565"/>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29756" name="Picture 19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2" y="2578"/>
                <a:ext cx="19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52" name="Text Box 195"/>
            <p:cNvSpPr txBox="1">
              <a:spLocks noChangeArrowheads="1"/>
            </p:cNvSpPr>
            <p:nvPr/>
          </p:nvSpPr>
          <p:spPr bwMode="auto">
            <a:xfrm>
              <a:off x="4681" y="1362"/>
              <a:ext cx="5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insured</a:t>
              </a:r>
            </a:p>
          </p:txBody>
        </p:sp>
        <p:sp>
          <p:nvSpPr>
            <p:cNvPr id="29753" name="Text Box 196"/>
            <p:cNvSpPr txBox="1">
              <a:spLocks noChangeArrowheads="1"/>
            </p:cNvSpPr>
            <p:nvPr/>
          </p:nvSpPr>
          <p:spPr bwMode="auto">
            <a:xfrm>
              <a:off x="4655" y="3095"/>
              <a:ext cx="63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3rd-party</a:t>
              </a:r>
              <a:br>
                <a:rPr lang="en-US" sz="1800" b="1"/>
              </a:br>
              <a:r>
                <a:rPr lang="en-US" sz="1800" b="1"/>
                <a:t>claimant</a:t>
              </a:r>
            </a:p>
          </p:txBody>
        </p:sp>
        <p:sp>
          <p:nvSpPr>
            <p:cNvPr id="29754" name="Text Box 197"/>
            <p:cNvSpPr txBox="1">
              <a:spLocks noChangeArrowheads="1"/>
            </p:cNvSpPr>
            <p:nvPr/>
          </p:nvSpPr>
          <p:spPr bwMode="auto">
            <a:xfrm>
              <a:off x="4609" y="929"/>
              <a:ext cx="72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u="sng"/>
                <a:t>claimants</a:t>
              </a:r>
            </a:p>
          </p:txBody>
        </p:sp>
      </p:grpSp>
      <p:grpSp>
        <p:nvGrpSpPr>
          <p:cNvPr id="29742" name="Group 198"/>
          <p:cNvGrpSpPr>
            <a:grpSpLocks/>
          </p:cNvGrpSpPr>
          <p:nvPr/>
        </p:nvGrpSpPr>
        <p:grpSpPr bwMode="auto">
          <a:xfrm flipV="1">
            <a:off x="4525963" y="3070225"/>
            <a:ext cx="709612" cy="341313"/>
            <a:chOff x="2854" y="1566"/>
            <a:chExt cx="447" cy="215"/>
          </a:xfrm>
        </p:grpSpPr>
        <p:sp>
          <p:nvSpPr>
            <p:cNvPr id="29747" name="Line 199"/>
            <p:cNvSpPr>
              <a:spLocks noChangeShapeType="1"/>
            </p:cNvSpPr>
            <p:nvPr/>
          </p:nvSpPr>
          <p:spPr bwMode="auto">
            <a:xfrm>
              <a:off x="2854" y="1572"/>
              <a:ext cx="21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48" name="Line 200"/>
            <p:cNvSpPr>
              <a:spLocks noChangeShapeType="1"/>
            </p:cNvSpPr>
            <p:nvPr/>
          </p:nvSpPr>
          <p:spPr bwMode="auto">
            <a:xfrm>
              <a:off x="3063" y="1566"/>
              <a:ext cx="0" cy="21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49" name="Line 201"/>
            <p:cNvSpPr>
              <a:spLocks noChangeShapeType="1"/>
            </p:cNvSpPr>
            <p:nvPr/>
          </p:nvSpPr>
          <p:spPr bwMode="auto">
            <a:xfrm>
              <a:off x="3063" y="1778"/>
              <a:ext cx="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9743" name="Text Box 202"/>
          <p:cNvSpPr txBox="1">
            <a:spLocks noChangeArrowheads="1"/>
          </p:cNvSpPr>
          <p:nvPr/>
        </p:nvSpPr>
        <p:spPr bwMode="auto">
          <a:xfrm rot="1310839">
            <a:off x="2035175" y="4206875"/>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4" name="Text Box 203"/>
          <p:cNvSpPr txBox="1">
            <a:spLocks noChangeArrowheads="1"/>
          </p:cNvSpPr>
          <p:nvPr/>
        </p:nvSpPr>
        <p:spPr bwMode="auto">
          <a:xfrm rot="1310839">
            <a:off x="1997075" y="22352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5" name="Text Box 204"/>
          <p:cNvSpPr txBox="1">
            <a:spLocks noChangeArrowheads="1"/>
          </p:cNvSpPr>
          <p:nvPr/>
        </p:nvSpPr>
        <p:spPr bwMode="auto">
          <a:xfrm rot="1310839">
            <a:off x="2009775" y="3225800"/>
            <a:ext cx="1147763" cy="3032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CLOSED</a:t>
            </a:r>
          </a:p>
        </p:txBody>
      </p:sp>
      <p:sp>
        <p:nvSpPr>
          <p:cNvPr id="29746" name="Text Box 205"/>
          <p:cNvSpPr txBox="1">
            <a:spLocks noChangeArrowheads="1"/>
          </p:cNvSpPr>
          <p:nvPr/>
        </p:nvSpPr>
        <p:spPr bwMode="auto">
          <a:xfrm rot="1310839">
            <a:off x="298450" y="1168400"/>
            <a:ext cx="1692275" cy="455613"/>
          </a:xfrm>
          <a:prstGeom prst="rect">
            <a:avLst/>
          </a:prstGeom>
          <a:solidFill>
            <a:srgbClr val="99FF66"/>
          </a:solidFill>
          <a:ln w="28575" algn="ctr">
            <a:solidFill>
              <a:schemeClr val="bg1"/>
            </a:solidFill>
            <a:miter lim="800000"/>
            <a:headEnd/>
            <a:tailEnd/>
          </a:ln>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800" b="1"/>
              <a:t>CLOSED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No one-to-one correspondence of steps</a:t>
            </a:r>
          </a:p>
        </p:txBody>
      </p:sp>
      <p:sp>
        <p:nvSpPr>
          <p:cNvPr id="30723" name="Text Box 3"/>
          <p:cNvSpPr txBox="1">
            <a:spLocks noChangeArrowheads="1"/>
          </p:cNvSpPr>
          <p:nvPr/>
        </p:nvSpPr>
        <p:spPr bwMode="auto">
          <a:xfrm>
            <a:off x="5568950" y="3811588"/>
            <a:ext cx="2809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claim and exposures payable</a:t>
            </a:r>
          </a:p>
        </p:txBody>
      </p:sp>
      <p:sp>
        <p:nvSpPr>
          <p:cNvPr id="30724" name="Rectangle 4"/>
          <p:cNvSpPr>
            <a:spLocks noChangeArrowheads="1"/>
          </p:cNvSpPr>
          <p:nvPr/>
        </p:nvSpPr>
        <p:spPr bwMode="auto">
          <a:xfrm>
            <a:off x="5510213" y="3786188"/>
            <a:ext cx="2925762" cy="781050"/>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25" name="Text Box 5"/>
          <p:cNvSpPr txBox="1">
            <a:spLocks noChangeArrowheads="1"/>
          </p:cNvSpPr>
          <p:nvPr/>
        </p:nvSpPr>
        <p:spPr bwMode="auto">
          <a:xfrm>
            <a:off x="5600700" y="105568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and setup claim</a:t>
            </a:r>
          </a:p>
        </p:txBody>
      </p:sp>
      <p:sp>
        <p:nvSpPr>
          <p:cNvPr id="30726" name="Rectangle 6"/>
          <p:cNvSpPr>
            <a:spLocks noChangeArrowheads="1"/>
          </p:cNvSpPr>
          <p:nvPr/>
        </p:nvSpPr>
        <p:spPr bwMode="auto">
          <a:xfrm>
            <a:off x="5510213" y="998538"/>
            <a:ext cx="2925762" cy="795337"/>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7" name="Text Box 7"/>
          <p:cNvSpPr txBox="1">
            <a:spLocks noChangeArrowheads="1"/>
          </p:cNvSpPr>
          <p:nvPr/>
        </p:nvSpPr>
        <p:spPr bwMode="auto">
          <a:xfrm>
            <a:off x="5600700" y="1920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exposures</a:t>
            </a:r>
          </a:p>
        </p:txBody>
      </p:sp>
      <p:sp>
        <p:nvSpPr>
          <p:cNvPr id="30728" name="Rectangle 8"/>
          <p:cNvSpPr>
            <a:spLocks noChangeArrowheads="1"/>
          </p:cNvSpPr>
          <p:nvPr/>
        </p:nvSpPr>
        <p:spPr bwMode="auto">
          <a:xfrm>
            <a:off x="5510213" y="18637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29" name="Text Box 9"/>
          <p:cNvSpPr txBox="1">
            <a:spLocks noChangeArrowheads="1"/>
          </p:cNvSpPr>
          <p:nvPr/>
        </p:nvSpPr>
        <p:spPr bwMode="auto">
          <a:xfrm>
            <a:off x="5600700" y="25304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Create reserves</a:t>
            </a:r>
          </a:p>
        </p:txBody>
      </p:sp>
      <p:sp>
        <p:nvSpPr>
          <p:cNvPr id="30730" name="Rectangle 10"/>
          <p:cNvSpPr>
            <a:spLocks noChangeArrowheads="1"/>
          </p:cNvSpPr>
          <p:nvPr/>
        </p:nvSpPr>
        <p:spPr bwMode="auto">
          <a:xfrm>
            <a:off x="5510213" y="2473325"/>
            <a:ext cx="2925762" cy="48101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1" name="Text Box 11"/>
          <p:cNvSpPr txBox="1">
            <a:spLocks noChangeArrowheads="1"/>
          </p:cNvSpPr>
          <p:nvPr/>
        </p:nvSpPr>
        <p:spPr bwMode="auto">
          <a:xfrm>
            <a:off x="5545138" y="3176588"/>
            <a:ext cx="28654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Complete activities</a:t>
            </a:r>
          </a:p>
        </p:txBody>
      </p:sp>
      <p:sp>
        <p:nvSpPr>
          <p:cNvPr id="30732" name="Rectangle 12"/>
          <p:cNvSpPr>
            <a:spLocks noChangeArrowheads="1"/>
          </p:cNvSpPr>
          <p:nvPr/>
        </p:nvSpPr>
        <p:spPr bwMode="auto">
          <a:xfrm>
            <a:off x="5510213" y="3128963"/>
            <a:ext cx="2925762"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3" name="Text Box 13"/>
          <p:cNvSpPr txBox="1">
            <a:spLocks noChangeArrowheads="1"/>
          </p:cNvSpPr>
          <p:nvPr/>
        </p:nvSpPr>
        <p:spPr bwMode="auto">
          <a:xfrm>
            <a:off x="5600700" y="47323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Make payments/ Issue checks</a:t>
            </a:r>
          </a:p>
        </p:txBody>
      </p:sp>
      <p:sp>
        <p:nvSpPr>
          <p:cNvPr id="30734" name="Rectangle 14"/>
          <p:cNvSpPr>
            <a:spLocks noChangeArrowheads="1"/>
          </p:cNvSpPr>
          <p:nvPr/>
        </p:nvSpPr>
        <p:spPr bwMode="auto">
          <a:xfrm>
            <a:off x="5510213" y="46751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35" name="Text Box 15"/>
          <p:cNvSpPr txBox="1">
            <a:spLocks noChangeArrowheads="1"/>
          </p:cNvSpPr>
          <p:nvPr/>
        </p:nvSpPr>
        <p:spPr bwMode="auto">
          <a:xfrm>
            <a:off x="5600700" y="5646738"/>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3399FF"/>
                </a:solidFill>
              </a:rPr>
              <a:t>Close exposures and claim</a:t>
            </a:r>
          </a:p>
        </p:txBody>
      </p:sp>
      <p:sp>
        <p:nvSpPr>
          <p:cNvPr id="30736" name="Rectangle 16"/>
          <p:cNvSpPr>
            <a:spLocks noChangeArrowheads="1"/>
          </p:cNvSpPr>
          <p:nvPr/>
        </p:nvSpPr>
        <p:spPr bwMode="auto">
          <a:xfrm>
            <a:off x="5510213" y="5589588"/>
            <a:ext cx="2925762" cy="7985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 name="Group 67"/>
          <p:cNvGrpSpPr>
            <a:grpSpLocks/>
          </p:cNvGrpSpPr>
          <p:nvPr/>
        </p:nvGrpSpPr>
        <p:grpSpPr bwMode="auto">
          <a:xfrm>
            <a:off x="3651250" y="1239838"/>
            <a:ext cx="1855788" cy="1349375"/>
            <a:chOff x="2300" y="781"/>
            <a:chExt cx="1169" cy="850"/>
          </a:xfrm>
        </p:grpSpPr>
        <p:sp>
          <p:nvSpPr>
            <p:cNvPr id="30778" name="Line 20"/>
            <p:cNvSpPr>
              <a:spLocks noChangeShapeType="1"/>
            </p:cNvSpPr>
            <p:nvPr/>
          </p:nvSpPr>
          <p:spPr bwMode="auto">
            <a:xfrm flipV="1">
              <a:off x="2305" y="781"/>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9" name="Line 21"/>
            <p:cNvSpPr>
              <a:spLocks noChangeShapeType="1"/>
            </p:cNvSpPr>
            <p:nvPr/>
          </p:nvSpPr>
          <p:spPr bwMode="auto">
            <a:xfrm>
              <a:off x="2300" y="1090"/>
              <a:ext cx="1160"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0" name="Line 22"/>
            <p:cNvSpPr>
              <a:spLocks noChangeShapeType="1"/>
            </p:cNvSpPr>
            <p:nvPr/>
          </p:nvSpPr>
          <p:spPr bwMode="auto">
            <a:xfrm>
              <a:off x="2308" y="1159"/>
              <a:ext cx="1144" cy="47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 name="Group 68"/>
          <p:cNvGrpSpPr>
            <a:grpSpLocks/>
          </p:cNvGrpSpPr>
          <p:nvPr/>
        </p:nvGrpSpPr>
        <p:grpSpPr bwMode="auto">
          <a:xfrm>
            <a:off x="3660775" y="2168525"/>
            <a:ext cx="1851025" cy="1671638"/>
            <a:chOff x="2306" y="1366"/>
            <a:chExt cx="1166" cy="1053"/>
          </a:xfrm>
        </p:grpSpPr>
        <p:sp>
          <p:nvSpPr>
            <p:cNvPr id="30774" name="Line 24"/>
            <p:cNvSpPr>
              <a:spLocks noChangeShapeType="1"/>
            </p:cNvSpPr>
            <p:nvPr/>
          </p:nvSpPr>
          <p:spPr bwMode="auto">
            <a:xfrm flipV="1">
              <a:off x="2314" y="1366"/>
              <a:ext cx="1155" cy="55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5" name="Line 25"/>
            <p:cNvSpPr>
              <a:spLocks noChangeShapeType="1"/>
            </p:cNvSpPr>
            <p:nvPr/>
          </p:nvSpPr>
          <p:spPr bwMode="auto">
            <a:xfrm flipV="1">
              <a:off x="2306" y="1673"/>
              <a:ext cx="1160" cy="3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6" name="Line 26"/>
            <p:cNvSpPr>
              <a:spLocks noChangeShapeType="1"/>
            </p:cNvSpPr>
            <p:nvPr/>
          </p:nvSpPr>
          <p:spPr bwMode="auto">
            <a:xfrm flipV="1">
              <a:off x="2311" y="2023"/>
              <a:ext cx="1155" cy="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7" name="Line 27"/>
            <p:cNvSpPr>
              <a:spLocks noChangeShapeType="1"/>
            </p:cNvSpPr>
            <p:nvPr/>
          </p:nvSpPr>
          <p:spPr bwMode="auto">
            <a:xfrm>
              <a:off x="2315" y="2093"/>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69"/>
          <p:cNvGrpSpPr>
            <a:grpSpLocks/>
          </p:cNvGrpSpPr>
          <p:nvPr/>
        </p:nvGrpSpPr>
        <p:grpSpPr bwMode="auto">
          <a:xfrm>
            <a:off x="3660775" y="2870200"/>
            <a:ext cx="1841500" cy="3198813"/>
            <a:chOff x="2306" y="1808"/>
            <a:chExt cx="1160" cy="2015"/>
          </a:xfrm>
        </p:grpSpPr>
        <p:sp>
          <p:nvSpPr>
            <p:cNvPr id="30769" name="Line 29"/>
            <p:cNvSpPr>
              <a:spLocks noChangeShapeType="1"/>
            </p:cNvSpPr>
            <p:nvPr/>
          </p:nvSpPr>
          <p:spPr bwMode="auto">
            <a:xfrm flipV="1">
              <a:off x="2318" y="2503"/>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0" name="Line 30"/>
            <p:cNvSpPr>
              <a:spLocks noChangeShapeType="1"/>
            </p:cNvSpPr>
            <p:nvPr/>
          </p:nvSpPr>
          <p:spPr bwMode="auto">
            <a:xfrm flipV="1">
              <a:off x="2312" y="1808"/>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1" name="Line 31"/>
            <p:cNvSpPr>
              <a:spLocks noChangeShapeType="1"/>
            </p:cNvSpPr>
            <p:nvPr/>
          </p:nvSpPr>
          <p:spPr bwMode="auto">
            <a:xfrm flipV="1">
              <a:off x="2315" y="2096"/>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2" name="Line 32"/>
            <p:cNvSpPr>
              <a:spLocks noChangeShapeType="1"/>
            </p:cNvSpPr>
            <p:nvPr/>
          </p:nvSpPr>
          <p:spPr bwMode="auto">
            <a:xfrm>
              <a:off x="2306" y="2992"/>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73" name="Line 34"/>
            <p:cNvSpPr>
              <a:spLocks noChangeShapeType="1"/>
            </p:cNvSpPr>
            <p:nvPr/>
          </p:nvSpPr>
          <p:spPr bwMode="auto">
            <a:xfrm>
              <a:off x="2314" y="3112"/>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0740" name="Text Box 35"/>
          <p:cNvSpPr txBox="1">
            <a:spLocks noChangeArrowheads="1"/>
          </p:cNvSpPr>
          <p:nvPr/>
        </p:nvSpPr>
        <p:spPr bwMode="auto">
          <a:xfrm>
            <a:off x="581025" y="68262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CC3399"/>
                </a:solidFill>
              </a:rPr>
              <a:t>Business Process</a:t>
            </a:r>
          </a:p>
        </p:txBody>
      </p:sp>
      <p:sp>
        <p:nvSpPr>
          <p:cNvPr id="30741" name="Text Box 36"/>
          <p:cNvSpPr txBox="1">
            <a:spLocks noChangeArrowheads="1"/>
          </p:cNvSpPr>
          <p:nvPr/>
        </p:nvSpPr>
        <p:spPr bwMode="auto">
          <a:xfrm>
            <a:off x="5519738" y="701675"/>
            <a:ext cx="287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rgbClr val="3399FF"/>
                </a:solidFill>
              </a:rPr>
              <a:t>Functional Process</a:t>
            </a:r>
          </a:p>
        </p:txBody>
      </p:sp>
      <p:grpSp>
        <p:nvGrpSpPr>
          <p:cNvPr id="30742" name="Group 37"/>
          <p:cNvGrpSpPr>
            <a:grpSpLocks/>
          </p:cNvGrpSpPr>
          <p:nvPr/>
        </p:nvGrpSpPr>
        <p:grpSpPr bwMode="auto">
          <a:xfrm>
            <a:off x="8367713" y="34925"/>
            <a:ext cx="741362" cy="792163"/>
            <a:chOff x="3777" y="1768"/>
            <a:chExt cx="467" cy="499"/>
          </a:xfrm>
        </p:grpSpPr>
        <p:sp>
          <p:nvSpPr>
            <p:cNvPr id="30767" name="Rectangle 38"/>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8" name="AutoShape 39"/>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40"/>
          <p:cNvGrpSpPr>
            <a:grpSpLocks/>
          </p:cNvGrpSpPr>
          <p:nvPr/>
        </p:nvGrpSpPr>
        <p:grpSpPr bwMode="auto">
          <a:xfrm>
            <a:off x="8367713" y="34925"/>
            <a:ext cx="741362" cy="792163"/>
            <a:chOff x="2967" y="1718"/>
            <a:chExt cx="467" cy="499"/>
          </a:xfrm>
        </p:grpSpPr>
        <p:sp>
          <p:nvSpPr>
            <p:cNvPr id="30765" name="Rectangle 41"/>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0766" name="Rectangle 42"/>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0744" name="Rectangle 4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5" name="Text Box 44"/>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Intake</a:t>
            </a:r>
          </a:p>
        </p:txBody>
      </p:sp>
      <p:sp>
        <p:nvSpPr>
          <p:cNvPr id="30746" name="Line 45"/>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7" name="Rectangle 46"/>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Rectangle 47"/>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9" name="Text Box 48"/>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Adjudication</a:t>
            </a:r>
          </a:p>
        </p:txBody>
      </p:sp>
      <p:sp>
        <p:nvSpPr>
          <p:cNvPr id="30750" name="Text Box 49"/>
          <p:cNvSpPr txBox="1">
            <a:spLocks noChangeArrowheads="1"/>
          </p:cNvSpPr>
          <p:nvPr/>
        </p:nvSpPr>
        <p:spPr bwMode="auto">
          <a:xfrm>
            <a:off x="960438" y="4548188"/>
            <a:ext cx="2473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CC3399"/>
                </a:solidFill>
              </a:rPr>
              <a:t>Payment</a:t>
            </a:r>
          </a:p>
        </p:txBody>
      </p:sp>
      <p:sp>
        <p:nvSpPr>
          <p:cNvPr id="30751" name="Line 5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 name="Group 70"/>
          <p:cNvGrpSpPr>
            <a:grpSpLocks/>
          </p:cNvGrpSpPr>
          <p:nvPr/>
        </p:nvGrpSpPr>
        <p:grpSpPr bwMode="auto">
          <a:xfrm>
            <a:off x="3646488" y="1243013"/>
            <a:ext cx="1868487" cy="4829175"/>
            <a:chOff x="2298" y="783"/>
            <a:chExt cx="1177" cy="3042"/>
          </a:xfrm>
        </p:grpSpPr>
        <p:sp>
          <p:nvSpPr>
            <p:cNvPr id="30753" name="Line 52"/>
            <p:cNvSpPr>
              <a:spLocks noChangeShapeType="1"/>
            </p:cNvSpPr>
            <p:nvPr/>
          </p:nvSpPr>
          <p:spPr bwMode="auto">
            <a:xfrm flipV="1">
              <a:off x="2303" y="783"/>
              <a:ext cx="1164" cy="24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4" name="Line 53"/>
            <p:cNvSpPr>
              <a:spLocks noChangeShapeType="1"/>
            </p:cNvSpPr>
            <p:nvPr/>
          </p:nvSpPr>
          <p:spPr bwMode="auto">
            <a:xfrm>
              <a:off x="2298" y="1092"/>
              <a:ext cx="1166" cy="2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5" name="Line 54"/>
            <p:cNvSpPr>
              <a:spLocks noChangeShapeType="1"/>
            </p:cNvSpPr>
            <p:nvPr/>
          </p:nvSpPr>
          <p:spPr bwMode="auto">
            <a:xfrm>
              <a:off x="2306" y="1161"/>
              <a:ext cx="1154" cy="4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6" name="Line 55"/>
            <p:cNvSpPr>
              <a:spLocks noChangeShapeType="1"/>
            </p:cNvSpPr>
            <p:nvPr/>
          </p:nvSpPr>
          <p:spPr bwMode="auto">
            <a:xfrm flipV="1">
              <a:off x="2312" y="1367"/>
              <a:ext cx="1149" cy="55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7" name="Line 56"/>
            <p:cNvSpPr>
              <a:spLocks noChangeShapeType="1"/>
            </p:cNvSpPr>
            <p:nvPr/>
          </p:nvSpPr>
          <p:spPr bwMode="auto">
            <a:xfrm flipV="1">
              <a:off x="2304" y="1670"/>
              <a:ext cx="1171" cy="30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8" name="Line 57"/>
            <p:cNvSpPr>
              <a:spLocks noChangeShapeType="1"/>
            </p:cNvSpPr>
            <p:nvPr/>
          </p:nvSpPr>
          <p:spPr bwMode="auto">
            <a:xfrm flipV="1">
              <a:off x="2309" y="2030"/>
              <a:ext cx="11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59" name="Line 58"/>
            <p:cNvSpPr>
              <a:spLocks noChangeShapeType="1"/>
            </p:cNvSpPr>
            <p:nvPr/>
          </p:nvSpPr>
          <p:spPr bwMode="auto">
            <a:xfrm>
              <a:off x="2313" y="2095"/>
              <a:ext cx="1157" cy="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0" name="Line 59"/>
            <p:cNvSpPr>
              <a:spLocks noChangeShapeType="1"/>
            </p:cNvSpPr>
            <p:nvPr/>
          </p:nvSpPr>
          <p:spPr bwMode="auto">
            <a:xfrm flipV="1">
              <a:off x="2316" y="2505"/>
              <a:ext cx="1148" cy="4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1" name="Line 60"/>
            <p:cNvSpPr>
              <a:spLocks noChangeShapeType="1"/>
            </p:cNvSpPr>
            <p:nvPr/>
          </p:nvSpPr>
          <p:spPr bwMode="auto">
            <a:xfrm flipV="1">
              <a:off x="2310" y="1810"/>
              <a:ext cx="1154" cy="10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2" name="Line 61"/>
            <p:cNvSpPr>
              <a:spLocks noChangeShapeType="1"/>
            </p:cNvSpPr>
            <p:nvPr/>
          </p:nvSpPr>
          <p:spPr bwMode="auto">
            <a:xfrm flipV="1">
              <a:off x="2313" y="2098"/>
              <a:ext cx="1148" cy="80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3" name="Line 62"/>
            <p:cNvSpPr>
              <a:spLocks noChangeShapeType="1"/>
            </p:cNvSpPr>
            <p:nvPr/>
          </p:nvSpPr>
          <p:spPr bwMode="auto">
            <a:xfrm>
              <a:off x="2304" y="2994"/>
              <a:ext cx="1150" cy="4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64" name="Line 64"/>
            <p:cNvSpPr>
              <a:spLocks noChangeShapeType="1"/>
            </p:cNvSpPr>
            <p:nvPr/>
          </p:nvSpPr>
          <p:spPr bwMode="auto">
            <a:xfrm>
              <a:off x="2312" y="3114"/>
              <a:ext cx="1152" cy="71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nodeType="afterGroup">
                            <p:stCondLst>
                              <p:cond delay="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par>
                          <p:cTn id="20" fill="hold" nodeType="afterGroup">
                            <p:stCondLst>
                              <p:cond delay="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nodeType="afterGroup">
                            <p:stCondLst>
                              <p:cond delay="0"/>
                            </p:stCondLst>
                            <p:childTnLst>
                              <p:par>
                                <p:cTn id="29" presetID="22" presetClass="entr" presetSubtype="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7" presetClass="entr" presetSubtype="1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Claims processing - business perspective</a:t>
            </a:r>
          </a:p>
          <a:p>
            <a:pPr>
              <a:lnSpc>
                <a:spcPct val="150000"/>
              </a:lnSpc>
              <a:buFont typeface="Arial" charset="0"/>
              <a:buChar char="•"/>
            </a:pPr>
            <a:r>
              <a:rPr lang="en-US" sz="2800">
                <a:solidFill>
                  <a:srgbClr val="C0C0C0"/>
                </a:solidFill>
              </a:rPr>
              <a:t>Claims processing - functional perspective</a:t>
            </a:r>
          </a:p>
          <a:p>
            <a:pPr>
              <a:lnSpc>
                <a:spcPct val="150000"/>
              </a:lnSpc>
              <a:buFont typeface="Arial" charset="0"/>
              <a:buChar char="•"/>
            </a:pPr>
            <a:r>
              <a:rPr lang="en-US" sz="2800"/>
              <a:t>The claim intake process</a:t>
            </a:r>
          </a:p>
          <a:p>
            <a:pPr>
              <a:lnSpc>
                <a:spcPct val="150000"/>
              </a:lnSpc>
              <a:buFont typeface="Arial" charset="0"/>
              <a:buChar char="•"/>
            </a:pPr>
            <a:r>
              <a:rPr lang="en-US" sz="2800">
                <a:solidFill>
                  <a:srgbClr val="C0C0C0"/>
                </a:solidFill>
              </a:rPr>
              <a:t>Automated claim setup</a:t>
            </a:r>
          </a:p>
          <a:p>
            <a:pPr>
              <a:lnSpc>
                <a:spcPct val="150000"/>
              </a:lnSpc>
              <a:buFont typeface="Arial" charset="0"/>
              <a:buChar char="•"/>
            </a:pPr>
            <a:r>
              <a:rPr lang="en-US" sz="2800">
                <a:solidFill>
                  <a:srgbClr val="C0C0C0"/>
                </a:solidFill>
              </a:rPr>
              <a:t>New claim validation</a:t>
            </a:r>
          </a:p>
        </p:txBody>
      </p:sp>
    </p:spTree>
    <p:extLst>
      <p:ext uri="{BB962C8B-B14F-4D97-AF65-F5344CB8AC3E}">
        <p14:creationId xmlns:p14="http://schemas.microsoft.com/office/powerpoint/2010/main" val="13688689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4086225" y="803275"/>
            <a:ext cx="2728913" cy="2020888"/>
          </a:xfrm>
          <a:prstGeom prst="wedgeRectCallout">
            <a:avLst>
              <a:gd name="adj1" fmla="val -53315"/>
              <a:gd name="adj2" fmla="val 71759"/>
            </a:avLst>
          </a:prstGeom>
          <a:solidFill>
            <a:srgbClr val="FFFF99"/>
          </a:solidFill>
          <a:ln w="28575" algn="ctr">
            <a:solidFill>
              <a:schemeClr val="bg1"/>
            </a:solidFill>
            <a:miter lim="800000"/>
            <a:headEnd/>
            <a:tailEnd/>
          </a:ln>
        </p:spPr>
        <p:txBody>
          <a:bodyPr lIns="0" tIns="0" rIns="0" bIns="0" anchor="ctr"/>
          <a:lstStyle/>
          <a:p>
            <a:endParaRPr lang="en-US" sz="2400" b="1">
              <a:solidFill>
                <a:srgbClr val="FF0000"/>
              </a:solidFill>
            </a:endParaRPr>
          </a:p>
        </p:txBody>
      </p:sp>
      <p:grpSp>
        <p:nvGrpSpPr>
          <p:cNvPr id="7171" name="Group 3"/>
          <p:cNvGrpSpPr>
            <a:grpSpLocks/>
          </p:cNvGrpSpPr>
          <p:nvPr/>
        </p:nvGrpSpPr>
        <p:grpSpPr bwMode="auto">
          <a:xfrm>
            <a:off x="2347913" y="2516188"/>
            <a:ext cx="1403350" cy="1403350"/>
            <a:chOff x="1350" y="686"/>
            <a:chExt cx="1132" cy="1132"/>
          </a:xfrm>
        </p:grpSpPr>
        <p:sp>
          <p:nvSpPr>
            <p:cNvPr id="7211" name="AutoShape 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212" name="Picture 5"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2" name="Group 6"/>
          <p:cNvGrpSpPr>
            <a:grpSpLocks/>
          </p:cNvGrpSpPr>
          <p:nvPr/>
        </p:nvGrpSpPr>
        <p:grpSpPr bwMode="auto">
          <a:xfrm flipH="1">
            <a:off x="3114675" y="2895600"/>
            <a:ext cx="914400" cy="1150938"/>
            <a:chOff x="4325" y="1984"/>
            <a:chExt cx="359" cy="452"/>
          </a:xfrm>
        </p:grpSpPr>
        <p:sp>
          <p:nvSpPr>
            <p:cNvPr id="7209" name="Freeform 7"/>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0" name="Freeform 8"/>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3" name="Rectangle 9"/>
          <p:cNvSpPr>
            <a:spLocks noGrp="1" noChangeArrowheads="1"/>
          </p:cNvSpPr>
          <p:nvPr>
            <p:ph type="title"/>
          </p:nvPr>
        </p:nvSpPr>
        <p:spPr/>
        <p:txBody>
          <a:bodyPr/>
          <a:lstStyle/>
          <a:p>
            <a:pPr eaLnBrk="1" hangingPunct="1"/>
            <a:r>
              <a:rPr lang="en-US"/>
              <a:t>First notice of loss (FNOL)</a:t>
            </a:r>
          </a:p>
        </p:txBody>
      </p:sp>
      <p:sp>
        <p:nvSpPr>
          <p:cNvPr id="7174" name="Rectangle 10"/>
          <p:cNvSpPr>
            <a:spLocks noGrp="1" noChangeArrowheads="1"/>
          </p:cNvSpPr>
          <p:nvPr>
            <p:ph idx="1"/>
          </p:nvPr>
        </p:nvSpPr>
        <p:spPr>
          <a:xfrm>
            <a:off x="519113" y="4357688"/>
            <a:ext cx="8318500" cy="2032000"/>
          </a:xfrm>
        </p:spPr>
        <p:txBody>
          <a:bodyPr/>
          <a:lstStyle/>
          <a:p>
            <a:pPr>
              <a:buFont typeface="Arial" charset="0"/>
              <a:buChar char="•"/>
            </a:pPr>
            <a:r>
              <a:rPr lang="en-US"/>
              <a:t>First Notice of Loss is the event in which the carrier is informed of a potentially covered loss</a:t>
            </a:r>
          </a:p>
          <a:p>
            <a:pPr lvl="1"/>
            <a:r>
              <a:rPr lang="en-US"/>
              <a:t>For workers' comp claims, also known as First Report of Injury (FROI) or First Report of Injury (FROI)</a:t>
            </a:r>
          </a:p>
        </p:txBody>
      </p:sp>
      <p:grpSp>
        <p:nvGrpSpPr>
          <p:cNvPr id="7175" name="Group 11"/>
          <p:cNvGrpSpPr>
            <a:grpSpLocks/>
          </p:cNvGrpSpPr>
          <p:nvPr/>
        </p:nvGrpSpPr>
        <p:grpSpPr bwMode="auto">
          <a:xfrm>
            <a:off x="4214813" y="893763"/>
            <a:ext cx="2460625" cy="1812925"/>
            <a:chOff x="2083" y="1606"/>
            <a:chExt cx="1489" cy="1097"/>
          </a:xfrm>
        </p:grpSpPr>
        <p:sp>
          <p:nvSpPr>
            <p:cNvPr id="7176" name="Rectangle 1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77" name="Freeform 1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8" name="Freeform 1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79" name="Freeform 1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80" name="Freeform 1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81" name="Rectangle 1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182" name="Rectangle 1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3" name="AutoShape 1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184" name="Freeform 2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5" name="Freeform 2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86" name="Rectangle 2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7" name="Rectangle 2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88" name="Rectangle 2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189" name="Group 25"/>
            <p:cNvGrpSpPr>
              <a:grpSpLocks/>
            </p:cNvGrpSpPr>
            <p:nvPr/>
          </p:nvGrpSpPr>
          <p:grpSpPr bwMode="auto">
            <a:xfrm>
              <a:off x="2221" y="1871"/>
              <a:ext cx="518" cy="782"/>
              <a:chOff x="2400" y="1656"/>
              <a:chExt cx="752" cy="1136"/>
            </a:xfrm>
          </p:grpSpPr>
          <p:sp>
            <p:nvSpPr>
              <p:cNvPr id="7202" name="Freeform 2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2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Freeform 2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5" name="Freeform 2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6" name="Freeform 3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07" name="Line 3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08" name="Line 3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190" name="Group 33"/>
            <p:cNvGrpSpPr>
              <a:grpSpLocks/>
            </p:cNvGrpSpPr>
            <p:nvPr/>
          </p:nvGrpSpPr>
          <p:grpSpPr bwMode="auto">
            <a:xfrm rot="-6511945">
              <a:off x="2834" y="1842"/>
              <a:ext cx="518" cy="783"/>
              <a:chOff x="2400" y="1656"/>
              <a:chExt cx="752" cy="1136"/>
            </a:xfrm>
          </p:grpSpPr>
          <p:sp>
            <p:nvSpPr>
              <p:cNvPr id="7195" name="Freeform 3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6" name="Freeform 3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7" name="Freeform 3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8" name="Freeform 3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199" name="Freeform 3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00" name="Line 3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01" name="Line 4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91" name="Freeform 4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2" name="Freeform 4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193" name="Rectangle 4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194" name="Rectangle 4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6854218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 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a:t>By the end of this lesson, you should be able to:</a:t>
            </a:r>
          </a:p>
          <a:p>
            <a:pPr lvl="1"/>
            <a:r>
              <a:rPr lang="en-US"/>
              <a:t>Describe the stages of claims processing from a business perspective</a:t>
            </a:r>
          </a:p>
          <a:p>
            <a:pPr lvl="1"/>
            <a:r>
              <a:rPr lang="en-US"/>
              <a:t>Describe the stages of claims processing from a functional perspective</a:t>
            </a:r>
          </a:p>
          <a:p>
            <a:pPr lvl="1"/>
            <a:r>
              <a:rPr lang="en-US"/>
              <a:t>Define the steps of the claim intake process</a:t>
            </a:r>
          </a:p>
          <a:p>
            <a:pPr lvl="1"/>
            <a:r>
              <a:rPr lang="en-US"/>
              <a:t>Identify the steps of automated claim setup</a:t>
            </a:r>
          </a:p>
          <a:p>
            <a:pPr lvl="1"/>
            <a:r>
              <a:rPr lang="en-US"/>
              <a:t>Describe how validation is performed for new claims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a:solidFill>
                  <a:srgbClr val="AA3704"/>
                </a:solidFill>
              </a:rPr>
              <a:t>This lesson uses the notes section for additional explanation and information.</a:t>
            </a:r>
            <a:br>
              <a:rPr lang="en-US">
                <a:solidFill>
                  <a:srgbClr val="AA3704"/>
                </a:solidFill>
              </a:rPr>
            </a:br>
            <a:r>
              <a:rPr lang="en-US">
                <a:solidFill>
                  <a:srgbClr val="AA3704"/>
                </a:solidFill>
              </a:rPr>
              <a:t>To view the notes in PowerPoint, choose </a:t>
            </a:r>
            <a:r>
              <a:rPr lang="en-US" err="1">
                <a:solidFill>
                  <a:srgbClr val="AA3704"/>
                </a:solidFill>
              </a:rPr>
              <a:t>View</a:t>
            </a:r>
            <a:r>
              <a:rPr lang="en-US" err="1">
                <a:solidFill>
                  <a:srgbClr val="AA3704"/>
                </a:solidFill>
                <a:sym typeface="Wingdings" pitchFamily="2" charset="2"/>
              </a:rPr>
              <a:t>Normal</a:t>
            </a:r>
            <a:r>
              <a:rPr lang="en-US">
                <a:solidFill>
                  <a:srgbClr val="AA3704"/>
                </a:solidFill>
                <a:sym typeface="Wingdings" pitchFamily="2" charset="2"/>
              </a:rPr>
              <a:t> or </a:t>
            </a:r>
            <a:r>
              <a:rPr lang="en-US" err="1">
                <a:solidFill>
                  <a:srgbClr val="AA3704"/>
                </a:solidFill>
              </a:rPr>
              <a:t>View</a:t>
            </a:r>
            <a:r>
              <a:rPr lang="en-US" err="1">
                <a:solidFill>
                  <a:srgbClr val="AA3704"/>
                </a:solidFill>
                <a:sym typeface="Wingdings" pitchFamily="2" charset="2"/>
              </a:rPr>
              <a:t></a:t>
            </a:r>
            <a:r>
              <a:rPr lang="en-US" err="1">
                <a:solidFill>
                  <a:srgbClr val="AA3704"/>
                </a:solidFill>
              </a:rPr>
              <a:t>Notes</a:t>
            </a:r>
            <a:r>
              <a:rPr lang="en-US">
                <a:solidFill>
                  <a:srgbClr val="AA3704"/>
                </a:solidFill>
              </a:rPr>
              <a:t> Page.</a:t>
            </a:r>
            <a:br>
              <a:rPr lang="en-US">
                <a:solidFill>
                  <a:srgbClr val="AA3704"/>
                </a:solidFill>
              </a:rPr>
            </a:br>
            <a:r>
              <a:rPr lang="en-US">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a:solidFill>
                <a:srgbClr val="AA3704"/>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solidFill>
                  <a:srgbClr val="9900CC"/>
                </a:solidFill>
              </a:rPr>
              <a:t>(Notes only slide)</a:t>
            </a:r>
          </a:p>
        </p:txBody>
      </p:sp>
      <p:sp>
        <p:nvSpPr>
          <p:cNvPr id="8195"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37192425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439738" y="4873625"/>
            <a:ext cx="2516187" cy="1119188"/>
            <a:chOff x="249" y="3010"/>
            <a:chExt cx="1585" cy="705"/>
          </a:xfrm>
        </p:grpSpPr>
        <p:sp>
          <p:nvSpPr>
            <p:cNvPr id="9247"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8"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9219"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9220" name="Group 6"/>
          <p:cNvGrpSpPr>
            <a:grpSpLocks/>
          </p:cNvGrpSpPr>
          <p:nvPr/>
        </p:nvGrpSpPr>
        <p:grpSpPr bwMode="auto">
          <a:xfrm>
            <a:off x="1752600" y="2933700"/>
            <a:ext cx="1531938" cy="1119188"/>
            <a:chOff x="2336" y="1536"/>
            <a:chExt cx="965" cy="705"/>
          </a:xfrm>
        </p:grpSpPr>
        <p:sp>
          <p:nvSpPr>
            <p:cNvPr id="9245"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6"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9221" name="Group 9"/>
          <p:cNvGrpSpPr>
            <a:grpSpLocks/>
          </p:cNvGrpSpPr>
          <p:nvPr/>
        </p:nvGrpSpPr>
        <p:grpSpPr bwMode="auto">
          <a:xfrm>
            <a:off x="3536950" y="2938463"/>
            <a:ext cx="1531938" cy="1119187"/>
            <a:chOff x="3460" y="1539"/>
            <a:chExt cx="965" cy="705"/>
          </a:xfrm>
        </p:grpSpPr>
        <p:sp>
          <p:nvSpPr>
            <p:cNvPr id="9243"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4"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9222" name="Group 12"/>
          <p:cNvGrpSpPr>
            <a:grpSpLocks/>
          </p:cNvGrpSpPr>
          <p:nvPr/>
        </p:nvGrpSpPr>
        <p:grpSpPr bwMode="auto">
          <a:xfrm>
            <a:off x="5322888" y="2941638"/>
            <a:ext cx="1531937" cy="1119187"/>
            <a:chOff x="2007" y="3322"/>
            <a:chExt cx="965" cy="705"/>
          </a:xfrm>
        </p:grpSpPr>
        <p:sp>
          <p:nvSpPr>
            <p:cNvPr id="9241"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2"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9223" name="Rectangle 15"/>
          <p:cNvSpPr>
            <a:spLocks noGrp="1" noChangeArrowheads="1"/>
          </p:cNvSpPr>
          <p:nvPr>
            <p:ph type="title"/>
          </p:nvPr>
        </p:nvSpPr>
        <p:spPr/>
        <p:txBody>
          <a:bodyPr/>
          <a:lstStyle/>
          <a:p>
            <a:pPr eaLnBrk="1" hangingPunct="1"/>
            <a:r>
              <a:rPr lang="en-US"/>
              <a:t>The claim intake process</a:t>
            </a:r>
          </a:p>
        </p:txBody>
      </p:sp>
      <p:sp>
        <p:nvSpPr>
          <p:cNvPr id="9224"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9225"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7"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9" name="Group 21"/>
          <p:cNvGrpSpPr>
            <a:grpSpLocks/>
          </p:cNvGrpSpPr>
          <p:nvPr/>
        </p:nvGrpSpPr>
        <p:grpSpPr bwMode="auto">
          <a:xfrm>
            <a:off x="7364413" y="2955925"/>
            <a:ext cx="1531937" cy="1119188"/>
            <a:chOff x="3460" y="1539"/>
            <a:chExt cx="965" cy="705"/>
          </a:xfrm>
        </p:grpSpPr>
        <p:sp>
          <p:nvSpPr>
            <p:cNvPr id="9239"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40"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9230"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31" name="Group 27"/>
          <p:cNvGrpSpPr>
            <a:grpSpLocks/>
          </p:cNvGrpSpPr>
          <p:nvPr/>
        </p:nvGrpSpPr>
        <p:grpSpPr bwMode="auto">
          <a:xfrm>
            <a:off x="503238" y="1030288"/>
            <a:ext cx="2516187" cy="1119187"/>
            <a:chOff x="249" y="3010"/>
            <a:chExt cx="1585" cy="705"/>
          </a:xfrm>
        </p:grpSpPr>
        <p:sp>
          <p:nvSpPr>
            <p:cNvPr id="9237" name="Rectangle 28"/>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9238" name="Text Box 29"/>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9232" name="Group 30"/>
          <p:cNvGrpSpPr>
            <a:grpSpLocks/>
          </p:cNvGrpSpPr>
          <p:nvPr/>
        </p:nvGrpSpPr>
        <p:grpSpPr bwMode="auto">
          <a:xfrm flipV="1">
            <a:off x="673100" y="3854450"/>
            <a:ext cx="957263" cy="1004888"/>
            <a:chOff x="502" y="1391"/>
            <a:chExt cx="603" cy="633"/>
          </a:xfrm>
        </p:grpSpPr>
        <p:sp>
          <p:nvSpPr>
            <p:cNvPr id="9235" name="Line 31"/>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6" name="Line 32"/>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9233"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5384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solidFill>
                  <a:srgbClr val="9900CC"/>
                </a:solidFill>
              </a:rPr>
              <a:t>(Notes only slide)</a:t>
            </a:r>
          </a:p>
        </p:txBody>
      </p:sp>
      <p:sp>
        <p:nvSpPr>
          <p:cNvPr id="10243" name="Rectangle 3"/>
          <p:cNvSpPr>
            <a:spLocks noGrp="1" noChangeArrowheads="1"/>
          </p:cNvSpPr>
          <p:nvPr>
            <p:ph idx="1"/>
          </p:nvPr>
        </p:nvSpPr>
        <p:spPr/>
        <p:txBody>
          <a:bodyPr/>
          <a:lstStyle/>
          <a:p>
            <a:pPr>
              <a:buFont typeface="Arial" charset="0"/>
              <a:buChar char="•"/>
            </a:pPr>
            <a:endParaRPr lang="en-US"/>
          </a:p>
        </p:txBody>
      </p:sp>
    </p:spTree>
    <p:extLst>
      <p:ext uri="{BB962C8B-B14F-4D97-AF65-F5344CB8AC3E}">
        <p14:creationId xmlns:p14="http://schemas.microsoft.com/office/powerpoint/2010/main" val="26519587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1104900" y="1023938"/>
            <a:ext cx="2341563" cy="1931987"/>
            <a:chOff x="3332" y="230"/>
            <a:chExt cx="955" cy="789"/>
          </a:xfrm>
        </p:grpSpPr>
        <p:sp>
          <p:nvSpPr>
            <p:cNvPr id="11386"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87"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88"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89"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90"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91"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92"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3"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94" name="Group 11"/>
            <p:cNvGrpSpPr>
              <a:grpSpLocks/>
            </p:cNvGrpSpPr>
            <p:nvPr/>
          </p:nvGrpSpPr>
          <p:grpSpPr bwMode="auto">
            <a:xfrm>
              <a:off x="3459" y="272"/>
              <a:ext cx="607" cy="163"/>
              <a:chOff x="2386" y="998"/>
              <a:chExt cx="529" cy="142"/>
            </a:xfrm>
          </p:grpSpPr>
          <p:sp>
            <p:nvSpPr>
              <p:cNvPr id="11395"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6"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7"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8"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1"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2"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3"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4"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5"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6"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7"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408"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pPr eaLnBrk="1" hangingPunct="1"/>
            <a:r>
              <a:rPr lang="en-US"/>
              <a:t>Who manages the intake process?</a:t>
            </a:r>
          </a:p>
        </p:txBody>
      </p:sp>
      <p:sp>
        <p:nvSpPr>
          <p:cNvPr id="11268" name="Rectangle 27"/>
          <p:cNvSpPr>
            <a:spLocks noGrp="1" noChangeArrowheads="1"/>
          </p:cNvSpPr>
          <p:nvPr>
            <p:ph idx="1"/>
          </p:nvPr>
        </p:nvSpPr>
        <p:spPr>
          <a:xfrm>
            <a:off x="519113" y="4479925"/>
            <a:ext cx="4064000" cy="1878013"/>
          </a:xfrm>
        </p:spPr>
        <p:txBody>
          <a:bodyPr/>
          <a:lstStyle/>
          <a:p>
            <a:pPr>
              <a:buFont typeface="Arial" charset="0"/>
              <a:buChar char="•"/>
            </a:pPr>
            <a:r>
              <a:rPr lang="en-US"/>
              <a:t>For larger carriers, intake is typically managed by a customer service representative (CSR)</a:t>
            </a:r>
          </a:p>
        </p:txBody>
      </p:sp>
      <p:sp>
        <p:nvSpPr>
          <p:cNvPr id="11269" name="Rectangle 28"/>
          <p:cNvSpPr>
            <a:spLocks noChangeArrowheads="1"/>
          </p:cNvSpPr>
          <p:nvPr/>
        </p:nvSpPr>
        <p:spPr bwMode="auto">
          <a:xfrm>
            <a:off x="4864100" y="4414838"/>
            <a:ext cx="39147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a:t>For smaller carriers, intake is more typically managed by an adjuster</a:t>
            </a:r>
          </a:p>
        </p:txBody>
      </p:sp>
      <p:grpSp>
        <p:nvGrpSpPr>
          <p:cNvPr id="11270" name="Group 29"/>
          <p:cNvGrpSpPr>
            <a:grpSpLocks/>
          </p:cNvGrpSpPr>
          <p:nvPr/>
        </p:nvGrpSpPr>
        <p:grpSpPr bwMode="auto">
          <a:xfrm>
            <a:off x="641350" y="3203575"/>
            <a:ext cx="3025775" cy="982663"/>
            <a:chOff x="429" y="1785"/>
            <a:chExt cx="1906" cy="619"/>
          </a:xfrm>
        </p:grpSpPr>
        <p:grpSp>
          <p:nvGrpSpPr>
            <p:cNvPr id="11345" name="Group 30"/>
            <p:cNvGrpSpPr>
              <a:grpSpLocks/>
            </p:cNvGrpSpPr>
            <p:nvPr/>
          </p:nvGrpSpPr>
          <p:grpSpPr bwMode="auto">
            <a:xfrm>
              <a:off x="1494" y="1785"/>
              <a:ext cx="841" cy="619"/>
              <a:chOff x="2083" y="1606"/>
              <a:chExt cx="1489" cy="1097"/>
            </a:xfrm>
          </p:grpSpPr>
          <p:sp>
            <p:nvSpPr>
              <p:cNvPr id="11353" name="Rectangle 3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54" name="Freeform 3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5" name="Freeform 3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6" name="Freeform 3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57" name="Freeform 3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58" name="Rectangle 3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59" name="Rectangle 3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0" name="AutoShape 3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61" name="Freeform 3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2" name="Freeform 4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63" name="Rectangle 4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4" name="Rectangle 4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65" name="Rectangle 4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66" name="Group 44"/>
              <p:cNvGrpSpPr>
                <a:grpSpLocks/>
              </p:cNvGrpSpPr>
              <p:nvPr/>
            </p:nvGrpSpPr>
            <p:grpSpPr bwMode="auto">
              <a:xfrm>
                <a:off x="2221" y="1871"/>
                <a:ext cx="518" cy="782"/>
                <a:chOff x="2400" y="1656"/>
                <a:chExt cx="752" cy="1136"/>
              </a:xfrm>
            </p:grpSpPr>
            <p:sp>
              <p:nvSpPr>
                <p:cNvPr id="11379"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1"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2"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3"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4"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85"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7" name="Group 52"/>
              <p:cNvGrpSpPr>
                <a:grpSpLocks/>
              </p:cNvGrpSpPr>
              <p:nvPr/>
            </p:nvGrpSpPr>
            <p:grpSpPr bwMode="auto">
              <a:xfrm rot="-6511945">
                <a:off x="2834" y="1842"/>
                <a:ext cx="518" cy="783"/>
                <a:chOff x="2400" y="1656"/>
                <a:chExt cx="752" cy="1136"/>
              </a:xfrm>
            </p:grpSpPr>
            <p:sp>
              <p:nvSpPr>
                <p:cNvPr id="11372"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5"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6"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77"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78"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68" name="Freeform 6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69" name="Freeform 6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0" name="Rectangle 6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Rectangle 6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346" name="AutoShape 64"/>
            <p:cNvSpPr>
              <a:spLocks noChangeArrowheads="1"/>
            </p:cNvSpPr>
            <p:nvPr/>
          </p:nvSpPr>
          <p:spPr bwMode="auto">
            <a:xfrm>
              <a:off x="927" y="1950"/>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347" name="Group 65"/>
            <p:cNvGrpSpPr>
              <a:grpSpLocks/>
            </p:cNvGrpSpPr>
            <p:nvPr/>
          </p:nvGrpSpPr>
          <p:grpSpPr bwMode="auto">
            <a:xfrm>
              <a:off x="429" y="1800"/>
              <a:ext cx="617" cy="588"/>
              <a:chOff x="3917" y="3057"/>
              <a:chExt cx="809" cy="771"/>
            </a:xfrm>
          </p:grpSpPr>
          <p:sp>
            <p:nvSpPr>
              <p:cNvPr id="11348" name="AutoShape 66"/>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349" name="Oval 67"/>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11350" name="Freeform 68"/>
              <p:cNvSpPr>
                <a:spLocks/>
              </p:cNvSpPr>
              <p:nvPr/>
            </p:nvSpPr>
            <p:spPr bwMode="auto">
              <a:xfrm>
                <a:off x="4387" y="3376"/>
                <a:ext cx="270" cy="365"/>
              </a:xfrm>
              <a:custGeom>
                <a:avLst/>
                <a:gdLst>
                  <a:gd name="T0" fmla="*/ 0 w 162"/>
                  <a:gd name="T1" fmla="*/ 8501 h 216"/>
                  <a:gd name="T2" fmla="*/ 2675 w 162"/>
                  <a:gd name="T3" fmla="*/ 7190 h 216"/>
                  <a:gd name="T4" fmla="*/ 5037 w 162"/>
                  <a:gd name="T5" fmla="*/ 3309 h 216"/>
                  <a:gd name="T6" fmla="*/ 5787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1" name="Freeform 69"/>
              <p:cNvSpPr>
                <a:spLocks/>
              </p:cNvSpPr>
              <p:nvPr/>
            </p:nvSpPr>
            <p:spPr bwMode="auto">
              <a:xfrm>
                <a:off x="3939" y="3057"/>
                <a:ext cx="740" cy="349"/>
              </a:xfrm>
              <a:custGeom>
                <a:avLst/>
                <a:gdLst>
                  <a:gd name="T0" fmla="*/ 0 w 446"/>
                  <a:gd name="T1" fmla="*/ 6690 h 206"/>
                  <a:gd name="T2" fmla="*/ 1045 w 446"/>
                  <a:gd name="T3" fmla="*/ 3073 h 206"/>
                  <a:gd name="T4" fmla="*/ 4991 w 446"/>
                  <a:gd name="T5" fmla="*/ 806 h 206"/>
                  <a:gd name="T6" fmla="*/ 8510 w 446"/>
                  <a:gd name="T7" fmla="*/ 198 h 206"/>
                  <a:gd name="T8" fmla="*/ 12666 w 446"/>
                  <a:gd name="T9" fmla="*/ 2009 h 206"/>
                  <a:gd name="T10" fmla="*/ 15064 w 446"/>
                  <a:gd name="T11" fmla="*/ 5955 h 206"/>
                  <a:gd name="T12" fmla="*/ 14959 w 446"/>
                  <a:gd name="T13" fmla="*/ 824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52" name="Oval 70"/>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grpSp>
      <p:grpSp>
        <p:nvGrpSpPr>
          <p:cNvPr id="11271" name="Group 71"/>
          <p:cNvGrpSpPr>
            <a:grpSpLocks/>
          </p:cNvGrpSpPr>
          <p:nvPr/>
        </p:nvGrpSpPr>
        <p:grpSpPr bwMode="auto">
          <a:xfrm>
            <a:off x="6289675" y="1514475"/>
            <a:ext cx="968375" cy="798513"/>
            <a:chOff x="3332" y="230"/>
            <a:chExt cx="955" cy="789"/>
          </a:xfrm>
        </p:grpSpPr>
        <p:sp>
          <p:nvSpPr>
            <p:cNvPr id="11322" name="AutoShape 72"/>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323" name="Rectangle 73"/>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324" name="Rectangle 74"/>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5" name="Rectangle 75"/>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326" name="Rectangle 76"/>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27" name="Rectangle 77"/>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328" name="Line 78"/>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79"/>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30" name="Group 80"/>
            <p:cNvGrpSpPr>
              <a:grpSpLocks/>
            </p:cNvGrpSpPr>
            <p:nvPr/>
          </p:nvGrpSpPr>
          <p:grpSpPr bwMode="auto">
            <a:xfrm>
              <a:off x="3459" y="272"/>
              <a:ext cx="607" cy="163"/>
              <a:chOff x="2386" y="998"/>
              <a:chExt cx="529" cy="142"/>
            </a:xfrm>
          </p:grpSpPr>
          <p:sp>
            <p:nvSpPr>
              <p:cNvPr id="11331" name="Line 81"/>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2" name="Line 82"/>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3" name="Line 83"/>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4" name="Line 84"/>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5" name="Line 85"/>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6" name="Line 86"/>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7" name="Line 87"/>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8" name="Line 88"/>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9" name="Line 89"/>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0" name="Line 90"/>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1" name="Line 91"/>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2" name="Line 92"/>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3" name="Freeform 93"/>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44" name="Freeform 94"/>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11272" name="Group 95"/>
          <p:cNvGrpSpPr>
            <a:grpSpLocks/>
          </p:cNvGrpSpPr>
          <p:nvPr/>
        </p:nvGrpSpPr>
        <p:grpSpPr bwMode="auto">
          <a:xfrm>
            <a:off x="5229225" y="3201988"/>
            <a:ext cx="3038475" cy="982662"/>
            <a:chOff x="3124" y="1720"/>
            <a:chExt cx="1914" cy="619"/>
          </a:xfrm>
        </p:grpSpPr>
        <p:grpSp>
          <p:nvGrpSpPr>
            <p:cNvPr id="11273" name="Group 96"/>
            <p:cNvGrpSpPr>
              <a:grpSpLocks/>
            </p:cNvGrpSpPr>
            <p:nvPr/>
          </p:nvGrpSpPr>
          <p:grpSpPr bwMode="auto">
            <a:xfrm>
              <a:off x="4197" y="1720"/>
              <a:ext cx="841" cy="619"/>
              <a:chOff x="2083" y="1606"/>
              <a:chExt cx="1489" cy="1097"/>
            </a:xfrm>
          </p:grpSpPr>
          <p:sp>
            <p:nvSpPr>
              <p:cNvPr id="11289" name="Rectangle 9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0" name="Freeform 9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1" name="Freeform 9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2" name="Freeform 10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3" name="Freeform 10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4" name="Rectangle 10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295" name="Rectangle 10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96" name="AutoShape 10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297" name="Freeform 10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8" name="Freeform 10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299" name="Rectangle 10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0" name="Rectangle 10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Rectangle 10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2" name="Group 110"/>
              <p:cNvGrpSpPr>
                <a:grpSpLocks/>
              </p:cNvGrpSpPr>
              <p:nvPr/>
            </p:nvGrpSpPr>
            <p:grpSpPr bwMode="auto">
              <a:xfrm>
                <a:off x="2221" y="1871"/>
                <a:ext cx="518" cy="782"/>
                <a:chOff x="2400" y="1656"/>
                <a:chExt cx="752" cy="1136"/>
              </a:xfrm>
            </p:grpSpPr>
            <p:sp>
              <p:nvSpPr>
                <p:cNvPr id="11315" name="Freeform 11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11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7" name="Freeform 11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Freeform 11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9" name="Freeform 11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0" name="Line 11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1" name="Line 11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3" name="Group 118"/>
              <p:cNvGrpSpPr>
                <a:grpSpLocks/>
              </p:cNvGrpSpPr>
              <p:nvPr/>
            </p:nvGrpSpPr>
            <p:grpSpPr bwMode="auto">
              <a:xfrm rot="-6511945">
                <a:off x="2834" y="1842"/>
                <a:ext cx="518" cy="783"/>
                <a:chOff x="2400" y="1656"/>
                <a:chExt cx="752" cy="1136"/>
              </a:xfrm>
            </p:grpSpPr>
            <p:sp>
              <p:nvSpPr>
                <p:cNvPr id="11308" name="Freeform 1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9" name="Freeform 1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1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1" name="Freeform 1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2" name="Freeform 1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3" name="Line 1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4" name="Line 1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4" name="Freeform 12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05" name="Freeform 12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6" name="Rectangle 12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7" name="Rectangle 12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1274" name="AutoShape 130"/>
            <p:cNvSpPr>
              <a:spLocks noChangeArrowheads="1"/>
            </p:cNvSpPr>
            <p:nvPr/>
          </p:nvSpPr>
          <p:spPr bwMode="auto">
            <a:xfrm>
              <a:off x="3627" y="1885"/>
              <a:ext cx="603" cy="288"/>
            </a:xfrm>
            <a:prstGeom prst="rightArrow">
              <a:avLst>
                <a:gd name="adj1" fmla="val 50000"/>
                <a:gd name="adj2" fmla="val 52344"/>
              </a:avLst>
            </a:prstGeom>
            <a:solidFill>
              <a:srgbClr val="FFFF99"/>
            </a:solidFill>
            <a:ln w="19050" algn="ctr">
              <a:solidFill>
                <a:schemeClr val="bg1"/>
              </a:solidFill>
              <a:miter lim="800000"/>
              <a:headEnd/>
              <a:tailEnd/>
            </a:ln>
          </p:spPr>
          <p:txBody>
            <a:bodyPr lIns="0" tIns="0" rIns="0" bIns="0" anchor="ctr">
              <a:spAutoFit/>
            </a:bodyPr>
            <a:lstStyle/>
            <a:p>
              <a:endParaRPr lang="en-US"/>
            </a:p>
          </p:txBody>
        </p:sp>
        <p:grpSp>
          <p:nvGrpSpPr>
            <p:cNvPr id="11275" name="Group 131"/>
            <p:cNvGrpSpPr>
              <a:grpSpLocks/>
            </p:cNvGrpSpPr>
            <p:nvPr/>
          </p:nvGrpSpPr>
          <p:grpSpPr bwMode="auto">
            <a:xfrm>
              <a:off x="3124" y="1745"/>
              <a:ext cx="845" cy="569"/>
              <a:chOff x="2984" y="3331"/>
              <a:chExt cx="845" cy="569"/>
            </a:xfrm>
          </p:grpSpPr>
          <p:sp>
            <p:nvSpPr>
              <p:cNvPr id="11276" name="AutoShape 13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7" name="Group 133"/>
              <p:cNvGrpSpPr>
                <a:grpSpLocks/>
              </p:cNvGrpSpPr>
              <p:nvPr/>
            </p:nvGrpSpPr>
            <p:grpSpPr bwMode="auto">
              <a:xfrm>
                <a:off x="3386" y="3487"/>
                <a:ext cx="443" cy="398"/>
                <a:chOff x="4838" y="2218"/>
                <a:chExt cx="395" cy="355"/>
              </a:xfrm>
            </p:grpSpPr>
            <p:sp>
              <p:nvSpPr>
                <p:cNvPr id="11278" name="Freeform 134"/>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9" name="Freeform 13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13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13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13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13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14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Rectangle 14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6" name="Rectangle 14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7" name="Freeform 14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Rectangle 14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spTree>
    <p:extLst>
      <p:ext uri="{BB962C8B-B14F-4D97-AF65-F5344CB8AC3E}">
        <p14:creationId xmlns:p14="http://schemas.microsoft.com/office/powerpoint/2010/main" val="29684571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Required data: the policy</a:t>
            </a:r>
          </a:p>
        </p:txBody>
      </p:sp>
      <p:sp>
        <p:nvSpPr>
          <p:cNvPr id="12291" name="Rectangle 3"/>
          <p:cNvSpPr>
            <a:spLocks noGrp="1" noChangeArrowheads="1"/>
          </p:cNvSpPr>
          <p:nvPr>
            <p:ph idx="1"/>
          </p:nvPr>
        </p:nvSpPr>
        <p:spPr>
          <a:xfrm>
            <a:off x="396875" y="1063625"/>
            <a:ext cx="4773613" cy="5326063"/>
          </a:xfrm>
        </p:spPr>
        <p:txBody>
          <a:bodyPr/>
          <a:lstStyle/>
          <a:p>
            <a:pPr>
              <a:buFont typeface="Arial" charset="0"/>
              <a:buChar char="•"/>
            </a:pPr>
            <a:r>
              <a:rPr lang="en-US"/>
              <a:t>Determines claim type (such as auto for an auto policy)</a:t>
            </a:r>
          </a:p>
          <a:p>
            <a:pPr>
              <a:buFont typeface="Arial" charset="0"/>
              <a:buChar char="•"/>
            </a:pPr>
            <a:r>
              <a:rPr lang="en-US"/>
              <a:t>Provides information about insured and what is covered</a:t>
            </a:r>
          </a:p>
          <a:p>
            <a:pPr>
              <a:buFont typeface="Arial" charset="0"/>
              <a:buChar char="•"/>
            </a:pPr>
            <a:r>
              <a:rPr lang="en-US"/>
              <a:t>Used to verify that loss is covered and whether any deductibles or limits restrict extent of coverage</a:t>
            </a:r>
          </a:p>
        </p:txBody>
      </p:sp>
      <p:sp>
        <p:nvSpPr>
          <p:cNvPr id="12292"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3"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4" name="Group 6"/>
          <p:cNvGrpSpPr>
            <a:grpSpLocks/>
          </p:cNvGrpSpPr>
          <p:nvPr/>
        </p:nvGrpSpPr>
        <p:grpSpPr bwMode="auto">
          <a:xfrm>
            <a:off x="5453063" y="1030288"/>
            <a:ext cx="1622425" cy="1193800"/>
            <a:chOff x="2083" y="1606"/>
            <a:chExt cx="1489" cy="1097"/>
          </a:xfrm>
        </p:grpSpPr>
        <p:sp>
          <p:nvSpPr>
            <p:cNvPr id="12382"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83"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4"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5"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2386"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2387"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2388"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89"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2390"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1"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92"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3"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94"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2395" name="Group 20"/>
            <p:cNvGrpSpPr>
              <a:grpSpLocks/>
            </p:cNvGrpSpPr>
            <p:nvPr/>
          </p:nvGrpSpPr>
          <p:grpSpPr bwMode="auto">
            <a:xfrm>
              <a:off x="2221" y="1871"/>
              <a:ext cx="518" cy="782"/>
              <a:chOff x="2400" y="1656"/>
              <a:chExt cx="752" cy="1136"/>
            </a:xfrm>
          </p:grpSpPr>
          <p:sp>
            <p:nvSpPr>
              <p:cNvPr id="12408"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9"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0"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1"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12"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2413"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414"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2396" name="Group 28"/>
            <p:cNvGrpSpPr>
              <a:grpSpLocks/>
            </p:cNvGrpSpPr>
            <p:nvPr/>
          </p:nvGrpSpPr>
          <p:grpSpPr bwMode="auto">
            <a:xfrm rot="-6511945">
              <a:off x="2834" y="1842"/>
              <a:ext cx="518" cy="783"/>
              <a:chOff x="2400" y="1656"/>
              <a:chExt cx="752" cy="1136"/>
            </a:xfrm>
          </p:grpSpPr>
          <p:sp>
            <p:nvSpPr>
              <p:cNvPr id="12401"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402"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3"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4"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5"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2406"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407"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397"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8"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2399"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400"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2295"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41"/>
          <p:cNvSpPr>
            <a:spLocks noChangeShapeType="1"/>
          </p:cNvSpPr>
          <p:nvPr/>
        </p:nvSpPr>
        <p:spPr bwMode="auto">
          <a:xfrm flipH="1">
            <a:off x="5656263" y="4856163"/>
            <a:ext cx="12382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7" name="Group 42"/>
          <p:cNvGrpSpPr>
            <a:grpSpLocks/>
          </p:cNvGrpSpPr>
          <p:nvPr/>
        </p:nvGrpSpPr>
        <p:grpSpPr bwMode="auto">
          <a:xfrm>
            <a:off x="6311900" y="2349500"/>
            <a:ext cx="800100" cy="901700"/>
            <a:chOff x="2324" y="435"/>
            <a:chExt cx="933" cy="1052"/>
          </a:xfrm>
        </p:grpSpPr>
        <p:sp>
          <p:nvSpPr>
            <p:cNvPr id="12373" name="AutoShape 4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74" name="Freeform 4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75" name="Freeform 4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2376" name="Freeform 4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2377" name="Group 47"/>
            <p:cNvGrpSpPr>
              <a:grpSpLocks/>
            </p:cNvGrpSpPr>
            <p:nvPr/>
          </p:nvGrpSpPr>
          <p:grpSpPr bwMode="auto">
            <a:xfrm>
              <a:off x="2889" y="957"/>
              <a:ext cx="348" cy="510"/>
              <a:chOff x="2784" y="3210"/>
              <a:chExt cx="523" cy="772"/>
            </a:xfrm>
          </p:grpSpPr>
          <p:sp>
            <p:nvSpPr>
              <p:cNvPr id="12378" name="AutoShape 4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79" name="AutoShape 4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80" name="AutoShape 5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81" name="Oval 5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298" name="Line 5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299" name="Group 53"/>
          <p:cNvGrpSpPr>
            <a:grpSpLocks/>
          </p:cNvGrpSpPr>
          <p:nvPr/>
        </p:nvGrpSpPr>
        <p:grpSpPr bwMode="auto">
          <a:xfrm>
            <a:off x="6316663" y="4406900"/>
            <a:ext cx="1165225" cy="896938"/>
            <a:chOff x="3359" y="2306"/>
            <a:chExt cx="734" cy="565"/>
          </a:xfrm>
        </p:grpSpPr>
        <p:sp>
          <p:nvSpPr>
            <p:cNvPr id="12349" name="Freeform 5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Rectangle 5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351" name="Rectangle 5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2352" name="Rectangle 5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3" name="Rectangle 5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4" name="Rectangle 5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5" name="Rectangle 6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6" name="Rectangle 6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7" name="Rectangle 6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2358" name="Rectangle 6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2359" name="Group 64"/>
            <p:cNvGrpSpPr>
              <a:grpSpLocks/>
            </p:cNvGrpSpPr>
            <p:nvPr/>
          </p:nvGrpSpPr>
          <p:grpSpPr bwMode="auto">
            <a:xfrm>
              <a:off x="3359" y="2306"/>
              <a:ext cx="350" cy="350"/>
              <a:chOff x="3359" y="2306"/>
              <a:chExt cx="350" cy="350"/>
            </a:xfrm>
          </p:grpSpPr>
          <p:sp>
            <p:nvSpPr>
              <p:cNvPr id="12360" name="Freeform 6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2361" name="Freeform 6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2362" name="Freeform 6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3" name="Freeform 6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4" name="Freeform 6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5" name="Freeform 7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6" name="Freeform 7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7" name="Freeform 7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8" name="Freeform 7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69" name="Freeform 7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0" name="Freeform 7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1" name="Freeform 7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72" name="Freeform 7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2300" name="Group 78"/>
          <p:cNvGrpSpPr>
            <a:grpSpLocks/>
          </p:cNvGrpSpPr>
          <p:nvPr/>
        </p:nvGrpSpPr>
        <p:grpSpPr bwMode="auto">
          <a:xfrm>
            <a:off x="6310313" y="3455988"/>
            <a:ext cx="1612900" cy="860425"/>
            <a:chOff x="3355" y="1707"/>
            <a:chExt cx="1016" cy="542"/>
          </a:xfrm>
        </p:grpSpPr>
        <p:sp>
          <p:nvSpPr>
            <p:cNvPr id="12331" name="AutoShape 79"/>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2332" name="Group 80"/>
            <p:cNvGrpSpPr>
              <a:grpSpLocks/>
            </p:cNvGrpSpPr>
            <p:nvPr/>
          </p:nvGrpSpPr>
          <p:grpSpPr bwMode="auto">
            <a:xfrm>
              <a:off x="3778" y="1712"/>
              <a:ext cx="593" cy="537"/>
              <a:chOff x="2780" y="1585"/>
              <a:chExt cx="668" cy="605"/>
            </a:xfrm>
          </p:grpSpPr>
          <p:sp>
            <p:nvSpPr>
              <p:cNvPr id="12345" name="AutoShape 81"/>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2346" name="Group 82"/>
              <p:cNvGrpSpPr>
                <a:grpSpLocks/>
              </p:cNvGrpSpPr>
              <p:nvPr/>
            </p:nvGrpSpPr>
            <p:grpSpPr bwMode="auto">
              <a:xfrm flipH="1">
                <a:off x="3089" y="1738"/>
                <a:ext cx="359" cy="452"/>
                <a:chOff x="4325" y="1984"/>
                <a:chExt cx="359" cy="452"/>
              </a:xfrm>
            </p:grpSpPr>
            <p:sp>
              <p:nvSpPr>
                <p:cNvPr id="12347" name="Freeform 83"/>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84"/>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2333" name="AutoShape 85"/>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4" name="Freeform 86"/>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5" name="Freeform 87"/>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6" name="Freeform 88"/>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7" name="Freeform 89"/>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8" name="Freeform 90"/>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9" name="Freeform 91"/>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0" name="Freeform 92"/>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1" name="Freeform 93"/>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2" name="Freeform 94"/>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3" name="Freeform 95"/>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4" name="Freeform 96"/>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1" name="Group 97"/>
          <p:cNvGrpSpPr>
            <a:grpSpLocks/>
          </p:cNvGrpSpPr>
          <p:nvPr/>
        </p:nvGrpSpPr>
        <p:grpSpPr bwMode="auto">
          <a:xfrm>
            <a:off x="6238875" y="5453063"/>
            <a:ext cx="1228725" cy="841375"/>
            <a:chOff x="3730" y="3435"/>
            <a:chExt cx="774" cy="530"/>
          </a:xfrm>
        </p:grpSpPr>
        <p:sp>
          <p:nvSpPr>
            <p:cNvPr id="12311" name="Freeform 98"/>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99"/>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AutoShape 100"/>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14" name="AutoShape 101"/>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2315" name="Freeform 102"/>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6" name="Freeform 103"/>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7" name="Freeform 104"/>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2318" name="Freeform 105"/>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9" name="Freeform 106"/>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0" name="Freeform 107"/>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1" name="Freeform 108"/>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22" name="Freeform 109"/>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2323" name="Line 110"/>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4" name="Line 111"/>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25" name="Oval 112"/>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2326" name="Freeform 113"/>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7" name="Freeform 114"/>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28" name="Oval 115"/>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2329" name="Freeform 116"/>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30" name="Freeform 117"/>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2302" name="Group 118"/>
          <p:cNvGrpSpPr>
            <a:grpSpLocks/>
          </p:cNvGrpSpPr>
          <p:nvPr/>
        </p:nvGrpSpPr>
        <p:grpSpPr bwMode="auto">
          <a:xfrm>
            <a:off x="7529513" y="5451475"/>
            <a:ext cx="1228725" cy="841375"/>
            <a:chOff x="4543" y="3434"/>
            <a:chExt cx="774" cy="530"/>
          </a:xfrm>
        </p:grpSpPr>
        <p:sp>
          <p:nvSpPr>
            <p:cNvPr id="12303" name="AutoShape 119"/>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2304" name="AutoShape 120"/>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2305" name="Group 121"/>
            <p:cNvGrpSpPr>
              <a:grpSpLocks/>
            </p:cNvGrpSpPr>
            <p:nvPr/>
          </p:nvGrpSpPr>
          <p:grpSpPr bwMode="auto">
            <a:xfrm>
              <a:off x="4722" y="3448"/>
              <a:ext cx="403" cy="511"/>
              <a:chOff x="2900" y="2726"/>
              <a:chExt cx="505" cy="642"/>
            </a:xfrm>
          </p:grpSpPr>
          <p:sp>
            <p:nvSpPr>
              <p:cNvPr id="12306" name="Oval 122"/>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2307" name="Freeform 123"/>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2308" name="Freeform 124"/>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09" name="Freeform 125"/>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2310" name="Line 126"/>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321786034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Required data: parties involved</a:t>
            </a:r>
          </a:p>
        </p:txBody>
      </p:sp>
      <p:sp>
        <p:nvSpPr>
          <p:cNvPr id="13315" name="Rectangle 3"/>
          <p:cNvSpPr>
            <a:spLocks noGrp="1" noChangeArrowheads="1"/>
          </p:cNvSpPr>
          <p:nvPr>
            <p:ph idx="1"/>
          </p:nvPr>
        </p:nvSpPr>
        <p:spPr>
          <a:xfrm>
            <a:off x="396875" y="1023938"/>
            <a:ext cx="4192588" cy="5302250"/>
          </a:xfrm>
        </p:spPr>
        <p:txBody>
          <a:bodyPr/>
          <a:lstStyle/>
          <a:p>
            <a:pPr>
              <a:buFont typeface="Arial" charset="0"/>
              <a:buChar char="•"/>
            </a:pPr>
            <a:r>
              <a:rPr lang="en-US"/>
              <a:t>During intake, certain parties must be specified, such as:</a:t>
            </a:r>
          </a:p>
          <a:p>
            <a:pPr lvl="1"/>
            <a:r>
              <a:rPr lang="en-US"/>
              <a:t>The insured</a:t>
            </a:r>
          </a:p>
          <a:p>
            <a:pPr lvl="1"/>
            <a:r>
              <a:rPr lang="en-US"/>
              <a:t>The reporter (who may or may not be the insured and may or may not be a claimant)</a:t>
            </a:r>
          </a:p>
          <a:p>
            <a:pPr>
              <a:buFont typeface="Arial" charset="0"/>
              <a:buChar char="•"/>
            </a:pPr>
            <a:endParaRPr lang="en-US"/>
          </a:p>
        </p:txBody>
      </p:sp>
      <p:sp>
        <p:nvSpPr>
          <p:cNvPr id="13316" name="Line 4"/>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17" name="Line 5"/>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18" name="Group 6"/>
          <p:cNvGrpSpPr>
            <a:grpSpLocks/>
          </p:cNvGrpSpPr>
          <p:nvPr/>
        </p:nvGrpSpPr>
        <p:grpSpPr bwMode="auto">
          <a:xfrm>
            <a:off x="5453063" y="1030288"/>
            <a:ext cx="1622425" cy="1193800"/>
            <a:chOff x="2083" y="1606"/>
            <a:chExt cx="1489" cy="1097"/>
          </a:xfrm>
        </p:grpSpPr>
        <p:sp>
          <p:nvSpPr>
            <p:cNvPr id="13396" name="Rectangle 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97" name="Freeform 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8" name="Freeform 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399" name="Freeform 1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3400" name="Freeform 1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3401" name="Rectangle 1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02" name="Rectangle 1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3" name="AutoShape 1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404" name="Freeform 1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5" name="Freeform 1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06" name="Rectangle 1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7" name="Rectangle 1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08" name="Rectangle 1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3409" name="Group 20"/>
            <p:cNvGrpSpPr>
              <a:grpSpLocks/>
            </p:cNvGrpSpPr>
            <p:nvPr/>
          </p:nvGrpSpPr>
          <p:grpSpPr bwMode="auto">
            <a:xfrm>
              <a:off x="2221" y="1871"/>
              <a:ext cx="518" cy="782"/>
              <a:chOff x="2400" y="1656"/>
              <a:chExt cx="752" cy="1136"/>
            </a:xfrm>
          </p:grpSpPr>
          <p:sp>
            <p:nvSpPr>
              <p:cNvPr id="13422" name="Freeform 2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23" name="Freeform 2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4" name="Freeform 2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5" name="Freeform 2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6" name="Freeform 2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3427" name="Line 2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428" name="Line 2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410" name="Group 28"/>
            <p:cNvGrpSpPr>
              <a:grpSpLocks/>
            </p:cNvGrpSpPr>
            <p:nvPr/>
          </p:nvGrpSpPr>
          <p:grpSpPr bwMode="auto">
            <a:xfrm rot="-6511945">
              <a:off x="2834" y="1842"/>
              <a:ext cx="518" cy="783"/>
              <a:chOff x="2400" y="1656"/>
              <a:chExt cx="752" cy="1136"/>
            </a:xfrm>
          </p:grpSpPr>
          <p:sp>
            <p:nvSpPr>
              <p:cNvPr id="13415"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416"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7"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8"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19"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3420"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21"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411" name="Freeform 3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2" name="Freeform 3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3413" name="Rectangle 3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414" name="Rectangle 3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3319" name="Line 40"/>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0" name="Line 41"/>
          <p:cNvSpPr>
            <a:spLocks noChangeShapeType="1"/>
          </p:cNvSpPr>
          <p:nvPr/>
        </p:nvSpPr>
        <p:spPr bwMode="auto">
          <a:xfrm flipH="1">
            <a:off x="5656263" y="4856163"/>
            <a:ext cx="11049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42"/>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2" name="Group 43"/>
          <p:cNvGrpSpPr>
            <a:grpSpLocks/>
          </p:cNvGrpSpPr>
          <p:nvPr/>
        </p:nvGrpSpPr>
        <p:grpSpPr bwMode="auto">
          <a:xfrm>
            <a:off x="6316663" y="4406900"/>
            <a:ext cx="1165225" cy="896938"/>
            <a:chOff x="3359" y="2306"/>
            <a:chExt cx="734" cy="565"/>
          </a:xfrm>
        </p:grpSpPr>
        <p:sp>
          <p:nvSpPr>
            <p:cNvPr id="13372" name="Freeform 44"/>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Rectangle 45"/>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3374" name="Rectangle 46"/>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3375" name="Rectangle 47"/>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6" name="Rectangle 48"/>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7" name="Rectangle 49"/>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8" name="Rectangle 50"/>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79" name="Rectangle 51"/>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0" name="Rectangle 52"/>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81" name="Rectangle 53"/>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3382" name="Group 54"/>
            <p:cNvGrpSpPr>
              <a:grpSpLocks/>
            </p:cNvGrpSpPr>
            <p:nvPr/>
          </p:nvGrpSpPr>
          <p:grpSpPr bwMode="auto">
            <a:xfrm>
              <a:off x="3359" y="2306"/>
              <a:ext cx="350" cy="350"/>
              <a:chOff x="3359" y="2306"/>
              <a:chExt cx="350" cy="350"/>
            </a:xfrm>
          </p:grpSpPr>
          <p:sp>
            <p:nvSpPr>
              <p:cNvPr id="13383" name="Freeform 55"/>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3384" name="Freeform 56"/>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3385" name="Freeform 57"/>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58"/>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59"/>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60"/>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61"/>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62"/>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63"/>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64"/>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65"/>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66"/>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Freeform 67"/>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323" name="Group 68"/>
          <p:cNvGrpSpPr>
            <a:grpSpLocks/>
          </p:cNvGrpSpPr>
          <p:nvPr/>
        </p:nvGrpSpPr>
        <p:grpSpPr bwMode="auto">
          <a:xfrm>
            <a:off x="6238875" y="5453063"/>
            <a:ext cx="1228725" cy="841375"/>
            <a:chOff x="3730" y="3435"/>
            <a:chExt cx="774" cy="530"/>
          </a:xfrm>
        </p:grpSpPr>
        <p:sp>
          <p:nvSpPr>
            <p:cNvPr id="13352" name="Freeform 69"/>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3" name="Freeform 70"/>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AutoShape 71"/>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55" name="AutoShape 72"/>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3356" name="Freeform 73"/>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7" name="Freeform 74"/>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8" name="Freeform 75"/>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3359" name="Freeform 76"/>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77"/>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78"/>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79"/>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63" name="Freeform 80"/>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3364" name="Line 81"/>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5" name="Line 82"/>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6" name="Oval 83"/>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3367" name="Freeform 84"/>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8" name="Freeform 85"/>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Oval 86"/>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3370" name="Freeform 87"/>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88"/>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24" name="Group 89"/>
          <p:cNvGrpSpPr>
            <a:grpSpLocks/>
          </p:cNvGrpSpPr>
          <p:nvPr/>
        </p:nvGrpSpPr>
        <p:grpSpPr bwMode="auto">
          <a:xfrm>
            <a:off x="7529513" y="5451475"/>
            <a:ext cx="1228725" cy="841375"/>
            <a:chOff x="4543" y="3434"/>
            <a:chExt cx="774" cy="530"/>
          </a:xfrm>
        </p:grpSpPr>
        <p:sp>
          <p:nvSpPr>
            <p:cNvPr id="13344" name="AutoShape 90"/>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3345" name="AutoShape 91"/>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3346" name="Group 92"/>
            <p:cNvGrpSpPr>
              <a:grpSpLocks/>
            </p:cNvGrpSpPr>
            <p:nvPr/>
          </p:nvGrpSpPr>
          <p:grpSpPr bwMode="auto">
            <a:xfrm>
              <a:off x="4722" y="3448"/>
              <a:ext cx="403" cy="511"/>
              <a:chOff x="2900" y="2726"/>
              <a:chExt cx="505" cy="642"/>
            </a:xfrm>
          </p:grpSpPr>
          <p:sp>
            <p:nvSpPr>
              <p:cNvPr id="13347" name="Oval 93"/>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3348" name="Freeform 9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49" name="Freeform 9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0" name="Freeform 9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3351" name="Line 9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3325" name="Group 98"/>
          <p:cNvGrpSpPr>
            <a:grpSpLocks/>
          </p:cNvGrpSpPr>
          <p:nvPr/>
        </p:nvGrpSpPr>
        <p:grpSpPr bwMode="auto">
          <a:xfrm>
            <a:off x="6310313" y="3455988"/>
            <a:ext cx="1612900" cy="860425"/>
            <a:chOff x="3751" y="1947"/>
            <a:chExt cx="1145" cy="611"/>
          </a:xfrm>
        </p:grpSpPr>
        <p:grpSp>
          <p:nvGrpSpPr>
            <p:cNvPr id="13336" name="Group 99"/>
            <p:cNvGrpSpPr>
              <a:grpSpLocks/>
            </p:cNvGrpSpPr>
            <p:nvPr/>
          </p:nvGrpSpPr>
          <p:grpSpPr bwMode="auto">
            <a:xfrm>
              <a:off x="3751" y="1947"/>
              <a:ext cx="558" cy="558"/>
              <a:chOff x="1350" y="686"/>
              <a:chExt cx="1132" cy="1132"/>
            </a:xfrm>
          </p:grpSpPr>
          <p:sp>
            <p:nvSpPr>
              <p:cNvPr id="13342" name="AutoShape 10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3343" name="Picture 10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37" name="Group 102"/>
            <p:cNvGrpSpPr>
              <a:grpSpLocks/>
            </p:cNvGrpSpPr>
            <p:nvPr/>
          </p:nvGrpSpPr>
          <p:grpSpPr bwMode="auto">
            <a:xfrm>
              <a:off x="4228" y="1953"/>
              <a:ext cx="668" cy="605"/>
              <a:chOff x="2780" y="1585"/>
              <a:chExt cx="668" cy="605"/>
            </a:xfrm>
          </p:grpSpPr>
          <p:sp>
            <p:nvSpPr>
              <p:cNvPr id="13338" name="AutoShape 103"/>
              <p:cNvSpPr>
                <a:spLocks noChangeArrowheads="1"/>
              </p:cNvSpPr>
              <p:nvPr/>
            </p:nvSpPr>
            <p:spPr bwMode="auto">
              <a:xfrm>
                <a:off x="2780" y="1585"/>
                <a:ext cx="558" cy="558"/>
              </a:xfrm>
              <a:prstGeom prst="smileyFace">
                <a:avLst>
                  <a:gd name="adj" fmla="val 602"/>
                </a:avLst>
              </a:prstGeom>
              <a:solidFill>
                <a:srgbClr val="FFCC99"/>
              </a:solidFill>
              <a:ln w="12700">
                <a:solidFill>
                  <a:srgbClr val="000000"/>
                </a:solidFill>
                <a:round/>
                <a:headEnd/>
                <a:tailEnd/>
              </a:ln>
            </p:spPr>
            <p:txBody>
              <a:bodyPr wrap="none" anchor="ctr"/>
              <a:lstStyle/>
              <a:p>
                <a:endParaRPr lang="en-US"/>
              </a:p>
            </p:txBody>
          </p:sp>
          <p:grpSp>
            <p:nvGrpSpPr>
              <p:cNvPr id="13339" name="Group 104"/>
              <p:cNvGrpSpPr>
                <a:grpSpLocks/>
              </p:cNvGrpSpPr>
              <p:nvPr/>
            </p:nvGrpSpPr>
            <p:grpSpPr bwMode="auto">
              <a:xfrm flipH="1">
                <a:off x="3089" y="1738"/>
                <a:ext cx="359" cy="452"/>
                <a:chOff x="4325" y="1984"/>
                <a:chExt cx="359" cy="452"/>
              </a:xfrm>
            </p:grpSpPr>
            <p:sp>
              <p:nvSpPr>
                <p:cNvPr id="13340" name="Freeform 105"/>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106"/>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13326" name="Group 107"/>
          <p:cNvGrpSpPr>
            <a:grpSpLocks/>
          </p:cNvGrpSpPr>
          <p:nvPr/>
        </p:nvGrpSpPr>
        <p:grpSpPr bwMode="auto">
          <a:xfrm>
            <a:off x="6311900" y="2341563"/>
            <a:ext cx="800100" cy="901700"/>
            <a:chOff x="932" y="1226"/>
            <a:chExt cx="504" cy="568"/>
          </a:xfrm>
        </p:grpSpPr>
        <p:sp>
          <p:nvSpPr>
            <p:cNvPr id="13327" name="AutoShape 108"/>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28" name="Group 109"/>
            <p:cNvGrpSpPr>
              <a:grpSpLocks/>
            </p:cNvGrpSpPr>
            <p:nvPr/>
          </p:nvGrpSpPr>
          <p:grpSpPr bwMode="auto">
            <a:xfrm>
              <a:off x="1237" y="1506"/>
              <a:ext cx="188" cy="277"/>
              <a:chOff x="2784" y="3210"/>
              <a:chExt cx="523" cy="772"/>
            </a:xfrm>
          </p:grpSpPr>
          <p:sp>
            <p:nvSpPr>
              <p:cNvPr id="13332" name="AutoShape 110"/>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AutoShape 111"/>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4" name="AutoShape 112"/>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35" name="Oval 113"/>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3329" name="Freeform 114"/>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3330" name="Freeform 115"/>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3331" name="Freeform 116"/>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spTree>
    <p:extLst>
      <p:ext uri="{BB962C8B-B14F-4D97-AF65-F5344CB8AC3E}">
        <p14:creationId xmlns:p14="http://schemas.microsoft.com/office/powerpoint/2010/main" val="599941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7D10-2E61-4F2A-AE00-58FEDACB015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7988730-BD0B-4018-A149-C0E0DD9AC68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013991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Required data: loss event</a:t>
            </a:r>
          </a:p>
        </p:txBody>
      </p:sp>
      <p:sp>
        <p:nvSpPr>
          <p:cNvPr id="14339" name="Rectangle 82"/>
          <p:cNvSpPr>
            <a:spLocks noGrp="1" noChangeArrowheads="1"/>
          </p:cNvSpPr>
          <p:nvPr>
            <p:ph idx="1"/>
          </p:nvPr>
        </p:nvSpPr>
        <p:spPr>
          <a:xfrm>
            <a:off x="396875" y="1008063"/>
            <a:ext cx="4414838" cy="5349875"/>
          </a:xfrm>
        </p:spPr>
        <p:txBody>
          <a:bodyPr/>
          <a:lstStyle/>
          <a:p>
            <a:pPr>
              <a:buFont typeface="Arial" charset="0"/>
              <a:buChar char="•"/>
            </a:pPr>
            <a:r>
              <a:rPr lang="en-US"/>
              <a:t>Typically some minimal amount of information about how the loss occurred, such as:</a:t>
            </a:r>
          </a:p>
          <a:p>
            <a:pPr lvl="1"/>
            <a:r>
              <a:rPr lang="en-US"/>
              <a:t>Date and time of loss</a:t>
            </a:r>
          </a:p>
          <a:p>
            <a:pPr lvl="1"/>
            <a:r>
              <a:rPr lang="en-US"/>
              <a:t>Location of loss</a:t>
            </a:r>
          </a:p>
          <a:p>
            <a:pPr lvl="1"/>
            <a:r>
              <a:rPr lang="en-US"/>
              <a:t>Cause of loss (such as theft, vandalism, collision with another car)</a:t>
            </a:r>
          </a:p>
          <a:p>
            <a:pPr>
              <a:buFont typeface="Arial" charset="0"/>
              <a:buChar char="•"/>
            </a:pPr>
            <a:endParaRPr lang="en-US"/>
          </a:p>
        </p:txBody>
      </p:sp>
      <p:sp>
        <p:nvSpPr>
          <p:cNvPr id="14340"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1"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4342" name="Group 5"/>
          <p:cNvGrpSpPr>
            <a:grpSpLocks/>
          </p:cNvGrpSpPr>
          <p:nvPr/>
        </p:nvGrpSpPr>
        <p:grpSpPr bwMode="auto">
          <a:xfrm>
            <a:off x="5453063" y="1030288"/>
            <a:ext cx="1622425" cy="1193800"/>
            <a:chOff x="2083" y="1606"/>
            <a:chExt cx="1489" cy="1097"/>
          </a:xfrm>
        </p:grpSpPr>
        <p:sp>
          <p:nvSpPr>
            <p:cNvPr id="14431"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432"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3"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4"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4435"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4436"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437"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38"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4439"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0"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41"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2"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3"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444" name="Group 19"/>
            <p:cNvGrpSpPr>
              <a:grpSpLocks/>
            </p:cNvGrpSpPr>
            <p:nvPr/>
          </p:nvGrpSpPr>
          <p:grpSpPr bwMode="auto">
            <a:xfrm>
              <a:off x="2221" y="1871"/>
              <a:ext cx="518" cy="782"/>
              <a:chOff x="2400" y="1656"/>
              <a:chExt cx="752" cy="1136"/>
            </a:xfrm>
          </p:grpSpPr>
          <p:sp>
            <p:nvSpPr>
              <p:cNvPr id="14457"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8"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9"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0"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61"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4462"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463"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445" name="Group 27"/>
            <p:cNvGrpSpPr>
              <a:grpSpLocks/>
            </p:cNvGrpSpPr>
            <p:nvPr/>
          </p:nvGrpSpPr>
          <p:grpSpPr bwMode="auto">
            <a:xfrm rot="-6511945">
              <a:off x="2834" y="1842"/>
              <a:ext cx="518" cy="783"/>
              <a:chOff x="2400" y="1656"/>
              <a:chExt cx="752" cy="1136"/>
            </a:xfrm>
          </p:grpSpPr>
          <p:sp>
            <p:nvSpPr>
              <p:cNvPr id="14450"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51"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2"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3"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4"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4455"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6"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446"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7"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4448"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449"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4343"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5"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46" name="Group 42"/>
          <p:cNvGrpSpPr>
            <a:grpSpLocks/>
          </p:cNvGrpSpPr>
          <p:nvPr/>
        </p:nvGrpSpPr>
        <p:grpSpPr bwMode="auto">
          <a:xfrm>
            <a:off x="6238875" y="5453063"/>
            <a:ext cx="1228725" cy="841375"/>
            <a:chOff x="3730" y="3435"/>
            <a:chExt cx="774" cy="530"/>
          </a:xfrm>
        </p:grpSpPr>
        <p:sp>
          <p:nvSpPr>
            <p:cNvPr id="14411" name="Freeform 43"/>
            <p:cNvSpPr>
              <a:spLocks/>
            </p:cNvSpPr>
            <p:nvPr/>
          </p:nvSpPr>
          <p:spPr bwMode="auto">
            <a:xfrm>
              <a:off x="4301" y="3764"/>
              <a:ext cx="89" cy="141"/>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2" name="Freeform 44"/>
            <p:cNvSpPr>
              <a:spLocks/>
            </p:cNvSpPr>
            <p:nvPr/>
          </p:nvSpPr>
          <p:spPr bwMode="auto">
            <a:xfrm>
              <a:off x="4170" y="3664"/>
              <a:ext cx="9" cy="7"/>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3" name="AutoShape 45"/>
            <p:cNvSpPr>
              <a:spLocks noChangeArrowheads="1"/>
            </p:cNvSpPr>
            <p:nvPr/>
          </p:nvSpPr>
          <p:spPr bwMode="auto">
            <a:xfrm>
              <a:off x="3730" y="3435"/>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14" name="AutoShape 46"/>
            <p:cNvSpPr>
              <a:spLocks noChangeArrowheads="1"/>
            </p:cNvSpPr>
            <p:nvPr/>
          </p:nvSpPr>
          <p:spPr bwMode="auto">
            <a:xfrm>
              <a:off x="3750" y="3455"/>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sp>
          <p:nvSpPr>
            <p:cNvPr id="14415" name="Freeform 47"/>
            <p:cNvSpPr>
              <a:spLocks/>
            </p:cNvSpPr>
            <p:nvPr/>
          </p:nvSpPr>
          <p:spPr bwMode="auto">
            <a:xfrm>
              <a:off x="3745" y="3499"/>
              <a:ext cx="744" cy="343"/>
            </a:xfrm>
            <a:custGeom>
              <a:avLst/>
              <a:gdLst>
                <a:gd name="T0" fmla="*/ 5 w 1140"/>
                <a:gd name="T1" fmla="*/ 25 h 526"/>
                <a:gd name="T2" fmla="*/ 1 w 1140"/>
                <a:gd name="T3" fmla="*/ 23 h 526"/>
                <a:gd name="T4" fmla="*/ 0 w 1140"/>
                <a:gd name="T5" fmla="*/ 19 h 526"/>
                <a:gd name="T6" fmla="*/ 2 w 1140"/>
                <a:gd name="T7" fmla="*/ 14 h 526"/>
                <a:gd name="T8" fmla="*/ 6 w 1140"/>
                <a:gd name="T9" fmla="*/ 11 h 526"/>
                <a:gd name="T10" fmla="*/ 10 w 1140"/>
                <a:gd name="T11" fmla="*/ 9 h 526"/>
                <a:gd name="T12" fmla="*/ 12 w 1140"/>
                <a:gd name="T13" fmla="*/ 5 h 526"/>
                <a:gd name="T14" fmla="*/ 12 w 1140"/>
                <a:gd name="T15" fmla="*/ 3 h 526"/>
                <a:gd name="T16" fmla="*/ 13 w 1140"/>
                <a:gd name="T17" fmla="*/ 2 h 526"/>
                <a:gd name="T18" fmla="*/ 14 w 1140"/>
                <a:gd name="T19" fmla="*/ 1 h 526"/>
                <a:gd name="T20" fmla="*/ 16 w 1140"/>
                <a:gd name="T21" fmla="*/ 1 h 526"/>
                <a:gd name="T22" fmla="*/ 20 w 1140"/>
                <a:gd name="T23" fmla="*/ 1 h 526"/>
                <a:gd name="T24" fmla="*/ 25 w 1140"/>
                <a:gd name="T25" fmla="*/ 1 h 526"/>
                <a:gd name="T26" fmla="*/ 29 w 1140"/>
                <a:gd name="T27" fmla="*/ 0 h 526"/>
                <a:gd name="T28" fmla="*/ 33 w 1140"/>
                <a:gd name="T29" fmla="*/ 0 h 526"/>
                <a:gd name="T30" fmla="*/ 35 w 1140"/>
                <a:gd name="T31" fmla="*/ 1 h 526"/>
                <a:gd name="T32" fmla="*/ 36 w 1140"/>
                <a:gd name="T33" fmla="*/ 1 h 526"/>
                <a:gd name="T34" fmla="*/ 39 w 1140"/>
                <a:gd name="T35" fmla="*/ 10 h 526"/>
                <a:gd name="T36" fmla="*/ 41 w 1140"/>
                <a:gd name="T37" fmla="*/ 10 h 526"/>
                <a:gd name="T38" fmla="*/ 44 w 1140"/>
                <a:gd name="T39" fmla="*/ 9 h 526"/>
                <a:gd name="T40" fmla="*/ 45 w 1140"/>
                <a:gd name="T41" fmla="*/ 13 h 526"/>
                <a:gd name="T42" fmla="*/ 47 w 1140"/>
                <a:gd name="T43" fmla="*/ 9 h 526"/>
                <a:gd name="T44" fmla="*/ 48 w 1140"/>
                <a:gd name="T45" fmla="*/ 13 h 526"/>
                <a:gd name="T46" fmla="*/ 50 w 1140"/>
                <a:gd name="T47" fmla="*/ 9 h 526"/>
                <a:gd name="T48" fmla="*/ 50 w 1140"/>
                <a:gd name="T49" fmla="*/ 13 h 526"/>
                <a:gd name="T50" fmla="*/ 54 w 1140"/>
                <a:gd name="T51" fmla="*/ 10 h 526"/>
                <a:gd name="T52" fmla="*/ 55 w 1140"/>
                <a:gd name="T53" fmla="*/ 13 h 526"/>
                <a:gd name="T54" fmla="*/ 57 w 1140"/>
                <a:gd name="T55" fmla="*/ 16 h 526"/>
                <a:gd name="T56" fmla="*/ 57 w 1140"/>
                <a:gd name="T57" fmla="*/ 22 h 526"/>
                <a:gd name="T58" fmla="*/ 55 w 1140"/>
                <a:gd name="T59" fmla="*/ 26 h 526"/>
                <a:gd name="T60" fmla="*/ 52 w 1140"/>
                <a:gd name="T61" fmla="*/ 26 h 526"/>
                <a:gd name="T62" fmla="*/ 51 w 1140"/>
                <a:gd name="T63" fmla="*/ 19 h 526"/>
                <a:gd name="T64" fmla="*/ 50 w 1140"/>
                <a:gd name="T65" fmla="*/ 18 h 526"/>
                <a:gd name="T66" fmla="*/ 50 w 1140"/>
                <a:gd name="T67" fmla="*/ 18 h 526"/>
                <a:gd name="T68" fmla="*/ 47 w 1140"/>
                <a:gd name="T69" fmla="*/ 17 h 526"/>
                <a:gd name="T70" fmla="*/ 46 w 1140"/>
                <a:gd name="T71" fmla="*/ 17 h 526"/>
                <a:gd name="T72" fmla="*/ 44 w 1140"/>
                <a:gd name="T73" fmla="*/ 18 h 526"/>
                <a:gd name="T74" fmla="*/ 43 w 1140"/>
                <a:gd name="T75" fmla="*/ 19 h 526"/>
                <a:gd name="T76" fmla="*/ 43 w 1140"/>
                <a:gd name="T77" fmla="*/ 22 h 526"/>
                <a:gd name="T78" fmla="*/ 42 w 1140"/>
                <a:gd name="T79" fmla="*/ 23 h 526"/>
                <a:gd name="T80" fmla="*/ 42 w 1140"/>
                <a:gd name="T81" fmla="*/ 26 h 526"/>
                <a:gd name="T82" fmla="*/ 18 w 1140"/>
                <a:gd name="T83" fmla="*/ 26 h 526"/>
                <a:gd name="T84" fmla="*/ 18 w 1140"/>
                <a:gd name="T85" fmla="*/ 24 h 526"/>
                <a:gd name="T86" fmla="*/ 16 w 1140"/>
                <a:gd name="T87" fmla="*/ 22 h 526"/>
                <a:gd name="T88" fmla="*/ 14 w 1140"/>
                <a:gd name="T89" fmla="*/ 20 h 526"/>
                <a:gd name="T90" fmla="*/ 12 w 1140"/>
                <a:gd name="T91" fmla="*/ 20 h 526"/>
                <a:gd name="T92" fmla="*/ 9 w 1140"/>
                <a:gd name="T93" fmla="*/ 20 h 526"/>
                <a:gd name="T94" fmla="*/ 7 w 1140"/>
                <a:gd name="T95" fmla="*/ 20 h 526"/>
                <a:gd name="T96" fmla="*/ 5 w 1140"/>
                <a:gd name="T97" fmla="*/ 23 h 526"/>
                <a:gd name="T98" fmla="*/ 5 w 1140"/>
                <a:gd name="T99" fmla="*/ 25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rgbClr val="C0C0C0"/>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6" name="Freeform 48"/>
            <p:cNvSpPr>
              <a:spLocks/>
            </p:cNvSpPr>
            <p:nvPr/>
          </p:nvSpPr>
          <p:spPr bwMode="auto">
            <a:xfrm>
              <a:off x="3920" y="3536"/>
              <a:ext cx="123" cy="133"/>
            </a:xfrm>
            <a:custGeom>
              <a:avLst/>
              <a:gdLst>
                <a:gd name="T0" fmla="*/ 0 w 189"/>
                <a:gd name="T1" fmla="*/ 10 h 204"/>
                <a:gd name="T2" fmla="*/ 1 w 189"/>
                <a:gd name="T3" fmla="*/ 3 h 204"/>
                <a:gd name="T4" fmla="*/ 1 w 189"/>
                <a:gd name="T5" fmla="*/ 2 h 204"/>
                <a:gd name="T6" fmla="*/ 2 w 189"/>
                <a:gd name="T7" fmla="*/ 1 h 204"/>
                <a:gd name="T8" fmla="*/ 3 w 189"/>
                <a:gd name="T9" fmla="*/ 1 h 204"/>
                <a:gd name="T10" fmla="*/ 5 w 189"/>
                <a:gd name="T11" fmla="*/ 1 h 204"/>
                <a:gd name="T12" fmla="*/ 9 w 189"/>
                <a:gd name="T13" fmla="*/ 0 h 204"/>
                <a:gd name="T14" fmla="*/ 9 w 189"/>
                <a:gd name="T15" fmla="*/ 10 h 204"/>
                <a:gd name="T16" fmla="*/ 0 w 189"/>
                <a:gd name="T17" fmla="*/ 1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7" name="Freeform 49"/>
            <p:cNvSpPr>
              <a:spLocks/>
            </p:cNvSpPr>
            <p:nvPr/>
          </p:nvSpPr>
          <p:spPr bwMode="auto">
            <a:xfrm>
              <a:off x="4065" y="3533"/>
              <a:ext cx="164" cy="139"/>
            </a:xfrm>
            <a:custGeom>
              <a:avLst/>
              <a:gdLst>
                <a:gd name="T0" fmla="*/ 1 w 252"/>
                <a:gd name="T1" fmla="*/ 10 h 213"/>
                <a:gd name="T2" fmla="*/ 0 w 252"/>
                <a:gd name="T3" fmla="*/ 0 h 213"/>
                <a:gd name="T4" fmla="*/ 10 w 252"/>
                <a:gd name="T5" fmla="*/ 0 h 213"/>
                <a:gd name="T6" fmla="*/ 13 w 252"/>
                <a:gd name="T7" fmla="*/ 8 h 213"/>
                <a:gd name="T8" fmla="*/ 10 w 252"/>
                <a:gd name="T9" fmla="*/ 10 h 213"/>
                <a:gd name="T10" fmla="*/ 5 w 252"/>
                <a:gd name="T11" fmla="*/ 10 h 213"/>
                <a:gd name="T12" fmla="*/ 1 w 252"/>
                <a:gd name="T13" fmla="*/ 10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4418" name="Freeform 50"/>
            <p:cNvSpPr>
              <a:spLocks/>
            </p:cNvSpPr>
            <p:nvPr/>
          </p:nvSpPr>
          <p:spPr bwMode="auto">
            <a:xfrm>
              <a:off x="4173" y="3596"/>
              <a:ext cx="46" cy="65"/>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19" name="Freeform 51"/>
            <p:cNvSpPr>
              <a:spLocks/>
            </p:cNvSpPr>
            <p:nvPr/>
          </p:nvSpPr>
          <p:spPr bwMode="auto">
            <a:xfrm>
              <a:off x="4175" y="3645"/>
              <a:ext cx="9" cy="6"/>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0" name="Freeform 52"/>
            <p:cNvSpPr>
              <a:spLocks/>
            </p:cNvSpPr>
            <p:nvPr/>
          </p:nvSpPr>
          <p:spPr bwMode="auto">
            <a:xfrm>
              <a:off x="4180" y="3614"/>
              <a:ext cx="34" cy="24"/>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1" name="Freeform 53"/>
            <p:cNvSpPr>
              <a:spLocks/>
            </p:cNvSpPr>
            <p:nvPr/>
          </p:nvSpPr>
          <p:spPr bwMode="auto">
            <a:xfrm>
              <a:off x="4055" y="3629"/>
              <a:ext cx="200" cy="189"/>
            </a:xfrm>
            <a:custGeom>
              <a:avLst/>
              <a:gdLst>
                <a:gd name="T0" fmla="*/ 0 w 306"/>
                <a:gd name="T1" fmla="*/ 3 h 290"/>
                <a:gd name="T2" fmla="*/ 1 w 306"/>
                <a:gd name="T3" fmla="*/ 14 h 290"/>
                <a:gd name="T4" fmla="*/ 14 w 306"/>
                <a:gd name="T5" fmla="*/ 14 h 290"/>
                <a:gd name="T6" fmla="*/ 15 w 306"/>
                <a:gd name="T7" fmla="*/ 14 h 290"/>
                <a:gd name="T8" fmla="*/ 16 w 306"/>
                <a:gd name="T9" fmla="*/ 12 h 290"/>
                <a:gd name="T10" fmla="*/ 15 w 306"/>
                <a:gd name="T11" fmla="*/ 2 h 290"/>
                <a:gd name="T12" fmla="*/ 1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22" name="Freeform 54"/>
            <p:cNvSpPr>
              <a:spLocks/>
            </p:cNvSpPr>
            <p:nvPr/>
          </p:nvSpPr>
          <p:spPr bwMode="auto">
            <a:xfrm rot="1661969">
              <a:off x="4310" y="3449"/>
              <a:ext cx="134" cy="104"/>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rgbClr val="777777"/>
            </a:solidFill>
            <a:ln w="12700" cmpd="sng">
              <a:solidFill>
                <a:schemeClr val="bg1"/>
              </a:solidFill>
              <a:round/>
              <a:headEnd/>
              <a:tailEnd/>
            </a:ln>
          </p:spPr>
          <p:txBody>
            <a:bodyPr/>
            <a:lstStyle/>
            <a:p>
              <a:endParaRPr lang="en-US"/>
            </a:p>
          </p:txBody>
        </p:sp>
        <p:sp>
          <p:nvSpPr>
            <p:cNvPr id="14423" name="Line 55"/>
            <p:cNvSpPr>
              <a:spLocks noChangeShapeType="1"/>
            </p:cNvSpPr>
            <p:nvPr/>
          </p:nvSpPr>
          <p:spPr bwMode="auto">
            <a:xfrm flipH="1" flipV="1">
              <a:off x="4362" y="3544"/>
              <a:ext cx="5" cy="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4" name="Line 56"/>
            <p:cNvSpPr>
              <a:spLocks noChangeShapeType="1"/>
            </p:cNvSpPr>
            <p:nvPr/>
          </p:nvSpPr>
          <p:spPr bwMode="auto">
            <a:xfrm flipV="1">
              <a:off x="4383" y="3544"/>
              <a:ext cx="22" cy="7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5" name="Oval 57"/>
            <p:cNvSpPr>
              <a:spLocks noChangeArrowheads="1"/>
            </p:cNvSpPr>
            <p:nvPr/>
          </p:nvSpPr>
          <p:spPr bwMode="auto">
            <a:xfrm>
              <a:off x="3838" y="3785"/>
              <a:ext cx="106" cy="104"/>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4426" name="Freeform 58"/>
            <p:cNvSpPr>
              <a:spLocks/>
            </p:cNvSpPr>
            <p:nvPr/>
          </p:nvSpPr>
          <p:spPr bwMode="auto">
            <a:xfrm>
              <a:off x="3827" y="3773"/>
              <a:ext cx="128" cy="129"/>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7" name="Freeform 59"/>
            <p:cNvSpPr>
              <a:spLocks/>
            </p:cNvSpPr>
            <p:nvPr/>
          </p:nvSpPr>
          <p:spPr bwMode="auto">
            <a:xfrm>
              <a:off x="3854" y="3880"/>
              <a:ext cx="25" cy="15"/>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28" name="Oval 60"/>
            <p:cNvSpPr>
              <a:spLocks noChangeArrowheads="1"/>
            </p:cNvSpPr>
            <p:nvPr/>
          </p:nvSpPr>
          <p:spPr bwMode="auto">
            <a:xfrm>
              <a:off x="4308" y="3744"/>
              <a:ext cx="82" cy="141"/>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4429" name="Freeform 61"/>
            <p:cNvSpPr>
              <a:spLocks/>
            </p:cNvSpPr>
            <p:nvPr/>
          </p:nvSpPr>
          <p:spPr bwMode="auto">
            <a:xfrm>
              <a:off x="4300" y="3734"/>
              <a:ext cx="102" cy="162"/>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0" name="Freeform 62"/>
            <p:cNvSpPr>
              <a:spLocks/>
            </p:cNvSpPr>
            <p:nvPr/>
          </p:nvSpPr>
          <p:spPr bwMode="auto">
            <a:xfrm>
              <a:off x="4315" y="3865"/>
              <a:ext cx="22" cy="19"/>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47" name="Group 63"/>
          <p:cNvGrpSpPr>
            <a:grpSpLocks/>
          </p:cNvGrpSpPr>
          <p:nvPr/>
        </p:nvGrpSpPr>
        <p:grpSpPr bwMode="auto">
          <a:xfrm>
            <a:off x="7529513" y="5451475"/>
            <a:ext cx="1228725" cy="841375"/>
            <a:chOff x="4543" y="3434"/>
            <a:chExt cx="774" cy="530"/>
          </a:xfrm>
        </p:grpSpPr>
        <p:sp>
          <p:nvSpPr>
            <p:cNvPr id="14403" name="AutoShape 64"/>
            <p:cNvSpPr>
              <a:spLocks noChangeArrowheads="1"/>
            </p:cNvSpPr>
            <p:nvPr/>
          </p:nvSpPr>
          <p:spPr bwMode="auto">
            <a:xfrm>
              <a:off x="4543" y="3434"/>
              <a:ext cx="774" cy="530"/>
            </a:xfrm>
            <a:prstGeom prst="roundRect">
              <a:avLst>
                <a:gd name="adj" fmla="val 16667"/>
              </a:avLst>
            </a:prstGeom>
            <a:solidFill>
              <a:srgbClr val="C0C0C0"/>
            </a:solidFill>
            <a:ln w="28575" algn="ctr">
              <a:solidFill>
                <a:srgbClr val="C0C0C0"/>
              </a:solidFill>
              <a:round/>
              <a:headEnd/>
              <a:tailEnd/>
            </a:ln>
          </p:spPr>
          <p:txBody>
            <a:bodyPr lIns="0" tIns="0" rIns="0" bIns="0" anchor="ctr">
              <a:spAutoFit/>
            </a:bodyPr>
            <a:lstStyle/>
            <a:p>
              <a:endParaRPr lang="en-US"/>
            </a:p>
          </p:txBody>
        </p:sp>
        <p:sp>
          <p:nvSpPr>
            <p:cNvPr id="14404" name="AutoShape 65"/>
            <p:cNvSpPr>
              <a:spLocks noChangeArrowheads="1"/>
            </p:cNvSpPr>
            <p:nvPr/>
          </p:nvSpPr>
          <p:spPr bwMode="auto">
            <a:xfrm>
              <a:off x="4563" y="3454"/>
              <a:ext cx="735" cy="491"/>
            </a:xfrm>
            <a:prstGeom prst="roundRect">
              <a:avLst>
                <a:gd name="adj" fmla="val 16667"/>
              </a:avLst>
            </a:prstGeom>
            <a:solidFill>
              <a:srgbClr val="FFFFFF"/>
            </a:solidFill>
            <a:ln w="28575" algn="ctr">
              <a:solidFill>
                <a:srgbClr val="C0C0C0"/>
              </a:solidFill>
              <a:round/>
              <a:headEnd/>
              <a:tailEnd/>
            </a:ln>
          </p:spPr>
          <p:txBody>
            <a:bodyPr lIns="0" tIns="0" rIns="0" bIns="0" anchor="ctr">
              <a:spAutoFit/>
            </a:bodyPr>
            <a:lstStyle/>
            <a:p>
              <a:endParaRPr lang="en-US"/>
            </a:p>
          </p:txBody>
        </p:sp>
        <p:grpSp>
          <p:nvGrpSpPr>
            <p:cNvPr id="14405" name="Group 66"/>
            <p:cNvGrpSpPr>
              <a:grpSpLocks/>
            </p:cNvGrpSpPr>
            <p:nvPr/>
          </p:nvGrpSpPr>
          <p:grpSpPr bwMode="auto">
            <a:xfrm>
              <a:off x="4722" y="3448"/>
              <a:ext cx="403" cy="511"/>
              <a:chOff x="2900" y="2726"/>
              <a:chExt cx="505" cy="642"/>
            </a:xfrm>
          </p:grpSpPr>
          <p:sp>
            <p:nvSpPr>
              <p:cNvPr id="14406" name="Oval 67"/>
              <p:cNvSpPr>
                <a:spLocks noChangeArrowheads="1"/>
              </p:cNvSpPr>
              <p:nvPr/>
            </p:nvSpPr>
            <p:spPr bwMode="auto">
              <a:xfrm>
                <a:off x="3036" y="2726"/>
                <a:ext cx="251" cy="274"/>
              </a:xfrm>
              <a:prstGeom prst="ellipse">
                <a:avLst/>
              </a:prstGeom>
              <a:solidFill>
                <a:srgbClr val="C0C0C0"/>
              </a:solidFill>
              <a:ln w="12700" algn="ctr">
                <a:solidFill>
                  <a:schemeClr val="bg1"/>
                </a:solidFill>
                <a:round/>
                <a:headEnd/>
                <a:tailEnd/>
              </a:ln>
            </p:spPr>
            <p:txBody>
              <a:bodyPr lIns="0" tIns="0" rIns="0" bIns="0" anchor="ctr">
                <a:spAutoFit/>
              </a:bodyPr>
              <a:lstStyle/>
              <a:p>
                <a:endParaRPr lang="en-US"/>
              </a:p>
            </p:txBody>
          </p:sp>
          <p:sp>
            <p:nvSpPr>
              <p:cNvPr id="14407" name="Freeform 68"/>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408" name="Freeform 69"/>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09" name="Freeform 70"/>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rgbClr val="777777"/>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4410" name="Line 71"/>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14348" name="Group 72"/>
          <p:cNvGrpSpPr>
            <a:grpSpLocks/>
          </p:cNvGrpSpPr>
          <p:nvPr/>
        </p:nvGrpSpPr>
        <p:grpSpPr bwMode="auto">
          <a:xfrm>
            <a:off x="6311900" y="2341563"/>
            <a:ext cx="800100" cy="901700"/>
            <a:chOff x="932" y="1226"/>
            <a:chExt cx="504" cy="568"/>
          </a:xfrm>
        </p:grpSpPr>
        <p:sp>
          <p:nvSpPr>
            <p:cNvPr id="14394" name="AutoShape 7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95" name="Group 74"/>
            <p:cNvGrpSpPr>
              <a:grpSpLocks/>
            </p:cNvGrpSpPr>
            <p:nvPr/>
          </p:nvGrpSpPr>
          <p:grpSpPr bwMode="auto">
            <a:xfrm>
              <a:off x="1237" y="1506"/>
              <a:ext cx="188" cy="277"/>
              <a:chOff x="2784" y="3210"/>
              <a:chExt cx="523" cy="772"/>
            </a:xfrm>
          </p:grpSpPr>
          <p:sp>
            <p:nvSpPr>
              <p:cNvPr id="14399" name="AutoShape 7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0" name="AutoShape 7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401" name="AutoShape 7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402" name="Oval 7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4396" name="Freeform 7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4397" name="Freeform 8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4398" name="Freeform 8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4349" name="Group 83"/>
          <p:cNvGrpSpPr>
            <a:grpSpLocks/>
          </p:cNvGrpSpPr>
          <p:nvPr/>
        </p:nvGrpSpPr>
        <p:grpSpPr bwMode="auto">
          <a:xfrm>
            <a:off x="6316663" y="4406900"/>
            <a:ext cx="1165225" cy="896938"/>
            <a:chOff x="3359" y="2306"/>
            <a:chExt cx="734" cy="565"/>
          </a:xfrm>
        </p:grpSpPr>
        <p:grpSp>
          <p:nvGrpSpPr>
            <p:cNvPr id="14369" name="Group 84"/>
            <p:cNvGrpSpPr>
              <a:grpSpLocks/>
            </p:cNvGrpSpPr>
            <p:nvPr/>
          </p:nvGrpSpPr>
          <p:grpSpPr bwMode="auto">
            <a:xfrm>
              <a:off x="3462" y="2407"/>
              <a:ext cx="631" cy="464"/>
              <a:chOff x="3462" y="2407"/>
              <a:chExt cx="631" cy="464"/>
            </a:xfrm>
          </p:grpSpPr>
          <p:sp>
            <p:nvSpPr>
              <p:cNvPr id="14384" name="Freeform 85"/>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5" name="Rectangle 86"/>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4386" name="Rectangle 87"/>
              <p:cNvSpPr>
                <a:spLocks noChangeArrowheads="1"/>
              </p:cNvSpPr>
              <p:nvPr/>
            </p:nvSpPr>
            <p:spPr bwMode="auto">
              <a:xfrm>
                <a:off x="3750" y="2407"/>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4387" name="Rectangle 88"/>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8" name="Rectangle 89"/>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89" name="Rectangle 90"/>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0" name="Rectangle 91"/>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1" name="Rectangle 92"/>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2" name="Rectangle 93"/>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93" name="Rectangle 94"/>
              <p:cNvSpPr>
                <a:spLocks noChangeArrowheads="1"/>
              </p:cNvSpPr>
              <p:nvPr/>
            </p:nvSpPr>
            <p:spPr bwMode="auto">
              <a:xfrm>
                <a:off x="3750" y="2766"/>
                <a:ext cx="343" cy="105"/>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grpSp>
          <p:nvGrpSpPr>
            <p:cNvPr id="14370" name="Group 95"/>
            <p:cNvGrpSpPr>
              <a:grpSpLocks/>
            </p:cNvGrpSpPr>
            <p:nvPr/>
          </p:nvGrpSpPr>
          <p:grpSpPr bwMode="auto">
            <a:xfrm>
              <a:off x="3359" y="2306"/>
              <a:ext cx="350" cy="350"/>
              <a:chOff x="2215" y="2016"/>
              <a:chExt cx="753" cy="752"/>
            </a:xfrm>
          </p:grpSpPr>
          <p:sp>
            <p:nvSpPr>
              <p:cNvPr id="14371" name="Freeform 96"/>
              <p:cNvSpPr>
                <a:spLocks/>
              </p:cNvSpPr>
              <p:nvPr/>
            </p:nvSpPr>
            <p:spPr bwMode="auto">
              <a:xfrm>
                <a:off x="2215" y="2016"/>
                <a:ext cx="753" cy="752"/>
              </a:xfrm>
              <a:custGeom>
                <a:avLst/>
                <a:gdLst>
                  <a:gd name="T0" fmla="*/ 1 w 1944"/>
                  <a:gd name="T1" fmla="*/ 3 h 1942"/>
                  <a:gd name="T2" fmla="*/ 2 w 1944"/>
                  <a:gd name="T3" fmla="*/ 3 h 1942"/>
                  <a:gd name="T4" fmla="*/ 2 w 1944"/>
                  <a:gd name="T5" fmla="*/ 2 h 1942"/>
                  <a:gd name="T6" fmla="*/ 2 w 1944"/>
                  <a:gd name="T7" fmla="*/ 2 h 1942"/>
                  <a:gd name="T8" fmla="*/ 2 w 1944"/>
                  <a:gd name="T9" fmla="*/ 2 h 1942"/>
                  <a:gd name="T10" fmla="*/ 2 w 1944"/>
                  <a:gd name="T11" fmla="*/ 2 h 1942"/>
                  <a:gd name="T12" fmla="*/ 3 w 1944"/>
                  <a:gd name="T13" fmla="*/ 2 h 1942"/>
                  <a:gd name="T14" fmla="*/ 3 w 1944"/>
                  <a:gd name="T15" fmla="*/ 1 h 1942"/>
                  <a:gd name="T16" fmla="*/ 3 w 1944"/>
                  <a:gd name="T17" fmla="*/ 1 h 1942"/>
                  <a:gd name="T18" fmla="*/ 3 w 1944"/>
                  <a:gd name="T19" fmla="*/ 1 h 1942"/>
                  <a:gd name="T20" fmla="*/ 2 w 1944"/>
                  <a:gd name="T21" fmla="*/ 1 h 1942"/>
                  <a:gd name="T22" fmla="*/ 2 w 1944"/>
                  <a:gd name="T23" fmla="*/ 0 h 1942"/>
                  <a:gd name="T24" fmla="*/ 2 w 1944"/>
                  <a:gd name="T25" fmla="*/ 0 h 1942"/>
                  <a:gd name="T26" fmla="*/ 2 w 1944"/>
                  <a:gd name="T27" fmla="*/ 0 h 1942"/>
                  <a:gd name="T28" fmla="*/ 2 w 1944"/>
                  <a:gd name="T29" fmla="*/ 0 h 1942"/>
                  <a:gd name="T30" fmla="*/ 1 w 1944"/>
                  <a:gd name="T31" fmla="*/ 0 h 1942"/>
                  <a:gd name="T32" fmla="*/ 1 w 1944"/>
                  <a:gd name="T33" fmla="*/ 0 h 1942"/>
                  <a:gd name="T34" fmla="*/ 1 w 1944"/>
                  <a:gd name="T35" fmla="*/ 0 h 1942"/>
                  <a:gd name="T36" fmla="*/ 1 w 1944"/>
                  <a:gd name="T37" fmla="*/ 0 h 1942"/>
                  <a:gd name="T38" fmla="*/ 0 w 1944"/>
                  <a:gd name="T39" fmla="*/ 0 h 1942"/>
                  <a:gd name="T40" fmla="*/ 0 w 1944"/>
                  <a:gd name="T41" fmla="*/ 0 h 1942"/>
                  <a:gd name="T42" fmla="*/ 0 w 1944"/>
                  <a:gd name="T43" fmla="*/ 1 h 1942"/>
                  <a:gd name="T44" fmla="*/ 0 w 1944"/>
                  <a:gd name="T45" fmla="*/ 1 h 1942"/>
                  <a:gd name="T46" fmla="*/ 0 w 1944"/>
                  <a:gd name="T47" fmla="*/ 1 h 1942"/>
                  <a:gd name="T48" fmla="*/ 0 w 1944"/>
                  <a:gd name="T49" fmla="*/ 1 h 1942"/>
                  <a:gd name="T50" fmla="*/ 0 w 1944"/>
                  <a:gd name="T51" fmla="*/ 2 h 1942"/>
                  <a:gd name="T52" fmla="*/ 0 w 1944"/>
                  <a:gd name="T53" fmla="*/ 2 h 1942"/>
                  <a:gd name="T54" fmla="*/ 0 w 1944"/>
                  <a:gd name="T55" fmla="*/ 2 h 1942"/>
                  <a:gd name="T56" fmla="*/ 0 w 1944"/>
                  <a:gd name="T57" fmla="*/ 2 h 1942"/>
                  <a:gd name="T58" fmla="*/ 1 w 1944"/>
                  <a:gd name="T59" fmla="*/ 2 h 1942"/>
                  <a:gd name="T60" fmla="*/ 1 w 1944"/>
                  <a:gd name="T61" fmla="*/ 3 h 1942"/>
                  <a:gd name="T62" fmla="*/ 1 w 1944"/>
                  <a:gd name="T63" fmla="*/ 3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009900"/>
              </a:solidFill>
              <a:ln w="9525">
                <a:solidFill>
                  <a:schemeClr val="bg1"/>
                </a:solidFill>
                <a:round/>
                <a:headEnd/>
                <a:tailEnd/>
              </a:ln>
            </p:spPr>
            <p:txBody>
              <a:bodyPr/>
              <a:lstStyle/>
              <a:p>
                <a:endParaRPr lang="en-US"/>
              </a:p>
            </p:txBody>
          </p:sp>
          <p:sp>
            <p:nvSpPr>
              <p:cNvPr id="14372" name="Freeform 97"/>
              <p:cNvSpPr>
                <a:spLocks/>
              </p:cNvSpPr>
              <p:nvPr/>
            </p:nvSpPr>
            <p:spPr bwMode="auto">
              <a:xfrm>
                <a:off x="2530" y="2052"/>
                <a:ext cx="206" cy="481"/>
              </a:xfrm>
              <a:custGeom>
                <a:avLst/>
                <a:gdLst>
                  <a:gd name="T0" fmla="*/ 1 w 534"/>
                  <a:gd name="T1" fmla="*/ 2 h 1243"/>
                  <a:gd name="T2" fmla="*/ 1 w 534"/>
                  <a:gd name="T3" fmla="*/ 2 h 1243"/>
                  <a:gd name="T4" fmla="*/ 1 w 534"/>
                  <a:gd name="T5" fmla="*/ 2 h 1243"/>
                  <a:gd name="T6" fmla="*/ 1 w 534"/>
                  <a:gd name="T7" fmla="*/ 2 h 1243"/>
                  <a:gd name="T8" fmla="*/ 1 w 534"/>
                  <a:gd name="T9" fmla="*/ 2 h 1243"/>
                  <a:gd name="T10" fmla="*/ 0 w 534"/>
                  <a:gd name="T11" fmla="*/ 1 h 1243"/>
                  <a:gd name="T12" fmla="*/ 0 w 534"/>
                  <a:gd name="T13" fmla="*/ 1 h 1243"/>
                  <a:gd name="T14" fmla="*/ 0 w 534"/>
                  <a:gd name="T15" fmla="*/ 1 h 1243"/>
                  <a:gd name="T16" fmla="*/ 0 w 534"/>
                  <a:gd name="T17" fmla="*/ 1 h 1243"/>
                  <a:gd name="T18" fmla="*/ 0 w 534"/>
                  <a:gd name="T19" fmla="*/ 1 h 1243"/>
                  <a:gd name="T20" fmla="*/ 0 w 534"/>
                  <a:gd name="T21" fmla="*/ 1 h 1243"/>
                  <a:gd name="T22" fmla="*/ 0 w 534"/>
                  <a:gd name="T23" fmla="*/ 1 h 1243"/>
                  <a:gd name="T24" fmla="*/ 0 w 534"/>
                  <a:gd name="T25" fmla="*/ 1 h 1243"/>
                  <a:gd name="T26" fmla="*/ 0 w 534"/>
                  <a:gd name="T27" fmla="*/ 1 h 1243"/>
                  <a:gd name="T28" fmla="*/ 0 w 534"/>
                  <a:gd name="T29" fmla="*/ 1 h 1243"/>
                  <a:gd name="T30" fmla="*/ 0 w 534"/>
                  <a:gd name="T31" fmla="*/ 1 h 1243"/>
                  <a:gd name="T32" fmla="*/ 0 w 534"/>
                  <a:gd name="T33" fmla="*/ 1 h 1243"/>
                  <a:gd name="T34" fmla="*/ 0 w 534"/>
                  <a:gd name="T35" fmla="*/ 1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1 h 1243"/>
                  <a:gd name="T64" fmla="*/ 0 w 534"/>
                  <a:gd name="T65" fmla="*/ 1 h 1243"/>
                  <a:gd name="T66" fmla="*/ 0 w 534"/>
                  <a:gd name="T67" fmla="*/ 1 h 1243"/>
                  <a:gd name="T68" fmla="*/ 0 w 534"/>
                  <a:gd name="T69" fmla="*/ 1 h 1243"/>
                  <a:gd name="T70" fmla="*/ 0 w 534"/>
                  <a:gd name="T71" fmla="*/ 1 h 1243"/>
                  <a:gd name="T72" fmla="*/ 0 w 534"/>
                  <a:gd name="T73" fmla="*/ 1 h 1243"/>
                  <a:gd name="T74" fmla="*/ 0 w 534"/>
                  <a:gd name="T75" fmla="*/ 1 h 1243"/>
                  <a:gd name="T76" fmla="*/ 0 w 534"/>
                  <a:gd name="T77" fmla="*/ 1 h 1243"/>
                  <a:gd name="T78" fmla="*/ 0 w 534"/>
                  <a:gd name="T79" fmla="*/ 1 h 1243"/>
                  <a:gd name="T80" fmla="*/ 0 w 534"/>
                  <a:gd name="T81" fmla="*/ 1 h 1243"/>
                  <a:gd name="T82" fmla="*/ 0 w 534"/>
                  <a:gd name="T83" fmla="*/ 1 h 1243"/>
                  <a:gd name="T84" fmla="*/ 0 w 534"/>
                  <a:gd name="T85" fmla="*/ 1 h 1243"/>
                  <a:gd name="T86" fmla="*/ 0 w 534"/>
                  <a:gd name="T87" fmla="*/ 1 h 1243"/>
                  <a:gd name="T88" fmla="*/ 0 w 534"/>
                  <a:gd name="T89" fmla="*/ 1 h 1243"/>
                  <a:gd name="T90" fmla="*/ 0 w 534"/>
                  <a:gd name="T91" fmla="*/ 1 h 1243"/>
                  <a:gd name="T92" fmla="*/ 0 w 534"/>
                  <a:gd name="T93" fmla="*/ 1 h 1243"/>
                  <a:gd name="T94" fmla="*/ 0 w 534"/>
                  <a:gd name="T95" fmla="*/ 1 h 1243"/>
                  <a:gd name="T96" fmla="*/ 0 w 534"/>
                  <a:gd name="T97" fmla="*/ 2 h 1243"/>
                  <a:gd name="T98" fmla="*/ 0 w 534"/>
                  <a:gd name="T99" fmla="*/ 2 h 1243"/>
                  <a:gd name="T100" fmla="*/ 1 w 534"/>
                  <a:gd name="T101" fmla="*/ 2 h 1243"/>
                  <a:gd name="T102" fmla="*/ 1 w 534"/>
                  <a:gd name="T103" fmla="*/ 2 h 1243"/>
                  <a:gd name="T104" fmla="*/ 1 w 534"/>
                  <a:gd name="T105" fmla="*/ 2 h 1243"/>
                  <a:gd name="T106" fmla="*/ 1 w 534"/>
                  <a:gd name="T107" fmla="*/ 2 h 1243"/>
                  <a:gd name="T108" fmla="*/ 1 w 534"/>
                  <a:gd name="T109" fmla="*/ 2 h 1243"/>
                  <a:gd name="T110" fmla="*/ 1 w 534"/>
                  <a:gd name="T111" fmla="*/ 2 h 1243"/>
                  <a:gd name="T112" fmla="*/ 1 w 534"/>
                  <a:gd name="T113" fmla="*/ 2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4373" name="Freeform 98"/>
              <p:cNvSpPr>
                <a:spLocks/>
              </p:cNvSpPr>
              <p:nvPr/>
            </p:nvSpPr>
            <p:spPr bwMode="auto">
              <a:xfrm>
                <a:off x="2410" y="2097"/>
                <a:ext cx="67"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4" name="Freeform 99"/>
              <p:cNvSpPr>
                <a:spLocks/>
              </p:cNvSpPr>
              <p:nvPr/>
            </p:nvSpPr>
            <p:spPr bwMode="auto">
              <a:xfrm>
                <a:off x="2300" y="2202"/>
                <a:ext cx="67" cy="66"/>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5" name="Freeform 100"/>
              <p:cNvSpPr>
                <a:spLocks/>
              </p:cNvSpPr>
              <p:nvPr/>
            </p:nvSpPr>
            <p:spPr bwMode="auto">
              <a:xfrm>
                <a:off x="2257" y="2349"/>
                <a:ext cx="66" cy="66"/>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6" name="Freeform 101"/>
              <p:cNvSpPr>
                <a:spLocks/>
              </p:cNvSpPr>
              <p:nvPr/>
            </p:nvSpPr>
            <p:spPr bwMode="auto">
              <a:xfrm>
                <a:off x="2293" y="2498"/>
                <a:ext cx="66" cy="66"/>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7" name="Freeform 102"/>
              <p:cNvSpPr>
                <a:spLocks/>
              </p:cNvSpPr>
              <p:nvPr/>
            </p:nvSpPr>
            <p:spPr bwMode="auto">
              <a:xfrm>
                <a:off x="2399" y="2608"/>
                <a:ext cx="65" cy="67"/>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8" name="Freeform 103"/>
              <p:cNvSpPr>
                <a:spLocks/>
              </p:cNvSpPr>
              <p:nvPr/>
            </p:nvSpPr>
            <p:spPr bwMode="auto">
              <a:xfrm>
                <a:off x="2545" y="2651"/>
                <a:ext cx="67" cy="66"/>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79" name="Freeform 104"/>
              <p:cNvSpPr>
                <a:spLocks/>
              </p:cNvSpPr>
              <p:nvPr/>
            </p:nvSpPr>
            <p:spPr bwMode="auto">
              <a:xfrm>
                <a:off x="2694" y="2615"/>
                <a:ext cx="66" cy="66"/>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0" name="Freeform 105"/>
              <p:cNvSpPr>
                <a:spLocks/>
              </p:cNvSpPr>
              <p:nvPr/>
            </p:nvSpPr>
            <p:spPr bwMode="auto">
              <a:xfrm>
                <a:off x="2805" y="2509"/>
                <a:ext cx="65" cy="68"/>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1" name="Freeform 106"/>
              <p:cNvSpPr>
                <a:spLocks/>
              </p:cNvSpPr>
              <p:nvPr/>
            </p:nvSpPr>
            <p:spPr bwMode="auto">
              <a:xfrm>
                <a:off x="2848" y="2363"/>
                <a:ext cx="66" cy="67"/>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2" name="Freeform 107"/>
              <p:cNvSpPr>
                <a:spLocks/>
              </p:cNvSpPr>
              <p:nvPr/>
            </p:nvSpPr>
            <p:spPr bwMode="auto">
              <a:xfrm>
                <a:off x="2812" y="2214"/>
                <a:ext cx="66" cy="67"/>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83" name="Freeform 108"/>
              <p:cNvSpPr>
                <a:spLocks/>
              </p:cNvSpPr>
              <p:nvPr/>
            </p:nvSpPr>
            <p:spPr bwMode="auto">
              <a:xfrm>
                <a:off x="2706" y="2104"/>
                <a:ext cx="67" cy="66"/>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4350" name="Group 109"/>
          <p:cNvGrpSpPr>
            <a:grpSpLocks/>
          </p:cNvGrpSpPr>
          <p:nvPr/>
        </p:nvGrpSpPr>
        <p:grpSpPr bwMode="auto">
          <a:xfrm>
            <a:off x="6310313" y="3455988"/>
            <a:ext cx="1612900" cy="860425"/>
            <a:chOff x="3355" y="1707"/>
            <a:chExt cx="1016" cy="542"/>
          </a:xfrm>
        </p:grpSpPr>
        <p:sp>
          <p:nvSpPr>
            <p:cNvPr id="14351" name="AutoShape 110"/>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4352" name="Group 111"/>
            <p:cNvGrpSpPr>
              <a:grpSpLocks/>
            </p:cNvGrpSpPr>
            <p:nvPr/>
          </p:nvGrpSpPr>
          <p:grpSpPr bwMode="auto">
            <a:xfrm>
              <a:off x="3778" y="1712"/>
              <a:ext cx="593" cy="537"/>
              <a:chOff x="2780" y="1585"/>
              <a:chExt cx="668" cy="605"/>
            </a:xfrm>
          </p:grpSpPr>
          <p:sp>
            <p:nvSpPr>
              <p:cNvPr id="14365" name="AutoShape 112"/>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4366" name="Group 113"/>
              <p:cNvGrpSpPr>
                <a:grpSpLocks/>
              </p:cNvGrpSpPr>
              <p:nvPr/>
            </p:nvGrpSpPr>
            <p:grpSpPr bwMode="auto">
              <a:xfrm flipH="1">
                <a:off x="3089" y="1738"/>
                <a:ext cx="359" cy="452"/>
                <a:chOff x="4325" y="1984"/>
                <a:chExt cx="359" cy="452"/>
              </a:xfrm>
            </p:grpSpPr>
            <p:sp>
              <p:nvSpPr>
                <p:cNvPr id="14367" name="Freeform 114"/>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8" name="Freeform 115"/>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353" name="AutoShape 116"/>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4" name="Freeform 117"/>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5" name="Freeform 118"/>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6" name="Freeform 119"/>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7" name="Freeform 120"/>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8" name="Freeform 121"/>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9" name="Freeform 122"/>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0" name="Freeform 123"/>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1" name="Freeform 124"/>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2" name="Freeform 125"/>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3" name="Freeform 126"/>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4" name="Freeform 127"/>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09464824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Required data: incident(s)</a:t>
            </a:r>
          </a:p>
        </p:txBody>
      </p:sp>
      <p:sp>
        <p:nvSpPr>
          <p:cNvPr id="15363" name="Rectangle 52"/>
          <p:cNvSpPr>
            <a:spLocks noGrp="1" noChangeArrowheads="1"/>
          </p:cNvSpPr>
          <p:nvPr>
            <p:ph idx="1"/>
          </p:nvPr>
        </p:nvSpPr>
        <p:spPr>
          <a:xfrm>
            <a:off x="396875" y="1011238"/>
            <a:ext cx="4414838" cy="5346700"/>
          </a:xfrm>
        </p:spPr>
        <p:txBody>
          <a:bodyPr/>
          <a:lstStyle/>
          <a:p>
            <a:pPr>
              <a:buFont typeface="Arial" charset="0"/>
              <a:buChar char="•"/>
            </a:pPr>
            <a:r>
              <a:rPr lang="en-US"/>
              <a:t>Recall that an </a:t>
            </a:r>
            <a:r>
              <a:rPr lang="en-US" b="1"/>
              <a:t>incident</a:t>
            </a:r>
            <a:r>
              <a:rPr lang="en-US"/>
              <a:t> entity is a collection of information about damage. It typically represents an item that was lost or damaged.</a:t>
            </a:r>
          </a:p>
          <a:p>
            <a:pPr>
              <a:buFont typeface="Arial" charset="0"/>
              <a:buChar char="•"/>
            </a:pPr>
            <a:r>
              <a:rPr lang="en-US"/>
              <a:t>Typically, incidents are identified during intake, such as:</a:t>
            </a:r>
          </a:p>
          <a:p>
            <a:pPr lvl="1"/>
            <a:r>
              <a:rPr lang="en-US"/>
              <a:t>A damaged or stolen auto</a:t>
            </a:r>
          </a:p>
          <a:p>
            <a:pPr lvl="1"/>
            <a:r>
              <a:rPr lang="en-US"/>
              <a:t>A damaged building</a:t>
            </a:r>
          </a:p>
          <a:p>
            <a:pPr lvl="1"/>
            <a:r>
              <a:rPr lang="en-US"/>
              <a:t>An injured person</a:t>
            </a:r>
          </a:p>
          <a:p>
            <a:pPr>
              <a:buFont typeface="Arial" charset="0"/>
              <a:buChar char="•"/>
            </a:pPr>
            <a:endParaRPr lang="en-US"/>
          </a:p>
        </p:txBody>
      </p:sp>
      <p:sp>
        <p:nvSpPr>
          <p:cNvPr id="15364" name="Line 3"/>
          <p:cNvSpPr>
            <a:spLocks noChangeShapeType="1"/>
          </p:cNvSpPr>
          <p:nvPr/>
        </p:nvSpPr>
        <p:spPr bwMode="auto">
          <a:xfrm flipH="1">
            <a:off x="5656263" y="388620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5" name="Line 4"/>
          <p:cNvSpPr>
            <a:spLocks noChangeShapeType="1"/>
          </p:cNvSpPr>
          <p:nvPr/>
        </p:nvSpPr>
        <p:spPr bwMode="auto">
          <a:xfrm flipH="1">
            <a:off x="5656263" y="2800350"/>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66" name="Group 5"/>
          <p:cNvGrpSpPr>
            <a:grpSpLocks/>
          </p:cNvGrpSpPr>
          <p:nvPr/>
        </p:nvGrpSpPr>
        <p:grpSpPr bwMode="auto">
          <a:xfrm>
            <a:off x="5453063" y="1030288"/>
            <a:ext cx="1622425" cy="1193800"/>
            <a:chOff x="2083" y="1606"/>
            <a:chExt cx="1489" cy="1097"/>
          </a:xfrm>
        </p:grpSpPr>
        <p:sp>
          <p:nvSpPr>
            <p:cNvPr id="15455" name="Rectangle 6"/>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56" name="Freeform 7"/>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7" name="Freeform 8"/>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8" name="Freeform 9"/>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5459" name="Freeform 10"/>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5460" name="Rectangle 11"/>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5461" name="Rectangle 12"/>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2" name="AutoShape 13"/>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463" name="Freeform 14"/>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4" name="Freeform 15"/>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65" name="Rectangle 16"/>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6" name="Rectangle 17"/>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67" name="Rectangle 18"/>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5468" name="Group 19"/>
            <p:cNvGrpSpPr>
              <a:grpSpLocks/>
            </p:cNvGrpSpPr>
            <p:nvPr/>
          </p:nvGrpSpPr>
          <p:grpSpPr bwMode="auto">
            <a:xfrm>
              <a:off x="2221" y="1871"/>
              <a:ext cx="518" cy="782"/>
              <a:chOff x="2400" y="1656"/>
              <a:chExt cx="752" cy="1136"/>
            </a:xfrm>
          </p:grpSpPr>
          <p:sp>
            <p:nvSpPr>
              <p:cNvPr id="15481" name="Freeform 2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82" name="Freeform 2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3" name="Freeform 2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4" name="Freeform 2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85" name="Freeform 2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5486" name="Line 2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487" name="Line 2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469" name="Group 27"/>
            <p:cNvGrpSpPr>
              <a:grpSpLocks/>
            </p:cNvGrpSpPr>
            <p:nvPr/>
          </p:nvGrpSpPr>
          <p:grpSpPr bwMode="auto">
            <a:xfrm rot="-6511945">
              <a:off x="2834" y="1842"/>
              <a:ext cx="518" cy="783"/>
              <a:chOff x="2400" y="1656"/>
              <a:chExt cx="752" cy="1136"/>
            </a:xfrm>
          </p:grpSpPr>
          <p:sp>
            <p:nvSpPr>
              <p:cNvPr id="15474" name="Freeform 2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475" name="Freeform 2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6" name="Freeform 3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7" name="Freeform 3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8" name="Freeform 3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5479" name="Line 3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0" name="Line 3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470" name="Freeform 35"/>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1" name="Freeform 36"/>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5472" name="Rectangle 37"/>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73" name="Rectangle 38"/>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5367" name="Line 39"/>
          <p:cNvSpPr>
            <a:spLocks noChangeShapeType="1"/>
          </p:cNvSpPr>
          <p:nvPr/>
        </p:nvSpPr>
        <p:spPr bwMode="auto">
          <a:xfrm flipH="1">
            <a:off x="5656263" y="5891213"/>
            <a:ext cx="6556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8" name="Line 40"/>
          <p:cNvSpPr>
            <a:spLocks noChangeShapeType="1"/>
          </p:cNvSpPr>
          <p:nvPr/>
        </p:nvSpPr>
        <p:spPr bwMode="auto">
          <a:xfrm flipH="1">
            <a:off x="5656263" y="4856163"/>
            <a:ext cx="10715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41"/>
          <p:cNvSpPr>
            <a:spLocks noChangeShapeType="1"/>
          </p:cNvSpPr>
          <p:nvPr/>
        </p:nvSpPr>
        <p:spPr bwMode="auto">
          <a:xfrm flipV="1">
            <a:off x="5656263" y="2251075"/>
            <a:ext cx="0" cy="36433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70" name="Group 42"/>
          <p:cNvGrpSpPr>
            <a:grpSpLocks/>
          </p:cNvGrpSpPr>
          <p:nvPr/>
        </p:nvGrpSpPr>
        <p:grpSpPr bwMode="auto">
          <a:xfrm>
            <a:off x="6311900" y="2341563"/>
            <a:ext cx="800100" cy="901700"/>
            <a:chOff x="932" y="1226"/>
            <a:chExt cx="504" cy="568"/>
          </a:xfrm>
        </p:grpSpPr>
        <p:sp>
          <p:nvSpPr>
            <p:cNvPr id="15446" name="AutoShape 43"/>
            <p:cNvSpPr>
              <a:spLocks noChangeArrowheads="1"/>
            </p:cNvSpPr>
            <p:nvPr/>
          </p:nvSpPr>
          <p:spPr bwMode="auto">
            <a:xfrm rot="-5400000">
              <a:off x="900" y="1258"/>
              <a:ext cx="568" cy="504"/>
            </a:xfrm>
            <a:prstGeom prst="foldedCorner">
              <a:avLst>
                <a:gd name="adj" fmla="val 20287"/>
              </a:avLst>
            </a:pr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47" name="Group 44"/>
            <p:cNvGrpSpPr>
              <a:grpSpLocks/>
            </p:cNvGrpSpPr>
            <p:nvPr/>
          </p:nvGrpSpPr>
          <p:grpSpPr bwMode="auto">
            <a:xfrm>
              <a:off x="1237" y="1506"/>
              <a:ext cx="188" cy="277"/>
              <a:chOff x="2784" y="3210"/>
              <a:chExt cx="523" cy="772"/>
            </a:xfrm>
          </p:grpSpPr>
          <p:sp>
            <p:nvSpPr>
              <p:cNvPr id="15451" name="AutoShape 45"/>
              <p:cNvSpPr>
                <a:spLocks noChangeArrowheads="1"/>
              </p:cNvSpPr>
              <p:nvPr/>
            </p:nvSpPr>
            <p:spPr bwMode="auto">
              <a:xfrm rot="16736225" flipH="1">
                <a:off x="2714" y="3670"/>
                <a:ext cx="487" cy="138"/>
              </a:xfrm>
              <a:prstGeom prst="parallelogram">
                <a:avLst>
                  <a:gd name="adj" fmla="val 88225"/>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2" name="AutoShape 46"/>
              <p:cNvSpPr>
                <a:spLocks noChangeArrowheads="1"/>
              </p:cNvSpPr>
              <p:nvPr/>
            </p:nvSpPr>
            <p:spPr bwMode="auto">
              <a:xfrm rot="4863775">
                <a:off x="2853" y="3662"/>
                <a:ext cx="501" cy="128"/>
              </a:xfrm>
              <a:prstGeom prst="parallelogram">
                <a:avLst>
                  <a:gd name="adj" fmla="val 97852"/>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3" name="AutoShape 47"/>
              <p:cNvSpPr>
                <a:spLocks noChangeArrowheads="1"/>
              </p:cNvSpPr>
              <p:nvPr/>
            </p:nvSpPr>
            <p:spPr bwMode="auto">
              <a:xfrm>
                <a:off x="2784" y="3210"/>
                <a:ext cx="523" cy="523"/>
              </a:xfrm>
              <a:prstGeom prst="star16">
                <a:avLst>
                  <a:gd name="adj" fmla="val 37500"/>
                </a:avLst>
              </a:prstGeom>
              <a:solidFill>
                <a:srgbClr val="80808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4" name="Oval 48"/>
              <p:cNvSpPr>
                <a:spLocks noChangeArrowheads="1"/>
              </p:cNvSpPr>
              <p:nvPr/>
            </p:nvSpPr>
            <p:spPr bwMode="auto">
              <a:xfrm>
                <a:off x="2880" y="3307"/>
                <a:ext cx="320" cy="320"/>
              </a:xfrm>
              <a:prstGeom prst="ellipse">
                <a:avLst/>
              </a:prstGeom>
              <a:solidFill>
                <a:srgbClr val="C0C0C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448" name="Freeform 49"/>
            <p:cNvSpPr>
              <a:spLocks/>
            </p:cNvSpPr>
            <p:nvPr/>
          </p:nvSpPr>
          <p:spPr bwMode="auto">
            <a:xfrm>
              <a:off x="996" y="1254"/>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a:tailEnd/>
            </a:ln>
          </p:spPr>
          <p:txBody>
            <a:bodyPr lIns="0" tIns="0" rIns="0" bIns="0" anchor="ctr">
              <a:spAutoFit/>
            </a:bodyPr>
            <a:lstStyle/>
            <a:p>
              <a:endParaRPr lang="en-US"/>
            </a:p>
          </p:txBody>
        </p:sp>
        <p:sp>
          <p:nvSpPr>
            <p:cNvPr id="15449" name="Freeform 50"/>
            <p:cNvSpPr>
              <a:spLocks/>
            </p:cNvSpPr>
            <p:nvPr/>
          </p:nvSpPr>
          <p:spPr bwMode="auto">
            <a:xfrm>
              <a:off x="996" y="1433"/>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5450" name="Freeform 51"/>
            <p:cNvSpPr>
              <a:spLocks/>
            </p:cNvSpPr>
            <p:nvPr/>
          </p:nvSpPr>
          <p:spPr bwMode="auto">
            <a:xfrm>
              <a:off x="996" y="1612"/>
              <a:ext cx="123" cy="15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grpSp>
        <p:nvGrpSpPr>
          <p:cNvPr id="15371" name="Group 53"/>
          <p:cNvGrpSpPr>
            <a:grpSpLocks/>
          </p:cNvGrpSpPr>
          <p:nvPr/>
        </p:nvGrpSpPr>
        <p:grpSpPr bwMode="auto">
          <a:xfrm>
            <a:off x="6310313" y="3455988"/>
            <a:ext cx="1612900" cy="860425"/>
            <a:chOff x="3355" y="1707"/>
            <a:chExt cx="1016" cy="542"/>
          </a:xfrm>
        </p:grpSpPr>
        <p:sp>
          <p:nvSpPr>
            <p:cNvPr id="15428" name="AutoShape 54"/>
            <p:cNvSpPr>
              <a:spLocks noChangeArrowheads="1"/>
            </p:cNvSpPr>
            <p:nvPr/>
          </p:nvSpPr>
          <p:spPr bwMode="auto">
            <a:xfrm>
              <a:off x="3355" y="1707"/>
              <a:ext cx="495" cy="495"/>
            </a:xfrm>
            <a:prstGeom prst="smileyFace">
              <a:avLst>
                <a:gd name="adj" fmla="val -4653"/>
              </a:avLst>
            </a:prstGeom>
            <a:solidFill>
              <a:srgbClr val="C0C0C0"/>
            </a:solidFill>
            <a:ln w="12700">
              <a:solidFill>
                <a:srgbClr val="000000"/>
              </a:solidFill>
              <a:round/>
              <a:headEnd/>
              <a:tailEnd/>
            </a:ln>
          </p:spPr>
          <p:txBody>
            <a:bodyPr wrap="none" anchor="ctr"/>
            <a:lstStyle/>
            <a:p>
              <a:endParaRPr lang="en-US"/>
            </a:p>
          </p:txBody>
        </p:sp>
        <p:grpSp>
          <p:nvGrpSpPr>
            <p:cNvPr id="15429" name="Group 55"/>
            <p:cNvGrpSpPr>
              <a:grpSpLocks/>
            </p:cNvGrpSpPr>
            <p:nvPr/>
          </p:nvGrpSpPr>
          <p:grpSpPr bwMode="auto">
            <a:xfrm>
              <a:off x="3778" y="1712"/>
              <a:ext cx="593" cy="537"/>
              <a:chOff x="2780" y="1585"/>
              <a:chExt cx="668" cy="605"/>
            </a:xfrm>
          </p:grpSpPr>
          <p:sp>
            <p:nvSpPr>
              <p:cNvPr id="15442" name="AutoShape 56"/>
              <p:cNvSpPr>
                <a:spLocks noChangeArrowheads="1"/>
              </p:cNvSpPr>
              <p:nvPr/>
            </p:nvSpPr>
            <p:spPr bwMode="auto">
              <a:xfrm>
                <a:off x="2780" y="1585"/>
                <a:ext cx="558" cy="558"/>
              </a:xfrm>
              <a:prstGeom prst="smileyFace">
                <a:avLst>
                  <a:gd name="adj" fmla="val 602"/>
                </a:avLst>
              </a:prstGeom>
              <a:solidFill>
                <a:srgbClr val="C0C0C0"/>
              </a:solidFill>
              <a:ln w="12700">
                <a:solidFill>
                  <a:srgbClr val="000000"/>
                </a:solidFill>
                <a:round/>
                <a:headEnd/>
                <a:tailEnd/>
              </a:ln>
            </p:spPr>
            <p:txBody>
              <a:bodyPr wrap="none" anchor="ctr"/>
              <a:lstStyle/>
              <a:p>
                <a:endParaRPr lang="en-US"/>
              </a:p>
            </p:txBody>
          </p:sp>
          <p:grpSp>
            <p:nvGrpSpPr>
              <p:cNvPr id="15443" name="Group 57"/>
              <p:cNvGrpSpPr>
                <a:grpSpLocks/>
              </p:cNvGrpSpPr>
              <p:nvPr/>
            </p:nvGrpSpPr>
            <p:grpSpPr bwMode="auto">
              <a:xfrm flipH="1">
                <a:off x="3089" y="1738"/>
                <a:ext cx="359" cy="452"/>
                <a:chOff x="4325" y="1984"/>
                <a:chExt cx="359" cy="452"/>
              </a:xfrm>
            </p:grpSpPr>
            <p:sp>
              <p:nvSpPr>
                <p:cNvPr id="15444" name="Freeform 58"/>
                <p:cNvSpPr>
                  <a:spLocks/>
                </p:cNvSpPr>
                <p:nvPr/>
              </p:nvSpPr>
              <p:spPr bwMode="auto">
                <a:xfrm>
                  <a:off x="4325" y="1984"/>
                  <a:ext cx="359" cy="452"/>
                </a:xfrm>
                <a:custGeom>
                  <a:avLst/>
                  <a:gdLst>
                    <a:gd name="T0" fmla="*/ 5 w 717"/>
                    <a:gd name="T1" fmla="*/ 4 h 906"/>
                    <a:gd name="T2" fmla="*/ 4 w 717"/>
                    <a:gd name="T3" fmla="*/ 5 h 906"/>
                    <a:gd name="T4" fmla="*/ 3 w 717"/>
                    <a:gd name="T5" fmla="*/ 3 h 906"/>
                    <a:gd name="T6" fmla="*/ 3 w 717"/>
                    <a:gd name="T7" fmla="*/ 2 h 906"/>
                    <a:gd name="T8" fmla="*/ 2 w 717"/>
                    <a:gd name="T9" fmla="*/ 1 h 906"/>
                    <a:gd name="T10" fmla="*/ 2 w 717"/>
                    <a:gd name="T11" fmla="*/ 1 h 906"/>
                    <a:gd name="T12" fmla="*/ 1 w 717"/>
                    <a:gd name="T13" fmla="*/ 0 h 906"/>
                    <a:gd name="T14" fmla="*/ 1 w 717"/>
                    <a:gd name="T15" fmla="*/ 0 h 906"/>
                    <a:gd name="T16" fmla="*/ 1 w 717"/>
                    <a:gd name="T17" fmla="*/ 0 h 906"/>
                    <a:gd name="T18" fmla="*/ 1 w 717"/>
                    <a:gd name="T19" fmla="*/ 0 h 906"/>
                    <a:gd name="T20" fmla="*/ 1 w 717"/>
                    <a:gd name="T21" fmla="*/ 0 h 906"/>
                    <a:gd name="T22" fmla="*/ 1 w 717"/>
                    <a:gd name="T23" fmla="*/ 0 h 906"/>
                    <a:gd name="T24" fmla="*/ 0 w 717"/>
                    <a:gd name="T25" fmla="*/ 0 h 906"/>
                    <a:gd name="T26" fmla="*/ 0 w 717"/>
                    <a:gd name="T27" fmla="*/ 0 h 906"/>
                    <a:gd name="T28" fmla="*/ 1 w 717"/>
                    <a:gd name="T29" fmla="*/ 0 h 906"/>
                    <a:gd name="T30" fmla="*/ 1 w 717"/>
                    <a:gd name="T31" fmla="*/ 1 h 906"/>
                    <a:gd name="T32" fmla="*/ 1 w 717"/>
                    <a:gd name="T33" fmla="*/ 1 h 906"/>
                    <a:gd name="T34" fmla="*/ 1 w 717"/>
                    <a:gd name="T35" fmla="*/ 1 h 906"/>
                    <a:gd name="T36" fmla="*/ 1 w 717"/>
                    <a:gd name="T37" fmla="*/ 1 h 906"/>
                    <a:gd name="T38" fmla="*/ 1 w 717"/>
                    <a:gd name="T39" fmla="*/ 1 h 906"/>
                    <a:gd name="T40" fmla="*/ 1 w 717"/>
                    <a:gd name="T41" fmla="*/ 2 h 906"/>
                    <a:gd name="T42" fmla="*/ 1 w 717"/>
                    <a:gd name="T43" fmla="*/ 2 h 906"/>
                    <a:gd name="T44" fmla="*/ 1 w 717"/>
                    <a:gd name="T45" fmla="*/ 2 h 906"/>
                    <a:gd name="T46" fmla="*/ 1 w 717"/>
                    <a:gd name="T47" fmla="*/ 2 h 906"/>
                    <a:gd name="T48" fmla="*/ 1 w 717"/>
                    <a:gd name="T49" fmla="*/ 3 h 906"/>
                    <a:gd name="T50" fmla="*/ 2 w 717"/>
                    <a:gd name="T51" fmla="*/ 3 h 906"/>
                    <a:gd name="T52" fmla="*/ 2 w 717"/>
                    <a:gd name="T53" fmla="*/ 4 h 906"/>
                    <a:gd name="T54" fmla="*/ 2 w 717"/>
                    <a:gd name="T55" fmla="*/ 4 h 906"/>
                    <a:gd name="T56" fmla="*/ 2 w 717"/>
                    <a:gd name="T57" fmla="*/ 4 h 906"/>
                    <a:gd name="T58" fmla="*/ 3 w 717"/>
                    <a:gd name="T59" fmla="*/ 5 h 906"/>
                    <a:gd name="T60" fmla="*/ 3 w 717"/>
                    <a:gd name="T61" fmla="*/ 5 h 906"/>
                    <a:gd name="T62" fmla="*/ 4 w 717"/>
                    <a:gd name="T63" fmla="*/ 6 h 906"/>
                    <a:gd name="T64" fmla="*/ 4 w 717"/>
                    <a:gd name="T65" fmla="*/ 6 h 906"/>
                    <a:gd name="T66" fmla="*/ 5 w 717"/>
                    <a:gd name="T67" fmla="*/ 7 h 906"/>
                    <a:gd name="T68" fmla="*/ 5 w 717"/>
                    <a:gd name="T69" fmla="*/ 7 h 906"/>
                    <a:gd name="T70" fmla="*/ 6 w 717"/>
                    <a:gd name="T71" fmla="*/ 6 h 906"/>
                    <a:gd name="T72" fmla="*/ 5 w 717"/>
                    <a:gd name="T73" fmla="*/ 4 h 9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7"/>
                    <a:gd name="T112" fmla="*/ 0 h 906"/>
                    <a:gd name="T113" fmla="*/ 717 w 717"/>
                    <a:gd name="T114" fmla="*/ 906 h 9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7" h="906">
                      <a:moveTo>
                        <a:pt x="568" y="604"/>
                      </a:moveTo>
                      <a:lnTo>
                        <a:pt x="488" y="663"/>
                      </a:lnTo>
                      <a:lnTo>
                        <a:pt x="302" y="411"/>
                      </a:lnTo>
                      <a:lnTo>
                        <a:pt x="362" y="367"/>
                      </a:lnTo>
                      <a:lnTo>
                        <a:pt x="189" y="133"/>
                      </a:lnTo>
                      <a:lnTo>
                        <a:pt x="148" y="164"/>
                      </a:lnTo>
                      <a:lnTo>
                        <a:pt x="33" y="7"/>
                      </a:lnTo>
                      <a:lnTo>
                        <a:pt x="27" y="3"/>
                      </a:lnTo>
                      <a:lnTo>
                        <a:pt x="21" y="0"/>
                      </a:lnTo>
                      <a:lnTo>
                        <a:pt x="14" y="0"/>
                      </a:lnTo>
                      <a:lnTo>
                        <a:pt x="7" y="4"/>
                      </a:lnTo>
                      <a:lnTo>
                        <a:pt x="3" y="10"/>
                      </a:lnTo>
                      <a:lnTo>
                        <a:pt x="0" y="15"/>
                      </a:lnTo>
                      <a:lnTo>
                        <a:pt x="0" y="22"/>
                      </a:lnTo>
                      <a:lnTo>
                        <a:pt x="4" y="29"/>
                      </a:lnTo>
                      <a:lnTo>
                        <a:pt x="119" y="185"/>
                      </a:lnTo>
                      <a:lnTo>
                        <a:pt x="71" y="220"/>
                      </a:lnTo>
                      <a:lnTo>
                        <a:pt x="71" y="229"/>
                      </a:lnTo>
                      <a:lnTo>
                        <a:pt x="71" y="234"/>
                      </a:lnTo>
                      <a:lnTo>
                        <a:pt x="72" y="248"/>
                      </a:lnTo>
                      <a:lnTo>
                        <a:pt x="74" y="270"/>
                      </a:lnTo>
                      <a:lnTo>
                        <a:pt x="79" y="299"/>
                      </a:lnTo>
                      <a:lnTo>
                        <a:pt x="86" y="335"/>
                      </a:lnTo>
                      <a:lnTo>
                        <a:pt x="96" y="375"/>
                      </a:lnTo>
                      <a:lnTo>
                        <a:pt x="112" y="420"/>
                      </a:lnTo>
                      <a:lnTo>
                        <a:pt x="133" y="468"/>
                      </a:lnTo>
                      <a:lnTo>
                        <a:pt x="158" y="520"/>
                      </a:lnTo>
                      <a:lnTo>
                        <a:pt x="192" y="575"/>
                      </a:lnTo>
                      <a:lnTo>
                        <a:pt x="232" y="631"/>
                      </a:lnTo>
                      <a:lnTo>
                        <a:pt x="280" y="687"/>
                      </a:lnTo>
                      <a:lnTo>
                        <a:pt x="338" y="742"/>
                      </a:lnTo>
                      <a:lnTo>
                        <a:pt x="405" y="798"/>
                      </a:lnTo>
                      <a:lnTo>
                        <a:pt x="482" y="851"/>
                      </a:lnTo>
                      <a:lnTo>
                        <a:pt x="571" y="901"/>
                      </a:lnTo>
                      <a:lnTo>
                        <a:pt x="580" y="906"/>
                      </a:lnTo>
                      <a:lnTo>
                        <a:pt x="717" y="806"/>
                      </a:lnTo>
                      <a:lnTo>
                        <a:pt x="568" y="6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5" name="Freeform 59"/>
                <p:cNvSpPr>
                  <a:spLocks/>
                </p:cNvSpPr>
                <p:nvPr/>
              </p:nvSpPr>
              <p:spPr bwMode="auto">
                <a:xfrm>
                  <a:off x="4378" y="2075"/>
                  <a:ext cx="281" cy="341"/>
                </a:xfrm>
                <a:custGeom>
                  <a:avLst/>
                  <a:gdLst>
                    <a:gd name="T0" fmla="*/ 4 w 562"/>
                    <a:gd name="T1" fmla="*/ 6 h 682"/>
                    <a:gd name="T2" fmla="*/ 3 w 562"/>
                    <a:gd name="T3" fmla="*/ 5 h 682"/>
                    <a:gd name="T4" fmla="*/ 3 w 562"/>
                    <a:gd name="T5" fmla="*/ 5 h 682"/>
                    <a:gd name="T6" fmla="*/ 3 w 562"/>
                    <a:gd name="T7" fmla="*/ 5 h 682"/>
                    <a:gd name="T8" fmla="*/ 2 w 562"/>
                    <a:gd name="T9" fmla="*/ 4 h 682"/>
                    <a:gd name="T10" fmla="*/ 2 w 562"/>
                    <a:gd name="T11" fmla="*/ 4 h 682"/>
                    <a:gd name="T12" fmla="*/ 1 w 562"/>
                    <a:gd name="T13" fmla="*/ 3 h 682"/>
                    <a:gd name="T14" fmla="*/ 1 w 562"/>
                    <a:gd name="T15" fmla="*/ 3 h 682"/>
                    <a:gd name="T16" fmla="*/ 1 w 562"/>
                    <a:gd name="T17" fmla="*/ 3 h 682"/>
                    <a:gd name="T18" fmla="*/ 1 w 562"/>
                    <a:gd name="T19" fmla="*/ 3 h 682"/>
                    <a:gd name="T20" fmla="*/ 1 w 562"/>
                    <a:gd name="T21" fmla="*/ 2 h 682"/>
                    <a:gd name="T22" fmla="*/ 1 w 562"/>
                    <a:gd name="T23" fmla="*/ 2 h 682"/>
                    <a:gd name="T24" fmla="*/ 1 w 562"/>
                    <a:gd name="T25" fmla="*/ 2 h 682"/>
                    <a:gd name="T26" fmla="*/ 1 w 562"/>
                    <a:gd name="T27" fmla="*/ 1 h 682"/>
                    <a:gd name="T28" fmla="*/ 1 w 562"/>
                    <a:gd name="T29" fmla="*/ 1 h 682"/>
                    <a:gd name="T30" fmla="*/ 1 w 562"/>
                    <a:gd name="T31" fmla="*/ 1 h 682"/>
                    <a:gd name="T32" fmla="*/ 0 w 562"/>
                    <a:gd name="T33" fmla="*/ 1 h 682"/>
                    <a:gd name="T34" fmla="*/ 1 w 562"/>
                    <a:gd name="T35" fmla="*/ 0 h 682"/>
                    <a:gd name="T36" fmla="*/ 2 w 562"/>
                    <a:gd name="T37" fmla="*/ 2 h 682"/>
                    <a:gd name="T38" fmla="*/ 1 w 562"/>
                    <a:gd name="T39" fmla="*/ 2 h 682"/>
                    <a:gd name="T40" fmla="*/ 3 w 562"/>
                    <a:gd name="T41" fmla="*/ 5 h 682"/>
                    <a:gd name="T42" fmla="*/ 4 w 562"/>
                    <a:gd name="T43" fmla="*/ 4 h 682"/>
                    <a:gd name="T44" fmla="*/ 5 w 562"/>
                    <a:gd name="T45" fmla="*/ 5 h 682"/>
                    <a:gd name="T46" fmla="*/ 4 w 562"/>
                    <a:gd name="T47" fmla="*/ 6 h 6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62"/>
                    <a:gd name="T73" fmla="*/ 0 h 682"/>
                    <a:gd name="T74" fmla="*/ 562 w 562"/>
                    <a:gd name="T75" fmla="*/ 682 h 6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62" h="682">
                      <a:moveTo>
                        <a:pt x="472" y="682"/>
                      </a:moveTo>
                      <a:lnTo>
                        <a:pt x="394" y="637"/>
                      </a:lnTo>
                      <a:lnTo>
                        <a:pt x="328" y="591"/>
                      </a:lnTo>
                      <a:lnTo>
                        <a:pt x="268" y="544"/>
                      </a:lnTo>
                      <a:lnTo>
                        <a:pt x="216" y="496"/>
                      </a:lnTo>
                      <a:lnTo>
                        <a:pt x="171" y="446"/>
                      </a:lnTo>
                      <a:lnTo>
                        <a:pt x="133" y="398"/>
                      </a:lnTo>
                      <a:lnTo>
                        <a:pt x="101" y="351"/>
                      </a:lnTo>
                      <a:lnTo>
                        <a:pt x="75" y="305"/>
                      </a:lnTo>
                      <a:lnTo>
                        <a:pt x="53" y="260"/>
                      </a:lnTo>
                      <a:lnTo>
                        <a:pt x="37" y="218"/>
                      </a:lnTo>
                      <a:lnTo>
                        <a:pt x="23" y="180"/>
                      </a:lnTo>
                      <a:lnTo>
                        <a:pt x="14" y="146"/>
                      </a:lnTo>
                      <a:lnTo>
                        <a:pt x="8" y="116"/>
                      </a:lnTo>
                      <a:lnTo>
                        <a:pt x="4" y="90"/>
                      </a:lnTo>
                      <a:lnTo>
                        <a:pt x="1" y="70"/>
                      </a:lnTo>
                      <a:lnTo>
                        <a:pt x="0" y="56"/>
                      </a:lnTo>
                      <a:lnTo>
                        <a:pt x="76" y="0"/>
                      </a:lnTo>
                      <a:lnTo>
                        <a:pt x="205" y="178"/>
                      </a:lnTo>
                      <a:lnTo>
                        <a:pt x="147" y="222"/>
                      </a:lnTo>
                      <a:lnTo>
                        <a:pt x="374" y="532"/>
                      </a:lnTo>
                      <a:lnTo>
                        <a:pt x="456" y="472"/>
                      </a:lnTo>
                      <a:lnTo>
                        <a:pt x="562" y="616"/>
                      </a:lnTo>
                      <a:lnTo>
                        <a:pt x="472" y="6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5430" name="AutoShape 60"/>
            <p:cNvSpPr>
              <a:spLocks noChangeAspect="1" noChangeArrowheads="1" noTextEdit="1"/>
            </p:cNvSpPr>
            <p:nvPr/>
          </p:nvSpPr>
          <p:spPr bwMode="auto">
            <a:xfrm>
              <a:off x="3391" y="1749"/>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1" name="Freeform 61"/>
            <p:cNvSpPr>
              <a:spLocks/>
            </p:cNvSpPr>
            <p:nvPr/>
          </p:nvSpPr>
          <p:spPr bwMode="auto">
            <a:xfrm>
              <a:off x="3392" y="1750"/>
              <a:ext cx="165" cy="190"/>
            </a:xfrm>
            <a:custGeom>
              <a:avLst/>
              <a:gdLst>
                <a:gd name="T0" fmla="*/ 0 w 990"/>
                <a:gd name="T1" fmla="*/ 0 h 1143"/>
                <a:gd name="T2" fmla="*/ 0 w 990"/>
                <a:gd name="T3" fmla="*/ 0 h 1143"/>
                <a:gd name="T4" fmla="*/ 0 w 990"/>
                <a:gd name="T5" fmla="*/ 0 h 1143"/>
                <a:gd name="T6" fmla="*/ 0 w 990"/>
                <a:gd name="T7" fmla="*/ 0 h 1143"/>
                <a:gd name="T8" fmla="*/ 0 w 990"/>
                <a:gd name="T9" fmla="*/ 0 h 1143"/>
                <a:gd name="T10" fmla="*/ 0 w 990"/>
                <a:gd name="T11" fmla="*/ 0 h 1143"/>
                <a:gd name="T12" fmla="*/ 0 w 990"/>
                <a:gd name="T13" fmla="*/ 0 h 1143"/>
                <a:gd name="T14" fmla="*/ 0 w 990"/>
                <a:gd name="T15" fmla="*/ 0 h 1143"/>
                <a:gd name="T16" fmla="*/ 0 w 990"/>
                <a:gd name="T17" fmla="*/ 0 h 1143"/>
                <a:gd name="T18" fmla="*/ 0 w 990"/>
                <a:gd name="T19" fmla="*/ 0 h 1143"/>
                <a:gd name="T20" fmla="*/ 0 w 990"/>
                <a:gd name="T21" fmla="*/ 0 h 1143"/>
                <a:gd name="T22" fmla="*/ 0 w 990"/>
                <a:gd name="T23" fmla="*/ 0 h 1143"/>
                <a:gd name="T24" fmla="*/ 0 w 990"/>
                <a:gd name="T25" fmla="*/ 0 h 1143"/>
                <a:gd name="T26" fmla="*/ 0 w 990"/>
                <a:gd name="T27" fmla="*/ 0 h 1143"/>
                <a:gd name="T28" fmla="*/ 0 w 990"/>
                <a:gd name="T29" fmla="*/ 0 h 1143"/>
                <a:gd name="T30" fmla="*/ 0 w 990"/>
                <a:gd name="T31" fmla="*/ 0 h 1143"/>
                <a:gd name="T32" fmla="*/ 0 w 990"/>
                <a:gd name="T33" fmla="*/ 0 h 1143"/>
                <a:gd name="T34" fmla="*/ 0 w 990"/>
                <a:gd name="T35" fmla="*/ 0 h 1143"/>
                <a:gd name="T36" fmla="*/ 0 w 990"/>
                <a:gd name="T37" fmla="*/ 0 h 1143"/>
                <a:gd name="T38" fmla="*/ 0 w 990"/>
                <a:gd name="T39" fmla="*/ 0 h 1143"/>
                <a:gd name="T40" fmla="*/ 0 w 990"/>
                <a:gd name="T41" fmla="*/ 0 h 1143"/>
                <a:gd name="T42" fmla="*/ 0 w 990"/>
                <a:gd name="T43" fmla="*/ 0 h 1143"/>
                <a:gd name="T44" fmla="*/ 0 w 990"/>
                <a:gd name="T45" fmla="*/ 0 h 1143"/>
                <a:gd name="T46" fmla="*/ 0 w 990"/>
                <a:gd name="T47" fmla="*/ 0 h 1143"/>
                <a:gd name="T48" fmla="*/ 0 w 990"/>
                <a:gd name="T49" fmla="*/ 0 h 1143"/>
                <a:gd name="T50" fmla="*/ 0 w 990"/>
                <a:gd name="T51" fmla="*/ 0 h 1143"/>
                <a:gd name="T52" fmla="*/ 0 w 990"/>
                <a:gd name="T53" fmla="*/ 0 h 1143"/>
                <a:gd name="T54" fmla="*/ 0 w 990"/>
                <a:gd name="T55" fmla="*/ 0 h 1143"/>
                <a:gd name="T56" fmla="*/ 0 w 990"/>
                <a:gd name="T57" fmla="*/ 0 h 1143"/>
                <a:gd name="T58" fmla="*/ 0 w 990"/>
                <a:gd name="T59" fmla="*/ 0 h 1143"/>
                <a:gd name="T60" fmla="*/ 0 w 990"/>
                <a:gd name="T61" fmla="*/ 0 h 1143"/>
                <a:gd name="T62" fmla="*/ 0 w 990"/>
                <a:gd name="T63" fmla="*/ 0 h 1143"/>
                <a:gd name="T64" fmla="*/ 0 w 990"/>
                <a:gd name="T65" fmla="*/ 0 h 1143"/>
                <a:gd name="T66" fmla="*/ 0 w 990"/>
                <a:gd name="T67" fmla="*/ 0 h 1143"/>
                <a:gd name="T68" fmla="*/ 0 w 990"/>
                <a:gd name="T69" fmla="*/ 0 h 1143"/>
                <a:gd name="T70" fmla="*/ 0 w 990"/>
                <a:gd name="T71" fmla="*/ 0 h 1143"/>
                <a:gd name="T72" fmla="*/ 0 w 990"/>
                <a:gd name="T73" fmla="*/ 0 h 1143"/>
                <a:gd name="T74" fmla="*/ 0 w 990"/>
                <a:gd name="T75" fmla="*/ 0 h 1143"/>
                <a:gd name="T76" fmla="*/ 0 w 990"/>
                <a:gd name="T77" fmla="*/ 0 h 1143"/>
                <a:gd name="T78" fmla="*/ 0 w 990"/>
                <a:gd name="T79" fmla="*/ 0 h 1143"/>
                <a:gd name="T80" fmla="*/ 0 w 990"/>
                <a:gd name="T81" fmla="*/ 0 h 1143"/>
                <a:gd name="T82" fmla="*/ 0 w 990"/>
                <a:gd name="T83" fmla="*/ 0 h 1143"/>
                <a:gd name="T84" fmla="*/ 0 w 990"/>
                <a:gd name="T85" fmla="*/ 0 h 1143"/>
                <a:gd name="T86" fmla="*/ 0 w 990"/>
                <a:gd name="T87" fmla="*/ 0 h 1143"/>
                <a:gd name="T88" fmla="*/ 0 w 990"/>
                <a:gd name="T89" fmla="*/ 0 h 1143"/>
                <a:gd name="T90" fmla="*/ 0 w 990"/>
                <a:gd name="T91" fmla="*/ 0 h 1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90"/>
                <a:gd name="T139" fmla="*/ 0 h 1143"/>
                <a:gd name="T140" fmla="*/ 990 w 990"/>
                <a:gd name="T141" fmla="*/ 1143 h 1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90" h="1143">
                  <a:moveTo>
                    <a:pt x="244" y="1143"/>
                  </a:moveTo>
                  <a:lnTo>
                    <a:pt x="260" y="1143"/>
                  </a:lnTo>
                  <a:lnTo>
                    <a:pt x="275" y="1141"/>
                  </a:lnTo>
                  <a:lnTo>
                    <a:pt x="290" y="1139"/>
                  </a:lnTo>
                  <a:lnTo>
                    <a:pt x="306" y="1136"/>
                  </a:lnTo>
                  <a:lnTo>
                    <a:pt x="322" y="1132"/>
                  </a:lnTo>
                  <a:lnTo>
                    <a:pt x="337" y="1127"/>
                  </a:lnTo>
                  <a:lnTo>
                    <a:pt x="351" y="1122"/>
                  </a:lnTo>
                  <a:lnTo>
                    <a:pt x="365" y="1117"/>
                  </a:lnTo>
                  <a:lnTo>
                    <a:pt x="366" y="1117"/>
                  </a:lnTo>
                  <a:lnTo>
                    <a:pt x="367" y="1117"/>
                  </a:lnTo>
                  <a:lnTo>
                    <a:pt x="368" y="1119"/>
                  </a:lnTo>
                  <a:lnTo>
                    <a:pt x="369" y="1120"/>
                  </a:lnTo>
                  <a:lnTo>
                    <a:pt x="375" y="1120"/>
                  </a:lnTo>
                  <a:lnTo>
                    <a:pt x="382" y="1120"/>
                  </a:lnTo>
                  <a:lnTo>
                    <a:pt x="387" y="1118"/>
                  </a:lnTo>
                  <a:lnTo>
                    <a:pt x="393" y="1114"/>
                  </a:lnTo>
                  <a:lnTo>
                    <a:pt x="420" y="1059"/>
                  </a:lnTo>
                  <a:lnTo>
                    <a:pt x="448" y="1004"/>
                  </a:lnTo>
                  <a:lnTo>
                    <a:pt x="476" y="950"/>
                  </a:lnTo>
                  <a:lnTo>
                    <a:pt x="507" y="896"/>
                  </a:lnTo>
                  <a:lnTo>
                    <a:pt x="538" y="844"/>
                  </a:lnTo>
                  <a:lnTo>
                    <a:pt x="571" y="792"/>
                  </a:lnTo>
                  <a:lnTo>
                    <a:pt x="605" y="741"/>
                  </a:lnTo>
                  <a:lnTo>
                    <a:pt x="641" y="690"/>
                  </a:lnTo>
                  <a:lnTo>
                    <a:pt x="678" y="642"/>
                  </a:lnTo>
                  <a:lnTo>
                    <a:pt x="716" y="593"/>
                  </a:lnTo>
                  <a:lnTo>
                    <a:pt x="757" y="546"/>
                  </a:lnTo>
                  <a:lnTo>
                    <a:pt x="800" y="499"/>
                  </a:lnTo>
                  <a:lnTo>
                    <a:pt x="844" y="454"/>
                  </a:lnTo>
                  <a:lnTo>
                    <a:pt x="891" y="410"/>
                  </a:lnTo>
                  <a:lnTo>
                    <a:pt x="939" y="366"/>
                  </a:lnTo>
                  <a:lnTo>
                    <a:pt x="990" y="324"/>
                  </a:lnTo>
                  <a:lnTo>
                    <a:pt x="988" y="294"/>
                  </a:lnTo>
                  <a:lnTo>
                    <a:pt x="983" y="262"/>
                  </a:lnTo>
                  <a:lnTo>
                    <a:pt x="975" y="233"/>
                  </a:lnTo>
                  <a:lnTo>
                    <a:pt x="966" y="202"/>
                  </a:lnTo>
                  <a:lnTo>
                    <a:pt x="954" y="174"/>
                  </a:lnTo>
                  <a:lnTo>
                    <a:pt x="942" y="145"/>
                  </a:lnTo>
                  <a:lnTo>
                    <a:pt x="928" y="119"/>
                  </a:lnTo>
                  <a:lnTo>
                    <a:pt x="913" y="96"/>
                  </a:lnTo>
                  <a:lnTo>
                    <a:pt x="895" y="78"/>
                  </a:lnTo>
                  <a:lnTo>
                    <a:pt x="877" y="63"/>
                  </a:lnTo>
                  <a:lnTo>
                    <a:pt x="857" y="49"/>
                  </a:lnTo>
                  <a:lnTo>
                    <a:pt x="837" y="38"/>
                  </a:lnTo>
                  <a:lnTo>
                    <a:pt x="815" y="28"/>
                  </a:lnTo>
                  <a:lnTo>
                    <a:pt x="794" y="19"/>
                  </a:lnTo>
                  <a:lnTo>
                    <a:pt x="773" y="12"/>
                  </a:lnTo>
                  <a:lnTo>
                    <a:pt x="750" y="4"/>
                  </a:lnTo>
                  <a:lnTo>
                    <a:pt x="733" y="1"/>
                  </a:lnTo>
                  <a:lnTo>
                    <a:pt x="714" y="0"/>
                  </a:lnTo>
                  <a:lnTo>
                    <a:pt x="696" y="0"/>
                  </a:lnTo>
                  <a:lnTo>
                    <a:pt x="677" y="2"/>
                  </a:lnTo>
                  <a:lnTo>
                    <a:pt x="658" y="6"/>
                  </a:lnTo>
                  <a:lnTo>
                    <a:pt x="641" y="12"/>
                  </a:lnTo>
                  <a:lnTo>
                    <a:pt x="624" y="20"/>
                  </a:lnTo>
                  <a:lnTo>
                    <a:pt x="610" y="29"/>
                  </a:lnTo>
                  <a:lnTo>
                    <a:pt x="587" y="53"/>
                  </a:lnTo>
                  <a:lnTo>
                    <a:pt x="563" y="77"/>
                  </a:lnTo>
                  <a:lnTo>
                    <a:pt x="539" y="100"/>
                  </a:lnTo>
                  <a:lnTo>
                    <a:pt x="516" y="125"/>
                  </a:lnTo>
                  <a:lnTo>
                    <a:pt x="493" y="150"/>
                  </a:lnTo>
                  <a:lnTo>
                    <a:pt x="472" y="175"/>
                  </a:lnTo>
                  <a:lnTo>
                    <a:pt x="453" y="201"/>
                  </a:lnTo>
                  <a:lnTo>
                    <a:pt x="436" y="226"/>
                  </a:lnTo>
                  <a:lnTo>
                    <a:pt x="426" y="242"/>
                  </a:lnTo>
                  <a:lnTo>
                    <a:pt x="412" y="254"/>
                  </a:lnTo>
                  <a:lnTo>
                    <a:pt x="396" y="264"/>
                  </a:lnTo>
                  <a:lnTo>
                    <a:pt x="379" y="273"/>
                  </a:lnTo>
                  <a:lnTo>
                    <a:pt x="362" y="281"/>
                  </a:lnTo>
                  <a:lnTo>
                    <a:pt x="346" y="290"/>
                  </a:lnTo>
                  <a:lnTo>
                    <a:pt x="330" y="302"/>
                  </a:lnTo>
                  <a:lnTo>
                    <a:pt x="317" y="315"/>
                  </a:lnTo>
                  <a:lnTo>
                    <a:pt x="313" y="318"/>
                  </a:lnTo>
                  <a:lnTo>
                    <a:pt x="307" y="323"/>
                  </a:lnTo>
                  <a:lnTo>
                    <a:pt x="304" y="326"/>
                  </a:lnTo>
                  <a:lnTo>
                    <a:pt x="299" y="331"/>
                  </a:lnTo>
                  <a:lnTo>
                    <a:pt x="295" y="335"/>
                  </a:lnTo>
                  <a:lnTo>
                    <a:pt x="290" y="340"/>
                  </a:lnTo>
                  <a:lnTo>
                    <a:pt x="286" y="343"/>
                  </a:lnTo>
                  <a:lnTo>
                    <a:pt x="281" y="348"/>
                  </a:lnTo>
                  <a:lnTo>
                    <a:pt x="255" y="380"/>
                  </a:lnTo>
                  <a:lnTo>
                    <a:pt x="231" y="410"/>
                  </a:lnTo>
                  <a:lnTo>
                    <a:pt x="207" y="441"/>
                  </a:lnTo>
                  <a:lnTo>
                    <a:pt x="186" y="472"/>
                  </a:lnTo>
                  <a:lnTo>
                    <a:pt x="165" y="504"/>
                  </a:lnTo>
                  <a:lnTo>
                    <a:pt x="147" y="538"/>
                  </a:lnTo>
                  <a:lnTo>
                    <a:pt x="131" y="573"/>
                  </a:lnTo>
                  <a:lnTo>
                    <a:pt x="119" y="611"/>
                  </a:lnTo>
                  <a:lnTo>
                    <a:pt x="121" y="616"/>
                  </a:lnTo>
                  <a:lnTo>
                    <a:pt x="122" y="619"/>
                  </a:lnTo>
                  <a:lnTo>
                    <a:pt x="125" y="624"/>
                  </a:lnTo>
                  <a:lnTo>
                    <a:pt x="126" y="628"/>
                  </a:lnTo>
                  <a:lnTo>
                    <a:pt x="126" y="629"/>
                  </a:lnTo>
                  <a:lnTo>
                    <a:pt x="126" y="630"/>
                  </a:lnTo>
                  <a:lnTo>
                    <a:pt x="125" y="632"/>
                  </a:lnTo>
                  <a:lnTo>
                    <a:pt x="118" y="635"/>
                  </a:lnTo>
                  <a:lnTo>
                    <a:pt x="104" y="656"/>
                  </a:lnTo>
                  <a:lnTo>
                    <a:pt x="91" y="679"/>
                  </a:lnTo>
                  <a:lnTo>
                    <a:pt x="77" y="703"/>
                  </a:lnTo>
                  <a:lnTo>
                    <a:pt x="65" y="727"/>
                  </a:lnTo>
                  <a:lnTo>
                    <a:pt x="54" y="751"/>
                  </a:lnTo>
                  <a:lnTo>
                    <a:pt x="41" y="776"/>
                  </a:lnTo>
                  <a:lnTo>
                    <a:pt x="29" y="801"/>
                  </a:lnTo>
                  <a:lnTo>
                    <a:pt x="18" y="826"/>
                  </a:lnTo>
                  <a:lnTo>
                    <a:pt x="11" y="845"/>
                  </a:lnTo>
                  <a:lnTo>
                    <a:pt x="4" y="865"/>
                  </a:lnTo>
                  <a:lnTo>
                    <a:pt x="0" y="884"/>
                  </a:lnTo>
                  <a:lnTo>
                    <a:pt x="2" y="902"/>
                  </a:lnTo>
                  <a:lnTo>
                    <a:pt x="3" y="903"/>
                  </a:lnTo>
                  <a:lnTo>
                    <a:pt x="4" y="904"/>
                  </a:lnTo>
                  <a:lnTo>
                    <a:pt x="5" y="906"/>
                  </a:lnTo>
                  <a:lnTo>
                    <a:pt x="6" y="907"/>
                  </a:lnTo>
                  <a:lnTo>
                    <a:pt x="8" y="927"/>
                  </a:lnTo>
                  <a:lnTo>
                    <a:pt x="11" y="946"/>
                  </a:lnTo>
                  <a:lnTo>
                    <a:pt x="15" y="965"/>
                  </a:lnTo>
                  <a:lnTo>
                    <a:pt x="21" y="983"/>
                  </a:lnTo>
                  <a:lnTo>
                    <a:pt x="28" y="1001"/>
                  </a:lnTo>
                  <a:lnTo>
                    <a:pt x="36" y="1019"/>
                  </a:lnTo>
                  <a:lnTo>
                    <a:pt x="44" y="1036"/>
                  </a:lnTo>
                  <a:lnTo>
                    <a:pt x="53" y="1052"/>
                  </a:lnTo>
                  <a:lnTo>
                    <a:pt x="65" y="1069"/>
                  </a:lnTo>
                  <a:lnTo>
                    <a:pt x="80" y="1085"/>
                  </a:lnTo>
                  <a:lnTo>
                    <a:pt x="95" y="1097"/>
                  </a:lnTo>
                  <a:lnTo>
                    <a:pt x="112" y="1109"/>
                  </a:lnTo>
                  <a:lnTo>
                    <a:pt x="130" y="1118"/>
                  </a:lnTo>
                  <a:lnTo>
                    <a:pt x="149" y="1126"/>
                  </a:lnTo>
                  <a:lnTo>
                    <a:pt x="170" y="1132"/>
                  </a:lnTo>
                  <a:lnTo>
                    <a:pt x="191" y="1138"/>
                  </a:lnTo>
                  <a:lnTo>
                    <a:pt x="198" y="1139"/>
                  </a:lnTo>
                  <a:lnTo>
                    <a:pt x="205" y="1140"/>
                  </a:lnTo>
                  <a:lnTo>
                    <a:pt x="211" y="1141"/>
                  </a:lnTo>
                  <a:lnTo>
                    <a:pt x="218" y="1141"/>
                  </a:lnTo>
                  <a:lnTo>
                    <a:pt x="224" y="1141"/>
                  </a:lnTo>
                  <a:lnTo>
                    <a:pt x="231" y="1141"/>
                  </a:lnTo>
                  <a:lnTo>
                    <a:pt x="237" y="1141"/>
                  </a:lnTo>
                  <a:lnTo>
                    <a:pt x="244" y="1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62"/>
            <p:cNvSpPr>
              <a:spLocks/>
            </p:cNvSpPr>
            <p:nvPr/>
          </p:nvSpPr>
          <p:spPr bwMode="auto">
            <a:xfrm>
              <a:off x="3398" y="1755"/>
              <a:ext cx="153" cy="180"/>
            </a:xfrm>
            <a:custGeom>
              <a:avLst/>
              <a:gdLst>
                <a:gd name="T0" fmla="*/ 0 w 920"/>
                <a:gd name="T1" fmla="*/ 0 h 1082"/>
                <a:gd name="T2" fmla="*/ 0 w 920"/>
                <a:gd name="T3" fmla="*/ 0 h 1082"/>
                <a:gd name="T4" fmla="*/ 0 w 920"/>
                <a:gd name="T5" fmla="*/ 0 h 1082"/>
                <a:gd name="T6" fmla="*/ 0 w 920"/>
                <a:gd name="T7" fmla="*/ 0 h 1082"/>
                <a:gd name="T8" fmla="*/ 0 w 920"/>
                <a:gd name="T9" fmla="*/ 0 h 1082"/>
                <a:gd name="T10" fmla="*/ 0 w 920"/>
                <a:gd name="T11" fmla="*/ 0 h 1082"/>
                <a:gd name="T12" fmla="*/ 0 w 920"/>
                <a:gd name="T13" fmla="*/ 0 h 1082"/>
                <a:gd name="T14" fmla="*/ 0 w 920"/>
                <a:gd name="T15" fmla="*/ 0 h 1082"/>
                <a:gd name="T16" fmla="*/ 0 w 920"/>
                <a:gd name="T17" fmla="*/ 0 h 1082"/>
                <a:gd name="T18" fmla="*/ 0 w 920"/>
                <a:gd name="T19" fmla="*/ 0 h 1082"/>
                <a:gd name="T20" fmla="*/ 0 w 920"/>
                <a:gd name="T21" fmla="*/ 0 h 1082"/>
                <a:gd name="T22" fmla="*/ 0 w 920"/>
                <a:gd name="T23" fmla="*/ 0 h 1082"/>
                <a:gd name="T24" fmla="*/ 0 w 920"/>
                <a:gd name="T25" fmla="*/ 0 h 1082"/>
                <a:gd name="T26" fmla="*/ 0 w 920"/>
                <a:gd name="T27" fmla="*/ 0 h 1082"/>
                <a:gd name="T28" fmla="*/ 0 w 920"/>
                <a:gd name="T29" fmla="*/ 0 h 1082"/>
                <a:gd name="T30" fmla="*/ 0 w 920"/>
                <a:gd name="T31" fmla="*/ 0 h 1082"/>
                <a:gd name="T32" fmla="*/ 0 w 920"/>
                <a:gd name="T33" fmla="*/ 0 h 1082"/>
                <a:gd name="T34" fmla="*/ 0 w 920"/>
                <a:gd name="T35" fmla="*/ 0 h 1082"/>
                <a:gd name="T36" fmla="*/ 0 w 920"/>
                <a:gd name="T37" fmla="*/ 0 h 1082"/>
                <a:gd name="T38" fmla="*/ 0 w 920"/>
                <a:gd name="T39" fmla="*/ 0 h 1082"/>
                <a:gd name="T40" fmla="*/ 0 w 920"/>
                <a:gd name="T41" fmla="*/ 0 h 1082"/>
                <a:gd name="T42" fmla="*/ 0 w 920"/>
                <a:gd name="T43" fmla="*/ 0 h 1082"/>
                <a:gd name="T44" fmla="*/ 0 w 920"/>
                <a:gd name="T45" fmla="*/ 0 h 1082"/>
                <a:gd name="T46" fmla="*/ 0 w 920"/>
                <a:gd name="T47" fmla="*/ 0 h 1082"/>
                <a:gd name="T48" fmla="*/ 0 w 920"/>
                <a:gd name="T49" fmla="*/ 0 h 1082"/>
                <a:gd name="T50" fmla="*/ 0 w 920"/>
                <a:gd name="T51" fmla="*/ 0 h 1082"/>
                <a:gd name="T52" fmla="*/ 0 w 920"/>
                <a:gd name="T53" fmla="*/ 0 h 1082"/>
                <a:gd name="T54" fmla="*/ 0 w 920"/>
                <a:gd name="T55" fmla="*/ 0 h 1082"/>
                <a:gd name="T56" fmla="*/ 0 w 920"/>
                <a:gd name="T57" fmla="*/ 0 h 1082"/>
                <a:gd name="T58" fmla="*/ 0 w 920"/>
                <a:gd name="T59" fmla="*/ 0 h 1082"/>
                <a:gd name="T60" fmla="*/ 0 w 920"/>
                <a:gd name="T61" fmla="*/ 0 h 1082"/>
                <a:gd name="T62" fmla="*/ 0 w 920"/>
                <a:gd name="T63" fmla="*/ 0 h 1082"/>
                <a:gd name="T64" fmla="*/ 0 w 920"/>
                <a:gd name="T65" fmla="*/ 0 h 1082"/>
                <a:gd name="T66" fmla="*/ 0 w 920"/>
                <a:gd name="T67" fmla="*/ 0 h 1082"/>
                <a:gd name="T68" fmla="*/ 0 w 920"/>
                <a:gd name="T69" fmla="*/ 0 h 1082"/>
                <a:gd name="T70" fmla="*/ 0 w 920"/>
                <a:gd name="T71" fmla="*/ 0 h 1082"/>
                <a:gd name="T72" fmla="*/ 0 w 920"/>
                <a:gd name="T73" fmla="*/ 0 h 1082"/>
                <a:gd name="T74" fmla="*/ 0 w 920"/>
                <a:gd name="T75" fmla="*/ 0 h 1082"/>
                <a:gd name="T76" fmla="*/ 0 w 920"/>
                <a:gd name="T77" fmla="*/ 0 h 1082"/>
                <a:gd name="T78" fmla="*/ 0 w 920"/>
                <a:gd name="T79" fmla="*/ 0 h 1082"/>
                <a:gd name="T80" fmla="*/ 0 w 920"/>
                <a:gd name="T81" fmla="*/ 0 h 1082"/>
                <a:gd name="T82" fmla="*/ 0 w 920"/>
                <a:gd name="T83" fmla="*/ 0 h 1082"/>
                <a:gd name="T84" fmla="*/ 0 w 920"/>
                <a:gd name="T85" fmla="*/ 0 h 1082"/>
                <a:gd name="T86" fmla="*/ 0 w 920"/>
                <a:gd name="T87" fmla="*/ 0 h 1082"/>
                <a:gd name="T88" fmla="*/ 0 w 920"/>
                <a:gd name="T89" fmla="*/ 0 h 1082"/>
                <a:gd name="T90" fmla="*/ 0 w 920"/>
                <a:gd name="T91" fmla="*/ 0 h 1082"/>
                <a:gd name="T92" fmla="*/ 0 w 920"/>
                <a:gd name="T93" fmla="*/ 0 h 1082"/>
                <a:gd name="T94" fmla="*/ 0 w 920"/>
                <a:gd name="T95" fmla="*/ 0 h 1082"/>
                <a:gd name="T96" fmla="*/ 0 w 920"/>
                <a:gd name="T97" fmla="*/ 0 h 1082"/>
                <a:gd name="T98" fmla="*/ 0 w 920"/>
                <a:gd name="T99" fmla="*/ 0 h 1082"/>
                <a:gd name="T100" fmla="*/ 0 w 920"/>
                <a:gd name="T101" fmla="*/ 0 h 1082"/>
                <a:gd name="T102" fmla="*/ 0 w 920"/>
                <a:gd name="T103" fmla="*/ 0 h 1082"/>
                <a:gd name="T104" fmla="*/ 0 w 920"/>
                <a:gd name="T105" fmla="*/ 0 h 1082"/>
                <a:gd name="T106" fmla="*/ 0 w 920"/>
                <a:gd name="T107" fmla="*/ 0 h 1082"/>
                <a:gd name="T108" fmla="*/ 0 w 920"/>
                <a:gd name="T109" fmla="*/ 0 h 1082"/>
                <a:gd name="T110" fmla="*/ 0 w 920"/>
                <a:gd name="T111" fmla="*/ 0 h 1082"/>
                <a:gd name="T112" fmla="*/ 0 w 920"/>
                <a:gd name="T113" fmla="*/ 0 h 1082"/>
                <a:gd name="T114" fmla="*/ 0 w 920"/>
                <a:gd name="T115" fmla="*/ 0 h 1082"/>
                <a:gd name="T116" fmla="*/ 0 w 920"/>
                <a:gd name="T117" fmla="*/ 0 h 1082"/>
                <a:gd name="T118" fmla="*/ 0 w 920"/>
                <a:gd name="T119" fmla="*/ 0 h 108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20"/>
                <a:gd name="T181" fmla="*/ 0 h 1082"/>
                <a:gd name="T182" fmla="*/ 920 w 920"/>
                <a:gd name="T183" fmla="*/ 1082 h 108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20" h="1082">
                  <a:moveTo>
                    <a:pt x="214" y="1082"/>
                  </a:moveTo>
                  <a:lnTo>
                    <a:pt x="225" y="1082"/>
                  </a:lnTo>
                  <a:lnTo>
                    <a:pt x="235" y="1080"/>
                  </a:lnTo>
                  <a:lnTo>
                    <a:pt x="246" y="1078"/>
                  </a:lnTo>
                  <a:lnTo>
                    <a:pt x="258" y="1075"/>
                  </a:lnTo>
                  <a:lnTo>
                    <a:pt x="268" y="1072"/>
                  </a:lnTo>
                  <a:lnTo>
                    <a:pt x="279" y="1069"/>
                  </a:lnTo>
                  <a:lnTo>
                    <a:pt x="289" y="1065"/>
                  </a:lnTo>
                  <a:lnTo>
                    <a:pt x="301" y="1063"/>
                  </a:lnTo>
                  <a:lnTo>
                    <a:pt x="307" y="1061"/>
                  </a:lnTo>
                  <a:lnTo>
                    <a:pt x="314" y="1061"/>
                  </a:lnTo>
                  <a:lnTo>
                    <a:pt x="320" y="1061"/>
                  </a:lnTo>
                  <a:lnTo>
                    <a:pt x="326" y="1059"/>
                  </a:lnTo>
                  <a:lnTo>
                    <a:pt x="339" y="1029"/>
                  </a:lnTo>
                  <a:lnTo>
                    <a:pt x="353" y="1001"/>
                  </a:lnTo>
                  <a:lnTo>
                    <a:pt x="368" y="974"/>
                  </a:lnTo>
                  <a:lnTo>
                    <a:pt x="384" y="946"/>
                  </a:lnTo>
                  <a:lnTo>
                    <a:pt x="400" y="922"/>
                  </a:lnTo>
                  <a:lnTo>
                    <a:pt x="417" y="896"/>
                  </a:lnTo>
                  <a:lnTo>
                    <a:pt x="432" y="870"/>
                  </a:lnTo>
                  <a:lnTo>
                    <a:pt x="448" y="844"/>
                  </a:lnTo>
                  <a:lnTo>
                    <a:pt x="456" y="829"/>
                  </a:lnTo>
                  <a:lnTo>
                    <a:pt x="464" y="815"/>
                  </a:lnTo>
                  <a:lnTo>
                    <a:pt x="473" y="801"/>
                  </a:lnTo>
                  <a:lnTo>
                    <a:pt x="481" y="787"/>
                  </a:lnTo>
                  <a:lnTo>
                    <a:pt x="498" y="761"/>
                  </a:lnTo>
                  <a:lnTo>
                    <a:pt x="513" y="735"/>
                  </a:lnTo>
                  <a:lnTo>
                    <a:pt x="530" y="710"/>
                  </a:lnTo>
                  <a:lnTo>
                    <a:pt x="548" y="685"/>
                  </a:lnTo>
                  <a:lnTo>
                    <a:pt x="565" y="660"/>
                  </a:lnTo>
                  <a:lnTo>
                    <a:pt x="583" y="636"/>
                  </a:lnTo>
                  <a:lnTo>
                    <a:pt x="601" y="612"/>
                  </a:lnTo>
                  <a:lnTo>
                    <a:pt x="620" y="587"/>
                  </a:lnTo>
                  <a:lnTo>
                    <a:pt x="640" y="563"/>
                  </a:lnTo>
                  <a:lnTo>
                    <a:pt x="660" y="539"/>
                  </a:lnTo>
                  <a:lnTo>
                    <a:pt x="679" y="515"/>
                  </a:lnTo>
                  <a:lnTo>
                    <a:pt x="700" y="491"/>
                  </a:lnTo>
                  <a:lnTo>
                    <a:pt x="722" y="467"/>
                  </a:lnTo>
                  <a:lnTo>
                    <a:pt x="743" y="442"/>
                  </a:lnTo>
                  <a:lnTo>
                    <a:pt x="766" y="418"/>
                  </a:lnTo>
                  <a:lnTo>
                    <a:pt x="788" y="394"/>
                  </a:lnTo>
                  <a:lnTo>
                    <a:pt x="802" y="382"/>
                  </a:lnTo>
                  <a:lnTo>
                    <a:pt x="814" y="372"/>
                  </a:lnTo>
                  <a:lnTo>
                    <a:pt x="827" y="361"/>
                  </a:lnTo>
                  <a:lnTo>
                    <a:pt x="840" y="350"/>
                  </a:lnTo>
                  <a:lnTo>
                    <a:pt x="851" y="338"/>
                  </a:lnTo>
                  <a:lnTo>
                    <a:pt x="864" y="328"/>
                  </a:lnTo>
                  <a:lnTo>
                    <a:pt x="876" y="317"/>
                  </a:lnTo>
                  <a:lnTo>
                    <a:pt x="888" y="307"/>
                  </a:lnTo>
                  <a:lnTo>
                    <a:pt x="890" y="304"/>
                  </a:lnTo>
                  <a:lnTo>
                    <a:pt x="892" y="302"/>
                  </a:lnTo>
                  <a:lnTo>
                    <a:pt x="894" y="301"/>
                  </a:lnTo>
                  <a:lnTo>
                    <a:pt x="897" y="300"/>
                  </a:lnTo>
                  <a:lnTo>
                    <a:pt x="898" y="299"/>
                  </a:lnTo>
                  <a:lnTo>
                    <a:pt x="899" y="298"/>
                  </a:lnTo>
                  <a:lnTo>
                    <a:pt x="900" y="295"/>
                  </a:lnTo>
                  <a:lnTo>
                    <a:pt x="901" y="294"/>
                  </a:lnTo>
                  <a:lnTo>
                    <a:pt x="915" y="284"/>
                  </a:lnTo>
                  <a:lnTo>
                    <a:pt x="916" y="283"/>
                  </a:lnTo>
                  <a:lnTo>
                    <a:pt x="918" y="282"/>
                  </a:lnTo>
                  <a:lnTo>
                    <a:pt x="919" y="281"/>
                  </a:lnTo>
                  <a:lnTo>
                    <a:pt x="920" y="278"/>
                  </a:lnTo>
                  <a:lnTo>
                    <a:pt x="908" y="245"/>
                  </a:lnTo>
                  <a:lnTo>
                    <a:pt x="898" y="212"/>
                  </a:lnTo>
                  <a:lnTo>
                    <a:pt x="886" y="179"/>
                  </a:lnTo>
                  <a:lnTo>
                    <a:pt x="875" y="145"/>
                  </a:lnTo>
                  <a:lnTo>
                    <a:pt x="862" y="114"/>
                  </a:lnTo>
                  <a:lnTo>
                    <a:pt x="845" y="85"/>
                  </a:lnTo>
                  <a:lnTo>
                    <a:pt x="824" y="59"/>
                  </a:lnTo>
                  <a:lnTo>
                    <a:pt x="799" y="36"/>
                  </a:lnTo>
                  <a:lnTo>
                    <a:pt x="780" y="27"/>
                  </a:lnTo>
                  <a:lnTo>
                    <a:pt x="760" y="21"/>
                  </a:lnTo>
                  <a:lnTo>
                    <a:pt x="740" y="15"/>
                  </a:lnTo>
                  <a:lnTo>
                    <a:pt x="719" y="10"/>
                  </a:lnTo>
                  <a:lnTo>
                    <a:pt x="696" y="7"/>
                  </a:lnTo>
                  <a:lnTo>
                    <a:pt x="675" y="4"/>
                  </a:lnTo>
                  <a:lnTo>
                    <a:pt x="652" y="2"/>
                  </a:lnTo>
                  <a:lnTo>
                    <a:pt x="631" y="0"/>
                  </a:lnTo>
                  <a:lnTo>
                    <a:pt x="617" y="11"/>
                  </a:lnTo>
                  <a:lnTo>
                    <a:pt x="602" y="24"/>
                  </a:lnTo>
                  <a:lnTo>
                    <a:pt x="587" y="37"/>
                  </a:lnTo>
                  <a:lnTo>
                    <a:pt x="571" y="52"/>
                  </a:lnTo>
                  <a:lnTo>
                    <a:pt x="555" y="67"/>
                  </a:lnTo>
                  <a:lnTo>
                    <a:pt x="539" y="82"/>
                  </a:lnTo>
                  <a:lnTo>
                    <a:pt x="524" y="96"/>
                  </a:lnTo>
                  <a:lnTo>
                    <a:pt x="510" y="109"/>
                  </a:lnTo>
                  <a:lnTo>
                    <a:pt x="498" y="123"/>
                  </a:lnTo>
                  <a:lnTo>
                    <a:pt x="485" y="138"/>
                  </a:lnTo>
                  <a:lnTo>
                    <a:pt x="474" y="153"/>
                  </a:lnTo>
                  <a:lnTo>
                    <a:pt x="463" y="166"/>
                  </a:lnTo>
                  <a:lnTo>
                    <a:pt x="453" y="181"/>
                  </a:lnTo>
                  <a:lnTo>
                    <a:pt x="444" y="196"/>
                  </a:lnTo>
                  <a:lnTo>
                    <a:pt x="435" y="212"/>
                  </a:lnTo>
                  <a:lnTo>
                    <a:pt x="428" y="227"/>
                  </a:lnTo>
                  <a:lnTo>
                    <a:pt x="547" y="314"/>
                  </a:lnTo>
                  <a:lnTo>
                    <a:pt x="559" y="324"/>
                  </a:lnTo>
                  <a:lnTo>
                    <a:pt x="571" y="331"/>
                  </a:lnTo>
                  <a:lnTo>
                    <a:pt x="582" y="340"/>
                  </a:lnTo>
                  <a:lnTo>
                    <a:pt x="593" y="348"/>
                  </a:lnTo>
                  <a:lnTo>
                    <a:pt x="605" y="357"/>
                  </a:lnTo>
                  <a:lnTo>
                    <a:pt x="616" y="366"/>
                  </a:lnTo>
                  <a:lnTo>
                    <a:pt x="627" y="377"/>
                  </a:lnTo>
                  <a:lnTo>
                    <a:pt x="639" y="387"/>
                  </a:lnTo>
                  <a:lnTo>
                    <a:pt x="645" y="395"/>
                  </a:lnTo>
                  <a:lnTo>
                    <a:pt x="651" y="403"/>
                  </a:lnTo>
                  <a:lnTo>
                    <a:pt x="658" y="411"/>
                  </a:lnTo>
                  <a:lnTo>
                    <a:pt x="664" y="417"/>
                  </a:lnTo>
                  <a:lnTo>
                    <a:pt x="670" y="425"/>
                  </a:lnTo>
                  <a:lnTo>
                    <a:pt x="677" y="433"/>
                  </a:lnTo>
                  <a:lnTo>
                    <a:pt x="682" y="440"/>
                  </a:lnTo>
                  <a:lnTo>
                    <a:pt x="688" y="448"/>
                  </a:lnTo>
                  <a:lnTo>
                    <a:pt x="685" y="459"/>
                  </a:lnTo>
                  <a:lnTo>
                    <a:pt x="684" y="460"/>
                  </a:lnTo>
                  <a:lnTo>
                    <a:pt x="681" y="461"/>
                  </a:lnTo>
                  <a:lnTo>
                    <a:pt x="680" y="464"/>
                  </a:lnTo>
                  <a:lnTo>
                    <a:pt x="678" y="465"/>
                  </a:lnTo>
                  <a:lnTo>
                    <a:pt x="670" y="474"/>
                  </a:lnTo>
                  <a:lnTo>
                    <a:pt x="662" y="468"/>
                  </a:lnTo>
                  <a:lnTo>
                    <a:pt x="655" y="463"/>
                  </a:lnTo>
                  <a:lnTo>
                    <a:pt x="650" y="457"/>
                  </a:lnTo>
                  <a:lnTo>
                    <a:pt x="645" y="449"/>
                  </a:lnTo>
                  <a:lnTo>
                    <a:pt x="631" y="433"/>
                  </a:lnTo>
                  <a:lnTo>
                    <a:pt x="617" y="418"/>
                  </a:lnTo>
                  <a:lnTo>
                    <a:pt x="602" y="405"/>
                  </a:lnTo>
                  <a:lnTo>
                    <a:pt x="588" y="391"/>
                  </a:lnTo>
                  <a:lnTo>
                    <a:pt x="572" y="379"/>
                  </a:lnTo>
                  <a:lnTo>
                    <a:pt x="557" y="366"/>
                  </a:lnTo>
                  <a:lnTo>
                    <a:pt x="542" y="354"/>
                  </a:lnTo>
                  <a:lnTo>
                    <a:pt x="526" y="342"/>
                  </a:lnTo>
                  <a:lnTo>
                    <a:pt x="510" y="330"/>
                  </a:lnTo>
                  <a:lnTo>
                    <a:pt x="494" y="320"/>
                  </a:lnTo>
                  <a:lnTo>
                    <a:pt x="479" y="309"/>
                  </a:lnTo>
                  <a:lnTo>
                    <a:pt x="463" y="298"/>
                  </a:lnTo>
                  <a:lnTo>
                    <a:pt x="447" y="287"/>
                  </a:lnTo>
                  <a:lnTo>
                    <a:pt x="431" y="277"/>
                  </a:lnTo>
                  <a:lnTo>
                    <a:pt x="415" y="266"/>
                  </a:lnTo>
                  <a:lnTo>
                    <a:pt x="400" y="256"/>
                  </a:lnTo>
                  <a:lnTo>
                    <a:pt x="399" y="256"/>
                  </a:lnTo>
                  <a:lnTo>
                    <a:pt x="397" y="256"/>
                  </a:lnTo>
                  <a:lnTo>
                    <a:pt x="396" y="256"/>
                  </a:lnTo>
                  <a:lnTo>
                    <a:pt x="381" y="261"/>
                  </a:lnTo>
                  <a:lnTo>
                    <a:pt x="365" y="269"/>
                  </a:lnTo>
                  <a:lnTo>
                    <a:pt x="349" y="277"/>
                  </a:lnTo>
                  <a:lnTo>
                    <a:pt x="334" y="286"/>
                  </a:lnTo>
                  <a:lnTo>
                    <a:pt x="320" y="296"/>
                  </a:lnTo>
                  <a:lnTo>
                    <a:pt x="306" y="308"/>
                  </a:lnTo>
                  <a:lnTo>
                    <a:pt x="293" y="319"/>
                  </a:lnTo>
                  <a:lnTo>
                    <a:pt x="279" y="331"/>
                  </a:lnTo>
                  <a:lnTo>
                    <a:pt x="267" y="345"/>
                  </a:lnTo>
                  <a:lnTo>
                    <a:pt x="254" y="359"/>
                  </a:lnTo>
                  <a:lnTo>
                    <a:pt x="242" y="372"/>
                  </a:lnTo>
                  <a:lnTo>
                    <a:pt x="231" y="386"/>
                  </a:lnTo>
                  <a:lnTo>
                    <a:pt x="219" y="399"/>
                  </a:lnTo>
                  <a:lnTo>
                    <a:pt x="209" y="414"/>
                  </a:lnTo>
                  <a:lnTo>
                    <a:pt x="198" y="428"/>
                  </a:lnTo>
                  <a:lnTo>
                    <a:pt x="188" y="441"/>
                  </a:lnTo>
                  <a:lnTo>
                    <a:pt x="179" y="458"/>
                  </a:lnTo>
                  <a:lnTo>
                    <a:pt x="166" y="476"/>
                  </a:lnTo>
                  <a:lnTo>
                    <a:pt x="154" y="494"/>
                  </a:lnTo>
                  <a:lnTo>
                    <a:pt x="142" y="512"/>
                  </a:lnTo>
                  <a:lnTo>
                    <a:pt x="132" y="530"/>
                  </a:lnTo>
                  <a:lnTo>
                    <a:pt x="125" y="550"/>
                  </a:lnTo>
                  <a:lnTo>
                    <a:pt x="122" y="569"/>
                  </a:lnTo>
                  <a:lnTo>
                    <a:pt x="126" y="588"/>
                  </a:lnTo>
                  <a:lnTo>
                    <a:pt x="130" y="595"/>
                  </a:lnTo>
                  <a:lnTo>
                    <a:pt x="136" y="600"/>
                  </a:lnTo>
                  <a:lnTo>
                    <a:pt x="142" y="607"/>
                  </a:lnTo>
                  <a:lnTo>
                    <a:pt x="147" y="613"/>
                  </a:lnTo>
                  <a:lnTo>
                    <a:pt x="153" y="619"/>
                  </a:lnTo>
                  <a:lnTo>
                    <a:pt x="159" y="624"/>
                  </a:lnTo>
                  <a:lnTo>
                    <a:pt x="164" y="631"/>
                  </a:lnTo>
                  <a:lnTo>
                    <a:pt x="169" y="637"/>
                  </a:lnTo>
                  <a:lnTo>
                    <a:pt x="183" y="650"/>
                  </a:lnTo>
                  <a:lnTo>
                    <a:pt x="198" y="664"/>
                  </a:lnTo>
                  <a:lnTo>
                    <a:pt x="213" y="676"/>
                  </a:lnTo>
                  <a:lnTo>
                    <a:pt x="226" y="690"/>
                  </a:lnTo>
                  <a:lnTo>
                    <a:pt x="240" y="702"/>
                  </a:lnTo>
                  <a:lnTo>
                    <a:pt x="254" y="715"/>
                  </a:lnTo>
                  <a:lnTo>
                    <a:pt x="268" y="726"/>
                  </a:lnTo>
                  <a:lnTo>
                    <a:pt x="282" y="737"/>
                  </a:lnTo>
                  <a:lnTo>
                    <a:pt x="297" y="749"/>
                  </a:lnTo>
                  <a:lnTo>
                    <a:pt x="312" y="759"/>
                  </a:lnTo>
                  <a:lnTo>
                    <a:pt x="326" y="769"/>
                  </a:lnTo>
                  <a:lnTo>
                    <a:pt x="342" y="778"/>
                  </a:lnTo>
                  <a:lnTo>
                    <a:pt x="359" y="787"/>
                  </a:lnTo>
                  <a:lnTo>
                    <a:pt x="376" y="795"/>
                  </a:lnTo>
                  <a:lnTo>
                    <a:pt x="394" y="803"/>
                  </a:lnTo>
                  <a:lnTo>
                    <a:pt x="412" y="810"/>
                  </a:lnTo>
                  <a:lnTo>
                    <a:pt x="414" y="812"/>
                  </a:lnTo>
                  <a:lnTo>
                    <a:pt x="418" y="814"/>
                  </a:lnTo>
                  <a:lnTo>
                    <a:pt x="419" y="818"/>
                  </a:lnTo>
                  <a:lnTo>
                    <a:pt x="419" y="822"/>
                  </a:lnTo>
                  <a:lnTo>
                    <a:pt x="415" y="828"/>
                  </a:lnTo>
                  <a:lnTo>
                    <a:pt x="411" y="832"/>
                  </a:lnTo>
                  <a:lnTo>
                    <a:pt x="405" y="837"/>
                  </a:lnTo>
                  <a:lnTo>
                    <a:pt x="400" y="840"/>
                  </a:lnTo>
                  <a:lnTo>
                    <a:pt x="386" y="836"/>
                  </a:lnTo>
                  <a:lnTo>
                    <a:pt x="373" y="831"/>
                  </a:lnTo>
                  <a:lnTo>
                    <a:pt x="360" y="825"/>
                  </a:lnTo>
                  <a:lnTo>
                    <a:pt x="348" y="819"/>
                  </a:lnTo>
                  <a:lnTo>
                    <a:pt x="335" y="813"/>
                  </a:lnTo>
                  <a:lnTo>
                    <a:pt x="324" y="806"/>
                  </a:lnTo>
                  <a:lnTo>
                    <a:pt x="313" y="799"/>
                  </a:lnTo>
                  <a:lnTo>
                    <a:pt x="303" y="792"/>
                  </a:lnTo>
                  <a:lnTo>
                    <a:pt x="292" y="785"/>
                  </a:lnTo>
                  <a:lnTo>
                    <a:pt x="281" y="777"/>
                  </a:lnTo>
                  <a:lnTo>
                    <a:pt x="270" y="769"/>
                  </a:lnTo>
                  <a:lnTo>
                    <a:pt x="260" y="761"/>
                  </a:lnTo>
                  <a:lnTo>
                    <a:pt x="250" y="753"/>
                  </a:lnTo>
                  <a:lnTo>
                    <a:pt x="240" y="744"/>
                  </a:lnTo>
                  <a:lnTo>
                    <a:pt x="228" y="736"/>
                  </a:lnTo>
                  <a:lnTo>
                    <a:pt x="218" y="728"/>
                  </a:lnTo>
                  <a:lnTo>
                    <a:pt x="216" y="727"/>
                  </a:lnTo>
                  <a:lnTo>
                    <a:pt x="214" y="726"/>
                  </a:lnTo>
                  <a:lnTo>
                    <a:pt x="213" y="726"/>
                  </a:lnTo>
                  <a:lnTo>
                    <a:pt x="210" y="725"/>
                  </a:lnTo>
                  <a:lnTo>
                    <a:pt x="111" y="628"/>
                  </a:lnTo>
                  <a:lnTo>
                    <a:pt x="98" y="647"/>
                  </a:lnTo>
                  <a:lnTo>
                    <a:pt x="84" y="666"/>
                  </a:lnTo>
                  <a:lnTo>
                    <a:pt x="73" y="686"/>
                  </a:lnTo>
                  <a:lnTo>
                    <a:pt x="62" y="708"/>
                  </a:lnTo>
                  <a:lnTo>
                    <a:pt x="50" y="729"/>
                  </a:lnTo>
                  <a:lnTo>
                    <a:pt x="40" y="752"/>
                  </a:lnTo>
                  <a:lnTo>
                    <a:pt x="30" y="775"/>
                  </a:lnTo>
                  <a:lnTo>
                    <a:pt x="20" y="798"/>
                  </a:lnTo>
                  <a:lnTo>
                    <a:pt x="0" y="855"/>
                  </a:lnTo>
                  <a:lnTo>
                    <a:pt x="4" y="877"/>
                  </a:lnTo>
                  <a:lnTo>
                    <a:pt x="10" y="901"/>
                  </a:lnTo>
                  <a:lnTo>
                    <a:pt x="14" y="925"/>
                  </a:lnTo>
                  <a:lnTo>
                    <a:pt x="21" y="949"/>
                  </a:lnTo>
                  <a:lnTo>
                    <a:pt x="29" y="972"/>
                  </a:lnTo>
                  <a:lnTo>
                    <a:pt x="39" y="994"/>
                  </a:lnTo>
                  <a:lnTo>
                    <a:pt x="52" y="1013"/>
                  </a:lnTo>
                  <a:lnTo>
                    <a:pt x="67" y="1030"/>
                  </a:lnTo>
                  <a:lnTo>
                    <a:pt x="82" y="1043"/>
                  </a:lnTo>
                  <a:lnTo>
                    <a:pt x="98" y="1053"/>
                  </a:lnTo>
                  <a:lnTo>
                    <a:pt x="116" y="1062"/>
                  </a:lnTo>
                  <a:lnTo>
                    <a:pt x="135" y="1070"/>
                  </a:lnTo>
                  <a:lnTo>
                    <a:pt x="154" y="1075"/>
                  </a:lnTo>
                  <a:lnTo>
                    <a:pt x="174" y="1079"/>
                  </a:lnTo>
                  <a:lnTo>
                    <a:pt x="195" y="1081"/>
                  </a:lnTo>
                  <a:lnTo>
                    <a:pt x="214" y="108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63"/>
            <p:cNvSpPr>
              <a:spLocks/>
            </p:cNvSpPr>
            <p:nvPr/>
          </p:nvSpPr>
          <p:spPr bwMode="auto">
            <a:xfrm>
              <a:off x="3426" y="1843"/>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3"/>
                  </a:lnTo>
                  <a:lnTo>
                    <a:pt x="39" y="9"/>
                  </a:lnTo>
                  <a:lnTo>
                    <a:pt x="44" y="20"/>
                  </a:lnTo>
                  <a:lnTo>
                    <a:pt x="46" y="32"/>
                  </a:lnTo>
                  <a:lnTo>
                    <a:pt x="44" y="44"/>
                  </a:lnTo>
                  <a:lnTo>
                    <a:pt x="39" y="55"/>
                  </a:lnTo>
                  <a:lnTo>
                    <a:pt x="32" y="63"/>
                  </a:lnTo>
                  <a:lnTo>
                    <a:pt x="23" y="65"/>
                  </a:lnTo>
                  <a:lnTo>
                    <a:pt x="14" y="63"/>
                  </a:lnTo>
                  <a:lnTo>
                    <a:pt x="6" y="55"/>
                  </a:lnTo>
                  <a:lnTo>
                    <a:pt x="2" y="44"/>
                  </a:lnTo>
                  <a:lnTo>
                    <a:pt x="0" y="32"/>
                  </a:lnTo>
                  <a:lnTo>
                    <a:pt x="2" y="20"/>
                  </a:lnTo>
                  <a:lnTo>
                    <a:pt x="6" y="9"/>
                  </a:lnTo>
                  <a:lnTo>
                    <a:pt x="14" y="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Freeform 64"/>
            <p:cNvSpPr>
              <a:spLocks/>
            </p:cNvSpPr>
            <p:nvPr/>
          </p:nvSpPr>
          <p:spPr bwMode="auto">
            <a:xfrm>
              <a:off x="3441" y="1856"/>
              <a:ext cx="7" cy="11"/>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w 46"/>
                <a:gd name="T25" fmla="*/ 0 h 64"/>
                <a:gd name="T26" fmla="*/ 0 w 46"/>
                <a:gd name="T27" fmla="*/ 0 h 64"/>
                <a:gd name="T28" fmla="*/ 0 w 46"/>
                <a:gd name="T29" fmla="*/ 0 h 64"/>
                <a:gd name="T30" fmla="*/ 0 w 46"/>
                <a:gd name="T31" fmla="*/ 0 h 64"/>
                <a:gd name="T32" fmla="*/ 0 w 46"/>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4"/>
                <a:gd name="T53" fmla="*/ 46 w 4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4">
                  <a:moveTo>
                    <a:pt x="22" y="0"/>
                  </a:moveTo>
                  <a:lnTo>
                    <a:pt x="31" y="2"/>
                  </a:lnTo>
                  <a:lnTo>
                    <a:pt x="39" y="9"/>
                  </a:lnTo>
                  <a:lnTo>
                    <a:pt x="44" y="19"/>
                  </a:lnTo>
                  <a:lnTo>
                    <a:pt x="46" y="32"/>
                  </a:lnTo>
                  <a:lnTo>
                    <a:pt x="44" y="44"/>
                  </a:lnTo>
                  <a:lnTo>
                    <a:pt x="39" y="54"/>
                  </a:lnTo>
                  <a:lnTo>
                    <a:pt x="31" y="62"/>
                  </a:lnTo>
                  <a:lnTo>
                    <a:pt x="22" y="64"/>
                  </a:lnTo>
                  <a:lnTo>
                    <a:pt x="13" y="62"/>
                  </a:lnTo>
                  <a:lnTo>
                    <a:pt x="6" y="54"/>
                  </a:lnTo>
                  <a:lnTo>
                    <a:pt x="2" y="44"/>
                  </a:lnTo>
                  <a:lnTo>
                    <a:pt x="0" y="32"/>
                  </a:lnTo>
                  <a:lnTo>
                    <a:pt x="2" y="19"/>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5" name="Freeform 65"/>
            <p:cNvSpPr>
              <a:spLocks/>
            </p:cNvSpPr>
            <p:nvPr/>
          </p:nvSpPr>
          <p:spPr bwMode="auto">
            <a:xfrm>
              <a:off x="3454" y="1868"/>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3" y="0"/>
                  </a:moveTo>
                  <a:lnTo>
                    <a:pt x="32" y="2"/>
                  </a:lnTo>
                  <a:lnTo>
                    <a:pt x="39" y="9"/>
                  </a:lnTo>
                  <a:lnTo>
                    <a:pt x="44" y="21"/>
                  </a:lnTo>
                  <a:lnTo>
                    <a:pt x="46" y="33"/>
                  </a:lnTo>
                  <a:lnTo>
                    <a:pt x="44" y="45"/>
                  </a:lnTo>
                  <a:lnTo>
                    <a:pt x="39" y="56"/>
                  </a:lnTo>
                  <a:lnTo>
                    <a:pt x="32" y="64"/>
                  </a:lnTo>
                  <a:lnTo>
                    <a:pt x="23" y="66"/>
                  </a:lnTo>
                  <a:lnTo>
                    <a:pt x="14" y="64"/>
                  </a:lnTo>
                  <a:lnTo>
                    <a:pt x="6" y="56"/>
                  </a:lnTo>
                  <a:lnTo>
                    <a:pt x="2" y="45"/>
                  </a:lnTo>
                  <a:lnTo>
                    <a:pt x="0" y="33"/>
                  </a:lnTo>
                  <a:lnTo>
                    <a:pt x="2" y="21"/>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6" name="Freeform 66"/>
            <p:cNvSpPr>
              <a:spLocks/>
            </p:cNvSpPr>
            <p:nvPr/>
          </p:nvSpPr>
          <p:spPr bwMode="auto">
            <a:xfrm>
              <a:off x="3439" y="1825"/>
              <a:ext cx="8" cy="11"/>
            </a:xfrm>
            <a:custGeom>
              <a:avLst/>
              <a:gdLst>
                <a:gd name="T0" fmla="*/ 0 w 46"/>
                <a:gd name="T1" fmla="*/ 0 h 65"/>
                <a:gd name="T2" fmla="*/ 0 w 46"/>
                <a:gd name="T3" fmla="*/ 0 h 65"/>
                <a:gd name="T4" fmla="*/ 0 w 46"/>
                <a:gd name="T5" fmla="*/ 0 h 65"/>
                <a:gd name="T6" fmla="*/ 0 w 46"/>
                <a:gd name="T7" fmla="*/ 0 h 65"/>
                <a:gd name="T8" fmla="*/ 0 w 46"/>
                <a:gd name="T9" fmla="*/ 0 h 65"/>
                <a:gd name="T10" fmla="*/ 0 w 46"/>
                <a:gd name="T11" fmla="*/ 0 h 65"/>
                <a:gd name="T12" fmla="*/ 0 w 46"/>
                <a:gd name="T13" fmla="*/ 0 h 65"/>
                <a:gd name="T14" fmla="*/ 0 w 46"/>
                <a:gd name="T15" fmla="*/ 0 h 65"/>
                <a:gd name="T16" fmla="*/ 0 w 46"/>
                <a:gd name="T17" fmla="*/ 0 h 65"/>
                <a:gd name="T18" fmla="*/ 0 w 46"/>
                <a:gd name="T19" fmla="*/ 0 h 65"/>
                <a:gd name="T20" fmla="*/ 0 w 46"/>
                <a:gd name="T21" fmla="*/ 0 h 65"/>
                <a:gd name="T22" fmla="*/ 0 w 46"/>
                <a:gd name="T23" fmla="*/ 0 h 65"/>
                <a:gd name="T24" fmla="*/ 0 w 46"/>
                <a:gd name="T25" fmla="*/ 0 h 65"/>
                <a:gd name="T26" fmla="*/ 0 w 46"/>
                <a:gd name="T27" fmla="*/ 0 h 65"/>
                <a:gd name="T28" fmla="*/ 0 w 46"/>
                <a:gd name="T29" fmla="*/ 0 h 65"/>
                <a:gd name="T30" fmla="*/ 0 w 46"/>
                <a:gd name="T31" fmla="*/ 0 h 65"/>
                <a:gd name="T32" fmla="*/ 0 w 46"/>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5"/>
                <a:gd name="T53" fmla="*/ 46 w 46"/>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5">
                  <a:moveTo>
                    <a:pt x="23" y="0"/>
                  </a:moveTo>
                  <a:lnTo>
                    <a:pt x="32" y="2"/>
                  </a:lnTo>
                  <a:lnTo>
                    <a:pt x="39" y="9"/>
                  </a:lnTo>
                  <a:lnTo>
                    <a:pt x="44" y="20"/>
                  </a:lnTo>
                  <a:lnTo>
                    <a:pt x="46" y="33"/>
                  </a:lnTo>
                  <a:lnTo>
                    <a:pt x="44" y="45"/>
                  </a:lnTo>
                  <a:lnTo>
                    <a:pt x="39" y="55"/>
                  </a:lnTo>
                  <a:lnTo>
                    <a:pt x="32" y="63"/>
                  </a:lnTo>
                  <a:lnTo>
                    <a:pt x="23" y="65"/>
                  </a:lnTo>
                  <a:lnTo>
                    <a:pt x="14" y="63"/>
                  </a:lnTo>
                  <a:lnTo>
                    <a:pt x="6" y="55"/>
                  </a:lnTo>
                  <a:lnTo>
                    <a:pt x="2" y="45"/>
                  </a:lnTo>
                  <a:lnTo>
                    <a:pt x="0" y="33"/>
                  </a:lnTo>
                  <a:lnTo>
                    <a:pt x="2" y="20"/>
                  </a:lnTo>
                  <a:lnTo>
                    <a:pt x="6"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7" name="Freeform 67"/>
            <p:cNvSpPr>
              <a:spLocks/>
            </p:cNvSpPr>
            <p:nvPr/>
          </p:nvSpPr>
          <p:spPr bwMode="auto">
            <a:xfrm>
              <a:off x="3453" y="1838"/>
              <a:ext cx="7" cy="11"/>
            </a:xfrm>
            <a:custGeom>
              <a:avLst/>
              <a:gdLst>
                <a:gd name="T0" fmla="*/ 0 w 46"/>
                <a:gd name="T1" fmla="*/ 0 h 63"/>
                <a:gd name="T2" fmla="*/ 0 w 46"/>
                <a:gd name="T3" fmla="*/ 0 h 63"/>
                <a:gd name="T4" fmla="*/ 0 w 46"/>
                <a:gd name="T5" fmla="*/ 0 h 63"/>
                <a:gd name="T6" fmla="*/ 0 w 46"/>
                <a:gd name="T7" fmla="*/ 0 h 63"/>
                <a:gd name="T8" fmla="*/ 0 w 46"/>
                <a:gd name="T9" fmla="*/ 0 h 63"/>
                <a:gd name="T10" fmla="*/ 0 w 46"/>
                <a:gd name="T11" fmla="*/ 0 h 63"/>
                <a:gd name="T12" fmla="*/ 0 w 46"/>
                <a:gd name="T13" fmla="*/ 0 h 63"/>
                <a:gd name="T14" fmla="*/ 0 w 46"/>
                <a:gd name="T15" fmla="*/ 0 h 63"/>
                <a:gd name="T16" fmla="*/ 0 w 46"/>
                <a:gd name="T17" fmla="*/ 0 h 63"/>
                <a:gd name="T18" fmla="*/ 0 w 46"/>
                <a:gd name="T19" fmla="*/ 0 h 63"/>
                <a:gd name="T20" fmla="*/ 0 w 46"/>
                <a:gd name="T21" fmla="*/ 0 h 63"/>
                <a:gd name="T22" fmla="*/ 0 w 46"/>
                <a:gd name="T23" fmla="*/ 0 h 63"/>
                <a:gd name="T24" fmla="*/ 0 w 46"/>
                <a:gd name="T25" fmla="*/ 0 h 63"/>
                <a:gd name="T26" fmla="*/ 0 w 46"/>
                <a:gd name="T27" fmla="*/ 0 h 63"/>
                <a:gd name="T28" fmla="*/ 0 w 46"/>
                <a:gd name="T29" fmla="*/ 0 h 63"/>
                <a:gd name="T30" fmla="*/ 0 w 46"/>
                <a:gd name="T31" fmla="*/ 0 h 63"/>
                <a:gd name="T32" fmla="*/ 0 w 46"/>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3"/>
                <a:gd name="T53" fmla="*/ 46 w 46"/>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3">
                  <a:moveTo>
                    <a:pt x="22" y="0"/>
                  </a:moveTo>
                  <a:lnTo>
                    <a:pt x="31" y="2"/>
                  </a:lnTo>
                  <a:lnTo>
                    <a:pt x="39" y="9"/>
                  </a:lnTo>
                  <a:lnTo>
                    <a:pt x="43" y="20"/>
                  </a:lnTo>
                  <a:lnTo>
                    <a:pt x="46" y="33"/>
                  </a:lnTo>
                  <a:lnTo>
                    <a:pt x="43" y="44"/>
                  </a:lnTo>
                  <a:lnTo>
                    <a:pt x="39" y="54"/>
                  </a:lnTo>
                  <a:lnTo>
                    <a:pt x="31" y="61"/>
                  </a:lnTo>
                  <a:lnTo>
                    <a:pt x="22" y="63"/>
                  </a:lnTo>
                  <a:lnTo>
                    <a:pt x="13" y="61"/>
                  </a:lnTo>
                  <a:lnTo>
                    <a:pt x="6" y="54"/>
                  </a:lnTo>
                  <a:lnTo>
                    <a:pt x="2" y="44"/>
                  </a:lnTo>
                  <a:lnTo>
                    <a:pt x="0" y="33"/>
                  </a:lnTo>
                  <a:lnTo>
                    <a:pt x="2" y="20"/>
                  </a:lnTo>
                  <a:lnTo>
                    <a:pt x="6"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8" name="Freeform 68"/>
            <p:cNvSpPr>
              <a:spLocks/>
            </p:cNvSpPr>
            <p:nvPr/>
          </p:nvSpPr>
          <p:spPr bwMode="auto">
            <a:xfrm>
              <a:off x="3468" y="1850"/>
              <a:ext cx="7" cy="10"/>
            </a:xfrm>
            <a:custGeom>
              <a:avLst/>
              <a:gdLst>
                <a:gd name="T0" fmla="*/ 0 w 45"/>
                <a:gd name="T1" fmla="*/ 0 h 64"/>
                <a:gd name="T2" fmla="*/ 0 w 45"/>
                <a:gd name="T3" fmla="*/ 0 h 64"/>
                <a:gd name="T4" fmla="*/ 0 w 45"/>
                <a:gd name="T5" fmla="*/ 0 h 64"/>
                <a:gd name="T6" fmla="*/ 0 w 45"/>
                <a:gd name="T7" fmla="*/ 0 h 64"/>
                <a:gd name="T8" fmla="*/ 0 w 45"/>
                <a:gd name="T9" fmla="*/ 0 h 64"/>
                <a:gd name="T10" fmla="*/ 0 w 45"/>
                <a:gd name="T11" fmla="*/ 0 h 64"/>
                <a:gd name="T12" fmla="*/ 0 w 45"/>
                <a:gd name="T13" fmla="*/ 0 h 64"/>
                <a:gd name="T14" fmla="*/ 0 w 45"/>
                <a:gd name="T15" fmla="*/ 0 h 64"/>
                <a:gd name="T16" fmla="*/ 0 w 45"/>
                <a:gd name="T17" fmla="*/ 0 h 64"/>
                <a:gd name="T18" fmla="*/ 0 w 45"/>
                <a:gd name="T19" fmla="*/ 0 h 64"/>
                <a:gd name="T20" fmla="*/ 0 w 45"/>
                <a:gd name="T21" fmla="*/ 0 h 64"/>
                <a:gd name="T22" fmla="*/ 0 w 45"/>
                <a:gd name="T23" fmla="*/ 0 h 64"/>
                <a:gd name="T24" fmla="*/ 0 w 45"/>
                <a:gd name="T25" fmla="*/ 0 h 64"/>
                <a:gd name="T26" fmla="*/ 0 w 45"/>
                <a:gd name="T27" fmla="*/ 0 h 64"/>
                <a:gd name="T28" fmla="*/ 0 w 45"/>
                <a:gd name="T29" fmla="*/ 0 h 64"/>
                <a:gd name="T30" fmla="*/ 0 w 45"/>
                <a:gd name="T31" fmla="*/ 0 h 64"/>
                <a:gd name="T32" fmla="*/ 0 w 45"/>
                <a:gd name="T33" fmla="*/ 0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4"/>
                <a:gd name="T53" fmla="*/ 45 w 4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4">
                  <a:moveTo>
                    <a:pt x="23" y="0"/>
                  </a:moveTo>
                  <a:lnTo>
                    <a:pt x="31" y="2"/>
                  </a:lnTo>
                  <a:lnTo>
                    <a:pt x="38" y="9"/>
                  </a:lnTo>
                  <a:lnTo>
                    <a:pt x="43" y="19"/>
                  </a:lnTo>
                  <a:lnTo>
                    <a:pt x="45" y="31"/>
                  </a:lnTo>
                  <a:lnTo>
                    <a:pt x="43" y="44"/>
                  </a:lnTo>
                  <a:lnTo>
                    <a:pt x="38" y="54"/>
                  </a:lnTo>
                  <a:lnTo>
                    <a:pt x="31" y="62"/>
                  </a:lnTo>
                  <a:lnTo>
                    <a:pt x="23" y="64"/>
                  </a:lnTo>
                  <a:lnTo>
                    <a:pt x="14" y="62"/>
                  </a:lnTo>
                  <a:lnTo>
                    <a:pt x="7" y="54"/>
                  </a:lnTo>
                  <a:lnTo>
                    <a:pt x="2" y="44"/>
                  </a:lnTo>
                  <a:lnTo>
                    <a:pt x="0" y="31"/>
                  </a:lnTo>
                  <a:lnTo>
                    <a:pt x="2" y="19"/>
                  </a:lnTo>
                  <a:lnTo>
                    <a:pt x="7" y="9"/>
                  </a:lnTo>
                  <a:lnTo>
                    <a:pt x="14" y="2"/>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9" name="Freeform 69"/>
            <p:cNvSpPr>
              <a:spLocks/>
            </p:cNvSpPr>
            <p:nvPr/>
          </p:nvSpPr>
          <p:spPr bwMode="auto">
            <a:xfrm>
              <a:off x="3453" y="1813"/>
              <a:ext cx="8" cy="11"/>
            </a:xfrm>
            <a:custGeom>
              <a:avLst/>
              <a:gdLst>
                <a:gd name="T0" fmla="*/ 0 w 46"/>
                <a:gd name="T1" fmla="*/ 0 h 66"/>
                <a:gd name="T2" fmla="*/ 0 w 46"/>
                <a:gd name="T3" fmla="*/ 0 h 66"/>
                <a:gd name="T4" fmla="*/ 0 w 46"/>
                <a:gd name="T5" fmla="*/ 0 h 66"/>
                <a:gd name="T6" fmla="*/ 0 w 46"/>
                <a:gd name="T7" fmla="*/ 0 h 66"/>
                <a:gd name="T8" fmla="*/ 0 w 46"/>
                <a:gd name="T9" fmla="*/ 0 h 66"/>
                <a:gd name="T10" fmla="*/ 0 w 46"/>
                <a:gd name="T11" fmla="*/ 0 h 66"/>
                <a:gd name="T12" fmla="*/ 0 w 46"/>
                <a:gd name="T13" fmla="*/ 0 h 66"/>
                <a:gd name="T14" fmla="*/ 0 w 46"/>
                <a:gd name="T15" fmla="*/ 0 h 66"/>
                <a:gd name="T16" fmla="*/ 0 w 46"/>
                <a:gd name="T17" fmla="*/ 0 h 66"/>
                <a:gd name="T18" fmla="*/ 0 w 46"/>
                <a:gd name="T19" fmla="*/ 0 h 66"/>
                <a:gd name="T20" fmla="*/ 0 w 46"/>
                <a:gd name="T21" fmla="*/ 0 h 66"/>
                <a:gd name="T22" fmla="*/ 0 w 46"/>
                <a:gd name="T23" fmla="*/ 0 h 66"/>
                <a:gd name="T24" fmla="*/ 0 w 46"/>
                <a:gd name="T25" fmla="*/ 0 h 66"/>
                <a:gd name="T26" fmla="*/ 0 w 46"/>
                <a:gd name="T27" fmla="*/ 0 h 66"/>
                <a:gd name="T28" fmla="*/ 0 w 46"/>
                <a:gd name="T29" fmla="*/ 0 h 66"/>
                <a:gd name="T30" fmla="*/ 0 w 46"/>
                <a:gd name="T31" fmla="*/ 0 h 66"/>
                <a:gd name="T32" fmla="*/ 0 w 46"/>
                <a:gd name="T33" fmla="*/ 0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6"/>
                <a:gd name="T53" fmla="*/ 46 w 46"/>
                <a:gd name="T54" fmla="*/ 66 h 6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6">
                  <a:moveTo>
                    <a:pt x="24" y="0"/>
                  </a:moveTo>
                  <a:lnTo>
                    <a:pt x="33" y="2"/>
                  </a:lnTo>
                  <a:lnTo>
                    <a:pt x="39" y="9"/>
                  </a:lnTo>
                  <a:lnTo>
                    <a:pt x="44" y="20"/>
                  </a:lnTo>
                  <a:lnTo>
                    <a:pt x="46" y="33"/>
                  </a:lnTo>
                  <a:lnTo>
                    <a:pt x="44" y="45"/>
                  </a:lnTo>
                  <a:lnTo>
                    <a:pt x="39" y="56"/>
                  </a:lnTo>
                  <a:lnTo>
                    <a:pt x="33" y="63"/>
                  </a:lnTo>
                  <a:lnTo>
                    <a:pt x="24" y="66"/>
                  </a:lnTo>
                  <a:lnTo>
                    <a:pt x="15" y="63"/>
                  </a:lnTo>
                  <a:lnTo>
                    <a:pt x="7" y="56"/>
                  </a:lnTo>
                  <a:lnTo>
                    <a:pt x="2" y="45"/>
                  </a:lnTo>
                  <a:lnTo>
                    <a:pt x="0" y="33"/>
                  </a:lnTo>
                  <a:lnTo>
                    <a:pt x="2" y="20"/>
                  </a:lnTo>
                  <a:lnTo>
                    <a:pt x="7" y="9"/>
                  </a:lnTo>
                  <a:lnTo>
                    <a:pt x="15"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0" name="Freeform 70"/>
            <p:cNvSpPr>
              <a:spLocks/>
            </p:cNvSpPr>
            <p:nvPr/>
          </p:nvSpPr>
          <p:spPr bwMode="auto">
            <a:xfrm>
              <a:off x="3468" y="1822"/>
              <a:ext cx="7" cy="11"/>
            </a:xfrm>
            <a:custGeom>
              <a:avLst/>
              <a:gdLst>
                <a:gd name="T0" fmla="*/ 0 w 44"/>
                <a:gd name="T1" fmla="*/ 0 h 65"/>
                <a:gd name="T2" fmla="*/ 0 w 44"/>
                <a:gd name="T3" fmla="*/ 0 h 65"/>
                <a:gd name="T4" fmla="*/ 0 w 44"/>
                <a:gd name="T5" fmla="*/ 0 h 65"/>
                <a:gd name="T6" fmla="*/ 0 w 44"/>
                <a:gd name="T7" fmla="*/ 0 h 65"/>
                <a:gd name="T8" fmla="*/ 0 w 44"/>
                <a:gd name="T9" fmla="*/ 0 h 65"/>
                <a:gd name="T10" fmla="*/ 0 w 44"/>
                <a:gd name="T11" fmla="*/ 0 h 65"/>
                <a:gd name="T12" fmla="*/ 0 w 44"/>
                <a:gd name="T13" fmla="*/ 0 h 65"/>
                <a:gd name="T14" fmla="*/ 0 w 44"/>
                <a:gd name="T15" fmla="*/ 0 h 65"/>
                <a:gd name="T16" fmla="*/ 0 w 44"/>
                <a:gd name="T17" fmla="*/ 0 h 65"/>
                <a:gd name="T18" fmla="*/ 0 w 44"/>
                <a:gd name="T19" fmla="*/ 0 h 65"/>
                <a:gd name="T20" fmla="*/ 0 w 44"/>
                <a:gd name="T21" fmla="*/ 0 h 65"/>
                <a:gd name="T22" fmla="*/ 0 w 44"/>
                <a:gd name="T23" fmla="*/ 0 h 65"/>
                <a:gd name="T24" fmla="*/ 0 w 44"/>
                <a:gd name="T25" fmla="*/ 0 h 65"/>
                <a:gd name="T26" fmla="*/ 0 w 44"/>
                <a:gd name="T27" fmla="*/ 0 h 65"/>
                <a:gd name="T28" fmla="*/ 0 w 44"/>
                <a:gd name="T29" fmla="*/ 0 h 65"/>
                <a:gd name="T30" fmla="*/ 0 w 44"/>
                <a:gd name="T31" fmla="*/ 0 h 65"/>
                <a:gd name="T32" fmla="*/ 0 w 44"/>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65"/>
                <a:gd name="T53" fmla="*/ 44 w 44"/>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65">
                  <a:moveTo>
                    <a:pt x="22" y="0"/>
                  </a:moveTo>
                  <a:lnTo>
                    <a:pt x="31" y="2"/>
                  </a:lnTo>
                  <a:lnTo>
                    <a:pt x="38" y="9"/>
                  </a:lnTo>
                  <a:lnTo>
                    <a:pt x="43" y="20"/>
                  </a:lnTo>
                  <a:lnTo>
                    <a:pt x="44" y="33"/>
                  </a:lnTo>
                  <a:lnTo>
                    <a:pt x="43" y="45"/>
                  </a:lnTo>
                  <a:lnTo>
                    <a:pt x="38" y="55"/>
                  </a:lnTo>
                  <a:lnTo>
                    <a:pt x="31" y="63"/>
                  </a:lnTo>
                  <a:lnTo>
                    <a:pt x="22" y="65"/>
                  </a:lnTo>
                  <a:lnTo>
                    <a:pt x="13" y="63"/>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41" name="Freeform 71"/>
            <p:cNvSpPr>
              <a:spLocks/>
            </p:cNvSpPr>
            <p:nvPr/>
          </p:nvSpPr>
          <p:spPr bwMode="auto">
            <a:xfrm>
              <a:off x="3481" y="1837"/>
              <a:ext cx="8" cy="11"/>
            </a:xfrm>
            <a:custGeom>
              <a:avLst/>
              <a:gdLst>
                <a:gd name="T0" fmla="*/ 0 w 45"/>
                <a:gd name="T1" fmla="*/ 0 h 65"/>
                <a:gd name="T2" fmla="*/ 0 w 45"/>
                <a:gd name="T3" fmla="*/ 0 h 65"/>
                <a:gd name="T4" fmla="*/ 0 w 45"/>
                <a:gd name="T5" fmla="*/ 0 h 65"/>
                <a:gd name="T6" fmla="*/ 0 w 45"/>
                <a:gd name="T7" fmla="*/ 0 h 65"/>
                <a:gd name="T8" fmla="*/ 0 w 45"/>
                <a:gd name="T9" fmla="*/ 0 h 65"/>
                <a:gd name="T10" fmla="*/ 0 w 45"/>
                <a:gd name="T11" fmla="*/ 0 h 65"/>
                <a:gd name="T12" fmla="*/ 0 w 45"/>
                <a:gd name="T13" fmla="*/ 0 h 65"/>
                <a:gd name="T14" fmla="*/ 0 w 45"/>
                <a:gd name="T15" fmla="*/ 0 h 65"/>
                <a:gd name="T16" fmla="*/ 0 w 45"/>
                <a:gd name="T17" fmla="*/ 0 h 65"/>
                <a:gd name="T18" fmla="*/ 0 w 45"/>
                <a:gd name="T19" fmla="*/ 0 h 65"/>
                <a:gd name="T20" fmla="*/ 0 w 45"/>
                <a:gd name="T21" fmla="*/ 0 h 65"/>
                <a:gd name="T22" fmla="*/ 0 w 45"/>
                <a:gd name="T23" fmla="*/ 0 h 65"/>
                <a:gd name="T24" fmla="*/ 0 w 45"/>
                <a:gd name="T25" fmla="*/ 0 h 65"/>
                <a:gd name="T26" fmla="*/ 0 w 45"/>
                <a:gd name="T27" fmla="*/ 0 h 65"/>
                <a:gd name="T28" fmla="*/ 0 w 45"/>
                <a:gd name="T29" fmla="*/ 0 h 65"/>
                <a:gd name="T30" fmla="*/ 0 w 45"/>
                <a:gd name="T31" fmla="*/ 0 h 65"/>
                <a:gd name="T32" fmla="*/ 0 w 45"/>
                <a:gd name="T33" fmla="*/ 0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65"/>
                <a:gd name="T53" fmla="*/ 45 w 45"/>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65">
                  <a:moveTo>
                    <a:pt x="22" y="0"/>
                  </a:moveTo>
                  <a:lnTo>
                    <a:pt x="31" y="2"/>
                  </a:lnTo>
                  <a:lnTo>
                    <a:pt x="38" y="9"/>
                  </a:lnTo>
                  <a:lnTo>
                    <a:pt x="43" y="20"/>
                  </a:lnTo>
                  <a:lnTo>
                    <a:pt x="45" y="33"/>
                  </a:lnTo>
                  <a:lnTo>
                    <a:pt x="43" y="45"/>
                  </a:lnTo>
                  <a:lnTo>
                    <a:pt x="38" y="55"/>
                  </a:lnTo>
                  <a:lnTo>
                    <a:pt x="31" y="62"/>
                  </a:lnTo>
                  <a:lnTo>
                    <a:pt x="22" y="65"/>
                  </a:lnTo>
                  <a:lnTo>
                    <a:pt x="13" y="62"/>
                  </a:lnTo>
                  <a:lnTo>
                    <a:pt x="7" y="55"/>
                  </a:lnTo>
                  <a:lnTo>
                    <a:pt x="2" y="45"/>
                  </a:lnTo>
                  <a:lnTo>
                    <a:pt x="0" y="33"/>
                  </a:lnTo>
                  <a:lnTo>
                    <a:pt x="2" y="20"/>
                  </a:lnTo>
                  <a:lnTo>
                    <a:pt x="7" y="9"/>
                  </a:lnTo>
                  <a:lnTo>
                    <a:pt x="13" y="2"/>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2" name="Group 72"/>
          <p:cNvGrpSpPr>
            <a:grpSpLocks/>
          </p:cNvGrpSpPr>
          <p:nvPr/>
        </p:nvGrpSpPr>
        <p:grpSpPr bwMode="auto">
          <a:xfrm>
            <a:off x="6316663" y="4406900"/>
            <a:ext cx="1165225" cy="896938"/>
            <a:chOff x="3359" y="2306"/>
            <a:chExt cx="734" cy="565"/>
          </a:xfrm>
        </p:grpSpPr>
        <p:sp>
          <p:nvSpPr>
            <p:cNvPr id="15404" name="Freeform 73"/>
            <p:cNvSpPr>
              <a:spLocks/>
            </p:cNvSpPr>
            <p:nvPr/>
          </p:nvSpPr>
          <p:spPr bwMode="auto">
            <a:xfrm>
              <a:off x="3467" y="2487"/>
              <a:ext cx="488" cy="228"/>
            </a:xfrm>
            <a:custGeom>
              <a:avLst/>
              <a:gdLst>
                <a:gd name="T0" fmla="*/ 0 w 2097"/>
                <a:gd name="T1" fmla="*/ 0 h 980"/>
                <a:gd name="T2" fmla="*/ 0 w 2097"/>
                <a:gd name="T3" fmla="*/ 0 h 980"/>
                <a:gd name="T4" fmla="*/ 0 w 2097"/>
                <a:gd name="T5" fmla="*/ 0 h 980"/>
                <a:gd name="T6" fmla="*/ 0 w 2097"/>
                <a:gd name="T7" fmla="*/ 0 h 980"/>
                <a:gd name="T8" fmla="*/ 0 w 2097"/>
                <a:gd name="T9" fmla="*/ 0 h 980"/>
                <a:gd name="T10" fmla="*/ 0 w 2097"/>
                <a:gd name="T11" fmla="*/ 0 h 980"/>
                <a:gd name="T12" fmla="*/ 0 w 2097"/>
                <a:gd name="T13" fmla="*/ 0 h 980"/>
                <a:gd name="T14" fmla="*/ 0 w 2097"/>
                <a:gd name="T15" fmla="*/ 0 h 980"/>
                <a:gd name="T16" fmla="*/ 0 60000 65536"/>
                <a:gd name="T17" fmla="*/ 0 60000 65536"/>
                <a:gd name="T18" fmla="*/ 0 60000 65536"/>
                <a:gd name="T19" fmla="*/ 0 60000 65536"/>
                <a:gd name="T20" fmla="*/ 0 60000 65536"/>
                <a:gd name="T21" fmla="*/ 0 60000 65536"/>
                <a:gd name="T22" fmla="*/ 0 60000 65536"/>
                <a:gd name="T23" fmla="*/ 0 60000 65536"/>
                <a:gd name="T24" fmla="*/ 0 w 2097"/>
                <a:gd name="T25" fmla="*/ 0 h 980"/>
                <a:gd name="T26" fmla="*/ 2097 w 2097"/>
                <a:gd name="T27" fmla="*/ 980 h 9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97" h="980">
                  <a:moveTo>
                    <a:pt x="23" y="495"/>
                  </a:moveTo>
                  <a:lnTo>
                    <a:pt x="0" y="317"/>
                  </a:lnTo>
                  <a:lnTo>
                    <a:pt x="2056" y="0"/>
                  </a:lnTo>
                  <a:lnTo>
                    <a:pt x="2097" y="174"/>
                  </a:lnTo>
                  <a:lnTo>
                    <a:pt x="1760" y="763"/>
                  </a:lnTo>
                  <a:lnTo>
                    <a:pt x="1191" y="980"/>
                  </a:lnTo>
                  <a:lnTo>
                    <a:pt x="458" y="906"/>
                  </a:lnTo>
                  <a:lnTo>
                    <a:pt x="23" y="4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5" name="Rectangle 74"/>
            <p:cNvSpPr>
              <a:spLocks noChangeArrowheads="1"/>
            </p:cNvSpPr>
            <p:nvPr/>
          </p:nvSpPr>
          <p:spPr bwMode="auto">
            <a:xfrm>
              <a:off x="3462" y="2407"/>
              <a:ext cx="631" cy="464"/>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5406" name="Rectangle 75"/>
            <p:cNvSpPr>
              <a:spLocks noChangeArrowheads="1"/>
            </p:cNvSpPr>
            <p:nvPr/>
          </p:nvSpPr>
          <p:spPr bwMode="auto">
            <a:xfrm>
              <a:off x="3750" y="2407"/>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sp>
          <p:nvSpPr>
            <p:cNvPr id="15407" name="Rectangle 76"/>
            <p:cNvSpPr>
              <a:spLocks noChangeArrowheads="1"/>
            </p:cNvSpPr>
            <p:nvPr/>
          </p:nvSpPr>
          <p:spPr bwMode="auto">
            <a:xfrm>
              <a:off x="3757" y="2531"/>
              <a:ext cx="26" cy="222"/>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8" name="Rectangle 77"/>
            <p:cNvSpPr>
              <a:spLocks noChangeArrowheads="1"/>
            </p:cNvSpPr>
            <p:nvPr/>
          </p:nvSpPr>
          <p:spPr bwMode="auto">
            <a:xfrm>
              <a:off x="3591" y="2408"/>
              <a:ext cx="12" cy="109"/>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09" name="Rectangle 78"/>
            <p:cNvSpPr>
              <a:spLocks noChangeArrowheads="1"/>
            </p:cNvSpPr>
            <p:nvPr/>
          </p:nvSpPr>
          <p:spPr bwMode="auto">
            <a:xfrm rot="5400000">
              <a:off x="3863" y="2591"/>
              <a:ext cx="11"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0" name="Rectangle 79"/>
            <p:cNvSpPr>
              <a:spLocks noChangeArrowheads="1"/>
            </p:cNvSpPr>
            <p:nvPr/>
          </p:nvSpPr>
          <p:spPr bwMode="auto">
            <a:xfrm rot="5400000">
              <a:off x="4003" y="2591"/>
              <a:ext cx="11"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1" name="Rectangle 80"/>
            <p:cNvSpPr>
              <a:spLocks noChangeArrowheads="1"/>
            </p:cNvSpPr>
            <p:nvPr/>
          </p:nvSpPr>
          <p:spPr bwMode="auto">
            <a:xfrm>
              <a:off x="3591" y="2582"/>
              <a:ext cx="12" cy="10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2" name="Rectangle 81"/>
            <p:cNvSpPr>
              <a:spLocks noChangeArrowheads="1"/>
            </p:cNvSpPr>
            <p:nvPr/>
          </p:nvSpPr>
          <p:spPr bwMode="auto">
            <a:xfrm>
              <a:off x="3591" y="2754"/>
              <a:ext cx="12" cy="10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413" name="Rectangle 82"/>
            <p:cNvSpPr>
              <a:spLocks noChangeArrowheads="1"/>
            </p:cNvSpPr>
            <p:nvPr/>
          </p:nvSpPr>
          <p:spPr bwMode="auto">
            <a:xfrm>
              <a:off x="3750" y="2766"/>
              <a:ext cx="343" cy="105"/>
            </a:xfrm>
            <a:prstGeom prst="rect">
              <a:avLst/>
            </a:prstGeom>
            <a:solidFill>
              <a:srgbClr val="808080"/>
            </a:solidFill>
            <a:ln w="12700" algn="ctr">
              <a:solidFill>
                <a:schemeClr val="bg1"/>
              </a:solidFill>
              <a:miter lim="800000"/>
              <a:headEnd/>
              <a:tailEnd/>
            </a:ln>
          </p:spPr>
          <p:txBody>
            <a:bodyPr wrap="none" lIns="0" tIns="0" rIns="0" bIns="0" anchor="ctr">
              <a:spAutoFit/>
            </a:bodyPr>
            <a:lstStyle/>
            <a:p>
              <a:endParaRPr lang="en-US"/>
            </a:p>
          </p:txBody>
        </p:sp>
        <p:grpSp>
          <p:nvGrpSpPr>
            <p:cNvPr id="15414" name="Group 83"/>
            <p:cNvGrpSpPr>
              <a:grpSpLocks/>
            </p:cNvGrpSpPr>
            <p:nvPr/>
          </p:nvGrpSpPr>
          <p:grpSpPr bwMode="auto">
            <a:xfrm>
              <a:off x="3359" y="2306"/>
              <a:ext cx="350" cy="350"/>
              <a:chOff x="3359" y="2306"/>
              <a:chExt cx="350" cy="350"/>
            </a:xfrm>
          </p:grpSpPr>
          <p:sp>
            <p:nvSpPr>
              <p:cNvPr id="15415" name="Freeform 84"/>
              <p:cNvSpPr>
                <a:spLocks/>
              </p:cNvSpPr>
              <p:nvPr/>
            </p:nvSpPr>
            <p:spPr bwMode="auto">
              <a:xfrm>
                <a:off x="3359" y="2306"/>
                <a:ext cx="350" cy="350"/>
              </a:xfrm>
              <a:custGeom>
                <a:avLst/>
                <a:gdLst>
                  <a:gd name="T0" fmla="*/ 0 w 1944"/>
                  <a:gd name="T1" fmla="*/ 0 h 1942"/>
                  <a:gd name="T2" fmla="*/ 0 w 1944"/>
                  <a:gd name="T3" fmla="*/ 0 h 1942"/>
                  <a:gd name="T4" fmla="*/ 0 w 1944"/>
                  <a:gd name="T5" fmla="*/ 0 h 1942"/>
                  <a:gd name="T6" fmla="*/ 0 w 1944"/>
                  <a:gd name="T7" fmla="*/ 0 h 1942"/>
                  <a:gd name="T8" fmla="*/ 0 w 1944"/>
                  <a:gd name="T9" fmla="*/ 0 h 1942"/>
                  <a:gd name="T10" fmla="*/ 0 w 1944"/>
                  <a:gd name="T11" fmla="*/ 0 h 1942"/>
                  <a:gd name="T12" fmla="*/ 0 w 1944"/>
                  <a:gd name="T13" fmla="*/ 0 h 1942"/>
                  <a:gd name="T14" fmla="*/ 0 w 1944"/>
                  <a:gd name="T15" fmla="*/ 0 h 1942"/>
                  <a:gd name="T16" fmla="*/ 0 w 1944"/>
                  <a:gd name="T17" fmla="*/ 0 h 1942"/>
                  <a:gd name="T18" fmla="*/ 0 w 1944"/>
                  <a:gd name="T19" fmla="*/ 0 h 1942"/>
                  <a:gd name="T20" fmla="*/ 0 w 1944"/>
                  <a:gd name="T21" fmla="*/ 0 h 1942"/>
                  <a:gd name="T22" fmla="*/ 0 w 1944"/>
                  <a:gd name="T23" fmla="*/ 0 h 1942"/>
                  <a:gd name="T24" fmla="*/ 0 w 1944"/>
                  <a:gd name="T25" fmla="*/ 0 h 1942"/>
                  <a:gd name="T26" fmla="*/ 0 w 1944"/>
                  <a:gd name="T27" fmla="*/ 0 h 1942"/>
                  <a:gd name="T28" fmla="*/ 0 w 1944"/>
                  <a:gd name="T29" fmla="*/ 0 h 1942"/>
                  <a:gd name="T30" fmla="*/ 0 w 1944"/>
                  <a:gd name="T31" fmla="*/ 0 h 1942"/>
                  <a:gd name="T32" fmla="*/ 0 w 1944"/>
                  <a:gd name="T33" fmla="*/ 0 h 1942"/>
                  <a:gd name="T34" fmla="*/ 0 w 1944"/>
                  <a:gd name="T35" fmla="*/ 0 h 1942"/>
                  <a:gd name="T36" fmla="*/ 0 w 1944"/>
                  <a:gd name="T37" fmla="*/ 0 h 1942"/>
                  <a:gd name="T38" fmla="*/ 0 w 1944"/>
                  <a:gd name="T39" fmla="*/ 0 h 1942"/>
                  <a:gd name="T40" fmla="*/ 0 w 1944"/>
                  <a:gd name="T41" fmla="*/ 0 h 1942"/>
                  <a:gd name="T42" fmla="*/ 0 w 1944"/>
                  <a:gd name="T43" fmla="*/ 0 h 1942"/>
                  <a:gd name="T44" fmla="*/ 0 w 1944"/>
                  <a:gd name="T45" fmla="*/ 0 h 1942"/>
                  <a:gd name="T46" fmla="*/ 0 w 1944"/>
                  <a:gd name="T47" fmla="*/ 0 h 1942"/>
                  <a:gd name="T48" fmla="*/ 0 w 1944"/>
                  <a:gd name="T49" fmla="*/ 0 h 1942"/>
                  <a:gd name="T50" fmla="*/ 0 w 1944"/>
                  <a:gd name="T51" fmla="*/ 0 h 1942"/>
                  <a:gd name="T52" fmla="*/ 0 w 1944"/>
                  <a:gd name="T53" fmla="*/ 0 h 1942"/>
                  <a:gd name="T54" fmla="*/ 0 w 1944"/>
                  <a:gd name="T55" fmla="*/ 0 h 1942"/>
                  <a:gd name="T56" fmla="*/ 0 w 1944"/>
                  <a:gd name="T57" fmla="*/ 0 h 1942"/>
                  <a:gd name="T58" fmla="*/ 0 w 1944"/>
                  <a:gd name="T59" fmla="*/ 0 h 1942"/>
                  <a:gd name="T60" fmla="*/ 0 w 1944"/>
                  <a:gd name="T61" fmla="*/ 0 h 1942"/>
                  <a:gd name="T62" fmla="*/ 0 w 1944"/>
                  <a:gd name="T63" fmla="*/ 0 h 19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44"/>
                  <a:gd name="T97" fmla="*/ 0 h 1942"/>
                  <a:gd name="T98" fmla="*/ 1944 w 1944"/>
                  <a:gd name="T99" fmla="*/ 1942 h 19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44" h="1942">
                    <a:moveTo>
                      <a:pt x="972" y="1942"/>
                    </a:moveTo>
                    <a:lnTo>
                      <a:pt x="1072" y="1936"/>
                    </a:lnTo>
                    <a:lnTo>
                      <a:pt x="1168" y="1922"/>
                    </a:lnTo>
                    <a:lnTo>
                      <a:pt x="1262" y="1899"/>
                    </a:lnTo>
                    <a:lnTo>
                      <a:pt x="1350" y="1866"/>
                    </a:lnTo>
                    <a:lnTo>
                      <a:pt x="1436" y="1825"/>
                    </a:lnTo>
                    <a:lnTo>
                      <a:pt x="1516" y="1776"/>
                    </a:lnTo>
                    <a:lnTo>
                      <a:pt x="1590" y="1721"/>
                    </a:lnTo>
                    <a:lnTo>
                      <a:pt x="1659" y="1658"/>
                    </a:lnTo>
                    <a:lnTo>
                      <a:pt x="1721" y="1588"/>
                    </a:lnTo>
                    <a:lnTo>
                      <a:pt x="1778" y="1514"/>
                    </a:lnTo>
                    <a:lnTo>
                      <a:pt x="1827" y="1433"/>
                    </a:lnTo>
                    <a:lnTo>
                      <a:pt x="1868" y="1349"/>
                    </a:lnTo>
                    <a:lnTo>
                      <a:pt x="1901" y="1259"/>
                    </a:lnTo>
                    <a:lnTo>
                      <a:pt x="1925" y="1165"/>
                    </a:lnTo>
                    <a:lnTo>
                      <a:pt x="1938" y="1070"/>
                    </a:lnTo>
                    <a:lnTo>
                      <a:pt x="1944" y="970"/>
                    </a:lnTo>
                    <a:lnTo>
                      <a:pt x="1938" y="870"/>
                    </a:lnTo>
                    <a:lnTo>
                      <a:pt x="1925" y="774"/>
                    </a:lnTo>
                    <a:lnTo>
                      <a:pt x="1901" y="680"/>
                    </a:lnTo>
                    <a:lnTo>
                      <a:pt x="1868" y="592"/>
                    </a:lnTo>
                    <a:lnTo>
                      <a:pt x="1827" y="508"/>
                    </a:lnTo>
                    <a:lnTo>
                      <a:pt x="1778" y="428"/>
                    </a:lnTo>
                    <a:lnTo>
                      <a:pt x="1721" y="352"/>
                    </a:lnTo>
                    <a:lnTo>
                      <a:pt x="1659" y="283"/>
                    </a:lnTo>
                    <a:lnTo>
                      <a:pt x="1590" y="221"/>
                    </a:lnTo>
                    <a:lnTo>
                      <a:pt x="1516" y="166"/>
                    </a:lnTo>
                    <a:lnTo>
                      <a:pt x="1436" y="117"/>
                    </a:lnTo>
                    <a:lnTo>
                      <a:pt x="1350" y="76"/>
                    </a:lnTo>
                    <a:lnTo>
                      <a:pt x="1262" y="43"/>
                    </a:lnTo>
                    <a:lnTo>
                      <a:pt x="1168" y="19"/>
                    </a:lnTo>
                    <a:lnTo>
                      <a:pt x="1072" y="5"/>
                    </a:lnTo>
                    <a:lnTo>
                      <a:pt x="972" y="0"/>
                    </a:lnTo>
                    <a:lnTo>
                      <a:pt x="872" y="5"/>
                    </a:lnTo>
                    <a:lnTo>
                      <a:pt x="777" y="19"/>
                    </a:lnTo>
                    <a:lnTo>
                      <a:pt x="683" y="43"/>
                    </a:lnTo>
                    <a:lnTo>
                      <a:pt x="593" y="76"/>
                    </a:lnTo>
                    <a:lnTo>
                      <a:pt x="509" y="117"/>
                    </a:lnTo>
                    <a:lnTo>
                      <a:pt x="428" y="166"/>
                    </a:lnTo>
                    <a:lnTo>
                      <a:pt x="354" y="221"/>
                    </a:lnTo>
                    <a:lnTo>
                      <a:pt x="284" y="283"/>
                    </a:lnTo>
                    <a:lnTo>
                      <a:pt x="221" y="352"/>
                    </a:lnTo>
                    <a:lnTo>
                      <a:pt x="166" y="428"/>
                    </a:lnTo>
                    <a:lnTo>
                      <a:pt x="117" y="508"/>
                    </a:lnTo>
                    <a:lnTo>
                      <a:pt x="76" y="592"/>
                    </a:lnTo>
                    <a:lnTo>
                      <a:pt x="43" y="680"/>
                    </a:lnTo>
                    <a:lnTo>
                      <a:pt x="20" y="774"/>
                    </a:lnTo>
                    <a:lnTo>
                      <a:pt x="6" y="870"/>
                    </a:lnTo>
                    <a:lnTo>
                      <a:pt x="0" y="970"/>
                    </a:lnTo>
                    <a:lnTo>
                      <a:pt x="6" y="1070"/>
                    </a:lnTo>
                    <a:lnTo>
                      <a:pt x="20" y="1165"/>
                    </a:lnTo>
                    <a:lnTo>
                      <a:pt x="43" y="1259"/>
                    </a:lnTo>
                    <a:lnTo>
                      <a:pt x="76" y="1349"/>
                    </a:lnTo>
                    <a:lnTo>
                      <a:pt x="117" y="1433"/>
                    </a:lnTo>
                    <a:lnTo>
                      <a:pt x="166" y="1514"/>
                    </a:lnTo>
                    <a:lnTo>
                      <a:pt x="221" y="1588"/>
                    </a:lnTo>
                    <a:lnTo>
                      <a:pt x="284" y="1658"/>
                    </a:lnTo>
                    <a:lnTo>
                      <a:pt x="354" y="1721"/>
                    </a:lnTo>
                    <a:lnTo>
                      <a:pt x="428" y="1776"/>
                    </a:lnTo>
                    <a:lnTo>
                      <a:pt x="509" y="1825"/>
                    </a:lnTo>
                    <a:lnTo>
                      <a:pt x="593" y="1866"/>
                    </a:lnTo>
                    <a:lnTo>
                      <a:pt x="683" y="1899"/>
                    </a:lnTo>
                    <a:lnTo>
                      <a:pt x="777" y="1922"/>
                    </a:lnTo>
                    <a:lnTo>
                      <a:pt x="872" y="1936"/>
                    </a:lnTo>
                    <a:lnTo>
                      <a:pt x="972" y="1942"/>
                    </a:lnTo>
                    <a:close/>
                  </a:path>
                </a:pathLst>
              </a:custGeom>
              <a:solidFill>
                <a:srgbClr val="C0C0C0"/>
              </a:solidFill>
              <a:ln w="9525">
                <a:solidFill>
                  <a:schemeClr val="bg1"/>
                </a:solidFill>
                <a:round/>
                <a:headEnd/>
                <a:tailEnd/>
              </a:ln>
            </p:spPr>
            <p:txBody>
              <a:bodyPr/>
              <a:lstStyle/>
              <a:p>
                <a:endParaRPr lang="en-US"/>
              </a:p>
            </p:txBody>
          </p:sp>
          <p:sp>
            <p:nvSpPr>
              <p:cNvPr id="15416" name="Freeform 85"/>
              <p:cNvSpPr>
                <a:spLocks/>
              </p:cNvSpPr>
              <p:nvPr/>
            </p:nvSpPr>
            <p:spPr bwMode="auto">
              <a:xfrm>
                <a:off x="3505" y="2323"/>
                <a:ext cx="96" cy="224"/>
              </a:xfrm>
              <a:custGeom>
                <a:avLst/>
                <a:gdLst>
                  <a:gd name="T0" fmla="*/ 0 w 534"/>
                  <a:gd name="T1" fmla="*/ 0 h 1243"/>
                  <a:gd name="T2" fmla="*/ 0 w 534"/>
                  <a:gd name="T3" fmla="*/ 0 h 1243"/>
                  <a:gd name="T4" fmla="*/ 0 w 534"/>
                  <a:gd name="T5" fmla="*/ 0 h 1243"/>
                  <a:gd name="T6" fmla="*/ 0 w 534"/>
                  <a:gd name="T7" fmla="*/ 0 h 1243"/>
                  <a:gd name="T8" fmla="*/ 0 w 534"/>
                  <a:gd name="T9" fmla="*/ 0 h 1243"/>
                  <a:gd name="T10" fmla="*/ 0 w 534"/>
                  <a:gd name="T11" fmla="*/ 0 h 1243"/>
                  <a:gd name="T12" fmla="*/ 0 w 534"/>
                  <a:gd name="T13" fmla="*/ 0 h 1243"/>
                  <a:gd name="T14" fmla="*/ 0 w 534"/>
                  <a:gd name="T15" fmla="*/ 0 h 1243"/>
                  <a:gd name="T16" fmla="*/ 0 w 534"/>
                  <a:gd name="T17" fmla="*/ 0 h 1243"/>
                  <a:gd name="T18" fmla="*/ 0 w 534"/>
                  <a:gd name="T19" fmla="*/ 0 h 1243"/>
                  <a:gd name="T20" fmla="*/ 0 w 534"/>
                  <a:gd name="T21" fmla="*/ 0 h 1243"/>
                  <a:gd name="T22" fmla="*/ 0 w 534"/>
                  <a:gd name="T23" fmla="*/ 0 h 1243"/>
                  <a:gd name="T24" fmla="*/ 0 w 534"/>
                  <a:gd name="T25" fmla="*/ 0 h 1243"/>
                  <a:gd name="T26" fmla="*/ 0 w 534"/>
                  <a:gd name="T27" fmla="*/ 0 h 1243"/>
                  <a:gd name="T28" fmla="*/ 0 w 534"/>
                  <a:gd name="T29" fmla="*/ 0 h 1243"/>
                  <a:gd name="T30" fmla="*/ 0 w 534"/>
                  <a:gd name="T31" fmla="*/ 0 h 1243"/>
                  <a:gd name="T32" fmla="*/ 0 w 534"/>
                  <a:gd name="T33" fmla="*/ 0 h 1243"/>
                  <a:gd name="T34" fmla="*/ 0 w 534"/>
                  <a:gd name="T35" fmla="*/ 0 h 1243"/>
                  <a:gd name="T36" fmla="*/ 0 w 534"/>
                  <a:gd name="T37" fmla="*/ 0 h 1243"/>
                  <a:gd name="T38" fmla="*/ 0 w 534"/>
                  <a:gd name="T39" fmla="*/ 0 h 1243"/>
                  <a:gd name="T40" fmla="*/ 0 w 534"/>
                  <a:gd name="T41" fmla="*/ 0 h 1243"/>
                  <a:gd name="T42" fmla="*/ 0 w 534"/>
                  <a:gd name="T43" fmla="*/ 0 h 1243"/>
                  <a:gd name="T44" fmla="*/ 0 w 534"/>
                  <a:gd name="T45" fmla="*/ 0 h 1243"/>
                  <a:gd name="T46" fmla="*/ 0 w 534"/>
                  <a:gd name="T47" fmla="*/ 0 h 1243"/>
                  <a:gd name="T48" fmla="*/ 0 w 534"/>
                  <a:gd name="T49" fmla="*/ 0 h 1243"/>
                  <a:gd name="T50" fmla="*/ 0 w 534"/>
                  <a:gd name="T51" fmla="*/ 0 h 1243"/>
                  <a:gd name="T52" fmla="*/ 0 w 534"/>
                  <a:gd name="T53" fmla="*/ 0 h 1243"/>
                  <a:gd name="T54" fmla="*/ 0 w 534"/>
                  <a:gd name="T55" fmla="*/ 0 h 1243"/>
                  <a:gd name="T56" fmla="*/ 0 w 534"/>
                  <a:gd name="T57" fmla="*/ 0 h 1243"/>
                  <a:gd name="T58" fmla="*/ 0 w 534"/>
                  <a:gd name="T59" fmla="*/ 0 h 1243"/>
                  <a:gd name="T60" fmla="*/ 0 w 534"/>
                  <a:gd name="T61" fmla="*/ 0 h 1243"/>
                  <a:gd name="T62" fmla="*/ 0 w 534"/>
                  <a:gd name="T63" fmla="*/ 0 h 1243"/>
                  <a:gd name="T64" fmla="*/ 0 w 534"/>
                  <a:gd name="T65" fmla="*/ 0 h 1243"/>
                  <a:gd name="T66" fmla="*/ 0 w 534"/>
                  <a:gd name="T67" fmla="*/ 0 h 1243"/>
                  <a:gd name="T68" fmla="*/ 0 w 534"/>
                  <a:gd name="T69" fmla="*/ 0 h 1243"/>
                  <a:gd name="T70" fmla="*/ 0 w 534"/>
                  <a:gd name="T71" fmla="*/ 0 h 1243"/>
                  <a:gd name="T72" fmla="*/ 0 w 534"/>
                  <a:gd name="T73" fmla="*/ 0 h 1243"/>
                  <a:gd name="T74" fmla="*/ 0 w 534"/>
                  <a:gd name="T75" fmla="*/ 0 h 1243"/>
                  <a:gd name="T76" fmla="*/ 0 w 534"/>
                  <a:gd name="T77" fmla="*/ 0 h 1243"/>
                  <a:gd name="T78" fmla="*/ 0 w 534"/>
                  <a:gd name="T79" fmla="*/ 0 h 1243"/>
                  <a:gd name="T80" fmla="*/ 0 w 534"/>
                  <a:gd name="T81" fmla="*/ 0 h 1243"/>
                  <a:gd name="T82" fmla="*/ 0 w 534"/>
                  <a:gd name="T83" fmla="*/ 0 h 1243"/>
                  <a:gd name="T84" fmla="*/ 0 w 534"/>
                  <a:gd name="T85" fmla="*/ 0 h 1243"/>
                  <a:gd name="T86" fmla="*/ 0 w 534"/>
                  <a:gd name="T87" fmla="*/ 0 h 1243"/>
                  <a:gd name="T88" fmla="*/ 0 w 534"/>
                  <a:gd name="T89" fmla="*/ 0 h 1243"/>
                  <a:gd name="T90" fmla="*/ 0 w 534"/>
                  <a:gd name="T91" fmla="*/ 0 h 1243"/>
                  <a:gd name="T92" fmla="*/ 0 w 534"/>
                  <a:gd name="T93" fmla="*/ 0 h 1243"/>
                  <a:gd name="T94" fmla="*/ 0 w 534"/>
                  <a:gd name="T95" fmla="*/ 0 h 1243"/>
                  <a:gd name="T96" fmla="*/ 0 w 534"/>
                  <a:gd name="T97" fmla="*/ 0 h 1243"/>
                  <a:gd name="T98" fmla="*/ 0 w 534"/>
                  <a:gd name="T99" fmla="*/ 0 h 1243"/>
                  <a:gd name="T100" fmla="*/ 0 w 534"/>
                  <a:gd name="T101" fmla="*/ 0 h 1243"/>
                  <a:gd name="T102" fmla="*/ 0 w 534"/>
                  <a:gd name="T103" fmla="*/ 0 h 1243"/>
                  <a:gd name="T104" fmla="*/ 0 w 534"/>
                  <a:gd name="T105" fmla="*/ 0 h 1243"/>
                  <a:gd name="T106" fmla="*/ 0 w 534"/>
                  <a:gd name="T107" fmla="*/ 0 h 1243"/>
                  <a:gd name="T108" fmla="*/ 0 w 534"/>
                  <a:gd name="T109" fmla="*/ 0 h 1243"/>
                  <a:gd name="T110" fmla="*/ 0 w 534"/>
                  <a:gd name="T111" fmla="*/ 0 h 1243"/>
                  <a:gd name="T112" fmla="*/ 0 w 534"/>
                  <a:gd name="T113" fmla="*/ 0 h 12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1243"/>
                  <a:gd name="T173" fmla="*/ 534 w 534"/>
                  <a:gd name="T174" fmla="*/ 1243 h 12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1243">
                    <a:moveTo>
                      <a:pt x="534" y="1243"/>
                    </a:moveTo>
                    <a:lnTo>
                      <a:pt x="530" y="1227"/>
                    </a:lnTo>
                    <a:lnTo>
                      <a:pt x="518" y="1188"/>
                    </a:lnTo>
                    <a:lnTo>
                      <a:pt x="500" y="1147"/>
                    </a:lnTo>
                    <a:lnTo>
                      <a:pt x="483" y="1119"/>
                    </a:lnTo>
                    <a:lnTo>
                      <a:pt x="264" y="914"/>
                    </a:lnTo>
                    <a:lnTo>
                      <a:pt x="266" y="906"/>
                    </a:lnTo>
                    <a:lnTo>
                      <a:pt x="266" y="900"/>
                    </a:lnTo>
                    <a:lnTo>
                      <a:pt x="266" y="894"/>
                    </a:lnTo>
                    <a:lnTo>
                      <a:pt x="264" y="887"/>
                    </a:lnTo>
                    <a:lnTo>
                      <a:pt x="260" y="871"/>
                    </a:lnTo>
                    <a:lnTo>
                      <a:pt x="256" y="857"/>
                    </a:lnTo>
                    <a:lnTo>
                      <a:pt x="248" y="844"/>
                    </a:lnTo>
                    <a:lnTo>
                      <a:pt x="240" y="830"/>
                    </a:lnTo>
                    <a:lnTo>
                      <a:pt x="229" y="820"/>
                    </a:lnTo>
                    <a:lnTo>
                      <a:pt x="217" y="810"/>
                    </a:lnTo>
                    <a:lnTo>
                      <a:pt x="205" y="803"/>
                    </a:lnTo>
                    <a:lnTo>
                      <a:pt x="191" y="797"/>
                    </a:lnTo>
                    <a:lnTo>
                      <a:pt x="111" y="110"/>
                    </a:lnTo>
                    <a:lnTo>
                      <a:pt x="107" y="96"/>
                    </a:lnTo>
                    <a:lnTo>
                      <a:pt x="98" y="79"/>
                    </a:lnTo>
                    <a:lnTo>
                      <a:pt x="86" y="61"/>
                    </a:lnTo>
                    <a:lnTo>
                      <a:pt x="74" y="44"/>
                    </a:lnTo>
                    <a:lnTo>
                      <a:pt x="60" y="26"/>
                    </a:lnTo>
                    <a:lnTo>
                      <a:pt x="51" y="12"/>
                    </a:lnTo>
                    <a:lnTo>
                      <a:pt x="43" y="4"/>
                    </a:lnTo>
                    <a:lnTo>
                      <a:pt x="39" y="0"/>
                    </a:lnTo>
                    <a:lnTo>
                      <a:pt x="33" y="16"/>
                    </a:lnTo>
                    <a:lnTo>
                      <a:pt x="17" y="51"/>
                    </a:lnTo>
                    <a:lnTo>
                      <a:pt x="4" y="92"/>
                    </a:lnTo>
                    <a:lnTo>
                      <a:pt x="0" y="124"/>
                    </a:lnTo>
                    <a:lnTo>
                      <a:pt x="80" y="818"/>
                    </a:lnTo>
                    <a:lnTo>
                      <a:pt x="62" y="838"/>
                    </a:lnTo>
                    <a:lnTo>
                      <a:pt x="51" y="861"/>
                    </a:lnTo>
                    <a:lnTo>
                      <a:pt x="43" y="887"/>
                    </a:lnTo>
                    <a:lnTo>
                      <a:pt x="43" y="916"/>
                    </a:lnTo>
                    <a:lnTo>
                      <a:pt x="49" y="937"/>
                    </a:lnTo>
                    <a:lnTo>
                      <a:pt x="56" y="957"/>
                    </a:lnTo>
                    <a:lnTo>
                      <a:pt x="70" y="975"/>
                    </a:lnTo>
                    <a:lnTo>
                      <a:pt x="86" y="990"/>
                    </a:lnTo>
                    <a:lnTo>
                      <a:pt x="103" y="1000"/>
                    </a:lnTo>
                    <a:lnTo>
                      <a:pt x="123" y="1008"/>
                    </a:lnTo>
                    <a:lnTo>
                      <a:pt x="146" y="1012"/>
                    </a:lnTo>
                    <a:lnTo>
                      <a:pt x="168" y="1012"/>
                    </a:lnTo>
                    <a:lnTo>
                      <a:pt x="176" y="1010"/>
                    </a:lnTo>
                    <a:lnTo>
                      <a:pt x="182" y="1008"/>
                    </a:lnTo>
                    <a:lnTo>
                      <a:pt x="189" y="1006"/>
                    </a:lnTo>
                    <a:lnTo>
                      <a:pt x="195" y="1004"/>
                    </a:lnTo>
                    <a:lnTo>
                      <a:pt x="407" y="1202"/>
                    </a:lnTo>
                    <a:lnTo>
                      <a:pt x="418" y="1209"/>
                    </a:lnTo>
                    <a:lnTo>
                      <a:pt x="436" y="1217"/>
                    </a:lnTo>
                    <a:lnTo>
                      <a:pt x="457" y="1223"/>
                    </a:lnTo>
                    <a:lnTo>
                      <a:pt x="479" y="1231"/>
                    </a:lnTo>
                    <a:lnTo>
                      <a:pt x="500" y="1235"/>
                    </a:lnTo>
                    <a:lnTo>
                      <a:pt x="518" y="1239"/>
                    </a:lnTo>
                    <a:lnTo>
                      <a:pt x="530" y="1243"/>
                    </a:lnTo>
                    <a:lnTo>
                      <a:pt x="534" y="1243"/>
                    </a:lnTo>
                    <a:close/>
                  </a:path>
                </a:pathLst>
              </a:custGeom>
              <a:solidFill>
                <a:schemeClr val="tx1"/>
              </a:solidFill>
              <a:ln w="9525">
                <a:solidFill>
                  <a:schemeClr val="bg1"/>
                </a:solidFill>
                <a:round/>
                <a:headEnd/>
                <a:tailEnd/>
              </a:ln>
            </p:spPr>
            <p:txBody>
              <a:bodyPr/>
              <a:lstStyle/>
              <a:p>
                <a:endParaRPr lang="en-US"/>
              </a:p>
            </p:txBody>
          </p:sp>
          <p:sp>
            <p:nvSpPr>
              <p:cNvPr id="15417" name="Freeform 86"/>
              <p:cNvSpPr>
                <a:spLocks/>
              </p:cNvSpPr>
              <p:nvPr/>
            </p:nvSpPr>
            <p:spPr bwMode="auto">
              <a:xfrm>
                <a:off x="3450" y="2344"/>
                <a:ext cx="31" cy="30"/>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0"/>
                  <a:gd name="T77" fmla="*/ 172 w 172"/>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0">
                    <a:moveTo>
                      <a:pt x="129" y="158"/>
                    </a:moveTo>
                    <a:lnTo>
                      <a:pt x="154" y="137"/>
                    </a:lnTo>
                    <a:lnTo>
                      <a:pt x="168" y="107"/>
                    </a:lnTo>
                    <a:lnTo>
                      <a:pt x="172" y="74"/>
                    </a:lnTo>
                    <a:lnTo>
                      <a:pt x="160" y="43"/>
                    </a:lnTo>
                    <a:lnTo>
                      <a:pt x="150" y="29"/>
                    </a:lnTo>
                    <a:lnTo>
                      <a:pt x="139" y="17"/>
                    </a:lnTo>
                    <a:lnTo>
                      <a:pt x="123" y="10"/>
                    </a:lnTo>
                    <a:lnTo>
                      <a:pt x="107" y="4"/>
                    </a:lnTo>
                    <a:lnTo>
                      <a:pt x="92" y="0"/>
                    </a:lnTo>
                    <a:lnTo>
                      <a:pt x="76" y="0"/>
                    </a:lnTo>
                    <a:lnTo>
                      <a:pt x="58" y="4"/>
                    </a:lnTo>
                    <a:lnTo>
                      <a:pt x="43" y="12"/>
                    </a:lnTo>
                    <a:lnTo>
                      <a:pt x="17" y="33"/>
                    </a:lnTo>
                    <a:lnTo>
                      <a:pt x="4" y="62"/>
                    </a:lnTo>
                    <a:lnTo>
                      <a:pt x="0" y="96"/>
                    </a:lnTo>
                    <a:lnTo>
                      <a:pt x="11" y="127"/>
                    </a:lnTo>
                    <a:lnTo>
                      <a:pt x="21" y="141"/>
                    </a:lnTo>
                    <a:lnTo>
                      <a:pt x="33" y="152"/>
                    </a:lnTo>
                    <a:lnTo>
                      <a:pt x="49" y="160"/>
                    </a:lnTo>
                    <a:lnTo>
                      <a:pt x="64" y="166"/>
                    </a:lnTo>
                    <a:lnTo>
                      <a:pt x="80" y="170"/>
                    </a:lnTo>
                    <a:lnTo>
                      <a:pt x="96" y="170"/>
                    </a:lnTo>
                    <a:lnTo>
                      <a:pt x="113" y="166"/>
                    </a:lnTo>
                    <a:lnTo>
                      <a:pt x="129"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87"/>
              <p:cNvSpPr>
                <a:spLocks/>
              </p:cNvSpPr>
              <p:nvPr/>
            </p:nvSpPr>
            <p:spPr bwMode="auto">
              <a:xfrm>
                <a:off x="3399" y="2393"/>
                <a:ext cx="31" cy="30"/>
              </a:xfrm>
              <a:custGeom>
                <a:avLst/>
                <a:gdLst>
                  <a:gd name="T0" fmla="*/ 0 w 172"/>
                  <a:gd name="T1" fmla="*/ 0 h 172"/>
                  <a:gd name="T2" fmla="*/ 0 w 172"/>
                  <a:gd name="T3" fmla="*/ 0 h 172"/>
                  <a:gd name="T4" fmla="*/ 0 w 172"/>
                  <a:gd name="T5" fmla="*/ 0 h 172"/>
                  <a:gd name="T6" fmla="*/ 0 w 172"/>
                  <a:gd name="T7" fmla="*/ 0 h 172"/>
                  <a:gd name="T8" fmla="*/ 0 w 172"/>
                  <a:gd name="T9" fmla="*/ 0 h 172"/>
                  <a:gd name="T10" fmla="*/ 0 w 172"/>
                  <a:gd name="T11" fmla="*/ 0 h 172"/>
                  <a:gd name="T12" fmla="*/ 0 w 172"/>
                  <a:gd name="T13" fmla="*/ 0 h 172"/>
                  <a:gd name="T14" fmla="*/ 0 w 172"/>
                  <a:gd name="T15" fmla="*/ 0 h 172"/>
                  <a:gd name="T16" fmla="*/ 0 w 172"/>
                  <a:gd name="T17" fmla="*/ 0 h 172"/>
                  <a:gd name="T18" fmla="*/ 0 w 172"/>
                  <a:gd name="T19" fmla="*/ 0 h 172"/>
                  <a:gd name="T20" fmla="*/ 0 w 172"/>
                  <a:gd name="T21" fmla="*/ 0 h 172"/>
                  <a:gd name="T22" fmla="*/ 0 w 172"/>
                  <a:gd name="T23" fmla="*/ 0 h 172"/>
                  <a:gd name="T24" fmla="*/ 0 w 172"/>
                  <a:gd name="T25" fmla="*/ 0 h 172"/>
                  <a:gd name="T26" fmla="*/ 0 w 172"/>
                  <a:gd name="T27" fmla="*/ 0 h 172"/>
                  <a:gd name="T28" fmla="*/ 0 w 172"/>
                  <a:gd name="T29" fmla="*/ 0 h 172"/>
                  <a:gd name="T30" fmla="*/ 0 w 172"/>
                  <a:gd name="T31" fmla="*/ 0 h 172"/>
                  <a:gd name="T32" fmla="*/ 0 w 172"/>
                  <a:gd name="T33" fmla="*/ 0 h 172"/>
                  <a:gd name="T34" fmla="*/ 0 w 172"/>
                  <a:gd name="T35" fmla="*/ 0 h 172"/>
                  <a:gd name="T36" fmla="*/ 0 w 172"/>
                  <a:gd name="T37" fmla="*/ 0 h 172"/>
                  <a:gd name="T38" fmla="*/ 0 w 172"/>
                  <a:gd name="T39" fmla="*/ 0 h 172"/>
                  <a:gd name="T40" fmla="*/ 0 w 172"/>
                  <a:gd name="T41" fmla="*/ 0 h 172"/>
                  <a:gd name="T42" fmla="*/ 0 w 172"/>
                  <a:gd name="T43" fmla="*/ 0 h 172"/>
                  <a:gd name="T44" fmla="*/ 0 w 172"/>
                  <a:gd name="T45" fmla="*/ 0 h 172"/>
                  <a:gd name="T46" fmla="*/ 0 w 172"/>
                  <a:gd name="T47" fmla="*/ 0 h 172"/>
                  <a:gd name="T48" fmla="*/ 0 w 172"/>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2"/>
                  <a:gd name="T77" fmla="*/ 172 w 17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2">
                    <a:moveTo>
                      <a:pt x="160" y="129"/>
                    </a:moveTo>
                    <a:lnTo>
                      <a:pt x="172" y="96"/>
                    </a:lnTo>
                    <a:lnTo>
                      <a:pt x="168" y="64"/>
                    </a:lnTo>
                    <a:lnTo>
                      <a:pt x="155" y="33"/>
                    </a:lnTo>
                    <a:lnTo>
                      <a:pt x="129" y="11"/>
                    </a:lnTo>
                    <a:lnTo>
                      <a:pt x="114" y="4"/>
                    </a:lnTo>
                    <a:lnTo>
                      <a:pt x="96" y="0"/>
                    </a:lnTo>
                    <a:lnTo>
                      <a:pt x="80" y="0"/>
                    </a:lnTo>
                    <a:lnTo>
                      <a:pt x="65" y="4"/>
                    </a:lnTo>
                    <a:lnTo>
                      <a:pt x="49" y="10"/>
                    </a:lnTo>
                    <a:lnTo>
                      <a:pt x="33" y="17"/>
                    </a:lnTo>
                    <a:lnTo>
                      <a:pt x="22" y="29"/>
                    </a:lnTo>
                    <a:lnTo>
                      <a:pt x="12" y="43"/>
                    </a:lnTo>
                    <a:lnTo>
                      <a:pt x="0" y="76"/>
                    </a:lnTo>
                    <a:lnTo>
                      <a:pt x="4" y="107"/>
                    </a:lnTo>
                    <a:lnTo>
                      <a:pt x="18" y="139"/>
                    </a:lnTo>
                    <a:lnTo>
                      <a:pt x="43" y="160"/>
                    </a:lnTo>
                    <a:lnTo>
                      <a:pt x="59" y="168"/>
                    </a:lnTo>
                    <a:lnTo>
                      <a:pt x="76" y="172"/>
                    </a:lnTo>
                    <a:lnTo>
                      <a:pt x="92" y="172"/>
                    </a:lnTo>
                    <a:lnTo>
                      <a:pt x="108" y="168"/>
                    </a:lnTo>
                    <a:lnTo>
                      <a:pt x="123" y="162"/>
                    </a:lnTo>
                    <a:lnTo>
                      <a:pt x="139" y="154"/>
                    </a:lnTo>
                    <a:lnTo>
                      <a:pt x="151" y="143"/>
                    </a:lnTo>
                    <a:lnTo>
                      <a:pt x="16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88"/>
              <p:cNvSpPr>
                <a:spLocks/>
              </p:cNvSpPr>
              <p:nvPr/>
            </p:nvSpPr>
            <p:spPr bwMode="auto">
              <a:xfrm>
                <a:off x="3379" y="2461"/>
                <a:ext cx="30" cy="31"/>
              </a:xfrm>
              <a:custGeom>
                <a:avLst/>
                <a:gdLst>
                  <a:gd name="T0" fmla="*/ 0 w 172"/>
                  <a:gd name="T1" fmla="*/ 0 h 170"/>
                  <a:gd name="T2" fmla="*/ 0 w 172"/>
                  <a:gd name="T3" fmla="*/ 0 h 170"/>
                  <a:gd name="T4" fmla="*/ 0 w 172"/>
                  <a:gd name="T5" fmla="*/ 0 h 170"/>
                  <a:gd name="T6" fmla="*/ 0 w 172"/>
                  <a:gd name="T7" fmla="*/ 0 h 170"/>
                  <a:gd name="T8" fmla="*/ 0 w 172"/>
                  <a:gd name="T9" fmla="*/ 0 h 170"/>
                  <a:gd name="T10" fmla="*/ 0 w 172"/>
                  <a:gd name="T11" fmla="*/ 0 h 170"/>
                  <a:gd name="T12" fmla="*/ 0 w 172"/>
                  <a:gd name="T13" fmla="*/ 0 h 170"/>
                  <a:gd name="T14" fmla="*/ 0 w 172"/>
                  <a:gd name="T15" fmla="*/ 0 h 170"/>
                  <a:gd name="T16" fmla="*/ 0 w 172"/>
                  <a:gd name="T17" fmla="*/ 0 h 170"/>
                  <a:gd name="T18" fmla="*/ 0 w 172"/>
                  <a:gd name="T19" fmla="*/ 0 h 170"/>
                  <a:gd name="T20" fmla="*/ 0 w 172"/>
                  <a:gd name="T21" fmla="*/ 0 h 170"/>
                  <a:gd name="T22" fmla="*/ 0 w 172"/>
                  <a:gd name="T23" fmla="*/ 0 h 170"/>
                  <a:gd name="T24" fmla="*/ 0 w 172"/>
                  <a:gd name="T25" fmla="*/ 0 h 170"/>
                  <a:gd name="T26" fmla="*/ 0 w 172"/>
                  <a:gd name="T27" fmla="*/ 0 h 170"/>
                  <a:gd name="T28" fmla="*/ 0 w 172"/>
                  <a:gd name="T29" fmla="*/ 0 h 170"/>
                  <a:gd name="T30" fmla="*/ 0 w 172"/>
                  <a:gd name="T31" fmla="*/ 0 h 170"/>
                  <a:gd name="T32" fmla="*/ 0 w 172"/>
                  <a:gd name="T33" fmla="*/ 0 h 170"/>
                  <a:gd name="T34" fmla="*/ 0 w 172"/>
                  <a:gd name="T35" fmla="*/ 0 h 170"/>
                  <a:gd name="T36" fmla="*/ 0 w 172"/>
                  <a:gd name="T37" fmla="*/ 0 h 170"/>
                  <a:gd name="T38" fmla="*/ 0 w 172"/>
                  <a:gd name="T39" fmla="*/ 0 h 170"/>
                  <a:gd name="T40" fmla="*/ 0 w 172"/>
                  <a:gd name="T41" fmla="*/ 0 h 170"/>
                  <a:gd name="T42" fmla="*/ 0 w 172"/>
                  <a:gd name="T43" fmla="*/ 0 h 170"/>
                  <a:gd name="T44" fmla="*/ 0 w 172"/>
                  <a:gd name="T45" fmla="*/ 0 h 170"/>
                  <a:gd name="T46" fmla="*/ 0 w 172"/>
                  <a:gd name="T47" fmla="*/ 0 h 170"/>
                  <a:gd name="T48" fmla="*/ 0 w 172"/>
                  <a:gd name="T49" fmla="*/ 0 h 170"/>
                  <a:gd name="T50" fmla="*/ 0 w 172"/>
                  <a:gd name="T51" fmla="*/ 0 h 170"/>
                  <a:gd name="T52" fmla="*/ 0 w 172"/>
                  <a:gd name="T53" fmla="*/ 0 h 170"/>
                  <a:gd name="T54" fmla="*/ 0 w 172"/>
                  <a:gd name="T55" fmla="*/ 0 h 170"/>
                  <a:gd name="T56" fmla="*/ 0 w 172"/>
                  <a:gd name="T57" fmla="*/ 0 h 170"/>
                  <a:gd name="T58" fmla="*/ 0 w 172"/>
                  <a:gd name="T59" fmla="*/ 0 h 170"/>
                  <a:gd name="T60" fmla="*/ 0 w 172"/>
                  <a:gd name="T61" fmla="*/ 0 h 170"/>
                  <a:gd name="T62" fmla="*/ 0 w 172"/>
                  <a:gd name="T63" fmla="*/ 0 h 170"/>
                  <a:gd name="T64" fmla="*/ 0 w 172"/>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170"/>
                  <a:gd name="T101" fmla="*/ 172 w 172"/>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170">
                    <a:moveTo>
                      <a:pt x="172" y="84"/>
                    </a:moveTo>
                    <a:lnTo>
                      <a:pt x="170" y="67"/>
                    </a:lnTo>
                    <a:lnTo>
                      <a:pt x="166" y="51"/>
                    </a:lnTo>
                    <a:lnTo>
                      <a:pt x="156" y="37"/>
                    </a:lnTo>
                    <a:lnTo>
                      <a:pt x="146" y="24"/>
                    </a:lnTo>
                    <a:lnTo>
                      <a:pt x="133" y="14"/>
                    </a:lnTo>
                    <a:lnTo>
                      <a:pt x="119" y="6"/>
                    </a:lnTo>
                    <a:lnTo>
                      <a:pt x="103" y="2"/>
                    </a:lnTo>
                    <a:lnTo>
                      <a:pt x="86" y="0"/>
                    </a:lnTo>
                    <a:lnTo>
                      <a:pt x="68" y="2"/>
                    </a:lnTo>
                    <a:lnTo>
                      <a:pt x="52" y="6"/>
                    </a:lnTo>
                    <a:lnTo>
                      <a:pt x="39" y="14"/>
                    </a:lnTo>
                    <a:lnTo>
                      <a:pt x="25" y="24"/>
                    </a:lnTo>
                    <a:lnTo>
                      <a:pt x="15" y="37"/>
                    </a:lnTo>
                    <a:lnTo>
                      <a:pt x="7" y="51"/>
                    </a:lnTo>
                    <a:lnTo>
                      <a:pt x="2" y="67"/>
                    </a:lnTo>
                    <a:lnTo>
                      <a:pt x="0" y="84"/>
                    </a:lnTo>
                    <a:lnTo>
                      <a:pt x="2" y="102"/>
                    </a:lnTo>
                    <a:lnTo>
                      <a:pt x="7" y="118"/>
                    </a:lnTo>
                    <a:lnTo>
                      <a:pt x="15" y="133"/>
                    </a:lnTo>
                    <a:lnTo>
                      <a:pt x="25" y="145"/>
                    </a:lnTo>
                    <a:lnTo>
                      <a:pt x="39" y="157"/>
                    </a:lnTo>
                    <a:lnTo>
                      <a:pt x="52" y="165"/>
                    </a:lnTo>
                    <a:lnTo>
                      <a:pt x="68" y="168"/>
                    </a:lnTo>
                    <a:lnTo>
                      <a:pt x="86" y="170"/>
                    </a:lnTo>
                    <a:lnTo>
                      <a:pt x="103" y="168"/>
                    </a:lnTo>
                    <a:lnTo>
                      <a:pt x="119" y="165"/>
                    </a:lnTo>
                    <a:lnTo>
                      <a:pt x="133" y="157"/>
                    </a:lnTo>
                    <a:lnTo>
                      <a:pt x="146" y="145"/>
                    </a:lnTo>
                    <a:lnTo>
                      <a:pt x="156" y="133"/>
                    </a:lnTo>
                    <a:lnTo>
                      <a:pt x="166" y="118"/>
                    </a:lnTo>
                    <a:lnTo>
                      <a:pt x="170" y="102"/>
                    </a:lnTo>
                    <a:lnTo>
                      <a:pt x="172" y="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89"/>
              <p:cNvSpPr>
                <a:spLocks/>
              </p:cNvSpPr>
              <p:nvPr/>
            </p:nvSpPr>
            <p:spPr bwMode="auto">
              <a:xfrm>
                <a:off x="3395" y="2530"/>
                <a:ext cx="31" cy="31"/>
              </a:xfrm>
              <a:custGeom>
                <a:avLst/>
                <a:gdLst>
                  <a:gd name="T0" fmla="*/ 0 w 171"/>
                  <a:gd name="T1" fmla="*/ 0 h 170"/>
                  <a:gd name="T2" fmla="*/ 0 w 171"/>
                  <a:gd name="T3" fmla="*/ 0 h 170"/>
                  <a:gd name="T4" fmla="*/ 0 w 171"/>
                  <a:gd name="T5" fmla="*/ 0 h 170"/>
                  <a:gd name="T6" fmla="*/ 0 w 171"/>
                  <a:gd name="T7" fmla="*/ 0 h 170"/>
                  <a:gd name="T8" fmla="*/ 0 w 171"/>
                  <a:gd name="T9" fmla="*/ 0 h 170"/>
                  <a:gd name="T10" fmla="*/ 0 w 171"/>
                  <a:gd name="T11" fmla="*/ 0 h 170"/>
                  <a:gd name="T12" fmla="*/ 0 w 171"/>
                  <a:gd name="T13" fmla="*/ 0 h 170"/>
                  <a:gd name="T14" fmla="*/ 0 w 171"/>
                  <a:gd name="T15" fmla="*/ 0 h 170"/>
                  <a:gd name="T16" fmla="*/ 0 w 171"/>
                  <a:gd name="T17" fmla="*/ 0 h 170"/>
                  <a:gd name="T18" fmla="*/ 0 w 171"/>
                  <a:gd name="T19" fmla="*/ 0 h 170"/>
                  <a:gd name="T20" fmla="*/ 0 w 171"/>
                  <a:gd name="T21" fmla="*/ 0 h 170"/>
                  <a:gd name="T22" fmla="*/ 0 w 171"/>
                  <a:gd name="T23" fmla="*/ 0 h 170"/>
                  <a:gd name="T24" fmla="*/ 0 w 171"/>
                  <a:gd name="T25" fmla="*/ 0 h 170"/>
                  <a:gd name="T26" fmla="*/ 0 w 171"/>
                  <a:gd name="T27" fmla="*/ 0 h 170"/>
                  <a:gd name="T28" fmla="*/ 0 w 171"/>
                  <a:gd name="T29" fmla="*/ 0 h 170"/>
                  <a:gd name="T30" fmla="*/ 0 w 171"/>
                  <a:gd name="T31" fmla="*/ 0 h 170"/>
                  <a:gd name="T32" fmla="*/ 0 w 171"/>
                  <a:gd name="T33" fmla="*/ 0 h 170"/>
                  <a:gd name="T34" fmla="*/ 0 w 171"/>
                  <a:gd name="T35" fmla="*/ 0 h 170"/>
                  <a:gd name="T36" fmla="*/ 0 w 171"/>
                  <a:gd name="T37" fmla="*/ 0 h 170"/>
                  <a:gd name="T38" fmla="*/ 0 w 171"/>
                  <a:gd name="T39" fmla="*/ 0 h 170"/>
                  <a:gd name="T40" fmla="*/ 0 w 171"/>
                  <a:gd name="T41" fmla="*/ 0 h 170"/>
                  <a:gd name="T42" fmla="*/ 0 w 171"/>
                  <a:gd name="T43" fmla="*/ 0 h 170"/>
                  <a:gd name="T44" fmla="*/ 0 w 171"/>
                  <a:gd name="T45" fmla="*/ 0 h 170"/>
                  <a:gd name="T46" fmla="*/ 0 w 171"/>
                  <a:gd name="T47" fmla="*/ 0 h 170"/>
                  <a:gd name="T48" fmla="*/ 0 w 171"/>
                  <a:gd name="T49" fmla="*/ 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159" y="43"/>
                    </a:moveTo>
                    <a:lnTo>
                      <a:pt x="149" y="29"/>
                    </a:lnTo>
                    <a:lnTo>
                      <a:pt x="137" y="17"/>
                    </a:lnTo>
                    <a:lnTo>
                      <a:pt x="122" y="9"/>
                    </a:lnTo>
                    <a:lnTo>
                      <a:pt x="106" y="4"/>
                    </a:lnTo>
                    <a:lnTo>
                      <a:pt x="90" y="0"/>
                    </a:lnTo>
                    <a:lnTo>
                      <a:pt x="75" y="0"/>
                    </a:lnTo>
                    <a:lnTo>
                      <a:pt x="57" y="4"/>
                    </a:lnTo>
                    <a:lnTo>
                      <a:pt x="42" y="11"/>
                    </a:lnTo>
                    <a:lnTo>
                      <a:pt x="16" y="33"/>
                    </a:lnTo>
                    <a:lnTo>
                      <a:pt x="2" y="62"/>
                    </a:lnTo>
                    <a:lnTo>
                      <a:pt x="0" y="96"/>
                    </a:lnTo>
                    <a:lnTo>
                      <a:pt x="10" y="127"/>
                    </a:lnTo>
                    <a:lnTo>
                      <a:pt x="20" y="140"/>
                    </a:lnTo>
                    <a:lnTo>
                      <a:pt x="34" y="152"/>
                    </a:lnTo>
                    <a:lnTo>
                      <a:pt x="47" y="162"/>
                    </a:lnTo>
                    <a:lnTo>
                      <a:pt x="63" y="168"/>
                    </a:lnTo>
                    <a:lnTo>
                      <a:pt x="79" y="170"/>
                    </a:lnTo>
                    <a:lnTo>
                      <a:pt x="96" y="170"/>
                    </a:lnTo>
                    <a:lnTo>
                      <a:pt x="112" y="168"/>
                    </a:lnTo>
                    <a:lnTo>
                      <a:pt x="128" y="160"/>
                    </a:lnTo>
                    <a:lnTo>
                      <a:pt x="153" y="137"/>
                    </a:lnTo>
                    <a:lnTo>
                      <a:pt x="167" y="107"/>
                    </a:lnTo>
                    <a:lnTo>
                      <a:pt x="171" y="74"/>
                    </a:lnTo>
                    <a:lnTo>
                      <a:pt x="159"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90"/>
              <p:cNvSpPr>
                <a:spLocks/>
              </p:cNvSpPr>
              <p:nvPr/>
            </p:nvSpPr>
            <p:spPr bwMode="auto">
              <a:xfrm>
                <a:off x="3445" y="2582"/>
                <a:ext cx="30" cy="31"/>
              </a:xfrm>
              <a:custGeom>
                <a:avLst/>
                <a:gdLst>
                  <a:gd name="T0" fmla="*/ 0 w 171"/>
                  <a:gd name="T1" fmla="*/ 0 h 172"/>
                  <a:gd name="T2" fmla="*/ 0 w 171"/>
                  <a:gd name="T3" fmla="*/ 0 h 172"/>
                  <a:gd name="T4" fmla="*/ 0 w 171"/>
                  <a:gd name="T5" fmla="*/ 0 h 172"/>
                  <a:gd name="T6" fmla="*/ 0 w 171"/>
                  <a:gd name="T7" fmla="*/ 0 h 172"/>
                  <a:gd name="T8" fmla="*/ 0 w 171"/>
                  <a:gd name="T9" fmla="*/ 0 h 172"/>
                  <a:gd name="T10" fmla="*/ 0 w 171"/>
                  <a:gd name="T11" fmla="*/ 0 h 172"/>
                  <a:gd name="T12" fmla="*/ 0 w 171"/>
                  <a:gd name="T13" fmla="*/ 0 h 172"/>
                  <a:gd name="T14" fmla="*/ 0 w 171"/>
                  <a:gd name="T15" fmla="*/ 0 h 172"/>
                  <a:gd name="T16" fmla="*/ 0 w 171"/>
                  <a:gd name="T17" fmla="*/ 0 h 172"/>
                  <a:gd name="T18" fmla="*/ 0 w 171"/>
                  <a:gd name="T19" fmla="*/ 0 h 172"/>
                  <a:gd name="T20" fmla="*/ 0 w 171"/>
                  <a:gd name="T21" fmla="*/ 0 h 172"/>
                  <a:gd name="T22" fmla="*/ 0 w 171"/>
                  <a:gd name="T23" fmla="*/ 0 h 172"/>
                  <a:gd name="T24" fmla="*/ 0 w 171"/>
                  <a:gd name="T25" fmla="*/ 0 h 172"/>
                  <a:gd name="T26" fmla="*/ 0 w 171"/>
                  <a:gd name="T27" fmla="*/ 0 h 172"/>
                  <a:gd name="T28" fmla="*/ 0 w 171"/>
                  <a:gd name="T29" fmla="*/ 0 h 172"/>
                  <a:gd name="T30" fmla="*/ 0 w 171"/>
                  <a:gd name="T31" fmla="*/ 0 h 172"/>
                  <a:gd name="T32" fmla="*/ 0 w 171"/>
                  <a:gd name="T33" fmla="*/ 0 h 172"/>
                  <a:gd name="T34" fmla="*/ 0 w 171"/>
                  <a:gd name="T35" fmla="*/ 0 h 172"/>
                  <a:gd name="T36" fmla="*/ 0 w 171"/>
                  <a:gd name="T37" fmla="*/ 0 h 172"/>
                  <a:gd name="T38" fmla="*/ 0 w 171"/>
                  <a:gd name="T39" fmla="*/ 0 h 172"/>
                  <a:gd name="T40" fmla="*/ 0 w 171"/>
                  <a:gd name="T41" fmla="*/ 0 h 172"/>
                  <a:gd name="T42" fmla="*/ 0 w 171"/>
                  <a:gd name="T43" fmla="*/ 0 h 172"/>
                  <a:gd name="T44" fmla="*/ 0 w 171"/>
                  <a:gd name="T45" fmla="*/ 0 h 172"/>
                  <a:gd name="T46" fmla="*/ 0 w 171"/>
                  <a:gd name="T47" fmla="*/ 0 h 172"/>
                  <a:gd name="T48" fmla="*/ 0 w 171"/>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2"/>
                  <a:gd name="T77" fmla="*/ 171 w 171"/>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2">
                    <a:moveTo>
                      <a:pt x="129" y="12"/>
                    </a:moveTo>
                    <a:lnTo>
                      <a:pt x="114" y="4"/>
                    </a:lnTo>
                    <a:lnTo>
                      <a:pt x="96" y="0"/>
                    </a:lnTo>
                    <a:lnTo>
                      <a:pt x="81" y="0"/>
                    </a:lnTo>
                    <a:lnTo>
                      <a:pt x="65" y="4"/>
                    </a:lnTo>
                    <a:lnTo>
                      <a:pt x="49" y="10"/>
                    </a:lnTo>
                    <a:lnTo>
                      <a:pt x="34" y="18"/>
                    </a:lnTo>
                    <a:lnTo>
                      <a:pt x="22" y="30"/>
                    </a:lnTo>
                    <a:lnTo>
                      <a:pt x="12" y="43"/>
                    </a:lnTo>
                    <a:lnTo>
                      <a:pt x="0" y="77"/>
                    </a:lnTo>
                    <a:lnTo>
                      <a:pt x="4" y="108"/>
                    </a:lnTo>
                    <a:lnTo>
                      <a:pt x="18" y="139"/>
                    </a:lnTo>
                    <a:lnTo>
                      <a:pt x="43" y="161"/>
                    </a:lnTo>
                    <a:lnTo>
                      <a:pt x="59" y="168"/>
                    </a:lnTo>
                    <a:lnTo>
                      <a:pt x="75" y="172"/>
                    </a:lnTo>
                    <a:lnTo>
                      <a:pt x="92" y="172"/>
                    </a:lnTo>
                    <a:lnTo>
                      <a:pt x="108" y="168"/>
                    </a:lnTo>
                    <a:lnTo>
                      <a:pt x="124" y="163"/>
                    </a:lnTo>
                    <a:lnTo>
                      <a:pt x="137" y="155"/>
                    </a:lnTo>
                    <a:lnTo>
                      <a:pt x="151" y="143"/>
                    </a:lnTo>
                    <a:lnTo>
                      <a:pt x="161" y="129"/>
                    </a:lnTo>
                    <a:lnTo>
                      <a:pt x="171" y="96"/>
                    </a:lnTo>
                    <a:lnTo>
                      <a:pt x="169" y="65"/>
                    </a:lnTo>
                    <a:lnTo>
                      <a:pt x="155" y="34"/>
                    </a:lnTo>
                    <a:lnTo>
                      <a:pt x="129"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91"/>
              <p:cNvSpPr>
                <a:spLocks/>
              </p:cNvSpPr>
              <p:nvPr/>
            </p:nvSpPr>
            <p:spPr bwMode="auto">
              <a:xfrm>
                <a:off x="3512" y="2602"/>
                <a:ext cx="32" cy="30"/>
              </a:xfrm>
              <a:custGeom>
                <a:avLst/>
                <a:gdLst>
                  <a:gd name="T0" fmla="*/ 0 w 170"/>
                  <a:gd name="T1" fmla="*/ 0 h 170"/>
                  <a:gd name="T2" fmla="*/ 0 w 170"/>
                  <a:gd name="T3" fmla="*/ 0 h 170"/>
                  <a:gd name="T4" fmla="*/ 0 w 170"/>
                  <a:gd name="T5" fmla="*/ 0 h 170"/>
                  <a:gd name="T6" fmla="*/ 0 w 170"/>
                  <a:gd name="T7" fmla="*/ 0 h 170"/>
                  <a:gd name="T8" fmla="*/ 0 w 170"/>
                  <a:gd name="T9" fmla="*/ 0 h 170"/>
                  <a:gd name="T10" fmla="*/ 0 w 170"/>
                  <a:gd name="T11" fmla="*/ 0 h 170"/>
                  <a:gd name="T12" fmla="*/ 0 w 170"/>
                  <a:gd name="T13" fmla="*/ 0 h 170"/>
                  <a:gd name="T14" fmla="*/ 0 w 170"/>
                  <a:gd name="T15" fmla="*/ 0 h 170"/>
                  <a:gd name="T16" fmla="*/ 0 w 170"/>
                  <a:gd name="T17" fmla="*/ 0 h 170"/>
                  <a:gd name="T18" fmla="*/ 0 w 170"/>
                  <a:gd name="T19" fmla="*/ 0 h 170"/>
                  <a:gd name="T20" fmla="*/ 0 w 170"/>
                  <a:gd name="T21" fmla="*/ 0 h 170"/>
                  <a:gd name="T22" fmla="*/ 0 w 170"/>
                  <a:gd name="T23" fmla="*/ 0 h 170"/>
                  <a:gd name="T24" fmla="*/ 0 w 170"/>
                  <a:gd name="T25" fmla="*/ 0 h 170"/>
                  <a:gd name="T26" fmla="*/ 0 w 170"/>
                  <a:gd name="T27" fmla="*/ 0 h 170"/>
                  <a:gd name="T28" fmla="*/ 0 w 170"/>
                  <a:gd name="T29" fmla="*/ 0 h 170"/>
                  <a:gd name="T30" fmla="*/ 0 w 170"/>
                  <a:gd name="T31" fmla="*/ 0 h 170"/>
                  <a:gd name="T32" fmla="*/ 0 w 170"/>
                  <a:gd name="T33" fmla="*/ 0 h 170"/>
                  <a:gd name="T34" fmla="*/ 0 w 170"/>
                  <a:gd name="T35" fmla="*/ 0 h 170"/>
                  <a:gd name="T36" fmla="*/ 0 w 170"/>
                  <a:gd name="T37" fmla="*/ 0 h 170"/>
                  <a:gd name="T38" fmla="*/ 0 w 170"/>
                  <a:gd name="T39" fmla="*/ 0 h 170"/>
                  <a:gd name="T40" fmla="*/ 0 w 170"/>
                  <a:gd name="T41" fmla="*/ 0 h 170"/>
                  <a:gd name="T42" fmla="*/ 0 w 170"/>
                  <a:gd name="T43" fmla="*/ 0 h 170"/>
                  <a:gd name="T44" fmla="*/ 0 w 170"/>
                  <a:gd name="T45" fmla="*/ 0 h 170"/>
                  <a:gd name="T46" fmla="*/ 0 w 170"/>
                  <a:gd name="T47" fmla="*/ 0 h 170"/>
                  <a:gd name="T48" fmla="*/ 0 w 170"/>
                  <a:gd name="T49" fmla="*/ 0 h 170"/>
                  <a:gd name="T50" fmla="*/ 0 w 170"/>
                  <a:gd name="T51" fmla="*/ 0 h 170"/>
                  <a:gd name="T52" fmla="*/ 0 w 170"/>
                  <a:gd name="T53" fmla="*/ 0 h 170"/>
                  <a:gd name="T54" fmla="*/ 0 w 170"/>
                  <a:gd name="T55" fmla="*/ 0 h 170"/>
                  <a:gd name="T56" fmla="*/ 0 w 170"/>
                  <a:gd name="T57" fmla="*/ 0 h 170"/>
                  <a:gd name="T58" fmla="*/ 0 w 170"/>
                  <a:gd name="T59" fmla="*/ 0 h 170"/>
                  <a:gd name="T60" fmla="*/ 0 w 170"/>
                  <a:gd name="T61" fmla="*/ 0 h 170"/>
                  <a:gd name="T62" fmla="*/ 0 w 170"/>
                  <a:gd name="T63" fmla="*/ 0 h 170"/>
                  <a:gd name="T64" fmla="*/ 0 w 170"/>
                  <a:gd name="T65" fmla="*/ 0 h 17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0"/>
                  <a:gd name="T101" fmla="*/ 170 w 170"/>
                  <a:gd name="T102" fmla="*/ 170 h 17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0">
                    <a:moveTo>
                      <a:pt x="84" y="0"/>
                    </a:moveTo>
                    <a:lnTo>
                      <a:pt x="66" y="2"/>
                    </a:lnTo>
                    <a:lnTo>
                      <a:pt x="51" y="6"/>
                    </a:lnTo>
                    <a:lnTo>
                      <a:pt x="37" y="15"/>
                    </a:lnTo>
                    <a:lnTo>
                      <a:pt x="25" y="25"/>
                    </a:lnTo>
                    <a:lnTo>
                      <a:pt x="14" y="39"/>
                    </a:lnTo>
                    <a:lnTo>
                      <a:pt x="6" y="53"/>
                    </a:lnTo>
                    <a:lnTo>
                      <a:pt x="2" y="68"/>
                    </a:lnTo>
                    <a:lnTo>
                      <a:pt x="0" y="86"/>
                    </a:lnTo>
                    <a:lnTo>
                      <a:pt x="2" y="103"/>
                    </a:lnTo>
                    <a:lnTo>
                      <a:pt x="6" y="119"/>
                    </a:lnTo>
                    <a:lnTo>
                      <a:pt x="14" y="133"/>
                    </a:lnTo>
                    <a:lnTo>
                      <a:pt x="25" y="145"/>
                    </a:lnTo>
                    <a:lnTo>
                      <a:pt x="37" y="156"/>
                    </a:lnTo>
                    <a:lnTo>
                      <a:pt x="51" y="164"/>
                    </a:lnTo>
                    <a:lnTo>
                      <a:pt x="66" y="168"/>
                    </a:lnTo>
                    <a:lnTo>
                      <a:pt x="84" y="170"/>
                    </a:lnTo>
                    <a:lnTo>
                      <a:pt x="102" y="168"/>
                    </a:lnTo>
                    <a:lnTo>
                      <a:pt x="117" y="164"/>
                    </a:lnTo>
                    <a:lnTo>
                      <a:pt x="131" y="156"/>
                    </a:lnTo>
                    <a:lnTo>
                      <a:pt x="145" y="145"/>
                    </a:lnTo>
                    <a:lnTo>
                      <a:pt x="154" y="133"/>
                    </a:lnTo>
                    <a:lnTo>
                      <a:pt x="164" y="119"/>
                    </a:lnTo>
                    <a:lnTo>
                      <a:pt x="168" y="103"/>
                    </a:lnTo>
                    <a:lnTo>
                      <a:pt x="170" y="86"/>
                    </a:lnTo>
                    <a:lnTo>
                      <a:pt x="168" y="68"/>
                    </a:lnTo>
                    <a:lnTo>
                      <a:pt x="164" y="53"/>
                    </a:lnTo>
                    <a:lnTo>
                      <a:pt x="154" y="39"/>
                    </a:lnTo>
                    <a:lnTo>
                      <a:pt x="145" y="25"/>
                    </a:lnTo>
                    <a:lnTo>
                      <a:pt x="131" y="15"/>
                    </a:lnTo>
                    <a:lnTo>
                      <a:pt x="117" y="6"/>
                    </a:lnTo>
                    <a:lnTo>
                      <a:pt x="102" y="2"/>
                    </a:lnTo>
                    <a:lnTo>
                      <a:pt x="8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92"/>
              <p:cNvSpPr>
                <a:spLocks/>
              </p:cNvSpPr>
              <p:nvPr/>
            </p:nvSpPr>
            <p:spPr bwMode="auto">
              <a:xfrm>
                <a:off x="3582" y="2585"/>
                <a:ext cx="30" cy="31"/>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43" y="12"/>
                    </a:moveTo>
                    <a:lnTo>
                      <a:pt x="18" y="33"/>
                    </a:lnTo>
                    <a:lnTo>
                      <a:pt x="4" y="64"/>
                    </a:lnTo>
                    <a:lnTo>
                      <a:pt x="0" y="96"/>
                    </a:lnTo>
                    <a:lnTo>
                      <a:pt x="12" y="129"/>
                    </a:lnTo>
                    <a:lnTo>
                      <a:pt x="22" y="143"/>
                    </a:lnTo>
                    <a:lnTo>
                      <a:pt x="33" y="154"/>
                    </a:lnTo>
                    <a:lnTo>
                      <a:pt x="47" y="162"/>
                    </a:lnTo>
                    <a:lnTo>
                      <a:pt x="63" y="168"/>
                    </a:lnTo>
                    <a:lnTo>
                      <a:pt x="78" y="172"/>
                    </a:lnTo>
                    <a:lnTo>
                      <a:pt x="96" y="172"/>
                    </a:lnTo>
                    <a:lnTo>
                      <a:pt x="112" y="168"/>
                    </a:lnTo>
                    <a:lnTo>
                      <a:pt x="127" y="160"/>
                    </a:lnTo>
                    <a:lnTo>
                      <a:pt x="153" y="139"/>
                    </a:lnTo>
                    <a:lnTo>
                      <a:pt x="166" y="107"/>
                    </a:lnTo>
                    <a:lnTo>
                      <a:pt x="170" y="76"/>
                    </a:lnTo>
                    <a:lnTo>
                      <a:pt x="159" y="43"/>
                    </a:lnTo>
                    <a:lnTo>
                      <a:pt x="149" y="29"/>
                    </a:lnTo>
                    <a:lnTo>
                      <a:pt x="137" y="17"/>
                    </a:lnTo>
                    <a:lnTo>
                      <a:pt x="123" y="10"/>
                    </a:lnTo>
                    <a:lnTo>
                      <a:pt x="108" y="4"/>
                    </a:lnTo>
                    <a:lnTo>
                      <a:pt x="92" y="0"/>
                    </a:lnTo>
                    <a:lnTo>
                      <a:pt x="75" y="0"/>
                    </a:lnTo>
                    <a:lnTo>
                      <a:pt x="59" y="4"/>
                    </a:lnTo>
                    <a:lnTo>
                      <a:pt x="43" y="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93"/>
              <p:cNvSpPr>
                <a:spLocks/>
              </p:cNvSpPr>
              <p:nvPr/>
            </p:nvSpPr>
            <p:spPr bwMode="auto">
              <a:xfrm>
                <a:off x="3633" y="2535"/>
                <a:ext cx="30" cy="32"/>
              </a:xfrm>
              <a:custGeom>
                <a:avLst/>
                <a:gdLst>
                  <a:gd name="T0" fmla="*/ 0 w 170"/>
                  <a:gd name="T1" fmla="*/ 0 h 172"/>
                  <a:gd name="T2" fmla="*/ 0 w 170"/>
                  <a:gd name="T3" fmla="*/ 0 h 172"/>
                  <a:gd name="T4" fmla="*/ 0 w 170"/>
                  <a:gd name="T5" fmla="*/ 0 h 172"/>
                  <a:gd name="T6" fmla="*/ 0 w 170"/>
                  <a:gd name="T7" fmla="*/ 0 h 172"/>
                  <a:gd name="T8" fmla="*/ 0 w 170"/>
                  <a:gd name="T9" fmla="*/ 0 h 172"/>
                  <a:gd name="T10" fmla="*/ 0 w 170"/>
                  <a:gd name="T11" fmla="*/ 0 h 172"/>
                  <a:gd name="T12" fmla="*/ 0 w 170"/>
                  <a:gd name="T13" fmla="*/ 0 h 172"/>
                  <a:gd name="T14" fmla="*/ 0 w 170"/>
                  <a:gd name="T15" fmla="*/ 0 h 172"/>
                  <a:gd name="T16" fmla="*/ 0 w 170"/>
                  <a:gd name="T17" fmla="*/ 0 h 172"/>
                  <a:gd name="T18" fmla="*/ 0 w 170"/>
                  <a:gd name="T19" fmla="*/ 0 h 172"/>
                  <a:gd name="T20" fmla="*/ 0 w 170"/>
                  <a:gd name="T21" fmla="*/ 0 h 172"/>
                  <a:gd name="T22" fmla="*/ 0 w 170"/>
                  <a:gd name="T23" fmla="*/ 0 h 172"/>
                  <a:gd name="T24" fmla="*/ 0 w 170"/>
                  <a:gd name="T25" fmla="*/ 0 h 172"/>
                  <a:gd name="T26" fmla="*/ 0 w 170"/>
                  <a:gd name="T27" fmla="*/ 0 h 172"/>
                  <a:gd name="T28" fmla="*/ 0 w 170"/>
                  <a:gd name="T29" fmla="*/ 0 h 172"/>
                  <a:gd name="T30" fmla="*/ 0 w 170"/>
                  <a:gd name="T31" fmla="*/ 0 h 172"/>
                  <a:gd name="T32" fmla="*/ 0 w 170"/>
                  <a:gd name="T33" fmla="*/ 0 h 172"/>
                  <a:gd name="T34" fmla="*/ 0 w 170"/>
                  <a:gd name="T35" fmla="*/ 0 h 172"/>
                  <a:gd name="T36" fmla="*/ 0 w 170"/>
                  <a:gd name="T37" fmla="*/ 0 h 172"/>
                  <a:gd name="T38" fmla="*/ 0 w 170"/>
                  <a:gd name="T39" fmla="*/ 0 h 172"/>
                  <a:gd name="T40" fmla="*/ 0 w 170"/>
                  <a:gd name="T41" fmla="*/ 0 h 172"/>
                  <a:gd name="T42" fmla="*/ 0 w 170"/>
                  <a:gd name="T43" fmla="*/ 0 h 172"/>
                  <a:gd name="T44" fmla="*/ 0 w 170"/>
                  <a:gd name="T45" fmla="*/ 0 h 172"/>
                  <a:gd name="T46" fmla="*/ 0 w 170"/>
                  <a:gd name="T47" fmla="*/ 0 h 172"/>
                  <a:gd name="T48" fmla="*/ 0 w 170"/>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2"/>
                  <a:gd name="T77" fmla="*/ 170 w 170"/>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2">
                    <a:moveTo>
                      <a:pt x="12" y="43"/>
                    </a:moveTo>
                    <a:lnTo>
                      <a:pt x="0" y="76"/>
                    </a:lnTo>
                    <a:lnTo>
                      <a:pt x="4" y="108"/>
                    </a:lnTo>
                    <a:lnTo>
                      <a:pt x="17" y="139"/>
                    </a:lnTo>
                    <a:lnTo>
                      <a:pt x="43" y="160"/>
                    </a:lnTo>
                    <a:lnTo>
                      <a:pt x="58" y="168"/>
                    </a:lnTo>
                    <a:lnTo>
                      <a:pt x="74" y="172"/>
                    </a:lnTo>
                    <a:lnTo>
                      <a:pt x="92" y="172"/>
                    </a:lnTo>
                    <a:lnTo>
                      <a:pt x="107" y="168"/>
                    </a:lnTo>
                    <a:lnTo>
                      <a:pt x="123" y="162"/>
                    </a:lnTo>
                    <a:lnTo>
                      <a:pt x="137" y="154"/>
                    </a:lnTo>
                    <a:lnTo>
                      <a:pt x="150" y="143"/>
                    </a:lnTo>
                    <a:lnTo>
                      <a:pt x="160" y="129"/>
                    </a:lnTo>
                    <a:lnTo>
                      <a:pt x="170" y="96"/>
                    </a:lnTo>
                    <a:lnTo>
                      <a:pt x="168" y="65"/>
                    </a:lnTo>
                    <a:lnTo>
                      <a:pt x="154" y="33"/>
                    </a:lnTo>
                    <a:lnTo>
                      <a:pt x="129" y="12"/>
                    </a:lnTo>
                    <a:lnTo>
                      <a:pt x="113" y="4"/>
                    </a:lnTo>
                    <a:lnTo>
                      <a:pt x="96" y="0"/>
                    </a:lnTo>
                    <a:lnTo>
                      <a:pt x="80" y="0"/>
                    </a:lnTo>
                    <a:lnTo>
                      <a:pt x="64" y="4"/>
                    </a:lnTo>
                    <a:lnTo>
                      <a:pt x="49" y="10"/>
                    </a:lnTo>
                    <a:lnTo>
                      <a:pt x="33" y="18"/>
                    </a:lnTo>
                    <a:lnTo>
                      <a:pt x="21" y="29"/>
                    </a:lnTo>
                    <a:lnTo>
                      <a:pt x="12"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94"/>
              <p:cNvSpPr>
                <a:spLocks/>
              </p:cNvSpPr>
              <p:nvPr/>
            </p:nvSpPr>
            <p:spPr bwMode="auto">
              <a:xfrm>
                <a:off x="3653" y="2468"/>
                <a:ext cx="31" cy="31"/>
              </a:xfrm>
              <a:custGeom>
                <a:avLst/>
                <a:gdLst>
                  <a:gd name="T0" fmla="*/ 0 w 170"/>
                  <a:gd name="T1" fmla="*/ 0 h 173"/>
                  <a:gd name="T2" fmla="*/ 0 w 170"/>
                  <a:gd name="T3" fmla="*/ 0 h 173"/>
                  <a:gd name="T4" fmla="*/ 0 w 170"/>
                  <a:gd name="T5" fmla="*/ 0 h 173"/>
                  <a:gd name="T6" fmla="*/ 0 w 170"/>
                  <a:gd name="T7" fmla="*/ 0 h 173"/>
                  <a:gd name="T8" fmla="*/ 0 w 170"/>
                  <a:gd name="T9" fmla="*/ 0 h 173"/>
                  <a:gd name="T10" fmla="*/ 0 w 170"/>
                  <a:gd name="T11" fmla="*/ 0 h 173"/>
                  <a:gd name="T12" fmla="*/ 0 w 170"/>
                  <a:gd name="T13" fmla="*/ 0 h 173"/>
                  <a:gd name="T14" fmla="*/ 0 w 170"/>
                  <a:gd name="T15" fmla="*/ 0 h 173"/>
                  <a:gd name="T16" fmla="*/ 0 w 170"/>
                  <a:gd name="T17" fmla="*/ 0 h 173"/>
                  <a:gd name="T18" fmla="*/ 0 w 170"/>
                  <a:gd name="T19" fmla="*/ 0 h 173"/>
                  <a:gd name="T20" fmla="*/ 0 w 170"/>
                  <a:gd name="T21" fmla="*/ 0 h 173"/>
                  <a:gd name="T22" fmla="*/ 0 w 170"/>
                  <a:gd name="T23" fmla="*/ 0 h 173"/>
                  <a:gd name="T24" fmla="*/ 0 w 170"/>
                  <a:gd name="T25" fmla="*/ 0 h 173"/>
                  <a:gd name="T26" fmla="*/ 0 w 170"/>
                  <a:gd name="T27" fmla="*/ 0 h 173"/>
                  <a:gd name="T28" fmla="*/ 0 w 170"/>
                  <a:gd name="T29" fmla="*/ 0 h 173"/>
                  <a:gd name="T30" fmla="*/ 0 w 170"/>
                  <a:gd name="T31" fmla="*/ 0 h 173"/>
                  <a:gd name="T32" fmla="*/ 0 w 170"/>
                  <a:gd name="T33" fmla="*/ 0 h 173"/>
                  <a:gd name="T34" fmla="*/ 0 w 170"/>
                  <a:gd name="T35" fmla="*/ 0 h 173"/>
                  <a:gd name="T36" fmla="*/ 0 w 170"/>
                  <a:gd name="T37" fmla="*/ 0 h 173"/>
                  <a:gd name="T38" fmla="*/ 0 w 170"/>
                  <a:gd name="T39" fmla="*/ 0 h 173"/>
                  <a:gd name="T40" fmla="*/ 0 w 170"/>
                  <a:gd name="T41" fmla="*/ 0 h 173"/>
                  <a:gd name="T42" fmla="*/ 0 w 170"/>
                  <a:gd name="T43" fmla="*/ 0 h 173"/>
                  <a:gd name="T44" fmla="*/ 0 w 170"/>
                  <a:gd name="T45" fmla="*/ 0 h 173"/>
                  <a:gd name="T46" fmla="*/ 0 w 170"/>
                  <a:gd name="T47" fmla="*/ 0 h 173"/>
                  <a:gd name="T48" fmla="*/ 0 w 170"/>
                  <a:gd name="T49" fmla="*/ 0 h 173"/>
                  <a:gd name="T50" fmla="*/ 0 w 170"/>
                  <a:gd name="T51" fmla="*/ 0 h 173"/>
                  <a:gd name="T52" fmla="*/ 0 w 170"/>
                  <a:gd name="T53" fmla="*/ 0 h 173"/>
                  <a:gd name="T54" fmla="*/ 0 w 170"/>
                  <a:gd name="T55" fmla="*/ 0 h 173"/>
                  <a:gd name="T56" fmla="*/ 0 w 170"/>
                  <a:gd name="T57" fmla="*/ 0 h 173"/>
                  <a:gd name="T58" fmla="*/ 0 w 170"/>
                  <a:gd name="T59" fmla="*/ 0 h 173"/>
                  <a:gd name="T60" fmla="*/ 0 w 170"/>
                  <a:gd name="T61" fmla="*/ 0 h 173"/>
                  <a:gd name="T62" fmla="*/ 0 w 170"/>
                  <a:gd name="T63" fmla="*/ 0 h 173"/>
                  <a:gd name="T64" fmla="*/ 0 w 170"/>
                  <a:gd name="T65" fmla="*/ 0 h 1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
                  <a:gd name="T100" fmla="*/ 0 h 173"/>
                  <a:gd name="T101" fmla="*/ 170 w 170"/>
                  <a:gd name="T102" fmla="*/ 173 h 1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 h="173">
                    <a:moveTo>
                      <a:pt x="0" y="87"/>
                    </a:moveTo>
                    <a:lnTo>
                      <a:pt x="2" y="104"/>
                    </a:lnTo>
                    <a:lnTo>
                      <a:pt x="6" y="120"/>
                    </a:lnTo>
                    <a:lnTo>
                      <a:pt x="14" y="133"/>
                    </a:lnTo>
                    <a:lnTo>
                      <a:pt x="26" y="147"/>
                    </a:lnTo>
                    <a:lnTo>
                      <a:pt x="37" y="157"/>
                    </a:lnTo>
                    <a:lnTo>
                      <a:pt x="53" y="165"/>
                    </a:lnTo>
                    <a:lnTo>
                      <a:pt x="69" y="171"/>
                    </a:lnTo>
                    <a:lnTo>
                      <a:pt x="86" y="173"/>
                    </a:lnTo>
                    <a:lnTo>
                      <a:pt x="104" y="171"/>
                    </a:lnTo>
                    <a:lnTo>
                      <a:pt x="120" y="165"/>
                    </a:lnTo>
                    <a:lnTo>
                      <a:pt x="133" y="157"/>
                    </a:lnTo>
                    <a:lnTo>
                      <a:pt x="147" y="147"/>
                    </a:lnTo>
                    <a:lnTo>
                      <a:pt x="157" y="133"/>
                    </a:lnTo>
                    <a:lnTo>
                      <a:pt x="165" y="120"/>
                    </a:lnTo>
                    <a:lnTo>
                      <a:pt x="169" y="104"/>
                    </a:lnTo>
                    <a:lnTo>
                      <a:pt x="170" y="87"/>
                    </a:lnTo>
                    <a:lnTo>
                      <a:pt x="169" y="69"/>
                    </a:lnTo>
                    <a:lnTo>
                      <a:pt x="165" y="53"/>
                    </a:lnTo>
                    <a:lnTo>
                      <a:pt x="157" y="40"/>
                    </a:lnTo>
                    <a:lnTo>
                      <a:pt x="147" y="26"/>
                    </a:lnTo>
                    <a:lnTo>
                      <a:pt x="133" y="16"/>
                    </a:lnTo>
                    <a:lnTo>
                      <a:pt x="120" y="6"/>
                    </a:lnTo>
                    <a:lnTo>
                      <a:pt x="104" y="2"/>
                    </a:lnTo>
                    <a:lnTo>
                      <a:pt x="86" y="0"/>
                    </a:lnTo>
                    <a:lnTo>
                      <a:pt x="69" y="2"/>
                    </a:lnTo>
                    <a:lnTo>
                      <a:pt x="53" y="6"/>
                    </a:lnTo>
                    <a:lnTo>
                      <a:pt x="37" y="16"/>
                    </a:lnTo>
                    <a:lnTo>
                      <a:pt x="26" y="26"/>
                    </a:lnTo>
                    <a:lnTo>
                      <a:pt x="14" y="40"/>
                    </a:lnTo>
                    <a:lnTo>
                      <a:pt x="6" y="53"/>
                    </a:lnTo>
                    <a:lnTo>
                      <a:pt x="2" y="69"/>
                    </a:lnTo>
                    <a:lnTo>
                      <a:pt x="0" y="8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95"/>
              <p:cNvSpPr>
                <a:spLocks/>
              </p:cNvSpPr>
              <p:nvPr/>
            </p:nvSpPr>
            <p:spPr bwMode="auto">
              <a:xfrm>
                <a:off x="3636" y="2398"/>
                <a:ext cx="31" cy="31"/>
              </a:xfrm>
              <a:custGeom>
                <a:avLst/>
                <a:gdLst>
                  <a:gd name="T0" fmla="*/ 0 w 173"/>
                  <a:gd name="T1" fmla="*/ 0 h 172"/>
                  <a:gd name="T2" fmla="*/ 0 w 173"/>
                  <a:gd name="T3" fmla="*/ 0 h 172"/>
                  <a:gd name="T4" fmla="*/ 0 w 173"/>
                  <a:gd name="T5" fmla="*/ 0 h 172"/>
                  <a:gd name="T6" fmla="*/ 0 w 173"/>
                  <a:gd name="T7" fmla="*/ 0 h 172"/>
                  <a:gd name="T8" fmla="*/ 0 w 173"/>
                  <a:gd name="T9" fmla="*/ 0 h 172"/>
                  <a:gd name="T10" fmla="*/ 0 w 173"/>
                  <a:gd name="T11" fmla="*/ 0 h 172"/>
                  <a:gd name="T12" fmla="*/ 0 w 173"/>
                  <a:gd name="T13" fmla="*/ 0 h 172"/>
                  <a:gd name="T14" fmla="*/ 0 w 173"/>
                  <a:gd name="T15" fmla="*/ 0 h 172"/>
                  <a:gd name="T16" fmla="*/ 0 w 173"/>
                  <a:gd name="T17" fmla="*/ 0 h 172"/>
                  <a:gd name="T18" fmla="*/ 0 w 173"/>
                  <a:gd name="T19" fmla="*/ 0 h 172"/>
                  <a:gd name="T20" fmla="*/ 0 w 173"/>
                  <a:gd name="T21" fmla="*/ 0 h 172"/>
                  <a:gd name="T22" fmla="*/ 0 w 173"/>
                  <a:gd name="T23" fmla="*/ 0 h 172"/>
                  <a:gd name="T24" fmla="*/ 0 w 173"/>
                  <a:gd name="T25" fmla="*/ 0 h 172"/>
                  <a:gd name="T26" fmla="*/ 0 w 173"/>
                  <a:gd name="T27" fmla="*/ 0 h 172"/>
                  <a:gd name="T28" fmla="*/ 0 w 173"/>
                  <a:gd name="T29" fmla="*/ 0 h 172"/>
                  <a:gd name="T30" fmla="*/ 0 w 173"/>
                  <a:gd name="T31" fmla="*/ 0 h 172"/>
                  <a:gd name="T32" fmla="*/ 0 w 173"/>
                  <a:gd name="T33" fmla="*/ 0 h 172"/>
                  <a:gd name="T34" fmla="*/ 0 w 173"/>
                  <a:gd name="T35" fmla="*/ 0 h 172"/>
                  <a:gd name="T36" fmla="*/ 0 w 173"/>
                  <a:gd name="T37" fmla="*/ 0 h 172"/>
                  <a:gd name="T38" fmla="*/ 0 w 173"/>
                  <a:gd name="T39" fmla="*/ 0 h 172"/>
                  <a:gd name="T40" fmla="*/ 0 w 173"/>
                  <a:gd name="T41" fmla="*/ 0 h 172"/>
                  <a:gd name="T42" fmla="*/ 0 w 173"/>
                  <a:gd name="T43" fmla="*/ 0 h 172"/>
                  <a:gd name="T44" fmla="*/ 0 w 173"/>
                  <a:gd name="T45" fmla="*/ 0 h 172"/>
                  <a:gd name="T46" fmla="*/ 0 w 173"/>
                  <a:gd name="T47" fmla="*/ 0 h 172"/>
                  <a:gd name="T48" fmla="*/ 0 w 173"/>
                  <a:gd name="T49" fmla="*/ 0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3"/>
                  <a:gd name="T76" fmla="*/ 0 h 172"/>
                  <a:gd name="T77" fmla="*/ 173 w 173"/>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3" h="172">
                    <a:moveTo>
                      <a:pt x="12" y="129"/>
                    </a:moveTo>
                    <a:lnTo>
                      <a:pt x="22" y="143"/>
                    </a:lnTo>
                    <a:lnTo>
                      <a:pt x="34" y="155"/>
                    </a:lnTo>
                    <a:lnTo>
                      <a:pt x="49" y="162"/>
                    </a:lnTo>
                    <a:lnTo>
                      <a:pt x="65" y="168"/>
                    </a:lnTo>
                    <a:lnTo>
                      <a:pt x="81" y="172"/>
                    </a:lnTo>
                    <a:lnTo>
                      <a:pt x="96" y="172"/>
                    </a:lnTo>
                    <a:lnTo>
                      <a:pt x="114" y="168"/>
                    </a:lnTo>
                    <a:lnTo>
                      <a:pt x="129" y="160"/>
                    </a:lnTo>
                    <a:lnTo>
                      <a:pt x="155" y="139"/>
                    </a:lnTo>
                    <a:lnTo>
                      <a:pt x="169" y="108"/>
                    </a:lnTo>
                    <a:lnTo>
                      <a:pt x="173" y="76"/>
                    </a:lnTo>
                    <a:lnTo>
                      <a:pt x="161" y="43"/>
                    </a:lnTo>
                    <a:lnTo>
                      <a:pt x="151" y="29"/>
                    </a:lnTo>
                    <a:lnTo>
                      <a:pt x="139" y="18"/>
                    </a:lnTo>
                    <a:lnTo>
                      <a:pt x="124" y="10"/>
                    </a:lnTo>
                    <a:lnTo>
                      <a:pt x="108" y="4"/>
                    </a:lnTo>
                    <a:lnTo>
                      <a:pt x="92" y="0"/>
                    </a:lnTo>
                    <a:lnTo>
                      <a:pt x="77" y="0"/>
                    </a:lnTo>
                    <a:lnTo>
                      <a:pt x="59" y="4"/>
                    </a:lnTo>
                    <a:lnTo>
                      <a:pt x="43" y="12"/>
                    </a:lnTo>
                    <a:lnTo>
                      <a:pt x="18" y="33"/>
                    </a:lnTo>
                    <a:lnTo>
                      <a:pt x="4" y="65"/>
                    </a:lnTo>
                    <a:lnTo>
                      <a:pt x="0" y="96"/>
                    </a:lnTo>
                    <a:lnTo>
                      <a:pt x="12"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96"/>
              <p:cNvSpPr>
                <a:spLocks/>
              </p:cNvSpPr>
              <p:nvPr/>
            </p:nvSpPr>
            <p:spPr bwMode="auto">
              <a:xfrm>
                <a:off x="3587" y="2347"/>
                <a:ext cx="31" cy="31"/>
              </a:xfrm>
              <a:custGeom>
                <a:avLst/>
                <a:gdLst>
                  <a:gd name="T0" fmla="*/ 0 w 172"/>
                  <a:gd name="T1" fmla="*/ 0 h 173"/>
                  <a:gd name="T2" fmla="*/ 0 w 172"/>
                  <a:gd name="T3" fmla="*/ 0 h 173"/>
                  <a:gd name="T4" fmla="*/ 0 w 172"/>
                  <a:gd name="T5" fmla="*/ 0 h 173"/>
                  <a:gd name="T6" fmla="*/ 0 w 172"/>
                  <a:gd name="T7" fmla="*/ 0 h 173"/>
                  <a:gd name="T8" fmla="*/ 0 w 172"/>
                  <a:gd name="T9" fmla="*/ 0 h 173"/>
                  <a:gd name="T10" fmla="*/ 0 w 172"/>
                  <a:gd name="T11" fmla="*/ 0 h 173"/>
                  <a:gd name="T12" fmla="*/ 0 w 172"/>
                  <a:gd name="T13" fmla="*/ 0 h 173"/>
                  <a:gd name="T14" fmla="*/ 0 w 172"/>
                  <a:gd name="T15" fmla="*/ 0 h 173"/>
                  <a:gd name="T16" fmla="*/ 0 w 172"/>
                  <a:gd name="T17" fmla="*/ 0 h 173"/>
                  <a:gd name="T18" fmla="*/ 0 w 172"/>
                  <a:gd name="T19" fmla="*/ 0 h 173"/>
                  <a:gd name="T20" fmla="*/ 0 w 172"/>
                  <a:gd name="T21" fmla="*/ 0 h 173"/>
                  <a:gd name="T22" fmla="*/ 0 w 172"/>
                  <a:gd name="T23" fmla="*/ 0 h 173"/>
                  <a:gd name="T24" fmla="*/ 0 w 172"/>
                  <a:gd name="T25" fmla="*/ 0 h 173"/>
                  <a:gd name="T26" fmla="*/ 0 w 172"/>
                  <a:gd name="T27" fmla="*/ 0 h 173"/>
                  <a:gd name="T28" fmla="*/ 0 w 172"/>
                  <a:gd name="T29" fmla="*/ 0 h 173"/>
                  <a:gd name="T30" fmla="*/ 0 w 172"/>
                  <a:gd name="T31" fmla="*/ 0 h 173"/>
                  <a:gd name="T32" fmla="*/ 0 w 172"/>
                  <a:gd name="T33" fmla="*/ 0 h 173"/>
                  <a:gd name="T34" fmla="*/ 0 w 172"/>
                  <a:gd name="T35" fmla="*/ 0 h 173"/>
                  <a:gd name="T36" fmla="*/ 0 w 172"/>
                  <a:gd name="T37" fmla="*/ 0 h 173"/>
                  <a:gd name="T38" fmla="*/ 0 w 172"/>
                  <a:gd name="T39" fmla="*/ 0 h 173"/>
                  <a:gd name="T40" fmla="*/ 0 w 172"/>
                  <a:gd name="T41" fmla="*/ 0 h 173"/>
                  <a:gd name="T42" fmla="*/ 0 w 172"/>
                  <a:gd name="T43" fmla="*/ 0 h 173"/>
                  <a:gd name="T44" fmla="*/ 0 w 172"/>
                  <a:gd name="T45" fmla="*/ 0 h 173"/>
                  <a:gd name="T46" fmla="*/ 0 w 172"/>
                  <a:gd name="T47" fmla="*/ 0 h 173"/>
                  <a:gd name="T48" fmla="*/ 0 w 172"/>
                  <a:gd name="T49" fmla="*/ 0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2"/>
                  <a:gd name="T76" fmla="*/ 0 h 173"/>
                  <a:gd name="T77" fmla="*/ 172 w 172"/>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2" h="173">
                    <a:moveTo>
                      <a:pt x="43" y="161"/>
                    </a:moveTo>
                    <a:lnTo>
                      <a:pt x="58" y="169"/>
                    </a:lnTo>
                    <a:lnTo>
                      <a:pt x="76" y="173"/>
                    </a:lnTo>
                    <a:lnTo>
                      <a:pt x="91" y="173"/>
                    </a:lnTo>
                    <a:lnTo>
                      <a:pt x="107" y="169"/>
                    </a:lnTo>
                    <a:lnTo>
                      <a:pt x="123" y="163"/>
                    </a:lnTo>
                    <a:lnTo>
                      <a:pt x="138" y="155"/>
                    </a:lnTo>
                    <a:lnTo>
                      <a:pt x="150" y="143"/>
                    </a:lnTo>
                    <a:lnTo>
                      <a:pt x="160" y="130"/>
                    </a:lnTo>
                    <a:lnTo>
                      <a:pt x="172" y="96"/>
                    </a:lnTo>
                    <a:lnTo>
                      <a:pt x="168" y="65"/>
                    </a:lnTo>
                    <a:lnTo>
                      <a:pt x="154" y="34"/>
                    </a:lnTo>
                    <a:lnTo>
                      <a:pt x="129" y="12"/>
                    </a:lnTo>
                    <a:lnTo>
                      <a:pt x="113" y="4"/>
                    </a:lnTo>
                    <a:lnTo>
                      <a:pt x="95" y="0"/>
                    </a:lnTo>
                    <a:lnTo>
                      <a:pt x="80" y="0"/>
                    </a:lnTo>
                    <a:lnTo>
                      <a:pt x="64" y="4"/>
                    </a:lnTo>
                    <a:lnTo>
                      <a:pt x="48" y="10"/>
                    </a:lnTo>
                    <a:lnTo>
                      <a:pt x="33" y="18"/>
                    </a:lnTo>
                    <a:lnTo>
                      <a:pt x="21" y="30"/>
                    </a:lnTo>
                    <a:lnTo>
                      <a:pt x="11" y="43"/>
                    </a:lnTo>
                    <a:lnTo>
                      <a:pt x="0" y="77"/>
                    </a:lnTo>
                    <a:lnTo>
                      <a:pt x="3" y="108"/>
                    </a:lnTo>
                    <a:lnTo>
                      <a:pt x="17" y="139"/>
                    </a:lnTo>
                    <a:lnTo>
                      <a:pt x="43" y="1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373" name="Group 97"/>
          <p:cNvGrpSpPr>
            <a:grpSpLocks/>
          </p:cNvGrpSpPr>
          <p:nvPr/>
        </p:nvGrpSpPr>
        <p:grpSpPr bwMode="auto">
          <a:xfrm>
            <a:off x="6238875" y="5453063"/>
            <a:ext cx="1228725" cy="841375"/>
            <a:chOff x="463" y="1743"/>
            <a:chExt cx="1186" cy="813"/>
          </a:xfrm>
        </p:grpSpPr>
        <p:sp>
          <p:nvSpPr>
            <p:cNvPr id="15384" name="Freeform 9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9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AutoShape 10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7" name="AutoShape 10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5388" name="Freeform 10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89" name="Freeform 10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0" name="Freeform 10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5391" name="Freeform 10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10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10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10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95" name="Freeform 10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5396" name="Line 11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7" name="Line 11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8" name="Oval 11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5399" name="Freeform 11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11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Oval 11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5402" name="Freeform 11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3" name="Freeform 11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74" name="Group 118"/>
          <p:cNvGrpSpPr>
            <a:grpSpLocks/>
          </p:cNvGrpSpPr>
          <p:nvPr/>
        </p:nvGrpSpPr>
        <p:grpSpPr bwMode="auto">
          <a:xfrm>
            <a:off x="7529513" y="5451475"/>
            <a:ext cx="1228725" cy="841375"/>
            <a:chOff x="1808" y="2634"/>
            <a:chExt cx="1186" cy="813"/>
          </a:xfrm>
        </p:grpSpPr>
        <p:grpSp>
          <p:nvGrpSpPr>
            <p:cNvPr id="15375" name="Group 119"/>
            <p:cNvGrpSpPr>
              <a:grpSpLocks/>
            </p:cNvGrpSpPr>
            <p:nvPr/>
          </p:nvGrpSpPr>
          <p:grpSpPr bwMode="auto">
            <a:xfrm>
              <a:off x="1808" y="2634"/>
              <a:ext cx="1186" cy="813"/>
              <a:chOff x="1732" y="3507"/>
              <a:chExt cx="1186" cy="813"/>
            </a:xfrm>
          </p:grpSpPr>
          <p:sp>
            <p:nvSpPr>
              <p:cNvPr id="15382" name="AutoShape 120"/>
              <p:cNvSpPr>
                <a:spLocks noChangeArrowheads="1"/>
              </p:cNvSpPr>
              <p:nvPr/>
            </p:nvSpPr>
            <p:spPr bwMode="auto">
              <a:xfrm>
                <a:off x="1732" y="3507"/>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5383" name="AutoShape 121"/>
              <p:cNvSpPr>
                <a:spLocks noChangeArrowheads="1"/>
              </p:cNvSpPr>
              <p:nvPr/>
            </p:nvSpPr>
            <p:spPr bwMode="auto">
              <a:xfrm>
                <a:off x="1762" y="3537"/>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grpSp>
        <p:grpSp>
          <p:nvGrpSpPr>
            <p:cNvPr id="15376" name="Group 122"/>
            <p:cNvGrpSpPr>
              <a:grpSpLocks/>
            </p:cNvGrpSpPr>
            <p:nvPr/>
          </p:nvGrpSpPr>
          <p:grpSpPr bwMode="auto">
            <a:xfrm>
              <a:off x="2083" y="2655"/>
              <a:ext cx="617" cy="784"/>
              <a:chOff x="2900" y="2726"/>
              <a:chExt cx="505" cy="642"/>
            </a:xfrm>
          </p:grpSpPr>
          <p:sp>
            <p:nvSpPr>
              <p:cNvPr id="15377" name="Oval 123"/>
              <p:cNvSpPr>
                <a:spLocks noChangeArrowheads="1"/>
              </p:cNvSpPr>
              <p:nvPr/>
            </p:nvSpPr>
            <p:spPr bwMode="auto">
              <a:xfrm>
                <a:off x="3036" y="2726"/>
                <a:ext cx="251" cy="274"/>
              </a:xfrm>
              <a:prstGeom prst="ellipse">
                <a:avLst/>
              </a:prstGeom>
              <a:solidFill>
                <a:schemeClr val="folHlink"/>
              </a:solidFill>
              <a:ln w="12700" algn="ctr">
                <a:solidFill>
                  <a:schemeClr val="bg1"/>
                </a:solidFill>
                <a:round/>
                <a:headEnd/>
                <a:tailEnd/>
              </a:ln>
            </p:spPr>
            <p:txBody>
              <a:bodyPr lIns="0" tIns="0" rIns="0" bIns="0" anchor="ctr">
                <a:spAutoFit/>
              </a:bodyPr>
              <a:lstStyle/>
              <a:p>
                <a:endParaRPr lang="en-US"/>
              </a:p>
            </p:txBody>
          </p:sp>
          <p:sp>
            <p:nvSpPr>
              <p:cNvPr id="15378" name="Freeform 124"/>
              <p:cNvSpPr>
                <a:spLocks/>
              </p:cNvSpPr>
              <p:nvPr/>
            </p:nvSpPr>
            <p:spPr bwMode="auto">
              <a:xfrm>
                <a:off x="2931" y="2996"/>
                <a:ext cx="474" cy="372"/>
              </a:xfrm>
              <a:custGeom>
                <a:avLst/>
                <a:gdLst>
                  <a:gd name="T0" fmla="*/ 201 w 474"/>
                  <a:gd name="T1" fmla="*/ 0 h 372"/>
                  <a:gd name="T2" fmla="*/ 86 w 474"/>
                  <a:gd name="T3" fmla="*/ 21 h 372"/>
                  <a:gd name="T4" fmla="*/ 12 w 474"/>
                  <a:gd name="T5" fmla="*/ 61 h 372"/>
                  <a:gd name="T6" fmla="*/ 0 w 474"/>
                  <a:gd name="T7" fmla="*/ 188 h 372"/>
                  <a:gd name="T8" fmla="*/ 6 w 474"/>
                  <a:gd name="T9" fmla="*/ 275 h 372"/>
                  <a:gd name="T10" fmla="*/ 110 w 474"/>
                  <a:gd name="T11" fmla="*/ 310 h 372"/>
                  <a:gd name="T12" fmla="*/ 104 w 474"/>
                  <a:gd name="T13" fmla="*/ 372 h 372"/>
                  <a:gd name="T14" fmla="*/ 385 w 474"/>
                  <a:gd name="T15" fmla="*/ 357 h 372"/>
                  <a:gd name="T16" fmla="*/ 390 w 474"/>
                  <a:gd name="T17" fmla="*/ 280 h 372"/>
                  <a:gd name="T18" fmla="*/ 474 w 474"/>
                  <a:gd name="T19" fmla="*/ 211 h 372"/>
                  <a:gd name="T20" fmla="*/ 465 w 474"/>
                  <a:gd name="T21" fmla="*/ 67 h 372"/>
                  <a:gd name="T22" fmla="*/ 438 w 474"/>
                  <a:gd name="T23" fmla="*/ 16 h 372"/>
                  <a:gd name="T24" fmla="*/ 201 w 474"/>
                  <a:gd name="T25" fmla="*/ 0 h 3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4"/>
                  <a:gd name="T40" fmla="*/ 0 h 372"/>
                  <a:gd name="T41" fmla="*/ 474 w 474"/>
                  <a:gd name="T42" fmla="*/ 372 h 3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4" h="372">
                    <a:moveTo>
                      <a:pt x="201" y="0"/>
                    </a:moveTo>
                    <a:lnTo>
                      <a:pt x="86" y="21"/>
                    </a:lnTo>
                    <a:lnTo>
                      <a:pt x="12" y="61"/>
                    </a:lnTo>
                    <a:lnTo>
                      <a:pt x="0" y="188"/>
                    </a:lnTo>
                    <a:lnTo>
                      <a:pt x="6" y="275"/>
                    </a:lnTo>
                    <a:lnTo>
                      <a:pt x="110" y="310"/>
                    </a:lnTo>
                    <a:lnTo>
                      <a:pt x="104" y="372"/>
                    </a:lnTo>
                    <a:lnTo>
                      <a:pt x="385" y="357"/>
                    </a:lnTo>
                    <a:lnTo>
                      <a:pt x="390" y="280"/>
                    </a:lnTo>
                    <a:lnTo>
                      <a:pt x="474" y="211"/>
                    </a:lnTo>
                    <a:lnTo>
                      <a:pt x="465" y="67"/>
                    </a:lnTo>
                    <a:lnTo>
                      <a:pt x="438" y="16"/>
                    </a:lnTo>
                    <a:lnTo>
                      <a:pt x="201" y="0"/>
                    </a:lnTo>
                    <a:close/>
                  </a:path>
                </a:pathLst>
              </a:custGeom>
              <a:solidFill>
                <a:schemeClr val="folHlink"/>
              </a:solidFill>
              <a:ln w="12700" cap="flat" cmpd="sng">
                <a:solidFill>
                  <a:schemeClr val="bg1"/>
                </a:solidFill>
                <a:prstDash val="solid"/>
                <a:round/>
                <a:headEnd/>
                <a:tailEnd/>
              </a:ln>
            </p:spPr>
            <p:txBody>
              <a:bodyPr lIns="0" tIns="0" rIns="0" bIns="0" anchor="ctr">
                <a:spAutoFit/>
              </a:bodyPr>
              <a:lstStyle/>
              <a:p>
                <a:endParaRPr lang="en-US"/>
              </a:p>
            </p:txBody>
          </p:sp>
          <p:sp>
            <p:nvSpPr>
              <p:cNvPr id="15379" name="Freeform 125"/>
              <p:cNvSpPr>
                <a:spLocks/>
              </p:cNvSpPr>
              <p:nvPr/>
            </p:nvSpPr>
            <p:spPr bwMode="auto">
              <a:xfrm>
                <a:off x="2900" y="3068"/>
                <a:ext cx="409" cy="264"/>
              </a:xfrm>
              <a:custGeom>
                <a:avLst/>
                <a:gdLst>
                  <a:gd name="T0" fmla="*/ 2 w 559"/>
                  <a:gd name="T1" fmla="*/ 1 h 434"/>
                  <a:gd name="T2" fmla="*/ 24 w 559"/>
                  <a:gd name="T3" fmla="*/ 0 h 434"/>
                  <a:gd name="T4" fmla="*/ 23 w 559"/>
                  <a:gd name="T5" fmla="*/ 6 h 434"/>
                  <a:gd name="T6" fmla="*/ 43 w 559"/>
                  <a:gd name="T7" fmla="*/ 4 h 434"/>
                  <a:gd name="T8" fmla="*/ 56 w 559"/>
                  <a:gd name="T9" fmla="*/ 5 h 434"/>
                  <a:gd name="T10" fmla="*/ 63 w 559"/>
                  <a:gd name="T11" fmla="*/ 9 h 434"/>
                  <a:gd name="T12" fmla="*/ 59 w 559"/>
                  <a:gd name="T13" fmla="*/ 12 h 434"/>
                  <a:gd name="T14" fmla="*/ 43 w 559"/>
                  <a:gd name="T15" fmla="*/ 13 h 434"/>
                  <a:gd name="T16" fmla="*/ 26 w 559"/>
                  <a:gd name="T17" fmla="*/ 13 h 434"/>
                  <a:gd name="T18" fmla="*/ 10 w 559"/>
                  <a:gd name="T19" fmla="*/ 13 h 434"/>
                  <a:gd name="T20" fmla="*/ 1 w 559"/>
                  <a:gd name="T21" fmla="*/ 10 h 434"/>
                  <a:gd name="T22" fmla="*/ 0 w 559"/>
                  <a:gd name="T23" fmla="*/ 4 h 434"/>
                  <a:gd name="T24" fmla="*/ 2 w 559"/>
                  <a:gd name="T25" fmla="*/ 1 h 4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9"/>
                  <a:gd name="T40" fmla="*/ 0 h 434"/>
                  <a:gd name="T41" fmla="*/ 559 w 559"/>
                  <a:gd name="T42" fmla="*/ 434 h 4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9" h="434">
                    <a:moveTo>
                      <a:pt x="17" y="8"/>
                    </a:moveTo>
                    <a:lnTo>
                      <a:pt x="217" y="0"/>
                    </a:lnTo>
                    <a:lnTo>
                      <a:pt x="200" y="192"/>
                    </a:lnTo>
                    <a:lnTo>
                      <a:pt x="384" y="142"/>
                    </a:lnTo>
                    <a:lnTo>
                      <a:pt x="501" y="184"/>
                    </a:lnTo>
                    <a:lnTo>
                      <a:pt x="559" y="292"/>
                    </a:lnTo>
                    <a:lnTo>
                      <a:pt x="517" y="392"/>
                    </a:lnTo>
                    <a:lnTo>
                      <a:pt x="384" y="434"/>
                    </a:lnTo>
                    <a:lnTo>
                      <a:pt x="234" y="434"/>
                    </a:lnTo>
                    <a:lnTo>
                      <a:pt x="92" y="409"/>
                    </a:lnTo>
                    <a:lnTo>
                      <a:pt x="8" y="317"/>
                    </a:lnTo>
                    <a:lnTo>
                      <a:pt x="0" y="150"/>
                    </a:lnTo>
                    <a:lnTo>
                      <a:pt x="17" y="8"/>
                    </a:lnTo>
                    <a:close/>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0" name="Freeform 126"/>
              <p:cNvSpPr>
                <a:spLocks/>
              </p:cNvSpPr>
              <p:nvPr/>
            </p:nvSpPr>
            <p:spPr bwMode="auto">
              <a:xfrm>
                <a:off x="3022" y="2996"/>
                <a:ext cx="219" cy="331"/>
              </a:xfrm>
              <a:custGeom>
                <a:avLst/>
                <a:gdLst>
                  <a:gd name="T0" fmla="*/ 28 w 300"/>
                  <a:gd name="T1" fmla="*/ 0 h 543"/>
                  <a:gd name="T2" fmla="*/ 0 w 300"/>
                  <a:gd name="T3" fmla="*/ 17 h 543"/>
                  <a:gd name="T4" fmla="*/ 20 w 300"/>
                  <a:gd name="T5" fmla="*/ 17 h 543"/>
                  <a:gd name="T6" fmla="*/ 33 w 300"/>
                  <a:gd name="T7" fmla="*/ 1 h 543"/>
                  <a:gd name="T8" fmla="*/ 0 60000 65536"/>
                  <a:gd name="T9" fmla="*/ 0 60000 65536"/>
                  <a:gd name="T10" fmla="*/ 0 60000 65536"/>
                  <a:gd name="T11" fmla="*/ 0 60000 65536"/>
                  <a:gd name="T12" fmla="*/ 0 w 300"/>
                  <a:gd name="T13" fmla="*/ 0 h 543"/>
                  <a:gd name="T14" fmla="*/ 300 w 300"/>
                  <a:gd name="T15" fmla="*/ 543 h 543"/>
                </a:gdLst>
                <a:ahLst/>
                <a:cxnLst>
                  <a:cxn ang="T8">
                    <a:pos x="T0" y="T1"/>
                  </a:cxn>
                  <a:cxn ang="T9">
                    <a:pos x="T2" y="T3"/>
                  </a:cxn>
                  <a:cxn ang="T10">
                    <a:pos x="T4" y="T5"/>
                  </a:cxn>
                  <a:cxn ang="T11">
                    <a:pos x="T6" y="T7"/>
                  </a:cxn>
                </a:cxnLst>
                <a:rect l="T12" t="T13" r="T14" b="T15"/>
                <a:pathLst>
                  <a:path w="300" h="543">
                    <a:moveTo>
                      <a:pt x="250" y="0"/>
                    </a:moveTo>
                    <a:lnTo>
                      <a:pt x="0" y="543"/>
                    </a:lnTo>
                    <a:lnTo>
                      <a:pt x="192" y="543"/>
                    </a:lnTo>
                    <a:lnTo>
                      <a:pt x="300" y="17"/>
                    </a:lnTo>
                  </a:path>
                </a:pathLst>
              </a:custGeom>
              <a:solidFill>
                <a:schemeClr val="hlink"/>
              </a:solidFill>
              <a:ln w="6350" cap="flat" cmpd="sng">
                <a:solidFill>
                  <a:schemeClr val="bg1"/>
                </a:solidFill>
                <a:prstDash val="solid"/>
                <a:round/>
                <a:headEnd/>
                <a:tailEnd/>
              </a:ln>
            </p:spPr>
            <p:txBody>
              <a:bodyPr wrap="none" lIns="0" tIns="0" rIns="0" bIns="0" anchor="ctr">
                <a:spAutoFit/>
              </a:bodyPr>
              <a:lstStyle/>
              <a:p>
                <a:endParaRPr lang="en-US"/>
              </a:p>
            </p:txBody>
          </p:sp>
          <p:sp>
            <p:nvSpPr>
              <p:cNvPr id="15381" name="Line 127"/>
              <p:cNvSpPr>
                <a:spLocks noChangeShapeType="1"/>
              </p:cNvSpPr>
              <p:nvPr/>
            </p:nvSpPr>
            <p:spPr bwMode="auto">
              <a:xfrm flipV="1">
                <a:off x="3321" y="3093"/>
                <a:ext cx="13" cy="17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Tree>
    <p:extLst>
      <p:ext uri="{BB962C8B-B14F-4D97-AF65-F5344CB8AC3E}">
        <p14:creationId xmlns:p14="http://schemas.microsoft.com/office/powerpoint/2010/main" val="206141284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439738" y="4873625"/>
            <a:ext cx="2516187" cy="1119188"/>
            <a:chOff x="249" y="3010"/>
            <a:chExt cx="1585" cy="705"/>
          </a:xfrm>
        </p:grpSpPr>
        <p:sp>
          <p:nvSpPr>
            <p:cNvPr id="16414"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5"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16387"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6388" name="Group 6"/>
          <p:cNvGrpSpPr>
            <a:grpSpLocks/>
          </p:cNvGrpSpPr>
          <p:nvPr/>
        </p:nvGrpSpPr>
        <p:grpSpPr bwMode="auto">
          <a:xfrm>
            <a:off x="1752600" y="2933700"/>
            <a:ext cx="1531938" cy="1119188"/>
            <a:chOff x="2336" y="1536"/>
            <a:chExt cx="965" cy="705"/>
          </a:xfrm>
        </p:grpSpPr>
        <p:sp>
          <p:nvSpPr>
            <p:cNvPr id="16412"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3"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6389" name="Group 9"/>
          <p:cNvGrpSpPr>
            <a:grpSpLocks/>
          </p:cNvGrpSpPr>
          <p:nvPr/>
        </p:nvGrpSpPr>
        <p:grpSpPr bwMode="auto">
          <a:xfrm>
            <a:off x="3536950" y="2938463"/>
            <a:ext cx="1531938" cy="1119187"/>
            <a:chOff x="3460" y="1539"/>
            <a:chExt cx="965" cy="705"/>
          </a:xfrm>
        </p:grpSpPr>
        <p:sp>
          <p:nvSpPr>
            <p:cNvPr id="16410"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11"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6390" name="Group 12"/>
          <p:cNvGrpSpPr>
            <a:grpSpLocks/>
          </p:cNvGrpSpPr>
          <p:nvPr/>
        </p:nvGrpSpPr>
        <p:grpSpPr bwMode="auto">
          <a:xfrm>
            <a:off x="5322888" y="2941638"/>
            <a:ext cx="1531937" cy="1119187"/>
            <a:chOff x="2007" y="3322"/>
            <a:chExt cx="965" cy="705"/>
          </a:xfrm>
        </p:grpSpPr>
        <p:sp>
          <p:nvSpPr>
            <p:cNvPr id="16408"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9"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6391" name="Rectangle 15"/>
          <p:cNvSpPr>
            <a:spLocks noGrp="1" noChangeArrowheads="1"/>
          </p:cNvSpPr>
          <p:nvPr>
            <p:ph type="title"/>
          </p:nvPr>
        </p:nvSpPr>
        <p:spPr/>
        <p:txBody>
          <a:bodyPr/>
          <a:lstStyle/>
          <a:p>
            <a:pPr eaLnBrk="1" hangingPunct="1"/>
            <a:r>
              <a:rPr lang="en-US"/>
              <a:t>The intake process: manually entered claims</a:t>
            </a:r>
          </a:p>
        </p:txBody>
      </p:sp>
      <p:sp>
        <p:nvSpPr>
          <p:cNvPr id="16392"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6393" name="Line 17"/>
          <p:cNvSpPr>
            <a:spLocks noChangeShapeType="1"/>
          </p:cNvSpPr>
          <p:nvPr/>
        </p:nvSpPr>
        <p:spPr bwMode="auto">
          <a:xfrm>
            <a:off x="695325" y="2151063"/>
            <a:ext cx="0" cy="10048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8"/>
          <p:cNvSpPr>
            <a:spLocks noChangeShapeType="1"/>
          </p:cNvSpPr>
          <p:nvPr/>
        </p:nvSpPr>
        <p:spPr bwMode="auto">
          <a:xfrm flipV="1">
            <a:off x="688975" y="3141663"/>
            <a:ext cx="95726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5"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6"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397" name="Group 21"/>
          <p:cNvGrpSpPr>
            <a:grpSpLocks/>
          </p:cNvGrpSpPr>
          <p:nvPr/>
        </p:nvGrpSpPr>
        <p:grpSpPr bwMode="auto">
          <a:xfrm>
            <a:off x="7364413" y="2955925"/>
            <a:ext cx="1531937" cy="1119188"/>
            <a:chOff x="3460" y="1539"/>
            <a:chExt cx="965" cy="705"/>
          </a:xfrm>
        </p:grpSpPr>
        <p:sp>
          <p:nvSpPr>
            <p:cNvPr id="16406" name="Rectangle 22"/>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6407" name="Text Box 23"/>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6398" name="Line 26"/>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9" name="Rectangle 27"/>
          <p:cNvSpPr>
            <a:spLocks noChangeArrowheads="1"/>
          </p:cNvSpPr>
          <p:nvPr/>
        </p:nvSpPr>
        <p:spPr bwMode="auto">
          <a:xfrm>
            <a:off x="503238" y="1030288"/>
            <a:ext cx="2516187" cy="1119187"/>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6400" name="Text Box 28"/>
          <p:cNvSpPr txBox="1">
            <a:spLocks noChangeArrowheads="1"/>
          </p:cNvSpPr>
          <p:nvPr/>
        </p:nvSpPr>
        <p:spPr bwMode="auto">
          <a:xfrm>
            <a:off x="595313" y="1087438"/>
            <a:ext cx="23304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New Claim Wizard</a:t>
            </a:r>
          </a:p>
        </p:txBody>
      </p:sp>
      <p:grpSp>
        <p:nvGrpSpPr>
          <p:cNvPr id="16401" name="Group 29"/>
          <p:cNvGrpSpPr>
            <a:grpSpLocks/>
          </p:cNvGrpSpPr>
          <p:nvPr/>
        </p:nvGrpSpPr>
        <p:grpSpPr bwMode="auto">
          <a:xfrm flipV="1">
            <a:off x="673100" y="3854450"/>
            <a:ext cx="957263" cy="1004888"/>
            <a:chOff x="502" y="1391"/>
            <a:chExt cx="603" cy="633"/>
          </a:xfrm>
        </p:grpSpPr>
        <p:sp>
          <p:nvSpPr>
            <p:cNvPr id="16404"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5"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402"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9416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claims process: two perspectives</a:t>
            </a:r>
          </a:p>
        </p:txBody>
      </p:sp>
      <p:sp>
        <p:nvSpPr>
          <p:cNvPr id="7171" name="Rectangle 3"/>
          <p:cNvSpPr>
            <a:spLocks noGrp="1" noChangeArrowheads="1"/>
          </p:cNvSpPr>
          <p:nvPr>
            <p:ph idx="1"/>
          </p:nvPr>
        </p:nvSpPr>
        <p:spPr/>
        <p:txBody>
          <a:bodyPr/>
          <a:lstStyle/>
          <a:p>
            <a:pPr>
              <a:buFont typeface="Arial" charset="0"/>
              <a:buChar char="•"/>
            </a:pPr>
            <a:r>
              <a:rPr lang="en-US"/>
              <a:t>Two ways to describe the claims process</a:t>
            </a:r>
          </a:p>
          <a:p>
            <a:pPr lvl="1"/>
            <a:r>
              <a:rPr lang="en-US"/>
              <a:t>"Business perspective" - focusing on how the carrier as a whole views claim processing</a:t>
            </a:r>
          </a:p>
          <a:p>
            <a:pPr lvl="1"/>
            <a:r>
              <a:rPr lang="en-US"/>
              <a:t>This is unlike the "functional perspective", which focuses on how claims are processed within ClaimCenter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9738" y="4873625"/>
            <a:ext cx="2516187"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19459" name="Text Box 3"/>
          <p:cNvSpPr txBox="1">
            <a:spLocks noChangeArrowheads="1"/>
          </p:cNvSpPr>
          <p:nvPr/>
        </p:nvSpPr>
        <p:spPr bwMode="auto">
          <a:xfrm>
            <a:off x="531813" y="4930775"/>
            <a:ext cx="23304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Claim is entered in external</a:t>
            </a:r>
            <a:br>
              <a:rPr lang="en-US" sz="2200" b="1">
                <a:solidFill>
                  <a:srgbClr val="FF0000"/>
                </a:solidFill>
              </a:rPr>
            </a:br>
            <a:r>
              <a:rPr lang="en-US" sz="2200" b="1">
                <a:solidFill>
                  <a:srgbClr val="FF0000"/>
                </a:solidFill>
              </a:rPr>
              <a:t>FNOL application</a:t>
            </a:r>
          </a:p>
        </p:txBody>
      </p:sp>
      <p:sp>
        <p:nvSpPr>
          <p:cNvPr id="19460" name="Rectangle 4"/>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61" name="Group 5"/>
          <p:cNvGrpSpPr>
            <a:grpSpLocks/>
          </p:cNvGrpSpPr>
          <p:nvPr/>
        </p:nvGrpSpPr>
        <p:grpSpPr bwMode="auto">
          <a:xfrm>
            <a:off x="1752600" y="2933700"/>
            <a:ext cx="1531938" cy="1119188"/>
            <a:chOff x="2336" y="1536"/>
            <a:chExt cx="965" cy="705"/>
          </a:xfrm>
        </p:grpSpPr>
        <p:sp>
          <p:nvSpPr>
            <p:cNvPr id="19486" name="Rectangle 6"/>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7" name="Text Box 7"/>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19462" name="Group 8"/>
          <p:cNvGrpSpPr>
            <a:grpSpLocks/>
          </p:cNvGrpSpPr>
          <p:nvPr/>
        </p:nvGrpSpPr>
        <p:grpSpPr bwMode="auto">
          <a:xfrm>
            <a:off x="3536950" y="2938463"/>
            <a:ext cx="1531938" cy="1119187"/>
            <a:chOff x="3460" y="1539"/>
            <a:chExt cx="965" cy="705"/>
          </a:xfrm>
        </p:grpSpPr>
        <p:sp>
          <p:nvSpPr>
            <p:cNvPr id="19484" name="Rectangle 9"/>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5" name="Text Box 10"/>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19463" name="Group 11"/>
          <p:cNvGrpSpPr>
            <a:grpSpLocks/>
          </p:cNvGrpSpPr>
          <p:nvPr/>
        </p:nvGrpSpPr>
        <p:grpSpPr bwMode="auto">
          <a:xfrm>
            <a:off x="5322888" y="2941638"/>
            <a:ext cx="1531937" cy="1119187"/>
            <a:chOff x="2007" y="3322"/>
            <a:chExt cx="965" cy="705"/>
          </a:xfrm>
        </p:grpSpPr>
        <p:sp>
          <p:nvSpPr>
            <p:cNvPr id="19482" name="Rectangle 12"/>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3" name="Text Box 13"/>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19464" name="Rectangle 14"/>
          <p:cNvSpPr>
            <a:spLocks noGrp="1" noChangeArrowheads="1"/>
          </p:cNvSpPr>
          <p:nvPr>
            <p:ph type="title"/>
          </p:nvPr>
        </p:nvSpPr>
        <p:spPr/>
        <p:txBody>
          <a:bodyPr/>
          <a:lstStyle/>
          <a:p>
            <a:pPr eaLnBrk="1" hangingPunct="1"/>
            <a:r>
              <a:rPr lang="en-US"/>
              <a:t>The intake process: imported claims</a:t>
            </a:r>
          </a:p>
        </p:txBody>
      </p:sp>
      <p:sp>
        <p:nvSpPr>
          <p:cNvPr id="19465" name="Text Box 15"/>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19466" name="Line 16"/>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7" name="Line 17"/>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8" name="Line 18"/>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9" name="Line 19"/>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0" name="Group 20"/>
          <p:cNvGrpSpPr>
            <a:grpSpLocks/>
          </p:cNvGrpSpPr>
          <p:nvPr/>
        </p:nvGrpSpPr>
        <p:grpSpPr bwMode="auto">
          <a:xfrm>
            <a:off x="7364413" y="2955925"/>
            <a:ext cx="1531937" cy="1119188"/>
            <a:chOff x="3460" y="1539"/>
            <a:chExt cx="965" cy="705"/>
          </a:xfrm>
        </p:grpSpPr>
        <p:sp>
          <p:nvSpPr>
            <p:cNvPr id="19480" name="Rectangle 21"/>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81" name="Text Box 22"/>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19471"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472" name="Group 26"/>
          <p:cNvGrpSpPr>
            <a:grpSpLocks/>
          </p:cNvGrpSpPr>
          <p:nvPr/>
        </p:nvGrpSpPr>
        <p:grpSpPr bwMode="auto">
          <a:xfrm>
            <a:off x="503238" y="1030288"/>
            <a:ext cx="2516187" cy="1119187"/>
            <a:chOff x="249" y="3010"/>
            <a:chExt cx="1585" cy="705"/>
          </a:xfrm>
        </p:grpSpPr>
        <p:sp>
          <p:nvSpPr>
            <p:cNvPr id="19478"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19479"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19473" name="Group 29"/>
          <p:cNvGrpSpPr>
            <a:grpSpLocks/>
          </p:cNvGrpSpPr>
          <p:nvPr/>
        </p:nvGrpSpPr>
        <p:grpSpPr bwMode="auto">
          <a:xfrm flipV="1">
            <a:off x="673100" y="3854450"/>
            <a:ext cx="957263" cy="1004888"/>
            <a:chOff x="502" y="1391"/>
            <a:chExt cx="603" cy="633"/>
          </a:xfrm>
        </p:grpSpPr>
        <p:sp>
          <p:nvSpPr>
            <p:cNvPr id="19476" name="Line 30"/>
            <p:cNvSpPr>
              <a:spLocks noChangeShapeType="1"/>
            </p:cNvSpPr>
            <p:nvPr/>
          </p:nvSpPr>
          <p:spPr bwMode="auto">
            <a:xfrm>
              <a:off x="506" y="1391"/>
              <a:ext cx="0" cy="63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7" name="Line 31"/>
            <p:cNvSpPr>
              <a:spLocks noChangeShapeType="1"/>
            </p:cNvSpPr>
            <p:nvPr/>
          </p:nvSpPr>
          <p:spPr bwMode="auto">
            <a:xfrm flipV="1">
              <a:off x="502" y="2015"/>
              <a:ext cx="60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74"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solidFill>
                  <a:srgbClr val="FF0000"/>
                </a:solidFill>
              </a:rPr>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72021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The new claim wizard (NCW)</a:t>
            </a:r>
          </a:p>
        </p:txBody>
      </p:sp>
      <p:sp>
        <p:nvSpPr>
          <p:cNvPr id="17411" name="Rectangle 3"/>
          <p:cNvSpPr>
            <a:spLocks noGrp="1" noChangeArrowheads="1"/>
          </p:cNvSpPr>
          <p:nvPr>
            <p:ph idx="1"/>
          </p:nvPr>
        </p:nvSpPr>
        <p:spPr>
          <a:xfrm>
            <a:off x="519113" y="3833813"/>
            <a:ext cx="8061325" cy="2509837"/>
          </a:xfrm>
        </p:spPr>
        <p:txBody>
          <a:bodyPr/>
          <a:lstStyle/>
          <a:p>
            <a:pPr>
              <a:buFont typeface="Arial" charset="0"/>
              <a:buChar char="•"/>
            </a:pPr>
            <a:r>
              <a:rPr lang="en-US"/>
              <a:t>A series of screens that guide</a:t>
            </a:r>
            <a:br>
              <a:rPr lang="en-US"/>
            </a:br>
            <a:r>
              <a:rPr lang="en-US"/>
              <a:t>users through manual creation</a:t>
            </a:r>
            <a:br>
              <a:rPr lang="en-US"/>
            </a:br>
            <a:r>
              <a:rPr lang="en-US"/>
              <a:t>of new claims</a:t>
            </a:r>
          </a:p>
          <a:p>
            <a:pPr lvl="1"/>
            <a:r>
              <a:rPr lang="en-US"/>
              <a:t>Incorporates multiple lines of business</a:t>
            </a:r>
          </a:p>
          <a:p>
            <a:pPr lvl="1"/>
            <a:r>
              <a:rPr lang="en-US"/>
              <a:t>Screens and flow are completely configurable</a:t>
            </a:r>
          </a:p>
        </p:txBody>
      </p:sp>
      <p:grpSp>
        <p:nvGrpSpPr>
          <p:cNvPr id="17412" name="Group 4"/>
          <p:cNvGrpSpPr>
            <a:grpSpLocks/>
          </p:cNvGrpSpPr>
          <p:nvPr/>
        </p:nvGrpSpPr>
        <p:grpSpPr bwMode="auto">
          <a:xfrm>
            <a:off x="6016625" y="661988"/>
            <a:ext cx="1636713" cy="1204912"/>
            <a:chOff x="2083" y="1606"/>
            <a:chExt cx="1489" cy="1097"/>
          </a:xfrm>
        </p:grpSpPr>
        <p:sp>
          <p:nvSpPr>
            <p:cNvPr id="1751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1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751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751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1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21"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2"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2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26" name="Group 18"/>
            <p:cNvGrpSpPr>
              <a:grpSpLocks/>
            </p:cNvGrpSpPr>
            <p:nvPr/>
          </p:nvGrpSpPr>
          <p:grpSpPr bwMode="auto">
            <a:xfrm>
              <a:off x="2221" y="1871"/>
              <a:ext cx="518" cy="782"/>
              <a:chOff x="2400" y="1656"/>
              <a:chExt cx="752" cy="1136"/>
            </a:xfrm>
          </p:grpSpPr>
          <p:sp>
            <p:nvSpPr>
              <p:cNvPr id="1753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4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4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754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4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27" name="Group 26"/>
            <p:cNvGrpSpPr>
              <a:grpSpLocks/>
            </p:cNvGrpSpPr>
            <p:nvPr/>
          </p:nvGrpSpPr>
          <p:grpSpPr bwMode="auto">
            <a:xfrm rot="-6511945">
              <a:off x="2834" y="1842"/>
              <a:ext cx="518" cy="783"/>
              <a:chOff x="2400" y="1656"/>
              <a:chExt cx="752" cy="1136"/>
            </a:xfrm>
          </p:grpSpPr>
          <p:sp>
            <p:nvSpPr>
              <p:cNvPr id="1753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753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3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28"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29"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3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3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7413" name="AutoShape 49"/>
          <p:cNvSpPr>
            <a:spLocks noChangeArrowheads="1"/>
          </p:cNvSpPr>
          <p:nvPr/>
        </p:nvSpPr>
        <p:spPr bwMode="auto">
          <a:xfrm rot="2186541">
            <a:off x="7312025" y="292100"/>
            <a:ext cx="722313" cy="7223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4" name="Group 50"/>
          <p:cNvGrpSpPr>
            <a:grpSpLocks/>
          </p:cNvGrpSpPr>
          <p:nvPr/>
        </p:nvGrpSpPr>
        <p:grpSpPr bwMode="auto">
          <a:xfrm>
            <a:off x="6011863" y="2046288"/>
            <a:ext cx="1649412" cy="1217612"/>
            <a:chOff x="1760" y="442"/>
            <a:chExt cx="1054" cy="777"/>
          </a:xfrm>
        </p:grpSpPr>
        <p:sp>
          <p:nvSpPr>
            <p:cNvPr id="17479" name="Rectangle 51"/>
            <p:cNvSpPr>
              <a:spLocks noChangeArrowheads="1"/>
            </p:cNvSpPr>
            <p:nvPr/>
          </p:nvSpPr>
          <p:spPr bwMode="auto">
            <a:xfrm>
              <a:off x="1760" y="442"/>
              <a:ext cx="1054" cy="77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80" name="AutoShape 52"/>
            <p:cNvSpPr>
              <a:spLocks noChangeArrowheads="1"/>
            </p:cNvSpPr>
            <p:nvPr/>
          </p:nvSpPr>
          <p:spPr bwMode="auto">
            <a:xfrm rot="2681173">
              <a:off x="1969" y="624"/>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81" name="Freeform 53"/>
            <p:cNvSpPr>
              <a:spLocks/>
            </p:cNvSpPr>
            <p:nvPr/>
          </p:nvSpPr>
          <p:spPr bwMode="auto">
            <a:xfrm>
              <a:off x="2021" y="743"/>
              <a:ext cx="19" cy="19"/>
            </a:xfrm>
            <a:custGeom>
              <a:avLst/>
              <a:gdLst>
                <a:gd name="T0" fmla="*/ 0 w 75"/>
                <a:gd name="T1" fmla="*/ 0 h 76"/>
                <a:gd name="T2" fmla="*/ 0 w 75"/>
                <a:gd name="T3" fmla="*/ 0 h 76"/>
                <a:gd name="T4" fmla="*/ 0 w 75"/>
                <a:gd name="T5" fmla="*/ 0 h 76"/>
                <a:gd name="T6" fmla="*/ 0 w 75"/>
                <a:gd name="T7" fmla="*/ 0 h 76"/>
                <a:gd name="T8" fmla="*/ 0 w 75"/>
                <a:gd name="T9" fmla="*/ 0 h 76"/>
                <a:gd name="T10" fmla="*/ 0 w 75"/>
                <a:gd name="T11" fmla="*/ 0 h 76"/>
                <a:gd name="T12" fmla="*/ 0 w 75"/>
                <a:gd name="T13" fmla="*/ 0 h 76"/>
                <a:gd name="T14" fmla="*/ 0 w 75"/>
                <a:gd name="T15" fmla="*/ 0 h 76"/>
                <a:gd name="T16" fmla="*/ 0 w 75"/>
                <a:gd name="T17" fmla="*/ 0 h 76"/>
                <a:gd name="T18" fmla="*/ 0 w 75"/>
                <a:gd name="T19" fmla="*/ 0 h 76"/>
                <a:gd name="T20" fmla="*/ 0 w 75"/>
                <a:gd name="T21" fmla="*/ 0 h 76"/>
                <a:gd name="T22" fmla="*/ 0 w 75"/>
                <a:gd name="T23" fmla="*/ 0 h 76"/>
                <a:gd name="T24" fmla="*/ 0 w 75"/>
                <a:gd name="T25" fmla="*/ 0 h 76"/>
                <a:gd name="T26" fmla="*/ 0 w 75"/>
                <a:gd name="T27" fmla="*/ 0 h 76"/>
                <a:gd name="T28" fmla="*/ 0 w 75"/>
                <a:gd name="T29" fmla="*/ 0 h 76"/>
                <a:gd name="T30" fmla="*/ 0 w 75"/>
                <a:gd name="T31" fmla="*/ 0 h 76"/>
                <a:gd name="T32" fmla="*/ 0 w 75"/>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76"/>
                <a:gd name="T53" fmla="*/ 75 w 75"/>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76">
                  <a:moveTo>
                    <a:pt x="37" y="76"/>
                  </a:moveTo>
                  <a:lnTo>
                    <a:pt x="52" y="74"/>
                  </a:lnTo>
                  <a:lnTo>
                    <a:pt x="65" y="65"/>
                  </a:lnTo>
                  <a:lnTo>
                    <a:pt x="72" y="53"/>
                  </a:lnTo>
                  <a:lnTo>
                    <a:pt x="75" y="38"/>
                  </a:lnTo>
                  <a:lnTo>
                    <a:pt x="72" y="23"/>
                  </a:lnTo>
                  <a:lnTo>
                    <a:pt x="65" y="12"/>
                  </a:lnTo>
                  <a:lnTo>
                    <a:pt x="52" y="3"/>
                  </a:lnTo>
                  <a:lnTo>
                    <a:pt x="37" y="0"/>
                  </a:lnTo>
                  <a:lnTo>
                    <a:pt x="23" y="3"/>
                  </a:lnTo>
                  <a:lnTo>
                    <a:pt x="11" y="12"/>
                  </a:lnTo>
                  <a:lnTo>
                    <a:pt x="3" y="23"/>
                  </a:lnTo>
                  <a:lnTo>
                    <a:pt x="0" y="38"/>
                  </a:lnTo>
                  <a:lnTo>
                    <a:pt x="3" y="53"/>
                  </a:lnTo>
                  <a:lnTo>
                    <a:pt x="11" y="65"/>
                  </a:lnTo>
                  <a:lnTo>
                    <a:pt x="23" y="74"/>
                  </a:lnTo>
                  <a:lnTo>
                    <a:pt x="37"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2" name="Freeform 54"/>
            <p:cNvSpPr>
              <a:spLocks/>
            </p:cNvSpPr>
            <p:nvPr/>
          </p:nvSpPr>
          <p:spPr bwMode="auto">
            <a:xfrm>
              <a:off x="2054" y="743"/>
              <a:ext cx="20" cy="20"/>
            </a:xfrm>
            <a:custGeom>
              <a:avLst/>
              <a:gdLst>
                <a:gd name="T0" fmla="*/ 0 w 77"/>
                <a:gd name="T1" fmla="*/ 0 h 76"/>
                <a:gd name="T2" fmla="*/ 0 w 77"/>
                <a:gd name="T3" fmla="*/ 0 h 76"/>
                <a:gd name="T4" fmla="*/ 0 w 77"/>
                <a:gd name="T5" fmla="*/ 0 h 76"/>
                <a:gd name="T6" fmla="*/ 0 w 77"/>
                <a:gd name="T7" fmla="*/ 0 h 76"/>
                <a:gd name="T8" fmla="*/ 0 w 77"/>
                <a:gd name="T9" fmla="*/ 0 h 76"/>
                <a:gd name="T10" fmla="*/ 0 w 77"/>
                <a:gd name="T11" fmla="*/ 0 h 76"/>
                <a:gd name="T12" fmla="*/ 0 w 77"/>
                <a:gd name="T13" fmla="*/ 0 h 76"/>
                <a:gd name="T14" fmla="*/ 0 w 77"/>
                <a:gd name="T15" fmla="*/ 0 h 76"/>
                <a:gd name="T16" fmla="*/ 0 w 77"/>
                <a:gd name="T17" fmla="*/ 0 h 76"/>
                <a:gd name="T18" fmla="*/ 0 w 77"/>
                <a:gd name="T19" fmla="*/ 0 h 76"/>
                <a:gd name="T20" fmla="*/ 0 w 77"/>
                <a:gd name="T21" fmla="*/ 0 h 76"/>
                <a:gd name="T22" fmla="*/ 0 w 77"/>
                <a:gd name="T23" fmla="*/ 0 h 76"/>
                <a:gd name="T24" fmla="*/ 0 w 77"/>
                <a:gd name="T25" fmla="*/ 0 h 76"/>
                <a:gd name="T26" fmla="*/ 0 w 77"/>
                <a:gd name="T27" fmla="*/ 0 h 76"/>
                <a:gd name="T28" fmla="*/ 0 w 77"/>
                <a:gd name="T29" fmla="*/ 0 h 76"/>
                <a:gd name="T30" fmla="*/ 0 w 77"/>
                <a:gd name="T31" fmla="*/ 0 h 76"/>
                <a:gd name="T32" fmla="*/ 0 w 77"/>
                <a:gd name="T33" fmla="*/ 0 h 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
                <a:gd name="T52" fmla="*/ 0 h 76"/>
                <a:gd name="T53" fmla="*/ 77 w 77"/>
                <a:gd name="T54" fmla="*/ 76 h 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 h="76">
                  <a:moveTo>
                    <a:pt x="38" y="76"/>
                  </a:moveTo>
                  <a:lnTo>
                    <a:pt x="54" y="73"/>
                  </a:lnTo>
                  <a:lnTo>
                    <a:pt x="65" y="65"/>
                  </a:lnTo>
                  <a:lnTo>
                    <a:pt x="74" y="53"/>
                  </a:lnTo>
                  <a:lnTo>
                    <a:pt x="77" y="39"/>
                  </a:lnTo>
                  <a:lnTo>
                    <a:pt x="74" y="23"/>
                  </a:lnTo>
                  <a:lnTo>
                    <a:pt x="65" y="11"/>
                  </a:lnTo>
                  <a:lnTo>
                    <a:pt x="54" y="3"/>
                  </a:lnTo>
                  <a:lnTo>
                    <a:pt x="38" y="0"/>
                  </a:lnTo>
                  <a:lnTo>
                    <a:pt x="24" y="3"/>
                  </a:lnTo>
                  <a:lnTo>
                    <a:pt x="12" y="11"/>
                  </a:lnTo>
                  <a:lnTo>
                    <a:pt x="3" y="23"/>
                  </a:lnTo>
                  <a:lnTo>
                    <a:pt x="0" y="39"/>
                  </a:lnTo>
                  <a:lnTo>
                    <a:pt x="3" y="53"/>
                  </a:lnTo>
                  <a:lnTo>
                    <a:pt x="12" y="65"/>
                  </a:lnTo>
                  <a:lnTo>
                    <a:pt x="24" y="73"/>
                  </a:lnTo>
                  <a:lnTo>
                    <a:pt x="38"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3" name="Freeform 55"/>
            <p:cNvSpPr>
              <a:spLocks/>
            </p:cNvSpPr>
            <p:nvPr/>
          </p:nvSpPr>
          <p:spPr bwMode="auto">
            <a:xfrm>
              <a:off x="2109" y="787"/>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4" name="Freeform 56"/>
            <p:cNvSpPr>
              <a:spLocks/>
            </p:cNvSpPr>
            <p:nvPr/>
          </p:nvSpPr>
          <p:spPr bwMode="auto">
            <a:xfrm>
              <a:off x="2081" y="761"/>
              <a:ext cx="19" cy="19"/>
            </a:xfrm>
            <a:custGeom>
              <a:avLst/>
              <a:gdLst>
                <a:gd name="T0" fmla="*/ 0 w 75"/>
                <a:gd name="T1" fmla="*/ 0 h 77"/>
                <a:gd name="T2" fmla="*/ 0 w 75"/>
                <a:gd name="T3" fmla="*/ 0 h 77"/>
                <a:gd name="T4" fmla="*/ 0 w 75"/>
                <a:gd name="T5" fmla="*/ 0 h 77"/>
                <a:gd name="T6" fmla="*/ 0 w 75"/>
                <a:gd name="T7" fmla="*/ 0 h 77"/>
                <a:gd name="T8" fmla="*/ 0 w 75"/>
                <a:gd name="T9" fmla="*/ 0 h 77"/>
                <a:gd name="T10" fmla="*/ 0 w 75"/>
                <a:gd name="T11" fmla="*/ 0 h 77"/>
                <a:gd name="T12" fmla="*/ 0 w 75"/>
                <a:gd name="T13" fmla="*/ 0 h 77"/>
                <a:gd name="T14" fmla="*/ 0 w 75"/>
                <a:gd name="T15" fmla="*/ 0 h 77"/>
                <a:gd name="T16" fmla="*/ 0 w 75"/>
                <a:gd name="T17" fmla="*/ 0 h 77"/>
                <a:gd name="T18" fmla="*/ 0 w 75"/>
                <a:gd name="T19" fmla="*/ 0 h 77"/>
                <a:gd name="T20" fmla="*/ 0 w 75"/>
                <a:gd name="T21" fmla="*/ 0 h 77"/>
                <a:gd name="T22" fmla="*/ 0 w 75"/>
                <a:gd name="T23" fmla="*/ 0 h 77"/>
                <a:gd name="T24" fmla="*/ 0 w 75"/>
                <a:gd name="T25" fmla="*/ 0 h 77"/>
                <a:gd name="T26" fmla="*/ 0 w 75"/>
                <a:gd name="T27" fmla="*/ 0 h 77"/>
                <a:gd name="T28" fmla="*/ 0 w 75"/>
                <a:gd name="T29" fmla="*/ 0 h 77"/>
                <a:gd name="T30" fmla="*/ 0 w 75"/>
                <a:gd name="T31" fmla="*/ 0 h 77"/>
                <a:gd name="T32" fmla="*/ 0 w 75"/>
                <a:gd name="T33" fmla="*/ 0 h 77"/>
                <a:gd name="T34" fmla="*/ 0 w 75"/>
                <a:gd name="T35" fmla="*/ 0 h 77"/>
                <a:gd name="T36" fmla="*/ 0 w 75"/>
                <a:gd name="T37" fmla="*/ 0 h 77"/>
                <a:gd name="T38" fmla="*/ 0 w 75"/>
                <a:gd name="T39" fmla="*/ 0 h 77"/>
                <a:gd name="T40" fmla="*/ 0 w 75"/>
                <a:gd name="T41" fmla="*/ 0 h 77"/>
                <a:gd name="T42" fmla="*/ 0 w 75"/>
                <a:gd name="T43" fmla="*/ 0 h 77"/>
                <a:gd name="T44" fmla="*/ 0 w 75"/>
                <a:gd name="T45" fmla="*/ 0 h 77"/>
                <a:gd name="T46" fmla="*/ 0 w 75"/>
                <a:gd name="T47" fmla="*/ 0 h 77"/>
                <a:gd name="T48" fmla="*/ 0 w 75"/>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77"/>
                <a:gd name="T77" fmla="*/ 75 w 75"/>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77">
                  <a:moveTo>
                    <a:pt x="64" y="64"/>
                  </a:moveTo>
                  <a:lnTo>
                    <a:pt x="72" y="51"/>
                  </a:lnTo>
                  <a:lnTo>
                    <a:pt x="75" y="36"/>
                  </a:lnTo>
                  <a:lnTo>
                    <a:pt x="72" y="23"/>
                  </a:lnTo>
                  <a:lnTo>
                    <a:pt x="63" y="10"/>
                  </a:lnTo>
                  <a:lnTo>
                    <a:pt x="57" y="6"/>
                  </a:lnTo>
                  <a:lnTo>
                    <a:pt x="50" y="3"/>
                  </a:lnTo>
                  <a:lnTo>
                    <a:pt x="43" y="0"/>
                  </a:lnTo>
                  <a:lnTo>
                    <a:pt x="36" y="0"/>
                  </a:lnTo>
                  <a:lnTo>
                    <a:pt x="28" y="2"/>
                  </a:lnTo>
                  <a:lnTo>
                    <a:pt x="21" y="4"/>
                  </a:lnTo>
                  <a:lnTo>
                    <a:pt x="15" y="7"/>
                  </a:lnTo>
                  <a:lnTo>
                    <a:pt x="10" y="13"/>
                  </a:lnTo>
                  <a:lnTo>
                    <a:pt x="1" y="26"/>
                  </a:lnTo>
                  <a:lnTo>
                    <a:pt x="0" y="39"/>
                  </a:lnTo>
                  <a:lnTo>
                    <a:pt x="3" y="53"/>
                  </a:lnTo>
                  <a:lnTo>
                    <a:pt x="11" y="66"/>
                  </a:lnTo>
                  <a:lnTo>
                    <a:pt x="17" y="71"/>
                  </a:lnTo>
                  <a:lnTo>
                    <a:pt x="24" y="74"/>
                  </a:lnTo>
                  <a:lnTo>
                    <a:pt x="31" y="77"/>
                  </a:lnTo>
                  <a:lnTo>
                    <a:pt x="39" y="77"/>
                  </a:lnTo>
                  <a:lnTo>
                    <a:pt x="46" y="75"/>
                  </a:lnTo>
                  <a:lnTo>
                    <a:pt x="53" y="72"/>
                  </a:lnTo>
                  <a:lnTo>
                    <a:pt x="59" y="69"/>
                  </a:lnTo>
                  <a:lnTo>
                    <a:pt x="64" y="6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485" name="Group 57"/>
            <p:cNvGrpSpPr>
              <a:grpSpLocks/>
            </p:cNvGrpSpPr>
            <p:nvPr/>
          </p:nvGrpSpPr>
          <p:grpSpPr bwMode="auto">
            <a:xfrm>
              <a:off x="1779" y="671"/>
              <a:ext cx="234" cy="219"/>
              <a:chOff x="3323" y="2342"/>
              <a:chExt cx="463" cy="432"/>
            </a:xfrm>
          </p:grpSpPr>
          <p:sp>
            <p:nvSpPr>
              <p:cNvPr id="17509" name="Freeform 58"/>
              <p:cNvSpPr>
                <a:spLocks/>
              </p:cNvSpPr>
              <p:nvPr/>
            </p:nvSpPr>
            <p:spPr bwMode="auto">
              <a:xfrm>
                <a:off x="3323" y="2342"/>
                <a:ext cx="463" cy="432"/>
              </a:xfrm>
              <a:custGeom>
                <a:avLst/>
                <a:gdLst>
                  <a:gd name="T0" fmla="*/ 8 w 926"/>
                  <a:gd name="T1" fmla="*/ 2 h 865"/>
                  <a:gd name="T2" fmla="*/ 6 w 926"/>
                  <a:gd name="T3" fmla="*/ 0 h 865"/>
                  <a:gd name="T4" fmla="*/ 0 w 926"/>
                  <a:gd name="T5" fmla="*/ 4 h 865"/>
                  <a:gd name="T6" fmla="*/ 3 w 926"/>
                  <a:gd name="T7" fmla="*/ 6 h 865"/>
                  <a:gd name="T8" fmla="*/ 8 w 926"/>
                  <a:gd name="T9" fmla="*/ 2 h 865"/>
                  <a:gd name="T10" fmla="*/ 0 60000 65536"/>
                  <a:gd name="T11" fmla="*/ 0 60000 65536"/>
                  <a:gd name="T12" fmla="*/ 0 60000 65536"/>
                  <a:gd name="T13" fmla="*/ 0 60000 65536"/>
                  <a:gd name="T14" fmla="*/ 0 60000 65536"/>
                  <a:gd name="T15" fmla="*/ 0 w 926"/>
                  <a:gd name="T16" fmla="*/ 0 h 865"/>
                  <a:gd name="T17" fmla="*/ 926 w 926"/>
                  <a:gd name="T18" fmla="*/ 865 h 865"/>
                </a:gdLst>
                <a:ahLst/>
                <a:cxnLst>
                  <a:cxn ang="T10">
                    <a:pos x="T0" y="T1"/>
                  </a:cxn>
                  <a:cxn ang="T11">
                    <a:pos x="T2" y="T3"/>
                  </a:cxn>
                  <a:cxn ang="T12">
                    <a:pos x="T4" y="T5"/>
                  </a:cxn>
                  <a:cxn ang="T13">
                    <a:pos x="T6" y="T7"/>
                  </a:cxn>
                  <a:cxn ang="T14">
                    <a:pos x="T8" y="T9"/>
                  </a:cxn>
                </a:cxnLst>
                <a:rect l="T15" t="T16" r="T17" b="T18"/>
                <a:pathLst>
                  <a:path w="926" h="865">
                    <a:moveTo>
                      <a:pt x="926" y="321"/>
                    </a:moveTo>
                    <a:lnTo>
                      <a:pt x="663" y="0"/>
                    </a:lnTo>
                    <a:lnTo>
                      <a:pt x="0" y="543"/>
                    </a:lnTo>
                    <a:lnTo>
                      <a:pt x="264" y="865"/>
                    </a:lnTo>
                    <a:lnTo>
                      <a:pt x="926" y="321"/>
                    </a:lnTo>
                    <a:close/>
                  </a:path>
                </a:pathLst>
              </a:custGeom>
              <a:solidFill>
                <a:srgbClr val="FF0000"/>
              </a:solidFill>
              <a:ln w="12700" cmpd="sng">
                <a:solidFill>
                  <a:schemeClr val="bg1"/>
                </a:solidFill>
                <a:round/>
                <a:headEnd/>
                <a:tailEnd/>
              </a:ln>
            </p:spPr>
            <p:txBody>
              <a:bodyPr/>
              <a:lstStyle/>
              <a:p>
                <a:endParaRPr lang="en-US"/>
              </a:p>
            </p:txBody>
          </p:sp>
          <p:sp>
            <p:nvSpPr>
              <p:cNvPr id="17510" name="Freeform 59"/>
              <p:cNvSpPr>
                <a:spLocks/>
              </p:cNvSpPr>
              <p:nvPr/>
            </p:nvSpPr>
            <p:spPr bwMode="auto">
              <a:xfrm>
                <a:off x="3416" y="2609"/>
                <a:ext cx="60" cy="59"/>
              </a:xfrm>
              <a:custGeom>
                <a:avLst/>
                <a:gdLst>
                  <a:gd name="T0" fmla="*/ 0 w 121"/>
                  <a:gd name="T1" fmla="*/ 0 h 120"/>
                  <a:gd name="T2" fmla="*/ 0 w 121"/>
                  <a:gd name="T3" fmla="*/ 0 h 120"/>
                  <a:gd name="T4" fmla="*/ 0 w 121"/>
                  <a:gd name="T5" fmla="*/ 0 h 120"/>
                  <a:gd name="T6" fmla="*/ 0 w 121"/>
                  <a:gd name="T7" fmla="*/ 0 h 120"/>
                  <a:gd name="T8" fmla="*/ 0 w 121"/>
                  <a:gd name="T9" fmla="*/ 0 h 120"/>
                  <a:gd name="T10" fmla="*/ 0 w 121"/>
                  <a:gd name="T11" fmla="*/ 0 h 120"/>
                  <a:gd name="T12" fmla="*/ 0 w 121"/>
                  <a:gd name="T13" fmla="*/ 0 h 120"/>
                  <a:gd name="T14" fmla="*/ 0 w 121"/>
                  <a:gd name="T15" fmla="*/ 0 h 120"/>
                  <a:gd name="T16" fmla="*/ 0 w 121"/>
                  <a:gd name="T17" fmla="*/ 0 h 120"/>
                  <a:gd name="T18" fmla="*/ 0 w 121"/>
                  <a:gd name="T19" fmla="*/ 0 h 120"/>
                  <a:gd name="T20" fmla="*/ 0 w 121"/>
                  <a:gd name="T21" fmla="*/ 0 h 120"/>
                  <a:gd name="T22" fmla="*/ 0 w 121"/>
                  <a:gd name="T23" fmla="*/ 0 h 120"/>
                  <a:gd name="T24" fmla="*/ 0 w 121"/>
                  <a:gd name="T25" fmla="*/ 0 h 120"/>
                  <a:gd name="T26" fmla="*/ 0 w 121"/>
                  <a:gd name="T27" fmla="*/ 0 h 120"/>
                  <a:gd name="T28" fmla="*/ 0 w 121"/>
                  <a:gd name="T29" fmla="*/ 0 h 120"/>
                  <a:gd name="T30" fmla="*/ 0 w 121"/>
                  <a:gd name="T31" fmla="*/ 0 h 120"/>
                  <a:gd name="T32" fmla="*/ 0 w 121"/>
                  <a:gd name="T33" fmla="*/ 0 h 120"/>
                  <a:gd name="T34" fmla="*/ 0 w 121"/>
                  <a:gd name="T35" fmla="*/ 0 h 120"/>
                  <a:gd name="T36" fmla="*/ 0 w 121"/>
                  <a:gd name="T37" fmla="*/ 0 h 120"/>
                  <a:gd name="T38" fmla="*/ 0 w 121"/>
                  <a:gd name="T39" fmla="*/ 0 h 120"/>
                  <a:gd name="T40" fmla="*/ 0 w 121"/>
                  <a:gd name="T41" fmla="*/ 0 h 120"/>
                  <a:gd name="T42" fmla="*/ 0 w 121"/>
                  <a:gd name="T43" fmla="*/ 0 h 120"/>
                  <a:gd name="T44" fmla="*/ 0 w 121"/>
                  <a:gd name="T45" fmla="*/ 0 h 120"/>
                  <a:gd name="T46" fmla="*/ 0 w 121"/>
                  <a:gd name="T47" fmla="*/ 0 h 120"/>
                  <a:gd name="T48" fmla="*/ 0 w 121"/>
                  <a:gd name="T49" fmla="*/ 0 h 120"/>
                  <a:gd name="T50" fmla="*/ 0 w 121"/>
                  <a:gd name="T51" fmla="*/ 0 h 120"/>
                  <a:gd name="T52" fmla="*/ 0 w 121"/>
                  <a:gd name="T53" fmla="*/ 0 h 120"/>
                  <a:gd name="T54" fmla="*/ 0 w 121"/>
                  <a:gd name="T55" fmla="*/ 0 h 120"/>
                  <a:gd name="T56" fmla="*/ 0 w 121"/>
                  <a:gd name="T57" fmla="*/ 0 h 120"/>
                  <a:gd name="T58" fmla="*/ 0 w 121"/>
                  <a:gd name="T59" fmla="*/ 0 h 120"/>
                  <a:gd name="T60" fmla="*/ 0 w 121"/>
                  <a:gd name="T61" fmla="*/ 0 h 120"/>
                  <a:gd name="T62" fmla="*/ 0 w 121"/>
                  <a:gd name="T63" fmla="*/ 0 h 120"/>
                  <a:gd name="T64" fmla="*/ 0 w 121"/>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0" y="120"/>
                    </a:moveTo>
                    <a:lnTo>
                      <a:pt x="72" y="119"/>
                    </a:lnTo>
                    <a:lnTo>
                      <a:pt x="83" y="116"/>
                    </a:lnTo>
                    <a:lnTo>
                      <a:pt x="93" y="110"/>
                    </a:lnTo>
                    <a:lnTo>
                      <a:pt x="104" y="103"/>
                    </a:lnTo>
                    <a:lnTo>
                      <a:pt x="111" y="94"/>
                    </a:lnTo>
                    <a:lnTo>
                      <a:pt x="117" y="84"/>
                    </a:lnTo>
                    <a:lnTo>
                      <a:pt x="119" y="72"/>
                    </a:lnTo>
                    <a:lnTo>
                      <a:pt x="121" y="59"/>
                    </a:lnTo>
                    <a:lnTo>
                      <a:pt x="119" y="48"/>
                    </a:lnTo>
                    <a:lnTo>
                      <a:pt x="117" y="36"/>
                    </a:lnTo>
                    <a:lnTo>
                      <a:pt x="111" y="26"/>
                    </a:lnTo>
                    <a:lnTo>
                      <a:pt x="104" y="18"/>
                    </a:lnTo>
                    <a:lnTo>
                      <a:pt x="93" y="10"/>
                    </a:lnTo>
                    <a:lnTo>
                      <a:pt x="83" y="5"/>
                    </a:lnTo>
                    <a:lnTo>
                      <a:pt x="72" y="2"/>
                    </a:lnTo>
                    <a:lnTo>
                      <a:pt x="60" y="0"/>
                    </a:lnTo>
                    <a:lnTo>
                      <a:pt x="49" y="2"/>
                    </a:lnTo>
                    <a:lnTo>
                      <a:pt x="37" y="5"/>
                    </a:lnTo>
                    <a:lnTo>
                      <a:pt x="27" y="10"/>
                    </a:lnTo>
                    <a:lnTo>
                      <a:pt x="17" y="18"/>
                    </a:lnTo>
                    <a:lnTo>
                      <a:pt x="10" y="26"/>
                    </a:lnTo>
                    <a:lnTo>
                      <a:pt x="4" y="36"/>
                    </a:lnTo>
                    <a:lnTo>
                      <a:pt x="1" y="48"/>
                    </a:lnTo>
                    <a:lnTo>
                      <a:pt x="0" y="59"/>
                    </a:lnTo>
                    <a:lnTo>
                      <a:pt x="1" y="72"/>
                    </a:lnTo>
                    <a:lnTo>
                      <a:pt x="4" y="84"/>
                    </a:lnTo>
                    <a:lnTo>
                      <a:pt x="10" y="94"/>
                    </a:lnTo>
                    <a:lnTo>
                      <a:pt x="17" y="103"/>
                    </a:lnTo>
                    <a:lnTo>
                      <a:pt x="27" y="110"/>
                    </a:lnTo>
                    <a:lnTo>
                      <a:pt x="37" y="116"/>
                    </a:lnTo>
                    <a:lnTo>
                      <a:pt x="49" y="119"/>
                    </a:lnTo>
                    <a:lnTo>
                      <a:pt x="6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1" name="Freeform 60"/>
              <p:cNvSpPr>
                <a:spLocks/>
              </p:cNvSpPr>
              <p:nvPr/>
            </p:nvSpPr>
            <p:spPr bwMode="auto">
              <a:xfrm>
                <a:off x="3520" y="2527"/>
                <a:ext cx="60" cy="60"/>
              </a:xfrm>
              <a:custGeom>
                <a:avLst/>
                <a:gdLst>
                  <a:gd name="T0" fmla="*/ 0 w 121"/>
                  <a:gd name="T1" fmla="*/ 1 h 120"/>
                  <a:gd name="T2" fmla="*/ 0 w 121"/>
                  <a:gd name="T3" fmla="*/ 1 h 120"/>
                  <a:gd name="T4" fmla="*/ 0 w 121"/>
                  <a:gd name="T5" fmla="*/ 1 h 120"/>
                  <a:gd name="T6" fmla="*/ 0 w 121"/>
                  <a:gd name="T7" fmla="*/ 1 h 120"/>
                  <a:gd name="T8" fmla="*/ 0 w 121"/>
                  <a:gd name="T9" fmla="*/ 1 h 120"/>
                  <a:gd name="T10" fmla="*/ 0 w 121"/>
                  <a:gd name="T11" fmla="*/ 1 h 120"/>
                  <a:gd name="T12" fmla="*/ 0 w 121"/>
                  <a:gd name="T13" fmla="*/ 1 h 120"/>
                  <a:gd name="T14" fmla="*/ 0 w 121"/>
                  <a:gd name="T15" fmla="*/ 1 h 120"/>
                  <a:gd name="T16" fmla="*/ 0 w 121"/>
                  <a:gd name="T17" fmla="*/ 1 h 120"/>
                  <a:gd name="T18" fmla="*/ 0 w 121"/>
                  <a:gd name="T19" fmla="*/ 1 h 120"/>
                  <a:gd name="T20" fmla="*/ 0 w 121"/>
                  <a:gd name="T21" fmla="*/ 1 h 120"/>
                  <a:gd name="T22" fmla="*/ 0 w 121"/>
                  <a:gd name="T23" fmla="*/ 1 h 120"/>
                  <a:gd name="T24" fmla="*/ 0 w 121"/>
                  <a:gd name="T25" fmla="*/ 1 h 120"/>
                  <a:gd name="T26" fmla="*/ 0 w 121"/>
                  <a:gd name="T27" fmla="*/ 1 h 120"/>
                  <a:gd name="T28" fmla="*/ 0 w 121"/>
                  <a:gd name="T29" fmla="*/ 1 h 120"/>
                  <a:gd name="T30" fmla="*/ 0 w 121"/>
                  <a:gd name="T31" fmla="*/ 1 h 120"/>
                  <a:gd name="T32" fmla="*/ 0 w 121"/>
                  <a:gd name="T33" fmla="*/ 0 h 120"/>
                  <a:gd name="T34" fmla="*/ 0 w 121"/>
                  <a:gd name="T35" fmla="*/ 1 h 120"/>
                  <a:gd name="T36" fmla="*/ 0 w 121"/>
                  <a:gd name="T37" fmla="*/ 1 h 120"/>
                  <a:gd name="T38" fmla="*/ 0 w 121"/>
                  <a:gd name="T39" fmla="*/ 1 h 120"/>
                  <a:gd name="T40" fmla="*/ 0 w 121"/>
                  <a:gd name="T41" fmla="*/ 1 h 120"/>
                  <a:gd name="T42" fmla="*/ 0 w 121"/>
                  <a:gd name="T43" fmla="*/ 1 h 120"/>
                  <a:gd name="T44" fmla="*/ 0 w 121"/>
                  <a:gd name="T45" fmla="*/ 1 h 120"/>
                  <a:gd name="T46" fmla="*/ 0 w 121"/>
                  <a:gd name="T47" fmla="*/ 1 h 120"/>
                  <a:gd name="T48" fmla="*/ 0 w 121"/>
                  <a:gd name="T49" fmla="*/ 1 h 120"/>
                  <a:gd name="T50" fmla="*/ 0 w 121"/>
                  <a:gd name="T51" fmla="*/ 1 h 120"/>
                  <a:gd name="T52" fmla="*/ 0 w 121"/>
                  <a:gd name="T53" fmla="*/ 1 h 120"/>
                  <a:gd name="T54" fmla="*/ 0 w 121"/>
                  <a:gd name="T55" fmla="*/ 1 h 120"/>
                  <a:gd name="T56" fmla="*/ 0 w 121"/>
                  <a:gd name="T57" fmla="*/ 1 h 120"/>
                  <a:gd name="T58" fmla="*/ 0 w 121"/>
                  <a:gd name="T59" fmla="*/ 1 h 120"/>
                  <a:gd name="T60" fmla="*/ 0 w 121"/>
                  <a:gd name="T61" fmla="*/ 1 h 120"/>
                  <a:gd name="T62" fmla="*/ 0 w 121"/>
                  <a:gd name="T63" fmla="*/ 1 h 120"/>
                  <a:gd name="T64" fmla="*/ 0 w 121"/>
                  <a:gd name="T65" fmla="*/ 1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0"/>
                  <a:gd name="T101" fmla="*/ 121 w 121"/>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0">
                    <a:moveTo>
                      <a:pt x="61" y="120"/>
                    </a:moveTo>
                    <a:lnTo>
                      <a:pt x="72" y="119"/>
                    </a:lnTo>
                    <a:lnTo>
                      <a:pt x="84" y="116"/>
                    </a:lnTo>
                    <a:lnTo>
                      <a:pt x="94" y="110"/>
                    </a:lnTo>
                    <a:lnTo>
                      <a:pt x="104" y="103"/>
                    </a:lnTo>
                    <a:lnTo>
                      <a:pt x="111" y="94"/>
                    </a:lnTo>
                    <a:lnTo>
                      <a:pt x="117" y="84"/>
                    </a:lnTo>
                    <a:lnTo>
                      <a:pt x="120" y="73"/>
                    </a:lnTo>
                    <a:lnTo>
                      <a:pt x="121" y="61"/>
                    </a:lnTo>
                    <a:lnTo>
                      <a:pt x="120" y="49"/>
                    </a:lnTo>
                    <a:lnTo>
                      <a:pt x="117" y="38"/>
                    </a:lnTo>
                    <a:lnTo>
                      <a:pt x="111" y="28"/>
                    </a:lnTo>
                    <a:lnTo>
                      <a:pt x="104" y="18"/>
                    </a:lnTo>
                    <a:lnTo>
                      <a:pt x="94" y="11"/>
                    </a:lnTo>
                    <a:lnTo>
                      <a:pt x="84" y="5"/>
                    </a:lnTo>
                    <a:lnTo>
                      <a:pt x="72" y="2"/>
                    </a:lnTo>
                    <a:lnTo>
                      <a:pt x="61" y="0"/>
                    </a:lnTo>
                    <a:lnTo>
                      <a:pt x="49" y="2"/>
                    </a:lnTo>
                    <a:lnTo>
                      <a:pt x="38" y="5"/>
                    </a:lnTo>
                    <a:lnTo>
                      <a:pt x="28" y="11"/>
                    </a:lnTo>
                    <a:lnTo>
                      <a:pt x="18" y="18"/>
                    </a:lnTo>
                    <a:lnTo>
                      <a:pt x="10" y="28"/>
                    </a:lnTo>
                    <a:lnTo>
                      <a:pt x="5" y="38"/>
                    </a:lnTo>
                    <a:lnTo>
                      <a:pt x="2" y="49"/>
                    </a:lnTo>
                    <a:lnTo>
                      <a:pt x="0" y="61"/>
                    </a:lnTo>
                    <a:lnTo>
                      <a:pt x="2" y="73"/>
                    </a:lnTo>
                    <a:lnTo>
                      <a:pt x="5" y="84"/>
                    </a:lnTo>
                    <a:lnTo>
                      <a:pt x="10" y="94"/>
                    </a:lnTo>
                    <a:lnTo>
                      <a:pt x="18" y="103"/>
                    </a:lnTo>
                    <a:lnTo>
                      <a:pt x="28" y="110"/>
                    </a:lnTo>
                    <a:lnTo>
                      <a:pt x="38" y="116"/>
                    </a:lnTo>
                    <a:lnTo>
                      <a:pt x="49" y="119"/>
                    </a:lnTo>
                    <a:lnTo>
                      <a:pt x="61"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12" name="Freeform 61"/>
              <p:cNvSpPr>
                <a:spLocks/>
              </p:cNvSpPr>
              <p:nvPr/>
            </p:nvSpPr>
            <p:spPr bwMode="auto">
              <a:xfrm>
                <a:off x="3618" y="2449"/>
                <a:ext cx="59" cy="61"/>
              </a:xfrm>
              <a:custGeom>
                <a:avLst/>
                <a:gdLst>
                  <a:gd name="T0" fmla="*/ 0 w 120"/>
                  <a:gd name="T1" fmla="*/ 1 h 121"/>
                  <a:gd name="T2" fmla="*/ 0 w 120"/>
                  <a:gd name="T3" fmla="*/ 1 h 121"/>
                  <a:gd name="T4" fmla="*/ 0 w 120"/>
                  <a:gd name="T5" fmla="*/ 1 h 121"/>
                  <a:gd name="T6" fmla="*/ 0 w 120"/>
                  <a:gd name="T7" fmla="*/ 1 h 121"/>
                  <a:gd name="T8" fmla="*/ 0 w 120"/>
                  <a:gd name="T9" fmla="*/ 1 h 121"/>
                  <a:gd name="T10" fmla="*/ 0 w 120"/>
                  <a:gd name="T11" fmla="*/ 1 h 121"/>
                  <a:gd name="T12" fmla="*/ 0 w 120"/>
                  <a:gd name="T13" fmla="*/ 1 h 121"/>
                  <a:gd name="T14" fmla="*/ 0 w 120"/>
                  <a:gd name="T15" fmla="*/ 1 h 121"/>
                  <a:gd name="T16" fmla="*/ 0 w 120"/>
                  <a:gd name="T17" fmla="*/ 1 h 121"/>
                  <a:gd name="T18" fmla="*/ 0 w 120"/>
                  <a:gd name="T19" fmla="*/ 1 h 121"/>
                  <a:gd name="T20" fmla="*/ 0 w 120"/>
                  <a:gd name="T21" fmla="*/ 1 h 121"/>
                  <a:gd name="T22" fmla="*/ 0 w 120"/>
                  <a:gd name="T23" fmla="*/ 1 h 121"/>
                  <a:gd name="T24" fmla="*/ 0 w 120"/>
                  <a:gd name="T25" fmla="*/ 1 h 121"/>
                  <a:gd name="T26" fmla="*/ 0 w 120"/>
                  <a:gd name="T27" fmla="*/ 1 h 121"/>
                  <a:gd name="T28" fmla="*/ 0 w 120"/>
                  <a:gd name="T29" fmla="*/ 1 h 121"/>
                  <a:gd name="T30" fmla="*/ 0 w 120"/>
                  <a:gd name="T31" fmla="*/ 1 h 121"/>
                  <a:gd name="T32" fmla="*/ 0 w 120"/>
                  <a:gd name="T33" fmla="*/ 0 h 121"/>
                  <a:gd name="T34" fmla="*/ 0 w 120"/>
                  <a:gd name="T35" fmla="*/ 1 h 121"/>
                  <a:gd name="T36" fmla="*/ 0 w 120"/>
                  <a:gd name="T37" fmla="*/ 1 h 121"/>
                  <a:gd name="T38" fmla="*/ 0 w 120"/>
                  <a:gd name="T39" fmla="*/ 1 h 121"/>
                  <a:gd name="T40" fmla="*/ 0 w 120"/>
                  <a:gd name="T41" fmla="*/ 1 h 121"/>
                  <a:gd name="T42" fmla="*/ 0 w 120"/>
                  <a:gd name="T43" fmla="*/ 1 h 121"/>
                  <a:gd name="T44" fmla="*/ 0 w 120"/>
                  <a:gd name="T45" fmla="*/ 1 h 121"/>
                  <a:gd name="T46" fmla="*/ 0 w 120"/>
                  <a:gd name="T47" fmla="*/ 1 h 121"/>
                  <a:gd name="T48" fmla="*/ 0 w 120"/>
                  <a:gd name="T49" fmla="*/ 1 h 121"/>
                  <a:gd name="T50" fmla="*/ 0 w 120"/>
                  <a:gd name="T51" fmla="*/ 1 h 121"/>
                  <a:gd name="T52" fmla="*/ 0 w 120"/>
                  <a:gd name="T53" fmla="*/ 1 h 121"/>
                  <a:gd name="T54" fmla="*/ 0 w 120"/>
                  <a:gd name="T55" fmla="*/ 1 h 121"/>
                  <a:gd name="T56" fmla="*/ 0 w 120"/>
                  <a:gd name="T57" fmla="*/ 1 h 121"/>
                  <a:gd name="T58" fmla="*/ 0 w 120"/>
                  <a:gd name="T59" fmla="*/ 1 h 121"/>
                  <a:gd name="T60" fmla="*/ 0 w 120"/>
                  <a:gd name="T61" fmla="*/ 1 h 121"/>
                  <a:gd name="T62" fmla="*/ 0 w 120"/>
                  <a:gd name="T63" fmla="*/ 1 h 121"/>
                  <a:gd name="T64" fmla="*/ 0 w 120"/>
                  <a:gd name="T65" fmla="*/ 1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21"/>
                  <a:gd name="T101" fmla="*/ 120 w 120"/>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21">
                    <a:moveTo>
                      <a:pt x="61" y="121"/>
                    </a:moveTo>
                    <a:lnTo>
                      <a:pt x="72" y="119"/>
                    </a:lnTo>
                    <a:lnTo>
                      <a:pt x="84" y="117"/>
                    </a:lnTo>
                    <a:lnTo>
                      <a:pt x="94" y="111"/>
                    </a:lnTo>
                    <a:lnTo>
                      <a:pt x="102" y="104"/>
                    </a:lnTo>
                    <a:lnTo>
                      <a:pt x="110" y="93"/>
                    </a:lnTo>
                    <a:lnTo>
                      <a:pt x="115" y="83"/>
                    </a:lnTo>
                    <a:lnTo>
                      <a:pt x="118" y="72"/>
                    </a:lnTo>
                    <a:lnTo>
                      <a:pt x="120" y="60"/>
                    </a:lnTo>
                    <a:lnTo>
                      <a:pt x="118" y="49"/>
                    </a:lnTo>
                    <a:lnTo>
                      <a:pt x="115" y="37"/>
                    </a:lnTo>
                    <a:lnTo>
                      <a:pt x="110" y="27"/>
                    </a:lnTo>
                    <a:lnTo>
                      <a:pt x="102" y="17"/>
                    </a:lnTo>
                    <a:lnTo>
                      <a:pt x="94" y="10"/>
                    </a:lnTo>
                    <a:lnTo>
                      <a:pt x="84" y="4"/>
                    </a:lnTo>
                    <a:lnTo>
                      <a:pt x="72" y="1"/>
                    </a:lnTo>
                    <a:lnTo>
                      <a:pt x="61" y="0"/>
                    </a:lnTo>
                    <a:lnTo>
                      <a:pt x="49" y="1"/>
                    </a:lnTo>
                    <a:lnTo>
                      <a:pt x="38" y="4"/>
                    </a:lnTo>
                    <a:lnTo>
                      <a:pt x="28" y="10"/>
                    </a:lnTo>
                    <a:lnTo>
                      <a:pt x="17" y="17"/>
                    </a:lnTo>
                    <a:lnTo>
                      <a:pt x="10" y="27"/>
                    </a:lnTo>
                    <a:lnTo>
                      <a:pt x="5" y="37"/>
                    </a:lnTo>
                    <a:lnTo>
                      <a:pt x="2" y="49"/>
                    </a:lnTo>
                    <a:lnTo>
                      <a:pt x="0" y="60"/>
                    </a:lnTo>
                    <a:lnTo>
                      <a:pt x="2" y="72"/>
                    </a:lnTo>
                    <a:lnTo>
                      <a:pt x="5" y="83"/>
                    </a:lnTo>
                    <a:lnTo>
                      <a:pt x="10" y="93"/>
                    </a:lnTo>
                    <a:lnTo>
                      <a:pt x="17" y="104"/>
                    </a:lnTo>
                    <a:lnTo>
                      <a:pt x="28" y="111"/>
                    </a:lnTo>
                    <a:lnTo>
                      <a:pt x="38" y="117"/>
                    </a:lnTo>
                    <a:lnTo>
                      <a:pt x="49" y="119"/>
                    </a:lnTo>
                    <a:lnTo>
                      <a:pt x="61"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86" name="Freeform 62"/>
            <p:cNvSpPr>
              <a:spLocks/>
            </p:cNvSpPr>
            <p:nvPr/>
          </p:nvSpPr>
          <p:spPr bwMode="auto">
            <a:xfrm>
              <a:off x="2137" y="664"/>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7" name="Freeform 63"/>
            <p:cNvSpPr>
              <a:spLocks/>
            </p:cNvSpPr>
            <p:nvPr/>
          </p:nvSpPr>
          <p:spPr bwMode="auto">
            <a:xfrm>
              <a:off x="2137" y="62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8" name="Freeform 64"/>
            <p:cNvSpPr>
              <a:spLocks/>
            </p:cNvSpPr>
            <p:nvPr/>
          </p:nvSpPr>
          <p:spPr bwMode="auto">
            <a:xfrm>
              <a:off x="2137" y="59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89" name="Freeform 65"/>
            <p:cNvSpPr>
              <a:spLocks/>
            </p:cNvSpPr>
            <p:nvPr/>
          </p:nvSpPr>
          <p:spPr bwMode="auto">
            <a:xfrm>
              <a:off x="2137" y="559"/>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0" name="Freeform 66"/>
            <p:cNvSpPr>
              <a:spLocks/>
            </p:cNvSpPr>
            <p:nvPr/>
          </p:nvSpPr>
          <p:spPr bwMode="auto">
            <a:xfrm>
              <a:off x="2137" y="523"/>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1" name="Freeform 67"/>
            <p:cNvSpPr>
              <a:spLocks/>
            </p:cNvSpPr>
            <p:nvPr/>
          </p:nvSpPr>
          <p:spPr bwMode="auto">
            <a:xfrm>
              <a:off x="2137" y="805"/>
              <a:ext cx="19" cy="19"/>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75"/>
                <a:gd name="T77" fmla="*/ 74 w 74"/>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75">
                  <a:moveTo>
                    <a:pt x="56" y="71"/>
                  </a:moveTo>
                  <a:lnTo>
                    <a:pt x="67" y="61"/>
                  </a:lnTo>
                  <a:lnTo>
                    <a:pt x="74" y="47"/>
                  </a:lnTo>
                  <a:lnTo>
                    <a:pt x="74" y="34"/>
                  </a:lnTo>
                  <a:lnTo>
                    <a:pt x="70" y="19"/>
                  </a:lnTo>
                  <a:lnTo>
                    <a:pt x="66" y="13"/>
                  </a:lnTo>
                  <a:lnTo>
                    <a:pt x="60" y="8"/>
                  </a:lnTo>
                  <a:lnTo>
                    <a:pt x="54" y="3"/>
                  </a:lnTo>
                  <a:lnTo>
                    <a:pt x="47" y="0"/>
                  </a:lnTo>
                  <a:lnTo>
                    <a:pt x="40" y="0"/>
                  </a:lnTo>
                  <a:lnTo>
                    <a:pt x="33" y="0"/>
                  </a:lnTo>
                  <a:lnTo>
                    <a:pt x="25" y="2"/>
                  </a:lnTo>
                  <a:lnTo>
                    <a:pt x="18" y="5"/>
                  </a:lnTo>
                  <a:lnTo>
                    <a:pt x="7" y="15"/>
                  </a:lnTo>
                  <a:lnTo>
                    <a:pt x="1" y="28"/>
                  </a:lnTo>
                  <a:lnTo>
                    <a:pt x="0" y="42"/>
                  </a:lnTo>
                  <a:lnTo>
                    <a:pt x="5" y="57"/>
                  </a:lnTo>
                  <a:lnTo>
                    <a:pt x="10" y="62"/>
                  </a:lnTo>
                  <a:lnTo>
                    <a:pt x="15" y="68"/>
                  </a:lnTo>
                  <a:lnTo>
                    <a:pt x="21" y="73"/>
                  </a:lnTo>
                  <a:lnTo>
                    <a:pt x="28" y="74"/>
                  </a:lnTo>
                  <a:lnTo>
                    <a:pt x="34" y="75"/>
                  </a:lnTo>
                  <a:lnTo>
                    <a:pt x="41" y="75"/>
                  </a:lnTo>
                  <a:lnTo>
                    <a:pt x="49" y="74"/>
                  </a:lnTo>
                  <a:lnTo>
                    <a:pt x="56"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2" name="Freeform 68"/>
            <p:cNvSpPr>
              <a:spLocks/>
            </p:cNvSpPr>
            <p:nvPr/>
          </p:nvSpPr>
          <p:spPr bwMode="auto">
            <a:xfrm>
              <a:off x="2137" y="76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3" name="Freeform 69"/>
            <p:cNvSpPr>
              <a:spLocks/>
            </p:cNvSpPr>
            <p:nvPr/>
          </p:nvSpPr>
          <p:spPr bwMode="auto">
            <a:xfrm>
              <a:off x="2137" y="734"/>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4" name="Freeform 70"/>
            <p:cNvSpPr>
              <a:spLocks/>
            </p:cNvSpPr>
            <p:nvPr/>
          </p:nvSpPr>
          <p:spPr bwMode="auto">
            <a:xfrm>
              <a:off x="2137" y="699"/>
              <a:ext cx="19" cy="19"/>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95" name="Freeform 71"/>
            <p:cNvSpPr>
              <a:spLocks/>
            </p:cNvSpPr>
            <p:nvPr/>
          </p:nvSpPr>
          <p:spPr bwMode="auto">
            <a:xfrm>
              <a:off x="2149" y="806"/>
              <a:ext cx="214"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6" name="Freeform 72"/>
            <p:cNvSpPr>
              <a:spLocks/>
            </p:cNvSpPr>
            <p:nvPr/>
          </p:nvSpPr>
          <p:spPr bwMode="auto">
            <a:xfrm flipH="1">
              <a:off x="2549" y="807"/>
              <a:ext cx="213" cy="367"/>
            </a:xfrm>
            <a:custGeom>
              <a:avLst/>
              <a:gdLst>
                <a:gd name="T0" fmla="*/ 3 w 423"/>
                <a:gd name="T1" fmla="*/ 1 h 726"/>
                <a:gd name="T2" fmla="*/ 2 w 423"/>
                <a:gd name="T3" fmla="*/ 1 h 726"/>
                <a:gd name="T4" fmla="*/ 1 w 423"/>
                <a:gd name="T5" fmla="*/ 0 h 726"/>
                <a:gd name="T6" fmla="*/ 0 w 423"/>
                <a:gd name="T7" fmla="*/ 2 h 726"/>
                <a:gd name="T8" fmla="*/ 1 w 423"/>
                <a:gd name="T9" fmla="*/ 4 h 726"/>
                <a:gd name="T10" fmla="*/ 2 w 423"/>
                <a:gd name="T11" fmla="*/ 5 h 726"/>
                <a:gd name="T12" fmla="*/ 1 w 423"/>
                <a:gd name="T13" fmla="*/ 5 h 726"/>
                <a:gd name="T14" fmla="*/ 2 w 423"/>
                <a:gd name="T15" fmla="*/ 6 h 726"/>
                <a:gd name="T16" fmla="*/ 3 w 423"/>
                <a:gd name="T17" fmla="*/ 6 h 726"/>
                <a:gd name="T18" fmla="*/ 4 w 423"/>
                <a:gd name="T19" fmla="*/ 6 h 726"/>
                <a:gd name="T20" fmla="*/ 4 w 423"/>
                <a:gd name="T21" fmla="*/ 4 h 726"/>
                <a:gd name="T22" fmla="*/ 3 w 423"/>
                <a:gd name="T23" fmla="*/ 4 h 726"/>
                <a:gd name="T24" fmla="*/ 3 w 423"/>
                <a:gd name="T25" fmla="*/ 3 h 726"/>
                <a:gd name="T26" fmla="*/ 3 w 423"/>
                <a:gd name="T27" fmla="*/ 2 h 726"/>
                <a:gd name="T28" fmla="*/ 3 w 423"/>
                <a:gd name="T29" fmla="*/ 2 h 726"/>
                <a:gd name="T30" fmla="*/ 3 w 423"/>
                <a:gd name="T31" fmla="*/ 1 h 7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726"/>
                <a:gd name="T50" fmla="*/ 423 w 423"/>
                <a:gd name="T51" fmla="*/ 726 h 7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726">
                  <a:moveTo>
                    <a:pt x="333" y="111"/>
                  </a:moveTo>
                  <a:lnTo>
                    <a:pt x="219" y="18"/>
                  </a:lnTo>
                  <a:lnTo>
                    <a:pt x="45" y="0"/>
                  </a:lnTo>
                  <a:lnTo>
                    <a:pt x="0" y="249"/>
                  </a:lnTo>
                  <a:lnTo>
                    <a:pt x="36" y="405"/>
                  </a:lnTo>
                  <a:lnTo>
                    <a:pt x="141" y="507"/>
                  </a:lnTo>
                  <a:lnTo>
                    <a:pt x="117" y="540"/>
                  </a:lnTo>
                  <a:lnTo>
                    <a:pt x="144" y="693"/>
                  </a:lnTo>
                  <a:lnTo>
                    <a:pt x="327" y="726"/>
                  </a:lnTo>
                  <a:lnTo>
                    <a:pt x="423" y="639"/>
                  </a:lnTo>
                  <a:lnTo>
                    <a:pt x="396" y="474"/>
                  </a:lnTo>
                  <a:lnTo>
                    <a:pt x="300" y="423"/>
                  </a:lnTo>
                  <a:lnTo>
                    <a:pt x="309" y="255"/>
                  </a:lnTo>
                  <a:lnTo>
                    <a:pt x="270" y="207"/>
                  </a:lnTo>
                  <a:lnTo>
                    <a:pt x="315" y="168"/>
                  </a:lnTo>
                  <a:lnTo>
                    <a:pt x="333" y="111"/>
                  </a:lnTo>
                  <a:close/>
                </a:path>
              </a:pathLst>
            </a:custGeom>
            <a:solidFill>
              <a:schemeClr val="tx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7" name="Freeform 73"/>
            <p:cNvSpPr>
              <a:spLocks/>
            </p:cNvSpPr>
            <p:nvPr/>
          </p:nvSpPr>
          <p:spPr bwMode="auto">
            <a:xfrm>
              <a:off x="2163" y="681"/>
              <a:ext cx="593" cy="376"/>
            </a:xfrm>
            <a:custGeom>
              <a:avLst/>
              <a:gdLst>
                <a:gd name="T0" fmla="*/ 7 w 1176"/>
                <a:gd name="T1" fmla="*/ 6 h 744"/>
                <a:gd name="T2" fmla="*/ 3 w 1176"/>
                <a:gd name="T3" fmla="*/ 7 h 744"/>
                <a:gd name="T4" fmla="*/ 3 w 1176"/>
                <a:gd name="T5" fmla="*/ 4 h 744"/>
                <a:gd name="T6" fmla="*/ 3 w 1176"/>
                <a:gd name="T7" fmla="*/ 3 h 744"/>
                <a:gd name="T8" fmla="*/ 0 w 1176"/>
                <a:gd name="T9" fmla="*/ 2 h 744"/>
                <a:gd name="T10" fmla="*/ 1 w 1176"/>
                <a:gd name="T11" fmla="*/ 2 h 744"/>
                <a:gd name="T12" fmla="*/ 2 w 1176"/>
                <a:gd name="T13" fmla="*/ 1 h 744"/>
                <a:gd name="T14" fmla="*/ 4 w 1176"/>
                <a:gd name="T15" fmla="*/ 1 h 744"/>
                <a:gd name="T16" fmla="*/ 6 w 1176"/>
                <a:gd name="T17" fmla="*/ 0 h 744"/>
                <a:gd name="T18" fmla="*/ 7 w 1176"/>
                <a:gd name="T19" fmla="*/ 1 h 744"/>
                <a:gd name="T20" fmla="*/ 9 w 1176"/>
                <a:gd name="T21" fmla="*/ 1 h 744"/>
                <a:gd name="T22" fmla="*/ 10 w 1176"/>
                <a:gd name="T23" fmla="*/ 2 h 744"/>
                <a:gd name="T24" fmla="*/ 7 w 1176"/>
                <a:gd name="T25" fmla="*/ 3 h 744"/>
                <a:gd name="T26" fmla="*/ 7 w 1176"/>
                <a:gd name="T27" fmla="*/ 4 h 744"/>
                <a:gd name="T28" fmla="*/ 7 w 1176"/>
                <a:gd name="T29" fmla="*/ 6 h 7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6"/>
                <a:gd name="T46" fmla="*/ 0 h 744"/>
                <a:gd name="T47" fmla="*/ 1176 w 1176"/>
                <a:gd name="T48" fmla="*/ 744 h 7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6" h="744">
                  <a:moveTo>
                    <a:pt x="789" y="720"/>
                  </a:moveTo>
                  <a:lnTo>
                    <a:pt x="378" y="744"/>
                  </a:lnTo>
                  <a:lnTo>
                    <a:pt x="345" y="471"/>
                  </a:lnTo>
                  <a:lnTo>
                    <a:pt x="303" y="360"/>
                  </a:lnTo>
                  <a:lnTo>
                    <a:pt x="0" y="249"/>
                  </a:lnTo>
                  <a:lnTo>
                    <a:pt x="15" y="153"/>
                  </a:lnTo>
                  <a:lnTo>
                    <a:pt x="213" y="48"/>
                  </a:lnTo>
                  <a:lnTo>
                    <a:pt x="402" y="6"/>
                  </a:lnTo>
                  <a:lnTo>
                    <a:pt x="654" y="0"/>
                  </a:lnTo>
                  <a:lnTo>
                    <a:pt x="873" y="21"/>
                  </a:lnTo>
                  <a:lnTo>
                    <a:pt x="1056" y="102"/>
                  </a:lnTo>
                  <a:lnTo>
                    <a:pt x="1176" y="234"/>
                  </a:lnTo>
                  <a:lnTo>
                    <a:pt x="855" y="360"/>
                  </a:lnTo>
                  <a:lnTo>
                    <a:pt x="795" y="483"/>
                  </a:lnTo>
                  <a:lnTo>
                    <a:pt x="789" y="72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498" name="Oval 74"/>
            <p:cNvSpPr>
              <a:spLocks noChangeArrowheads="1"/>
            </p:cNvSpPr>
            <p:nvPr/>
          </p:nvSpPr>
          <p:spPr bwMode="auto">
            <a:xfrm>
              <a:off x="2336" y="478"/>
              <a:ext cx="221" cy="242"/>
            </a:xfrm>
            <a:prstGeom prst="ellipse">
              <a:avLst/>
            </a:prstGeom>
            <a:solidFill>
              <a:schemeClr val="tx2"/>
            </a:solidFill>
            <a:ln w="12700" algn="ctr">
              <a:solidFill>
                <a:schemeClr val="bg1"/>
              </a:solidFill>
              <a:round/>
              <a:headEnd/>
              <a:tailEnd/>
            </a:ln>
          </p:spPr>
          <p:txBody>
            <a:bodyPr lIns="0" tIns="0" rIns="0" bIns="0" anchor="ctr">
              <a:spAutoFit/>
            </a:bodyPr>
            <a:lstStyle/>
            <a:p>
              <a:endParaRPr lang="en-US"/>
            </a:p>
          </p:txBody>
        </p:sp>
        <p:sp>
          <p:nvSpPr>
            <p:cNvPr id="17499" name="Rectangle 75"/>
            <p:cNvSpPr>
              <a:spLocks noChangeArrowheads="1"/>
            </p:cNvSpPr>
            <p:nvPr/>
          </p:nvSpPr>
          <p:spPr bwMode="auto">
            <a:xfrm>
              <a:off x="2355" y="1031"/>
              <a:ext cx="206" cy="18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0" name="Freeform 76"/>
            <p:cNvSpPr>
              <a:spLocks/>
            </p:cNvSpPr>
            <p:nvPr/>
          </p:nvSpPr>
          <p:spPr bwMode="auto">
            <a:xfrm>
              <a:off x="2327" y="681"/>
              <a:ext cx="240" cy="470"/>
            </a:xfrm>
            <a:custGeom>
              <a:avLst/>
              <a:gdLst>
                <a:gd name="T0" fmla="*/ 1 w 476"/>
                <a:gd name="T1" fmla="*/ 5 h 988"/>
                <a:gd name="T2" fmla="*/ 1 w 476"/>
                <a:gd name="T3" fmla="*/ 3 h 988"/>
                <a:gd name="T4" fmla="*/ 1 w 476"/>
                <a:gd name="T5" fmla="*/ 2 h 988"/>
                <a:gd name="T6" fmla="*/ 0 w 476"/>
                <a:gd name="T7" fmla="*/ 1 h 988"/>
                <a:gd name="T8" fmla="*/ 1 w 476"/>
                <a:gd name="T9" fmla="*/ 0 h 988"/>
                <a:gd name="T10" fmla="*/ 1 w 476"/>
                <a:gd name="T11" fmla="*/ 0 h 988"/>
                <a:gd name="T12" fmla="*/ 1 w 476"/>
                <a:gd name="T13" fmla="*/ 1 h 988"/>
                <a:gd name="T14" fmla="*/ 4 w 476"/>
                <a:gd name="T15" fmla="*/ 1 h 988"/>
                <a:gd name="T16" fmla="*/ 4 w 476"/>
                <a:gd name="T17" fmla="*/ 0 h 988"/>
                <a:gd name="T18" fmla="*/ 4 w 476"/>
                <a:gd name="T19" fmla="*/ 0 h 988"/>
                <a:gd name="T20" fmla="*/ 4 w 476"/>
                <a:gd name="T21" fmla="*/ 1 h 988"/>
                <a:gd name="T22" fmla="*/ 4 w 476"/>
                <a:gd name="T23" fmla="*/ 2 h 988"/>
                <a:gd name="T24" fmla="*/ 4 w 476"/>
                <a:gd name="T25" fmla="*/ 2 h 988"/>
                <a:gd name="T26" fmla="*/ 4 w 476"/>
                <a:gd name="T27" fmla="*/ 5 h 988"/>
                <a:gd name="T28" fmla="*/ 1 w 476"/>
                <a:gd name="T29" fmla="*/ 5 h 9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6"/>
                <a:gd name="T46" fmla="*/ 0 h 988"/>
                <a:gd name="T47" fmla="*/ 476 w 476"/>
                <a:gd name="T48" fmla="*/ 988 h 9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6" h="988">
                  <a:moveTo>
                    <a:pt x="64" y="988"/>
                  </a:moveTo>
                  <a:lnTo>
                    <a:pt x="52" y="488"/>
                  </a:lnTo>
                  <a:lnTo>
                    <a:pt x="28" y="448"/>
                  </a:lnTo>
                  <a:lnTo>
                    <a:pt x="0" y="208"/>
                  </a:lnTo>
                  <a:lnTo>
                    <a:pt x="20" y="8"/>
                  </a:lnTo>
                  <a:lnTo>
                    <a:pt x="68" y="8"/>
                  </a:lnTo>
                  <a:lnTo>
                    <a:pt x="72" y="256"/>
                  </a:lnTo>
                  <a:lnTo>
                    <a:pt x="392" y="248"/>
                  </a:lnTo>
                  <a:lnTo>
                    <a:pt x="392" y="12"/>
                  </a:lnTo>
                  <a:lnTo>
                    <a:pt x="440" y="0"/>
                  </a:lnTo>
                  <a:lnTo>
                    <a:pt x="464" y="184"/>
                  </a:lnTo>
                  <a:lnTo>
                    <a:pt x="464" y="404"/>
                  </a:lnTo>
                  <a:lnTo>
                    <a:pt x="440" y="460"/>
                  </a:lnTo>
                  <a:lnTo>
                    <a:pt x="476" y="980"/>
                  </a:lnTo>
                  <a:lnTo>
                    <a:pt x="64" y="988"/>
                  </a:lnTo>
                  <a:close/>
                </a:path>
              </a:pathLst>
            </a:custGeom>
            <a:solidFill>
              <a:schemeClr val="bg1"/>
            </a:solidFill>
            <a:ln w="12700" cap="flat" cmpd="sng">
              <a:solidFill>
                <a:schemeClr val="bg1"/>
              </a:solidFill>
              <a:prstDash val="solid"/>
              <a:round/>
              <a:headEnd/>
              <a:tailEnd/>
            </a:ln>
          </p:spPr>
          <p:txBody>
            <a:bodyPr lIns="0" tIns="0" rIns="0" bIns="0" anchor="ctr">
              <a:spAutoFit/>
            </a:bodyPr>
            <a:lstStyle/>
            <a:p>
              <a:endParaRPr lang="en-US"/>
            </a:p>
          </p:txBody>
        </p:sp>
        <p:sp>
          <p:nvSpPr>
            <p:cNvPr id="17501" name="Line 77"/>
            <p:cNvSpPr>
              <a:spLocks noChangeShapeType="1"/>
            </p:cNvSpPr>
            <p:nvPr/>
          </p:nvSpPr>
          <p:spPr bwMode="auto">
            <a:xfrm flipV="1">
              <a:off x="2458" y="1082"/>
              <a:ext cx="0" cy="13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02" name="Freeform 78"/>
            <p:cNvSpPr>
              <a:spLocks/>
            </p:cNvSpPr>
            <p:nvPr/>
          </p:nvSpPr>
          <p:spPr bwMode="auto">
            <a:xfrm>
              <a:off x="2137" y="486"/>
              <a:ext cx="19" cy="20"/>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1"/>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3" name="Freeform 79"/>
            <p:cNvSpPr>
              <a:spLocks/>
            </p:cNvSpPr>
            <p:nvPr/>
          </p:nvSpPr>
          <p:spPr bwMode="auto">
            <a:xfrm>
              <a:off x="2137" y="452"/>
              <a:ext cx="19" cy="18"/>
            </a:xfrm>
            <a:custGeom>
              <a:avLst/>
              <a:gdLst>
                <a:gd name="T0" fmla="*/ 0 w 76"/>
                <a:gd name="T1" fmla="*/ 0 h 75"/>
                <a:gd name="T2" fmla="*/ 0 w 76"/>
                <a:gd name="T3" fmla="*/ 0 h 75"/>
                <a:gd name="T4" fmla="*/ 0 w 76"/>
                <a:gd name="T5" fmla="*/ 0 h 75"/>
                <a:gd name="T6" fmla="*/ 0 w 76"/>
                <a:gd name="T7" fmla="*/ 0 h 75"/>
                <a:gd name="T8" fmla="*/ 0 w 76"/>
                <a:gd name="T9" fmla="*/ 0 h 75"/>
                <a:gd name="T10" fmla="*/ 0 w 76"/>
                <a:gd name="T11" fmla="*/ 0 h 75"/>
                <a:gd name="T12" fmla="*/ 0 w 76"/>
                <a:gd name="T13" fmla="*/ 0 h 75"/>
                <a:gd name="T14" fmla="*/ 0 w 76"/>
                <a:gd name="T15" fmla="*/ 0 h 75"/>
                <a:gd name="T16" fmla="*/ 0 w 76"/>
                <a:gd name="T17" fmla="*/ 0 h 75"/>
                <a:gd name="T18" fmla="*/ 0 w 76"/>
                <a:gd name="T19" fmla="*/ 0 h 75"/>
                <a:gd name="T20" fmla="*/ 0 w 76"/>
                <a:gd name="T21" fmla="*/ 0 h 75"/>
                <a:gd name="T22" fmla="*/ 0 w 76"/>
                <a:gd name="T23" fmla="*/ 0 h 75"/>
                <a:gd name="T24" fmla="*/ 0 w 76"/>
                <a:gd name="T25" fmla="*/ 0 h 75"/>
                <a:gd name="T26" fmla="*/ 0 w 76"/>
                <a:gd name="T27" fmla="*/ 0 h 75"/>
                <a:gd name="T28" fmla="*/ 0 w 76"/>
                <a:gd name="T29" fmla="*/ 0 h 75"/>
                <a:gd name="T30" fmla="*/ 0 w 76"/>
                <a:gd name="T31" fmla="*/ 0 h 75"/>
                <a:gd name="T32" fmla="*/ 0 w 76"/>
                <a:gd name="T33" fmla="*/ 0 h 75"/>
                <a:gd name="T34" fmla="*/ 0 w 76"/>
                <a:gd name="T35" fmla="*/ 0 h 75"/>
                <a:gd name="T36" fmla="*/ 0 w 76"/>
                <a:gd name="T37" fmla="*/ 0 h 75"/>
                <a:gd name="T38" fmla="*/ 0 w 76"/>
                <a:gd name="T39" fmla="*/ 0 h 75"/>
                <a:gd name="T40" fmla="*/ 0 w 76"/>
                <a:gd name="T41" fmla="*/ 0 h 75"/>
                <a:gd name="T42" fmla="*/ 0 w 76"/>
                <a:gd name="T43" fmla="*/ 0 h 75"/>
                <a:gd name="T44" fmla="*/ 0 w 76"/>
                <a:gd name="T45" fmla="*/ 0 h 75"/>
                <a:gd name="T46" fmla="*/ 0 w 76"/>
                <a:gd name="T47" fmla="*/ 0 h 75"/>
                <a:gd name="T48" fmla="*/ 0 w 76"/>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6"/>
                <a:gd name="T76" fmla="*/ 0 h 75"/>
                <a:gd name="T77" fmla="*/ 76 w 7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6" h="75">
                  <a:moveTo>
                    <a:pt x="66" y="63"/>
                  </a:moveTo>
                  <a:lnTo>
                    <a:pt x="74" y="50"/>
                  </a:lnTo>
                  <a:lnTo>
                    <a:pt x="76" y="36"/>
                  </a:lnTo>
                  <a:lnTo>
                    <a:pt x="72" y="23"/>
                  </a:lnTo>
                  <a:lnTo>
                    <a:pt x="63" y="10"/>
                  </a:lnTo>
                  <a:lnTo>
                    <a:pt x="58" y="6"/>
                  </a:lnTo>
                  <a:lnTo>
                    <a:pt x="51" y="3"/>
                  </a:lnTo>
                  <a:lnTo>
                    <a:pt x="45" y="0"/>
                  </a:lnTo>
                  <a:lnTo>
                    <a:pt x="38" y="0"/>
                  </a:lnTo>
                  <a:lnTo>
                    <a:pt x="29" y="1"/>
                  </a:lnTo>
                  <a:lnTo>
                    <a:pt x="23" y="3"/>
                  </a:lnTo>
                  <a:lnTo>
                    <a:pt x="16" y="7"/>
                  </a:lnTo>
                  <a:lnTo>
                    <a:pt x="10" y="11"/>
                  </a:lnTo>
                  <a:lnTo>
                    <a:pt x="3" y="24"/>
                  </a:lnTo>
                  <a:lnTo>
                    <a:pt x="0" y="39"/>
                  </a:lnTo>
                  <a:lnTo>
                    <a:pt x="4" y="53"/>
                  </a:lnTo>
                  <a:lnTo>
                    <a:pt x="13" y="65"/>
                  </a:lnTo>
                  <a:lnTo>
                    <a:pt x="19" y="69"/>
                  </a:lnTo>
                  <a:lnTo>
                    <a:pt x="26" y="73"/>
                  </a:lnTo>
                  <a:lnTo>
                    <a:pt x="32" y="75"/>
                  </a:lnTo>
                  <a:lnTo>
                    <a:pt x="40" y="75"/>
                  </a:lnTo>
                  <a:lnTo>
                    <a:pt x="48" y="75"/>
                  </a:lnTo>
                  <a:lnTo>
                    <a:pt x="53" y="72"/>
                  </a:lnTo>
                  <a:lnTo>
                    <a:pt x="61" y="69"/>
                  </a:lnTo>
                  <a:lnTo>
                    <a:pt x="66"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4" name="Freeform 80"/>
            <p:cNvSpPr>
              <a:spLocks/>
            </p:cNvSpPr>
            <p:nvPr/>
          </p:nvSpPr>
          <p:spPr bwMode="auto">
            <a:xfrm>
              <a:off x="2293" y="450"/>
              <a:ext cx="303" cy="116"/>
            </a:xfrm>
            <a:custGeom>
              <a:avLst/>
              <a:gdLst>
                <a:gd name="T0" fmla="*/ 0 w 600"/>
                <a:gd name="T1" fmla="*/ 2 h 230"/>
                <a:gd name="T2" fmla="*/ 5 w 600"/>
                <a:gd name="T3" fmla="*/ 2 h 230"/>
                <a:gd name="T4" fmla="*/ 5 w 600"/>
                <a:gd name="T5" fmla="*/ 2 h 230"/>
                <a:gd name="T6" fmla="*/ 5 w 600"/>
                <a:gd name="T7" fmla="*/ 2 h 230"/>
                <a:gd name="T8" fmla="*/ 5 w 600"/>
                <a:gd name="T9" fmla="*/ 2 h 230"/>
                <a:gd name="T10" fmla="*/ 4 w 600"/>
                <a:gd name="T11" fmla="*/ 1 h 230"/>
                <a:gd name="T12" fmla="*/ 4 w 600"/>
                <a:gd name="T13" fmla="*/ 1 h 230"/>
                <a:gd name="T14" fmla="*/ 4 w 600"/>
                <a:gd name="T15" fmla="*/ 1 h 230"/>
                <a:gd name="T16" fmla="*/ 3 w 600"/>
                <a:gd name="T17" fmla="*/ 1 h 230"/>
                <a:gd name="T18" fmla="*/ 3 w 600"/>
                <a:gd name="T19" fmla="*/ 0 h 230"/>
                <a:gd name="T20" fmla="*/ 3 w 600"/>
                <a:gd name="T21" fmla="*/ 0 h 230"/>
                <a:gd name="T22" fmla="*/ 3 w 600"/>
                <a:gd name="T23" fmla="*/ 0 h 230"/>
                <a:gd name="T24" fmla="*/ 2 w 600"/>
                <a:gd name="T25" fmla="*/ 1 h 230"/>
                <a:gd name="T26" fmla="*/ 2 w 600"/>
                <a:gd name="T27" fmla="*/ 1 h 230"/>
                <a:gd name="T28" fmla="*/ 2 w 600"/>
                <a:gd name="T29" fmla="*/ 1 h 230"/>
                <a:gd name="T30" fmla="*/ 1 w 600"/>
                <a:gd name="T31" fmla="*/ 1 h 230"/>
                <a:gd name="T32" fmla="*/ 1 w 600"/>
                <a:gd name="T33" fmla="*/ 1 h 230"/>
                <a:gd name="T34" fmla="*/ 1 w 600"/>
                <a:gd name="T35" fmla="*/ 2 h 230"/>
                <a:gd name="T36" fmla="*/ 1 w 600"/>
                <a:gd name="T37" fmla="*/ 2 h 230"/>
                <a:gd name="T38" fmla="*/ 1 w 600"/>
                <a:gd name="T39" fmla="*/ 2 h 230"/>
                <a:gd name="T40" fmla="*/ 1 w 600"/>
                <a:gd name="T41" fmla="*/ 2 h 230"/>
                <a:gd name="T42" fmla="*/ 0 w 600"/>
                <a:gd name="T43" fmla="*/ 2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0"/>
                <a:gd name="T67" fmla="*/ 0 h 230"/>
                <a:gd name="T68" fmla="*/ 600 w 600"/>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0" h="230">
                  <a:moveTo>
                    <a:pt x="0" y="230"/>
                  </a:moveTo>
                  <a:lnTo>
                    <a:pt x="600" y="230"/>
                  </a:lnTo>
                  <a:lnTo>
                    <a:pt x="572" y="202"/>
                  </a:lnTo>
                  <a:lnTo>
                    <a:pt x="538" y="186"/>
                  </a:lnTo>
                  <a:lnTo>
                    <a:pt x="508" y="180"/>
                  </a:lnTo>
                  <a:lnTo>
                    <a:pt x="500" y="122"/>
                  </a:lnTo>
                  <a:lnTo>
                    <a:pt x="476" y="72"/>
                  </a:lnTo>
                  <a:lnTo>
                    <a:pt x="424" y="30"/>
                  </a:lnTo>
                  <a:lnTo>
                    <a:pt x="376" y="10"/>
                  </a:lnTo>
                  <a:lnTo>
                    <a:pt x="326" y="0"/>
                  </a:lnTo>
                  <a:lnTo>
                    <a:pt x="298" y="0"/>
                  </a:lnTo>
                  <a:lnTo>
                    <a:pt x="260" y="0"/>
                  </a:lnTo>
                  <a:lnTo>
                    <a:pt x="208" y="12"/>
                  </a:lnTo>
                  <a:lnTo>
                    <a:pt x="174" y="32"/>
                  </a:lnTo>
                  <a:lnTo>
                    <a:pt x="140" y="54"/>
                  </a:lnTo>
                  <a:lnTo>
                    <a:pt x="114" y="90"/>
                  </a:lnTo>
                  <a:lnTo>
                    <a:pt x="98" y="118"/>
                  </a:lnTo>
                  <a:lnTo>
                    <a:pt x="92" y="152"/>
                  </a:lnTo>
                  <a:lnTo>
                    <a:pt x="90" y="180"/>
                  </a:lnTo>
                  <a:lnTo>
                    <a:pt x="46" y="190"/>
                  </a:lnTo>
                  <a:lnTo>
                    <a:pt x="16" y="212"/>
                  </a:lnTo>
                  <a:lnTo>
                    <a:pt x="0" y="23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7505" name="Freeform 81"/>
            <p:cNvSpPr>
              <a:spLocks/>
            </p:cNvSpPr>
            <p:nvPr/>
          </p:nvSpPr>
          <p:spPr bwMode="auto">
            <a:xfrm>
              <a:off x="2464" y="461"/>
              <a:ext cx="68" cy="84"/>
            </a:xfrm>
            <a:custGeom>
              <a:avLst/>
              <a:gdLst>
                <a:gd name="T0" fmla="*/ 0 w 347"/>
                <a:gd name="T1" fmla="*/ 0 h 433"/>
                <a:gd name="T2" fmla="*/ 0 w 347"/>
                <a:gd name="T3" fmla="*/ 0 h 433"/>
                <a:gd name="T4" fmla="*/ 0 w 347"/>
                <a:gd name="T5" fmla="*/ 0 h 433"/>
                <a:gd name="T6" fmla="*/ 0 w 347"/>
                <a:gd name="T7" fmla="*/ 0 h 433"/>
                <a:gd name="T8" fmla="*/ 0 w 347"/>
                <a:gd name="T9" fmla="*/ 0 h 433"/>
                <a:gd name="T10" fmla="*/ 0 w 347"/>
                <a:gd name="T11" fmla="*/ 0 h 433"/>
                <a:gd name="T12" fmla="*/ 0 w 347"/>
                <a:gd name="T13" fmla="*/ 0 h 433"/>
                <a:gd name="T14" fmla="*/ 0 w 347"/>
                <a:gd name="T15" fmla="*/ 0 h 433"/>
                <a:gd name="T16" fmla="*/ 0 w 347"/>
                <a:gd name="T17" fmla="*/ 0 h 433"/>
                <a:gd name="T18" fmla="*/ 0 w 347"/>
                <a:gd name="T19" fmla="*/ 0 h 433"/>
                <a:gd name="T20" fmla="*/ 0 w 347"/>
                <a:gd name="T21" fmla="*/ 0 h 433"/>
                <a:gd name="T22" fmla="*/ 0 w 347"/>
                <a:gd name="T23" fmla="*/ 0 h 433"/>
                <a:gd name="T24" fmla="*/ 0 w 347"/>
                <a:gd name="T25" fmla="*/ 0 h 433"/>
                <a:gd name="T26" fmla="*/ 0 w 347"/>
                <a:gd name="T27" fmla="*/ 0 h 433"/>
                <a:gd name="T28" fmla="*/ 0 w 347"/>
                <a:gd name="T29" fmla="*/ 0 h 433"/>
                <a:gd name="T30" fmla="*/ 0 w 347"/>
                <a:gd name="T31" fmla="*/ 0 h 433"/>
                <a:gd name="T32" fmla="*/ 0 w 347"/>
                <a:gd name="T33" fmla="*/ 0 h 433"/>
                <a:gd name="T34" fmla="*/ 0 w 347"/>
                <a:gd name="T35" fmla="*/ 0 h 433"/>
                <a:gd name="T36" fmla="*/ 0 w 347"/>
                <a:gd name="T37" fmla="*/ 0 h 433"/>
                <a:gd name="T38" fmla="*/ 0 w 347"/>
                <a:gd name="T39" fmla="*/ 0 h 433"/>
                <a:gd name="T40" fmla="*/ 0 w 347"/>
                <a:gd name="T41" fmla="*/ 0 h 433"/>
                <a:gd name="T42" fmla="*/ 0 w 347"/>
                <a:gd name="T43" fmla="*/ 0 h 433"/>
                <a:gd name="T44" fmla="*/ 0 w 347"/>
                <a:gd name="T45" fmla="*/ 0 h 433"/>
                <a:gd name="T46" fmla="*/ 0 w 347"/>
                <a:gd name="T47" fmla="*/ 0 h 433"/>
                <a:gd name="T48" fmla="*/ 0 w 347"/>
                <a:gd name="T49" fmla="*/ 0 h 433"/>
                <a:gd name="T50" fmla="*/ 0 w 347"/>
                <a:gd name="T51" fmla="*/ 0 h 433"/>
                <a:gd name="T52" fmla="*/ 0 w 347"/>
                <a:gd name="T53" fmla="*/ 0 h 433"/>
                <a:gd name="T54" fmla="*/ 0 w 347"/>
                <a:gd name="T55" fmla="*/ 0 h 433"/>
                <a:gd name="T56" fmla="*/ 0 w 347"/>
                <a:gd name="T57" fmla="*/ 0 h 433"/>
                <a:gd name="T58" fmla="*/ 0 w 347"/>
                <a:gd name="T59" fmla="*/ 0 h 433"/>
                <a:gd name="T60" fmla="*/ 0 w 347"/>
                <a:gd name="T61" fmla="*/ 0 h 433"/>
                <a:gd name="T62" fmla="*/ 0 w 347"/>
                <a:gd name="T63" fmla="*/ 0 h 433"/>
                <a:gd name="T64" fmla="*/ 0 w 347"/>
                <a:gd name="T65" fmla="*/ 0 h 433"/>
                <a:gd name="T66" fmla="*/ 0 w 347"/>
                <a:gd name="T67" fmla="*/ 0 h 433"/>
                <a:gd name="T68" fmla="*/ 0 w 347"/>
                <a:gd name="T69" fmla="*/ 0 h 433"/>
                <a:gd name="T70" fmla="*/ 0 w 347"/>
                <a:gd name="T71" fmla="*/ 0 h 433"/>
                <a:gd name="T72" fmla="*/ 0 w 347"/>
                <a:gd name="T73" fmla="*/ 0 h 433"/>
                <a:gd name="T74" fmla="*/ 0 w 347"/>
                <a:gd name="T75" fmla="*/ 0 h 433"/>
                <a:gd name="T76" fmla="*/ 0 w 347"/>
                <a:gd name="T77" fmla="*/ 0 h 433"/>
                <a:gd name="T78" fmla="*/ 0 w 347"/>
                <a:gd name="T79" fmla="*/ 0 h 433"/>
                <a:gd name="T80" fmla="*/ 0 w 347"/>
                <a:gd name="T81" fmla="*/ 0 h 433"/>
                <a:gd name="T82" fmla="*/ 0 w 347"/>
                <a:gd name="T83" fmla="*/ 0 h 433"/>
                <a:gd name="T84" fmla="*/ 0 w 347"/>
                <a:gd name="T85" fmla="*/ 0 h 433"/>
                <a:gd name="T86" fmla="*/ 0 w 347"/>
                <a:gd name="T87" fmla="*/ 0 h 433"/>
                <a:gd name="T88" fmla="*/ 0 w 347"/>
                <a:gd name="T89" fmla="*/ 0 h 433"/>
                <a:gd name="T90" fmla="*/ 0 w 347"/>
                <a:gd name="T91" fmla="*/ 0 h 433"/>
                <a:gd name="T92" fmla="*/ 0 w 347"/>
                <a:gd name="T93" fmla="*/ 0 h 433"/>
                <a:gd name="T94" fmla="*/ 0 w 347"/>
                <a:gd name="T95" fmla="*/ 0 h 433"/>
                <a:gd name="T96" fmla="*/ 0 w 347"/>
                <a:gd name="T97" fmla="*/ 0 h 433"/>
                <a:gd name="T98" fmla="*/ 0 w 347"/>
                <a:gd name="T99" fmla="*/ 0 h 433"/>
                <a:gd name="T100" fmla="*/ 0 w 347"/>
                <a:gd name="T101" fmla="*/ 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7"/>
                <a:gd name="T154" fmla="*/ 0 h 433"/>
                <a:gd name="T155" fmla="*/ 347 w 347"/>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7" h="433">
                  <a:moveTo>
                    <a:pt x="24" y="0"/>
                  </a:moveTo>
                  <a:lnTo>
                    <a:pt x="24" y="0"/>
                  </a:lnTo>
                  <a:lnTo>
                    <a:pt x="16" y="0"/>
                  </a:lnTo>
                  <a:lnTo>
                    <a:pt x="8" y="3"/>
                  </a:lnTo>
                  <a:lnTo>
                    <a:pt x="3" y="7"/>
                  </a:lnTo>
                  <a:lnTo>
                    <a:pt x="0" y="14"/>
                  </a:lnTo>
                  <a:lnTo>
                    <a:pt x="0" y="23"/>
                  </a:lnTo>
                  <a:lnTo>
                    <a:pt x="1" y="30"/>
                  </a:lnTo>
                  <a:lnTo>
                    <a:pt x="7" y="36"/>
                  </a:lnTo>
                  <a:lnTo>
                    <a:pt x="14" y="40"/>
                  </a:lnTo>
                  <a:lnTo>
                    <a:pt x="18" y="42"/>
                  </a:lnTo>
                  <a:lnTo>
                    <a:pt x="29" y="45"/>
                  </a:lnTo>
                  <a:lnTo>
                    <a:pt x="42" y="51"/>
                  </a:lnTo>
                  <a:lnTo>
                    <a:pt x="59" y="58"/>
                  </a:lnTo>
                  <a:lnTo>
                    <a:pt x="79" y="68"/>
                  </a:lnTo>
                  <a:lnTo>
                    <a:pt x="101" y="81"/>
                  </a:lnTo>
                  <a:lnTo>
                    <a:pt x="125" y="97"/>
                  </a:lnTo>
                  <a:lnTo>
                    <a:pt x="150" y="115"/>
                  </a:lnTo>
                  <a:lnTo>
                    <a:pt x="174" y="138"/>
                  </a:lnTo>
                  <a:lnTo>
                    <a:pt x="200" y="164"/>
                  </a:lnTo>
                  <a:lnTo>
                    <a:pt x="223" y="195"/>
                  </a:lnTo>
                  <a:lnTo>
                    <a:pt x="246" y="229"/>
                  </a:lnTo>
                  <a:lnTo>
                    <a:pt x="266" y="268"/>
                  </a:lnTo>
                  <a:lnTo>
                    <a:pt x="284" y="313"/>
                  </a:lnTo>
                  <a:lnTo>
                    <a:pt x="296" y="360"/>
                  </a:lnTo>
                  <a:lnTo>
                    <a:pt x="307" y="415"/>
                  </a:lnTo>
                  <a:lnTo>
                    <a:pt x="309" y="422"/>
                  </a:lnTo>
                  <a:lnTo>
                    <a:pt x="314" y="428"/>
                  </a:lnTo>
                  <a:lnTo>
                    <a:pt x="321" y="433"/>
                  </a:lnTo>
                  <a:lnTo>
                    <a:pt x="330" y="433"/>
                  </a:lnTo>
                  <a:lnTo>
                    <a:pt x="337" y="430"/>
                  </a:lnTo>
                  <a:lnTo>
                    <a:pt x="343" y="425"/>
                  </a:lnTo>
                  <a:lnTo>
                    <a:pt x="347" y="418"/>
                  </a:lnTo>
                  <a:lnTo>
                    <a:pt x="347" y="409"/>
                  </a:lnTo>
                  <a:lnTo>
                    <a:pt x="337" y="350"/>
                  </a:lnTo>
                  <a:lnTo>
                    <a:pt x="321" y="297"/>
                  </a:lnTo>
                  <a:lnTo>
                    <a:pt x="302" y="248"/>
                  </a:lnTo>
                  <a:lnTo>
                    <a:pt x="279" y="206"/>
                  </a:lnTo>
                  <a:lnTo>
                    <a:pt x="255" y="167"/>
                  </a:lnTo>
                  <a:lnTo>
                    <a:pt x="227" y="134"/>
                  </a:lnTo>
                  <a:lnTo>
                    <a:pt x="199" y="105"/>
                  </a:lnTo>
                  <a:lnTo>
                    <a:pt x="171" y="81"/>
                  </a:lnTo>
                  <a:lnTo>
                    <a:pt x="144" y="61"/>
                  </a:lnTo>
                  <a:lnTo>
                    <a:pt x="116" y="43"/>
                  </a:lnTo>
                  <a:lnTo>
                    <a:pt x="92" y="29"/>
                  </a:lnTo>
                  <a:lnTo>
                    <a:pt x="70" y="17"/>
                  </a:lnTo>
                  <a:lnTo>
                    <a:pt x="52" y="10"/>
                  </a:lnTo>
                  <a:lnTo>
                    <a:pt x="37" y="4"/>
                  </a:lnTo>
                  <a:lnTo>
                    <a:pt x="29" y="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6" name="Freeform 82"/>
            <p:cNvSpPr>
              <a:spLocks/>
            </p:cNvSpPr>
            <p:nvPr/>
          </p:nvSpPr>
          <p:spPr bwMode="auto">
            <a:xfrm>
              <a:off x="2351" y="461"/>
              <a:ext cx="69" cy="84"/>
            </a:xfrm>
            <a:custGeom>
              <a:avLst/>
              <a:gdLst>
                <a:gd name="T0" fmla="*/ 0 w 350"/>
                <a:gd name="T1" fmla="*/ 0 h 433"/>
                <a:gd name="T2" fmla="*/ 0 w 350"/>
                <a:gd name="T3" fmla="*/ 0 h 433"/>
                <a:gd name="T4" fmla="*/ 0 w 350"/>
                <a:gd name="T5" fmla="*/ 0 h 433"/>
                <a:gd name="T6" fmla="*/ 0 w 350"/>
                <a:gd name="T7" fmla="*/ 0 h 433"/>
                <a:gd name="T8" fmla="*/ 0 w 350"/>
                <a:gd name="T9" fmla="*/ 0 h 433"/>
                <a:gd name="T10" fmla="*/ 0 w 350"/>
                <a:gd name="T11" fmla="*/ 0 h 433"/>
                <a:gd name="T12" fmla="*/ 0 w 350"/>
                <a:gd name="T13" fmla="*/ 0 h 433"/>
                <a:gd name="T14" fmla="*/ 0 w 350"/>
                <a:gd name="T15" fmla="*/ 0 h 433"/>
                <a:gd name="T16" fmla="*/ 0 w 350"/>
                <a:gd name="T17" fmla="*/ 0 h 433"/>
                <a:gd name="T18" fmla="*/ 0 w 350"/>
                <a:gd name="T19" fmla="*/ 0 h 433"/>
                <a:gd name="T20" fmla="*/ 0 w 350"/>
                <a:gd name="T21" fmla="*/ 0 h 433"/>
                <a:gd name="T22" fmla="*/ 0 w 350"/>
                <a:gd name="T23" fmla="*/ 0 h 433"/>
                <a:gd name="T24" fmla="*/ 0 w 350"/>
                <a:gd name="T25" fmla="*/ 0 h 433"/>
                <a:gd name="T26" fmla="*/ 0 w 350"/>
                <a:gd name="T27" fmla="*/ 0 h 433"/>
                <a:gd name="T28" fmla="*/ 0 w 350"/>
                <a:gd name="T29" fmla="*/ 0 h 433"/>
                <a:gd name="T30" fmla="*/ 0 w 350"/>
                <a:gd name="T31" fmla="*/ 0 h 433"/>
                <a:gd name="T32" fmla="*/ 0 w 350"/>
                <a:gd name="T33" fmla="*/ 0 h 433"/>
                <a:gd name="T34" fmla="*/ 0 w 350"/>
                <a:gd name="T35" fmla="*/ 0 h 433"/>
                <a:gd name="T36" fmla="*/ 0 w 350"/>
                <a:gd name="T37" fmla="*/ 0 h 433"/>
                <a:gd name="T38" fmla="*/ 0 w 350"/>
                <a:gd name="T39" fmla="*/ 0 h 433"/>
                <a:gd name="T40" fmla="*/ 0 w 350"/>
                <a:gd name="T41" fmla="*/ 0 h 433"/>
                <a:gd name="T42" fmla="*/ 0 w 350"/>
                <a:gd name="T43" fmla="*/ 0 h 433"/>
                <a:gd name="T44" fmla="*/ 0 w 350"/>
                <a:gd name="T45" fmla="*/ 0 h 433"/>
                <a:gd name="T46" fmla="*/ 0 w 350"/>
                <a:gd name="T47" fmla="*/ 0 h 433"/>
                <a:gd name="T48" fmla="*/ 0 w 350"/>
                <a:gd name="T49" fmla="*/ 0 h 433"/>
                <a:gd name="T50" fmla="*/ 0 w 350"/>
                <a:gd name="T51" fmla="*/ 0 h 433"/>
                <a:gd name="T52" fmla="*/ 0 w 350"/>
                <a:gd name="T53" fmla="*/ 0 h 433"/>
                <a:gd name="T54" fmla="*/ 0 w 350"/>
                <a:gd name="T55" fmla="*/ 0 h 433"/>
                <a:gd name="T56" fmla="*/ 0 w 350"/>
                <a:gd name="T57" fmla="*/ 0 h 433"/>
                <a:gd name="T58" fmla="*/ 0 w 350"/>
                <a:gd name="T59" fmla="*/ 0 h 433"/>
                <a:gd name="T60" fmla="*/ 0 w 350"/>
                <a:gd name="T61" fmla="*/ 0 h 433"/>
                <a:gd name="T62" fmla="*/ 0 w 350"/>
                <a:gd name="T63" fmla="*/ 0 h 433"/>
                <a:gd name="T64" fmla="*/ 0 w 350"/>
                <a:gd name="T65" fmla="*/ 0 h 433"/>
                <a:gd name="T66" fmla="*/ 0 w 350"/>
                <a:gd name="T67" fmla="*/ 0 h 433"/>
                <a:gd name="T68" fmla="*/ 0 w 350"/>
                <a:gd name="T69" fmla="*/ 0 h 433"/>
                <a:gd name="T70" fmla="*/ 0 w 350"/>
                <a:gd name="T71" fmla="*/ 0 h 433"/>
                <a:gd name="T72" fmla="*/ 0 w 350"/>
                <a:gd name="T73" fmla="*/ 0 h 433"/>
                <a:gd name="T74" fmla="*/ 0 w 350"/>
                <a:gd name="T75" fmla="*/ 0 h 433"/>
                <a:gd name="T76" fmla="*/ 0 w 350"/>
                <a:gd name="T77" fmla="*/ 0 h 433"/>
                <a:gd name="T78" fmla="*/ 0 w 350"/>
                <a:gd name="T79" fmla="*/ 0 h 433"/>
                <a:gd name="T80" fmla="*/ 0 w 350"/>
                <a:gd name="T81" fmla="*/ 0 h 433"/>
                <a:gd name="T82" fmla="*/ 0 w 350"/>
                <a:gd name="T83" fmla="*/ 0 h 433"/>
                <a:gd name="T84" fmla="*/ 0 w 350"/>
                <a:gd name="T85" fmla="*/ 0 h 433"/>
                <a:gd name="T86" fmla="*/ 0 w 350"/>
                <a:gd name="T87" fmla="*/ 0 h 433"/>
                <a:gd name="T88" fmla="*/ 0 w 350"/>
                <a:gd name="T89" fmla="*/ 0 h 433"/>
                <a:gd name="T90" fmla="*/ 0 w 350"/>
                <a:gd name="T91" fmla="*/ 0 h 433"/>
                <a:gd name="T92" fmla="*/ 0 w 350"/>
                <a:gd name="T93" fmla="*/ 0 h 433"/>
                <a:gd name="T94" fmla="*/ 0 w 350"/>
                <a:gd name="T95" fmla="*/ 0 h 433"/>
                <a:gd name="T96" fmla="*/ 0 w 350"/>
                <a:gd name="T97" fmla="*/ 0 h 433"/>
                <a:gd name="T98" fmla="*/ 0 w 350"/>
                <a:gd name="T99" fmla="*/ 0 h 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50"/>
                <a:gd name="T151" fmla="*/ 0 h 433"/>
                <a:gd name="T152" fmla="*/ 350 w 350"/>
                <a:gd name="T153" fmla="*/ 433 h 43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50" h="433">
                  <a:moveTo>
                    <a:pt x="336" y="40"/>
                  </a:moveTo>
                  <a:lnTo>
                    <a:pt x="343" y="36"/>
                  </a:lnTo>
                  <a:lnTo>
                    <a:pt x="349" y="30"/>
                  </a:lnTo>
                  <a:lnTo>
                    <a:pt x="350" y="23"/>
                  </a:lnTo>
                  <a:lnTo>
                    <a:pt x="350" y="14"/>
                  </a:lnTo>
                  <a:lnTo>
                    <a:pt x="346" y="7"/>
                  </a:lnTo>
                  <a:lnTo>
                    <a:pt x="340" y="3"/>
                  </a:lnTo>
                  <a:lnTo>
                    <a:pt x="333" y="0"/>
                  </a:lnTo>
                  <a:lnTo>
                    <a:pt x="326" y="0"/>
                  </a:lnTo>
                  <a:lnTo>
                    <a:pt x="322" y="2"/>
                  </a:lnTo>
                  <a:lnTo>
                    <a:pt x="313" y="4"/>
                  </a:lnTo>
                  <a:lnTo>
                    <a:pt x="299" y="10"/>
                  </a:lnTo>
                  <a:lnTo>
                    <a:pt x="280" y="17"/>
                  </a:lnTo>
                  <a:lnTo>
                    <a:pt x="258" y="29"/>
                  </a:lnTo>
                  <a:lnTo>
                    <a:pt x="234" y="43"/>
                  </a:lnTo>
                  <a:lnTo>
                    <a:pt x="206" y="61"/>
                  </a:lnTo>
                  <a:lnTo>
                    <a:pt x="179" y="81"/>
                  </a:lnTo>
                  <a:lnTo>
                    <a:pt x="150" y="105"/>
                  </a:lnTo>
                  <a:lnTo>
                    <a:pt x="121" y="134"/>
                  </a:lnTo>
                  <a:lnTo>
                    <a:pt x="94" y="167"/>
                  </a:lnTo>
                  <a:lnTo>
                    <a:pt x="70" y="206"/>
                  </a:lnTo>
                  <a:lnTo>
                    <a:pt x="46" y="248"/>
                  </a:lnTo>
                  <a:lnTo>
                    <a:pt x="26" y="297"/>
                  </a:lnTo>
                  <a:lnTo>
                    <a:pt x="10" y="350"/>
                  </a:lnTo>
                  <a:lnTo>
                    <a:pt x="0" y="409"/>
                  </a:lnTo>
                  <a:lnTo>
                    <a:pt x="0" y="418"/>
                  </a:lnTo>
                  <a:lnTo>
                    <a:pt x="5" y="425"/>
                  </a:lnTo>
                  <a:lnTo>
                    <a:pt x="10" y="430"/>
                  </a:lnTo>
                  <a:lnTo>
                    <a:pt x="19" y="433"/>
                  </a:lnTo>
                  <a:lnTo>
                    <a:pt x="26" y="433"/>
                  </a:lnTo>
                  <a:lnTo>
                    <a:pt x="34" y="428"/>
                  </a:lnTo>
                  <a:lnTo>
                    <a:pt x="39" y="422"/>
                  </a:lnTo>
                  <a:lnTo>
                    <a:pt x="42" y="415"/>
                  </a:lnTo>
                  <a:lnTo>
                    <a:pt x="51" y="360"/>
                  </a:lnTo>
                  <a:lnTo>
                    <a:pt x="65" y="313"/>
                  </a:lnTo>
                  <a:lnTo>
                    <a:pt x="83" y="268"/>
                  </a:lnTo>
                  <a:lnTo>
                    <a:pt x="103" y="229"/>
                  </a:lnTo>
                  <a:lnTo>
                    <a:pt x="124" y="195"/>
                  </a:lnTo>
                  <a:lnTo>
                    <a:pt x="149" y="164"/>
                  </a:lnTo>
                  <a:lnTo>
                    <a:pt x="175" y="138"/>
                  </a:lnTo>
                  <a:lnTo>
                    <a:pt x="199" y="115"/>
                  </a:lnTo>
                  <a:lnTo>
                    <a:pt x="225" y="97"/>
                  </a:lnTo>
                  <a:lnTo>
                    <a:pt x="248" y="81"/>
                  </a:lnTo>
                  <a:lnTo>
                    <a:pt x="271" y="68"/>
                  </a:lnTo>
                  <a:lnTo>
                    <a:pt x="291" y="58"/>
                  </a:lnTo>
                  <a:lnTo>
                    <a:pt x="309" y="51"/>
                  </a:lnTo>
                  <a:lnTo>
                    <a:pt x="322" y="45"/>
                  </a:lnTo>
                  <a:lnTo>
                    <a:pt x="332" y="42"/>
                  </a:lnTo>
                  <a:lnTo>
                    <a:pt x="33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7" name="Freeform 83"/>
            <p:cNvSpPr>
              <a:spLocks/>
            </p:cNvSpPr>
            <p:nvPr/>
          </p:nvSpPr>
          <p:spPr bwMode="auto">
            <a:xfrm>
              <a:off x="2406" y="461"/>
              <a:ext cx="30" cy="83"/>
            </a:xfrm>
            <a:custGeom>
              <a:avLst/>
              <a:gdLst>
                <a:gd name="T0" fmla="*/ 0 w 148"/>
                <a:gd name="T1" fmla="*/ 0 h 420"/>
                <a:gd name="T2" fmla="*/ 0 w 148"/>
                <a:gd name="T3" fmla="*/ 0 h 420"/>
                <a:gd name="T4" fmla="*/ 0 w 148"/>
                <a:gd name="T5" fmla="*/ 0 h 420"/>
                <a:gd name="T6" fmla="*/ 0 w 148"/>
                <a:gd name="T7" fmla="*/ 0 h 420"/>
                <a:gd name="T8" fmla="*/ 0 w 148"/>
                <a:gd name="T9" fmla="*/ 0 h 420"/>
                <a:gd name="T10" fmla="*/ 0 w 148"/>
                <a:gd name="T11" fmla="*/ 0 h 420"/>
                <a:gd name="T12" fmla="*/ 0 w 148"/>
                <a:gd name="T13" fmla="*/ 0 h 420"/>
                <a:gd name="T14" fmla="*/ 0 w 148"/>
                <a:gd name="T15" fmla="*/ 0 h 420"/>
                <a:gd name="T16" fmla="*/ 0 w 148"/>
                <a:gd name="T17" fmla="*/ 0 h 420"/>
                <a:gd name="T18" fmla="*/ 0 w 148"/>
                <a:gd name="T19" fmla="*/ 0 h 420"/>
                <a:gd name="T20" fmla="*/ 0 w 148"/>
                <a:gd name="T21" fmla="*/ 0 h 420"/>
                <a:gd name="T22" fmla="*/ 0 w 148"/>
                <a:gd name="T23" fmla="*/ 0 h 420"/>
                <a:gd name="T24" fmla="*/ 0 w 148"/>
                <a:gd name="T25" fmla="*/ 0 h 420"/>
                <a:gd name="T26" fmla="*/ 0 w 148"/>
                <a:gd name="T27" fmla="*/ 0 h 420"/>
                <a:gd name="T28" fmla="*/ 0 w 148"/>
                <a:gd name="T29" fmla="*/ 0 h 420"/>
                <a:gd name="T30" fmla="*/ 0 w 148"/>
                <a:gd name="T31" fmla="*/ 0 h 420"/>
                <a:gd name="T32" fmla="*/ 0 w 148"/>
                <a:gd name="T33" fmla="*/ 0 h 420"/>
                <a:gd name="T34" fmla="*/ 0 w 148"/>
                <a:gd name="T35" fmla="*/ 0 h 420"/>
                <a:gd name="T36" fmla="*/ 0 w 148"/>
                <a:gd name="T37" fmla="*/ 0 h 420"/>
                <a:gd name="T38" fmla="*/ 0 w 148"/>
                <a:gd name="T39" fmla="*/ 0 h 420"/>
                <a:gd name="T40" fmla="*/ 0 w 148"/>
                <a:gd name="T41" fmla="*/ 0 h 420"/>
                <a:gd name="T42" fmla="*/ 0 w 148"/>
                <a:gd name="T43" fmla="*/ 0 h 420"/>
                <a:gd name="T44" fmla="*/ 0 w 148"/>
                <a:gd name="T45" fmla="*/ 0 h 420"/>
                <a:gd name="T46" fmla="*/ 0 w 148"/>
                <a:gd name="T47" fmla="*/ 0 h 420"/>
                <a:gd name="T48" fmla="*/ 0 w 148"/>
                <a:gd name="T49" fmla="*/ 0 h 420"/>
                <a:gd name="T50" fmla="*/ 0 w 148"/>
                <a:gd name="T51" fmla="*/ 0 h 420"/>
                <a:gd name="T52" fmla="*/ 0 w 148"/>
                <a:gd name="T53" fmla="*/ 0 h 420"/>
                <a:gd name="T54" fmla="*/ 0 w 148"/>
                <a:gd name="T55" fmla="*/ 0 h 420"/>
                <a:gd name="T56" fmla="*/ 0 w 148"/>
                <a:gd name="T57" fmla="*/ 0 h 420"/>
                <a:gd name="T58" fmla="*/ 0 w 148"/>
                <a:gd name="T59" fmla="*/ 0 h 420"/>
                <a:gd name="T60" fmla="*/ 0 w 148"/>
                <a:gd name="T61" fmla="*/ 0 h 420"/>
                <a:gd name="T62" fmla="*/ 0 w 148"/>
                <a:gd name="T63" fmla="*/ 0 h 420"/>
                <a:gd name="T64" fmla="*/ 0 w 148"/>
                <a:gd name="T65" fmla="*/ 0 h 420"/>
                <a:gd name="T66" fmla="*/ 0 w 148"/>
                <a:gd name="T67" fmla="*/ 0 h 420"/>
                <a:gd name="T68" fmla="*/ 0 w 148"/>
                <a:gd name="T69" fmla="*/ 0 h 4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
                <a:gd name="T106" fmla="*/ 0 h 420"/>
                <a:gd name="T107" fmla="*/ 148 w 148"/>
                <a:gd name="T108" fmla="*/ 420 h 4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 h="420">
                  <a:moveTo>
                    <a:pt x="142" y="7"/>
                  </a:moveTo>
                  <a:lnTo>
                    <a:pt x="137" y="2"/>
                  </a:lnTo>
                  <a:lnTo>
                    <a:pt x="128" y="0"/>
                  </a:lnTo>
                  <a:lnTo>
                    <a:pt x="121" y="1"/>
                  </a:lnTo>
                  <a:lnTo>
                    <a:pt x="114" y="5"/>
                  </a:lnTo>
                  <a:lnTo>
                    <a:pt x="106" y="12"/>
                  </a:lnTo>
                  <a:lnTo>
                    <a:pt x="92" y="30"/>
                  </a:lnTo>
                  <a:lnTo>
                    <a:pt x="72" y="59"/>
                  </a:lnTo>
                  <a:lnTo>
                    <a:pt x="50" y="100"/>
                  </a:lnTo>
                  <a:lnTo>
                    <a:pt x="29" y="155"/>
                  </a:lnTo>
                  <a:lnTo>
                    <a:pt x="11" y="223"/>
                  </a:lnTo>
                  <a:lnTo>
                    <a:pt x="1" y="305"/>
                  </a:lnTo>
                  <a:lnTo>
                    <a:pt x="0" y="402"/>
                  </a:lnTo>
                  <a:lnTo>
                    <a:pt x="1" y="410"/>
                  </a:lnTo>
                  <a:lnTo>
                    <a:pt x="7" y="416"/>
                  </a:lnTo>
                  <a:lnTo>
                    <a:pt x="13" y="420"/>
                  </a:lnTo>
                  <a:lnTo>
                    <a:pt x="21" y="420"/>
                  </a:lnTo>
                  <a:lnTo>
                    <a:pt x="30" y="419"/>
                  </a:lnTo>
                  <a:lnTo>
                    <a:pt x="36" y="413"/>
                  </a:lnTo>
                  <a:lnTo>
                    <a:pt x="40" y="407"/>
                  </a:lnTo>
                  <a:lnTo>
                    <a:pt x="42" y="399"/>
                  </a:lnTo>
                  <a:lnTo>
                    <a:pt x="43" y="309"/>
                  </a:lnTo>
                  <a:lnTo>
                    <a:pt x="52" y="234"/>
                  </a:lnTo>
                  <a:lnTo>
                    <a:pt x="67" y="171"/>
                  </a:lnTo>
                  <a:lnTo>
                    <a:pt x="88" y="121"/>
                  </a:lnTo>
                  <a:lnTo>
                    <a:pt x="106" y="83"/>
                  </a:lnTo>
                  <a:lnTo>
                    <a:pt x="124" y="56"/>
                  </a:lnTo>
                  <a:lnTo>
                    <a:pt x="137" y="41"/>
                  </a:lnTo>
                  <a:lnTo>
                    <a:pt x="141" y="36"/>
                  </a:lnTo>
                  <a:lnTo>
                    <a:pt x="145" y="28"/>
                  </a:lnTo>
                  <a:lnTo>
                    <a:pt x="148" y="21"/>
                  </a:lnTo>
                  <a:lnTo>
                    <a:pt x="147" y="12"/>
                  </a:lnTo>
                  <a:lnTo>
                    <a:pt x="14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08" name="Freeform 84"/>
            <p:cNvSpPr>
              <a:spLocks/>
            </p:cNvSpPr>
            <p:nvPr/>
          </p:nvSpPr>
          <p:spPr bwMode="auto">
            <a:xfrm>
              <a:off x="2444" y="461"/>
              <a:ext cx="30" cy="84"/>
            </a:xfrm>
            <a:custGeom>
              <a:avLst/>
              <a:gdLst>
                <a:gd name="T0" fmla="*/ 0 w 152"/>
                <a:gd name="T1" fmla="*/ 0 h 427"/>
                <a:gd name="T2" fmla="*/ 0 w 152"/>
                <a:gd name="T3" fmla="*/ 0 h 427"/>
                <a:gd name="T4" fmla="*/ 0 w 152"/>
                <a:gd name="T5" fmla="*/ 0 h 427"/>
                <a:gd name="T6" fmla="*/ 0 w 152"/>
                <a:gd name="T7" fmla="*/ 0 h 427"/>
                <a:gd name="T8" fmla="*/ 0 w 152"/>
                <a:gd name="T9" fmla="*/ 0 h 427"/>
                <a:gd name="T10" fmla="*/ 0 w 152"/>
                <a:gd name="T11" fmla="*/ 0 h 427"/>
                <a:gd name="T12" fmla="*/ 0 w 152"/>
                <a:gd name="T13" fmla="*/ 0 h 427"/>
                <a:gd name="T14" fmla="*/ 0 w 152"/>
                <a:gd name="T15" fmla="*/ 0 h 427"/>
                <a:gd name="T16" fmla="*/ 0 w 152"/>
                <a:gd name="T17" fmla="*/ 0 h 427"/>
                <a:gd name="T18" fmla="*/ 0 w 152"/>
                <a:gd name="T19" fmla="*/ 0 h 427"/>
                <a:gd name="T20" fmla="*/ 0 w 152"/>
                <a:gd name="T21" fmla="*/ 0 h 427"/>
                <a:gd name="T22" fmla="*/ 0 w 152"/>
                <a:gd name="T23" fmla="*/ 0 h 427"/>
                <a:gd name="T24" fmla="*/ 0 w 152"/>
                <a:gd name="T25" fmla="*/ 0 h 427"/>
                <a:gd name="T26" fmla="*/ 0 w 152"/>
                <a:gd name="T27" fmla="*/ 0 h 427"/>
                <a:gd name="T28" fmla="*/ 0 w 152"/>
                <a:gd name="T29" fmla="*/ 0 h 427"/>
                <a:gd name="T30" fmla="*/ 0 w 152"/>
                <a:gd name="T31" fmla="*/ 0 h 427"/>
                <a:gd name="T32" fmla="*/ 0 w 152"/>
                <a:gd name="T33" fmla="*/ 0 h 427"/>
                <a:gd name="T34" fmla="*/ 0 w 152"/>
                <a:gd name="T35" fmla="*/ 0 h 427"/>
                <a:gd name="T36" fmla="*/ 0 w 152"/>
                <a:gd name="T37" fmla="*/ 0 h 427"/>
                <a:gd name="T38" fmla="*/ 0 w 152"/>
                <a:gd name="T39" fmla="*/ 0 h 427"/>
                <a:gd name="T40" fmla="*/ 0 w 152"/>
                <a:gd name="T41" fmla="*/ 0 h 427"/>
                <a:gd name="T42" fmla="*/ 0 w 152"/>
                <a:gd name="T43" fmla="*/ 0 h 427"/>
                <a:gd name="T44" fmla="*/ 0 w 152"/>
                <a:gd name="T45" fmla="*/ 0 h 427"/>
                <a:gd name="T46" fmla="*/ 0 w 152"/>
                <a:gd name="T47" fmla="*/ 0 h 427"/>
                <a:gd name="T48" fmla="*/ 0 w 152"/>
                <a:gd name="T49" fmla="*/ 0 h 427"/>
                <a:gd name="T50" fmla="*/ 0 w 152"/>
                <a:gd name="T51" fmla="*/ 0 h 427"/>
                <a:gd name="T52" fmla="*/ 0 w 152"/>
                <a:gd name="T53" fmla="*/ 0 h 427"/>
                <a:gd name="T54" fmla="*/ 0 w 152"/>
                <a:gd name="T55" fmla="*/ 0 h 427"/>
                <a:gd name="T56" fmla="*/ 0 w 152"/>
                <a:gd name="T57" fmla="*/ 0 h 427"/>
                <a:gd name="T58" fmla="*/ 0 w 152"/>
                <a:gd name="T59" fmla="*/ 0 h 427"/>
                <a:gd name="T60" fmla="*/ 0 w 152"/>
                <a:gd name="T61" fmla="*/ 0 h 427"/>
                <a:gd name="T62" fmla="*/ 0 w 152"/>
                <a:gd name="T63" fmla="*/ 0 h 427"/>
                <a:gd name="T64" fmla="*/ 0 w 152"/>
                <a:gd name="T65" fmla="*/ 0 h 427"/>
                <a:gd name="T66" fmla="*/ 0 w 152"/>
                <a:gd name="T67" fmla="*/ 0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27"/>
                <a:gd name="T104" fmla="*/ 152 w 152"/>
                <a:gd name="T105" fmla="*/ 427 h 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27">
                  <a:moveTo>
                    <a:pt x="33" y="4"/>
                  </a:moveTo>
                  <a:lnTo>
                    <a:pt x="26" y="0"/>
                  </a:lnTo>
                  <a:lnTo>
                    <a:pt x="19" y="0"/>
                  </a:lnTo>
                  <a:lnTo>
                    <a:pt x="10" y="1"/>
                  </a:lnTo>
                  <a:lnTo>
                    <a:pt x="5" y="7"/>
                  </a:lnTo>
                  <a:lnTo>
                    <a:pt x="0" y="14"/>
                  </a:lnTo>
                  <a:lnTo>
                    <a:pt x="0" y="22"/>
                  </a:lnTo>
                  <a:lnTo>
                    <a:pt x="2" y="30"/>
                  </a:lnTo>
                  <a:lnTo>
                    <a:pt x="8" y="36"/>
                  </a:lnTo>
                  <a:lnTo>
                    <a:pt x="15" y="43"/>
                  </a:lnTo>
                  <a:lnTo>
                    <a:pt x="29" y="59"/>
                  </a:lnTo>
                  <a:lnTo>
                    <a:pt x="49" y="86"/>
                  </a:lnTo>
                  <a:lnTo>
                    <a:pt x="71" y="125"/>
                  </a:lnTo>
                  <a:lnTo>
                    <a:pt x="90" y="176"/>
                  </a:lnTo>
                  <a:lnTo>
                    <a:pt x="104" y="238"/>
                  </a:lnTo>
                  <a:lnTo>
                    <a:pt x="111" y="314"/>
                  </a:lnTo>
                  <a:lnTo>
                    <a:pt x="105" y="404"/>
                  </a:lnTo>
                  <a:lnTo>
                    <a:pt x="105" y="412"/>
                  </a:lnTo>
                  <a:lnTo>
                    <a:pt x="110" y="419"/>
                  </a:lnTo>
                  <a:lnTo>
                    <a:pt x="116" y="424"/>
                  </a:lnTo>
                  <a:lnTo>
                    <a:pt x="123" y="427"/>
                  </a:lnTo>
                  <a:lnTo>
                    <a:pt x="131" y="427"/>
                  </a:lnTo>
                  <a:lnTo>
                    <a:pt x="139" y="422"/>
                  </a:lnTo>
                  <a:lnTo>
                    <a:pt x="143" y="417"/>
                  </a:lnTo>
                  <a:lnTo>
                    <a:pt x="146" y="409"/>
                  </a:lnTo>
                  <a:lnTo>
                    <a:pt x="152" y="311"/>
                  </a:lnTo>
                  <a:lnTo>
                    <a:pt x="144" y="228"/>
                  </a:lnTo>
                  <a:lnTo>
                    <a:pt x="129" y="159"/>
                  </a:lnTo>
                  <a:lnTo>
                    <a:pt x="105" y="102"/>
                  </a:lnTo>
                  <a:lnTo>
                    <a:pt x="81" y="60"/>
                  </a:lnTo>
                  <a:lnTo>
                    <a:pt x="59" y="30"/>
                  </a:lnTo>
                  <a:lnTo>
                    <a:pt x="42" y="11"/>
                  </a:lnTo>
                  <a:lnTo>
                    <a:pt x="3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15" name="AutoShape 85"/>
          <p:cNvSpPr>
            <a:spLocks noChangeArrowheads="1"/>
          </p:cNvSpPr>
          <p:nvPr/>
        </p:nvSpPr>
        <p:spPr bwMode="auto">
          <a:xfrm rot="2186541">
            <a:off x="7319963" y="1711325"/>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16" name="Group 86"/>
          <p:cNvGrpSpPr>
            <a:grpSpLocks/>
          </p:cNvGrpSpPr>
          <p:nvPr/>
        </p:nvGrpSpPr>
        <p:grpSpPr bwMode="auto">
          <a:xfrm>
            <a:off x="6013450" y="3360738"/>
            <a:ext cx="1658938" cy="1222375"/>
            <a:chOff x="4254" y="451"/>
            <a:chExt cx="1058" cy="779"/>
          </a:xfrm>
        </p:grpSpPr>
        <p:sp>
          <p:nvSpPr>
            <p:cNvPr id="17464" name="Rectangle 87"/>
            <p:cNvSpPr>
              <a:spLocks noChangeArrowheads="1"/>
            </p:cNvSpPr>
            <p:nvPr/>
          </p:nvSpPr>
          <p:spPr bwMode="auto">
            <a:xfrm>
              <a:off x="4254" y="451"/>
              <a:ext cx="1058" cy="779"/>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Rectangle 88"/>
            <p:cNvSpPr>
              <a:spLocks noChangeArrowheads="1"/>
            </p:cNvSpPr>
            <p:nvPr/>
          </p:nvSpPr>
          <p:spPr bwMode="auto">
            <a:xfrm>
              <a:off x="4254" y="1018"/>
              <a:ext cx="1058" cy="212"/>
            </a:xfrm>
            <a:prstGeom prst="rect">
              <a:avLst/>
            </a:prstGeom>
            <a:solidFill>
              <a:srgbClr val="009900"/>
            </a:solidFill>
            <a:ln w="12700" algn="ctr">
              <a:solidFill>
                <a:schemeClr val="bg1"/>
              </a:solidFill>
              <a:miter lim="800000"/>
              <a:headEnd/>
              <a:tailEnd/>
            </a:ln>
          </p:spPr>
          <p:txBody>
            <a:bodyPr lIns="0" tIns="0" rIns="0" bIns="0" anchor="ctr">
              <a:spAutoFit/>
            </a:bodyPr>
            <a:lstStyle/>
            <a:p>
              <a:endParaRPr lang="en-US"/>
            </a:p>
          </p:txBody>
        </p:sp>
        <p:sp>
          <p:nvSpPr>
            <p:cNvPr id="17466" name="Freeform 89"/>
            <p:cNvSpPr>
              <a:spLocks/>
            </p:cNvSpPr>
            <p:nvPr/>
          </p:nvSpPr>
          <p:spPr bwMode="auto">
            <a:xfrm>
              <a:off x="4665" y="523"/>
              <a:ext cx="602" cy="659"/>
            </a:xfrm>
            <a:custGeom>
              <a:avLst/>
              <a:gdLst>
                <a:gd name="T0" fmla="*/ 7 w 1196"/>
                <a:gd name="T1" fmla="*/ 0 h 1311"/>
                <a:gd name="T2" fmla="*/ 7 w 1196"/>
                <a:gd name="T3" fmla="*/ 0 h 1311"/>
                <a:gd name="T4" fmla="*/ 6 w 1196"/>
                <a:gd name="T5" fmla="*/ 1 h 1311"/>
                <a:gd name="T6" fmla="*/ 6 w 1196"/>
                <a:gd name="T7" fmla="*/ 1 h 1311"/>
                <a:gd name="T8" fmla="*/ 4 w 1196"/>
                <a:gd name="T9" fmla="*/ 2 h 1311"/>
                <a:gd name="T10" fmla="*/ 4 w 1196"/>
                <a:gd name="T11" fmla="*/ 2 h 1311"/>
                <a:gd name="T12" fmla="*/ 3 w 1196"/>
                <a:gd name="T13" fmla="*/ 3 h 1311"/>
                <a:gd name="T14" fmla="*/ 0 w 1196"/>
                <a:gd name="T15" fmla="*/ 5 h 1311"/>
                <a:gd name="T16" fmla="*/ 1 w 1196"/>
                <a:gd name="T17" fmla="*/ 5 h 1311"/>
                <a:gd name="T18" fmla="*/ 1 w 1196"/>
                <a:gd name="T19" fmla="*/ 5 h 1311"/>
                <a:gd name="T20" fmla="*/ 1 w 1196"/>
                <a:gd name="T21" fmla="*/ 5 h 1311"/>
                <a:gd name="T22" fmla="*/ 1 w 1196"/>
                <a:gd name="T23" fmla="*/ 5 h 1311"/>
                <a:gd name="T24" fmla="*/ 1 w 1196"/>
                <a:gd name="T25" fmla="*/ 9 h 1311"/>
                <a:gd name="T26" fmla="*/ 5 w 1196"/>
                <a:gd name="T27" fmla="*/ 11 h 1311"/>
                <a:gd name="T28" fmla="*/ 5 w 1196"/>
                <a:gd name="T29" fmla="*/ 11 h 1311"/>
                <a:gd name="T30" fmla="*/ 7 w 1196"/>
                <a:gd name="T31" fmla="*/ 10 h 1311"/>
                <a:gd name="T32" fmla="*/ 7 w 1196"/>
                <a:gd name="T33" fmla="*/ 10 h 1311"/>
                <a:gd name="T34" fmla="*/ 9 w 1196"/>
                <a:gd name="T35" fmla="*/ 9 h 1311"/>
                <a:gd name="T36" fmla="*/ 9 w 1196"/>
                <a:gd name="T37" fmla="*/ 9 h 1311"/>
                <a:gd name="T38" fmla="*/ 10 w 1196"/>
                <a:gd name="T39" fmla="*/ 8 h 1311"/>
                <a:gd name="T40" fmla="*/ 10 w 1196"/>
                <a:gd name="T41" fmla="*/ 8 h 1311"/>
                <a:gd name="T42" fmla="*/ 10 w 1196"/>
                <a:gd name="T43" fmla="*/ 4 h 1311"/>
                <a:gd name="T44" fmla="*/ 10 w 1196"/>
                <a:gd name="T45" fmla="*/ 4 h 1311"/>
                <a:gd name="T46" fmla="*/ 10 w 1196"/>
                <a:gd name="T47" fmla="*/ 4 h 1311"/>
                <a:gd name="T48" fmla="*/ 10 w 1196"/>
                <a:gd name="T49" fmla="*/ 4 h 1311"/>
                <a:gd name="T50" fmla="*/ 7 w 1196"/>
                <a:gd name="T51" fmla="*/ 0 h 1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96"/>
                <a:gd name="T79" fmla="*/ 0 h 1311"/>
                <a:gd name="T80" fmla="*/ 1196 w 1196"/>
                <a:gd name="T81" fmla="*/ 1311 h 1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96" h="1311">
                  <a:moveTo>
                    <a:pt x="854" y="0"/>
                  </a:moveTo>
                  <a:lnTo>
                    <a:pt x="854" y="0"/>
                  </a:lnTo>
                  <a:lnTo>
                    <a:pt x="707" y="85"/>
                  </a:lnTo>
                  <a:lnTo>
                    <a:pt x="444" y="236"/>
                  </a:lnTo>
                  <a:lnTo>
                    <a:pt x="313" y="313"/>
                  </a:lnTo>
                  <a:lnTo>
                    <a:pt x="0" y="554"/>
                  </a:lnTo>
                  <a:lnTo>
                    <a:pt x="24" y="599"/>
                  </a:lnTo>
                  <a:lnTo>
                    <a:pt x="45" y="592"/>
                  </a:lnTo>
                  <a:lnTo>
                    <a:pt x="45" y="1131"/>
                  </a:lnTo>
                  <a:lnTo>
                    <a:pt x="617" y="1311"/>
                  </a:lnTo>
                  <a:lnTo>
                    <a:pt x="813" y="1199"/>
                  </a:lnTo>
                  <a:lnTo>
                    <a:pt x="1063" y="1055"/>
                  </a:lnTo>
                  <a:lnTo>
                    <a:pt x="1158" y="998"/>
                  </a:lnTo>
                  <a:lnTo>
                    <a:pt x="1158" y="504"/>
                  </a:lnTo>
                  <a:lnTo>
                    <a:pt x="1174" y="495"/>
                  </a:lnTo>
                  <a:lnTo>
                    <a:pt x="1196" y="466"/>
                  </a:lnTo>
                  <a:lnTo>
                    <a:pt x="8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7" name="Freeform 90"/>
            <p:cNvSpPr>
              <a:spLocks/>
            </p:cNvSpPr>
            <p:nvPr/>
          </p:nvSpPr>
          <p:spPr bwMode="auto">
            <a:xfrm>
              <a:off x="4698" y="811"/>
              <a:ext cx="277" cy="360"/>
            </a:xfrm>
            <a:custGeom>
              <a:avLst/>
              <a:gdLst>
                <a:gd name="T0" fmla="*/ 5 w 550"/>
                <a:gd name="T1" fmla="*/ 6 h 717"/>
                <a:gd name="T2" fmla="*/ 0 w 550"/>
                <a:gd name="T3" fmla="*/ 5 h 717"/>
                <a:gd name="T4" fmla="*/ 0 w 550"/>
                <a:gd name="T5" fmla="*/ 0 h 717"/>
                <a:gd name="T6" fmla="*/ 5 w 550"/>
                <a:gd name="T7" fmla="*/ 2 h 717"/>
                <a:gd name="T8" fmla="*/ 5 w 550"/>
                <a:gd name="T9" fmla="*/ 6 h 717"/>
                <a:gd name="T10" fmla="*/ 0 60000 65536"/>
                <a:gd name="T11" fmla="*/ 0 60000 65536"/>
                <a:gd name="T12" fmla="*/ 0 60000 65536"/>
                <a:gd name="T13" fmla="*/ 0 60000 65536"/>
                <a:gd name="T14" fmla="*/ 0 60000 65536"/>
                <a:gd name="T15" fmla="*/ 0 w 550"/>
                <a:gd name="T16" fmla="*/ 0 h 717"/>
                <a:gd name="T17" fmla="*/ 550 w 550"/>
                <a:gd name="T18" fmla="*/ 717 h 717"/>
              </a:gdLst>
              <a:ahLst/>
              <a:cxnLst>
                <a:cxn ang="T10">
                  <a:pos x="T0" y="T1"/>
                </a:cxn>
                <a:cxn ang="T11">
                  <a:pos x="T2" y="T3"/>
                </a:cxn>
                <a:cxn ang="T12">
                  <a:pos x="T4" y="T5"/>
                </a:cxn>
                <a:cxn ang="T13">
                  <a:pos x="T6" y="T7"/>
                </a:cxn>
                <a:cxn ang="T14">
                  <a:pos x="T8" y="T9"/>
                </a:cxn>
              </a:cxnLst>
              <a:rect l="T15" t="T16" r="T17" b="T18"/>
              <a:pathLst>
                <a:path w="550" h="717">
                  <a:moveTo>
                    <a:pt x="550" y="717"/>
                  </a:moveTo>
                  <a:lnTo>
                    <a:pt x="0" y="543"/>
                  </a:lnTo>
                  <a:lnTo>
                    <a:pt x="0" y="0"/>
                  </a:lnTo>
                  <a:lnTo>
                    <a:pt x="550" y="174"/>
                  </a:lnTo>
                  <a:lnTo>
                    <a:pt x="550" y="71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8" name="Freeform 91"/>
            <p:cNvSpPr>
              <a:spLocks/>
            </p:cNvSpPr>
            <p:nvPr/>
          </p:nvSpPr>
          <p:spPr bwMode="auto">
            <a:xfrm>
              <a:off x="4978" y="743"/>
              <a:ext cx="263" cy="428"/>
            </a:xfrm>
            <a:custGeom>
              <a:avLst/>
              <a:gdLst>
                <a:gd name="T0" fmla="*/ 0 w 523"/>
                <a:gd name="T1" fmla="*/ 3 h 852"/>
                <a:gd name="T2" fmla="*/ 5 w 523"/>
                <a:gd name="T3" fmla="*/ 0 h 852"/>
                <a:gd name="T4" fmla="*/ 5 w 523"/>
                <a:gd name="T5" fmla="*/ 5 h 852"/>
                <a:gd name="T6" fmla="*/ 0 w 523"/>
                <a:gd name="T7" fmla="*/ 7 h 852"/>
                <a:gd name="T8" fmla="*/ 0 w 523"/>
                <a:gd name="T9" fmla="*/ 3 h 852"/>
                <a:gd name="T10" fmla="*/ 0 60000 65536"/>
                <a:gd name="T11" fmla="*/ 0 60000 65536"/>
                <a:gd name="T12" fmla="*/ 0 60000 65536"/>
                <a:gd name="T13" fmla="*/ 0 60000 65536"/>
                <a:gd name="T14" fmla="*/ 0 60000 65536"/>
                <a:gd name="T15" fmla="*/ 0 w 523"/>
                <a:gd name="T16" fmla="*/ 0 h 852"/>
                <a:gd name="T17" fmla="*/ 523 w 523"/>
                <a:gd name="T18" fmla="*/ 852 h 852"/>
              </a:gdLst>
              <a:ahLst/>
              <a:cxnLst>
                <a:cxn ang="T10">
                  <a:pos x="T0" y="T1"/>
                </a:cxn>
                <a:cxn ang="T11">
                  <a:pos x="T2" y="T3"/>
                </a:cxn>
                <a:cxn ang="T12">
                  <a:pos x="T4" y="T5"/>
                </a:cxn>
                <a:cxn ang="T13">
                  <a:pos x="T6" y="T7"/>
                </a:cxn>
                <a:cxn ang="T14">
                  <a:pos x="T8" y="T9"/>
                </a:cxn>
              </a:cxnLst>
              <a:rect l="T15" t="T16" r="T17" b="T18"/>
              <a:pathLst>
                <a:path w="523" h="852">
                  <a:moveTo>
                    <a:pt x="0" y="302"/>
                  </a:moveTo>
                  <a:lnTo>
                    <a:pt x="523" y="0"/>
                  </a:lnTo>
                  <a:lnTo>
                    <a:pt x="523" y="550"/>
                  </a:lnTo>
                  <a:lnTo>
                    <a:pt x="0" y="852"/>
                  </a:lnTo>
                  <a:lnTo>
                    <a:pt x="0"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9" name="Freeform 92"/>
            <p:cNvSpPr>
              <a:spLocks/>
            </p:cNvSpPr>
            <p:nvPr/>
          </p:nvSpPr>
          <p:spPr bwMode="auto">
            <a:xfrm>
              <a:off x="4683" y="699"/>
              <a:ext cx="153" cy="113"/>
            </a:xfrm>
            <a:custGeom>
              <a:avLst/>
              <a:gdLst>
                <a:gd name="T0" fmla="*/ 3 w 304"/>
                <a:gd name="T1" fmla="*/ 1 h 223"/>
                <a:gd name="T2" fmla="*/ 1 w 304"/>
                <a:gd name="T3" fmla="*/ 2 h 223"/>
                <a:gd name="T4" fmla="*/ 0 w 304"/>
                <a:gd name="T5" fmla="*/ 2 h 223"/>
                <a:gd name="T6" fmla="*/ 0 w 304"/>
                <a:gd name="T7" fmla="*/ 2 h 223"/>
                <a:gd name="T8" fmla="*/ 3 w 304"/>
                <a:gd name="T9" fmla="*/ 0 h 223"/>
                <a:gd name="T10" fmla="*/ 3 w 304"/>
                <a:gd name="T11" fmla="*/ 1 h 223"/>
                <a:gd name="T12" fmla="*/ 0 60000 65536"/>
                <a:gd name="T13" fmla="*/ 0 60000 65536"/>
                <a:gd name="T14" fmla="*/ 0 60000 65536"/>
                <a:gd name="T15" fmla="*/ 0 60000 65536"/>
                <a:gd name="T16" fmla="*/ 0 60000 65536"/>
                <a:gd name="T17" fmla="*/ 0 60000 65536"/>
                <a:gd name="T18" fmla="*/ 0 w 304"/>
                <a:gd name="T19" fmla="*/ 0 h 223"/>
                <a:gd name="T20" fmla="*/ 304 w 304"/>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4" h="223">
                  <a:moveTo>
                    <a:pt x="304" y="18"/>
                  </a:moveTo>
                  <a:lnTo>
                    <a:pt x="29" y="214"/>
                  </a:lnTo>
                  <a:lnTo>
                    <a:pt x="0" y="223"/>
                  </a:lnTo>
                  <a:lnTo>
                    <a:pt x="0" y="208"/>
                  </a:lnTo>
                  <a:lnTo>
                    <a:pt x="295" y="0"/>
                  </a:lnTo>
                  <a:lnTo>
                    <a:pt x="304" y="18"/>
                  </a:lnTo>
                  <a:close/>
                </a:path>
              </a:pathLst>
            </a:custGeom>
            <a:solidFill>
              <a:srgbClr val="3119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0" name="Freeform 93"/>
            <p:cNvSpPr>
              <a:spLocks/>
            </p:cNvSpPr>
            <p:nvPr/>
          </p:nvSpPr>
          <p:spPr bwMode="auto">
            <a:xfrm>
              <a:off x="4698" y="705"/>
              <a:ext cx="277" cy="187"/>
            </a:xfrm>
            <a:custGeom>
              <a:avLst/>
              <a:gdLst>
                <a:gd name="T0" fmla="*/ 0 w 550"/>
                <a:gd name="T1" fmla="*/ 2 h 370"/>
                <a:gd name="T2" fmla="*/ 3 w 550"/>
                <a:gd name="T3" fmla="*/ 0 h 370"/>
                <a:gd name="T4" fmla="*/ 5 w 550"/>
                <a:gd name="T5" fmla="*/ 3 h 370"/>
                <a:gd name="T6" fmla="*/ 0 w 550"/>
                <a:gd name="T7" fmla="*/ 2 h 370"/>
                <a:gd name="T8" fmla="*/ 0 60000 65536"/>
                <a:gd name="T9" fmla="*/ 0 60000 65536"/>
                <a:gd name="T10" fmla="*/ 0 60000 65536"/>
                <a:gd name="T11" fmla="*/ 0 60000 65536"/>
                <a:gd name="T12" fmla="*/ 0 w 550"/>
                <a:gd name="T13" fmla="*/ 0 h 370"/>
                <a:gd name="T14" fmla="*/ 550 w 550"/>
                <a:gd name="T15" fmla="*/ 370 h 370"/>
              </a:gdLst>
              <a:ahLst/>
              <a:cxnLst>
                <a:cxn ang="T8">
                  <a:pos x="T0" y="T1"/>
                </a:cxn>
                <a:cxn ang="T9">
                  <a:pos x="T2" y="T3"/>
                </a:cxn>
                <a:cxn ang="T10">
                  <a:pos x="T4" y="T5"/>
                </a:cxn>
                <a:cxn ang="T11">
                  <a:pos x="T6" y="T7"/>
                </a:cxn>
              </a:cxnLst>
              <a:rect l="T12" t="T13" r="T14" b="T15"/>
              <a:pathLst>
                <a:path w="550" h="370">
                  <a:moveTo>
                    <a:pt x="0" y="196"/>
                  </a:moveTo>
                  <a:lnTo>
                    <a:pt x="275" y="0"/>
                  </a:lnTo>
                  <a:lnTo>
                    <a:pt x="550" y="370"/>
                  </a:lnTo>
                  <a:lnTo>
                    <a:pt x="0" y="1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1" name="Freeform 94"/>
            <p:cNvSpPr>
              <a:spLocks/>
            </p:cNvSpPr>
            <p:nvPr/>
          </p:nvSpPr>
          <p:spPr bwMode="auto">
            <a:xfrm>
              <a:off x="4829" y="537"/>
              <a:ext cx="426" cy="379"/>
            </a:xfrm>
            <a:custGeom>
              <a:avLst/>
              <a:gdLst>
                <a:gd name="T0" fmla="*/ 7 w 846"/>
                <a:gd name="T1" fmla="*/ 4 h 753"/>
                <a:gd name="T2" fmla="*/ 5 w 846"/>
                <a:gd name="T3" fmla="*/ 0 h 753"/>
                <a:gd name="T4" fmla="*/ 0 w 846"/>
                <a:gd name="T5" fmla="*/ 3 h 753"/>
                <a:gd name="T6" fmla="*/ 0 w 846"/>
                <a:gd name="T7" fmla="*/ 3 h 753"/>
                <a:gd name="T8" fmla="*/ 3 w 846"/>
                <a:gd name="T9" fmla="*/ 6 h 753"/>
                <a:gd name="T10" fmla="*/ 7 w 846"/>
                <a:gd name="T11" fmla="*/ 4 h 753"/>
                <a:gd name="T12" fmla="*/ 7 w 846"/>
                <a:gd name="T13" fmla="*/ 4 h 753"/>
                <a:gd name="T14" fmla="*/ 0 60000 65536"/>
                <a:gd name="T15" fmla="*/ 0 60000 65536"/>
                <a:gd name="T16" fmla="*/ 0 60000 65536"/>
                <a:gd name="T17" fmla="*/ 0 60000 65536"/>
                <a:gd name="T18" fmla="*/ 0 60000 65536"/>
                <a:gd name="T19" fmla="*/ 0 60000 65536"/>
                <a:gd name="T20" fmla="*/ 0 60000 65536"/>
                <a:gd name="T21" fmla="*/ 0 w 846"/>
                <a:gd name="T22" fmla="*/ 0 h 753"/>
                <a:gd name="T23" fmla="*/ 846 w 846"/>
                <a:gd name="T24" fmla="*/ 753 h 7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6" h="753">
                  <a:moveTo>
                    <a:pt x="846" y="437"/>
                  </a:moveTo>
                  <a:lnTo>
                    <a:pt x="523" y="0"/>
                  </a:lnTo>
                  <a:lnTo>
                    <a:pt x="0" y="302"/>
                  </a:lnTo>
                  <a:lnTo>
                    <a:pt x="0" y="333"/>
                  </a:lnTo>
                  <a:lnTo>
                    <a:pt x="311" y="753"/>
                  </a:lnTo>
                  <a:lnTo>
                    <a:pt x="834" y="451"/>
                  </a:lnTo>
                  <a:lnTo>
                    <a:pt x="846" y="437"/>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2" name="Freeform 95"/>
            <p:cNvSpPr>
              <a:spLocks/>
            </p:cNvSpPr>
            <p:nvPr/>
          </p:nvSpPr>
          <p:spPr bwMode="auto">
            <a:xfrm>
              <a:off x="4829" y="537"/>
              <a:ext cx="426" cy="372"/>
            </a:xfrm>
            <a:custGeom>
              <a:avLst/>
              <a:gdLst>
                <a:gd name="T0" fmla="*/ 0 w 846"/>
                <a:gd name="T1" fmla="*/ 3 h 739"/>
                <a:gd name="T2" fmla="*/ 5 w 846"/>
                <a:gd name="T3" fmla="*/ 0 h 739"/>
                <a:gd name="T4" fmla="*/ 7 w 846"/>
                <a:gd name="T5" fmla="*/ 4 h 739"/>
                <a:gd name="T6" fmla="*/ 3 w 846"/>
                <a:gd name="T7" fmla="*/ 6 h 739"/>
                <a:gd name="T8" fmla="*/ 0 w 846"/>
                <a:gd name="T9" fmla="*/ 3 h 739"/>
                <a:gd name="T10" fmla="*/ 0 60000 65536"/>
                <a:gd name="T11" fmla="*/ 0 60000 65536"/>
                <a:gd name="T12" fmla="*/ 0 60000 65536"/>
                <a:gd name="T13" fmla="*/ 0 60000 65536"/>
                <a:gd name="T14" fmla="*/ 0 60000 65536"/>
                <a:gd name="T15" fmla="*/ 0 w 846"/>
                <a:gd name="T16" fmla="*/ 0 h 739"/>
                <a:gd name="T17" fmla="*/ 846 w 846"/>
                <a:gd name="T18" fmla="*/ 739 h 739"/>
              </a:gdLst>
              <a:ahLst/>
              <a:cxnLst>
                <a:cxn ang="T10">
                  <a:pos x="T0" y="T1"/>
                </a:cxn>
                <a:cxn ang="T11">
                  <a:pos x="T2" y="T3"/>
                </a:cxn>
                <a:cxn ang="T12">
                  <a:pos x="T4" y="T5"/>
                </a:cxn>
                <a:cxn ang="T13">
                  <a:pos x="T6" y="T7"/>
                </a:cxn>
                <a:cxn ang="T14">
                  <a:pos x="T8" y="T9"/>
                </a:cxn>
              </a:cxnLst>
              <a:rect l="T15" t="T16" r="T17" b="T18"/>
              <a:pathLst>
                <a:path w="846" h="739">
                  <a:moveTo>
                    <a:pt x="0" y="302"/>
                  </a:moveTo>
                  <a:lnTo>
                    <a:pt x="523" y="0"/>
                  </a:lnTo>
                  <a:lnTo>
                    <a:pt x="846" y="437"/>
                  </a:lnTo>
                  <a:lnTo>
                    <a:pt x="323" y="739"/>
                  </a:lnTo>
                  <a:lnTo>
                    <a:pt x="0" y="302"/>
                  </a:lnTo>
                  <a:close/>
                </a:path>
              </a:pathLst>
            </a:custGeom>
            <a:solidFill>
              <a:srgbClr val="009900"/>
            </a:solidFill>
            <a:ln w="12700" cap="flat" cmpd="sng">
              <a:solidFill>
                <a:schemeClr val="bg1"/>
              </a:solidFill>
              <a:prstDash val="solid"/>
              <a:round/>
              <a:headEnd type="none" w="med" len="med"/>
              <a:tailEnd type="none" w="med" len="med"/>
            </a:ln>
          </p:spPr>
          <p:txBody>
            <a:bodyPr wrap="none" lIns="0" tIns="0" rIns="0" bIns="0" anchor="ctr">
              <a:spAutoFit/>
            </a:bodyPr>
            <a:lstStyle/>
            <a:p>
              <a:endParaRPr lang="en-US"/>
            </a:p>
          </p:txBody>
        </p:sp>
        <p:sp>
          <p:nvSpPr>
            <p:cNvPr id="17473" name="Freeform 96"/>
            <p:cNvSpPr>
              <a:spLocks/>
            </p:cNvSpPr>
            <p:nvPr/>
          </p:nvSpPr>
          <p:spPr bwMode="auto">
            <a:xfrm>
              <a:off x="4986" y="757"/>
              <a:ext cx="269" cy="159"/>
            </a:xfrm>
            <a:custGeom>
              <a:avLst/>
              <a:gdLst>
                <a:gd name="T0" fmla="*/ 0 w 535"/>
                <a:gd name="T1" fmla="*/ 3 h 316"/>
                <a:gd name="T2" fmla="*/ 1 w 535"/>
                <a:gd name="T3" fmla="*/ 3 h 316"/>
                <a:gd name="T4" fmla="*/ 5 w 535"/>
                <a:gd name="T5" fmla="*/ 0 h 316"/>
                <a:gd name="T6" fmla="*/ 5 w 535"/>
                <a:gd name="T7" fmla="*/ 1 h 316"/>
                <a:gd name="T8" fmla="*/ 0 w 535"/>
                <a:gd name="T9" fmla="*/ 3 h 316"/>
                <a:gd name="T10" fmla="*/ 0 60000 65536"/>
                <a:gd name="T11" fmla="*/ 0 60000 65536"/>
                <a:gd name="T12" fmla="*/ 0 60000 65536"/>
                <a:gd name="T13" fmla="*/ 0 60000 65536"/>
                <a:gd name="T14" fmla="*/ 0 60000 65536"/>
                <a:gd name="T15" fmla="*/ 0 w 535"/>
                <a:gd name="T16" fmla="*/ 0 h 316"/>
                <a:gd name="T17" fmla="*/ 535 w 535"/>
                <a:gd name="T18" fmla="*/ 316 h 316"/>
              </a:gdLst>
              <a:ahLst/>
              <a:cxnLst>
                <a:cxn ang="T10">
                  <a:pos x="T0" y="T1"/>
                </a:cxn>
                <a:cxn ang="T11">
                  <a:pos x="T2" y="T3"/>
                </a:cxn>
                <a:cxn ang="T12">
                  <a:pos x="T4" y="T5"/>
                </a:cxn>
                <a:cxn ang="T13">
                  <a:pos x="T6" y="T7"/>
                </a:cxn>
                <a:cxn ang="T14">
                  <a:pos x="T8" y="T9"/>
                </a:cxn>
              </a:cxnLst>
              <a:rect l="T15" t="T16" r="T17" b="T18"/>
              <a:pathLst>
                <a:path w="535" h="316">
                  <a:moveTo>
                    <a:pt x="0" y="316"/>
                  </a:moveTo>
                  <a:lnTo>
                    <a:pt x="12" y="302"/>
                  </a:lnTo>
                  <a:lnTo>
                    <a:pt x="535" y="0"/>
                  </a:lnTo>
                  <a:lnTo>
                    <a:pt x="523" y="14"/>
                  </a:lnTo>
                  <a:lnTo>
                    <a:pt x="0" y="31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74" name="Freeform 97"/>
            <p:cNvSpPr>
              <a:spLocks/>
            </p:cNvSpPr>
            <p:nvPr/>
          </p:nvSpPr>
          <p:spPr bwMode="auto">
            <a:xfrm>
              <a:off x="4679" y="689"/>
              <a:ext cx="150" cy="123"/>
            </a:xfrm>
            <a:custGeom>
              <a:avLst/>
              <a:gdLst>
                <a:gd name="T0" fmla="*/ 3 w 299"/>
                <a:gd name="T1" fmla="*/ 1 h 243"/>
                <a:gd name="T2" fmla="*/ 1 w 299"/>
                <a:gd name="T3" fmla="*/ 2 h 243"/>
                <a:gd name="T4" fmla="*/ 0 w 299"/>
                <a:gd name="T5" fmla="*/ 2 h 243"/>
                <a:gd name="T6" fmla="*/ 3 w 299"/>
                <a:gd name="T7" fmla="*/ 0 h 243"/>
                <a:gd name="T8" fmla="*/ 3 w 299"/>
                <a:gd name="T9" fmla="*/ 1 h 243"/>
                <a:gd name="T10" fmla="*/ 0 60000 65536"/>
                <a:gd name="T11" fmla="*/ 0 60000 65536"/>
                <a:gd name="T12" fmla="*/ 0 60000 65536"/>
                <a:gd name="T13" fmla="*/ 0 60000 65536"/>
                <a:gd name="T14" fmla="*/ 0 60000 65536"/>
                <a:gd name="T15" fmla="*/ 0 w 299"/>
                <a:gd name="T16" fmla="*/ 0 h 243"/>
                <a:gd name="T17" fmla="*/ 299 w 299"/>
                <a:gd name="T18" fmla="*/ 243 h 243"/>
              </a:gdLst>
              <a:ahLst/>
              <a:cxnLst>
                <a:cxn ang="T10">
                  <a:pos x="T0" y="T1"/>
                </a:cxn>
                <a:cxn ang="T11">
                  <a:pos x="T2" y="T3"/>
                </a:cxn>
                <a:cxn ang="T12">
                  <a:pos x="T4" y="T5"/>
                </a:cxn>
                <a:cxn ang="T13">
                  <a:pos x="T6" y="T7"/>
                </a:cxn>
                <a:cxn ang="T14">
                  <a:pos x="T8" y="T9"/>
                </a:cxn>
              </a:cxnLst>
              <a:rect l="T15" t="T16" r="T17" b="T18"/>
              <a:pathLst>
                <a:path w="299" h="243">
                  <a:moveTo>
                    <a:pt x="299" y="31"/>
                  </a:moveTo>
                  <a:lnTo>
                    <a:pt x="9" y="243"/>
                  </a:lnTo>
                  <a:lnTo>
                    <a:pt x="0" y="228"/>
                  </a:lnTo>
                  <a:lnTo>
                    <a:pt x="299" y="0"/>
                  </a:lnTo>
                  <a:lnTo>
                    <a:pt x="299" y="31"/>
                  </a:lnTo>
                  <a:close/>
                </a:path>
              </a:pathLst>
            </a:custGeom>
            <a:solidFill>
              <a:srgbClr val="00990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sp>
          <p:nvSpPr>
            <p:cNvPr id="17475" name="AutoShape 98"/>
            <p:cNvSpPr>
              <a:spLocks noChangeArrowheads="1"/>
            </p:cNvSpPr>
            <p:nvPr/>
          </p:nvSpPr>
          <p:spPr bwMode="auto">
            <a:xfrm rot="938776" flipH="1">
              <a:off x="4750" y="902"/>
              <a:ext cx="142" cy="132"/>
            </a:xfrm>
            <a:prstGeom prst="parallelogram">
              <a:avLst>
                <a:gd name="adj" fmla="val 2689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6" name="AutoShape 99"/>
            <p:cNvSpPr>
              <a:spLocks noChangeArrowheads="1"/>
            </p:cNvSpPr>
            <p:nvPr/>
          </p:nvSpPr>
          <p:spPr bwMode="auto">
            <a:xfrm rot="-1761107">
              <a:off x="5020" y="906"/>
              <a:ext cx="205" cy="174"/>
            </a:xfrm>
            <a:prstGeom prst="parallelogram">
              <a:avLst>
                <a:gd name="adj" fmla="val 53874"/>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sp>
          <p:nvSpPr>
            <p:cNvPr id="17477" name="AutoShape 100"/>
            <p:cNvSpPr>
              <a:spLocks noChangeArrowheads="1"/>
            </p:cNvSpPr>
            <p:nvPr/>
          </p:nvSpPr>
          <p:spPr bwMode="auto">
            <a:xfrm rot="2681173">
              <a:off x="4500" y="642"/>
              <a:ext cx="399" cy="409"/>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8" name="AutoShape 101"/>
            <p:cNvSpPr>
              <a:spLocks noChangeArrowheads="1"/>
            </p:cNvSpPr>
            <p:nvPr/>
          </p:nvSpPr>
          <p:spPr bwMode="auto">
            <a:xfrm>
              <a:off x="4270" y="465"/>
              <a:ext cx="449" cy="415"/>
            </a:xfrm>
            <a:prstGeom prst="lightningBolt">
              <a:avLst/>
            </a:prstGeom>
            <a:solidFill>
              <a:schemeClr val="folHlink"/>
            </a:solidFill>
            <a:ln w="12700" algn="ctr">
              <a:solidFill>
                <a:schemeClr val="bg1"/>
              </a:solidFill>
              <a:miter lim="800000"/>
              <a:headEnd/>
              <a:tailEnd/>
            </a:ln>
          </p:spPr>
          <p:txBody>
            <a:bodyPr wrap="none" lIns="0" tIns="0" rIns="0" bIns="0" anchor="ctr">
              <a:spAutoFit/>
            </a:bodyPr>
            <a:lstStyle/>
            <a:p>
              <a:endParaRPr lang="en-US"/>
            </a:p>
          </p:txBody>
        </p:sp>
      </p:grpSp>
      <p:sp>
        <p:nvSpPr>
          <p:cNvPr id="17417" name="Text Box 102"/>
          <p:cNvSpPr txBox="1">
            <a:spLocks noChangeArrowheads="1"/>
          </p:cNvSpPr>
          <p:nvPr/>
        </p:nvSpPr>
        <p:spPr bwMode="auto">
          <a:xfrm>
            <a:off x="7731125" y="82867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auto</a:t>
            </a:r>
            <a:br>
              <a:rPr lang="en-US" sz="2000" b="1"/>
            </a:br>
            <a:r>
              <a:rPr lang="en-US" sz="2000" b="1"/>
              <a:t>claim</a:t>
            </a:r>
          </a:p>
        </p:txBody>
      </p:sp>
      <p:sp>
        <p:nvSpPr>
          <p:cNvPr id="17418" name="Text Box 103"/>
          <p:cNvSpPr txBox="1">
            <a:spLocks noChangeArrowheads="1"/>
          </p:cNvSpPr>
          <p:nvPr/>
        </p:nvSpPr>
        <p:spPr bwMode="auto">
          <a:xfrm>
            <a:off x="7731125" y="2168525"/>
            <a:ext cx="841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WC</a:t>
            </a:r>
            <a:br>
              <a:rPr lang="en-US" sz="2000" b="1"/>
            </a:br>
            <a:r>
              <a:rPr lang="en-US" sz="2000" b="1"/>
              <a:t>claim</a:t>
            </a:r>
          </a:p>
        </p:txBody>
      </p:sp>
      <p:sp>
        <p:nvSpPr>
          <p:cNvPr id="17419" name="Text Box 104"/>
          <p:cNvSpPr txBox="1">
            <a:spLocks noChangeArrowheads="1"/>
          </p:cNvSpPr>
          <p:nvPr/>
        </p:nvSpPr>
        <p:spPr bwMode="auto">
          <a:xfrm>
            <a:off x="7746009" y="3545975"/>
            <a:ext cx="119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new</a:t>
            </a:r>
            <a:br>
              <a:rPr lang="en-US" sz="2000" b="1"/>
            </a:br>
            <a:r>
              <a:rPr lang="en-US" sz="2000" b="1"/>
              <a:t>property</a:t>
            </a:r>
            <a:br>
              <a:rPr lang="en-US" sz="2000" b="1"/>
            </a:br>
            <a:r>
              <a:rPr lang="en-US" sz="2000" b="1"/>
              <a:t>claim</a:t>
            </a:r>
          </a:p>
        </p:txBody>
      </p:sp>
      <p:sp>
        <p:nvSpPr>
          <p:cNvPr id="17420" name="AutoShape 105"/>
          <p:cNvSpPr>
            <a:spLocks noChangeArrowheads="1"/>
          </p:cNvSpPr>
          <p:nvPr/>
        </p:nvSpPr>
        <p:spPr bwMode="auto">
          <a:xfrm rot="2186541">
            <a:off x="7307263" y="3090863"/>
            <a:ext cx="722312" cy="723900"/>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17421" name="Group 106"/>
          <p:cNvGrpSpPr>
            <a:grpSpLocks/>
          </p:cNvGrpSpPr>
          <p:nvPr/>
        </p:nvGrpSpPr>
        <p:grpSpPr bwMode="auto">
          <a:xfrm>
            <a:off x="1882514" y="976121"/>
            <a:ext cx="2992699" cy="2381442"/>
            <a:chOff x="4093" y="2986"/>
            <a:chExt cx="1337" cy="1074"/>
          </a:xfrm>
        </p:grpSpPr>
        <p:sp>
          <p:nvSpPr>
            <p:cNvPr id="17425" name="Rectangle 107"/>
            <p:cNvSpPr>
              <a:spLocks noChangeArrowheads="1"/>
            </p:cNvSpPr>
            <p:nvPr/>
          </p:nvSpPr>
          <p:spPr bwMode="auto">
            <a:xfrm>
              <a:off x="4093" y="2986"/>
              <a:ext cx="1337" cy="1074"/>
            </a:xfrm>
            <a:prstGeom prst="rect">
              <a:avLst/>
            </a:prstGeom>
            <a:solidFill>
              <a:schemeClr val="tx1"/>
            </a:solidFill>
            <a:ln w="19050" algn="ctr">
              <a:solidFill>
                <a:schemeClr val="bg1"/>
              </a:solidFill>
              <a:miter lim="800000"/>
              <a:headEnd/>
              <a:tailEnd/>
            </a:ln>
          </p:spPr>
          <p:txBody>
            <a:bodyPr wrap="square" lIns="0" tIns="0" rIns="0" bIns="0" anchor="ctr">
              <a:spAutoFit/>
            </a:bodyPr>
            <a:lstStyle/>
            <a:p>
              <a:endParaRPr lang="en-US"/>
            </a:p>
          </p:txBody>
        </p:sp>
        <p:grpSp>
          <p:nvGrpSpPr>
            <p:cNvPr id="17426" name="Group 108"/>
            <p:cNvGrpSpPr>
              <a:grpSpLocks/>
            </p:cNvGrpSpPr>
            <p:nvPr/>
          </p:nvGrpSpPr>
          <p:grpSpPr bwMode="auto">
            <a:xfrm>
              <a:off x="4765" y="3473"/>
              <a:ext cx="584" cy="539"/>
              <a:chOff x="2371" y="1333"/>
              <a:chExt cx="1641" cy="1516"/>
            </a:xfrm>
          </p:grpSpPr>
          <p:sp>
            <p:nvSpPr>
              <p:cNvPr id="17454"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5"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6"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7"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8"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9"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0"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1"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2"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63"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7" name="Group 119"/>
            <p:cNvGrpSpPr>
              <a:grpSpLocks/>
            </p:cNvGrpSpPr>
            <p:nvPr/>
          </p:nvGrpSpPr>
          <p:grpSpPr bwMode="auto">
            <a:xfrm>
              <a:off x="4535" y="3258"/>
              <a:ext cx="584" cy="539"/>
              <a:chOff x="2371" y="1333"/>
              <a:chExt cx="1641" cy="1516"/>
            </a:xfrm>
          </p:grpSpPr>
          <p:sp>
            <p:nvSpPr>
              <p:cNvPr id="17444"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5"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6"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7"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8"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9"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0"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1"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2"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53"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28" name="Group 130"/>
            <p:cNvGrpSpPr>
              <a:grpSpLocks/>
            </p:cNvGrpSpPr>
            <p:nvPr/>
          </p:nvGrpSpPr>
          <p:grpSpPr bwMode="auto">
            <a:xfrm>
              <a:off x="4304" y="3041"/>
              <a:ext cx="584" cy="539"/>
              <a:chOff x="2371" y="1333"/>
              <a:chExt cx="1641" cy="1516"/>
            </a:xfrm>
          </p:grpSpPr>
          <p:sp>
            <p:nvSpPr>
              <p:cNvPr id="17434"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5"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6"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7" name="Freeform 134"/>
              <p:cNvSpPr>
                <a:spLocks/>
              </p:cNvSpPr>
              <p:nvPr/>
            </p:nvSpPr>
            <p:spPr bwMode="auto">
              <a:xfrm>
                <a:off x="2415" y="1379"/>
                <a:ext cx="1597" cy="1447"/>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8"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39"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0"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1"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2"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43"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431" name="Text Box 143"/>
            <p:cNvSpPr txBox="1">
              <a:spLocks noChangeArrowheads="1"/>
            </p:cNvSpPr>
            <p:nvPr/>
          </p:nvSpPr>
          <p:spPr bwMode="auto">
            <a:xfrm>
              <a:off x="4661" y="3155"/>
              <a:ext cx="2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1</a:t>
              </a:r>
            </a:p>
          </p:txBody>
        </p:sp>
        <p:sp>
          <p:nvSpPr>
            <p:cNvPr id="17432" name="Text Box 144"/>
            <p:cNvSpPr txBox="1">
              <a:spLocks noChangeArrowheads="1"/>
            </p:cNvSpPr>
            <p:nvPr/>
          </p:nvSpPr>
          <p:spPr bwMode="auto">
            <a:xfrm>
              <a:off x="4873" y="338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2</a:t>
              </a:r>
            </a:p>
          </p:txBody>
        </p:sp>
        <p:sp>
          <p:nvSpPr>
            <p:cNvPr id="17433" name="Text Box 145"/>
            <p:cNvSpPr txBox="1">
              <a:spLocks noChangeArrowheads="1"/>
            </p:cNvSpPr>
            <p:nvPr/>
          </p:nvSpPr>
          <p:spPr bwMode="auto">
            <a:xfrm>
              <a:off x="5143" y="3590"/>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3</a:t>
              </a:r>
            </a:p>
          </p:txBody>
        </p:sp>
      </p:grpSp>
      <p:sp>
        <p:nvSpPr>
          <p:cNvPr id="17422" name="Line 146"/>
          <p:cNvSpPr>
            <a:spLocks noChangeShapeType="1"/>
          </p:cNvSpPr>
          <p:nvPr/>
        </p:nvSpPr>
        <p:spPr bwMode="auto">
          <a:xfrm flipV="1">
            <a:off x="4876800" y="1312863"/>
            <a:ext cx="1125538" cy="8636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147"/>
          <p:cNvSpPr>
            <a:spLocks noChangeShapeType="1"/>
          </p:cNvSpPr>
          <p:nvPr/>
        </p:nvSpPr>
        <p:spPr bwMode="auto">
          <a:xfrm>
            <a:off x="4878388" y="2193925"/>
            <a:ext cx="1143000" cy="17272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148"/>
          <p:cNvSpPr>
            <a:spLocks noChangeShapeType="1"/>
          </p:cNvSpPr>
          <p:nvPr/>
        </p:nvSpPr>
        <p:spPr bwMode="auto">
          <a:xfrm>
            <a:off x="4876800" y="2185988"/>
            <a:ext cx="1150938" cy="465137"/>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51440408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537200" y="13128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0483" name="Picture 3"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338" y="682625"/>
            <a:ext cx="12557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Grp="1" noChangeArrowheads="1"/>
          </p:cNvSpPr>
          <p:nvPr>
            <p:ph type="title"/>
          </p:nvPr>
        </p:nvSpPr>
        <p:spPr/>
        <p:txBody>
          <a:bodyPr/>
          <a:lstStyle/>
          <a:p>
            <a:pPr eaLnBrk="1" hangingPunct="1"/>
            <a:r>
              <a:rPr lang="en-US"/>
              <a:t>First notice application integration</a:t>
            </a:r>
          </a:p>
        </p:txBody>
      </p:sp>
      <p:sp>
        <p:nvSpPr>
          <p:cNvPr id="20485" name="Rectangle 5"/>
          <p:cNvSpPr>
            <a:spLocks noGrp="1" noChangeArrowheads="1"/>
          </p:cNvSpPr>
          <p:nvPr>
            <p:ph idx="1"/>
          </p:nvPr>
        </p:nvSpPr>
        <p:spPr>
          <a:xfrm>
            <a:off x="519113" y="2763838"/>
            <a:ext cx="8318500" cy="3625850"/>
          </a:xfrm>
        </p:spPr>
        <p:txBody>
          <a:bodyPr/>
          <a:lstStyle/>
          <a:p>
            <a:pPr>
              <a:buFont typeface="Arial" charset="0"/>
              <a:buChar char="•"/>
            </a:pPr>
            <a:r>
              <a:rPr lang="en-US"/>
              <a:t>Nearly every instance of ClaimCenter has an integration point to a first notice application</a:t>
            </a:r>
          </a:p>
          <a:p>
            <a:pPr lvl="1"/>
            <a:r>
              <a:rPr lang="en-US"/>
              <a:t>This application stores First Notice of Loss reports in a standard XML-based file format called ACORD XML</a:t>
            </a:r>
          </a:p>
          <a:p>
            <a:pPr lvl="1"/>
            <a:r>
              <a:rPr lang="en-US"/>
              <a:t>It could be hosted by the carrier or by a FNOL service provider</a:t>
            </a:r>
          </a:p>
        </p:txBody>
      </p:sp>
      <p:sp>
        <p:nvSpPr>
          <p:cNvPr id="20486" name="Rectangle 6"/>
          <p:cNvSpPr>
            <a:spLocks noChangeArrowheads="1"/>
          </p:cNvSpPr>
          <p:nvPr/>
        </p:nvSpPr>
        <p:spPr bwMode="auto">
          <a:xfrm>
            <a:off x="5384800" y="1160463"/>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sp>
        <p:nvSpPr>
          <p:cNvPr id="20487" name="Text Box 7"/>
          <p:cNvSpPr txBox="1">
            <a:spLocks noChangeArrowheads="1"/>
          </p:cNvSpPr>
          <p:nvPr/>
        </p:nvSpPr>
        <p:spPr bwMode="auto">
          <a:xfrm>
            <a:off x="6462713" y="1182688"/>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a:spcAft>
                <a:spcPct val="0"/>
              </a:spcAft>
              <a:buClrTx/>
            </a:pPr>
            <a:r>
              <a:rPr lang="en-US" sz="2000" b="1">
                <a:solidFill>
                  <a:schemeClr val="accent1"/>
                </a:solidFill>
                <a:latin typeface="MetaPlusBook-Roman" pitchFamily="34" charset="0"/>
              </a:rPr>
              <a:t>First</a:t>
            </a:r>
            <a:br>
              <a:rPr lang="en-US" sz="2000" b="1">
                <a:solidFill>
                  <a:schemeClr val="accent1"/>
                </a:solidFill>
                <a:latin typeface="MetaPlusBook-Roman" pitchFamily="34" charset="0"/>
              </a:rPr>
            </a:br>
            <a:r>
              <a:rPr lang="en-US" sz="2000" b="1">
                <a:solidFill>
                  <a:schemeClr val="accent1"/>
                </a:solidFill>
                <a:latin typeface="MetaPlusBook-Roman" pitchFamily="34" charset="0"/>
              </a:rPr>
              <a:t>Notice</a:t>
            </a:r>
            <a:br>
              <a:rPr lang="en-US" sz="2000" b="1">
                <a:solidFill>
                  <a:schemeClr val="accent1"/>
                </a:solidFill>
                <a:latin typeface="MetaPlusBook-Roman" pitchFamily="34" charset="0"/>
              </a:rPr>
            </a:br>
            <a:r>
              <a:rPr lang="en-US" sz="2000" b="1">
                <a:solidFill>
                  <a:schemeClr val="accent1"/>
                </a:solidFill>
                <a:latin typeface="MetaPlusBook-Roman" pitchFamily="34" charset="0"/>
              </a:rPr>
              <a:t>Application</a:t>
            </a:r>
          </a:p>
        </p:txBody>
      </p:sp>
      <p:pic>
        <p:nvPicPr>
          <p:cNvPr id="20488"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225550"/>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Line 10"/>
          <p:cNvSpPr>
            <a:spLocks noChangeShapeType="1"/>
          </p:cNvSpPr>
          <p:nvPr/>
        </p:nvSpPr>
        <p:spPr bwMode="auto">
          <a:xfrm flipH="1">
            <a:off x="2968625" y="1879600"/>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490" name="Line 11"/>
          <p:cNvSpPr>
            <a:spLocks noChangeShapeType="1"/>
          </p:cNvSpPr>
          <p:nvPr/>
        </p:nvSpPr>
        <p:spPr bwMode="auto">
          <a:xfrm>
            <a:off x="2971800" y="1535113"/>
            <a:ext cx="1236663"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91" name="Group 12"/>
          <p:cNvGrpSpPr>
            <a:grpSpLocks/>
          </p:cNvGrpSpPr>
          <p:nvPr/>
        </p:nvGrpSpPr>
        <p:grpSpPr bwMode="auto">
          <a:xfrm flipH="1">
            <a:off x="4140200" y="1300163"/>
            <a:ext cx="115888" cy="461962"/>
            <a:chOff x="3067" y="1854"/>
            <a:chExt cx="584" cy="2335"/>
          </a:xfrm>
        </p:grpSpPr>
        <p:sp>
          <p:nvSpPr>
            <p:cNvPr id="20495" name="Rectangle 13"/>
            <p:cNvSpPr>
              <a:spLocks noChangeArrowheads="1"/>
            </p:cNvSpPr>
            <p:nvPr/>
          </p:nvSpPr>
          <p:spPr bwMode="auto">
            <a:xfrm rot="2645782">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0496" name="Rectangle 14"/>
            <p:cNvSpPr>
              <a:spLocks noChangeArrowheads="1"/>
            </p:cNvSpPr>
            <p:nvPr/>
          </p:nvSpPr>
          <p:spPr bwMode="auto">
            <a:xfrm rot="18954218" flipH="1">
              <a:off x="3067" y="1854"/>
              <a:ext cx="584" cy="2335"/>
            </a:xfrm>
            <a:prstGeom prst="rect">
              <a:avLst/>
            </a:prstGeom>
            <a:solidFill>
              <a:schemeClr val="accent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20492" name="Text Box 15"/>
          <p:cNvSpPr txBox="1">
            <a:spLocks noChangeArrowheads="1"/>
          </p:cNvSpPr>
          <p:nvPr/>
        </p:nvSpPr>
        <p:spPr bwMode="auto">
          <a:xfrm>
            <a:off x="3235325" y="1871663"/>
            <a:ext cx="2011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solidFill>
                  <a:schemeClr val="accent1"/>
                </a:solidFill>
              </a:rPr>
              <a:t>FNOL reports</a:t>
            </a:r>
          </a:p>
        </p:txBody>
      </p:sp>
      <p:pic>
        <p:nvPicPr>
          <p:cNvPr id="20493" name="Picture 16" descr="tn005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750" y="447675"/>
            <a:ext cx="1255713"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911225"/>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7288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Claims processing - business perspective</a:t>
            </a:r>
          </a:p>
          <a:p>
            <a:pPr>
              <a:lnSpc>
                <a:spcPct val="150000"/>
              </a:lnSpc>
              <a:buFont typeface="Arial" charset="0"/>
              <a:buChar char="•"/>
            </a:pPr>
            <a:r>
              <a:rPr lang="en-US" sz="2800">
                <a:solidFill>
                  <a:srgbClr val="C0C0C0"/>
                </a:solidFill>
              </a:rPr>
              <a:t>Claims processing - functional perspective</a:t>
            </a:r>
          </a:p>
          <a:p>
            <a:pPr>
              <a:lnSpc>
                <a:spcPct val="150000"/>
              </a:lnSpc>
              <a:buFont typeface="Arial" charset="0"/>
              <a:buChar char="•"/>
            </a:pPr>
            <a:r>
              <a:rPr lang="en-US" sz="2800">
                <a:solidFill>
                  <a:srgbClr val="C0C0C0"/>
                </a:solidFill>
              </a:rPr>
              <a:t>The claim intake process</a:t>
            </a:r>
          </a:p>
          <a:p>
            <a:pPr>
              <a:lnSpc>
                <a:spcPct val="150000"/>
              </a:lnSpc>
              <a:buFont typeface="Arial" charset="0"/>
              <a:buChar char="•"/>
            </a:pPr>
            <a:r>
              <a:rPr lang="en-US" sz="2800"/>
              <a:t>Automated claim setup</a:t>
            </a:r>
          </a:p>
          <a:p>
            <a:pPr>
              <a:lnSpc>
                <a:spcPct val="150000"/>
              </a:lnSpc>
              <a:buFont typeface="Arial" charset="0"/>
              <a:buChar char="•"/>
            </a:pPr>
            <a:r>
              <a:rPr lang="en-US" sz="2800">
                <a:solidFill>
                  <a:srgbClr val="C0C0C0"/>
                </a:solidFill>
              </a:rPr>
              <a:t>New claim validation</a:t>
            </a:r>
          </a:p>
        </p:txBody>
      </p:sp>
    </p:spTree>
    <p:extLst>
      <p:ext uri="{BB962C8B-B14F-4D97-AF65-F5344CB8AC3E}">
        <p14:creationId xmlns:p14="http://schemas.microsoft.com/office/powerpoint/2010/main" val="297994589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616075" y="2836863"/>
            <a:ext cx="5299075" cy="1343025"/>
          </a:xfrm>
          <a:prstGeom prst="rect">
            <a:avLst/>
          </a:prstGeom>
          <a:solidFill>
            <a:schemeClr val="tx1"/>
          </a:solidFill>
          <a:ln w="28575" algn="ctr">
            <a:solidFill>
              <a:srgbClr val="FF0000"/>
            </a:solidFill>
            <a:prstDash val="sysDot"/>
            <a:miter lim="800000"/>
            <a:headEnd/>
            <a:tailEnd/>
          </a:ln>
        </p:spPr>
        <p:txBody>
          <a:bodyPr lIns="0" tIns="0" rIns="0" bIns="0" anchor="ctr">
            <a:spAutoFit/>
          </a:bodyPr>
          <a:lstStyle/>
          <a:p>
            <a:endParaRPr lang="en-US"/>
          </a:p>
        </p:txBody>
      </p:sp>
      <p:grpSp>
        <p:nvGrpSpPr>
          <p:cNvPr id="22531" name="Group 3"/>
          <p:cNvGrpSpPr>
            <a:grpSpLocks/>
          </p:cNvGrpSpPr>
          <p:nvPr/>
        </p:nvGrpSpPr>
        <p:grpSpPr bwMode="auto">
          <a:xfrm>
            <a:off x="439738" y="4873625"/>
            <a:ext cx="2516187" cy="1119188"/>
            <a:chOff x="249" y="3010"/>
            <a:chExt cx="1585" cy="705"/>
          </a:xfrm>
        </p:grpSpPr>
        <p:sp>
          <p:nvSpPr>
            <p:cNvPr id="22557" name="Rectangle 4"/>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8" name="Text Box 5"/>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22532" name="Rectangle 6"/>
          <p:cNvSpPr>
            <a:spLocks noGrp="1" noChangeArrowheads="1"/>
          </p:cNvSpPr>
          <p:nvPr>
            <p:ph type="title"/>
          </p:nvPr>
        </p:nvSpPr>
        <p:spPr/>
        <p:txBody>
          <a:bodyPr/>
          <a:lstStyle/>
          <a:p>
            <a:pPr eaLnBrk="1" hangingPunct="1"/>
            <a:r>
              <a:rPr lang="en-US"/>
              <a:t>The intake process: automated claim setup</a:t>
            </a:r>
          </a:p>
        </p:txBody>
      </p:sp>
      <p:sp>
        <p:nvSpPr>
          <p:cNvPr id="22533" name="Line 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5" name="Group 9"/>
          <p:cNvGrpSpPr>
            <a:grpSpLocks/>
          </p:cNvGrpSpPr>
          <p:nvPr/>
        </p:nvGrpSpPr>
        <p:grpSpPr bwMode="auto">
          <a:xfrm>
            <a:off x="7364413" y="2955925"/>
            <a:ext cx="1531937" cy="1119188"/>
            <a:chOff x="3460" y="1539"/>
            <a:chExt cx="965" cy="705"/>
          </a:xfrm>
        </p:grpSpPr>
        <p:sp>
          <p:nvSpPr>
            <p:cNvPr id="22555"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6"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Validate</a:t>
              </a:r>
              <a:br>
                <a:rPr lang="en-US" sz="2200" b="1"/>
              </a:br>
              <a:r>
                <a:rPr lang="en-US" sz="2200" b="1"/>
                <a:t>claim</a:t>
              </a:r>
            </a:p>
          </p:txBody>
        </p:sp>
      </p:grpSp>
      <p:sp>
        <p:nvSpPr>
          <p:cNvPr id="22536" name="Line 14"/>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2537" name="Group 15"/>
          <p:cNvGrpSpPr>
            <a:grpSpLocks/>
          </p:cNvGrpSpPr>
          <p:nvPr/>
        </p:nvGrpSpPr>
        <p:grpSpPr bwMode="auto">
          <a:xfrm>
            <a:off x="503238" y="1030288"/>
            <a:ext cx="2516187" cy="1119187"/>
            <a:chOff x="249" y="3010"/>
            <a:chExt cx="1585" cy="705"/>
          </a:xfrm>
        </p:grpSpPr>
        <p:sp>
          <p:nvSpPr>
            <p:cNvPr id="22553" name="Rectangle 16"/>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22554" name="Text Box 17"/>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22538" name="Group 18"/>
          <p:cNvGrpSpPr>
            <a:grpSpLocks/>
          </p:cNvGrpSpPr>
          <p:nvPr/>
        </p:nvGrpSpPr>
        <p:grpSpPr bwMode="auto">
          <a:xfrm flipV="1">
            <a:off x="673100" y="3854450"/>
            <a:ext cx="957263" cy="1004888"/>
            <a:chOff x="502" y="1391"/>
            <a:chExt cx="603" cy="633"/>
          </a:xfrm>
        </p:grpSpPr>
        <p:sp>
          <p:nvSpPr>
            <p:cNvPr id="22551" name="Line 19"/>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52" name="Line 20"/>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2539" name="Rectangle 21"/>
          <p:cNvSpPr>
            <a:spLocks noChangeArrowheads="1"/>
          </p:cNvSpPr>
          <p:nvPr/>
        </p:nvSpPr>
        <p:spPr bwMode="auto">
          <a:xfrm>
            <a:off x="1725613" y="2927350"/>
            <a:ext cx="1511300" cy="1119188"/>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0" name="Rectangle 22"/>
          <p:cNvSpPr>
            <a:spLocks noChangeArrowheads="1"/>
          </p:cNvSpPr>
          <p:nvPr/>
        </p:nvSpPr>
        <p:spPr bwMode="auto">
          <a:xfrm>
            <a:off x="3511550" y="2932113"/>
            <a:ext cx="1511300" cy="1119187"/>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1" name="Rectangle 23"/>
          <p:cNvSpPr>
            <a:spLocks noChangeArrowheads="1"/>
          </p:cNvSpPr>
          <p:nvPr/>
        </p:nvSpPr>
        <p:spPr bwMode="auto">
          <a:xfrm>
            <a:off x="5295900" y="2935288"/>
            <a:ext cx="1511300" cy="1119187"/>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2542" name="Line 24"/>
          <p:cNvSpPr>
            <a:spLocks noChangeShapeType="1"/>
          </p:cNvSpPr>
          <p:nvPr/>
        </p:nvSpPr>
        <p:spPr bwMode="auto">
          <a:xfrm>
            <a:off x="3233738" y="351948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3" name="Line 25"/>
          <p:cNvSpPr>
            <a:spLocks noChangeShapeType="1"/>
          </p:cNvSpPr>
          <p:nvPr/>
        </p:nvSpPr>
        <p:spPr bwMode="auto">
          <a:xfrm>
            <a:off x="5019675" y="3519488"/>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4" name="Text Box 26"/>
          <p:cNvSpPr txBox="1">
            <a:spLocks noChangeArrowheads="1"/>
          </p:cNvSpPr>
          <p:nvPr/>
        </p:nvSpPr>
        <p:spPr bwMode="auto">
          <a:xfrm>
            <a:off x="1711325" y="3152775"/>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2545" name="Text Box 27"/>
          <p:cNvSpPr txBox="1">
            <a:spLocks noChangeArrowheads="1"/>
          </p:cNvSpPr>
          <p:nvPr/>
        </p:nvSpPr>
        <p:spPr bwMode="auto">
          <a:xfrm>
            <a:off x="3495675" y="315753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2546" name="Text Box 28"/>
          <p:cNvSpPr txBox="1">
            <a:spLocks noChangeArrowheads="1"/>
          </p:cNvSpPr>
          <p:nvPr/>
        </p:nvSpPr>
        <p:spPr bwMode="auto">
          <a:xfrm>
            <a:off x="5281613" y="2989263"/>
            <a:ext cx="1531937"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2547" name="Text Box 29"/>
          <p:cNvSpPr txBox="1">
            <a:spLocks noChangeArrowheads="1"/>
          </p:cNvSpPr>
          <p:nvPr/>
        </p:nvSpPr>
        <p:spPr bwMode="auto">
          <a:xfrm>
            <a:off x="2230438" y="2446338"/>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rgbClr val="FF0000"/>
                </a:solidFill>
              </a:rPr>
              <a:t>Automated Claim Setup</a:t>
            </a:r>
          </a:p>
        </p:txBody>
      </p:sp>
      <p:sp>
        <p:nvSpPr>
          <p:cNvPr id="22548"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sp>
        <p:nvSpPr>
          <p:cNvPr id="32" name="Rectangle 31"/>
          <p:cNvSpPr txBox="1">
            <a:spLocks noChangeArrowheads="1"/>
          </p:cNvSpPr>
          <p:nvPr/>
        </p:nvSpPr>
        <p:spPr bwMode="auto">
          <a:xfrm>
            <a:off x="3656013" y="4778375"/>
            <a:ext cx="5181600" cy="1323975"/>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Rules triggered by claim import or completion of new claim wizard</a:t>
            </a:r>
          </a:p>
          <a:p>
            <a:pPr marL="285750" indent="-285750" algn="l" eaLnBrk="0" hangingPunct="0">
              <a:spcBef>
                <a:spcPct val="40000"/>
              </a:spcBef>
              <a:spcAft>
                <a:spcPct val="0"/>
              </a:spcAft>
              <a:buClr>
                <a:srgbClr val="0146AD"/>
              </a:buClr>
              <a:buFont typeface="Wingdings 3" pitchFamily="18" charset="2"/>
              <a:buChar char="}"/>
              <a:defRPr/>
            </a:pPr>
            <a:r>
              <a:rPr lang="en-US" sz="2400" kern="0">
                <a:latin typeface="+mn-lt"/>
              </a:rPr>
              <a:t>Prepare claim for adjudication</a:t>
            </a: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47637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Automated claim setup</a:t>
            </a:r>
          </a:p>
        </p:txBody>
      </p:sp>
      <p:sp>
        <p:nvSpPr>
          <p:cNvPr id="23555" name="Rectangle 3"/>
          <p:cNvSpPr>
            <a:spLocks noGrp="1" noChangeArrowheads="1"/>
          </p:cNvSpPr>
          <p:nvPr>
            <p:ph idx="1"/>
          </p:nvPr>
        </p:nvSpPr>
        <p:spPr>
          <a:xfrm>
            <a:off x="519113" y="2905125"/>
            <a:ext cx="8318500" cy="3484563"/>
          </a:xfrm>
        </p:spPr>
        <p:txBody>
          <a:bodyPr/>
          <a:lstStyle/>
          <a:p>
            <a:pPr>
              <a:buFont typeface="Arial" charset="0"/>
              <a:buChar char="•"/>
            </a:pPr>
            <a:r>
              <a:rPr lang="en-US"/>
              <a:t>A series of rules designed to:</a:t>
            </a:r>
          </a:p>
          <a:p>
            <a:pPr lvl="1"/>
            <a:r>
              <a:rPr lang="en-US"/>
              <a:t>Execute any work required for the claim that can be done automatically (such as generating a list of activities to complete)</a:t>
            </a:r>
          </a:p>
          <a:p>
            <a:pPr lvl="1"/>
            <a:r>
              <a:rPr lang="en-US"/>
              <a:t>Ensure that the claim is ready for adjudication</a:t>
            </a:r>
          </a:p>
          <a:p>
            <a:pPr lvl="1"/>
            <a:r>
              <a:rPr lang="en-US"/>
              <a:t>Sometimes referred to as “SAW”</a:t>
            </a:r>
          </a:p>
          <a:p>
            <a:pPr lvl="2"/>
            <a:r>
              <a:rPr lang="en-US"/>
              <a:t>Segment</a:t>
            </a:r>
          </a:p>
          <a:p>
            <a:pPr lvl="2"/>
            <a:r>
              <a:rPr lang="en-US"/>
              <a:t>Assign</a:t>
            </a:r>
          </a:p>
          <a:p>
            <a:pPr lvl="2"/>
            <a:r>
              <a:rPr lang="en-US"/>
              <a:t>Workplan</a:t>
            </a:r>
          </a:p>
        </p:txBody>
      </p:sp>
      <p:sp>
        <p:nvSpPr>
          <p:cNvPr id="23556" name="Rectangle 4"/>
          <p:cNvSpPr>
            <a:spLocks noChangeArrowheads="1"/>
          </p:cNvSpPr>
          <p:nvPr/>
        </p:nvSpPr>
        <p:spPr bwMode="auto">
          <a:xfrm>
            <a:off x="1784350" y="1235075"/>
            <a:ext cx="5691188" cy="134302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23557" name="Rectangle 5"/>
          <p:cNvSpPr>
            <a:spLocks noChangeArrowheads="1"/>
          </p:cNvSpPr>
          <p:nvPr/>
        </p:nvSpPr>
        <p:spPr bwMode="auto">
          <a:xfrm>
            <a:off x="2093913" y="1325563"/>
            <a:ext cx="1511300" cy="1119187"/>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8" name="Rectangle 6"/>
          <p:cNvSpPr>
            <a:spLocks noChangeArrowheads="1"/>
          </p:cNvSpPr>
          <p:nvPr/>
        </p:nvSpPr>
        <p:spPr bwMode="auto">
          <a:xfrm>
            <a:off x="3879850" y="1330325"/>
            <a:ext cx="1511300" cy="1119188"/>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59" name="Rectangle 7"/>
          <p:cNvSpPr>
            <a:spLocks noChangeArrowheads="1"/>
          </p:cNvSpPr>
          <p:nvPr/>
        </p:nvSpPr>
        <p:spPr bwMode="auto">
          <a:xfrm>
            <a:off x="5664200" y="1333500"/>
            <a:ext cx="1511300" cy="1119188"/>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23560" name="Line 8"/>
          <p:cNvSpPr>
            <a:spLocks noChangeShapeType="1"/>
          </p:cNvSpPr>
          <p:nvPr/>
        </p:nvSpPr>
        <p:spPr bwMode="auto">
          <a:xfrm>
            <a:off x="3602038" y="1917700"/>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Line 9"/>
          <p:cNvSpPr>
            <a:spLocks noChangeShapeType="1"/>
          </p:cNvSpPr>
          <p:nvPr/>
        </p:nvSpPr>
        <p:spPr bwMode="auto">
          <a:xfrm>
            <a:off x="5387975" y="1917700"/>
            <a:ext cx="2809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2" name="Text Box 10"/>
          <p:cNvSpPr txBox="1">
            <a:spLocks noChangeArrowheads="1"/>
          </p:cNvSpPr>
          <p:nvPr/>
        </p:nvSpPr>
        <p:spPr bwMode="auto">
          <a:xfrm>
            <a:off x="2079625" y="1550988"/>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sp>
        <p:nvSpPr>
          <p:cNvPr id="23563" name="Text Box 11"/>
          <p:cNvSpPr txBox="1">
            <a:spLocks noChangeArrowheads="1"/>
          </p:cNvSpPr>
          <p:nvPr/>
        </p:nvSpPr>
        <p:spPr bwMode="auto">
          <a:xfrm>
            <a:off x="3863975" y="1555750"/>
            <a:ext cx="15319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sp>
        <p:nvSpPr>
          <p:cNvPr id="23564" name="Text Box 12"/>
          <p:cNvSpPr txBox="1">
            <a:spLocks noChangeArrowheads="1"/>
          </p:cNvSpPr>
          <p:nvPr/>
        </p:nvSpPr>
        <p:spPr bwMode="auto">
          <a:xfrm>
            <a:off x="5649913" y="1387475"/>
            <a:ext cx="153193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sp>
        <p:nvSpPr>
          <p:cNvPr id="23565" name="Text Box 13"/>
          <p:cNvSpPr txBox="1">
            <a:spLocks noChangeArrowheads="1"/>
          </p:cNvSpPr>
          <p:nvPr/>
        </p:nvSpPr>
        <p:spPr bwMode="auto">
          <a:xfrm>
            <a:off x="2598738" y="844550"/>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Tree>
    <p:extLst>
      <p:ext uri="{BB962C8B-B14F-4D97-AF65-F5344CB8AC3E}">
        <p14:creationId xmlns:p14="http://schemas.microsoft.com/office/powerpoint/2010/main" val="3364084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71488" y="1250950"/>
            <a:ext cx="1684337" cy="4867275"/>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endParaRPr lang="en-US"/>
          </a:p>
        </p:txBody>
      </p:sp>
      <p:sp>
        <p:nvSpPr>
          <p:cNvPr id="35843" name="Rectangle 3"/>
          <p:cNvSpPr>
            <a:spLocks noGrp="1" noChangeArrowheads="1"/>
          </p:cNvSpPr>
          <p:nvPr>
            <p:ph type="title"/>
          </p:nvPr>
        </p:nvSpPr>
        <p:spPr/>
        <p:txBody>
          <a:bodyPr/>
          <a:lstStyle/>
          <a:p>
            <a:pPr eaLnBrk="1" hangingPunct="1"/>
            <a:r>
              <a:rPr lang="en-US"/>
              <a:t>Summary: automated claim setup</a:t>
            </a:r>
          </a:p>
        </p:txBody>
      </p:sp>
      <p:grpSp>
        <p:nvGrpSpPr>
          <p:cNvPr id="2" name="Group 4"/>
          <p:cNvGrpSpPr>
            <a:grpSpLocks/>
          </p:cNvGrpSpPr>
          <p:nvPr/>
        </p:nvGrpSpPr>
        <p:grpSpPr bwMode="auto">
          <a:xfrm>
            <a:off x="555625" y="2460625"/>
            <a:ext cx="8040688" cy="1766888"/>
            <a:chOff x="350" y="1550"/>
            <a:chExt cx="5065" cy="1113"/>
          </a:xfrm>
        </p:grpSpPr>
        <p:grpSp>
          <p:nvGrpSpPr>
            <p:cNvPr id="35938" name="Group 5"/>
            <p:cNvGrpSpPr>
              <a:grpSpLocks/>
            </p:cNvGrpSpPr>
            <p:nvPr/>
          </p:nvGrpSpPr>
          <p:grpSpPr bwMode="auto">
            <a:xfrm>
              <a:off x="350" y="1958"/>
              <a:ext cx="965" cy="705"/>
              <a:chOff x="2434" y="838"/>
              <a:chExt cx="965" cy="705"/>
            </a:xfrm>
          </p:grpSpPr>
          <p:sp>
            <p:nvSpPr>
              <p:cNvPr id="35961" name="Rectangle 6"/>
              <p:cNvSpPr>
                <a:spLocks noChangeArrowheads="1"/>
              </p:cNvSpPr>
              <p:nvPr/>
            </p:nvSpPr>
            <p:spPr bwMode="auto">
              <a:xfrm>
                <a:off x="2444" y="838"/>
                <a:ext cx="952" cy="705"/>
              </a:xfrm>
              <a:prstGeom prst="rect">
                <a:avLst/>
              </a:prstGeom>
              <a:solidFill>
                <a:srgbClr val="3399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62" name="Text Box 7"/>
              <p:cNvSpPr txBox="1">
                <a:spLocks noChangeArrowheads="1"/>
              </p:cNvSpPr>
              <p:nvPr/>
            </p:nvSpPr>
            <p:spPr bwMode="auto">
              <a:xfrm>
                <a:off x="2434" y="980"/>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sp>
          <p:nvSpPr>
            <p:cNvPr id="35939" name="Line 8"/>
            <p:cNvSpPr>
              <a:spLocks noChangeShapeType="1"/>
            </p:cNvSpPr>
            <p:nvPr/>
          </p:nvSpPr>
          <p:spPr bwMode="auto">
            <a:xfrm>
              <a:off x="2922" y="1572"/>
              <a:ext cx="0" cy="900"/>
            </a:xfrm>
            <a:prstGeom prst="line">
              <a:avLst/>
            </a:prstGeom>
            <a:noFill/>
            <a:ln w="28575">
              <a:solidFill>
                <a:srgbClr val="3399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5940" name="Group 9"/>
            <p:cNvGrpSpPr>
              <a:grpSpLocks/>
            </p:cNvGrpSpPr>
            <p:nvPr/>
          </p:nvGrpSpPr>
          <p:grpSpPr bwMode="auto">
            <a:xfrm>
              <a:off x="4315" y="2013"/>
              <a:ext cx="612" cy="613"/>
              <a:chOff x="2452" y="533"/>
              <a:chExt cx="808" cy="809"/>
            </a:xfrm>
          </p:grpSpPr>
          <p:sp>
            <p:nvSpPr>
              <p:cNvPr id="35957" name="AutoShape 10"/>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8" name="AutoShape 11"/>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59" name="AutoShape 12"/>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60" name="Rectangle 13"/>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41" name="Group 14"/>
            <p:cNvGrpSpPr>
              <a:grpSpLocks/>
            </p:cNvGrpSpPr>
            <p:nvPr/>
          </p:nvGrpSpPr>
          <p:grpSpPr bwMode="auto">
            <a:xfrm>
              <a:off x="4701" y="2168"/>
              <a:ext cx="714" cy="481"/>
              <a:chOff x="2984" y="3331"/>
              <a:chExt cx="845" cy="569"/>
            </a:xfrm>
          </p:grpSpPr>
          <p:sp>
            <p:nvSpPr>
              <p:cNvPr id="35944" name="AutoShape 1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45" name="Group 16"/>
              <p:cNvGrpSpPr>
                <a:grpSpLocks/>
              </p:cNvGrpSpPr>
              <p:nvPr/>
            </p:nvGrpSpPr>
            <p:grpSpPr bwMode="auto">
              <a:xfrm>
                <a:off x="3386" y="3487"/>
                <a:ext cx="443" cy="398"/>
                <a:chOff x="4838" y="2218"/>
                <a:chExt cx="395" cy="355"/>
              </a:xfrm>
            </p:grpSpPr>
            <p:sp>
              <p:nvSpPr>
                <p:cNvPr id="35946" name="Freeform 17"/>
                <p:cNvSpPr>
                  <a:spLocks/>
                </p:cNvSpPr>
                <p:nvPr/>
              </p:nvSpPr>
              <p:spPr bwMode="auto">
                <a:xfrm>
                  <a:off x="4888" y="2251"/>
                  <a:ext cx="294" cy="113"/>
                </a:xfrm>
                <a:custGeom>
                  <a:avLst/>
                  <a:gdLst>
                    <a:gd name="T0" fmla="*/ 1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1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7" name="Freeform 1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8" name="Freeform 1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49" name="Freeform 2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0" name="Freeform 2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1" name="Freeform 2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2" name="Freeform 2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3" name="Rectangle 2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4" name="Rectangle 2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955" name="Freeform 2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56" name="Rectangle 2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35942" name="Line 28"/>
            <p:cNvSpPr>
              <a:spLocks noChangeShapeType="1"/>
            </p:cNvSpPr>
            <p:nvPr/>
          </p:nvSpPr>
          <p:spPr bwMode="auto">
            <a:xfrm>
              <a:off x="2922" y="2458"/>
              <a:ext cx="1801" cy="0"/>
            </a:xfrm>
            <a:prstGeom prst="line">
              <a:avLst/>
            </a:prstGeom>
            <a:noFill/>
            <a:ln w="28575">
              <a:solidFill>
                <a:srgbClr val="3399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43" name="Line 29"/>
            <p:cNvSpPr>
              <a:spLocks noChangeShapeType="1"/>
            </p:cNvSpPr>
            <p:nvPr/>
          </p:nvSpPr>
          <p:spPr bwMode="auto">
            <a:xfrm>
              <a:off x="817" y="1550"/>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 name="Group 30"/>
          <p:cNvGrpSpPr>
            <a:grpSpLocks/>
          </p:cNvGrpSpPr>
          <p:nvPr/>
        </p:nvGrpSpPr>
        <p:grpSpPr bwMode="auto">
          <a:xfrm>
            <a:off x="555625" y="1962150"/>
            <a:ext cx="7459663" cy="4465638"/>
            <a:chOff x="350" y="1236"/>
            <a:chExt cx="4699" cy="2813"/>
          </a:xfrm>
        </p:grpSpPr>
        <p:sp>
          <p:nvSpPr>
            <p:cNvPr id="35893" name="Line 31"/>
            <p:cNvSpPr>
              <a:spLocks noChangeShapeType="1"/>
            </p:cNvSpPr>
            <p:nvPr/>
          </p:nvSpPr>
          <p:spPr bwMode="auto">
            <a:xfrm flipH="1">
              <a:off x="2409" y="3404"/>
              <a:ext cx="47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894" name="Group 32"/>
            <p:cNvGrpSpPr>
              <a:grpSpLocks/>
            </p:cNvGrpSpPr>
            <p:nvPr/>
          </p:nvGrpSpPr>
          <p:grpSpPr bwMode="auto">
            <a:xfrm>
              <a:off x="350" y="3082"/>
              <a:ext cx="965" cy="705"/>
              <a:chOff x="3559" y="840"/>
              <a:chExt cx="965" cy="705"/>
            </a:xfrm>
          </p:grpSpPr>
          <p:sp>
            <p:nvSpPr>
              <p:cNvPr id="35936" name="Rectangle 33"/>
              <p:cNvSpPr>
                <a:spLocks noChangeArrowheads="1"/>
              </p:cNvSpPr>
              <p:nvPr/>
            </p:nvSpPr>
            <p:spPr bwMode="auto">
              <a:xfrm>
                <a:off x="3568" y="840"/>
                <a:ext cx="952" cy="705"/>
              </a:xfrm>
              <a:prstGeom prst="rect">
                <a:avLst/>
              </a:prstGeom>
              <a:solidFill>
                <a:srgbClr val="9933FF">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937" name="Text Box 34"/>
              <p:cNvSpPr txBox="1">
                <a:spLocks noChangeArrowheads="1"/>
              </p:cNvSpPr>
              <p:nvPr/>
            </p:nvSpPr>
            <p:spPr bwMode="auto">
              <a:xfrm>
                <a:off x="3559" y="874"/>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grpSp>
          <p:nvGrpSpPr>
            <p:cNvPr id="35895" name="Group 35"/>
            <p:cNvGrpSpPr>
              <a:grpSpLocks/>
            </p:cNvGrpSpPr>
            <p:nvPr/>
          </p:nvGrpSpPr>
          <p:grpSpPr bwMode="auto">
            <a:xfrm>
              <a:off x="2770" y="2987"/>
              <a:ext cx="447" cy="569"/>
              <a:chOff x="1230" y="487"/>
              <a:chExt cx="873" cy="1110"/>
            </a:xfrm>
          </p:grpSpPr>
          <p:sp>
            <p:nvSpPr>
              <p:cNvPr id="35930" name="Rectangle 36"/>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31" name="Line 37"/>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2" name="Line 38"/>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3" name="Rectangle 39"/>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34" name="Freeform 40"/>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35" name="Line 41"/>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96" name="Line 42"/>
            <p:cNvSpPr>
              <a:spLocks noChangeShapeType="1"/>
            </p:cNvSpPr>
            <p:nvPr/>
          </p:nvSpPr>
          <p:spPr bwMode="auto">
            <a:xfrm flipV="1">
              <a:off x="3299" y="2524"/>
              <a:ext cx="0" cy="754"/>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7" name="Line 43"/>
            <p:cNvSpPr>
              <a:spLocks noChangeShapeType="1"/>
            </p:cNvSpPr>
            <p:nvPr/>
          </p:nvSpPr>
          <p:spPr bwMode="auto">
            <a:xfrm flipV="1">
              <a:off x="2922" y="2513"/>
              <a:ext cx="0" cy="566"/>
            </a:xfrm>
            <a:prstGeom prst="line">
              <a:avLst/>
            </a:prstGeom>
            <a:noFill/>
            <a:ln w="28575">
              <a:solidFill>
                <a:srgbClr val="9933FF"/>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98" name="Line 44"/>
            <p:cNvSpPr>
              <a:spLocks noChangeShapeType="1"/>
            </p:cNvSpPr>
            <p:nvPr/>
          </p:nvSpPr>
          <p:spPr bwMode="auto">
            <a:xfrm>
              <a:off x="2409" y="1236"/>
              <a:ext cx="0" cy="260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99" name="Line 45"/>
            <p:cNvSpPr>
              <a:spLocks noChangeShapeType="1"/>
            </p:cNvSpPr>
            <p:nvPr/>
          </p:nvSpPr>
          <p:spPr bwMode="auto">
            <a:xfrm>
              <a:off x="2409" y="3843"/>
              <a:ext cx="879"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0" name="Line 46"/>
            <p:cNvSpPr>
              <a:spLocks noChangeShapeType="1"/>
            </p:cNvSpPr>
            <p:nvPr/>
          </p:nvSpPr>
          <p:spPr bwMode="auto">
            <a:xfrm>
              <a:off x="2409" y="3613"/>
              <a:ext cx="671"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5901" name="Group 47"/>
            <p:cNvGrpSpPr>
              <a:grpSpLocks/>
            </p:cNvGrpSpPr>
            <p:nvPr/>
          </p:nvGrpSpPr>
          <p:grpSpPr bwMode="auto">
            <a:xfrm>
              <a:off x="2946" y="3188"/>
              <a:ext cx="447" cy="569"/>
              <a:chOff x="1230" y="487"/>
              <a:chExt cx="873" cy="1110"/>
            </a:xfrm>
          </p:grpSpPr>
          <p:sp>
            <p:nvSpPr>
              <p:cNvPr id="35924" name="Rectangle 48"/>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25" name="Line 49"/>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6" name="Line 50"/>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7" name="Rectangle 51"/>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8" name="Freeform 52"/>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9" name="Line 53"/>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2" name="Group 54"/>
            <p:cNvGrpSpPr>
              <a:grpSpLocks/>
            </p:cNvGrpSpPr>
            <p:nvPr/>
          </p:nvGrpSpPr>
          <p:grpSpPr bwMode="auto">
            <a:xfrm>
              <a:off x="3122" y="3389"/>
              <a:ext cx="447" cy="569"/>
              <a:chOff x="1230" y="487"/>
              <a:chExt cx="873" cy="1110"/>
            </a:xfrm>
          </p:grpSpPr>
          <p:sp>
            <p:nvSpPr>
              <p:cNvPr id="35918" name="Rectangle 55"/>
              <p:cNvSpPr>
                <a:spLocks noChangeArrowheads="1"/>
              </p:cNvSpPr>
              <p:nvPr/>
            </p:nvSpPr>
            <p:spPr bwMode="auto">
              <a:xfrm>
                <a:off x="1230" y="647"/>
                <a:ext cx="873" cy="950"/>
              </a:xfrm>
              <a:prstGeom prst="rect">
                <a:avLst/>
              </a:prstGeom>
              <a:solidFill>
                <a:srgbClr val="FFFFCC"/>
              </a:solidFill>
              <a:ln w="19050">
                <a:solidFill>
                  <a:schemeClr val="bg1"/>
                </a:solidFill>
                <a:miter lim="800000"/>
                <a:headEnd/>
                <a:tailEnd/>
              </a:ln>
            </p:spPr>
            <p:txBody>
              <a:bodyPr wrap="none" anchor="ctr"/>
              <a:lstStyle/>
              <a:p>
                <a:endParaRPr lang="en-US"/>
              </a:p>
            </p:txBody>
          </p:sp>
          <p:sp>
            <p:nvSpPr>
              <p:cNvPr id="35919" name="Line 56"/>
              <p:cNvSpPr>
                <a:spLocks noChangeShapeType="1"/>
              </p:cNvSpPr>
              <p:nvPr/>
            </p:nvSpPr>
            <p:spPr bwMode="auto">
              <a:xfrm>
                <a:off x="1404" y="1409"/>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0" name="Line 57"/>
              <p:cNvSpPr>
                <a:spLocks noChangeShapeType="1"/>
              </p:cNvSpPr>
              <p:nvPr/>
            </p:nvSpPr>
            <p:spPr bwMode="auto">
              <a:xfrm>
                <a:off x="1399" y="1188"/>
                <a:ext cx="5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1" name="Rectangle 58"/>
              <p:cNvSpPr>
                <a:spLocks noChangeArrowheads="1"/>
              </p:cNvSpPr>
              <p:nvPr/>
            </p:nvSpPr>
            <p:spPr bwMode="auto">
              <a:xfrm rot="2658430">
                <a:off x="1753" y="487"/>
                <a:ext cx="216" cy="48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35922" name="Freeform 59"/>
              <p:cNvSpPr>
                <a:spLocks/>
              </p:cNvSpPr>
              <p:nvPr/>
            </p:nvSpPr>
            <p:spPr bwMode="auto">
              <a:xfrm>
                <a:off x="1463" y="837"/>
                <a:ext cx="297" cy="247"/>
              </a:xfrm>
              <a:custGeom>
                <a:avLst/>
                <a:gdLst>
                  <a:gd name="T0" fmla="*/ 652 w 234"/>
                  <a:gd name="T1" fmla="*/ 0 h 195"/>
                  <a:gd name="T2" fmla="*/ 143 w 234"/>
                  <a:gd name="T3" fmla="*/ 220 h 195"/>
                  <a:gd name="T4" fmla="*/ 0 w 234"/>
                  <a:gd name="T5" fmla="*/ 1021 h 195"/>
                  <a:gd name="T6" fmla="*/ 952 w 234"/>
                  <a:gd name="T7" fmla="*/ 1021 h 195"/>
                  <a:gd name="T8" fmla="*/ 1244 w 234"/>
                  <a:gd name="T9" fmla="*/ 585 h 195"/>
                  <a:gd name="T10" fmla="*/ 652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lIns="0" tIns="0" rIns="0" bIns="0" anchor="ctr">
                <a:spAutoFit/>
              </a:bodyPr>
              <a:lstStyle/>
              <a:p>
                <a:endParaRPr lang="en-US"/>
              </a:p>
            </p:txBody>
          </p:sp>
          <p:sp>
            <p:nvSpPr>
              <p:cNvPr id="35923" name="Line 60"/>
              <p:cNvSpPr>
                <a:spLocks noChangeShapeType="1"/>
              </p:cNvSpPr>
              <p:nvPr/>
            </p:nvSpPr>
            <p:spPr bwMode="auto">
              <a:xfrm flipH="1">
                <a:off x="1521" y="935"/>
                <a:ext cx="141" cy="10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903" name="Group 61"/>
            <p:cNvGrpSpPr>
              <a:grpSpLocks/>
            </p:cNvGrpSpPr>
            <p:nvPr/>
          </p:nvGrpSpPr>
          <p:grpSpPr bwMode="auto">
            <a:xfrm>
              <a:off x="4320" y="3585"/>
              <a:ext cx="384" cy="385"/>
              <a:chOff x="2452" y="533"/>
              <a:chExt cx="808" cy="809"/>
            </a:xfrm>
          </p:grpSpPr>
          <p:sp>
            <p:nvSpPr>
              <p:cNvPr id="35914" name="AutoShape 6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5" name="AutoShape 6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6" name="AutoShape 6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5917" name="Rectangle 6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35904" name="Group 66"/>
            <p:cNvGrpSpPr>
              <a:grpSpLocks/>
            </p:cNvGrpSpPr>
            <p:nvPr/>
          </p:nvGrpSpPr>
          <p:grpSpPr bwMode="auto">
            <a:xfrm>
              <a:off x="4636" y="3743"/>
              <a:ext cx="413" cy="306"/>
              <a:chOff x="1621" y="755"/>
              <a:chExt cx="780" cy="578"/>
            </a:xfrm>
          </p:grpSpPr>
          <p:sp>
            <p:nvSpPr>
              <p:cNvPr id="35908" name="AutoShape 67"/>
              <p:cNvSpPr>
                <a:spLocks noChangeArrowheads="1"/>
              </p:cNvSpPr>
              <p:nvPr/>
            </p:nvSpPr>
            <p:spPr bwMode="auto">
              <a:xfrm>
                <a:off x="1621" y="75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5909" name="Group 68"/>
              <p:cNvGrpSpPr>
                <a:grpSpLocks/>
              </p:cNvGrpSpPr>
              <p:nvPr/>
            </p:nvGrpSpPr>
            <p:grpSpPr bwMode="auto">
              <a:xfrm>
                <a:off x="1945" y="1038"/>
                <a:ext cx="456" cy="295"/>
                <a:chOff x="2657" y="3160"/>
                <a:chExt cx="670" cy="433"/>
              </a:xfrm>
            </p:grpSpPr>
            <p:sp>
              <p:nvSpPr>
                <p:cNvPr id="35910" name="Freeform 69"/>
                <p:cNvSpPr>
                  <a:spLocks/>
                </p:cNvSpPr>
                <p:nvPr/>
              </p:nvSpPr>
              <p:spPr bwMode="auto">
                <a:xfrm>
                  <a:off x="2787" y="3160"/>
                  <a:ext cx="249" cy="123"/>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1" name="Freeform 70"/>
                <p:cNvSpPr>
                  <a:spLocks/>
                </p:cNvSpPr>
                <p:nvPr/>
              </p:nvSpPr>
              <p:spPr bwMode="auto">
                <a:xfrm>
                  <a:off x="2657" y="3468"/>
                  <a:ext cx="249" cy="125"/>
                </a:xfrm>
                <a:custGeom>
                  <a:avLst/>
                  <a:gdLst>
                    <a:gd name="T0" fmla="*/ 2 w 542"/>
                    <a:gd name="T1" fmla="*/ 1 h 269"/>
                    <a:gd name="T2" fmla="*/ 2 w 542"/>
                    <a:gd name="T3" fmla="*/ 1 h 269"/>
                    <a:gd name="T4" fmla="*/ 2 w 542"/>
                    <a:gd name="T5" fmla="*/ 1 h 269"/>
                    <a:gd name="T6" fmla="*/ 2 w 542"/>
                    <a:gd name="T7" fmla="*/ 1 h 269"/>
                    <a:gd name="T8" fmla="*/ 2 w 542"/>
                    <a:gd name="T9" fmla="*/ 1 h 269"/>
                    <a:gd name="T10" fmla="*/ 2 w 542"/>
                    <a:gd name="T11" fmla="*/ 1 h 269"/>
                    <a:gd name="T12" fmla="*/ 2 w 542"/>
                    <a:gd name="T13" fmla="*/ 1 h 269"/>
                    <a:gd name="T14" fmla="*/ 2 w 542"/>
                    <a:gd name="T15" fmla="*/ 1 h 269"/>
                    <a:gd name="T16" fmla="*/ 2 w 542"/>
                    <a:gd name="T17" fmla="*/ 1 h 269"/>
                    <a:gd name="T18" fmla="*/ 2 w 542"/>
                    <a:gd name="T19" fmla="*/ 1 h 269"/>
                    <a:gd name="T20" fmla="*/ 2 w 542"/>
                    <a:gd name="T21" fmla="*/ 1 h 269"/>
                    <a:gd name="T22" fmla="*/ 2 w 542"/>
                    <a:gd name="T23" fmla="*/ 1 h 269"/>
                    <a:gd name="T24" fmla="*/ 2 w 542"/>
                    <a:gd name="T25" fmla="*/ 1 h 269"/>
                    <a:gd name="T26" fmla="*/ 2 w 542"/>
                    <a:gd name="T27" fmla="*/ 0 h 269"/>
                    <a:gd name="T28" fmla="*/ 0 w 542"/>
                    <a:gd name="T29" fmla="*/ 0 h 269"/>
                    <a:gd name="T30" fmla="*/ 0 w 542"/>
                    <a:gd name="T31" fmla="*/ 0 h 269"/>
                    <a:gd name="T32" fmla="*/ 0 w 542"/>
                    <a:gd name="T33" fmla="*/ 0 h 269"/>
                    <a:gd name="T34" fmla="*/ 0 w 542"/>
                    <a:gd name="T35" fmla="*/ 0 h 269"/>
                    <a:gd name="T36" fmla="*/ 0 w 542"/>
                    <a:gd name="T37" fmla="*/ 0 h 269"/>
                    <a:gd name="T38" fmla="*/ 0 w 542"/>
                    <a:gd name="T39" fmla="*/ 0 h 269"/>
                    <a:gd name="T40" fmla="*/ 0 w 542"/>
                    <a:gd name="T41" fmla="*/ 0 h 269"/>
                    <a:gd name="T42" fmla="*/ 0 w 542"/>
                    <a:gd name="T43" fmla="*/ 0 h 269"/>
                    <a:gd name="T44" fmla="*/ 0 w 542"/>
                    <a:gd name="T45" fmla="*/ 0 h 269"/>
                    <a:gd name="T46" fmla="*/ 0 w 542"/>
                    <a:gd name="T47" fmla="*/ 0 h 269"/>
                    <a:gd name="T48" fmla="*/ 0 w 542"/>
                    <a:gd name="T49" fmla="*/ 0 h 269"/>
                    <a:gd name="T50" fmla="*/ 0 w 542"/>
                    <a:gd name="T51" fmla="*/ 0 h 269"/>
                    <a:gd name="T52" fmla="*/ 0 w 542"/>
                    <a:gd name="T53" fmla="*/ 0 h 269"/>
                    <a:gd name="T54" fmla="*/ 0 w 542"/>
                    <a:gd name="T55" fmla="*/ 0 h 269"/>
                    <a:gd name="T56" fmla="*/ 2 w 542"/>
                    <a:gd name="T57" fmla="*/ 1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2" name="Freeform 71"/>
                <p:cNvSpPr>
                  <a:spLocks/>
                </p:cNvSpPr>
                <p:nvPr/>
              </p:nvSpPr>
              <p:spPr bwMode="auto">
                <a:xfrm>
                  <a:off x="2697" y="3226"/>
                  <a:ext cx="298" cy="299"/>
                </a:xfrm>
                <a:custGeom>
                  <a:avLst/>
                  <a:gdLst>
                    <a:gd name="T0" fmla="*/ 2 w 650"/>
                    <a:gd name="T1" fmla="*/ 3 h 650"/>
                    <a:gd name="T2" fmla="*/ 2 w 650"/>
                    <a:gd name="T3" fmla="*/ 3 h 650"/>
                    <a:gd name="T4" fmla="*/ 2 w 650"/>
                    <a:gd name="T5" fmla="*/ 3 h 650"/>
                    <a:gd name="T6" fmla="*/ 2 w 650"/>
                    <a:gd name="T7" fmla="*/ 3 h 650"/>
                    <a:gd name="T8" fmla="*/ 2 w 650"/>
                    <a:gd name="T9" fmla="*/ 3 h 650"/>
                    <a:gd name="T10" fmla="*/ 3 w 650"/>
                    <a:gd name="T11" fmla="*/ 1 h 650"/>
                    <a:gd name="T12" fmla="*/ 3 w 650"/>
                    <a:gd name="T13" fmla="*/ 1 h 650"/>
                    <a:gd name="T14" fmla="*/ 3 w 650"/>
                    <a:gd name="T15" fmla="*/ 1 h 650"/>
                    <a:gd name="T16" fmla="*/ 3 w 650"/>
                    <a:gd name="T17" fmla="*/ 1 h 650"/>
                    <a:gd name="T18" fmla="*/ 3 w 650"/>
                    <a:gd name="T19" fmla="*/ 0 h 650"/>
                    <a:gd name="T20" fmla="*/ 1 w 650"/>
                    <a:gd name="T21" fmla="*/ 0 h 650"/>
                    <a:gd name="T22" fmla="*/ 1 w 650"/>
                    <a:gd name="T23" fmla="*/ 0 h 650"/>
                    <a:gd name="T24" fmla="*/ 1 w 650"/>
                    <a:gd name="T25" fmla="*/ 0 h 650"/>
                    <a:gd name="T26" fmla="*/ 1 w 650"/>
                    <a:gd name="T27" fmla="*/ 0 h 650"/>
                    <a:gd name="T28" fmla="*/ 0 w 650"/>
                    <a:gd name="T29" fmla="*/ 0 h 650"/>
                    <a:gd name="T30" fmla="*/ 0 w 650"/>
                    <a:gd name="T31" fmla="*/ 2 h 650"/>
                    <a:gd name="T32" fmla="*/ 0 w 650"/>
                    <a:gd name="T33" fmla="*/ 2 h 650"/>
                    <a:gd name="T34" fmla="*/ 0 w 650"/>
                    <a:gd name="T35" fmla="*/ 2 h 650"/>
                    <a:gd name="T36" fmla="*/ 0 w 650"/>
                    <a:gd name="T37" fmla="*/ 2 h 650"/>
                    <a:gd name="T38" fmla="*/ 0 w 650"/>
                    <a:gd name="T39" fmla="*/ 2 h 650"/>
                    <a:gd name="T40" fmla="*/ 2 w 650"/>
                    <a:gd name="T41" fmla="*/ 3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13" name="Freeform 72"/>
                <p:cNvSpPr>
                  <a:spLocks/>
                </p:cNvSpPr>
                <p:nvPr/>
              </p:nvSpPr>
              <p:spPr bwMode="auto">
                <a:xfrm>
                  <a:off x="2974" y="3396"/>
                  <a:ext cx="353" cy="180"/>
                </a:xfrm>
                <a:custGeom>
                  <a:avLst/>
                  <a:gdLst>
                    <a:gd name="T0" fmla="*/ 353 w 353"/>
                    <a:gd name="T1" fmla="*/ 120 h 180"/>
                    <a:gd name="T2" fmla="*/ 23 w 353"/>
                    <a:gd name="T3" fmla="*/ 0 h 180"/>
                    <a:gd name="T4" fmla="*/ 0 w 353"/>
                    <a:gd name="T5" fmla="*/ 62 h 180"/>
                    <a:gd name="T6" fmla="*/ 335 w 353"/>
                    <a:gd name="T7" fmla="*/ 180 h 180"/>
                    <a:gd name="T8" fmla="*/ 353 w 353"/>
                    <a:gd name="T9" fmla="*/ 120 h 180"/>
                    <a:gd name="T10" fmla="*/ 0 60000 65536"/>
                    <a:gd name="T11" fmla="*/ 0 60000 65536"/>
                    <a:gd name="T12" fmla="*/ 0 60000 65536"/>
                    <a:gd name="T13" fmla="*/ 0 60000 65536"/>
                    <a:gd name="T14" fmla="*/ 0 60000 65536"/>
                    <a:gd name="T15" fmla="*/ 0 w 353"/>
                    <a:gd name="T16" fmla="*/ 0 h 180"/>
                    <a:gd name="T17" fmla="*/ 353 w 353"/>
                    <a:gd name="T18" fmla="*/ 180 h 180"/>
                  </a:gdLst>
                  <a:ahLst/>
                  <a:cxnLst>
                    <a:cxn ang="T10">
                      <a:pos x="T0" y="T1"/>
                    </a:cxn>
                    <a:cxn ang="T11">
                      <a:pos x="T2" y="T3"/>
                    </a:cxn>
                    <a:cxn ang="T12">
                      <a:pos x="T4" y="T5"/>
                    </a:cxn>
                    <a:cxn ang="T13">
                      <a:pos x="T6" y="T7"/>
                    </a:cxn>
                    <a:cxn ang="T14">
                      <a:pos x="T8" y="T9"/>
                    </a:cxn>
                  </a:cxnLst>
                  <a:rect l="T15" t="T16" r="T17" b="T18"/>
                  <a:pathLst>
                    <a:path w="353" h="180">
                      <a:moveTo>
                        <a:pt x="353" y="120"/>
                      </a:moveTo>
                      <a:lnTo>
                        <a:pt x="23" y="0"/>
                      </a:lnTo>
                      <a:lnTo>
                        <a:pt x="0" y="62"/>
                      </a:lnTo>
                      <a:lnTo>
                        <a:pt x="335" y="180"/>
                      </a:lnTo>
                      <a:lnTo>
                        <a:pt x="353" y="12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905" name="Line 73"/>
            <p:cNvSpPr>
              <a:spLocks noChangeShapeType="1"/>
            </p:cNvSpPr>
            <p:nvPr/>
          </p:nvSpPr>
          <p:spPr bwMode="auto">
            <a:xfrm>
              <a:off x="2922" y="2521"/>
              <a:ext cx="1822"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6" name="Line 74"/>
            <p:cNvSpPr>
              <a:spLocks noChangeShapeType="1"/>
            </p:cNvSpPr>
            <p:nvPr/>
          </p:nvSpPr>
          <p:spPr bwMode="auto">
            <a:xfrm>
              <a:off x="3571" y="3833"/>
              <a:ext cx="1089" cy="0"/>
            </a:xfrm>
            <a:prstGeom prst="line">
              <a:avLst/>
            </a:prstGeom>
            <a:noFill/>
            <a:ln w="28575">
              <a:solidFill>
                <a:srgbClr val="9933FF"/>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907" name="Line 75"/>
            <p:cNvSpPr>
              <a:spLocks noChangeShapeType="1"/>
            </p:cNvSpPr>
            <p:nvPr/>
          </p:nvSpPr>
          <p:spPr bwMode="auto">
            <a:xfrm>
              <a:off x="818" y="2662"/>
              <a:ext cx="0" cy="40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46" name="Group 76"/>
          <p:cNvGrpSpPr>
            <a:grpSpLocks/>
          </p:cNvGrpSpPr>
          <p:nvPr/>
        </p:nvGrpSpPr>
        <p:grpSpPr bwMode="auto">
          <a:xfrm>
            <a:off x="8367713" y="34925"/>
            <a:ext cx="741362" cy="792163"/>
            <a:chOff x="3777" y="1768"/>
            <a:chExt cx="467" cy="499"/>
          </a:xfrm>
        </p:grpSpPr>
        <p:sp>
          <p:nvSpPr>
            <p:cNvPr id="35891" name="Rectangle 7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2" name="AutoShape 7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6" name="Group 79"/>
          <p:cNvGrpSpPr>
            <a:grpSpLocks/>
          </p:cNvGrpSpPr>
          <p:nvPr/>
        </p:nvGrpSpPr>
        <p:grpSpPr bwMode="auto">
          <a:xfrm>
            <a:off x="8367713" y="34925"/>
            <a:ext cx="741362" cy="792163"/>
            <a:chOff x="2967" y="1718"/>
            <a:chExt cx="467" cy="499"/>
          </a:xfrm>
        </p:grpSpPr>
        <p:sp>
          <p:nvSpPr>
            <p:cNvPr id="35889" name="Rectangle 8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5890" name="Rectangle 8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35848" name="Group 82"/>
          <p:cNvGrpSpPr>
            <a:grpSpLocks/>
          </p:cNvGrpSpPr>
          <p:nvPr/>
        </p:nvGrpSpPr>
        <p:grpSpPr bwMode="auto">
          <a:xfrm>
            <a:off x="3424238" y="1160463"/>
            <a:ext cx="1871662" cy="1377950"/>
            <a:chOff x="2083" y="1606"/>
            <a:chExt cx="1489" cy="1097"/>
          </a:xfrm>
        </p:grpSpPr>
        <p:sp>
          <p:nvSpPr>
            <p:cNvPr id="35856" name="Rectangle 8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5857" name="Freeform 8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8" name="Freeform 8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59" name="Freeform 8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5860" name="Freeform 8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5861" name="Rectangle 8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5862" name="Rectangle 8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3" name="AutoShape 9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5864" name="Freeform 91"/>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5" name="Freeform 92"/>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66" name="Rectangle 9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7" name="Rectangle 9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68" name="Rectangle 9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5869" name="Group 96"/>
            <p:cNvGrpSpPr>
              <a:grpSpLocks/>
            </p:cNvGrpSpPr>
            <p:nvPr/>
          </p:nvGrpSpPr>
          <p:grpSpPr bwMode="auto">
            <a:xfrm>
              <a:off x="2221" y="1871"/>
              <a:ext cx="518" cy="782"/>
              <a:chOff x="2400" y="1656"/>
              <a:chExt cx="752" cy="1136"/>
            </a:xfrm>
          </p:grpSpPr>
          <p:sp>
            <p:nvSpPr>
              <p:cNvPr id="35882" name="Freeform 9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83" name="Freeform 9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4" name="Freeform 9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5" name="Freeform 10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6" name="Freeform 10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5887" name="Line 10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888" name="Line 10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5870" name="Group 104"/>
            <p:cNvGrpSpPr>
              <a:grpSpLocks/>
            </p:cNvGrpSpPr>
            <p:nvPr/>
          </p:nvGrpSpPr>
          <p:grpSpPr bwMode="auto">
            <a:xfrm rot="-6511945">
              <a:off x="2834" y="1842"/>
              <a:ext cx="518" cy="783"/>
              <a:chOff x="2400" y="1656"/>
              <a:chExt cx="752" cy="1136"/>
            </a:xfrm>
          </p:grpSpPr>
          <p:sp>
            <p:nvSpPr>
              <p:cNvPr id="35875" name="Freeform 10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6" name="Freeform 10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7" name="Freeform 10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8" name="Freeform 10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79" name="Freeform 10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5880" name="Line 11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81" name="Line 11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5871" name="Freeform 112"/>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5872" name="Freeform 113"/>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5873" name="Rectangle 11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5874" name="Rectangle 11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20" name="Group 116"/>
          <p:cNvGrpSpPr>
            <a:grpSpLocks/>
          </p:cNvGrpSpPr>
          <p:nvPr/>
        </p:nvGrpSpPr>
        <p:grpSpPr bwMode="auto">
          <a:xfrm>
            <a:off x="555625" y="1325563"/>
            <a:ext cx="3946525" cy="1212850"/>
            <a:chOff x="350" y="835"/>
            <a:chExt cx="2486" cy="764"/>
          </a:xfrm>
        </p:grpSpPr>
        <p:sp>
          <p:nvSpPr>
            <p:cNvPr id="35850" name="Rectangle 117"/>
            <p:cNvSpPr>
              <a:spLocks noChangeArrowheads="1"/>
            </p:cNvSpPr>
            <p:nvPr/>
          </p:nvSpPr>
          <p:spPr bwMode="auto">
            <a:xfrm rot="1010832">
              <a:off x="1970" y="1306"/>
              <a:ext cx="815" cy="293"/>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grpSp>
          <p:nvGrpSpPr>
            <p:cNvPr id="35851" name="Group 118"/>
            <p:cNvGrpSpPr>
              <a:grpSpLocks/>
            </p:cNvGrpSpPr>
            <p:nvPr/>
          </p:nvGrpSpPr>
          <p:grpSpPr bwMode="auto">
            <a:xfrm>
              <a:off x="350" y="835"/>
              <a:ext cx="965" cy="705"/>
              <a:chOff x="357" y="835"/>
              <a:chExt cx="965" cy="705"/>
            </a:xfrm>
          </p:grpSpPr>
          <p:sp>
            <p:nvSpPr>
              <p:cNvPr id="35854" name="Rectangle 119"/>
              <p:cNvSpPr>
                <a:spLocks noChangeArrowheads="1"/>
              </p:cNvSpPr>
              <p:nvPr/>
            </p:nvSpPr>
            <p:spPr bwMode="auto">
              <a:xfrm>
                <a:off x="366" y="835"/>
                <a:ext cx="952" cy="705"/>
              </a:xfrm>
              <a:prstGeom prst="rect">
                <a:avLst/>
              </a:prstGeom>
              <a:solidFill>
                <a:srgbClr val="00CC00">
                  <a:alpha val="50195"/>
                </a:srgbClr>
              </a:solidFill>
              <a:ln w="28575" algn="ctr">
                <a:solidFill>
                  <a:schemeClr val="bg1"/>
                </a:solidFill>
                <a:miter lim="800000"/>
                <a:headEnd/>
                <a:tailEnd/>
              </a:ln>
            </p:spPr>
            <p:txBody>
              <a:bodyPr lIns="0" tIns="0" rIns="0" bIns="0" anchor="ctr">
                <a:spAutoFit/>
              </a:bodyPr>
              <a:lstStyle/>
              <a:p>
                <a:endParaRPr lang="en-US"/>
              </a:p>
            </p:txBody>
          </p:sp>
          <p:sp>
            <p:nvSpPr>
              <p:cNvPr id="35855" name="Text Box 120"/>
              <p:cNvSpPr txBox="1">
                <a:spLocks noChangeArrowheads="1"/>
              </p:cNvSpPr>
              <p:nvPr/>
            </p:nvSpPr>
            <p:spPr bwMode="auto">
              <a:xfrm>
                <a:off x="357" y="9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sp>
          <p:nvSpPr>
            <p:cNvPr id="35852" name="Line 121"/>
            <p:cNvSpPr>
              <a:spLocks noChangeShapeType="1"/>
            </p:cNvSpPr>
            <p:nvPr/>
          </p:nvSpPr>
          <p:spPr bwMode="auto">
            <a:xfrm>
              <a:off x="1320" y="1382"/>
              <a:ext cx="638" cy="0"/>
            </a:xfrm>
            <a:prstGeom prst="line">
              <a:avLst/>
            </a:prstGeom>
            <a:noFill/>
            <a:ln w="28575">
              <a:solidFill>
                <a:srgbClr val="00CC00"/>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853" name="Text Box 122"/>
            <p:cNvSpPr txBox="1">
              <a:spLocks noChangeArrowheads="1"/>
            </p:cNvSpPr>
            <p:nvPr/>
          </p:nvSpPr>
          <p:spPr bwMode="auto">
            <a:xfrm rot="1010832">
              <a:off x="1940" y="1306"/>
              <a:ext cx="8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solidFill>
                    <a:schemeClr val="tx1"/>
                  </a:solidFill>
                  <a:latin typeface="Comic Sans MS" pitchFamily="66" charset="0"/>
                </a:rPr>
                <a:t>easy</a:t>
              </a:r>
            </a:p>
          </p:txBody>
        </p:sp>
      </p:grpSp>
    </p:spTree>
    <p:extLst>
      <p:ext uri="{BB962C8B-B14F-4D97-AF65-F5344CB8AC3E}">
        <p14:creationId xmlns:p14="http://schemas.microsoft.com/office/powerpoint/2010/main" val="2054455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a:solidFill>
                  <a:srgbClr val="C0C0C0"/>
                </a:solidFill>
              </a:rPr>
              <a:t>Claims processing - business perspective</a:t>
            </a:r>
          </a:p>
          <a:p>
            <a:pPr>
              <a:lnSpc>
                <a:spcPct val="150000"/>
              </a:lnSpc>
              <a:buFont typeface="Arial" charset="0"/>
              <a:buChar char="•"/>
            </a:pPr>
            <a:r>
              <a:rPr lang="en-US" sz="2800">
                <a:solidFill>
                  <a:srgbClr val="C0C0C0"/>
                </a:solidFill>
              </a:rPr>
              <a:t>Claims processing - functional perspective</a:t>
            </a:r>
          </a:p>
          <a:p>
            <a:pPr>
              <a:lnSpc>
                <a:spcPct val="150000"/>
              </a:lnSpc>
              <a:buFont typeface="Arial" charset="0"/>
              <a:buChar char="•"/>
            </a:pPr>
            <a:r>
              <a:rPr lang="en-US" sz="2800">
                <a:solidFill>
                  <a:srgbClr val="C0C0C0"/>
                </a:solidFill>
              </a:rPr>
              <a:t>The claim intake process</a:t>
            </a:r>
          </a:p>
          <a:p>
            <a:pPr>
              <a:lnSpc>
                <a:spcPct val="150000"/>
              </a:lnSpc>
              <a:buFont typeface="Arial" charset="0"/>
              <a:buChar char="•"/>
            </a:pPr>
            <a:r>
              <a:rPr lang="en-US" sz="2800">
                <a:solidFill>
                  <a:srgbClr val="C0C0C0"/>
                </a:solidFill>
              </a:rPr>
              <a:t>Automated claim setup</a:t>
            </a:r>
          </a:p>
          <a:p>
            <a:pPr>
              <a:lnSpc>
                <a:spcPct val="150000"/>
              </a:lnSpc>
              <a:buFont typeface="Arial" charset="0"/>
              <a:buChar char="•"/>
            </a:pPr>
            <a:r>
              <a:rPr lang="en-US" sz="2800"/>
              <a:t>New claim validation</a:t>
            </a:r>
          </a:p>
        </p:txBody>
      </p:sp>
    </p:spTree>
    <p:extLst>
      <p:ext uri="{BB962C8B-B14F-4D97-AF65-F5344CB8AC3E}">
        <p14:creationId xmlns:p14="http://schemas.microsoft.com/office/powerpoint/2010/main" val="297994589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439738" y="4873625"/>
            <a:ext cx="2516187" cy="1119188"/>
            <a:chOff x="249" y="3010"/>
            <a:chExt cx="1585" cy="705"/>
          </a:xfrm>
        </p:grpSpPr>
        <p:sp>
          <p:nvSpPr>
            <p:cNvPr id="37918" name="Rectangle 3"/>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9" name="Text Box 4"/>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external</a:t>
              </a:r>
              <a:br>
                <a:rPr lang="en-US" sz="2200" b="1"/>
              </a:br>
              <a:r>
                <a:rPr lang="en-US" sz="2200" b="1"/>
                <a:t>FNOL application</a:t>
              </a:r>
            </a:p>
          </p:txBody>
        </p:sp>
      </p:grpSp>
      <p:sp>
        <p:nvSpPr>
          <p:cNvPr id="37891" name="Rectangle 5"/>
          <p:cNvSpPr>
            <a:spLocks noChangeArrowheads="1"/>
          </p:cNvSpPr>
          <p:nvPr/>
        </p:nvSpPr>
        <p:spPr bwMode="auto">
          <a:xfrm>
            <a:off x="1622425" y="2843213"/>
            <a:ext cx="5299075" cy="1343025"/>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37892" name="Group 6"/>
          <p:cNvGrpSpPr>
            <a:grpSpLocks/>
          </p:cNvGrpSpPr>
          <p:nvPr/>
        </p:nvGrpSpPr>
        <p:grpSpPr bwMode="auto">
          <a:xfrm>
            <a:off x="1752600" y="2933700"/>
            <a:ext cx="1531938" cy="1119188"/>
            <a:chOff x="2336" y="1536"/>
            <a:chExt cx="965" cy="705"/>
          </a:xfrm>
        </p:grpSpPr>
        <p:sp>
          <p:nvSpPr>
            <p:cNvPr id="37916" name="Rectangle 7"/>
            <p:cNvSpPr>
              <a:spLocks noChangeArrowheads="1"/>
            </p:cNvSpPr>
            <p:nvPr/>
          </p:nvSpPr>
          <p:spPr bwMode="auto">
            <a:xfrm>
              <a:off x="2342" y="1536"/>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7" name="Text Box 8"/>
            <p:cNvSpPr txBox="1">
              <a:spLocks noChangeArrowheads="1"/>
            </p:cNvSpPr>
            <p:nvPr/>
          </p:nvSpPr>
          <p:spPr bwMode="auto">
            <a:xfrm>
              <a:off x="2336"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Segment</a:t>
              </a:r>
              <a:br>
                <a:rPr lang="en-US" sz="2200" b="1"/>
              </a:br>
              <a:r>
                <a:rPr lang="en-US" sz="2200" b="1"/>
                <a:t>claim</a:t>
              </a:r>
            </a:p>
          </p:txBody>
        </p:sp>
      </p:grpSp>
      <p:grpSp>
        <p:nvGrpSpPr>
          <p:cNvPr id="37893" name="Group 9"/>
          <p:cNvGrpSpPr>
            <a:grpSpLocks/>
          </p:cNvGrpSpPr>
          <p:nvPr/>
        </p:nvGrpSpPr>
        <p:grpSpPr bwMode="auto">
          <a:xfrm>
            <a:off x="3536950" y="2938463"/>
            <a:ext cx="1531938" cy="1119187"/>
            <a:chOff x="3460" y="1539"/>
            <a:chExt cx="965" cy="705"/>
          </a:xfrm>
        </p:grpSpPr>
        <p:sp>
          <p:nvSpPr>
            <p:cNvPr id="37914" name="Rectangle 10"/>
            <p:cNvSpPr>
              <a:spLocks noChangeArrowheads="1"/>
            </p:cNvSpPr>
            <p:nvPr/>
          </p:nvSpPr>
          <p:spPr bwMode="auto">
            <a:xfrm>
              <a:off x="3466" y="1539"/>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5" name="Text Box 11"/>
            <p:cNvSpPr txBox="1">
              <a:spLocks noChangeArrowheads="1"/>
            </p:cNvSpPr>
            <p:nvPr/>
          </p:nvSpPr>
          <p:spPr bwMode="auto">
            <a:xfrm>
              <a:off x="3460" y="1677"/>
              <a:ext cx="96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Assign</a:t>
              </a:r>
              <a:br>
                <a:rPr lang="en-US" sz="2200" b="1"/>
              </a:br>
              <a:r>
                <a:rPr lang="en-US" sz="2200" b="1"/>
                <a:t>claim</a:t>
              </a:r>
            </a:p>
          </p:txBody>
        </p:sp>
      </p:grpSp>
      <p:grpSp>
        <p:nvGrpSpPr>
          <p:cNvPr id="37894" name="Group 12"/>
          <p:cNvGrpSpPr>
            <a:grpSpLocks/>
          </p:cNvGrpSpPr>
          <p:nvPr/>
        </p:nvGrpSpPr>
        <p:grpSpPr bwMode="auto">
          <a:xfrm>
            <a:off x="5322888" y="2941638"/>
            <a:ext cx="1531937" cy="1119187"/>
            <a:chOff x="2007" y="3322"/>
            <a:chExt cx="965" cy="705"/>
          </a:xfrm>
        </p:grpSpPr>
        <p:sp>
          <p:nvSpPr>
            <p:cNvPr id="37912" name="Rectangle 13"/>
            <p:cNvSpPr>
              <a:spLocks noChangeArrowheads="1"/>
            </p:cNvSpPr>
            <p:nvPr/>
          </p:nvSpPr>
          <p:spPr bwMode="auto">
            <a:xfrm>
              <a:off x="2013" y="3322"/>
              <a:ext cx="952"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3" name="Text Box 14"/>
            <p:cNvSpPr txBox="1">
              <a:spLocks noChangeArrowheads="1"/>
            </p:cNvSpPr>
            <p:nvPr/>
          </p:nvSpPr>
          <p:spPr bwMode="auto">
            <a:xfrm>
              <a:off x="2007" y="3358"/>
              <a:ext cx="965"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Create and assign activities</a:t>
              </a:r>
            </a:p>
          </p:txBody>
        </p:sp>
      </p:grpSp>
      <p:sp>
        <p:nvSpPr>
          <p:cNvPr id="37895" name="Rectangle 15"/>
          <p:cNvSpPr>
            <a:spLocks noGrp="1" noChangeArrowheads="1"/>
          </p:cNvSpPr>
          <p:nvPr>
            <p:ph type="title"/>
          </p:nvPr>
        </p:nvSpPr>
        <p:spPr/>
        <p:txBody>
          <a:bodyPr/>
          <a:lstStyle/>
          <a:p>
            <a:pPr eaLnBrk="1" hangingPunct="1"/>
            <a:r>
              <a:rPr lang="en-US"/>
              <a:t>The intake process: claim validation</a:t>
            </a:r>
          </a:p>
        </p:txBody>
      </p:sp>
      <p:sp>
        <p:nvSpPr>
          <p:cNvPr id="37896" name="Text Box 16"/>
          <p:cNvSpPr txBox="1">
            <a:spLocks noChangeArrowheads="1"/>
          </p:cNvSpPr>
          <p:nvPr/>
        </p:nvSpPr>
        <p:spPr bwMode="auto">
          <a:xfrm>
            <a:off x="2271713" y="2455863"/>
            <a:ext cx="3992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Automated Claim Setup</a:t>
            </a:r>
          </a:p>
        </p:txBody>
      </p:sp>
      <p:sp>
        <p:nvSpPr>
          <p:cNvPr id="37897" name="Line 17"/>
          <p:cNvSpPr>
            <a:spLocks noChangeShapeType="1"/>
          </p:cNvSpPr>
          <p:nvPr/>
        </p:nvSpPr>
        <p:spPr bwMode="auto">
          <a:xfrm>
            <a:off x="695325" y="2151063"/>
            <a:ext cx="0" cy="100488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8" name="Line 18"/>
          <p:cNvSpPr>
            <a:spLocks noChangeShapeType="1"/>
          </p:cNvSpPr>
          <p:nvPr/>
        </p:nvSpPr>
        <p:spPr bwMode="auto">
          <a:xfrm flipV="1">
            <a:off x="688975" y="3141663"/>
            <a:ext cx="9572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899" name="Line 19"/>
          <p:cNvSpPr>
            <a:spLocks noChangeShapeType="1"/>
          </p:cNvSpPr>
          <p:nvPr/>
        </p:nvSpPr>
        <p:spPr bwMode="auto">
          <a:xfrm>
            <a:off x="3255963"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0" name="Line 20"/>
          <p:cNvSpPr>
            <a:spLocks noChangeShapeType="1"/>
          </p:cNvSpPr>
          <p:nvPr/>
        </p:nvSpPr>
        <p:spPr bwMode="auto">
          <a:xfrm>
            <a:off x="5068888" y="3525838"/>
            <a:ext cx="28098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1" name="Rectangle 21"/>
          <p:cNvSpPr>
            <a:spLocks noChangeArrowheads="1"/>
          </p:cNvSpPr>
          <p:nvPr/>
        </p:nvSpPr>
        <p:spPr bwMode="auto">
          <a:xfrm>
            <a:off x="7373938" y="2955925"/>
            <a:ext cx="1511300" cy="1119188"/>
          </a:xfrm>
          <a:prstGeom prst="rect">
            <a:avLst/>
          </a:prstGeom>
          <a:solidFill>
            <a:srgbClr val="FFFFFF"/>
          </a:solidFill>
          <a:ln w="28575" algn="ctr">
            <a:solidFill>
              <a:srgbClr val="FF0000"/>
            </a:solidFill>
            <a:miter lim="800000"/>
            <a:headEnd/>
            <a:tailEnd/>
          </a:ln>
        </p:spPr>
        <p:txBody>
          <a:bodyPr lIns="0" tIns="0" rIns="0" bIns="0" anchor="ctr">
            <a:spAutoFit/>
          </a:bodyPr>
          <a:lstStyle/>
          <a:p>
            <a:endParaRPr lang="en-US"/>
          </a:p>
        </p:txBody>
      </p:sp>
      <p:sp>
        <p:nvSpPr>
          <p:cNvPr id="37902" name="Text Box 22"/>
          <p:cNvSpPr txBox="1">
            <a:spLocks noChangeArrowheads="1"/>
          </p:cNvSpPr>
          <p:nvPr/>
        </p:nvSpPr>
        <p:spPr bwMode="auto">
          <a:xfrm>
            <a:off x="7364413" y="3175000"/>
            <a:ext cx="153193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solidFill>
                  <a:srgbClr val="FF0000"/>
                </a:solidFill>
              </a:rPr>
              <a:t>Validate</a:t>
            </a:r>
            <a:br>
              <a:rPr lang="en-US" sz="2200" b="1">
                <a:solidFill>
                  <a:srgbClr val="FF0000"/>
                </a:solidFill>
              </a:rPr>
            </a:br>
            <a:r>
              <a:rPr lang="en-US" sz="2200" b="1">
                <a:solidFill>
                  <a:srgbClr val="FF0000"/>
                </a:solidFill>
              </a:rPr>
              <a:t>claim</a:t>
            </a:r>
          </a:p>
        </p:txBody>
      </p:sp>
      <p:sp>
        <p:nvSpPr>
          <p:cNvPr id="37903" name="Line 25"/>
          <p:cNvSpPr>
            <a:spLocks noChangeShapeType="1"/>
          </p:cNvSpPr>
          <p:nvPr/>
        </p:nvSpPr>
        <p:spPr bwMode="auto">
          <a:xfrm>
            <a:off x="6940550" y="3536950"/>
            <a:ext cx="4333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7904" name="Group 26"/>
          <p:cNvGrpSpPr>
            <a:grpSpLocks/>
          </p:cNvGrpSpPr>
          <p:nvPr/>
        </p:nvGrpSpPr>
        <p:grpSpPr bwMode="auto">
          <a:xfrm>
            <a:off x="503238" y="1030288"/>
            <a:ext cx="2516187" cy="1119187"/>
            <a:chOff x="249" y="3010"/>
            <a:chExt cx="1585" cy="705"/>
          </a:xfrm>
        </p:grpSpPr>
        <p:sp>
          <p:nvSpPr>
            <p:cNvPr id="37910" name="Rectangle 27"/>
            <p:cNvSpPr>
              <a:spLocks noChangeArrowheads="1"/>
            </p:cNvSpPr>
            <p:nvPr/>
          </p:nvSpPr>
          <p:spPr bwMode="auto">
            <a:xfrm>
              <a:off x="249" y="3010"/>
              <a:ext cx="1585" cy="705"/>
            </a:xfrm>
            <a:prstGeom prst="rect">
              <a:avLst/>
            </a:prstGeom>
            <a:solidFill>
              <a:srgbClr val="FFFFFF"/>
            </a:solidFill>
            <a:ln w="28575" algn="ctr">
              <a:solidFill>
                <a:schemeClr val="bg1"/>
              </a:solidFill>
              <a:miter lim="800000"/>
              <a:headEnd/>
              <a:tailEnd/>
            </a:ln>
          </p:spPr>
          <p:txBody>
            <a:bodyPr lIns="0" tIns="0" rIns="0" bIns="0" anchor="ctr">
              <a:spAutoFit/>
            </a:bodyPr>
            <a:lstStyle/>
            <a:p>
              <a:endParaRPr lang="en-US"/>
            </a:p>
          </p:txBody>
        </p:sp>
        <p:sp>
          <p:nvSpPr>
            <p:cNvPr id="37911" name="Text Box 28"/>
            <p:cNvSpPr txBox="1">
              <a:spLocks noChangeArrowheads="1"/>
            </p:cNvSpPr>
            <p:nvPr/>
          </p:nvSpPr>
          <p:spPr bwMode="auto">
            <a:xfrm>
              <a:off x="307" y="3046"/>
              <a:ext cx="146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200" b="1"/>
                <a:t>Claim is entered in New Claim Wizard</a:t>
              </a:r>
            </a:p>
          </p:txBody>
        </p:sp>
      </p:grpSp>
      <p:grpSp>
        <p:nvGrpSpPr>
          <p:cNvPr id="37905" name="Group 29"/>
          <p:cNvGrpSpPr>
            <a:grpSpLocks/>
          </p:cNvGrpSpPr>
          <p:nvPr/>
        </p:nvGrpSpPr>
        <p:grpSpPr bwMode="auto">
          <a:xfrm flipV="1">
            <a:off x="673100" y="3854450"/>
            <a:ext cx="957263" cy="1004888"/>
            <a:chOff x="502" y="1391"/>
            <a:chExt cx="603" cy="633"/>
          </a:xfrm>
        </p:grpSpPr>
        <p:sp>
          <p:nvSpPr>
            <p:cNvPr id="37908" name="Line 30"/>
            <p:cNvSpPr>
              <a:spLocks noChangeShapeType="1"/>
            </p:cNvSpPr>
            <p:nvPr/>
          </p:nvSpPr>
          <p:spPr bwMode="auto">
            <a:xfrm>
              <a:off x="506" y="1391"/>
              <a:ext cx="0" cy="63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909" name="Line 31"/>
            <p:cNvSpPr>
              <a:spLocks noChangeShapeType="1"/>
            </p:cNvSpPr>
            <p:nvPr/>
          </p:nvSpPr>
          <p:spPr bwMode="auto">
            <a:xfrm flipV="1">
              <a:off x="502" y="2015"/>
              <a:ext cx="60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7906" name="Text Box 13"/>
          <p:cNvSpPr txBox="1">
            <a:spLocks noChangeArrowheads="1"/>
          </p:cNvSpPr>
          <p:nvPr/>
        </p:nvSpPr>
        <p:spPr bwMode="auto">
          <a:xfrm>
            <a:off x="249238" y="3521075"/>
            <a:ext cx="979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200" b="1"/>
              <a:t>import</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303462"/>
            <a:ext cx="921841"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87841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Ensuring completeness of new claim</a:t>
            </a:r>
          </a:p>
        </p:txBody>
      </p:sp>
      <p:sp>
        <p:nvSpPr>
          <p:cNvPr id="38915" name="Rectangle 3"/>
          <p:cNvSpPr>
            <a:spLocks noGrp="1" noChangeArrowheads="1"/>
          </p:cNvSpPr>
          <p:nvPr>
            <p:ph idx="1"/>
          </p:nvPr>
        </p:nvSpPr>
        <p:spPr>
          <a:xfrm>
            <a:off x="306388" y="1819275"/>
            <a:ext cx="2547937" cy="4570413"/>
          </a:xfrm>
        </p:spPr>
        <p:txBody>
          <a:bodyPr/>
          <a:lstStyle/>
          <a:p>
            <a:pPr>
              <a:buFont typeface="Arial" charset="0"/>
              <a:buChar char="•"/>
            </a:pPr>
            <a:r>
              <a:rPr lang="en-US"/>
              <a:t>ClaimCenter validation levels measure claim maturity</a:t>
            </a:r>
          </a:p>
          <a:p>
            <a:pPr lvl="1"/>
            <a:r>
              <a:rPr lang="en-US"/>
              <a:t>Also used at end of intake to ensure claim is complete enough to begin adjudication</a:t>
            </a:r>
          </a:p>
        </p:txBody>
      </p:sp>
      <p:sp>
        <p:nvSpPr>
          <p:cNvPr id="38916" name="Text Box 4"/>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8917" name="AutoShape 5"/>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18" name="Text Box 6"/>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8919" name="AutoShape 7"/>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8920" name="Text Box 8"/>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8921" name="AutoShape 9"/>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2" name="AutoShape 10"/>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3" name="Text Box 11"/>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38924" name="Rectangle 12"/>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5" name="Text Box 13"/>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38926" name="Rectangle 14"/>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7" name="Text Box 15"/>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38928" name="Rectangle 16"/>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929" name="Text Box 17"/>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Loss date is specified</a:t>
            </a:r>
          </a:p>
        </p:txBody>
      </p:sp>
      <p:sp>
        <p:nvSpPr>
          <p:cNvPr id="38930" name="Rectangle 18"/>
          <p:cNvSpPr>
            <a:spLocks noChangeArrowheads="1"/>
          </p:cNvSpPr>
          <p:nvPr/>
        </p:nvSpPr>
        <p:spPr bwMode="auto">
          <a:xfrm>
            <a:off x="3117850" y="3260725"/>
            <a:ext cx="284163"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4609104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Phase 1: Intake</a:t>
            </a:r>
          </a:p>
        </p:txBody>
      </p:sp>
      <p:grpSp>
        <p:nvGrpSpPr>
          <p:cNvPr id="8195" name="Group 3"/>
          <p:cNvGrpSpPr>
            <a:grpSpLocks/>
          </p:cNvGrpSpPr>
          <p:nvPr/>
        </p:nvGrpSpPr>
        <p:grpSpPr bwMode="auto">
          <a:xfrm>
            <a:off x="650875" y="1493838"/>
            <a:ext cx="3092450" cy="481012"/>
            <a:chOff x="3089" y="1951"/>
            <a:chExt cx="1948" cy="303"/>
          </a:xfrm>
        </p:grpSpPr>
        <p:sp>
          <p:nvSpPr>
            <p:cNvPr id="8203" name="Text Box 4"/>
            <p:cNvSpPr txBox="1">
              <a:spLocks noChangeArrowheads="1"/>
            </p:cNvSpPr>
            <p:nvPr/>
          </p:nvSpPr>
          <p:spPr bwMode="auto">
            <a:xfrm>
              <a:off x="3089" y="1987"/>
              <a:ext cx="19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8204" name="Rectangle 5"/>
            <p:cNvSpPr>
              <a:spLocks noChangeArrowheads="1"/>
            </p:cNvSpPr>
            <p:nvPr/>
          </p:nvSpPr>
          <p:spPr bwMode="auto">
            <a:xfrm>
              <a:off x="3141" y="1951"/>
              <a:ext cx="1843"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8196"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7" name="Group 7"/>
          <p:cNvGrpSpPr>
            <a:grpSpLocks/>
          </p:cNvGrpSpPr>
          <p:nvPr/>
        </p:nvGrpSpPr>
        <p:grpSpPr bwMode="auto">
          <a:xfrm>
            <a:off x="4079875" y="1690688"/>
            <a:ext cx="1609725" cy="1533525"/>
            <a:chOff x="3917" y="3057"/>
            <a:chExt cx="809" cy="771"/>
          </a:xfrm>
        </p:grpSpPr>
        <p:sp>
          <p:nvSpPr>
            <p:cNvPr id="8198" name="AutoShape 8"/>
            <p:cNvSpPr>
              <a:spLocks noChangeArrowheads="1"/>
            </p:cNvSpPr>
            <p:nvPr/>
          </p:nvSpPr>
          <p:spPr bwMode="auto">
            <a:xfrm>
              <a:off x="3917" y="3066"/>
              <a:ext cx="747" cy="762"/>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9" name="Oval 9"/>
            <p:cNvSpPr>
              <a:spLocks noChangeArrowheads="1"/>
            </p:cNvSpPr>
            <p:nvPr/>
          </p:nvSpPr>
          <p:spPr bwMode="auto">
            <a:xfrm>
              <a:off x="4227" y="3706"/>
              <a:ext cx="175" cy="95"/>
            </a:xfrm>
            <a:prstGeom prst="ellipse">
              <a:avLst/>
            </a:prstGeom>
            <a:solidFill>
              <a:srgbClr val="FAD461"/>
            </a:solidFill>
            <a:ln w="28575" algn="ctr">
              <a:solidFill>
                <a:schemeClr val="bg1"/>
              </a:solidFill>
              <a:round/>
              <a:headEnd/>
              <a:tailEnd/>
            </a:ln>
          </p:spPr>
          <p:txBody>
            <a:bodyPr wrap="none" anchor="ctr"/>
            <a:lstStyle/>
            <a:p>
              <a:endParaRPr lang="en-US"/>
            </a:p>
          </p:txBody>
        </p:sp>
        <p:sp>
          <p:nvSpPr>
            <p:cNvPr id="8200" name="Freeform 10"/>
            <p:cNvSpPr>
              <a:spLocks/>
            </p:cNvSpPr>
            <p:nvPr/>
          </p:nvSpPr>
          <p:spPr bwMode="auto">
            <a:xfrm>
              <a:off x="4387" y="3376"/>
              <a:ext cx="270" cy="365"/>
            </a:xfrm>
            <a:custGeom>
              <a:avLst/>
              <a:gdLst>
                <a:gd name="T0" fmla="*/ 0 w 162"/>
                <a:gd name="T1" fmla="*/ 1762 h 216"/>
                <a:gd name="T2" fmla="*/ 578 w 162"/>
                <a:gd name="T3" fmla="*/ 1490 h 216"/>
                <a:gd name="T4" fmla="*/ 1088 w 162"/>
                <a:gd name="T5" fmla="*/ 686 h 216"/>
                <a:gd name="T6" fmla="*/ 1250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Freeform 11"/>
            <p:cNvSpPr>
              <a:spLocks/>
            </p:cNvSpPr>
            <p:nvPr/>
          </p:nvSpPr>
          <p:spPr bwMode="auto">
            <a:xfrm>
              <a:off x="3939" y="3057"/>
              <a:ext cx="740" cy="349"/>
            </a:xfrm>
            <a:custGeom>
              <a:avLst/>
              <a:gdLst>
                <a:gd name="T0" fmla="*/ 0 w 446"/>
                <a:gd name="T1" fmla="*/ 1376 h 206"/>
                <a:gd name="T2" fmla="*/ 229 w 446"/>
                <a:gd name="T3" fmla="*/ 632 h 206"/>
                <a:gd name="T4" fmla="*/ 1093 w 446"/>
                <a:gd name="T5" fmla="*/ 166 h 206"/>
                <a:gd name="T6" fmla="*/ 1863 w 446"/>
                <a:gd name="T7" fmla="*/ 41 h 206"/>
                <a:gd name="T8" fmla="*/ 2773 w 446"/>
                <a:gd name="T9" fmla="*/ 413 h 206"/>
                <a:gd name="T10" fmla="*/ 3298 w 446"/>
                <a:gd name="T11" fmla="*/ 1225 h 206"/>
                <a:gd name="T12" fmla="*/ 3275 w 446"/>
                <a:gd name="T13" fmla="*/ 1696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2" name="Oval 12"/>
            <p:cNvSpPr>
              <a:spLocks noChangeArrowheads="1"/>
            </p:cNvSpPr>
            <p:nvPr/>
          </p:nvSpPr>
          <p:spPr bwMode="auto">
            <a:xfrm>
              <a:off x="4601" y="3274"/>
              <a:ext cx="125" cy="203"/>
            </a:xfrm>
            <a:prstGeom prst="ellipse">
              <a:avLst/>
            </a:prstGeom>
            <a:solidFill>
              <a:srgbClr val="FAD461"/>
            </a:solidFill>
            <a:ln w="28575">
              <a:solidFill>
                <a:schemeClr val="bg1"/>
              </a:solidFill>
              <a:round/>
              <a:headEnd/>
              <a:tailEnd/>
            </a:ln>
          </p:spPr>
          <p:txBody>
            <a:bodyPr wrap="none" anchor="ctr"/>
            <a:lstStyle/>
            <a:p>
              <a:endParaRPr lang="en-US"/>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New claim wizard claims</a:t>
            </a:r>
          </a:p>
        </p:txBody>
      </p:sp>
      <p:sp>
        <p:nvSpPr>
          <p:cNvPr id="39939" name="Rectangle 58"/>
          <p:cNvSpPr>
            <a:spLocks noGrp="1" noChangeArrowheads="1"/>
          </p:cNvSpPr>
          <p:nvPr>
            <p:ph idx="1"/>
          </p:nvPr>
        </p:nvSpPr>
        <p:spPr>
          <a:xfrm>
            <a:off x="447675" y="1776413"/>
            <a:ext cx="2359025" cy="4395787"/>
          </a:xfrm>
        </p:spPr>
        <p:txBody>
          <a:bodyPr/>
          <a:lstStyle/>
          <a:p>
            <a:pPr>
              <a:buFont typeface="Arial" charset="0"/>
              <a:buChar char="•"/>
            </a:pPr>
            <a:r>
              <a:rPr lang="en-US"/>
              <a:t>New claim wizard claims must meet all conditions at and below "new loss completion"</a:t>
            </a:r>
          </a:p>
          <a:p>
            <a:pPr>
              <a:buFont typeface="Arial" charset="0"/>
              <a:buChar char="•"/>
            </a:pPr>
            <a:endParaRPr lang="en-US"/>
          </a:p>
        </p:txBody>
      </p:sp>
      <p:sp>
        <p:nvSpPr>
          <p:cNvPr id="3994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3994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3994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994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3994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994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3994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4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If insured at fault, fault rating specified</a:t>
            </a:r>
          </a:p>
        </p:txBody>
      </p:sp>
      <p:sp>
        <p:nvSpPr>
          <p:cNvPr id="39950" name="Rectangle 13"/>
          <p:cNvSpPr>
            <a:spLocks noChangeArrowheads="1"/>
          </p:cNvSpPr>
          <p:nvPr/>
        </p:nvSpPr>
        <p:spPr bwMode="auto">
          <a:xfrm>
            <a:off x="5176838" y="3260725"/>
            <a:ext cx="284162"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39952"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3995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955"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6"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7" name="Freeform 20"/>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8" name="Freeform 21"/>
          <p:cNvSpPr>
            <a:spLocks/>
          </p:cNvSpPr>
          <p:nvPr/>
        </p:nvSpPr>
        <p:spPr bwMode="auto">
          <a:xfrm>
            <a:off x="5187950" y="3095625"/>
            <a:ext cx="354013"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39959" name="AutoShape 22"/>
          <p:cNvSpPr>
            <a:spLocks noChangeArrowheads="1"/>
          </p:cNvSpPr>
          <p:nvPr/>
        </p:nvSpPr>
        <p:spPr bwMode="auto">
          <a:xfrm>
            <a:off x="4297363" y="4776788"/>
            <a:ext cx="1268412" cy="765175"/>
          </a:xfrm>
          <a:prstGeom prst="rightArrow">
            <a:avLst>
              <a:gd name="adj1" fmla="val 49796"/>
              <a:gd name="adj2" fmla="val 46269"/>
            </a:avLst>
          </a:prstGeom>
          <a:gradFill rotWithShape="1">
            <a:gsLst>
              <a:gs pos="0">
                <a:srgbClr val="FFFFFF"/>
              </a:gs>
              <a:gs pos="100000">
                <a:srgbClr val="99FF99"/>
              </a:gs>
            </a:gsLst>
            <a:lin ang="0" scaled="1"/>
          </a:gradFill>
          <a:ln w="28575" algn="ctr">
            <a:solidFill>
              <a:schemeClr val="bg1"/>
            </a:solidFill>
            <a:miter lim="800000"/>
            <a:headEnd/>
            <a:tailEnd/>
          </a:ln>
        </p:spPr>
        <p:txBody>
          <a:bodyPr lIns="0" tIns="0" rIns="0" bIns="0" anchor="ctr">
            <a:spAutoFit/>
          </a:bodyPr>
          <a:lstStyle/>
          <a:p>
            <a:endParaRPr lang="en-US"/>
          </a:p>
        </p:txBody>
      </p:sp>
      <p:sp>
        <p:nvSpPr>
          <p:cNvPr id="39960" name="Rectangle 23"/>
          <p:cNvSpPr>
            <a:spLocks noChangeArrowheads="1"/>
          </p:cNvSpPr>
          <p:nvPr/>
        </p:nvSpPr>
        <p:spPr bwMode="auto">
          <a:xfrm>
            <a:off x="3346450" y="4740275"/>
            <a:ext cx="1119188" cy="8255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61" name="Group 24"/>
          <p:cNvGrpSpPr>
            <a:grpSpLocks/>
          </p:cNvGrpSpPr>
          <p:nvPr/>
        </p:nvGrpSpPr>
        <p:grpSpPr bwMode="auto">
          <a:xfrm>
            <a:off x="5597525" y="4743450"/>
            <a:ext cx="1119188" cy="825500"/>
            <a:chOff x="2083" y="1606"/>
            <a:chExt cx="1489" cy="1097"/>
          </a:xfrm>
        </p:grpSpPr>
        <p:sp>
          <p:nvSpPr>
            <p:cNvPr id="39962" name="Rectangle 2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9963" name="Freeform 2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4" name="Freeform 2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5" name="Freeform 2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9966" name="Freeform 2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9967" name="Rectangle 3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9968" name="Rectangle 3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69" name="AutoShape 3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9970" name="Freeform 3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1" name="Freeform 3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2" name="Rectangle 3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3" name="Rectangle 3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74" name="Rectangle 3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9975" name="Group 38"/>
            <p:cNvGrpSpPr>
              <a:grpSpLocks/>
            </p:cNvGrpSpPr>
            <p:nvPr/>
          </p:nvGrpSpPr>
          <p:grpSpPr bwMode="auto">
            <a:xfrm>
              <a:off x="2221" y="1871"/>
              <a:ext cx="518" cy="782"/>
              <a:chOff x="2400" y="1656"/>
              <a:chExt cx="752" cy="1136"/>
            </a:xfrm>
          </p:grpSpPr>
          <p:sp>
            <p:nvSpPr>
              <p:cNvPr id="39988" name="Freeform 3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9" name="Freeform 4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0" name="Freeform 4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1" name="Freeform 4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92" name="Freeform 4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9993" name="Line 4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94" name="Line 4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9976" name="Group 46"/>
            <p:cNvGrpSpPr>
              <a:grpSpLocks/>
            </p:cNvGrpSpPr>
            <p:nvPr/>
          </p:nvGrpSpPr>
          <p:grpSpPr bwMode="auto">
            <a:xfrm rot="-6511945">
              <a:off x="2834" y="1842"/>
              <a:ext cx="518" cy="783"/>
              <a:chOff x="2400" y="1656"/>
              <a:chExt cx="752" cy="1136"/>
            </a:xfrm>
          </p:grpSpPr>
          <p:sp>
            <p:nvSpPr>
              <p:cNvPr id="39981" name="Freeform 4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82" name="Freeform 4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3" name="Freeform 4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4" name="Freeform 5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5" name="Freeform 5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9986" name="Line 5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7" name="Line 5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9977" name="Freeform 5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8" name="Freeform 5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9979" name="Rectangle 5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9980" name="Rectangle 5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Tree>
    <p:extLst>
      <p:ext uri="{BB962C8B-B14F-4D97-AF65-F5344CB8AC3E}">
        <p14:creationId xmlns:p14="http://schemas.microsoft.com/office/powerpoint/2010/main" val="238900812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Imported FNOL claims</a:t>
            </a:r>
          </a:p>
        </p:txBody>
      </p:sp>
      <p:sp>
        <p:nvSpPr>
          <p:cNvPr id="41987" name="Rectangle 20"/>
          <p:cNvSpPr>
            <a:spLocks noGrp="1" noChangeArrowheads="1"/>
          </p:cNvSpPr>
          <p:nvPr>
            <p:ph idx="1"/>
          </p:nvPr>
        </p:nvSpPr>
        <p:spPr>
          <a:xfrm>
            <a:off x="354013" y="1725613"/>
            <a:ext cx="2516187" cy="4664075"/>
          </a:xfrm>
        </p:spPr>
        <p:txBody>
          <a:bodyPr/>
          <a:lstStyle/>
          <a:p>
            <a:pPr>
              <a:buFont typeface="Arial" charset="0"/>
              <a:buChar char="•"/>
            </a:pPr>
            <a:r>
              <a:rPr lang="en-US"/>
              <a:t>Claims imported from an external application must meet all "load save" conditions</a:t>
            </a:r>
          </a:p>
          <a:p>
            <a:pPr lvl="1"/>
            <a:r>
              <a:rPr lang="en-US"/>
              <a:t>Those that do not also meet "new loss" typically need user review</a:t>
            </a:r>
          </a:p>
        </p:txBody>
      </p:sp>
      <p:sp>
        <p:nvSpPr>
          <p:cNvPr id="41988"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1989"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0"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1991"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1992"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1993"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4"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1995"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Driver of vehicle is specified</a:t>
            </a:r>
          </a:p>
        </p:txBody>
      </p:sp>
      <p:sp>
        <p:nvSpPr>
          <p:cNvPr id="41996" name="Rectangle 11"/>
          <p:cNvSpPr>
            <a:spLocks noChangeArrowheads="1"/>
          </p:cNvSpPr>
          <p:nvPr/>
        </p:nvSpPr>
        <p:spPr bwMode="auto">
          <a:xfrm>
            <a:off x="5167313" y="2151063"/>
            <a:ext cx="284162"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7"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1998"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1999"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Policy number is valid</a:t>
            </a:r>
          </a:p>
        </p:txBody>
      </p:sp>
      <p:sp>
        <p:nvSpPr>
          <p:cNvPr id="42000" name="Rectangle 15"/>
          <p:cNvSpPr>
            <a:spLocks noChangeArrowheads="1"/>
          </p:cNvSpPr>
          <p:nvPr/>
        </p:nvSpPr>
        <p:spPr bwMode="auto">
          <a:xfrm>
            <a:off x="3117850" y="2151063"/>
            <a:ext cx="284163"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1"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2002"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2003" name="Freeform 18"/>
          <p:cNvSpPr>
            <a:spLocks/>
          </p:cNvSpPr>
          <p:nvPr/>
        </p:nvSpPr>
        <p:spPr bwMode="auto">
          <a:xfrm>
            <a:off x="3119438" y="1973263"/>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4" name="Freeform 19"/>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2005" name="Line 21"/>
          <p:cNvSpPr>
            <a:spLocks noChangeShapeType="1"/>
          </p:cNvSpPr>
          <p:nvPr/>
        </p:nvSpPr>
        <p:spPr bwMode="auto">
          <a:xfrm flipV="1">
            <a:off x="3922713" y="5360988"/>
            <a:ext cx="0" cy="661987"/>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06" name="Line 22"/>
          <p:cNvSpPr>
            <a:spLocks noChangeShapeType="1"/>
          </p:cNvSpPr>
          <p:nvPr/>
        </p:nvSpPr>
        <p:spPr bwMode="auto">
          <a:xfrm>
            <a:off x="3914775" y="6030913"/>
            <a:ext cx="66516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2007" name="Group 23"/>
          <p:cNvGrpSpPr>
            <a:grpSpLocks/>
          </p:cNvGrpSpPr>
          <p:nvPr/>
        </p:nvGrpSpPr>
        <p:grpSpPr bwMode="auto">
          <a:xfrm>
            <a:off x="3354388" y="4754563"/>
            <a:ext cx="1119187" cy="825500"/>
            <a:chOff x="2083" y="1606"/>
            <a:chExt cx="1489" cy="1097"/>
          </a:xfrm>
        </p:grpSpPr>
        <p:sp>
          <p:nvSpPr>
            <p:cNvPr id="42041"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2042"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3"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4"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2045"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2046"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2047"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48"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2049"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0"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1"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2"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3"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2054" name="Group 37"/>
            <p:cNvGrpSpPr>
              <a:grpSpLocks/>
            </p:cNvGrpSpPr>
            <p:nvPr/>
          </p:nvGrpSpPr>
          <p:grpSpPr bwMode="auto">
            <a:xfrm>
              <a:off x="2221" y="1871"/>
              <a:ext cx="518" cy="782"/>
              <a:chOff x="2400" y="1656"/>
              <a:chExt cx="752" cy="1136"/>
            </a:xfrm>
          </p:grpSpPr>
          <p:sp>
            <p:nvSpPr>
              <p:cNvPr id="42067"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8"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9"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0"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71"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2072"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073"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55" name="Group 45"/>
            <p:cNvGrpSpPr>
              <a:grpSpLocks/>
            </p:cNvGrpSpPr>
            <p:nvPr/>
          </p:nvGrpSpPr>
          <p:grpSpPr bwMode="auto">
            <a:xfrm rot="-6511945">
              <a:off x="2834" y="1842"/>
              <a:ext cx="518" cy="783"/>
              <a:chOff x="2400" y="1656"/>
              <a:chExt cx="752" cy="1136"/>
            </a:xfrm>
          </p:grpSpPr>
          <p:sp>
            <p:nvSpPr>
              <p:cNvPr id="42060"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61"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2"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3"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4"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2065"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066"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2056"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7"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2058"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2059"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42008" name="Group 57"/>
          <p:cNvGrpSpPr>
            <a:grpSpLocks/>
          </p:cNvGrpSpPr>
          <p:nvPr/>
        </p:nvGrpSpPr>
        <p:grpSpPr bwMode="auto">
          <a:xfrm>
            <a:off x="4276725" y="5665788"/>
            <a:ext cx="552450" cy="701675"/>
            <a:chOff x="2401" y="425"/>
            <a:chExt cx="907" cy="1154"/>
          </a:xfrm>
        </p:grpSpPr>
        <p:sp>
          <p:nvSpPr>
            <p:cNvPr id="42035" name="Rectangle 58"/>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6" name="Line 59"/>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0"/>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9" name="Freeform 62"/>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40" name="Line 6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09" name="Group 64"/>
          <p:cNvGrpSpPr>
            <a:grpSpLocks/>
          </p:cNvGrpSpPr>
          <p:nvPr/>
        </p:nvGrpSpPr>
        <p:grpSpPr bwMode="auto">
          <a:xfrm>
            <a:off x="7118350" y="5624513"/>
            <a:ext cx="801688" cy="803275"/>
            <a:chOff x="2440" y="597"/>
            <a:chExt cx="672" cy="673"/>
          </a:xfrm>
        </p:grpSpPr>
        <p:sp>
          <p:nvSpPr>
            <p:cNvPr id="42013" name="Rectangle 65"/>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42014" name="Group 66"/>
            <p:cNvGrpSpPr>
              <a:grpSpLocks/>
            </p:cNvGrpSpPr>
            <p:nvPr/>
          </p:nvGrpSpPr>
          <p:grpSpPr bwMode="auto">
            <a:xfrm>
              <a:off x="2473" y="601"/>
              <a:ext cx="323" cy="412"/>
              <a:chOff x="2537" y="2185"/>
              <a:chExt cx="299" cy="381"/>
            </a:xfrm>
          </p:grpSpPr>
          <p:sp>
            <p:nvSpPr>
              <p:cNvPr id="42029" name="Rectangle 67"/>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30" name="Line 68"/>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69"/>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2" name="Rectangle 70"/>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33" name="Freeform 71"/>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34" name="Line 72"/>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5" name="Group 73"/>
            <p:cNvGrpSpPr>
              <a:grpSpLocks/>
            </p:cNvGrpSpPr>
            <p:nvPr/>
          </p:nvGrpSpPr>
          <p:grpSpPr bwMode="auto">
            <a:xfrm>
              <a:off x="2605" y="709"/>
              <a:ext cx="323" cy="412"/>
              <a:chOff x="2633" y="2281"/>
              <a:chExt cx="299" cy="381"/>
            </a:xfrm>
          </p:grpSpPr>
          <p:sp>
            <p:nvSpPr>
              <p:cNvPr id="42023" name="Rectangle 74"/>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24" name="Line 75"/>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76"/>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6" name="Rectangle 77"/>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7" name="Freeform 78"/>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8" name="Line 79"/>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2016" name="Group 80"/>
            <p:cNvGrpSpPr>
              <a:grpSpLocks/>
            </p:cNvGrpSpPr>
            <p:nvPr/>
          </p:nvGrpSpPr>
          <p:grpSpPr bwMode="auto">
            <a:xfrm>
              <a:off x="2737" y="817"/>
              <a:ext cx="323" cy="412"/>
              <a:chOff x="2729" y="2377"/>
              <a:chExt cx="299" cy="381"/>
            </a:xfrm>
          </p:grpSpPr>
          <p:sp>
            <p:nvSpPr>
              <p:cNvPr id="42017" name="Rectangle 81"/>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018" name="Line 82"/>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83"/>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0" name="Rectangle 84"/>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2021" name="Freeform 85"/>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42022" name="Line 86"/>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42010" name="Text Box 87"/>
          <p:cNvSpPr txBox="1">
            <a:spLocks noChangeArrowheads="1"/>
          </p:cNvSpPr>
          <p:nvPr/>
        </p:nvSpPr>
        <p:spPr bwMode="auto">
          <a:xfrm>
            <a:off x="8012113" y="5722938"/>
            <a:ext cx="866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FNOL</a:t>
            </a:r>
            <a:br>
              <a:rPr lang="en-US" sz="2000" b="1"/>
            </a:br>
            <a:r>
              <a:rPr lang="en-US" sz="2000" b="1"/>
              <a:t>Queue</a:t>
            </a:r>
          </a:p>
        </p:txBody>
      </p:sp>
      <p:sp>
        <p:nvSpPr>
          <p:cNvPr id="42011" name="Text Box 88"/>
          <p:cNvSpPr txBox="1">
            <a:spLocks noChangeArrowheads="1"/>
          </p:cNvSpPr>
          <p:nvPr/>
        </p:nvSpPr>
        <p:spPr bwMode="auto">
          <a:xfrm>
            <a:off x="4841875" y="5794375"/>
            <a:ext cx="18129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1800" b="1"/>
              <a:t>Review</a:t>
            </a:r>
            <a:br>
              <a:rPr lang="en-US" sz="1800" b="1"/>
            </a:br>
            <a:r>
              <a:rPr lang="en-US" sz="1800" b="1"/>
              <a:t>imported FNOL</a:t>
            </a:r>
          </a:p>
        </p:txBody>
      </p:sp>
      <p:sp>
        <p:nvSpPr>
          <p:cNvPr id="42012" name="Line 89"/>
          <p:cNvSpPr>
            <a:spLocks noChangeShapeType="1"/>
          </p:cNvSpPr>
          <p:nvPr/>
        </p:nvSpPr>
        <p:spPr bwMode="auto">
          <a:xfrm>
            <a:off x="6480175" y="6038850"/>
            <a:ext cx="63023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32865914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Failing new claim validation</a:t>
            </a:r>
          </a:p>
        </p:txBody>
      </p:sp>
      <p:sp>
        <p:nvSpPr>
          <p:cNvPr id="45059" name="Rectangle 20"/>
          <p:cNvSpPr>
            <a:spLocks noGrp="1" noChangeArrowheads="1"/>
          </p:cNvSpPr>
          <p:nvPr>
            <p:ph idx="1"/>
          </p:nvPr>
        </p:nvSpPr>
        <p:spPr>
          <a:xfrm>
            <a:off x="447675" y="1617663"/>
            <a:ext cx="2359025" cy="4554537"/>
          </a:xfrm>
        </p:spPr>
        <p:txBody>
          <a:bodyPr/>
          <a:lstStyle/>
          <a:p>
            <a:pPr>
              <a:buFont typeface="Arial" charset="0"/>
              <a:buChar char="•"/>
            </a:pPr>
            <a:r>
              <a:rPr lang="en-US"/>
              <a:t>For imported FNOLs, claim is not saved</a:t>
            </a:r>
          </a:p>
          <a:p>
            <a:pPr>
              <a:buFont typeface="Arial" charset="0"/>
              <a:buChar char="•"/>
            </a:pPr>
            <a:r>
              <a:rPr lang="en-US"/>
              <a:t>For wizard claims, user must fix errors or cancel claim</a:t>
            </a:r>
          </a:p>
        </p:txBody>
      </p:sp>
      <p:sp>
        <p:nvSpPr>
          <p:cNvPr id="45060" name="Text Box 3"/>
          <p:cNvSpPr txBox="1">
            <a:spLocks noChangeArrowheads="1"/>
          </p:cNvSpPr>
          <p:nvPr/>
        </p:nvSpPr>
        <p:spPr bwMode="auto">
          <a:xfrm>
            <a:off x="3065463" y="966788"/>
            <a:ext cx="16621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Load</a:t>
            </a:r>
            <a:br>
              <a:rPr lang="en-US" sz="2000" b="1"/>
            </a:br>
            <a:r>
              <a:rPr lang="en-US" sz="2000" b="1"/>
              <a:t>Save</a:t>
            </a:r>
          </a:p>
        </p:txBody>
      </p:sp>
      <p:sp>
        <p:nvSpPr>
          <p:cNvPr id="45061" name="AutoShape 4"/>
          <p:cNvSpPr>
            <a:spLocks noChangeArrowheads="1"/>
          </p:cNvSpPr>
          <p:nvPr/>
        </p:nvSpPr>
        <p:spPr bwMode="auto">
          <a:xfrm>
            <a:off x="304958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2" name="Text Box 5"/>
          <p:cNvSpPr txBox="1">
            <a:spLocks noChangeArrowheads="1"/>
          </p:cNvSpPr>
          <p:nvPr/>
        </p:nvSpPr>
        <p:spPr bwMode="auto">
          <a:xfrm>
            <a:off x="5192713" y="814388"/>
            <a:ext cx="1662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New</a:t>
            </a:r>
            <a:br>
              <a:rPr lang="en-US" sz="2000" b="1"/>
            </a:br>
            <a:r>
              <a:rPr lang="en-US" sz="2000" b="1"/>
              <a:t>Loss</a:t>
            </a:r>
            <a:br>
              <a:rPr lang="en-US" sz="2000" b="1"/>
            </a:br>
            <a:r>
              <a:rPr lang="en-US" sz="2000" b="1"/>
              <a:t>Completion</a:t>
            </a:r>
          </a:p>
        </p:txBody>
      </p:sp>
      <p:sp>
        <p:nvSpPr>
          <p:cNvPr id="45063" name="AutoShape 6"/>
          <p:cNvSpPr>
            <a:spLocks noChangeArrowheads="1"/>
          </p:cNvSpPr>
          <p:nvPr/>
        </p:nvSpPr>
        <p:spPr bwMode="auto">
          <a:xfrm>
            <a:off x="5176838" y="750888"/>
            <a:ext cx="1695450" cy="1081087"/>
          </a:xfrm>
          <a:prstGeom prst="roundRect">
            <a:avLst>
              <a:gd name="adj" fmla="val 16667"/>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64" name="Text Box 7"/>
          <p:cNvSpPr txBox="1">
            <a:spLocks noChangeArrowheads="1"/>
          </p:cNvSpPr>
          <p:nvPr/>
        </p:nvSpPr>
        <p:spPr bwMode="auto">
          <a:xfrm>
            <a:off x="7321550" y="814388"/>
            <a:ext cx="1662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000" b="1"/>
              <a:t>Intermediate</a:t>
            </a:r>
            <a:br>
              <a:rPr lang="en-US" sz="2000" b="1"/>
            </a:br>
            <a:r>
              <a:rPr lang="en-US" sz="2000" b="1"/>
              <a:t>Levels of</a:t>
            </a:r>
            <a:br>
              <a:rPr lang="en-US" sz="2000" b="1"/>
            </a:br>
            <a:r>
              <a:rPr lang="en-US" sz="2000" b="1"/>
              <a:t>Maturity</a:t>
            </a:r>
          </a:p>
        </p:txBody>
      </p:sp>
      <p:sp>
        <p:nvSpPr>
          <p:cNvPr id="45065" name="AutoShape 8"/>
          <p:cNvSpPr>
            <a:spLocks noChangeArrowheads="1"/>
          </p:cNvSpPr>
          <p:nvPr/>
        </p:nvSpPr>
        <p:spPr bwMode="auto">
          <a:xfrm>
            <a:off x="475932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6" name="AutoShape 9"/>
          <p:cNvSpPr>
            <a:spLocks noChangeArrowheads="1"/>
          </p:cNvSpPr>
          <p:nvPr/>
        </p:nvSpPr>
        <p:spPr bwMode="auto">
          <a:xfrm>
            <a:off x="6873875" y="1101725"/>
            <a:ext cx="433388" cy="347663"/>
          </a:xfrm>
          <a:prstGeom prst="rightArrow">
            <a:avLst>
              <a:gd name="adj1" fmla="val 49769"/>
              <a:gd name="adj2" fmla="val 59818"/>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45067" name="Text Box 10"/>
          <p:cNvSpPr txBox="1">
            <a:spLocks noChangeArrowheads="1"/>
          </p:cNvSpPr>
          <p:nvPr/>
        </p:nvSpPr>
        <p:spPr bwMode="auto">
          <a:xfrm>
            <a:off x="5573713"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Driver of vehicle is specified</a:t>
            </a:r>
          </a:p>
        </p:txBody>
      </p:sp>
      <p:sp>
        <p:nvSpPr>
          <p:cNvPr id="45068" name="Rectangle 11"/>
          <p:cNvSpPr>
            <a:spLocks noChangeArrowheads="1"/>
          </p:cNvSpPr>
          <p:nvPr/>
        </p:nvSpPr>
        <p:spPr bwMode="auto">
          <a:xfrm>
            <a:off x="5167313" y="2151063"/>
            <a:ext cx="284162" cy="284162"/>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69" name="Text Box 12"/>
          <p:cNvSpPr txBox="1">
            <a:spLocks noChangeArrowheads="1"/>
          </p:cNvSpPr>
          <p:nvPr/>
        </p:nvSpPr>
        <p:spPr bwMode="auto">
          <a:xfrm>
            <a:off x="5583238" y="3241675"/>
            <a:ext cx="144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If insured at fault, fault rating specified</a:t>
            </a:r>
          </a:p>
        </p:txBody>
      </p:sp>
      <p:sp>
        <p:nvSpPr>
          <p:cNvPr id="45070" name="Rectangle 13"/>
          <p:cNvSpPr>
            <a:spLocks noChangeArrowheads="1"/>
          </p:cNvSpPr>
          <p:nvPr/>
        </p:nvSpPr>
        <p:spPr bwMode="auto">
          <a:xfrm>
            <a:off x="5176838" y="3260725"/>
            <a:ext cx="284162" cy="28416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1" name="Text Box 14"/>
          <p:cNvSpPr txBox="1">
            <a:spLocks noChangeArrowheads="1"/>
          </p:cNvSpPr>
          <p:nvPr/>
        </p:nvSpPr>
        <p:spPr bwMode="auto">
          <a:xfrm>
            <a:off x="3524250" y="2132013"/>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t>Policy number is valid</a:t>
            </a:r>
          </a:p>
        </p:txBody>
      </p:sp>
      <p:sp>
        <p:nvSpPr>
          <p:cNvPr id="45072" name="Rectangle 15"/>
          <p:cNvSpPr>
            <a:spLocks noChangeArrowheads="1"/>
          </p:cNvSpPr>
          <p:nvPr/>
        </p:nvSpPr>
        <p:spPr bwMode="auto">
          <a:xfrm>
            <a:off x="3117850" y="2151063"/>
            <a:ext cx="284163" cy="28416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3" name="Text Box 16"/>
          <p:cNvSpPr txBox="1">
            <a:spLocks noChangeArrowheads="1"/>
          </p:cNvSpPr>
          <p:nvPr/>
        </p:nvSpPr>
        <p:spPr bwMode="auto">
          <a:xfrm>
            <a:off x="3524250" y="3241675"/>
            <a:ext cx="1279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l" eaLnBrk="1" hangingPunct="1"/>
            <a:r>
              <a:rPr lang="en-US" sz="2000" b="1">
                <a:solidFill>
                  <a:srgbClr val="00CC00"/>
                </a:solidFill>
              </a:rPr>
              <a:t>Loss date is specified</a:t>
            </a:r>
          </a:p>
        </p:txBody>
      </p:sp>
      <p:sp>
        <p:nvSpPr>
          <p:cNvPr id="45074" name="Rectangle 17"/>
          <p:cNvSpPr>
            <a:spLocks noChangeArrowheads="1"/>
          </p:cNvSpPr>
          <p:nvPr/>
        </p:nvSpPr>
        <p:spPr bwMode="auto">
          <a:xfrm>
            <a:off x="3117850" y="3260725"/>
            <a:ext cx="284163" cy="284163"/>
          </a:xfrm>
          <a:prstGeom prst="rect">
            <a:avLst/>
          </a:prstGeom>
          <a:noFill/>
          <a:ln w="28575"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5075" name="Freeform 18"/>
          <p:cNvSpPr>
            <a:spLocks/>
          </p:cNvSpPr>
          <p:nvPr/>
        </p:nvSpPr>
        <p:spPr bwMode="auto">
          <a:xfrm>
            <a:off x="3141663" y="3106738"/>
            <a:ext cx="354012" cy="392112"/>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6" name="Freeform 19"/>
          <p:cNvSpPr>
            <a:spLocks/>
          </p:cNvSpPr>
          <p:nvPr/>
        </p:nvSpPr>
        <p:spPr bwMode="auto">
          <a:xfrm>
            <a:off x="5183188" y="1993900"/>
            <a:ext cx="354012" cy="392113"/>
          </a:xfrm>
          <a:custGeom>
            <a:avLst/>
            <a:gdLst>
              <a:gd name="T0" fmla="*/ 0 w 481"/>
              <a:gd name="T1" fmla="*/ 2147483647 h 533"/>
              <a:gd name="T2" fmla="*/ 2147483647 w 481"/>
              <a:gd name="T3" fmla="*/ 2147483647 h 533"/>
              <a:gd name="T4" fmla="*/ 2147483647 w 481"/>
              <a:gd name="T5" fmla="*/ 2147483647 h 533"/>
              <a:gd name="T6" fmla="*/ 2147483647 w 481"/>
              <a:gd name="T7" fmla="*/ 2147483647 h 533"/>
              <a:gd name="T8" fmla="*/ 2147483647 w 481"/>
              <a:gd name="T9" fmla="*/ 0 h 533"/>
              <a:gd name="T10" fmla="*/ 2147483647 w 481"/>
              <a:gd name="T11" fmla="*/ 2147483647 h 533"/>
              <a:gd name="T12" fmla="*/ 2147483647 w 481"/>
              <a:gd name="T13" fmla="*/ 2147483647 h 533"/>
              <a:gd name="T14" fmla="*/ 0 w 481"/>
              <a:gd name="T15" fmla="*/ 2147483647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00CC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lIns="0" tIns="0" rIns="0" bIns="0" anchor="ctr">
            <a:spAutoFit/>
          </a:bodyPr>
          <a:lstStyle/>
          <a:p>
            <a:endParaRPr lang="en-US"/>
          </a:p>
        </p:txBody>
      </p:sp>
      <p:sp>
        <p:nvSpPr>
          <p:cNvPr id="45077" name="AutoShape 21"/>
          <p:cNvSpPr>
            <a:spLocks noChangeArrowheads="1"/>
          </p:cNvSpPr>
          <p:nvPr/>
        </p:nvSpPr>
        <p:spPr bwMode="auto">
          <a:xfrm>
            <a:off x="3430588" y="4764088"/>
            <a:ext cx="801687" cy="801687"/>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78" name="AutoShape 22"/>
          <p:cNvSpPr>
            <a:spLocks noChangeArrowheads="1"/>
          </p:cNvSpPr>
          <p:nvPr/>
        </p:nvSpPr>
        <p:spPr bwMode="auto">
          <a:xfrm>
            <a:off x="1900238" y="4792663"/>
            <a:ext cx="1516062" cy="765175"/>
          </a:xfrm>
          <a:prstGeom prst="rightArrow">
            <a:avLst>
              <a:gd name="adj1" fmla="val 49796"/>
              <a:gd name="adj2" fmla="val 55303"/>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79" name="Group 23"/>
          <p:cNvGrpSpPr>
            <a:grpSpLocks/>
          </p:cNvGrpSpPr>
          <p:nvPr/>
        </p:nvGrpSpPr>
        <p:grpSpPr bwMode="auto">
          <a:xfrm>
            <a:off x="795338" y="4727575"/>
            <a:ext cx="1119187" cy="825500"/>
            <a:chOff x="2083" y="1606"/>
            <a:chExt cx="1489" cy="1097"/>
          </a:xfrm>
        </p:grpSpPr>
        <p:sp>
          <p:nvSpPr>
            <p:cNvPr id="45118" name="Rectangle 2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119" name="Freeform 2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0" name="Freeform 2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1" name="Freeform 2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122" name="Freeform 2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123" name="Rectangle 2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124" name="Rectangle 3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5" name="AutoShape 3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126" name="Freeform 3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7" name="Freeform 3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28" name="Rectangle 3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29" name="Rectangle 3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0" name="Rectangle 3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131" name="Group 37"/>
            <p:cNvGrpSpPr>
              <a:grpSpLocks/>
            </p:cNvGrpSpPr>
            <p:nvPr/>
          </p:nvGrpSpPr>
          <p:grpSpPr bwMode="auto">
            <a:xfrm>
              <a:off x="2221" y="1871"/>
              <a:ext cx="518" cy="782"/>
              <a:chOff x="2400" y="1656"/>
              <a:chExt cx="752" cy="1136"/>
            </a:xfrm>
          </p:grpSpPr>
          <p:sp>
            <p:nvSpPr>
              <p:cNvPr id="45144" name="Freeform 3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45" name="Freeform 3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6" name="Freeform 4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7" name="Freeform 4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8" name="Freeform 4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49" name="Line 4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50" name="Line 4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132" name="Group 45"/>
            <p:cNvGrpSpPr>
              <a:grpSpLocks/>
            </p:cNvGrpSpPr>
            <p:nvPr/>
          </p:nvGrpSpPr>
          <p:grpSpPr bwMode="auto">
            <a:xfrm rot="-6511945">
              <a:off x="2834" y="1842"/>
              <a:ext cx="518" cy="783"/>
              <a:chOff x="2400" y="1656"/>
              <a:chExt cx="752" cy="1136"/>
            </a:xfrm>
          </p:grpSpPr>
          <p:sp>
            <p:nvSpPr>
              <p:cNvPr id="45137" name="Freeform 4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8" name="Freeform 4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39" name="Freeform 4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0" name="Freeform 4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1" name="Freeform 5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42" name="Line 5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43" name="Line 5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33" name="Freeform 5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4" name="Freeform 5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35" name="Rectangle 5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36" name="Rectangle 5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0" name="AutoShape 57"/>
          <p:cNvSpPr>
            <a:spLocks noChangeArrowheads="1"/>
          </p:cNvSpPr>
          <p:nvPr/>
        </p:nvSpPr>
        <p:spPr bwMode="auto">
          <a:xfrm>
            <a:off x="5695950" y="5689600"/>
            <a:ext cx="801688" cy="801688"/>
          </a:xfrm>
          <a:prstGeom prst="octagon">
            <a:avLst>
              <a:gd name="adj" fmla="val 29287"/>
            </a:avLst>
          </a:prstGeom>
          <a:solidFill>
            <a:srgbClr val="FF0000"/>
          </a:solidFill>
          <a:ln w="28575" algn="ctr">
            <a:solidFill>
              <a:srgbClr val="FF0000"/>
            </a:solidFill>
            <a:miter lim="800000"/>
            <a:headEnd/>
            <a:tailEnd/>
          </a:ln>
        </p:spPr>
        <p:txBody>
          <a:bodyPr lIns="0" tIns="0" rIns="0" bIns="0" anchor="ctr">
            <a:spAutoFit/>
          </a:bodyPr>
          <a:lstStyle/>
          <a:p>
            <a:endParaRPr lang="en-US"/>
          </a:p>
        </p:txBody>
      </p:sp>
      <p:sp>
        <p:nvSpPr>
          <p:cNvPr id="45081" name="AutoShape 58"/>
          <p:cNvSpPr>
            <a:spLocks noChangeArrowheads="1"/>
          </p:cNvSpPr>
          <p:nvPr/>
        </p:nvSpPr>
        <p:spPr bwMode="auto">
          <a:xfrm>
            <a:off x="1879600" y="5718175"/>
            <a:ext cx="3800475" cy="765175"/>
          </a:xfrm>
          <a:prstGeom prst="rightArrow">
            <a:avLst>
              <a:gd name="adj1" fmla="val 54361"/>
              <a:gd name="adj2" fmla="val 69098"/>
            </a:avLst>
          </a:prstGeom>
          <a:gradFill rotWithShape="1">
            <a:gsLst>
              <a:gs pos="0">
                <a:srgbClr val="FFFFFF"/>
              </a:gs>
              <a:gs pos="100000">
                <a:srgbClr val="FF0000"/>
              </a:gs>
            </a:gsLst>
            <a:lin ang="0" scaled="1"/>
          </a:gradFill>
          <a:ln w="28575" algn="ctr">
            <a:solidFill>
              <a:schemeClr val="bg1"/>
            </a:solidFill>
            <a:miter lim="800000"/>
            <a:headEnd/>
            <a:tailEnd/>
          </a:ln>
        </p:spPr>
        <p:txBody>
          <a:bodyPr lIns="0" tIns="0" rIns="0" bIns="0" anchor="ctr">
            <a:spAutoFit/>
          </a:bodyPr>
          <a:lstStyle/>
          <a:p>
            <a:endParaRPr lang="en-US"/>
          </a:p>
        </p:txBody>
      </p:sp>
      <p:grpSp>
        <p:nvGrpSpPr>
          <p:cNvPr id="45082" name="Group 59"/>
          <p:cNvGrpSpPr>
            <a:grpSpLocks/>
          </p:cNvGrpSpPr>
          <p:nvPr/>
        </p:nvGrpSpPr>
        <p:grpSpPr bwMode="auto">
          <a:xfrm>
            <a:off x="790575" y="5653088"/>
            <a:ext cx="1119188" cy="825500"/>
            <a:chOff x="2083" y="1606"/>
            <a:chExt cx="1489" cy="1097"/>
          </a:xfrm>
        </p:grpSpPr>
        <p:sp>
          <p:nvSpPr>
            <p:cNvPr id="45085" name="Rectangle 6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45086" name="Freeform 6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7" name="Freeform 6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8" name="Freeform 6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45089" name="Freeform 6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45090" name="Rectangle 6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45091" name="Rectangle 6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2" name="AutoShape 6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45093" name="Freeform 6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4" name="Freeform 6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095" name="Rectangle 7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6" name="Rectangle 7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097" name="Rectangle 7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45098" name="Group 73"/>
            <p:cNvGrpSpPr>
              <a:grpSpLocks/>
            </p:cNvGrpSpPr>
            <p:nvPr/>
          </p:nvGrpSpPr>
          <p:grpSpPr bwMode="auto">
            <a:xfrm>
              <a:off x="2221" y="1871"/>
              <a:ext cx="518" cy="782"/>
              <a:chOff x="2400" y="1656"/>
              <a:chExt cx="752" cy="1136"/>
            </a:xfrm>
          </p:grpSpPr>
          <p:sp>
            <p:nvSpPr>
              <p:cNvPr id="45111" name="Freeform 7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12" name="Freeform 7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3" name="Freeform 7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4" name="Freeform 7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15" name="Freeform 7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45116" name="Line 7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117" name="Line 8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5099" name="Group 81"/>
            <p:cNvGrpSpPr>
              <a:grpSpLocks/>
            </p:cNvGrpSpPr>
            <p:nvPr/>
          </p:nvGrpSpPr>
          <p:grpSpPr bwMode="auto">
            <a:xfrm rot="-6511945">
              <a:off x="2834" y="1842"/>
              <a:ext cx="518" cy="783"/>
              <a:chOff x="2400" y="1656"/>
              <a:chExt cx="752" cy="1136"/>
            </a:xfrm>
          </p:grpSpPr>
          <p:sp>
            <p:nvSpPr>
              <p:cNvPr id="45104" name="Freeform 8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5" name="Freeform 8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6" name="Freeform 8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7" name="Freeform 8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8" name="Freeform 8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45109" name="Line 8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110" name="Line 8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45100" name="Freeform 8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1" name="Freeform 9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45102" name="Rectangle 9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45103" name="Rectangle 9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45083" name="Text Box 93"/>
          <p:cNvSpPr txBox="1">
            <a:spLocks noChangeArrowheads="1"/>
          </p:cNvSpPr>
          <p:nvPr/>
        </p:nvSpPr>
        <p:spPr bwMode="auto">
          <a:xfrm>
            <a:off x="1884363" y="49593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import</a:t>
            </a:r>
          </a:p>
        </p:txBody>
      </p:sp>
      <p:sp>
        <p:nvSpPr>
          <p:cNvPr id="45084" name="Text Box 94"/>
          <p:cNvSpPr txBox="1">
            <a:spLocks noChangeArrowheads="1"/>
          </p:cNvSpPr>
          <p:nvPr/>
        </p:nvSpPr>
        <p:spPr bwMode="auto">
          <a:xfrm>
            <a:off x="1897063" y="5886450"/>
            <a:ext cx="1406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wizard</a:t>
            </a:r>
          </a:p>
        </p:txBody>
      </p:sp>
    </p:spTree>
    <p:extLst>
      <p:ext uri="{BB962C8B-B14F-4D97-AF65-F5344CB8AC3E}">
        <p14:creationId xmlns:p14="http://schemas.microsoft.com/office/powerpoint/2010/main" val="242213466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Lesson objectives review</a:t>
            </a:r>
          </a:p>
        </p:txBody>
      </p:sp>
      <p:sp>
        <p:nvSpPr>
          <p:cNvPr id="47107"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Describe the stages of claims processing from a business perspective</a:t>
            </a:r>
          </a:p>
          <a:p>
            <a:pPr lvl="1"/>
            <a:r>
              <a:rPr lang="en-US"/>
              <a:t>Describe the stages of claims processing from a functional perspective</a:t>
            </a:r>
          </a:p>
          <a:p>
            <a:pPr lvl="1"/>
            <a:r>
              <a:rPr lang="en-US"/>
              <a:t>Define the steps of the claim intake process</a:t>
            </a:r>
          </a:p>
          <a:p>
            <a:pPr lvl="1"/>
            <a:r>
              <a:rPr lang="en-US"/>
              <a:t>Identify the steps of automated claim setup</a:t>
            </a:r>
          </a:p>
          <a:p>
            <a:pPr lvl="1"/>
            <a:r>
              <a:rPr lang="en-US"/>
              <a:t>Describe how validation is performed for new claims</a:t>
            </a:r>
          </a:p>
        </p:txBody>
      </p:sp>
    </p:spTree>
    <p:extLst>
      <p:ext uri="{BB962C8B-B14F-4D97-AF65-F5344CB8AC3E}">
        <p14:creationId xmlns:p14="http://schemas.microsoft.com/office/powerpoint/2010/main" val="11140212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Review questions</a:t>
            </a:r>
          </a:p>
        </p:txBody>
      </p:sp>
      <p:sp>
        <p:nvSpPr>
          <p:cNvPr id="32771" name="Rectangle 3"/>
          <p:cNvSpPr>
            <a:spLocks noGrp="1" noChangeArrowheads="1"/>
          </p:cNvSpPr>
          <p:nvPr>
            <p:ph idx="1"/>
          </p:nvPr>
        </p:nvSpPr>
        <p:spPr>
          <a:xfrm>
            <a:off x="495300" y="817563"/>
            <a:ext cx="8318500" cy="5572125"/>
          </a:xfrm>
        </p:spPr>
        <p:txBody>
          <a:bodyPr/>
          <a:lstStyle/>
          <a:p>
            <a:pPr marL="457200" indent="-457200">
              <a:buFont typeface="Webdings" pitchFamily="18" charset="2"/>
              <a:buAutoNum type="arabicPeriod"/>
            </a:pPr>
            <a:r>
              <a:rPr lang="en-US"/>
              <a:t>State if the following are true or false.</a:t>
            </a:r>
          </a:p>
          <a:p>
            <a:pPr marL="909638" lvl="1" indent="-457200">
              <a:buSzTx/>
              <a:buFont typeface="Webdings" pitchFamily="18" charset="2"/>
              <a:buAutoNum type="alphaLcParenR"/>
            </a:pPr>
            <a:r>
              <a:rPr lang="en-US"/>
              <a:t>Every claim goes through the intake phase.</a:t>
            </a:r>
          </a:p>
          <a:p>
            <a:pPr marL="909638" lvl="1" indent="-457200">
              <a:buSzTx/>
              <a:buFont typeface="Webdings" pitchFamily="18" charset="2"/>
              <a:buAutoNum type="alphaLcParenR"/>
            </a:pPr>
            <a:r>
              <a:rPr lang="en-US"/>
              <a:t>Every claim goes through the payment phase.</a:t>
            </a:r>
          </a:p>
          <a:p>
            <a:pPr marL="909638" lvl="1" indent="-457200">
              <a:buSzTx/>
              <a:buFont typeface="Webdings" pitchFamily="18" charset="2"/>
              <a:buAutoNum type="alphaLcParenR"/>
            </a:pPr>
            <a:r>
              <a:rPr lang="en-US"/>
              <a:t>Every claim goes through the recovery phase.</a:t>
            </a:r>
          </a:p>
          <a:p>
            <a:pPr marL="909638" lvl="1" indent="-457200">
              <a:buSzTx/>
              <a:buFont typeface="Webdings" pitchFamily="18" charset="2"/>
              <a:buAutoNum type="alphaLcParenR"/>
            </a:pPr>
            <a:r>
              <a:rPr lang="en-US"/>
              <a:t>Special investigations is a process that runs parallel to the regular claims process and is ongoing at all times for all claims.</a:t>
            </a:r>
          </a:p>
          <a:p>
            <a:pPr marL="909638" lvl="1" indent="-457200">
              <a:buSzTx/>
              <a:buFont typeface="Webdings" pitchFamily="18" charset="2"/>
              <a:buAutoNum type="alphaLcParenR"/>
            </a:pPr>
            <a:r>
              <a:rPr lang="en-US"/>
              <a:t>The carrier typically decides if they are going to pay on a claim (and how much) during the adjudication phase.</a:t>
            </a:r>
          </a:p>
          <a:p>
            <a:pPr marL="457200" indent="-457200">
              <a:buFont typeface="Webdings" pitchFamily="18" charset="2"/>
              <a:buAutoNum type="arabicPeriod"/>
            </a:pPr>
            <a:r>
              <a:rPr lang="en-US"/>
              <a:t>When is a claim or exposure at the "new loss completion" level?</a:t>
            </a:r>
          </a:p>
          <a:p>
            <a:pPr marL="457200" indent="-457200">
              <a:buFont typeface="Webdings" pitchFamily="18" charset="2"/>
              <a:buAutoNum type="arabicPeriod"/>
            </a:pPr>
            <a:r>
              <a:rPr lang="en-US"/>
              <a:t>What level do you want to get the claim and each exposure to and why?</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Review questions</a:t>
            </a:r>
          </a:p>
        </p:txBody>
      </p:sp>
      <p:sp>
        <p:nvSpPr>
          <p:cNvPr id="48131" name="Rectangle 3"/>
          <p:cNvSpPr>
            <a:spLocks noGrp="1" noChangeArrowheads="1"/>
          </p:cNvSpPr>
          <p:nvPr>
            <p:ph idx="1"/>
          </p:nvPr>
        </p:nvSpPr>
        <p:spPr>
          <a:xfrm>
            <a:off x="495300" y="962025"/>
            <a:ext cx="8318500" cy="5427663"/>
          </a:xfrm>
        </p:spPr>
        <p:txBody>
          <a:bodyPr/>
          <a:lstStyle/>
          <a:p>
            <a:pPr marL="457200" indent="-457200">
              <a:buFont typeface="Webdings" pitchFamily="18" charset="2"/>
              <a:buAutoNum type="arabicPeriod"/>
            </a:pPr>
            <a:r>
              <a:rPr lang="en-US"/>
              <a:t>What type of user manages the intake process?</a:t>
            </a:r>
          </a:p>
          <a:p>
            <a:pPr marL="457200" indent="-457200">
              <a:buFont typeface="Webdings" pitchFamily="18" charset="2"/>
              <a:buAutoNum type="arabicPeriod"/>
            </a:pPr>
            <a:r>
              <a:rPr lang="en-US"/>
              <a:t>What four things are required on every claim?</a:t>
            </a:r>
          </a:p>
          <a:p>
            <a:pPr marL="457200" indent="-457200">
              <a:buFont typeface="Webdings" pitchFamily="18" charset="2"/>
              <a:buAutoNum type="arabicPeriod"/>
            </a:pPr>
            <a:r>
              <a:rPr lang="en-US"/>
              <a:t>What information is typically passed to and from ClaimCenter and an FNOL application?</a:t>
            </a:r>
          </a:p>
          <a:p>
            <a:pPr marL="457200" indent="-457200">
              <a:buFont typeface="Webdings" pitchFamily="18" charset="2"/>
              <a:buAutoNum type="arabicPeriod"/>
            </a:pPr>
            <a:r>
              <a:rPr lang="en-US"/>
              <a:t>What three things are done during the claim setup process?</a:t>
            </a:r>
          </a:p>
          <a:p>
            <a:pPr marL="457200" indent="-457200">
              <a:buFont typeface="Webdings" pitchFamily="18" charset="2"/>
              <a:buAutoNum type="arabicPeriod"/>
            </a:pPr>
            <a:r>
              <a:rPr lang="en-US"/>
              <a:t>During validation, what happens to a </a:t>
            </a:r>
            <a:r>
              <a:rPr lang="en-US" i="1"/>
              <a:t>wizard</a:t>
            </a:r>
            <a:r>
              <a:rPr lang="en-US"/>
              <a:t> claim that:</a:t>
            </a:r>
          </a:p>
          <a:p>
            <a:pPr marL="909638" lvl="1" indent="-457200">
              <a:buSzTx/>
              <a:buFont typeface="Webdings" pitchFamily="18" charset="2"/>
              <a:buAutoNum type="alphaLcParenR"/>
            </a:pPr>
            <a:r>
              <a:rPr lang="en-US"/>
              <a:t>Does not meet all "load save" conditions?</a:t>
            </a:r>
          </a:p>
          <a:p>
            <a:pPr marL="909638" lvl="1" indent="-457200">
              <a:buSzTx/>
              <a:buFont typeface="Webdings" pitchFamily="18" charset="2"/>
              <a:buAutoNum type="alphaLcParenR"/>
            </a:pPr>
            <a:r>
              <a:rPr lang="en-US"/>
              <a:t>Does not meet all "new loss" conditions?</a:t>
            </a:r>
          </a:p>
          <a:p>
            <a:pPr marL="457200" indent="-457200">
              <a:buFont typeface="Webdings" pitchFamily="18" charset="2"/>
              <a:buAutoNum type="arabicPeriod"/>
            </a:pPr>
            <a:r>
              <a:rPr lang="en-US"/>
              <a:t>During validation, what happens to an </a:t>
            </a:r>
            <a:r>
              <a:rPr lang="en-US" i="1"/>
              <a:t>imported</a:t>
            </a:r>
            <a:r>
              <a:rPr lang="en-US"/>
              <a:t> claim that:</a:t>
            </a:r>
          </a:p>
          <a:p>
            <a:pPr marL="909638" lvl="1" indent="-457200">
              <a:buSzTx/>
              <a:buFont typeface="Webdings" pitchFamily="18" charset="2"/>
              <a:buAutoNum type="alphaLcParenR"/>
            </a:pPr>
            <a:r>
              <a:rPr lang="en-US"/>
              <a:t>Does not meet all "load save" conditions?</a:t>
            </a:r>
          </a:p>
          <a:p>
            <a:pPr marL="909638" lvl="1" indent="-457200">
              <a:buSzTx/>
              <a:buFont typeface="Webdings" pitchFamily="18" charset="2"/>
              <a:buAutoNum type="alphaLcParenR"/>
            </a:pPr>
            <a:r>
              <a:rPr lang="en-US"/>
              <a:t>Does not meet all "new loss" conditions?</a:t>
            </a:r>
          </a:p>
        </p:txBody>
      </p:sp>
    </p:spTree>
    <p:extLst>
      <p:ext uri="{BB962C8B-B14F-4D97-AF65-F5344CB8AC3E}">
        <p14:creationId xmlns:p14="http://schemas.microsoft.com/office/powerpoint/2010/main" val="206766797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a:t>Copyright © 2001-2014 Guidewire Software, Inc. All rights reserved.</a:t>
            </a:r>
          </a:p>
          <a:p>
            <a:pPr marL="0" indent="0">
              <a:buNone/>
            </a:pPr>
            <a:r>
              <a:rPr lang="en-US" sz="16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828188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Phase 2: Adjudication</a:t>
            </a:r>
          </a:p>
        </p:txBody>
      </p:sp>
      <p:pic>
        <p:nvPicPr>
          <p:cNvPr id="9219"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1" name="Rectangle 5"/>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2" name="Text Box 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9223" name="Text Box 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9224" name="Line 8"/>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9225" name="Group 9"/>
          <p:cNvGrpSpPr>
            <a:grpSpLocks/>
          </p:cNvGrpSpPr>
          <p:nvPr/>
        </p:nvGrpSpPr>
        <p:grpSpPr bwMode="auto">
          <a:xfrm>
            <a:off x="3403600" y="3195638"/>
            <a:ext cx="1600200" cy="649287"/>
            <a:chOff x="956" y="3106"/>
            <a:chExt cx="1008" cy="409"/>
          </a:xfrm>
        </p:grpSpPr>
        <p:sp>
          <p:nvSpPr>
            <p:cNvPr id="9250" name="Rectangle 10"/>
            <p:cNvSpPr>
              <a:spLocks noChangeArrowheads="1"/>
            </p:cNvSpPr>
            <p:nvPr/>
          </p:nvSpPr>
          <p:spPr bwMode="auto">
            <a:xfrm>
              <a:off x="956" y="3106"/>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51" name="Text Box 11"/>
            <p:cNvSpPr txBox="1">
              <a:spLocks noChangeArrowheads="1"/>
            </p:cNvSpPr>
            <p:nvPr/>
          </p:nvSpPr>
          <p:spPr bwMode="auto">
            <a:xfrm>
              <a:off x="998" y="3137"/>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Loss</a:t>
              </a:r>
              <a:br>
                <a:rPr lang="en-US" sz="1800" b="1"/>
              </a:br>
              <a:r>
                <a:rPr lang="en-US" sz="1800" b="1"/>
                <a:t>Assessment</a:t>
              </a:r>
            </a:p>
          </p:txBody>
        </p:sp>
      </p:grpSp>
      <p:grpSp>
        <p:nvGrpSpPr>
          <p:cNvPr id="9226" name="Group 12"/>
          <p:cNvGrpSpPr>
            <a:grpSpLocks/>
          </p:cNvGrpSpPr>
          <p:nvPr/>
        </p:nvGrpSpPr>
        <p:grpSpPr bwMode="auto">
          <a:xfrm>
            <a:off x="3402013" y="2547938"/>
            <a:ext cx="1600200" cy="649287"/>
            <a:chOff x="2497" y="1204"/>
            <a:chExt cx="1008" cy="409"/>
          </a:xfrm>
        </p:grpSpPr>
        <p:sp>
          <p:nvSpPr>
            <p:cNvPr id="9248" name="Rectangle 13"/>
            <p:cNvSpPr>
              <a:spLocks noChangeArrowheads="1"/>
            </p:cNvSpPr>
            <p:nvPr/>
          </p:nvSpPr>
          <p:spPr bwMode="auto">
            <a:xfrm>
              <a:off x="2497" y="1204"/>
              <a:ext cx="1008" cy="409"/>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9249" name="Text Box 14"/>
            <p:cNvSpPr txBox="1">
              <a:spLocks noChangeArrowheads="1"/>
            </p:cNvSpPr>
            <p:nvPr/>
          </p:nvSpPr>
          <p:spPr bwMode="auto">
            <a:xfrm>
              <a:off x="2539" y="1235"/>
              <a:ext cx="92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a:t>Discovery/</a:t>
              </a:r>
              <a:br>
                <a:rPr lang="en-US" sz="1800" b="1"/>
              </a:br>
              <a:r>
                <a:rPr lang="en-US" sz="1800" b="1"/>
                <a:t>Investigation</a:t>
              </a:r>
            </a:p>
          </p:txBody>
        </p:sp>
      </p:grpSp>
      <p:grpSp>
        <p:nvGrpSpPr>
          <p:cNvPr id="9227" name="Group 15"/>
          <p:cNvGrpSpPr>
            <a:grpSpLocks/>
          </p:cNvGrpSpPr>
          <p:nvPr/>
        </p:nvGrpSpPr>
        <p:grpSpPr bwMode="auto">
          <a:xfrm>
            <a:off x="5970588" y="1706563"/>
            <a:ext cx="1350962" cy="1662112"/>
            <a:chOff x="4855" y="2368"/>
            <a:chExt cx="583" cy="717"/>
          </a:xfrm>
        </p:grpSpPr>
        <p:pic>
          <p:nvPicPr>
            <p:cNvPr id="9229" name="Picture 16"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8" y="2446"/>
              <a:ext cx="430"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Freeform 17"/>
            <p:cNvSpPr>
              <a:spLocks/>
            </p:cNvSpPr>
            <p:nvPr/>
          </p:nvSpPr>
          <p:spPr bwMode="auto">
            <a:xfrm>
              <a:off x="4855" y="2368"/>
              <a:ext cx="160" cy="704"/>
            </a:xfrm>
            <a:custGeom>
              <a:avLst/>
              <a:gdLst>
                <a:gd name="T0" fmla="*/ 1 w 253"/>
                <a:gd name="T1" fmla="*/ 0 h 2449"/>
                <a:gd name="T2" fmla="*/ 37 w 253"/>
                <a:gd name="T3" fmla="*/ 0 h 2449"/>
                <a:gd name="T4" fmla="*/ 37 w 253"/>
                <a:gd name="T5" fmla="*/ 3 h 2449"/>
                <a:gd name="T6" fmla="*/ 39 w 253"/>
                <a:gd name="T7" fmla="*/ 7 h 2449"/>
                <a:gd name="T8" fmla="*/ 40 w 253"/>
                <a:gd name="T9" fmla="*/ 12 h 2449"/>
                <a:gd name="T10" fmla="*/ 40 w 253"/>
                <a:gd name="T11" fmla="*/ 17 h 2449"/>
                <a:gd name="T12" fmla="*/ 3 w 253"/>
                <a:gd name="T13" fmla="*/ 17 h 2449"/>
                <a:gd name="T14" fmla="*/ 3 w 253"/>
                <a:gd name="T15" fmla="*/ 12 h 2449"/>
                <a:gd name="T16" fmla="*/ 0 w 253"/>
                <a:gd name="T17" fmla="*/ 7 h 2449"/>
                <a:gd name="T18" fmla="*/ 1 w 253"/>
                <a:gd name="T19" fmla="*/ 0 h 2449"/>
                <a:gd name="T20" fmla="*/ 1 w 253"/>
                <a:gd name="T21" fmla="*/ 0 h 2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2449"/>
                <a:gd name="T35" fmla="*/ 253 w 253"/>
                <a:gd name="T36" fmla="*/ 2449 h 2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2449">
                  <a:moveTo>
                    <a:pt x="2" y="0"/>
                  </a:moveTo>
                  <a:lnTo>
                    <a:pt x="236" y="0"/>
                  </a:lnTo>
                  <a:lnTo>
                    <a:pt x="236" y="428"/>
                  </a:lnTo>
                  <a:lnTo>
                    <a:pt x="245" y="996"/>
                  </a:lnTo>
                  <a:lnTo>
                    <a:pt x="253" y="1812"/>
                  </a:lnTo>
                  <a:lnTo>
                    <a:pt x="249" y="2449"/>
                  </a:lnTo>
                  <a:lnTo>
                    <a:pt x="19" y="2449"/>
                  </a:lnTo>
                  <a:lnTo>
                    <a:pt x="15" y="1772"/>
                  </a:lnTo>
                  <a:lnTo>
                    <a:pt x="0" y="1055"/>
                  </a:lnTo>
                  <a:lnTo>
                    <a:pt x="2" y="0"/>
                  </a:lnTo>
                  <a:close/>
                </a:path>
              </a:pathLst>
            </a:custGeom>
            <a:solidFill>
              <a:srgbClr val="CC9900"/>
            </a:solidFill>
            <a:ln w="12700">
              <a:solidFill>
                <a:srgbClr val="000000"/>
              </a:solidFill>
              <a:round/>
              <a:headEnd/>
              <a:tailEnd/>
            </a:ln>
          </p:spPr>
          <p:txBody>
            <a:bodyPr/>
            <a:lstStyle/>
            <a:p>
              <a:endParaRPr lang="en-US"/>
            </a:p>
          </p:txBody>
        </p:sp>
        <p:sp>
          <p:nvSpPr>
            <p:cNvPr id="9231" name="Freeform 18"/>
            <p:cNvSpPr>
              <a:spLocks/>
            </p:cNvSpPr>
            <p:nvPr/>
          </p:nvSpPr>
          <p:spPr bwMode="auto">
            <a:xfrm>
              <a:off x="4976" y="2968"/>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9" y="57"/>
                  </a:moveTo>
                  <a:lnTo>
                    <a:pt x="2" y="55"/>
                  </a:lnTo>
                  <a:lnTo>
                    <a:pt x="0" y="2"/>
                  </a:lnTo>
                  <a:lnTo>
                    <a:pt x="76" y="0"/>
                  </a:lnTo>
                  <a:lnTo>
                    <a:pt x="69" y="57"/>
                  </a:lnTo>
                  <a:close/>
                </a:path>
              </a:pathLst>
            </a:custGeom>
            <a:solidFill>
              <a:srgbClr val="000000"/>
            </a:solidFill>
            <a:ln w="12700">
              <a:solidFill>
                <a:srgbClr val="000000"/>
              </a:solidFill>
              <a:round/>
              <a:headEnd/>
              <a:tailEnd/>
            </a:ln>
          </p:spPr>
          <p:txBody>
            <a:bodyPr/>
            <a:lstStyle/>
            <a:p>
              <a:endParaRPr lang="en-US"/>
            </a:p>
          </p:txBody>
        </p:sp>
        <p:sp>
          <p:nvSpPr>
            <p:cNvPr id="9232" name="Freeform 19"/>
            <p:cNvSpPr>
              <a:spLocks/>
            </p:cNvSpPr>
            <p:nvPr/>
          </p:nvSpPr>
          <p:spPr bwMode="auto">
            <a:xfrm>
              <a:off x="4951" y="293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3" name="Freeform 20"/>
            <p:cNvSpPr>
              <a:spLocks/>
            </p:cNvSpPr>
            <p:nvPr/>
          </p:nvSpPr>
          <p:spPr bwMode="auto">
            <a:xfrm>
              <a:off x="4976" y="2887"/>
              <a:ext cx="30" cy="23"/>
            </a:xfrm>
            <a:custGeom>
              <a:avLst/>
              <a:gdLst>
                <a:gd name="T0" fmla="*/ 2 w 78"/>
                <a:gd name="T1" fmla="*/ 2 h 59"/>
                <a:gd name="T2" fmla="*/ 0 w 78"/>
                <a:gd name="T3" fmla="*/ 1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5"/>
                  </a:lnTo>
                  <a:lnTo>
                    <a:pt x="0" y="2"/>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4" name="Freeform 21"/>
            <p:cNvSpPr>
              <a:spLocks/>
            </p:cNvSpPr>
            <p:nvPr/>
          </p:nvSpPr>
          <p:spPr bwMode="auto">
            <a:xfrm>
              <a:off x="4952" y="2851"/>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2"/>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35" name="Freeform 22"/>
            <p:cNvSpPr>
              <a:spLocks/>
            </p:cNvSpPr>
            <p:nvPr/>
          </p:nvSpPr>
          <p:spPr bwMode="auto">
            <a:xfrm>
              <a:off x="4975" y="2805"/>
              <a:ext cx="31" cy="24"/>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0"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36" name="Freeform 23"/>
            <p:cNvSpPr>
              <a:spLocks/>
            </p:cNvSpPr>
            <p:nvPr/>
          </p:nvSpPr>
          <p:spPr bwMode="auto">
            <a:xfrm>
              <a:off x="4952" y="2771"/>
              <a:ext cx="54" cy="17"/>
            </a:xfrm>
            <a:custGeom>
              <a:avLst/>
              <a:gdLst>
                <a:gd name="T0" fmla="*/ 3 w 139"/>
                <a:gd name="T1" fmla="*/ 1 h 46"/>
                <a:gd name="T2" fmla="*/ 0 w 139"/>
                <a:gd name="T3" fmla="*/ 1 h 46"/>
                <a:gd name="T4" fmla="*/ 0 w 139"/>
                <a:gd name="T5" fmla="*/ 0 h 46"/>
                <a:gd name="T6" fmla="*/ 3 w 139"/>
                <a:gd name="T7" fmla="*/ 0 h 46"/>
                <a:gd name="T8" fmla="*/ 3 w 139"/>
                <a:gd name="T9" fmla="*/ 1 h 46"/>
                <a:gd name="T10" fmla="*/ 3 w 139"/>
                <a:gd name="T11" fmla="*/ 1 h 46"/>
                <a:gd name="T12" fmla="*/ 0 60000 65536"/>
                <a:gd name="T13" fmla="*/ 0 60000 65536"/>
                <a:gd name="T14" fmla="*/ 0 60000 65536"/>
                <a:gd name="T15" fmla="*/ 0 60000 65536"/>
                <a:gd name="T16" fmla="*/ 0 60000 65536"/>
                <a:gd name="T17" fmla="*/ 0 60000 65536"/>
                <a:gd name="T18" fmla="*/ 0 w 139"/>
                <a:gd name="T19" fmla="*/ 0 h 46"/>
                <a:gd name="T20" fmla="*/ 139 w 139"/>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39" h="46">
                  <a:moveTo>
                    <a:pt x="135" y="46"/>
                  </a:moveTo>
                  <a:lnTo>
                    <a:pt x="0" y="46"/>
                  </a:lnTo>
                  <a:lnTo>
                    <a:pt x="0" y="0"/>
                  </a:lnTo>
                  <a:lnTo>
                    <a:pt x="139" y="0"/>
                  </a:lnTo>
                  <a:lnTo>
                    <a:pt x="135" y="46"/>
                  </a:lnTo>
                  <a:close/>
                </a:path>
              </a:pathLst>
            </a:custGeom>
            <a:solidFill>
              <a:srgbClr val="000000"/>
            </a:solidFill>
            <a:ln w="12700">
              <a:solidFill>
                <a:srgbClr val="000000"/>
              </a:solidFill>
              <a:round/>
              <a:headEnd/>
              <a:tailEnd/>
            </a:ln>
          </p:spPr>
          <p:txBody>
            <a:bodyPr/>
            <a:lstStyle/>
            <a:p>
              <a:endParaRPr lang="en-US"/>
            </a:p>
          </p:txBody>
        </p:sp>
        <p:sp>
          <p:nvSpPr>
            <p:cNvPr id="9237" name="Freeform 24"/>
            <p:cNvSpPr>
              <a:spLocks/>
            </p:cNvSpPr>
            <p:nvPr/>
          </p:nvSpPr>
          <p:spPr bwMode="auto">
            <a:xfrm>
              <a:off x="4975" y="2725"/>
              <a:ext cx="31" cy="24"/>
            </a:xfrm>
            <a:custGeom>
              <a:avLst/>
              <a:gdLst>
                <a:gd name="T0" fmla="*/ 2 w 78"/>
                <a:gd name="T1" fmla="*/ 2 h 61"/>
                <a:gd name="T2" fmla="*/ 0 w 78"/>
                <a:gd name="T3" fmla="*/ 2 h 61"/>
                <a:gd name="T4" fmla="*/ 0 w 78"/>
                <a:gd name="T5" fmla="*/ 0 h 61"/>
                <a:gd name="T6" fmla="*/ 2 w 78"/>
                <a:gd name="T7" fmla="*/ 0 h 61"/>
                <a:gd name="T8" fmla="*/ 2 w 78"/>
                <a:gd name="T9" fmla="*/ 2 h 61"/>
                <a:gd name="T10" fmla="*/ 2 w 78"/>
                <a:gd name="T11" fmla="*/ 2 h 61"/>
                <a:gd name="T12" fmla="*/ 0 60000 65536"/>
                <a:gd name="T13" fmla="*/ 0 60000 65536"/>
                <a:gd name="T14" fmla="*/ 0 60000 65536"/>
                <a:gd name="T15" fmla="*/ 0 60000 65536"/>
                <a:gd name="T16" fmla="*/ 0 60000 65536"/>
                <a:gd name="T17" fmla="*/ 0 60000 65536"/>
                <a:gd name="T18" fmla="*/ 0 w 78"/>
                <a:gd name="T19" fmla="*/ 0 h 61"/>
                <a:gd name="T20" fmla="*/ 78 w 78"/>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8" h="61">
                  <a:moveTo>
                    <a:pt x="70" y="61"/>
                  </a:moveTo>
                  <a:lnTo>
                    <a:pt x="2" y="57"/>
                  </a:lnTo>
                  <a:lnTo>
                    <a:pt x="0" y="2"/>
                  </a:lnTo>
                  <a:lnTo>
                    <a:pt x="78" y="0"/>
                  </a:lnTo>
                  <a:lnTo>
                    <a:pt x="70" y="61"/>
                  </a:lnTo>
                  <a:close/>
                </a:path>
              </a:pathLst>
            </a:custGeom>
            <a:solidFill>
              <a:srgbClr val="000000"/>
            </a:solidFill>
            <a:ln w="12700">
              <a:solidFill>
                <a:srgbClr val="000000"/>
              </a:solidFill>
              <a:round/>
              <a:headEnd/>
              <a:tailEnd/>
            </a:ln>
          </p:spPr>
          <p:txBody>
            <a:bodyPr/>
            <a:lstStyle/>
            <a:p>
              <a:endParaRPr lang="en-US"/>
            </a:p>
          </p:txBody>
        </p:sp>
        <p:sp>
          <p:nvSpPr>
            <p:cNvPr id="9238" name="Freeform 25"/>
            <p:cNvSpPr>
              <a:spLocks/>
            </p:cNvSpPr>
            <p:nvPr/>
          </p:nvSpPr>
          <p:spPr bwMode="auto">
            <a:xfrm>
              <a:off x="4951" y="2690"/>
              <a:ext cx="55" cy="17"/>
            </a:xfrm>
            <a:custGeom>
              <a:avLst/>
              <a:gdLst>
                <a:gd name="T0" fmla="*/ 3 w 139"/>
                <a:gd name="T1" fmla="*/ 1 h 44"/>
                <a:gd name="T2" fmla="*/ 0 w 139"/>
                <a:gd name="T3" fmla="*/ 1 h 44"/>
                <a:gd name="T4" fmla="*/ 0 w 139"/>
                <a:gd name="T5" fmla="*/ 0 h 44"/>
                <a:gd name="T6" fmla="*/ 4 w 139"/>
                <a:gd name="T7" fmla="*/ 0 h 44"/>
                <a:gd name="T8" fmla="*/ 3 w 139"/>
                <a:gd name="T9" fmla="*/ 1 h 44"/>
                <a:gd name="T10" fmla="*/ 3 w 139"/>
                <a:gd name="T11" fmla="*/ 1 h 44"/>
                <a:gd name="T12" fmla="*/ 0 60000 65536"/>
                <a:gd name="T13" fmla="*/ 0 60000 65536"/>
                <a:gd name="T14" fmla="*/ 0 60000 65536"/>
                <a:gd name="T15" fmla="*/ 0 60000 65536"/>
                <a:gd name="T16" fmla="*/ 0 60000 65536"/>
                <a:gd name="T17" fmla="*/ 0 60000 65536"/>
                <a:gd name="T18" fmla="*/ 0 w 139"/>
                <a:gd name="T19" fmla="*/ 0 h 44"/>
                <a:gd name="T20" fmla="*/ 139 w 139"/>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9" h="44">
                  <a:moveTo>
                    <a:pt x="135" y="44"/>
                  </a:moveTo>
                  <a:lnTo>
                    <a:pt x="0" y="44"/>
                  </a:lnTo>
                  <a:lnTo>
                    <a:pt x="0" y="2"/>
                  </a:lnTo>
                  <a:lnTo>
                    <a:pt x="139"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39" name="Freeform 26"/>
            <p:cNvSpPr>
              <a:spLocks/>
            </p:cNvSpPr>
            <p:nvPr/>
          </p:nvSpPr>
          <p:spPr bwMode="auto">
            <a:xfrm>
              <a:off x="4976" y="2644"/>
              <a:ext cx="30" cy="23"/>
            </a:xfrm>
            <a:custGeom>
              <a:avLst/>
              <a:gdLst>
                <a:gd name="T0" fmla="*/ 2 w 78"/>
                <a:gd name="T1" fmla="*/ 2 h 59"/>
                <a:gd name="T2" fmla="*/ 0 w 78"/>
                <a:gd name="T3" fmla="*/ 2 h 59"/>
                <a:gd name="T4" fmla="*/ 0 w 78"/>
                <a:gd name="T5" fmla="*/ 0 h 59"/>
                <a:gd name="T6" fmla="*/ 2 w 78"/>
                <a:gd name="T7" fmla="*/ 0 h 59"/>
                <a:gd name="T8" fmla="*/ 2 w 78"/>
                <a:gd name="T9" fmla="*/ 2 h 59"/>
                <a:gd name="T10" fmla="*/ 2 w 78"/>
                <a:gd name="T11" fmla="*/ 2 h 59"/>
                <a:gd name="T12" fmla="*/ 0 60000 65536"/>
                <a:gd name="T13" fmla="*/ 0 60000 65536"/>
                <a:gd name="T14" fmla="*/ 0 60000 65536"/>
                <a:gd name="T15" fmla="*/ 0 60000 65536"/>
                <a:gd name="T16" fmla="*/ 0 60000 65536"/>
                <a:gd name="T17" fmla="*/ 0 60000 65536"/>
                <a:gd name="T18" fmla="*/ 0 w 78"/>
                <a:gd name="T19" fmla="*/ 0 h 59"/>
                <a:gd name="T20" fmla="*/ 78 w 7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8" h="59">
                  <a:moveTo>
                    <a:pt x="67" y="59"/>
                  </a:moveTo>
                  <a:lnTo>
                    <a:pt x="2" y="57"/>
                  </a:lnTo>
                  <a:lnTo>
                    <a:pt x="0" y="4"/>
                  </a:lnTo>
                  <a:lnTo>
                    <a:pt x="78"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0" name="Freeform 27"/>
            <p:cNvSpPr>
              <a:spLocks/>
            </p:cNvSpPr>
            <p:nvPr/>
          </p:nvSpPr>
          <p:spPr bwMode="auto">
            <a:xfrm>
              <a:off x="4952" y="2609"/>
              <a:ext cx="54" cy="17"/>
            </a:xfrm>
            <a:custGeom>
              <a:avLst/>
              <a:gdLst>
                <a:gd name="T0" fmla="*/ 3 w 139"/>
                <a:gd name="T1" fmla="*/ 1 h 43"/>
                <a:gd name="T2" fmla="*/ 0 w 139"/>
                <a:gd name="T3" fmla="*/ 1 h 43"/>
                <a:gd name="T4" fmla="*/ 0 w 139"/>
                <a:gd name="T5" fmla="*/ 0 h 43"/>
                <a:gd name="T6" fmla="*/ 3 w 139"/>
                <a:gd name="T7" fmla="*/ 0 h 43"/>
                <a:gd name="T8" fmla="*/ 3 w 139"/>
                <a:gd name="T9" fmla="*/ 1 h 43"/>
                <a:gd name="T10" fmla="*/ 3 w 139"/>
                <a:gd name="T11" fmla="*/ 1 h 43"/>
                <a:gd name="T12" fmla="*/ 0 60000 65536"/>
                <a:gd name="T13" fmla="*/ 0 60000 65536"/>
                <a:gd name="T14" fmla="*/ 0 60000 65536"/>
                <a:gd name="T15" fmla="*/ 0 60000 65536"/>
                <a:gd name="T16" fmla="*/ 0 60000 65536"/>
                <a:gd name="T17" fmla="*/ 0 60000 65536"/>
                <a:gd name="T18" fmla="*/ 0 w 139"/>
                <a:gd name="T19" fmla="*/ 0 h 43"/>
                <a:gd name="T20" fmla="*/ 139 w 139"/>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39" h="43">
                  <a:moveTo>
                    <a:pt x="135" y="43"/>
                  </a:moveTo>
                  <a:lnTo>
                    <a:pt x="0" y="43"/>
                  </a:lnTo>
                  <a:lnTo>
                    <a:pt x="0" y="0"/>
                  </a:lnTo>
                  <a:lnTo>
                    <a:pt x="139" y="0"/>
                  </a:lnTo>
                  <a:lnTo>
                    <a:pt x="135" y="43"/>
                  </a:lnTo>
                  <a:close/>
                </a:path>
              </a:pathLst>
            </a:custGeom>
            <a:solidFill>
              <a:srgbClr val="000000"/>
            </a:solidFill>
            <a:ln w="12700">
              <a:solidFill>
                <a:srgbClr val="000000"/>
              </a:solidFill>
              <a:round/>
              <a:headEnd/>
              <a:tailEnd/>
            </a:ln>
          </p:spPr>
          <p:txBody>
            <a:bodyPr/>
            <a:lstStyle/>
            <a:p>
              <a:endParaRPr lang="en-US"/>
            </a:p>
          </p:txBody>
        </p:sp>
        <p:sp>
          <p:nvSpPr>
            <p:cNvPr id="9241" name="Freeform 28"/>
            <p:cNvSpPr>
              <a:spLocks/>
            </p:cNvSpPr>
            <p:nvPr/>
          </p:nvSpPr>
          <p:spPr bwMode="auto">
            <a:xfrm>
              <a:off x="4976" y="2563"/>
              <a:ext cx="30" cy="24"/>
            </a:xfrm>
            <a:custGeom>
              <a:avLst/>
              <a:gdLst>
                <a:gd name="T0" fmla="*/ 2 w 76"/>
                <a:gd name="T1" fmla="*/ 2 h 59"/>
                <a:gd name="T2" fmla="*/ 0 w 76"/>
                <a:gd name="T3" fmla="*/ 2 h 59"/>
                <a:gd name="T4" fmla="*/ 0 w 76"/>
                <a:gd name="T5" fmla="*/ 0 h 59"/>
                <a:gd name="T6" fmla="*/ 2 w 76"/>
                <a:gd name="T7" fmla="*/ 0 h 59"/>
                <a:gd name="T8" fmla="*/ 2 w 76"/>
                <a:gd name="T9" fmla="*/ 2 h 59"/>
                <a:gd name="T10" fmla="*/ 2 w 76"/>
                <a:gd name="T11" fmla="*/ 2 h 59"/>
                <a:gd name="T12" fmla="*/ 0 60000 65536"/>
                <a:gd name="T13" fmla="*/ 0 60000 65536"/>
                <a:gd name="T14" fmla="*/ 0 60000 65536"/>
                <a:gd name="T15" fmla="*/ 0 60000 65536"/>
                <a:gd name="T16" fmla="*/ 0 60000 65536"/>
                <a:gd name="T17" fmla="*/ 0 60000 65536"/>
                <a:gd name="T18" fmla="*/ 0 w 76"/>
                <a:gd name="T19" fmla="*/ 0 h 59"/>
                <a:gd name="T20" fmla="*/ 76 w 76"/>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76" h="59">
                  <a:moveTo>
                    <a:pt x="67" y="59"/>
                  </a:moveTo>
                  <a:lnTo>
                    <a:pt x="2" y="57"/>
                  </a:lnTo>
                  <a:lnTo>
                    <a:pt x="0" y="2"/>
                  </a:lnTo>
                  <a:lnTo>
                    <a:pt x="76" y="0"/>
                  </a:lnTo>
                  <a:lnTo>
                    <a:pt x="67" y="59"/>
                  </a:lnTo>
                  <a:close/>
                </a:path>
              </a:pathLst>
            </a:custGeom>
            <a:solidFill>
              <a:srgbClr val="000000"/>
            </a:solidFill>
            <a:ln w="12700">
              <a:solidFill>
                <a:srgbClr val="000000"/>
              </a:solidFill>
              <a:round/>
              <a:headEnd/>
              <a:tailEnd/>
            </a:ln>
          </p:spPr>
          <p:txBody>
            <a:bodyPr/>
            <a:lstStyle/>
            <a:p>
              <a:endParaRPr lang="en-US"/>
            </a:p>
          </p:txBody>
        </p:sp>
        <p:sp>
          <p:nvSpPr>
            <p:cNvPr id="9242" name="Freeform 29"/>
            <p:cNvSpPr>
              <a:spLocks/>
            </p:cNvSpPr>
            <p:nvPr/>
          </p:nvSpPr>
          <p:spPr bwMode="auto">
            <a:xfrm>
              <a:off x="4951" y="2529"/>
              <a:ext cx="55" cy="17"/>
            </a:xfrm>
            <a:custGeom>
              <a:avLst/>
              <a:gdLst>
                <a:gd name="T0" fmla="*/ 3 w 140"/>
                <a:gd name="T1" fmla="*/ 1 h 44"/>
                <a:gd name="T2" fmla="*/ 0 w 140"/>
                <a:gd name="T3" fmla="*/ 1 h 44"/>
                <a:gd name="T4" fmla="*/ 0 w 140"/>
                <a:gd name="T5" fmla="*/ 0 h 44"/>
                <a:gd name="T6" fmla="*/ 4 w 140"/>
                <a:gd name="T7" fmla="*/ 0 h 44"/>
                <a:gd name="T8" fmla="*/ 3 w 140"/>
                <a:gd name="T9" fmla="*/ 1 h 44"/>
                <a:gd name="T10" fmla="*/ 3 w 140"/>
                <a:gd name="T11" fmla="*/ 1 h 44"/>
                <a:gd name="T12" fmla="*/ 0 60000 65536"/>
                <a:gd name="T13" fmla="*/ 0 60000 65536"/>
                <a:gd name="T14" fmla="*/ 0 60000 65536"/>
                <a:gd name="T15" fmla="*/ 0 60000 65536"/>
                <a:gd name="T16" fmla="*/ 0 60000 65536"/>
                <a:gd name="T17" fmla="*/ 0 60000 65536"/>
                <a:gd name="T18" fmla="*/ 0 w 140"/>
                <a:gd name="T19" fmla="*/ 0 h 44"/>
                <a:gd name="T20" fmla="*/ 140 w 140"/>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0" h="44">
                  <a:moveTo>
                    <a:pt x="136" y="44"/>
                  </a:moveTo>
                  <a:lnTo>
                    <a:pt x="1" y="44"/>
                  </a:lnTo>
                  <a:lnTo>
                    <a:pt x="0" y="0"/>
                  </a:lnTo>
                  <a:lnTo>
                    <a:pt x="140" y="0"/>
                  </a:lnTo>
                  <a:lnTo>
                    <a:pt x="136" y="44"/>
                  </a:lnTo>
                  <a:close/>
                </a:path>
              </a:pathLst>
            </a:custGeom>
            <a:solidFill>
              <a:srgbClr val="000000"/>
            </a:solidFill>
            <a:ln w="12700">
              <a:solidFill>
                <a:srgbClr val="000000"/>
              </a:solidFill>
              <a:round/>
              <a:headEnd/>
              <a:tailEnd/>
            </a:ln>
          </p:spPr>
          <p:txBody>
            <a:bodyPr/>
            <a:lstStyle/>
            <a:p>
              <a:endParaRPr lang="en-US"/>
            </a:p>
          </p:txBody>
        </p:sp>
        <p:sp>
          <p:nvSpPr>
            <p:cNvPr id="9243" name="Freeform 30"/>
            <p:cNvSpPr>
              <a:spLocks/>
            </p:cNvSpPr>
            <p:nvPr/>
          </p:nvSpPr>
          <p:spPr bwMode="auto">
            <a:xfrm>
              <a:off x="4977" y="2401"/>
              <a:ext cx="29" cy="24"/>
            </a:xfrm>
            <a:custGeom>
              <a:avLst/>
              <a:gdLst>
                <a:gd name="T0" fmla="*/ 2 w 76"/>
                <a:gd name="T1" fmla="*/ 2 h 61"/>
                <a:gd name="T2" fmla="*/ 0 w 76"/>
                <a:gd name="T3" fmla="*/ 2 h 61"/>
                <a:gd name="T4" fmla="*/ 0 w 76"/>
                <a:gd name="T5" fmla="*/ 0 h 61"/>
                <a:gd name="T6" fmla="*/ 2 w 76"/>
                <a:gd name="T7" fmla="*/ 0 h 61"/>
                <a:gd name="T8" fmla="*/ 2 w 76"/>
                <a:gd name="T9" fmla="*/ 2 h 61"/>
                <a:gd name="T10" fmla="*/ 2 w 76"/>
                <a:gd name="T11" fmla="*/ 2 h 61"/>
                <a:gd name="T12" fmla="*/ 0 60000 65536"/>
                <a:gd name="T13" fmla="*/ 0 60000 65536"/>
                <a:gd name="T14" fmla="*/ 0 60000 65536"/>
                <a:gd name="T15" fmla="*/ 0 60000 65536"/>
                <a:gd name="T16" fmla="*/ 0 60000 65536"/>
                <a:gd name="T17" fmla="*/ 0 60000 65536"/>
                <a:gd name="T18" fmla="*/ 0 w 76"/>
                <a:gd name="T19" fmla="*/ 0 h 61"/>
                <a:gd name="T20" fmla="*/ 76 w 7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76" h="61">
                  <a:moveTo>
                    <a:pt x="68" y="61"/>
                  </a:moveTo>
                  <a:lnTo>
                    <a:pt x="2" y="57"/>
                  </a:lnTo>
                  <a:lnTo>
                    <a:pt x="0" y="4"/>
                  </a:lnTo>
                  <a:lnTo>
                    <a:pt x="76" y="0"/>
                  </a:lnTo>
                  <a:lnTo>
                    <a:pt x="68" y="61"/>
                  </a:lnTo>
                  <a:close/>
                </a:path>
              </a:pathLst>
            </a:custGeom>
            <a:solidFill>
              <a:srgbClr val="000000"/>
            </a:solidFill>
            <a:ln w="12700">
              <a:solidFill>
                <a:srgbClr val="000000"/>
              </a:solidFill>
              <a:round/>
              <a:headEnd/>
              <a:tailEnd/>
            </a:ln>
          </p:spPr>
          <p:txBody>
            <a:bodyPr/>
            <a:lstStyle/>
            <a:p>
              <a:endParaRPr lang="en-US"/>
            </a:p>
          </p:txBody>
        </p:sp>
        <p:sp>
          <p:nvSpPr>
            <p:cNvPr id="9244" name="Freeform 31"/>
            <p:cNvSpPr>
              <a:spLocks/>
            </p:cNvSpPr>
            <p:nvPr/>
          </p:nvSpPr>
          <p:spPr bwMode="auto">
            <a:xfrm>
              <a:off x="4976" y="2483"/>
              <a:ext cx="30" cy="22"/>
            </a:xfrm>
            <a:custGeom>
              <a:avLst/>
              <a:gdLst>
                <a:gd name="T0" fmla="*/ 2 w 76"/>
                <a:gd name="T1" fmla="*/ 1 h 57"/>
                <a:gd name="T2" fmla="*/ 0 w 76"/>
                <a:gd name="T3" fmla="*/ 1 h 57"/>
                <a:gd name="T4" fmla="*/ 0 w 76"/>
                <a:gd name="T5" fmla="*/ 0 h 57"/>
                <a:gd name="T6" fmla="*/ 2 w 76"/>
                <a:gd name="T7" fmla="*/ 0 h 57"/>
                <a:gd name="T8" fmla="*/ 2 w 76"/>
                <a:gd name="T9" fmla="*/ 1 h 57"/>
                <a:gd name="T10" fmla="*/ 2 w 76"/>
                <a:gd name="T11" fmla="*/ 1 h 57"/>
                <a:gd name="T12" fmla="*/ 0 60000 65536"/>
                <a:gd name="T13" fmla="*/ 0 60000 65536"/>
                <a:gd name="T14" fmla="*/ 0 60000 65536"/>
                <a:gd name="T15" fmla="*/ 0 60000 65536"/>
                <a:gd name="T16" fmla="*/ 0 60000 65536"/>
                <a:gd name="T17" fmla="*/ 0 60000 65536"/>
                <a:gd name="T18" fmla="*/ 0 w 76"/>
                <a:gd name="T19" fmla="*/ 0 h 57"/>
                <a:gd name="T20" fmla="*/ 76 w 76"/>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76" h="57">
                  <a:moveTo>
                    <a:pt x="68" y="57"/>
                  </a:moveTo>
                  <a:lnTo>
                    <a:pt x="1" y="56"/>
                  </a:lnTo>
                  <a:lnTo>
                    <a:pt x="0" y="2"/>
                  </a:lnTo>
                  <a:lnTo>
                    <a:pt x="76" y="0"/>
                  </a:lnTo>
                  <a:lnTo>
                    <a:pt x="68" y="57"/>
                  </a:lnTo>
                  <a:close/>
                </a:path>
              </a:pathLst>
            </a:custGeom>
            <a:solidFill>
              <a:srgbClr val="000000"/>
            </a:solidFill>
            <a:ln w="12700">
              <a:solidFill>
                <a:srgbClr val="000000"/>
              </a:solidFill>
              <a:round/>
              <a:headEnd/>
              <a:tailEnd/>
            </a:ln>
          </p:spPr>
          <p:txBody>
            <a:bodyPr/>
            <a:lstStyle/>
            <a:p>
              <a:endParaRPr lang="en-US"/>
            </a:p>
          </p:txBody>
        </p:sp>
        <p:sp>
          <p:nvSpPr>
            <p:cNvPr id="9245" name="Freeform 32"/>
            <p:cNvSpPr>
              <a:spLocks/>
            </p:cNvSpPr>
            <p:nvPr/>
          </p:nvSpPr>
          <p:spPr bwMode="auto">
            <a:xfrm>
              <a:off x="4952" y="2448"/>
              <a:ext cx="54" cy="17"/>
            </a:xfrm>
            <a:custGeom>
              <a:avLst/>
              <a:gdLst>
                <a:gd name="T0" fmla="*/ 3 w 138"/>
                <a:gd name="T1" fmla="*/ 1 h 44"/>
                <a:gd name="T2" fmla="*/ 0 w 138"/>
                <a:gd name="T3" fmla="*/ 1 h 44"/>
                <a:gd name="T4" fmla="*/ 0 w 138"/>
                <a:gd name="T5" fmla="*/ 0 h 44"/>
                <a:gd name="T6" fmla="*/ 3 w 138"/>
                <a:gd name="T7" fmla="*/ 0 h 44"/>
                <a:gd name="T8" fmla="*/ 3 w 138"/>
                <a:gd name="T9" fmla="*/ 1 h 44"/>
                <a:gd name="T10" fmla="*/ 3 w 138"/>
                <a:gd name="T11" fmla="*/ 1 h 44"/>
                <a:gd name="T12" fmla="*/ 0 60000 65536"/>
                <a:gd name="T13" fmla="*/ 0 60000 65536"/>
                <a:gd name="T14" fmla="*/ 0 60000 65536"/>
                <a:gd name="T15" fmla="*/ 0 60000 65536"/>
                <a:gd name="T16" fmla="*/ 0 60000 65536"/>
                <a:gd name="T17" fmla="*/ 0 60000 65536"/>
                <a:gd name="T18" fmla="*/ 0 w 138"/>
                <a:gd name="T19" fmla="*/ 0 h 44"/>
                <a:gd name="T20" fmla="*/ 138 w 138"/>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38" h="44">
                  <a:moveTo>
                    <a:pt x="135" y="44"/>
                  </a:moveTo>
                  <a:lnTo>
                    <a:pt x="0" y="44"/>
                  </a:lnTo>
                  <a:lnTo>
                    <a:pt x="0" y="0"/>
                  </a:lnTo>
                  <a:lnTo>
                    <a:pt x="138" y="0"/>
                  </a:lnTo>
                  <a:lnTo>
                    <a:pt x="135" y="44"/>
                  </a:lnTo>
                  <a:close/>
                </a:path>
              </a:pathLst>
            </a:custGeom>
            <a:solidFill>
              <a:srgbClr val="000000"/>
            </a:solidFill>
            <a:ln w="12700">
              <a:solidFill>
                <a:srgbClr val="000000"/>
              </a:solidFill>
              <a:round/>
              <a:headEnd/>
              <a:tailEnd/>
            </a:ln>
          </p:spPr>
          <p:txBody>
            <a:bodyPr/>
            <a:lstStyle/>
            <a:p>
              <a:endParaRPr lang="en-US"/>
            </a:p>
          </p:txBody>
        </p:sp>
        <p:sp>
          <p:nvSpPr>
            <p:cNvPr id="9246" name="Rectangle 33"/>
            <p:cNvSpPr>
              <a:spLocks noChangeArrowheads="1"/>
            </p:cNvSpPr>
            <p:nvPr/>
          </p:nvSpPr>
          <p:spPr bwMode="auto">
            <a:xfrm>
              <a:off x="4860" y="2372"/>
              <a:ext cx="151" cy="6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47" name="Freeform 34"/>
            <p:cNvSpPr>
              <a:spLocks/>
            </p:cNvSpPr>
            <p:nvPr/>
          </p:nvSpPr>
          <p:spPr bwMode="auto">
            <a:xfrm>
              <a:off x="4951" y="3013"/>
              <a:ext cx="55" cy="17"/>
            </a:xfrm>
            <a:custGeom>
              <a:avLst/>
              <a:gdLst>
                <a:gd name="T0" fmla="*/ 3 w 141"/>
                <a:gd name="T1" fmla="*/ 1 h 44"/>
                <a:gd name="T2" fmla="*/ 0 w 141"/>
                <a:gd name="T3" fmla="*/ 1 h 44"/>
                <a:gd name="T4" fmla="*/ 0 w 141"/>
                <a:gd name="T5" fmla="*/ 0 h 44"/>
                <a:gd name="T6" fmla="*/ 3 w 141"/>
                <a:gd name="T7" fmla="*/ 0 h 44"/>
                <a:gd name="T8" fmla="*/ 3 w 141"/>
                <a:gd name="T9" fmla="*/ 1 h 44"/>
                <a:gd name="T10" fmla="*/ 3 w 141"/>
                <a:gd name="T11" fmla="*/ 1 h 44"/>
                <a:gd name="T12" fmla="*/ 0 60000 65536"/>
                <a:gd name="T13" fmla="*/ 0 60000 65536"/>
                <a:gd name="T14" fmla="*/ 0 60000 65536"/>
                <a:gd name="T15" fmla="*/ 0 60000 65536"/>
                <a:gd name="T16" fmla="*/ 0 60000 65536"/>
                <a:gd name="T17" fmla="*/ 0 60000 65536"/>
                <a:gd name="T18" fmla="*/ 0 w 141"/>
                <a:gd name="T19" fmla="*/ 0 h 44"/>
                <a:gd name="T20" fmla="*/ 141 w 141"/>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141" h="44">
                  <a:moveTo>
                    <a:pt x="135" y="44"/>
                  </a:moveTo>
                  <a:lnTo>
                    <a:pt x="0" y="44"/>
                  </a:lnTo>
                  <a:lnTo>
                    <a:pt x="0" y="0"/>
                  </a:lnTo>
                  <a:lnTo>
                    <a:pt x="141" y="0"/>
                  </a:lnTo>
                  <a:lnTo>
                    <a:pt x="135" y="44"/>
                  </a:lnTo>
                  <a:close/>
                </a:path>
              </a:pathLst>
            </a:custGeom>
            <a:solidFill>
              <a:srgbClr val="000000"/>
            </a:solidFill>
            <a:ln w="12700">
              <a:solidFill>
                <a:srgbClr val="000000"/>
              </a:solidFill>
              <a:round/>
              <a:headEnd/>
              <a:tailEnd/>
            </a:ln>
          </p:spPr>
          <p:txBody>
            <a:bodyPr/>
            <a:lstStyle/>
            <a:p>
              <a:endParaRPr lang="en-US"/>
            </a:p>
          </p:txBody>
        </p:sp>
      </p:grpSp>
      <p:sp>
        <p:nvSpPr>
          <p:cNvPr id="9228" name="Text Box 35"/>
          <p:cNvSpPr txBox="1">
            <a:spLocks noChangeArrowheads="1"/>
          </p:cNvSpPr>
          <p:nvPr/>
        </p:nvSpPr>
        <p:spPr bwMode="auto">
          <a:xfrm>
            <a:off x="7218363" y="1660525"/>
            <a:ext cx="523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6000" b="1">
                <a:solidFill>
                  <a:srgbClr val="33B251"/>
                </a:solidFill>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Phase 3: Payment</a:t>
            </a:r>
          </a:p>
        </p:txBody>
      </p:sp>
      <p:pic>
        <p:nvPicPr>
          <p:cNvPr id="10243" name="Picture 3"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3105150"/>
            <a:ext cx="4762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Group 4"/>
          <p:cNvGrpSpPr>
            <a:grpSpLocks/>
          </p:cNvGrpSpPr>
          <p:nvPr/>
        </p:nvGrpSpPr>
        <p:grpSpPr bwMode="auto">
          <a:xfrm>
            <a:off x="7167563" y="1439863"/>
            <a:ext cx="2038350" cy="2159000"/>
            <a:chOff x="4266" y="1084"/>
            <a:chExt cx="1015" cy="1075"/>
          </a:xfrm>
        </p:grpSpPr>
        <p:sp>
          <p:nvSpPr>
            <p:cNvPr id="10253" name="AutoShape 5"/>
            <p:cNvSpPr>
              <a:spLocks noChangeArrowheads="1"/>
            </p:cNvSpPr>
            <p:nvPr/>
          </p:nvSpPr>
          <p:spPr bwMode="auto">
            <a:xfrm rot="18704765" flipH="1">
              <a:off x="4920" y="1523"/>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4" name="AutoShape 6"/>
            <p:cNvSpPr>
              <a:spLocks noChangeArrowheads="1"/>
            </p:cNvSpPr>
            <p:nvPr/>
          </p:nvSpPr>
          <p:spPr bwMode="auto">
            <a:xfrm rot="18704765" flipH="1">
              <a:off x="4550" y="1697"/>
              <a:ext cx="142"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5" name="AutoShape 7"/>
            <p:cNvSpPr>
              <a:spLocks noChangeArrowheads="1"/>
            </p:cNvSpPr>
            <p:nvPr/>
          </p:nvSpPr>
          <p:spPr bwMode="auto">
            <a:xfrm rot="18704765" flipH="1">
              <a:off x="4851" y="165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6" name="AutoShape 8"/>
            <p:cNvSpPr>
              <a:spLocks noChangeArrowheads="1"/>
            </p:cNvSpPr>
            <p:nvPr/>
          </p:nvSpPr>
          <p:spPr bwMode="auto">
            <a:xfrm rot="18704765" flipH="1">
              <a:off x="4684" y="1690"/>
              <a:ext cx="141" cy="581"/>
            </a:xfrm>
            <a:prstGeom prst="roundRect">
              <a:avLst>
                <a:gd name="adj" fmla="val 50000"/>
              </a:avLst>
            </a:prstGeom>
            <a:solidFill>
              <a:srgbClr val="FFFF99"/>
            </a:solidFill>
            <a:ln w="12700" algn="ctr">
              <a:solidFill>
                <a:schemeClr val="bg1"/>
              </a:solidFill>
              <a:round/>
              <a:headEnd/>
              <a:tailEnd/>
            </a:ln>
          </p:spPr>
          <p:txBody>
            <a:bodyPr wrap="none" lIns="0" tIns="0" rIns="0" bIns="0" anchor="ctr">
              <a:spAutoFit/>
            </a:bodyPr>
            <a:lstStyle/>
            <a:p>
              <a:endParaRPr lang="en-US"/>
            </a:p>
          </p:txBody>
        </p:sp>
        <p:sp>
          <p:nvSpPr>
            <p:cNvPr id="10257" name="Rectangle 9"/>
            <p:cNvSpPr>
              <a:spLocks noChangeArrowheads="1"/>
            </p:cNvSpPr>
            <p:nvPr/>
          </p:nvSpPr>
          <p:spPr bwMode="auto">
            <a:xfrm rot="18770112" flipH="1">
              <a:off x="4442" y="1551"/>
              <a:ext cx="718" cy="49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sp>
          <p:nvSpPr>
            <p:cNvPr id="10258" name="Rectangle 10"/>
            <p:cNvSpPr>
              <a:spLocks noChangeArrowheads="1"/>
            </p:cNvSpPr>
            <p:nvPr/>
          </p:nvSpPr>
          <p:spPr bwMode="auto">
            <a:xfrm rot="18894043" flipH="1">
              <a:off x="4066" y="1284"/>
              <a:ext cx="693" cy="294"/>
            </a:xfrm>
            <a:prstGeom prst="rect">
              <a:avLst/>
            </a:prstGeom>
            <a:solidFill>
              <a:schemeClr val="hlink"/>
            </a:solidFill>
            <a:ln w="12700" algn="ctr">
              <a:solidFill>
                <a:schemeClr val="bg1"/>
              </a:solidFill>
              <a:miter lim="800000"/>
              <a:headEnd/>
              <a:tailEnd/>
            </a:ln>
          </p:spPr>
          <p:txBody>
            <a:bodyPr lIns="0" tIns="0" rIns="0" bIns="0" anchor="ctr">
              <a:spAutoFit/>
            </a:bodyPr>
            <a:lstStyle/>
            <a:p>
              <a:endParaRPr lang="en-US"/>
            </a:p>
          </p:txBody>
        </p:sp>
        <p:pic>
          <p:nvPicPr>
            <p:cNvPr id="10259"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4630" y="1554"/>
              <a:ext cx="3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Freeform 12"/>
            <p:cNvSpPr>
              <a:spLocks/>
            </p:cNvSpPr>
            <p:nvPr/>
          </p:nvSpPr>
          <p:spPr bwMode="auto">
            <a:xfrm flipH="1">
              <a:off x="4325" y="1334"/>
              <a:ext cx="827" cy="530"/>
            </a:xfrm>
            <a:custGeom>
              <a:avLst/>
              <a:gdLst>
                <a:gd name="T0" fmla="*/ 429 w 702"/>
                <a:gd name="T1" fmla="*/ 497 h 450"/>
                <a:gd name="T2" fmla="*/ 185 w 702"/>
                <a:gd name="T3" fmla="*/ 738 h 450"/>
                <a:gd name="T4" fmla="*/ 99 w 702"/>
                <a:gd name="T5" fmla="*/ 756 h 450"/>
                <a:gd name="T6" fmla="*/ 29 w 702"/>
                <a:gd name="T7" fmla="*/ 716 h 450"/>
                <a:gd name="T8" fmla="*/ 0 w 702"/>
                <a:gd name="T9" fmla="*/ 614 h 450"/>
                <a:gd name="T10" fmla="*/ 64 w 702"/>
                <a:gd name="T11" fmla="*/ 521 h 450"/>
                <a:gd name="T12" fmla="*/ 571 w 702"/>
                <a:gd name="T13" fmla="*/ 29 h 450"/>
                <a:gd name="T14" fmla="*/ 670 w 702"/>
                <a:gd name="T15" fmla="*/ 0 h 450"/>
                <a:gd name="T16" fmla="*/ 802 w 702"/>
                <a:gd name="T17" fmla="*/ 0 h 450"/>
                <a:gd name="T18" fmla="*/ 873 w 702"/>
                <a:gd name="T19" fmla="*/ 40 h 450"/>
                <a:gd name="T20" fmla="*/ 1334 w 702"/>
                <a:gd name="T21" fmla="*/ 525 h 450"/>
                <a:gd name="T22" fmla="*/ 1351 w 702"/>
                <a:gd name="T23" fmla="*/ 617 h 450"/>
                <a:gd name="T24" fmla="*/ 1341 w 702"/>
                <a:gd name="T25" fmla="*/ 716 h 450"/>
                <a:gd name="T26" fmla="*/ 1301 w 702"/>
                <a:gd name="T27" fmla="*/ 809 h 450"/>
                <a:gd name="T28" fmla="*/ 1248 w 702"/>
                <a:gd name="T29" fmla="*/ 866 h 450"/>
                <a:gd name="T30" fmla="*/ 873 w 702"/>
                <a:gd name="T31" fmla="*/ 475 h 450"/>
                <a:gd name="T32" fmla="*/ 790 w 702"/>
                <a:gd name="T33" fmla="*/ 531 h 450"/>
                <a:gd name="T34" fmla="*/ 688 w 702"/>
                <a:gd name="T35" fmla="*/ 554 h 450"/>
                <a:gd name="T36" fmla="*/ 561 w 702"/>
                <a:gd name="T37" fmla="*/ 554 h 450"/>
                <a:gd name="T38" fmla="*/ 478 w 702"/>
                <a:gd name="T39" fmla="*/ 537 h 450"/>
                <a:gd name="T40" fmla="*/ 429 w 702"/>
                <a:gd name="T41" fmla="*/ 497 h 4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2"/>
                <a:gd name="T64" fmla="*/ 0 h 450"/>
                <a:gd name="T65" fmla="*/ 702 w 702"/>
                <a:gd name="T66" fmla="*/ 450 h 4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2" h="450">
                  <a:moveTo>
                    <a:pt x="222" y="258"/>
                  </a:moveTo>
                  <a:lnTo>
                    <a:pt x="96" y="384"/>
                  </a:lnTo>
                  <a:lnTo>
                    <a:pt x="51" y="393"/>
                  </a:lnTo>
                  <a:lnTo>
                    <a:pt x="15" y="372"/>
                  </a:lnTo>
                  <a:lnTo>
                    <a:pt x="0" y="318"/>
                  </a:lnTo>
                  <a:lnTo>
                    <a:pt x="33" y="270"/>
                  </a:lnTo>
                  <a:lnTo>
                    <a:pt x="297" y="15"/>
                  </a:lnTo>
                  <a:lnTo>
                    <a:pt x="348" y="0"/>
                  </a:lnTo>
                  <a:lnTo>
                    <a:pt x="417" y="0"/>
                  </a:lnTo>
                  <a:lnTo>
                    <a:pt x="453" y="21"/>
                  </a:lnTo>
                  <a:lnTo>
                    <a:pt x="693" y="273"/>
                  </a:lnTo>
                  <a:lnTo>
                    <a:pt x="702" y="321"/>
                  </a:lnTo>
                  <a:lnTo>
                    <a:pt x="696" y="372"/>
                  </a:lnTo>
                  <a:lnTo>
                    <a:pt x="675" y="420"/>
                  </a:lnTo>
                  <a:lnTo>
                    <a:pt x="648" y="450"/>
                  </a:lnTo>
                  <a:lnTo>
                    <a:pt x="453" y="246"/>
                  </a:lnTo>
                  <a:lnTo>
                    <a:pt x="411" y="276"/>
                  </a:lnTo>
                  <a:lnTo>
                    <a:pt x="357" y="288"/>
                  </a:lnTo>
                  <a:lnTo>
                    <a:pt x="291" y="288"/>
                  </a:lnTo>
                  <a:lnTo>
                    <a:pt x="249" y="279"/>
                  </a:lnTo>
                  <a:lnTo>
                    <a:pt x="222" y="258"/>
                  </a:lnTo>
                  <a:close/>
                </a:path>
              </a:pathLst>
            </a:custGeom>
            <a:solidFill>
              <a:srgbClr val="FFFF99"/>
            </a:solidFill>
            <a:ln w="12700">
              <a:solidFill>
                <a:schemeClr val="bg1"/>
              </a:solidFill>
              <a:round/>
              <a:headEnd/>
              <a:tailEnd/>
            </a:ln>
          </p:spPr>
          <p:txBody>
            <a:bodyPr lIns="0" tIns="0" rIns="0" bIns="0" anchor="ctr">
              <a:spAutoFit/>
            </a:bodyPr>
            <a:lstStyle/>
            <a:p>
              <a:endParaRPr lang="en-US"/>
            </a:p>
          </p:txBody>
        </p:sp>
      </p:grpSp>
      <p:sp>
        <p:nvSpPr>
          <p:cNvPr id="10245" name="Rectangle 13"/>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6" name="Rectangle 14"/>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7" name="Rectangle 15"/>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48" name="Text Box 1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0249" name="Text Box 1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0250" name="Text Box 1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0251" name="Line 19"/>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Line 20"/>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4335463" y="1955800"/>
            <a:ext cx="2162175" cy="1782763"/>
            <a:chOff x="3332" y="230"/>
            <a:chExt cx="955" cy="789"/>
          </a:xfrm>
        </p:grpSpPr>
        <p:sp>
          <p:nvSpPr>
            <p:cNvPr id="11288" name="AutoShape 3"/>
            <p:cNvSpPr>
              <a:spLocks noChangeArrowheads="1"/>
            </p:cNvSpPr>
            <p:nvPr/>
          </p:nvSpPr>
          <p:spPr bwMode="auto">
            <a:xfrm>
              <a:off x="3332" y="383"/>
              <a:ext cx="955" cy="636"/>
            </a:xfrm>
            <a:prstGeom prst="cube">
              <a:avLst>
                <a:gd name="adj" fmla="val 18921"/>
              </a:avLst>
            </a:prstGeom>
            <a:solidFill>
              <a:srgbClr val="FFFF99"/>
            </a:solidFill>
            <a:ln w="12700">
              <a:solidFill>
                <a:srgbClr val="777777"/>
              </a:solidFill>
              <a:miter lim="800000"/>
              <a:headEnd/>
              <a:tailEnd/>
            </a:ln>
          </p:spPr>
          <p:txBody>
            <a:bodyPr wrap="none" anchor="ctr"/>
            <a:lstStyle/>
            <a:p>
              <a:endParaRPr lang="en-US"/>
            </a:p>
          </p:txBody>
        </p:sp>
        <p:sp>
          <p:nvSpPr>
            <p:cNvPr id="11289" name="Rectangle 4"/>
            <p:cNvSpPr>
              <a:spLocks noChangeArrowheads="1"/>
            </p:cNvSpPr>
            <p:nvPr/>
          </p:nvSpPr>
          <p:spPr bwMode="auto">
            <a:xfrm>
              <a:off x="3609" y="578"/>
              <a:ext cx="275" cy="441"/>
            </a:xfrm>
            <a:prstGeom prst="rect">
              <a:avLst/>
            </a:prstGeom>
            <a:solidFill>
              <a:srgbClr val="CC9900"/>
            </a:solidFill>
            <a:ln w="12700">
              <a:solidFill>
                <a:srgbClr val="777777"/>
              </a:solidFill>
              <a:miter lim="800000"/>
              <a:headEnd/>
              <a:tailEnd/>
            </a:ln>
          </p:spPr>
          <p:txBody>
            <a:bodyPr wrap="none" anchor="ctr"/>
            <a:lstStyle/>
            <a:p>
              <a:endParaRPr lang="en-US"/>
            </a:p>
          </p:txBody>
        </p:sp>
        <p:sp>
          <p:nvSpPr>
            <p:cNvPr id="11290" name="Rectangle 5"/>
            <p:cNvSpPr>
              <a:spLocks noChangeArrowheads="1"/>
            </p:cNvSpPr>
            <p:nvPr/>
          </p:nvSpPr>
          <p:spPr bwMode="auto">
            <a:xfrm>
              <a:off x="3391" y="578"/>
              <a:ext cx="139" cy="20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291" name="Rectangle 6"/>
            <p:cNvSpPr>
              <a:spLocks noChangeArrowheads="1"/>
            </p:cNvSpPr>
            <p:nvPr/>
          </p:nvSpPr>
          <p:spPr bwMode="auto">
            <a:xfrm>
              <a:off x="3953" y="578"/>
              <a:ext cx="144" cy="20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11292" name="Rectangle 7"/>
            <p:cNvSpPr>
              <a:spLocks noChangeArrowheads="1"/>
            </p:cNvSpPr>
            <p:nvPr/>
          </p:nvSpPr>
          <p:spPr bwMode="auto">
            <a:xfrm>
              <a:off x="3816" y="773"/>
              <a:ext cx="38" cy="91"/>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293" name="Rectangle 8"/>
            <p:cNvSpPr>
              <a:spLocks noChangeArrowheads="1"/>
            </p:cNvSpPr>
            <p:nvPr/>
          </p:nvSpPr>
          <p:spPr bwMode="auto">
            <a:xfrm>
              <a:off x="3429" y="230"/>
              <a:ext cx="683" cy="267"/>
            </a:xfrm>
            <a:prstGeom prst="rect">
              <a:avLst/>
            </a:prstGeom>
            <a:solidFill>
              <a:srgbClr val="CC9900"/>
            </a:solidFill>
            <a:ln w="12700" algn="ctr">
              <a:solidFill>
                <a:srgbClr val="777777"/>
              </a:solidFill>
              <a:miter lim="800000"/>
              <a:headEnd/>
              <a:tailEnd/>
            </a:ln>
          </p:spPr>
          <p:txBody>
            <a:bodyPr wrap="none" anchor="ctr"/>
            <a:lstStyle/>
            <a:p>
              <a:endParaRPr lang="en-US"/>
            </a:p>
          </p:txBody>
        </p:sp>
        <p:sp>
          <p:nvSpPr>
            <p:cNvPr id="11294" name="Line 9"/>
            <p:cNvSpPr>
              <a:spLocks noChangeShapeType="1"/>
            </p:cNvSpPr>
            <p:nvPr/>
          </p:nvSpPr>
          <p:spPr bwMode="auto">
            <a:xfrm>
              <a:off x="4106" y="290"/>
              <a:ext cx="113" cy="12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10"/>
            <p:cNvSpPr>
              <a:spLocks noChangeShapeType="1"/>
            </p:cNvSpPr>
            <p:nvPr/>
          </p:nvSpPr>
          <p:spPr bwMode="auto">
            <a:xfrm>
              <a:off x="4115" y="393"/>
              <a:ext cx="60" cy="6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96" name="Group 11"/>
            <p:cNvGrpSpPr>
              <a:grpSpLocks/>
            </p:cNvGrpSpPr>
            <p:nvPr/>
          </p:nvGrpSpPr>
          <p:grpSpPr bwMode="auto">
            <a:xfrm>
              <a:off x="3459" y="272"/>
              <a:ext cx="607" cy="163"/>
              <a:chOff x="2386" y="998"/>
              <a:chExt cx="529" cy="142"/>
            </a:xfrm>
          </p:grpSpPr>
          <p:sp>
            <p:nvSpPr>
              <p:cNvPr id="11297" name="Line 12"/>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13"/>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14"/>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0" name="Line 15"/>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1" name="Line 16"/>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2" name="Line 17"/>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3" name="Line 18"/>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4" name="Line 19"/>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5" name="Line 20"/>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21"/>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7" name="Line 22"/>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8" name="Line 23"/>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9" name="Freeform 24"/>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0" name="Freeform 25"/>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67" name="Rectangle 26"/>
          <p:cNvSpPr>
            <a:spLocks noGrp="1" noChangeArrowheads="1"/>
          </p:cNvSpPr>
          <p:nvPr>
            <p:ph type="title"/>
          </p:nvPr>
        </p:nvSpPr>
        <p:spPr/>
        <p:txBody>
          <a:bodyPr/>
          <a:lstStyle/>
          <a:p>
            <a:r>
              <a:rPr lang="en-US"/>
              <a:t>Phase 4: Recovery</a:t>
            </a:r>
          </a:p>
        </p:txBody>
      </p:sp>
      <p:pic>
        <p:nvPicPr>
          <p:cNvPr id="11268" name="Picture 27" descr="779px-Scrap_yard_22l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3125" y="4375150"/>
            <a:ext cx="3000375"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8" descr="automobile_crash_Honda_95870_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3425" y="2133600"/>
            <a:ext cx="18811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29"/>
          <p:cNvGrpSpPr>
            <a:grpSpLocks/>
          </p:cNvGrpSpPr>
          <p:nvPr/>
        </p:nvGrpSpPr>
        <p:grpSpPr bwMode="auto">
          <a:xfrm>
            <a:off x="4171950" y="5219700"/>
            <a:ext cx="1216025" cy="846138"/>
            <a:chOff x="3153" y="1049"/>
            <a:chExt cx="752" cy="523"/>
          </a:xfrm>
        </p:grpSpPr>
        <p:sp>
          <p:nvSpPr>
            <p:cNvPr id="11286" name="Rectangle 3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endParaRPr lang="en-US"/>
            </a:p>
          </p:txBody>
        </p:sp>
        <p:pic>
          <p:nvPicPr>
            <p:cNvPr id="11287" name="Picture 31"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1" name="Line 32"/>
          <p:cNvSpPr>
            <a:spLocks noChangeShapeType="1"/>
          </p:cNvSpPr>
          <p:nvPr/>
        </p:nvSpPr>
        <p:spPr bwMode="auto">
          <a:xfrm>
            <a:off x="6367463" y="2693988"/>
            <a:ext cx="13795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33"/>
          <p:cNvSpPr>
            <a:spLocks noChangeShapeType="1"/>
          </p:cNvSpPr>
          <p:nvPr/>
        </p:nvSpPr>
        <p:spPr bwMode="auto">
          <a:xfrm>
            <a:off x="7729538" y="2676525"/>
            <a:ext cx="0" cy="17287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3" name="Line 34"/>
          <p:cNvSpPr>
            <a:spLocks noChangeShapeType="1"/>
          </p:cNvSpPr>
          <p:nvPr/>
        </p:nvSpPr>
        <p:spPr bwMode="auto">
          <a:xfrm flipH="1">
            <a:off x="4787900" y="5619750"/>
            <a:ext cx="11811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4" name="Line 35"/>
          <p:cNvSpPr>
            <a:spLocks noChangeShapeType="1"/>
          </p:cNvSpPr>
          <p:nvPr/>
        </p:nvSpPr>
        <p:spPr bwMode="auto">
          <a:xfrm flipV="1">
            <a:off x="4787900" y="3757613"/>
            <a:ext cx="0" cy="18621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5" name="Rectangle 36"/>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6" name="Rectangle 37"/>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7" name="Rectangle 38"/>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8" name="Rectangle 39"/>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9" name="Text Box 40"/>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1280" name="Text Box 41"/>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1281" name="Text Box 42"/>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1282" name="Text Box 43"/>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1283" name="Line 44"/>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4" name="Line 45"/>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46"/>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Litigation</a:t>
            </a:r>
          </a:p>
        </p:txBody>
      </p:sp>
      <p:grpSp>
        <p:nvGrpSpPr>
          <p:cNvPr id="12291" name="Group 3"/>
          <p:cNvGrpSpPr>
            <a:grpSpLocks/>
          </p:cNvGrpSpPr>
          <p:nvPr/>
        </p:nvGrpSpPr>
        <p:grpSpPr bwMode="auto">
          <a:xfrm>
            <a:off x="3841750" y="908050"/>
            <a:ext cx="1495425" cy="481013"/>
            <a:chOff x="1572" y="1579"/>
            <a:chExt cx="942" cy="303"/>
          </a:xfrm>
        </p:grpSpPr>
        <p:sp>
          <p:nvSpPr>
            <p:cNvPr id="12319" name="Text Box 4"/>
            <p:cNvSpPr txBox="1">
              <a:spLocks noChangeArrowheads="1"/>
            </p:cNvSpPr>
            <p:nvPr/>
          </p:nvSpPr>
          <p:spPr bwMode="auto">
            <a:xfrm>
              <a:off x="1608" y="1615"/>
              <a:ext cx="8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Litigation</a:t>
              </a:r>
            </a:p>
          </p:txBody>
        </p:sp>
        <p:sp>
          <p:nvSpPr>
            <p:cNvPr id="12320" name="Rectangle 5"/>
            <p:cNvSpPr>
              <a:spLocks noChangeArrowheads="1"/>
            </p:cNvSpPr>
            <p:nvPr/>
          </p:nvSpPr>
          <p:spPr bwMode="auto">
            <a:xfrm>
              <a:off x="1572" y="1579"/>
              <a:ext cx="942" cy="303"/>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pic>
        <p:nvPicPr>
          <p:cNvPr id="12292" name="Picture 6" descr="automobile_crash_Honda_95870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8" y="3259138"/>
            <a:ext cx="36655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Line 7"/>
          <p:cNvSpPr>
            <a:spLocks noChangeShapeType="1"/>
          </p:cNvSpPr>
          <p:nvPr/>
        </p:nvSpPr>
        <p:spPr bwMode="auto">
          <a:xfrm>
            <a:off x="4556125" y="6035675"/>
            <a:ext cx="0" cy="4476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Line 8"/>
          <p:cNvSpPr>
            <a:spLocks noChangeShapeType="1"/>
          </p:cNvSpPr>
          <p:nvPr/>
        </p:nvSpPr>
        <p:spPr bwMode="auto">
          <a:xfrm>
            <a:off x="4556125" y="2393950"/>
            <a:ext cx="0" cy="33337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5" name="Line 9"/>
          <p:cNvSpPr>
            <a:spLocks noChangeShapeType="1"/>
          </p:cNvSpPr>
          <p:nvPr/>
        </p:nvSpPr>
        <p:spPr bwMode="auto">
          <a:xfrm>
            <a:off x="4556125" y="3740150"/>
            <a:ext cx="0" cy="698500"/>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6" name="Line 10"/>
          <p:cNvSpPr>
            <a:spLocks noChangeShapeType="1"/>
          </p:cNvSpPr>
          <p:nvPr/>
        </p:nvSpPr>
        <p:spPr bwMode="auto">
          <a:xfrm>
            <a:off x="4556125" y="1778000"/>
            <a:ext cx="0" cy="200025"/>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7" name="Group 11"/>
          <p:cNvGrpSpPr>
            <a:grpSpLocks/>
          </p:cNvGrpSpPr>
          <p:nvPr/>
        </p:nvGrpSpPr>
        <p:grpSpPr bwMode="auto">
          <a:xfrm>
            <a:off x="6659563" y="2305050"/>
            <a:ext cx="1123950" cy="1130300"/>
            <a:chOff x="4932" y="501"/>
            <a:chExt cx="708" cy="712"/>
          </a:xfrm>
        </p:grpSpPr>
        <p:sp>
          <p:nvSpPr>
            <p:cNvPr id="12309" name="Freeform 12"/>
            <p:cNvSpPr>
              <a:spLocks/>
            </p:cNvSpPr>
            <p:nvPr/>
          </p:nvSpPr>
          <p:spPr bwMode="auto">
            <a:xfrm>
              <a:off x="4932" y="501"/>
              <a:ext cx="708" cy="703"/>
            </a:xfrm>
            <a:custGeom>
              <a:avLst/>
              <a:gdLst>
                <a:gd name="T0" fmla="*/ 61 w 1542"/>
                <a:gd name="T1" fmla="*/ 68 h 1531"/>
                <a:gd name="T2" fmla="*/ 62 w 1542"/>
                <a:gd name="T3" fmla="*/ 68 h 1531"/>
                <a:gd name="T4" fmla="*/ 64 w 1542"/>
                <a:gd name="T5" fmla="*/ 67 h 1531"/>
                <a:gd name="T6" fmla="*/ 65 w 1542"/>
                <a:gd name="T7" fmla="*/ 67 h 1531"/>
                <a:gd name="T8" fmla="*/ 67 w 1542"/>
                <a:gd name="T9" fmla="*/ 66 h 1531"/>
                <a:gd name="T10" fmla="*/ 67 w 1542"/>
                <a:gd name="T11" fmla="*/ 65 h 1531"/>
                <a:gd name="T12" fmla="*/ 68 w 1542"/>
                <a:gd name="T13" fmla="*/ 63 h 1531"/>
                <a:gd name="T14" fmla="*/ 68 w 1542"/>
                <a:gd name="T15" fmla="*/ 62 h 1531"/>
                <a:gd name="T16" fmla="*/ 68 w 1542"/>
                <a:gd name="T17" fmla="*/ 60 h 1531"/>
                <a:gd name="T18" fmla="*/ 68 w 1542"/>
                <a:gd name="T19" fmla="*/ 8 h 1531"/>
                <a:gd name="T20" fmla="*/ 68 w 1542"/>
                <a:gd name="T21" fmla="*/ 6 h 1531"/>
                <a:gd name="T22" fmla="*/ 68 w 1542"/>
                <a:gd name="T23" fmla="*/ 5 h 1531"/>
                <a:gd name="T24" fmla="*/ 67 w 1542"/>
                <a:gd name="T25" fmla="*/ 4 h 1531"/>
                <a:gd name="T26" fmla="*/ 67 w 1542"/>
                <a:gd name="T27" fmla="*/ 2 h 1531"/>
                <a:gd name="T28" fmla="*/ 65 w 1542"/>
                <a:gd name="T29" fmla="*/ 1 h 1531"/>
                <a:gd name="T30" fmla="*/ 64 w 1542"/>
                <a:gd name="T31" fmla="*/ 0 h 1531"/>
                <a:gd name="T32" fmla="*/ 62 w 1542"/>
                <a:gd name="T33" fmla="*/ 0 h 1531"/>
                <a:gd name="T34" fmla="*/ 61 w 1542"/>
                <a:gd name="T35" fmla="*/ 0 h 1531"/>
                <a:gd name="T36" fmla="*/ 8 w 1542"/>
                <a:gd name="T37" fmla="*/ 0 h 1531"/>
                <a:gd name="T38" fmla="*/ 6 w 1542"/>
                <a:gd name="T39" fmla="*/ 0 h 1531"/>
                <a:gd name="T40" fmla="*/ 5 w 1542"/>
                <a:gd name="T41" fmla="*/ 0 h 1531"/>
                <a:gd name="T42" fmla="*/ 3 w 1542"/>
                <a:gd name="T43" fmla="*/ 1 h 1531"/>
                <a:gd name="T44" fmla="*/ 2 w 1542"/>
                <a:gd name="T45" fmla="*/ 2 h 1531"/>
                <a:gd name="T46" fmla="*/ 1 w 1542"/>
                <a:gd name="T47" fmla="*/ 4 h 1531"/>
                <a:gd name="T48" fmla="*/ 0 w 1542"/>
                <a:gd name="T49" fmla="*/ 5 h 1531"/>
                <a:gd name="T50" fmla="*/ 0 w 1542"/>
                <a:gd name="T51" fmla="*/ 6 h 1531"/>
                <a:gd name="T52" fmla="*/ 0 w 1542"/>
                <a:gd name="T53" fmla="*/ 8 h 1531"/>
                <a:gd name="T54" fmla="*/ 0 w 1542"/>
                <a:gd name="T55" fmla="*/ 60 h 1531"/>
                <a:gd name="T56" fmla="*/ 0 w 1542"/>
                <a:gd name="T57" fmla="*/ 62 h 1531"/>
                <a:gd name="T58" fmla="*/ 0 w 1542"/>
                <a:gd name="T59" fmla="*/ 63 h 1531"/>
                <a:gd name="T60" fmla="*/ 1 w 1542"/>
                <a:gd name="T61" fmla="*/ 65 h 1531"/>
                <a:gd name="T62" fmla="*/ 2 w 1542"/>
                <a:gd name="T63" fmla="*/ 66 h 1531"/>
                <a:gd name="T64" fmla="*/ 3 w 1542"/>
                <a:gd name="T65" fmla="*/ 67 h 1531"/>
                <a:gd name="T66" fmla="*/ 5 w 1542"/>
                <a:gd name="T67" fmla="*/ 67 h 1531"/>
                <a:gd name="T68" fmla="*/ 6 w 1542"/>
                <a:gd name="T69" fmla="*/ 68 h 1531"/>
                <a:gd name="T70" fmla="*/ 8 w 1542"/>
                <a:gd name="T71" fmla="*/ 68 h 1531"/>
                <a:gd name="T72" fmla="*/ 61 w 1542"/>
                <a:gd name="T73" fmla="*/ 68 h 15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42"/>
                <a:gd name="T112" fmla="*/ 0 h 1531"/>
                <a:gd name="T113" fmla="*/ 1542 w 1542"/>
                <a:gd name="T114" fmla="*/ 1531 h 15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42" h="1531">
                  <a:moveTo>
                    <a:pt x="1367" y="1531"/>
                  </a:moveTo>
                  <a:lnTo>
                    <a:pt x="1401" y="1527"/>
                  </a:lnTo>
                  <a:lnTo>
                    <a:pt x="1436" y="1517"/>
                  </a:lnTo>
                  <a:lnTo>
                    <a:pt x="1465" y="1500"/>
                  </a:lnTo>
                  <a:lnTo>
                    <a:pt x="1491" y="1479"/>
                  </a:lnTo>
                  <a:lnTo>
                    <a:pt x="1511" y="1454"/>
                  </a:lnTo>
                  <a:lnTo>
                    <a:pt x="1528" y="1424"/>
                  </a:lnTo>
                  <a:lnTo>
                    <a:pt x="1539" y="1390"/>
                  </a:lnTo>
                  <a:lnTo>
                    <a:pt x="1542" y="1356"/>
                  </a:lnTo>
                  <a:lnTo>
                    <a:pt x="1542" y="175"/>
                  </a:lnTo>
                  <a:lnTo>
                    <a:pt x="1539" y="141"/>
                  </a:lnTo>
                  <a:lnTo>
                    <a:pt x="1528" y="107"/>
                  </a:lnTo>
                  <a:lnTo>
                    <a:pt x="1511" y="78"/>
                  </a:lnTo>
                  <a:lnTo>
                    <a:pt x="1491" y="52"/>
                  </a:lnTo>
                  <a:lnTo>
                    <a:pt x="1465" y="31"/>
                  </a:lnTo>
                  <a:lnTo>
                    <a:pt x="1436" y="14"/>
                  </a:lnTo>
                  <a:lnTo>
                    <a:pt x="1401" y="4"/>
                  </a:lnTo>
                  <a:lnTo>
                    <a:pt x="1367" y="0"/>
                  </a:lnTo>
                  <a:lnTo>
                    <a:pt x="175" y="0"/>
                  </a:lnTo>
                  <a:lnTo>
                    <a:pt x="141" y="4"/>
                  </a:lnTo>
                  <a:lnTo>
                    <a:pt x="106" y="14"/>
                  </a:lnTo>
                  <a:lnTo>
                    <a:pt x="77" y="31"/>
                  </a:lnTo>
                  <a:lnTo>
                    <a:pt x="51" y="52"/>
                  </a:lnTo>
                  <a:lnTo>
                    <a:pt x="31" y="78"/>
                  </a:lnTo>
                  <a:lnTo>
                    <a:pt x="14" y="107"/>
                  </a:lnTo>
                  <a:lnTo>
                    <a:pt x="3" y="141"/>
                  </a:lnTo>
                  <a:lnTo>
                    <a:pt x="0" y="175"/>
                  </a:lnTo>
                  <a:lnTo>
                    <a:pt x="0" y="1356"/>
                  </a:lnTo>
                  <a:lnTo>
                    <a:pt x="3" y="1390"/>
                  </a:lnTo>
                  <a:lnTo>
                    <a:pt x="14" y="1424"/>
                  </a:lnTo>
                  <a:lnTo>
                    <a:pt x="31" y="1454"/>
                  </a:lnTo>
                  <a:lnTo>
                    <a:pt x="51" y="1479"/>
                  </a:lnTo>
                  <a:lnTo>
                    <a:pt x="77" y="1500"/>
                  </a:lnTo>
                  <a:lnTo>
                    <a:pt x="106" y="1517"/>
                  </a:lnTo>
                  <a:lnTo>
                    <a:pt x="141" y="1527"/>
                  </a:lnTo>
                  <a:lnTo>
                    <a:pt x="175" y="1531"/>
                  </a:lnTo>
                  <a:lnTo>
                    <a:pt x="1367" y="1531"/>
                  </a:lnTo>
                  <a:close/>
                </a:path>
              </a:pathLst>
            </a:custGeom>
            <a:solidFill>
              <a:srgbClr val="FF9B9E"/>
            </a:solidFill>
            <a:ln w="9525">
              <a:solidFill>
                <a:schemeClr val="bg1"/>
              </a:solidFill>
              <a:round/>
              <a:headEnd/>
              <a:tailEnd/>
            </a:ln>
          </p:spPr>
          <p:txBody>
            <a:bodyPr/>
            <a:lstStyle/>
            <a:p>
              <a:endParaRPr lang="en-US"/>
            </a:p>
          </p:txBody>
        </p:sp>
        <p:sp>
          <p:nvSpPr>
            <p:cNvPr id="12310" name="Freeform 13"/>
            <p:cNvSpPr>
              <a:spLocks/>
            </p:cNvSpPr>
            <p:nvPr/>
          </p:nvSpPr>
          <p:spPr bwMode="auto">
            <a:xfrm>
              <a:off x="5225" y="594"/>
              <a:ext cx="249" cy="123"/>
            </a:xfrm>
            <a:custGeom>
              <a:avLst/>
              <a:gdLst>
                <a:gd name="T0" fmla="*/ 21 w 542"/>
                <a:gd name="T1" fmla="*/ 12 h 269"/>
                <a:gd name="T2" fmla="*/ 21 w 542"/>
                <a:gd name="T3" fmla="*/ 12 h 269"/>
                <a:gd name="T4" fmla="*/ 22 w 542"/>
                <a:gd name="T5" fmla="*/ 12 h 269"/>
                <a:gd name="T6" fmla="*/ 23 w 542"/>
                <a:gd name="T7" fmla="*/ 12 h 269"/>
                <a:gd name="T8" fmla="*/ 23 w 542"/>
                <a:gd name="T9" fmla="*/ 11 h 269"/>
                <a:gd name="T10" fmla="*/ 23 w 542"/>
                <a:gd name="T11" fmla="*/ 11 h 269"/>
                <a:gd name="T12" fmla="*/ 23 w 542"/>
                <a:gd name="T13" fmla="*/ 11 h 269"/>
                <a:gd name="T14" fmla="*/ 24 w 542"/>
                <a:gd name="T15" fmla="*/ 11 h 269"/>
                <a:gd name="T16" fmla="*/ 24 w 542"/>
                <a:gd name="T17" fmla="*/ 10 h 269"/>
                <a:gd name="T18" fmla="*/ 24 w 542"/>
                <a:gd name="T19" fmla="*/ 10 h 269"/>
                <a:gd name="T20" fmla="*/ 24 w 542"/>
                <a:gd name="T21" fmla="*/ 9 h 269"/>
                <a:gd name="T22" fmla="*/ 24 w 542"/>
                <a:gd name="T23" fmla="*/ 8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0 h 269"/>
                <a:gd name="T42" fmla="*/ 0 w 542"/>
                <a:gd name="T43" fmla="*/ 1 h 269"/>
                <a:gd name="T44" fmla="*/ 0 w 542"/>
                <a:gd name="T45" fmla="*/ 1 h 269"/>
                <a:gd name="T46" fmla="*/ 0 w 542"/>
                <a:gd name="T47" fmla="*/ 1 h 269"/>
                <a:gd name="T48" fmla="*/ 0 w 542"/>
                <a:gd name="T49" fmla="*/ 2 h 269"/>
                <a:gd name="T50" fmla="*/ 0 w 542"/>
                <a:gd name="T51" fmla="*/ 3 h 269"/>
                <a:gd name="T52" fmla="*/ 1 w 542"/>
                <a:gd name="T53" fmla="*/ 4 h 269"/>
                <a:gd name="T54" fmla="*/ 2 w 542"/>
                <a:gd name="T55" fmla="*/ 5 h 269"/>
                <a:gd name="T56" fmla="*/ 21 w 542"/>
                <a:gd name="T57" fmla="*/ 12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68" y="266"/>
                  </a:moveTo>
                  <a:lnTo>
                    <a:pt x="479" y="269"/>
                  </a:lnTo>
                  <a:lnTo>
                    <a:pt x="491" y="269"/>
                  </a:lnTo>
                  <a:lnTo>
                    <a:pt x="501" y="268"/>
                  </a:lnTo>
                  <a:lnTo>
                    <a:pt x="511" y="264"/>
                  </a:lnTo>
                  <a:lnTo>
                    <a:pt x="520" y="259"/>
                  </a:lnTo>
                  <a:lnTo>
                    <a:pt x="527" y="252"/>
                  </a:lnTo>
                  <a:lnTo>
                    <a:pt x="533" y="244"/>
                  </a:lnTo>
                  <a:lnTo>
                    <a:pt x="539" y="233"/>
                  </a:lnTo>
                  <a:lnTo>
                    <a:pt x="542" y="213"/>
                  </a:lnTo>
                  <a:lnTo>
                    <a:pt x="539" y="192"/>
                  </a:lnTo>
                  <a:lnTo>
                    <a:pt x="527" y="175"/>
                  </a:lnTo>
                  <a:lnTo>
                    <a:pt x="508" y="163"/>
                  </a:lnTo>
                  <a:lnTo>
                    <a:pt x="74" y="4"/>
                  </a:lnTo>
                  <a:lnTo>
                    <a:pt x="64" y="0"/>
                  </a:lnTo>
                  <a:lnTo>
                    <a:pt x="53" y="0"/>
                  </a:lnTo>
                  <a:lnTo>
                    <a:pt x="43" y="0"/>
                  </a:lnTo>
                  <a:lnTo>
                    <a:pt x="33" y="4"/>
                  </a:lnTo>
                  <a:lnTo>
                    <a:pt x="22" y="9"/>
                  </a:lnTo>
                  <a:lnTo>
                    <a:pt x="16" y="16"/>
                  </a:lnTo>
                  <a:lnTo>
                    <a:pt x="9" y="24"/>
                  </a:lnTo>
                  <a:lnTo>
                    <a:pt x="4" y="34"/>
                  </a:lnTo>
                  <a:lnTo>
                    <a:pt x="0" y="57"/>
                  </a:lnTo>
                  <a:lnTo>
                    <a:pt x="5" y="77"/>
                  </a:lnTo>
                  <a:lnTo>
                    <a:pt x="17" y="93"/>
                  </a:lnTo>
                  <a:lnTo>
                    <a:pt x="36" y="105"/>
                  </a:lnTo>
                  <a:lnTo>
                    <a:pt x="468"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1" name="Freeform 14"/>
            <p:cNvSpPr>
              <a:spLocks/>
            </p:cNvSpPr>
            <p:nvPr/>
          </p:nvSpPr>
          <p:spPr bwMode="auto">
            <a:xfrm>
              <a:off x="5095" y="902"/>
              <a:ext cx="249" cy="125"/>
            </a:xfrm>
            <a:custGeom>
              <a:avLst/>
              <a:gdLst>
                <a:gd name="T0" fmla="*/ 21 w 542"/>
                <a:gd name="T1" fmla="*/ 13 h 269"/>
                <a:gd name="T2" fmla="*/ 22 w 542"/>
                <a:gd name="T3" fmla="*/ 13 h 269"/>
                <a:gd name="T4" fmla="*/ 22 w 542"/>
                <a:gd name="T5" fmla="*/ 13 h 269"/>
                <a:gd name="T6" fmla="*/ 23 w 542"/>
                <a:gd name="T7" fmla="*/ 13 h 269"/>
                <a:gd name="T8" fmla="*/ 23 w 542"/>
                <a:gd name="T9" fmla="*/ 12 h 269"/>
                <a:gd name="T10" fmla="*/ 23 w 542"/>
                <a:gd name="T11" fmla="*/ 12 h 269"/>
                <a:gd name="T12" fmla="*/ 23 w 542"/>
                <a:gd name="T13" fmla="*/ 12 h 269"/>
                <a:gd name="T14" fmla="*/ 24 w 542"/>
                <a:gd name="T15" fmla="*/ 12 h 269"/>
                <a:gd name="T16" fmla="*/ 24 w 542"/>
                <a:gd name="T17" fmla="*/ 11 h 269"/>
                <a:gd name="T18" fmla="*/ 24 w 542"/>
                <a:gd name="T19" fmla="*/ 11 h 269"/>
                <a:gd name="T20" fmla="*/ 24 w 542"/>
                <a:gd name="T21" fmla="*/ 10 h 269"/>
                <a:gd name="T22" fmla="*/ 24 w 542"/>
                <a:gd name="T23" fmla="*/ 9 h 269"/>
                <a:gd name="T24" fmla="*/ 23 w 542"/>
                <a:gd name="T25" fmla="*/ 8 h 269"/>
                <a:gd name="T26" fmla="*/ 23 w 542"/>
                <a:gd name="T27" fmla="*/ 7 h 269"/>
                <a:gd name="T28" fmla="*/ 3 w 542"/>
                <a:gd name="T29" fmla="*/ 0 h 269"/>
                <a:gd name="T30" fmla="*/ 3 w 542"/>
                <a:gd name="T31" fmla="*/ 0 h 269"/>
                <a:gd name="T32" fmla="*/ 2 w 542"/>
                <a:gd name="T33" fmla="*/ 0 h 269"/>
                <a:gd name="T34" fmla="*/ 2 w 542"/>
                <a:gd name="T35" fmla="*/ 0 h 269"/>
                <a:gd name="T36" fmla="*/ 1 w 542"/>
                <a:gd name="T37" fmla="*/ 0 h 269"/>
                <a:gd name="T38" fmla="*/ 1 w 542"/>
                <a:gd name="T39" fmla="*/ 0 h 269"/>
                <a:gd name="T40" fmla="*/ 0 w 542"/>
                <a:gd name="T41" fmla="*/ 1 h 269"/>
                <a:gd name="T42" fmla="*/ 0 w 542"/>
                <a:gd name="T43" fmla="*/ 1 h 269"/>
                <a:gd name="T44" fmla="*/ 0 w 542"/>
                <a:gd name="T45" fmla="*/ 2 h 269"/>
                <a:gd name="T46" fmla="*/ 0 w 542"/>
                <a:gd name="T47" fmla="*/ 2 h 269"/>
                <a:gd name="T48" fmla="*/ 0 w 542"/>
                <a:gd name="T49" fmla="*/ 3 h 269"/>
                <a:gd name="T50" fmla="*/ 0 w 542"/>
                <a:gd name="T51" fmla="*/ 4 h 269"/>
                <a:gd name="T52" fmla="*/ 1 w 542"/>
                <a:gd name="T53" fmla="*/ 4 h 269"/>
                <a:gd name="T54" fmla="*/ 2 w 542"/>
                <a:gd name="T55" fmla="*/ 5 h 269"/>
                <a:gd name="T56" fmla="*/ 21 w 542"/>
                <a:gd name="T57" fmla="*/ 13 h 26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
                <a:gd name="T88" fmla="*/ 0 h 269"/>
                <a:gd name="T89" fmla="*/ 542 w 542"/>
                <a:gd name="T90" fmla="*/ 269 h 26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 h="269">
                  <a:moveTo>
                    <a:pt x="470" y="266"/>
                  </a:moveTo>
                  <a:lnTo>
                    <a:pt x="480" y="269"/>
                  </a:lnTo>
                  <a:lnTo>
                    <a:pt x="492" y="269"/>
                  </a:lnTo>
                  <a:lnTo>
                    <a:pt x="503" y="267"/>
                  </a:lnTo>
                  <a:lnTo>
                    <a:pt x="511" y="264"/>
                  </a:lnTo>
                  <a:lnTo>
                    <a:pt x="520" y="259"/>
                  </a:lnTo>
                  <a:lnTo>
                    <a:pt x="528" y="252"/>
                  </a:lnTo>
                  <a:lnTo>
                    <a:pt x="533" y="243"/>
                  </a:lnTo>
                  <a:lnTo>
                    <a:pt x="539" y="233"/>
                  </a:lnTo>
                  <a:lnTo>
                    <a:pt x="542" y="211"/>
                  </a:lnTo>
                  <a:lnTo>
                    <a:pt x="537" y="190"/>
                  </a:lnTo>
                  <a:lnTo>
                    <a:pt x="525" y="175"/>
                  </a:lnTo>
                  <a:lnTo>
                    <a:pt x="506" y="163"/>
                  </a:lnTo>
                  <a:lnTo>
                    <a:pt x="74" y="3"/>
                  </a:lnTo>
                  <a:lnTo>
                    <a:pt x="64" y="0"/>
                  </a:lnTo>
                  <a:lnTo>
                    <a:pt x="53" y="0"/>
                  </a:lnTo>
                  <a:lnTo>
                    <a:pt x="43" y="1"/>
                  </a:lnTo>
                  <a:lnTo>
                    <a:pt x="33" y="5"/>
                  </a:lnTo>
                  <a:lnTo>
                    <a:pt x="22" y="10"/>
                  </a:lnTo>
                  <a:lnTo>
                    <a:pt x="16" y="17"/>
                  </a:lnTo>
                  <a:lnTo>
                    <a:pt x="9" y="25"/>
                  </a:lnTo>
                  <a:lnTo>
                    <a:pt x="4" y="36"/>
                  </a:lnTo>
                  <a:lnTo>
                    <a:pt x="0" y="58"/>
                  </a:lnTo>
                  <a:lnTo>
                    <a:pt x="5" y="77"/>
                  </a:lnTo>
                  <a:lnTo>
                    <a:pt x="17" y="94"/>
                  </a:lnTo>
                  <a:lnTo>
                    <a:pt x="36" y="104"/>
                  </a:lnTo>
                  <a:lnTo>
                    <a:pt x="470" y="2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2" name="Freeform 15"/>
            <p:cNvSpPr>
              <a:spLocks/>
            </p:cNvSpPr>
            <p:nvPr/>
          </p:nvSpPr>
          <p:spPr bwMode="auto">
            <a:xfrm>
              <a:off x="5135" y="660"/>
              <a:ext cx="298" cy="299"/>
            </a:xfrm>
            <a:custGeom>
              <a:avLst/>
              <a:gdLst>
                <a:gd name="T0" fmla="*/ 20 w 650"/>
                <a:gd name="T1" fmla="*/ 29 h 650"/>
                <a:gd name="T2" fmla="*/ 21 w 650"/>
                <a:gd name="T3" fmla="*/ 29 h 650"/>
                <a:gd name="T4" fmla="*/ 21 w 650"/>
                <a:gd name="T5" fmla="*/ 29 h 650"/>
                <a:gd name="T6" fmla="*/ 21 w 650"/>
                <a:gd name="T7" fmla="*/ 29 h 650"/>
                <a:gd name="T8" fmla="*/ 21 w 650"/>
                <a:gd name="T9" fmla="*/ 29 h 650"/>
                <a:gd name="T10" fmla="*/ 29 w 650"/>
                <a:gd name="T11" fmla="*/ 8 h 650"/>
                <a:gd name="T12" fmla="*/ 29 w 650"/>
                <a:gd name="T13" fmla="*/ 8 h 650"/>
                <a:gd name="T14" fmla="*/ 28 w 650"/>
                <a:gd name="T15" fmla="*/ 8 h 650"/>
                <a:gd name="T16" fmla="*/ 28 w 650"/>
                <a:gd name="T17" fmla="*/ 8 h 650"/>
                <a:gd name="T18" fmla="*/ 28 w 650"/>
                <a:gd name="T19" fmla="*/ 7 h 650"/>
                <a:gd name="T20" fmla="*/ 8 w 650"/>
                <a:gd name="T21" fmla="*/ 0 h 650"/>
                <a:gd name="T22" fmla="*/ 8 w 650"/>
                <a:gd name="T23" fmla="*/ 0 h 650"/>
                <a:gd name="T24" fmla="*/ 8 w 650"/>
                <a:gd name="T25" fmla="*/ 0 h 650"/>
                <a:gd name="T26" fmla="*/ 8 w 650"/>
                <a:gd name="T27" fmla="*/ 0 h 650"/>
                <a:gd name="T28" fmla="*/ 7 w 650"/>
                <a:gd name="T29" fmla="*/ 0 h 650"/>
                <a:gd name="T30" fmla="*/ 0 w 650"/>
                <a:gd name="T31" fmla="*/ 21 h 650"/>
                <a:gd name="T32" fmla="*/ 0 w 650"/>
                <a:gd name="T33" fmla="*/ 21 h 650"/>
                <a:gd name="T34" fmla="*/ 0 w 650"/>
                <a:gd name="T35" fmla="*/ 21 h 650"/>
                <a:gd name="T36" fmla="*/ 0 w 650"/>
                <a:gd name="T37" fmla="*/ 22 h 650"/>
                <a:gd name="T38" fmla="*/ 0 w 650"/>
                <a:gd name="T39" fmla="*/ 22 h 650"/>
                <a:gd name="T40" fmla="*/ 20 w 650"/>
                <a:gd name="T41" fmla="*/ 29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0"/>
                <a:gd name="T64" fmla="*/ 0 h 650"/>
                <a:gd name="T65" fmla="*/ 650 w 650"/>
                <a:gd name="T66" fmla="*/ 650 h 6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0" h="650">
                  <a:moveTo>
                    <a:pt x="463" y="649"/>
                  </a:moveTo>
                  <a:lnTo>
                    <a:pt x="468" y="650"/>
                  </a:lnTo>
                  <a:lnTo>
                    <a:pt x="473" y="649"/>
                  </a:lnTo>
                  <a:lnTo>
                    <a:pt x="478" y="645"/>
                  </a:lnTo>
                  <a:lnTo>
                    <a:pt x="482" y="640"/>
                  </a:lnTo>
                  <a:lnTo>
                    <a:pt x="650" y="189"/>
                  </a:lnTo>
                  <a:lnTo>
                    <a:pt x="650" y="182"/>
                  </a:lnTo>
                  <a:lnTo>
                    <a:pt x="648" y="177"/>
                  </a:lnTo>
                  <a:lnTo>
                    <a:pt x="644" y="172"/>
                  </a:lnTo>
                  <a:lnTo>
                    <a:pt x="639" y="168"/>
                  </a:lnTo>
                  <a:lnTo>
                    <a:pt x="188" y="2"/>
                  </a:lnTo>
                  <a:lnTo>
                    <a:pt x="181" y="0"/>
                  </a:lnTo>
                  <a:lnTo>
                    <a:pt x="176" y="2"/>
                  </a:lnTo>
                  <a:lnTo>
                    <a:pt x="171" y="5"/>
                  </a:lnTo>
                  <a:lnTo>
                    <a:pt x="169" y="11"/>
                  </a:lnTo>
                  <a:lnTo>
                    <a:pt x="1" y="463"/>
                  </a:lnTo>
                  <a:lnTo>
                    <a:pt x="0" y="470"/>
                  </a:lnTo>
                  <a:lnTo>
                    <a:pt x="1" y="475"/>
                  </a:lnTo>
                  <a:lnTo>
                    <a:pt x="5" y="481"/>
                  </a:lnTo>
                  <a:lnTo>
                    <a:pt x="10" y="482"/>
                  </a:lnTo>
                  <a:lnTo>
                    <a:pt x="463" y="6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3" name="Freeform 16"/>
            <p:cNvSpPr>
              <a:spLocks/>
            </p:cNvSpPr>
            <p:nvPr/>
          </p:nvSpPr>
          <p:spPr bwMode="auto">
            <a:xfrm>
              <a:off x="5008" y="1134"/>
              <a:ext cx="554" cy="79"/>
            </a:xfrm>
            <a:custGeom>
              <a:avLst/>
              <a:gdLst>
                <a:gd name="T0" fmla="*/ 50 w 1206"/>
                <a:gd name="T1" fmla="*/ 8 h 172"/>
                <a:gd name="T2" fmla="*/ 51 w 1206"/>
                <a:gd name="T3" fmla="*/ 8 h 172"/>
                <a:gd name="T4" fmla="*/ 51 w 1206"/>
                <a:gd name="T5" fmla="*/ 7 h 172"/>
                <a:gd name="T6" fmla="*/ 52 w 1206"/>
                <a:gd name="T7" fmla="*/ 7 h 172"/>
                <a:gd name="T8" fmla="*/ 52 w 1206"/>
                <a:gd name="T9" fmla="*/ 6 h 172"/>
                <a:gd name="T10" fmla="*/ 53 w 1206"/>
                <a:gd name="T11" fmla="*/ 6 h 172"/>
                <a:gd name="T12" fmla="*/ 53 w 1206"/>
                <a:gd name="T13" fmla="*/ 5 h 172"/>
                <a:gd name="T14" fmla="*/ 54 w 1206"/>
                <a:gd name="T15" fmla="*/ 5 h 172"/>
                <a:gd name="T16" fmla="*/ 54 w 1206"/>
                <a:gd name="T17" fmla="*/ 4 h 172"/>
                <a:gd name="T18" fmla="*/ 54 w 1206"/>
                <a:gd name="T19" fmla="*/ 4 h 172"/>
                <a:gd name="T20" fmla="*/ 54 w 1206"/>
                <a:gd name="T21" fmla="*/ 3 h 172"/>
                <a:gd name="T22" fmla="*/ 53 w 1206"/>
                <a:gd name="T23" fmla="*/ 2 h 172"/>
                <a:gd name="T24" fmla="*/ 53 w 1206"/>
                <a:gd name="T25" fmla="*/ 2 h 172"/>
                <a:gd name="T26" fmla="*/ 52 w 1206"/>
                <a:gd name="T27" fmla="*/ 1 h 172"/>
                <a:gd name="T28" fmla="*/ 52 w 1206"/>
                <a:gd name="T29" fmla="*/ 0 h 172"/>
                <a:gd name="T30" fmla="*/ 51 w 1206"/>
                <a:gd name="T31" fmla="*/ 0 h 172"/>
                <a:gd name="T32" fmla="*/ 51 w 1206"/>
                <a:gd name="T33" fmla="*/ 0 h 172"/>
                <a:gd name="T34" fmla="*/ 50 w 1206"/>
                <a:gd name="T35" fmla="*/ 0 h 172"/>
                <a:gd name="T36" fmla="*/ 4 w 1206"/>
                <a:gd name="T37" fmla="*/ 0 h 172"/>
                <a:gd name="T38" fmla="*/ 3 w 1206"/>
                <a:gd name="T39" fmla="*/ 0 h 172"/>
                <a:gd name="T40" fmla="*/ 2 w 1206"/>
                <a:gd name="T41" fmla="*/ 0 h 172"/>
                <a:gd name="T42" fmla="*/ 2 w 1206"/>
                <a:gd name="T43" fmla="*/ 0 h 172"/>
                <a:gd name="T44" fmla="*/ 1 w 1206"/>
                <a:gd name="T45" fmla="*/ 1 h 172"/>
                <a:gd name="T46" fmla="*/ 0 w 1206"/>
                <a:gd name="T47" fmla="*/ 2 h 172"/>
                <a:gd name="T48" fmla="*/ 0 w 1206"/>
                <a:gd name="T49" fmla="*/ 2 h 172"/>
                <a:gd name="T50" fmla="*/ 0 w 1206"/>
                <a:gd name="T51" fmla="*/ 3 h 172"/>
                <a:gd name="T52" fmla="*/ 0 w 1206"/>
                <a:gd name="T53" fmla="*/ 4 h 172"/>
                <a:gd name="T54" fmla="*/ 0 w 1206"/>
                <a:gd name="T55" fmla="*/ 4 h 172"/>
                <a:gd name="T56" fmla="*/ 0 w 1206"/>
                <a:gd name="T57" fmla="*/ 5 h 172"/>
                <a:gd name="T58" fmla="*/ 0 w 1206"/>
                <a:gd name="T59" fmla="*/ 5 h 172"/>
                <a:gd name="T60" fmla="*/ 0 w 1206"/>
                <a:gd name="T61" fmla="*/ 6 h 172"/>
                <a:gd name="T62" fmla="*/ 1 w 1206"/>
                <a:gd name="T63" fmla="*/ 6 h 172"/>
                <a:gd name="T64" fmla="*/ 2 w 1206"/>
                <a:gd name="T65" fmla="*/ 7 h 172"/>
                <a:gd name="T66" fmla="*/ 2 w 1206"/>
                <a:gd name="T67" fmla="*/ 7 h 172"/>
                <a:gd name="T68" fmla="*/ 3 w 1206"/>
                <a:gd name="T69" fmla="*/ 8 h 172"/>
                <a:gd name="T70" fmla="*/ 4 w 1206"/>
                <a:gd name="T71" fmla="*/ 8 h 172"/>
                <a:gd name="T72" fmla="*/ 50 w 1206"/>
                <a:gd name="T73" fmla="*/ 8 h 17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6"/>
                <a:gd name="T112" fmla="*/ 0 h 172"/>
                <a:gd name="T113" fmla="*/ 1206 w 1206"/>
                <a:gd name="T114" fmla="*/ 172 h 17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6" h="172">
                  <a:moveTo>
                    <a:pt x="1120" y="172"/>
                  </a:moveTo>
                  <a:lnTo>
                    <a:pt x="1138" y="170"/>
                  </a:lnTo>
                  <a:lnTo>
                    <a:pt x="1155" y="165"/>
                  </a:lnTo>
                  <a:lnTo>
                    <a:pt x="1168" y="158"/>
                  </a:lnTo>
                  <a:lnTo>
                    <a:pt x="1182" y="146"/>
                  </a:lnTo>
                  <a:lnTo>
                    <a:pt x="1192" y="134"/>
                  </a:lnTo>
                  <a:lnTo>
                    <a:pt x="1199" y="120"/>
                  </a:lnTo>
                  <a:lnTo>
                    <a:pt x="1204" y="103"/>
                  </a:lnTo>
                  <a:lnTo>
                    <a:pt x="1206" y="86"/>
                  </a:lnTo>
                  <a:lnTo>
                    <a:pt x="1204" y="69"/>
                  </a:lnTo>
                  <a:lnTo>
                    <a:pt x="1199" y="52"/>
                  </a:lnTo>
                  <a:lnTo>
                    <a:pt x="1192" y="38"/>
                  </a:lnTo>
                  <a:lnTo>
                    <a:pt x="1182" y="24"/>
                  </a:lnTo>
                  <a:lnTo>
                    <a:pt x="1168" y="14"/>
                  </a:lnTo>
                  <a:lnTo>
                    <a:pt x="1155" y="7"/>
                  </a:lnTo>
                  <a:lnTo>
                    <a:pt x="1138" y="2"/>
                  </a:lnTo>
                  <a:lnTo>
                    <a:pt x="1120" y="0"/>
                  </a:lnTo>
                  <a:lnTo>
                    <a:pt x="86" y="0"/>
                  </a:lnTo>
                  <a:lnTo>
                    <a:pt x="69" y="2"/>
                  </a:lnTo>
                  <a:lnTo>
                    <a:pt x="52" y="7"/>
                  </a:lnTo>
                  <a:lnTo>
                    <a:pt x="38" y="14"/>
                  </a:lnTo>
                  <a:lnTo>
                    <a:pt x="26" y="24"/>
                  </a:lnTo>
                  <a:lnTo>
                    <a:pt x="14" y="38"/>
                  </a:lnTo>
                  <a:lnTo>
                    <a:pt x="7" y="52"/>
                  </a:lnTo>
                  <a:lnTo>
                    <a:pt x="2" y="69"/>
                  </a:lnTo>
                  <a:lnTo>
                    <a:pt x="0" y="86"/>
                  </a:lnTo>
                  <a:lnTo>
                    <a:pt x="2" y="103"/>
                  </a:lnTo>
                  <a:lnTo>
                    <a:pt x="7" y="120"/>
                  </a:lnTo>
                  <a:lnTo>
                    <a:pt x="14" y="134"/>
                  </a:lnTo>
                  <a:lnTo>
                    <a:pt x="26" y="146"/>
                  </a:lnTo>
                  <a:lnTo>
                    <a:pt x="38" y="158"/>
                  </a:lnTo>
                  <a:lnTo>
                    <a:pt x="52" y="165"/>
                  </a:lnTo>
                  <a:lnTo>
                    <a:pt x="69" y="170"/>
                  </a:lnTo>
                  <a:lnTo>
                    <a:pt x="86" y="172"/>
                  </a:lnTo>
                  <a:lnTo>
                    <a:pt x="1120"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4" name="Freeform 17"/>
            <p:cNvSpPr>
              <a:spLocks/>
            </p:cNvSpPr>
            <p:nvPr/>
          </p:nvSpPr>
          <p:spPr bwMode="auto">
            <a:xfrm>
              <a:off x="5400" y="818"/>
              <a:ext cx="240" cy="149"/>
            </a:xfrm>
            <a:custGeom>
              <a:avLst/>
              <a:gdLst>
                <a:gd name="T0" fmla="*/ 23 w 522"/>
                <a:gd name="T1" fmla="*/ 8 h 324"/>
                <a:gd name="T2" fmla="*/ 2 w 522"/>
                <a:gd name="T3" fmla="*/ 0 h 324"/>
                <a:gd name="T4" fmla="*/ 0 w 522"/>
                <a:gd name="T5" fmla="*/ 6 h 324"/>
                <a:gd name="T6" fmla="*/ 23 w 522"/>
                <a:gd name="T7" fmla="*/ 15 h 324"/>
                <a:gd name="T8" fmla="*/ 23 w 522"/>
                <a:gd name="T9" fmla="*/ 8 h 324"/>
                <a:gd name="T10" fmla="*/ 0 60000 65536"/>
                <a:gd name="T11" fmla="*/ 0 60000 65536"/>
                <a:gd name="T12" fmla="*/ 0 60000 65536"/>
                <a:gd name="T13" fmla="*/ 0 60000 65536"/>
                <a:gd name="T14" fmla="*/ 0 60000 65536"/>
                <a:gd name="T15" fmla="*/ 0 w 522"/>
                <a:gd name="T16" fmla="*/ 0 h 324"/>
                <a:gd name="T17" fmla="*/ 522 w 522"/>
                <a:gd name="T18" fmla="*/ 324 h 324"/>
              </a:gdLst>
              <a:ahLst/>
              <a:cxnLst>
                <a:cxn ang="T10">
                  <a:pos x="T0" y="T1"/>
                </a:cxn>
                <a:cxn ang="T11">
                  <a:pos x="T2" y="T3"/>
                </a:cxn>
                <a:cxn ang="T12">
                  <a:pos x="T4" y="T5"/>
                </a:cxn>
                <a:cxn ang="T13">
                  <a:pos x="T6" y="T7"/>
                </a:cxn>
                <a:cxn ang="T14">
                  <a:pos x="T8" y="T9"/>
                </a:cxn>
              </a:cxnLst>
              <a:rect l="T15" t="T16" r="T17" b="T18"/>
              <a:pathLst>
                <a:path w="522" h="324">
                  <a:moveTo>
                    <a:pt x="522" y="173"/>
                  </a:moveTo>
                  <a:lnTo>
                    <a:pt x="50" y="0"/>
                  </a:lnTo>
                  <a:lnTo>
                    <a:pt x="0" y="134"/>
                  </a:lnTo>
                  <a:lnTo>
                    <a:pt x="522" y="324"/>
                  </a:lnTo>
                  <a:lnTo>
                    <a:pt x="522"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5" name="Freeform 18"/>
            <p:cNvSpPr>
              <a:spLocks/>
            </p:cNvSpPr>
            <p:nvPr/>
          </p:nvSpPr>
          <p:spPr bwMode="auto">
            <a:xfrm>
              <a:off x="5062" y="1062"/>
              <a:ext cx="442" cy="47"/>
            </a:xfrm>
            <a:custGeom>
              <a:avLst/>
              <a:gdLst>
                <a:gd name="T0" fmla="*/ 40 w 964"/>
                <a:gd name="T1" fmla="*/ 5 h 101"/>
                <a:gd name="T2" fmla="*/ 41 w 964"/>
                <a:gd name="T3" fmla="*/ 5 h 101"/>
                <a:gd name="T4" fmla="*/ 41 w 964"/>
                <a:gd name="T5" fmla="*/ 5 h 101"/>
                <a:gd name="T6" fmla="*/ 42 w 964"/>
                <a:gd name="T7" fmla="*/ 4 h 101"/>
                <a:gd name="T8" fmla="*/ 42 w 964"/>
                <a:gd name="T9" fmla="*/ 4 h 101"/>
                <a:gd name="T10" fmla="*/ 42 w 964"/>
                <a:gd name="T11" fmla="*/ 4 h 101"/>
                <a:gd name="T12" fmla="*/ 43 w 964"/>
                <a:gd name="T13" fmla="*/ 3 h 101"/>
                <a:gd name="T14" fmla="*/ 43 w 964"/>
                <a:gd name="T15" fmla="*/ 3 h 101"/>
                <a:gd name="T16" fmla="*/ 43 w 964"/>
                <a:gd name="T17" fmla="*/ 2 h 101"/>
                <a:gd name="T18" fmla="*/ 43 w 964"/>
                <a:gd name="T19" fmla="*/ 2 h 101"/>
                <a:gd name="T20" fmla="*/ 43 w 964"/>
                <a:gd name="T21" fmla="*/ 2 h 101"/>
                <a:gd name="T22" fmla="*/ 43 w 964"/>
                <a:gd name="T23" fmla="*/ 1 h 101"/>
                <a:gd name="T24" fmla="*/ 42 w 964"/>
                <a:gd name="T25" fmla="*/ 1 h 101"/>
                <a:gd name="T26" fmla="*/ 42 w 964"/>
                <a:gd name="T27" fmla="*/ 0 h 101"/>
                <a:gd name="T28" fmla="*/ 42 w 964"/>
                <a:gd name="T29" fmla="*/ 0 h 101"/>
                <a:gd name="T30" fmla="*/ 41 w 964"/>
                <a:gd name="T31" fmla="*/ 0 h 101"/>
                <a:gd name="T32" fmla="*/ 41 w 964"/>
                <a:gd name="T33" fmla="*/ 0 h 101"/>
                <a:gd name="T34" fmla="*/ 40 w 964"/>
                <a:gd name="T35" fmla="*/ 0 h 101"/>
                <a:gd name="T36" fmla="*/ 2 w 964"/>
                <a:gd name="T37" fmla="*/ 0 h 101"/>
                <a:gd name="T38" fmla="*/ 2 w 964"/>
                <a:gd name="T39" fmla="*/ 0 h 101"/>
                <a:gd name="T40" fmla="*/ 1 w 964"/>
                <a:gd name="T41" fmla="*/ 0 h 101"/>
                <a:gd name="T42" fmla="*/ 1 w 964"/>
                <a:gd name="T43" fmla="*/ 0 h 101"/>
                <a:gd name="T44" fmla="*/ 0 w 964"/>
                <a:gd name="T45" fmla="*/ 0 h 101"/>
                <a:gd name="T46" fmla="*/ 0 w 964"/>
                <a:gd name="T47" fmla="*/ 1 h 101"/>
                <a:gd name="T48" fmla="*/ 0 w 964"/>
                <a:gd name="T49" fmla="*/ 1 h 101"/>
                <a:gd name="T50" fmla="*/ 0 w 964"/>
                <a:gd name="T51" fmla="*/ 2 h 101"/>
                <a:gd name="T52" fmla="*/ 0 w 964"/>
                <a:gd name="T53" fmla="*/ 2 h 101"/>
                <a:gd name="T54" fmla="*/ 0 w 964"/>
                <a:gd name="T55" fmla="*/ 2 h 101"/>
                <a:gd name="T56" fmla="*/ 0 w 964"/>
                <a:gd name="T57" fmla="*/ 3 h 101"/>
                <a:gd name="T58" fmla="*/ 0 w 964"/>
                <a:gd name="T59" fmla="*/ 3 h 101"/>
                <a:gd name="T60" fmla="*/ 0 w 964"/>
                <a:gd name="T61" fmla="*/ 4 h 101"/>
                <a:gd name="T62" fmla="*/ 0 w 964"/>
                <a:gd name="T63" fmla="*/ 4 h 101"/>
                <a:gd name="T64" fmla="*/ 1 w 964"/>
                <a:gd name="T65" fmla="*/ 4 h 101"/>
                <a:gd name="T66" fmla="*/ 1 w 964"/>
                <a:gd name="T67" fmla="*/ 5 h 101"/>
                <a:gd name="T68" fmla="*/ 2 w 964"/>
                <a:gd name="T69" fmla="*/ 5 h 101"/>
                <a:gd name="T70" fmla="*/ 2 w 964"/>
                <a:gd name="T71" fmla="*/ 5 h 101"/>
                <a:gd name="T72" fmla="*/ 40 w 964"/>
                <a:gd name="T73" fmla="*/ 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4"/>
                <a:gd name="T112" fmla="*/ 0 h 101"/>
                <a:gd name="T113" fmla="*/ 964 w 964"/>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4" h="101">
                  <a:moveTo>
                    <a:pt x="913" y="101"/>
                  </a:moveTo>
                  <a:lnTo>
                    <a:pt x="923" y="99"/>
                  </a:lnTo>
                  <a:lnTo>
                    <a:pt x="931" y="98"/>
                  </a:lnTo>
                  <a:lnTo>
                    <a:pt x="942" y="93"/>
                  </a:lnTo>
                  <a:lnTo>
                    <a:pt x="949" y="86"/>
                  </a:lnTo>
                  <a:lnTo>
                    <a:pt x="955" y="79"/>
                  </a:lnTo>
                  <a:lnTo>
                    <a:pt x="961" y="70"/>
                  </a:lnTo>
                  <a:lnTo>
                    <a:pt x="962" y="62"/>
                  </a:lnTo>
                  <a:lnTo>
                    <a:pt x="964" y="51"/>
                  </a:lnTo>
                  <a:lnTo>
                    <a:pt x="962" y="41"/>
                  </a:lnTo>
                  <a:lnTo>
                    <a:pt x="961" y="31"/>
                  </a:lnTo>
                  <a:lnTo>
                    <a:pt x="955" y="22"/>
                  </a:lnTo>
                  <a:lnTo>
                    <a:pt x="949" y="15"/>
                  </a:lnTo>
                  <a:lnTo>
                    <a:pt x="942" y="9"/>
                  </a:lnTo>
                  <a:lnTo>
                    <a:pt x="931" y="3"/>
                  </a:lnTo>
                  <a:lnTo>
                    <a:pt x="923" y="2"/>
                  </a:lnTo>
                  <a:lnTo>
                    <a:pt x="913" y="0"/>
                  </a:lnTo>
                  <a:lnTo>
                    <a:pt x="51" y="0"/>
                  </a:lnTo>
                  <a:lnTo>
                    <a:pt x="41" y="2"/>
                  </a:lnTo>
                  <a:lnTo>
                    <a:pt x="31" y="3"/>
                  </a:lnTo>
                  <a:lnTo>
                    <a:pt x="22" y="9"/>
                  </a:lnTo>
                  <a:lnTo>
                    <a:pt x="15" y="15"/>
                  </a:lnTo>
                  <a:lnTo>
                    <a:pt x="9" y="22"/>
                  </a:lnTo>
                  <a:lnTo>
                    <a:pt x="3" y="31"/>
                  </a:lnTo>
                  <a:lnTo>
                    <a:pt x="2" y="41"/>
                  </a:lnTo>
                  <a:lnTo>
                    <a:pt x="0" y="51"/>
                  </a:lnTo>
                  <a:lnTo>
                    <a:pt x="2" y="62"/>
                  </a:lnTo>
                  <a:lnTo>
                    <a:pt x="3" y="70"/>
                  </a:lnTo>
                  <a:lnTo>
                    <a:pt x="9" y="79"/>
                  </a:lnTo>
                  <a:lnTo>
                    <a:pt x="15" y="86"/>
                  </a:lnTo>
                  <a:lnTo>
                    <a:pt x="22" y="93"/>
                  </a:lnTo>
                  <a:lnTo>
                    <a:pt x="31" y="98"/>
                  </a:lnTo>
                  <a:lnTo>
                    <a:pt x="41" y="99"/>
                  </a:lnTo>
                  <a:lnTo>
                    <a:pt x="51" y="101"/>
                  </a:lnTo>
                  <a:lnTo>
                    <a:pt x="913"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6" name="Freeform 19"/>
            <p:cNvSpPr>
              <a:spLocks/>
            </p:cNvSpPr>
            <p:nvPr/>
          </p:nvSpPr>
          <p:spPr bwMode="auto">
            <a:xfrm>
              <a:off x="4999" y="766"/>
              <a:ext cx="64" cy="48"/>
            </a:xfrm>
            <a:custGeom>
              <a:avLst/>
              <a:gdLst>
                <a:gd name="T0" fmla="*/ 6 w 140"/>
                <a:gd name="T1" fmla="*/ 0 h 106"/>
                <a:gd name="T2" fmla="*/ 0 w 140"/>
                <a:gd name="T3" fmla="*/ 1 h 106"/>
                <a:gd name="T4" fmla="*/ 5 w 140"/>
                <a:gd name="T5" fmla="*/ 5 h 106"/>
                <a:gd name="T6" fmla="*/ 5 w 140"/>
                <a:gd name="T7" fmla="*/ 3 h 106"/>
                <a:gd name="T8" fmla="*/ 5 w 140"/>
                <a:gd name="T9" fmla="*/ 2 h 106"/>
                <a:gd name="T10" fmla="*/ 6 w 140"/>
                <a:gd name="T11" fmla="*/ 1 h 106"/>
                <a:gd name="T12" fmla="*/ 6 w 140"/>
                <a:gd name="T13" fmla="*/ 0 h 106"/>
                <a:gd name="T14" fmla="*/ 0 60000 65536"/>
                <a:gd name="T15" fmla="*/ 0 60000 65536"/>
                <a:gd name="T16" fmla="*/ 0 60000 65536"/>
                <a:gd name="T17" fmla="*/ 0 60000 65536"/>
                <a:gd name="T18" fmla="*/ 0 60000 65536"/>
                <a:gd name="T19" fmla="*/ 0 60000 65536"/>
                <a:gd name="T20" fmla="*/ 0 60000 65536"/>
                <a:gd name="T21" fmla="*/ 0 w 140"/>
                <a:gd name="T22" fmla="*/ 0 h 106"/>
                <a:gd name="T23" fmla="*/ 140 w 140"/>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106">
                  <a:moveTo>
                    <a:pt x="140" y="0"/>
                  </a:moveTo>
                  <a:lnTo>
                    <a:pt x="0" y="34"/>
                  </a:lnTo>
                  <a:lnTo>
                    <a:pt x="122" y="106"/>
                  </a:lnTo>
                  <a:lnTo>
                    <a:pt x="125" y="79"/>
                  </a:lnTo>
                  <a:lnTo>
                    <a:pt x="128" y="53"/>
                  </a:lnTo>
                  <a:lnTo>
                    <a:pt x="134" y="26"/>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Freeform 20"/>
            <p:cNvSpPr>
              <a:spLocks/>
            </p:cNvSpPr>
            <p:nvPr/>
          </p:nvSpPr>
          <p:spPr bwMode="auto">
            <a:xfrm>
              <a:off x="5070" y="611"/>
              <a:ext cx="69" cy="60"/>
            </a:xfrm>
            <a:custGeom>
              <a:avLst/>
              <a:gdLst>
                <a:gd name="T0" fmla="*/ 7 w 149"/>
                <a:gd name="T1" fmla="*/ 2 h 130"/>
                <a:gd name="T2" fmla="*/ 0 w 149"/>
                <a:gd name="T3" fmla="*/ 0 h 130"/>
                <a:gd name="T4" fmla="*/ 4 w 149"/>
                <a:gd name="T5" fmla="*/ 6 h 130"/>
                <a:gd name="T6" fmla="*/ 4 w 149"/>
                <a:gd name="T7" fmla="*/ 6 h 130"/>
                <a:gd name="T8" fmla="*/ 4 w 149"/>
                <a:gd name="T9" fmla="*/ 5 h 130"/>
                <a:gd name="T10" fmla="*/ 5 w 149"/>
                <a:gd name="T11" fmla="*/ 4 h 130"/>
                <a:gd name="T12" fmla="*/ 5 w 149"/>
                <a:gd name="T13" fmla="*/ 4 h 130"/>
                <a:gd name="T14" fmla="*/ 6 w 149"/>
                <a:gd name="T15" fmla="*/ 3 h 130"/>
                <a:gd name="T16" fmla="*/ 6 w 149"/>
                <a:gd name="T17" fmla="*/ 3 h 130"/>
                <a:gd name="T18" fmla="*/ 6 w 149"/>
                <a:gd name="T19" fmla="*/ 2 h 130"/>
                <a:gd name="T20" fmla="*/ 7 w 149"/>
                <a:gd name="T21" fmla="*/ 2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0"/>
                <a:gd name="T35" fmla="*/ 149 w 149"/>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0">
                  <a:moveTo>
                    <a:pt x="149" y="39"/>
                  </a:moveTo>
                  <a:lnTo>
                    <a:pt x="0" y="0"/>
                  </a:lnTo>
                  <a:lnTo>
                    <a:pt x="79" y="130"/>
                  </a:lnTo>
                  <a:lnTo>
                    <a:pt x="88" y="118"/>
                  </a:lnTo>
                  <a:lnTo>
                    <a:pt x="95" y="108"/>
                  </a:lnTo>
                  <a:lnTo>
                    <a:pt x="103" y="96"/>
                  </a:lnTo>
                  <a:lnTo>
                    <a:pt x="112" y="84"/>
                  </a:lnTo>
                  <a:lnTo>
                    <a:pt x="122" y="72"/>
                  </a:lnTo>
                  <a:lnTo>
                    <a:pt x="131" y="61"/>
                  </a:lnTo>
                  <a:lnTo>
                    <a:pt x="139" y="49"/>
                  </a:lnTo>
                  <a:lnTo>
                    <a:pt x="14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8" name="Freeform 21"/>
            <p:cNvSpPr>
              <a:spLocks/>
            </p:cNvSpPr>
            <p:nvPr/>
          </p:nvSpPr>
          <p:spPr bwMode="auto">
            <a:xfrm>
              <a:off x="5024" y="692"/>
              <a:ext cx="70" cy="48"/>
            </a:xfrm>
            <a:custGeom>
              <a:avLst/>
              <a:gdLst>
                <a:gd name="T0" fmla="*/ 7 w 153"/>
                <a:gd name="T1" fmla="*/ 0 h 104"/>
                <a:gd name="T2" fmla="*/ 0 w 153"/>
                <a:gd name="T3" fmla="*/ 0 h 104"/>
                <a:gd name="T4" fmla="*/ 5 w 153"/>
                <a:gd name="T5" fmla="*/ 5 h 104"/>
                <a:gd name="T6" fmla="*/ 5 w 153"/>
                <a:gd name="T7" fmla="*/ 4 h 104"/>
                <a:gd name="T8" fmla="*/ 5 w 153"/>
                <a:gd name="T9" fmla="*/ 2 h 104"/>
                <a:gd name="T10" fmla="*/ 6 w 153"/>
                <a:gd name="T11" fmla="*/ 1 h 104"/>
                <a:gd name="T12" fmla="*/ 7 w 153"/>
                <a:gd name="T13" fmla="*/ 0 h 104"/>
                <a:gd name="T14" fmla="*/ 0 60000 65536"/>
                <a:gd name="T15" fmla="*/ 0 60000 65536"/>
                <a:gd name="T16" fmla="*/ 0 60000 65536"/>
                <a:gd name="T17" fmla="*/ 0 60000 65536"/>
                <a:gd name="T18" fmla="*/ 0 60000 65536"/>
                <a:gd name="T19" fmla="*/ 0 60000 65536"/>
                <a:gd name="T20" fmla="*/ 0 60000 65536"/>
                <a:gd name="T21" fmla="*/ 0 w 153"/>
                <a:gd name="T22" fmla="*/ 0 h 104"/>
                <a:gd name="T23" fmla="*/ 153 w 15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4">
                  <a:moveTo>
                    <a:pt x="153" y="1"/>
                  </a:moveTo>
                  <a:lnTo>
                    <a:pt x="0" y="0"/>
                  </a:lnTo>
                  <a:lnTo>
                    <a:pt x="106" y="104"/>
                  </a:lnTo>
                  <a:lnTo>
                    <a:pt x="117" y="77"/>
                  </a:lnTo>
                  <a:lnTo>
                    <a:pt x="127" y="51"/>
                  </a:lnTo>
                  <a:lnTo>
                    <a:pt x="139" y="25"/>
                  </a:lnTo>
                  <a:lnTo>
                    <a:pt x="1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298" name="Rectangle 22"/>
          <p:cNvSpPr>
            <a:spLocks noChangeArrowheads="1"/>
          </p:cNvSpPr>
          <p:nvPr/>
        </p:nvSpPr>
        <p:spPr bwMode="auto">
          <a:xfrm>
            <a:off x="733425" y="14938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299" name="Rectangle 23"/>
          <p:cNvSpPr>
            <a:spLocks noChangeArrowheads="1"/>
          </p:cNvSpPr>
          <p:nvPr/>
        </p:nvSpPr>
        <p:spPr bwMode="auto">
          <a:xfrm>
            <a:off x="733425" y="29924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0" name="Rectangle 24"/>
          <p:cNvSpPr>
            <a:spLocks noChangeArrowheads="1"/>
          </p:cNvSpPr>
          <p:nvPr/>
        </p:nvSpPr>
        <p:spPr bwMode="auto">
          <a:xfrm>
            <a:off x="733425" y="44910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1" name="Rectangle 25"/>
          <p:cNvSpPr>
            <a:spLocks noChangeArrowheads="1"/>
          </p:cNvSpPr>
          <p:nvPr/>
        </p:nvSpPr>
        <p:spPr bwMode="auto">
          <a:xfrm>
            <a:off x="733425" y="5989638"/>
            <a:ext cx="2925763" cy="481012"/>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02" name="Text Box 26"/>
          <p:cNvSpPr txBox="1">
            <a:spLocks noChangeArrowheads="1"/>
          </p:cNvSpPr>
          <p:nvPr/>
        </p:nvSpPr>
        <p:spPr bwMode="auto">
          <a:xfrm>
            <a:off x="650875" y="15509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Intake</a:t>
            </a:r>
          </a:p>
        </p:txBody>
      </p:sp>
      <p:sp>
        <p:nvSpPr>
          <p:cNvPr id="12303" name="Text Box 27"/>
          <p:cNvSpPr txBox="1">
            <a:spLocks noChangeArrowheads="1"/>
          </p:cNvSpPr>
          <p:nvPr/>
        </p:nvSpPr>
        <p:spPr bwMode="auto">
          <a:xfrm>
            <a:off x="650875" y="30495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Adjudication</a:t>
            </a:r>
          </a:p>
        </p:txBody>
      </p:sp>
      <p:sp>
        <p:nvSpPr>
          <p:cNvPr id="12304" name="Text Box 28"/>
          <p:cNvSpPr txBox="1">
            <a:spLocks noChangeArrowheads="1"/>
          </p:cNvSpPr>
          <p:nvPr/>
        </p:nvSpPr>
        <p:spPr bwMode="auto">
          <a:xfrm>
            <a:off x="650875" y="45481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Payment</a:t>
            </a:r>
          </a:p>
        </p:txBody>
      </p:sp>
      <p:sp>
        <p:nvSpPr>
          <p:cNvPr id="12305" name="Text Box 29"/>
          <p:cNvSpPr txBox="1">
            <a:spLocks noChangeArrowheads="1"/>
          </p:cNvSpPr>
          <p:nvPr/>
        </p:nvSpPr>
        <p:spPr bwMode="auto">
          <a:xfrm>
            <a:off x="650875" y="6046788"/>
            <a:ext cx="3092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2400" b="1"/>
              <a:t>Recovery</a:t>
            </a:r>
          </a:p>
        </p:txBody>
      </p:sp>
      <p:sp>
        <p:nvSpPr>
          <p:cNvPr id="12306" name="Line 30"/>
          <p:cNvSpPr>
            <a:spLocks noChangeShapeType="1"/>
          </p:cNvSpPr>
          <p:nvPr/>
        </p:nvSpPr>
        <p:spPr bwMode="auto">
          <a:xfrm>
            <a:off x="2197100" y="1962150"/>
            <a:ext cx="0" cy="10128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7" name="Line 31"/>
          <p:cNvSpPr>
            <a:spLocks noChangeShapeType="1"/>
          </p:cNvSpPr>
          <p:nvPr/>
        </p:nvSpPr>
        <p:spPr bwMode="auto">
          <a:xfrm>
            <a:off x="2197100" y="3482975"/>
            <a:ext cx="0" cy="99377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8" name="Line 32"/>
          <p:cNvSpPr>
            <a:spLocks noChangeShapeType="1"/>
          </p:cNvSpPr>
          <p:nvPr/>
        </p:nvSpPr>
        <p:spPr bwMode="auto">
          <a:xfrm>
            <a:off x="2197100" y="4983163"/>
            <a:ext cx="0" cy="993775"/>
          </a:xfrm>
          <a:prstGeom prst="line">
            <a:avLst/>
          </a:prstGeom>
          <a:noFill/>
          <a:ln w="28575">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7302C-A2EF-4CDF-9176-25CE1EAD8678}"/>
</file>

<file path=customXml/itemProps2.xml><?xml version="1.0" encoding="utf-8"?>
<ds:datastoreItem xmlns:ds="http://schemas.openxmlformats.org/officeDocument/2006/customXml" ds:itemID="{D043C1B6-E926-4188-8396-904EB95B1C8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15DFF8-667B-4859-9FFE-CA08CCD25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56</Slides>
  <Notes>55</Notes>
  <HiddenSlides>3</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1_test-template</vt:lpstr>
      <vt:lpstr>The Claims Process and Claim Intake</vt:lpstr>
      <vt:lpstr>Lesson outline</vt:lpstr>
      <vt:lpstr> Lesson objectives</vt:lpstr>
      <vt:lpstr>The claims process: two perspectives</vt:lpstr>
      <vt:lpstr>Phase 1: Intake</vt:lpstr>
      <vt:lpstr>Phase 2: Adjudication</vt:lpstr>
      <vt:lpstr>Phase 3: Payment</vt:lpstr>
      <vt:lpstr>Phase 4: Recovery</vt:lpstr>
      <vt:lpstr>Litigation</vt:lpstr>
      <vt:lpstr>Fraud detection and special investigations</vt:lpstr>
      <vt:lpstr>Fundamental and specialized processes</vt:lpstr>
      <vt:lpstr>Lesson outline</vt:lpstr>
      <vt:lpstr>The functional perspective</vt:lpstr>
      <vt:lpstr>Managing claim and exposure maturity</vt:lpstr>
      <vt:lpstr>New loss completion</vt:lpstr>
      <vt:lpstr>The maturing claim/exposure</vt:lpstr>
      <vt:lpstr>Ability to pay</vt:lpstr>
      <vt:lpstr>Stage 1: User creates claim</vt:lpstr>
      <vt:lpstr>Stage 2: Rules "set up" the claim</vt:lpstr>
      <vt:lpstr>Stage 3: Rules/adjuster creates exposures</vt:lpstr>
      <vt:lpstr>(Notes only slide)</vt:lpstr>
      <vt:lpstr>Stage 4: Rules/adjuster creates reserves</vt:lpstr>
      <vt:lpstr>Stage 5: Users complete activities</vt:lpstr>
      <vt:lpstr>Stage 6: Claim and exposures become payable</vt:lpstr>
      <vt:lpstr>Stage 7: Checks are issued</vt:lpstr>
      <vt:lpstr>Stage 8: Exposures and claim are closed</vt:lpstr>
      <vt:lpstr>No one-to-one correspondence of steps</vt:lpstr>
      <vt:lpstr>Lesson outline</vt:lpstr>
      <vt:lpstr>First notice of loss (FNOL)</vt:lpstr>
      <vt:lpstr>(Notes only slide)</vt:lpstr>
      <vt:lpstr>The claim intake process</vt:lpstr>
      <vt:lpstr>(Notes only slide)</vt:lpstr>
      <vt:lpstr>Who manages the intake process?</vt:lpstr>
      <vt:lpstr>Required data: the policy</vt:lpstr>
      <vt:lpstr>Required data: parties involved</vt:lpstr>
      <vt:lpstr>PowerPoint Presentation</vt:lpstr>
      <vt:lpstr>Required data: loss event</vt:lpstr>
      <vt:lpstr>Required data: incident(s)</vt:lpstr>
      <vt:lpstr>The intake process: manually entered claims</vt:lpstr>
      <vt:lpstr>The intake process: imported claims</vt:lpstr>
      <vt:lpstr>The new claim wizard (NCW)</vt:lpstr>
      <vt:lpstr>First notice application integration</vt:lpstr>
      <vt:lpstr>Lesson outline</vt:lpstr>
      <vt:lpstr>The intake process: automated claim setup</vt:lpstr>
      <vt:lpstr>Automated claim setup</vt:lpstr>
      <vt:lpstr>Summary: automated claim setup</vt:lpstr>
      <vt:lpstr>Lesson outline</vt:lpstr>
      <vt:lpstr>The intake process: claim validation</vt:lpstr>
      <vt:lpstr>Ensuring completeness of new claim</vt:lpstr>
      <vt:lpstr>New claim wizard claims</vt:lpstr>
      <vt:lpstr>Imported FNOL claims</vt:lpstr>
      <vt:lpstr>Failing new claim validation</vt:lpstr>
      <vt:lpstr>Lesson objectives review</vt:lpstr>
      <vt:lpstr>Review questions</vt:lpstr>
      <vt:lpstr>Review questions</vt:lpstr>
      <vt:lpstr>Notices</vt:lpstr>
    </vt:vector>
  </TitlesOfParts>
  <Company>Guidewire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Claims Process &amp; Intro to Intake (Config Course)</dc:title>
  <dc:creator>Tom Rhoades</dc:creator>
  <dc:description>1040</dc:description>
  <cp:revision>7</cp:revision>
  <dcterms:created xsi:type="dcterms:W3CDTF">2007-08-02T20:13:16Z</dcterms:created>
  <dcterms:modified xsi:type="dcterms:W3CDTF">2020-12-14T16:43:38Z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