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8.xml" ContentType="application/vnd.openxmlformats-officedocument.presentationml.notesSlide+xml"/>
  <Override PartName="/ppt/notesSlides/notesSlide23.xml" ContentType="application/vnd.openxmlformats-officedocument.presentationml.notesSlide+xml"/>
  <Override PartName="/ppt/slideMasters/slideMaster1.xml" ContentType="application/vnd.openxmlformats-officedocument.presentationml.slideMaster+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8.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2"/>
  </p:notesMasterIdLst>
  <p:handoutMasterIdLst>
    <p:handoutMasterId r:id="rId33"/>
  </p:handoutMasterIdLst>
  <p:sldIdLst>
    <p:sldId id="1192" r:id="rId2"/>
    <p:sldId id="1299" r:id="rId3"/>
    <p:sldId id="1300" r:id="rId4"/>
    <p:sldId id="1395" r:id="rId5"/>
    <p:sldId id="1396" r:id="rId6"/>
    <p:sldId id="1419" r:id="rId7"/>
    <p:sldId id="1397" r:id="rId8"/>
    <p:sldId id="1398" r:id="rId9"/>
    <p:sldId id="1420" r:id="rId10"/>
    <p:sldId id="1428" r:id="rId11"/>
    <p:sldId id="1433" r:id="rId12"/>
    <p:sldId id="1392" r:id="rId13"/>
    <p:sldId id="1402" r:id="rId14"/>
    <p:sldId id="1403" r:id="rId15"/>
    <p:sldId id="1405" r:id="rId16"/>
    <p:sldId id="1406" r:id="rId17"/>
    <p:sldId id="1427" r:id="rId18"/>
    <p:sldId id="1422" r:id="rId19"/>
    <p:sldId id="1432" r:id="rId20"/>
    <p:sldId id="1393" r:id="rId21"/>
    <p:sldId id="1409" r:id="rId22"/>
    <p:sldId id="1441" r:id="rId23"/>
    <p:sldId id="1410" r:id="rId24"/>
    <p:sldId id="1411" r:id="rId25"/>
    <p:sldId id="1424" r:id="rId26"/>
    <p:sldId id="1444" r:id="rId27"/>
    <p:sldId id="1443" r:id="rId28"/>
    <p:sldId id="1297" r:id="rId29"/>
    <p:sldId id="1298" r:id="rId30"/>
    <p:sldId id="1445" r:id="rId31"/>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FF0000"/>
    <a:srgbClr val="0033CC"/>
    <a:srgbClr val="000099"/>
    <a:srgbClr val="000066"/>
    <a:srgbClr val="993300"/>
    <a:srgbClr val="003399"/>
    <a:srgbClr val="FF66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30" autoAdjust="0"/>
    <p:restoredTop sz="76000" autoAdjust="0"/>
  </p:normalViewPr>
  <p:slideViewPr>
    <p:cSldViewPr snapToGrid="0">
      <p:cViewPr>
        <p:scale>
          <a:sx n="76" d="100"/>
          <a:sy n="76" d="100"/>
        </p:scale>
        <p:origin x="-900" y="-72"/>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754"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slide" Target="slides/slide12.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B9E5FB2A-2EB6-4A99-988A-373EE6D1B678}" type="slidenum">
              <a:rPr lang="en-US" altLang="en-US"/>
              <a:pPr>
                <a:defRPr/>
              </a:pPr>
              <a:t>‹#›</a:t>
            </a:fld>
            <a:endParaRPr lang="en-US" altLang="en-US"/>
          </a:p>
        </p:txBody>
      </p:sp>
    </p:spTree>
    <p:extLst>
      <p:ext uri="{BB962C8B-B14F-4D97-AF65-F5344CB8AC3E}">
        <p14:creationId xmlns:p14="http://schemas.microsoft.com/office/powerpoint/2010/main" val="1699351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0D366BC8-8E70-4903-B568-6FCB288E3D97}"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Location Groups and Pages - </a:t>
            </a:r>
            <a:fld id="{13EA5E7C-75A3-4C37-A1A4-835AABB717B3}" type="slidenum">
              <a:rPr lang="en-US" altLang="en-US"/>
              <a:pPr>
                <a:defRPr/>
              </a:pPr>
              <a:t>‹#›</a:t>
            </a:fld>
            <a:endParaRPr lang="en-US" altLang="en-US"/>
          </a:p>
        </p:txBody>
      </p:sp>
    </p:spTree>
    <p:extLst>
      <p:ext uri="{BB962C8B-B14F-4D97-AF65-F5344CB8AC3E}">
        <p14:creationId xmlns:p14="http://schemas.microsoft.com/office/powerpoint/2010/main" val="347547666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D20DFEE7-27FD-433E-BE21-9B6538526A7D}"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0837"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7DAD909F-25E5-4BAD-813E-0A1AEA512484}"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Fortunately, the five primary location groups visible to adjuster end users (Desktop, Claim, Search, Address Book, and Vacation) are in PCF files with names identical to their English tab label</a:t>
            </a:r>
            <a:r>
              <a:rPr lang="en-US" baseline="0" dirty="0" smtClean="0"/>
              <a:t> (except for spaces).</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574DFF67-3BAA-4486-BFA3-8DE881F1379D}"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next section of this lesson discusses location-group-level configuration. The section after that discusses page-level configuration.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6A8FE91B-5BAB-4E00-B294-556F9234F82B}"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EFF8A006-E9BB-43E6-BD2C-3B2D69B544F6}"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E4A31C0C-2A16-4505-9F08-AC1CFEE4ADE8}"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PCF file for a location group consists of location refs. Each location ref points to a page or child location group. The location group attributes are specified on the tabs at the bottom.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8767769F-F931-455E-B4E2-045039472E49}"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The location group's menuActions property specifies the file to use for contents of the Actions menu.</a:t>
            </a:r>
          </a:p>
          <a:p>
            <a:pPr marL="190500" indent="-190500"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B327DEA4-38A4-41AB-8896-F3227FA6415B}"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location group's infoBar property specifies the file to use for contents of the info bar.</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E0EB568C-BCD7-4AEA-8D84-3150A0BEEB30}"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The canVisit attribute determines whether a user can visit the location group. If blank, the attribute evaluates to true. When the attribute evaluates to false, the tab is not rendered in the user interface. (For example, if perm.User.viewanyadmin returns false (which means the user does not have permissions to view any Admin screen), the Administration tab is not rendered for that user.</a:t>
            </a:r>
          </a:p>
          <a:p>
            <a:pPr marL="190500" indent="-190500" eaLnBrk="1" hangingPunct="1"/>
            <a:r>
              <a:rPr lang="en-US" smtClean="0"/>
              <a:t>Location groups visibility can also be controlled by the visible attribute of the Tab whose action navigates to the Location group.  When set to false, it will prevent the user from being able to access the location (unless another navigation link were available). </a:t>
            </a:r>
          </a:p>
          <a:p>
            <a:pPr marL="190500" indent="-190500" eaLnBrk="1" hangingPunct="1"/>
            <a:endParaRPr lang="en-US" smtClean="0"/>
          </a:p>
          <a:p>
            <a:pPr marL="190500" indent="-190500" eaLnBrk="1" hangingPunct="1"/>
            <a:r>
              <a:rPr lang="en-US" smtClean="0"/>
              <a:t>Single-screen locations and wizards also have a canEdit attribute. Location groups do not. Editablility for location groups is controlled at the level of each page.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430825E0-ACD8-46F2-B61D-C22C32AFB1DE}"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Claim location group has an entry point name of "Claim". It expects a single object of type claim which is referred to within the PCF page as "Claim". For the purposes of instructional clarification, the location group could also have been declared as "</a:t>
            </a:r>
            <a:r>
              <a:rPr lang="en-US" dirty="0" err="1" smtClean="0"/>
              <a:t>ClaimLG</a:t>
            </a:r>
            <a:r>
              <a:rPr lang="en-US" dirty="0" smtClean="0"/>
              <a:t>(</a:t>
            </a:r>
            <a:r>
              <a:rPr lang="en-US" dirty="0" err="1" smtClean="0"/>
              <a:t>aClaim</a:t>
            </a:r>
            <a:r>
              <a:rPr lang="en-US" dirty="0" smtClean="0"/>
              <a:t>: Claim)". In this case, the entry point name is "</a:t>
            </a:r>
            <a:r>
              <a:rPr lang="en-US" dirty="0" err="1" smtClean="0"/>
              <a:t>ClaimLG</a:t>
            </a:r>
            <a:r>
              <a:rPr lang="en-US" dirty="0" smtClean="0"/>
              <a:t>" (which is how any widget navigating to this location would need to reference it). It would expect an object of type Claim which is referred to within the PCF file as "</a:t>
            </a:r>
            <a:r>
              <a:rPr lang="en-US" dirty="0" err="1" smtClean="0"/>
              <a:t>aClaim</a:t>
            </a:r>
            <a:r>
              <a:rPr lang="en-US" dirty="0" smtClean="0"/>
              <a:t>".</a:t>
            </a:r>
            <a:br>
              <a:rPr lang="en-US" dirty="0" smtClean="0"/>
            </a:br>
            <a:endParaRPr lang="en-US" b="1" dirty="0" smtClean="0"/>
          </a:p>
          <a:p>
            <a:pPr eaLnBrk="1" hangingPunct="1"/>
            <a:r>
              <a:rPr lang="en-US" b="1" dirty="0" smtClean="0"/>
              <a:t>Important: </a:t>
            </a:r>
            <a:r>
              <a:rPr lang="en-US" dirty="0" smtClean="0"/>
              <a:t>If your variable name is something other than "Claim", you will need to add to the Page’s “parent” attribute the explicit reference to the parent location with the variable name as the argument. For example, if your page’s variable was “</a:t>
            </a:r>
            <a:r>
              <a:rPr lang="en-US" dirty="0" err="1" smtClean="0"/>
              <a:t>aClaim</a:t>
            </a:r>
            <a:r>
              <a:rPr lang="en-US" dirty="0" smtClean="0"/>
              <a:t>”, your parent attribute would be “Claim(</a:t>
            </a:r>
            <a:r>
              <a:rPr lang="en-US" dirty="0" err="1" smtClean="0"/>
              <a:t>aClaim</a:t>
            </a:r>
            <a:r>
              <a:rPr lang="en-US" dirty="0" smtClean="0"/>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6C8D7BFB-8160-425E-B4A9-4D5C3D2DCE4F}"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Most navigation widgets have an action attribute, which defines where to navigate to when the widget is clicked. The syntax for an action attribute which navigates to a location is:</a:t>
            </a:r>
          </a:p>
          <a:p>
            <a:pPr lvl="1" eaLnBrk="1" hangingPunct="1">
              <a:buFontTx/>
              <a:buNone/>
            </a:pPr>
            <a:r>
              <a:rPr lang="en-US" dirty="0" err="1" smtClean="0"/>
              <a:t>pcf.</a:t>
            </a:r>
            <a:r>
              <a:rPr lang="en-US" i="1" dirty="0" err="1" smtClean="0"/>
              <a:t>LocationEntryPoint</a:t>
            </a:r>
            <a:r>
              <a:rPr lang="en-US" dirty="0" err="1" smtClean="0"/>
              <a:t>.</a:t>
            </a:r>
            <a:r>
              <a:rPr lang="en-US" i="1" dirty="0" err="1" smtClean="0"/>
              <a:t>method</a:t>
            </a:r>
            <a:r>
              <a:rPr lang="en-US" dirty="0" smtClean="0"/>
              <a:t>(</a:t>
            </a:r>
            <a:r>
              <a:rPr lang="en-US" i="1" dirty="0" err="1" smtClean="0"/>
              <a:t>objectList</a:t>
            </a:r>
            <a:r>
              <a:rPr lang="en-US" dirty="0" smtClean="0"/>
              <a:t>), where</a:t>
            </a:r>
          </a:p>
          <a:p>
            <a:pPr lvl="1" eaLnBrk="1" hangingPunct="1"/>
            <a:r>
              <a:rPr lang="en-US" i="1" dirty="0" err="1" smtClean="0"/>
              <a:t>LocationEntryPoint</a:t>
            </a:r>
            <a:r>
              <a:rPr lang="en-US" dirty="0" smtClean="0"/>
              <a:t> is (one of) the location entry point(s) defined on the destination location's Entry Points tab.</a:t>
            </a:r>
          </a:p>
          <a:p>
            <a:pPr lvl="1" eaLnBrk="1" hangingPunct="1"/>
            <a:r>
              <a:rPr lang="en-US" i="1" dirty="0" smtClean="0"/>
              <a:t>method</a:t>
            </a:r>
            <a:r>
              <a:rPr lang="en-US" dirty="0" smtClean="0"/>
              <a:t> is the method used to navigate to the location (which, for location groups, is almost always "go").</a:t>
            </a:r>
          </a:p>
          <a:p>
            <a:pPr lvl="1" eaLnBrk="1" hangingPunct="1"/>
            <a:r>
              <a:rPr lang="en-US" i="1" dirty="0" err="1" smtClean="0"/>
              <a:t>objectList</a:t>
            </a:r>
            <a:r>
              <a:rPr lang="en-US" dirty="0" smtClean="0"/>
              <a:t> is a comma-delimited list of zero to many objects. This list must match the number of objects and the type which are expected by the location entry point.</a:t>
            </a:r>
          </a:p>
          <a:p>
            <a:pPr eaLnBrk="1" hangingPunct="1"/>
            <a:r>
              <a:rPr lang="en-US" dirty="0" smtClean="0"/>
              <a:t>In the example above, the </a:t>
            </a:r>
            <a:r>
              <a:rPr lang="en-US" dirty="0" err="1" smtClean="0"/>
              <a:t>CaseID</a:t>
            </a:r>
            <a:r>
              <a:rPr lang="en-US" dirty="0" smtClean="0"/>
              <a:t> cell (which displays the claim number in a list of activities) has an action attribute of </a:t>
            </a:r>
            <a:r>
              <a:rPr lang="en-US" dirty="0" err="1" smtClean="0"/>
              <a:t>Claim.go</a:t>
            </a:r>
            <a:r>
              <a:rPr lang="en-US" dirty="0" smtClean="0"/>
              <a:t>(</a:t>
            </a:r>
            <a:r>
              <a:rPr lang="en-US" dirty="0" err="1" smtClean="0"/>
              <a:t>ActivityDesktopView.Claim</a:t>
            </a:r>
            <a:r>
              <a:rPr lang="en-US" dirty="0" smtClean="0"/>
              <a:t>). This means the widget navigates to the location with an entry point of "Claim" (which corresponds to the Claim location group) using the go method (which means the location is rendered in the screen area with no "Return to..." link) and the claim associated to the </a:t>
            </a:r>
            <a:r>
              <a:rPr lang="en-US" dirty="0" err="1" smtClean="0"/>
              <a:t>ActivityDesktopView</a:t>
            </a:r>
            <a:r>
              <a:rPr lang="en-US" dirty="0" smtClean="0"/>
              <a:t> object is passed to the location.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1C893F47-C82D-488E-962A-5CB2DE96574D}"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8EFEA942-9DEE-4284-B1CB-D5A6B4A93E63}"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C94EE7EB-0408-4D75-AA47-06D0D05B0CEA}"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page is actually very simple, as it typically contains just a screen with panel references to the views to embed within it. However, the rendering of the page in Studio can look somewhat complex, as all the embedded elements are visible in the page.</a:t>
            </a:r>
          </a:p>
          <a:p>
            <a:pPr eaLnBrk="1" hangingPunct="1"/>
            <a:endParaRPr lang="en-US" dirty="0" smtClean="0"/>
          </a:p>
          <a:p>
            <a:pPr eaLnBrk="1" hangingPunct="1"/>
            <a:r>
              <a:rPr lang="en-US" dirty="0" smtClean="0"/>
              <a:t>Recall you may use ALT+SHIFT+E from ClaimCenter</a:t>
            </a:r>
            <a:r>
              <a:rPr lang="en-US" baseline="0" dirty="0" smtClean="0"/>
              <a:t> in your browser to open the appropriate PCF in Studio.</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Location Groups and Pages - </a:t>
            </a:r>
            <a:fld id="{13EA5E7C-75A3-4C37-A1A4-835AABB717B3}" type="slidenum">
              <a:rPr lang="en-US" altLang="en-US" smtClean="0"/>
              <a:pPr>
                <a:defRPr/>
              </a:pPr>
              <a:t>22</a:t>
            </a:fld>
            <a:endParaRPr lang="en-US" altLang="en-US"/>
          </a:p>
        </p:txBody>
      </p:sp>
    </p:spTree>
    <p:extLst>
      <p:ext uri="{BB962C8B-B14F-4D97-AF65-F5344CB8AC3E}">
        <p14:creationId xmlns:p14="http://schemas.microsoft.com/office/powerpoint/2010/main" val="1951023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073A160D-5A55-4FF4-A005-B12524A5828F}"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Similar to a location group's canVisit attribute, a user can see links to (and therefore navigate to) a page only if canVisit evaluates to true.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FC8195E4-E1F4-45EE-B475-9FB82A763A69}"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a given page's </a:t>
            </a:r>
            <a:r>
              <a:rPr lang="en-US" dirty="0" err="1" smtClean="0"/>
              <a:t>canEdit</a:t>
            </a:r>
            <a:r>
              <a:rPr lang="en-US" dirty="0" smtClean="0"/>
              <a:t> mode evaluates to false, then the page appears only in </a:t>
            </a:r>
            <a:r>
              <a:rPr lang="en-US" dirty="0" err="1" smtClean="0"/>
              <a:t>readonly</a:t>
            </a:r>
            <a:r>
              <a:rPr lang="en-US" dirty="0" smtClean="0"/>
              <a:t> mode, even if </a:t>
            </a:r>
            <a:r>
              <a:rPr lang="en-US" dirty="0" err="1" smtClean="0"/>
              <a:t>startInEditMode</a:t>
            </a:r>
            <a:r>
              <a:rPr lang="en-US" dirty="0" smtClean="0"/>
              <a:t> is set to true.</a:t>
            </a:r>
          </a:p>
          <a:p>
            <a:pPr eaLnBrk="1" hangingPunct="1"/>
            <a:endParaRPr lang="en-US" dirty="0" smtClean="0"/>
          </a:p>
          <a:p>
            <a:pPr eaLnBrk="1" hangingPunct="1"/>
            <a:r>
              <a:rPr lang="en-US" dirty="0" smtClean="0"/>
              <a:t>The </a:t>
            </a:r>
            <a:r>
              <a:rPr lang="en-US" dirty="0" err="1" smtClean="0"/>
              <a:t>startInEditMode</a:t>
            </a:r>
            <a:r>
              <a:rPr lang="en-US" dirty="0" smtClean="0"/>
              <a:t> is found in the</a:t>
            </a:r>
            <a:r>
              <a:rPr lang="en-US" baseline="0" dirty="0" smtClean="0"/>
              <a:t> Page’s</a:t>
            </a:r>
            <a:r>
              <a:rPr lang="en-US" dirty="0" smtClean="0"/>
              <a:t> Advanced</a:t>
            </a:r>
            <a:r>
              <a:rPr lang="en-US" baseline="0" dirty="0" smtClean="0"/>
              <a:t> Properties section (scroll to bottom).</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8B50DA6F-812B-45A3-9E8C-452BDCD88889}"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location ref's label attribute references the display key "Web.DesktopMenuLinks.Activities", which in the English locale is set to "Activities ({0})". The "{0}" is a placeholder for a value passed to the display key. In this case, the value that is passed is the return value of the function gw.api.desktop.DesktopCounts.getDesktopCounts().Activities, which returns the number of activities assigned to the given user.</a:t>
            </a:r>
          </a:p>
          <a:p>
            <a:pPr eaLnBrk="1" hangingPunct="1"/>
            <a:r>
              <a:rPr lang="en-US" smtClean="0"/>
              <a:t>The page's title attribute references the display key "Web.DesktopActivities", which in the English locale is set to "{JSP.TabBar.LinkButton.OpenActivities}“, which in turn references another display key {Term.Activites.Proper}. However this value can (and is in example shown in the slide) overridden by the contained Screen element’s special child TitleBar widget which itself has an attribute called appendListViewPaging set to true. This returns one of two strings, either "Activities (X - Y of Z)", where X and Y are equal to the "set numbers" of the first and last of activities displayed on the list view and Z is equal to the total number of activities, or "Activities (empty)" if there are no activities in the list.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C7E4E71A-1546-4AB6-97D1-87A92D85AF11}"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Locations can have multiple entry points. This is useful when a single location can be referenced from different places with different known or required pieces of information. In the example above, the Claim Summary location group has entry points for normal operations and for the case where ClaimCenter should not display confidential notes. The excludeConfidentialNotes variable defaults to "false" in the typical situation, but it can be passed to the location group with the value set to "true", in which case the confidential notes will be hidden from display.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11A4C37F-413A-4E46-92C4-23E6144D1094}"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Each location ref has a location attribute. This specifies the entry point of the location which the location ref points to. The location is typically a child location group or a page. If the destination location group or page requires one or more objects, then the location attribute must specify which objects to pass.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Location Groups and Pages - </a:t>
            </a:r>
            <a:fld id="{323B403B-ED9F-408C-82B9-4D204B17BA0F}" type="slidenum">
              <a:rPr lang="en-US" altLang="en-US" sz="1200" b="0" smtClean="0">
                <a:solidFill>
                  <a:schemeClr val="tx1"/>
                </a:solidFill>
              </a:rPr>
              <a:pPr eaLnBrk="1" hangingPunct="1"/>
              <a:t>28</a:t>
            </a:fld>
            <a:endParaRPr lang="en-US" altLang="en-US" sz="1200" b="0" dirty="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1C5044FA-BCEB-40CD-835A-A1232EC73234}"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a) The contents of the screen area changes. b) The menu links, menu actions, and info bar remain the same.</a:t>
            </a:r>
          </a:p>
          <a:p>
            <a:pPr marL="209550" indent="-209550" eaLnBrk="1" hangingPunct="1"/>
            <a:r>
              <a:rPr lang="en-US" dirty="0" smtClean="0"/>
              <a:t>2. A child location group or a page.</a:t>
            </a:r>
          </a:p>
          <a:p>
            <a:pPr marL="209550" indent="-209550" eaLnBrk="1" hangingPunct="1"/>
            <a:r>
              <a:rPr lang="en-US" dirty="0" smtClean="0"/>
              <a:t>3. It renders the child location group as a set of child menu links (i.e. Parties Involved contains Contacts</a:t>
            </a:r>
            <a:r>
              <a:rPr lang="en-US" baseline="0" dirty="0" smtClean="0"/>
              <a:t> and Users)</a:t>
            </a:r>
            <a:r>
              <a:rPr lang="en-US" dirty="0" smtClean="0"/>
              <a:t>.</a:t>
            </a:r>
          </a:p>
          <a:p>
            <a:pPr marL="209550" indent="-209550" eaLnBrk="1" hangingPunct="1"/>
            <a:r>
              <a:rPr lang="en-US" dirty="0" smtClean="0"/>
              <a:t>4. When a location group's </a:t>
            </a:r>
            <a:r>
              <a:rPr lang="en-US" dirty="0" err="1" smtClean="0"/>
              <a:t>canVisit</a:t>
            </a:r>
            <a:r>
              <a:rPr lang="en-US" dirty="0" smtClean="0"/>
              <a:t> attribute is false, the location group is not rendered in the user interface. For example, if the location group appears on a tab, the tab is not rendered at all.</a:t>
            </a:r>
          </a:p>
          <a:p>
            <a:pPr marL="209550" indent="-209550" eaLnBrk="1" hangingPunct="1"/>
            <a:r>
              <a:rPr lang="en-US" dirty="0" smtClean="0"/>
              <a:t>5. The Entry Points tab. This identifies the "navigation name" of the location group as well as any objects needed when navigating to it.</a:t>
            </a:r>
          </a:p>
          <a:p>
            <a:pPr marL="209550" indent="-209550" eaLnBrk="1" hangingPunct="1"/>
            <a:endParaRPr lang="en-US" b="1"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CF7AD497-E724-475F-AF5E-31731759B2EB}"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Location Groups and Pages</a:t>
            </a:r>
            <a:r>
              <a:rPr lang="en-US" altLang="en-US" dirty="0" smtClean="0"/>
              <a:t> </a:t>
            </a:r>
            <a:r>
              <a:rPr lang="en-US" altLang="en-US" dirty="0" smtClean="0"/>
              <a:t>- </a:t>
            </a:r>
            <a:fld id="{211C349A-83C9-44D0-A356-DBEB3FC715FC}" type="slidenum">
              <a:rPr lang="en-US" altLang="en-US" smtClean="0"/>
              <a:pPr>
                <a:defRPr/>
              </a:pPr>
              <a:t>30</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F47E4866-E420-47E6-9BED-EAA947F097ED}"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a:t>
            </a:r>
            <a:r>
              <a:rPr lang="en-US" baseline="0" dirty="0" smtClean="0"/>
              <a:t> other words, each tab in the tab bar represents a location group. Everything on the example shown is centered around a claim.</a:t>
            </a:r>
            <a:endParaRPr lang="en-US" dirty="0" smtClean="0"/>
          </a:p>
          <a:p>
            <a:pPr eaLnBrk="1" hangingPunct="1"/>
            <a:endParaRPr lang="en-US" dirty="0" smtClean="0"/>
          </a:p>
          <a:p>
            <a:pPr eaLnBrk="1" hangingPunct="1"/>
            <a:r>
              <a:rPr lang="en-US" dirty="0" smtClean="0"/>
              <a:t>When navigating between locations in a location group, the menu links, menu actions, and info bar remain the same.</a:t>
            </a:r>
          </a:p>
          <a:p>
            <a:pPr eaLnBrk="1" hangingPunct="1"/>
            <a:r>
              <a:rPr lang="en-US" dirty="0" smtClean="0"/>
              <a:t>The info bar is the set of widgets that appear below the tabs but above the screen area. (In other words, they're the icons</a:t>
            </a:r>
            <a:r>
              <a:rPr lang="en-US" baseline="0" dirty="0" smtClean="0"/>
              <a:t> and </a:t>
            </a:r>
            <a:r>
              <a:rPr lang="en-US" dirty="0" smtClean="0"/>
              <a:t>widgets in the horizontal dark gray strip just above the "Summary" label.) Some location groups do not have info bars, in which case the dark gray strip is not visible.</a:t>
            </a:r>
          </a:p>
          <a:p>
            <a:pPr eaLnBrk="1" hangingPunct="1"/>
            <a:r>
              <a:rPr lang="en-US" dirty="0" smtClean="0"/>
              <a:t>The menu links are the set of clickable labels in the side bar (such as "Summary" or "</a:t>
            </a:r>
            <a:r>
              <a:rPr lang="en-US" dirty="0" err="1" smtClean="0"/>
              <a:t>Workplan</a:t>
            </a:r>
            <a:r>
              <a:rPr lang="en-US" dirty="0" smtClean="0"/>
              <a:t>“ or “Loss</a:t>
            </a:r>
            <a:r>
              <a:rPr lang="en-US" baseline="0" dirty="0" smtClean="0"/>
              <a:t> Details”</a:t>
            </a:r>
            <a:r>
              <a:rPr lang="en-US" dirty="0" smtClean="0"/>
              <a:t>) that provide</a:t>
            </a:r>
            <a:r>
              <a:rPr lang="en-US" baseline="0" dirty="0" smtClean="0"/>
              <a:t> navigation to screens</a:t>
            </a:r>
            <a:r>
              <a:rPr lang="en-US" dirty="0" smtClean="0"/>
              <a:t>. Generally, all labels are known as menu</a:t>
            </a:r>
            <a:r>
              <a:rPr lang="en-US" baseline="0" dirty="0" smtClean="0"/>
              <a:t> links, however, when configuring, you may think of parent menu links and child menu links. In the example shown, Summary would be the parent menu link and Overview, Status, and Health Metrics child menu links). Therefore parent menu links do nothing other than organize a set of related business processes and open child menu links when clicked.</a:t>
            </a:r>
            <a:endParaRPr lang="en-US" dirty="0" smtClean="0"/>
          </a:p>
          <a:p>
            <a:pPr eaLnBrk="1" hangingPunct="1"/>
            <a:r>
              <a:rPr lang="en-US" dirty="0" smtClean="0"/>
              <a:t>The menu actions are collapsed inside the Actions menu.</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E4F79917-827E-4DE9-ABAC-A134C200FFA9}"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you navigate from one location within the location group to another location within that same group, the contents of the screen area changes. However, note that the menu links, menu actions, and info bar remain the same.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0B548355-54B7-40D8-89DB-EFB5F322867F}"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Pages are the most common location.</a:t>
            </a:r>
          </a:p>
          <a:p>
            <a:pPr eaLnBrk="1" hangingPunct="1"/>
            <a:r>
              <a:rPr lang="en-US" dirty="0" smtClean="0"/>
              <a:t>Ultimately, the "groups" inside location groups are groups of pages. The contents of a location group is a series of pages.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5352B161-0922-4603-8682-892436E222A6}"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Each tab in the tab bar points to a location group.</a:t>
            </a:r>
          </a:p>
          <a:p>
            <a:pPr eaLnBrk="1" hangingPunct="1"/>
            <a:r>
              <a:rPr lang="en-US" dirty="0" smtClean="0"/>
              <a:t>Each location group contains one or more "location refs". A location ref</a:t>
            </a:r>
            <a:r>
              <a:rPr lang="en-US" baseline="0" dirty="0" smtClean="0"/>
              <a:t> </a:t>
            </a:r>
            <a:r>
              <a:rPr lang="en-US" dirty="0" smtClean="0"/>
              <a:t>points to a page (which contains a screen which is rendered in the screen area). Each menu link directly</a:t>
            </a:r>
            <a:r>
              <a:rPr lang="en-US" baseline="0" dirty="0" smtClean="0"/>
              <a:t> navigates to a page, and “parent” menu links to the first menu link in the location group (i.e. General within “Loss Details”).</a:t>
            </a:r>
            <a:endParaRPr lang="en-US" dirty="0" smtClean="0"/>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96421DE6-4FB1-42F4-B10E-F08DFE06F304}"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menu link location ref (a "second level navigation") can point to either another location group or a page. When it points to another location group, the child menu links are rendered.</a:t>
            </a:r>
            <a:br>
              <a:rPr lang="en-US" dirty="0" smtClean="0"/>
            </a:br>
            <a:endParaRPr lang="en-US" dirty="0" smtClean="0"/>
          </a:p>
          <a:p>
            <a:pPr eaLnBrk="1" hangingPunct="1"/>
            <a:r>
              <a:rPr lang="en-US" dirty="0" smtClean="0"/>
              <a:t>When a location group points to a page, the screen contained by the page is rendered alone in the screen area.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BEF4345B-8252-4FFC-9B81-5F078036DEE6}"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base application, location groups consist of tabs (First-level</a:t>
            </a:r>
            <a:r>
              <a:rPr lang="en-US" baseline="0" dirty="0" smtClean="0"/>
              <a:t> navigations) and </a:t>
            </a:r>
            <a:r>
              <a:rPr lang="en-US" dirty="0" smtClean="0"/>
              <a:t>menu links (Second-level</a:t>
            </a:r>
            <a:r>
              <a:rPr lang="en-US" baseline="0" dirty="0" smtClean="0"/>
              <a:t> navigations).</a:t>
            </a:r>
          </a:p>
          <a:p>
            <a:pPr eaLnBrk="1" hangingPunct="1"/>
            <a:endParaRPr lang="en-US" baseline="0" dirty="0" smtClean="0"/>
          </a:p>
          <a:p>
            <a:pPr eaLnBrk="1" hangingPunct="1"/>
            <a:r>
              <a:rPr lang="en-US" dirty="0" smtClean="0"/>
              <a:t>A first-level navigation to</a:t>
            </a:r>
            <a:r>
              <a:rPr lang="en-US" baseline="0" dirty="0" smtClean="0"/>
              <a:t> a </a:t>
            </a:r>
            <a:r>
              <a:rPr lang="en-US" dirty="0" smtClean="0"/>
              <a:t>location group is a location group which a tab points to (either directly or through a forward). This type of location group is a "parent-level" group. If it has an info bar and menu actions, those elements are displayed. A first-level navigation location group can contain pages and other location groups.</a:t>
            </a:r>
          </a:p>
          <a:p>
            <a:pPr eaLnBrk="1" hangingPunct="1"/>
            <a:r>
              <a:rPr lang="en-US" dirty="0" smtClean="0"/>
              <a:t/>
            </a:r>
            <a:br>
              <a:rPr lang="en-US" dirty="0" smtClean="0"/>
            </a:br>
            <a:r>
              <a:rPr lang="en-US" dirty="0" smtClean="0"/>
              <a:t>A second-level navigation location group is a location group which some other location group contains. This type of location group is a "child-level" group. It typically does not have an info bar or menu actions. A second-level navigation location group typically contains only pages or child location groups. </a:t>
            </a:r>
            <a:br>
              <a:rPr lang="en-US" dirty="0" smtClean="0"/>
            </a:br>
            <a:endParaRPr lang="en-US" dirty="0" smtClean="0"/>
          </a:p>
          <a:p>
            <a:pPr eaLnBrk="1" hangingPunct="1"/>
            <a:r>
              <a:rPr lang="en-US" dirty="0" smtClean="0"/>
              <a:t>A location group contains location refs. Each location ref points to either a page or another location group. When a location ref points to a page, clicking the label of the location ref (the menu link) renders the page, which renders the associated screen. When a location ref points to a location group, clicking the label of the location ref (the menu link) renders the location group as a set of menu links. The first location ref's page is also rendered.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3983559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3040835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26152591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320851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857484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014357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9878353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3567520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11196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50484210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9584075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5658968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0322053C-CE92-422F-8743-9B9C2867FC73}"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37"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Location Groups and Pages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22 October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93" y="3197156"/>
            <a:ext cx="8626820" cy="29508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38" name="Rectangle 2"/>
          <p:cNvSpPr>
            <a:spLocks noGrp="1" noChangeArrowheads="1"/>
          </p:cNvSpPr>
          <p:nvPr>
            <p:ph type="title"/>
          </p:nvPr>
        </p:nvSpPr>
        <p:spPr/>
        <p:txBody>
          <a:bodyPr/>
          <a:lstStyle/>
          <a:p>
            <a:pPr eaLnBrk="1" hangingPunct="1"/>
            <a:r>
              <a:rPr lang="en-US" smtClean="0"/>
              <a:t>Location groups in the base application</a:t>
            </a:r>
          </a:p>
        </p:txBody>
      </p:sp>
      <p:sp>
        <p:nvSpPr>
          <p:cNvPr id="14340" name="Text Box 8"/>
          <p:cNvSpPr txBox="1">
            <a:spLocks noChangeArrowheads="1"/>
          </p:cNvSpPr>
          <p:nvPr/>
        </p:nvSpPr>
        <p:spPr bwMode="auto">
          <a:xfrm>
            <a:off x="3042495" y="2128622"/>
            <a:ext cx="1381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Claim.pcf</a:t>
            </a:r>
            <a:endParaRPr lang="en-US" dirty="0"/>
          </a:p>
        </p:txBody>
      </p:sp>
      <p:sp>
        <p:nvSpPr>
          <p:cNvPr id="14341" name="Text Box 9"/>
          <p:cNvSpPr txBox="1">
            <a:spLocks noChangeArrowheads="1"/>
          </p:cNvSpPr>
          <p:nvPr/>
        </p:nvSpPr>
        <p:spPr bwMode="auto">
          <a:xfrm>
            <a:off x="3977481" y="1660005"/>
            <a:ext cx="1570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t>Search.pcf</a:t>
            </a:r>
            <a:endParaRPr lang="en-US" dirty="0"/>
          </a:p>
        </p:txBody>
      </p:sp>
      <p:sp>
        <p:nvSpPr>
          <p:cNvPr id="14342" name="Text Box 10"/>
          <p:cNvSpPr txBox="1">
            <a:spLocks noChangeArrowheads="1"/>
          </p:cNvSpPr>
          <p:nvPr/>
        </p:nvSpPr>
        <p:spPr bwMode="auto">
          <a:xfrm>
            <a:off x="4634098" y="2185852"/>
            <a:ext cx="24082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t>AddressBook.pcf</a:t>
            </a:r>
            <a:endParaRPr lang="en-US" dirty="0"/>
          </a:p>
        </p:txBody>
      </p:sp>
      <p:sp>
        <p:nvSpPr>
          <p:cNvPr id="14344" name="Text Box 12"/>
          <p:cNvSpPr txBox="1">
            <a:spLocks noChangeArrowheads="1"/>
          </p:cNvSpPr>
          <p:nvPr/>
        </p:nvSpPr>
        <p:spPr bwMode="auto">
          <a:xfrm>
            <a:off x="3808240" y="4616450"/>
            <a:ext cx="1482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Team.pcf</a:t>
            </a:r>
            <a:r>
              <a:rPr lang="en-US" dirty="0"/>
              <a:t/>
            </a:r>
            <a:br>
              <a:rPr lang="en-US" dirty="0"/>
            </a:br>
            <a:r>
              <a:rPr lang="en-US" dirty="0">
                <a:solidFill>
                  <a:schemeClr val="bg1"/>
                </a:solidFill>
              </a:rPr>
              <a:t>(if user can view team)</a:t>
            </a:r>
          </a:p>
        </p:txBody>
      </p:sp>
      <p:sp>
        <p:nvSpPr>
          <p:cNvPr id="14346" name="Text Box 14"/>
          <p:cNvSpPr txBox="1">
            <a:spLocks noChangeArrowheads="1"/>
          </p:cNvSpPr>
          <p:nvPr/>
        </p:nvSpPr>
        <p:spPr bwMode="auto">
          <a:xfrm>
            <a:off x="5670111" y="4530725"/>
            <a:ext cx="1558925"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Admin.pcf</a:t>
            </a:r>
            <a:r>
              <a:rPr lang="en-US" dirty="0"/>
              <a:t/>
            </a:r>
            <a:br>
              <a:rPr lang="en-US" dirty="0"/>
            </a:br>
            <a:r>
              <a:rPr lang="en-US" dirty="0">
                <a:solidFill>
                  <a:schemeClr val="bg1"/>
                </a:solidFill>
              </a:rPr>
              <a:t>(if user can view any admin screen)</a:t>
            </a:r>
          </a:p>
        </p:txBody>
      </p:sp>
      <p:sp>
        <p:nvSpPr>
          <p:cNvPr id="14347" name="Text Box 15"/>
          <p:cNvSpPr txBox="1">
            <a:spLocks noChangeArrowheads="1"/>
          </p:cNvSpPr>
          <p:nvPr/>
        </p:nvSpPr>
        <p:spPr bwMode="auto">
          <a:xfrm>
            <a:off x="7377113" y="4530725"/>
            <a:ext cx="16573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Vacation.pcf</a:t>
            </a:r>
            <a:r>
              <a:rPr lang="en-US" dirty="0"/>
              <a:t/>
            </a:r>
            <a:br>
              <a:rPr lang="en-US" dirty="0"/>
            </a:br>
            <a:r>
              <a:rPr lang="en-US" dirty="0">
                <a:solidFill>
                  <a:schemeClr val="bg1"/>
                </a:solidFill>
              </a:rPr>
              <a:t>(if user is backup for someone on vacation)</a:t>
            </a:r>
          </a:p>
        </p:txBody>
      </p:sp>
      <p:sp>
        <p:nvSpPr>
          <p:cNvPr id="14349" name="Line 17"/>
          <p:cNvSpPr>
            <a:spLocks noChangeShapeType="1"/>
          </p:cNvSpPr>
          <p:nvPr/>
        </p:nvSpPr>
        <p:spPr bwMode="auto">
          <a:xfrm flipH="1">
            <a:off x="4422370" y="2046173"/>
            <a:ext cx="211728" cy="12006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0" name="Line 18"/>
          <p:cNvSpPr>
            <a:spLocks noChangeShapeType="1"/>
          </p:cNvSpPr>
          <p:nvPr/>
        </p:nvSpPr>
        <p:spPr bwMode="auto">
          <a:xfrm flipH="1">
            <a:off x="5640168" y="2493629"/>
            <a:ext cx="120170" cy="77786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1" name="Line 19"/>
          <p:cNvSpPr>
            <a:spLocks noChangeShapeType="1"/>
          </p:cNvSpPr>
          <p:nvPr/>
        </p:nvSpPr>
        <p:spPr bwMode="auto">
          <a:xfrm flipH="1">
            <a:off x="3521920" y="2437764"/>
            <a:ext cx="129381" cy="81279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2" name="Line 20"/>
          <p:cNvSpPr>
            <a:spLocks noChangeShapeType="1"/>
          </p:cNvSpPr>
          <p:nvPr/>
        </p:nvSpPr>
        <p:spPr bwMode="auto">
          <a:xfrm flipV="1">
            <a:off x="4762500" y="3467097"/>
            <a:ext cx="1458119" cy="114935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4" name="Line 22"/>
          <p:cNvSpPr>
            <a:spLocks noChangeShapeType="1"/>
          </p:cNvSpPr>
          <p:nvPr/>
        </p:nvSpPr>
        <p:spPr bwMode="auto">
          <a:xfrm flipV="1">
            <a:off x="6581775" y="3467098"/>
            <a:ext cx="481012" cy="106362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5" name="Line 23"/>
          <p:cNvSpPr>
            <a:spLocks noChangeShapeType="1"/>
          </p:cNvSpPr>
          <p:nvPr/>
        </p:nvSpPr>
        <p:spPr bwMode="auto">
          <a:xfrm flipV="1">
            <a:off x="8005763" y="3467100"/>
            <a:ext cx="241300" cy="10191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39" name="Text Box 7"/>
          <p:cNvSpPr txBox="1">
            <a:spLocks noChangeArrowheads="1"/>
          </p:cNvSpPr>
          <p:nvPr/>
        </p:nvSpPr>
        <p:spPr bwMode="auto">
          <a:xfrm>
            <a:off x="2320112" y="1627188"/>
            <a:ext cx="1482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Desktop.pcf</a:t>
            </a:r>
            <a:endParaRPr lang="en-US" dirty="0"/>
          </a:p>
        </p:txBody>
      </p:sp>
      <p:sp>
        <p:nvSpPr>
          <p:cNvPr id="14348" name="Line 16"/>
          <p:cNvSpPr>
            <a:spLocks noChangeShapeType="1"/>
          </p:cNvSpPr>
          <p:nvPr/>
        </p:nvSpPr>
        <p:spPr bwMode="auto">
          <a:xfrm flipH="1">
            <a:off x="2541033" y="1931988"/>
            <a:ext cx="412750" cy="13112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3"/>
          <p:cNvSpPr>
            <a:spLocks noChangeArrowheads="1"/>
          </p:cNvSpPr>
          <p:nvPr/>
        </p:nvSpPr>
        <p:spPr bwMode="auto">
          <a:xfrm>
            <a:off x="5213350" y="1878013"/>
            <a:ext cx="3714750" cy="4440237"/>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63" name="Rectangle 2"/>
          <p:cNvSpPr>
            <a:spLocks noGrp="1" noChangeArrowheads="1"/>
          </p:cNvSpPr>
          <p:nvPr>
            <p:ph type="title"/>
          </p:nvPr>
        </p:nvSpPr>
        <p:spPr/>
        <p:txBody>
          <a:bodyPr/>
          <a:lstStyle/>
          <a:p>
            <a:pPr eaLnBrk="1" hangingPunct="1"/>
            <a:r>
              <a:rPr lang="en-US" smtClean="0"/>
              <a:t>Location group and page configuration</a:t>
            </a:r>
          </a:p>
        </p:txBody>
      </p:sp>
      <p:sp>
        <p:nvSpPr>
          <p:cNvPr id="15364" name="Rectangle 3"/>
          <p:cNvSpPr>
            <a:spLocks noGrp="1" noChangeArrowheads="1"/>
          </p:cNvSpPr>
          <p:nvPr>
            <p:ph idx="1"/>
          </p:nvPr>
        </p:nvSpPr>
        <p:spPr>
          <a:xfrm>
            <a:off x="519113" y="1192213"/>
            <a:ext cx="4830762" cy="5197475"/>
          </a:xfrm>
        </p:spPr>
        <p:txBody>
          <a:bodyPr/>
          <a:lstStyle/>
          <a:p>
            <a:pPr>
              <a:buFont typeface="Arial" charset="0"/>
              <a:buChar char="•"/>
            </a:pPr>
            <a:r>
              <a:rPr lang="en-US" smtClean="0"/>
              <a:t>Two levels of configuration</a:t>
            </a:r>
          </a:p>
          <a:p>
            <a:pPr lvl="1"/>
            <a:r>
              <a:rPr lang="en-US" smtClean="0"/>
              <a:t>Location-group-level</a:t>
            </a:r>
          </a:p>
          <a:p>
            <a:pPr lvl="2"/>
            <a:r>
              <a:rPr lang="en-US" smtClean="0"/>
              <a:t>Entry point and navigation to location group</a:t>
            </a:r>
          </a:p>
          <a:p>
            <a:pPr lvl="2"/>
            <a:r>
              <a:rPr lang="en-US" smtClean="0"/>
              <a:t>Permissions to visit</a:t>
            </a:r>
          </a:p>
          <a:p>
            <a:pPr lvl="2"/>
            <a:r>
              <a:rPr lang="en-US" smtClean="0"/>
              <a:t>Location refs</a:t>
            </a:r>
            <a:br>
              <a:rPr lang="en-US" smtClean="0"/>
            </a:br>
            <a:endParaRPr lang="en-US" smtClean="0"/>
          </a:p>
          <a:p>
            <a:pPr lvl="1"/>
            <a:r>
              <a:rPr lang="en-US" smtClean="0"/>
              <a:t>Page-level</a:t>
            </a:r>
          </a:p>
          <a:p>
            <a:pPr lvl="2"/>
            <a:r>
              <a:rPr lang="en-US" smtClean="0"/>
              <a:t>Screen that a page renders</a:t>
            </a:r>
          </a:p>
          <a:p>
            <a:pPr lvl="2"/>
            <a:r>
              <a:rPr lang="en-US" smtClean="0"/>
              <a:t>Page logic (visibility, editability)</a:t>
            </a:r>
          </a:p>
          <a:p>
            <a:pPr lvl="2"/>
            <a:r>
              <a:rPr lang="en-US" smtClean="0"/>
              <a:t>Page labels</a:t>
            </a:r>
          </a:p>
        </p:txBody>
      </p:sp>
      <p:sp>
        <p:nvSpPr>
          <p:cNvPr id="15365" name="Line 66"/>
          <p:cNvSpPr>
            <a:spLocks noChangeShapeType="1"/>
          </p:cNvSpPr>
          <p:nvPr/>
        </p:nvSpPr>
        <p:spPr bwMode="auto">
          <a:xfrm>
            <a:off x="3776663" y="1795463"/>
            <a:ext cx="12858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6" name="Line 67"/>
          <p:cNvSpPr>
            <a:spLocks noChangeShapeType="1"/>
          </p:cNvSpPr>
          <p:nvPr/>
        </p:nvSpPr>
        <p:spPr bwMode="auto">
          <a:xfrm>
            <a:off x="2659063" y="3903663"/>
            <a:ext cx="4910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7" name="Text Box 68"/>
          <p:cNvSpPr txBox="1">
            <a:spLocks noChangeArrowheads="1"/>
          </p:cNvSpPr>
          <p:nvPr/>
        </p:nvSpPr>
        <p:spPr bwMode="auto">
          <a:xfrm>
            <a:off x="5429250" y="4114800"/>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grpSp>
        <p:nvGrpSpPr>
          <p:cNvPr id="15368" name="Group 69"/>
          <p:cNvGrpSpPr>
            <a:grpSpLocks/>
          </p:cNvGrpSpPr>
          <p:nvPr/>
        </p:nvGrpSpPr>
        <p:grpSpPr bwMode="auto">
          <a:xfrm>
            <a:off x="7580313" y="3614738"/>
            <a:ext cx="942975" cy="1128712"/>
            <a:chOff x="1935" y="1152"/>
            <a:chExt cx="594" cy="711"/>
          </a:xfrm>
        </p:grpSpPr>
        <p:sp>
          <p:nvSpPr>
            <p:cNvPr id="15388" name="Text Box 70"/>
            <p:cNvSpPr txBox="1">
              <a:spLocks noChangeArrowheads="1"/>
            </p:cNvSpPr>
            <p:nvPr/>
          </p:nvSpPr>
          <p:spPr bwMode="auto">
            <a:xfrm>
              <a:off x="2022" y="1176"/>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Page</a:t>
              </a:r>
            </a:p>
          </p:txBody>
        </p:sp>
        <p:grpSp>
          <p:nvGrpSpPr>
            <p:cNvPr id="15389" name="Group 71"/>
            <p:cNvGrpSpPr>
              <a:grpSpLocks/>
            </p:cNvGrpSpPr>
            <p:nvPr/>
          </p:nvGrpSpPr>
          <p:grpSpPr bwMode="auto">
            <a:xfrm>
              <a:off x="1988" y="1359"/>
              <a:ext cx="499" cy="460"/>
              <a:chOff x="2307" y="1036"/>
              <a:chExt cx="1397" cy="1290"/>
            </a:xfrm>
          </p:grpSpPr>
          <p:sp>
            <p:nvSpPr>
              <p:cNvPr id="15392" name="Freeform 72"/>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3" name="Rectangle 73"/>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94" name="Freeform 74"/>
              <p:cNvSpPr>
                <a:spLocks/>
              </p:cNvSpPr>
              <p:nvPr/>
            </p:nvSpPr>
            <p:spPr bwMode="auto">
              <a:xfrm>
                <a:off x="2307" y="1073"/>
                <a:ext cx="1363" cy="1253"/>
              </a:xfrm>
              <a:custGeom>
                <a:avLst/>
                <a:gdLst>
                  <a:gd name="T0" fmla="*/ 0 w 1601"/>
                  <a:gd name="T1" fmla="*/ 592 h 1472"/>
                  <a:gd name="T2" fmla="*/ 0 w 1601"/>
                  <a:gd name="T3" fmla="*/ 592 h 1472"/>
                  <a:gd name="T4" fmla="*/ 0 w 1601"/>
                  <a:gd name="T5" fmla="*/ 602 h 1472"/>
                  <a:gd name="T6" fmla="*/ 3 w 1601"/>
                  <a:gd name="T7" fmla="*/ 612 h 1472"/>
                  <a:gd name="T8" fmla="*/ 7 w 1601"/>
                  <a:gd name="T9" fmla="*/ 622 h 1472"/>
                  <a:gd name="T10" fmla="*/ 9 w 1601"/>
                  <a:gd name="T11" fmla="*/ 624 h 1472"/>
                  <a:gd name="T12" fmla="*/ 14 w 1601"/>
                  <a:gd name="T13" fmla="*/ 627 h 1472"/>
                  <a:gd name="T14" fmla="*/ 799 w 1601"/>
                  <a:gd name="T15" fmla="*/ 773 h 1472"/>
                  <a:gd name="T16" fmla="*/ 799 w 1601"/>
                  <a:gd name="T17" fmla="*/ 773 h 1472"/>
                  <a:gd name="T18" fmla="*/ 807 w 1601"/>
                  <a:gd name="T19" fmla="*/ 773 h 1472"/>
                  <a:gd name="T20" fmla="*/ 818 w 1601"/>
                  <a:gd name="T21" fmla="*/ 769 h 1472"/>
                  <a:gd name="T22" fmla="*/ 836 w 1601"/>
                  <a:gd name="T23" fmla="*/ 759 h 1472"/>
                  <a:gd name="T24" fmla="*/ 836 w 1601"/>
                  <a:gd name="T25" fmla="*/ 759 h 1472"/>
                  <a:gd name="T26" fmla="*/ 836 w 1601"/>
                  <a:gd name="T27" fmla="*/ 757 h 1472"/>
                  <a:gd name="T28" fmla="*/ 834 w 1601"/>
                  <a:gd name="T29" fmla="*/ 754 h 1472"/>
                  <a:gd name="T30" fmla="*/ 829 w 1601"/>
                  <a:gd name="T31" fmla="*/ 752 h 1472"/>
                  <a:gd name="T32" fmla="*/ 827 w 1601"/>
                  <a:gd name="T33" fmla="*/ 747 h 1472"/>
                  <a:gd name="T34" fmla="*/ 841 w 1601"/>
                  <a:gd name="T35" fmla="*/ 181 h 1472"/>
                  <a:gd name="T36" fmla="*/ 841 w 1601"/>
                  <a:gd name="T37" fmla="*/ 181 h 1472"/>
                  <a:gd name="T38" fmla="*/ 839 w 1601"/>
                  <a:gd name="T39" fmla="*/ 172 h 1472"/>
                  <a:gd name="T40" fmla="*/ 834 w 1601"/>
                  <a:gd name="T41" fmla="*/ 164 h 1472"/>
                  <a:gd name="T42" fmla="*/ 827 w 1601"/>
                  <a:gd name="T43" fmla="*/ 160 h 1472"/>
                  <a:gd name="T44" fmla="*/ 820 w 1601"/>
                  <a:gd name="T45" fmla="*/ 156 h 1472"/>
                  <a:gd name="T46" fmla="*/ 79 w 1601"/>
                  <a:gd name="T47" fmla="*/ 0 h 1472"/>
                  <a:gd name="T48" fmla="*/ 56 w 1601"/>
                  <a:gd name="T49" fmla="*/ 3 h 1472"/>
                  <a:gd name="T50" fmla="*/ 56 w 1601"/>
                  <a:gd name="T51" fmla="*/ 3 h 1472"/>
                  <a:gd name="T52" fmla="*/ 49 w 1601"/>
                  <a:gd name="T53" fmla="*/ 5 h 1472"/>
                  <a:gd name="T54" fmla="*/ 42 w 1601"/>
                  <a:gd name="T55" fmla="*/ 7 h 1472"/>
                  <a:gd name="T56" fmla="*/ 39 w 1601"/>
                  <a:gd name="T57" fmla="*/ 14 h 1472"/>
                  <a:gd name="T58" fmla="*/ 37 w 1601"/>
                  <a:gd name="T59" fmla="*/ 21 h 1472"/>
                  <a:gd name="T60" fmla="*/ 0 w 1601"/>
                  <a:gd name="T61" fmla="*/ 592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5" name="Freeform 75"/>
              <p:cNvSpPr>
                <a:spLocks/>
              </p:cNvSpPr>
              <p:nvPr/>
            </p:nvSpPr>
            <p:spPr bwMode="auto">
              <a:xfrm>
                <a:off x="2344" y="1073"/>
                <a:ext cx="1360" cy="1231"/>
              </a:xfrm>
              <a:custGeom>
                <a:avLst/>
                <a:gdLst>
                  <a:gd name="T0" fmla="*/ 0 w 1597"/>
                  <a:gd name="T1" fmla="*/ 585 h 1446"/>
                  <a:gd name="T2" fmla="*/ 0 w 1597"/>
                  <a:gd name="T3" fmla="*/ 585 h 1446"/>
                  <a:gd name="T4" fmla="*/ 3 w 1597"/>
                  <a:gd name="T5" fmla="*/ 595 h 1446"/>
                  <a:gd name="T6" fmla="*/ 5 w 1597"/>
                  <a:gd name="T7" fmla="*/ 604 h 1446"/>
                  <a:gd name="T8" fmla="*/ 12 w 1597"/>
                  <a:gd name="T9" fmla="*/ 608 h 1446"/>
                  <a:gd name="T10" fmla="*/ 21 w 1597"/>
                  <a:gd name="T11" fmla="*/ 612 h 1446"/>
                  <a:gd name="T12" fmla="*/ 807 w 1597"/>
                  <a:gd name="T13" fmla="*/ 759 h 1446"/>
                  <a:gd name="T14" fmla="*/ 807 w 1597"/>
                  <a:gd name="T15" fmla="*/ 759 h 1446"/>
                  <a:gd name="T16" fmla="*/ 813 w 1597"/>
                  <a:gd name="T17" fmla="*/ 759 h 1446"/>
                  <a:gd name="T18" fmla="*/ 821 w 1597"/>
                  <a:gd name="T19" fmla="*/ 758 h 1446"/>
                  <a:gd name="T20" fmla="*/ 826 w 1597"/>
                  <a:gd name="T21" fmla="*/ 750 h 1446"/>
                  <a:gd name="T22" fmla="*/ 829 w 1597"/>
                  <a:gd name="T23" fmla="*/ 743 h 1446"/>
                  <a:gd name="T24" fmla="*/ 840 w 1597"/>
                  <a:gd name="T25" fmla="*/ 176 h 1446"/>
                  <a:gd name="T26" fmla="*/ 840 w 1597"/>
                  <a:gd name="T27" fmla="*/ 176 h 1446"/>
                  <a:gd name="T28" fmla="*/ 840 w 1597"/>
                  <a:gd name="T29" fmla="*/ 168 h 1446"/>
                  <a:gd name="T30" fmla="*/ 835 w 1597"/>
                  <a:gd name="T31" fmla="*/ 160 h 1446"/>
                  <a:gd name="T32" fmla="*/ 829 w 1597"/>
                  <a:gd name="T33" fmla="*/ 156 h 1446"/>
                  <a:gd name="T34" fmla="*/ 818 w 1597"/>
                  <a:gd name="T35" fmla="*/ 151 h 1446"/>
                  <a:gd name="T36" fmla="*/ 60 w 1597"/>
                  <a:gd name="T37" fmla="*/ 0 h 1446"/>
                  <a:gd name="T38" fmla="*/ 60 w 1597"/>
                  <a:gd name="T39" fmla="*/ 0 h 1446"/>
                  <a:gd name="T40" fmla="*/ 51 w 1597"/>
                  <a:gd name="T41" fmla="*/ 0 h 1446"/>
                  <a:gd name="T42" fmla="*/ 44 w 1597"/>
                  <a:gd name="T43" fmla="*/ 3 h 1446"/>
                  <a:gd name="T44" fmla="*/ 40 w 1597"/>
                  <a:gd name="T45" fmla="*/ 7 h 1446"/>
                  <a:gd name="T46" fmla="*/ 37 w 1597"/>
                  <a:gd name="T47" fmla="*/ 16 h 1446"/>
                  <a:gd name="T48" fmla="*/ 0 w 1597"/>
                  <a:gd name="T49" fmla="*/ 585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6" name="Freeform 76"/>
              <p:cNvSpPr>
                <a:spLocks/>
              </p:cNvSpPr>
              <p:nvPr/>
            </p:nvSpPr>
            <p:spPr bwMode="auto">
              <a:xfrm>
                <a:off x="2413" y="1073"/>
                <a:ext cx="1291" cy="1231"/>
              </a:xfrm>
              <a:custGeom>
                <a:avLst/>
                <a:gdLst>
                  <a:gd name="T0" fmla="*/ 780 w 1517"/>
                  <a:gd name="T1" fmla="*/ 748 h 1446"/>
                  <a:gd name="T2" fmla="*/ 791 w 1517"/>
                  <a:gd name="T3" fmla="*/ 181 h 1446"/>
                  <a:gd name="T4" fmla="*/ 791 w 1517"/>
                  <a:gd name="T5" fmla="*/ 181 h 1446"/>
                  <a:gd name="T6" fmla="*/ 791 w 1517"/>
                  <a:gd name="T7" fmla="*/ 172 h 1446"/>
                  <a:gd name="T8" fmla="*/ 786 w 1517"/>
                  <a:gd name="T9" fmla="*/ 164 h 1446"/>
                  <a:gd name="T10" fmla="*/ 780 w 1517"/>
                  <a:gd name="T11" fmla="*/ 158 h 1446"/>
                  <a:gd name="T12" fmla="*/ 770 w 1517"/>
                  <a:gd name="T13" fmla="*/ 156 h 1446"/>
                  <a:gd name="T14" fmla="*/ 14 w 1517"/>
                  <a:gd name="T15" fmla="*/ 3 h 1446"/>
                  <a:gd name="T16" fmla="*/ 14 w 1517"/>
                  <a:gd name="T17" fmla="*/ 3 h 1446"/>
                  <a:gd name="T18" fmla="*/ 7 w 1517"/>
                  <a:gd name="T19" fmla="*/ 3 h 1446"/>
                  <a:gd name="T20" fmla="*/ 0 w 1517"/>
                  <a:gd name="T21" fmla="*/ 5 h 1446"/>
                  <a:gd name="T22" fmla="*/ 0 w 1517"/>
                  <a:gd name="T23" fmla="*/ 5 h 1446"/>
                  <a:gd name="T24" fmla="*/ 9 w 1517"/>
                  <a:gd name="T25" fmla="*/ 0 h 1446"/>
                  <a:gd name="T26" fmla="*/ 19 w 1517"/>
                  <a:gd name="T27" fmla="*/ 0 h 1446"/>
                  <a:gd name="T28" fmla="*/ 775 w 1517"/>
                  <a:gd name="T29" fmla="*/ 151 h 1446"/>
                  <a:gd name="T30" fmla="*/ 775 w 1517"/>
                  <a:gd name="T31" fmla="*/ 151 h 1446"/>
                  <a:gd name="T32" fmla="*/ 784 w 1517"/>
                  <a:gd name="T33" fmla="*/ 156 h 1446"/>
                  <a:gd name="T34" fmla="*/ 791 w 1517"/>
                  <a:gd name="T35" fmla="*/ 160 h 1446"/>
                  <a:gd name="T36" fmla="*/ 796 w 1517"/>
                  <a:gd name="T37" fmla="*/ 168 h 1446"/>
                  <a:gd name="T38" fmla="*/ 796 w 1517"/>
                  <a:gd name="T39" fmla="*/ 176 h 1446"/>
                  <a:gd name="T40" fmla="*/ 784 w 1517"/>
                  <a:gd name="T41" fmla="*/ 743 h 1446"/>
                  <a:gd name="T42" fmla="*/ 784 w 1517"/>
                  <a:gd name="T43" fmla="*/ 743 h 1446"/>
                  <a:gd name="T44" fmla="*/ 781 w 1517"/>
                  <a:gd name="T45" fmla="*/ 753 h 1446"/>
                  <a:gd name="T46" fmla="*/ 775 w 1517"/>
                  <a:gd name="T47" fmla="*/ 759 h 1446"/>
                  <a:gd name="T48" fmla="*/ 775 w 1517"/>
                  <a:gd name="T49" fmla="*/ 759 h 1446"/>
                  <a:gd name="T50" fmla="*/ 780 w 1517"/>
                  <a:gd name="T51" fmla="*/ 753 h 1446"/>
                  <a:gd name="T52" fmla="*/ 780 w 1517"/>
                  <a:gd name="T53" fmla="*/ 748 h 1446"/>
                  <a:gd name="T54" fmla="*/ 780 w 1517"/>
                  <a:gd name="T55" fmla="*/ 748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7" name="Freeform 77"/>
              <p:cNvSpPr>
                <a:spLocks/>
              </p:cNvSpPr>
              <p:nvPr/>
            </p:nvSpPr>
            <p:spPr bwMode="auto">
              <a:xfrm>
                <a:off x="2413" y="1134"/>
                <a:ext cx="1231" cy="1068"/>
              </a:xfrm>
              <a:custGeom>
                <a:avLst/>
                <a:gdLst>
                  <a:gd name="T0" fmla="*/ 0 w 1446"/>
                  <a:gd name="T1" fmla="*/ 501 h 1255"/>
                  <a:gd name="T2" fmla="*/ 0 w 1446"/>
                  <a:gd name="T3" fmla="*/ 501 h 1255"/>
                  <a:gd name="T4" fmla="*/ 3 w 1446"/>
                  <a:gd name="T5" fmla="*/ 511 h 1255"/>
                  <a:gd name="T6" fmla="*/ 5 w 1446"/>
                  <a:gd name="T7" fmla="*/ 517 h 1255"/>
                  <a:gd name="T8" fmla="*/ 12 w 1446"/>
                  <a:gd name="T9" fmla="*/ 523 h 1255"/>
                  <a:gd name="T10" fmla="*/ 19 w 1446"/>
                  <a:gd name="T11" fmla="*/ 523 h 1255"/>
                  <a:gd name="T12" fmla="*/ 729 w 1446"/>
                  <a:gd name="T13" fmla="*/ 659 h 1255"/>
                  <a:gd name="T14" fmla="*/ 729 w 1446"/>
                  <a:gd name="T15" fmla="*/ 659 h 1255"/>
                  <a:gd name="T16" fmla="*/ 736 w 1446"/>
                  <a:gd name="T17" fmla="*/ 659 h 1255"/>
                  <a:gd name="T18" fmla="*/ 743 w 1446"/>
                  <a:gd name="T19" fmla="*/ 656 h 1255"/>
                  <a:gd name="T20" fmla="*/ 748 w 1446"/>
                  <a:gd name="T21" fmla="*/ 649 h 1255"/>
                  <a:gd name="T22" fmla="*/ 748 w 1446"/>
                  <a:gd name="T23" fmla="*/ 643 h 1255"/>
                  <a:gd name="T24" fmla="*/ 759 w 1446"/>
                  <a:gd name="T25" fmla="*/ 163 h 1255"/>
                  <a:gd name="T26" fmla="*/ 759 w 1446"/>
                  <a:gd name="T27" fmla="*/ 163 h 1255"/>
                  <a:gd name="T28" fmla="*/ 759 w 1446"/>
                  <a:gd name="T29" fmla="*/ 153 h 1255"/>
                  <a:gd name="T30" fmla="*/ 754 w 1446"/>
                  <a:gd name="T31" fmla="*/ 148 h 1255"/>
                  <a:gd name="T32" fmla="*/ 748 w 1446"/>
                  <a:gd name="T33" fmla="*/ 143 h 1255"/>
                  <a:gd name="T34" fmla="*/ 741 w 1446"/>
                  <a:gd name="T35" fmla="*/ 139 h 1255"/>
                  <a:gd name="T36" fmla="*/ 54 w 1446"/>
                  <a:gd name="T37" fmla="*/ 0 h 1255"/>
                  <a:gd name="T38" fmla="*/ 54 w 1446"/>
                  <a:gd name="T39" fmla="*/ 0 h 1255"/>
                  <a:gd name="T40" fmla="*/ 44 w 1446"/>
                  <a:gd name="T41" fmla="*/ 0 h 1255"/>
                  <a:gd name="T42" fmla="*/ 37 w 1446"/>
                  <a:gd name="T43" fmla="*/ 5 h 1255"/>
                  <a:gd name="T44" fmla="*/ 32 w 1446"/>
                  <a:gd name="T45" fmla="*/ 9 h 1255"/>
                  <a:gd name="T46" fmla="*/ 32 w 1446"/>
                  <a:gd name="T47" fmla="*/ 14 h 1255"/>
                  <a:gd name="T48" fmla="*/ 0 w 1446"/>
                  <a:gd name="T49" fmla="*/ 501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8" name="Freeform 78"/>
              <p:cNvSpPr>
                <a:spLocks/>
              </p:cNvSpPr>
              <p:nvPr/>
            </p:nvSpPr>
            <p:spPr bwMode="auto">
              <a:xfrm>
                <a:off x="2431" y="1330"/>
                <a:ext cx="1213" cy="718"/>
              </a:xfrm>
              <a:custGeom>
                <a:avLst/>
                <a:gdLst>
                  <a:gd name="T0" fmla="*/ 750 w 1424"/>
                  <a:gd name="T1" fmla="*/ 76 h 844"/>
                  <a:gd name="T2" fmla="*/ 750 w 1424"/>
                  <a:gd name="T3" fmla="*/ 41 h 844"/>
                  <a:gd name="T4" fmla="*/ 750 w 1424"/>
                  <a:gd name="T5" fmla="*/ 41 h 844"/>
                  <a:gd name="T6" fmla="*/ 750 w 1424"/>
                  <a:gd name="T7" fmla="*/ 32 h 844"/>
                  <a:gd name="T8" fmla="*/ 744 w 1424"/>
                  <a:gd name="T9" fmla="*/ 27 h 844"/>
                  <a:gd name="T10" fmla="*/ 738 w 1424"/>
                  <a:gd name="T11" fmla="*/ 22 h 844"/>
                  <a:gd name="T12" fmla="*/ 732 w 1424"/>
                  <a:gd name="T13" fmla="*/ 19 h 844"/>
                  <a:gd name="T14" fmla="*/ 640 w 1424"/>
                  <a:gd name="T15" fmla="*/ 0 h 844"/>
                  <a:gd name="T16" fmla="*/ 640 w 1424"/>
                  <a:gd name="T17" fmla="*/ 0 h 844"/>
                  <a:gd name="T18" fmla="*/ 556 w 1424"/>
                  <a:gd name="T19" fmla="*/ 43 h 844"/>
                  <a:gd name="T20" fmla="*/ 478 w 1424"/>
                  <a:gd name="T21" fmla="*/ 89 h 844"/>
                  <a:gd name="T22" fmla="*/ 399 w 1424"/>
                  <a:gd name="T23" fmla="*/ 137 h 844"/>
                  <a:gd name="T24" fmla="*/ 319 w 1424"/>
                  <a:gd name="T25" fmla="*/ 187 h 844"/>
                  <a:gd name="T26" fmla="*/ 160 w 1424"/>
                  <a:gd name="T27" fmla="*/ 292 h 844"/>
                  <a:gd name="T28" fmla="*/ 0 w 1424"/>
                  <a:gd name="T29" fmla="*/ 401 h 844"/>
                  <a:gd name="T30" fmla="*/ 0 w 1424"/>
                  <a:gd name="T31" fmla="*/ 401 h 844"/>
                  <a:gd name="T32" fmla="*/ 7 w 1424"/>
                  <a:gd name="T33" fmla="*/ 402 h 844"/>
                  <a:gd name="T34" fmla="*/ 223 w 1424"/>
                  <a:gd name="T35" fmla="*/ 442 h 844"/>
                  <a:gd name="T36" fmla="*/ 223 w 1424"/>
                  <a:gd name="T37" fmla="*/ 442 h 844"/>
                  <a:gd name="T38" fmla="*/ 316 w 1424"/>
                  <a:gd name="T39" fmla="*/ 377 h 844"/>
                  <a:gd name="T40" fmla="*/ 410 w 1424"/>
                  <a:gd name="T41" fmla="*/ 308 h 844"/>
                  <a:gd name="T42" fmla="*/ 410 w 1424"/>
                  <a:gd name="T43" fmla="*/ 308 h 844"/>
                  <a:gd name="T44" fmla="*/ 494 w 1424"/>
                  <a:gd name="T45" fmla="*/ 243 h 844"/>
                  <a:gd name="T46" fmla="*/ 578 w 1424"/>
                  <a:gd name="T47" fmla="*/ 185 h 844"/>
                  <a:gd name="T48" fmla="*/ 664 w 1424"/>
                  <a:gd name="T49" fmla="*/ 129 h 844"/>
                  <a:gd name="T50" fmla="*/ 750 w 1424"/>
                  <a:gd name="T51" fmla="*/ 76 h 844"/>
                  <a:gd name="T52" fmla="*/ 750 w 1424"/>
                  <a:gd name="T53" fmla="*/ 7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9" name="Freeform 79"/>
              <p:cNvSpPr>
                <a:spLocks/>
              </p:cNvSpPr>
              <p:nvPr/>
            </p:nvSpPr>
            <p:spPr bwMode="auto">
              <a:xfrm>
                <a:off x="3112" y="1785"/>
                <a:ext cx="524" cy="357"/>
              </a:xfrm>
              <a:custGeom>
                <a:avLst/>
                <a:gdLst>
                  <a:gd name="T0" fmla="*/ 322 w 615"/>
                  <a:gd name="T1" fmla="*/ 71 h 420"/>
                  <a:gd name="T2" fmla="*/ 324 w 615"/>
                  <a:gd name="T3" fmla="*/ 0 h 420"/>
                  <a:gd name="T4" fmla="*/ 324 w 615"/>
                  <a:gd name="T5" fmla="*/ 0 h 420"/>
                  <a:gd name="T6" fmla="*/ 243 w 615"/>
                  <a:gd name="T7" fmla="*/ 46 h 420"/>
                  <a:gd name="T8" fmla="*/ 161 w 615"/>
                  <a:gd name="T9" fmla="*/ 94 h 420"/>
                  <a:gd name="T10" fmla="*/ 80 w 615"/>
                  <a:gd name="T11" fmla="*/ 145 h 420"/>
                  <a:gd name="T12" fmla="*/ 0 w 615"/>
                  <a:gd name="T13" fmla="*/ 200 h 420"/>
                  <a:gd name="T14" fmla="*/ 110 w 615"/>
                  <a:gd name="T15" fmla="*/ 219 h 420"/>
                  <a:gd name="T16" fmla="*/ 110 w 615"/>
                  <a:gd name="T17" fmla="*/ 219 h 420"/>
                  <a:gd name="T18" fmla="*/ 217 w 615"/>
                  <a:gd name="T19" fmla="*/ 143 h 420"/>
                  <a:gd name="T20" fmla="*/ 217 w 615"/>
                  <a:gd name="T21" fmla="*/ 143 h 420"/>
                  <a:gd name="T22" fmla="*/ 270 w 615"/>
                  <a:gd name="T23" fmla="*/ 106 h 420"/>
                  <a:gd name="T24" fmla="*/ 322 w 615"/>
                  <a:gd name="T25" fmla="*/ 71 h 420"/>
                  <a:gd name="T26" fmla="*/ 322 w 615"/>
                  <a:gd name="T27" fmla="*/ 71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0" name="Freeform 80"/>
              <p:cNvSpPr>
                <a:spLocks/>
              </p:cNvSpPr>
              <p:nvPr/>
            </p:nvSpPr>
            <p:spPr bwMode="auto">
              <a:xfrm>
                <a:off x="2413" y="1134"/>
                <a:ext cx="1208" cy="1068"/>
              </a:xfrm>
              <a:custGeom>
                <a:avLst/>
                <a:gdLst>
                  <a:gd name="T0" fmla="*/ 46 w 1419"/>
                  <a:gd name="T1" fmla="*/ 0 h 1255"/>
                  <a:gd name="T2" fmla="*/ 46 w 1419"/>
                  <a:gd name="T3" fmla="*/ 0 h 1255"/>
                  <a:gd name="T4" fmla="*/ 44 w 1419"/>
                  <a:gd name="T5" fmla="*/ 9 h 1255"/>
                  <a:gd name="T6" fmla="*/ 12 w 1419"/>
                  <a:gd name="T7" fmla="*/ 494 h 1255"/>
                  <a:gd name="T8" fmla="*/ 12 w 1419"/>
                  <a:gd name="T9" fmla="*/ 494 h 1255"/>
                  <a:gd name="T10" fmla="*/ 14 w 1419"/>
                  <a:gd name="T11" fmla="*/ 503 h 1255"/>
                  <a:gd name="T12" fmla="*/ 19 w 1419"/>
                  <a:gd name="T13" fmla="*/ 511 h 1255"/>
                  <a:gd name="T14" fmla="*/ 22 w 1419"/>
                  <a:gd name="T15" fmla="*/ 515 h 1255"/>
                  <a:gd name="T16" fmla="*/ 32 w 1419"/>
                  <a:gd name="T17" fmla="*/ 517 h 1255"/>
                  <a:gd name="T18" fmla="*/ 741 w 1419"/>
                  <a:gd name="T19" fmla="*/ 652 h 1255"/>
                  <a:gd name="T20" fmla="*/ 741 w 1419"/>
                  <a:gd name="T21" fmla="*/ 652 h 1255"/>
                  <a:gd name="T22" fmla="*/ 745 w 1419"/>
                  <a:gd name="T23" fmla="*/ 652 h 1255"/>
                  <a:gd name="T24" fmla="*/ 745 w 1419"/>
                  <a:gd name="T25" fmla="*/ 652 h 1255"/>
                  <a:gd name="T26" fmla="*/ 743 w 1419"/>
                  <a:gd name="T27" fmla="*/ 654 h 1255"/>
                  <a:gd name="T28" fmla="*/ 738 w 1419"/>
                  <a:gd name="T29" fmla="*/ 656 h 1255"/>
                  <a:gd name="T30" fmla="*/ 734 w 1419"/>
                  <a:gd name="T31" fmla="*/ 659 h 1255"/>
                  <a:gd name="T32" fmla="*/ 729 w 1419"/>
                  <a:gd name="T33" fmla="*/ 659 h 1255"/>
                  <a:gd name="T34" fmla="*/ 19 w 1419"/>
                  <a:gd name="T35" fmla="*/ 523 h 1255"/>
                  <a:gd name="T36" fmla="*/ 19 w 1419"/>
                  <a:gd name="T37" fmla="*/ 523 h 1255"/>
                  <a:gd name="T38" fmla="*/ 12 w 1419"/>
                  <a:gd name="T39" fmla="*/ 523 h 1255"/>
                  <a:gd name="T40" fmla="*/ 5 w 1419"/>
                  <a:gd name="T41" fmla="*/ 517 h 1255"/>
                  <a:gd name="T42" fmla="*/ 3 w 1419"/>
                  <a:gd name="T43" fmla="*/ 511 h 1255"/>
                  <a:gd name="T44" fmla="*/ 0 w 1419"/>
                  <a:gd name="T45" fmla="*/ 501 h 1255"/>
                  <a:gd name="T46" fmla="*/ 32 w 1419"/>
                  <a:gd name="T47" fmla="*/ 14 h 1255"/>
                  <a:gd name="T48" fmla="*/ 32 w 1419"/>
                  <a:gd name="T49" fmla="*/ 14 h 1255"/>
                  <a:gd name="T50" fmla="*/ 32 w 1419"/>
                  <a:gd name="T51" fmla="*/ 9 h 1255"/>
                  <a:gd name="T52" fmla="*/ 37 w 1419"/>
                  <a:gd name="T53" fmla="*/ 5 h 1255"/>
                  <a:gd name="T54" fmla="*/ 42 w 1419"/>
                  <a:gd name="T55" fmla="*/ 3 h 1255"/>
                  <a:gd name="T56" fmla="*/ 46 w 1419"/>
                  <a:gd name="T57" fmla="*/ 0 h 1255"/>
                  <a:gd name="T58" fmla="*/ 46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1" name="Freeform 81"/>
              <p:cNvSpPr>
                <a:spLocks/>
              </p:cNvSpPr>
              <p:nvPr/>
            </p:nvSpPr>
            <p:spPr bwMode="auto">
              <a:xfrm>
                <a:off x="2469" y="1134"/>
                <a:ext cx="1175" cy="1068"/>
              </a:xfrm>
              <a:custGeom>
                <a:avLst/>
                <a:gdLst>
                  <a:gd name="T0" fmla="*/ 705 w 1380"/>
                  <a:gd name="T1" fmla="*/ 652 h 1255"/>
                  <a:gd name="T2" fmla="*/ 716 w 1380"/>
                  <a:gd name="T3" fmla="*/ 169 h 1255"/>
                  <a:gd name="T4" fmla="*/ 716 w 1380"/>
                  <a:gd name="T5" fmla="*/ 169 h 1255"/>
                  <a:gd name="T6" fmla="*/ 714 w 1380"/>
                  <a:gd name="T7" fmla="*/ 160 h 1255"/>
                  <a:gd name="T8" fmla="*/ 711 w 1380"/>
                  <a:gd name="T9" fmla="*/ 155 h 1255"/>
                  <a:gd name="T10" fmla="*/ 705 w 1380"/>
                  <a:gd name="T11" fmla="*/ 151 h 1255"/>
                  <a:gd name="T12" fmla="*/ 697 w 1380"/>
                  <a:gd name="T13" fmla="*/ 146 h 1255"/>
                  <a:gd name="T14" fmla="*/ 7 w 1380"/>
                  <a:gd name="T15" fmla="*/ 7 h 1255"/>
                  <a:gd name="T16" fmla="*/ 7 w 1380"/>
                  <a:gd name="T17" fmla="*/ 7 h 1255"/>
                  <a:gd name="T18" fmla="*/ 0 w 1380"/>
                  <a:gd name="T19" fmla="*/ 9 h 1255"/>
                  <a:gd name="T20" fmla="*/ 0 w 1380"/>
                  <a:gd name="T21" fmla="*/ 9 h 1255"/>
                  <a:gd name="T22" fmla="*/ 3 w 1380"/>
                  <a:gd name="T23" fmla="*/ 5 h 1255"/>
                  <a:gd name="T24" fmla="*/ 7 w 1380"/>
                  <a:gd name="T25" fmla="*/ 3 h 1255"/>
                  <a:gd name="T26" fmla="*/ 12 w 1380"/>
                  <a:gd name="T27" fmla="*/ 0 h 1255"/>
                  <a:gd name="T28" fmla="*/ 19 w 1380"/>
                  <a:gd name="T29" fmla="*/ 0 h 1255"/>
                  <a:gd name="T30" fmla="*/ 707 w 1380"/>
                  <a:gd name="T31" fmla="*/ 139 h 1255"/>
                  <a:gd name="T32" fmla="*/ 707 w 1380"/>
                  <a:gd name="T33" fmla="*/ 139 h 1255"/>
                  <a:gd name="T34" fmla="*/ 714 w 1380"/>
                  <a:gd name="T35" fmla="*/ 143 h 1255"/>
                  <a:gd name="T36" fmla="*/ 720 w 1380"/>
                  <a:gd name="T37" fmla="*/ 148 h 1255"/>
                  <a:gd name="T38" fmla="*/ 725 w 1380"/>
                  <a:gd name="T39" fmla="*/ 153 h 1255"/>
                  <a:gd name="T40" fmla="*/ 725 w 1380"/>
                  <a:gd name="T41" fmla="*/ 163 h 1255"/>
                  <a:gd name="T42" fmla="*/ 714 w 1380"/>
                  <a:gd name="T43" fmla="*/ 643 h 1255"/>
                  <a:gd name="T44" fmla="*/ 714 w 1380"/>
                  <a:gd name="T45" fmla="*/ 643 h 1255"/>
                  <a:gd name="T46" fmla="*/ 714 w 1380"/>
                  <a:gd name="T47" fmla="*/ 649 h 1255"/>
                  <a:gd name="T48" fmla="*/ 711 w 1380"/>
                  <a:gd name="T49" fmla="*/ 652 h 1255"/>
                  <a:gd name="T50" fmla="*/ 707 w 1380"/>
                  <a:gd name="T51" fmla="*/ 656 h 1255"/>
                  <a:gd name="T52" fmla="*/ 702 w 1380"/>
                  <a:gd name="T53" fmla="*/ 659 h 1255"/>
                  <a:gd name="T54" fmla="*/ 702 w 1380"/>
                  <a:gd name="T55" fmla="*/ 659 h 1255"/>
                  <a:gd name="T56" fmla="*/ 705 w 1380"/>
                  <a:gd name="T57" fmla="*/ 652 h 1255"/>
                  <a:gd name="T58" fmla="*/ 705 w 1380"/>
                  <a:gd name="T59" fmla="*/ 65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390" name="Text Box 82"/>
            <p:cNvSpPr txBox="1">
              <a:spLocks noChangeArrowheads="1"/>
            </p:cNvSpPr>
            <p:nvPr/>
          </p:nvSpPr>
          <p:spPr bwMode="auto">
            <a:xfrm>
              <a:off x="1983" y="1488"/>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screen</a:t>
              </a:r>
            </a:p>
          </p:txBody>
        </p:sp>
        <p:sp>
          <p:nvSpPr>
            <p:cNvPr id="15391" name="Rectangle 83"/>
            <p:cNvSpPr>
              <a:spLocks noChangeArrowheads="1"/>
            </p:cNvSpPr>
            <p:nvPr/>
          </p:nvSpPr>
          <p:spPr bwMode="auto">
            <a:xfrm>
              <a:off x="1935" y="1152"/>
              <a:ext cx="594" cy="71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5369" name="Text Box 84"/>
          <p:cNvSpPr txBox="1">
            <a:spLocks noChangeArrowheads="1"/>
          </p:cNvSpPr>
          <p:nvPr/>
        </p:nvSpPr>
        <p:spPr bwMode="auto">
          <a:xfrm>
            <a:off x="5429250" y="2701925"/>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sp>
        <p:nvSpPr>
          <p:cNvPr id="15370" name="Line 85"/>
          <p:cNvSpPr>
            <a:spLocks noChangeShapeType="1"/>
          </p:cNvSpPr>
          <p:nvPr/>
        </p:nvSpPr>
        <p:spPr bwMode="auto">
          <a:xfrm>
            <a:off x="7080250" y="4271963"/>
            <a:ext cx="5143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1" name="Line 86"/>
          <p:cNvSpPr>
            <a:spLocks noChangeShapeType="1"/>
          </p:cNvSpPr>
          <p:nvPr/>
        </p:nvSpPr>
        <p:spPr bwMode="auto">
          <a:xfrm>
            <a:off x="7080250" y="2854325"/>
            <a:ext cx="2571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5372" name="Group 87"/>
          <p:cNvGrpSpPr>
            <a:grpSpLocks/>
          </p:cNvGrpSpPr>
          <p:nvPr/>
        </p:nvGrpSpPr>
        <p:grpSpPr bwMode="auto">
          <a:xfrm>
            <a:off x="5081588" y="1428750"/>
            <a:ext cx="1658937" cy="765175"/>
            <a:chOff x="300" y="986"/>
            <a:chExt cx="1045" cy="482"/>
          </a:xfrm>
        </p:grpSpPr>
        <p:sp>
          <p:nvSpPr>
            <p:cNvPr id="15380" name="Rectangle 88"/>
            <p:cNvSpPr>
              <a:spLocks noChangeArrowheads="1"/>
            </p:cNvSpPr>
            <p:nvPr/>
          </p:nvSpPr>
          <p:spPr bwMode="auto">
            <a:xfrm>
              <a:off x="304" y="988"/>
              <a:ext cx="1041" cy="477"/>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5381" name="Freeform 89"/>
            <p:cNvSpPr>
              <a:spLocks/>
            </p:cNvSpPr>
            <p:nvPr/>
          </p:nvSpPr>
          <p:spPr bwMode="auto">
            <a:xfrm>
              <a:off x="300" y="986"/>
              <a:ext cx="1044" cy="482"/>
            </a:xfrm>
            <a:custGeom>
              <a:avLst/>
              <a:gdLst>
                <a:gd name="T0" fmla="*/ 0 w 1044"/>
                <a:gd name="T1" fmla="*/ 482 h 482"/>
                <a:gd name="T2" fmla="*/ 0 w 1044"/>
                <a:gd name="T3" fmla="*/ 0 h 482"/>
                <a:gd name="T4" fmla="*/ 1044 w 1044"/>
                <a:gd name="T5" fmla="*/ 0 h 482"/>
                <a:gd name="T6" fmla="*/ 1044 w 1044"/>
                <a:gd name="T7" fmla="*/ 64 h 482"/>
                <a:gd name="T8" fmla="*/ 184 w 1044"/>
                <a:gd name="T9" fmla="*/ 64 h 482"/>
                <a:gd name="T10" fmla="*/ 186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sp>
          <p:nvSpPr>
            <p:cNvPr id="15382" name="Text Box 90"/>
            <p:cNvSpPr txBox="1">
              <a:spLocks noChangeArrowheads="1"/>
            </p:cNvSpPr>
            <p:nvPr/>
          </p:nvSpPr>
          <p:spPr bwMode="auto">
            <a:xfrm>
              <a:off x="514" y="1027"/>
              <a:ext cx="80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Location</a:t>
              </a:r>
              <a:br>
                <a:rPr lang="en-US" sz="2200">
                  <a:solidFill>
                    <a:schemeClr val="bg1"/>
                  </a:solidFill>
                </a:rPr>
              </a:br>
              <a:r>
                <a:rPr lang="en-US" sz="2200">
                  <a:solidFill>
                    <a:schemeClr val="bg1"/>
                  </a:solidFill>
                </a:rPr>
                <a:t>Group</a:t>
              </a:r>
            </a:p>
          </p:txBody>
        </p:sp>
        <p:sp>
          <p:nvSpPr>
            <p:cNvPr id="15383" name="Rectangle 91"/>
            <p:cNvSpPr>
              <a:spLocks noChangeArrowheads="1"/>
            </p:cNvSpPr>
            <p:nvPr/>
          </p:nvSpPr>
          <p:spPr bwMode="auto">
            <a:xfrm>
              <a:off x="330" y="1050"/>
              <a:ext cx="131"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384" name="Line 92"/>
            <p:cNvSpPr>
              <a:spLocks noChangeShapeType="1"/>
            </p:cNvSpPr>
            <p:nvPr/>
          </p:nvSpPr>
          <p:spPr bwMode="auto">
            <a:xfrm flipH="1">
              <a:off x="353" y="1080"/>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5" name="Line 93"/>
            <p:cNvSpPr>
              <a:spLocks noChangeShapeType="1"/>
            </p:cNvSpPr>
            <p:nvPr/>
          </p:nvSpPr>
          <p:spPr bwMode="auto">
            <a:xfrm flipH="1">
              <a:off x="353" y="1128"/>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6" name="Line 94"/>
            <p:cNvSpPr>
              <a:spLocks noChangeShapeType="1"/>
            </p:cNvSpPr>
            <p:nvPr/>
          </p:nvSpPr>
          <p:spPr bwMode="auto">
            <a:xfrm flipH="1">
              <a:off x="353" y="1176"/>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7" name="Line 95"/>
            <p:cNvSpPr>
              <a:spLocks noChangeShapeType="1"/>
            </p:cNvSpPr>
            <p:nvPr/>
          </p:nvSpPr>
          <p:spPr bwMode="auto">
            <a:xfrm flipH="1">
              <a:off x="353" y="1224"/>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5373" name="Group 96"/>
          <p:cNvGrpSpPr>
            <a:grpSpLocks/>
          </p:cNvGrpSpPr>
          <p:nvPr/>
        </p:nvGrpSpPr>
        <p:grpSpPr bwMode="auto">
          <a:xfrm>
            <a:off x="7342188" y="2444750"/>
            <a:ext cx="1504950" cy="644525"/>
            <a:chOff x="4410" y="543"/>
            <a:chExt cx="948" cy="406"/>
          </a:xfrm>
        </p:grpSpPr>
        <p:sp>
          <p:nvSpPr>
            <p:cNvPr id="15374" name="Rectangle 97"/>
            <p:cNvSpPr>
              <a:spLocks noChangeArrowheads="1"/>
            </p:cNvSpPr>
            <p:nvPr/>
          </p:nvSpPr>
          <p:spPr bwMode="auto">
            <a:xfrm>
              <a:off x="4410" y="543"/>
              <a:ext cx="948" cy="406"/>
            </a:xfrm>
            <a:prstGeom prst="rect">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sp>
          <p:nvSpPr>
            <p:cNvPr id="15375" name="Text Box 98"/>
            <p:cNvSpPr txBox="1">
              <a:spLocks noChangeArrowheads="1"/>
            </p:cNvSpPr>
            <p:nvPr/>
          </p:nvSpPr>
          <p:spPr bwMode="auto">
            <a:xfrm>
              <a:off x="4472" y="625"/>
              <a:ext cx="82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Location</a:t>
              </a:r>
              <a:br>
                <a:rPr lang="en-US" sz="1600">
                  <a:solidFill>
                    <a:schemeClr val="bg1"/>
                  </a:solidFill>
                </a:rPr>
              </a:br>
              <a:r>
                <a:rPr lang="en-US" sz="1600">
                  <a:solidFill>
                    <a:schemeClr val="bg1"/>
                  </a:solidFill>
                </a:rPr>
                <a:t>Group</a:t>
              </a:r>
            </a:p>
          </p:txBody>
        </p:sp>
        <p:sp>
          <p:nvSpPr>
            <p:cNvPr id="15376" name="Rectangle 99"/>
            <p:cNvSpPr>
              <a:spLocks noChangeArrowheads="1"/>
            </p:cNvSpPr>
            <p:nvPr/>
          </p:nvSpPr>
          <p:spPr bwMode="auto">
            <a:xfrm>
              <a:off x="4410" y="543"/>
              <a:ext cx="948" cy="74"/>
            </a:xfrm>
            <a:prstGeom prst="rect">
              <a:avLst/>
            </a:prstGeom>
            <a:solidFill>
              <a:srgbClr val="99CCFF"/>
            </a:solidFill>
            <a:ln w="12700" algn="ctr">
              <a:solidFill>
                <a:schemeClr val="bg1"/>
              </a:solidFill>
              <a:miter lim="800000"/>
              <a:headEnd/>
              <a:tailEnd/>
            </a:ln>
          </p:spPr>
          <p:txBody>
            <a:bodyPr lIns="0" tIns="0" rIns="0" bIns="0" anchor="ctr">
              <a:spAutoFit/>
            </a:bodyPr>
            <a:lstStyle/>
            <a:p>
              <a:endParaRPr lang="en-US"/>
            </a:p>
          </p:txBody>
        </p:sp>
        <p:sp>
          <p:nvSpPr>
            <p:cNvPr id="15377" name="Line 100"/>
            <p:cNvSpPr>
              <a:spLocks noChangeShapeType="1"/>
            </p:cNvSpPr>
            <p:nvPr/>
          </p:nvSpPr>
          <p:spPr bwMode="auto">
            <a:xfrm>
              <a:off x="4456"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8" name="Line 101"/>
            <p:cNvSpPr>
              <a:spLocks noChangeShapeType="1"/>
            </p:cNvSpPr>
            <p:nvPr/>
          </p:nvSpPr>
          <p:spPr bwMode="auto">
            <a:xfrm>
              <a:off x="4632"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9" name="Line 102"/>
            <p:cNvSpPr>
              <a:spLocks noChangeShapeType="1"/>
            </p:cNvSpPr>
            <p:nvPr/>
          </p:nvSpPr>
          <p:spPr bwMode="auto">
            <a:xfrm>
              <a:off x="4808"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Lesson outline</a:t>
            </a:r>
          </a:p>
        </p:txBody>
      </p:sp>
      <p:sp>
        <p:nvSpPr>
          <p:cNvPr id="1638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Location group basics</a:t>
            </a:r>
          </a:p>
          <a:p>
            <a:pPr>
              <a:lnSpc>
                <a:spcPct val="150000"/>
              </a:lnSpc>
              <a:buFont typeface="Arial" charset="0"/>
              <a:buChar char="•"/>
            </a:pPr>
            <a:r>
              <a:rPr lang="en-US" sz="2800" smtClean="0"/>
              <a:t>Location group configuration</a:t>
            </a:r>
          </a:p>
          <a:p>
            <a:pPr>
              <a:lnSpc>
                <a:spcPct val="150000"/>
              </a:lnSpc>
              <a:buFont typeface="Arial" charset="0"/>
              <a:buChar char="•"/>
            </a:pPr>
            <a:r>
              <a:rPr lang="en-US" sz="2800" smtClean="0">
                <a:solidFill>
                  <a:srgbClr val="C0C0C0"/>
                </a:solidFill>
              </a:rPr>
              <a:t>Page configuration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1868486"/>
            <a:ext cx="1402669" cy="1935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2" name="Rectangle 5"/>
          <p:cNvSpPr>
            <a:spLocks noGrp="1" noChangeArrowheads="1"/>
          </p:cNvSpPr>
          <p:nvPr>
            <p:ph type="title"/>
          </p:nvPr>
        </p:nvSpPr>
        <p:spPr>
          <a:noFill/>
        </p:spPr>
        <p:txBody>
          <a:bodyPr/>
          <a:lstStyle/>
          <a:p>
            <a:pPr eaLnBrk="1" hangingPunct="1"/>
            <a:r>
              <a:rPr lang="en-US" smtClean="0"/>
              <a:t>Information in location group PCF File</a:t>
            </a:r>
          </a:p>
        </p:txBody>
      </p:sp>
      <p:sp>
        <p:nvSpPr>
          <p:cNvPr id="17413" name="Rectangle 6"/>
          <p:cNvSpPr>
            <a:spLocks noGrp="1" noChangeArrowheads="1"/>
          </p:cNvSpPr>
          <p:nvPr>
            <p:ph idx="1"/>
          </p:nvPr>
        </p:nvSpPr>
        <p:spPr>
          <a:xfrm>
            <a:off x="742950" y="4229100"/>
            <a:ext cx="8002588" cy="1951038"/>
          </a:xfrm>
        </p:spPr>
        <p:txBody>
          <a:bodyPr/>
          <a:lstStyle/>
          <a:p>
            <a:pPr>
              <a:buFont typeface="Arial" charset="0"/>
              <a:buChar char="•"/>
            </a:pPr>
            <a:r>
              <a:rPr lang="en-US" dirty="0" smtClean="0"/>
              <a:t>Location group PCF file contains:</a:t>
            </a:r>
          </a:p>
          <a:p>
            <a:pPr lvl="1"/>
            <a:r>
              <a:rPr lang="en-US" dirty="0" smtClean="0"/>
              <a:t>Entry point and required objects</a:t>
            </a:r>
          </a:p>
          <a:p>
            <a:pPr lvl="1"/>
            <a:r>
              <a:rPr lang="en-US" dirty="0" smtClean="0"/>
              <a:t>"Location refs" which point to pages or child location groups</a:t>
            </a:r>
          </a:p>
          <a:p>
            <a:pPr lvl="1"/>
            <a:r>
              <a:rPr lang="en-US" dirty="0" smtClean="0"/>
              <a:t>Attributes that point to separate files for info bar and menu actions</a:t>
            </a:r>
          </a:p>
        </p:txBody>
      </p:sp>
      <p:sp>
        <p:nvSpPr>
          <p:cNvPr id="17414" name="AutoShape 7"/>
          <p:cNvSpPr>
            <a:spLocks noChangeArrowheads="1"/>
          </p:cNvSpPr>
          <p:nvPr/>
        </p:nvSpPr>
        <p:spPr bwMode="auto">
          <a:xfrm rot="10800000" flipH="1">
            <a:off x="787400" y="1304925"/>
            <a:ext cx="4003675" cy="2579688"/>
          </a:xfrm>
          <a:prstGeom prst="foldedCorner">
            <a:avLst>
              <a:gd name="adj" fmla="val 14708"/>
            </a:avLst>
          </a:pr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5" name="Text Box 8"/>
          <p:cNvSpPr txBox="1">
            <a:spLocks noChangeArrowheads="1"/>
          </p:cNvSpPr>
          <p:nvPr/>
        </p:nvSpPr>
        <p:spPr bwMode="auto">
          <a:xfrm>
            <a:off x="1133475" y="933450"/>
            <a:ext cx="233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Claim.pcf</a:t>
            </a:r>
          </a:p>
        </p:txBody>
      </p:sp>
      <p:sp>
        <p:nvSpPr>
          <p:cNvPr id="17416" name="AutoShape 9"/>
          <p:cNvSpPr>
            <a:spLocks noChangeArrowheads="1"/>
          </p:cNvSpPr>
          <p:nvPr/>
        </p:nvSpPr>
        <p:spPr bwMode="auto">
          <a:xfrm rot="10800000" flipH="1">
            <a:off x="5227638" y="2540000"/>
            <a:ext cx="1354137" cy="1479550"/>
          </a:xfrm>
          <a:prstGeom prst="foldedCorner">
            <a:avLst>
              <a:gd name="adj" fmla="val 14708"/>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7417" name="Text Box 10"/>
          <p:cNvSpPr txBox="1">
            <a:spLocks noChangeArrowheads="1"/>
          </p:cNvSpPr>
          <p:nvPr/>
        </p:nvSpPr>
        <p:spPr bwMode="auto">
          <a:xfrm>
            <a:off x="5075238" y="2146300"/>
            <a:ext cx="233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menu actions</a:t>
            </a:r>
          </a:p>
        </p:txBody>
      </p:sp>
      <p:sp>
        <p:nvSpPr>
          <p:cNvPr id="17418" name="AutoShape 11"/>
          <p:cNvSpPr>
            <a:spLocks noChangeArrowheads="1"/>
          </p:cNvSpPr>
          <p:nvPr/>
        </p:nvSpPr>
        <p:spPr bwMode="auto">
          <a:xfrm rot="10800000" flipH="1">
            <a:off x="5219700" y="1365250"/>
            <a:ext cx="3751263" cy="614363"/>
          </a:xfrm>
          <a:prstGeom prst="foldedCorner">
            <a:avLst>
              <a:gd name="adj" fmla="val 28145"/>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9" name="Text Box 12"/>
          <p:cNvSpPr txBox="1">
            <a:spLocks noChangeArrowheads="1"/>
          </p:cNvSpPr>
          <p:nvPr/>
        </p:nvSpPr>
        <p:spPr bwMode="auto">
          <a:xfrm>
            <a:off x="5805488" y="992188"/>
            <a:ext cx="233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info bar</a:t>
            </a:r>
          </a:p>
        </p:txBody>
      </p:sp>
      <p:sp>
        <p:nvSpPr>
          <p:cNvPr id="17420" name="Rectangle 13"/>
          <p:cNvSpPr>
            <a:spLocks noChangeArrowheads="1"/>
          </p:cNvSpPr>
          <p:nvPr/>
        </p:nvSpPr>
        <p:spPr bwMode="auto">
          <a:xfrm>
            <a:off x="3952875" y="2195513"/>
            <a:ext cx="419100" cy="4032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21" name="Line 14"/>
          <p:cNvSpPr>
            <a:spLocks noChangeShapeType="1"/>
          </p:cNvSpPr>
          <p:nvPr/>
        </p:nvSpPr>
        <p:spPr bwMode="auto">
          <a:xfrm flipV="1">
            <a:off x="4165600" y="1641475"/>
            <a:ext cx="1027113" cy="7556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2" name="Rectangle 15"/>
          <p:cNvSpPr>
            <a:spLocks noChangeArrowheads="1"/>
          </p:cNvSpPr>
          <p:nvPr/>
        </p:nvSpPr>
        <p:spPr bwMode="auto">
          <a:xfrm>
            <a:off x="3967163" y="2827338"/>
            <a:ext cx="419100" cy="4032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23" name="Line 16"/>
          <p:cNvSpPr>
            <a:spLocks noChangeShapeType="1"/>
          </p:cNvSpPr>
          <p:nvPr/>
        </p:nvSpPr>
        <p:spPr bwMode="auto">
          <a:xfrm>
            <a:off x="4175125" y="3035300"/>
            <a:ext cx="1023938" cy="24288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Text Box 17"/>
          <p:cNvSpPr txBox="1">
            <a:spLocks noChangeArrowheads="1"/>
          </p:cNvSpPr>
          <p:nvPr/>
        </p:nvSpPr>
        <p:spPr bwMode="auto">
          <a:xfrm>
            <a:off x="841375" y="1404938"/>
            <a:ext cx="276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Entry Point</a:t>
            </a:r>
          </a:p>
        </p:txBody>
      </p:sp>
      <p:sp>
        <p:nvSpPr>
          <p:cNvPr id="17426" name="Line 58"/>
          <p:cNvSpPr>
            <a:spLocks noChangeShapeType="1"/>
          </p:cNvSpPr>
          <p:nvPr/>
        </p:nvSpPr>
        <p:spPr bwMode="auto">
          <a:xfrm>
            <a:off x="2008188" y="2082800"/>
            <a:ext cx="10223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7" name="Line 59"/>
          <p:cNvSpPr>
            <a:spLocks noChangeShapeType="1"/>
          </p:cNvSpPr>
          <p:nvPr/>
        </p:nvSpPr>
        <p:spPr bwMode="auto">
          <a:xfrm>
            <a:off x="2222500" y="2692400"/>
            <a:ext cx="8080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8" name="Line 60"/>
          <p:cNvSpPr>
            <a:spLocks noChangeShapeType="1"/>
          </p:cNvSpPr>
          <p:nvPr/>
        </p:nvSpPr>
        <p:spPr bwMode="auto">
          <a:xfrm>
            <a:off x="2008188" y="2387600"/>
            <a:ext cx="10223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9" name="Line 61"/>
          <p:cNvSpPr>
            <a:spLocks noChangeShapeType="1"/>
          </p:cNvSpPr>
          <p:nvPr/>
        </p:nvSpPr>
        <p:spPr bwMode="auto">
          <a:xfrm>
            <a:off x="2054225" y="2997200"/>
            <a:ext cx="97631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0" name="Line 62"/>
          <p:cNvSpPr>
            <a:spLocks noChangeShapeType="1"/>
          </p:cNvSpPr>
          <p:nvPr/>
        </p:nvSpPr>
        <p:spPr bwMode="auto">
          <a:xfrm>
            <a:off x="2479675" y="3302000"/>
            <a:ext cx="5508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1" name="Line 63"/>
          <p:cNvSpPr>
            <a:spLocks noChangeShapeType="1"/>
          </p:cNvSpPr>
          <p:nvPr/>
        </p:nvSpPr>
        <p:spPr bwMode="auto">
          <a:xfrm>
            <a:off x="1673225" y="3606800"/>
            <a:ext cx="135731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2" name="Rectangle 64"/>
          <p:cNvSpPr>
            <a:spLocks noChangeArrowheads="1"/>
          </p:cNvSpPr>
          <p:nvPr/>
        </p:nvSpPr>
        <p:spPr bwMode="auto">
          <a:xfrm>
            <a:off x="3116263" y="1968500"/>
            <a:ext cx="350837" cy="242888"/>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3" name="Rectangle 65"/>
          <p:cNvSpPr>
            <a:spLocks noChangeArrowheads="1"/>
          </p:cNvSpPr>
          <p:nvPr/>
        </p:nvSpPr>
        <p:spPr bwMode="auto">
          <a:xfrm>
            <a:off x="3116263" y="2278063"/>
            <a:ext cx="350837" cy="24288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4" name="Rectangle 66"/>
          <p:cNvSpPr>
            <a:spLocks noChangeArrowheads="1"/>
          </p:cNvSpPr>
          <p:nvPr/>
        </p:nvSpPr>
        <p:spPr bwMode="auto">
          <a:xfrm>
            <a:off x="3116263" y="2589213"/>
            <a:ext cx="350837" cy="24288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5" name="Rectangle 67"/>
          <p:cNvSpPr>
            <a:spLocks noChangeArrowheads="1"/>
          </p:cNvSpPr>
          <p:nvPr/>
        </p:nvSpPr>
        <p:spPr bwMode="auto">
          <a:xfrm>
            <a:off x="3116263" y="2900363"/>
            <a:ext cx="350837" cy="24288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6" name="Rectangle 68"/>
          <p:cNvSpPr>
            <a:spLocks noChangeArrowheads="1"/>
          </p:cNvSpPr>
          <p:nvPr/>
        </p:nvSpPr>
        <p:spPr bwMode="auto">
          <a:xfrm>
            <a:off x="3116263" y="3211513"/>
            <a:ext cx="350837" cy="24288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7" name="Rectangle 69"/>
          <p:cNvSpPr>
            <a:spLocks noChangeArrowheads="1"/>
          </p:cNvSpPr>
          <p:nvPr/>
        </p:nvSpPr>
        <p:spPr bwMode="auto">
          <a:xfrm>
            <a:off x="3116263" y="3522663"/>
            <a:ext cx="350837" cy="24288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675" y="1401761"/>
            <a:ext cx="3451269" cy="538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056" y="2568575"/>
            <a:ext cx="10858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835025"/>
            <a:ext cx="5753100" cy="49434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35" name="Rectangle 2"/>
          <p:cNvSpPr>
            <a:spLocks noGrp="1" noChangeArrowheads="1"/>
          </p:cNvSpPr>
          <p:nvPr>
            <p:ph type="title"/>
          </p:nvPr>
        </p:nvSpPr>
        <p:spPr/>
        <p:txBody>
          <a:bodyPr/>
          <a:lstStyle/>
          <a:p>
            <a:pPr eaLnBrk="1" hangingPunct="1"/>
            <a:r>
              <a:rPr lang="en-US" dirty="0" smtClean="0"/>
              <a:t>Example PCF file: Claim (</a:t>
            </a:r>
            <a:r>
              <a:rPr lang="en-US" dirty="0" err="1" smtClean="0"/>
              <a:t>LocationGroup</a:t>
            </a:r>
            <a:r>
              <a:rPr lang="en-US" dirty="0" smtClean="0"/>
              <a:t>)</a:t>
            </a:r>
          </a:p>
        </p:txBody>
      </p:sp>
      <p:sp>
        <p:nvSpPr>
          <p:cNvPr id="18436" name="AutoShape 4"/>
          <p:cNvSpPr>
            <a:spLocks/>
          </p:cNvSpPr>
          <p:nvPr/>
        </p:nvSpPr>
        <p:spPr bwMode="auto">
          <a:xfrm>
            <a:off x="4976039" y="1201480"/>
            <a:ext cx="218262" cy="1800483"/>
          </a:xfrm>
          <a:prstGeom prst="rightBrace">
            <a:avLst>
              <a:gd name="adj1" fmla="val 53759"/>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8437" name="Text Box 5"/>
          <p:cNvSpPr txBox="1">
            <a:spLocks noChangeArrowheads="1"/>
          </p:cNvSpPr>
          <p:nvPr/>
        </p:nvSpPr>
        <p:spPr bwMode="auto">
          <a:xfrm>
            <a:off x="6130925" y="1846263"/>
            <a:ext cx="254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Location Refs declared in top pane</a:t>
            </a:r>
          </a:p>
        </p:txBody>
      </p:sp>
      <p:sp>
        <p:nvSpPr>
          <p:cNvPr id="18438" name="Text Box 17"/>
          <p:cNvSpPr txBox="1">
            <a:spLocks noChangeArrowheads="1"/>
          </p:cNvSpPr>
          <p:nvPr/>
        </p:nvSpPr>
        <p:spPr bwMode="auto">
          <a:xfrm>
            <a:off x="6480176" y="3033639"/>
            <a:ext cx="196410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Tabs, including:</a:t>
            </a:r>
            <a:br>
              <a:rPr lang="en-US" dirty="0"/>
            </a:br>
            <a:r>
              <a:rPr lang="en-US" dirty="0"/>
              <a:t>Properties (menu actions,</a:t>
            </a:r>
            <a:br>
              <a:rPr lang="en-US" dirty="0"/>
            </a:br>
            <a:r>
              <a:rPr lang="en-US" dirty="0"/>
              <a:t>    info bar)</a:t>
            </a:r>
            <a:br>
              <a:rPr lang="en-US" dirty="0"/>
            </a:br>
            <a:r>
              <a:rPr lang="en-US" dirty="0"/>
              <a:t>Entry Point (entry points)</a:t>
            </a:r>
          </a:p>
        </p:txBody>
      </p:sp>
      <p:sp>
        <p:nvSpPr>
          <p:cNvPr id="18439" name="Line 18"/>
          <p:cNvSpPr>
            <a:spLocks noChangeShapeType="1"/>
          </p:cNvSpPr>
          <p:nvPr/>
        </p:nvSpPr>
        <p:spPr bwMode="auto">
          <a:xfrm flipH="1">
            <a:off x="4976039" y="3414449"/>
            <a:ext cx="14001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66"/>
          <p:cNvSpPr>
            <a:spLocks noChangeShapeType="1"/>
          </p:cNvSpPr>
          <p:nvPr/>
        </p:nvSpPr>
        <p:spPr bwMode="auto">
          <a:xfrm>
            <a:off x="5194301" y="2101721"/>
            <a:ext cx="12858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835025"/>
            <a:ext cx="5753100" cy="49434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60" name="Rectangle 3"/>
          <p:cNvSpPr>
            <a:spLocks noGrp="1" noChangeArrowheads="1"/>
          </p:cNvSpPr>
          <p:nvPr>
            <p:ph type="title"/>
          </p:nvPr>
        </p:nvSpPr>
        <p:spPr/>
        <p:txBody>
          <a:bodyPr/>
          <a:lstStyle/>
          <a:p>
            <a:pPr eaLnBrk="1" hangingPunct="1"/>
            <a:r>
              <a:rPr lang="en-US" smtClean="0"/>
              <a:t>Location group menu actions</a:t>
            </a:r>
          </a:p>
        </p:txBody>
      </p:sp>
      <p:sp>
        <p:nvSpPr>
          <p:cNvPr id="19464" name="AutoShape 11"/>
          <p:cNvSpPr>
            <a:spLocks noChangeArrowheads="1"/>
          </p:cNvSpPr>
          <p:nvPr/>
        </p:nvSpPr>
        <p:spPr bwMode="auto">
          <a:xfrm>
            <a:off x="489098" y="4288631"/>
            <a:ext cx="3296093" cy="12144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1726" y="835025"/>
            <a:ext cx="1281186" cy="16745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5838" y="2464226"/>
            <a:ext cx="2967145" cy="387277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63" name="Line 6"/>
          <p:cNvSpPr>
            <a:spLocks noChangeShapeType="1"/>
          </p:cNvSpPr>
          <p:nvPr/>
        </p:nvSpPr>
        <p:spPr bwMode="auto">
          <a:xfrm flipV="1">
            <a:off x="3785191" y="2598738"/>
            <a:ext cx="2360428" cy="175061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835025"/>
            <a:ext cx="5753100" cy="49434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3" name="Rectangle 2"/>
          <p:cNvSpPr>
            <a:spLocks noGrp="1" noChangeArrowheads="1"/>
          </p:cNvSpPr>
          <p:nvPr>
            <p:ph type="title"/>
          </p:nvPr>
        </p:nvSpPr>
        <p:spPr/>
        <p:txBody>
          <a:bodyPr/>
          <a:lstStyle/>
          <a:p>
            <a:pPr eaLnBrk="1" hangingPunct="1"/>
            <a:r>
              <a:rPr lang="en-US" smtClean="0"/>
              <a:t>Location group info bar</a:t>
            </a:r>
          </a:p>
        </p:txBody>
      </p:sp>
      <p:sp>
        <p:nvSpPr>
          <p:cNvPr id="20486" name="Line 6"/>
          <p:cNvSpPr>
            <a:spLocks noChangeShapeType="1"/>
          </p:cNvSpPr>
          <p:nvPr/>
        </p:nvSpPr>
        <p:spPr bwMode="auto">
          <a:xfrm>
            <a:off x="3189288" y="5711429"/>
            <a:ext cx="1251208" cy="25462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87" name="AutoShape 11"/>
          <p:cNvSpPr>
            <a:spLocks noChangeArrowheads="1"/>
          </p:cNvSpPr>
          <p:nvPr/>
        </p:nvSpPr>
        <p:spPr bwMode="auto">
          <a:xfrm>
            <a:off x="443947" y="5644356"/>
            <a:ext cx="2745341" cy="13414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675" y="1401761"/>
            <a:ext cx="3451269" cy="538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descr="C:\Users\trhoades\AppData\Local\Temp\SNAGHTML2376415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496" y="5551488"/>
            <a:ext cx="3767839" cy="8291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93" y="3094664"/>
            <a:ext cx="7380287" cy="3143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193" y="3797395"/>
            <a:ext cx="8626820" cy="29508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038" y="837879"/>
            <a:ext cx="4540586" cy="130524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6" name="Rectangle 2"/>
          <p:cNvSpPr>
            <a:spLocks noGrp="1" noChangeArrowheads="1"/>
          </p:cNvSpPr>
          <p:nvPr>
            <p:ph type="title"/>
          </p:nvPr>
        </p:nvSpPr>
        <p:spPr/>
        <p:txBody>
          <a:bodyPr/>
          <a:lstStyle/>
          <a:p>
            <a:pPr eaLnBrk="1" hangingPunct="1"/>
            <a:r>
              <a:rPr lang="en-US" smtClean="0"/>
              <a:t>canVisit property</a:t>
            </a:r>
          </a:p>
        </p:txBody>
      </p:sp>
      <p:sp>
        <p:nvSpPr>
          <p:cNvPr id="21510" name="AutoShape 8"/>
          <p:cNvSpPr>
            <a:spLocks noChangeArrowheads="1"/>
          </p:cNvSpPr>
          <p:nvPr/>
        </p:nvSpPr>
        <p:spPr bwMode="auto">
          <a:xfrm>
            <a:off x="6671789" y="3806707"/>
            <a:ext cx="1111246" cy="255389"/>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11" name="AutoShape 9"/>
          <p:cNvSpPr>
            <a:spLocks noChangeArrowheads="1"/>
          </p:cNvSpPr>
          <p:nvPr/>
        </p:nvSpPr>
        <p:spPr bwMode="auto">
          <a:xfrm>
            <a:off x="6361739" y="3053388"/>
            <a:ext cx="120650" cy="396875"/>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3" name="Line 11"/>
          <p:cNvSpPr>
            <a:spLocks noChangeShapeType="1"/>
          </p:cNvSpPr>
          <p:nvPr/>
        </p:nvSpPr>
        <p:spPr bwMode="auto">
          <a:xfrm>
            <a:off x="6107465" y="1498474"/>
            <a:ext cx="254274" cy="159619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4" name="Line 12"/>
          <p:cNvSpPr>
            <a:spLocks noChangeShapeType="1"/>
          </p:cNvSpPr>
          <p:nvPr/>
        </p:nvSpPr>
        <p:spPr bwMode="auto">
          <a:xfrm>
            <a:off x="6097772" y="1490501"/>
            <a:ext cx="710757" cy="2316207"/>
          </a:xfrm>
          <a:prstGeom prst="line">
            <a:avLst/>
          </a:prstGeom>
          <a:noFill/>
          <a:ln w="19050">
            <a:solidFill>
              <a:srgbClr val="00B05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solidFill>
                <a:srgbClr val="00B050"/>
              </a:solidFill>
            </a:endParaRPr>
          </a:p>
        </p:txBody>
      </p:sp>
      <p:sp>
        <p:nvSpPr>
          <p:cNvPr id="21515" name="Text Box 13"/>
          <p:cNvSpPr txBox="1">
            <a:spLocks noChangeArrowheads="1"/>
          </p:cNvSpPr>
          <p:nvPr/>
        </p:nvSpPr>
        <p:spPr bwMode="auto">
          <a:xfrm>
            <a:off x="6528394" y="2357768"/>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00B050"/>
                </a:solidFill>
              </a:rPr>
              <a:t>true</a:t>
            </a:r>
          </a:p>
        </p:txBody>
      </p:sp>
      <p:sp>
        <p:nvSpPr>
          <p:cNvPr id="21516" name="Text Box 14"/>
          <p:cNvSpPr txBox="1">
            <a:spLocks noChangeArrowheads="1"/>
          </p:cNvSpPr>
          <p:nvPr/>
        </p:nvSpPr>
        <p:spPr bwMode="auto">
          <a:xfrm>
            <a:off x="5579821" y="2631471"/>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false</a:t>
            </a:r>
          </a:p>
        </p:txBody>
      </p:sp>
      <p:pic>
        <p:nvPicPr>
          <p:cNvPr id="7170" name="Picture 2" descr="C:\Users\trhoades\AppData\Local\Temp\SNAGHTML237ceec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750" y="631822"/>
            <a:ext cx="1276221" cy="412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Entry points</a:t>
            </a:r>
          </a:p>
        </p:txBody>
      </p:sp>
      <p:sp>
        <p:nvSpPr>
          <p:cNvPr id="22531" name="Rectangle 3"/>
          <p:cNvSpPr>
            <a:spLocks noGrp="1" noChangeArrowheads="1"/>
          </p:cNvSpPr>
          <p:nvPr>
            <p:ph idx="1"/>
          </p:nvPr>
        </p:nvSpPr>
        <p:spPr>
          <a:xfrm>
            <a:off x="274554" y="1279525"/>
            <a:ext cx="2532062" cy="5110163"/>
          </a:xfrm>
        </p:spPr>
        <p:txBody>
          <a:bodyPr/>
          <a:lstStyle/>
          <a:p>
            <a:pPr>
              <a:buFont typeface="Arial" charset="0"/>
              <a:buChar char="•"/>
            </a:pPr>
            <a:r>
              <a:rPr lang="en-US" dirty="0" smtClean="0"/>
              <a:t>Recall that entry point is name for location used by navigation widgets</a:t>
            </a:r>
          </a:p>
          <a:p>
            <a:pPr lvl="1"/>
            <a:endParaRPr lang="en-US" dirty="0" smtClean="0"/>
          </a:p>
          <a:p>
            <a:pPr>
              <a:buFont typeface="Arial" charset="0"/>
              <a:buChar char="•"/>
            </a:pPr>
            <a:r>
              <a:rPr lang="en-US" dirty="0" smtClean="0"/>
              <a:t>Each object</a:t>
            </a:r>
            <a:br>
              <a:rPr lang="en-US" dirty="0" smtClean="0"/>
            </a:br>
            <a:r>
              <a:rPr lang="en-US" dirty="0" smtClean="0"/>
              <a:t>expected in each entry </a:t>
            </a:r>
            <a:br>
              <a:rPr lang="en-US" dirty="0" smtClean="0"/>
            </a:br>
            <a:r>
              <a:rPr lang="en-US" dirty="0" smtClean="0"/>
              <a:t>point must</a:t>
            </a:r>
            <a:br>
              <a:rPr lang="en-US" dirty="0" smtClean="0"/>
            </a:br>
            <a:r>
              <a:rPr lang="en-US" dirty="0" smtClean="0"/>
              <a:t>be declared on</a:t>
            </a:r>
            <a:br>
              <a:rPr lang="en-US" dirty="0" smtClean="0"/>
            </a:br>
            <a:r>
              <a:rPr lang="en-US" dirty="0" smtClean="0"/>
              <a:t>variable tab</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100" y="910081"/>
            <a:ext cx="5570259" cy="99314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2" descr="C:\Users\trhoades\AppData\Local\Temp\SNAGHTML23888e7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8990" y="590150"/>
            <a:ext cx="1289644" cy="393681"/>
          </a:xfrm>
          <a:prstGeom prst="rect">
            <a:avLst/>
          </a:prstGeom>
          <a:noFill/>
          <a:extLst>
            <a:ext uri="{909E8E84-426E-40DD-AFC4-6F175D3DCCD1}">
              <a14:hiddenFill xmlns:a14="http://schemas.microsoft.com/office/drawing/2010/main">
                <a:solidFill>
                  <a:srgbClr val="FFFFFF"/>
                </a:solidFill>
              </a14:hiddenFill>
            </a:ext>
          </a:extLst>
        </p:spPr>
      </p:pic>
      <p:sp>
        <p:nvSpPr>
          <p:cNvPr id="22534" name="Text Box 7"/>
          <p:cNvSpPr txBox="1">
            <a:spLocks noChangeArrowheads="1"/>
          </p:cNvSpPr>
          <p:nvPr/>
        </p:nvSpPr>
        <p:spPr bwMode="auto">
          <a:xfrm>
            <a:off x="3855324" y="2459038"/>
            <a:ext cx="985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object</a:t>
            </a:r>
            <a:br>
              <a:rPr lang="en-US" b="0" dirty="0"/>
            </a:br>
            <a:r>
              <a:rPr lang="en-US" b="0" dirty="0"/>
              <a:t>name</a:t>
            </a:r>
          </a:p>
        </p:txBody>
      </p:sp>
      <p:sp>
        <p:nvSpPr>
          <p:cNvPr id="22535" name="Line 8"/>
          <p:cNvSpPr>
            <a:spLocks noChangeShapeType="1"/>
          </p:cNvSpPr>
          <p:nvPr/>
        </p:nvSpPr>
        <p:spPr bwMode="auto">
          <a:xfrm flipV="1">
            <a:off x="3987268" y="1828800"/>
            <a:ext cx="127000" cy="6619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6" name="Text Box 9"/>
          <p:cNvSpPr txBox="1">
            <a:spLocks noChangeArrowheads="1"/>
          </p:cNvSpPr>
          <p:nvPr/>
        </p:nvSpPr>
        <p:spPr bwMode="auto">
          <a:xfrm>
            <a:off x="5009436" y="2451100"/>
            <a:ext cx="985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object</a:t>
            </a:r>
            <a:br>
              <a:rPr lang="en-US" b="0" dirty="0"/>
            </a:br>
            <a:r>
              <a:rPr lang="en-US" b="0" dirty="0"/>
              <a:t>type</a:t>
            </a:r>
          </a:p>
        </p:txBody>
      </p:sp>
      <p:sp>
        <p:nvSpPr>
          <p:cNvPr id="22537" name="Line 10"/>
          <p:cNvSpPr>
            <a:spLocks noChangeShapeType="1"/>
          </p:cNvSpPr>
          <p:nvPr/>
        </p:nvSpPr>
        <p:spPr bwMode="auto">
          <a:xfrm flipH="1" flipV="1">
            <a:off x="4692117" y="1828799"/>
            <a:ext cx="592263" cy="6619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38" name="Text Box 11"/>
          <p:cNvSpPr txBox="1">
            <a:spLocks noChangeArrowheads="1"/>
          </p:cNvSpPr>
          <p:nvPr/>
        </p:nvSpPr>
        <p:spPr bwMode="auto">
          <a:xfrm>
            <a:off x="2647507" y="2483774"/>
            <a:ext cx="119529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entry point name</a:t>
            </a:r>
          </a:p>
        </p:txBody>
      </p:sp>
      <p:sp>
        <p:nvSpPr>
          <p:cNvPr id="22539" name="Line 12"/>
          <p:cNvSpPr>
            <a:spLocks noChangeShapeType="1"/>
          </p:cNvSpPr>
          <p:nvPr/>
        </p:nvSpPr>
        <p:spPr bwMode="auto">
          <a:xfrm flipV="1">
            <a:off x="3117318" y="1828800"/>
            <a:ext cx="612775" cy="6572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0100" y="3834035"/>
            <a:ext cx="5506136" cy="176932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6" name="Picture 2" descr="C:\Users\trhoades\AppData\Local\Temp\SNAGHTML23888e7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8604" y="3549546"/>
            <a:ext cx="1289644" cy="3936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067" y="3262312"/>
            <a:ext cx="5482415" cy="245800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575" y="3300413"/>
            <a:ext cx="1915683" cy="172878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5" name="Rectangle 3"/>
          <p:cNvSpPr>
            <a:spLocks noGrp="1" noChangeArrowheads="1"/>
          </p:cNvSpPr>
          <p:nvPr>
            <p:ph type="title"/>
          </p:nvPr>
        </p:nvSpPr>
        <p:spPr/>
        <p:txBody>
          <a:bodyPr/>
          <a:lstStyle/>
          <a:p>
            <a:pPr eaLnBrk="1" hangingPunct="1"/>
            <a:r>
              <a:rPr lang="en-US" smtClean="0"/>
              <a:t>Navigating to location groups</a:t>
            </a:r>
          </a:p>
        </p:txBody>
      </p:sp>
      <p:sp>
        <p:nvSpPr>
          <p:cNvPr id="23556" name="Rectangle 10"/>
          <p:cNvSpPr>
            <a:spLocks noGrp="1" noChangeArrowheads="1"/>
          </p:cNvSpPr>
          <p:nvPr>
            <p:ph idx="1"/>
          </p:nvPr>
        </p:nvSpPr>
        <p:spPr>
          <a:xfrm>
            <a:off x="519113" y="5462588"/>
            <a:ext cx="8086725" cy="927100"/>
          </a:xfrm>
        </p:spPr>
        <p:txBody>
          <a:bodyPr/>
          <a:lstStyle/>
          <a:p>
            <a:pPr>
              <a:buFont typeface="Arial" charset="0"/>
              <a:buChar char="•"/>
            </a:pPr>
            <a:r>
              <a:rPr lang="en-US" dirty="0" smtClean="0"/>
              <a:t>Syntax:</a:t>
            </a:r>
          </a:p>
          <a:p>
            <a:pPr lvl="1">
              <a:buFont typeface="Wingdings 2" pitchFamily="18" charset="2"/>
              <a:buNone/>
            </a:pPr>
            <a:r>
              <a:rPr lang="en-US" i="1" dirty="0" err="1">
                <a:solidFill>
                  <a:srgbClr val="0033CC"/>
                </a:solidFill>
              </a:rPr>
              <a:t>p</a:t>
            </a:r>
            <a:r>
              <a:rPr lang="en-US" i="1" dirty="0" err="1" smtClean="0">
                <a:solidFill>
                  <a:srgbClr val="0033CC"/>
                </a:solidFill>
              </a:rPr>
              <a:t>cf.EntryPointOfLocation</a:t>
            </a:r>
            <a:r>
              <a:rPr lang="en-US" dirty="0" err="1" smtClean="0"/>
              <a:t>.go</a:t>
            </a:r>
            <a:r>
              <a:rPr lang="en-US" dirty="0" smtClean="0"/>
              <a:t>(</a:t>
            </a:r>
            <a:r>
              <a:rPr lang="en-US" i="1" dirty="0" err="1" smtClean="0">
                <a:solidFill>
                  <a:srgbClr val="0033CC"/>
                </a:solidFill>
              </a:rPr>
              <a:t>objectsToPass</a:t>
            </a:r>
            <a:r>
              <a:rPr lang="en-US" dirty="0" smtClean="0"/>
              <a:t>)</a:t>
            </a:r>
          </a:p>
        </p:txBody>
      </p:sp>
      <p:sp>
        <p:nvSpPr>
          <p:cNvPr id="23560" name="Line 7"/>
          <p:cNvSpPr>
            <a:spLocks noChangeShapeType="1"/>
          </p:cNvSpPr>
          <p:nvPr/>
        </p:nvSpPr>
        <p:spPr bwMode="auto">
          <a:xfrm>
            <a:off x="2445488" y="4357688"/>
            <a:ext cx="1148317" cy="97985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61" name="Text Box 8"/>
          <p:cNvSpPr txBox="1">
            <a:spLocks noChangeArrowheads="1"/>
          </p:cNvSpPr>
          <p:nvPr/>
        </p:nvSpPr>
        <p:spPr bwMode="auto">
          <a:xfrm>
            <a:off x="4616450" y="1152525"/>
            <a:ext cx="2922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Navigation uses "go()"</a:t>
            </a:r>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807" y="1891059"/>
            <a:ext cx="6394520" cy="109140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62" name="Line 9"/>
          <p:cNvSpPr>
            <a:spLocks noChangeShapeType="1"/>
          </p:cNvSpPr>
          <p:nvPr/>
        </p:nvSpPr>
        <p:spPr bwMode="auto">
          <a:xfrm flipH="1">
            <a:off x="5135525" y="1423988"/>
            <a:ext cx="455649" cy="132984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92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575" y="601663"/>
            <a:ext cx="1873213" cy="133950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architecture of a location group</a:t>
            </a:r>
          </a:p>
          <a:p>
            <a:pPr lvl="1"/>
            <a:r>
              <a:rPr lang="en-US" smtClean="0"/>
              <a:t>Configure existing location groups</a:t>
            </a:r>
          </a:p>
          <a:p>
            <a:pPr lvl="1"/>
            <a:r>
              <a:rPr lang="en-US" smtClean="0"/>
              <a:t>Create and modify pages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Lesson outline</a:t>
            </a:r>
          </a:p>
        </p:txBody>
      </p:sp>
      <p:sp>
        <p:nvSpPr>
          <p:cNvPr id="2560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Location group basics</a:t>
            </a:r>
          </a:p>
          <a:p>
            <a:pPr>
              <a:lnSpc>
                <a:spcPct val="150000"/>
              </a:lnSpc>
              <a:buFont typeface="Arial" charset="0"/>
              <a:buChar char="•"/>
            </a:pPr>
            <a:r>
              <a:rPr lang="en-US" sz="2800" smtClean="0">
                <a:solidFill>
                  <a:srgbClr val="C0C0C0"/>
                </a:solidFill>
              </a:rPr>
              <a:t>Location group configuration</a:t>
            </a:r>
          </a:p>
          <a:p>
            <a:pPr>
              <a:lnSpc>
                <a:spcPct val="150000"/>
              </a:lnSpc>
              <a:buFont typeface="Arial" charset="0"/>
              <a:buChar char="•"/>
            </a:pPr>
            <a:r>
              <a:rPr lang="en-US" sz="2800" smtClean="0"/>
              <a:t>Page configuration</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29" y="556549"/>
            <a:ext cx="4071713" cy="351009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26" name="Rectangle 2"/>
          <p:cNvSpPr>
            <a:spLocks noGrp="1" noChangeArrowheads="1"/>
          </p:cNvSpPr>
          <p:nvPr>
            <p:ph type="title"/>
          </p:nvPr>
        </p:nvSpPr>
        <p:spPr/>
        <p:txBody>
          <a:bodyPr/>
          <a:lstStyle/>
          <a:p>
            <a:pPr eaLnBrk="1" hangingPunct="1"/>
            <a:r>
              <a:rPr lang="en-US" smtClean="0"/>
              <a:t>Page PCFs</a:t>
            </a:r>
          </a:p>
        </p:txBody>
      </p:sp>
      <p:sp>
        <p:nvSpPr>
          <p:cNvPr id="26627" name="Rectangle 3"/>
          <p:cNvSpPr>
            <a:spLocks noGrp="1" noChangeArrowheads="1"/>
          </p:cNvSpPr>
          <p:nvPr>
            <p:ph idx="1"/>
          </p:nvPr>
        </p:nvSpPr>
        <p:spPr>
          <a:xfrm>
            <a:off x="519113" y="4148883"/>
            <a:ext cx="2368550" cy="2400300"/>
          </a:xfrm>
        </p:spPr>
        <p:txBody>
          <a:bodyPr/>
          <a:lstStyle/>
          <a:p>
            <a:pPr>
              <a:buFont typeface="Arial" charset="0"/>
              <a:buChar char="•"/>
            </a:pPr>
            <a:r>
              <a:rPr lang="en-US" dirty="0" smtClean="0"/>
              <a:t>Page PCF file contains references to all embedded content</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063" y="1338042"/>
            <a:ext cx="5685982" cy="51823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1" name="Picture 7" descr="C:\Users\trhoades\AppData\Local\Temp\SNAGHTML23aed4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324" y="2780414"/>
            <a:ext cx="1741895" cy="2605645"/>
          </a:xfrm>
          <a:prstGeom prst="rect">
            <a:avLst/>
          </a:prstGeom>
          <a:noFill/>
          <a:extLst>
            <a:ext uri="{909E8E84-426E-40DD-AFC4-6F175D3DCCD1}">
              <a14:hiddenFill xmlns:a14="http://schemas.microsoft.com/office/drawing/2010/main">
                <a:solidFill>
                  <a:srgbClr val="FFFFFF"/>
                </a:solidFill>
              </a14:hiddenFill>
            </a:ext>
          </a:extLst>
        </p:spPr>
      </p:pic>
      <p:sp>
        <p:nvSpPr>
          <p:cNvPr id="27650" name="Rectangle 2"/>
          <p:cNvSpPr>
            <a:spLocks noGrp="1" noChangeArrowheads="1"/>
          </p:cNvSpPr>
          <p:nvPr>
            <p:ph type="title"/>
          </p:nvPr>
        </p:nvSpPr>
        <p:spPr/>
        <p:txBody>
          <a:bodyPr/>
          <a:lstStyle/>
          <a:p>
            <a:pPr eaLnBrk="1" hangingPunct="1"/>
            <a:r>
              <a:rPr lang="en-US" dirty="0" smtClean="0"/>
              <a:t>Creating a new page</a:t>
            </a:r>
          </a:p>
        </p:txBody>
      </p:sp>
      <p:sp>
        <p:nvSpPr>
          <p:cNvPr id="27651" name="AutoShape 3"/>
          <p:cNvSpPr>
            <a:spLocks noGrp="1" noChangeAspect="1" noChangeArrowheads="1"/>
          </p:cNvSpPr>
          <p:nvPr>
            <p:ph idx="1"/>
          </p:nvPr>
        </p:nvSpPr>
        <p:spPr>
          <a:xfrm>
            <a:off x="519113" y="4338084"/>
            <a:ext cx="8318500" cy="2051604"/>
          </a:xfrm>
        </p:spPr>
        <p:txBody>
          <a:bodyPr/>
          <a:lstStyle/>
          <a:p>
            <a:pPr>
              <a:buFont typeface="Arial" charset="0"/>
              <a:buChar char="•"/>
            </a:pPr>
            <a:r>
              <a:rPr lang="en-US" dirty="0" smtClean="0"/>
              <a:t>Right-click on "Page Configuration </a:t>
            </a:r>
            <a:br>
              <a:rPr lang="en-US" dirty="0" smtClean="0"/>
            </a:br>
            <a:r>
              <a:rPr lang="en-US" dirty="0" smtClean="0"/>
              <a:t>(PCF)" folder or any subfolder</a:t>
            </a:r>
          </a:p>
          <a:p>
            <a:pPr lvl="1"/>
            <a:r>
              <a:rPr lang="en-US" dirty="0" smtClean="0"/>
              <a:t>Select New</a:t>
            </a:r>
            <a:r>
              <a:rPr lang="en-US" dirty="0">
                <a:sym typeface="Wingdings" pitchFamily="2" charset="2"/>
              </a:rPr>
              <a:t>&gt;</a:t>
            </a:r>
            <a:r>
              <a:rPr lang="en-US" dirty="0" smtClean="0">
                <a:sym typeface="Wingdings" pitchFamily="2" charset="2"/>
              </a:rPr>
              <a:t>PCF File</a:t>
            </a:r>
          </a:p>
          <a:p>
            <a:pPr lvl="1"/>
            <a:r>
              <a:rPr lang="en-US" dirty="0" smtClean="0">
                <a:sym typeface="Wingdings" pitchFamily="2" charset="2"/>
              </a:rPr>
              <a:t>Select "Page" file type</a:t>
            </a:r>
          </a:p>
          <a:p>
            <a:pPr lvl="1"/>
            <a:r>
              <a:rPr lang="en-US" dirty="0" smtClean="0">
                <a:sym typeface="Wingdings" pitchFamily="2" charset="2"/>
              </a:rPr>
              <a:t>Note there is no file suffix enforcement for pages</a:t>
            </a:r>
            <a:endParaRPr lang="en-US" dirty="0" smtClean="0"/>
          </a:p>
          <a:p>
            <a:pPr>
              <a:buFont typeface="Arial" charset="0"/>
              <a:buChar char="•"/>
            </a:pPr>
            <a:endParaRPr lang="en-US" dirty="0" smtClean="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839" y="647256"/>
            <a:ext cx="2429872" cy="205341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9350" y="2285114"/>
            <a:ext cx="314325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54" name="Freeform 6"/>
          <p:cNvSpPr>
            <a:spLocks/>
          </p:cNvSpPr>
          <p:nvPr/>
        </p:nvSpPr>
        <p:spPr bwMode="auto">
          <a:xfrm>
            <a:off x="5516562" y="2285114"/>
            <a:ext cx="835025" cy="608012"/>
          </a:xfrm>
          <a:custGeom>
            <a:avLst/>
            <a:gdLst>
              <a:gd name="T0" fmla="*/ 0 w 430"/>
              <a:gd name="T1" fmla="*/ 2147483647 h 449"/>
              <a:gd name="T2" fmla="*/ 2147483647 w 430"/>
              <a:gd name="T3" fmla="*/ 2147483647 h 449"/>
              <a:gd name="T4" fmla="*/ 2147483647 w 430"/>
              <a:gd name="T5" fmla="*/ 2147483647 h 449"/>
              <a:gd name="T6" fmla="*/ 0 60000 65536"/>
              <a:gd name="T7" fmla="*/ 0 60000 65536"/>
              <a:gd name="T8" fmla="*/ 0 60000 65536"/>
              <a:gd name="T9" fmla="*/ 0 w 430"/>
              <a:gd name="T10" fmla="*/ 0 h 449"/>
              <a:gd name="T11" fmla="*/ 430 w 430"/>
              <a:gd name="T12" fmla="*/ 449 h 449"/>
            </a:gdLst>
            <a:ahLst/>
            <a:cxnLst>
              <a:cxn ang="T6">
                <a:pos x="T0" y="T1"/>
              </a:cxn>
              <a:cxn ang="T7">
                <a:pos x="T2" y="T3"/>
              </a:cxn>
              <a:cxn ang="T8">
                <a:pos x="T4" y="T5"/>
              </a:cxn>
            </a:cxnLst>
            <a:rect l="T9" t="T10" r="T11" b="T12"/>
            <a:pathLst>
              <a:path w="430" h="449">
                <a:moveTo>
                  <a:pt x="0" y="59"/>
                </a:moveTo>
                <a:cubicBezTo>
                  <a:pt x="175" y="29"/>
                  <a:pt x="350" y="0"/>
                  <a:pt x="390" y="65"/>
                </a:cubicBezTo>
                <a:cubicBezTo>
                  <a:pt x="430" y="130"/>
                  <a:pt x="335" y="289"/>
                  <a:pt x="240" y="449"/>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19" y="625661"/>
            <a:ext cx="5685982" cy="51823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4" name="Rectangle 2"/>
          <p:cNvSpPr>
            <a:spLocks noGrp="1" noChangeArrowheads="1"/>
          </p:cNvSpPr>
          <p:nvPr>
            <p:ph type="title"/>
          </p:nvPr>
        </p:nvSpPr>
        <p:spPr/>
        <p:txBody>
          <a:bodyPr/>
          <a:lstStyle/>
          <a:p>
            <a:pPr eaLnBrk="1" hangingPunct="1"/>
            <a:r>
              <a:rPr lang="en-US" smtClean="0"/>
              <a:t>canVisit property</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166" y="4300943"/>
            <a:ext cx="7555009" cy="21105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7" name="AutoShape 6"/>
          <p:cNvSpPr>
            <a:spLocks noChangeArrowheads="1"/>
          </p:cNvSpPr>
          <p:nvPr/>
        </p:nvSpPr>
        <p:spPr bwMode="auto">
          <a:xfrm>
            <a:off x="1637081" y="5356225"/>
            <a:ext cx="7321093" cy="33813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19" y="625661"/>
            <a:ext cx="5685982" cy="51823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698" name="Rectangle 2"/>
          <p:cNvSpPr>
            <a:spLocks noGrp="1" noChangeArrowheads="1"/>
          </p:cNvSpPr>
          <p:nvPr>
            <p:ph type="title"/>
          </p:nvPr>
        </p:nvSpPr>
        <p:spPr/>
        <p:txBody>
          <a:bodyPr/>
          <a:lstStyle/>
          <a:p>
            <a:pPr eaLnBrk="1" hangingPunct="1"/>
            <a:r>
              <a:rPr lang="en-US" smtClean="0"/>
              <a:t>Edit mode</a:t>
            </a:r>
          </a:p>
        </p:txBody>
      </p:sp>
      <p:sp>
        <p:nvSpPr>
          <p:cNvPr id="29699" name="Rectangle 3"/>
          <p:cNvSpPr>
            <a:spLocks noGrp="1" noChangeArrowheads="1"/>
          </p:cNvSpPr>
          <p:nvPr>
            <p:ph idx="1"/>
          </p:nvPr>
        </p:nvSpPr>
        <p:spPr>
          <a:xfrm>
            <a:off x="6060565" y="829340"/>
            <a:ext cx="2954186" cy="3232297"/>
          </a:xfrm>
        </p:spPr>
        <p:txBody>
          <a:bodyPr/>
          <a:lstStyle/>
          <a:p>
            <a:pPr>
              <a:buFont typeface="Arial" charset="0"/>
              <a:buChar char="•"/>
            </a:pPr>
            <a:r>
              <a:rPr lang="en-US" sz="2000" dirty="0" smtClean="0"/>
              <a:t>A page is either in </a:t>
            </a:r>
            <a:r>
              <a:rPr lang="en-US" sz="2000" dirty="0" err="1" smtClean="0"/>
              <a:t>readonly</a:t>
            </a:r>
            <a:r>
              <a:rPr lang="en-US" sz="2000" dirty="0" smtClean="0"/>
              <a:t> or edit mode</a:t>
            </a:r>
          </a:p>
          <a:p>
            <a:pPr lvl="1"/>
            <a:r>
              <a:rPr lang="en-US" sz="2000" dirty="0" smtClean="0"/>
              <a:t>If </a:t>
            </a:r>
            <a:r>
              <a:rPr lang="en-US" sz="2000" dirty="0" err="1" smtClean="0"/>
              <a:t>canEdit</a:t>
            </a:r>
            <a:r>
              <a:rPr lang="en-US" sz="2000" dirty="0" smtClean="0"/>
              <a:t> evaluates to true, the page has Edit/Update buttons</a:t>
            </a:r>
          </a:p>
          <a:p>
            <a:pPr lvl="1"/>
            <a:r>
              <a:rPr lang="en-US" sz="2000" dirty="0" smtClean="0"/>
              <a:t>If </a:t>
            </a:r>
            <a:r>
              <a:rPr lang="en-US" sz="2000" dirty="0" err="1" smtClean="0"/>
              <a:t>startInEditMode</a:t>
            </a:r>
            <a:r>
              <a:rPr lang="en-US" sz="2000" dirty="0" smtClean="0"/>
              <a:t> is true, then page renders in Edit mode</a:t>
            </a:r>
          </a:p>
        </p:txBody>
      </p:sp>
      <p:sp>
        <p:nvSpPr>
          <p:cNvPr id="29702" name="AutoShape 6"/>
          <p:cNvSpPr>
            <a:spLocks noChangeArrowheads="1"/>
          </p:cNvSpPr>
          <p:nvPr/>
        </p:nvSpPr>
        <p:spPr bwMode="auto">
          <a:xfrm>
            <a:off x="2946400" y="4586288"/>
            <a:ext cx="4019550" cy="2444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166" y="4300943"/>
            <a:ext cx="7555009" cy="21105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703" name="AutoShape 7"/>
          <p:cNvSpPr>
            <a:spLocks noChangeArrowheads="1"/>
          </p:cNvSpPr>
          <p:nvPr/>
        </p:nvSpPr>
        <p:spPr bwMode="auto">
          <a:xfrm>
            <a:off x="3617211" y="5067299"/>
            <a:ext cx="4021138"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1834" y="6375349"/>
            <a:ext cx="6191354" cy="3062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 name="Line 9"/>
          <p:cNvSpPr>
            <a:spLocks noChangeShapeType="1"/>
          </p:cNvSpPr>
          <p:nvPr/>
        </p:nvSpPr>
        <p:spPr bwMode="auto">
          <a:xfrm flipH="1">
            <a:off x="3360333" y="6193077"/>
            <a:ext cx="0" cy="33539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657" y="782900"/>
            <a:ext cx="3348037" cy="243928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030" y="5218077"/>
            <a:ext cx="7856537" cy="12954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3" name="Rectangle 2"/>
          <p:cNvSpPr>
            <a:spLocks noGrp="1" noChangeArrowheads="1"/>
          </p:cNvSpPr>
          <p:nvPr>
            <p:ph type="title"/>
          </p:nvPr>
        </p:nvSpPr>
        <p:spPr/>
        <p:txBody>
          <a:bodyPr/>
          <a:lstStyle/>
          <a:p>
            <a:pPr eaLnBrk="1" hangingPunct="1"/>
            <a:r>
              <a:rPr lang="en-US" smtClean="0"/>
              <a:t>Page-related labels</a:t>
            </a:r>
          </a:p>
        </p:txBody>
      </p:sp>
      <p:sp>
        <p:nvSpPr>
          <p:cNvPr id="30725" name="AutoShape 8"/>
          <p:cNvSpPr>
            <a:spLocks noChangeArrowheads="1"/>
          </p:cNvSpPr>
          <p:nvPr/>
        </p:nvSpPr>
        <p:spPr bwMode="auto">
          <a:xfrm>
            <a:off x="2139951" y="1441450"/>
            <a:ext cx="1632743" cy="3873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727" name="Line 28"/>
          <p:cNvSpPr>
            <a:spLocks noChangeShapeType="1"/>
          </p:cNvSpPr>
          <p:nvPr/>
        </p:nvSpPr>
        <p:spPr bwMode="auto">
          <a:xfrm flipH="1" flipV="1">
            <a:off x="1449388" y="6390167"/>
            <a:ext cx="30498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28" name="Line 29"/>
          <p:cNvSpPr>
            <a:spLocks noChangeShapeType="1"/>
          </p:cNvSpPr>
          <p:nvPr/>
        </p:nvSpPr>
        <p:spPr bwMode="auto">
          <a:xfrm flipV="1">
            <a:off x="1462727" y="1519237"/>
            <a:ext cx="26988" cy="487093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29" name="Line 30"/>
          <p:cNvSpPr>
            <a:spLocks noChangeShapeType="1"/>
          </p:cNvSpPr>
          <p:nvPr/>
        </p:nvSpPr>
        <p:spPr bwMode="auto">
          <a:xfrm flipV="1">
            <a:off x="1489715" y="1519237"/>
            <a:ext cx="66452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30" name="AutoShape 31"/>
          <p:cNvSpPr>
            <a:spLocks noChangeArrowheads="1"/>
          </p:cNvSpPr>
          <p:nvPr/>
        </p:nvSpPr>
        <p:spPr bwMode="auto">
          <a:xfrm>
            <a:off x="3922713" y="803979"/>
            <a:ext cx="1570037" cy="3873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732" name="Line 33"/>
          <p:cNvSpPr>
            <a:spLocks noChangeShapeType="1"/>
          </p:cNvSpPr>
          <p:nvPr/>
        </p:nvSpPr>
        <p:spPr bwMode="auto">
          <a:xfrm flipV="1">
            <a:off x="8666163" y="1065212"/>
            <a:ext cx="0" cy="431482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33" name="Line 34"/>
          <p:cNvSpPr>
            <a:spLocks noChangeShapeType="1"/>
          </p:cNvSpPr>
          <p:nvPr/>
        </p:nvSpPr>
        <p:spPr bwMode="auto">
          <a:xfrm flipH="1">
            <a:off x="5508694" y="1065213"/>
            <a:ext cx="315746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34" name="Text Box 35"/>
          <p:cNvSpPr txBox="1">
            <a:spLocks noChangeArrowheads="1"/>
          </p:cNvSpPr>
          <p:nvPr/>
        </p:nvSpPr>
        <p:spPr bwMode="auto">
          <a:xfrm>
            <a:off x="358775" y="1695450"/>
            <a:ext cx="1090613"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Menu link label comes from Location Ref label property</a:t>
            </a:r>
          </a:p>
        </p:txBody>
      </p:sp>
      <p:sp>
        <p:nvSpPr>
          <p:cNvPr id="30735" name="Text Box 36"/>
          <p:cNvSpPr txBox="1">
            <a:spLocks noChangeArrowheads="1"/>
          </p:cNvSpPr>
          <p:nvPr/>
        </p:nvSpPr>
        <p:spPr bwMode="auto">
          <a:xfrm>
            <a:off x="7515225" y="1120775"/>
            <a:ext cx="1090613"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Title bar label comes from page's title property</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1739" y="3875088"/>
            <a:ext cx="5733911" cy="1609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31" name="Line 32"/>
          <p:cNvSpPr>
            <a:spLocks noChangeShapeType="1"/>
          </p:cNvSpPr>
          <p:nvPr/>
        </p:nvSpPr>
        <p:spPr bwMode="auto">
          <a:xfrm>
            <a:off x="8238529" y="5380038"/>
            <a:ext cx="42763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534" y="4695825"/>
            <a:ext cx="6139432" cy="145559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48" y="3162610"/>
            <a:ext cx="8250011" cy="1228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49" y="1763713"/>
            <a:ext cx="5423338" cy="1228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6" name="Rectangle 2"/>
          <p:cNvSpPr>
            <a:spLocks noGrp="1" noChangeArrowheads="1"/>
          </p:cNvSpPr>
          <p:nvPr>
            <p:ph type="title"/>
          </p:nvPr>
        </p:nvSpPr>
        <p:spPr/>
        <p:txBody>
          <a:bodyPr/>
          <a:lstStyle/>
          <a:p>
            <a:pPr eaLnBrk="1" hangingPunct="1"/>
            <a:r>
              <a:rPr lang="en-US" smtClean="0"/>
              <a:t>Multiple entry points</a:t>
            </a:r>
          </a:p>
        </p:txBody>
      </p:sp>
      <p:sp>
        <p:nvSpPr>
          <p:cNvPr id="31747" name="Rectangle 3"/>
          <p:cNvSpPr>
            <a:spLocks noGrp="1" noChangeArrowheads="1"/>
          </p:cNvSpPr>
          <p:nvPr>
            <p:ph idx="1"/>
          </p:nvPr>
        </p:nvSpPr>
        <p:spPr>
          <a:xfrm>
            <a:off x="519113" y="774700"/>
            <a:ext cx="8266112" cy="908050"/>
          </a:xfrm>
        </p:spPr>
        <p:txBody>
          <a:bodyPr/>
          <a:lstStyle/>
          <a:p>
            <a:pPr>
              <a:buFont typeface="Arial" charset="0"/>
              <a:buChar char="•"/>
            </a:pPr>
            <a:r>
              <a:rPr lang="en-US" smtClean="0"/>
              <a:t>Locations can have multiple entry points with different signatures</a:t>
            </a:r>
          </a:p>
        </p:txBody>
      </p:sp>
      <p:sp>
        <p:nvSpPr>
          <p:cNvPr id="31751" name="TextBox 15"/>
          <p:cNvSpPr txBox="1">
            <a:spLocks noChangeArrowheads="1"/>
          </p:cNvSpPr>
          <p:nvPr/>
        </p:nvSpPr>
        <p:spPr bwMode="auto">
          <a:xfrm>
            <a:off x="449263" y="4976813"/>
            <a:ext cx="1258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latin typeface="Calibri" pitchFamily="34" charset="0"/>
                <a:ea typeface="Calibri" pitchFamily="34" charset="0"/>
                <a:cs typeface="Calibri" pitchFamily="34" charset="0"/>
              </a:rPr>
              <a:t>Signature</a:t>
            </a:r>
          </a:p>
        </p:txBody>
      </p:sp>
      <p:sp>
        <p:nvSpPr>
          <p:cNvPr id="31752" name="TextBox 16"/>
          <p:cNvSpPr txBox="1">
            <a:spLocks noChangeArrowheads="1"/>
          </p:cNvSpPr>
          <p:nvPr/>
        </p:nvSpPr>
        <p:spPr bwMode="auto">
          <a:xfrm>
            <a:off x="6918325" y="1363663"/>
            <a:ext cx="1906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latin typeface="Calibri" pitchFamily="34" charset="0"/>
                <a:ea typeface="Calibri" pitchFamily="34" charset="0"/>
                <a:cs typeface="Calibri" pitchFamily="34" charset="0"/>
              </a:rPr>
              <a:t>Entry Points</a:t>
            </a:r>
          </a:p>
        </p:txBody>
      </p:sp>
      <p:cxnSp>
        <p:nvCxnSpPr>
          <p:cNvPr id="31753" name="Straight Arrow Connector 18"/>
          <p:cNvCxnSpPr>
            <a:cxnSpLocks noChangeShapeType="1"/>
          </p:cNvCxnSpPr>
          <p:nvPr/>
        </p:nvCxnSpPr>
        <p:spPr bwMode="auto">
          <a:xfrm flipH="1">
            <a:off x="5913912" y="4065897"/>
            <a:ext cx="1004413" cy="966478"/>
          </a:xfrm>
          <a:prstGeom prst="straightConnector1">
            <a:avLst/>
          </a:prstGeom>
          <a:noFill/>
          <a:ln w="254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sp>
        <p:nvSpPr>
          <p:cNvPr id="17" name="AutoShape 7"/>
          <p:cNvSpPr>
            <a:spLocks noChangeArrowheads="1"/>
          </p:cNvSpPr>
          <p:nvPr/>
        </p:nvSpPr>
        <p:spPr bwMode="auto">
          <a:xfrm>
            <a:off x="4209120" y="2378075"/>
            <a:ext cx="1950467"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9" name="AutoShape 7"/>
          <p:cNvSpPr>
            <a:spLocks noChangeArrowheads="1"/>
          </p:cNvSpPr>
          <p:nvPr/>
        </p:nvSpPr>
        <p:spPr bwMode="auto">
          <a:xfrm>
            <a:off x="4337769" y="3776972"/>
            <a:ext cx="4648490"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AutoShape 7"/>
          <p:cNvSpPr>
            <a:spLocks noChangeArrowheads="1"/>
          </p:cNvSpPr>
          <p:nvPr/>
        </p:nvSpPr>
        <p:spPr bwMode="auto">
          <a:xfrm>
            <a:off x="4050782" y="5032375"/>
            <a:ext cx="4026184" cy="488951"/>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735" y="4700723"/>
            <a:ext cx="3848903" cy="174950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648" y="1020268"/>
            <a:ext cx="4999692" cy="377636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1" name="Text Box 8"/>
          <p:cNvSpPr txBox="1">
            <a:spLocks noChangeArrowheads="1"/>
          </p:cNvSpPr>
          <p:nvPr/>
        </p:nvSpPr>
        <p:spPr bwMode="auto">
          <a:xfrm>
            <a:off x="5422106" y="1771382"/>
            <a:ext cx="26828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Claim Location Group's Location Ref</a:t>
            </a:r>
          </a:p>
        </p:txBody>
      </p:sp>
      <p:sp>
        <p:nvSpPr>
          <p:cNvPr id="32773" name="Rectangle 3"/>
          <p:cNvSpPr>
            <a:spLocks noGrp="1" noChangeArrowheads="1"/>
          </p:cNvSpPr>
          <p:nvPr>
            <p:ph type="title"/>
          </p:nvPr>
        </p:nvSpPr>
        <p:spPr>
          <a:xfrm>
            <a:off x="495300" y="150813"/>
            <a:ext cx="8318500" cy="742950"/>
          </a:xfrm>
        </p:spPr>
        <p:txBody>
          <a:bodyPr/>
          <a:lstStyle/>
          <a:p>
            <a:pPr eaLnBrk="1" hangingPunct="1"/>
            <a:r>
              <a:rPr lang="en-US" smtClean="0"/>
              <a:t>Navigate to pages or other location groups from location refs</a:t>
            </a:r>
          </a:p>
        </p:txBody>
      </p:sp>
      <p:sp>
        <p:nvSpPr>
          <p:cNvPr id="32774" name="Text Box 7"/>
          <p:cNvSpPr txBox="1">
            <a:spLocks noChangeArrowheads="1"/>
          </p:cNvSpPr>
          <p:nvPr/>
        </p:nvSpPr>
        <p:spPr bwMode="auto">
          <a:xfrm>
            <a:off x="5976938" y="3813588"/>
            <a:ext cx="2708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When clicked, where</a:t>
            </a:r>
            <a:br>
              <a:rPr lang="en-US" dirty="0"/>
            </a:br>
            <a:r>
              <a:rPr lang="en-US" dirty="0"/>
              <a:t>do I navigate to?</a:t>
            </a:r>
          </a:p>
        </p:txBody>
      </p:sp>
      <p:sp>
        <p:nvSpPr>
          <p:cNvPr id="32775" name="Freeform 9"/>
          <p:cNvSpPr>
            <a:spLocks/>
          </p:cNvSpPr>
          <p:nvPr/>
        </p:nvSpPr>
        <p:spPr bwMode="auto">
          <a:xfrm>
            <a:off x="5402340" y="4370120"/>
            <a:ext cx="2365298" cy="714644"/>
          </a:xfrm>
          <a:custGeom>
            <a:avLst/>
            <a:gdLst>
              <a:gd name="T0" fmla="*/ 0 w 2215"/>
              <a:gd name="T1" fmla="*/ 0 h 1248"/>
              <a:gd name="T2" fmla="*/ 2147483647 w 2215"/>
              <a:gd name="T3" fmla="*/ 2147483647 h 1248"/>
              <a:gd name="T4" fmla="*/ 2147483647 w 2215"/>
              <a:gd name="T5" fmla="*/ 2147483647 h 1248"/>
              <a:gd name="T6" fmla="*/ 0 60000 65536"/>
              <a:gd name="T7" fmla="*/ 0 60000 65536"/>
              <a:gd name="T8" fmla="*/ 0 60000 65536"/>
              <a:gd name="T9" fmla="*/ 0 w 2215"/>
              <a:gd name="T10" fmla="*/ 0 h 1248"/>
              <a:gd name="T11" fmla="*/ 2215 w 2215"/>
              <a:gd name="T12" fmla="*/ 1248 h 1248"/>
            </a:gdLst>
            <a:ahLst/>
            <a:cxnLst>
              <a:cxn ang="T6">
                <a:pos x="T0" y="T1"/>
              </a:cxn>
              <a:cxn ang="T7">
                <a:pos x="T2" y="T3"/>
              </a:cxn>
              <a:cxn ang="T8">
                <a:pos x="T4" y="T5"/>
              </a:cxn>
            </a:cxnLst>
            <a:rect l="T9" t="T10" r="T11" b="T12"/>
            <a:pathLst>
              <a:path w="2215" h="1248">
                <a:moveTo>
                  <a:pt x="0" y="0"/>
                </a:moveTo>
                <a:cubicBezTo>
                  <a:pt x="776" y="109"/>
                  <a:pt x="1553" y="218"/>
                  <a:pt x="1884" y="426"/>
                </a:cubicBezTo>
                <a:cubicBezTo>
                  <a:pt x="2215" y="634"/>
                  <a:pt x="2100" y="941"/>
                  <a:pt x="1986" y="1248"/>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pPr eaLnBrk="1" hangingPunct="1"/>
            <a:r>
              <a:rPr lang="en-US" smtClean="0"/>
              <a:t>Lesson objectives review</a:t>
            </a:r>
          </a:p>
        </p:txBody>
      </p:sp>
      <p:sp>
        <p:nvSpPr>
          <p:cNvPr id="3379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architecture of a location group</a:t>
            </a:r>
          </a:p>
          <a:p>
            <a:pPr lvl="1"/>
            <a:r>
              <a:rPr lang="en-US" smtClean="0"/>
              <a:t>Configure existing location groups</a:t>
            </a:r>
          </a:p>
          <a:p>
            <a:pPr lvl="1"/>
            <a:r>
              <a:rPr lang="en-US" smtClean="0"/>
              <a:t>Create and modify pages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eaLnBrk="1" hangingPunct="1"/>
            <a:r>
              <a:rPr lang="en-US" smtClean="0"/>
              <a:t>Review questions</a:t>
            </a:r>
          </a:p>
        </p:txBody>
      </p:sp>
      <p:sp>
        <p:nvSpPr>
          <p:cNvPr id="34819" name="Rectangle 3"/>
          <p:cNvSpPr>
            <a:spLocks noGrp="1" noChangeArrowheads="1"/>
          </p:cNvSpPr>
          <p:nvPr>
            <p:ph idx="1"/>
          </p:nvPr>
        </p:nvSpPr>
        <p:spPr>
          <a:xfrm>
            <a:off x="495300" y="1117600"/>
            <a:ext cx="8318500" cy="5272088"/>
          </a:xfrm>
        </p:spPr>
        <p:txBody>
          <a:bodyPr/>
          <a:lstStyle/>
          <a:p>
            <a:pPr marL="457200" indent="-457200">
              <a:buFont typeface="Webdings" pitchFamily="18" charset="2"/>
              <a:buAutoNum type="arabicPeriod"/>
            </a:pPr>
            <a:r>
              <a:rPr lang="en-US" smtClean="0"/>
              <a:t>When you navigate between locations in a location group:</a:t>
            </a:r>
          </a:p>
          <a:p>
            <a:pPr marL="909638" lvl="1" indent="-457200">
              <a:buSzTx/>
              <a:buFont typeface="Webdings" pitchFamily="18" charset="2"/>
              <a:buAutoNum type="alphaLcParenR"/>
            </a:pPr>
            <a:r>
              <a:rPr lang="en-US" smtClean="0"/>
              <a:t>What changes?</a:t>
            </a:r>
          </a:p>
          <a:p>
            <a:pPr marL="909638" lvl="1" indent="-457200">
              <a:buSzTx/>
              <a:buFont typeface="Webdings" pitchFamily="18" charset="2"/>
              <a:buAutoNum type="alphaLcParenR"/>
            </a:pPr>
            <a:r>
              <a:rPr lang="en-US" smtClean="0"/>
              <a:t>What remains the same?</a:t>
            </a:r>
          </a:p>
          <a:p>
            <a:pPr marL="457200" indent="-457200">
              <a:buFont typeface="Webdings" pitchFamily="18" charset="2"/>
              <a:buAutoNum type="arabicPeriod"/>
            </a:pPr>
            <a:r>
              <a:rPr lang="en-US" smtClean="0"/>
              <a:t>What two things can a location ref point to?</a:t>
            </a:r>
          </a:p>
          <a:p>
            <a:pPr marL="457200" indent="-457200">
              <a:buFont typeface="Webdings" pitchFamily="18" charset="2"/>
              <a:buAutoNum type="arabicPeriod"/>
            </a:pPr>
            <a:r>
              <a:rPr lang="en-US" smtClean="0"/>
              <a:t>How does ClaimCenter visually render a location group within a location group?</a:t>
            </a:r>
          </a:p>
          <a:p>
            <a:pPr marL="457200" indent="-457200">
              <a:buFont typeface="Webdings" pitchFamily="18" charset="2"/>
              <a:buAutoNum type="arabicPeriod"/>
            </a:pPr>
            <a:r>
              <a:rPr lang="en-US" smtClean="0"/>
              <a:t>What happens if a location group's canVisit attribute evaluates to false?</a:t>
            </a:r>
          </a:p>
          <a:p>
            <a:pPr marL="457200" indent="-457200">
              <a:buFont typeface="Webdings" pitchFamily="18" charset="2"/>
              <a:buAutoNum type="arabicPeriod"/>
            </a:pPr>
            <a:r>
              <a:rPr lang="en-US" smtClean="0"/>
              <a:t>When viewing a location group PCF file in Studio, which Studio tab specifies how to navigate to it?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Location group basics</a:t>
            </a:r>
          </a:p>
          <a:p>
            <a:pPr>
              <a:lnSpc>
                <a:spcPct val="150000"/>
              </a:lnSpc>
              <a:buFont typeface="Arial" charset="0"/>
              <a:buChar char="•"/>
            </a:pPr>
            <a:r>
              <a:rPr lang="en-US" sz="2800" smtClean="0">
                <a:solidFill>
                  <a:srgbClr val="C0C0C0"/>
                </a:solidFill>
              </a:rPr>
              <a:t>Location group configuration</a:t>
            </a:r>
          </a:p>
          <a:p>
            <a:pPr>
              <a:lnSpc>
                <a:spcPct val="150000"/>
              </a:lnSpc>
              <a:buFont typeface="Arial" charset="0"/>
              <a:buChar char="•"/>
            </a:pPr>
            <a:r>
              <a:rPr lang="en-US" sz="2800" smtClean="0">
                <a:solidFill>
                  <a:srgbClr val="C0C0C0"/>
                </a:solidFill>
              </a:rPr>
              <a:t>Page configuration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220965897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7" y="2042378"/>
            <a:ext cx="8486550" cy="390695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71" name="Rectangle 3"/>
          <p:cNvSpPr>
            <a:spLocks noGrp="1" noChangeArrowheads="1"/>
          </p:cNvSpPr>
          <p:nvPr>
            <p:ph type="title"/>
          </p:nvPr>
        </p:nvSpPr>
        <p:spPr>
          <a:noFill/>
        </p:spPr>
        <p:txBody>
          <a:bodyPr/>
          <a:lstStyle/>
          <a:p>
            <a:pPr eaLnBrk="1" hangingPunct="1"/>
            <a:r>
              <a:rPr lang="en-US" smtClean="0"/>
              <a:t>Location groups</a:t>
            </a:r>
          </a:p>
        </p:txBody>
      </p:sp>
      <p:sp>
        <p:nvSpPr>
          <p:cNvPr id="7172" name="Rectangle 4"/>
          <p:cNvSpPr>
            <a:spLocks noGrp="1" noChangeArrowheads="1"/>
          </p:cNvSpPr>
          <p:nvPr>
            <p:ph idx="1"/>
          </p:nvPr>
        </p:nvSpPr>
        <p:spPr>
          <a:xfrm>
            <a:off x="936625" y="941695"/>
            <a:ext cx="7781925" cy="840647"/>
          </a:xfrm>
        </p:spPr>
        <p:txBody>
          <a:bodyPr/>
          <a:lstStyle/>
          <a:p>
            <a:pPr>
              <a:buFont typeface="Arial" charset="0"/>
              <a:buChar char="•"/>
            </a:pPr>
            <a:r>
              <a:rPr lang="en-US" sz="2000" dirty="0" smtClean="0"/>
              <a:t>A location group is a location tab that groups a set of menu links (and their associated locations), a set of menu actions, and an info bar</a:t>
            </a:r>
          </a:p>
        </p:txBody>
      </p:sp>
      <p:sp>
        <p:nvSpPr>
          <p:cNvPr id="20" name="Rectangle 12"/>
          <p:cNvSpPr>
            <a:spLocks noChangeArrowheads="1"/>
          </p:cNvSpPr>
          <p:nvPr/>
        </p:nvSpPr>
        <p:spPr bwMode="auto">
          <a:xfrm>
            <a:off x="566979" y="2267390"/>
            <a:ext cx="8454558" cy="26799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Text Box 13"/>
          <p:cNvSpPr txBox="1">
            <a:spLocks noChangeArrowheads="1"/>
          </p:cNvSpPr>
          <p:nvPr/>
        </p:nvSpPr>
        <p:spPr bwMode="auto">
          <a:xfrm>
            <a:off x="7343877" y="2267121"/>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dirty="0">
                <a:solidFill>
                  <a:srgbClr val="FF0000"/>
                </a:solidFill>
              </a:rPr>
              <a:t>Info Bar</a:t>
            </a:r>
          </a:p>
        </p:txBody>
      </p:sp>
      <p:sp>
        <p:nvSpPr>
          <p:cNvPr id="22" name="Text Box 9"/>
          <p:cNvSpPr txBox="1">
            <a:spLocks noChangeArrowheads="1"/>
          </p:cNvSpPr>
          <p:nvPr/>
        </p:nvSpPr>
        <p:spPr bwMode="auto">
          <a:xfrm>
            <a:off x="514044" y="5958328"/>
            <a:ext cx="11214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pPr eaLnBrk="1" hangingPunct="1"/>
            <a:r>
              <a:rPr lang="en-US" dirty="0"/>
              <a:t>Menu Links</a:t>
            </a:r>
          </a:p>
        </p:txBody>
      </p:sp>
      <p:sp>
        <p:nvSpPr>
          <p:cNvPr id="23" name="AutoShape 10"/>
          <p:cNvSpPr>
            <a:spLocks noChangeArrowheads="1"/>
          </p:cNvSpPr>
          <p:nvPr/>
        </p:nvSpPr>
        <p:spPr bwMode="auto">
          <a:xfrm>
            <a:off x="566979" y="3013472"/>
            <a:ext cx="1068497" cy="284786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25" name="AutoShape 10"/>
          <p:cNvSpPr>
            <a:spLocks noChangeArrowheads="1"/>
          </p:cNvSpPr>
          <p:nvPr/>
        </p:nvSpPr>
        <p:spPr bwMode="auto">
          <a:xfrm>
            <a:off x="577263" y="2571921"/>
            <a:ext cx="1058214" cy="441551"/>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26" name="Text Box 9"/>
          <p:cNvSpPr txBox="1">
            <a:spLocks noChangeArrowheads="1"/>
          </p:cNvSpPr>
          <p:nvPr/>
        </p:nvSpPr>
        <p:spPr bwMode="auto">
          <a:xfrm>
            <a:off x="2332400" y="2733077"/>
            <a:ext cx="19540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pPr eaLnBrk="1" hangingPunct="1"/>
            <a:r>
              <a:rPr lang="en-US" dirty="0"/>
              <a:t>Menu </a:t>
            </a:r>
            <a:r>
              <a:rPr lang="en-US" dirty="0" smtClean="0"/>
              <a:t>Actions</a:t>
            </a:r>
            <a:endParaRPr lang="en-US" dirty="0"/>
          </a:p>
        </p:txBody>
      </p:sp>
      <p:sp>
        <p:nvSpPr>
          <p:cNvPr id="27" name="Line 11"/>
          <p:cNvSpPr>
            <a:spLocks noChangeShapeType="1"/>
          </p:cNvSpPr>
          <p:nvPr/>
        </p:nvSpPr>
        <p:spPr bwMode="auto">
          <a:xfrm flipH="1" flipV="1">
            <a:off x="1502029" y="2776237"/>
            <a:ext cx="946150" cy="1206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28" name="Rectangle 12"/>
          <p:cNvSpPr>
            <a:spLocks noChangeArrowheads="1"/>
          </p:cNvSpPr>
          <p:nvPr/>
        </p:nvSpPr>
        <p:spPr bwMode="auto">
          <a:xfrm>
            <a:off x="2707668" y="1997557"/>
            <a:ext cx="1247644" cy="26799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9" name="Text Box 13"/>
          <p:cNvSpPr txBox="1">
            <a:spLocks noChangeArrowheads="1"/>
          </p:cNvSpPr>
          <p:nvPr/>
        </p:nvSpPr>
        <p:spPr bwMode="auto">
          <a:xfrm>
            <a:off x="5866769" y="2000718"/>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dirty="0" smtClean="0">
                <a:solidFill>
                  <a:srgbClr val="FF0000"/>
                </a:solidFill>
              </a:rPr>
              <a:t>Tab </a:t>
            </a:r>
            <a:r>
              <a:rPr lang="en-US" sz="2000" b="1" dirty="0">
                <a:solidFill>
                  <a:srgbClr val="FF0000"/>
                </a:solidFill>
              </a:rPr>
              <a:t>Bar</a:t>
            </a:r>
          </a:p>
        </p:txBody>
      </p:sp>
      <p:sp>
        <p:nvSpPr>
          <p:cNvPr id="30" name="Rectangle 12"/>
          <p:cNvSpPr>
            <a:spLocks noChangeArrowheads="1"/>
          </p:cNvSpPr>
          <p:nvPr/>
        </p:nvSpPr>
        <p:spPr bwMode="auto">
          <a:xfrm>
            <a:off x="577263" y="2042378"/>
            <a:ext cx="8444274" cy="22501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C:\Users\trhoades\AppData\Local\Temp\SNAGHTML1f42d0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008" y="1819411"/>
            <a:ext cx="6205944" cy="3971571"/>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8195" name="Rectangle 5"/>
          <p:cNvSpPr>
            <a:spLocks noGrp="1" noChangeArrowheads="1"/>
          </p:cNvSpPr>
          <p:nvPr>
            <p:ph type="title"/>
          </p:nvPr>
        </p:nvSpPr>
        <p:spPr>
          <a:noFill/>
        </p:spPr>
        <p:txBody>
          <a:bodyPr/>
          <a:lstStyle/>
          <a:p>
            <a:pPr eaLnBrk="1" hangingPunct="1"/>
            <a:r>
              <a:rPr lang="en-US" dirty="0" smtClean="0"/>
              <a:t>Navigating within the location group</a:t>
            </a:r>
          </a:p>
        </p:txBody>
      </p:sp>
      <p:sp>
        <p:nvSpPr>
          <p:cNvPr id="29" name="Content Placeholder 28"/>
          <p:cNvSpPr>
            <a:spLocks noGrp="1"/>
          </p:cNvSpPr>
          <p:nvPr>
            <p:ph idx="1"/>
          </p:nvPr>
        </p:nvSpPr>
        <p:spPr>
          <a:xfrm>
            <a:off x="519113" y="914400"/>
            <a:ext cx="8318500" cy="731838"/>
          </a:xfrm>
        </p:spPr>
        <p:txBody>
          <a:bodyPr/>
          <a:lstStyle/>
          <a:p>
            <a:pPr indent="-283464">
              <a:defRPr/>
            </a:pPr>
            <a:r>
              <a:rPr lang="en-US" dirty="0" smtClean="0"/>
              <a:t>Screen updates </a:t>
            </a:r>
          </a:p>
          <a:p>
            <a:pPr indent="-283464">
              <a:defRPr/>
            </a:pPr>
            <a:r>
              <a:rPr lang="en-US" dirty="0" smtClean="0"/>
              <a:t>Menu actions, menu links and info bar unchanged </a:t>
            </a:r>
          </a:p>
          <a:p>
            <a:pPr>
              <a:buFont typeface="Arial" pitchFamily="34" charset="0"/>
              <a:buNone/>
              <a:defRPr/>
            </a:pPr>
            <a:endParaRPr lang="en-US" dirty="0"/>
          </a:p>
        </p:txBody>
      </p:sp>
      <p:sp>
        <p:nvSpPr>
          <p:cNvPr id="8197" name="TextBox 31"/>
          <p:cNvSpPr txBox="1">
            <a:spLocks noChangeArrowheads="1"/>
          </p:cNvSpPr>
          <p:nvPr/>
        </p:nvSpPr>
        <p:spPr bwMode="auto">
          <a:xfrm>
            <a:off x="77788" y="5719763"/>
            <a:ext cx="1527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latin typeface="Calibri" pitchFamily="34" charset="0"/>
                <a:ea typeface="Calibri" pitchFamily="34" charset="0"/>
                <a:cs typeface="Calibri" pitchFamily="34" charset="0"/>
              </a:rPr>
              <a:t>Unchanged</a:t>
            </a:r>
          </a:p>
        </p:txBody>
      </p:sp>
      <p:cxnSp>
        <p:nvCxnSpPr>
          <p:cNvPr id="8198" name="Straight Arrow Connector 41"/>
          <p:cNvCxnSpPr>
            <a:cxnSpLocks noChangeShapeType="1"/>
          </p:cNvCxnSpPr>
          <p:nvPr/>
        </p:nvCxnSpPr>
        <p:spPr bwMode="auto">
          <a:xfrm flipV="1">
            <a:off x="319088" y="1914525"/>
            <a:ext cx="534987" cy="9526"/>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8199" name="Straight Arrow Connector 43"/>
          <p:cNvCxnSpPr>
            <a:cxnSpLocks noChangeShapeType="1"/>
          </p:cNvCxnSpPr>
          <p:nvPr/>
        </p:nvCxnSpPr>
        <p:spPr bwMode="auto">
          <a:xfrm flipV="1">
            <a:off x="331787" y="2296760"/>
            <a:ext cx="639762" cy="9525"/>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8200" name="Straight Arrow Connector 44"/>
          <p:cNvCxnSpPr>
            <a:cxnSpLocks noChangeShapeType="1"/>
          </p:cNvCxnSpPr>
          <p:nvPr/>
        </p:nvCxnSpPr>
        <p:spPr bwMode="auto">
          <a:xfrm flipV="1">
            <a:off x="347663" y="3367088"/>
            <a:ext cx="549275" cy="7937"/>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8201" name="Straight Connector 46"/>
          <p:cNvCxnSpPr>
            <a:cxnSpLocks noChangeShapeType="1"/>
          </p:cNvCxnSpPr>
          <p:nvPr/>
        </p:nvCxnSpPr>
        <p:spPr bwMode="auto">
          <a:xfrm rot="16200000" flipH="1">
            <a:off x="-1562100" y="3821113"/>
            <a:ext cx="3787775" cy="9525"/>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sp>
        <p:nvSpPr>
          <p:cNvPr id="8202" name="Rounded Rectangle 50"/>
          <p:cNvSpPr>
            <a:spLocks noChangeArrowheads="1"/>
          </p:cNvSpPr>
          <p:nvPr/>
        </p:nvSpPr>
        <p:spPr bwMode="auto">
          <a:xfrm>
            <a:off x="841375" y="1785937"/>
            <a:ext cx="5479911" cy="293687"/>
          </a:xfrm>
          <a:prstGeom prst="roundRect">
            <a:avLst>
              <a:gd name="adj" fmla="val 16667"/>
            </a:avLst>
          </a:prstGeom>
          <a:noFill/>
          <a:ln w="2540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203" name="Rounded Rectangle 51"/>
          <p:cNvSpPr>
            <a:spLocks noChangeArrowheads="1"/>
          </p:cNvSpPr>
          <p:nvPr/>
        </p:nvSpPr>
        <p:spPr bwMode="auto">
          <a:xfrm>
            <a:off x="912812" y="2215529"/>
            <a:ext cx="852488" cy="18576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204" name="Rounded Rectangle 52"/>
          <p:cNvSpPr>
            <a:spLocks noChangeArrowheads="1"/>
          </p:cNvSpPr>
          <p:nvPr/>
        </p:nvSpPr>
        <p:spPr bwMode="auto">
          <a:xfrm>
            <a:off x="854075" y="2522537"/>
            <a:ext cx="868363" cy="245348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206" name="TextBox 57"/>
          <p:cNvSpPr txBox="1">
            <a:spLocks noChangeArrowheads="1"/>
          </p:cNvSpPr>
          <p:nvPr/>
        </p:nvSpPr>
        <p:spPr bwMode="auto">
          <a:xfrm>
            <a:off x="7741464" y="2122487"/>
            <a:ext cx="1517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B050"/>
                </a:solidFill>
                <a:latin typeface="Calibri" pitchFamily="34" charset="0"/>
                <a:ea typeface="Calibri" pitchFamily="34" charset="0"/>
                <a:cs typeface="Calibri" pitchFamily="34" charset="0"/>
              </a:rPr>
              <a:t>Updates</a:t>
            </a:r>
          </a:p>
        </p:txBody>
      </p:sp>
      <p:sp>
        <p:nvSpPr>
          <p:cNvPr id="8209" name="Rounded Rectangle 62"/>
          <p:cNvSpPr>
            <a:spLocks noChangeArrowheads="1"/>
          </p:cNvSpPr>
          <p:nvPr/>
        </p:nvSpPr>
        <p:spPr bwMode="auto">
          <a:xfrm>
            <a:off x="2505075" y="3548063"/>
            <a:ext cx="4675188" cy="233362"/>
          </a:xfrm>
          <a:prstGeom prst="roundRect">
            <a:avLst>
              <a:gd name="adj" fmla="val 16667"/>
            </a:avLst>
          </a:prstGeom>
          <a:noFill/>
          <a:ln w="2540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210" name="Rounded Rectangle 63"/>
          <p:cNvSpPr>
            <a:spLocks noChangeArrowheads="1"/>
          </p:cNvSpPr>
          <p:nvPr/>
        </p:nvSpPr>
        <p:spPr bwMode="auto">
          <a:xfrm>
            <a:off x="2644775" y="3835400"/>
            <a:ext cx="750888" cy="1127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016" y="2415147"/>
            <a:ext cx="6206147" cy="35000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212" name="Rounded Rectangle 65"/>
          <p:cNvSpPr>
            <a:spLocks noChangeArrowheads="1"/>
          </p:cNvSpPr>
          <p:nvPr/>
        </p:nvSpPr>
        <p:spPr bwMode="auto">
          <a:xfrm>
            <a:off x="1892645" y="3043238"/>
            <a:ext cx="852488" cy="210920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208" name="Rounded Rectangle 61"/>
          <p:cNvSpPr>
            <a:spLocks noChangeArrowheads="1"/>
          </p:cNvSpPr>
          <p:nvPr/>
        </p:nvSpPr>
        <p:spPr bwMode="auto">
          <a:xfrm>
            <a:off x="1817466" y="2431049"/>
            <a:ext cx="5473880" cy="231775"/>
          </a:xfrm>
          <a:prstGeom prst="roundRect">
            <a:avLst>
              <a:gd name="adj" fmla="val 16667"/>
            </a:avLst>
          </a:prstGeom>
          <a:noFill/>
          <a:ln w="2540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851" y="2860675"/>
            <a:ext cx="5470935" cy="34909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8207" name="Straight Arrow Connector 59"/>
          <p:cNvCxnSpPr>
            <a:cxnSpLocks noChangeShapeType="1"/>
            <a:stCxn id="8206" idx="2"/>
          </p:cNvCxnSpPr>
          <p:nvPr/>
        </p:nvCxnSpPr>
        <p:spPr bwMode="auto">
          <a:xfrm flipH="1">
            <a:off x="8035470" y="2522537"/>
            <a:ext cx="464819" cy="1284941"/>
          </a:xfrm>
          <a:prstGeom prst="straightConnector1">
            <a:avLst/>
          </a:prstGeom>
          <a:noFill/>
          <a:ln w="25400"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28" name="Rounded Rectangle 51"/>
          <p:cNvSpPr>
            <a:spLocks noChangeArrowheads="1"/>
          </p:cNvSpPr>
          <p:nvPr/>
        </p:nvSpPr>
        <p:spPr bwMode="auto">
          <a:xfrm>
            <a:off x="1892645" y="2791645"/>
            <a:ext cx="852488" cy="18576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0" name="Rounded Rectangle 51"/>
          <p:cNvSpPr>
            <a:spLocks noChangeArrowheads="1"/>
          </p:cNvSpPr>
          <p:nvPr/>
        </p:nvSpPr>
        <p:spPr bwMode="auto">
          <a:xfrm>
            <a:off x="3188210" y="3189261"/>
            <a:ext cx="707929" cy="17782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213" name="Rounded Rectangle 66"/>
          <p:cNvSpPr>
            <a:spLocks noChangeArrowheads="1"/>
          </p:cNvSpPr>
          <p:nvPr/>
        </p:nvSpPr>
        <p:spPr bwMode="auto">
          <a:xfrm>
            <a:off x="3153771" y="3450230"/>
            <a:ext cx="996748" cy="217134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1" name="Rounded Rectangle 61"/>
          <p:cNvSpPr>
            <a:spLocks noChangeArrowheads="1"/>
          </p:cNvSpPr>
          <p:nvPr/>
        </p:nvSpPr>
        <p:spPr bwMode="auto">
          <a:xfrm>
            <a:off x="3113906" y="2860675"/>
            <a:ext cx="5473880" cy="231775"/>
          </a:xfrm>
          <a:prstGeom prst="roundRect">
            <a:avLst>
              <a:gd name="adj" fmla="val 16667"/>
            </a:avLst>
          </a:prstGeom>
          <a:noFill/>
          <a:ln w="2540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4" name="Rectangle 3"/>
          <p:cNvSpPr/>
          <p:nvPr/>
        </p:nvSpPr>
        <p:spPr bwMode="auto">
          <a:xfrm>
            <a:off x="4203700" y="3092450"/>
            <a:ext cx="4384086" cy="3259138"/>
          </a:xfrm>
          <a:prstGeom prst="rect">
            <a:avLst/>
          </a:prstGeom>
          <a:noFill/>
          <a:ln w="19050" algn="ctr">
            <a:solidFill>
              <a:srgbClr val="00B05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C:\Users\trhoades\AppData\Local\Temp\SNAGHTML1f42d0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76" y="660461"/>
            <a:ext cx="7067513" cy="452294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9219" name="Rectangle 3"/>
          <p:cNvSpPr>
            <a:spLocks noGrp="1" noChangeArrowheads="1"/>
          </p:cNvSpPr>
          <p:nvPr>
            <p:ph type="title"/>
          </p:nvPr>
        </p:nvSpPr>
        <p:spPr/>
        <p:txBody>
          <a:bodyPr/>
          <a:lstStyle/>
          <a:p>
            <a:pPr eaLnBrk="1" hangingPunct="1"/>
            <a:r>
              <a:rPr lang="en-US" smtClean="0"/>
              <a:t>Pages</a:t>
            </a:r>
          </a:p>
        </p:txBody>
      </p:sp>
      <p:sp>
        <p:nvSpPr>
          <p:cNvPr id="9220" name="Rectangle 4"/>
          <p:cNvSpPr>
            <a:spLocks noGrp="1" noChangeArrowheads="1"/>
          </p:cNvSpPr>
          <p:nvPr>
            <p:ph idx="1"/>
          </p:nvPr>
        </p:nvSpPr>
        <p:spPr>
          <a:xfrm>
            <a:off x="523875" y="5214938"/>
            <a:ext cx="8093075" cy="1106487"/>
          </a:xfrm>
        </p:spPr>
        <p:txBody>
          <a:bodyPr/>
          <a:lstStyle/>
          <a:p>
            <a:pPr>
              <a:buFont typeface="Arial" charset="0"/>
              <a:buChar char="•"/>
            </a:pPr>
            <a:r>
              <a:rPr lang="en-US" smtClean="0"/>
              <a:t>A page is a location that contains a single screen in the main frame</a:t>
            </a:r>
          </a:p>
          <a:p>
            <a:pPr lvl="1"/>
            <a:r>
              <a:rPr lang="en-US" smtClean="0"/>
              <a:t>Used exclusively within location groups</a:t>
            </a:r>
          </a:p>
        </p:txBody>
      </p:sp>
      <p:sp>
        <p:nvSpPr>
          <p:cNvPr id="9221" name="Rectangle 5"/>
          <p:cNvSpPr>
            <a:spLocks noChangeArrowheads="1"/>
          </p:cNvSpPr>
          <p:nvPr/>
        </p:nvSpPr>
        <p:spPr bwMode="auto">
          <a:xfrm>
            <a:off x="1764599" y="987424"/>
            <a:ext cx="5678190" cy="4195979"/>
          </a:xfrm>
          <a:prstGeom prst="rect">
            <a:avLst/>
          </a:prstGeom>
          <a:noFill/>
          <a:ln w="19050"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2" y="801294"/>
            <a:ext cx="8271397" cy="57058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2" name="Rectangle 2"/>
          <p:cNvSpPr>
            <a:spLocks noGrp="1" noChangeArrowheads="1"/>
          </p:cNvSpPr>
          <p:nvPr>
            <p:ph type="title"/>
          </p:nvPr>
        </p:nvSpPr>
        <p:spPr/>
        <p:txBody>
          <a:bodyPr/>
          <a:lstStyle/>
          <a:p>
            <a:pPr eaLnBrk="1" hangingPunct="1"/>
            <a:r>
              <a:rPr lang="en-US" dirty="0" smtClean="0"/>
              <a:t>Two levels of navigation</a:t>
            </a:r>
          </a:p>
        </p:txBody>
      </p:sp>
      <p:sp>
        <p:nvSpPr>
          <p:cNvPr id="10244" name="Rectangle 4"/>
          <p:cNvSpPr>
            <a:spLocks noChangeArrowheads="1"/>
          </p:cNvSpPr>
          <p:nvPr/>
        </p:nvSpPr>
        <p:spPr bwMode="auto">
          <a:xfrm>
            <a:off x="549275" y="808038"/>
            <a:ext cx="8289925" cy="549275"/>
          </a:xfrm>
          <a:prstGeom prst="rect">
            <a:avLst/>
          </a:prstGeom>
          <a:noFill/>
          <a:ln w="28575"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45" name="Freeform 5"/>
          <p:cNvSpPr>
            <a:spLocks/>
          </p:cNvSpPr>
          <p:nvPr/>
        </p:nvSpPr>
        <p:spPr bwMode="auto">
          <a:xfrm>
            <a:off x="549275" y="1357313"/>
            <a:ext cx="8305800" cy="3627438"/>
          </a:xfrm>
          <a:custGeom>
            <a:avLst/>
            <a:gdLst>
              <a:gd name="T0" fmla="*/ 0 w 5232"/>
              <a:gd name="T1" fmla="*/ 2147483647 h 2285"/>
              <a:gd name="T2" fmla="*/ 0 w 5232"/>
              <a:gd name="T3" fmla="*/ 2147483647 h 2285"/>
              <a:gd name="T4" fmla="*/ 2147483647 w 5232"/>
              <a:gd name="T5" fmla="*/ 2147483647 h 2285"/>
              <a:gd name="T6" fmla="*/ 2147483647 w 5232"/>
              <a:gd name="T7" fmla="*/ 2147483647 h 2285"/>
              <a:gd name="T8" fmla="*/ 2147483647 w 5232"/>
              <a:gd name="T9" fmla="*/ 2147483647 h 2285"/>
              <a:gd name="T10" fmla="*/ 2147483647 w 5232"/>
              <a:gd name="T11" fmla="*/ 0 h 2285"/>
              <a:gd name="T12" fmla="*/ 0 w 5232"/>
              <a:gd name="T13" fmla="*/ 2147483647 h 2285"/>
              <a:gd name="T14" fmla="*/ 0 60000 65536"/>
              <a:gd name="T15" fmla="*/ 0 60000 65536"/>
              <a:gd name="T16" fmla="*/ 0 60000 65536"/>
              <a:gd name="T17" fmla="*/ 0 60000 65536"/>
              <a:gd name="T18" fmla="*/ 0 60000 65536"/>
              <a:gd name="T19" fmla="*/ 0 60000 65536"/>
              <a:gd name="T20" fmla="*/ 0 60000 65536"/>
              <a:gd name="T21" fmla="*/ 0 w 5232"/>
              <a:gd name="T22" fmla="*/ 0 h 2285"/>
              <a:gd name="T23" fmla="*/ 5232 w 5232"/>
              <a:gd name="T24" fmla="*/ 2285 h 22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32" h="2285">
                <a:moveTo>
                  <a:pt x="0" y="19"/>
                </a:moveTo>
                <a:lnTo>
                  <a:pt x="0" y="2285"/>
                </a:lnTo>
                <a:lnTo>
                  <a:pt x="988" y="2285"/>
                </a:lnTo>
                <a:lnTo>
                  <a:pt x="988" y="192"/>
                </a:lnTo>
                <a:lnTo>
                  <a:pt x="5232" y="192"/>
                </a:lnTo>
                <a:lnTo>
                  <a:pt x="5232" y="0"/>
                </a:lnTo>
                <a:lnTo>
                  <a:pt x="0" y="19"/>
                </a:lnTo>
                <a:close/>
              </a:path>
            </a:pathLst>
          </a:custGeom>
          <a:noFill/>
          <a:ln w="28575">
            <a:solidFill>
              <a:srgbClr val="CC00FF"/>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47" name="Text Box 7"/>
          <p:cNvSpPr txBox="1">
            <a:spLocks noChangeArrowheads="1"/>
          </p:cNvSpPr>
          <p:nvPr/>
        </p:nvSpPr>
        <p:spPr bwMode="auto">
          <a:xfrm>
            <a:off x="5989638" y="447676"/>
            <a:ext cx="284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solidFill>
                  <a:schemeClr val="accent2"/>
                </a:solidFill>
              </a:rPr>
              <a:t>1st level - tab bar</a:t>
            </a:r>
          </a:p>
        </p:txBody>
      </p:sp>
      <p:sp>
        <p:nvSpPr>
          <p:cNvPr id="10248" name="Text Box 8"/>
          <p:cNvSpPr txBox="1">
            <a:spLocks noChangeArrowheads="1"/>
          </p:cNvSpPr>
          <p:nvPr/>
        </p:nvSpPr>
        <p:spPr bwMode="auto">
          <a:xfrm>
            <a:off x="544513" y="5688013"/>
            <a:ext cx="14779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00FF"/>
                </a:solidFill>
              </a:rPr>
              <a:t>2nd level -</a:t>
            </a:r>
            <a:br>
              <a:rPr lang="en-US">
                <a:solidFill>
                  <a:srgbClr val="CC00FF"/>
                </a:solidFill>
              </a:rPr>
            </a:br>
            <a:r>
              <a:rPr lang="en-US">
                <a:solidFill>
                  <a:srgbClr val="CC00FF"/>
                </a:solidFill>
              </a:rPr>
              <a:t>menu links</a:t>
            </a:r>
          </a:p>
        </p:txBody>
      </p:sp>
      <p:sp>
        <p:nvSpPr>
          <p:cNvPr id="10250" name="AutoShape 10"/>
          <p:cNvSpPr>
            <a:spLocks noChangeArrowheads="1"/>
          </p:cNvSpPr>
          <p:nvPr/>
        </p:nvSpPr>
        <p:spPr bwMode="auto">
          <a:xfrm>
            <a:off x="597694" y="2327276"/>
            <a:ext cx="1173956" cy="163512"/>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252" name="AutoShape 12"/>
          <p:cNvSpPr>
            <a:spLocks noChangeArrowheads="1"/>
          </p:cNvSpPr>
          <p:nvPr/>
        </p:nvSpPr>
        <p:spPr bwMode="auto">
          <a:xfrm>
            <a:off x="3028950" y="1819275"/>
            <a:ext cx="762000" cy="196850"/>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53" name="Text Box 13"/>
          <p:cNvSpPr txBox="1">
            <a:spLocks noChangeArrowheads="1"/>
          </p:cNvSpPr>
          <p:nvPr/>
        </p:nvSpPr>
        <p:spPr bwMode="auto">
          <a:xfrm>
            <a:off x="3902075" y="1730375"/>
            <a:ext cx="304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 "location ref"</a:t>
            </a:r>
          </a:p>
        </p:txBody>
      </p:sp>
      <p:sp>
        <p:nvSpPr>
          <p:cNvPr id="16" name="AutoShape 10"/>
          <p:cNvSpPr>
            <a:spLocks noChangeArrowheads="1"/>
          </p:cNvSpPr>
          <p:nvPr/>
        </p:nvSpPr>
        <p:spPr bwMode="auto">
          <a:xfrm>
            <a:off x="597694" y="3289301"/>
            <a:ext cx="1173956" cy="163512"/>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7" name="AutoShape 10"/>
          <p:cNvSpPr>
            <a:spLocks noChangeArrowheads="1"/>
          </p:cNvSpPr>
          <p:nvPr/>
        </p:nvSpPr>
        <p:spPr bwMode="auto">
          <a:xfrm>
            <a:off x="597694" y="3851276"/>
            <a:ext cx="1173956" cy="163512"/>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6" y="3810081"/>
            <a:ext cx="4527294" cy="22286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426" y="1217612"/>
            <a:ext cx="4527294" cy="21717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6" name="Rectangle 2"/>
          <p:cNvSpPr>
            <a:spLocks noGrp="1" noChangeArrowheads="1"/>
          </p:cNvSpPr>
          <p:nvPr>
            <p:ph type="title"/>
          </p:nvPr>
        </p:nvSpPr>
        <p:spPr/>
        <p:txBody>
          <a:bodyPr/>
          <a:lstStyle/>
          <a:p>
            <a:pPr eaLnBrk="1" hangingPunct="1"/>
            <a:r>
              <a:rPr lang="en-US" smtClean="0"/>
              <a:t>Location refs can point to location groups</a:t>
            </a:r>
          </a:p>
        </p:txBody>
      </p:sp>
      <p:sp>
        <p:nvSpPr>
          <p:cNvPr id="11267" name="Rectangle 3"/>
          <p:cNvSpPr>
            <a:spLocks noGrp="1" noChangeArrowheads="1"/>
          </p:cNvSpPr>
          <p:nvPr>
            <p:ph idx="1"/>
          </p:nvPr>
        </p:nvSpPr>
        <p:spPr>
          <a:xfrm>
            <a:off x="403225" y="747712"/>
            <a:ext cx="4140201" cy="2328863"/>
          </a:xfrm>
        </p:spPr>
        <p:txBody>
          <a:bodyPr/>
          <a:lstStyle/>
          <a:p>
            <a:pPr>
              <a:buFont typeface="Arial" charset="0"/>
              <a:buChar char="•"/>
            </a:pPr>
            <a:r>
              <a:rPr lang="en-US" dirty="0" smtClean="0"/>
              <a:t>Location ref points to a “parent” location group</a:t>
            </a:r>
          </a:p>
          <a:p>
            <a:pPr lvl="1"/>
            <a:r>
              <a:rPr lang="en-US" dirty="0" smtClean="0"/>
              <a:t>Child menu links rendered</a:t>
            </a:r>
          </a:p>
          <a:p>
            <a:pPr lvl="1"/>
            <a:r>
              <a:rPr lang="en-US" dirty="0" smtClean="0"/>
              <a:t>First page is rendered to fill screen area</a:t>
            </a:r>
          </a:p>
          <a:p>
            <a:pPr lvl="1"/>
            <a:endParaRPr lang="en-US" dirty="0" smtClean="0"/>
          </a:p>
          <a:p>
            <a:pPr lvl="1"/>
            <a:endParaRPr lang="en-US" dirty="0" smtClean="0"/>
          </a:p>
          <a:p>
            <a:pPr lvl="1"/>
            <a:endParaRPr lang="en-US" dirty="0" smtClean="0"/>
          </a:p>
          <a:p>
            <a:pPr marL="400050" lvl="1" indent="0">
              <a:buNone/>
            </a:pPr>
            <a:endParaRPr lang="en-US" sz="3200" dirty="0" smtClean="0"/>
          </a:p>
        </p:txBody>
      </p:sp>
      <p:sp>
        <p:nvSpPr>
          <p:cNvPr id="11270" name="AutoShape 6"/>
          <p:cNvSpPr>
            <a:spLocks noChangeArrowheads="1"/>
          </p:cNvSpPr>
          <p:nvPr/>
        </p:nvSpPr>
        <p:spPr bwMode="auto">
          <a:xfrm>
            <a:off x="4543426" y="2505867"/>
            <a:ext cx="1219199" cy="257969"/>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71" name="Line 7"/>
          <p:cNvSpPr>
            <a:spLocks noChangeShapeType="1"/>
          </p:cNvSpPr>
          <p:nvPr/>
        </p:nvSpPr>
        <p:spPr bwMode="auto">
          <a:xfrm>
            <a:off x="4756945" y="2697161"/>
            <a:ext cx="157956" cy="2587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272" name="AutoShape 8"/>
          <p:cNvSpPr>
            <a:spLocks noChangeArrowheads="1"/>
          </p:cNvSpPr>
          <p:nvPr/>
        </p:nvSpPr>
        <p:spPr bwMode="auto">
          <a:xfrm>
            <a:off x="4543426" y="5313363"/>
            <a:ext cx="1219199" cy="23018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73" name="Line 9"/>
          <p:cNvSpPr>
            <a:spLocks noChangeShapeType="1"/>
          </p:cNvSpPr>
          <p:nvPr/>
        </p:nvSpPr>
        <p:spPr bwMode="auto">
          <a:xfrm flipV="1">
            <a:off x="5762625" y="4767263"/>
            <a:ext cx="357981" cy="5461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 name="Rectangle 3"/>
          <p:cNvSpPr txBox="1">
            <a:spLocks noChangeArrowheads="1"/>
          </p:cNvSpPr>
          <p:nvPr/>
        </p:nvSpPr>
        <p:spPr bwMode="auto">
          <a:xfrm>
            <a:off x="403225" y="3736016"/>
            <a:ext cx="4140201"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kern="0" dirty="0" smtClean="0"/>
              <a:t>Location ref points to a single location page</a:t>
            </a:r>
          </a:p>
          <a:p>
            <a:pPr lvl="1"/>
            <a:r>
              <a:rPr lang="en-US" b="0" dirty="0"/>
              <a:t>If the location group has only one page, no child menu links rendered</a:t>
            </a:r>
          </a:p>
          <a:p>
            <a:pPr lvl="1"/>
            <a:r>
              <a:rPr lang="en-US" b="0" dirty="0"/>
              <a:t>No location group needed</a:t>
            </a:r>
          </a:p>
          <a:p>
            <a:pPr lvl="1"/>
            <a:endParaRPr lang="en-US" b="0" kern="0" dirty="0" smtClean="0"/>
          </a:p>
          <a:p>
            <a:pPr lvl="1"/>
            <a:endParaRPr lang="en-US" b="0" kern="0" dirty="0" smtClean="0"/>
          </a:p>
          <a:p>
            <a:pPr lvl="1"/>
            <a:endParaRPr lang="en-US" b="0" kern="0" dirty="0" smtClean="0"/>
          </a:p>
          <a:p>
            <a:pPr marL="400050" lvl="1" indent="0">
              <a:buFont typeface="Calibri" pitchFamily="34" charset="0"/>
              <a:buNone/>
            </a:pPr>
            <a:endParaRPr lang="en-US" sz="3200" b="0" kern="0" dirty="0"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Architecture of a location group</a:t>
            </a:r>
          </a:p>
        </p:txBody>
      </p:sp>
      <p:sp>
        <p:nvSpPr>
          <p:cNvPr id="13315" name="Text Box 3"/>
          <p:cNvSpPr txBox="1">
            <a:spLocks noChangeArrowheads="1"/>
          </p:cNvSpPr>
          <p:nvPr/>
        </p:nvSpPr>
        <p:spPr bwMode="auto">
          <a:xfrm>
            <a:off x="823913" y="2690813"/>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grpSp>
        <p:nvGrpSpPr>
          <p:cNvPr id="13316" name="Group 4"/>
          <p:cNvGrpSpPr>
            <a:grpSpLocks/>
          </p:cNvGrpSpPr>
          <p:nvPr/>
        </p:nvGrpSpPr>
        <p:grpSpPr bwMode="auto">
          <a:xfrm>
            <a:off x="2974975" y="2662238"/>
            <a:ext cx="942975" cy="1128712"/>
            <a:chOff x="1935" y="1152"/>
            <a:chExt cx="594" cy="711"/>
          </a:xfrm>
        </p:grpSpPr>
        <p:sp>
          <p:nvSpPr>
            <p:cNvPr id="13378" name="Text Box 5"/>
            <p:cNvSpPr txBox="1">
              <a:spLocks noChangeArrowheads="1"/>
            </p:cNvSpPr>
            <p:nvPr/>
          </p:nvSpPr>
          <p:spPr bwMode="auto">
            <a:xfrm>
              <a:off x="2022" y="1176"/>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Page</a:t>
              </a:r>
            </a:p>
          </p:txBody>
        </p:sp>
        <p:grpSp>
          <p:nvGrpSpPr>
            <p:cNvPr id="13379" name="Group 6"/>
            <p:cNvGrpSpPr>
              <a:grpSpLocks/>
            </p:cNvGrpSpPr>
            <p:nvPr/>
          </p:nvGrpSpPr>
          <p:grpSpPr bwMode="auto">
            <a:xfrm>
              <a:off x="1988" y="1359"/>
              <a:ext cx="499" cy="460"/>
              <a:chOff x="2307" y="1036"/>
              <a:chExt cx="1397" cy="1290"/>
            </a:xfrm>
          </p:grpSpPr>
          <p:sp>
            <p:nvSpPr>
              <p:cNvPr id="13382" name="Freeform 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3" name="Rectangle 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84" name="Freeform 9"/>
              <p:cNvSpPr>
                <a:spLocks/>
              </p:cNvSpPr>
              <p:nvPr/>
            </p:nvSpPr>
            <p:spPr bwMode="auto">
              <a:xfrm>
                <a:off x="2307" y="1073"/>
                <a:ext cx="1363" cy="1253"/>
              </a:xfrm>
              <a:custGeom>
                <a:avLst/>
                <a:gdLst>
                  <a:gd name="T0" fmla="*/ 0 w 1601"/>
                  <a:gd name="T1" fmla="*/ 592 h 1472"/>
                  <a:gd name="T2" fmla="*/ 0 w 1601"/>
                  <a:gd name="T3" fmla="*/ 592 h 1472"/>
                  <a:gd name="T4" fmla="*/ 0 w 1601"/>
                  <a:gd name="T5" fmla="*/ 602 h 1472"/>
                  <a:gd name="T6" fmla="*/ 3 w 1601"/>
                  <a:gd name="T7" fmla="*/ 612 h 1472"/>
                  <a:gd name="T8" fmla="*/ 7 w 1601"/>
                  <a:gd name="T9" fmla="*/ 622 h 1472"/>
                  <a:gd name="T10" fmla="*/ 9 w 1601"/>
                  <a:gd name="T11" fmla="*/ 624 h 1472"/>
                  <a:gd name="T12" fmla="*/ 14 w 1601"/>
                  <a:gd name="T13" fmla="*/ 627 h 1472"/>
                  <a:gd name="T14" fmla="*/ 799 w 1601"/>
                  <a:gd name="T15" fmla="*/ 773 h 1472"/>
                  <a:gd name="T16" fmla="*/ 799 w 1601"/>
                  <a:gd name="T17" fmla="*/ 773 h 1472"/>
                  <a:gd name="T18" fmla="*/ 807 w 1601"/>
                  <a:gd name="T19" fmla="*/ 773 h 1472"/>
                  <a:gd name="T20" fmla="*/ 818 w 1601"/>
                  <a:gd name="T21" fmla="*/ 769 h 1472"/>
                  <a:gd name="T22" fmla="*/ 836 w 1601"/>
                  <a:gd name="T23" fmla="*/ 759 h 1472"/>
                  <a:gd name="T24" fmla="*/ 836 w 1601"/>
                  <a:gd name="T25" fmla="*/ 759 h 1472"/>
                  <a:gd name="T26" fmla="*/ 836 w 1601"/>
                  <a:gd name="T27" fmla="*/ 757 h 1472"/>
                  <a:gd name="T28" fmla="*/ 834 w 1601"/>
                  <a:gd name="T29" fmla="*/ 754 h 1472"/>
                  <a:gd name="T30" fmla="*/ 829 w 1601"/>
                  <a:gd name="T31" fmla="*/ 752 h 1472"/>
                  <a:gd name="T32" fmla="*/ 827 w 1601"/>
                  <a:gd name="T33" fmla="*/ 747 h 1472"/>
                  <a:gd name="T34" fmla="*/ 841 w 1601"/>
                  <a:gd name="T35" fmla="*/ 181 h 1472"/>
                  <a:gd name="T36" fmla="*/ 841 w 1601"/>
                  <a:gd name="T37" fmla="*/ 181 h 1472"/>
                  <a:gd name="T38" fmla="*/ 839 w 1601"/>
                  <a:gd name="T39" fmla="*/ 172 h 1472"/>
                  <a:gd name="T40" fmla="*/ 834 w 1601"/>
                  <a:gd name="T41" fmla="*/ 164 h 1472"/>
                  <a:gd name="T42" fmla="*/ 827 w 1601"/>
                  <a:gd name="T43" fmla="*/ 160 h 1472"/>
                  <a:gd name="T44" fmla="*/ 820 w 1601"/>
                  <a:gd name="T45" fmla="*/ 156 h 1472"/>
                  <a:gd name="T46" fmla="*/ 79 w 1601"/>
                  <a:gd name="T47" fmla="*/ 0 h 1472"/>
                  <a:gd name="T48" fmla="*/ 56 w 1601"/>
                  <a:gd name="T49" fmla="*/ 3 h 1472"/>
                  <a:gd name="T50" fmla="*/ 56 w 1601"/>
                  <a:gd name="T51" fmla="*/ 3 h 1472"/>
                  <a:gd name="T52" fmla="*/ 49 w 1601"/>
                  <a:gd name="T53" fmla="*/ 5 h 1472"/>
                  <a:gd name="T54" fmla="*/ 42 w 1601"/>
                  <a:gd name="T55" fmla="*/ 7 h 1472"/>
                  <a:gd name="T56" fmla="*/ 39 w 1601"/>
                  <a:gd name="T57" fmla="*/ 14 h 1472"/>
                  <a:gd name="T58" fmla="*/ 37 w 1601"/>
                  <a:gd name="T59" fmla="*/ 21 h 1472"/>
                  <a:gd name="T60" fmla="*/ 0 w 1601"/>
                  <a:gd name="T61" fmla="*/ 592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5" name="Freeform 10"/>
              <p:cNvSpPr>
                <a:spLocks/>
              </p:cNvSpPr>
              <p:nvPr/>
            </p:nvSpPr>
            <p:spPr bwMode="auto">
              <a:xfrm>
                <a:off x="2344" y="1073"/>
                <a:ext cx="1360" cy="1231"/>
              </a:xfrm>
              <a:custGeom>
                <a:avLst/>
                <a:gdLst>
                  <a:gd name="T0" fmla="*/ 0 w 1597"/>
                  <a:gd name="T1" fmla="*/ 585 h 1446"/>
                  <a:gd name="T2" fmla="*/ 0 w 1597"/>
                  <a:gd name="T3" fmla="*/ 585 h 1446"/>
                  <a:gd name="T4" fmla="*/ 3 w 1597"/>
                  <a:gd name="T5" fmla="*/ 595 h 1446"/>
                  <a:gd name="T6" fmla="*/ 5 w 1597"/>
                  <a:gd name="T7" fmla="*/ 604 h 1446"/>
                  <a:gd name="T8" fmla="*/ 12 w 1597"/>
                  <a:gd name="T9" fmla="*/ 608 h 1446"/>
                  <a:gd name="T10" fmla="*/ 21 w 1597"/>
                  <a:gd name="T11" fmla="*/ 612 h 1446"/>
                  <a:gd name="T12" fmla="*/ 807 w 1597"/>
                  <a:gd name="T13" fmla="*/ 759 h 1446"/>
                  <a:gd name="T14" fmla="*/ 807 w 1597"/>
                  <a:gd name="T15" fmla="*/ 759 h 1446"/>
                  <a:gd name="T16" fmla="*/ 813 w 1597"/>
                  <a:gd name="T17" fmla="*/ 759 h 1446"/>
                  <a:gd name="T18" fmla="*/ 821 w 1597"/>
                  <a:gd name="T19" fmla="*/ 758 h 1446"/>
                  <a:gd name="T20" fmla="*/ 826 w 1597"/>
                  <a:gd name="T21" fmla="*/ 750 h 1446"/>
                  <a:gd name="T22" fmla="*/ 829 w 1597"/>
                  <a:gd name="T23" fmla="*/ 743 h 1446"/>
                  <a:gd name="T24" fmla="*/ 840 w 1597"/>
                  <a:gd name="T25" fmla="*/ 176 h 1446"/>
                  <a:gd name="T26" fmla="*/ 840 w 1597"/>
                  <a:gd name="T27" fmla="*/ 176 h 1446"/>
                  <a:gd name="T28" fmla="*/ 840 w 1597"/>
                  <a:gd name="T29" fmla="*/ 168 h 1446"/>
                  <a:gd name="T30" fmla="*/ 835 w 1597"/>
                  <a:gd name="T31" fmla="*/ 160 h 1446"/>
                  <a:gd name="T32" fmla="*/ 829 w 1597"/>
                  <a:gd name="T33" fmla="*/ 156 h 1446"/>
                  <a:gd name="T34" fmla="*/ 818 w 1597"/>
                  <a:gd name="T35" fmla="*/ 151 h 1446"/>
                  <a:gd name="T36" fmla="*/ 60 w 1597"/>
                  <a:gd name="T37" fmla="*/ 0 h 1446"/>
                  <a:gd name="T38" fmla="*/ 60 w 1597"/>
                  <a:gd name="T39" fmla="*/ 0 h 1446"/>
                  <a:gd name="T40" fmla="*/ 51 w 1597"/>
                  <a:gd name="T41" fmla="*/ 0 h 1446"/>
                  <a:gd name="T42" fmla="*/ 44 w 1597"/>
                  <a:gd name="T43" fmla="*/ 3 h 1446"/>
                  <a:gd name="T44" fmla="*/ 40 w 1597"/>
                  <a:gd name="T45" fmla="*/ 7 h 1446"/>
                  <a:gd name="T46" fmla="*/ 37 w 1597"/>
                  <a:gd name="T47" fmla="*/ 16 h 1446"/>
                  <a:gd name="T48" fmla="*/ 0 w 1597"/>
                  <a:gd name="T49" fmla="*/ 585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6" name="Freeform 11"/>
              <p:cNvSpPr>
                <a:spLocks/>
              </p:cNvSpPr>
              <p:nvPr/>
            </p:nvSpPr>
            <p:spPr bwMode="auto">
              <a:xfrm>
                <a:off x="2413" y="1073"/>
                <a:ext cx="1291" cy="1231"/>
              </a:xfrm>
              <a:custGeom>
                <a:avLst/>
                <a:gdLst>
                  <a:gd name="T0" fmla="*/ 780 w 1517"/>
                  <a:gd name="T1" fmla="*/ 748 h 1446"/>
                  <a:gd name="T2" fmla="*/ 791 w 1517"/>
                  <a:gd name="T3" fmla="*/ 181 h 1446"/>
                  <a:gd name="T4" fmla="*/ 791 w 1517"/>
                  <a:gd name="T5" fmla="*/ 181 h 1446"/>
                  <a:gd name="T6" fmla="*/ 791 w 1517"/>
                  <a:gd name="T7" fmla="*/ 172 h 1446"/>
                  <a:gd name="T8" fmla="*/ 786 w 1517"/>
                  <a:gd name="T9" fmla="*/ 164 h 1446"/>
                  <a:gd name="T10" fmla="*/ 780 w 1517"/>
                  <a:gd name="T11" fmla="*/ 158 h 1446"/>
                  <a:gd name="T12" fmla="*/ 770 w 1517"/>
                  <a:gd name="T13" fmla="*/ 156 h 1446"/>
                  <a:gd name="T14" fmla="*/ 14 w 1517"/>
                  <a:gd name="T15" fmla="*/ 3 h 1446"/>
                  <a:gd name="T16" fmla="*/ 14 w 1517"/>
                  <a:gd name="T17" fmla="*/ 3 h 1446"/>
                  <a:gd name="T18" fmla="*/ 7 w 1517"/>
                  <a:gd name="T19" fmla="*/ 3 h 1446"/>
                  <a:gd name="T20" fmla="*/ 0 w 1517"/>
                  <a:gd name="T21" fmla="*/ 5 h 1446"/>
                  <a:gd name="T22" fmla="*/ 0 w 1517"/>
                  <a:gd name="T23" fmla="*/ 5 h 1446"/>
                  <a:gd name="T24" fmla="*/ 9 w 1517"/>
                  <a:gd name="T25" fmla="*/ 0 h 1446"/>
                  <a:gd name="T26" fmla="*/ 19 w 1517"/>
                  <a:gd name="T27" fmla="*/ 0 h 1446"/>
                  <a:gd name="T28" fmla="*/ 775 w 1517"/>
                  <a:gd name="T29" fmla="*/ 151 h 1446"/>
                  <a:gd name="T30" fmla="*/ 775 w 1517"/>
                  <a:gd name="T31" fmla="*/ 151 h 1446"/>
                  <a:gd name="T32" fmla="*/ 784 w 1517"/>
                  <a:gd name="T33" fmla="*/ 156 h 1446"/>
                  <a:gd name="T34" fmla="*/ 791 w 1517"/>
                  <a:gd name="T35" fmla="*/ 160 h 1446"/>
                  <a:gd name="T36" fmla="*/ 796 w 1517"/>
                  <a:gd name="T37" fmla="*/ 168 h 1446"/>
                  <a:gd name="T38" fmla="*/ 796 w 1517"/>
                  <a:gd name="T39" fmla="*/ 176 h 1446"/>
                  <a:gd name="T40" fmla="*/ 784 w 1517"/>
                  <a:gd name="T41" fmla="*/ 743 h 1446"/>
                  <a:gd name="T42" fmla="*/ 784 w 1517"/>
                  <a:gd name="T43" fmla="*/ 743 h 1446"/>
                  <a:gd name="T44" fmla="*/ 781 w 1517"/>
                  <a:gd name="T45" fmla="*/ 753 h 1446"/>
                  <a:gd name="T46" fmla="*/ 775 w 1517"/>
                  <a:gd name="T47" fmla="*/ 759 h 1446"/>
                  <a:gd name="T48" fmla="*/ 775 w 1517"/>
                  <a:gd name="T49" fmla="*/ 759 h 1446"/>
                  <a:gd name="T50" fmla="*/ 780 w 1517"/>
                  <a:gd name="T51" fmla="*/ 753 h 1446"/>
                  <a:gd name="T52" fmla="*/ 780 w 1517"/>
                  <a:gd name="T53" fmla="*/ 748 h 1446"/>
                  <a:gd name="T54" fmla="*/ 780 w 1517"/>
                  <a:gd name="T55" fmla="*/ 748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7" name="Freeform 12"/>
              <p:cNvSpPr>
                <a:spLocks/>
              </p:cNvSpPr>
              <p:nvPr/>
            </p:nvSpPr>
            <p:spPr bwMode="auto">
              <a:xfrm>
                <a:off x="2413" y="1134"/>
                <a:ext cx="1231" cy="1068"/>
              </a:xfrm>
              <a:custGeom>
                <a:avLst/>
                <a:gdLst>
                  <a:gd name="T0" fmla="*/ 0 w 1446"/>
                  <a:gd name="T1" fmla="*/ 501 h 1255"/>
                  <a:gd name="T2" fmla="*/ 0 w 1446"/>
                  <a:gd name="T3" fmla="*/ 501 h 1255"/>
                  <a:gd name="T4" fmla="*/ 3 w 1446"/>
                  <a:gd name="T5" fmla="*/ 511 h 1255"/>
                  <a:gd name="T6" fmla="*/ 5 w 1446"/>
                  <a:gd name="T7" fmla="*/ 517 h 1255"/>
                  <a:gd name="T8" fmla="*/ 12 w 1446"/>
                  <a:gd name="T9" fmla="*/ 523 h 1255"/>
                  <a:gd name="T10" fmla="*/ 19 w 1446"/>
                  <a:gd name="T11" fmla="*/ 523 h 1255"/>
                  <a:gd name="T12" fmla="*/ 729 w 1446"/>
                  <a:gd name="T13" fmla="*/ 659 h 1255"/>
                  <a:gd name="T14" fmla="*/ 729 w 1446"/>
                  <a:gd name="T15" fmla="*/ 659 h 1255"/>
                  <a:gd name="T16" fmla="*/ 736 w 1446"/>
                  <a:gd name="T17" fmla="*/ 659 h 1255"/>
                  <a:gd name="T18" fmla="*/ 743 w 1446"/>
                  <a:gd name="T19" fmla="*/ 656 h 1255"/>
                  <a:gd name="T20" fmla="*/ 748 w 1446"/>
                  <a:gd name="T21" fmla="*/ 649 h 1255"/>
                  <a:gd name="T22" fmla="*/ 748 w 1446"/>
                  <a:gd name="T23" fmla="*/ 643 h 1255"/>
                  <a:gd name="T24" fmla="*/ 759 w 1446"/>
                  <a:gd name="T25" fmla="*/ 163 h 1255"/>
                  <a:gd name="T26" fmla="*/ 759 w 1446"/>
                  <a:gd name="T27" fmla="*/ 163 h 1255"/>
                  <a:gd name="T28" fmla="*/ 759 w 1446"/>
                  <a:gd name="T29" fmla="*/ 153 h 1255"/>
                  <a:gd name="T30" fmla="*/ 754 w 1446"/>
                  <a:gd name="T31" fmla="*/ 148 h 1255"/>
                  <a:gd name="T32" fmla="*/ 748 w 1446"/>
                  <a:gd name="T33" fmla="*/ 143 h 1255"/>
                  <a:gd name="T34" fmla="*/ 741 w 1446"/>
                  <a:gd name="T35" fmla="*/ 139 h 1255"/>
                  <a:gd name="T36" fmla="*/ 54 w 1446"/>
                  <a:gd name="T37" fmla="*/ 0 h 1255"/>
                  <a:gd name="T38" fmla="*/ 54 w 1446"/>
                  <a:gd name="T39" fmla="*/ 0 h 1255"/>
                  <a:gd name="T40" fmla="*/ 44 w 1446"/>
                  <a:gd name="T41" fmla="*/ 0 h 1255"/>
                  <a:gd name="T42" fmla="*/ 37 w 1446"/>
                  <a:gd name="T43" fmla="*/ 5 h 1255"/>
                  <a:gd name="T44" fmla="*/ 32 w 1446"/>
                  <a:gd name="T45" fmla="*/ 9 h 1255"/>
                  <a:gd name="T46" fmla="*/ 32 w 1446"/>
                  <a:gd name="T47" fmla="*/ 14 h 1255"/>
                  <a:gd name="T48" fmla="*/ 0 w 1446"/>
                  <a:gd name="T49" fmla="*/ 501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8" name="Freeform 13"/>
              <p:cNvSpPr>
                <a:spLocks/>
              </p:cNvSpPr>
              <p:nvPr/>
            </p:nvSpPr>
            <p:spPr bwMode="auto">
              <a:xfrm>
                <a:off x="2431" y="1330"/>
                <a:ext cx="1213" cy="718"/>
              </a:xfrm>
              <a:custGeom>
                <a:avLst/>
                <a:gdLst>
                  <a:gd name="T0" fmla="*/ 750 w 1424"/>
                  <a:gd name="T1" fmla="*/ 76 h 844"/>
                  <a:gd name="T2" fmla="*/ 750 w 1424"/>
                  <a:gd name="T3" fmla="*/ 41 h 844"/>
                  <a:gd name="T4" fmla="*/ 750 w 1424"/>
                  <a:gd name="T5" fmla="*/ 41 h 844"/>
                  <a:gd name="T6" fmla="*/ 750 w 1424"/>
                  <a:gd name="T7" fmla="*/ 32 h 844"/>
                  <a:gd name="T8" fmla="*/ 744 w 1424"/>
                  <a:gd name="T9" fmla="*/ 27 h 844"/>
                  <a:gd name="T10" fmla="*/ 738 w 1424"/>
                  <a:gd name="T11" fmla="*/ 22 h 844"/>
                  <a:gd name="T12" fmla="*/ 732 w 1424"/>
                  <a:gd name="T13" fmla="*/ 19 h 844"/>
                  <a:gd name="T14" fmla="*/ 640 w 1424"/>
                  <a:gd name="T15" fmla="*/ 0 h 844"/>
                  <a:gd name="T16" fmla="*/ 640 w 1424"/>
                  <a:gd name="T17" fmla="*/ 0 h 844"/>
                  <a:gd name="T18" fmla="*/ 556 w 1424"/>
                  <a:gd name="T19" fmla="*/ 43 h 844"/>
                  <a:gd name="T20" fmla="*/ 478 w 1424"/>
                  <a:gd name="T21" fmla="*/ 89 h 844"/>
                  <a:gd name="T22" fmla="*/ 399 w 1424"/>
                  <a:gd name="T23" fmla="*/ 137 h 844"/>
                  <a:gd name="T24" fmla="*/ 319 w 1424"/>
                  <a:gd name="T25" fmla="*/ 187 h 844"/>
                  <a:gd name="T26" fmla="*/ 160 w 1424"/>
                  <a:gd name="T27" fmla="*/ 292 h 844"/>
                  <a:gd name="T28" fmla="*/ 0 w 1424"/>
                  <a:gd name="T29" fmla="*/ 401 h 844"/>
                  <a:gd name="T30" fmla="*/ 0 w 1424"/>
                  <a:gd name="T31" fmla="*/ 401 h 844"/>
                  <a:gd name="T32" fmla="*/ 7 w 1424"/>
                  <a:gd name="T33" fmla="*/ 402 h 844"/>
                  <a:gd name="T34" fmla="*/ 223 w 1424"/>
                  <a:gd name="T35" fmla="*/ 442 h 844"/>
                  <a:gd name="T36" fmla="*/ 223 w 1424"/>
                  <a:gd name="T37" fmla="*/ 442 h 844"/>
                  <a:gd name="T38" fmla="*/ 316 w 1424"/>
                  <a:gd name="T39" fmla="*/ 377 h 844"/>
                  <a:gd name="T40" fmla="*/ 410 w 1424"/>
                  <a:gd name="T41" fmla="*/ 308 h 844"/>
                  <a:gd name="T42" fmla="*/ 410 w 1424"/>
                  <a:gd name="T43" fmla="*/ 308 h 844"/>
                  <a:gd name="T44" fmla="*/ 494 w 1424"/>
                  <a:gd name="T45" fmla="*/ 243 h 844"/>
                  <a:gd name="T46" fmla="*/ 578 w 1424"/>
                  <a:gd name="T47" fmla="*/ 185 h 844"/>
                  <a:gd name="T48" fmla="*/ 664 w 1424"/>
                  <a:gd name="T49" fmla="*/ 129 h 844"/>
                  <a:gd name="T50" fmla="*/ 750 w 1424"/>
                  <a:gd name="T51" fmla="*/ 76 h 844"/>
                  <a:gd name="T52" fmla="*/ 750 w 1424"/>
                  <a:gd name="T53" fmla="*/ 7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9" name="Freeform 14"/>
              <p:cNvSpPr>
                <a:spLocks/>
              </p:cNvSpPr>
              <p:nvPr/>
            </p:nvSpPr>
            <p:spPr bwMode="auto">
              <a:xfrm>
                <a:off x="3112" y="1785"/>
                <a:ext cx="524" cy="357"/>
              </a:xfrm>
              <a:custGeom>
                <a:avLst/>
                <a:gdLst>
                  <a:gd name="T0" fmla="*/ 322 w 615"/>
                  <a:gd name="T1" fmla="*/ 71 h 420"/>
                  <a:gd name="T2" fmla="*/ 324 w 615"/>
                  <a:gd name="T3" fmla="*/ 0 h 420"/>
                  <a:gd name="T4" fmla="*/ 324 w 615"/>
                  <a:gd name="T5" fmla="*/ 0 h 420"/>
                  <a:gd name="T6" fmla="*/ 243 w 615"/>
                  <a:gd name="T7" fmla="*/ 46 h 420"/>
                  <a:gd name="T8" fmla="*/ 161 w 615"/>
                  <a:gd name="T9" fmla="*/ 94 h 420"/>
                  <a:gd name="T10" fmla="*/ 80 w 615"/>
                  <a:gd name="T11" fmla="*/ 145 h 420"/>
                  <a:gd name="T12" fmla="*/ 0 w 615"/>
                  <a:gd name="T13" fmla="*/ 200 h 420"/>
                  <a:gd name="T14" fmla="*/ 110 w 615"/>
                  <a:gd name="T15" fmla="*/ 219 h 420"/>
                  <a:gd name="T16" fmla="*/ 110 w 615"/>
                  <a:gd name="T17" fmla="*/ 219 h 420"/>
                  <a:gd name="T18" fmla="*/ 217 w 615"/>
                  <a:gd name="T19" fmla="*/ 143 h 420"/>
                  <a:gd name="T20" fmla="*/ 217 w 615"/>
                  <a:gd name="T21" fmla="*/ 143 h 420"/>
                  <a:gd name="T22" fmla="*/ 270 w 615"/>
                  <a:gd name="T23" fmla="*/ 106 h 420"/>
                  <a:gd name="T24" fmla="*/ 322 w 615"/>
                  <a:gd name="T25" fmla="*/ 71 h 420"/>
                  <a:gd name="T26" fmla="*/ 322 w 615"/>
                  <a:gd name="T27" fmla="*/ 71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0" name="Freeform 15"/>
              <p:cNvSpPr>
                <a:spLocks/>
              </p:cNvSpPr>
              <p:nvPr/>
            </p:nvSpPr>
            <p:spPr bwMode="auto">
              <a:xfrm>
                <a:off x="2413" y="1134"/>
                <a:ext cx="1208" cy="1068"/>
              </a:xfrm>
              <a:custGeom>
                <a:avLst/>
                <a:gdLst>
                  <a:gd name="T0" fmla="*/ 46 w 1419"/>
                  <a:gd name="T1" fmla="*/ 0 h 1255"/>
                  <a:gd name="T2" fmla="*/ 46 w 1419"/>
                  <a:gd name="T3" fmla="*/ 0 h 1255"/>
                  <a:gd name="T4" fmla="*/ 44 w 1419"/>
                  <a:gd name="T5" fmla="*/ 9 h 1255"/>
                  <a:gd name="T6" fmla="*/ 12 w 1419"/>
                  <a:gd name="T7" fmla="*/ 494 h 1255"/>
                  <a:gd name="T8" fmla="*/ 12 w 1419"/>
                  <a:gd name="T9" fmla="*/ 494 h 1255"/>
                  <a:gd name="T10" fmla="*/ 14 w 1419"/>
                  <a:gd name="T11" fmla="*/ 503 h 1255"/>
                  <a:gd name="T12" fmla="*/ 19 w 1419"/>
                  <a:gd name="T13" fmla="*/ 511 h 1255"/>
                  <a:gd name="T14" fmla="*/ 22 w 1419"/>
                  <a:gd name="T15" fmla="*/ 515 h 1255"/>
                  <a:gd name="T16" fmla="*/ 32 w 1419"/>
                  <a:gd name="T17" fmla="*/ 517 h 1255"/>
                  <a:gd name="T18" fmla="*/ 741 w 1419"/>
                  <a:gd name="T19" fmla="*/ 652 h 1255"/>
                  <a:gd name="T20" fmla="*/ 741 w 1419"/>
                  <a:gd name="T21" fmla="*/ 652 h 1255"/>
                  <a:gd name="T22" fmla="*/ 745 w 1419"/>
                  <a:gd name="T23" fmla="*/ 652 h 1255"/>
                  <a:gd name="T24" fmla="*/ 745 w 1419"/>
                  <a:gd name="T25" fmla="*/ 652 h 1255"/>
                  <a:gd name="T26" fmla="*/ 743 w 1419"/>
                  <a:gd name="T27" fmla="*/ 654 h 1255"/>
                  <a:gd name="T28" fmla="*/ 738 w 1419"/>
                  <a:gd name="T29" fmla="*/ 656 h 1255"/>
                  <a:gd name="T30" fmla="*/ 734 w 1419"/>
                  <a:gd name="T31" fmla="*/ 659 h 1255"/>
                  <a:gd name="T32" fmla="*/ 729 w 1419"/>
                  <a:gd name="T33" fmla="*/ 659 h 1255"/>
                  <a:gd name="T34" fmla="*/ 19 w 1419"/>
                  <a:gd name="T35" fmla="*/ 523 h 1255"/>
                  <a:gd name="T36" fmla="*/ 19 w 1419"/>
                  <a:gd name="T37" fmla="*/ 523 h 1255"/>
                  <a:gd name="T38" fmla="*/ 12 w 1419"/>
                  <a:gd name="T39" fmla="*/ 523 h 1255"/>
                  <a:gd name="T40" fmla="*/ 5 w 1419"/>
                  <a:gd name="T41" fmla="*/ 517 h 1255"/>
                  <a:gd name="T42" fmla="*/ 3 w 1419"/>
                  <a:gd name="T43" fmla="*/ 511 h 1255"/>
                  <a:gd name="T44" fmla="*/ 0 w 1419"/>
                  <a:gd name="T45" fmla="*/ 501 h 1255"/>
                  <a:gd name="T46" fmla="*/ 32 w 1419"/>
                  <a:gd name="T47" fmla="*/ 14 h 1255"/>
                  <a:gd name="T48" fmla="*/ 32 w 1419"/>
                  <a:gd name="T49" fmla="*/ 14 h 1255"/>
                  <a:gd name="T50" fmla="*/ 32 w 1419"/>
                  <a:gd name="T51" fmla="*/ 9 h 1255"/>
                  <a:gd name="T52" fmla="*/ 37 w 1419"/>
                  <a:gd name="T53" fmla="*/ 5 h 1255"/>
                  <a:gd name="T54" fmla="*/ 42 w 1419"/>
                  <a:gd name="T55" fmla="*/ 3 h 1255"/>
                  <a:gd name="T56" fmla="*/ 46 w 1419"/>
                  <a:gd name="T57" fmla="*/ 0 h 1255"/>
                  <a:gd name="T58" fmla="*/ 46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1" name="Freeform 16"/>
              <p:cNvSpPr>
                <a:spLocks/>
              </p:cNvSpPr>
              <p:nvPr/>
            </p:nvSpPr>
            <p:spPr bwMode="auto">
              <a:xfrm>
                <a:off x="2469" y="1134"/>
                <a:ext cx="1175" cy="1068"/>
              </a:xfrm>
              <a:custGeom>
                <a:avLst/>
                <a:gdLst>
                  <a:gd name="T0" fmla="*/ 705 w 1380"/>
                  <a:gd name="T1" fmla="*/ 652 h 1255"/>
                  <a:gd name="T2" fmla="*/ 716 w 1380"/>
                  <a:gd name="T3" fmla="*/ 169 h 1255"/>
                  <a:gd name="T4" fmla="*/ 716 w 1380"/>
                  <a:gd name="T5" fmla="*/ 169 h 1255"/>
                  <a:gd name="T6" fmla="*/ 714 w 1380"/>
                  <a:gd name="T7" fmla="*/ 160 h 1255"/>
                  <a:gd name="T8" fmla="*/ 711 w 1380"/>
                  <a:gd name="T9" fmla="*/ 155 h 1255"/>
                  <a:gd name="T10" fmla="*/ 705 w 1380"/>
                  <a:gd name="T11" fmla="*/ 151 h 1255"/>
                  <a:gd name="T12" fmla="*/ 697 w 1380"/>
                  <a:gd name="T13" fmla="*/ 146 h 1255"/>
                  <a:gd name="T14" fmla="*/ 7 w 1380"/>
                  <a:gd name="T15" fmla="*/ 7 h 1255"/>
                  <a:gd name="T16" fmla="*/ 7 w 1380"/>
                  <a:gd name="T17" fmla="*/ 7 h 1255"/>
                  <a:gd name="T18" fmla="*/ 0 w 1380"/>
                  <a:gd name="T19" fmla="*/ 9 h 1255"/>
                  <a:gd name="T20" fmla="*/ 0 w 1380"/>
                  <a:gd name="T21" fmla="*/ 9 h 1255"/>
                  <a:gd name="T22" fmla="*/ 3 w 1380"/>
                  <a:gd name="T23" fmla="*/ 5 h 1255"/>
                  <a:gd name="T24" fmla="*/ 7 w 1380"/>
                  <a:gd name="T25" fmla="*/ 3 h 1255"/>
                  <a:gd name="T26" fmla="*/ 12 w 1380"/>
                  <a:gd name="T27" fmla="*/ 0 h 1255"/>
                  <a:gd name="T28" fmla="*/ 19 w 1380"/>
                  <a:gd name="T29" fmla="*/ 0 h 1255"/>
                  <a:gd name="T30" fmla="*/ 707 w 1380"/>
                  <a:gd name="T31" fmla="*/ 139 h 1255"/>
                  <a:gd name="T32" fmla="*/ 707 w 1380"/>
                  <a:gd name="T33" fmla="*/ 139 h 1255"/>
                  <a:gd name="T34" fmla="*/ 714 w 1380"/>
                  <a:gd name="T35" fmla="*/ 143 h 1255"/>
                  <a:gd name="T36" fmla="*/ 720 w 1380"/>
                  <a:gd name="T37" fmla="*/ 148 h 1255"/>
                  <a:gd name="T38" fmla="*/ 725 w 1380"/>
                  <a:gd name="T39" fmla="*/ 153 h 1255"/>
                  <a:gd name="T40" fmla="*/ 725 w 1380"/>
                  <a:gd name="T41" fmla="*/ 163 h 1255"/>
                  <a:gd name="T42" fmla="*/ 714 w 1380"/>
                  <a:gd name="T43" fmla="*/ 643 h 1255"/>
                  <a:gd name="T44" fmla="*/ 714 w 1380"/>
                  <a:gd name="T45" fmla="*/ 643 h 1255"/>
                  <a:gd name="T46" fmla="*/ 714 w 1380"/>
                  <a:gd name="T47" fmla="*/ 649 h 1255"/>
                  <a:gd name="T48" fmla="*/ 711 w 1380"/>
                  <a:gd name="T49" fmla="*/ 652 h 1255"/>
                  <a:gd name="T50" fmla="*/ 707 w 1380"/>
                  <a:gd name="T51" fmla="*/ 656 h 1255"/>
                  <a:gd name="T52" fmla="*/ 702 w 1380"/>
                  <a:gd name="T53" fmla="*/ 659 h 1255"/>
                  <a:gd name="T54" fmla="*/ 702 w 1380"/>
                  <a:gd name="T55" fmla="*/ 659 h 1255"/>
                  <a:gd name="T56" fmla="*/ 705 w 1380"/>
                  <a:gd name="T57" fmla="*/ 652 h 1255"/>
                  <a:gd name="T58" fmla="*/ 705 w 1380"/>
                  <a:gd name="T59" fmla="*/ 65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80" name="Text Box 17"/>
            <p:cNvSpPr txBox="1">
              <a:spLocks noChangeArrowheads="1"/>
            </p:cNvSpPr>
            <p:nvPr/>
          </p:nvSpPr>
          <p:spPr bwMode="auto">
            <a:xfrm>
              <a:off x="1983" y="1488"/>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screen</a:t>
              </a:r>
            </a:p>
          </p:txBody>
        </p:sp>
        <p:sp>
          <p:nvSpPr>
            <p:cNvPr id="13381" name="Rectangle 18"/>
            <p:cNvSpPr>
              <a:spLocks noChangeArrowheads="1"/>
            </p:cNvSpPr>
            <p:nvPr/>
          </p:nvSpPr>
          <p:spPr bwMode="auto">
            <a:xfrm>
              <a:off x="1935" y="1152"/>
              <a:ext cx="594" cy="71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17" name="Text Box 22"/>
          <p:cNvSpPr txBox="1">
            <a:spLocks noChangeArrowheads="1"/>
          </p:cNvSpPr>
          <p:nvPr/>
        </p:nvSpPr>
        <p:spPr bwMode="auto">
          <a:xfrm>
            <a:off x="823913" y="4211638"/>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grpSp>
        <p:nvGrpSpPr>
          <p:cNvPr id="13318" name="Group 23"/>
          <p:cNvGrpSpPr>
            <a:grpSpLocks/>
          </p:cNvGrpSpPr>
          <p:nvPr/>
        </p:nvGrpSpPr>
        <p:grpSpPr bwMode="auto">
          <a:xfrm>
            <a:off x="4810125" y="4116388"/>
            <a:ext cx="942975" cy="1128712"/>
            <a:chOff x="1935" y="1152"/>
            <a:chExt cx="594" cy="711"/>
          </a:xfrm>
        </p:grpSpPr>
        <p:sp>
          <p:nvSpPr>
            <p:cNvPr id="13364" name="Text Box 24"/>
            <p:cNvSpPr txBox="1">
              <a:spLocks noChangeArrowheads="1"/>
            </p:cNvSpPr>
            <p:nvPr/>
          </p:nvSpPr>
          <p:spPr bwMode="auto">
            <a:xfrm>
              <a:off x="2022" y="1176"/>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Page</a:t>
              </a:r>
            </a:p>
          </p:txBody>
        </p:sp>
        <p:grpSp>
          <p:nvGrpSpPr>
            <p:cNvPr id="13365" name="Group 25"/>
            <p:cNvGrpSpPr>
              <a:grpSpLocks/>
            </p:cNvGrpSpPr>
            <p:nvPr/>
          </p:nvGrpSpPr>
          <p:grpSpPr bwMode="auto">
            <a:xfrm>
              <a:off x="1988" y="1359"/>
              <a:ext cx="499" cy="460"/>
              <a:chOff x="2307" y="1036"/>
              <a:chExt cx="1397" cy="1290"/>
            </a:xfrm>
          </p:grpSpPr>
          <p:sp>
            <p:nvSpPr>
              <p:cNvPr id="13368" name="Freeform 26"/>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Rectangle 27"/>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0" name="Freeform 28"/>
              <p:cNvSpPr>
                <a:spLocks/>
              </p:cNvSpPr>
              <p:nvPr/>
            </p:nvSpPr>
            <p:spPr bwMode="auto">
              <a:xfrm>
                <a:off x="2307" y="1073"/>
                <a:ext cx="1363" cy="1253"/>
              </a:xfrm>
              <a:custGeom>
                <a:avLst/>
                <a:gdLst>
                  <a:gd name="T0" fmla="*/ 0 w 1601"/>
                  <a:gd name="T1" fmla="*/ 592 h 1472"/>
                  <a:gd name="T2" fmla="*/ 0 w 1601"/>
                  <a:gd name="T3" fmla="*/ 592 h 1472"/>
                  <a:gd name="T4" fmla="*/ 0 w 1601"/>
                  <a:gd name="T5" fmla="*/ 602 h 1472"/>
                  <a:gd name="T6" fmla="*/ 3 w 1601"/>
                  <a:gd name="T7" fmla="*/ 612 h 1472"/>
                  <a:gd name="T8" fmla="*/ 7 w 1601"/>
                  <a:gd name="T9" fmla="*/ 622 h 1472"/>
                  <a:gd name="T10" fmla="*/ 9 w 1601"/>
                  <a:gd name="T11" fmla="*/ 624 h 1472"/>
                  <a:gd name="T12" fmla="*/ 14 w 1601"/>
                  <a:gd name="T13" fmla="*/ 627 h 1472"/>
                  <a:gd name="T14" fmla="*/ 799 w 1601"/>
                  <a:gd name="T15" fmla="*/ 773 h 1472"/>
                  <a:gd name="T16" fmla="*/ 799 w 1601"/>
                  <a:gd name="T17" fmla="*/ 773 h 1472"/>
                  <a:gd name="T18" fmla="*/ 807 w 1601"/>
                  <a:gd name="T19" fmla="*/ 773 h 1472"/>
                  <a:gd name="T20" fmla="*/ 818 w 1601"/>
                  <a:gd name="T21" fmla="*/ 769 h 1472"/>
                  <a:gd name="T22" fmla="*/ 836 w 1601"/>
                  <a:gd name="T23" fmla="*/ 759 h 1472"/>
                  <a:gd name="T24" fmla="*/ 836 w 1601"/>
                  <a:gd name="T25" fmla="*/ 759 h 1472"/>
                  <a:gd name="T26" fmla="*/ 836 w 1601"/>
                  <a:gd name="T27" fmla="*/ 757 h 1472"/>
                  <a:gd name="T28" fmla="*/ 834 w 1601"/>
                  <a:gd name="T29" fmla="*/ 754 h 1472"/>
                  <a:gd name="T30" fmla="*/ 829 w 1601"/>
                  <a:gd name="T31" fmla="*/ 752 h 1472"/>
                  <a:gd name="T32" fmla="*/ 827 w 1601"/>
                  <a:gd name="T33" fmla="*/ 747 h 1472"/>
                  <a:gd name="T34" fmla="*/ 841 w 1601"/>
                  <a:gd name="T35" fmla="*/ 181 h 1472"/>
                  <a:gd name="T36" fmla="*/ 841 w 1601"/>
                  <a:gd name="T37" fmla="*/ 181 h 1472"/>
                  <a:gd name="T38" fmla="*/ 839 w 1601"/>
                  <a:gd name="T39" fmla="*/ 172 h 1472"/>
                  <a:gd name="T40" fmla="*/ 834 w 1601"/>
                  <a:gd name="T41" fmla="*/ 164 h 1472"/>
                  <a:gd name="T42" fmla="*/ 827 w 1601"/>
                  <a:gd name="T43" fmla="*/ 160 h 1472"/>
                  <a:gd name="T44" fmla="*/ 820 w 1601"/>
                  <a:gd name="T45" fmla="*/ 156 h 1472"/>
                  <a:gd name="T46" fmla="*/ 79 w 1601"/>
                  <a:gd name="T47" fmla="*/ 0 h 1472"/>
                  <a:gd name="T48" fmla="*/ 56 w 1601"/>
                  <a:gd name="T49" fmla="*/ 3 h 1472"/>
                  <a:gd name="T50" fmla="*/ 56 w 1601"/>
                  <a:gd name="T51" fmla="*/ 3 h 1472"/>
                  <a:gd name="T52" fmla="*/ 49 w 1601"/>
                  <a:gd name="T53" fmla="*/ 5 h 1472"/>
                  <a:gd name="T54" fmla="*/ 42 w 1601"/>
                  <a:gd name="T55" fmla="*/ 7 h 1472"/>
                  <a:gd name="T56" fmla="*/ 39 w 1601"/>
                  <a:gd name="T57" fmla="*/ 14 h 1472"/>
                  <a:gd name="T58" fmla="*/ 37 w 1601"/>
                  <a:gd name="T59" fmla="*/ 21 h 1472"/>
                  <a:gd name="T60" fmla="*/ 0 w 1601"/>
                  <a:gd name="T61" fmla="*/ 592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29"/>
              <p:cNvSpPr>
                <a:spLocks/>
              </p:cNvSpPr>
              <p:nvPr/>
            </p:nvSpPr>
            <p:spPr bwMode="auto">
              <a:xfrm>
                <a:off x="2344" y="1073"/>
                <a:ext cx="1360" cy="1231"/>
              </a:xfrm>
              <a:custGeom>
                <a:avLst/>
                <a:gdLst>
                  <a:gd name="T0" fmla="*/ 0 w 1597"/>
                  <a:gd name="T1" fmla="*/ 585 h 1446"/>
                  <a:gd name="T2" fmla="*/ 0 w 1597"/>
                  <a:gd name="T3" fmla="*/ 585 h 1446"/>
                  <a:gd name="T4" fmla="*/ 3 w 1597"/>
                  <a:gd name="T5" fmla="*/ 595 h 1446"/>
                  <a:gd name="T6" fmla="*/ 5 w 1597"/>
                  <a:gd name="T7" fmla="*/ 604 h 1446"/>
                  <a:gd name="T8" fmla="*/ 12 w 1597"/>
                  <a:gd name="T9" fmla="*/ 608 h 1446"/>
                  <a:gd name="T10" fmla="*/ 21 w 1597"/>
                  <a:gd name="T11" fmla="*/ 612 h 1446"/>
                  <a:gd name="T12" fmla="*/ 807 w 1597"/>
                  <a:gd name="T13" fmla="*/ 759 h 1446"/>
                  <a:gd name="T14" fmla="*/ 807 w 1597"/>
                  <a:gd name="T15" fmla="*/ 759 h 1446"/>
                  <a:gd name="T16" fmla="*/ 813 w 1597"/>
                  <a:gd name="T17" fmla="*/ 759 h 1446"/>
                  <a:gd name="T18" fmla="*/ 821 w 1597"/>
                  <a:gd name="T19" fmla="*/ 758 h 1446"/>
                  <a:gd name="T20" fmla="*/ 826 w 1597"/>
                  <a:gd name="T21" fmla="*/ 750 h 1446"/>
                  <a:gd name="T22" fmla="*/ 829 w 1597"/>
                  <a:gd name="T23" fmla="*/ 743 h 1446"/>
                  <a:gd name="T24" fmla="*/ 840 w 1597"/>
                  <a:gd name="T25" fmla="*/ 176 h 1446"/>
                  <a:gd name="T26" fmla="*/ 840 w 1597"/>
                  <a:gd name="T27" fmla="*/ 176 h 1446"/>
                  <a:gd name="T28" fmla="*/ 840 w 1597"/>
                  <a:gd name="T29" fmla="*/ 168 h 1446"/>
                  <a:gd name="T30" fmla="*/ 835 w 1597"/>
                  <a:gd name="T31" fmla="*/ 160 h 1446"/>
                  <a:gd name="T32" fmla="*/ 829 w 1597"/>
                  <a:gd name="T33" fmla="*/ 156 h 1446"/>
                  <a:gd name="T34" fmla="*/ 818 w 1597"/>
                  <a:gd name="T35" fmla="*/ 151 h 1446"/>
                  <a:gd name="T36" fmla="*/ 60 w 1597"/>
                  <a:gd name="T37" fmla="*/ 0 h 1446"/>
                  <a:gd name="T38" fmla="*/ 60 w 1597"/>
                  <a:gd name="T39" fmla="*/ 0 h 1446"/>
                  <a:gd name="T40" fmla="*/ 51 w 1597"/>
                  <a:gd name="T41" fmla="*/ 0 h 1446"/>
                  <a:gd name="T42" fmla="*/ 44 w 1597"/>
                  <a:gd name="T43" fmla="*/ 3 h 1446"/>
                  <a:gd name="T44" fmla="*/ 40 w 1597"/>
                  <a:gd name="T45" fmla="*/ 7 h 1446"/>
                  <a:gd name="T46" fmla="*/ 37 w 1597"/>
                  <a:gd name="T47" fmla="*/ 16 h 1446"/>
                  <a:gd name="T48" fmla="*/ 0 w 1597"/>
                  <a:gd name="T49" fmla="*/ 585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2" name="Freeform 30"/>
              <p:cNvSpPr>
                <a:spLocks/>
              </p:cNvSpPr>
              <p:nvPr/>
            </p:nvSpPr>
            <p:spPr bwMode="auto">
              <a:xfrm>
                <a:off x="2413" y="1073"/>
                <a:ext cx="1291" cy="1231"/>
              </a:xfrm>
              <a:custGeom>
                <a:avLst/>
                <a:gdLst>
                  <a:gd name="T0" fmla="*/ 780 w 1517"/>
                  <a:gd name="T1" fmla="*/ 748 h 1446"/>
                  <a:gd name="T2" fmla="*/ 791 w 1517"/>
                  <a:gd name="T3" fmla="*/ 181 h 1446"/>
                  <a:gd name="T4" fmla="*/ 791 w 1517"/>
                  <a:gd name="T5" fmla="*/ 181 h 1446"/>
                  <a:gd name="T6" fmla="*/ 791 w 1517"/>
                  <a:gd name="T7" fmla="*/ 172 h 1446"/>
                  <a:gd name="T8" fmla="*/ 786 w 1517"/>
                  <a:gd name="T9" fmla="*/ 164 h 1446"/>
                  <a:gd name="T10" fmla="*/ 780 w 1517"/>
                  <a:gd name="T11" fmla="*/ 158 h 1446"/>
                  <a:gd name="T12" fmla="*/ 770 w 1517"/>
                  <a:gd name="T13" fmla="*/ 156 h 1446"/>
                  <a:gd name="T14" fmla="*/ 14 w 1517"/>
                  <a:gd name="T15" fmla="*/ 3 h 1446"/>
                  <a:gd name="T16" fmla="*/ 14 w 1517"/>
                  <a:gd name="T17" fmla="*/ 3 h 1446"/>
                  <a:gd name="T18" fmla="*/ 7 w 1517"/>
                  <a:gd name="T19" fmla="*/ 3 h 1446"/>
                  <a:gd name="T20" fmla="*/ 0 w 1517"/>
                  <a:gd name="T21" fmla="*/ 5 h 1446"/>
                  <a:gd name="T22" fmla="*/ 0 w 1517"/>
                  <a:gd name="T23" fmla="*/ 5 h 1446"/>
                  <a:gd name="T24" fmla="*/ 9 w 1517"/>
                  <a:gd name="T25" fmla="*/ 0 h 1446"/>
                  <a:gd name="T26" fmla="*/ 19 w 1517"/>
                  <a:gd name="T27" fmla="*/ 0 h 1446"/>
                  <a:gd name="T28" fmla="*/ 775 w 1517"/>
                  <a:gd name="T29" fmla="*/ 151 h 1446"/>
                  <a:gd name="T30" fmla="*/ 775 w 1517"/>
                  <a:gd name="T31" fmla="*/ 151 h 1446"/>
                  <a:gd name="T32" fmla="*/ 784 w 1517"/>
                  <a:gd name="T33" fmla="*/ 156 h 1446"/>
                  <a:gd name="T34" fmla="*/ 791 w 1517"/>
                  <a:gd name="T35" fmla="*/ 160 h 1446"/>
                  <a:gd name="T36" fmla="*/ 796 w 1517"/>
                  <a:gd name="T37" fmla="*/ 168 h 1446"/>
                  <a:gd name="T38" fmla="*/ 796 w 1517"/>
                  <a:gd name="T39" fmla="*/ 176 h 1446"/>
                  <a:gd name="T40" fmla="*/ 784 w 1517"/>
                  <a:gd name="T41" fmla="*/ 743 h 1446"/>
                  <a:gd name="T42" fmla="*/ 784 w 1517"/>
                  <a:gd name="T43" fmla="*/ 743 h 1446"/>
                  <a:gd name="T44" fmla="*/ 781 w 1517"/>
                  <a:gd name="T45" fmla="*/ 753 h 1446"/>
                  <a:gd name="T46" fmla="*/ 775 w 1517"/>
                  <a:gd name="T47" fmla="*/ 759 h 1446"/>
                  <a:gd name="T48" fmla="*/ 775 w 1517"/>
                  <a:gd name="T49" fmla="*/ 759 h 1446"/>
                  <a:gd name="T50" fmla="*/ 780 w 1517"/>
                  <a:gd name="T51" fmla="*/ 753 h 1446"/>
                  <a:gd name="T52" fmla="*/ 780 w 1517"/>
                  <a:gd name="T53" fmla="*/ 748 h 1446"/>
                  <a:gd name="T54" fmla="*/ 780 w 1517"/>
                  <a:gd name="T55" fmla="*/ 748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Freeform 31"/>
              <p:cNvSpPr>
                <a:spLocks/>
              </p:cNvSpPr>
              <p:nvPr/>
            </p:nvSpPr>
            <p:spPr bwMode="auto">
              <a:xfrm>
                <a:off x="2413" y="1134"/>
                <a:ext cx="1231" cy="1068"/>
              </a:xfrm>
              <a:custGeom>
                <a:avLst/>
                <a:gdLst>
                  <a:gd name="T0" fmla="*/ 0 w 1446"/>
                  <a:gd name="T1" fmla="*/ 501 h 1255"/>
                  <a:gd name="T2" fmla="*/ 0 w 1446"/>
                  <a:gd name="T3" fmla="*/ 501 h 1255"/>
                  <a:gd name="T4" fmla="*/ 3 w 1446"/>
                  <a:gd name="T5" fmla="*/ 511 h 1255"/>
                  <a:gd name="T6" fmla="*/ 5 w 1446"/>
                  <a:gd name="T7" fmla="*/ 517 h 1255"/>
                  <a:gd name="T8" fmla="*/ 12 w 1446"/>
                  <a:gd name="T9" fmla="*/ 523 h 1255"/>
                  <a:gd name="T10" fmla="*/ 19 w 1446"/>
                  <a:gd name="T11" fmla="*/ 523 h 1255"/>
                  <a:gd name="T12" fmla="*/ 729 w 1446"/>
                  <a:gd name="T13" fmla="*/ 659 h 1255"/>
                  <a:gd name="T14" fmla="*/ 729 w 1446"/>
                  <a:gd name="T15" fmla="*/ 659 h 1255"/>
                  <a:gd name="T16" fmla="*/ 736 w 1446"/>
                  <a:gd name="T17" fmla="*/ 659 h 1255"/>
                  <a:gd name="T18" fmla="*/ 743 w 1446"/>
                  <a:gd name="T19" fmla="*/ 656 h 1255"/>
                  <a:gd name="T20" fmla="*/ 748 w 1446"/>
                  <a:gd name="T21" fmla="*/ 649 h 1255"/>
                  <a:gd name="T22" fmla="*/ 748 w 1446"/>
                  <a:gd name="T23" fmla="*/ 643 h 1255"/>
                  <a:gd name="T24" fmla="*/ 759 w 1446"/>
                  <a:gd name="T25" fmla="*/ 163 h 1255"/>
                  <a:gd name="T26" fmla="*/ 759 w 1446"/>
                  <a:gd name="T27" fmla="*/ 163 h 1255"/>
                  <a:gd name="T28" fmla="*/ 759 w 1446"/>
                  <a:gd name="T29" fmla="*/ 153 h 1255"/>
                  <a:gd name="T30" fmla="*/ 754 w 1446"/>
                  <a:gd name="T31" fmla="*/ 148 h 1255"/>
                  <a:gd name="T32" fmla="*/ 748 w 1446"/>
                  <a:gd name="T33" fmla="*/ 143 h 1255"/>
                  <a:gd name="T34" fmla="*/ 741 w 1446"/>
                  <a:gd name="T35" fmla="*/ 139 h 1255"/>
                  <a:gd name="T36" fmla="*/ 54 w 1446"/>
                  <a:gd name="T37" fmla="*/ 0 h 1255"/>
                  <a:gd name="T38" fmla="*/ 54 w 1446"/>
                  <a:gd name="T39" fmla="*/ 0 h 1255"/>
                  <a:gd name="T40" fmla="*/ 44 w 1446"/>
                  <a:gd name="T41" fmla="*/ 0 h 1255"/>
                  <a:gd name="T42" fmla="*/ 37 w 1446"/>
                  <a:gd name="T43" fmla="*/ 5 h 1255"/>
                  <a:gd name="T44" fmla="*/ 32 w 1446"/>
                  <a:gd name="T45" fmla="*/ 9 h 1255"/>
                  <a:gd name="T46" fmla="*/ 32 w 1446"/>
                  <a:gd name="T47" fmla="*/ 14 h 1255"/>
                  <a:gd name="T48" fmla="*/ 0 w 1446"/>
                  <a:gd name="T49" fmla="*/ 501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4" name="Freeform 32"/>
              <p:cNvSpPr>
                <a:spLocks/>
              </p:cNvSpPr>
              <p:nvPr/>
            </p:nvSpPr>
            <p:spPr bwMode="auto">
              <a:xfrm>
                <a:off x="2431" y="1330"/>
                <a:ext cx="1213" cy="718"/>
              </a:xfrm>
              <a:custGeom>
                <a:avLst/>
                <a:gdLst>
                  <a:gd name="T0" fmla="*/ 750 w 1424"/>
                  <a:gd name="T1" fmla="*/ 76 h 844"/>
                  <a:gd name="T2" fmla="*/ 750 w 1424"/>
                  <a:gd name="T3" fmla="*/ 41 h 844"/>
                  <a:gd name="T4" fmla="*/ 750 w 1424"/>
                  <a:gd name="T5" fmla="*/ 41 h 844"/>
                  <a:gd name="T6" fmla="*/ 750 w 1424"/>
                  <a:gd name="T7" fmla="*/ 32 h 844"/>
                  <a:gd name="T8" fmla="*/ 744 w 1424"/>
                  <a:gd name="T9" fmla="*/ 27 h 844"/>
                  <a:gd name="T10" fmla="*/ 738 w 1424"/>
                  <a:gd name="T11" fmla="*/ 22 h 844"/>
                  <a:gd name="T12" fmla="*/ 732 w 1424"/>
                  <a:gd name="T13" fmla="*/ 19 h 844"/>
                  <a:gd name="T14" fmla="*/ 640 w 1424"/>
                  <a:gd name="T15" fmla="*/ 0 h 844"/>
                  <a:gd name="T16" fmla="*/ 640 w 1424"/>
                  <a:gd name="T17" fmla="*/ 0 h 844"/>
                  <a:gd name="T18" fmla="*/ 556 w 1424"/>
                  <a:gd name="T19" fmla="*/ 43 h 844"/>
                  <a:gd name="T20" fmla="*/ 478 w 1424"/>
                  <a:gd name="T21" fmla="*/ 89 h 844"/>
                  <a:gd name="T22" fmla="*/ 399 w 1424"/>
                  <a:gd name="T23" fmla="*/ 137 h 844"/>
                  <a:gd name="T24" fmla="*/ 319 w 1424"/>
                  <a:gd name="T25" fmla="*/ 187 h 844"/>
                  <a:gd name="T26" fmla="*/ 160 w 1424"/>
                  <a:gd name="T27" fmla="*/ 292 h 844"/>
                  <a:gd name="T28" fmla="*/ 0 w 1424"/>
                  <a:gd name="T29" fmla="*/ 401 h 844"/>
                  <a:gd name="T30" fmla="*/ 0 w 1424"/>
                  <a:gd name="T31" fmla="*/ 401 h 844"/>
                  <a:gd name="T32" fmla="*/ 7 w 1424"/>
                  <a:gd name="T33" fmla="*/ 402 h 844"/>
                  <a:gd name="T34" fmla="*/ 223 w 1424"/>
                  <a:gd name="T35" fmla="*/ 442 h 844"/>
                  <a:gd name="T36" fmla="*/ 223 w 1424"/>
                  <a:gd name="T37" fmla="*/ 442 h 844"/>
                  <a:gd name="T38" fmla="*/ 316 w 1424"/>
                  <a:gd name="T39" fmla="*/ 377 h 844"/>
                  <a:gd name="T40" fmla="*/ 410 w 1424"/>
                  <a:gd name="T41" fmla="*/ 308 h 844"/>
                  <a:gd name="T42" fmla="*/ 410 w 1424"/>
                  <a:gd name="T43" fmla="*/ 308 h 844"/>
                  <a:gd name="T44" fmla="*/ 494 w 1424"/>
                  <a:gd name="T45" fmla="*/ 243 h 844"/>
                  <a:gd name="T46" fmla="*/ 578 w 1424"/>
                  <a:gd name="T47" fmla="*/ 185 h 844"/>
                  <a:gd name="T48" fmla="*/ 664 w 1424"/>
                  <a:gd name="T49" fmla="*/ 129 h 844"/>
                  <a:gd name="T50" fmla="*/ 750 w 1424"/>
                  <a:gd name="T51" fmla="*/ 76 h 844"/>
                  <a:gd name="T52" fmla="*/ 750 w 1424"/>
                  <a:gd name="T53" fmla="*/ 7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5" name="Freeform 33"/>
              <p:cNvSpPr>
                <a:spLocks/>
              </p:cNvSpPr>
              <p:nvPr/>
            </p:nvSpPr>
            <p:spPr bwMode="auto">
              <a:xfrm>
                <a:off x="3112" y="1785"/>
                <a:ext cx="524" cy="357"/>
              </a:xfrm>
              <a:custGeom>
                <a:avLst/>
                <a:gdLst>
                  <a:gd name="T0" fmla="*/ 322 w 615"/>
                  <a:gd name="T1" fmla="*/ 71 h 420"/>
                  <a:gd name="T2" fmla="*/ 324 w 615"/>
                  <a:gd name="T3" fmla="*/ 0 h 420"/>
                  <a:gd name="T4" fmla="*/ 324 w 615"/>
                  <a:gd name="T5" fmla="*/ 0 h 420"/>
                  <a:gd name="T6" fmla="*/ 243 w 615"/>
                  <a:gd name="T7" fmla="*/ 46 h 420"/>
                  <a:gd name="T8" fmla="*/ 161 w 615"/>
                  <a:gd name="T9" fmla="*/ 94 h 420"/>
                  <a:gd name="T10" fmla="*/ 80 w 615"/>
                  <a:gd name="T11" fmla="*/ 145 h 420"/>
                  <a:gd name="T12" fmla="*/ 0 w 615"/>
                  <a:gd name="T13" fmla="*/ 200 h 420"/>
                  <a:gd name="T14" fmla="*/ 110 w 615"/>
                  <a:gd name="T15" fmla="*/ 219 h 420"/>
                  <a:gd name="T16" fmla="*/ 110 w 615"/>
                  <a:gd name="T17" fmla="*/ 219 h 420"/>
                  <a:gd name="T18" fmla="*/ 217 w 615"/>
                  <a:gd name="T19" fmla="*/ 143 h 420"/>
                  <a:gd name="T20" fmla="*/ 217 w 615"/>
                  <a:gd name="T21" fmla="*/ 143 h 420"/>
                  <a:gd name="T22" fmla="*/ 270 w 615"/>
                  <a:gd name="T23" fmla="*/ 106 h 420"/>
                  <a:gd name="T24" fmla="*/ 322 w 615"/>
                  <a:gd name="T25" fmla="*/ 71 h 420"/>
                  <a:gd name="T26" fmla="*/ 322 w 615"/>
                  <a:gd name="T27" fmla="*/ 71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6" name="Freeform 34"/>
              <p:cNvSpPr>
                <a:spLocks/>
              </p:cNvSpPr>
              <p:nvPr/>
            </p:nvSpPr>
            <p:spPr bwMode="auto">
              <a:xfrm>
                <a:off x="2413" y="1134"/>
                <a:ext cx="1208" cy="1068"/>
              </a:xfrm>
              <a:custGeom>
                <a:avLst/>
                <a:gdLst>
                  <a:gd name="T0" fmla="*/ 46 w 1419"/>
                  <a:gd name="T1" fmla="*/ 0 h 1255"/>
                  <a:gd name="T2" fmla="*/ 46 w 1419"/>
                  <a:gd name="T3" fmla="*/ 0 h 1255"/>
                  <a:gd name="T4" fmla="*/ 44 w 1419"/>
                  <a:gd name="T5" fmla="*/ 9 h 1255"/>
                  <a:gd name="T6" fmla="*/ 12 w 1419"/>
                  <a:gd name="T7" fmla="*/ 494 h 1255"/>
                  <a:gd name="T8" fmla="*/ 12 w 1419"/>
                  <a:gd name="T9" fmla="*/ 494 h 1255"/>
                  <a:gd name="T10" fmla="*/ 14 w 1419"/>
                  <a:gd name="T11" fmla="*/ 503 h 1255"/>
                  <a:gd name="T12" fmla="*/ 19 w 1419"/>
                  <a:gd name="T13" fmla="*/ 511 h 1255"/>
                  <a:gd name="T14" fmla="*/ 22 w 1419"/>
                  <a:gd name="T15" fmla="*/ 515 h 1255"/>
                  <a:gd name="T16" fmla="*/ 32 w 1419"/>
                  <a:gd name="T17" fmla="*/ 517 h 1255"/>
                  <a:gd name="T18" fmla="*/ 741 w 1419"/>
                  <a:gd name="T19" fmla="*/ 652 h 1255"/>
                  <a:gd name="T20" fmla="*/ 741 w 1419"/>
                  <a:gd name="T21" fmla="*/ 652 h 1255"/>
                  <a:gd name="T22" fmla="*/ 745 w 1419"/>
                  <a:gd name="T23" fmla="*/ 652 h 1255"/>
                  <a:gd name="T24" fmla="*/ 745 w 1419"/>
                  <a:gd name="T25" fmla="*/ 652 h 1255"/>
                  <a:gd name="T26" fmla="*/ 743 w 1419"/>
                  <a:gd name="T27" fmla="*/ 654 h 1255"/>
                  <a:gd name="T28" fmla="*/ 738 w 1419"/>
                  <a:gd name="T29" fmla="*/ 656 h 1255"/>
                  <a:gd name="T30" fmla="*/ 734 w 1419"/>
                  <a:gd name="T31" fmla="*/ 659 h 1255"/>
                  <a:gd name="T32" fmla="*/ 729 w 1419"/>
                  <a:gd name="T33" fmla="*/ 659 h 1255"/>
                  <a:gd name="T34" fmla="*/ 19 w 1419"/>
                  <a:gd name="T35" fmla="*/ 523 h 1255"/>
                  <a:gd name="T36" fmla="*/ 19 w 1419"/>
                  <a:gd name="T37" fmla="*/ 523 h 1255"/>
                  <a:gd name="T38" fmla="*/ 12 w 1419"/>
                  <a:gd name="T39" fmla="*/ 523 h 1255"/>
                  <a:gd name="T40" fmla="*/ 5 w 1419"/>
                  <a:gd name="T41" fmla="*/ 517 h 1255"/>
                  <a:gd name="T42" fmla="*/ 3 w 1419"/>
                  <a:gd name="T43" fmla="*/ 511 h 1255"/>
                  <a:gd name="T44" fmla="*/ 0 w 1419"/>
                  <a:gd name="T45" fmla="*/ 501 h 1255"/>
                  <a:gd name="T46" fmla="*/ 32 w 1419"/>
                  <a:gd name="T47" fmla="*/ 14 h 1255"/>
                  <a:gd name="T48" fmla="*/ 32 w 1419"/>
                  <a:gd name="T49" fmla="*/ 14 h 1255"/>
                  <a:gd name="T50" fmla="*/ 32 w 1419"/>
                  <a:gd name="T51" fmla="*/ 9 h 1255"/>
                  <a:gd name="T52" fmla="*/ 37 w 1419"/>
                  <a:gd name="T53" fmla="*/ 5 h 1255"/>
                  <a:gd name="T54" fmla="*/ 42 w 1419"/>
                  <a:gd name="T55" fmla="*/ 3 h 1255"/>
                  <a:gd name="T56" fmla="*/ 46 w 1419"/>
                  <a:gd name="T57" fmla="*/ 0 h 1255"/>
                  <a:gd name="T58" fmla="*/ 46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7" name="Freeform 35"/>
              <p:cNvSpPr>
                <a:spLocks/>
              </p:cNvSpPr>
              <p:nvPr/>
            </p:nvSpPr>
            <p:spPr bwMode="auto">
              <a:xfrm>
                <a:off x="2469" y="1134"/>
                <a:ext cx="1175" cy="1068"/>
              </a:xfrm>
              <a:custGeom>
                <a:avLst/>
                <a:gdLst>
                  <a:gd name="T0" fmla="*/ 705 w 1380"/>
                  <a:gd name="T1" fmla="*/ 652 h 1255"/>
                  <a:gd name="T2" fmla="*/ 716 w 1380"/>
                  <a:gd name="T3" fmla="*/ 169 h 1255"/>
                  <a:gd name="T4" fmla="*/ 716 w 1380"/>
                  <a:gd name="T5" fmla="*/ 169 h 1255"/>
                  <a:gd name="T6" fmla="*/ 714 w 1380"/>
                  <a:gd name="T7" fmla="*/ 160 h 1255"/>
                  <a:gd name="T8" fmla="*/ 711 w 1380"/>
                  <a:gd name="T9" fmla="*/ 155 h 1255"/>
                  <a:gd name="T10" fmla="*/ 705 w 1380"/>
                  <a:gd name="T11" fmla="*/ 151 h 1255"/>
                  <a:gd name="T12" fmla="*/ 697 w 1380"/>
                  <a:gd name="T13" fmla="*/ 146 h 1255"/>
                  <a:gd name="T14" fmla="*/ 7 w 1380"/>
                  <a:gd name="T15" fmla="*/ 7 h 1255"/>
                  <a:gd name="T16" fmla="*/ 7 w 1380"/>
                  <a:gd name="T17" fmla="*/ 7 h 1255"/>
                  <a:gd name="T18" fmla="*/ 0 w 1380"/>
                  <a:gd name="T19" fmla="*/ 9 h 1255"/>
                  <a:gd name="T20" fmla="*/ 0 w 1380"/>
                  <a:gd name="T21" fmla="*/ 9 h 1255"/>
                  <a:gd name="T22" fmla="*/ 3 w 1380"/>
                  <a:gd name="T23" fmla="*/ 5 h 1255"/>
                  <a:gd name="T24" fmla="*/ 7 w 1380"/>
                  <a:gd name="T25" fmla="*/ 3 h 1255"/>
                  <a:gd name="T26" fmla="*/ 12 w 1380"/>
                  <a:gd name="T27" fmla="*/ 0 h 1255"/>
                  <a:gd name="T28" fmla="*/ 19 w 1380"/>
                  <a:gd name="T29" fmla="*/ 0 h 1255"/>
                  <a:gd name="T30" fmla="*/ 707 w 1380"/>
                  <a:gd name="T31" fmla="*/ 139 h 1255"/>
                  <a:gd name="T32" fmla="*/ 707 w 1380"/>
                  <a:gd name="T33" fmla="*/ 139 h 1255"/>
                  <a:gd name="T34" fmla="*/ 714 w 1380"/>
                  <a:gd name="T35" fmla="*/ 143 h 1255"/>
                  <a:gd name="T36" fmla="*/ 720 w 1380"/>
                  <a:gd name="T37" fmla="*/ 148 h 1255"/>
                  <a:gd name="T38" fmla="*/ 725 w 1380"/>
                  <a:gd name="T39" fmla="*/ 153 h 1255"/>
                  <a:gd name="T40" fmla="*/ 725 w 1380"/>
                  <a:gd name="T41" fmla="*/ 163 h 1255"/>
                  <a:gd name="T42" fmla="*/ 714 w 1380"/>
                  <a:gd name="T43" fmla="*/ 643 h 1255"/>
                  <a:gd name="T44" fmla="*/ 714 w 1380"/>
                  <a:gd name="T45" fmla="*/ 643 h 1255"/>
                  <a:gd name="T46" fmla="*/ 714 w 1380"/>
                  <a:gd name="T47" fmla="*/ 649 h 1255"/>
                  <a:gd name="T48" fmla="*/ 711 w 1380"/>
                  <a:gd name="T49" fmla="*/ 652 h 1255"/>
                  <a:gd name="T50" fmla="*/ 707 w 1380"/>
                  <a:gd name="T51" fmla="*/ 656 h 1255"/>
                  <a:gd name="T52" fmla="*/ 702 w 1380"/>
                  <a:gd name="T53" fmla="*/ 659 h 1255"/>
                  <a:gd name="T54" fmla="*/ 702 w 1380"/>
                  <a:gd name="T55" fmla="*/ 659 h 1255"/>
                  <a:gd name="T56" fmla="*/ 705 w 1380"/>
                  <a:gd name="T57" fmla="*/ 652 h 1255"/>
                  <a:gd name="T58" fmla="*/ 705 w 1380"/>
                  <a:gd name="T59" fmla="*/ 65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66" name="Text Box 36"/>
            <p:cNvSpPr txBox="1">
              <a:spLocks noChangeArrowheads="1"/>
            </p:cNvSpPr>
            <p:nvPr/>
          </p:nvSpPr>
          <p:spPr bwMode="auto">
            <a:xfrm>
              <a:off x="1983" y="1488"/>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screen</a:t>
              </a:r>
            </a:p>
          </p:txBody>
        </p:sp>
        <p:sp>
          <p:nvSpPr>
            <p:cNvPr id="13367" name="Rectangle 37"/>
            <p:cNvSpPr>
              <a:spLocks noChangeArrowheads="1"/>
            </p:cNvSpPr>
            <p:nvPr/>
          </p:nvSpPr>
          <p:spPr bwMode="auto">
            <a:xfrm>
              <a:off x="1935" y="1152"/>
              <a:ext cx="594" cy="71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19" name="Text Box 38"/>
          <p:cNvSpPr txBox="1">
            <a:spLocks noChangeArrowheads="1"/>
          </p:cNvSpPr>
          <p:nvPr/>
        </p:nvSpPr>
        <p:spPr bwMode="auto">
          <a:xfrm>
            <a:off x="2974193" y="4798219"/>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Location Ref</a:t>
            </a:r>
          </a:p>
        </p:txBody>
      </p:sp>
      <p:sp>
        <p:nvSpPr>
          <p:cNvPr id="13320" name="Text Box 39"/>
          <p:cNvSpPr txBox="1">
            <a:spLocks noChangeArrowheads="1"/>
          </p:cNvSpPr>
          <p:nvPr/>
        </p:nvSpPr>
        <p:spPr bwMode="auto">
          <a:xfrm>
            <a:off x="2984042" y="5326198"/>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Location Ref</a:t>
            </a:r>
          </a:p>
        </p:txBody>
      </p:sp>
      <p:grpSp>
        <p:nvGrpSpPr>
          <p:cNvPr id="13321" name="Group 41"/>
          <p:cNvGrpSpPr>
            <a:grpSpLocks/>
          </p:cNvGrpSpPr>
          <p:nvPr/>
        </p:nvGrpSpPr>
        <p:grpSpPr bwMode="auto">
          <a:xfrm>
            <a:off x="5711825" y="4881563"/>
            <a:ext cx="942975" cy="1128712"/>
            <a:chOff x="1935" y="1152"/>
            <a:chExt cx="594" cy="711"/>
          </a:xfrm>
        </p:grpSpPr>
        <p:sp>
          <p:nvSpPr>
            <p:cNvPr id="13350" name="Text Box 42"/>
            <p:cNvSpPr txBox="1">
              <a:spLocks noChangeArrowheads="1"/>
            </p:cNvSpPr>
            <p:nvPr/>
          </p:nvSpPr>
          <p:spPr bwMode="auto">
            <a:xfrm>
              <a:off x="2022" y="1176"/>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Page</a:t>
              </a:r>
            </a:p>
          </p:txBody>
        </p:sp>
        <p:grpSp>
          <p:nvGrpSpPr>
            <p:cNvPr id="13351" name="Group 43"/>
            <p:cNvGrpSpPr>
              <a:grpSpLocks/>
            </p:cNvGrpSpPr>
            <p:nvPr/>
          </p:nvGrpSpPr>
          <p:grpSpPr bwMode="auto">
            <a:xfrm>
              <a:off x="1988" y="1359"/>
              <a:ext cx="499" cy="460"/>
              <a:chOff x="2307" y="1036"/>
              <a:chExt cx="1397" cy="1290"/>
            </a:xfrm>
          </p:grpSpPr>
          <p:sp>
            <p:nvSpPr>
              <p:cNvPr id="13354" name="Freeform 4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5" name="Rectangle 4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6" name="Freeform 46"/>
              <p:cNvSpPr>
                <a:spLocks/>
              </p:cNvSpPr>
              <p:nvPr/>
            </p:nvSpPr>
            <p:spPr bwMode="auto">
              <a:xfrm>
                <a:off x="2307" y="1073"/>
                <a:ext cx="1363" cy="1253"/>
              </a:xfrm>
              <a:custGeom>
                <a:avLst/>
                <a:gdLst>
                  <a:gd name="T0" fmla="*/ 0 w 1601"/>
                  <a:gd name="T1" fmla="*/ 592 h 1472"/>
                  <a:gd name="T2" fmla="*/ 0 w 1601"/>
                  <a:gd name="T3" fmla="*/ 592 h 1472"/>
                  <a:gd name="T4" fmla="*/ 0 w 1601"/>
                  <a:gd name="T5" fmla="*/ 602 h 1472"/>
                  <a:gd name="T6" fmla="*/ 3 w 1601"/>
                  <a:gd name="T7" fmla="*/ 612 h 1472"/>
                  <a:gd name="T8" fmla="*/ 7 w 1601"/>
                  <a:gd name="T9" fmla="*/ 622 h 1472"/>
                  <a:gd name="T10" fmla="*/ 9 w 1601"/>
                  <a:gd name="T11" fmla="*/ 624 h 1472"/>
                  <a:gd name="T12" fmla="*/ 14 w 1601"/>
                  <a:gd name="T13" fmla="*/ 627 h 1472"/>
                  <a:gd name="T14" fmla="*/ 799 w 1601"/>
                  <a:gd name="T15" fmla="*/ 773 h 1472"/>
                  <a:gd name="T16" fmla="*/ 799 w 1601"/>
                  <a:gd name="T17" fmla="*/ 773 h 1472"/>
                  <a:gd name="T18" fmla="*/ 807 w 1601"/>
                  <a:gd name="T19" fmla="*/ 773 h 1472"/>
                  <a:gd name="T20" fmla="*/ 818 w 1601"/>
                  <a:gd name="T21" fmla="*/ 769 h 1472"/>
                  <a:gd name="T22" fmla="*/ 836 w 1601"/>
                  <a:gd name="T23" fmla="*/ 759 h 1472"/>
                  <a:gd name="T24" fmla="*/ 836 w 1601"/>
                  <a:gd name="T25" fmla="*/ 759 h 1472"/>
                  <a:gd name="T26" fmla="*/ 836 w 1601"/>
                  <a:gd name="T27" fmla="*/ 757 h 1472"/>
                  <a:gd name="T28" fmla="*/ 834 w 1601"/>
                  <a:gd name="T29" fmla="*/ 754 h 1472"/>
                  <a:gd name="T30" fmla="*/ 829 w 1601"/>
                  <a:gd name="T31" fmla="*/ 752 h 1472"/>
                  <a:gd name="T32" fmla="*/ 827 w 1601"/>
                  <a:gd name="T33" fmla="*/ 747 h 1472"/>
                  <a:gd name="T34" fmla="*/ 841 w 1601"/>
                  <a:gd name="T35" fmla="*/ 181 h 1472"/>
                  <a:gd name="T36" fmla="*/ 841 w 1601"/>
                  <a:gd name="T37" fmla="*/ 181 h 1472"/>
                  <a:gd name="T38" fmla="*/ 839 w 1601"/>
                  <a:gd name="T39" fmla="*/ 172 h 1472"/>
                  <a:gd name="T40" fmla="*/ 834 w 1601"/>
                  <a:gd name="T41" fmla="*/ 164 h 1472"/>
                  <a:gd name="T42" fmla="*/ 827 w 1601"/>
                  <a:gd name="T43" fmla="*/ 160 h 1472"/>
                  <a:gd name="T44" fmla="*/ 820 w 1601"/>
                  <a:gd name="T45" fmla="*/ 156 h 1472"/>
                  <a:gd name="T46" fmla="*/ 79 w 1601"/>
                  <a:gd name="T47" fmla="*/ 0 h 1472"/>
                  <a:gd name="T48" fmla="*/ 56 w 1601"/>
                  <a:gd name="T49" fmla="*/ 3 h 1472"/>
                  <a:gd name="T50" fmla="*/ 56 w 1601"/>
                  <a:gd name="T51" fmla="*/ 3 h 1472"/>
                  <a:gd name="T52" fmla="*/ 49 w 1601"/>
                  <a:gd name="T53" fmla="*/ 5 h 1472"/>
                  <a:gd name="T54" fmla="*/ 42 w 1601"/>
                  <a:gd name="T55" fmla="*/ 7 h 1472"/>
                  <a:gd name="T56" fmla="*/ 39 w 1601"/>
                  <a:gd name="T57" fmla="*/ 14 h 1472"/>
                  <a:gd name="T58" fmla="*/ 37 w 1601"/>
                  <a:gd name="T59" fmla="*/ 21 h 1472"/>
                  <a:gd name="T60" fmla="*/ 0 w 1601"/>
                  <a:gd name="T61" fmla="*/ 592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7" name="Freeform 47"/>
              <p:cNvSpPr>
                <a:spLocks/>
              </p:cNvSpPr>
              <p:nvPr/>
            </p:nvSpPr>
            <p:spPr bwMode="auto">
              <a:xfrm>
                <a:off x="2344" y="1073"/>
                <a:ext cx="1360" cy="1231"/>
              </a:xfrm>
              <a:custGeom>
                <a:avLst/>
                <a:gdLst>
                  <a:gd name="T0" fmla="*/ 0 w 1597"/>
                  <a:gd name="T1" fmla="*/ 585 h 1446"/>
                  <a:gd name="T2" fmla="*/ 0 w 1597"/>
                  <a:gd name="T3" fmla="*/ 585 h 1446"/>
                  <a:gd name="T4" fmla="*/ 3 w 1597"/>
                  <a:gd name="T5" fmla="*/ 595 h 1446"/>
                  <a:gd name="T6" fmla="*/ 5 w 1597"/>
                  <a:gd name="T7" fmla="*/ 604 h 1446"/>
                  <a:gd name="T8" fmla="*/ 12 w 1597"/>
                  <a:gd name="T9" fmla="*/ 608 h 1446"/>
                  <a:gd name="T10" fmla="*/ 21 w 1597"/>
                  <a:gd name="T11" fmla="*/ 612 h 1446"/>
                  <a:gd name="T12" fmla="*/ 807 w 1597"/>
                  <a:gd name="T13" fmla="*/ 759 h 1446"/>
                  <a:gd name="T14" fmla="*/ 807 w 1597"/>
                  <a:gd name="T15" fmla="*/ 759 h 1446"/>
                  <a:gd name="T16" fmla="*/ 813 w 1597"/>
                  <a:gd name="T17" fmla="*/ 759 h 1446"/>
                  <a:gd name="T18" fmla="*/ 821 w 1597"/>
                  <a:gd name="T19" fmla="*/ 758 h 1446"/>
                  <a:gd name="T20" fmla="*/ 826 w 1597"/>
                  <a:gd name="T21" fmla="*/ 750 h 1446"/>
                  <a:gd name="T22" fmla="*/ 829 w 1597"/>
                  <a:gd name="T23" fmla="*/ 743 h 1446"/>
                  <a:gd name="T24" fmla="*/ 840 w 1597"/>
                  <a:gd name="T25" fmla="*/ 176 h 1446"/>
                  <a:gd name="T26" fmla="*/ 840 w 1597"/>
                  <a:gd name="T27" fmla="*/ 176 h 1446"/>
                  <a:gd name="T28" fmla="*/ 840 w 1597"/>
                  <a:gd name="T29" fmla="*/ 168 h 1446"/>
                  <a:gd name="T30" fmla="*/ 835 w 1597"/>
                  <a:gd name="T31" fmla="*/ 160 h 1446"/>
                  <a:gd name="T32" fmla="*/ 829 w 1597"/>
                  <a:gd name="T33" fmla="*/ 156 h 1446"/>
                  <a:gd name="T34" fmla="*/ 818 w 1597"/>
                  <a:gd name="T35" fmla="*/ 151 h 1446"/>
                  <a:gd name="T36" fmla="*/ 60 w 1597"/>
                  <a:gd name="T37" fmla="*/ 0 h 1446"/>
                  <a:gd name="T38" fmla="*/ 60 w 1597"/>
                  <a:gd name="T39" fmla="*/ 0 h 1446"/>
                  <a:gd name="T40" fmla="*/ 51 w 1597"/>
                  <a:gd name="T41" fmla="*/ 0 h 1446"/>
                  <a:gd name="T42" fmla="*/ 44 w 1597"/>
                  <a:gd name="T43" fmla="*/ 3 h 1446"/>
                  <a:gd name="T44" fmla="*/ 40 w 1597"/>
                  <a:gd name="T45" fmla="*/ 7 h 1446"/>
                  <a:gd name="T46" fmla="*/ 37 w 1597"/>
                  <a:gd name="T47" fmla="*/ 16 h 1446"/>
                  <a:gd name="T48" fmla="*/ 0 w 1597"/>
                  <a:gd name="T49" fmla="*/ 585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8" name="Freeform 48"/>
              <p:cNvSpPr>
                <a:spLocks/>
              </p:cNvSpPr>
              <p:nvPr/>
            </p:nvSpPr>
            <p:spPr bwMode="auto">
              <a:xfrm>
                <a:off x="2413" y="1073"/>
                <a:ext cx="1291" cy="1231"/>
              </a:xfrm>
              <a:custGeom>
                <a:avLst/>
                <a:gdLst>
                  <a:gd name="T0" fmla="*/ 780 w 1517"/>
                  <a:gd name="T1" fmla="*/ 748 h 1446"/>
                  <a:gd name="T2" fmla="*/ 791 w 1517"/>
                  <a:gd name="T3" fmla="*/ 181 h 1446"/>
                  <a:gd name="T4" fmla="*/ 791 w 1517"/>
                  <a:gd name="T5" fmla="*/ 181 h 1446"/>
                  <a:gd name="T6" fmla="*/ 791 w 1517"/>
                  <a:gd name="T7" fmla="*/ 172 h 1446"/>
                  <a:gd name="T8" fmla="*/ 786 w 1517"/>
                  <a:gd name="T9" fmla="*/ 164 h 1446"/>
                  <a:gd name="T10" fmla="*/ 780 w 1517"/>
                  <a:gd name="T11" fmla="*/ 158 h 1446"/>
                  <a:gd name="T12" fmla="*/ 770 w 1517"/>
                  <a:gd name="T13" fmla="*/ 156 h 1446"/>
                  <a:gd name="T14" fmla="*/ 14 w 1517"/>
                  <a:gd name="T15" fmla="*/ 3 h 1446"/>
                  <a:gd name="T16" fmla="*/ 14 w 1517"/>
                  <a:gd name="T17" fmla="*/ 3 h 1446"/>
                  <a:gd name="T18" fmla="*/ 7 w 1517"/>
                  <a:gd name="T19" fmla="*/ 3 h 1446"/>
                  <a:gd name="T20" fmla="*/ 0 w 1517"/>
                  <a:gd name="T21" fmla="*/ 5 h 1446"/>
                  <a:gd name="T22" fmla="*/ 0 w 1517"/>
                  <a:gd name="T23" fmla="*/ 5 h 1446"/>
                  <a:gd name="T24" fmla="*/ 9 w 1517"/>
                  <a:gd name="T25" fmla="*/ 0 h 1446"/>
                  <a:gd name="T26" fmla="*/ 19 w 1517"/>
                  <a:gd name="T27" fmla="*/ 0 h 1446"/>
                  <a:gd name="T28" fmla="*/ 775 w 1517"/>
                  <a:gd name="T29" fmla="*/ 151 h 1446"/>
                  <a:gd name="T30" fmla="*/ 775 w 1517"/>
                  <a:gd name="T31" fmla="*/ 151 h 1446"/>
                  <a:gd name="T32" fmla="*/ 784 w 1517"/>
                  <a:gd name="T33" fmla="*/ 156 h 1446"/>
                  <a:gd name="T34" fmla="*/ 791 w 1517"/>
                  <a:gd name="T35" fmla="*/ 160 h 1446"/>
                  <a:gd name="T36" fmla="*/ 796 w 1517"/>
                  <a:gd name="T37" fmla="*/ 168 h 1446"/>
                  <a:gd name="T38" fmla="*/ 796 w 1517"/>
                  <a:gd name="T39" fmla="*/ 176 h 1446"/>
                  <a:gd name="T40" fmla="*/ 784 w 1517"/>
                  <a:gd name="T41" fmla="*/ 743 h 1446"/>
                  <a:gd name="T42" fmla="*/ 784 w 1517"/>
                  <a:gd name="T43" fmla="*/ 743 h 1446"/>
                  <a:gd name="T44" fmla="*/ 781 w 1517"/>
                  <a:gd name="T45" fmla="*/ 753 h 1446"/>
                  <a:gd name="T46" fmla="*/ 775 w 1517"/>
                  <a:gd name="T47" fmla="*/ 759 h 1446"/>
                  <a:gd name="T48" fmla="*/ 775 w 1517"/>
                  <a:gd name="T49" fmla="*/ 759 h 1446"/>
                  <a:gd name="T50" fmla="*/ 780 w 1517"/>
                  <a:gd name="T51" fmla="*/ 753 h 1446"/>
                  <a:gd name="T52" fmla="*/ 780 w 1517"/>
                  <a:gd name="T53" fmla="*/ 748 h 1446"/>
                  <a:gd name="T54" fmla="*/ 780 w 1517"/>
                  <a:gd name="T55" fmla="*/ 748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9" name="Freeform 49"/>
              <p:cNvSpPr>
                <a:spLocks/>
              </p:cNvSpPr>
              <p:nvPr/>
            </p:nvSpPr>
            <p:spPr bwMode="auto">
              <a:xfrm>
                <a:off x="2413" y="1134"/>
                <a:ext cx="1231" cy="1068"/>
              </a:xfrm>
              <a:custGeom>
                <a:avLst/>
                <a:gdLst>
                  <a:gd name="T0" fmla="*/ 0 w 1446"/>
                  <a:gd name="T1" fmla="*/ 501 h 1255"/>
                  <a:gd name="T2" fmla="*/ 0 w 1446"/>
                  <a:gd name="T3" fmla="*/ 501 h 1255"/>
                  <a:gd name="T4" fmla="*/ 3 w 1446"/>
                  <a:gd name="T5" fmla="*/ 511 h 1255"/>
                  <a:gd name="T6" fmla="*/ 5 w 1446"/>
                  <a:gd name="T7" fmla="*/ 517 h 1255"/>
                  <a:gd name="T8" fmla="*/ 12 w 1446"/>
                  <a:gd name="T9" fmla="*/ 523 h 1255"/>
                  <a:gd name="T10" fmla="*/ 19 w 1446"/>
                  <a:gd name="T11" fmla="*/ 523 h 1255"/>
                  <a:gd name="T12" fmla="*/ 729 w 1446"/>
                  <a:gd name="T13" fmla="*/ 659 h 1255"/>
                  <a:gd name="T14" fmla="*/ 729 w 1446"/>
                  <a:gd name="T15" fmla="*/ 659 h 1255"/>
                  <a:gd name="T16" fmla="*/ 736 w 1446"/>
                  <a:gd name="T17" fmla="*/ 659 h 1255"/>
                  <a:gd name="T18" fmla="*/ 743 w 1446"/>
                  <a:gd name="T19" fmla="*/ 656 h 1255"/>
                  <a:gd name="T20" fmla="*/ 748 w 1446"/>
                  <a:gd name="T21" fmla="*/ 649 h 1255"/>
                  <a:gd name="T22" fmla="*/ 748 w 1446"/>
                  <a:gd name="T23" fmla="*/ 643 h 1255"/>
                  <a:gd name="T24" fmla="*/ 759 w 1446"/>
                  <a:gd name="T25" fmla="*/ 163 h 1255"/>
                  <a:gd name="T26" fmla="*/ 759 w 1446"/>
                  <a:gd name="T27" fmla="*/ 163 h 1255"/>
                  <a:gd name="T28" fmla="*/ 759 w 1446"/>
                  <a:gd name="T29" fmla="*/ 153 h 1255"/>
                  <a:gd name="T30" fmla="*/ 754 w 1446"/>
                  <a:gd name="T31" fmla="*/ 148 h 1255"/>
                  <a:gd name="T32" fmla="*/ 748 w 1446"/>
                  <a:gd name="T33" fmla="*/ 143 h 1255"/>
                  <a:gd name="T34" fmla="*/ 741 w 1446"/>
                  <a:gd name="T35" fmla="*/ 139 h 1255"/>
                  <a:gd name="T36" fmla="*/ 54 w 1446"/>
                  <a:gd name="T37" fmla="*/ 0 h 1255"/>
                  <a:gd name="T38" fmla="*/ 54 w 1446"/>
                  <a:gd name="T39" fmla="*/ 0 h 1255"/>
                  <a:gd name="T40" fmla="*/ 44 w 1446"/>
                  <a:gd name="T41" fmla="*/ 0 h 1255"/>
                  <a:gd name="T42" fmla="*/ 37 w 1446"/>
                  <a:gd name="T43" fmla="*/ 5 h 1255"/>
                  <a:gd name="T44" fmla="*/ 32 w 1446"/>
                  <a:gd name="T45" fmla="*/ 9 h 1255"/>
                  <a:gd name="T46" fmla="*/ 32 w 1446"/>
                  <a:gd name="T47" fmla="*/ 14 h 1255"/>
                  <a:gd name="T48" fmla="*/ 0 w 1446"/>
                  <a:gd name="T49" fmla="*/ 501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0" name="Freeform 50"/>
              <p:cNvSpPr>
                <a:spLocks/>
              </p:cNvSpPr>
              <p:nvPr/>
            </p:nvSpPr>
            <p:spPr bwMode="auto">
              <a:xfrm>
                <a:off x="2431" y="1330"/>
                <a:ext cx="1213" cy="718"/>
              </a:xfrm>
              <a:custGeom>
                <a:avLst/>
                <a:gdLst>
                  <a:gd name="T0" fmla="*/ 750 w 1424"/>
                  <a:gd name="T1" fmla="*/ 76 h 844"/>
                  <a:gd name="T2" fmla="*/ 750 w 1424"/>
                  <a:gd name="T3" fmla="*/ 41 h 844"/>
                  <a:gd name="T4" fmla="*/ 750 w 1424"/>
                  <a:gd name="T5" fmla="*/ 41 h 844"/>
                  <a:gd name="T6" fmla="*/ 750 w 1424"/>
                  <a:gd name="T7" fmla="*/ 32 h 844"/>
                  <a:gd name="T8" fmla="*/ 744 w 1424"/>
                  <a:gd name="T9" fmla="*/ 27 h 844"/>
                  <a:gd name="T10" fmla="*/ 738 w 1424"/>
                  <a:gd name="T11" fmla="*/ 22 h 844"/>
                  <a:gd name="T12" fmla="*/ 732 w 1424"/>
                  <a:gd name="T13" fmla="*/ 19 h 844"/>
                  <a:gd name="T14" fmla="*/ 640 w 1424"/>
                  <a:gd name="T15" fmla="*/ 0 h 844"/>
                  <a:gd name="T16" fmla="*/ 640 w 1424"/>
                  <a:gd name="T17" fmla="*/ 0 h 844"/>
                  <a:gd name="T18" fmla="*/ 556 w 1424"/>
                  <a:gd name="T19" fmla="*/ 43 h 844"/>
                  <a:gd name="T20" fmla="*/ 478 w 1424"/>
                  <a:gd name="T21" fmla="*/ 89 h 844"/>
                  <a:gd name="T22" fmla="*/ 399 w 1424"/>
                  <a:gd name="T23" fmla="*/ 137 h 844"/>
                  <a:gd name="T24" fmla="*/ 319 w 1424"/>
                  <a:gd name="T25" fmla="*/ 187 h 844"/>
                  <a:gd name="T26" fmla="*/ 160 w 1424"/>
                  <a:gd name="T27" fmla="*/ 292 h 844"/>
                  <a:gd name="T28" fmla="*/ 0 w 1424"/>
                  <a:gd name="T29" fmla="*/ 401 h 844"/>
                  <a:gd name="T30" fmla="*/ 0 w 1424"/>
                  <a:gd name="T31" fmla="*/ 401 h 844"/>
                  <a:gd name="T32" fmla="*/ 7 w 1424"/>
                  <a:gd name="T33" fmla="*/ 402 h 844"/>
                  <a:gd name="T34" fmla="*/ 223 w 1424"/>
                  <a:gd name="T35" fmla="*/ 442 h 844"/>
                  <a:gd name="T36" fmla="*/ 223 w 1424"/>
                  <a:gd name="T37" fmla="*/ 442 h 844"/>
                  <a:gd name="T38" fmla="*/ 316 w 1424"/>
                  <a:gd name="T39" fmla="*/ 377 h 844"/>
                  <a:gd name="T40" fmla="*/ 410 w 1424"/>
                  <a:gd name="T41" fmla="*/ 308 h 844"/>
                  <a:gd name="T42" fmla="*/ 410 w 1424"/>
                  <a:gd name="T43" fmla="*/ 308 h 844"/>
                  <a:gd name="T44" fmla="*/ 494 w 1424"/>
                  <a:gd name="T45" fmla="*/ 243 h 844"/>
                  <a:gd name="T46" fmla="*/ 578 w 1424"/>
                  <a:gd name="T47" fmla="*/ 185 h 844"/>
                  <a:gd name="T48" fmla="*/ 664 w 1424"/>
                  <a:gd name="T49" fmla="*/ 129 h 844"/>
                  <a:gd name="T50" fmla="*/ 750 w 1424"/>
                  <a:gd name="T51" fmla="*/ 76 h 844"/>
                  <a:gd name="T52" fmla="*/ 750 w 1424"/>
                  <a:gd name="T53" fmla="*/ 7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1" name="Freeform 51"/>
              <p:cNvSpPr>
                <a:spLocks/>
              </p:cNvSpPr>
              <p:nvPr/>
            </p:nvSpPr>
            <p:spPr bwMode="auto">
              <a:xfrm>
                <a:off x="3112" y="1785"/>
                <a:ext cx="524" cy="357"/>
              </a:xfrm>
              <a:custGeom>
                <a:avLst/>
                <a:gdLst>
                  <a:gd name="T0" fmla="*/ 322 w 615"/>
                  <a:gd name="T1" fmla="*/ 71 h 420"/>
                  <a:gd name="T2" fmla="*/ 324 w 615"/>
                  <a:gd name="T3" fmla="*/ 0 h 420"/>
                  <a:gd name="T4" fmla="*/ 324 w 615"/>
                  <a:gd name="T5" fmla="*/ 0 h 420"/>
                  <a:gd name="T6" fmla="*/ 243 w 615"/>
                  <a:gd name="T7" fmla="*/ 46 h 420"/>
                  <a:gd name="T8" fmla="*/ 161 w 615"/>
                  <a:gd name="T9" fmla="*/ 94 h 420"/>
                  <a:gd name="T10" fmla="*/ 80 w 615"/>
                  <a:gd name="T11" fmla="*/ 145 h 420"/>
                  <a:gd name="T12" fmla="*/ 0 w 615"/>
                  <a:gd name="T13" fmla="*/ 200 h 420"/>
                  <a:gd name="T14" fmla="*/ 110 w 615"/>
                  <a:gd name="T15" fmla="*/ 219 h 420"/>
                  <a:gd name="T16" fmla="*/ 110 w 615"/>
                  <a:gd name="T17" fmla="*/ 219 h 420"/>
                  <a:gd name="T18" fmla="*/ 217 w 615"/>
                  <a:gd name="T19" fmla="*/ 143 h 420"/>
                  <a:gd name="T20" fmla="*/ 217 w 615"/>
                  <a:gd name="T21" fmla="*/ 143 h 420"/>
                  <a:gd name="T22" fmla="*/ 270 w 615"/>
                  <a:gd name="T23" fmla="*/ 106 h 420"/>
                  <a:gd name="T24" fmla="*/ 322 w 615"/>
                  <a:gd name="T25" fmla="*/ 71 h 420"/>
                  <a:gd name="T26" fmla="*/ 322 w 615"/>
                  <a:gd name="T27" fmla="*/ 71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2" name="Freeform 52"/>
              <p:cNvSpPr>
                <a:spLocks/>
              </p:cNvSpPr>
              <p:nvPr/>
            </p:nvSpPr>
            <p:spPr bwMode="auto">
              <a:xfrm>
                <a:off x="2413" y="1134"/>
                <a:ext cx="1208" cy="1068"/>
              </a:xfrm>
              <a:custGeom>
                <a:avLst/>
                <a:gdLst>
                  <a:gd name="T0" fmla="*/ 46 w 1419"/>
                  <a:gd name="T1" fmla="*/ 0 h 1255"/>
                  <a:gd name="T2" fmla="*/ 46 w 1419"/>
                  <a:gd name="T3" fmla="*/ 0 h 1255"/>
                  <a:gd name="T4" fmla="*/ 44 w 1419"/>
                  <a:gd name="T5" fmla="*/ 9 h 1255"/>
                  <a:gd name="T6" fmla="*/ 12 w 1419"/>
                  <a:gd name="T7" fmla="*/ 494 h 1255"/>
                  <a:gd name="T8" fmla="*/ 12 w 1419"/>
                  <a:gd name="T9" fmla="*/ 494 h 1255"/>
                  <a:gd name="T10" fmla="*/ 14 w 1419"/>
                  <a:gd name="T11" fmla="*/ 503 h 1255"/>
                  <a:gd name="T12" fmla="*/ 19 w 1419"/>
                  <a:gd name="T13" fmla="*/ 511 h 1255"/>
                  <a:gd name="T14" fmla="*/ 22 w 1419"/>
                  <a:gd name="T15" fmla="*/ 515 h 1255"/>
                  <a:gd name="T16" fmla="*/ 32 w 1419"/>
                  <a:gd name="T17" fmla="*/ 517 h 1255"/>
                  <a:gd name="T18" fmla="*/ 741 w 1419"/>
                  <a:gd name="T19" fmla="*/ 652 h 1255"/>
                  <a:gd name="T20" fmla="*/ 741 w 1419"/>
                  <a:gd name="T21" fmla="*/ 652 h 1255"/>
                  <a:gd name="T22" fmla="*/ 745 w 1419"/>
                  <a:gd name="T23" fmla="*/ 652 h 1255"/>
                  <a:gd name="T24" fmla="*/ 745 w 1419"/>
                  <a:gd name="T25" fmla="*/ 652 h 1255"/>
                  <a:gd name="T26" fmla="*/ 743 w 1419"/>
                  <a:gd name="T27" fmla="*/ 654 h 1255"/>
                  <a:gd name="T28" fmla="*/ 738 w 1419"/>
                  <a:gd name="T29" fmla="*/ 656 h 1255"/>
                  <a:gd name="T30" fmla="*/ 734 w 1419"/>
                  <a:gd name="T31" fmla="*/ 659 h 1255"/>
                  <a:gd name="T32" fmla="*/ 729 w 1419"/>
                  <a:gd name="T33" fmla="*/ 659 h 1255"/>
                  <a:gd name="T34" fmla="*/ 19 w 1419"/>
                  <a:gd name="T35" fmla="*/ 523 h 1255"/>
                  <a:gd name="T36" fmla="*/ 19 w 1419"/>
                  <a:gd name="T37" fmla="*/ 523 h 1255"/>
                  <a:gd name="T38" fmla="*/ 12 w 1419"/>
                  <a:gd name="T39" fmla="*/ 523 h 1255"/>
                  <a:gd name="T40" fmla="*/ 5 w 1419"/>
                  <a:gd name="T41" fmla="*/ 517 h 1255"/>
                  <a:gd name="T42" fmla="*/ 3 w 1419"/>
                  <a:gd name="T43" fmla="*/ 511 h 1255"/>
                  <a:gd name="T44" fmla="*/ 0 w 1419"/>
                  <a:gd name="T45" fmla="*/ 501 h 1255"/>
                  <a:gd name="T46" fmla="*/ 32 w 1419"/>
                  <a:gd name="T47" fmla="*/ 14 h 1255"/>
                  <a:gd name="T48" fmla="*/ 32 w 1419"/>
                  <a:gd name="T49" fmla="*/ 14 h 1255"/>
                  <a:gd name="T50" fmla="*/ 32 w 1419"/>
                  <a:gd name="T51" fmla="*/ 9 h 1255"/>
                  <a:gd name="T52" fmla="*/ 37 w 1419"/>
                  <a:gd name="T53" fmla="*/ 5 h 1255"/>
                  <a:gd name="T54" fmla="*/ 42 w 1419"/>
                  <a:gd name="T55" fmla="*/ 3 h 1255"/>
                  <a:gd name="T56" fmla="*/ 46 w 1419"/>
                  <a:gd name="T57" fmla="*/ 0 h 1255"/>
                  <a:gd name="T58" fmla="*/ 46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3" name="Freeform 53"/>
              <p:cNvSpPr>
                <a:spLocks/>
              </p:cNvSpPr>
              <p:nvPr/>
            </p:nvSpPr>
            <p:spPr bwMode="auto">
              <a:xfrm>
                <a:off x="2469" y="1134"/>
                <a:ext cx="1175" cy="1068"/>
              </a:xfrm>
              <a:custGeom>
                <a:avLst/>
                <a:gdLst>
                  <a:gd name="T0" fmla="*/ 705 w 1380"/>
                  <a:gd name="T1" fmla="*/ 652 h 1255"/>
                  <a:gd name="T2" fmla="*/ 716 w 1380"/>
                  <a:gd name="T3" fmla="*/ 169 h 1255"/>
                  <a:gd name="T4" fmla="*/ 716 w 1380"/>
                  <a:gd name="T5" fmla="*/ 169 h 1255"/>
                  <a:gd name="T6" fmla="*/ 714 w 1380"/>
                  <a:gd name="T7" fmla="*/ 160 h 1255"/>
                  <a:gd name="T8" fmla="*/ 711 w 1380"/>
                  <a:gd name="T9" fmla="*/ 155 h 1255"/>
                  <a:gd name="T10" fmla="*/ 705 w 1380"/>
                  <a:gd name="T11" fmla="*/ 151 h 1255"/>
                  <a:gd name="T12" fmla="*/ 697 w 1380"/>
                  <a:gd name="T13" fmla="*/ 146 h 1255"/>
                  <a:gd name="T14" fmla="*/ 7 w 1380"/>
                  <a:gd name="T15" fmla="*/ 7 h 1255"/>
                  <a:gd name="T16" fmla="*/ 7 w 1380"/>
                  <a:gd name="T17" fmla="*/ 7 h 1255"/>
                  <a:gd name="T18" fmla="*/ 0 w 1380"/>
                  <a:gd name="T19" fmla="*/ 9 h 1255"/>
                  <a:gd name="T20" fmla="*/ 0 w 1380"/>
                  <a:gd name="T21" fmla="*/ 9 h 1255"/>
                  <a:gd name="T22" fmla="*/ 3 w 1380"/>
                  <a:gd name="T23" fmla="*/ 5 h 1255"/>
                  <a:gd name="T24" fmla="*/ 7 w 1380"/>
                  <a:gd name="T25" fmla="*/ 3 h 1255"/>
                  <a:gd name="T26" fmla="*/ 12 w 1380"/>
                  <a:gd name="T27" fmla="*/ 0 h 1255"/>
                  <a:gd name="T28" fmla="*/ 19 w 1380"/>
                  <a:gd name="T29" fmla="*/ 0 h 1255"/>
                  <a:gd name="T30" fmla="*/ 707 w 1380"/>
                  <a:gd name="T31" fmla="*/ 139 h 1255"/>
                  <a:gd name="T32" fmla="*/ 707 w 1380"/>
                  <a:gd name="T33" fmla="*/ 139 h 1255"/>
                  <a:gd name="T34" fmla="*/ 714 w 1380"/>
                  <a:gd name="T35" fmla="*/ 143 h 1255"/>
                  <a:gd name="T36" fmla="*/ 720 w 1380"/>
                  <a:gd name="T37" fmla="*/ 148 h 1255"/>
                  <a:gd name="T38" fmla="*/ 725 w 1380"/>
                  <a:gd name="T39" fmla="*/ 153 h 1255"/>
                  <a:gd name="T40" fmla="*/ 725 w 1380"/>
                  <a:gd name="T41" fmla="*/ 163 h 1255"/>
                  <a:gd name="T42" fmla="*/ 714 w 1380"/>
                  <a:gd name="T43" fmla="*/ 643 h 1255"/>
                  <a:gd name="T44" fmla="*/ 714 w 1380"/>
                  <a:gd name="T45" fmla="*/ 643 h 1255"/>
                  <a:gd name="T46" fmla="*/ 714 w 1380"/>
                  <a:gd name="T47" fmla="*/ 649 h 1255"/>
                  <a:gd name="T48" fmla="*/ 711 w 1380"/>
                  <a:gd name="T49" fmla="*/ 652 h 1255"/>
                  <a:gd name="T50" fmla="*/ 707 w 1380"/>
                  <a:gd name="T51" fmla="*/ 656 h 1255"/>
                  <a:gd name="T52" fmla="*/ 702 w 1380"/>
                  <a:gd name="T53" fmla="*/ 659 h 1255"/>
                  <a:gd name="T54" fmla="*/ 702 w 1380"/>
                  <a:gd name="T55" fmla="*/ 659 h 1255"/>
                  <a:gd name="T56" fmla="*/ 705 w 1380"/>
                  <a:gd name="T57" fmla="*/ 652 h 1255"/>
                  <a:gd name="T58" fmla="*/ 705 w 1380"/>
                  <a:gd name="T59" fmla="*/ 65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52" name="Text Box 54"/>
            <p:cNvSpPr txBox="1">
              <a:spLocks noChangeArrowheads="1"/>
            </p:cNvSpPr>
            <p:nvPr/>
          </p:nvSpPr>
          <p:spPr bwMode="auto">
            <a:xfrm>
              <a:off x="1983" y="1488"/>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screen</a:t>
              </a:r>
            </a:p>
          </p:txBody>
        </p:sp>
        <p:sp>
          <p:nvSpPr>
            <p:cNvPr id="13353" name="Rectangle 55"/>
            <p:cNvSpPr>
              <a:spLocks noChangeArrowheads="1"/>
            </p:cNvSpPr>
            <p:nvPr/>
          </p:nvSpPr>
          <p:spPr bwMode="auto">
            <a:xfrm>
              <a:off x="1935" y="1152"/>
              <a:ext cx="594" cy="71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2" name="Rectangle 72"/>
          <p:cNvSpPr>
            <a:spLocks noChangeArrowheads="1"/>
          </p:cNvSpPr>
          <p:nvPr/>
        </p:nvSpPr>
        <p:spPr bwMode="auto">
          <a:xfrm>
            <a:off x="3455988" y="4013200"/>
            <a:ext cx="4973637" cy="2122488"/>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23" name="Line 74"/>
          <p:cNvSpPr>
            <a:spLocks noChangeShapeType="1"/>
          </p:cNvSpPr>
          <p:nvPr/>
        </p:nvSpPr>
        <p:spPr bwMode="auto">
          <a:xfrm>
            <a:off x="2474913" y="2847975"/>
            <a:ext cx="5143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4" name="Line 75"/>
          <p:cNvSpPr>
            <a:spLocks noChangeShapeType="1"/>
          </p:cNvSpPr>
          <p:nvPr/>
        </p:nvSpPr>
        <p:spPr bwMode="auto">
          <a:xfrm>
            <a:off x="2474913" y="4364038"/>
            <a:ext cx="2571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5" name="Line 76"/>
          <p:cNvSpPr>
            <a:spLocks noChangeShapeType="1"/>
          </p:cNvSpPr>
          <p:nvPr/>
        </p:nvSpPr>
        <p:spPr bwMode="auto">
          <a:xfrm flipV="1">
            <a:off x="4641392" y="4787105"/>
            <a:ext cx="244933" cy="1698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3326" name="Group 88"/>
          <p:cNvGrpSpPr>
            <a:grpSpLocks/>
          </p:cNvGrpSpPr>
          <p:nvPr/>
        </p:nvGrpSpPr>
        <p:grpSpPr bwMode="auto">
          <a:xfrm>
            <a:off x="708025" y="942975"/>
            <a:ext cx="1311275" cy="439738"/>
            <a:chOff x="483" y="609"/>
            <a:chExt cx="826" cy="277"/>
          </a:xfrm>
        </p:grpSpPr>
        <p:sp>
          <p:nvSpPr>
            <p:cNvPr id="13348" name="Text Box 89"/>
            <p:cNvSpPr txBox="1">
              <a:spLocks noChangeArrowheads="1"/>
            </p:cNvSpPr>
            <p:nvPr/>
          </p:nvSpPr>
          <p:spPr bwMode="auto">
            <a:xfrm>
              <a:off x="496" y="636"/>
              <a:ext cx="8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b="0">
                  <a:solidFill>
                    <a:schemeClr val="bg1"/>
                  </a:solidFill>
                </a:rPr>
                <a:t>Tab</a:t>
              </a:r>
            </a:p>
          </p:txBody>
        </p:sp>
        <p:sp>
          <p:nvSpPr>
            <p:cNvPr id="13349" name="Freeform 90"/>
            <p:cNvSpPr>
              <a:spLocks/>
            </p:cNvSpPr>
            <p:nvPr/>
          </p:nvSpPr>
          <p:spPr bwMode="auto">
            <a:xfrm>
              <a:off x="483" y="609"/>
              <a:ext cx="813" cy="277"/>
            </a:xfrm>
            <a:custGeom>
              <a:avLst/>
              <a:gdLst>
                <a:gd name="T0" fmla="*/ 0 w 591"/>
                <a:gd name="T1" fmla="*/ 725 h 201"/>
                <a:gd name="T2" fmla="*/ 439 w 591"/>
                <a:gd name="T3" fmla="*/ 725 h 201"/>
                <a:gd name="T4" fmla="*/ 439 w 591"/>
                <a:gd name="T5" fmla="*/ 0 h 201"/>
                <a:gd name="T6" fmla="*/ 1707 w 591"/>
                <a:gd name="T7" fmla="*/ 0 h 201"/>
                <a:gd name="T8" fmla="*/ 1707 w 591"/>
                <a:gd name="T9" fmla="*/ 714 h 201"/>
                <a:gd name="T10" fmla="*/ 2116 w 591"/>
                <a:gd name="T11" fmla="*/ 714 h 201"/>
                <a:gd name="T12" fmla="*/ 0 60000 65536"/>
                <a:gd name="T13" fmla="*/ 0 60000 65536"/>
                <a:gd name="T14" fmla="*/ 0 60000 65536"/>
                <a:gd name="T15" fmla="*/ 0 60000 65536"/>
                <a:gd name="T16" fmla="*/ 0 60000 65536"/>
                <a:gd name="T17" fmla="*/ 0 60000 65536"/>
                <a:gd name="T18" fmla="*/ 0 w 591"/>
                <a:gd name="T19" fmla="*/ 0 h 201"/>
                <a:gd name="T20" fmla="*/ 591 w 591"/>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591" h="201">
                  <a:moveTo>
                    <a:pt x="0" y="201"/>
                  </a:moveTo>
                  <a:cubicBezTo>
                    <a:pt x="41" y="201"/>
                    <a:pt x="82" y="201"/>
                    <a:pt x="123" y="201"/>
                  </a:cubicBezTo>
                  <a:lnTo>
                    <a:pt x="123" y="0"/>
                  </a:lnTo>
                  <a:lnTo>
                    <a:pt x="477" y="0"/>
                  </a:lnTo>
                  <a:lnTo>
                    <a:pt x="477" y="198"/>
                  </a:lnTo>
                  <a:lnTo>
                    <a:pt x="591" y="198"/>
                  </a:ln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3327" name="Group 91"/>
          <p:cNvGrpSpPr>
            <a:grpSpLocks/>
          </p:cNvGrpSpPr>
          <p:nvPr/>
        </p:nvGrpSpPr>
        <p:grpSpPr bwMode="auto">
          <a:xfrm>
            <a:off x="476250" y="1803400"/>
            <a:ext cx="1658938" cy="765175"/>
            <a:chOff x="300" y="986"/>
            <a:chExt cx="1045" cy="482"/>
          </a:xfrm>
        </p:grpSpPr>
        <p:sp>
          <p:nvSpPr>
            <p:cNvPr id="13340" name="Rectangle 82"/>
            <p:cNvSpPr>
              <a:spLocks noChangeArrowheads="1"/>
            </p:cNvSpPr>
            <p:nvPr/>
          </p:nvSpPr>
          <p:spPr bwMode="auto">
            <a:xfrm>
              <a:off x="304" y="988"/>
              <a:ext cx="1041" cy="477"/>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3341" name="Freeform 80"/>
            <p:cNvSpPr>
              <a:spLocks/>
            </p:cNvSpPr>
            <p:nvPr/>
          </p:nvSpPr>
          <p:spPr bwMode="auto">
            <a:xfrm>
              <a:off x="300" y="986"/>
              <a:ext cx="1044" cy="482"/>
            </a:xfrm>
            <a:custGeom>
              <a:avLst/>
              <a:gdLst>
                <a:gd name="T0" fmla="*/ 0 w 1044"/>
                <a:gd name="T1" fmla="*/ 482 h 482"/>
                <a:gd name="T2" fmla="*/ 0 w 1044"/>
                <a:gd name="T3" fmla="*/ 0 h 482"/>
                <a:gd name="T4" fmla="*/ 1044 w 1044"/>
                <a:gd name="T5" fmla="*/ 0 h 482"/>
                <a:gd name="T6" fmla="*/ 1044 w 1044"/>
                <a:gd name="T7" fmla="*/ 64 h 482"/>
                <a:gd name="T8" fmla="*/ 184 w 1044"/>
                <a:gd name="T9" fmla="*/ 64 h 482"/>
                <a:gd name="T10" fmla="*/ 186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sp>
          <p:nvSpPr>
            <p:cNvPr id="13342" name="Text Box 81"/>
            <p:cNvSpPr txBox="1">
              <a:spLocks noChangeArrowheads="1"/>
            </p:cNvSpPr>
            <p:nvPr/>
          </p:nvSpPr>
          <p:spPr bwMode="auto">
            <a:xfrm>
              <a:off x="514" y="1027"/>
              <a:ext cx="80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Location</a:t>
              </a:r>
              <a:br>
                <a:rPr lang="en-US" sz="2200">
                  <a:solidFill>
                    <a:schemeClr val="bg1"/>
                  </a:solidFill>
                </a:rPr>
              </a:br>
              <a:r>
                <a:rPr lang="en-US" sz="2200">
                  <a:solidFill>
                    <a:schemeClr val="bg1"/>
                  </a:solidFill>
                </a:rPr>
                <a:t>Group</a:t>
              </a:r>
            </a:p>
          </p:txBody>
        </p:sp>
        <p:sp>
          <p:nvSpPr>
            <p:cNvPr id="13343" name="Rectangle 83"/>
            <p:cNvSpPr>
              <a:spLocks noChangeArrowheads="1"/>
            </p:cNvSpPr>
            <p:nvPr/>
          </p:nvSpPr>
          <p:spPr bwMode="auto">
            <a:xfrm>
              <a:off x="330" y="1050"/>
              <a:ext cx="131"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4" name="Line 84"/>
            <p:cNvSpPr>
              <a:spLocks noChangeShapeType="1"/>
            </p:cNvSpPr>
            <p:nvPr/>
          </p:nvSpPr>
          <p:spPr bwMode="auto">
            <a:xfrm flipH="1">
              <a:off x="353" y="1080"/>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5" name="Line 85"/>
            <p:cNvSpPr>
              <a:spLocks noChangeShapeType="1"/>
            </p:cNvSpPr>
            <p:nvPr/>
          </p:nvSpPr>
          <p:spPr bwMode="auto">
            <a:xfrm flipH="1">
              <a:off x="353" y="1128"/>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6" name="Line 86"/>
            <p:cNvSpPr>
              <a:spLocks noChangeShapeType="1"/>
            </p:cNvSpPr>
            <p:nvPr/>
          </p:nvSpPr>
          <p:spPr bwMode="auto">
            <a:xfrm flipH="1">
              <a:off x="353" y="1176"/>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7" name="Line 87"/>
            <p:cNvSpPr>
              <a:spLocks noChangeShapeType="1"/>
            </p:cNvSpPr>
            <p:nvPr/>
          </p:nvSpPr>
          <p:spPr bwMode="auto">
            <a:xfrm flipH="1">
              <a:off x="353" y="1224"/>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28" name="Line 92"/>
          <p:cNvSpPr>
            <a:spLocks noChangeShapeType="1"/>
          </p:cNvSpPr>
          <p:nvPr/>
        </p:nvSpPr>
        <p:spPr bwMode="auto">
          <a:xfrm>
            <a:off x="1395413" y="1377950"/>
            <a:ext cx="0" cy="3889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9" name="Group 99"/>
          <p:cNvGrpSpPr>
            <a:grpSpLocks/>
          </p:cNvGrpSpPr>
          <p:nvPr/>
        </p:nvGrpSpPr>
        <p:grpSpPr bwMode="auto">
          <a:xfrm>
            <a:off x="2736850" y="3954463"/>
            <a:ext cx="1504950" cy="644525"/>
            <a:chOff x="4410" y="543"/>
            <a:chExt cx="948" cy="406"/>
          </a:xfrm>
        </p:grpSpPr>
        <p:sp>
          <p:nvSpPr>
            <p:cNvPr id="13334" name="Rectangle 93"/>
            <p:cNvSpPr>
              <a:spLocks noChangeArrowheads="1"/>
            </p:cNvSpPr>
            <p:nvPr/>
          </p:nvSpPr>
          <p:spPr bwMode="auto">
            <a:xfrm>
              <a:off x="4410" y="543"/>
              <a:ext cx="948" cy="406"/>
            </a:xfrm>
            <a:prstGeom prst="rect">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sp>
          <p:nvSpPr>
            <p:cNvPr id="13335" name="Text Box 94"/>
            <p:cNvSpPr txBox="1">
              <a:spLocks noChangeArrowheads="1"/>
            </p:cNvSpPr>
            <p:nvPr/>
          </p:nvSpPr>
          <p:spPr bwMode="auto">
            <a:xfrm>
              <a:off x="4472" y="625"/>
              <a:ext cx="82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Location</a:t>
              </a:r>
              <a:br>
                <a:rPr lang="en-US" sz="1600">
                  <a:solidFill>
                    <a:schemeClr val="bg1"/>
                  </a:solidFill>
                </a:rPr>
              </a:br>
              <a:r>
                <a:rPr lang="en-US" sz="1600">
                  <a:solidFill>
                    <a:schemeClr val="bg1"/>
                  </a:solidFill>
                </a:rPr>
                <a:t>Group</a:t>
              </a:r>
            </a:p>
          </p:txBody>
        </p:sp>
        <p:sp>
          <p:nvSpPr>
            <p:cNvPr id="13336" name="Rectangle 95"/>
            <p:cNvSpPr>
              <a:spLocks noChangeArrowheads="1"/>
            </p:cNvSpPr>
            <p:nvPr/>
          </p:nvSpPr>
          <p:spPr bwMode="auto">
            <a:xfrm>
              <a:off x="4410" y="543"/>
              <a:ext cx="948" cy="74"/>
            </a:xfrm>
            <a:prstGeom prst="rect">
              <a:avLst/>
            </a:prstGeom>
            <a:solidFill>
              <a:srgbClr val="99CCFF"/>
            </a:solidFill>
            <a:ln w="12700" algn="ctr">
              <a:solidFill>
                <a:schemeClr val="bg1"/>
              </a:solidFill>
              <a:miter lim="800000"/>
              <a:headEnd/>
              <a:tailEnd/>
            </a:ln>
          </p:spPr>
          <p:txBody>
            <a:bodyPr lIns="0" tIns="0" rIns="0" bIns="0" anchor="ctr">
              <a:spAutoFit/>
            </a:bodyPr>
            <a:lstStyle/>
            <a:p>
              <a:endParaRPr lang="en-US"/>
            </a:p>
          </p:txBody>
        </p:sp>
        <p:sp>
          <p:nvSpPr>
            <p:cNvPr id="13337" name="Line 96"/>
            <p:cNvSpPr>
              <a:spLocks noChangeShapeType="1"/>
            </p:cNvSpPr>
            <p:nvPr/>
          </p:nvSpPr>
          <p:spPr bwMode="auto">
            <a:xfrm>
              <a:off x="4456"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8" name="Line 97"/>
            <p:cNvSpPr>
              <a:spLocks noChangeShapeType="1"/>
            </p:cNvSpPr>
            <p:nvPr/>
          </p:nvSpPr>
          <p:spPr bwMode="auto">
            <a:xfrm>
              <a:off x="4632"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9" name="Line 98"/>
            <p:cNvSpPr>
              <a:spLocks noChangeShapeType="1"/>
            </p:cNvSpPr>
            <p:nvPr/>
          </p:nvSpPr>
          <p:spPr bwMode="auto">
            <a:xfrm>
              <a:off x="4808"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330" name="Line 100"/>
          <p:cNvSpPr>
            <a:spLocks noChangeShapeType="1"/>
          </p:cNvSpPr>
          <p:nvPr/>
        </p:nvSpPr>
        <p:spPr bwMode="auto">
          <a:xfrm flipV="1">
            <a:off x="4631544" y="5445918"/>
            <a:ext cx="1080282" cy="3902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3331" name="Group 102"/>
          <p:cNvGrpSpPr>
            <a:grpSpLocks/>
          </p:cNvGrpSpPr>
          <p:nvPr/>
        </p:nvGrpSpPr>
        <p:grpSpPr bwMode="auto">
          <a:xfrm>
            <a:off x="625475" y="2212975"/>
            <a:ext cx="7947025" cy="4105275"/>
            <a:chOff x="394" y="1394"/>
            <a:chExt cx="5006" cy="2586"/>
          </a:xfrm>
        </p:grpSpPr>
        <p:sp>
          <p:nvSpPr>
            <p:cNvPr id="13332" name="Rectangle 71"/>
            <p:cNvSpPr>
              <a:spLocks noChangeArrowheads="1"/>
            </p:cNvSpPr>
            <p:nvPr/>
          </p:nvSpPr>
          <p:spPr bwMode="auto">
            <a:xfrm>
              <a:off x="394" y="1407"/>
              <a:ext cx="5006" cy="2573"/>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33" name="Line 101"/>
            <p:cNvSpPr>
              <a:spLocks noChangeShapeType="1"/>
            </p:cNvSpPr>
            <p:nvPr/>
          </p:nvSpPr>
          <p:spPr bwMode="auto">
            <a:xfrm>
              <a:off x="1644" y="1394"/>
              <a:ext cx="0" cy="25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noFill/>
        <a:ln w="12700" cap="flat" cmpd="sng" algn="ctr">
          <a:solidFill>
            <a:srgbClr val="FF0000"/>
          </a:solidFill>
          <a:prstDash val="solid"/>
          <a:round/>
          <a:headEnd type="none" w="med" len="med"/>
          <a:tailEnd type="none" w="med" len="med"/>
        </a:ln>
        <a:effectLst/>
      </a:spPr>
      <a:body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BE3F38-E1E1-4711-A7D8-518CC5C2B226}"/>
</file>

<file path=customXml/itemProps2.xml><?xml version="1.0" encoding="utf-8"?>
<ds:datastoreItem xmlns:ds="http://schemas.openxmlformats.org/officeDocument/2006/customXml" ds:itemID="{FB4686A2-1DF3-495F-90D6-4548967272DC}"/>
</file>

<file path=customXml/itemProps3.xml><?xml version="1.0" encoding="utf-8"?>
<ds:datastoreItem xmlns:ds="http://schemas.openxmlformats.org/officeDocument/2006/customXml" ds:itemID="{B98C6064-D011-4567-9366-2D722688D940}"/>
</file>

<file path=docProps/app.xml><?xml version="1.0" encoding="utf-8"?>
<Properties xmlns="http://schemas.openxmlformats.org/officeDocument/2006/extended-properties" xmlns:vt="http://schemas.openxmlformats.org/officeDocument/2006/docPropsVTypes">
  <Template/>
  <TotalTime>12687</TotalTime>
  <Words>2668</Words>
  <Application>Microsoft Office PowerPoint</Application>
  <PresentationFormat>On-screen Show (4:3)</PresentationFormat>
  <Paragraphs>270</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1_test-template</vt:lpstr>
      <vt:lpstr>Location Groups and Pages</vt:lpstr>
      <vt:lpstr>Lesson objectives</vt:lpstr>
      <vt:lpstr>Lesson outline</vt:lpstr>
      <vt:lpstr>Location groups</vt:lpstr>
      <vt:lpstr>Navigating within the location group</vt:lpstr>
      <vt:lpstr>Pages</vt:lpstr>
      <vt:lpstr>Two levels of navigation</vt:lpstr>
      <vt:lpstr>Location refs can point to location groups</vt:lpstr>
      <vt:lpstr>Architecture of a location group</vt:lpstr>
      <vt:lpstr>Location groups in the base application</vt:lpstr>
      <vt:lpstr>Location group and page configuration</vt:lpstr>
      <vt:lpstr>Lesson outline</vt:lpstr>
      <vt:lpstr>Information in location group PCF File</vt:lpstr>
      <vt:lpstr>Example PCF file: Claim (LocationGroup)</vt:lpstr>
      <vt:lpstr>Location group menu actions</vt:lpstr>
      <vt:lpstr>Location group info bar</vt:lpstr>
      <vt:lpstr>canVisit property</vt:lpstr>
      <vt:lpstr>Entry points</vt:lpstr>
      <vt:lpstr>Navigating to location groups</vt:lpstr>
      <vt:lpstr>Lesson outline</vt:lpstr>
      <vt:lpstr>Page PCFs</vt:lpstr>
      <vt:lpstr>Creating a new page</vt:lpstr>
      <vt:lpstr>canVisit property</vt:lpstr>
      <vt:lpstr>Edit mode</vt:lpstr>
      <vt:lpstr>Page-related labels</vt:lpstr>
      <vt:lpstr>Multiple entry points</vt:lpstr>
      <vt:lpstr>Navigate to pages or other location groups from location refs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Groups and Pages</dc:title>
  <dc:creator>Tom Rhoades</dc:creator>
  <dc:description>2020</dc:description>
  <cp:lastModifiedBy>Tom Rhoades</cp:lastModifiedBy>
  <cp:revision>1746</cp:revision>
  <dcterms:created xsi:type="dcterms:W3CDTF">2007-08-02T20:13:16Z</dcterms:created>
  <dcterms:modified xsi:type="dcterms:W3CDTF">2014-02-02T07:07:10Z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