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3.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7.xml" ContentType="application/vnd.openxmlformats-officedocument.presentationml.slide+xml"/>
  <Override PartName="/ppt/slides/slide16.xml" ContentType="application/vnd.openxmlformats-officedocument.presentationml.slide+xml"/>
  <Override PartName="/ppt/slides/slide45.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6.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33.xml" ContentType="application/vnd.openxmlformats-officedocument.presentationml.slide+xml"/>
  <Override PartName="/ppt/slides/slide37.xml" ContentType="application/vnd.openxmlformats-officedocument.presentationml.slide+xml"/>
  <Override PartName="/ppt/slides/slide43.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2.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38.xml" ContentType="application/vnd.openxmlformats-officedocument.presentationml.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44.xml" ContentType="application/vnd.openxmlformats-officedocument.presentationml.notesSlide+xml"/>
  <Override PartName="/ppt/notesSlides/notesSlide36.xml" ContentType="application/vnd.openxmlformats-officedocument.presentationml.notesSlide+xml"/>
  <Override PartName="/ppt/slideMasters/slideMaster1.xml" ContentType="application/vnd.openxmlformats-officedocument.presentationml.slideMaster+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13.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22.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50"/>
  </p:notesMasterIdLst>
  <p:handoutMasterIdLst>
    <p:handoutMasterId r:id="rId51"/>
  </p:handoutMasterIdLst>
  <p:sldIdLst>
    <p:sldId id="1192" r:id="rId2"/>
    <p:sldId id="1299" r:id="rId3"/>
    <p:sldId id="1300" r:id="rId4"/>
    <p:sldId id="1558" r:id="rId5"/>
    <p:sldId id="1559" r:id="rId6"/>
    <p:sldId id="1560" r:id="rId7"/>
    <p:sldId id="1561" r:id="rId8"/>
    <p:sldId id="1562" r:id="rId9"/>
    <p:sldId id="1563" r:id="rId10"/>
    <p:sldId id="1604" r:id="rId11"/>
    <p:sldId id="1565" r:id="rId12"/>
    <p:sldId id="1607" r:id="rId13"/>
    <p:sldId id="1603" r:id="rId14"/>
    <p:sldId id="1567" r:id="rId15"/>
    <p:sldId id="1597" r:id="rId16"/>
    <p:sldId id="1600" r:id="rId17"/>
    <p:sldId id="1568" r:id="rId18"/>
    <p:sldId id="1569" r:id="rId19"/>
    <p:sldId id="1570" r:id="rId20"/>
    <p:sldId id="1593" r:id="rId21"/>
    <p:sldId id="1594" r:id="rId22"/>
    <p:sldId id="1571" r:id="rId23"/>
    <p:sldId id="1572" r:id="rId24"/>
    <p:sldId id="1573" r:id="rId25"/>
    <p:sldId id="1574" r:id="rId26"/>
    <p:sldId id="1606" r:id="rId27"/>
    <p:sldId id="1608" r:id="rId28"/>
    <p:sldId id="1577" r:id="rId29"/>
    <p:sldId id="1609" r:id="rId30"/>
    <p:sldId id="1579" r:id="rId31"/>
    <p:sldId id="1601" r:id="rId32"/>
    <p:sldId id="1591" r:id="rId33"/>
    <p:sldId id="1592" r:id="rId34"/>
    <p:sldId id="1610" r:id="rId35"/>
    <p:sldId id="1596" r:id="rId36"/>
    <p:sldId id="1611" r:id="rId37"/>
    <p:sldId id="1584" r:id="rId38"/>
    <p:sldId id="1585" r:id="rId39"/>
    <p:sldId id="1598" r:id="rId40"/>
    <p:sldId id="1613" r:id="rId41"/>
    <p:sldId id="1614" r:id="rId42"/>
    <p:sldId id="1616" r:id="rId43"/>
    <p:sldId id="1586" r:id="rId44"/>
    <p:sldId id="1587" r:id="rId45"/>
    <p:sldId id="1605" r:id="rId46"/>
    <p:sldId id="1551" r:id="rId47"/>
    <p:sldId id="1554" r:id="rId48"/>
    <p:sldId id="1615" r:id="rId49"/>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18"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FF0000"/>
    <a:srgbClr val="FFFF00"/>
    <a:srgbClr val="CCFFCC"/>
    <a:srgbClr val="3366FF"/>
    <a:srgbClr val="CC0099"/>
    <a:srgbClr val="800080"/>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53" autoAdjust="0"/>
    <p:restoredTop sz="82014" autoAdjust="0"/>
  </p:normalViewPr>
  <p:slideViewPr>
    <p:cSldViewPr snapToGrid="0">
      <p:cViewPr>
        <p:scale>
          <a:sx n="76" d="100"/>
          <a:sy n="76" d="100"/>
        </p:scale>
        <p:origin x="-630" y="-288"/>
      </p:cViewPr>
      <p:guideLst>
        <p:guide orient="horz" pos="2160"/>
        <p:guide pos="2880"/>
      </p:guideLst>
    </p:cSldViewPr>
  </p:slideViewPr>
  <p:outlineViewPr>
    <p:cViewPr>
      <p:scale>
        <a:sx n="25" d="100"/>
        <a:sy n="2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30" d="100"/>
          <a:sy n="130" d="100"/>
        </p:scale>
        <p:origin x="-2814" y="169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openxmlformats.org/officeDocument/2006/relationships/customXml" Target="../customXml/item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s>
</file>

<file path=ppt/_rels/viewProps.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slide" Target="slides/slide21.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535F4202-FCC5-4FD0-9A2B-00E183A63AA3}" type="slidenum">
              <a:rPr lang="en-US" altLang="en-US"/>
              <a:pPr>
                <a:defRPr/>
              </a:pPr>
              <a:t>‹#›</a:t>
            </a:fld>
            <a:endParaRPr lang="en-US" altLang="en-US"/>
          </a:p>
        </p:txBody>
      </p:sp>
    </p:spTree>
    <p:extLst>
      <p:ext uri="{BB962C8B-B14F-4D97-AF65-F5344CB8AC3E}">
        <p14:creationId xmlns:p14="http://schemas.microsoft.com/office/powerpoint/2010/main" val="195257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54D74080-4445-4871-99E4-4677DE5C0A2E}"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latin typeface="Arial" charset="0"/>
              </a:defRPr>
            </a:lvl1pPr>
          </a:lstStyle>
          <a:p>
            <a:pPr>
              <a:defRPr/>
            </a:pPr>
            <a:r>
              <a:rPr lang="en-US" altLang="en-US"/>
              <a:t>	Line of Business: Typelists - </a:t>
            </a:r>
            <a:fld id="{3DCA9550-053B-4DDD-B3F2-087A83BDD986}" type="slidenum">
              <a:rPr lang="en-US" altLang="en-US"/>
              <a:pPr>
                <a:defRPr/>
              </a:pPr>
              <a:t>‹#›</a:t>
            </a:fld>
            <a:endParaRPr lang="en-US" altLang="en-US"/>
          </a:p>
        </p:txBody>
      </p:sp>
    </p:spTree>
    <p:extLst>
      <p:ext uri="{BB962C8B-B14F-4D97-AF65-F5344CB8AC3E}">
        <p14:creationId xmlns:p14="http://schemas.microsoft.com/office/powerpoint/2010/main" val="28159386"/>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|EON~001|</a:t>
            </a:r>
            <a:endParaRPr lang="en-US" sz="100">
              <a:solidFill>
                <a:srgbClr val="FFFFFF"/>
              </a:solidFill>
              <a:latin typeface="Arial"/>
            </a:endParaRPr>
          </a:p>
        </p:txBody>
      </p:sp>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Line of Business: </a:t>
            </a:r>
            <a:r>
              <a:rPr lang="en-US" altLang="en-US" sz="1200" b="0" dirty="0" err="1" smtClean="0">
                <a:solidFill>
                  <a:schemeClr val="tx1"/>
                </a:solidFill>
              </a:rPr>
              <a:t>Typelists</a:t>
            </a:r>
            <a:r>
              <a:rPr lang="en-US" altLang="en-US" sz="1200" b="0" dirty="0" smtClean="0">
                <a:solidFill>
                  <a:schemeClr val="tx1"/>
                </a:solidFill>
              </a:rPr>
              <a:t> - </a:t>
            </a:r>
            <a:fld id="{C52A6EB9-D0CB-44EB-9C81-B84EE5992E9A}" type="slidenum">
              <a:rPr lang="en-US" altLang="en-US" sz="1200" b="0" smtClean="0">
                <a:solidFill>
                  <a:schemeClr val="tx1"/>
                </a:solidFill>
              </a:rPr>
              <a:pPr eaLnBrk="1" hangingPunct="1"/>
              <a:t>1</a:t>
            </a:fld>
            <a:endParaRPr lang="en-US" altLang="en-US" sz="1200" b="0" dirty="0" smtClean="0">
              <a:solidFill>
                <a:schemeClr val="tx1"/>
              </a:solidFill>
            </a:endParaRPr>
          </a:p>
        </p:txBody>
      </p:sp>
      <p:sp>
        <p:nvSpPr>
          <p:cNvPr id="50180" name="Rectangle 2"/>
          <p:cNvSpPr>
            <a:spLocks noGrp="1" noRot="1" noChangeAspect="1" noChangeArrowheads="1" noTextEdit="1"/>
          </p:cNvSpPr>
          <p:nvPr>
            <p:ph type="sldImg"/>
          </p:nvPr>
        </p:nvSpPr>
        <p:spPr>
          <a:xfrm>
            <a:off x="715963" y="630238"/>
            <a:ext cx="5430837"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|EON~010|</a:t>
            </a:r>
            <a:endParaRPr lang="en-US" sz="100">
              <a:solidFill>
                <a:srgbClr val="FFFFFF"/>
              </a:solidFill>
              <a:latin typeface="Arial"/>
            </a:endParaRPr>
          </a:p>
        </p:txBody>
      </p:sp>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134FAA8B-DD9B-4FFD-8E80-BC45355C5402}"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coverage is a type of loss included in the policy for which the carrier will compensate the insured.</a:t>
            </a:r>
            <a:endParaRPr lang="en-US" dirty="0" smtClean="0">
              <a:solidFill>
                <a:srgbClr val="FF0000"/>
              </a:solidFill>
            </a:endParaRPr>
          </a:p>
          <a:p>
            <a:pPr lvl="1" eaLnBrk="1" hangingPunct="1"/>
            <a:r>
              <a:rPr lang="en-US" dirty="0" smtClean="0"/>
              <a:t>Examples for Commercial Package policy type: General Liability, Building Coverage, Extra Expense Coverage</a:t>
            </a:r>
          </a:p>
          <a:p>
            <a:pPr lvl="1" eaLnBrk="1" hangingPunct="1"/>
            <a:r>
              <a:rPr lang="en-US" dirty="0" smtClean="0"/>
              <a:t>Examples for Commercial Property policy type: Building Coverage, Extra Expense Coverage</a:t>
            </a:r>
          </a:p>
          <a:p>
            <a:pPr lvl="1" eaLnBrk="1" hangingPunct="1"/>
            <a:r>
              <a:rPr lang="en-US" dirty="0" smtClean="0"/>
              <a:t>Examples for Homeowners policy type: Homeowners Medical Payments</a:t>
            </a:r>
          </a:p>
          <a:p>
            <a:pPr eaLnBrk="1" hangingPunct="1"/>
            <a:r>
              <a:rPr lang="en-US" dirty="0" err="1" smtClean="0"/>
              <a:t>PolicyType</a:t>
            </a:r>
            <a:r>
              <a:rPr lang="en-US" dirty="0" smtClean="0"/>
              <a:t> to </a:t>
            </a:r>
            <a:r>
              <a:rPr lang="en-US" dirty="0" err="1" smtClean="0"/>
              <a:t>CoverageType</a:t>
            </a:r>
            <a:r>
              <a:rPr lang="en-US" dirty="0" smtClean="0"/>
              <a:t> is M:M (many-to-many).</a:t>
            </a:r>
          </a:p>
          <a:p>
            <a:pPr lvl="1" eaLnBrk="1" hangingPunct="1"/>
            <a:r>
              <a:rPr lang="en-US" dirty="0" smtClean="0"/>
              <a:t>A type of policy can include many coverages. For example, Commercial Package includes General Liability, Building Coverage, Extra Expense Coverage.</a:t>
            </a:r>
          </a:p>
          <a:p>
            <a:pPr lvl="1" eaLnBrk="1" hangingPunct="1"/>
            <a:r>
              <a:rPr lang="en-US" dirty="0" smtClean="0"/>
              <a:t>A coverage may be available on more than one policy type. For example, Building Coverage is offered on both Commercial Package and Commercial Property policy types.</a:t>
            </a: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|EON~011|</a:t>
            </a:r>
            <a:endParaRPr lang="en-US" sz="100">
              <a:solidFill>
                <a:srgbClr val="FFFFFF"/>
              </a:solidFill>
              <a:latin typeface="Arial"/>
            </a:endParaRPr>
          </a:p>
        </p:txBody>
      </p:sp>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D7ADE3C0-B79A-454D-821F-4A580527F221}"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screenshot above shows</a:t>
            </a:r>
            <a:r>
              <a:rPr lang="en-US" baseline="0" dirty="0" smtClean="0"/>
              <a:t> one important </a:t>
            </a:r>
            <a:r>
              <a:rPr lang="en-US" dirty="0" smtClean="0"/>
              <a:t>place where </a:t>
            </a:r>
            <a:r>
              <a:rPr lang="en-US" dirty="0" err="1" smtClean="0"/>
              <a:t>CoverageType</a:t>
            </a:r>
            <a:r>
              <a:rPr lang="en-US" dirty="0" smtClean="0"/>
              <a:t> appears and changes how the application behaves.</a:t>
            </a:r>
            <a:br>
              <a:rPr lang="en-US" dirty="0" smtClean="0"/>
            </a:br>
            <a:endParaRPr lang="en-US" dirty="0" smtClean="0"/>
          </a:p>
          <a:p>
            <a:pPr eaLnBrk="1" hangingPunct="1"/>
            <a:r>
              <a:rPr lang="en-US" dirty="0" smtClean="0"/>
              <a:t>The first example is from the Policy &gt; General screen for an auto claim, at the bottom of the screen. The Policy-level Coverages list lists the coverages on the policy. The first column identifies the type of each coverage.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|EON~012|</a:t>
            </a:r>
            <a:endParaRPr lang="en-US" sz="100">
              <a:solidFill>
                <a:srgbClr val="FFFFFF"/>
              </a:solidFill>
              <a:latin typeface="Arial"/>
            </a:endParaRPr>
          </a:p>
        </p:txBody>
      </p:sp>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D7ADE3C0-B79A-454D-821F-4A580527F221}"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second example is the list of Exposures on a claim (Exposures screen). Recall that an exposure is used to track the money "from" one coverage to one claimant. The Exposures list view lists the coverage type (and claimant) for each exposure. The “Type” column on</a:t>
            </a:r>
            <a:r>
              <a:rPr lang="en-US" baseline="0" dirty="0" smtClean="0"/>
              <a:t> this screen is explained in the next slide.</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|EON~013|</a:t>
            </a:r>
            <a:endParaRPr lang="en-US" sz="100">
              <a:solidFill>
                <a:srgbClr val="FFFFFF"/>
              </a:solidFill>
              <a:latin typeface="Arial"/>
            </a:endParaRPr>
          </a:p>
        </p:txBody>
      </p:sp>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F6EA4594-9A55-4DB9-AACE-15340EDA56A5}"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During the claims process, an adjuster must gather information about the loss as it pertains to the relevant coverage. Theoretically, ClaimCenter could have a separate detail view for every coverage offered by the carrier. This would be unwieldy, as it is not unusual for a carrier to offer hundreds of coverages across all lines of business.</a:t>
            </a:r>
          </a:p>
          <a:p>
            <a:pPr eaLnBrk="1" hangingPunct="1"/>
            <a:r>
              <a:rPr lang="en-US" dirty="0" smtClean="0"/>
              <a:t>To simplify the gathering of information, ClaimCenter has the concept of an "exposure type". It is a set of information needed during claims processing that relates to one or more similar type of coverages. For example, “Collision” and “</a:t>
            </a:r>
            <a:r>
              <a:rPr lang="en-US" dirty="0" smtClean="0">
                <a:solidFill>
                  <a:schemeClr val="bg1"/>
                </a:solidFill>
              </a:rPr>
              <a:t>Liability – Bodily Injury and Property Damage”</a:t>
            </a:r>
            <a:r>
              <a:rPr lang="en-US" dirty="0" smtClean="0"/>
              <a:t> both cover damage to a vehicle. (Collision covers damage to the insured vehicle from collision with another object. “</a:t>
            </a:r>
            <a:r>
              <a:rPr lang="en-US" dirty="0" smtClean="0">
                <a:solidFill>
                  <a:schemeClr val="bg1"/>
                </a:solidFill>
              </a:rPr>
              <a:t>Liability – Bodily Injury and Property Damage”</a:t>
            </a:r>
            <a:r>
              <a:rPr lang="en-US" dirty="0" smtClean="0"/>
              <a:t> covers damage to a third-party vehicle.) When a vehicle is damaged, the same sort of information needs to be gathered (What is the extent of damage?, Was the vehicle towed?, Is the vehicle a total loss?), regardless of which coverage is involved. Therefore, the two coverages are mapped to a single exposure type (vehicle damage), and it is this exposure type which is used to govern the information to gather during the claims process.</a:t>
            </a:r>
          </a:p>
          <a:p>
            <a:pPr eaLnBrk="1" hangingPunct="1"/>
            <a:r>
              <a:rPr lang="en-US" dirty="0" err="1" smtClean="0"/>
              <a:t>CoverageType</a:t>
            </a:r>
            <a:r>
              <a:rPr lang="en-US" dirty="0" smtClean="0"/>
              <a:t> to </a:t>
            </a:r>
            <a:r>
              <a:rPr lang="en-US" dirty="0" err="1" smtClean="0"/>
              <a:t>ExposureType</a:t>
            </a:r>
            <a:r>
              <a:rPr lang="en-US" dirty="0" smtClean="0"/>
              <a:t> is M:M (many-to-many).</a:t>
            </a:r>
          </a:p>
          <a:p>
            <a:pPr lvl="1" eaLnBrk="1" hangingPunct="1"/>
            <a:r>
              <a:rPr lang="en-US" dirty="0" smtClean="0"/>
              <a:t>A coverage type can map to multiple exposure types. (“L</a:t>
            </a:r>
            <a:r>
              <a:rPr lang="en-US" dirty="0" smtClean="0">
                <a:solidFill>
                  <a:schemeClr val="bg1"/>
                </a:solidFill>
              </a:rPr>
              <a:t>iability – Bodily Injury and Property Damage”</a:t>
            </a:r>
            <a:r>
              <a:rPr lang="en-US" dirty="0" smtClean="0"/>
              <a:t> maps to Vehicle Damage (how was vehicle damaged?), Property Damage (how was non-vehicle property damaged?), and Bodily Injury Damage (how was the person injured?)</a:t>
            </a:r>
          </a:p>
          <a:p>
            <a:pPr lvl="1" eaLnBrk="1" hangingPunct="1"/>
            <a:r>
              <a:rPr lang="en-US" dirty="0" smtClean="0"/>
              <a:t>An exposure type can map to multiple coverage types. (Vehicle damage maps to Collision and “L</a:t>
            </a:r>
            <a:r>
              <a:rPr lang="en-US" dirty="0" smtClean="0">
                <a:solidFill>
                  <a:schemeClr val="bg1"/>
                </a:solidFill>
              </a:rPr>
              <a:t>iability – Bodily Injury and Property Damage”</a:t>
            </a:r>
            <a:r>
              <a:rPr lang="en-US" dirty="0" smtClean="0"/>
              <a:t>.)</a:t>
            </a:r>
          </a:p>
          <a:p>
            <a:pPr eaLnBrk="1" hangingPunct="1"/>
            <a:r>
              <a:rPr lang="en-US" dirty="0" smtClean="0"/>
              <a:t>However, the </a:t>
            </a:r>
            <a:r>
              <a:rPr lang="en-US" dirty="0" err="1" smtClean="0"/>
              <a:t>CoverageType</a:t>
            </a:r>
            <a:r>
              <a:rPr lang="en-US" dirty="0" smtClean="0"/>
              <a:t>-to-</a:t>
            </a:r>
            <a:r>
              <a:rPr lang="en-US" dirty="0" err="1" smtClean="0"/>
              <a:t>ExposureType</a:t>
            </a:r>
            <a:r>
              <a:rPr lang="en-US" dirty="0" smtClean="0"/>
              <a:t> relationship is implemented technically unlike all the other relationships.</a:t>
            </a:r>
            <a:r>
              <a:rPr lang="en-US" baseline="0" dirty="0" smtClean="0"/>
              <a:t> This will be explained in a few slides.</a:t>
            </a:r>
            <a:endParaRPr lang="en-US" dirty="0" smtClean="0"/>
          </a:p>
          <a:p>
            <a:pPr lvl="1" eaLnBrk="1" hangingPunct="1">
              <a:buFontTx/>
              <a:buNone/>
            </a:pP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|EON~014|</a:t>
            </a:r>
            <a:endParaRPr lang="en-US" sz="100">
              <a:solidFill>
                <a:srgbClr val="FFFFFF"/>
              </a:solidFill>
              <a:latin typeface="Arial"/>
            </a:endParaRPr>
          </a:p>
        </p:txBody>
      </p:sp>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FC3C3ACE-AFE0-42CD-A126-94A7CF8E7EE1}"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screenshots above show several places where </a:t>
            </a:r>
            <a:r>
              <a:rPr lang="en-US" dirty="0" err="1" smtClean="0"/>
              <a:t>ExposureType</a:t>
            </a:r>
            <a:r>
              <a:rPr lang="en-US" dirty="0" smtClean="0"/>
              <a:t> appears and/or changes how the application behaves.</a:t>
            </a:r>
            <a:br>
              <a:rPr lang="en-US" dirty="0" smtClean="0"/>
            </a:br>
            <a:endParaRPr lang="en-US" dirty="0" smtClean="0"/>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The screenshot</a:t>
            </a:r>
            <a:r>
              <a:rPr lang="en-US" baseline="0" dirty="0" smtClean="0"/>
              <a:t> at the top </a:t>
            </a:r>
            <a:r>
              <a:rPr lang="en-US" dirty="0" smtClean="0"/>
              <a:t>is the list of Exposures on a claim. The Exposures list view lists the exposure type for each exposure. Note that Vehicle</a:t>
            </a:r>
            <a:r>
              <a:rPr lang="en-US" baseline="0" dirty="0" smtClean="0"/>
              <a:t> appears twice – as an exposure type related to </a:t>
            </a:r>
            <a:r>
              <a:rPr lang="en-US" i="1" baseline="0" dirty="0" smtClean="0"/>
              <a:t>Collision</a:t>
            </a:r>
            <a:r>
              <a:rPr lang="en-US" baseline="0" dirty="0" smtClean="0"/>
              <a:t> as well as </a:t>
            </a:r>
            <a:r>
              <a:rPr lang="en-US" i="1" baseline="0" dirty="0" smtClean="0"/>
              <a:t>Liability Bodily Injury and Property Damage</a:t>
            </a:r>
            <a:r>
              <a:rPr lang="en-US" baseline="0" dirty="0" smtClean="0"/>
              <a:t>.</a:t>
            </a:r>
            <a:endParaRPr lang="en-US" dirty="0" smtClean="0"/>
          </a:p>
          <a:p>
            <a:pPr eaLnBrk="1" hangingPunct="1"/>
            <a:r>
              <a:rPr lang="en-US" dirty="0" smtClean="0"/>
              <a:t>The screenshots at</a:t>
            </a:r>
            <a:r>
              <a:rPr lang="en-US" baseline="0" dirty="0" smtClean="0"/>
              <a:t> bottom </a:t>
            </a:r>
            <a:r>
              <a:rPr lang="en-US" dirty="0" smtClean="0"/>
              <a:t>example are examples</a:t>
            </a:r>
            <a:r>
              <a:rPr lang="en-US" baseline="0" dirty="0" smtClean="0"/>
              <a:t> of new exposure detail views visible when exposures are created</a:t>
            </a:r>
            <a:r>
              <a:rPr lang="en-US" dirty="0" smtClean="0"/>
              <a:t>. The exposure type appears in the title bar.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|EON~015|</a:t>
            </a:r>
            <a:endParaRPr lang="en-US" sz="100">
              <a:solidFill>
                <a:srgbClr val="FFFFFF"/>
              </a:solidFill>
              <a:latin typeface="Arial"/>
            </a:endParaRPr>
          </a:p>
        </p:txBody>
      </p:sp>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AB8299D8-5394-4D05-9CBE-6D843A589155}"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first example, Collision coverage (from an auto policy) maps to the Vehicle (damage) exposure type. Whenever a loss is covered by the collision coverage, the adjuster must gather information about the damage done to the vehicle. No other information will ever be relevant to that coverage.</a:t>
            </a:r>
          </a:p>
          <a:p>
            <a:pPr eaLnBrk="1" hangingPunct="1"/>
            <a:r>
              <a:rPr lang="en-US" dirty="0" smtClean="0"/>
              <a:t>In the second example, “Liability – Bodily Injury and Property damage" (for an auto policy) coverage maps to the all of BI (Bodily Injury)(damage), Vehicle (damage), and Property (damage) exposure types. Whenever a loss is covered by this coverage, the adjuster must gather information either about an injury, a damaged vehicle, or a damaged piece of property. The relevant exposure type depends on what was damaged.</a:t>
            </a:r>
          </a:p>
          <a:p>
            <a:pPr eaLnBrk="1" hangingPunct="1"/>
            <a:r>
              <a:rPr lang="en-US" dirty="0" smtClean="0"/>
              <a:t>In the third example, General Liability coverage (for a Commercial Package policy) maps only to the General (damage) exposure. However, the policy outlines two limits for the coverage: a $100,000 limit on Premises/Operations, and a $50,000 limit on Products/Completed Operations. In both cases, the adjuster must gather similar information about the damage, but the financial exposure is different based on the circumstance of the loss.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|EON~016|</a:t>
            </a:r>
            <a:endParaRPr lang="en-US" sz="100">
              <a:solidFill>
                <a:srgbClr val="FFFFFF"/>
              </a:solidFill>
              <a:latin typeface="Arial"/>
            </a:endParaRPr>
          </a:p>
        </p:txBody>
      </p:sp>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402316AA-C20D-46B5-8F33-0FFFA7A7A086}"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|EON~017|</a:t>
            </a:r>
            <a:endParaRPr lang="en-US" sz="100">
              <a:solidFill>
                <a:srgbClr val="FFFFFF"/>
              </a:solidFill>
              <a:latin typeface="Arial"/>
            </a:endParaRPr>
          </a:p>
        </p:txBody>
      </p:sp>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9C0DF7A5-19EA-4334-863A-5C92C001F989}"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coverage subtype is a pair consisting of one coverage type and one exposure type. It breaks down the M:M (many-to-many) relationship between </a:t>
            </a:r>
            <a:r>
              <a:rPr lang="en-US" dirty="0" err="1" smtClean="0"/>
              <a:t>CoverageType</a:t>
            </a:r>
            <a:r>
              <a:rPr lang="en-US" dirty="0" smtClean="0"/>
              <a:t> and </a:t>
            </a:r>
            <a:r>
              <a:rPr lang="en-US" dirty="0" err="1" smtClean="0"/>
              <a:t>ExposureType</a:t>
            </a:r>
            <a:r>
              <a:rPr lang="en-US" dirty="0" smtClean="0"/>
              <a:t> into two 1:M (one-to-many) relationships. Because it is establishing a valid coverage/exposure pair, a coverage subtype must have exactly one parent (one coverage) and one child (one exposure).</a:t>
            </a:r>
          </a:p>
          <a:p>
            <a:pPr eaLnBrk="1" hangingPunct="1"/>
            <a:r>
              <a:rPr lang="en-US" b="1" dirty="0" smtClean="0"/>
              <a:t>Why Is This Level Needed?</a:t>
            </a:r>
          </a:p>
          <a:p>
            <a:pPr eaLnBrk="1" hangingPunct="1"/>
            <a:r>
              <a:rPr lang="en-US" dirty="0" smtClean="0"/>
              <a:t>The coverage subtype level is needed for coverages which are "complex". A coverage is complex when the exposure created from the coverage needs to specify not only what information to gather (the exposure type) but also the circumstance of the loss (coverage subtype). For example, General Liability coverage (for a Commercial Package policy) could have two limits for the coverage: a $100,000 limit on Premises/Operations, and a $50,000 limit on Products/Completed Operations. The exposure type is used to specify that information must be gathered about damaged property. The coverage subtype is used to determine which limit is relevant. Note that there is nothing on the coverage subtype itself that provides this functionality – Gosu functions can check the </a:t>
            </a:r>
            <a:r>
              <a:rPr lang="en-US" dirty="0" err="1" smtClean="0"/>
              <a:t>exposure.CoverageSubType</a:t>
            </a:r>
            <a:r>
              <a:rPr lang="en-US" dirty="0" smtClean="0"/>
              <a:t> field before taking actions.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|EON~018|</a:t>
            </a:r>
            <a:endParaRPr lang="en-US" sz="100">
              <a:solidFill>
                <a:srgbClr val="FFFFFF"/>
              </a:solidFill>
              <a:latin typeface="Arial"/>
            </a:endParaRPr>
          </a:p>
        </p:txBody>
      </p:sp>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575E621D-361B-47B7-A9DF-1329AC093409}"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66564" name="Rectangle 2"/>
          <p:cNvSpPr>
            <a:spLocks noGrp="1" noRot="1" noChangeAspect="1" noChangeArrowheads="1" noTextEdit="1"/>
          </p:cNvSpPr>
          <p:nvPr>
            <p:ph type="sldImg"/>
          </p:nvPr>
        </p:nvSpPr>
        <p:spPr>
          <a:xfrm>
            <a:off x="715963" y="630238"/>
            <a:ext cx="5432425" cy="4073525"/>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screenshots above show two places where </a:t>
            </a:r>
            <a:r>
              <a:rPr lang="en-US" dirty="0" err="1" smtClean="0"/>
              <a:t>CoverageSubtype</a:t>
            </a:r>
            <a:r>
              <a:rPr lang="en-US" dirty="0" smtClean="0"/>
              <a:t> appears and/or changes how the application behaves.</a:t>
            </a:r>
            <a:br>
              <a:rPr lang="en-US" dirty="0" smtClean="0"/>
            </a:br>
            <a:endParaRPr lang="en-US" dirty="0" smtClean="0"/>
          </a:p>
          <a:p>
            <a:pPr eaLnBrk="1" hangingPunct="1"/>
            <a:r>
              <a:rPr lang="en-US" dirty="0" smtClean="0"/>
              <a:t>The first example is from the New Exposure menu. It is used during exposure creation. In the series of cascading menus (with extraneous</a:t>
            </a:r>
            <a:r>
              <a:rPr lang="en-US" baseline="0" dirty="0" smtClean="0"/>
              <a:t> information from the screen removed)</a:t>
            </a:r>
            <a:r>
              <a:rPr lang="en-US" dirty="0" smtClean="0"/>
              <a:t>, we can see that the user has decided to choose an exposure "by coverage," which means that they are selecting from a list of coverages that are </a:t>
            </a:r>
            <a:r>
              <a:rPr lang="en-US" b="1" u="sng" dirty="0" smtClean="0"/>
              <a:t>on the current policy</a:t>
            </a:r>
            <a:r>
              <a:rPr lang="en-US" dirty="0" smtClean="0"/>
              <a:t>. The current policy has two vehicles on it, a 1996 Toyota Corolla and a 1997 Saturn SL. The current claim involves the Corolla, so the user has selected that vehicle. There appear to be four coverages on the vehicle. Only one of the coverages (Liability – Bodily Injury and Property Damage) has more than one coverage subtype, which is why that coverage has an additional menu. </a:t>
            </a:r>
          </a:p>
          <a:p>
            <a:pPr eaLnBrk="1" hangingPunct="1"/>
            <a:r>
              <a:rPr lang="en-US" dirty="0" smtClean="0"/>
              <a:t>The second example is the detail view for an existing exposure. The (primary) coverage and coverage subtype are listed.</a:t>
            </a:r>
          </a:p>
          <a:p>
            <a:pPr eaLnBrk="1" hangingPunct="1"/>
            <a:endParaRPr lang="en-US" dirty="0" smtClean="0"/>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NOTE:</a:t>
            </a:r>
            <a:r>
              <a:rPr lang="en-US" baseline="0" dirty="0" smtClean="0"/>
              <a:t> If </a:t>
            </a:r>
            <a:r>
              <a:rPr lang="en-US" dirty="0" smtClean="0"/>
              <a:t>creating exposures by the "Choose by Coverage Type" option (which is not shown in the screenshots), ClaimCenter lists all coverages for the claim's type of policy. These coverages may or may not actually be on the policy selected at the start of the claim wizard. In some cases, users need this option because the policy system may be unavailable or because the policy is not up-to-date and the adjuster wanted to allow for adding coverages that the customer believes her or she has. Coverages are defined in the LOB (Line of Business)</a:t>
            </a:r>
            <a:r>
              <a:rPr lang="en-US" baseline="0" dirty="0" smtClean="0"/>
              <a:t> model, which is a way to identify and categorize all the possible types of coverages provided by a carrier.</a:t>
            </a:r>
            <a:endParaRPr lang="en-US" dirty="0" smtClean="0"/>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|EON~019|</a:t>
            </a:r>
            <a:endParaRPr lang="en-US" sz="100">
              <a:solidFill>
                <a:srgbClr val="FFFFFF"/>
              </a:solidFill>
              <a:latin typeface="Arial"/>
            </a:endParaRPr>
          </a:p>
        </p:txBody>
      </p:sp>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3CC513BB-59CE-402B-B0C1-2829BF290765}"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Information about the LossType, LOBCode, PolicyType, CoverageType and CoverageSubtype is ultimately determined by the policy administration system (PAS). ClaimCenter has information local to itself about the structure of a policy, but this information is designed to map to what is stored in the PAS so that when policies are retrieved from the PAS, ClaimCenter knows how to interpret them.</a:t>
            </a:r>
          </a:p>
          <a:p>
            <a:pPr eaLnBrk="1" hangingPunct="1"/>
            <a:r>
              <a:rPr lang="en-US" smtClean="0"/>
              <a:t>Information about ExposureType is unique to ClaimCenter. ExposureType is a mechanism used to streamline the gathering of information about a loss. Therefore, there is no analog to exposure type in the PAS.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|EON~002|</a:t>
            </a:r>
            <a:endParaRPr lang="en-US" sz="100">
              <a:solidFill>
                <a:srgbClr val="FFFFFF"/>
              </a:solidFill>
              <a:latin typeface="Arial"/>
            </a:endParaRPr>
          </a:p>
        </p:txBody>
      </p:sp>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32EC4366-9006-4A5C-BF97-8E54D500915E}"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|EON~020|</a:t>
            </a:r>
            <a:endParaRPr lang="en-US" sz="100">
              <a:solidFill>
                <a:srgbClr val="FFFFFF"/>
              </a:solidFill>
              <a:latin typeface="Arial"/>
            </a:endParaRPr>
          </a:p>
        </p:txBody>
      </p:sp>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2CDF46CF-3625-4238-81F9-DAFFA7D7EE01}"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68612" name="Rectangle 2"/>
          <p:cNvSpPr>
            <a:spLocks noGrp="1" noRot="1" noChangeAspect="1" noChangeArrowheads="1" noTextEdit="1"/>
          </p:cNvSpPr>
          <p:nvPr>
            <p:ph type="sldImg"/>
          </p:nvPr>
        </p:nvSpPr>
        <p:spPr>
          <a:xfrm>
            <a:off x="715963" y="630238"/>
            <a:ext cx="5432425" cy="4073525"/>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|EON~021|</a:t>
            </a:r>
            <a:endParaRPr lang="en-US" sz="100">
              <a:solidFill>
                <a:srgbClr val="FFFFFF"/>
              </a:solidFill>
              <a:latin typeface="Arial"/>
            </a:endParaRPr>
          </a:p>
        </p:txBody>
      </p:sp>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FB8356C4-3FF4-4A11-BCB6-6E8B35E341BD}"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|EON~022|</a:t>
            </a:r>
            <a:endParaRPr lang="en-US" sz="100">
              <a:solidFill>
                <a:srgbClr val="FFFFFF"/>
              </a:solidFill>
              <a:latin typeface="Arial"/>
            </a:endParaRPr>
          </a:p>
        </p:txBody>
      </p:sp>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40038F03-B395-4280-9A11-83942E54620E}"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All other</a:t>
            </a:r>
            <a:r>
              <a:rPr lang="en-US" baseline="0" dirty="0" smtClean="0"/>
              <a:t> </a:t>
            </a:r>
            <a:r>
              <a:rPr lang="en-US" dirty="0" err="1" smtClean="0"/>
              <a:t>typelists</a:t>
            </a:r>
            <a:r>
              <a:rPr lang="en-US" dirty="0" smtClean="0"/>
              <a:t> in</a:t>
            </a:r>
            <a:r>
              <a:rPr lang="en-US" baseline="0" dirty="0" smtClean="0"/>
              <a:t> Studio </a:t>
            </a:r>
            <a:r>
              <a:rPr lang="en-US" dirty="0" smtClean="0"/>
              <a:t>with parent/child relationships have the relationship specified in one direction. In other words, the child list references the parent list, but the parent list does not reference the child list.</a:t>
            </a:r>
          </a:p>
          <a:p>
            <a:pPr eaLnBrk="1" hangingPunct="1"/>
            <a:r>
              <a:rPr lang="en-US" dirty="0" smtClean="0"/>
              <a:t>The six</a:t>
            </a:r>
            <a:r>
              <a:rPr lang="en-US" baseline="0" dirty="0" smtClean="0"/>
              <a:t> </a:t>
            </a:r>
            <a:r>
              <a:rPr lang="en-US" dirty="0" smtClean="0"/>
              <a:t>LOB </a:t>
            </a:r>
            <a:r>
              <a:rPr lang="en-US" dirty="0" err="1" smtClean="0"/>
              <a:t>typelists</a:t>
            </a:r>
            <a:r>
              <a:rPr lang="en-US" dirty="0" smtClean="0"/>
              <a:t> behave differently. Within the LOB model, whenever a parent </a:t>
            </a:r>
            <a:r>
              <a:rPr lang="en-US" dirty="0" err="1" smtClean="0"/>
              <a:t>typecode</a:t>
            </a:r>
            <a:r>
              <a:rPr lang="en-US" dirty="0" smtClean="0"/>
              <a:t> refers to a child </a:t>
            </a:r>
            <a:r>
              <a:rPr lang="en-US" dirty="0" err="1" smtClean="0"/>
              <a:t>typecode</a:t>
            </a:r>
            <a:r>
              <a:rPr lang="en-US" dirty="0" smtClean="0"/>
              <a:t>, the child </a:t>
            </a:r>
            <a:r>
              <a:rPr lang="en-US" dirty="0" err="1" smtClean="0"/>
              <a:t>typecode</a:t>
            </a:r>
            <a:r>
              <a:rPr lang="en-US" dirty="0" smtClean="0"/>
              <a:t> must also refer to the parent </a:t>
            </a:r>
            <a:r>
              <a:rPr lang="en-US" dirty="0" err="1" smtClean="0"/>
              <a:t>typecode</a:t>
            </a:r>
            <a:r>
              <a:rPr lang="en-US" dirty="0" smtClean="0"/>
              <a:t>. Fortunately, the LOB </a:t>
            </a:r>
            <a:r>
              <a:rPr lang="en-US" dirty="0" err="1" smtClean="0"/>
              <a:t>typelists</a:t>
            </a:r>
            <a:r>
              <a:rPr lang="en-US" baseline="0" dirty="0" smtClean="0"/>
              <a:t> as they appear in Studio</a:t>
            </a:r>
            <a:r>
              <a:rPr lang="en-US" dirty="0" smtClean="0"/>
              <a:t> automatically ensure that a given parent/child relationship is identified in both lists in the underlying XML files. This relationship is almost transparent to the developer.</a:t>
            </a:r>
          </a:p>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|EON~023|</a:t>
            </a:r>
            <a:endParaRPr lang="en-US" sz="100">
              <a:solidFill>
                <a:srgbClr val="FFFFFF"/>
              </a:solidFill>
              <a:latin typeface="Arial"/>
            </a:endParaRPr>
          </a:p>
        </p:txBody>
      </p:sp>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799DC103-8FFE-45A5-B73F-FDAD394CDD83}"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71684" name="Rectangle 2"/>
          <p:cNvSpPr>
            <a:spLocks noGrp="1" noRot="1" noChangeAspect="1" noChangeArrowheads="1" noTextEdit="1"/>
          </p:cNvSpPr>
          <p:nvPr>
            <p:ph type="sldImg"/>
          </p:nvPr>
        </p:nvSpPr>
        <p:spPr>
          <a:xfrm>
            <a:off x="715963" y="630238"/>
            <a:ext cx="5432425" cy="4073525"/>
          </a:xfrm>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six LOB </a:t>
            </a:r>
            <a:r>
              <a:rPr lang="en-US" dirty="0" err="1" smtClean="0"/>
              <a:t>typelists</a:t>
            </a:r>
            <a:r>
              <a:rPr lang="en-US" dirty="0" smtClean="0"/>
              <a:t> from the data dictionary are shown above. If you view the </a:t>
            </a:r>
            <a:r>
              <a:rPr lang="en-US" dirty="0" err="1" smtClean="0"/>
              <a:t>typelists</a:t>
            </a:r>
            <a:r>
              <a:rPr lang="en-US" dirty="0" smtClean="0"/>
              <a:t> in the data dictionary, you will notice that each one of them makes heavy use of the Categories column. This is because each </a:t>
            </a:r>
            <a:r>
              <a:rPr lang="en-US" dirty="0" err="1" smtClean="0"/>
              <a:t>typecode</a:t>
            </a:r>
            <a:r>
              <a:rPr lang="en-US" dirty="0" smtClean="0"/>
              <a:t> is relevant only in a limited number of circumstances.</a:t>
            </a:r>
          </a:p>
          <a:p>
            <a:pPr eaLnBrk="1" hangingPunct="1"/>
            <a:endParaRPr lang="en-US" dirty="0" smtClean="0"/>
          </a:p>
          <a:p>
            <a:pPr eaLnBrk="1" hangingPunct="1"/>
            <a:r>
              <a:rPr lang="en-US" dirty="0" smtClean="0"/>
              <a:t>Recall</a:t>
            </a:r>
            <a:r>
              <a:rPr lang="en-US" baseline="0" dirty="0" smtClean="0"/>
              <a:t> that the Data Dictionary is located in: C:/Guidewire/ClaimCenter/build/dictionary/data/index.html</a:t>
            </a:r>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|EON~024|</a:t>
            </a:r>
            <a:endParaRPr lang="en-US" sz="100">
              <a:solidFill>
                <a:srgbClr val="FFFFFF"/>
              </a:solidFill>
              <a:latin typeface="Arial"/>
            </a:endParaRPr>
          </a:p>
        </p:txBody>
      </p:sp>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759D79F5-19E7-4BB5-A993-492A8CA28978}"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72708" name="Rectangle 2"/>
          <p:cNvSpPr>
            <a:spLocks noGrp="1" noRot="1" noChangeAspect="1" noChangeArrowheads="1" noTextEdit="1"/>
          </p:cNvSpPr>
          <p:nvPr>
            <p:ph type="sldImg"/>
          </p:nvPr>
        </p:nvSpPr>
        <p:spPr>
          <a:xfrm>
            <a:off x="715963" y="630238"/>
            <a:ext cx="5432425" cy="4073525"/>
          </a:xfrm>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six </a:t>
            </a:r>
            <a:r>
              <a:rPr lang="en-US" dirty="0" err="1" smtClean="0"/>
              <a:t>typelists</a:t>
            </a:r>
            <a:r>
              <a:rPr lang="en-US" dirty="0" smtClean="0"/>
              <a:t> that comprise the LOB model are not isolated from the ClaimCenter data model. </a:t>
            </a:r>
            <a:r>
              <a:rPr lang="en-US" dirty="0" err="1" smtClean="0"/>
              <a:t>Typecodes</a:t>
            </a:r>
            <a:r>
              <a:rPr lang="en-US" dirty="0" smtClean="0"/>
              <a:t> in other </a:t>
            </a:r>
            <a:r>
              <a:rPr lang="en-US" dirty="0" err="1" smtClean="0"/>
              <a:t>typelists</a:t>
            </a:r>
            <a:r>
              <a:rPr lang="en-US" dirty="0" smtClean="0"/>
              <a:t> reference </a:t>
            </a:r>
            <a:r>
              <a:rPr lang="en-US" dirty="0" err="1" smtClean="0"/>
              <a:t>typecodes</a:t>
            </a:r>
            <a:r>
              <a:rPr lang="en-US" dirty="0" smtClean="0"/>
              <a:t> in the six LOB </a:t>
            </a:r>
            <a:r>
              <a:rPr lang="en-US" dirty="0" err="1" smtClean="0"/>
              <a:t>typelists</a:t>
            </a:r>
            <a:r>
              <a:rPr lang="en-US" dirty="0" smtClean="0"/>
              <a:t>, and in some cases </a:t>
            </a:r>
            <a:r>
              <a:rPr lang="en-US" dirty="0" err="1" smtClean="0"/>
              <a:t>typecodes</a:t>
            </a:r>
            <a:r>
              <a:rPr lang="en-US" dirty="0" smtClean="0"/>
              <a:t> in the LOB </a:t>
            </a:r>
            <a:r>
              <a:rPr lang="en-US" dirty="0" err="1" smtClean="0"/>
              <a:t>typelists</a:t>
            </a:r>
            <a:r>
              <a:rPr lang="en-US" dirty="0" smtClean="0"/>
              <a:t> reference </a:t>
            </a:r>
            <a:r>
              <a:rPr lang="en-US" dirty="0" err="1" smtClean="0"/>
              <a:t>typecodes</a:t>
            </a:r>
            <a:r>
              <a:rPr lang="en-US" dirty="0" smtClean="0"/>
              <a:t> in non-LOB </a:t>
            </a:r>
            <a:r>
              <a:rPr lang="en-US" dirty="0" err="1" smtClean="0"/>
              <a:t>typelists</a:t>
            </a:r>
            <a:r>
              <a:rPr lang="en-US" dirty="0" smtClean="0"/>
              <a:t>. For example, the </a:t>
            </a:r>
            <a:r>
              <a:rPr lang="en-US" dirty="0" err="1" smtClean="0"/>
              <a:t>InsuranceLine</a:t>
            </a:r>
            <a:r>
              <a:rPr lang="en-US" dirty="0" smtClean="0"/>
              <a:t> typelist is used for stat reporting. It has </a:t>
            </a:r>
            <a:r>
              <a:rPr lang="en-US" dirty="0" err="1" smtClean="0"/>
              <a:t>typecodes</a:t>
            </a:r>
            <a:r>
              <a:rPr lang="en-US" dirty="0" smtClean="0"/>
              <a:t> (such as "glass") which reference </a:t>
            </a:r>
            <a:r>
              <a:rPr lang="en-US" dirty="0" err="1" smtClean="0"/>
              <a:t>typecodes</a:t>
            </a:r>
            <a:r>
              <a:rPr lang="en-US" dirty="0" smtClean="0"/>
              <a:t> in the </a:t>
            </a:r>
            <a:r>
              <a:rPr lang="en-US" dirty="0" err="1" smtClean="0"/>
              <a:t>PolicyType</a:t>
            </a:r>
            <a:r>
              <a:rPr lang="en-US" dirty="0" smtClean="0"/>
              <a:t> typelist (such as “</a:t>
            </a:r>
            <a:r>
              <a:rPr lang="en-US" dirty="0" err="1" smtClean="0"/>
              <a:t>BusinessAuto</a:t>
            </a:r>
            <a:r>
              <a:rPr lang="en-US" dirty="0" smtClean="0"/>
              <a:t>" and “</a:t>
            </a:r>
            <a:r>
              <a:rPr lang="en-US" dirty="0" err="1" smtClean="0"/>
              <a:t>PersonalAuto</a:t>
            </a:r>
            <a:r>
              <a:rPr lang="en-US" dirty="0" smtClean="0"/>
              <a:t>"). Similarly, </a:t>
            </a:r>
            <a:r>
              <a:rPr lang="en-US" dirty="0" err="1" smtClean="0"/>
              <a:t>typecodes</a:t>
            </a:r>
            <a:r>
              <a:rPr lang="en-US" dirty="0" smtClean="0"/>
              <a:t> in </a:t>
            </a:r>
            <a:r>
              <a:rPr lang="en-US" dirty="0" err="1" smtClean="0"/>
              <a:t>PolicyType</a:t>
            </a:r>
            <a:r>
              <a:rPr lang="en-US" dirty="0" smtClean="0"/>
              <a:t> (such as “</a:t>
            </a:r>
            <a:r>
              <a:rPr lang="en-US" dirty="0" err="1" smtClean="0"/>
              <a:t>PersonalAuto</a:t>
            </a:r>
            <a:r>
              <a:rPr lang="en-US" dirty="0" smtClean="0"/>
              <a:t>") reference </a:t>
            </a:r>
            <a:r>
              <a:rPr lang="en-US" dirty="0" err="1" smtClean="0"/>
              <a:t>typecodes</a:t>
            </a:r>
            <a:r>
              <a:rPr lang="en-US" dirty="0" smtClean="0"/>
              <a:t> in </a:t>
            </a:r>
            <a:r>
              <a:rPr lang="en-US" dirty="0" err="1" smtClean="0"/>
              <a:t>InternalPolicyType</a:t>
            </a:r>
            <a:r>
              <a:rPr lang="en-US" dirty="0" smtClean="0"/>
              <a:t> (such as "personal"). </a:t>
            </a:r>
            <a:r>
              <a:rPr lang="en-US" dirty="0" err="1" smtClean="0"/>
              <a:t>Typecodes</a:t>
            </a:r>
            <a:r>
              <a:rPr lang="en-US" dirty="0" smtClean="0"/>
              <a:t> in four of the </a:t>
            </a:r>
            <a:r>
              <a:rPr lang="en-US" dirty="0" err="1" smtClean="0"/>
              <a:t>typelists</a:t>
            </a:r>
            <a:r>
              <a:rPr lang="en-US" dirty="0" smtClean="0"/>
              <a:t> reference </a:t>
            </a:r>
            <a:r>
              <a:rPr lang="en-US" dirty="0" err="1" smtClean="0"/>
              <a:t>typecodes</a:t>
            </a:r>
            <a:r>
              <a:rPr lang="en-US" dirty="0" smtClean="0"/>
              <a:t> in the </a:t>
            </a:r>
            <a:r>
              <a:rPr lang="en-US" dirty="0" err="1" smtClean="0"/>
              <a:t>SourceSystem</a:t>
            </a:r>
            <a:r>
              <a:rPr lang="en-US" dirty="0" smtClean="0"/>
              <a:t> typelist. </a:t>
            </a:r>
            <a:r>
              <a:rPr lang="en-US" b="1" dirty="0" smtClean="0"/>
              <a:t>Note: The external </a:t>
            </a:r>
            <a:r>
              <a:rPr lang="en-US" b="1" dirty="0" err="1" smtClean="0"/>
              <a:t>typelists</a:t>
            </a:r>
            <a:r>
              <a:rPr lang="en-US" b="1" dirty="0" smtClean="0"/>
              <a:t> shown are not exhaustive, and instead show common external </a:t>
            </a:r>
            <a:r>
              <a:rPr lang="en-US" b="1" dirty="0" err="1" smtClean="0"/>
              <a:t>typelists</a:t>
            </a:r>
            <a:r>
              <a:rPr lang="en-US" b="1" dirty="0" smtClean="0"/>
              <a:t> you need to be aware of. For example, </a:t>
            </a:r>
            <a:r>
              <a:rPr lang="en-US" b="1" dirty="0" err="1" smtClean="0"/>
              <a:t>ClaimSegment</a:t>
            </a:r>
            <a:r>
              <a:rPr lang="en-US" b="1" dirty="0" smtClean="0"/>
              <a:t> is an external incoming typelist to </a:t>
            </a:r>
            <a:r>
              <a:rPr lang="en-US" b="1" dirty="0" err="1" smtClean="0"/>
              <a:t>LossType</a:t>
            </a:r>
            <a:r>
              <a:rPr lang="en-US" b="1" dirty="0"/>
              <a:t> </a:t>
            </a:r>
            <a:r>
              <a:rPr lang="en-US" b="1" dirty="0" smtClean="0"/>
              <a:t>but is not listed above in red. </a:t>
            </a:r>
            <a:endParaRPr lang="en-US" dirty="0" smtClean="0"/>
          </a:p>
          <a:p>
            <a:pPr eaLnBrk="1" hangingPunct="1"/>
            <a:r>
              <a:rPr lang="en-US" dirty="0" smtClean="0"/>
              <a:t>Consequently, when you make changes to </a:t>
            </a:r>
            <a:r>
              <a:rPr lang="en-US" dirty="0" err="1" smtClean="0"/>
              <a:t>typelists</a:t>
            </a:r>
            <a:r>
              <a:rPr lang="en-US" dirty="0" smtClean="0"/>
              <a:t> within the LOB model, you may also need to add, remove, or modify </a:t>
            </a:r>
            <a:r>
              <a:rPr lang="en-US" dirty="0" err="1" smtClean="0"/>
              <a:t>typecodes</a:t>
            </a:r>
            <a:r>
              <a:rPr lang="en-US" dirty="0" smtClean="0"/>
              <a:t> in </a:t>
            </a:r>
            <a:r>
              <a:rPr lang="en-US" dirty="0" err="1" smtClean="0"/>
              <a:t>typelists</a:t>
            </a:r>
            <a:r>
              <a:rPr lang="en-US" dirty="0" smtClean="0"/>
              <a:t> outside of the LOB model.</a:t>
            </a:r>
          </a:p>
          <a:p>
            <a:pPr eaLnBrk="1" hangingPunct="1"/>
            <a:r>
              <a:rPr lang="en-US" dirty="0" smtClean="0"/>
              <a:t>*Be aware that there are some instances of cascading references across three or more </a:t>
            </a:r>
            <a:r>
              <a:rPr lang="en-US" dirty="0" err="1" smtClean="0"/>
              <a:t>typelists</a:t>
            </a:r>
            <a:r>
              <a:rPr lang="en-US" dirty="0" smtClean="0"/>
              <a:t>. For example:</a:t>
            </a:r>
          </a:p>
          <a:p>
            <a:pPr lvl="1" eaLnBrk="1" hangingPunct="1"/>
            <a:r>
              <a:rPr lang="en-US" dirty="0" err="1" smtClean="0"/>
              <a:t>LossType</a:t>
            </a:r>
            <a:r>
              <a:rPr lang="en-US" dirty="0" smtClean="0"/>
              <a:t> is referenced by </a:t>
            </a:r>
            <a:r>
              <a:rPr lang="en-US" dirty="0" err="1" smtClean="0"/>
              <a:t>PriContributingFactors</a:t>
            </a:r>
            <a:r>
              <a:rPr lang="en-US" dirty="0" smtClean="0"/>
              <a:t>, which is referenced by </a:t>
            </a:r>
            <a:r>
              <a:rPr lang="en-US" dirty="0" err="1" smtClean="0"/>
              <a:t>SecContributingFactors</a:t>
            </a:r>
            <a:r>
              <a:rPr lang="en-US" dirty="0" smtClean="0"/>
              <a:t>, which is referenced by </a:t>
            </a:r>
            <a:r>
              <a:rPr lang="en-US" dirty="0" err="1" smtClean="0"/>
              <a:t>ResContributingFactors</a:t>
            </a:r>
            <a:endParaRPr lang="en-US" dirty="0" smtClean="0"/>
          </a:p>
          <a:p>
            <a:pPr lvl="1" eaLnBrk="1" hangingPunct="1"/>
            <a:r>
              <a:rPr lang="en-US" dirty="0" err="1" smtClean="0"/>
              <a:t>PolicyType</a:t>
            </a:r>
            <a:r>
              <a:rPr lang="en-US" dirty="0" smtClean="0"/>
              <a:t> is referenced by </a:t>
            </a:r>
            <a:r>
              <a:rPr lang="en-US" dirty="0" err="1" smtClean="0"/>
              <a:t>InsuranceLine</a:t>
            </a:r>
            <a:r>
              <a:rPr lang="en-US" dirty="0" smtClean="0"/>
              <a:t>, which is referenced by both </a:t>
            </a:r>
            <a:r>
              <a:rPr lang="en-US" dirty="0" err="1" smtClean="0"/>
              <a:t>InsuranceSubline</a:t>
            </a:r>
            <a:r>
              <a:rPr lang="en-US" dirty="0" smtClean="0"/>
              <a:t> and </a:t>
            </a:r>
            <a:r>
              <a:rPr lang="en-US" dirty="0" err="1" smtClean="0"/>
              <a:t>MajorPerils</a:t>
            </a:r>
            <a:endParaRPr lang="en-US" dirty="0" smtClean="0"/>
          </a:p>
          <a:p>
            <a:pPr lvl="1" eaLnBrk="1" hangingPunct="1"/>
            <a:r>
              <a:rPr lang="en-US" dirty="0" err="1" smtClean="0"/>
              <a:t>CoverageSubtype</a:t>
            </a:r>
            <a:r>
              <a:rPr lang="en-US" dirty="0" smtClean="0"/>
              <a:t> is referenced by </a:t>
            </a:r>
            <a:r>
              <a:rPr lang="en-US" dirty="0" err="1" smtClean="0"/>
              <a:t>LossPartyType</a:t>
            </a:r>
            <a:r>
              <a:rPr lang="en-US" dirty="0" smtClean="0"/>
              <a:t>, which is referenced by </a:t>
            </a:r>
            <a:r>
              <a:rPr lang="en-US" dirty="0" err="1" smtClean="0"/>
              <a:t>VehicleType</a:t>
            </a:r>
            <a:endParaRPr lang="en-US" dirty="0" smtClean="0"/>
          </a:p>
          <a:p>
            <a:pPr eaLnBrk="1" hangingPunct="1"/>
            <a:r>
              <a:rPr lang="en-US" dirty="0" smtClean="0"/>
              <a:t>In these cases, a change to one LOB </a:t>
            </a:r>
            <a:r>
              <a:rPr lang="en-US" dirty="0" err="1" smtClean="0"/>
              <a:t>typelists</a:t>
            </a:r>
            <a:r>
              <a:rPr lang="en-US" dirty="0" smtClean="0"/>
              <a:t> could require changes to a non-LOB typelist, which in turn requires changes to another non-LOB typelist.</a:t>
            </a:r>
          </a:p>
          <a:p>
            <a:pPr eaLnBrk="1" hangingPunct="1"/>
            <a:endParaRPr lang="en-US" dirty="0"/>
          </a:p>
          <a:p>
            <a:pPr eaLnBrk="1" hangingPunct="1"/>
            <a:r>
              <a:rPr lang="en-US" dirty="0" smtClean="0"/>
              <a:t>Configuration steps involving external </a:t>
            </a:r>
            <a:r>
              <a:rPr lang="en-US" dirty="0" err="1" smtClean="0"/>
              <a:t>typelists</a:t>
            </a:r>
            <a:r>
              <a:rPr lang="en-US" dirty="0" smtClean="0"/>
              <a:t> are aided by the use of the “Incoming Categories” and “Outgoing Categories” tabs in the LOB </a:t>
            </a:r>
            <a:r>
              <a:rPr lang="en-US" dirty="0" err="1" smtClean="0"/>
              <a:t>Typelists</a:t>
            </a:r>
            <a:r>
              <a:rPr lang="en-US" dirty="0" smtClean="0"/>
              <a:t>. This will be discussed later in this lesson, in the LOB Model Configuration section. These tabs display all incoming and outgoing external </a:t>
            </a:r>
            <a:r>
              <a:rPr lang="en-US" dirty="0" err="1" smtClean="0"/>
              <a:t>typelists</a:t>
            </a:r>
            <a:r>
              <a:rPr lang="en-US" dirty="0" smtClean="0"/>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|EON~025|</a:t>
            </a:r>
            <a:endParaRPr lang="en-US" sz="100">
              <a:solidFill>
                <a:srgbClr val="FFFFFF"/>
              </a:solidFill>
              <a:latin typeface="Arial"/>
            </a:endParaRPr>
          </a:p>
        </p:txBody>
      </p:sp>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AD8B62C7-C7BA-41FA-896A-305A5B930F55}"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73732" name="Rectangle 2"/>
          <p:cNvSpPr>
            <a:spLocks noGrp="1" noRot="1" noChangeAspect="1" noChangeArrowheads="1" noTextEdit="1"/>
          </p:cNvSpPr>
          <p:nvPr>
            <p:ph type="sldImg"/>
          </p:nvPr>
        </p:nvSpPr>
        <p:spPr>
          <a:xfrm>
            <a:off x="715963" y="630238"/>
            <a:ext cx="5432425" cy="4073525"/>
          </a:xfrm>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Removing a line of business from the base application's LOB model is a daunting task that is not recommended. Retirement of the line achieves the same objective AND allows for access of any existing data in that line.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|EON~026|</a:t>
            </a:r>
            <a:endParaRPr lang="en-US" sz="100">
              <a:solidFill>
                <a:srgbClr val="FFFFFF"/>
              </a:solidFill>
              <a:latin typeface="Arial"/>
            </a:endParaRPr>
          </a:p>
        </p:txBody>
      </p:sp>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CA179B24-F3C5-43D9-89CD-EFB9FF2E79C8}"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|EON~027|</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smtClean="0">
                <a:solidFill>
                  <a:schemeClr val="tx1"/>
                </a:solidFill>
                <a:effectLst/>
                <a:latin typeface="Arial" charset="0"/>
                <a:ea typeface="+mn-ea"/>
                <a:cs typeface="+mn-cs"/>
              </a:rPr>
              <a:t>Like</a:t>
            </a:r>
            <a:r>
              <a:rPr lang="en-US" sz="1000" kern="1200" baseline="0" dirty="0" smtClean="0">
                <a:solidFill>
                  <a:schemeClr val="tx1"/>
                </a:solidFill>
                <a:effectLst/>
                <a:latin typeface="Arial" charset="0"/>
                <a:ea typeface="+mn-ea"/>
                <a:cs typeface="+mn-cs"/>
              </a:rPr>
              <a:t> all other </a:t>
            </a:r>
            <a:r>
              <a:rPr lang="en-US" sz="1000" kern="1200" baseline="0" dirty="0" err="1" smtClean="0">
                <a:solidFill>
                  <a:schemeClr val="tx1"/>
                </a:solidFill>
                <a:effectLst/>
                <a:latin typeface="Arial" charset="0"/>
                <a:ea typeface="+mn-ea"/>
                <a:cs typeface="+mn-cs"/>
              </a:rPr>
              <a:t>typelists</a:t>
            </a:r>
            <a:r>
              <a:rPr lang="en-US" sz="1000" kern="1200" baseline="0" dirty="0" smtClean="0">
                <a:solidFill>
                  <a:schemeClr val="tx1"/>
                </a:solidFill>
                <a:effectLst/>
                <a:latin typeface="Arial" charset="0"/>
                <a:ea typeface="+mn-ea"/>
                <a:cs typeface="+mn-cs"/>
              </a:rPr>
              <a:t> in Studio, LOB </a:t>
            </a:r>
            <a:r>
              <a:rPr lang="en-US" sz="1000" kern="1200" baseline="0" dirty="0" err="1" smtClean="0">
                <a:solidFill>
                  <a:schemeClr val="tx1"/>
                </a:solidFill>
                <a:effectLst/>
                <a:latin typeface="Arial" charset="0"/>
                <a:ea typeface="+mn-ea"/>
                <a:cs typeface="+mn-cs"/>
              </a:rPr>
              <a:t>typelists</a:t>
            </a:r>
            <a:r>
              <a:rPr lang="en-US" sz="1000" kern="1200" baseline="0" dirty="0" smtClean="0">
                <a:solidFill>
                  <a:schemeClr val="tx1"/>
                </a:solidFill>
                <a:effectLst/>
                <a:latin typeface="Arial" charset="0"/>
                <a:ea typeface="+mn-ea"/>
                <a:cs typeface="+mn-cs"/>
              </a:rPr>
              <a:t> are found </a:t>
            </a:r>
            <a:r>
              <a:rPr lang="en-US" sz="1000" kern="1200" dirty="0" smtClean="0">
                <a:solidFill>
                  <a:schemeClr val="tx1"/>
                </a:solidFill>
                <a:effectLst/>
                <a:latin typeface="Arial" charset="0"/>
                <a:ea typeface="+mn-ea"/>
                <a:cs typeface="+mn-cs"/>
              </a:rPr>
              <a:t>alongside all other base application </a:t>
            </a:r>
            <a:r>
              <a:rPr lang="en-US" sz="1000" kern="1200" dirty="0" err="1" smtClean="0">
                <a:solidFill>
                  <a:schemeClr val="tx1"/>
                </a:solidFill>
                <a:effectLst/>
                <a:latin typeface="Arial" charset="0"/>
                <a:ea typeface="+mn-ea"/>
                <a:cs typeface="+mn-cs"/>
              </a:rPr>
              <a:t>typelists</a:t>
            </a:r>
            <a:r>
              <a:rPr lang="en-US" sz="1000" kern="1200" dirty="0" smtClean="0">
                <a:solidFill>
                  <a:schemeClr val="tx1"/>
                </a:solidFill>
                <a:effectLst/>
                <a:latin typeface="Arial" charset="0"/>
                <a:ea typeface="+mn-ea"/>
                <a:cs typeface="+mn-cs"/>
              </a:rPr>
              <a:t> by navigating in the Project window as shown in the screenshot. It is imperative</a:t>
            </a:r>
            <a:r>
              <a:rPr lang="en-US" sz="1000" kern="1200" baseline="0" dirty="0" smtClean="0">
                <a:solidFill>
                  <a:schemeClr val="tx1"/>
                </a:solidFill>
                <a:effectLst/>
                <a:latin typeface="Arial" charset="0"/>
                <a:ea typeface="+mn-ea"/>
                <a:cs typeface="+mn-cs"/>
              </a:rPr>
              <a:t> </a:t>
            </a:r>
            <a:r>
              <a:rPr lang="en-US" sz="1000" kern="1200" dirty="0" smtClean="0">
                <a:solidFill>
                  <a:schemeClr val="tx1"/>
                </a:solidFill>
                <a:effectLst/>
                <a:latin typeface="Arial" charset="0"/>
                <a:ea typeface="+mn-ea"/>
                <a:cs typeface="+mn-cs"/>
              </a:rPr>
              <a:t>to know the name</a:t>
            </a:r>
            <a:r>
              <a:rPr lang="en-US" sz="1000" kern="1200" baseline="0" dirty="0" smtClean="0">
                <a:solidFill>
                  <a:schemeClr val="tx1"/>
                </a:solidFill>
                <a:effectLst/>
                <a:latin typeface="Arial" charset="0"/>
                <a:ea typeface="+mn-ea"/>
                <a:cs typeface="+mn-cs"/>
              </a:rPr>
              <a:t> of each of the six </a:t>
            </a:r>
            <a:r>
              <a:rPr lang="en-US" sz="1000" kern="1200" baseline="0" dirty="0" err="1" smtClean="0">
                <a:solidFill>
                  <a:schemeClr val="tx1"/>
                </a:solidFill>
                <a:effectLst/>
                <a:latin typeface="Arial" charset="0"/>
                <a:ea typeface="+mn-ea"/>
                <a:cs typeface="+mn-cs"/>
              </a:rPr>
              <a:t>typelists</a:t>
            </a:r>
            <a:r>
              <a:rPr lang="en-US" sz="1000" kern="1200" baseline="0" dirty="0" smtClean="0">
                <a:solidFill>
                  <a:schemeClr val="tx1"/>
                </a:solidFill>
                <a:effectLst/>
                <a:latin typeface="Arial" charset="0"/>
                <a:ea typeface="+mn-ea"/>
                <a:cs typeface="+mn-cs"/>
              </a:rPr>
              <a:t>, and where your typelist extension files are edited.</a:t>
            </a:r>
          </a:p>
          <a:p>
            <a:endParaRPr lang="en-US" sz="1000" kern="1200" baseline="0" dirty="0" smtClean="0">
              <a:solidFill>
                <a:schemeClr val="tx1"/>
              </a:solidFill>
              <a:effectLst/>
              <a:latin typeface="Arial" charset="0"/>
              <a:ea typeface="+mn-ea"/>
              <a:cs typeface="+mn-cs"/>
            </a:endParaRPr>
          </a:p>
          <a:p>
            <a:r>
              <a:rPr lang="en-US" sz="1000" kern="1200" baseline="0" dirty="0" smtClean="0">
                <a:solidFill>
                  <a:schemeClr val="tx1"/>
                </a:solidFill>
                <a:effectLst/>
                <a:latin typeface="Arial" charset="0"/>
                <a:ea typeface="+mn-ea"/>
                <a:cs typeface="+mn-cs"/>
              </a:rPr>
              <a:t>LOB </a:t>
            </a:r>
            <a:r>
              <a:rPr lang="en-US" sz="1000" kern="1200" baseline="0" dirty="0" err="1" smtClean="0">
                <a:solidFill>
                  <a:schemeClr val="tx1"/>
                </a:solidFill>
                <a:effectLst/>
                <a:latin typeface="Arial" charset="0"/>
                <a:ea typeface="+mn-ea"/>
                <a:cs typeface="+mn-cs"/>
              </a:rPr>
              <a:t>typelists</a:t>
            </a:r>
            <a:r>
              <a:rPr lang="en-US" sz="1000" kern="1200" baseline="0" dirty="0" smtClean="0">
                <a:solidFill>
                  <a:schemeClr val="tx1"/>
                </a:solidFill>
                <a:effectLst/>
                <a:latin typeface="Arial" charset="0"/>
                <a:ea typeface="+mn-ea"/>
                <a:cs typeface="+mn-cs"/>
              </a:rPr>
              <a:t> have unique configuration properties:</a:t>
            </a:r>
            <a:br>
              <a:rPr lang="en-US" sz="1000" kern="1200" baseline="0" dirty="0" smtClean="0">
                <a:solidFill>
                  <a:schemeClr val="tx1"/>
                </a:solidFill>
                <a:effectLst/>
                <a:latin typeface="Arial" charset="0"/>
                <a:ea typeface="+mn-ea"/>
                <a:cs typeface="+mn-cs"/>
              </a:rPr>
            </a:br>
            <a:endParaRPr lang="en-US" sz="1000" kern="1200" baseline="0" dirty="0" smtClean="0">
              <a:solidFill>
                <a:schemeClr val="tx1"/>
              </a:solidFill>
              <a:effectLst/>
              <a:latin typeface="Arial" charset="0"/>
              <a:ea typeface="+mn-ea"/>
              <a:cs typeface="+mn-cs"/>
            </a:endParaRPr>
          </a:p>
          <a:p>
            <a:r>
              <a:rPr lang="en-US" sz="1000" kern="1200" baseline="0" dirty="0" smtClean="0">
                <a:solidFill>
                  <a:schemeClr val="tx1"/>
                </a:solidFill>
                <a:effectLst/>
                <a:latin typeface="Arial" charset="0"/>
                <a:ea typeface="+mn-ea"/>
                <a:cs typeface="+mn-cs"/>
              </a:rPr>
              <a:t>1. The parent/child relationships previously described, as well as the 1:M, M:M and M:1 relationships that exist are supported by “Children”, “Parents” and “Other Categories” folder node icons inside the LOB </a:t>
            </a:r>
            <a:r>
              <a:rPr lang="en-US" sz="1000" kern="1200" baseline="0" dirty="0" err="1" smtClean="0">
                <a:solidFill>
                  <a:schemeClr val="tx1"/>
                </a:solidFill>
                <a:effectLst/>
                <a:latin typeface="Arial" charset="0"/>
                <a:ea typeface="+mn-ea"/>
                <a:cs typeface="+mn-cs"/>
              </a:rPr>
              <a:t>typelists</a:t>
            </a:r>
            <a:r>
              <a:rPr lang="en-US" sz="1000" kern="1200" baseline="0" dirty="0" smtClean="0">
                <a:solidFill>
                  <a:schemeClr val="tx1"/>
                </a:solidFill>
                <a:effectLst/>
                <a:latin typeface="Arial" charset="0"/>
                <a:ea typeface="+mn-ea"/>
                <a:cs typeface="+mn-cs"/>
              </a:rPr>
              <a:t> only. No other </a:t>
            </a:r>
            <a:r>
              <a:rPr lang="en-US" sz="1000" kern="1200" baseline="0" dirty="0" err="1" smtClean="0">
                <a:solidFill>
                  <a:schemeClr val="tx1"/>
                </a:solidFill>
                <a:effectLst/>
                <a:latin typeface="Arial" charset="0"/>
                <a:ea typeface="+mn-ea"/>
                <a:cs typeface="+mn-cs"/>
              </a:rPr>
              <a:t>typelists</a:t>
            </a:r>
            <a:r>
              <a:rPr lang="en-US" sz="1000" kern="1200" baseline="0" dirty="0" smtClean="0">
                <a:solidFill>
                  <a:schemeClr val="tx1"/>
                </a:solidFill>
                <a:effectLst/>
                <a:latin typeface="Arial" charset="0"/>
                <a:ea typeface="+mn-ea"/>
                <a:cs typeface="+mn-cs"/>
              </a:rPr>
              <a:t> in ClaimCenter have these nodes.</a:t>
            </a:r>
          </a:p>
          <a:p>
            <a:endParaRPr lang="en-US" sz="1000" kern="1200" baseline="0" dirty="0" smtClean="0">
              <a:solidFill>
                <a:schemeClr val="tx1"/>
              </a:solidFill>
              <a:effectLst/>
              <a:latin typeface="Arial" charset="0"/>
              <a:ea typeface="+mn-ea"/>
              <a:cs typeface="+mn-cs"/>
            </a:endParaRPr>
          </a:p>
          <a:p>
            <a:r>
              <a:rPr lang="en-US" dirty="0"/>
              <a:t>2</a:t>
            </a:r>
            <a:r>
              <a:rPr lang="en-US" sz="1000" kern="1200" baseline="0" dirty="0" smtClean="0">
                <a:solidFill>
                  <a:schemeClr val="tx1"/>
                </a:solidFill>
                <a:effectLst/>
                <a:latin typeface="Arial" charset="0"/>
                <a:ea typeface="+mn-ea"/>
                <a:cs typeface="+mn-cs"/>
              </a:rPr>
              <a:t>. You may add new LOB </a:t>
            </a:r>
            <a:r>
              <a:rPr lang="en-US" sz="1000" kern="1200" baseline="0" dirty="0" err="1" smtClean="0">
                <a:solidFill>
                  <a:schemeClr val="tx1"/>
                </a:solidFill>
                <a:effectLst/>
                <a:latin typeface="Arial" charset="0"/>
                <a:ea typeface="+mn-ea"/>
                <a:cs typeface="+mn-cs"/>
              </a:rPr>
              <a:t>typecodes</a:t>
            </a:r>
            <a:r>
              <a:rPr lang="en-US" sz="1000" kern="1200" baseline="0" dirty="0" smtClean="0">
                <a:solidFill>
                  <a:schemeClr val="tx1"/>
                </a:solidFill>
                <a:effectLst/>
                <a:latin typeface="Arial" charset="0"/>
                <a:ea typeface="+mn-ea"/>
                <a:cs typeface="+mn-cs"/>
              </a:rPr>
              <a:t>, and perform other configurations using a right-click context menu that is not found in other </a:t>
            </a:r>
            <a:r>
              <a:rPr lang="en-US" sz="1000" kern="1200" baseline="0" dirty="0" err="1" smtClean="0">
                <a:solidFill>
                  <a:schemeClr val="tx1"/>
                </a:solidFill>
                <a:effectLst/>
                <a:latin typeface="Arial" charset="0"/>
                <a:ea typeface="+mn-ea"/>
                <a:cs typeface="+mn-cs"/>
              </a:rPr>
              <a:t>typelists</a:t>
            </a:r>
            <a:r>
              <a:rPr lang="en-US" sz="1000" kern="1200" baseline="0" dirty="0" smtClean="0">
                <a:solidFill>
                  <a:schemeClr val="tx1"/>
                </a:solidFill>
                <a:effectLst/>
                <a:latin typeface="Arial" charset="0"/>
                <a:ea typeface="+mn-ea"/>
                <a:cs typeface="+mn-cs"/>
              </a:rPr>
              <a:t>. More on this will be discussed later in this lesson.</a:t>
            </a:r>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Line of Business: Typelists - </a:t>
            </a:r>
            <a:fld id="{3DCA9550-053B-4DDD-B3F2-087A83BDD986}" type="slidenum">
              <a:rPr lang="en-US" altLang="en-US" smtClean="0"/>
              <a:pPr>
                <a:defRPr/>
              </a:pPr>
              <a:t>27</a:t>
            </a:fld>
            <a:endParaRPr lang="en-US" altLang="en-US"/>
          </a:p>
        </p:txBody>
      </p:sp>
    </p:spTree>
    <p:extLst>
      <p:ext uri="{BB962C8B-B14F-4D97-AF65-F5344CB8AC3E}">
        <p14:creationId xmlns:p14="http://schemas.microsoft.com/office/powerpoint/2010/main" val="41121949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|EON~028|</a:t>
            </a:r>
            <a:endParaRPr lang="en-US" sz="100">
              <a:solidFill>
                <a:srgbClr val="FFFFFF"/>
              </a:solidFill>
              <a:latin typeface="Arial"/>
            </a:endParaRPr>
          </a:p>
        </p:txBody>
      </p:sp>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13F82F42-6331-4C77-98A1-4626E36F7D69}"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76804" name="Rectangle 2"/>
          <p:cNvSpPr>
            <a:spLocks noGrp="1" noRot="1" noChangeAspect="1" noChangeArrowheads="1" noTextEdit="1"/>
          </p:cNvSpPr>
          <p:nvPr>
            <p:ph type="sldImg"/>
          </p:nvPr>
        </p:nvSpPr>
        <p:spPr>
          <a:xfrm>
            <a:off x="715963" y="630238"/>
            <a:ext cx="5432425" cy="4073525"/>
          </a:xfrm>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For more on the basics of working with </a:t>
            </a:r>
            <a:r>
              <a:rPr lang="en-US" dirty="0" err="1" smtClean="0"/>
              <a:t>typelists</a:t>
            </a:r>
            <a:r>
              <a:rPr lang="en-US" dirty="0" smtClean="0"/>
              <a:t> in Studio in the new typelist editor of Guidewire</a:t>
            </a:r>
            <a:r>
              <a:rPr lang="en-US" baseline="0" dirty="0" smtClean="0"/>
              <a:t> Studio 8.0, consult the “</a:t>
            </a:r>
            <a:r>
              <a:rPr lang="en-US" baseline="0" dirty="0" err="1" smtClean="0"/>
              <a:t>Typelists</a:t>
            </a:r>
            <a:r>
              <a:rPr lang="en-US" baseline="0" dirty="0" smtClean="0"/>
              <a:t>” lesson in the Configuration Fundamentals training course (a prerequisite to this course). </a:t>
            </a:r>
          </a:p>
          <a:p>
            <a:pPr eaLnBrk="1" hangingPunct="1"/>
            <a:endParaRPr lang="en-US" baseline="0" dirty="0" smtClean="0"/>
          </a:p>
          <a:p>
            <a:pPr eaLnBrk="1" hangingPunct="1"/>
            <a:r>
              <a:rPr lang="en-US" sz="1000" b="0" kern="1200" dirty="0" smtClean="0">
                <a:solidFill>
                  <a:schemeClr val="tx1"/>
                </a:solidFill>
                <a:effectLst/>
                <a:latin typeface="Arial" charset="0"/>
                <a:ea typeface="+mn-ea"/>
                <a:cs typeface="+mn-cs"/>
              </a:rPr>
              <a:t>LOB typelist</a:t>
            </a:r>
            <a:r>
              <a:rPr lang="en-US" sz="1000" b="0" kern="1200" baseline="0" dirty="0" smtClean="0">
                <a:solidFill>
                  <a:schemeClr val="tx1"/>
                </a:solidFill>
                <a:effectLst/>
                <a:latin typeface="Arial" charset="0"/>
                <a:ea typeface="+mn-ea"/>
                <a:cs typeface="+mn-cs"/>
              </a:rPr>
              <a:t> extensions are physically stored here: </a:t>
            </a:r>
            <a:r>
              <a:rPr lang="en-US" sz="1000" b="0" kern="1200" dirty="0" smtClean="0">
                <a:solidFill>
                  <a:schemeClr val="tx1"/>
                </a:solidFill>
                <a:effectLst/>
                <a:latin typeface="Arial" charset="0"/>
                <a:ea typeface="+mn-ea"/>
                <a:cs typeface="+mn-cs"/>
              </a:rPr>
              <a:t>C:\Guidewire\ClaimCenter\modules\configuration\config\extensions\typelist </a:t>
            </a:r>
            <a:endParaRPr lang="en-US" b="0"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|EON~029|</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smtClean="0">
                <a:solidFill>
                  <a:schemeClr val="tx1"/>
                </a:solidFill>
                <a:effectLst/>
                <a:latin typeface="Arial" charset="0"/>
                <a:ea typeface="+mn-ea"/>
                <a:cs typeface="+mn-cs"/>
              </a:rPr>
              <a:t>In the above example, the </a:t>
            </a:r>
            <a:r>
              <a:rPr lang="en-US" sz="1000" b="1" kern="1200" dirty="0" smtClean="0">
                <a:solidFill>
                  <a:schemeClr val="tx1"/>
                </a:solidFill>
                <a:effectLst/>
                <a:latin typeface="Arial" charset="0"/>
                <a:ea typeface="+mn-ea"/>
                <a:cs typeface="+mn-cs"/>
              </a:rPr>
              <a:t>WC </a:t>
            </a:r>
            <a:r>
              <a:rPr lang="en-US" sz="1000" kern="1200" dirty="0" err="1" smtClean="0">
                <a:solidFill>
                  <a:schemeClr val="tx1"/>
                </a:solidFill>
                <a:effectLst/>
                <a:latin typeface="Arial" charset="0"/>
                <a:ea typeface="+mn-ea"/>
                <a:cs typeface="+mn-cs"/>
              </a:rPr>
              <a:t>LossType</a:t>
            </a:r>
            <a:r>
              <a:rPr lang="en-US" sz="1000" kern="1200" dirty="0" smtClean="0">
                <a:solidFill>
                  <a:schemeClr val="tx1"/>
                </a:solidFill>
                <a:effectLst/>
                <a:latin typeface="Arial" charset="0"/>
                <a:ea typeface="+mn-ea"/>
                <a:cs typeface="+mn-cs"/>
              </a:rPr>
              <a:t> has one </a:t>
            </a:r>
            <a:r>
              <a:rPr lang="en-US" sz="1000" kern="1200" dirty="0" err="1" smtClean="0">
                <a:solidFill>
                  <a:schemeClr val="tx1"/>
                </a:solidFill>
                <a:effectLst/>
                <a:latin typeface="Arial" charset="0"/>
                <a:ea typeface="+mn-ea"/>
                <a:cs typeface="+mn-cs"/>
              </a:rPr>
              <a:t>LOBCode</a:t>
            </a:r>
            <a:r>
              <a:rPr lang="en-US" sz="1000" kern="1200" dirty="0" smtClean="0">
                <a:solidFill>
                  <a:schemeClr val="tx1"/>
                </a:solidFill>
                <a:effectLst/>
                <a:latin typeface="Arial" charset="0"/>
                <a:ea typeface="+mn-ea"/>
                <a:cs typeface="+mn-cs"/>
              </a:rPr>
              <a:t> (</a:t>
            </a:r>
            <a:r>
              <a:rPr lang="en-US" sz="1000" b="1" kern="1200" dirty="0" smtClean="0">
                <a:solidFill>
                  <a:schemeClr val="tx1"/>
                </a:solidFill>
                <a:effectLst/>
                <a:latin typeface="Arial" charset="0"/>
                <a:ea typeface="+mn-ea"/>
                <a:cs typeface="+mn-cs"/>
              </a:rPr>
              <a:t>Workers’ Comp Line</a:t>
            </a:r>
            <a:r>
              <a:rPr lang="en-US" sz="1000" kern="1200" dirty="0" smtClean="0">
                <a:solidFill>
                  <a:schemeClr val="tx1"/>
                </a:solidFill>
                <a:effectLst/>
                <a:latin typeface="Arial" charset="0"/>
                <a:ea typeface="+mn-ea"/>
                <a:cs typeface="+mn-cs"/>
              </a:rPr>
              <a:t>), and this </a:t>
            </a:r>
            <a:r>
              <a:rPr lang="en-US" sz="1000" kern="1200" dirty="0" err="1" smtClean="0">
                <a:solidFill>
                  <a:schemeClr val="tx1"/>
                </a:solidFill>
                <a:effectLst/>
                <a:latin typeface="Arial" charset="0"/>
                <a:ea typeface="+mn-ea"/>
                <a:cs typeface="+mn-cs"/>
              </a:rPr>
              <a:t>LOBCode</a:t>
            </a:r>
            <a:r>
              <a:rPr lang="en-US" sz="1000" kern="1200" dirty="0" smtClean="0">
                <a:solidFill>
                  <a:schemeClr val="tx1"/>
                </a:solidFill>
                <a:effectLst/>
                <a:latin typeface="Arial" charset="0"/>
                <a:ea typeface="+mn-ea"/>
                <a:cs typeface="+mn-cs"/>
              </a:rPr>
              <a:t> has one </a:t>
            </a:r>
            <a:r>
              <a:rPr lang="en-US" sz="1000" kern="1200" dirty="0" err="1" smtClean="0">
                <a:solidFill>
                  <a:schemeClr val="tx1"/>
                </a:solidFill>
                <a:effectLst/>
                <a:latin typeface="Arial" charset="0"/>
                <a:ea typeface="+mn-ea"/>
                <a:cs typeface="+mn-cs"/>
              </a:rPr>
              <a:t>PolicyType</a:t>
            </a:r>
            <a:r>
              <a:rPr lang="en-US" sz="1000" kern="1200" dirty="0" smtClean="0">
                <a:solidFill>
                  <a:schemeClr val="tx1"/>
                </a:solidFill>
                <a:effectLst/>
                <a:latin typeface="Arial" charset="0"/>
                <a:ea typeface="+mn-ea"/>
                <a:cs typeface="+mn-cs"/>
              </a:rPr>
              <a:t> (</a:t>
            </a:r>
            <a:r>
              <a:rPr lang="en-US" sz="1000" b="1" kern="1200" dirty="0" smtClean="0">
                <a:solidFill>
                  <a:schemeClr val="tx1"/>
                </a:solidFill>
                <a:effectLst/>
                <a:latin typeface="Arial" charset="0"/>
                <a:ea typeface="+mn-ea"/>
                <a:cs typeface="+mn-cs"/>
              </a:rPr>
              <a:t>Workers’ Compensation</a:t>
            </a:r>
            <a:r>
              <a:rPr lang="en-US" sz="1000" kern="1200" dirty="0" smtClean="0">
                <a:solidFill>
                  <a:schemeClr val="tx1"/>
                </a:solidFill>
                <a:effectLst/>
                <a:latin typeface="Arial" charset="0"/>
                <a:ea typeface="+mn-ea"/>
                <a:cs typeface="+mn-cs"/>
              </a:rPr>
              <a:t>). The </a:t>
            </a:r>
            <a:r>
              <a:rPr lang="en-US" sz="1000" b="1" kern="1200" dirty="0" smtClean="0">
                <a:solidFill>
                  <a:schemeClr val="tx1"/>
                </a:solidFill>
                <a:effectLst/>
                <a:latin typeface="Arial" charset="0"/>
                <a:ea typeface="+mn-ea"/>
                <a:cs typeface="+mn-cs"/>
              </a:rPr>
              <a:t>Workers’ Compensation Policy Type has five child Coverage Types.</a:t>
            </a:r>
          </a:p>
          <a:p>
            <a:endParaRPr lang="en-US" sz="1000" kern="1200" dirty="0" smtClean="0">
              <a:solidFill>
                <a:schemeClr val="tx1"/>
              </a:solidFill>
              <a:effectLst/>
              <a:latin typeface="Arial" charset="0"/>
              <a:ea typeface="+mn-ea"/>
              <a:cs typeface="+mn-cs"/>
            </a:endParaRPr>
          </a:p>
          <a:p>
            <a:r>
              <a:rPr lang="en-US" sz="1000" kern="1200" dirty="0" smtClean="0">
                <a:solidFill>
                  <a:schemeClr val="tx1"/>
                </a:solidFill>
                <a:effectLst/>
                <a:latin typeface="Arial" charset="0"/>
                <a:ea typeface="+mn-ea"/>
                <a:cs typeface="+mn-cs"/>
              </a:rPr>
              <a:t>NOTE: When performing configuration work on a LOB typelist, ensure the “LOB” tab is selected.</a:t>
            </a:r>
            <a:r>
              <a:rPr lang="en-US" dirty="0" smtClean="0"/>
              <a:t/>
            </a:r>
            <a:br>
              <a:rPr lang="en-US" dirty="0" smtClean="0"/>
            </a:br>
            <a:r>
              <a:rPr lang="en-US" dirty="0" smtClean="0"/>
              <a:t/>
            </a:r>
            <a:br>
              <a:rPr lang="en-US" dirty="0" smtClean="0"/>
            </a:br>
            <a:r>
              <a:rPr lang="en-US" dirty="0" smtClean="0"/>
              <a:t>Only LOB </a:t>
            </a:r>
            <a:r>
              <a:rPr lang="en-US" dirty="0" err="1" smtClean="0"/>
              <a:t>typelists</a:t>
            </a:r>
            <a:r>
              <a:rPr lang="en-US" dirty="0" smtClean="0"/>
              <a:t> have the “Children”,</a:t>
            </a:r>
            <a:r>
              <a:rPr lang="en-US" baseline="0" dirty="0" smtClean="0"/>
              <a:t> “Parents” and “Other Categories” folder nodes to display the LOB hierarchy. Generally, it is easier to navigate </a:t>
            </a:r>
            <a:r>
              <a:rPr lang="en-US" b="1" baseline="0" dirty="0" smtClean="0"/>
              <a:t>down</a:t>
            </a:r>
            <a:r>
              <a:rPr lang="en-US" b="0" baseline="0" dirty="0" smtClean="0"/>
              <a:t> the hierarchy, starting with </a:t>
            </a:r>
            <a:r>
              <a:rPr lang="en-US" b="1" baseline="0" dirty="0" err="1" smtClean="0"/>
              <a:t>LossType</a:t>
            </a:r>
            <a:r>
              <a:rPr lang="en-US" b="1" baseline="0" dirty="0" smtClean="0"/>
              <a:t>. </a:t>
            </a:r>
            <a:r>
              <a:rPr lang="en-US" b="0" baseline="0" dirty="0" smtClean="0"/>
              <a:t>Work on LOB </a:t>
            </a:r>
            <a:r>
              <a:rPr lang="en-US" b="0" baseline="0" dirty="0" err="1" smtClean="0"/>
              <a:t>typelists</a:t>
            </a:r>
            <a:r>
              <a:rPr lang="en-US" b="0" baseline="0" dirty="0" smtClean="0"/>
              <a:t> can be done in any one of the six LOB typelist files in Studio, however, it may be more straightforward, to, for example, edit child </a:t>
            </a:r>
            <a:r>
              <a:rPr lang="en-US" b="0" baseline="0" dirty="0" err="1" smtClean="0"/>
              <a:t>CoverageType</a:t>
            </a:r>
            <a:r>
              <a:rPr lang="en-US" b="0" baseline="0" dirty="0" smtClean="0"/>
              <a:t> </a:t>
            </a:r>
            <a:r>
              <a:rPr lang="en-US" b="0" baseline="0" dirty="0" err="1" smtClean="0"/>
              <a:t>typecodes</a:t>
            </a:r>
            <a:r>
              <a:rPr lang="en-US" b="0" baseline="0" dirty="0" smtClean="0"/>
              <a:t> from the </a:t>
            </a:r>
            <a:r>
              <a:rPr lang="en-US" b="0" baseline="0" dirty="0" err="1" smtClean="0"/>
              <a:t>PolicyType</a:t>
            </a:r>
            <a:r>
              <a:rPr lang="en-US" b="0" baseline="0" dirty="0" smtClean="0"/>
              <a:t> typelist.</a:t>
            </a:r>
            <a:endParaRPr lang="en-US" b="1"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Line of Business: Typelists - </a:t>
            </a:r>
            <a:fld id="{3DCA9550-053B-4DDD-B3F2-087A83BDD986}" type="slidenum">
              <a:rPr lang="en-US" altLang="en-US" smtClean="0"/>
              <a:pPr>
                <a:defRPr/>
              </a:pPr>
              <a:t>29</a:t>
            </a:fld>
            <a:endParaRPr lang="en-US" altLang="en-US"/>
          </a:p>
        </p:txBody>
      </p:sp>
    </p:spTree>
    <p:extLst>
      <p:ext uri="{BB962C8B-B14F-4D97-AF65-F5344CB8AC3E}">
        <p14:creationId xmlns:p14="http://schemas.microsoft.com/office/powerpoint/2010/main" val="1060954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|EON~003|</a:t>
            </a:r>
            <a:endParaRPr lang="en-US" sz="100">
              <a:solidFill>
                <a:srgbClr val="FFFFFF"/>
              </a:solidFill>
              <a:latin typeface="Arial"/>
            </a:endParaRPr>
          </a:p>
        </p:txBody>
      </p:sp>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82E21C3E-BF69-493F-8732-B60C2AA624AC}"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|EON~030|</a:t>
            </a:r>
            <a:endParaRPr lang="en-US" sz="100">
              <a:solidFill>
                <a:srgbClr val="FFFFFF"/>
              </a:solidFill>
              <a:latin typeface="Arial"/>
            </a:endParaRPr>
          </a:p>
        </p:txBody>
      </p:sp>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43AA7CAB-1FE4-434C-9ED6-3BEBE9373FC5}"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if you were to add a new </a:t>
            </a:r>
            <a:r>
              <a:rPr lang="en-US" dirty="0" err="1" smtClean="0"/>
              <a:t>CoverageType</a:t>
            </a:r>
            <a:r>
              <a:rPr lang="en-US" dirty="0" smtClean="0"/>
              <a:t>, the right-click context</a:t>
            </a:r>
            <a:r>
              <a:rPr lang="en-US" baseline="0" dirty="0" smtClean="0"/>
              <a:t> </a:t>
            </a:r>
            <a:r>
              <a:rPr lang="en-US" dirty="0" smtClean="0"/>
              <a:t>menu on the folder node provides the option to add a new child </a:t>
            </a:r>
            <a:r>
              <a:rPr lang="en-US" dirty="0" err="1" smtClean="0"/>
              <a:t>CoverageType</a:t>
            </a:r>
            <a:r>
              <a:rPr lang="en-US" dirty="0" smtClean="0"/>
              <a:t> under the parent “</a:t>
            </a:r>
            <a:r>
              <a:rPr lang="en-US" dirty="0" err="1" smtClean="0"/>
              <a:t>PersonalAuto</a:t>
            </a:r>
            <a:r>
              <a:rPr lang="en-US" dirty="0" smtClean="0"/>
              <a:t>” </a:t>
            </a:r>
            <a:r>
              <a:rPr lang="en-US" dirty="0" err="1" smtClean="0"/>
              <a:t>PolicyType</a:t>
            </a:r>
            <a:r>
              <a:rPr lang="en-US" dirty="0" smtClean="0"/>
              <a:t> code. </a:t>
            </a:r>
            <a:br>
              <a:rPr lang="en-US" dirty="0" smtClean="0"/>
            </a:br>
            <a:r>
              <a:rPr lang="en-US" dirty="0" smtClean="0"/>
              <a:t/>
            </a:r>
            <a:br>
              <a:rPr lang="en-US" dirty="0" smtClean="0"/>
            </a:br>
            <a:r>
              <a:rPr lang="en-US" dirty="0" smtClean="0"/>
              <a:t>Likewise,</a:t>
            </a:r>
            <a:r>
              <a:rPr lang="en-US" baseline="0" dirty="0" smtClean="0"/>
              <a:t> you may view the parent (the single </a:t>
            </a:r>
            <a:r>
              <a:rPr lang="en-US" baseline="0" dirty="0" err="1" smtClean="0"/>
              <a:t>typecode</a:t>
            </a:r>
            <a:r>
              <a:rPr lang="en-US" baseline="0" dirty="0" smtClean="0"/>
              <a:t> </a:t>
            </a:r>
            <a:r>
              <a:rPr lang="en-US" baseline="0" dirty="0" err="1" smtClean="0"/>
              <a:t>PersonalAutoLine</a:t>
            </a:r>
            <a:r>
              <a:rPr lang="en-US" baseline="0" dirty="0" smtClean="0"/>
              <a:t>), but not add an additional parent. Adding parents is not an available or recommended configuration. Instead, you always add child </a:t>
            </a:r>
            <a:r>
              <a:rPr lang="en-US" baseline="0" dirty="0" err="1" smtClean="0"/>
              <a:t>typecodes</a:t>
            </a:r>
            <a:r>
              <a:rPr lang="en-US" baseline="0" dirty="0" smtClean="0"/>
              <a:t>. </a:t>
            </a:r>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|EON~031|</a:t>
            </a:r>
            <a:endParaRPr lang="en-US" sz="100">
              <a:solidFill>
                <a:srgbClr val="FFFFFF"/>
              </a:solidFill>
              <a:latin typeface="Arial"/>
            </a:endParaRPr>
          </a:p>
        </p:txBody>
      </p:sp>
      <p:sp>
        <p:nvSpPr>
          <p:cNvPr id="798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98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2BB49B11-0773-4FD1-81B1-FDB350D2A10D}" type="slidenum">
              <a:rPr lang="en-US" altLang="en-US" sz="1200" b="0" smtClean="0">
                <a:solidFill>
                  <a:schemeClr val="tx1"/>
                </a:solidFill>
              </a:rPr>
              <a:pPr eaLnBrk="1" hangingPunct="1"/>
              <a:t>31</a:t>
            </a:fld>
            <a:endParaRPr lang="en-US" altLang="en-US" sz="1200" b="0" smtClean="0">
              <a:solidFill>
                <a:schemeClr val="tx1"/>
              </a:solidFill>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This information is also visible in the “Incoming</a:t>
            </a:r>
            <a:r>
              <a:rPr lang="en-US" baseline="0" dirty="0" smtClean="0"/>
              <a:t>” and “Outgoing” Categories tabs in the LOB typelist, which will be discussed later in this lesson. The difference is “Other Categories” displays external </a:t>
            </a:r>
            <a:r>
              <a:rPr lang="en-US" baseline="0" dirty="0" err="1" smtClean="0"/>
              <a:t>typecodes</a:t>
            </a:r>
            <a:r>
              <a:rPr lang="en-US" baseline="0" dirty="0" smtClean="0"/>
              <a:t> and </a:t>
            </a:r>
            <a:r>
              <a:rPr lang="en-US" baseline="0" dirty="0" err="1" smtClean="0"/>
              <a:t>typelists</a:t>
            </a:r>
            <a:r>
              <a:rPr lang="en-US" baseline="0" dirty="0" smtClean="0"/>
              <a:t> for an individual </a:t>
            </a:r>
            <a:r>
              <a:rPr lang="en-US" baseline="0" dirty="0" err="1" smtClean="0"/>
              <a:t>typecode</a:t>
            </a:r>
            <a:r>
              <a:rPr lang="en-US" baseline="0" dirty="0" smtClean="0"/>
              <a:t> only.</a:t>
            </a:r>
            <a:endParaRPr lang="en-US" dirty="0" smtClean="0"/>
          </a:p>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|EON~032|</a:t>
            </a:r>
            <a:endParaRPr lang="en-US" sz="100">
              <a:solidFill>
                <a:srgbClr val="FFFFFF"/>
              </a:solidFill>
              <a:latin typeface="Arial"/>
            </a:endParaRPr>
          </a:p>
        </p:txBody>
      </p:sp>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A16363B8-3F44-4910-AA18-A56D34B2C88D}"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There are only two ways to remove a code from the LOB Model: retiring and deleting.</a:t>
            </a:r>
            <a:br>
              <a:rPr lang="en-US" dirty="0" smtClean="0"/>
            </a:br>
            <a:endParaRPr lang="en-US" dirty="0" smtClean="0"/>
          </a:p>
          <a:p>
            <a:pPr eaLnBrk="1" hangingPunct="1"/>
            <a:r>
              <a:rPr lang="en-US" dirty="0" smtClean="0"/>
              <a:t>When a code is retired, it cannot be chosen in any dropdowns for new objects or for existing objects that are being edited. However, the value does display for any existing record which uses the object. (In the example above, Commercial property (the </a:t>
            </a:r>
            <a:r>
              <a:rPr lang="en-US" dirty="0" err="1" smtClean="0"/>
              <a:t>PolicyType</a:t>
            </a:r>
            <a:r>
              <a:rPr lang="en-US" dirty="0" smtClean="0"/>
              <a:t>) has been retired. It cannot be selected from any dropdown in the NCW, but it still appears as the policy type for any policy which was of type Commercial Property at the time the code was retired.)</a:t>
            </a:r>
          </a:p>
          <a:p>
            <a:pPr eaLnBrk="1" hangingPunct="1"/>
            <a:r>
              <a:rPr lang="en-US" dirty="0" smtClean="0"/>
              <a:t/>
            </a:r>
            <a:br>
              <a:rPr lang="en-US" dirty="0" smtClean="0"/>
            </a:br>
            <a:r>
              <a:rPr lang="en-US" dirty="0" smtClean="0"/>
              <a:t>When a code is deleted, it is physically removed from the database. In this example,</a:t>
            </a:r>
            <a:r>
              <a:rPr lang="en-US" baseline="0" dirty="0" smtClean="0"/>
              <a:t> an </a:t>
            </a:r>
            <a:r>
              <a:rPr lang="en-US" dirty="0" smtClean="0"/>
              <a:t>error will occur, as the underlying tables will have a foreign key reference to a row which no longer exists, and instances</a:t>
            </a:r>
            <a:r>
              <a:rPr lang="en-US" baseline="0" dirty="0" smtClean="0"/>
              <a:t> where the </a:t>
            </a:r>
            <a:r>
              <a:rPr lang="en-US" baseline="0" dirty="0" err="1" smtClean="0"/>
              <a:t>typecode</a:t>
            </a:r>
            <a:r>
              <a:rPr lang="en-US" baseline="0" dirty="0" smtClean="0"/>
              <a:t> is used as a category elsewhere are now gone. This example is a serious enough error that causes the server to be unable to start</a:t>
            </a:r>
            <a:r>
              <a:rPr lang="en-US" dirty="0" smtClean="0"/>
              <a:t>.</a:t>
            </a:r>
            <a:r>
              <a:rPr lang="en-US" baseline="0" dirty="0" smtClean="0"/>
              <a:t> </a:t>
            </a:r>
            <a:r>
              <a:rPr lang="en-US" dirty="0" smtClean="0"/>
              <a:t>Note that deleting an entry in one of the LOB model </a:t>
            </a:r>
            <a:r>
              <a:rPr lang="en-US" dirty="0" err="1" smtClean="0"/>
              <a:t>typelists</a:t>
            </a:r>
            <a:r>
              <a:rPr lang="en-US" dirty="0" smtClean="0"/>
              <a:t> requires finding any references to that </a:t>
            </a:r>
            <a:r>
              <a:rPr lang="en-US" dirty="0" err="1" smtClean="0"/>
              <a:t>typecode</a:t>
            </a:r>
            <a:r>
              <a:rPr lang="en-US" dirty="0" smtClean="0"/>
              <a:t> in the referencing </a:t>
            </a:r>
            <a:r>
              <a:rPr lang="en-US" dirty="0" err="1" smtClean="0"/>
              <a:t>typelists</a:t>
            </a:r>
            <a:r>
              <a:rPr lang="en-US" dirty="0" smtClean="0"/>
              <a:t> as well. Therefore, it is never advised to delete</a:t>
            </a:r>
            <a:r>
              <a:rPr lang="en-US" baseline="0" dirty="0" smtClean="0"/>
              <a:t> any LOB </a:t>
            </a:r>
            <a:r>
              <a:rPr lang="en-US" baseline="0" dirty="0" err="1" smtClean="0"/>
              <a:t>typecodes</a:t>
            </a:r>
            <a:r>
              <a:rPr lang="en-US" baseline="0" dirty="0" smtClean="0"/>
              <a:t>.</a:t>
            </a:r>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|EON~033|</a:t>
            </a:r>
            <a:endParaRPr lang="en-US" sz="100">
              <a:solidFill>
                <a:srgbClr val="FFFFFF"/>
              </a:solidFill>
              <a:latin typeface="Arial"/>
            </a:endParaRPr>
          </a:p>
        </p:txBody>
      </p:sp>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D95AE9EA-D274-4FC2-BB63-66749B73C8F4}" type="slidenum">
              <a:rPr lang="en-US" altLang="en-US" sz="1200" b="0" smtClean="0">
                <a:solidFill>
                  <a:schemeClr val="tx1"/>
                </a:solidFill>
              </a:rPr>
              <a:pPr eaLnBrk="1" hangingPunct="1"/>
              <a:t>33</a:t>
            </a:fld>
            <a:endParaRPr lang="en-US" altLang="en-US" sz="1200" b="0" smtClean="0">
              <a:solidFill>
                <a:schemeClr val="tx1"/>
              </a:solidFill>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recommendation around retiring </a:t>
            </a:r>
            <a:r>
              <a:rPr lang="en-US" dirty="0" err="1" smtClean="0"/>
              <a:t>typecodes</a:t>
            </a:r>
            <a:r>
              <a:rPr lang="en-US" dirty="0" smtClean="0"/>
              <a:t> (as opposed to deleting them) is not unique to the LOB model. This is a good practice for any </a:t>
            </a:r>
            <a:r>
              <a:rPr lang="en-US" dirty="0" err="1" smtClean="0"/>
              <a:t>typecode</a:t>
            </a:r>
            <a:r>
              <a:rPr lang="en-US" dirty="0" smtClean="0"/>
              <a:t> that is referenced by existing records</a:t>
            </a:r>
            <a:r>
              <a:rPr lang="en-US" baseline="0" dirty="0" smtClean="0"/>
              <a:t> across all of ClaimCenter. </a:t>
            </a:r>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|EON~034|</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example shown, the </a:t>
            </a:r>
            <a:r>
              <a:rPr lang="en-US" baseline="0" dirty="0" err="1" smtClean="0"/>
              <a:t>CoverageSubtype</a:t>
            </a:r>
            <a:r>
              <a:rPr lang="en-US" baseline="0" dirty="0" smtClean="0"/>
              <a:t> linking the (Personal Auto) </a:t>
            </a:r>
            <a:r>
              <a:rPr lang="en-US" b="1" baseline="0" dirty="0" smtClean="0"/>
              <a:t>PIP – Florida </a:t>
            </a:r>
            <a:r>
              <a:rPr lang="en-US" b="0" baseline="0" dirty="0" err="1" smtClean="0"/>
              <a:t>CoverageType</a:t>
            </a:r>
            <a:r>
              <a:rPr lang="en-US" b="0" baseline="0" dirty="0" smtClean="0"/>
              <a:t> and the </a:t>
            </a:r>
            <a:r>
              <a:rPr lang="en-US" b="1" baseline="0" dirty="0" err="1" smtClean="0"/>
              <a:t>PIPDamages</a:t>
            </a:r>
            <a:r>
              <a:rPr lang="en-US" b="1" baseline="0" dirty="0" smtClean="0"/>
              <a:t> </a:t>
            </a:r>
            <a:r>
              <a:rPr lang="en-US" b="0" baseline="0" dirty="0" smtClean="0"/>
              <a:t>is removed from the UI so no new exposures can be created from it, however any existing claims with exposures created from this coverage still appear. As of October 2007, the state of Florida no longer allows PIP coverage (which is similar to Med Pay).</a:t>
            </a:r>
          </a:p>
          <a:p>
            <a:endParaRPr lang="en-US" b="0" baseline="0" dirty="0" smtClean="0"/>
          </a:p>
          <a:p>
            <a:r>
              <a:rPr lang="en-US" b="0" dirty="0" smtClean="0"/>
              <a:t>Removing a </a:t>
            </a:r>
            <a:r>
              <a:rPr lang="en-US" b="0" dirty="0" err="1" smtClean="0"/>
              <a:t>CoverageSubtype</a:t>
            </a:r>
            <a:r>
              <a:rPr lang="en-US" b="0" baseline="0" dirty="0" smtClean="0"/>
              <a:t> from parent (Remove </a:t>
            </a:r>
            <a:r>
              <a:rPr lang="en-US" b="0" baseline="0" dirty="0" err="1" smtClean="0"/>
              <a:t>typecode</a:t>
            </a:r>
            <a:r>
              <a:rPr lang="en-US" b="0" baseline="0" dirty="0" smtClean="0"/>
              <a:t> from parent) is not recommended because it would orphan the </a:t>
            </a:r>
            <a:r>
              <a:rPr lang="en-US" b="0" baseline="0" dirty="0" err="1" smtClean="0"/>
              <a:t>CoverageSubtype</a:t>
            </a:r>
            <a:r>
              <a:rPr lang="en-US" b="0" baseline="0" dirty="0" smtClean="0"/>
              <a:t>. In essence, the removal would remove a linkage, and the </a:t>
            </a:r>
            <a:r>
              <a:rPr lang="en-US" b="0" baseline="0" dirty="0" err="1" smtClean="0"/>
              <a:t>CoverageSubtype’s</a:t>
            </a:r>
            <a:r>
              <a:rPr lang="en-US" b="0" baseline="0" dirty="0" smtClean="0"/>
              <a:t> purpose is to create a linkage. Retire a </a:t>
            </a:r>
            <a:r>
              <a:rPr lang="en-US" b="0" baseline="0" dirty="0" err="1" smtClean="0"/>
              <a:t>CoverageSubtype</a:t>
            </a:r>
            <a:r>
              <a:rPr lang="en-US" b="0" baseline="0" dirty="0" smtClean="0"/>
              <a:t> when existing data references the subtype. If no existing data uses a particular </a:t>
            </a:r>
            <a:r>
              <a:rPr lang="en-US" b="0" baseline="0" dirty="0" err="1" smtClean="0"/>
              <a:t>CoverageSubtype</a:t>
            </a:r>
            <a:r>
              <a:rPr lang="en-US" b="0" baseline="0" dirty="0" smtClean="0"/>
              <a:t> (such as in a new implementation), it is safe to Delete (Remove) the </a:t>
            </a:r>
            <a:r>
              <a:rPr lang="en-US" b="0" baseline="0" dirty="0" err="1" smtClean="0"/>
              <a:t>CoverageSubtype</a:t>
            </a:r>
            <a:r>
              <a:rPr lang="en-US" b="0" baseline="0" dirty="0" smtClean="0"/>
              <a:t>.</a:t>
            </a:r>
            <a:endParaRPr lang="en-US" b="0"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Line of Business: Typelists - </a:t>
            </a:r>
            <a:fld id="{3DCA9550-053B-4DDD-B3F2-087A83BDD986}" type="slidenum">
              <a:rPr lang="en-US" altLang="en-US" smtClean="0"/>
              <a:pPr>
                <a:defRPr/>
              </a:pPr>
              <a:t>34</a:t>
            </a:fld>
            <a:endParaRPr lang="en-US" altLang="en-US"/>
          </a:p>
        </p:txBody>
      </p:sp>
    </p:spTree>
    <p:extLst>
      <p:ext uri="{BB962C8B-B14F-4D97-AF65-F5344CB8AC3E}">
        <p14:creationId xmlns:p14="http://schemas.microsoft.com/office/powerpoint/2010/main" val="41867989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|EON~035|</a:t>
            </a:r>
            <a:endParaRPr lang="en-US" sz="100">
              <a:solidFill>
                <a:srgbClr val="FFFFFF"/>
              </a:solidFill>
              <a:latin typeface="Arial"/>
            </a:endParaRPr>
          </a:p>
        </p:txBody>
      </p:sp>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55CF660D-6963-4B0B-BD33-123C7B3C4972}" type="slidenum">
              <a:rPr lang="en-US" altLang="en-US" sz="1200" b="0" smtClean="0">
                <a:solidFill>
                  <a:schemeClr val="tx1"/>
                </a:solidFill>
              </a:rPr>
              <a:pPr eaLnBrk="1" hangingPunct="1"/>
              <a:t>35</a:t>
            </a:fld>
            <a:endParaRPr lang="en-US" altLang="en-US" sz="1200" b="0" smtClean="0">
              <a:solidFill>
                <a:schemeClr val="tx1"/>
              </a:solidFill>
            </a:endParaRPr>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Most </a:t>
            </a:r>
            <a:r>
              <a:rPr lang="en-US" dirty="0" err="1" smtClean="0"/>
              <a:t>typecodes</a:t>
            </a:r>
            <a:r>
              <a:rPr lang="en-US" dirty="0" smtClean="0"/>
              <a:t> and</a:t>
            </a:r>
            <a:r>
              <a:rPr lang="en-US" baseline="0" dirty="0" smtClean="0"/>
              <a:t> folder nodes in the </a:t>
            </a:r>
            <a:r>
              <a:rPr lang="en-US" dirty="0" smtClean="0"/>
              <a:t>navigation panel have an appropriate right-click context menu used to modify that node. To display the context menu, right-click the given node,</a:t>
            </a:r>
            <a:r>
              <a:rPr lang="en-US" baseline="0" dirty="0" smtClean="0"/>
              <a:t> or use the “toolbar” buttons at the top of the typelist in Studio.</a:t>
            </a:r>
            <a:endParaRPr lang="en-US" dirty="0" smtClean="0"/>
          </a:p>
          <a:p>
            <a:pPr lvl="1" eaLnBrk="1" hangingPunct="1"/>
            <a:r>
              <a:rPr lang="en-US" b="1" dirty="0" smtClean="0"/>
              <a:t>Add new…&gt;</a:t>
            </a:r>
            <a:r>
              <a:rPr lang="en-US" b="1" dirty="0" err="1" smtClean="0"/>
              <a:t>CoverageType</a:t>
            </a:r>
            <a:r>
              <a:rPr lang="en-US" b="1" dirty="0" smtClean="0"/>
              <a:t> </a:t>
            </a:r>
            <a:r>
              <a:rPr lang="en-US" b="0" dirty="0" smtClean="0"/>
              <a:t>allows</a:t>
            </a:r>
            <a:r>
              <a:rPr lang="en-US" b="0" baseline="0" dirty="0" smtClean="0"/>
              <a:t> you to </a:t>
            </a:r>
            <a:r>
              <a:rPr lang="en-US" dirty="0" smtClean="0"/>
              <a:t>create a new </a:t>
            </a:r>
            <a:r>
              <a:rPr lang="en-US" dirty="0" err="1" smtClean="0"/>
              <a:t>CoverageType</a:t>
            </a:r>
            <a:r>
              <a:rPr lang="en-US" dirty="0" smtClean="0"/>
              <a:t> </a:t>
            </a:r>
            <a:r>
              <a:rPr lang="en-US" dirty="0" err="1" smtClean="0"/>
              <a:t>typecode</a:t>
            </a:r>
            <a:r>
              <a:rPr lang="en-US" dirty="0" smtClean="0"/>
              <a:t> and make it a child of the given </a:t>
            </a:r>
            <a:r>
              <a:rPr lang="en-US" dirty="0" err="1" smtClean="0"/>
              <a:t>typecode</a:t>
            </a:r>
            <a:r>
              <a:rPr lang="en-US" dirty="0" smtClean="0"/>
              <a:t>,</a:t>
            </a:r>
            <a:r>
              <a:rPr lang="en-US" baseline="0" dirty="0" smtClean="0"/>
              <a:t> or allows you to add an existing </a:t>
            </a:r>
            <a:r>
              <a:rPr lang="en-US" baseline="0" dirty="0" err="1" smtClean="0"/>
              <a:t>typecode</a:t>
            </a:r>
            <a:r>
              <a:rPr lang="en-US" baseline="0" dirty="0" smtClean="0"/>
              <a:t> </a:t>
            </a:r>
            <a:r>
              <a:rPr lang="en-US" dirty="0" smtClean="0"/>
              <a:t>as a child to the given </a:t>
            </a:r>
            <a:r>
              <a:rPr lang="en-US" dirty="0" err="1" smtClean="0"/>
              <a:t>PolicyType</a:t>
            </a:r>
            <a:r>
              <a:rPr lang="en-US" dirty="0" smtClean="0"/>
              <a:t> </a:t>
            </a:r>
            <a:r>
              <a:rPr lang="en-US" dirty="0" err="1" smtClean="0"/>
              <a:t>typecode</a:t>
            </a:r>
            <a:r>
              <a:rPr lang="en-US" dirty="0" smtClean="0"/>
              <a:t>. This is the most</a:t>
            </a:r>
            <a:r>
              <a:rPr lang="en-US" baseline="0" dirty="0" smtClean="0"/>
              <a:t> common configuration. </a:t>
            </a:r>
            <a:endParaRPr lang="en-US" dirty="0" smtClean="0"/>
          </a:p>
          <a:p>
            <a:pPr lvl="1" eaLnBrk="1" hangingPunct="1"/>
            <a:r>
              <a:rPr lang="en-US" b="1" dirty="0" smtClean="0"/>
              <a:t>Duplicate</a:t>
            </a:r>
            <a:r>
              <a:rPr lang="en-US" b="1" baseline="0" dirty="0" smtClean="0"/>
              <a:t> </a:t>
            </a:r>
            <a:r>
              <a:rPr lang="en-US" b="0" baseline="0" dirty="0" smtClean="0"/>
              <a:t>creates an exact copy of the selected </a:t>
            </a:r>
            <a:r>
              <a:rPr lang="en-US" b="0" baseline="0" dirty="0" err="1" smtClean="0"/>
              <a:t>typecode</a:t>
            </a:r>
            <a:r>
              <a:rPr lang="en-US" b="0" baseline="0" dirty="0" smtClean="0"/>
              <a:t> except for appending “1” to the end of the newly created </a:t>
            </a:r>
            <a:r>
              <a:rPr lang="en-US" b="0" baseline="0" dirty="0" err="1" smtClean="0"/>
              <a:t>typecode</a:t>
            </a:r>
            <a:r>
              <a:rPr lang="en-US" b="0" baseline="0" dirty="0" smtClean="0"/>
              <a:t>.</a:t>
            </a:r>
            <a:endParaRPr lang="en-US" b="1" dirty="0" smtClean="0"/>
          </a:p>
          <a:p>
            <a:pPr lvl="1" eaLnBrk="1" hangingPunct="1"/>
            <a:r>
              <a:rPr lang="en-US" b="1" dirty="0" smtClean="0"/>
              <a:t>Remove</a:t>
            </a:r>
            <a:r>
              <a:rPr lang="en-US" baseline="0" dirty="0" smtClean="0"/>
              <a:t> </a:t>
            </a:r>
            <a:r>
              <a:rPr lang="en-US" dirty="0" smtClean="0"/>
              <a:t>entirely deletes the </a:t>
            </a:r>
            <a:r>
              <a:rPr lang="en-US" dirty="0" err="1" smtClean="0"/>
              <a:t>typecode</a:t>
            </a:r>
            <a:r>
              <a:rPr lang="en-US" dirty="0" smtClean="0"/>
              <a:t> from the LOB Model. Any child </a:t>
            </a:r>
            <a:r>
              <a:rPr lang="en-US" dirty="0" err="1" smtClean="0"/>
              <a:t>typecodes</a:t>
            </a:r>
            <a:r>
              <a:rPr lang="en-US" dirty="0" smtClean="0"/>
              <a:t> will </a:t>
            </a:r>
            <a:r>
              <a:rPr lang="en-US" b="1" dirty="0" smtClean="0"/>
              <a:t>no longer </a:t>
            </a:r>
            <a:r>
              <a:rPr lang="en-US" dirty="0" smtClean="0"/>
              <a:t>have the given </a:t>
            </a:r>
            <a:r>
              <a:rPr lang="en-US" dirty="0" err="1" smtClean="0"/>
              <a:t>typecode</a:t>
            </a:r>
            <a:r>
              <a:rPr lang="en-US" dirty="0" smtClean="0"/>
              <a:t> as a parent. Any child </a:t>
            </a:r>
            <a:r>
              <a:rPr lang="en-US" dirty="0" err="1" smtClean="0"/>
              <a:t>typecodes</a:t>
            </a:r>
            <a:r>
              <a:rPr lang="en-US" dirty="0" smtClean="0"/>
              <a:t> which had only the given </a:t>
            </a:r>
            <a:r>
              <a:rPr lang="en-US" dirty="0" err="1" smtClean="0"/>
              <a:t>typecode</a:t>
            </a:r>
            <a:r>
              <a:rPr lang="en-US" dirty="0" smtClean="0"/>
              <a:t> as a parent become orphan </a:t>
            </a:r>
            <a:r>
              <a:rPr lang="en-US" dirty="0" err="1" smtClean="0"/>
              <a:t>typecodes</a:t>
            </a:r>
            <a:r>
              <a:rPr lang="en-US" dirty="0" smtClean="0"/>
              <a:t> and orphaned</a:t>
            </a:r>
            <a:r>
              <a:rPr lang="en-US" baseline="0" dirty="0" smtClean="0"/>
              <a:t> </a:t>
            </a:r>
            <a:r>
              <a:rPr lang="en-US" baseline="0" dirty="0" err="1" smtClean="0"/>
              <a:t>typecodes</a:t>
            </a:r>
            <a:r>
              <a:rPr lang="en-US" baseline="0" dirty="0" smtClean="0"/>
              <a:t> will prevent the server from starting</a:t>
            </a:r>
            <a:r>
              <a:rPr lang="en-US" dirty="0" smtClean="0"/>
              <a:t>. Therefore codes should be deleted with extreme caution, as problems will arise if any existing object references the code. Consider</a:t>
            </a:r>
            <a:r>
              <a:rPr lang="en-US" baseline="0" dirty="0" smtClean="0"/>
              <a:t> retiring codes instead as a best practice, or remove </a:t>
            </a:r>
            <a:r>
              <a:rPr lang="en-US" baseline="0" dirty="0" err="1" smtClean="0"/>
              <a:t>typecode</a:t>
            </a:r>
            <a:r>
              <a:rPr lang="en-US" baseline="0" dirty="0" smtClean="0"/>
              <a:t> from parent.</a:t>
            </a:r>
            <a:endParaRPr lang="en-US" dirty="0" smtClean="0"/>
          </a:p>
          <a:p>
            <a:pPr lvl="1" eaLnBrk="1" hangingPunct="1"/>
            <a:r>
              <a:rPr lang="en-US" b="1" dirty="0" smtClean="0"/>
              <a:t>Remove </a:t>
            </a:r>
            <a:r>
              <a:rPr lang="en-US" b="1" dirty="0" err="1" smtClean="0"/>
              <a:t>typecode</a:t>
            </a:r>
            <a:r>
              <a:rPr lang="en-US" b="1" baseline="0" dirty="0" smtClean="0"/>
              <a:t> fr</a:t>
            </a:r>
            <a:r>
              <a:rPr lang="en-US" b="1" dirty="0" smtClean="0"/>
              <a:t>om parent </a:t>
            </a:r>
            <a:r>
              <a:rPr lang="en-US" dirty="0" smtClean="0"/>
              <a:t>deletes the association between the given </a:t>
            </a:r>
            <a:r>
              <a:rPr lang="en-US" dirty="0" err="1" smtClean="0"/>
              <a:t>typecode</a:t>
            </a:r>
            <a:r>
              <a:rPr lang="en-US" dirty="0" smtClean="0"/>
              <a:t> and its parent, but the given </a:t>
            </a:r>
            <a:r>
              <a:rPr lang="en-US" dirty="0" err="1" smtClean="0"/>
              <a:t>typecode</a:t>
            </a:r>
            <a:r>
              <a:rPr lang="en-US" dirty="0" smtClean="0"/>
              <a:t> is not deleted. This option is available only when you select a non-folder child node within the given tree structure. For example, in the screenshot shown, “Remove </a:t>
            </a:r>
            <a:r>
              <a:rPr lang="en-US" dirty="0" err="1" smtClean="0"/>
              <a:t>typecode</a:t>
            </a:r>
            <a:r>
              <a:rPr lang="en-US" dirty="0" smtClean="0"/>
              <a:t> from parent” is available because</a:t>
            </a:r>
            <a:r>
              <a:rPr lang="en-US" baseline="0" dirty="0" smtClean="0"/>
              <a:t> the selected </a:t>
            </a:r>
            <a:r>
              <a:rPr lang="en-US" baseline="0" dirty="0" err="1" smtClean="0"/>
              <a:t>PolicyType</a:t>
            </a:r>
            <a:r>
              <a:rPr lang="en-US" baseline="0" dirty="0" smtClean="0"/>
              <a:t> code (</a:t>
            </a:r>
            <a:r>
              <a:rPr lang="en-US" baseline="0" dirty="0" err="1" smtClean="0"/>
              <a:t>BusinessAuto</a:t>
            </a:r>
            <a:r>
              <a:rPr lang="en-US" baseline="0" dirty="0" smtClean="0"/>
              <a:t>) has a parent </a:t>
            </a:r>
            <a:r>
              <a:rPr lang="en-US" baseline="0" dirty="0" err="1" smtClean="0"/>
              <a:t>LOBCode</a:t>
            </a:r>
            <a:r>
              <a:rPr lang="en-US" baseline="0" dirty="0" smtClean="0"/>
              <a:t> </a:t>
            </a:r>
            <a:r>
              <a:rPr lang="en-US" baseline="0" dirty="0" err="1" smtClean="0"/>
              <a:t>typecode</a:t>
            </a:r>
            <a:r>
              <a:rPr lang="en-US" baseline="0" dirty="0" smtClean="0"/>
              <a:t>. You have navigated to a child, which has a parent from which you can remove the association. </a:t>
            </a:r>
            <a:r>
              <a:rPr lang="en-US" dirty="0" smtClean="0"/>
              <a:t>Studio is</a:t>
            </a:r>
            <a:r>
              <a:rPr lang="en-US" baseline="0" dirty="0" smtClean="0"/>
              <a:t> able to </a:t>
            </a:r>
            <a:r>
              <a:rPr lang="en-US" dirty="0" smtClean="0"/>
              <a:t>infer the exact association to remove. So,</a:t>
            </a:r>
            <a:r>
              <a:rPr lang="en-US" baseline="0" dirty="0" smtClean="0"/>
              <a:t> generally, you are only able to use “Remove </a:t>
            </a:r>
            <a:r>
              <a:rPr lang="en-US" baseline="0" dirty="0" err="1" smtClean="0"/>
              <a:t>typecode</a:t>
            </a:r>
            <a:r>
              <a:rPr lang="en-US" baseline="0" dirty="0" smtClean="0"/>
              <a:t> from parent” by expanding the “Children” folder node and selecting the child.</a:t>
            </a:r>
          </a:p>
        </p:txBody>
      </p:sp>
      <p:sp>
        <p:nvSpPr>
          <p:cNvPr id="84998" name="Slide Number Placeholder 3"/>
          <p:cNvSpPr txBox="1">
            <a:spLocks noGrp="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5715000" algn="r"/>
              </a:tabLst>
              <a:defRPr sz="2000" b="1">
                <a:solidFill>
                  <a:srgbClr val="FF0000"/>
                </a:solidFill>
                <a:latin typeface="Arial" charset="0"/>
              </a:defRPr>
            </a:lvl1pPr>
            <a:lvl2pPr marL="742950" indent="-285750" defTabSz="931863" eaLnBrk="0" hangingPunct="0">
              <a:tabLst>
                <a:tab pos="5715000" algn="r"/>
              </a:tabLst>
              <a:defRPr sz="2000" b="1">
                <a:solidFill>
                  <a:srgbClr val="FF0000"/>
                </a:solidFill>
                <a:latin typeface="Arial" charset="0"/>
              </a:defRPr>
            </a:lvl2pPr>
            <a:lvl3pPr marL="1143000" indent="-228600" defTabSz="931863" eaLnBrk="0" hangingPunct="0">
              <a:tabLst>
                <a:tab pos="5715000" algn="r"/>
              </a:tabLst>
              <a:defRPr sz="2000" b="1">
                <a:solidFill>
                  <a:srgbClr val="FF0000"/>
                </a:solidFill>
                <a:latin typeface="Arial" charset="0"/>
              </a:defRPr>
            </a:lvl3pPr>
            <a:lvl4pPr marL="1600200" indent="-228600" defTabSz="931863" eaLnBrk="0" hangingPunct="0">
              <a:tabLst>
                <a:tab pos="5715000" algn="r"/>
              </a:tabLst>
              <a:defRPr sz="2000" b="1">
                <a:solidFill>
                  <a:srgbClr val="FF0000"/>
                </a:solidFill>
                <a:latin typeface="Arial" charset="0"/>
              </a:defRPr>
            </a:lvl4pPr>
            <a:lvl5pPr marL="2057400" indent="-228600" defTabSz="931863" eaLnBrk="0" hangingPunct="0">
              <a:tabLst>
                <a:tab pos="5715000" algn="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5715000" algn="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5715000" algn="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5715000" algn="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5715000" algn="r"/>
              </a:tabLst>
              <a:defRPr sz="2000" b="1">
                <a:solidFill>
                  <a:srgbClr val="FF0000"/>
                </a:solidFill>
                <a:latin typeface="Arial" charset="0"/>
              </a:defRPr>
            </a:lvl9pPr>
          </a:lstStyle>
          <a:p>
            <a:pPr algn="l" eaLnBrk="1" hangingPunct="1">
              <a:spcBef>
                <a:spcPct val="0"/>
              </a:spcBef>
              <a:spcAft>
                <a:spcPct val="0"/>
              </a:spcAft>
              <a:buClrTx/>
            </a:pPr>
            <a:r>
              <a:rPr lang="en-US" altLang="en-US" sz="1200" b="0" dirty="0">
                <a:solidFill>
                  <a:schemeClr val="tx1"/>
                </a:solidFill>
              </a:rPr>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|EON~036|</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sz="1000" i="0" kern="1200" dirty="0" smtClean="0">
                <a:solidFill>
                  <a:schemeClr val="tx1"/>
                </a:solidFill>
                <a:effectLst/>
                <a:latin typeface="Arial" charset="0"/>
                <a:ea typeface="+mn-ea"/>
                <a:cs typeface="+mn-cs"/>
              </a:rPr>
              <a:t>Generally, you would</a:t>
            </a:r>
            <a:r>
              <a:rPr lang="en-US" sz="1000" i="0" kern="1200" baseline="0" dirty="0" smtClean="0">
                <a:solidFill>
                  <a:schemeClr val="tx1"/>
                </a:solidFill>
                <a:effectLst/>
                <a:latin typeface="Arial" charset="0"/>
                <a:ea typeface="+mn-ea"/>
                <a:cs typeface="+mn-cs"/>
              </a:rPr>
              <a:t> not </a:t>
            </a:r>
            <a:r>
              <a:rPr lang="en-US" sz="1000" i="0" kern="1200" dirty="0" smtClean="0">
                <a:solidFill>
                  <a:schemeClr val="tx1"/>
                </a:solidFill>
                <a:effectLst/>
                <a:latin typeface="Arial" charset="0"/>
                <a:ea typeface="+mn-ea"/>
                <a:cs typeface="+mn-cs"/>
              </a:rPr>
              <a:t>remove a </a:t>
            </a:r>
            <a:r>
              <a:rPr lang="en-US" sz="1000" i="0" kern="1200" dirty="0" err="1" smtClean="0">
                <a:solidFill>
                  <a:schemeClr val="tx1"/>
                </a:solidFill>
                <a:effectLst/>
                <a:latin typeface="Arial" charset="0"/>
                <a:ea typeface="+mn-ea"/>
                <a:cs typeface="+mn-cs"/>
              </a:rPr>
              <a:t>CoverageSubtype</a:t>
            </a:r>
            <a:r>
              <a:rPr lang="en-US" sz="1000" i="0" kern="1200" dirty="0" smtClean="0">
                <a:solidFill>
                  <a:schemeClr val="tx1"/>
                </a:solidFill>
                <a:effectLst/>
                <a:latin typeface="Arial" charset="0"/>
                <a:ea typeface="+mn-ea"/>
                <a:cs typeface="+mn-cs"/>
              </a:rPr>
              <a:t> itself</a:t>
            </a:r>
            <a:r>
              <a:rPr lang="en-US" sz="1000" i="0" kern="1200" baseline="0" dirty="0" smtClean="0">
                <a:solidFill>
                  <a:schemeClr val="tx1"/>
                </a:solidFill>
                <a:effectLst/>
                <a:latin typeface="Arial" charset="0"/>
                <a:ea typeface="+mn-ea"/>
                <a:cs typeface="+mn-cs"/>
              </a:rPr>
              <a:t> f</a:t>
            </a:r>
            <a:r>
              <a:rPr lang="en-US" sz="1000" i="0" kern="1200" dirty="0" smtClean="0">
                <a:solidFill>
                  <a:schemeClr val="tx1"/>
                </a:solidFill>
                <a:effectLst/>
                <a:latin typeface="Arial" charset="0"/>
                <a:ea typeface="+mn-ea"/>
                <a:cs typeface="+mn-cs"/>
              </a:rPr>
              <a:t>rom a parent (instead retire the </a:t>
            </a:r>
            <a:r>
              <a:rPr lang="en-US" sz="1000" i="0" kern="1200" dirty="0" err="1" smtClean="0">
                <a:solidFill>
                  <a:schemeClr val="tx1"/>
                </a:solidFill>
                <a:effectLst/>
                <a:latin typeface="Arial" charset="0"/>
                <a:ea typeface="+mn-ea"/>
                <a:cs typeface="+mn-cs"/>
              </a:rPr>
              <a:t>typecode</a:t>
            </a:r>
            <a:r>
              <a:rPr lang="en-US" sz="1000" i="0" kern="1200" dirty="0" smtClean="0">
                <a:solidFill>
                  <a:schemeClr val="tx1"/>
                </a:solidFill>
                <a:effectLst/>
                <a:latin typeface="Arial" charset="0"/>
                <a:ea typeface="+mn-ea"/>
                <a:cs typeface="+mn-cs"/>
              </a:rPr>
              <a:t>). </a:t>
            </a:r>
            <a:r>
              <a:rPr lang="en-US" sz="1000" i="0" kern="1200" dirty="0" err="1" smtClean="0">
                <a:solidFill>
                  <a:schemeClr val="tx1"/>
                </a:solidFill>
                <a:effectLst/>
                <a:latin typeface="Arial" charset="0"/>
                <a:ea typeface="+mn-ea"/>
                <a:cs typeface="+mn-cs"/>
              </a:rPr>
              <a:t>CoverageSubtype</a:t>
            </a:r>
            <a:r>
              <a:rPr lang="en-US" sz="1000" i="0" kern="1200" baseline="0" dirty="0" smtClean="0">
                <a:solidFill>
                  <a:schemeClr val="tx1"/>
                </a:solidFill>
                <a:effectLst/>
                <a:latin typeface="Arial" charset="0"/>
                <a:ea typeface="+mn-ea"/>
                <a:cs typeface="+mn-cs"/>
              </a:rPr>
              <a:t> is a “M:M” relationship between a single </a:t>
            </a:r>
            <a:r>
              <a:rPr lang="en-US" sz="1000" i="0" kern="1200" baseline="0" dirty="0" err="1" smtClean="0">
                <a:solidFill>
                  <a:schemeClr val="tx1"/>
                </a:solidFill>
                <a:effectLst/>
                <a:latin typeface="Arial" charset="0"/>
                <a:ea typeface="+mn-ea"/>
                <a:cs typeface="+mn-cs"/>
              </a:rPr>
              <a:t>CoverageType</a:t>
            </a:r>
            <a:r>
              <a:rPr lang="en-US" sz="1000" i="0" kern="1200" baseline="0" dirty="0" smtClean="0">
                <a:solidFill>
                  <a:schemeClr val="tx1"/>
                </a:solidFill>
                <a:effectLst/>
                <a:latin typeface="Arial" charset="0"/>
                <a:ea typeface="+mn-ea"/>
                <a:cs typeface="+mn-cs"/>
              </a:rPr>
              <a:t> and a single </a:t>
            </a:r>
            <a:r>
              <a:rPr lang="en-US" sz="1000" i="0" kern="1200" baseline="0" dirty="0" err="1" smtClean="0">
                <a:solidFill>
                  <a:schemeClr val="tx1"/>
                </a:solidFill>
                <a:effectLst/>
                <a:latin typeface="Arial" charset="0"/>
                <a:ea typeface="+mn-ea"/>
                <a:cs typeface="+mn-cs"/>
              </a:rPr>
              <a:t>ExposureType</a:t>
            </a:r>
            <a:r>
              <a:rPr lang="en-US" sz="1000" i="0" kern="1200" baseline="0" dirty="0" smtClean="0">
                <a:solidFill>
                  <a:schemeClr val="tx1"/>
                </a:solidFill>
                <a:effectLst/>
                <a:latin typeface="Arial" charset="0"/>
                <a:ea typeface="+mn-ea"/>
                <a:cs typeface="+mn-cs"/>
              </a:rPr>
              <a:t>. You would use remove from parent for other configurations, such as the one shown above (</a:t>
            </a:r>
            <a:r>
              <a:rPr lang="en-US" sz="1000" i="0" kern="1200" baseline="0" dirty="0" err="1" smtClean="0">
                <a:solidFill>
                  <a:schemeClr val="tx1"/>
                </a:solidFill>
                <a:effectLst/>
                <a:latin typeface="Arial" charset="0"/>
                <a:ea typeface="+mn-ea"/>
                <a:cs typeface="+mn-cs"/>
              </a:rPr>
              <a:t>CoverageType</a:t>
            </a:r>
            <a:r>
              <a:rPr lang="en-US" sz="1000" i="0" kern="1200" baseline="0" dirty="0" smtClean="0">
                <a:solidFill>
                  <a:schemeClr val="tx1"/>
                </a:solidFill>
                <a:effectLst/>
                <a:latin typeface="Arial" charset="0"/>
                <a:ea typeface="+mn-ea"/>
                <a:cs typeface="+mn-cs"/>
              </a:rPr>
              <a:t> to </a:t>
            </a:r>
            <a:r>
              <a:rPr lang="en-US" sz="1000" i="0" kern="1200" baseline="0" dirty="0" err="1" smtClean="0">
                <a:solidFill>
                  <a:schemeClr val="tx1"/>
                </a:solidFill>
                <a:effectLst/>
                <a:latin typeface="Arial" charset="0"/>
                <a:ea typeface="+mn-ea"/>
                <a:cs typeface="+mn-cs"/>
              </a:rPr>
              <a:t>PolicyType</a:t>
            </a:r>
            <a:r>
              <a:rPr lang="en-US" sz="1000" i="0" kern="1200" baseline="0" dirty="0" smtClean="0">
                <a:solidFill>
                  <a:schemeClr val="tx1"/>
                </a:solidFill>
                <a:effectLst/>
                <a:latin typeface="Arial" charset="0"/>
                <a:ea typeface="+mn-ea"/>
                <a:cs typeface="+mn-cs"/>
              </a:rPr>
              <a:t>). </a:t>
            </a:r>
            <a:endParaRPr lang="en-US" dirty="0"/>
          </a:p>
          <a:p>
            <a:pPr marL="0" marR="0" indent="0" algn="l" defTabSz="914400" rtl="0" eaLnBrk="0" fontAlgn="base" latinLnBrk="0" hangingPunct="0">
              <a:lnSpc>
                <a:spcPct val="100000"/>
              </a:lnSpc>
              <a:spcBef>
                <a:spcPct val="10000"/>
              </a:spcBef>
              <a:spcAft>
                <a:spcPct val="0"/>
              </a:spcAft>
              <a:buClrTx/>
              <a:buSzTx/>
              <a:buFontTx/>
              <a:buNone/>
              <a:tabLst/>
              <a:defRPr/>
            </a:pPr>
            <a:endParaRPr lang="en-US" dirty="0" smtClean="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Line of Business: Typelists - </a:t>
            </a:r>
            <a:fld id="{3DCA9550-053B-4DDD-B3F2-087A83BDD986}" type="slidenum">
              <a:rPr lang="en-US" altLang="en-US" smtClean="0"/>
              <a:pPr>
                <a:defRPr/>
              </a:pPr>
              <a:t>36</a:t>
            </a:fld>
            <a:endParaRPr lang="en-US" altLang="en-US"/>
          </a:p>
        </p:txBody>
      </p:sp>
    </p:spTree>
    <p:extLst>
      <p:ext uri="{BB962C8B-B14F-4D97-AF65-F5344CB8AC3E}">
        <p14:creationId xmlns:p14="http://schemas.microsoft.com/office/powerpoint/2010/main" val="37789184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|EON~037|</a:t>
            </a:r>
            <a:endParaRPr lang="en-US" sz="100">
              <a:solidFill>
                <a:srgbClr val="FFFFFF"/>
              </a:solidFill>
              <a:latin typeface="Arial"/>
            </a:endParaRPr>
          </a:p>
        </p:txBody>
      </p:sp>
      <p:sp>
        <p:nvSpPr>
          <p:cNvPr id="860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60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835CFB4E-507D-4AD4-A4CD-00E6C102CB2B}" type="slidenum">
              <a:rPr lang="en-US" altLang="en-US" sz="1200" b="0" smtClean="0">
                <a:solidFill>
                  <a:schemeClr val="tx1"/>
                </a:solidFill>
              </a:rPr>
              <a:pPr eaLnBrk="1" hangingPunct="1"/>
              <a:t>37</a:t>
            </a:fld>
            <a:endParaRPr lang="en-US" altLang="en-US" sz="1200" b="0" smtClean="0">
              <a:solidFill>
                <a:schemeClr val="tx1"/>
              </a:solidFill>
            </a:endParaRPr>
          </a:p>
        </p:txBody>
      </p:sp>
      <p:sp>
        <p:nvSpPr>
          <p:cNvPr id="86020" name="Rectangle 2"/>
          <p:cNvSpPr>
            <a:spLocks noGrp="1" noRot="1" noChangeAspect="1" noChangeArrowheads="1" noTextEdit="1"/>
          </p:cNvSpPr>
          <p:nvPr>
            <p:ph type="sldImg"/>
          </p:nvPr>
        </p:nvSpPr>
        <p:spPr>
          <a:xfrm>
            <a:off x="715963" y="630238"/>
            <a:ext cx="5432425" cy="4073525"/>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|EON~038|</a:t>
            </a:r>
            <a:endParaRPr lang="en-US" sz="100">
              <a:solidFill>
                <a:srgbClr val="FFFFFF"/>
              </a:solidFill>
              <a:latin typeface="Arial"/>
            </a:endParaRPr>
          </a:p>
        </p:txBody>
      </p:sp>
      <p:sp>
        <p:nvSpPr>
          <p:cNvPr id="870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70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51EB0C1A-F9DA-4CEF-B369-175DE46A00B0}" type="slidenum">
              <a:rPr lang="en-US" altLang="en-US" sz="1200" b="0" smtClean="0">
                <a:solidFill>
                  <a:schemeClr val="tx1"/>
                </a:solidFill>
              </a:rPr>
              <a:pPr eaLnBrk="1" hangingPunct="1"/>
              <a:t>38</a:t>
            </a:fld>
            <a:endParaRPr lang="en-US" altLang="en-US" sz="1200" b="0" smtClean="0">
              <a:solidFill>
                <a:schemeClr val="tx1"/>
              </a:solidFill>
            </a:endParaRPr>
          </a:p>
        </p:txBody>
      </p:sp>
      <p:sp>
        <p:nvSpPr>
          <p:cNvPr id="87044" name="Rectangle 2"/>
          <p:cNvSpPr>
            <a:spLocks noGrp="1" noRot="1" noChangeAspect="1" noChangeArrowheads="1" noTextEdit="1"/>
          </p:cNvSpPr>
          <p:nvPr>
            <p:ph type="sldImg"/>
          </p:nvPr>
        </p:nvSpPr>
        <p:spPr>
          <a:ln/>
        </p:spPr>
      </p:sp>
      <p:sp>
        <p:nvSpPr>
          <p:cNvPr id="87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|EON~039|</a:t>
            </a:r>
            <a:endParaRPr lang="en-US" sz="100">
              <a:solidFill>
                <a:srgbClr val="FFFFFF"/>
              </a:solidFill>
              <a:latin typeface="Arial"/>
            </a:endParaRPr>
          </a:p>
        </p:txBody>
      </p:sp>
      <p:sp>
        <p:nvSpPr>
          <p:cNvPr id="880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80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EEFA9ECA-32E7-4776-B866-18B4394582F7}" type="slidenum">
              <a:rPr lang="en-US" altLang="en-US" sz="1200" b="0" smtClean="0">
                <a:solidFill>
                  <a:schemeClr val="tx1"/>
                </a:solidFill>
              </a:rPr>
              <a:pPr eaLnBrk="1" hangingPunct="1"/>
              <a:t>39</a:t>
            </a:fld>
            <a:endParaRPr lang="en-US" altLang="en-US" sz="1200" b="0" smtClean="0">
              <a:solidFill>
                <a:schemeClr val="tx1"/>
              </a:solidFill>
            </a:endParaRPr>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scenario shown in the previous slide is one in which the developer has added a new policy type (</a:t>
            </a:r>
            <a:r>
              <a:rPr lang="en-US" dirty="0" err="1" smtClean="0"/>
              <a:t>International_BOP_Ext</a:t>
            </a:r>
            <a:r>
              <a:rPr lang="en-US" dirty="0" smtClean="0"/>
              <a:t>). He or she must manually manage references to it in </a:t>
            </a:r>
            <a:r>
              <a:rPr lang="en-US" dirty="0" err="1" smtClean="0"/>
              <a:t>typelists</a:t>
            </a:r>
            <a:r>
              <a:rPr lang="en-US" dirty="0" smtClean="0"/>
              <a:t> external to the LOB </a:t>
            </a:r>
            <a:r>
              <a:rPr lang="en-US" dirty="0" err="1" smtClean="0"/>
              <a:t>typelists</a:t>
            </a:r>
            <a:r>
              <a:rPr lang="en-US" dirty="0" smtClean="0"/>
              <a:t>.</a:t>
            </a:r>
          </a:p>
          <a:p>
            <a:pPr eaLnBrk="1" hangingPunct="1"/>
            <a:r>
              <a:rPr lang="en-US" dirty="0" smtClean="0"/>
              <a:t>The screenshot above shows the </a:t>
            </a:r>
            <a:r>
              <a:rPr lang="en-US" dirty="0" err="1" smtClean="0"/>
              <a:t>InsuranceLine</a:t>
            </a:r>
            <a:r>
              <a:rPr lang="en-US" dirty="0" smtClean="0"/>
              <a:t> typelist extension, a typelist used for stat coding. Because a new policy type has been added, each </a:t>
            </a:r>
            <a:r>
              <a:rPr lang="en-US" dirty="0" err="1" smtClean="0"/>
              <a:t>InsuranceLine</a:t>
            </a:r>
            <a:r>
              <a:rPr lang="en-US" dirty="0" smtClean="0"/>
              <a:t> stat code which must reference it must be modified. The screenshot shows the </a:t>
            </a:r>
            <a:r>
              <a:rPr lang="en-US" dirty="0" err="1" smtClean="0"/>
              <a:t>InsuranceLine</a:t>
            </a:r>
            <a:r>
              <a:rPr lang="en-US" dirty="0" smtClean="0"/>
              <a:t> value of "</a:t>
            </a:r>
            <a:r>
              <a:rPr lang="en-US" dirty="0" err="1" smtClean="0"/>
              <a:t>businessowners</a:t>
            </a:r>
            <a:r>
              <a:rPr lang="en-US" dirty="0" smtClean="0"/>
              <a:t>" being associated to the new “</a:t>
            </a:r>
            <a:r>
              <a:rPr lang="en-US" dirty="0" err="1" smtClean="0"/>
              <a:t>International_BOP</a:t>
            </a:r>
            <a:r>
              <a:rPr lang="en-US" dirty="0" smtClean="0"/>
              <a:t>" policy type thru the use of a wizard.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|EON~004|</a:t>
            </a:r>
            <a:endParaRPr lang="en-US" sz="100">
              <a:solidFill>
                <a:srgbClr val="FFFFFF"/>
              </a:solidFill>
              <a:latin typeface="Arial"/>
            </a:endParaRPr>
          </a:p>
        </p:txBody>
      </p:sp>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40DDB680-EE09-4993-8EC2-8EE226DC0D5E}"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ClaimCenter is delivered out of the box with several pre-configured business lines in the LOB model. You can see these when adding a new claim or exposure. Based on the line of business presented or selected, you will have different options.</a:t>
            </a:r>
          </a:p>
          <a:p>
            <a:pPr eaLnBrk="1" hangingPunct="1"/>
            <a:r>
              <a:rPr lang="en-US" dirty="0" smtClean="0"/>
              <a:t>The structure of the Line of Business is defined in six distinct </a:t>
            </a:r>
            <a:r>
              <a:rPr lang="en-US" dirty="0" err="1" smtClean="0"/>
              <a:t>typelists</a:t>
            </a:r>
            <a:r>
              <a:rPr lang="en-US" dirty="0" smtClean="0"/>
              <a:t>:</a:t>
            </a:r>
          </a:p>
          <a:p>
            <a:pPr lvl="1" eaLnBrk="1" hangingPunct="1"/>
            <a:r>
              <a:rPr lang="en-US" dirty="0" err="1" smtClean="0"/>
              <a:t>LossType</a:t>
            </a:r>
            <a:endParaRPr lang="en-US" dirty="0" smtClean="0"/>
          </a:p>
          <a:p>
            <a:pPr lvl="1" eaLnBrk="1" hangingPunct="1"/>
            <a:r>
              <a:rPr lang="en-US" dirty="0" err="1" smtClean="0"/>
              <a:t>LOBCode</a:t>
            </a:r>
            <a:endParaRPr lang="en-US" dirty="0" smtClean="0"/>
          </a:p>
          <a:p>
            <a:pPr lvl="1" eaLnBrk="1" hangingPunct="1"/>
            <a:r>
              <a:rPr lang="en-US" dirty="0" err="1" smtClean="0"/>
              <a:t>PolicyType</a:t>
            </a:r>
            <a:endParaRPr lang="en-US" dirty="0" smtClean="0"/>
          </a:p>
          <a:p>
            <a:pPr lvl="1" eaLnBrk="1" hangingPunct="1"/>
            <a:r>
              <a:rPr lang="en-US" dirty="0" err="1" smtClean="0"/>
              <a:t>CoverageType</a:t>
            </a:r>
            <a:endParaRPr lang="en-US" dirty="0" smtClean="0"/>
          </a:p>
          <a:p>
            <a:pPr lvl="1" eaLnBrk="1" hangingPunct="1"/>
            <a:r>
              <a:rPr lang="en-US" dirty="0" err="1" smtClean="0"/>
              <a:t>CoverageSubtype</a:t>
            </a:r>
            <a:endParaRPr lang="en-US" dirty="0" smtClean="0"/>
          </a:p>
          <a:p>
            <a:pPr lvl="1" eaLnBrk="1" hangingPunct="1"/>
            <a:r>
              <a:rPr lang="en-US" dirty="0" err="1" smtClean="0"/>
              <a:t>ExposureType</a:t>
            </a:r>
            <a:endParaRPr lang="en-US" dirty="0" smtClean="0"/>
          </a:p>
          <a:p>
            <a:pPr eaLnBrk="1" hangingPunct="1"/>
            <a:r>
              <a:rPr lang="en-US" dirty="0" smtClean="0"/>
              <a:t>Each typelist file is more complex than </a:t>
            </a:r>
            <a:r>
              <a:rPr lang="en-US" dirty="0" err="1" smtClean="0"/>
              <a:t>typelists</a:t>
            </a:r>
            <a:r>
              <a:rPr lang="en-US" dirty="0" smtClean="0"/>
              <a:t> seen so far.</a:t>
            </a:r>
          </a:p>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|EON~040|</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LOB </a:t>
            </a:r>
            <a:r>
              <a:rPr lang="en-US" dirty="0" err="1" smtClean="0"/>
              <a:t>Typelists</a:t>
            </a:r>
            <a:r>
              <a:rPr lang="en-US" dirty="0" smtClean="0"/>
              <a:t>,</a:t>
            </a:r>
            <a:r>
              <a:rPr lang="en-US" baseline="0" dirty="0" smtClean="0"/>
              <a:t> in addition to possessing a “LOB” tab to work with parent/child relationships, also have Incoming Categories and Outgoing Categories tabs to view and manage external typelist references. This provides useful visibility into all of the external related </a:t>
            </a:r>
            <a:r>
              <a:rPr lang="en-US" baseline="0" dirty="0" err="1" smtClean="0"/>
              <a:t>typelists</a:t>
            </a:r>
            <a:r>
              <a:rPr lang="en-US" baseline="0" dirty="0" smtClean="0"/>
              <a:t> that are involved w/ LOB </a:t>
            </a:r>
            <a:r>
              <a:rPr lang="en-US" baseline="0" dirty="0" err="1" smtClean="0"/>
              <a:t>typecodes</a:t>
            </a:r>
            <a:r>
              <a:rPr lang="en-US" baseline="0" dirty="0" smtClean="0"/>
              <a:t>.</a:t>
            </a:r>
          </a:p>
          <a:p>
            <a:endParaRPr lang="en-US" baseline="0" dirty="0" smtClean="0"/>
          </a:p>
          <a:p>
            <a:r>
              <a:rPr lang="en-US" baseline="0" dirty="0" smtClean="0"/>
              <a:t>In the example shown, the configuration performed on the previous slide is now not only visible in the </a:t>
            </a:r>
            <a:r>
              <a:rPr lang="en-US" baseline="0" dirty="0" err="1" smtClean="0"/>
              <a:t>InsuranceLine</a:t>
            </a:r>
            <a:r>
              <a:rPr lang="en-US" baseline="0" dirty="0" smtClean="0"/>
              <a:t> typelist, but also in the </a:t>
            </a:r>
            <a:r>
              <a:rPr lang="en-US" baseline="0" dirty="0" err="1" smtClean="0"/>
              <a:t>PolicyType</a:t>
            </a:r>
            <a:r>
              <a:rPr lang="en-US" baseline="0" dirty="0" smtClean="0"/>
              <a:t> typelist extension. </a:t>
            </a:r>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Line of Business: Typelists - </a:t>
            </a:r>
            <a:fld id="{3DCA9550-053B-4DDD-B3F2-087A83BDD986}" type="slidenum">
              <a:rPr lang="en-US" altLang="en-US" smtClean="0"/>
              <a:pPr>
                <a:defRPr/>
              </a:pPr>
              <a:t>40</a:t>
            </a:fld>
            <a:endParaRPr lang="en-US" altLang="en-US"/>
          </a:p>
        </p:txBody>
      </p:sp>
    </p:spTree>
    <p:extLst>
      <p:ext uri="{BB962C8B-B14F-4D97-AF65-F5344CB8AC3E}">
        <p14:creationId xmlns:p14="http://schemas.microsoft.com/office/powerpoint/2010/main" val="13871675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|EON~041|</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there are several</a:t>
            </a:r>
            <a:r>
              <a:rPr lang="en-US" baseline="0" dirty="0" smtClean="0"/>
              <a:t> “Incoming” external </a:t>
            </a:r>
            <a:r>
              <a:rPr lang="en-US" baseline="0" dirty="0" err="1" smtClean="0"/>
              <a:t>typelists</a:t>
            </a:r>
            <a:r>
              <a:rPr lang="en-US" baseline="0" dirty="0" smtClean="0"/>
              <a:t> related to </a:t>
            </a:r>
            <a:r>
              <a:rPr lang="en-US" baseline="0" dirty="0" err="1" smtClean="0"/>
              <a:t>LossType</a:t>
            </a:r>
            <a:r>
              <a:rPr lang="en-US" baseline="0" dirty="0" smtClean="0"/>
              <a:t>, a few of which are shown in the above. The only “Outgoing” external typelist related to </a:t>
            </a:r>
            <a:r>
              <a:rPr lang="en-US" baseline="0" dirty="0" err="1" smtClean="0"/>
              <a:t>ExposureType</a:t>
            </a:r>
            <a:r>
              <a:rPr lang="en-US" baseline="0" dirty="0" smtClean="0"/>
              <a:t> is “Incident”.</a:t>
            </a:r>
          </a:p>
          <a:p>
            <a:pPr marL="0" marR="0" indent="0" algn="l" defTabSz="914400" rtl="0" eaLnBrk="0" fontAlgn="base" latinLnBrk="0" hangingPunct="0">
              <a:lnSpc>
                <a:spcPct val="100000"/>
              </a:lnSpc>
              <a:spcBef>
                <a:spcPct val="10000"/>
              </a:spcBef>
              <a:spcAft>
                <a:spcPct val="0"/>
              </a:spcAft>
              <a:buClrTx/>
              <a:buSzTx/>
              <a:buFontTx/>
              <a:buNone/>
              <a:tabLst/>
              <a:defRPr/>
            </a:pPr>
            <a:r>
              <a:rPr lang="en-US" baseline="0" dirty="0" smtClean="0"/>
              <a:t/>
            </a:r>
            <a:br>
              <a:rPr lang="en-US" baseline="0" dirty="0" smtClean="0"/>
            </a:br>
            <a:r>
              <a:rPr lang="en-US" dirty="0" smtClean="0"/>
              <a:t>*Be aware that there are some instances of cascading references across three or more </a:t>
            </a:r>
            <a:r>
              <a:rPr lang="en-US" dirty="0" err="1" smtClean="0"/>
              <a:t>typelists</a:t>
            </a:r>
            <a:r>
              <a:rPr lang="en-US" dirty="0" smtClean="0"/>
              <a:t>. For example:</a:t>
            </a:r>
            <a:endParaRPr lang="en-US" baseline="0" dirty="0" smtClean="0"/>
          </a:p>
          <a:p>
            <a:pPr marL="0" marR="0" lvl="1" indent="0" algn="l" defTabSz="914400" rtl="0" eaLnBrk="0" fontAlgn="base" latinLnBrk="0" hangingPunct="0">
              <a:lnSpc>
                <a:spcPct val="100000"/>
              </a:lnSpc>
              <a:spcBef>
                <a:spcPct val="10000"/>
              </a:spcBef>
              <a:spcAft>
                <a:spcPct val="0"/>
              </a:spcAft>
              <a:buClrTx/>
              <a:buSzTx/>
              <a:buFontTx/>
              <a:buNone/>
              <a:tabLst/>
              <a:defRPr/>
            </a:pPr>
            <a:r>
              <a:rPr lang="en-US" dirty="0" err="1" smtClean="0"/>
              <a:t>LossType</a:t>
            </a:r>
            <a:r>
              <a:rPr lang="en-US" dirty="0" smtClean="0"/>
              <a:t> is referenced by </a:t>
            </a:r>
            <a:r>
              <a:rPr lang="en-US" dirty="0" err="1" smtClean="0"/>
              <a:t>PriContributingFactors</a:t>
            </a:r>
            <a:r>
              <a:rPr lang="en-US" dirty="0" smtClean="0"/>
              <a:t>, which is referenced by </a:t>
            </a:r>
            <a:r>
              <a:rPr lang="en-US" dirty="0" err="1" smtClean="0"/>
              <a:t>SecContributingFactors</a:t>
            </a:r>
            <a:r>
              <a:rPr lang="en-US" dirty="0" smtClean="0"/>
              <a:t>, which is referenced by </a:t>
            </a:r>
            <a:r>
              <a:rPr lang="en-US" dirty="0" err="1" smtClean="0"/>
              <a:t>ResContributingFactors</a:t>
            </a:r>
            <a:endParaRPr lang="en-US" dirty="0" smtClean="0"/>
          </a:p>
          <a:p>
            <a:pPr marL="0" marR="0" indent="0" algn="l" defTabSz="914400" rtl="0" eaLnBrk="0" fontAlgn="base" latinLnBrk="0" hangingPunct="0">
              <a:lnSpc>
                <a:spcPct val="100000"/>
              </a:lnSpc>
              <a:spcBef>
                <a:spcPct val="10000"/>
              </a:spcBef>
              <a:spcAft>
                <a:spcPct val="0"/>
              </a:spcAft>
              <a:buClrTx/>
              <a:buSzTx/>
              <a:buFontTx/>
              <a:buNone/>
              <a:tabLst/>
              <a:defRPr/>
            </a:pPr>
            <a:r>
              <a:rPr lang="en-US" dirty="0" smtClean="0"/>
              <a:t/>
            </a:r>
            <a:br>
              <a:rPr lang="en-US" dirty="0" smtClean="0"/>
            </a:br>
            <a:r>
              <a:rPr lang="en-US" baseline="0" dirty="0" smtClean="0"/>
              <a:t>Technically, “Incoming” and “Outgoing” are analogous to “Parent” and “Child”, the only difference being Incoming/Outgoing includes </a:t>
            </a:r>
            <a:r>
              <a:rPr lang="en-US" baseline="0" dirty="0" err="1" smtClean="0"/>
              <a:t>typelists</a:t>
            </a:r>
            <a:r>
              <a:rPr lang="en-US" baseline="0" dirty="0" smtClean="0"/>
              <a:t> external to the LOB model, and the fact that dependencies in the LOB model are often bi-directional (i.e. </a:t>
            </a:r>
            <a:r>
              <a:rPr lang="en-US" baseline="0" dirty="0" err="1" smtClean="0"/>
              <a:t>LOBCode</a:t>
            </a:r>
            <a:r>
              <a:rPr lang="en-US" baseline="0" dirty="0" smtClean="0"/>
              <a:t> is a parent of </a:t>
            </a:r>
            <a:r>
              <a:rPr lang="en-US" baseline="0" dirty="0" err="1" smtClean="0"/>
              <a:t>PolicyType</a:t>
            </a:r>
            <a:r>
              <a:rPr lang="en-US" baseline="0" dirty="0" smtClean="0"/>
              <a:t>, and </a:t>
            </a:r>
            <a:r>
              <a:rPr lang="en-US" baseline="0" dirty="0" err="1" smtClean="0"/>
              <a:t>PolicyType</a:t>
            </a:r>
            <a:r>
              <a:rPr lang="en-US" baseline="0" dirty="0" smtClean="0"/>
              <a:t> is a child of </a:t>
            </a:r>
            <a:r>
              <a:rPr lang="en-US" baseline="0" dirty="0" err="1" smtClean="0"/>
              <a:t>LOBCode</a:t>
            </a:r>
            <a:r>
              <a:rPr lang="en-US" baseline="0" dirty="0" smtClean="0"/>
              <a:t>).</a:t>
            </a:r>
          </a:p>
          <a:p>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Line of Business: Typelists - </a:t>
            </a:r>
            <a:fld id="{3DCA9550-053B-4DDD-B3F2-087A83BDD986}" type="slidenum">
              <a:rPr lang="en-US" altLang="en-US" smtClean="0"/>
              <a:pPr>
                <a:defRPr/>
              </a:pPr>
              <a:t>41</a:t>
            </a:fld>
            <a:endParaRPr lang="en-US" altLang="en-US"/>
          </a:p>
        </p:txBody>
      </p:sp>
    </p:spTree>
    <p:extLst>
      <p:ext uri="{BB962C8B-B14F-4D97-AF65-F5344CB8AC3E}">
        <p14:creationId xmlns:p14="http://schemas.microsoft.com/office/powerpoint/2010/main" val="12427447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|EON~042|</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dirty="0" smtClean="0"/>
              <a:t>*Be aware that there are some instances of cascading references across three or more </a:t>
            </a:r>
            <a:r>
              <a:rPr lang="en-US" dirty="0" err="1" smtClean="0"/>
              <a:t>typelists</a:t>
            </a:r>
            <a:r>
              <a:rPr lang="en-US" dirty="0" smtClean="0"/>
              <a:t>. For example:</a:t>
            </a:r>
            <a:br>
              <a:rPr lang="en-US" dirty="0" smtClean="0"/>
            </a:br>
            <a:endParaRPr lang="en-US" baseline="0" dirty="0" smtClean="0"/>
          </a:p>
          <a:p>
            <a:pPr marL="0" marR="0" lvl="1" indent="0" algn="l" defTabSz="914400" rtl="0" eaLnBrk="0" fontAlgn="base" latinLnBrk="0" hangingPunct="0">
              <a:lnSpc>
                <a:spcPct val="100000"/>
              </a:lnSpc>
              <a:spcBef>
                <a:spcPct val="10000"/>
              </a:spcBef>
              <a:spcAft>
                <a:spcPct val="0"/>
              </a:spcAft>
              <a:buClrTx/>
              <a:buSzTx/>
              <a:buFontTx/>
              <a:buNone/>
              <a:tabLst/>
              <a:defRPr/>
            </a:pPr>
            <a:r>
              <a:rPr lang="en-US" dirty="0" err="1" smtClean="0"/>
              <a:t>LossType</a:t>
            </a:r>
            <a:r>
              <a:rPr lang="en-US" dirty="0" smtClean="0"/>
              <a:t> is referenced by </a:t>
            </a:r>
            <a:r>
              <a:rPr lang="en-US" dirty="0" err="1" smtClean="0"/>
              <a:t>PriContributingFactors</a:t>
            </a:r>
            <a:r>
              <a:rPr lang="en-US" dirty="0" smtClean="0"/>
              <a:t>, which is referenced by </a:t>
            </a:r>
            <a:r>
              <a:rPr lang="en-US" dirty="0" err="1" smtClean="0"/>
              <a:t>SecContributingFactors</a:t>
            </a:r>
            <a:r>
              <a:rPr lang="en-US" dirty="0" smtClean="0"/>
              <a:t>, which is referenced by </a:t>
            </a:r>
            <a:r>
              <a:rPr lang="en-US" dirty="0" err="1" smtClean="0"/>
              <a:t>ResContributingFactors</a:t>
            </a:r>
            <a:endParaRPr lang="en-US" dirty="0"/>
          </a:p>
          <a:p>
            <a:pPr marL="0" marR="0" lvl="1" indent="0" algn="l" defTabSz="914400" rtl="0" eaLnBrk="0" fontAlgn="base" latinLnBrk="0" hangingPunct="0">
              <a:lnSpc>
                <a:spcPct val="100000"/>
              </a:lnSpc>
              <a:spcBef>
                <a:spcPct val="10000"/>
              </a:spcBef>
              <a:spcAft>
                <a:spcPct val="0"/>
              </a:spcAft>
              <a:buClrTx/>
              <a:buSzTx/>
              <a:buFontTx/>
              <a:buNone/>
              <a:tabLst/>
              <a:defRPr/>
            </a:pPr>
            <a:endParaRPr lang="en-US" dirty="0" smtClean="0"/>
          </a:p>
          <a:p>
            <a:pPr marL="0" marR="0" lvl="1" indent="0" algn="l" defTabSz="914400" rtl="0" eaLnBrk="0" fontAlgn="base" latinLnBrk="0" hangingPunct="0">
              <a:lnSpc>
                <a:spcPct val="100000"/>
              </a:lnSpc>
              <a:spcBef>
                <a:spcPct val="10000"/>
              </a:spcBef>
              <a:spcAft>
                <a:spcPct val="0"/>
              </a:spcAft>
              <a:buClrTx/>
              <a:buSzTx/>
              <a:buFontTx/>
              <a:buNone/>
              <a:tabLst/>
              <a:defRPr/>
            </a:pPr>
            <a:r>
              <a:rPr lang="en-US" dirty="0" err="1" smtClean="0"/>
              <a:t>PolicyType</a:t>
            </a:r>
            <a:r>
              <a:rPr lang="en-US" dirty="0" smtClean="0"/>
              <a:t> </a:t>
            </a:r>
            <a:r>
              <a:rPr lang="en-US" dirty="0"/>
              <a:t>is referenced by </a:t>
            </a:r>
            <a:r>
              <a:rPr lang="en-US" dirty="0" err="1"/>
              <a:t>InsuranceLine</a:t>
            </a:r>
            <a:r>
              <a:rPr lang="en-US" dirty="0"/>
              <a:t>, which is referenced by both </a:t>
            </a:r>
            <a:r>
              <a:rPr lang="en-US" dirty="0" err="1"/>
              <a:t>InsuranceSubline</a:t>
            </a:r>
            <a:r>
              <a:rPr lang="en-US" dirty="0"/>
              <a:t> and </a:t>
            </a:r>
            <a:r>
              <a:rPr lang="en-US" dirty="0" err="1" smtClean="0"/>
              <a:t>MajorPerils</a:t>
            </a:r>
            <a:endParaRPr lang="en-US" dirty="0" smtClean="0"/>
          </a:p>
          <a:p>
            <a:pPr marL="0" marR="0" lvl="1" indent="0" algn="l" defTabSz="914400" rtl="0" eaLnBrk="0" fontAlgn="base" latinLnBrk="0" hangingPunct="0">
              <a:lnSpc>
                <a:spcPct val="100000"/>
              </a:lnSpc>
              <a:spcBef>
                <a:spcPct val="10000"/>
              </a:spcBef>
              <a:spcAft>
                <a:spcPct val="0"/>
              </a:spcAft>
              <a:buClrTx/>
              <a:buSzTx/>
              <a:buFontTx/>
              <a:buNone/>
              <a:tabLst/>
              <a:defRPr/>
            </a:pPr>
            <a:endParaRPr lang="en-US" dirty="0"/>
          </a:p>
          <a:p>
            <a:pPr marL="0" marR="0" lvl="1" indent="0" algn="l" defTabSz="914400" rtl="0" eaLnBrk="0" fontAlgn="base" latinLnBrk="0" hangingPunct="0">
              <a:lnSpc>
                <a:spcPct val="100000"/>
              </a:lnSpc>
              <a:spcBef>
                <a:spcPct val="10000"/>
              </a:spcBef>
              <a:spcAft>
                <a:spcPct val="0"/>
              </a:spcAft>
              <a:buClrTx/>
              <a:buSzTx/>
              <a:buFontTx/>
              <a:buNone/>
              <a:tabLst/>
              <a:defRPr/>
            </a:pPr>
            <a:r>
              <a:rPr lang="en-US" dirty="0" err="1" smtClean="0"/>
              <a:t>CoverageSubtype</a:t>
            </a:r>
            <a:r>
              <a:rPr lang="en-US" dirty="0" smtClean="0"/>
              <a:t> </a:t>
            </a:r>
            <a:r>
              <a:rPr lang="en-US" dirty="0"/>
              <a:t>is referenced by </a:t>
            </a:r>
            <a:r>
              <a:rPr lang="en-US" dirty="0" err="1"/>
              <a:t>LossPartyType</a:t>
            </a:r>
            <a:r>
              <a:rPr lang="en-US" dirty="0"/>
              <a:t>, which is referenced by </a:t>
            </a:r>
            <a:r>
              <a:rPr lang="en-US" dirty="0" err="1"/>
              <a:t>VehicleType</a:t>
            </a:r>
            <a:endParaRPr lang="en-US" dirty="0"/>
          </a:p>
          <a:p>
            <a:pPr eaLnBrk="1" hangingPunct="1"/>
            <a:endParaRPr lang="en-US" dirty="0" smtClean="0"/>
          </a:p>
          <a:p>
            <a:pPr eaLnBrk="1" hangingPunct="1"/>
            <a:r>
              <a:rPr lang="en-US" dirty="0" smtClean="0"/>
              <a:t>In </a:t>
            </a:r>
            <a:r>
              <a:rPr lang="en-US" dirty="0"/>
              <a:t>these cases, a change to one LOB </a:t>
            </a:r>
            <a:r>
              <a:rPr lang="en-US" dirty="0" err="1"/>
              <a:t>typelists</a:t>
            </a:r>
            <a:r>
              <a:rPr lang="en-US" dirty="0"/>
              <a:t> could require changes to a non-LOB typelist, which in turn requires changes to another non-LOB typelist.</a:t>
            </a:r>
          </a:p>
          <a:p>
            <a:pPr marL="0" marR="0" lvl="1" indent="0" algn="l" defTabSz="914400" rtl="0" eaLnBrk="0" fontAlgn="base" latinLnBrk="0" hangingPunct="0">
              <a:lnSpc>
                <a:spcPct val="100000"/>
              </a:lnSpc>
              <a:spcBef>
                <a:spcPct val="10000"/>
              </a:spcBef>
              <a:spcAft>
                <a:spcPct val="0"/>
              </a:spcAft>
              <a:buClrTx/>
              <a:buSzTx/>
              <a:buFontTx/>
              <a:buNone/>
              <a:tabLst/>
              <a:defRPr/>
            </a:pPr>
            <a:endParaRPr lang="en-US" dirty="0" smtClean="0"/>
          </a:p>
          <a:p>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dirty="0" smtClean="0"/>
              <a:t>	</a:t>
            </a:r>
            <a:r>
              <a:rPr lang="en-US" altLang="en-US" dirty="0"/>
              <a:t> Line of Business: </a:t>
            </a:r>
            <a:r>
              <a:rPr lang="en-US" altLang="en-US" dirty="0" err="1" smtClean="0"/>
              <a:t>Typelists</a:t>
            </a:r>
            <a:r>
              <a:rPr lang="en-US" altLang="en-US" dirty="0" smtClean="0"/>
              <a:t> - </a:t>
            </a:r>
            <a:fld id="{3DCA9550-053B-4DDD-B3F2-087A83BDD986}" type="slidenum">
              <a:rPr lang="en-US" altLang="en-US" smtClean="0"/>
              <a:pPr>
                <a:defRPr/>
              </a:pPr>
              <a:t>42</a:t>
            </a:fld>
            <a:endParaRPr lang="en-US" altLang="en-US" dirty="0"/>
          </a:p>
        </p:txBody>
      </p:sp>
    </p:spTree>
    <p:extLst>
      <p:ext uri="{BB962C8B-B14F-4D97-AF65-F5344CB8AC3E}">
        <p14:creationId xmlns:p14="http://schemas.microsoft.com/office/powerpoint/2010/main" val="9266295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|EON~043|</a:t>
            </a:r>
            <a:endParaRPr lang="en-US" sz="100">
              <a:solidFill>
                <a:srgbClr val="FFFFFF"/>
              </a:solidFill>
              <a:latin typeface="Arial"/>
            </a:endParaRPr>
          </a:p>
        </p:txBody>
      </p:sp>
      <p:sp>
        <p:nvSpPr>
          <p:cNvPr id="890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90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7EF3C3FF-28D0-4778-A42E-1A15B768BE89}" type="slidenum">
              <a:rPr lang="en-US" altLang="en-US" sz="1200" b="0" smtClean="0">
                <a:solidFill>
                  <a:schemeClr val="tx1"/>
                </a:solidFill>
              </a:rPr>
              <a:pPr eaLnBrk="1" hangingPunct="1"/>
              <a:t>43</a:t>
            </a:fld>
            <a:endParaRPr lang="en-US" altLang="en-US" sz="1200" b="0" smtClean="0">
              <a:solidFill>
                <a:schemeClr val="tx1"/>
              </a:solidFill>
            </a:endParaRPr>
          </a:p>
        </p:txBody>
      </p:sp>
      <p:sp>
        <p:nvSpPr>
          <p:cNvPr id="89092" name="Rectangle 2"/>
          <p:cNvSpPr>
            <a:spLocks noGrp="1" noRot="1" noChangeAspect="1" noChangeArrowheads="1" noTextEdit="1"/>
          </p:cNvSpPr>
          <p:nvPr>
            <p:ph type="sldImg"/>
          </p:nvPr>
        </p:nvSpPr>
        <p:spPr>
          <a:xfrm>
            <a:off x="715963" y="630238"/>
            <a:ext cx="5432425" cy="4073525"/>
          </a:xfrm>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Stopping and starting</a:t>
            </a:r>
            <a:r>
              <a:rPr lang="en-US" baseline="0" dirty="0" smtClean="0"/>
              <a:t> the server can be done from commands as shown at the top or from within Studio (run in debug process).</a:t>
            </a:r>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|EON~044|</a:t>
            </a:r>
            <a:endParaRPr lang="en-US" sz="100">
              <a:solidFill>
                <a:srgbClr val="FFFFFF"/>
              </a:solidFill>
              <a:latin typeface="Arial"/>
            </a:endParaRPr>
          </a:p>
        </p:txBody>
      </p:sp>
      <p:sp>
        <p:nvSpPr>
          <p:cNvPr id="901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01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307578BD-38ED-4388-8269-55554790C9CF}" type="slidenum">
              <a:rPr lang="en-US" altLang="en-US" sz="1200" b="0" smtClean="0">
                <a:solidFill>
                  <a:schemeClr val="tx1"/>
                </a:solidFill>
              </a:rPr>
              <a:pPr eaLnBrk="1" hangingPunct="1"/>
              <a:t>44</a:t>
            </a:fld>
            <a:endParaRPr lang="en-US" altLang="en-US" sz="1200" b="0" smtClean="0">
              <a:solidFill>
                <a:schemeClr val="tx1"/>
              </a:solidFill>
            </a:endParaRPr>
          </a:p>
        </p:txBody>
      </p:sp>
      <p:sp>
        <p:nvSpPr>
          <p:cNvPr id="90116" name="Rectangle 6"/>
          <p:cNvSpPr>
            <a:spLocks noGrp="1" noRot="1" noChangeAspect="1" noChangeArrowheads="1" noTextEdit="1"/>
          </p:cNvSpPr>
          <p:nvPr>
            <p:ph type="sldImg"/>
          </p:nvPr>
        </p:nvSpPr>
        <p:spPr>
          <a:ln/>
        </p:spPr>
      </p:sp>
      <p:sp>
        <p:nvSpPr>
          <p:cNvPr id="90117"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90118" name="Slide Number Placeholder 3"/>
          <p:cNvSpPr txBox="1">
            <a:spLocks noGrp="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5715000" algn="r"/>
              </a:tabLst>
              <a:defRPr sz="2000" b="1">
                <a:solidFill>
                  <a:srgbClr val="FF0000"/>
                </a:solidFill>
                <a:latin typeface="Arial" charset="0"/>
              </a:defRPr>
            </a:lvl1pPr>
            <a:lvl2pPr marL="742950" indent="-285750" defTabSz="931863" eaLnBrk="0" hangingPunct="0">
              <a:tabLst>
                <a:tab pos="5715000" algn="r"/>
              </a:tabLst>
              <a:defRPr sz="2000" b="1">
                <a:solidFill>
                  <a:srgbClr val="FF0000"/>
                </a:solidFill>
                <a:latin typeface="Arial" charset="0"/>
              </a:defRPr>
            </a:lvl2pPr>
            <a:lvl3pPr marL="1143000" indent="-228600" defTabSz="931863" eaLnBrk="0" hangingPunct="0">
              <a:tabLst>
                <a:tab pos="5715000" algn="r"/>
              </a:tabLst>
              <a:defRPr sz="2000" b="1">
                <a:solidFill>
                  <a:srgbClr val="FF0000"/>
                </a:solidFill>
                <a:latin typeface="Arial" charset="0"/>
              </a:defRPr>
            </a:lvl3pPr>
            <a:lvl4pPr marL="1600200" indent="-228600" defTabSz="931863" eaLnBrk="0" hangingPunct="0">
              <a:tabLst>
                <a:tab pos="5715000" algn="r"/>
              </a:tabLst>
              <a:defRPr sz="2000" b="1">
                <a:solidFill>
                  <a:srgbClr val="FF0000"/>
                </a:solidFill>
                <a:latin typeface="Arial" charset="0"/>
              </a:defRPr>
            </a:lvl4pPr>
            <a:lvl5pPr marL="2057400" indent="-228600" defTabSz="931863" eaLnBrk="0" hangingPunct="0">
              <a:tabLst>
                <a:tab pos="5715000" algn="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5715000" algn="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5715000" algn="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5715000" algn="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5715000" algn="r"/>
              </a:tabLst>
              <a:defRPr sz="2000" b="1">
                <a:solidFill>
                  <a:srgbClr val="FF0000"/>
                </a:solidFill>
                <a:latin typeface="Arial" charset="0"/>
              </a:defRPr>
            </a:lvl9pPr>
          </a:lstStyle>
          <a:p>
            <a:pPr algn="l" eaLnBrk="1" hangingPunct="1">
              <a:spcBef>
                <a:spcPct val="0"/>
              </a:spcBef>
              <a:spcAft>
                <a:spcPct val="0"/>
              </a:spcAft>
              <a:buClrTx/>
            </a:pPr>
            <a:r>
              <a:rPr lang="en-US" altLang="en-US" sz="1200" b="0" dirty="0">
                <a:solidFill>
                  <a:schemeClr val="tx1"/>
                </a:solidFill>
              </a:rPr>
              <a: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|EON~045|</a:t>
            </a:r>
            <a:endParaRPr lang="en-US" sz="100">
              <a:solidFill>
                <a:srgbClr val="FFFFFF"/>
              </a:solidFill>
              <a:latin typeface="Arial"/>
            </a:endParaRPr>
          </a:p>
        </p:txBody>
      </p:sp>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policy and coverage structure in </a:t>
            </a:r>
            <a:r>
              <a:rPr lang="en-US" dirty="0" err="1" smtClean="0"/>
              <a:t>PolicyCenter's</a:t>
            </a:r>
            <a:r>
              <a:rPr lang="en-US" dirty="0" smtClean="0"/>
              <a:t> Product Model must be duplicated in </a:t>
            </a:r>
            <a:r>
              <a:rPr lang="en-US" dirty="0" err="1" smtClean="0"/>
              <a:t>ClaimCenter's</a:t>
            </a:r>
            <a:r>
              <a:rPr lang="en-US" dirty="0" smtClean="0"/>
              <a:t> line of business model. Theoretically, one could build every policy type and coverage type manually in both applications. But, it is far more convenient to build them once in PolicyCenter and then simply export the policy types and coverage types to ClaimCenter via the </a:t>
            </a:r>
            <a:r>
              <a:rPr lang="en-US" dirty="0" err="1" smtClean="0"/>
              <a:t>typecode</a:t>
            </a:r>
            <a:r>
              <a:rPr lang="en-US" dirty="0" smtClean="0"/>
              <a:t> generator.</a:t>
            </a:r>
          </a:p>
          <a:p>
            <a:r>
              <a:rPr lang="en-US" dirty="0" smtClean="0"/>
              <a:t>Keep in mind that the </a:t>
            </a:r>
            <a:r>
              <a:rPr lang="en-US" dirty="0" err="1" smtClean="0"/>
              <a:t>typecode</a:t>
            </a:r>
            <a:r>
              <a:rPr lang="en-US" dirty="0" smtClean="0"/>
              <a:t> generator exports policy types and coverage types to ClaimCenter, but it does not keep the PC Product Model "synchronized" with the ClaimCenter LOB model. ClaimCenter is capable of interacting with multiple policy administration systems (PASs). Therefore, ClaimCenter may contain policy types and coverage types for policies that exist in other PASs. The </a:t>
            </a:r>
            <a:r>
              <a:rPr lang="en-US" dirty="0" err="1" smtClean="0"/>
              <a:t>typecode</a:t>
            </a:r>
            <a:r>
              <a:rPr lang="en-US" dirty="0" smtClean="0"/>
              <a:t> generator adds and modifies </a:t>
            </a:r>
            <a:r>
              <a:rPr lang="en-US" dirty="0" err="1" smtClean="0"/>
              <a:t>typecodes</a:t>
            </a:r>
            <a:r>
              <a:rPr lang="en-US" dirty="0" smtClean="0"/>
              <a:t> for which PolicyCenter is the source system, but it does not modify </a:t>
            </a:r>
            <a:r>
              <a:rPr lang="en-US" dirty="0" err="1" smtClean="0"/>
              <a:t>typecodes</a:t>
            </a:r>
            <a:r>
              <a:rPr lang="en-US" dirty="0" smtClean="0"/>
              <a:t> needed for interaction with other PASs. </a:t>
            </a: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Line of Business: </a:t>
            </a:r>
            <a:r>
              <a:rPr lang="en-US" altLang="en-US" sz="1200" b="0" dirty="0" err="1" smtClean="0">
                <a:solidFill>
                  <a:schemeClr val="tx1"/>
                </a:solidFill>
              </a:rPr>
              <a:t>Typelists</a:t>
            </a:r>
            <a:r>
              <a:rPr lang="en-US" altLang="en-US" sz="1200" b="0" dirty="0" smtClean="0">
                <a:solidFill>
                  <a:schemeClr val="tx1"/>
                </a:solidFill>
              </a:rPr>
              <a:t> - </a:t>
            </a:r>
            <a:fld id="{BCC2BF6D-9696-472D-ACDA-975553E4A6FC}" type="slidenum">
              <a:rPr lang="en-US" altLang="en-US" sz="1200" b="0" smtClean="0">
                <a:solidFill>
                  <a:schemeClr val="tx1"/>
                </a:solidFill>
              </a:rPr>
              <a:pPr eaLnBrk="1" hangingPunct="1"/>
              <a:t>45</a:t>
            </a:fld>
            <a:endParaRPr lang="en-US" altLang="en-US" sz="1200" b="0" dirty="0" smtClean="0">
              <a:solidFill>
                <a:schemeClr val="tx1"/>
              </a:solidFill>
            </a:endParaRPr>
          </a:p>
        </p:txBody>
      </p:sp>
      <p:sp>
        <p:nvSpPr>
          <p:cNvPr id="9114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|EON~046|</a:t>
            </a:r>
            <a:endParaRPr lang="en-US" sz="100">
              <a:solidFill>
                <a:srgbClr val="FFFFFF"/>
              </a:solidFill>
              <a:latin typeface="Arial"/>
            </a:endParaRPr>
          </a:p>
        </p:txBody>
      </p:sp>
      <p:sp>
        <p:nvSpPr>
          <p:cNvPr id="921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21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F75CB6CE-FD0B-40DE-B879-77B57D4213F9}" type="slidenum">
              <a:rPr lang="en-US" altLang="en-US" sz="1200" b="0" smtClean="0">
                <a:solidFill>
                  <a:schemeClr val="tx1"/>
                </a:solidFill>
              </a:rPr>
              <a:pPr eaLnBrk="1" hangingPunct="1"/>
              <a:t>46</a:t>
            </a:fld>
            <a:endParaRPr lang="en-US" altLang="en-US" sz="1200" b="0" smtClean="0">
              <a:solidFill>
                <a:schemeClr val="tx1"/>
              </a:solidFill>
            </a:endParaRPr>
          </a:p>
        </p:txBody>
      </p:sp>
      <p:sp>
        <p:nvSpPr>
          <p:cNvPr id="92164" name="Rectangle 2"/>
          <p:cNvSpPr>
            <a:spLocks noGrp="1" noRot="1" noChangeAspect="1" noChangeArrowheads="1" noTextEdit="1"/>
          </p:cNvSpPr>
          <p:nvPr>
            <p:ph type="sldImg"/>
          </p:nvPr>
        </p:nvSpPr>
        <p:spPr>
          <a:xfrm>
            <a:off x="715963" y="630238"/>
            <a:ext cx="5432425" cy="4073525"/>
          </a:xfrm>
          <a:ln/>
        </p:spPr>
      </p:sp>
      <p:sp>
        <p:nvSpPr>
          <p:cNvPr id="921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|EON~047|</a:t>
            </a:r>
            <a:endParaRPr lang="en-US" sz="100">
              <a:solidFill>
                <a:srgbClr val="FFFFFF"/>
              </a:solidFill>
              <a:latin typeface="Arial"/>
            </a:endParaRPr>
          </a:p>
        </p:txBody>
      </p:sp>
      <p:sp>
        <p:nvSpPr>
          <p:cNvPr id="931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31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7AC64D19-1266-40F7-AE11-E50628B6FC85}" type="slidenum">
              <a:rPr lang="en-US" altLang="en-US" sz="1200" b="0" smtClean="0">
                <a:solidFill>
                  <a:schemeClr val="tx1"/>
                </a:solidFill>
              </a:rPr>
              <a:pPr eaLnBrk="1" hangingPunct="1"/>
              <a:t>47</a:t>
            </a:fld>
            <a:endParaRPr lang="en-US" altLang="en-US" sz="1200" b="0" smtClean="0">
              <a:solidFill>
                <a:schemeClr val="tx1"/>
              </a:solidFill>
            </a:endParaRPr>
          </a:p>
        </p:txBody>
      </p:sp>
      <p:sp>
        <p:nvSpPr>
          <p:cNvPr id="93188" name="Rectangle 2"/>
          <p:cNvSpPr>
            <a:spLocks noGrp="1" noRot="1" noChangeAspect="1" noChangeArrowheads="1" noTextEdit="1"/>
          </p:cNvSpPr>
          <p:nvPr>
            <p:ph type="sldImg"/>
          </p:nvPr>
        </p:nvSpPr>
        <p:spPr>
          <a:xfrm>
            <a:off x="715963" y="630238"/>
            <a:ext cx="5432425" cy="4073525"/>
          </a:xfrm>
          <a:ln/>
        </p:spPr>
      </p:sp>
      <p:sp>
        <p:nvSpPr>
          <p:cNvPr id="93189" name="Rectangle 3"/>
          <p:cNvSpPr>
            <a:spLocks noGrp="1" noChangeArrowheads="1"/>
          </p:cNvSpPr>
          <p:nvPr>
            <p:ph type="body" idx="1"/>
          </p:nvPr>
        </p:nvSpPr>
        <p:spPr>
          <a:xfrm>
            <a:off x="406400" y="4855895"/>
            <a:ext cx="6069013" cy="3835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a:t>
            </a:r>
            <a:r>
              <a:rPr lang="en-US" dirty="0" err="1" smtClean="0"/>
              <a:t>LossType</a:t>
            </a:r>
            <a:r>
              <a:rPr lang="en-US" dirty="0" smtClean="0"/>
              <a:t> broadly groups claims that will have similar losses. </a:t>
            </a:r>
            <a:r>
              <a:rPr lang="en-US" dirty="0" err="1" smtClean="0"/>
              <a:t>LOBCode</a:t>
            </a:r>
            <a:r>
              <a:rPr lang="en-US" dirty="0" smtClean="0"/>
              <a:t> is a business categorization.</a:t>
            </a:r>
          </a:p>
          <a:p>
            <a:pPr marL="209550" indent="-209550" eaLnBrk="1" hangingPunct="1"/>
            <a:r>
              <a:rPr lang="en-US" dirty="0" smtClean="0"/>
              <a:t>2. An </a:t>
            </a:r>
            <a:r>
              <a:rPr lang="en-US" dirty="0" err="1" smtClean="0"/>
              <a:t>ExposureType</a:t>
            </a:r>
            <a:r>
              <a:rPr lang="en-US" dirty="0" smtClean="0"/>
              <a:t> is a set of information used to create an exposure. For example, a "vehicle" exposure type could be used for exposures which are tied to a "collision" coverage or a "liability - vehicle damage" coverage, because both coverages require information about the way in which a given vehicle was damaged. It</a:t>
            </a:r>
            <a:r>
              <a:rPr lang="en-US" baseline="0" dirty="0" smtClean="0"/>
              <a:t> could also be used for exposures which are tied to a “comprehensive” coverage, an “Electronic Equipment” coverage, and so on. </a:t>
            </a:r>
            <a:endParaRPr lang="en-US" dirty="0" smtClean="0"/>
          </a:p>
          <a:p>
            <a:pPr marL="209550" indent="-209550" eaLnBrk="1" hangingPunct="1"/>
            <a:r>
              <a:rPr lang="en-US" dirty="0" smtClean="0"/>
              <a:t>3. </a:t>
            </a:r>
            <a:r>
              <a:rPr lang="en-US" dirty="0" err="1" smtClean="0"/>
              <a:t>CoverageSubtype</a:t>
            </a:r>
            <a:r>
              <a:rPr lang="en-US" dirty="0" smtClean="0"/>
              <a:t>. This is because </a:t>
            </a:r>
            <a:r>
              <a:rPr lang="en-US" dirty="0" err="1" smtClean="0"/>
              <a:t>CoverageSubtype's</a:t>
            </a:r>
            <a:r>
              <a:rPr lang="en-US" dirty="0" smtClean="0"/>
              <a:t> purpose is to break down the many-to-many relationship between </a:t>
            </a:r>
            <a:r>
              <a:rPr lang="en-US" dirty="0" err="1" smtClean="0"/>
              <a:t>CoverageType</a:t>
            </a:r>
            <a:r>
              <a:rPr lang="en-US" dirty="0" smtClean="0"/>
              <a:t> and </a:t>
            </a:r>
            <a:r>
              <a:rPr lang="en-US" dirty="0" err="1" smtClean="0"/>
              <a:t>ExposureType</a:t>
            </a:r>
            <a:r>
              <a:rPr lang="en-US" dirty="0" smtClean="0"/>
              <a:t> into two many-to-one relationships.</a:t>
            </a:r>
          </a:p>
          <a:p>
            <a:pPr marL="209550" indent="-209550" eaLnBrk="1" hangingPunct="1"/>
            <a:r>
              <a:rPr lang="en-US" dirty="0" smtClean="0"/>
              <a:t>4. You would expand</a:t>
            </a:r>
            <a:r>
              <a:rPr lang="en-US" baseline="0" dirty="0" smtClean="0"/>
              <a:t> the </a:t>
            </a:r>
            <a:r>
              <a:rPr lang="en-US" baseline="0" dirty="0" err="1" smtClean="0"/>
              <a:t>BOPLine</a:t>
            </a:r>
            <a:r>
              <a:rPr lang="en-US" baseline="0" dirty="0" smtClean="0"/>
              <a:t> </a:t>
            </a:r>
            <a:r>
              <a:rPr lang="en-US" baseline="0" dirty="0" err="1" smtClean="0"/>
              <a:t>LOBCode</a:t>
            </a:r>
            <a:r>
              <a:rPr lang="en-US" baseline="0" dirty="0" smtClean="0"/>
              <a:t> (at the very top), select the “</a:t>
            </a:r>
            <a:r>
              <a:rPr lang="en-US" baseline="0" dirty="0" err="1" smtClean="0"/>
              <a:t>BusinessOwners</a:t>
            </a:r>
            <a:r>
              <a:rPr lang="en-US" baseline="0" dirty="0" smtClean="0"/>
              <a:t>” </a:t>
            </a:r>
            <a:r>
              <a:rPr lang="en-US" baseline="0" dirty="0" err="1" smtClean="0"/>
              <a:t>PolicyType</a:t>
            </a:r>
            <a:r>
              <a:rPr lang="en-US" baseline="0" dirty="0" smtClean="0"/>
              <a:t>, use the right-click context menu to select “Add new… </a:t>
            </a:r>
            <a:r>
              <a:rPr lang="en-US" baseline="0" dirty="0" err="1" smtClean="0"/>
              <a:t>CoverageType</a:t>
            </a:r>
            <a:r>
              <a:rPr lang="en-US" baseline="0" dirty="0" smtClean="0"/>
              <a:t>”</a:t>
            </a:r>
            <a:r>
              <a:rPr lang="en-US" dirty="0" smtClean="0"/>
              <a:t> and select the "Directors and Officers" coverage (code </a:t>
            </a:r>
            <a:r>
              <a:rPr lang="en-US" dirty="0" err="1" smtClean="0"/>
              <a:t>DandO</a:t>
            </a:r>
            <a:r>
              <a:rPr lang="en-US" dirty="0" smtClean="0"/>
              <a:t>)</a:t>
            </a:r>
            <a:r>
              <a:rPr lang="en-US" baseline="0" dirty="0" smtClean="0"/>
              <a:t> (Use View &gt; Notes Page in PowerPoint to view the screenshot of selecting an existing coverage type):</a:t>
            </a:r>
            <a:br>
              <a:rPr lang="en-US" baseline="0" dirty="0" smtClean="0"/>
            </a:br>
            <a:r>
              <a:rPr lang="en-US" baseline="0" dirty="0" smtClean="0"/>
              <a:t/>
            </a:r>
            <a:br>
              <a:rPr lang="en-US" baseline="0" dirty="0" smtClean="0"/>
            </a:br>
            <a:endParaRPr lang="en-US" baseline="0" dirty="0" smtClean="0"/>
          </a:p>
          <a:p>
            <a:pPr marL="209550" indent="-209550" eaLnBrk="1" hangingPunct="1"/>
            <a:endParaRPr lang="en-US" dirty="0"/>
          </a:p>
          <a:p>
            <a:pPr marL="209550" indent="-209550" eaLnBrk="1" hangingPunct="1"/>
            <a:endParaRPr lang="en-US" dirty="0" smtClean="0"/>
          </a:p>
          <a:p>
            <a:pPr marL="209550" indent="-209550" eaLnBrk="1" hangingPunct="1"/>
            <a:endParaRPr lang="en-US" dirty="0"/>
          </a:p>
          <a:p>
            <a:pPr marL="209550" indent="-209550" eaLnBrk="1" hangingPunct="1"/>
            <a:endParaRPr lang="en-US" dirty="0" smtClean="0"/>
          </a:p>
          <a:p>
            <a:pPr marL="209550" indent="-209550" eaLnBrk="1" hangingPunct="1"/>
            <a:endParaRPr lang="en-US" dirty="0" smtClean="0"/>
          </a:p>
          <a:p>
            <a:pPr marL="209550" indent="-209550" eaLnBrk="1" hangingPunct="1"/>
            <a:endParaRPr lang="en-US" dirty="0" smtClean="0"/>
          </a:p>
          <a:p>
            <a:pPr marL="209550" indent="-209550" eaLnBrk="1" hangingPunct="1"/>
            <a:endParaRPr lang="en-US" dirty="0" smtClean="0"/>
          </a:p>
          <a:p>
            <a:pPr marL="209550" indent="-209550" eaLnBrk="1" hangingPunct="1"/>
            <a:r>
              <a:rPr lang="en-US" dirty="0" smtClean="0"/>
              <a:t>5.	a) In both cases, no.</a:t>
            </a:r>
          </a:p>
          <a:p>
            <a:pPr marL="209550" indent="-209550" eaLnBrk="1" hangingPunct="1"/>
            <a:r>
              <a:rPr lang="en-US" dirty="0" smtClean="0"/>
              <a:t>	b) If the code is retired, yes. If the code is deleted, no, you will get an error if you attempt to display the object or start the server.</a:t>
            </a:r>
          </a:p>
        </p:txBody>
      </p:sp>
      <p:pic>
        <p:nvPicPr>
          <p:cNvPr id="1026" name="Picture 2" descr="C:\Users\trhoades\AppData\Local\Temp\SNAGHTMLa80912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440" y="6844759"/>
            <a:ext cx="2134804" cy="16892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|EON~048|</a:t>
            </a:r>
            <a:endParaRPr lang="en-US" sz="100">
              <a:solidFill>
                <a:srgbClr val="FFFFFF"/>
              </a:solidFill>
              <a:latin typeface="Arial"/>
            </a:endParaRPr>
          </a:p>
        </p:txBody>
      </p:sp>
      <p:sp>
        <p:nvSpPr>
          <p:cNvPr id="100354" name="Copyright"/>
          <p:cNvSpPr>
            <a:spLocks noGrp="1" noChangeArrowheads="1"/>
          </p:cNvSpPr>
          <p:nvPr>
            <p:ph type="sldNum" sz="quarter" idx="5"/>
          </p:nvPr>
        </p:nvSpPr>
        <p:spPr/>
        <p:txBody>
          <a:bodyPr/>
          <a:lstStyle/>
          <a:p>
            <a:pPr>
              <a:defRPr/>
            </a:pPr>
            <a:r>
              <a:rPr lang="en-US" altLang="en-US" dirty="0" smtClean="0"/>
              <a:t>	</a:t>
            </a:r>
            <a:r>
              <a:rPr lang="en-US" altLang="en-US" dirty="0"/>
              <a:t> Line of Business: </a:t>
            </a:r>
            <a:r>
              <a:rPr lang="en-US" altLang="en-US" dirty="0" err="1"/>
              <a:t>Typelists</a:t>
            </a:r>
            <a:r>
              <a:rPr lang="en-US" altLang="en-US" dirty="0" smtClean="0"/>
              <a:t> - </a:t>
            </a:r>
            <a:fld id="{211C349A-83C9-44D0-A356-DBEB3FC715FC}" type="slidenum">
              <a:rPr lang="en-US" altLang="en-US" smtClean="0"/>
              <a:pPr>
                <a:defRPr/>
              </a:pPr>
              <a:t>48</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|EON~005|</a:t>
            </a:r>
            <a:endParaRPr lang="en-US" sz="100">
              <a:solidFill>
                <a:srgbClr val="FFFFFF"/>
              </a:solidFill>
              <a:latin typeface="Arial"/>
            </a:endParaRPr>
          </a:p>
        </p:txBody>
      </p:sp>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5EE17EA3-B79F-4A6E-BD43-D6A36A9A63D1}"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54276" name="Rectangle 2"/>
          <p:cNvSpPr>
            <a:spLocks noGrp="1" noRot="1" noChangeAspect="1" noChangeArrowheads="1" noTextEdit="1"/>
          </p:cNvSpPr>
          <p:nvPr>
            <p:ph type="sldImg"/>
          </p:nvPr>
        </p:nvSpPr>
        <p:spPr>
          <a:xfrm>
            <a:off x="715963" y="630238"/>
            <a:ext cx="5432425" cy="4073525"/>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loss type is a broad general industry category for P&amp;C insurance activity. For example:</a:t>
            </a:r>
          </a:p>
          <a:p>
            <a:pPr lvl="1" eaLnBrk="1" hangingPunct="1"/>
            <a:r>
              <a:rPr lang="en-US" dirty="0" smtClean="0"/>
              <a:t>Auto </a:t>
            </a:r>
          </a:p>
          <a:p>
            <a:pPr lvl="1" eaLnBrk="1" hangingPunct="1"/>
            <a:r>
              <a:rPr lang="en-US" dirty="0" smtClean="0"/>
              <a:t>Liability</a:t>
            </a:r>
          </a:p>
          <a:p>
            <a:pPr lvl="1" eaLnBrk="1" hangingPunct="1"/>
            <a:r>
              <a:rPr lang="en-US" dirty="0" smtClean="0"/>
              <a:t>Property </a:t>
            </a:r>
          </a:p>
          <a:p>
            <a:pPr lvl="1" eaLnBrk="1" hangingPunct="1"/>
            <a:r>
              <a:rPr lang="en-US" dirty="0" smtClean="0"/>
              <a:t>Travel</a:t>
            </a:r>
          </a:p>
          <a:p>
            <a:pPr lvl="1" eaLnBrk="1" hangingPunct="1"/>
            <a:r>
              <a:rPr lang="en-US" dirty="0" smtClean="0"/>
              <a:t>Workers' Compensation</a:t>
            </a:r>
          </a:p>
          <a:p>
            <a:pPr eaLnBrk="1" hangingPunct="1"/>
            <a:r>
              <a:rPr lang="en-US" dirty="0" smtClean="0"/>
              <a:t>In many cases, a claim's loss type determines the UI elements to use or display. For example, the New Claim Wizard could have a Vehicles step which should be displayed for personal auto and commercial auto claims. In this case, the step's visibility would be tied to the loss type being "Auto". (Theoretically, you could tie it to the policy type being "personal auto" or "commercial auto", but this approach can have long-term problems if a line of business has more than two policy types - which would mean increasingly complex conditions in the logic - or if new policy types are added in the future - which would require changes to the UI logic that would not have been needed if the condition had been tied to the loss level.)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|EON~006|</a:t>
            </a:r>
            <a:endParaRPr lang="en-US" sz="100">
              <a:solidFill>
                <a:srgbClr val="FFFFFF"/>
              </a:solidFill>
              <a:latin typeface="Arial"/>
            </a:endParaRPr>
          </a:p>
        </p:txBody>
      </p:sp>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2C41C1BF-E124-4D5A-842D-B8275AEDF3CF}"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55300" name="Rectangle 2"/>
          <p:cNvSpPr>
            <a:spLocks noGrp="1" noRot="1" noChangeAspect="1" noChangeArrowheads="1" noTextEdit="1"/>
          </p:cNvSpPr>
          <p:nvPr>
            <p:ph type="sldImg"/>
          </p:nvPr>
        </p:nvSpPr>
        <p:spPr>
          <a:xfrm>
            <a:off x="715963" y="630238"/>
            <a:ext cx="5432425" cy="4073525"/>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smtClean="0"/>
              <a:t>LossType</a:t>
            </a:r>
            <a:r>
              <a:rPr lang="en-US" dirty="0" smtClean="0"/>
              <a:t> to </a:t>
            </a:r>
            <a:r>
              <a:rPr lang="en-US" dirty="0" err="1" smtClean="0"/>
              <a:t>LOBCode</a:t>
            </a:r>
            <a:r>
              <a:rPr lang="en-US" dirty="0" smtClean="0"/>
              <a:t> is 1:M (one-to-many).</a:t>
            </a:r>
          </a:p>
          <a:p>
            <a:pPr lvl="1" eaLnBrk="1" hangingPunct="1"/>
            <a:r>
              <a:rPr lang="en-US" dirty="0" smtClean="0"/>
              <a:t>A loss type (general category of insurance) can have many lines of business (business units at a carrier).</a:t>
            </a:r>
          </a:p>
          <a:p>
            <a:pPr lvl="1" eaLnBrk="1" hangingPunct="1"/>
            <a:r>
              <a:rPr lang="en-US" dirty="0" smtClean="0"/>
              <a:t>Each line of business belongs to only one loss type.</a:t>
            </a:r>
          </a:p>
          <a:p>
            <a:pPr eaLnBrk="1" hangingPunct="1"/>
            <a:r>
              <a:rPr lang="en-US" dirty="0" smtClean="0"/>
              <a:t>Selected Examples (not an exhaustive</a:t>
            </a:r>
            <a:r>
              <a:rPr lang="en-US" baseline="0" dirty="0" smtClean="0"/>
              <a:t> list)</a:t>
            </a:r>
            <a:r>
              <a:rPr lang="en-US" dirty="0" smtClean="0"/>
              <a:t>:</a:t>
            </a:r>
          </a:p>
          <a:p>
            <a:pPr lvl="1" eaLnBrk="1" hangingPunct="1"/>
            <a:r>
              <a:rPr lang="en-US" dirty="0" smtClean="0"/>
              <a:t>Auto (loss type) : Personal Auto Line (LOB)</a:t>
            </a:r>
          </a:p>
          <a:p>
            <a:pPr lvl="1" eaLnBrk="1" hangingPunct="1"/>
            <a:r>
              <a:rPr lang="en-US" dirty="0" smtClean="0"/>
              <a:t>Auto (loss type) : Commercial Auto Line (LOB)</a:t>
            </a:r>
          </a:p>
          <a:p>
            <a:pPr lvl="1" eaLnBrk="1" hangingPunct="1"/>
            <a:r>
              <a:rPr lang="en-US" dirty="0" smtClean="0"/>
              <a:t>Property (loss type) : Commercial Property Line (LOB)</a:t>
            </a:r>
          </a:p>
          <a:p>
            <a:pPr lvl="1" eaLnBrk="1" hangingPunct="1"/>
            <a:r>
              <a:rPr lang="en-US" dirty="0" smtClean="0"/>
              <a:t>Property (loss type) : Inland Marine Line (LOB)</a:t>
            </a:r>
          </a:p>
          <a:p>
            <a:pPr eaLnBrk="1" hangingPunct="1"/>
            <a:r>
              <a:rPr lang="en-US" dirty="0" smtClean="0"/>
              <a:t>Because LOB is a business categorization, it is less common to use the LOB code as a determinant for how to handle claims. It is more typical to handle claims based on the </a:t>
            </a:r>
            <a:r>
              <a:rPr lang="en-US" dirty="0" err="1" smtClean="0"/>
              <a:t>LossType</a:t>
            </a:r>
            <a:r>
              <a:rPr lang="en-US" dirty="0" smtClean="0"/>
              <a:t> (the broad</a:t>
            </a:r>
            <a:r>
              <a:rPr lang="en-US" baseline="0" dirty="0" smtClean="0"/>
              <a:t> </a:t>
            </a:r>
            <a:r>
              <a:rPr lang="en-US" dirty="0" smtClean="0"/>
              <a:t>categorization of what kind of loss is being insured against) and the more specific </a:t>
            </a:r>
            <a:r>
              <a:rPr lang="en-US" dirty="0" err="1" smtClean="0"/>
              <a:t>typelists</a:t>
            </a:r>
            <a:r>
              <a:rPr lang="en-US" dirty="0" smtClean="0"/>
              <a:t> discussed on the following slides.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|EON~007|</a:t>
            </a:r>
            <a:endParaRPr lang="en-US" sz="100">
              <a:solidFill>
                <a:srgbClr val="FFFFFF"/>
              </a:solidFill>
              <a:latin typeface="Arial"/>
            </a:endParaRPr>
          </a:p>
        </p:txBody>
      </p:sp>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39473AA6-E7BB-420C-96D6-928D0F855842}"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56324" name="Rectangle 2"/>
          <p:cNvSpPr>
            <a:spLocks noGrp="1" noRot="1" noChangeAspect="1" noChangeArrowheads="1" noTextEdit="1"/>
          </p:cNvSpPr>
          <p:nvPr>
            <p:ph type="sldImg"/>
          </p:nvPr>
        </p:nvSpPr>
        <p:spPr>
          <a:xfrm>
            <a:off x="715963" y="630238"/>
            <a:ext cx="5432425" cy="4073525"/>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screenshots above show two places where </a:t>
            </a:r>
            <a:r>
              <a:rPr lang="en-US" dirty="0" err="1" smtClean="0"/>
              <a:t>LossType</a:t>
            </a:r>
            <a:r>
              <a:rPr lang="en-US" dirty="0" smtClean="0"/>
              <a:t> and </a:t>
            </a:r>
            <a:r>
              <a:rPr lang="en-US" dirty="0" err="1" smtClean="0"/>
              <a:t>LOBCode</a:t>
            </a:r>
            <a:r>
              <a:rPr lang="en-US" dirty="0" smtClean="0"/>
              <a:t> appear and/or changes how the application behaves</a:t>
            </a:r>
            <a:r>
              <a:rPr lang="en-US" baseline="0" dirty="0" smtClean="0"/>
              <a:t> in the base application.</a:t>
            </a:r>
            <a:br>
              <a:rPr lang="en-US" baseline="0" dirty="0" smtClean="0"/>
            </a:br>
            <a:endParaRPr lang="en-US" dirty="0" smtClean="0"/>
          </a:p>
          <a:p>
            <a:pPr eaLnBrk="1" hangingPunct="1"/>
            <a:r>
              <a:rPr lang="en-US" dirty="0" smtClean="0"/>
              <a:t>The first example is from the Summary (Claim Status menu</a:t>
            </a:r>
            <a:r>
              <a:rPr lang="en-US" baseline="0" dirty="0" smtClean="0"/>
              <a:t> </a:t>
            </a:r>
            <a:r>
              <a:rPr lang="en-US" dirty="0" smtClean="0"/>
              <a:t>link) for an auto claim. The claim's loss type and line of business are displayed at the top of the detail view. (Although the screenshot shows only the auto version of Claim Status, all versions of Claim Status in the base application display loss type and LOB code.)</a:t>
            </a:r>
          </a:p>
          <a:p>
            <a:pPr eaLnBrk="1" hangingPunct="1"/>
            <a:r>
              <a:rPr lang="en-US" dirty="0" smtClean="0"/>
              <a:t>The second example is a claim </a:t>
            </a:r>
            <a:r>
              <a:rPr lang="en-US" dirty="0" err="1" smtClean="0"/>
              <a:t>workplan</a:t>
            </a:r>
            <a:r>
              <a:rPr lang="en-US" dirty="0" smtClean="0"/>
              <a:t> rule. The rule states that the child rules (Scene inspection and New users) are executed only if the claim's loss type code</a:t>
            </a:r>
            <a:r>
              <a:rPr lang="en-US" baseline="0" dirty="0" smtClean="0"/>
              <a:t> is “AUTO”.</a:t>
            </a: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|EON~008|</a:t>
            </a:r>
            <a:endParaRPr lang="en-US" sz="100">
              <a:solidFill>
                <a:srgbClr val="FFFFFF"/>
              </a:solidFill>
              <a:latin typeface="Arial"/>
            </a:endParaRPr>
          </a:p>
        </p:txBody>
      </p:sp>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EF7A2D14-752D-4B8A-807F-6046792CA035}"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policy is a product of a line of business that is sold to customers and that promises to pay money when a specified type of loss occurs.</a:t>
            </a:r>
          </a:p>
          <a:p>
            <a:pPr eaLnBrk="1" hangingPunct="1"/>
            <a:r>
              <a:rPr lang="en-US" dirty="0" smtClean="0"/>
              <a:t>Examples for the Property loss type:</a:t>
            </a:r>
          </a:p>
          <a:p>
            <a:pPr lvl="1" eaLnBrk="1" hangingPunct="1"/>
            <a:r>
              <a:rPr lang="en-US" dirty="0" smtClean="0"/>
              <a:t>Commercial Property</a:t>
            </a:r>
          </a:p>
          <a:p>
            <a:pPr lvl="1" eaLnBrk="1" hangingPunct="1"/>
            <a:r>
              <a:rPr lang="en-US" dirty="0" smtClean="0"/>
              <a:t>Commercial Package</a:t>
            </a:r>
          </a:p>
          <a:p>
            <a:pPr lvl="1" eaLnBrk="1" hangingPunct="1"/>
            <a:r>
              <a:rPr lang="en-US" dirty="0" smtClean="0"/>
              <a:t>Inland Marine</a:t>
            </a:r>
            <a:r>
              <a:rPr lang="en-US" baseline="0" dirty="0" smtClean="0"/>
              <a:t> (e.g. </a:t>
            </a:r>
            <a:r>
              <a:rPr lang="en-US" baseline="0" smtClean="0"/>
              <a:t>Trucking Companies)</a:t>
            </a:r>
            <a:endParaRPr lang="en-US" dirty="0" smtClean="0"/>
          </a:p>
          <a:p>
            <a:pPr eaLnBrk="1" hangingPunct="1"/>
            <a:r>
              <a:rPr lang="en-US" dirty="0" err="1" smtClean="0"/>
              <a:t>LOBCode</a:t>
            </a:r>
            <a:r>
              <a:rPr lang="en-US" dirty="0" smtClean="0"/>
              <a:t> to </a:t>
            </a:r>
            <a:r>
              <a:rPr lang="en-US" dirty="0" err="1" smtClean="0"/>
              <a:t>PolicyType</a:t>
            </a:r>
            <a:r>
              <a:rPr lang="en-US" dirty="0" smtClean="0"/>
              <a:t> is M:M (many-to-many)</a:t>
            </a:r>
          </a:p>
          <a:p>
            <a:pPr lvl="1" eaLnBrk="1" hangingPunct="1"/>
            <a:r>
              <a:rPr lang="en-US" dirty="0" smtClean="0"/>
              <a:t>A line of business (business units at a carrier) can sell many types of policies.</a:t>
            </a:r>
          </a:p>
          <a:p>
            <a:pPr lvl="1" eaLnBrk="1" hangingPunct="1"/>
            <a:r>
              <a:rPr lang="en-US" dirty="0" smtClean="0"/>
              <a:t>A type of policy can be sold by many lines of business units. In base ClaimCenter, only Commercial Package policies are sold under more than one LOB.</a:t>
            </a:r>
          </a:p>
          <a:p>
            <a:pPr eaLnBrk="1" hangingPunct="1"/>
            <a:r>
              <a:rPr lang="en-US" dirty="0" smtClean="0"/>
              <a:t>Examples:</a:t>
            </a:r>
          </a:p>
          <a:p>
            <a:pPr lvl="1" eaLnBrk="1" hangingPunct="1"/>
            <a:r>
              <a:rPr lang="en-US" dirty="0" smtClean="0"/>
              <a:t>Commercial Property Line (LOB) : Commercial Property (policy), Commercial Package (policy)</a:t>
            </a:r>
          </a:p>
          <a:p>
            <a:pPr lvl="1" eaLnBrk="1" hangingPunct="1"/>
            <a:r>
              <a:rPr lang="en-US" dirty="0" smtClean="0"/>
              <a:t>Inland Marine Line (LOB) : Inland Marine (policy), Commercial Package (policy)</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|EON~009|</a:t>
            </a:r>
            <a:endParaRPr lang="en-US" sz="100">
              <a:solidFill>
                <a:srgbClr val="FFFFFF"/>
              </a:solidFill>
              <a:latin typeface="Arial"/>
            </a:endParaRPr>
          </a:p>
        </p:txBody>
      </p:sp>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Line of Business: Typelists - </a:t>
            </a:r>
            <a:fld id="{5C4CE43D-C487-4565-B507-0C5B64DC5890}"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screenshots above show two places where </a:t>
            </a:r>
            <a:r>
              <a:rPr lang="en-US" dirty="0" err="1" smtClean="0"/>
              <a:t>PolicyType</a:t>
            </a:r>
            <a:r>
              <a:rPr lang="en-US" dirty="0" smtClean="0"/>
              <a:t> appears and/or changes how the application behaves.</a:t>
            </a:r>
            <a:br>
              <a:rPr lang="en-US" dirty="0" smtClean="0"/>
            </a:br>
            <a:endParaRPr lang="en-US" dirty="0" smtClean="0"/>
          </a:p>
          <a:p>
            <a:pPr eaLnBrk="1" hangingPunct="1"/>
            <a:r>
              <a:rPr lang="en-US" dirty="0" smtClean="0"/>
              <a:t>The first example is from the Policy: General screen for an auto claim. The policy's type is listed.</a:t>
            </a:r>
          </a:p>
          <a:p>
            <a:pPr eaLnBrk="1" hangingPunct="1"/>
            <a:r>
              <a:rPr lang="en-US" dirty="0" smtClean="0"/>
              <a:t>The second example is the first step of the New Claim Wizard, where users search for the relevant policy. One of the search criteria is policy type.</a:t>
            </a:r>
          </a:p>
          <a:p>
            <a:pPr eaLnBrk="1" hangingPunct="1"/>
            <a:endParaRPr lang="en-US" dirty="0" smtClean="0"/>
          </a:p>
          <a:p>
            <a:pPr eaLnBrk="1" hangingPunct="1"/>
            <a:r>
              <a:rPr lang="en-US" dirty="0" smtClean="0"/>
              <a:t>NOTE: The link to “View Policy in Policy System” in the top screenshot is new as of ClaimCenter 8.0.</a:t>
            </a:r>
            <a:r>
              <a:rPr lang="en-US" baseline="0" dirty="0" smtClean="0"/>
              <a:t> It provides a link in a new browser popup window to Guidewire PolicyCenter (in the base application), however, this may be configured to link to PolicyCenter or another PAS (Policy Administration System). </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75670189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1777247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74476395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14173614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44177939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06063077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62225598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0069979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37495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45560309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35317409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14335103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58503DE0-5145-4CF4-A809-429FA99838DB}"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93"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4" r:id="rId12"/>
  </p:sldLayoutIdLst>
  <p:transition/>
  <p:timing>
    <p:tnLst>
      <p:par>
        <p:cTn id="1" dur="indefinite" restart="never" nodeType="tmRoot"/>
      </p:par>
    </p:tnLst>
  </p:timing>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6.xml"/><Relationship Id="rId5" Type="http://schemas.openxmlformats.org/officeDocument/2006/relationships/image" Target="../media/image51.png"/><Relationship Id="rId4" Type="http://schemas.openxmlformats.org/officeDocument/2006/relationships/image" Target="../media/image50.png"/></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5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4.xml"/><Relationship Id="rId1" Type="http://schemas.openxmlformats.org/officeDocument/2006/relationships/slideLayout" Target="../slideLayouts/slideLayout6.xml"/><Relationship Id="rId5" Type="http://schemas.openxmlformats.org/officeDocument/2006/relationships/image" Target="../media/image70.png"/><Relationship Id="rId4" Type="http://schemas.openxmlformats.org/officeDocument/2006/relationships/image" Target="../media/image69.png"/></Relationships>
</file>

<file path=ppt/slides/_rels/slide4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|EOS~001|</a:t>
            </a:r>
            <a:endParaRPr lang="en-US" sz="100" dirty="0" err="1" smtClean="0">
              <a:solidFill>
                <a:srgbClr val="FFFFFF"/>
              </a:solidFill>
              <a:latin typeface="Arial"/>
              <a:cs typeface="Calibri" pitchFamily="34" charset="0"/>
            </a:endParaRPr>
          </a:p>
        </p:txBody>
      </p:sp>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Line of Business: Typelists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 24 February 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|EOS~010|</a:t>
            </a:r>
            <a:endParaRPr lang="en-US" sz="100" dirty="0" err="1" smtClean="0">
              <a:solidFill>
                <a:srgbClr val="FFFFFF"/>
              </a:solidFill>
              <a:latin typeface="Arial"/>
              <a:cs typeface="Calibri" pitchFamily="34" charset="0"/>
            </a:endParaRPr>
          </a:p>
        </p:txBody>
      </p:sp>
      <p:sp>
        <p:nvSpPr>
          <p:cNvPr id="13314" name="Line 116"/>
          <p:cNvSpPr>
            <a:spLocks noChangeShapeType="1"/>
          </p:cNvSpPr>
          <p:nvPr/>
        </p:nvSpPr>
        <p:spPr bwMode="auto">
          <a:xfrm>
            <a:off x="2362200" y="3581400"/>
            <a:ext cx="3881438" cy="3810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5" name="Line 119"/>
          <p:cNvSpPr>
            <a:spLocks noChangeShapeType="1"/>
          </p:cNvSpPr>
          <p:nvPr/>
        </p:nvSpPr>
        <p:spPr bwMode="auto">
          <a:xfrm flipH="1">
            <a:off x="3935413" y="3592513"/>
            <a:ext cx="2455862" cy="36036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6" name="Rectangle 3"/>
          <p:cNvSpPr>
            <a:spLocks noGrp="1" noChangeArrowheads="1"/>
          </p:cNvSpPr>
          <p:nvPr>
            <p:ph type="title"/>
          </p:nvPr>
        </p:nvSpPr>
        <p:spPr/>
        <p:txBody>
          <a:bodyPr/>
          <a:lstStyle/>
          <a:p>
            <a:pPr eaLnBrk="1" hangingPunct="1"/>
            <a:r>
              <a:rPr lang="en-US" smtClean="0"/>
              <a:t>Coverage type</a:t>
            </a:r>
          </a:p>
        </p:txBody>
      </p:sp>
      <p:sp>
        <p:nvSpPr>
          <p:cNvPr id="13317" name="Rectangle 105"/>
          <p:cNvSpPr>
            <a:spLocks noGrp="1" noChangeArrowheads="1"/>
          </p:cNvSpPr>
          <p:nvPr>
            <p:ph idx="1"/>
          </p:nvPr>
        </p:nvSpPr>
        <p:spPr>
          <a:xfrm>
            <a:off x="519113" y="5946775"/>
            <a:ext cx="8318500" cy="442913"/>
          </a:xfrm>
        </p:spPr>
        <p:txBody>
          <a:bodyPr/>
          <a:lstStyle/>
          <a:p>
            <a:pPr>
              <a:buFont typeface="Arial" charset="0"/>
              <a:buChar char="•"/>
            </a:pPr>
            <a:r>
              <a:rPr lang="en-US" smtClean="0"/>
              <a:t>A type of coverage offered on one or more types of policies</a:t>
            </a:r>
          </a:p>
        </p:txBody>
      </p:sp>
      <p:sp>
        <p:nvSpPr>
          <p:cNvPr id="13318" name="Line 116"/>
          <p:cNvSpPr>
            <a:spLocks noChangeShapeType="1"/>
          </p:cNvSpPr>
          <p:nvPr/>
        </p:nvSpPr>
        <p:spPr bwMode="auto">
          <a:xfrm>
            <a:off x="2411413" y="3565525"/>
            <a:ext cx="1504950" cy="3968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9" name="Line 113"/>
          <p:cNvSpPr>
            <a:spLocks noChangeShapeType="1"/>
          </p:cNvSpPr>
          <p:nvPr/>
        </p:nvSpPr>
        <p:spPr bwMode="auto">
          <a:xfrm flipH="1">
            <a:off x="6207125" y="1543050"/>
            <a:ext cx="534988" cy="3048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0" name="Line 113"/>
          <p:cNvSpPr>
            <a:spLocks noChangeShapeType="1"/>
          </p:cNvSpPr>
          <p:nvPr/>
        </p:nvSpPr>
        <p:spPr bwMode="auto">
          <a:xfrm>
            <a:off x="6437313" y="1504950"/>
            <a:ext cx="684212" cy="3333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1" name="Line 115"/>
          <p:cNvSpPr>
            <a:spLocks noChangeShapeType="1"/>
          </p:cNvSpPr>
          <p:nvPr/>
        </p:nvSpPr>
        <p:spPr bwMode="auto">
          <a:xfrm>
            <a:off x="2438400" y="3362325"/>
            <a:ext cx="12700" cy="62706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2" name="Line 119"/>
          <p:cNvSpPr>
            <a:spLocks noChangeShapeType="1"/>
          </p:cNvSpPr>
          <p:nvPr/>
        </p:nvSpPr>
        <p:spPr bwMode="auto">
          <a:xfrm>
            <a:off x="6280150" y="3509963"/>
            <a:ext cx="3175" cy="471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3" name="Line 120"/>
          <p:cNvSpPr>
            <a:spLocks noChangeShapeType="1"/>
          </p:cNvSpPr>
          <p:nvPr/>
        </p:nvSpPr>
        <p:spPr bwMode="auto">
          <a:xfrm>
            <a:off x="7208838" y="3384550"/>
            <a:ext cx="0" cy="6048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4" name="Line 2"/>
          <p:cNvSpPr>
            <a:spLocks noChangeShapeType="1"/>
          </p:cNvSpPr>
          <p:nvPr/>
        </p:nvSpPr>
        <p:spPr bwMode="auto">
          <a:xfrm flipH="1">
            <a:off x="2895600" y="2586038"/>
            <a:ext cx="3357563" cy="30956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25" name="Group 4"/>
          <p:cNvGrpSpPr>
            <a:grpSpLocks/>
          </p:cNvGrpSpPr>
          <p:nvPr/>
        </p:nvGrpSpPr>
        <p:grpSpPr bwMode="auto">
          <a:xfrm>
            <a:off x="2287588" y="2846388"/>
            <a:ext cx="657225" cy="739775"/>
            <a:chOff x="2324" y="435"/>
            <a:chExt cx="933" cy="1052"/>
          </a:xfrm>
        </p:grpSpPr>
        <p:sp>
          <p:nvSpPr>
            <p:cNvPr id="13451" name="AutoShape 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452" name="Freeform 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453" name="Freeform 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454" name="Freeform 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3455" name="Group 9"/>
            <p:cNvGrpSpPr>
              <a:grpSpLocks/>
            </p:cNvGrpSpPr>
            <p:nvPr/>
          </p:nvGrpSpPr>
          <p:grpSpPr bwMode="auto">
            <a:xfrm>
              <a:off x="2895" y="955"/>
              <a:ext cx="349" cy="510"/>
              <a:chOff x="2784" y="3210"/>
              <a:chExt cx="523" cy="772"/>
            </a:xfrm>
          </p:grpSpPr>
          <p:sp>
            <p:nvSpPr>
              <p:cNvPr id="13456"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57"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58"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459"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3326" name="Text Box 14"/>
          <p:cNvSpPr txBox="1">
            <a:spLocks noChangeArrowheads="1"/>
          </p:cNvSpPr>
          <p:nvPr/>
        </p:nvSpPr>
        <p:spPr bwMode="auto">
          <a:xfrm>
            <a:off x="2979738" y="2900363"/>
            <a:ext cx="13525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 Package</a:t>
            </a:r>
          </a:p>
        </p:txBody>
      </p:sp>
      <p:grpSp>
        <p:nvGrpSpPr>
          <p:cNvPr id="13327" name="Group 15"/>
          <p:cNvGrpSpPr>
            <a:grpSpLocks/>
          </p:cNvGrpSpPr>
          <p:nvPr/>
        </p:nvGrpSpPr>
        <p:grpSpPr bwMode="auto">
          <a:xfrm>
            <a:off x="5938838" y="2867025"/>
            <a:ext cx="657225" cy="739775"/>
            <a:chOff x="2324" y="435"/>
            <a:chExt cx="933" cy="1052"/>
          </a:xfrm>
        </p:grpSpPr>
        <p:sp>
          <p:nvSpPr>
            <p:cNvPr id="13442" name="AutoShape 1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443" name="Freeform 1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444" name="Freeform 1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445" name="Freeform 1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3446" name="Group 20"/>
            <p:cNvGrpSpPr>
              <a:grpSpLocks/>
            </p:cNvGrpSpPr>
            <p:nvPr/>
          </p:nvGrpSpPr>
          <p:grpSpPr bwMode="auto">
            <a:xfrm>
              <a:off x="2895" y="955"/>
              <a:ext cx="349" cy="510"/>
              <a:chOff x="2784" y="3210"/>
              <a:chExt cx="523" cy="772"/>
            </a:xfrm>
          </p:grpSpPr>
          <p:sp>
            <p:nvSpPr>
              <p:cNvPr id="13447" name="AutoShape 2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48" name="AutoShape 2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49" name="AutoShape 2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450" name="Oval 2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3328" name="Text Box 25"/>
          <p:cNvSpPr txBox="1">
            <a:spLocks noChangeArrowheads="1"/>
          </p:cNvSpPr>
          <p:nvPr/>
        </p:nvSpPr>
        <p:spPr bwMode="auto">
          <a:xfrm>
            <a:off x="4572000" y="2900363"/>
            <a:ext cx="13954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a:t>
            </a:r>
            <a:br>
              <a:rPr lang="en-US" sz="1800">
                <a:solidFill>
                  <a:schemeClr val="bg1"/>
                </a:solidFill>
              </a:rPr>
            </a:br>
            <a:r>
              <a:rPr lang="en-US" sz="1800">
                <a:solidFill>
                  <a:schemeClr val="bg1"/>
                </a:solidFill>
              </a:rPr>
              <a:t>Property</a:t>
            </a:r>
          </a:p>
        </p:txBody>
      </p:sp>
      <p:sp>
        <p:nvSpPr>
          <p:cNvPr id="13329" name="Text Box 26"/>
          <p:cNvSpPr txBox="1">
            <a:spLocks noChangeArrowheads="1"/>
          </p:cNvSpPr>
          <p:nvPr/>
        </p:nvSpPr>
        <p:spPr bwMode="auto">
          <a:xfrm>
            <a:off x="2074863" y="4638675"/>
            <a:ext cx="9636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General Liability</a:t>
            </a:r>
          </a:p>
        </p:txBody>
      </p:sp>
      <p:sp>
        <p:nvSpPr>
          <p:cNvPr id="13330" name="Freeform 27"/>
          <p:cNvSpPr>
            <a:spLocks/>
          </p:cNvSpPr>
          <p:nvPr/>
        </p:nvSpPr>
        <p:spPr bwMode="auto">
          <a:xfrm>
            <a:off x="3659188"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31" name="Text Box 28"/>
          <p:cNvSpPr txBox="1">
            <a:spLocks noChangeArrowheads="1"/>
          </p:cNvSpPr>
          <p:nvPr/>
        </p:nvSpPr>
        <p:spPr bwMode="auto">
          <a:xfrm>
            <a:off x="5810250" y="4638675"/>
            <a:ext cx="950913"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Extra Expense Coverage</a:t>
            </a:r>
          </a:p>
        </p:txBody>
      </p:sp>
      <p:sp>
        <p:nvSpPr>
          <p:cNvPr id="13332" name="Text Box 29"/>
          <p:cNvSpPr txBox="1">
            <a:spLocks noChangeArrowheads="1"/>
          </p:cNvSpPr>
          <p:nvPr/>
        </p:nvSpPr>
        <p:spPr bwMode="auto">
          <a:xfrm>
            <a:off x="3525838" y="4638675"/>
            <a:ext cx="9445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Building Coverage</a:t>
            </a:r>
          </a:p>
        </p:txBody>
      </p:sp>
      <p:sp>
        <p:nvSpPr>
          <p:cNvPr id="13333" name="Text Box 30"/>
          <p:cNvSpPr txBox="1">
            <a:spLocks noChangeArrowheads="1"/>
          </p:cNvSpPr>
          <p:nvPr/>
        </p:nvSpPr>
        <p:spPr bwMode="auto">
          <a:xfrm>
            <a:off x="7075488" y="4638675"/>
            <a:ext cx="13382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Homeowners Med. pay.</a:t>
            </a:r>
          </a:p>
        </p:txBody>
      </p:sp>
      <p:sp>
        <p:nvSpPr>
          <p:cNvPr id="13334" name="Freeform 31"/>
          <p:cNvSpPr>
            <a:spLocks/>
          </p:cNvSpPr>
          <p:nvPr/>
        </p:nvSpPr>
        <p:spPr bwMode="auto">
          <a:xfrm>
            <a:off x="2208213"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35" name="Freeform 32"/>
          <p:cNvSpPr>
            <a:spLocks/>
          </p:cNvSpPr>
          <p:nvPr/>
        </p:nvSpPr>
        <p:spPr bwMode="auto">
          <a:xfrm>
            <a:off x="6953250" y="39814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36" name="Freeform 33"/>
          <p:cNvSpPr>
            <a:spLocks/>
          </p:cNvSpPr>
          <p:nvPr/>
        </p:nvSpPr>
        <p:spPr bwMode="auto">
          <a:xfrm>
            <a:off x="6018213"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37" name="AutoShape 40"/>
          <p:cNvSpPr>
            <a:spLocks noChangeArrowheads="1"/>
          </p:cNvSpPr>
          <p:nvPr/>
        </p:nvSpPr>
        <p:spPr bwMode="auto">
          <a:xfrm rot="-5400000">
            <a:off x="6135688"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338" name="AutoShape 41"/>
          <p:cNvSpPr>
            <a:spLocks noChangeArrowheads="1"/>
          </p:cNvSpPr>
          <p:nvPr/>
        </p:nvSpPr>
        <p:spPr bwMode="auto">
          <a:xfrm rot="-5400000">
            <a:off x="6230938"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339" name="AutoShape 42"/>
          <p:cNvSpPr>
            <a:spLocks noChangeArrowheads="1"/>
          </p:cNvSpPr>
          <p:nvPr/>
        </p:nvSpPr>
        <p:spPr bwMode="auto">
          <a:xfrm rot="-5400000">
            <a:off x="6311900"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3340" name="Group 43"/>
          <p:cNvGrpSpPr>
            <a:grpSpLocks/>
          </p:cNvGrpSpPr>
          <p:nvPr/>
        </p:nvGrpSpPr>
        <p:grpSpPr bwMode="auto">
          <a:xfrm>
            <a:off x="6361113" y="917575"/>
            <a:ext cx="568325" cy="474663"/>
            <a:chOff x="2940" y="226"/>
            <a:chExt cx="1120" cy="935"/>
          </a:xfrm>
        </p:grpSpPr>
        <p:sp>
          <p:nvSpPr>
            <p:cNvPr id="13422" name="Freeform 44"/>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423" name="Group 45"/>
            <p:cNvGrpSpPr>
              <a:grpSpLocks/>
            </p:cNvGrpSpPr>
            <p:nvPr/>
          </p:nvGrpSpPr>
          <p:grpSpPr bwMode="auto">
            <a:xfrm>
              <a:off x="3341" y="722"/>
              <a:ext cx="274" cy="423"/>
              <a:chOff x="3396" y="861"/>
              <a:chExt cx="184" cy="284"/>
            </a:xfrm>
          </p:grpSpPr>
          <p:sp>
            <p:nvSpPr>
              <p:cNvPr id="13439" name="Rectangle 46"/>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40" name="Rectangle 47"/>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41" name="Freeform 48"/>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424" name="Group 49"/>
            <p:cNvGrpSpPr>
              <a:grpSpLocks/>
            </p:cNvGrpSpPr>
            <p:nvPr/>
          </p:nvGrpSpPr>
          <p:grpSpPr bwMode="auto">
            <a:xfrm>
              <a:off x="3171" y="400"/>
              <a:ext cx="127" cy="177"/>
              <a:chOff x="2797" y="1581"/>
              <a:chExt cx="49" cy="68"/>
            </a:xfrm>
          </p:grpSpPr>
          <p:sp>
            <p:nvSpPr>
              <p:cNvPr id="13435" name="Rectangle 5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36" name="Rectangle 5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37" name="Rectangle 5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38" name="Rectangle 5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3425" name="Group 54"/>
            <p:cNvGrpSpPr>
              <a:grpSpLocks/>
            </p:cNvGrpSpPr>
            <p:nvPr/>
          </p:nvGrpSpPr>
          <p:grpSpPr bwMode="auto">
            <a:xfrm>
              <a:off x="3684" y="400"/>
              <a:ext cx="127" cy="177"/>
              <a:chOff x="2797" y="1581"/>
              <a:chExt cx="49" cy="68"/>
            </a:xfrm>
          </p:grpSpPr>
          <p:sp>
            <p:nvSpPr>
              <p:cNvPr id="13431" name="Rectangle 55"/>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32" name="Rectangle 56"/>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33" name="Rectangle 57"/>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34" name="Rectangle 58"/>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3426" name="Group 59"/>
            <p:cNvGrpSpPr>
              <a:grpSpLocks/>
            </p:cNvGrpSpPr>
            <p:nvPr/>
          </p:nvGrpSpPr>
          <p:grpSpPr bwMode="auto">
            <a:xfrm>
              <a:off x="3420" y="400"/>
              <a:ext cx="127" cy="177"/>
              <a:chOff x="2797" y="1581"/>
              <a:chExt cx="49" cy="68"/>
            </a:xfrm>
          </p:grpSpPr>
          <p:sp>
            <p:nvSpPr>
              <p:cNvPr id="13427" name="Rectangle 6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28" name="Rectangle 6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29" name="Rectangle 6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30" name="Rectangle 6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3341" name="Group 64"/>
          <p:cNvGrpSpPr>
            <a:grpSpLocks/>
          </p:cNvGrpSpPr>
          <p:nvPr/>
        </p:nvGrpSpPr>
        <p:grpSpPr bwMode="auto">
          <a:xfrm>
            <a:off x="6751638" y="1238250"/>
            <a:ext cx="244475" cy="358775"/>
            <a:chOff x="2784" y="3210"/>
            <a:chExt cx="523" cy="772"/>
          </a:xfrm>
        </p:grpSpPr>
        <p:sp>
          <p:nvSpPr>
            <p:cNvPr id="13418" name="AutoShape 6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19" name="AutoShape 6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20" name="AutoShape 6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421" name="Oval 6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13342" name="Group 88"/>
          <p:cNvGrpSpPr>
            <a:grpSpLocks/>
          </p:cNvGrpSpPr>
          <p:nvPr/>
        </p:nvGrpSpPr>
        <p:grpSpPr bwMode="auto">
          <a:xfrm>
            <a:off x="6880225" y="2867025"/>
            <a:ext cx="657225" cy="739775"/>
            <a:chOff x="2324" y="435"/>
            <a:chExt cx="933" cy="1052"/>
          </a:xfrm>
        </p:grpSpPr>
        <p:sp>
          <p:nvSpPr>
            <p:cNvPr id="13409" name="AutoShape 8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410" name="Freeform 9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411" name="Freeform 9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412" name="Freeform 9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3413" name="Group 93"/>
            <p:cNvGrpSpPr>
              <a:grpSpLocks/>
            </p:cNvGrpSpPr>
            <p:nvPr/>
          </p:nvGrpSpPr>
          <p:grpSpPr bwMode="auto">
            <a:xfrm>
              <a:off x="2895" y="955"/>
              <a:ext cx="349" cy="510"/>
              <a:chOff x="2784" y="3210"/>
              <a:chExt cx="523" cy="772"/>
            </a:xfrm>
          </p:grpSpPr>
          <p:sp>
            <p:nvSpPr>
              <p:cNvPr id="13414" name="AutoShape 9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15" name="AutoShape 9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416" name="AutoShape 9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417" name="Oval 9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3343" name="Text Box 103"/>
          <p:cNvSpPr txBox="1">
            <a:spLocks noChangeArrowheads="1"/>
          </p:cNvSpPr>
          <p:nvPr/>
        </p:nvSpPr>
        <p:spPr bwMode="auto">
          <a:xfrm>
            <a:off x="414338" y="828675"/>
            <a:ext cx="1565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LossType</a:t>
            </a:r>
          </a:p>
        </p:txBody>
      </p:sp>
      <p:sp>
        <p:nvSpPr>
          <p:cNvPr id="13344" name="Text Box 104"/>
          <p:cNvSpPr txBox="1">
            <a:spLocks noChangeArrowheads="1"/>
          </p:cNvSpPr>
          <p:nvPr/>
        </p:nvSpPr>
        <p:spPr bwMode="auto">
          <a:xfrm>
            <a:off x="414338" y="289877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Policy</a:t>
            </a:r>
            <a:br>
              <a:rPr lang="en-US" sz="1800">
                <a:solidFill>
                  <a:schemeClr val="bg1"/>
                </a:solidFill>
              </a:rPr>
            </a:br>
            <a:r>
              <a:rPr lang="en-US" sz="1800">
                <a:solidFill>
                  <a:schemeClr val="bg1"/>
                </a:solidFill>
              </a:rPr>
              <a:t>Type</a:t>
            </a:r>
          </a:p>
        </p:txBody>
      </p:sp>
      <p:sp>
        <p:nvSpPr>
          <p:cNvPr id="13345" name="Text Box 105"/>
          <p:cNvSpPr txBox="1">
            <a:spLocks noChangeArrowheads="1"/>
          </p:cNvSpPr>
          <p:nvPr/>
        </p:nvSpPr>
        <p:spPr bwMode="auto">
          <a:xfrm>
            <a:off x="414338" y="4046538"/>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Coverage</a:t>
            </a:r>
            <a:br>
              <a:rPr lang="en-US" sz="1600"/>
            </a:br>
            <a:r>
              <a:rPr lang="en-US" sz="1600"/>
              <a:t>Type</a:t>
            </a:r>
          </a:p>
        </p:txBody>
      </p:sp>
      <p:sp>
        <p:nvSpPr>
          <p:cNvPr id="13346" name="Line 113"/>
          <p:cNvSpPr>
            <a:spLocks noChangeShapeType="1"/>
          </p:cNvSpPr>
          <p:nvPr/>
        </p:nvSpPr>
        <p:spPr bwMode="auto">
          <a:xfrm flipH="1">
            <a:off x="6253163" y="2346325"/>
            <a:ext cx="0" cy="51752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7" name="Line 114"/>
          <p:cNvSpPr>
            <a:spLocks noChangeShapeType="1"/>
          </p:cNvSpPr>
          <p:nvPr/>
        </p:nvSpPr>
        <p:spPr bwMode="auto">
          <a:xfrm>
            <a:off x="7208838" y="2255838"/>
            <a:ext cx="0" cy="6048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48" name="Text Box 127"/>
          <p:cNvSpPr txBox="1">
            <a:spLocks noChangeArrowheads="1"/>
          </p:cNvSpPr>
          <p:nvPr/>
        </p:nvSpPr>
        <p:spPr bwMode="auto">
          <a:xfrm>
            <a:off x="7064375" y="828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Property</a:t>
            </a:r>
          </a:p>
        </p:txBody>
      </p:sp>
      <p:sp>
        <p:nvSpPr>
          <p:cNvPr id="13349" name="Text Box 129"/>
          <p:cNvSpPr txBox="1">
            <a:spLocks noChangeArrowheads="1"/>
          </p:cNvSpPr>
          <p:nvPr/>
        </p:nvSpPr>
        <p:spPr bwMode="auto">
          <a:xfrm>
            <a:off x="7591425" y="2900363"/>
            <a:ext cx="153511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Homeowners</a:t>
            </a:r>
          </a:p>
        </p:txBody>
      </p:sp>
      <p:grpSp>
        <p:nvGrpSpPr>
          <p:cNvPr id="13350" name="Group 110"/>
          <p:cNvGrpSpPr>
            <a:grpSpLocks/>
          </p:cNvGrpSpPr>
          <p:nvPr/>
        </p:nvGrpSpPr>
        <p:grpSpPr bwMode="auto">
          <a:xfrm>
            <a:off x="5943600" y="1852613"/>
            <a:ext cx="647700" cy="727075"/>
            <a:chOff x="5712" y="1748"/>
            <a:chExt cx="414" cy="466"/>
          </a:xfrm>
        </p:grpSpPr>
        <p:sp>
          <p:nvSpPr>
            <p:cNvPr id="13382"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3383" name="Group 112"/>
            <p:cNvGrpSpPr>
              <a:grpSpLocks/>
            </p:cNvGrpSpPr>
            <p:nvPr/>
          </p:nvGrpSpPr>
          <p:grpSpPr bwMode="auto">
            <a:xfrm>
              <a:off x="5717" y="1777"/>
              <a:ext cx="358" cy="299"/>
              <a:chOff x="2940" y="226"/>
              <a:chExt cx="1120" cy="935"/>
            </a:xfrm>
          </p:grpSpPr>
          <p:sp>
            <p:nvSpPr>
              <p:cNvPr id="13389"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390" name="Group 114"/>
              <p:cNvGrpSpPr>
                <a:grpSpLocks/>
              </p:cNvGrpSpPr>
              <p:nvPr/>
            </p:nvGrpSpPr>
            <p:grpSpPr bwMode="auto">
              <a:xfrm>
                <a:off x="3341" y="722"/>
                <a:ext cx="274" cy="423"/>
                <a:chOff x="3396" y="861"/>
                <a:chExt cx="184" cy="284"/>
              </a:xfrm>
            </p:grpSpPr>
            <p:sp>
              <p:nvSpPr>
                <p:cNvPr id="13406"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7"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8"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391" name="Group 118"/>
              <p:cNvGrpSpPr>
                <a:grpSpLocks/>
              </p:cNvGrpSpPr>
              <p:nvPr/>
            </p:nvGrpSpPr>
            <p:grpSpPr bwMode="auto">
              <a:xfrm>
                <a:off x="3171" y="400"/>
                <a:ext cx="127" cy="177"/>
                <a:chOff x="2797" y="1581"/>
                <a:chExt cx="49" cy="68"/>
              </a:xfrm>
            </p:grpSpPr>
            <p:sp>
              <p:nvSpPr>
                <p:cNvPr id="13402"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3"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4"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5"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3392" name="Group 123"/>
              <p:cNvGrpSpPr>
                <a:grpSpLocks/>
              </p:cNvGrpSpPr>
              <p:nvPr/>
            </p:nvGrpSpPr>
            <p:grpSpPr bwMode="auto">
              <a:xfrm>
                <a:off x="3684" y="400"/>
                <a:ext cx="127" cy="177"/>
                <a:chOff x="2797" y="1581"/>
                <a:chExt cx="49" cy="68"/>
              </a:xfrm>
            </p:grpSpPr>
            <p:sp>
              <p:nvSpPr>
                <p:cNvPr id="13398"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99"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0"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1"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3393" name="Group 128"/>
              <p:cNvGrpSpPr>
                <a:grpSpLocks/>
              </p:cNvGrpSpPr>
              <p:nvPr/>
            </p:nvGrpSpPr>
            <p:grpSpPr bwMode="auto">
              <a:xfrm>
                <a:off x="3420" y="400"/>
                <a:ext cx="127" cy="177"/>
                <a:chOff x="2797" y="1581"/>
                <a:chExt cx="49" cy="68"/>
              </a:xfrm>
            </p:grpSpPr>
            <p:sp>
              <p:nvSpPr>
                <p:cNvPr id="13394"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95"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96"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97"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3384" name="Group 133"/>
            <p:cNvGrpSpPr>
              <a:grpSpLocks/>
            </p:cNvGrpSpPr>
            <p:nvPr/>
          </p:nvGrpSpPr>
          <p:grpSpPr bwMode="auto">
            <a:xfrm>
              <a:off x="5974" y="1984"/>
              <a:ext cx="156" cy="227"/>
              <a:chOff x="2784" y="3210"/>
              <a:chExt cx="523" cy="772"/>
            </a:xfrm>
          </p:grpSpPr>
          <p:sp>
            <p:nvSpPr>
              <p:cNvPr id="13385"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86"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87"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388"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3351" name="Text Box 103"/>
          <p:cNvSpPr txBox="1">
            <a:spLocks noChangeArrowheads="1"/>
          </p:cNvSpPr>
          <p:nvPr/>
        </p:nvSpPr>
        <p:spPr bwMode="auto">
          <a:xfrm>
            <a:off x="414338" y="1858963"/>
            <a:ext cx="1211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LOBCode</a:t>
            </a:r>
          </a:p>
        </p:txBody>
      </p:sp>
      <p:grpSp>
        <p:nvGrpSpPr>
          <p:cNvPr id="13352" name="Group 110"/>
          <p:cNvGrpSpPr>
            <a:grpSpLocks/>
          </p:cNvGrpSpPr>
          <p:nvPr/>
        </p:nvGrpSpPr>
        <p:grpSpPr bwMode="auto">
          <a:xfrm>
            <a:off x="6873875" y="1852613"/>
            <a:ext cx="647700" cy="727075"/>
            <a:chOff x="5712" y="1748"/>
            <a:chExt cx="414" cy="466"/>
          </a:xfrm>
        </p:grpSpPr>
        <p:sp>
          <p:nvSpPr>
            <p:cNvPr id="13355"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3356" name="Group 112"/>
            <p:cNvGrpSpPr>
              <a:grpSpLocks/>
            </p:cNvGrpSpPr>
            <p:nvPr/>
          </p:nvGrpSpPr>
          <p:grpSpPr bwMode="auto">
            <a:xfrm>
              <a:off x="5717" y="1777"/>
              <a:ext cx="358" cy="299"/>
              <a:chOff x="2940" y="226"/>
              <a:chExt cx="1120" cy="935"/>
            </a:xfrm>
          </p:grpSpPr>
          <p:sp>
            <p:nvSpPr>
              <p:cNvPr id="13362"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363" name="Group 114"/>
              <p:cNvGrpSpPr>
                <a:grpSpLocks/>
              </p:cNvGrpSpPr>
              <p:nvPr/>
            </p:nvGrpSpPr>
            <p:grpSpPr bwMode="auto">
              <a:xfrm>
                <a:off x="3341" y="722"/>
                <a:ext cx="274" cy="423"/>
                <a:chOff x="3396" y="861"/>
                <a:chExt cx="184" cy="284"/>
              </a:xfrm>
            </p:grpSpPr>
            <p:sp>
              <p:nvSpPr>
                <p:cNvPr id="13379"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80"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81"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364" name="Group 118"/>
              <p:cNvGrpSpPr>
                <a:grpSpLocks/>
              </p:cNvGrpSpPr>
              <p:nvPr/>
            </p:nvGrpSpPr>
            <p:grpSpPr bwMode="auto">
              <a:xfrm>
                <a:off x="3171" y="400"/>
                <a:ext cx="127" cy="177"/>
                <a:chOff x="2797" y="1581"/>
                <a:chExt cx="49" cy="68"/>
              </a:xfrm>
            </p:grpSpPr>
            <p:sp>
              <p:nvSpPr>
                <p:cNvPr id="13375"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6"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7"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8"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3365" name="Group 123"/>
              <p:cNvGrpSpPr>
                <a:grpSpLocks/>
              </p:cNvGrpSpPr>
              <p:nvPr/>
            </p:nvGrpSpPr>
            <p:grpSpPr bwMode="auto">
              <a:xfrm>
                <a:off x="3684" y="400"/>
                <a:ext cx="127" cy="177"/>
                <a:chOff x="2797" y="1581"/>
                <a:chExt cx="49" cy="68"/>
              </a:xfrm>
            </p:grpSpPr>
            <p:sp>
              <p:nvSpPr>
                <p:cNvPr id="13371"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2"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3"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4"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3366" name="Group 128"/>
              <p:cNvGrpSpPr>
                <a:grpSpLocks/>
              </p:cNvGrpSpPr>
              <p:nvPr/>
            </p:nvGrpSpPr>
            <p:grpSpPr bwMode="auto">
              <a:xfrm>
                <a:off x="3420" y="400"/>
                <a:ext cx="127" cy="177"/>
                <a:chOff x="2797" y="1581"/>
                <a:chExt cx="49" cy="68"/>
              </a:xfrm>
            </p:grpSpPr>
            <p:sp>
              <p:nvSpPr>
                <p:cNvPr id="13367"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68"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69"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0"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3357" name="Group 133"/>
            <p:cNvGrpSpPr>
              <a:grpSpLocks/>
            </p:cNvGrpSpPr>
            <p:nvPr/>
          </p:nvGrpSpPr>
          <p:grpSpPr bwMode="auto">
            <a:xfrm>
              <a:off x="5974" y="1984"/>
              <a:ext cx="156" cy="227"/>
              <a:chOff x="2784" y="3210"/>
              <a:chExt cx="523" cy="772"/>
            </a:xfrm>
          </p:grpSpPr>
          <p:sp>
            <p:nvSpPr>
              <p:cNvPr id="13358"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59"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60"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361"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3353" name="Text Box 103"/>
          <p:cNvSpPr txBox="1">
            <a:spLocks noChangeArrowheads="1"/>
          </p:cNvSpPr>
          <p:nvPr/>
        </p:nvSpPr>
        <p:spPr bwMode="auto">
          <a:xfrm>
            <a:off x="4572000" y="1858963"/>
            <a:ext cx="13858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 Property Line</a:t>
            </a:r>
          </a:p>
        </p:txBody>
      </p:sp>
      <p:sp>
        <p:nvSpPr>
          <p:cNvPr id="13354" name="Text Box 103"/>
          <p:cNvSpPr txBox="1">
            <a:spLocks noChangeArrowheads="1"/>
          </p:cNvSpPr>
          <p:nvPr/>
        </p:nvSpPr>
        <p:spPr bwMode="auto">
          <a:xfrm>
            <a:off x="7591425" y="1858963"/>
            <a:ext cx="15525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Homeowners Line</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|EOS~011|</a:t>
            </a:r>
            <a:endParaRPr lang="en-US" sz="100" dirty="0" err="1" smtClean="0">
              <a:solidFill>
                <a:srgbClr val="FFFFFF"/>
              </a:solidFill>
              <a:latin typeface="Arial"/>
              <a:cs typeface="Calibri" pitchFamily="34" charset="0"/>
            </a:endParaRPr>
          </a:p>
        </p:txBody>
      </p:sp>
      <p:sp>
        <p:nvSpPr>
          <p:cNvPr id="14339" name="Rectangle 3"/>
          <p:cNvSpPr>
            <a:spLocks noGrp="1" noChangeArrowheads="1"/>
          </p:cNvSpPr>
          <p:nvPr>
            <p:ph type="title"/>
          </p:nvPr>
        </p:nvSpPr>
        <p:spPr/>
        <p:txBody>
          <a:bodyPr/>
          <a:lstStyle/>
          <a:p>
            <a:pPr eaLnBrk="1" hangingPunct="1"/>
            <a:r>
              <a:rPr lang="en-US" dirty="0" smtClean="0"/>
              <a:t>Coverage type in ClaimCenter (1 of 2)</a:t>
            </a:r>
          </a:p>
        </p:txBody>
      </p:sp>
      <p:sp>
        <p:nvSpPr>
          <p:cNvPr id="14340" name="Text Box 4"/>
          <p:cNvSpPr txBox="1">
            <a:spLocks noChangeArrowheads="1"/>
          </p:cNvSpPr>
          <p:nvPr/>
        </p:nvSpPr>
        <p:spPr bwMode="auto">
          <a:xfrm>
            <a:off x="5270500" y="819150"/>
            <a:ext cx="2876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Coverage types on claim's policy</a:t>
            </a:r>
          </a:p>
        </p:txBody>
      </p:sp>
      <p:pic>
        <p:nvPicPr>
          <p:cNvPr id="3074" name="Picture 2" descr="C:\Users\trhoades\AppData\Local\Temp\SNAGHTML59556b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09" y="1428750"/>
            <a:ext cx="7717724" cy="5035616"/>
          </a:xfrm>
          <a:prstGeom prst="rect">
            <a:avLst/>
          </a:prstGeom>
          <a:noFill/>
          <a:extLst>
            <a:ext uri="{909E8E84-426E-40DD-AFC4-6F175D3DCCD1}">
              <a14:hiddenFill xmlns:a14="http://schemas.microsoft.com/office/drawing/2010/main">
                <a:solidFill>
                  <a:srgbClr val="FFFFFF"/>
                </a:solidFill>
              </a14:hiddenFill>
            </a:ext>
          </a:extLst>
        </p:spPr>
      </p:pic>
      <p:sp>
        <p:nvSpPr>
          <p:cNvPr id="14342" name="AutoShape 6"/>
          <p:cNvSpPr>
            <a:spLocks noChangeArrowheads="1"/>
          </p:cNvSpPr>
          <p:nvPr/>
        </p:nvSpPr>
        <p:spPr bwMode="auto">
          <a:xfrm>
            <a:off x="2434856" y="4982719"/>
            <a:ext cx="6103088" cy="13747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0" name="Line 24"/>
          <p:cNvSpPr>
            <a:spLocks noChangeShapeType="1"/>
          </p:cNvSpPr>
          <p:nvPr/>
        </p:nvSpPr>
        <p:spPr bwMode="auto">
          <a:xfrm>
            <a:off x="2117356" y="3337587"/>
            <a:ext cx="498253" cy="164513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1" name="Line 24"/>
          <p:cNvSpPr>
            <a:spLocks noChangeShapeType="1"/>
          </p:cNvSpPr>
          <p:nvPr/>
        </p:nvSpPr>
        <p:spPr bwMode="auto">
          <a:xfrm>
            <a:off x="8624483" y="1692456"/>
            <a:ext cx="0" cy="17631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|EOS~012|</a:t>
            </a:r>
            <a:endParaRPr lang="en-US" sz="100" dirty="0" err="1" smtClean="0">
              <a:solidFill>
                <a:srgbClr val="FFFFFF"/>
              </a:solidFill>
              <a:latin typeface="Arial"/>
              <a:cs typeface="Calibri" pitchFamily="34" charset="0"/>
            </a:endParaRPr>
          </a:p>
        </p:txBody>
      </p:sp>
      <p:sp>
        <p:nvSpPr>
          <p:cNvPr id="14339" name="Rectangle 3"/>
          <p:cNvSpPr>
            <a:spLocks noGrp="1" noChangeArrowheads="1"/>
          </p:cNvSpPr>
          <p:nvPr>
            <p:ph type="title"/>
          </p:nvPr>
        </p:nvSpPr>
        <p:spPr/>
        <p:txBody>
          <a:bodyPr/>
          <a:lstStyle/>
          <a:p>
            <a:pPr eaLnBrk="1" hangingPunct="1"/>
            <a:r>
              <a:rPr lang="en-US" dirty="0" smtClean="0"/>
              <a:t>Coverage type in ClaimCenter (2 of 2)</a:t>
            </a:r>
          </a:p>
        </p:txBody>
      </p:sp>
      <p:sp>
        <p:nvSpPr>
          <p:cNvPr id="14341" name="Text Box 5"/>
          <p:cNvSpPr txBox="1">
            <a:spLocks noChangeArrowheads="1"/>
          </p:cNvSpPr>
          <p:nvPr/>
        </p:nvSpPr>
        <p:spPr bwMode="auto">
          <a:xfrm>
            <a:off x="5503752" y="714375"/>
            <a:ext cx="2654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Coverage type for</a:t>
            </a:r>
            <a:br>
              <a:rPr lang="en-US" dirty="0"/>
            </a:br>
            <a:r>
              <a:rPr lang="en-US" dirty="0"/>
              <a:t>each exposure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293" y="1323975"/>
            <a:ext cx="7441685" cy="23399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4344" name="AutoShape 8"/>
          <p:cNvSpPr>
            <a:spLocks noChangeArrowheads="1"/>
          </p:cNvSpPr>
          <p:nvPr/>
        </p:nvSpPr>
        <p:spPr bwMode="auto">
          <a:xfrm>
            <a:off x="2902098" y="2188092"/>
            <a:ext cx="3094665" cy="147585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extLst>
      <p:ext uri="{BB962C8B-B14F-4D97-AF65-F5344CB8AC3E}">
        <p14:creationId xmlns:p14="http://schemas.microsoft.com/office/powerpoint/2010/main" val="228351997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|EOS~013|</a:t>
            </a:r>
            <a:endParaRPr lang="en-US" sz="100" dirty="0" err="1" smtClean="0">
              <a:solidFill>
                <a:srgbClr val="FFFFFF"/>
              </a:solidFill>
              <a:latin typeface="Arial"/>
              <a:cs typeface="Calibri" pitchFamily="34" charset="0"/>
            </a:endParaRPr>
          </a:p>
        </p:txBody>
      </p:sp>
      <p:sp>
        <p:nvSpPr>
          <p:cNvPr id="15362" name="Rectangle 3"/>
          <p:cNvSpPr>
            <a:spLocks noGrp="1" noChangeArrowheads="1"/>
          </p:cNvSpPr>
          <p:nvPr>
            <p:ph type="title"/>
          </p:nvPr>
        </p:nvSpPr>
        <p:spPr/>
        <p:txBody>
          <a:bodyPr/>
          <a:lstStyle/>
          <a:p>
            <a:pPr eaLnBrk="1" hangingPunct="1"/>
            <a:r>
              <a:rPr lang="en-US" smtClean="0"/>
              <a:t>Exposure type</a:t>
            </a:r>
          </a:p>
        </p:txBody>
      </p:sp>
      <p:sp>
        <p:nvSpPr>
          <p:cNvPr id="15363" name="Rectangle 95"/>
          <p:cNvSpPr>
            <a:spLocks noGrp="1" noChangeArrowheads="1"/>
          </p:cNvSpPr>
          <p:nvPr>
            <p:ph idx="1"/>
          </p:nvPr>
        </p:nvSpPr>
        <p:spPr>
          <a:xfrm>
            <a:off x="4664075" y="701675"/>
            <a:ext cx="3870325" cy="1487488"/>
          </a:xfrm>
        </p:spPr>
        <p:txBody>
          <a:bodyPr/>
          <a:lstStyle/>
          <a:p>
            <a:pPr>
              <a:buFont typeface="Arial" charset="0"/>
              <a:buChar char="•"/>
            </a:pPr>
            <a:r>
              <a:rPr lang="en-US" smtClean="0"/>
              <a:t>A set of information to gather for an exposure</a:t>
            </a:r>
          </a:p>
          <a:p>
            <a:pPr lvl="1"/>
            <a:r>
              <a:rPr lang="en-US" smtClean="0"/>
              <a:t>Map to coverage type as many-to-many</a:t>
            </a:r>
          </a:p>
        </p:txBody>
      </p:sp>
      <p:sp>
        <p:nvSpPr>
          <p:cNvPr id="15364" name="Line 119"/>
          <p:cNvSpPr>
            <a:spLocks noChangeShapeType="1"/>
          </p:cNvSpPr>
          <p:nvPr/>
        </p:nvSpPr>
        <p:spPr bwMode="auto">
          <a:xfrm>
            <a:off x="2324100" y="3571875"/>
            <a:ext cx="3959225" cy="4095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5" name="Line 120"/>
          <p:cNvSpPr>
            <a:spLocks noChangeShapeType="1"/>
          </p:cNvSpPr>
          <p:nvPr/>
        </p:nvSpPr>
        <p:spPr bwMode="auto">
          <a:xfrm>
            <a:off x="7208838" y="3384550"/>
            <a:ext cx="0" cy="6048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66" name="Text Box 26"/>
          <p:cNvSpPr txBox="1">
            <a:spLocks noChangeArrowheads="1"/>
          </p:cNvSpPr>
          <p:nvPr/>
        </p:nvSpPr>
        <p:spPr bwMode="auto">
          <a:xfrm>
            <a:off x="2732088" y="4038600"/>
            <a:ext cx="22828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Liability - Bodily Injury and Property Damage</a:t>
            </a:r>
          </a:p>
        </p:txBody>
      </p:sp>
      <p:sp>
        <p:nvSpPr>
          <p:cNvPr id="15367" name="Text Box 28"/>
          <p:cNvSpPr txBox="1">
            <a:spLocks noChangeArrowheads="1"/>
          </p:cNvSpPr>
          <p:nvPr/>
        </p:nvSpPr>
        <p:spPr bwMode="auto">
          <a:xfrm>
            <a:off x="5172075" y="4205288"/>
            <a:ext cx="9509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Collision</a:t>
            </a:r>
          </a:p>
        </p:txBody>
      </p:sp>
      <p:sp>
        <p:nvSpPr>
          <p:cNvPr id="15368" name="Text Box 30"/>
          <p:cNvSpPr txBox="1">
            <a:spLocks noChangeArrowheads="1"/>
          </p:cNvSpPr>
          <p:nvPr/>
        </p:nvSpPr>
        <p:spPr bwMode="auto">
          <a:xfrm>
            <a:off x="7537450" y="4038600"/>
            <a:ext cx="13382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Building Coverage</a:t>
            </a:r>
          </a:p>
        </p:txBody>
      </p:sp>
      <p:sp>
        <p:nvSpPr>
          <p:cNvPr id="15369" name="Freeform 32"/>
          <p:cNvSpPr>
            <a:spLocks/>
          </p:cNvSpPr>
          <p:nvPr/>
        </p:nvSpPr>
        <p:spPr bwMode="auto">
          <a:xfrm>
            <a:off x="6953250" y="39814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370" name="Freeform 33"/>
          <p:cNvSpPr>
            <a:spLocks/>
          </p:cNvSpPr>
          <p:nvPr/>
        </p:nvSpPr>
        <p:spPr bwMode="auto">
          <a:xfrm>
            <a:off x="6018213"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371" name="Group 117"/>
          <p:cNvGrpSpPr>
            <a:grpSpLocks/>
          </p:cNvGrpSpPr>
          <p:nvPr/>
        </p:nvGrpSpPr>
        <p:grpSpPr bwMode="auto">
          <a:xfrm>
            <a:off x="3465513" y="5530850"/>
            <a:ext cx="963612" cy="1011238"/>
            <a:chOff x="1757096" y="5521325"/>
            <a:chExt cx="963613" cy="1011526"/>
          </a:xfrm>
        </p:grpSpPr>
        <p:sp>
          <p:nvSpPr>
            <p:cNvPr id="15459" name="Text Box 35"/>
            <p:cNvSpPr txBox="1">
              <a:spLocks noChangeArrowheads="1"/>
            </p:cNvSpPr>
            <p:nvPr/>
          </p:nvSpPr>
          <p:spPr bwMode="auto">
            <a:xfrm>
              <a:off x="1890158" y="6288376"/>
              <a:ext cx="71449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Vehicle</a:t>
              </a:r>
            </a:p>
          </p:txBody>
        </p:sp>
        <p:sp>
          <p:nvSpPr>
            <p:cNvPr id="15460" name="AutoShape 36"/>
            <p:cNvSpPr>
              <a:spLocks noChangeArrowheads="1"/>
            </p:cNvSpPr>
            <p:nvPr/>
          </p:nvSpPr>
          <p:spPr bwMode="auto">
            <a:xfrm rot="10800000" flipH="1">
              <a:off x="1757096" y="5521325"/>
              <a:ext cx="963613" cy="781050"/>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5461" name="Rectangle 37"/>
            <p:cNvSpPr>
              <a:spLocks noChangeArrowheads="1"/>
            </p:cNvSpPr>
            <p:nvPr/>
          </p:nvSpPr>
          <p:spPr bwMode="auto">
            <a:xfrm>
              <a:off x="1872984" y="5686425"/>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62" name="Rectangle 38"/>
            <p:cNvSpPr>
              <a:spLocks noChangeArrowheads="1"/>
            </p:cNvSpPr>
            <p:nvPr/>
          </p:nvSpPr>
          <p:spPr bwMode="auto">
            <a:xfrm>
              <a:off x="1866634" y="5886450"/>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63" name="Rectangle 39"/>
            <p:cNvSpPr>
              <a:spLocks noChangeArrowheads="1"/>
            </p:cNvSpPr>
            <p:nvPr/>
          </p:nvSpPr>
          <p:spPr bwMode="auto">
            <a:xfrm>
              <a:off x="1860284" y="6086475"/>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5372" name="Group 88"/>
          <p:cNvGrpSpPr>
            <a:grpSpLocks/>
          </p:cNvGrpSpPr>
          <p:nvPr/>
        </p:nvGrpSpPr>
        <p:grpSpPr bwMode="auto">
          <a:xfrm>
            <a:off x="6880225" y="2867025"/>
            <a:ext cx="657225" cy="739775"/>
            <a:chOff x="2324" y="435"/>
            <a:chExt cx="933" cy="1052"/>
          </a:xfrm>
        </p:grpSpPr>
        <p:sp>
          <p:nvSpPr>
            <p:cNvPr id="15450" name="AutoShape 8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5451" name="Freeform 9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452" name="Freeform 9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453" name="Freeform 9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454" name="Group 93"/>
            <p:cNvGrpSpPr>
              <a:grpSpLocks/>
            </p:cNvGrpSpPr>
            <p:nvPr/>
          </p:nvGrpSpPr>
          <p:grpSpPr bwMode="auto">
            <a:xfrm>
              <a:off x="2895" y="953"/>
              <a:ext cx="349" cy="510"/>
              <a:chOff x="2784" y="3210"/>
              <a:chExt cx="523" cy="772"/>
            </a:xfrm>
          </p:grpSpPr>
          <p:sp>
            <p:nvSpPr>
              <p:cNvPr id="15455" name="AutoShape 9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56" name="AutoShape 9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57" name="AutoShape 9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458" name="Oval 9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5373" name="Text Box 103"/>
          <p:cNvSpPr txBox="1">
            <a:spLocks noChangeArrowheads="1"/>
          </p:cNvSpPr>
          <p:nvPr/>
        </p:nvSpPr>
        <p:spPr bwMode="auto">
          <a:xfrm>
            <a:off x="414338" y="828675"/>
            <a:ext cx="1565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LossType</a:t>
            </a:r>
          </a:p>
        </p:txBody>
      </p:sp>
      <p:sp>
        <p:nvSpPr>
          <p:cNvPr id="15374" name="Text Box 104"/>
          <p:cNvSpPr txBox="1">
            <a:spLocks noChangeArrowheads="1"/>
          </p:cNvSpPr>
          <p:nvPr/>
        </p:nvSpPr>
        <p:spPr bwMode="auto">
          <a:xfrm>
            <a:off x="414338" y="289877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Policy</a:t>
            </a:r>
            <a:br>
              <a:rPr lang="en-US" sz="1800">
                <a:solidFill>
                  <a:schemeClr val="bg1"/>
                </a:solidFill>
              </a:rPr>
            </a:br>
            <a:r>
              <a:rPr lang="en-US" sz="1800">
                <a:solidFill>
                  <a:schemeClr val="bg1"/>
                </a:solidFill>
              </a:rPr>
              <a:t>Type</a:t>
            </a:r>
          </a:p>
        </p:txBody>
      </p:sp>
      <p:sp>
        <p:nvSpPr>
          <p:cNvPr id="15375" name="Text Box 105"/>
          <p:cNvSpPr txBox="1">
            <a:spLocks noChangeArrowheads="1"/>
          </p:cNvSpPr>
          <p:nvPr/>
        </p:nvSpPr>
        <p:spPr bwMode="auto">
          <a:xfrm>
            <a:off x="414338" y="4046538"/>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Coverage</a:t>
            </a:r>
            <a:br>
              <a:rPr lang="en-US" sz="1600">
                <a:solidFill>
                  <a:schemeClr val="bg1"/>
                </a:solidFill>
              </a:rPr>
            </a:br>
            <a:r>
              <a:rPr lang="en-US" sz="1600">
                <a:solidFill>
                  <a:schemeClr val="bg1"/>
                </a:solidFill>
              </a:rPr>
              <a:t>Type</a:t>
            </a:r>
          </a:p>
        </p:txBody>
      </p:sp>
      <p:sp>
        <p:nvSpPr>
          <p:cNvPr id="15376" name="Text Box 106"/>
          <p:cNvSpPr txBox="1">
            <a:spLocks noChangeArrowheads="1"/>
          </p:cNvSpPr>
          <p:nvPr/>
        </p:nvSpPr>
        <p:spPr bwMode="auto">
          <a:xfrm>
            <a:off x="414338" y="5622925"/>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Exposure</a:t>
            </a:r>
            <a:br>
              <a:rPr lang="en-US" sz="1600"/>
            </a:br>
            <a:r>
              <a:rPr lang="en-US" sz="1600"/>
              <a:t>Type</a:t>
            </a:r>
          </a:p>
        </p:txBody>
      </p:sp>
      <p:grpSp>
        <p:nvGrpSpPr>
          <p:cNvPr id="15377" name="Group 107"/>
          <p:cNvGrpSpPr>
            <a:grpSpLocks/>
          </p:cNvGrpSpPr>
          <p:nvPr/>
        </p:nvGrpSpPr>
        <p:grpSpPr bwMode="auto">
          <a:xfrm>
            <a:off x="5121275" y="5513388"/>
            <a:ext cx="963613" cy="1030287"/>
            <a:chOff x="1176" y="3499"/>
            <a:chExt cx="607" cy="649"/>
          </a:xfrm>
        </p:grpSpPr>
        <p:sp>
          <p:nvSpPr>
            <p:cNvPr id="15445" name="Text Box 108"/>
            <p:cNvSpPr txBox="1">
              <a:spLocks noChangeArrowheads="1"/>
            </p:cNvSpPr>
            <p:nvPr/>
          </p:nvSpPr>
          <p:spPr bwMode="auto">
            <a:xfrm>
              <a:off x="1213" y="3994"/>
              <a:ext cx="5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Property</a:t>
              </a:r>
            </a:p>
          </p:txBody>
        </p:sp>
        <p:sp>
          <p:nvSpPr>
            <p:cNvPr id="15446" name="AutoShape 109"/>
            <p:cNvSpPr>
              <a:spLocks noChangeArrowheads="1"/>
            </p:cNvSpPr>
            <p:nvPr/>
          </p:nvSpPr>
          <p:spPr bwMode="auto">
            <a:xfrm rot="10800000" flipH="1">
              <a:off x="1176" y="3499"/>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5447" name="Rectangle 110"/>
            <p:cNvSpPr>
              <a:spLocks noChangeArrowheads="1"/>
            </p:cNvSpPr>
            <p:nvPr/>
          </p:nvSpPr>
          <p:spPr bwMode="auto">
            <a:xfrm>
              <a:off x="1249" y="3603"/>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48" name="Rectangle 111"/>
            <p:cNvSpPr>
              <a:spLocks noChangeArrowheads="1"/>
            </p:cNvSpPr>
            <p:nvPr/>
          </p:nvSpPr>
          <p:spPr bwMode="auto">
            <a:xfrm>
              <a:off x="1245" y="3729"/>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49" name="Rectangle 112"/>
            <p:cNvSpPr>
              <a:spLocks noChangeArrowheads="1"/>
            </p:cNvSpPr>
            <p:nvPr/>
          </p:nvSpPr>
          <p:spPr bwMode="auto">
            <a:xfrm>
              <a:off x="1241" y="3855"/>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5378" name="Text Box 129"/>
          <p:cNvSpPr txBox="1">
            <a:spLocks noChangeArrowheads="1"/>
          </p:cNvSpPr>
          <p:nvPr/>
        </p:nvSpPr>
        <p:spPr bwMode="auto">
          <a:xfrm>
            <a:off x="7591425" y="2900363"/>
            <a:ext cx="13858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a:t>
            </a:r>
            <a:br>
              <a:rPr lang="en-US" sz="1800">
                <a:solidFill>
                  <a:schemeClr val="bg1"/>
                </a:solidFill>
              </a:rPr>
            </a:br>
            <a:r>
              <a:rPr lang="en-US" sz="1800">
                <a:solidFill>
                  <a:schemeClr val="bg1"/>
                </a:solidFill>
              </a:rPr>
              <a:t>Property</a:t>
            </a:r>
          </a:p>
          <a:p>
            <a:pPr algn="l" eaLnBrk="1" hangingPunct="1"/>
            <a:endParaRPr lang="en-US" sz="1800">
              <a:solidFill>
                <a:schemeClr val="bg1"/>
              </a:solidFill>
            </a:endParaRPr>
          </a:p>
        </p:txBody>
      </p:sp>
      <p:sp>
        <p:nvSpPr>
          <p:cNvPr id="15379" name="Text Box 103"/>
          <p:cNvSpPr txBox="1">
            <a:spLocks noChangeArrowheads="1"/>
          </p:cNvSpPr>
          <p:nvPr/>
        </p:nvSpPr>
        <p:spPr bwMode="auto">
          <a:xfrm>
            <a:off x="414338" y="1803400"/>
            <a:ext cx="1211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LOBCode</a:t>
            </a:r>
          </a:p>
        </p:txBody>
      </p:sp>
      <p:grpSp>
        <p:nvGrpSpPr>
          <p:cNvPr id="15380" name="Group 34"/>
          <p:cNvGrpSpPr>
            <a:grpSpLocks/>
          </p:cNvGrpSpPr>
          <p:nvPr/>
        </p:nvGrpSpPr>
        <p:grpSpPr bwMode="auto">
          <a:xfrm>
            <a:off x="1917700" y="5521325"/>
            <a:ext cx="1250950" cy="1025525"/>
            <a:chOff x="2477" y="3478"/>
            <a:chExt cx="788" cy="646"/>
          </a:xfrm>
        </p:grpSpPr>
        <p:sp>
          <p:nvSpPr>
            <p:cNvPr id="15440" name="Text Box 35"/>
            <p:cNvSpPr txBox="1">
              <a:spLocks noChangeArrowheads="1"/>
            </p:cNvSpPr>
            <p:nvPr/>
          </p:nvSpPr>
          <p:spPr bwMode="auto">
            <a:xfrm>
              <a:off x="2477" y="3969"/>
              <a:ext cx="78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Bodily Injury</a:t>
              </a:r>
            </a:p>
          </p:txBody>
        </p:sp>
        <p:sp>
          <p:nvSpPr>
            <p:cNvPr id="15441" name="AutoShape 36"/>
            <p:cNvSpPr>
              <a:spLocks noChangeArrowheads="1"/>
            </p:cNvSpPr>
            <p:nvPr/>
          </p:nvSpPr>
          <p:spPr bwMode="auto">
            <a:xfrm rot="10800000" flipH="1">
              <a:off x="253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5442" name="Rectangle 37"/>
            <p:cNvSpPr>
              <a:spLocks noChangeArrowheads="1"/>
            </p:cNvSpPr>
            <p:nvPr/>
          </p:nvSpPr>
          <p:spPr bwMode="auto">
            <a:xfrm>
              <a:off x="261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43" name="Rectangle 38"/>
            <p:cNvSpPr>
              <a:spLocks noChangeArrowheads="1"/>
            </p:cNvSpPr>
            <p:nvPr/>
          </p:nvSpPr>
          <p:spPr bwMode="auto">
            <a:xfrm>
              <a:off x="260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44" name="Rectangle 39"/>
            <p:cNvSpPr>
              <a:spLocks noChangeArrowheads="1"/>
            </p:cNvSpPr>
            <p:nvPr/>
          </p:nvSpPr>
          <p:spPr bwMode="auto">
            <a:xfrm>
              <a:off x="260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5381" name="Line 2"/>
          <p:cNvSpPr>
            <a:spLocks noChangeShapeType="1"/>
          </p:cNvSpPr>
          <p:nvPr/>
        </p:nvSpPr>
        <p:spPr bwMode="auto">
          <a:xfrm flipH="1">
            <a:off x="2511425" y="1192213"/>
            <a:ext cx="1588" cy="6286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2" name="Line 115"/>
          <p:cNvSpPr>
            <a:spLocks noChangeShapeType="1"/>
          </p:cNvSpPr>
          <p:nvPr/>
        </p:nvSpPr>
        <p:spPr bwMode="auto">
          <a:xfrm>
            <a:off x="2438400" y="3362325"/>
            <a:ext cx="12700" cy="62706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3" name="Line 2"/>
          <p:cNvSpPr>
            <a:spLocks noChangeShapeType="1"/>
          </p:cNvSpPr>
          <p:nvPr/>
        </p:nvSpPr>
        <p:spPr bwMode="auto">
          <a:xfrm flipH="1">
            <a:off x="2511425" y="2208213"/>
            <a:ext cx="1588" cy="6286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84" name="Group 4"/>
          <p:cNvGrpSpPr>
            <a:grpSpLocks/>
          </p:cNvGrpSpPr>
          <p:nvPr/>
        </p:nvGrpSpPr>
        <p:grpSpPr bwMode="auto">
          <a:xfrm>
            <a:off x="2287588" y="2846388"/>
            <a:ext cx="657225" cy="739775"/>
            <a:chOff x="2324" y="435"/>
            <a:chExt cx="933" cy="1052"/>
          </a:xfrm>
        </p:grpSpPr>
        <p:sp>
          <p:nvSpPr>
            <p:cNvPr id="15431" name="AutoShape 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5432" name="Freeform 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433" name="Freeform 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434" name="Freeform 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435" name="Group 323"/>
            <p:cNvGrpSpPr>
              <a:grpSpLocks/>
            </p:cNvGrpSpPr>
            <p:nvPr/>
          </p:nvGrpSpPr>
          <p:grpSpPr bwMode="auto">
            <a:xfrm>
              <a:off x="2895" y="953"/>
              <a:ext cx="349" cy="510"/>
              <a:chOff x="2784" y="3210"/>
              <a:chExt cx="523" cy="772"/>
            </a:xfrm>
          </p:grpSpPr>
          <p:sp>
            <p:nvSpPr>
              <p:cNvPr id="15436"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37"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38"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439"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5385" name="Text Box 14"/>
          <p:cNvSpPr txBox="1">
            <a:spLocks noChangeArrowheads="1"/>
          </p:cNvSpPr>
          <p:nvPr/>
        </p:nvSpPr>
        <p:spPr bwMode="auto">
          <a:xfrm>
            <a:off x="2998788" y="2900363"/>
            <a:ext cx="1079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Personal</a:t>
            </a:r>
            <a:br>
              <a:rPr lang="en-US" sz="1800">
                <a:solidFill>
                  <a:schemeClr val="bg1"/>
                </a:solidFill>
              </a:rPr>
            </a:br>
            <a:r>
              <a:rPr lang="en-US" sz="1800">
                <a:solidFill>
                  <a:schemeClr val="bg1"/>
                </a:solidFill>
              </a:rPr>
              <a:t>Auto</a:t>
            </a:r>
          </a:p>
        </p:txBody>
      </p:sp>
      <p:sp>
        <p:nvSpPr>
          <p:cNvPr id="15386" name="Freeform 31"/>
          <p:cNvSpPr>
            <a:spLocks/>
          </p:cNvSpPr>
          <p:nvPr/>
        </p:nvSpPr>
        <p:spPr bwMode="auto">
          <a:xfrm>
            <a:off x="2208213"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387" name="AutoShape 69"/>
          <p:cNvSpPr>
            <a:spLocks noChangeArrowheads="1"/>
          </p:cNvSpPr>
          <p:nvPr/>
        </p:nvSpPr>
        <p:spPr bwMode="auto">
          <a:xfrm rot="-5400000">
            <a:off x="2090738"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5388" name="AutoShape 70"/>
          <p:cNvSpPr>
            <a:spLocks noChangeArrowheads="1"/>
          </p:cNvSpPr>
          <p:nvPr/>
        </p:nvSpPr>
        <p:spPr bwMode="auto">
          <a:xfrm rot="-5400000">
            <a:off x="2185988"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5389" name="AutoShape 71"/>
          <p:cNvSpPr>
            <a:spLocks noChangeArrowheads="1"/>
          </p:cNvSpPr>
          <p:nvPr/>
        </p:nvSpPr>
        <p:spPr bwMode="auto">
          <a:xfrm rot="-5400000">
            <a:off x="2266950"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5390" name="Group 72"/>
          <p:cNvGrpSpPr>
            <a:grpSpLocks/>
          </p:cNvGrpSpPr>
          <p:nvPr/>
        </p:nvGrpSpPr>
        <p:grpSpPr bwMode="auto">
          <a:xfrm>
            <a:off x="2355850" y="911225"/>
            <a:ext cx="460375" cy="400050"/>
            <a:chOff x="2340" y="2369"/>
            <a:chExt cx="399" cy="348"/>
          </a:xfrm>
        </p:grpSpPr>
        <p:sp>
          <p:nvSpPr>
            <p:cNvPr id="15421" name="Freeform 73"/>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2" name="Freeform 74"/>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3" name="Freeform 75"/>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4" name="Freeform 76"/>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5" name="Freeform 77"/>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6" name="Freeform 78"/>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7" name="Freeform 79"/>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8" name="Freeform 80"/>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9" name="Freeform 81"/>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0" name="Freeform 82"/>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5391" name="Group 83"/>
          <p:cNvGrpSpPr>
            <a:grpSpLocks/>
          </p:cNvGrpSpPr>
          <p:nvPr/>
        </p:nvGrpSpPr>
        <p:grpSpPr bwMode="auto">
          <a:xfrm>
            <a:off x="2706688" y="1238250"/>
            <a:ext cx="244475" cy="358775"/>
            <a:chOff x="2784" y="3210"/>
            <a:chExt cx="523" cy="772"/>
          </a:xfrm>
        </p:grpSpPr>
        <p:sp>
          <p:nvSpPr>
            <p:cNvPr id="15417" name="AutoShape 8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18" name="AutoShape 8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19" name="AutoShape 8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420" name="Oval 8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15392" name="Text Box 128"/>
          <p:cNvSpPr txBox="1">
            <a:spLocks noChangeArrowheads="1"/>
          </p:cNvSpPr>
          <p:nvPr/>
        </p:nvSpPr>
        <p:spPr bwMode="auto">
          <a:xfrm>
            <a:off x="3040063" y="828675"/>
            <a:ext cx="595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Auto</a:t>
            </a:r>
          </a:p>
        </p:txBody>
      </p:sp>
      <p:grpSp>
        <p:nvGrpSpPr>
          <p:cNvPr id="15393" name="Group 89"/>
          <p:cNvGrpSpPr>
            <a:grpSpLocks/>
          </p:cNvGrpSpPr>
          <p:nvPr/>
        </p:nvGrpSpPr>
        <p:grpSpPr bwMode="auto">
          <a:xfrm>
            <a:off x="2271713" y="1814513"/>
            <a:ext cx="638175" cy="720725"/>
            <a:chOff x="2358" y="1480"/>
            <a:chExt cx="414" cy="466"/>
          </a:xfrm>
        </p:grpSpPr>
        <p:sp>
          <p:nvSpPr>
            <p:cNvPr id="15400" name="AutoShape 90"/>
            <p:cNvSpPr>
              <a:spLocks noChangeArrowheads="1"/>
            </p:cNvSpPr>
            <p:nvPr/>
          </p:nvSpPr>
          <p:spPr bwMode="auto">
            <a:xfrm rot="-5400000">
              <a:off x="2332" y="1506"/>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5401" name="Group 91"/>
            <p:cNvGrpSpPr>
              <a:grpSpLocks/>
            </p:cNvGrpSpPr>
            <p:nvPr/>
          </p:nvGrpSpPr>
          <p:grpSpPr bwMode="auto">
            <a:xfrm>
              <a:off x="2388" y="1505"/>
              <a:ext cx="290" cy="252"/>
              <a:chOff x="2340" y="2369"/>
              <a:chExt cx="399" cy="348"/>
            </a:xfrm>
          </p:grpSpPr>
          <p:sp>
            <p:nvSpPr>
              <p:cNvPr id="15407" name="Freeform 92"/>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8" name="Freeform 93"/>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9" name="Freeform 94"/>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0" name="Freeform 95"/>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1" name="Freeform 96"/>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2" name="Freeform 97"/>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3" name="Freeform 98"/>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4" name="Freeform 99"/>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5" name="Freeform 100"/>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6" name="Freeform 101"/>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5402" name="Group 102"/>
            <p:cNvGrpSpPr>
              <a:grpSpLocks/>
            </p:cNvGrpSpPr>
            <p:nvPr/>
          </p:nvGrpSpPr>
          <p:grpSpPr bwMode="auto">
            <a:xfrm>
              <a:off x="2620" y="1716"/>
              <a:ext cx="156" cy="227"/>
              <a:chOff x="2784" y="3210"/>
              <a:chExt cx="523" cy="772"/>
            </a:xfrm>
          </p:grpSpPr>
          <p:sp>
            <p:nvSpPr>
              <p:cNvPr id="15403" name="AutoShape 10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04" name="AutoShape 10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05" name="AutoShape 10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406" name="Oval 10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5394" name="Text Box 14"/>
          <p:cNvSpPr txBox="1">
            <a:spLocks noChangeArrowheads="1"/>
          </p:cNvSpPr>
          <p:nvPr/>
        </p:nvSpPr>
        <p:spPr bwMode="auto">
          <a:xfrm>
            <a:off x="2992438" y="1816100"/>
            <a:ext cx="1079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Personal</a:t>
            </a:r>
            <a:br>
              <a:rPr lang="en-US" sz="1800">
                <a:solidFill>
                  <a:schemeClr val="bg1"/>
                </a:solidFill>
              </a:rPr>
            </a:br>
            <a:r>
              <a:rPr lang="en-US" sz="1800">
                <a:solidFill>
                  <a:schemeClr val="bg1"/>
                </a:solidFill>
              </a:rPr>
              <a:t>Auto Line</a:t>
            </a:r>
          </a:p>
        </p:txBody>
      </p:sp>
      <p:sp>
        <p:nvSpPr>
          <p:cNvPr id="15395" name="Line 90"/>
          <p:cNvSpPr>
            <a:spLocks noChangeShapeType="1"/>
          </p:cNvSpPr>
          <p:nvPr/>
        </p:nvSpPr>
        <p:spPr bwMode="auto">
          <a:xfrm>
            <a:off x="2462213" y="4625975"/>
            <a:ext cx="0" cy="879475"/>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96" name="Line 90"/>
          <p:cNvSpPr>
            <a:spLocks noChangeShapeType="1"/>
          </p:cNvSpPr>
          <p:nvPr/>
        </p:nvSpPr>
        <p:spPr bwMode="auto">
          <a:xfrm>
            <a:off x="2465388" y="4637088"/>
            <a:ext cx="1395412" cy="885825"/>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7" name="Line 90"/>
          <p:cNvSpPr>
            <a:spLocks noChangeShapeType="1"/>
          </p:cNvSpPr>
          <p:nvPr/>
        </p:nvSpPr>
        <p:spPr bwMode="auto">
          <a:xfrm>
            <a:off x="2503488" y="4637088"/>
            <a:ext cx="2955925" cy="858837"/>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8" name="Line 90"/>
          <p:cNvSpPr>
            <a:spLocks noChangeShapeType="1"/>
          </p:cNvSpPr>
          <p:nvPr/>
        </p:nvSpPr>
        <p:spPr bwMode="auto">
          <a:xfrm flipH="1">
            <a:off x="5495925" y="4616450"/>
            <a:ext cx="1714500" cy="889000"/>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9" name="Line 90"/>
          <p:cNvSpPr>
            <a:spLocks noChangeShapeType="1"/>
          </p:cNvSpPr>
          <p:nvPr/>
        </p:nvSpPr>
        <p:spPr bwMode="auto">
          <a:xfrm flipH="1">
            <a:off x="3870325" y="4625975"/>
            <a:ext cx="2397125" cy="887413"/>
          </a:xfrm>
          <a:prstGeom prst="line">
            <a:avLst/>
          </a:prstGeom>
          <a:noFill/>
          <a:ln w="1270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|EOS~014|</a:t>
            </a:r>
            <a:endParaRPr lang="en-US" sz="100" dirty="0" err="1" smtClean="0">
              <a:solidFill>
                <a:srgbClr val="FFFFFF"/>
              </a:solidFill>
              <a:latin typeface="Arial"/>
              <a:cs typeface="Calibri" pitchFamily="34" charset="0"/>
            </a:endParaRPr>
          </a:p>
        </p:txBody>
      </p:sp>
      <p:sp>
        <p:nvSpPr>
          <p:cNvPr id="16387" name="Rectangle 3"/>
          <p:cNvSpPr>
            <a:spLocks noGrp="1" noChangeArrowheads="1"/>
          </p:cNvSpPr>
          <p:nvPr>
            <p:ph type="title"/>
          </p:nvPr>
        </p:nvSpPr>
        <p:spPr/>
        <p:txBody>
          <a:bodyPr/>
          <a:lstStyle/>
          <a:p>
            <a:pPr eaLnBrk="1" hangingPunct="1"/>
            <a:r>
              <a:rPr lang="en-US" smtClean="0"/>
              <a:t>Exposure type in ClaimCenter</a:t>
            </a:r>
          </a:p>
        </p:txBody>
      </p:sp>
      <p:sp>
        <p:nvSpPr>
          <p:cNvPr id="16389" name="Text Box 5"/>
          <p:cNvSpPr txBox="1">
            <a:spLocks noChangeArrowheads="1"/>
          </p:cNvSpPr>
          <p:nvPr/>
        </p:nvSpPr>
        <p:spPr bwMode="auto">
          <a:xfrm>
            <a:off x="5746750" y="971550"/>
            <a:ext cx="24272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Exposure type during new exposure creation</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293" y="1323975"/>
            <a:ext cx="7441685" cy="23399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6388" name="AutoShape 4"/>
          <p:cNvSpPr>
            <a:spLocks noChangeArrowheads="1"/>
          </p:cNvSpPr>
          <p:nvPr/>
        </p:nvSpPr>
        <p:spPr bwMode="auto">
          <a:xfrm>
            <a:off x="1756921" y="2200754"/>
            <a:ext cx="1071339" cy="149494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6921" y="4233862"/>
            <a:ext cx="3324225" cy="7905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8256" y="4893079"/>
            <a:ext cx="2942670" cy="82659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7428" y="4004154"/>
            <a:ext cx="2806996" cy="73270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|EOS~015|</a:t>
            </a:r>
            <a:endParaRPr lang="en-US" sz="100" dirty="0" err="1" smtClean="0">
              <a:solidFill>
                <a:srgbClr val="FFFFFF"/>
              </a:solidFill>
              <a:latin typeface="Arial"/>
              <a:cs typeface="Calibri" pitchFamily="34" charset="0"/>
            </a:endParaRPr>
          </a:p>
        </p:txBody>
      </p:sp>
      <p:sp>
        <p:nvSpPr>
          <p:cNvPr id="17410" name="Line 28"/>
          <p:cNvSpPr>
            <a:spLocks noChangeShapeType="1"/>
          </p:cNvSpPr>
          <p:nvPr/>
        </p:nvSpPr>
        <p:spPr bwMode="auto">
          <a:xfrm>
            <a:off x="6188075" y="3140075"/>
            <a:ext cx="849313" cy="89693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1" name="Rectangle 2"/>
          <p:cNvSpPr>
            <a:spLocks noGrp="1" noChangeArrowheads="1"/>
          </p:cNvSpPr>
          <p:nvPr>
            <p:ph type="title"/>
          </p:nvPr>
        </p:nvSpPr>
        <p:spPr/>
        <p:txBody>
          <a:bodyPr/>
          <a:lstStyle/>
          <a:p>
            <a:pPr eaLnBrk="1" hangingPunct="1"/>
            <a:r>
              <a:rPr lang="en-US" smtClean="0"/>
              <a:t>Coverage-to-exposure-type mapping</a:t>
            </a:r>
          </a:p>
        </p:txBody>
      </p:sp>
      <p:sp>
        <p:nvSpPr>
          <p:cNvPr id="17412" name="Rectangle 3"/>
          <p:cNvSpPr>
            <a:spLocks noGrp="1" noChangeArrowheads="1"/>
          </p:cNvSpPr>
          <p:nvPr>
            <p:ph idx="1"/>
          </p:nvPr>
        </p:nvSpPr>
        <p:spPr>
          <a:xfrm>
            <a:off x="519113" y="1074738"/>
            <a:ext cx="3865562" cy="5092700"/>
          </a:xfrm>
        </p:spPr>
        <p:txBody>
          <a:bodyPr/>
          <a:lstStyle/>
          <a:p>
            <a:pPr>
              <a:buFont typeface="Arial" charset="0"/>
              <a:buChar char="•"/>
            </a:pPr>
            <a:r>
              <a:rPr lang="en-US" smtClean="0"/>
              <a:t>Some coverages map to a single exposure type in a simple manner</a:t>
            </a:r>
            <a:br>
              <a:rPr lang="en-US" smtClean="0"/>
            </a:br>
            <a:endParaRPr lang="en-US" smtClean="0"/>
          </a:p>
          <a:p>
            <a:pPr>
              <a:buFont typeface="Arial" charset="0"/>
              <a:buChar char="•"/>
            </a:pPr>
            <a:r>
              <a:rPr lang="en-US" smtClean="0"/>
              <a:t>Some coverages map to multiple exposure types</a:t>
            </a:r>
          </a:p>
          <a:p>
            <a:pPr>
              <a:buFont typeface="Arial" charset="0"/>
              <a:buChar char="•"/>
            </a:pPr>
            <a:endParaRPr lang="en-US" smtClean="0"/>
          </a:p>
          <a:p>
            <a:pPr>
              <a:buFont typeface="Arial" charset="0"/>
              <a:buChar char="•"/>
            </a:pPr>
            <a:r>
              <a:rPr lang="en-US" smtClean="0"/>
              <a:t>In some cases, a coverage maps to a single exposure type, but the mapping must capture information about the circumstance of the loss</a:t>
            </a:r>
          </a:p>
        </p:txBody>
      </p:sp>
      <p:sp>
        <p:nvSpPr>
          <p:cNvPr id="17413" name="Freeform 4"/>
          <p:cNvSpPr>
            <a:spLocks/>
          </p:cNvSpPr>
          <p:nvPr/>
        </p:nvSpPr>
        <p:spPr bwMode="auto">
          <a:xfrm>
            <a:off x="5803900" y="12255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7414" name="Text Box 5"/>
          <p:cNvSpPr txBox="1">
            <a:spLocks noChangeArrowheads="1"/>
          </p:cNvSpPr>
          <p:nvPr/>
        </p:nvSpPr>
        <p:spPr bwMode="auto">
          <a:xfrm>
            <a:off x="7816850" y="1249363"/>
            <a:ext cx="99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Vehicle</a:t>
            </a:r>
            <a:br>
              <a:rPr lang="en-US" sz="1600">
                <a:solidFill>
                  <a:schemeClr val="bg1"/>
                </a:solidFill>
              </a:rPr>
            </a:br>
            <a:r>
              <a:rPr lang="en-US" sz="1600">
                <a:solidFill>
                  <a:schemeClr val="bg1"/>
                </a:solidFill>
              </a:rPr>
              <a:t>(damage)</a:t>
            </a:r>
          </a:p>
        </p:txBody>
      </p:sp>
      <p:grpSp>
        <p:nvGrpSpPr>
          <p:cNvPr id="17415" name="Group 10"/>
          <p:cNvGrpSpPr>
            <a:grpSpLocks/>
          </p:cNvGrpSpPr>
          <p:nvPr/>
        </p:nvGrpSpPr>
        <p:grpSpPr bwMode="auto">
          <a:xfrm>
            <a:off x="7037388" y="1254125"/>
            <a:ext cx="677862" cy="549275"/>
            <a:chOff x="2829" y="3478"/>
            <a:chExt cx="607" cy="492"/>
          </a:xfrm>
        </p:grpSpPr>
        <p:sp>
          <p:nvSpPr>
            <p:cNvPr id="17452" name="AutoShape 6"/>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7453" name="Rectangle 7"/>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54" name="Rectangle 8"/>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55" name="Rectangle 9"/>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7416" name="Text Box 11"/>
          <p:cNvSpPr txBox="1">
            <a:spLocks noChangeArrowheads="1"/>
          </p:cNvSpPr>
          <p:nvPr/>
        </p:nvSpPr>
        <p:spPr bwMode="auto">
          <a:xfrm>
            <a:off x="4826000" y="1393825"/>
            <a:ext cx="9159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Collision</a:t>
            </a:r>
          </a:p>
        </p:txBody>
      </p:sp>
      <p:sp>
        <p:nvSpPr>
          <p:cNvPr id="17417" name="Freeform 12"/>
          <p:cNvSpPr>
            <a:spLocks/>
          </p:cNvSpPr>
          <p:nvPr/>
        </p:nvSpPr>
        <p:spPr bwMode="auto">
          <a:xfrm>
            <a:off x="5803900" y="276860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7418" name="Text Box 13"/>
          <p:cNvSpPr txBox="1">
            <a:spLocks noChangeArrowheads="1"/>
          </p:cNvSpPr>
          <p:nvPr/>
        </p:nvSpPr>
        <p:spPr bwMode="auto">
          <a:xfrm>
            <a:off x="7816850" y="2462213"/>
            <a:ext cx="13271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Bodily Injury (damage)</a:t>
            </a:r>
          </a:p>
        </p:txBody>
      </p:sp>
      <p:grpSp>
        <p:nvGrpSpPr>
          <p:cNvPr id="17419" name="Group 14"/>
          <p:cNvGrpSpPr>
            <a:grpSpLocks/>
          </p:cNvGrpSpPr>
          <p:nvPr/>
        </p:nvGrpSpPr>
        <p:grpSpPr bwMode="auto">
          <a:xfrm>
            <a:off x="7037388" y="2411413"/>
            <a:ext cx="677862" cy="549275"/>
            <a:chOff x="2829" y="3478"/>
            <a:chExt cx="607" cy="492"/>
          </a:xfrm>
        </p:grpSpPr>
        <p:sp>
          <p:nvSpPr>
            <p:cNvPr id="17448" name="AutoShape 15"/>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7449" name="Rectangle 16"/>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50" name="Rectangle 17"/>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51" name="Rectangle 18"/>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7420" name="Text Box 19"/>
          <p:cNvSpPr txBox="1">
            <a:spLocks noChangeArrowheads="1"/>
          </p:cNvSpPr>
          <p:nvPr/>
        </p:nvSpPr>
        <p:spPr bwMode="auto">
          <a:xfrm>
            <a:off x="4470400" y="2697163"/>
            <a:ext cx="1271588"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Liability -Bodily Injury and Property Damage </a:t>
            </a:r>
          </a:p>
        </p:txBody>
      </p:sp>
      <p:sp>
        <p:nvSpPr>
          <p:cNvPr id="17421" name="Text Box 20"/>
          <p:cNvSpPr txBox="1">
            <a:spLocks noChangeArrowheads="1"/>
          </p:cNvSpPr>
          <p:nvPr/>
        </p:nvSpPr>
        <p:spPr bwMode="auto">
          <a:xfrm>
            <a:off x="7816850" y="3108325"/>
            <a:ext cx="99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Vehicle </a:t>
            </a:r>
            <a:br>
              <a:rPr lang="en-US" sz="1600">
                <a:solidFill>
                  <a:schemeClr val="bg1"/>
                </a:solidFill>
              </a:rPr>
            </a:br>
            <a:r>
              <a:rPr lang="en-US" sz="1600">
                <a:solidFill>
                  <a:schemeClr val="bg1"/>
                </a:solidFill>
              </a:rPr>
              <a:t>(damage)</a:t>
            </a:r>
          </a:p>
        </p:txBody>
      </p:sp>
      <p:grpSp>
        <p:nvGrpSpPr>
          <p:cNvPr id="17422" name="Group 21"/>
          <p:cNvGrpSpPr>
            <a:grpSpLocks/>
          </p:cNvGrpSpPr>
          <p:nvPr/>
        </p:nvGrpSpPr>
        <p:grpSpPr bwMode="auto">
          <a:xfrm>
            <a:off x="7037388" y="3097213"/>
            <a:ext cx="677862" cy="549275"/>
            <a:chOff x="2829" y="3478"/>
            <a:chExt cx="607" cy="492"/>
          </a:xfrm>
        </p:grpSpPr>
        <p:sp>
          <p:nvSpPr>
            <p:cNvPr id="17444" name="AutoShape 22"/>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7445" name="Rectangle 23"/>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46" name="Rectangle 24"/>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47" name="Rectangle 25"/>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7423" name="Line 26"/>
          <p:cNvSpPr>
            <a:spLocks noChangeShapeType="1"/>
          </p:cNvSpPr>
          <p:nvPr/>
        </p:nvSpPr>
        <p:spPr bwMode="auto">
          <a:xfrm>
            <a:off x="6296025" y="1533525"/>
            <a:ext cx="7350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4" name="Line 27"/>
          <p:cNvSpPr>
            <a:spLocks noChangeShapeType="1"/>
          </p:cNvSpPr>
          <p:nvPr/>
        </p:nvSpPr>
        <p:spPr bwMode="auto">
          <a:xfrm flipV="1">
            <a:off x="6296025" y="2682875"/>
            <a:ext cx="735013" cy="3444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25" name="Line 28"/>
          <p:cNvSpPr>
            <a:spLocks noChangeShapeType="1"/>
          </p:cNvSpPr>
          <p:nvPr/>
        </p:nvSpPr>
        <p:spPr bwMode="auto">
          <a:xfrm>
            <a:off x="6280150" y="3132138"/>
            <a:ext cx="757238" cy="2476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6" name="Freeform 29"/>
          <p:cNvSpPr>
            <a:spLocks/>
          </p:cNvSpPr>
          <p:nvPr/>
        </p:nvSpPr>
        <p:spPr bwMode="auto">
          <a:xfrm>
            <a:off x="5819775" y="5284788"/>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7427" name="Text Box 30"/>
          <p:cNvSpPr txBox="1">
            <a:spLocks noChangeArrowheads="1"/>
          </p:cNvSpPr>
          <p:nvPr/>
        </p:nvSpPr>
        <p:spPr bwMode="auto">
          <a:xfrm>
            <a:off x="7832725" y="5308600"/>
            <a:ext cx="99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General (damage)</a:t>
            </a:r>
          </a:p>
        </p:txBody>
      </p:sp>
      <p:grpSp>
        <p:nvGrpSpPr>
          <p:cNvPr id="17428" name="Group 31"/>
          <p:cNvGrpSpPr>
            <a:grpSpLocks/>
          </p:cNvGrpSpPr>
          <p:nvPr/>
        </p:nvGrpSpPr>
        <p:grpSpPr bwMode="auto">
          <a:xfrm>
            <a:off x="7053263" y="5313363"/>
            <a:ext cx="677862" cy="549275"/>
            <a:chOff x="2829" y="3478"/>
            <a:chExt cx="607" cy="492"/>
          </a:xfrm>
        </p:grpSpPr>
        <p:sp>
          <p:nvSpPr>
            <p:cNvPr id="17440" name="AutoShape 32"/>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7441" name="Rectangle 33"/>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42" name="Rectangle 34"/>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43" name="Rectangle 35"/>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7429" name="Text Box 36"/>
          <p:cNvSpPr txBox="1">
            <a:spLocks noChangeArrowheads="1"/>
          </p:cNvSpPr>
          <p:nvPr/>
        </p:nvSpPr>
        <p:spPr bwMode="auto">
          <a:xfrm>
            <a:off x="4830763" y="5372100"/>
            <a:ext cx="9413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General Liability</a:t>
            </a:r>
          </a:p>
        </p:txBody>
      </p:sp>
      <p:sp>
        <p:nvSpPr>
          <p:cNvPr id="17430" name="Arc 39"/>
          <p:cNvSpPr>
            <a:spLocks/>
          </p:cNvSpPr>
          <p:nvPr/>
        </p:nvSpPr>
        <p:spPr bwMode="auto">
          <a:xfrm rot="-2700000">
            <a:off x="6430963" y="5051425"/>
            <a:ext cx="525462" cy="525463"/>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31" name="Text Box 41"/>
          <p:cNvSpPr txBox="1">
            <a:spLocks noChangeArrowheads="1"/>
          </p:cNvSpPr>
          <p:nvPr/>
        </p:nvSpPr>
        <p:spPr bwMode="auto">
          <a:xfrm>
            <a:off x="5522913" y="4711700"/>
            <a:ext cx="24479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Premise/Ops - Gen Damage (limit: $100,000)</a:t>
            </a:r>
          </a:p>
        </p:txBody>
      </p:sp>
      <p:sp>
        <p:nvSpPr>
          <p:cNvPr id="17432" name="Arc 42"/>
          <p:cNvSpPr>
            <a:spLocks/>
          </p:cNvSpPr>
          <p:nvPr/>
        </p:nvSpPr>
        <p:spPr bwMode="auto">
          <a:xfrm rot="2700000" flipV="1">
            <a:off x="6324600" y="5553075"/>
            <a:ext cx="636588" cy="525463"/>
          </a:xfrm>
          <a:custGeom>
            <a:avLst/>
            <a:gdLst>
              <a:gd name="T0" fmla="*/ 0 w 26148"/>
              <a:gd name="T1" fmla="*/ 2147483647 h 21600"/>
              <a:gd name="T2" fmla="*/ 2147483647 w 26148"/>
              <a:gd name="T3" fmla="*/ 2147483647 h 21600"/>
              <a:gd name="T4" fmla="*/ 2147483647 w 26148"/>
              <a:gd name="T5" fmla="*/ 2147483647 h 21600"/>
              <a:gd name="T6" fmla="*/ 0 60000 65536"/>
              <a:gd name="T7" fmla="*/ 0 60000 65536"/>
              <a:gd name="T8" fmla="*/ 0 60000 65536"/>
              <a:gd name="T9" fmla="*/ 0 w 26148"/>
              <a:gd name="T10" fmla="*/ 0 h 21600"/>
              <a:gd name="T11" fmla="*/ 26148 w 26148"/>
              <a:gd name="T12" fmla="*/ 21600 h 21600"/>
            </a:gdLst>
            <a:ahLst/>
            <a:cxnLst>
              <a:cxn ang="T6">
                <a:pos x="T0" y="T1"/>
              </a:cxn>
              <a:cxn ang="T7">
                <a:pos x="T2" y="T3"/>
              </a:cxn>
              <a:cxn ang="T8">
                <a:pos x="T4" y="T5"/>
              </a:cxn>
            </a:cxnLst>
            <a:rect l="T9" t="T10" r="T11" b="T12"/>
            <a:pathLst>
              <a:path w="26148" h="21600" fill="none" extrusionOk="0">
                <a:moveTo>
                  <a:pt x="0" y="484"/>
                </a:moveTo>
                <a:cubicBezTo>
                  <a:pt x="1494" y="162"/>
                  <a:pt x="3019" y="-1"/>
                  <a:pt x="4548" y="0"/>
                </a:cubicBezTo>
                <a:cubicBezTo>
                  <a:pt x="16477" y="0"/>
                  <a:pt x="26148" y="9670"/>
                  <a:pt x="26148" y="21600"/>
                </a:cubicBezTo>
              </a:path>
              <a:path w="26148" h="21600" stroke="0" extrusionOk="0">
                <a:moveTo>
                  <a:pt x="0" y="484"/>
                </a:moveTo>
                <a:cubicBezTo>
                  <a:pt x="1494" y="162"/>
                  <a:pt x="3019" y="-1"/>
                  <a:pt x="4548" y="0"/>
                </a:cubicBezTo>
                <a:cubicBezTo>
                  <a:pt x="16477" y="0"/>
                  <a:pt x="26148" y="9670"/>
                  <a:pt x="26148" y="21600"/>
                </a:cubicBezTo>
                <a:lnTo>
                  <a:pt x="4548" y="21600"/>
                </a:lnTo>
                <a:close/>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7433" name="Text Box 43"/>
          <p:cNvSpPr txBox="1">
            <a:spLocks noChangeArrowheads="1"/>
          </p:cNvSpPr>
          <p:nvPr/>
        </p:nvSpPr>
        <p:spPr bwMode="auto">
          <a:xfrm>
            <a:off x="5357813" y="6003925"/>
            <a:ext cx="30003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solidFill>
                  <a:schemeClr val="bg1"/>
                </a:solidFill>
              </a:rPr>
              <a:t>Products/Completed Ops - Gen Damage (limit: $50,000)</a:t>
            </a:r>
          </a:p>
        </p:txBody>
      </p:sp>
      <p:sp>
        <p:nvSpPr>
          <p:cNvPr id="17434" name="Text Box 20"/>
          <p:cNvSpPr txBox="1">
            <a:spLocks noChangeArrowheads="1"/>
          </p:cNvSpPr>
          <p:nvPr/>
        </p:nvSpPr>
        <p:spPr bwMode="auto">
          <a:xfrm>
            <a:off x="7816850" y="3773488"/>
            <a:ext cx="99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Property</a:t>
            </a:r>
            <a:br>
              <a:rPr lang="en-US" sz="1600">
                <a:solidFill>
                  <a:schemeClr val="bg1"/>
                </a:solidFill>
              </a:rPr>
            </a:br>
            <a:r>
              <a:rPr lang="en-US" sz="1600">
                <a:solidFill>
                  <a:schemeClr val="bg1"/>
                </a:solidFill>
              </a:rPr>
              <a:t>(damage)</a:t>
            </a:r>
          </a:p>
        </p:txBody>
      </p:sp>
      <p:grpSp>
        <p:nvGrpSpPr>
          <p:cNvPr id="17435" name="Group 21"/>
          <p:cNvGrpSpPr>
            <a:grpSpLocks/>
          </p:cNvGrpSpPr>
          <p:nvPr/>
        </p:nvGrpSpPr>
        <p:grpSpPr bwMode="auto">
          <a:xfrm>
            <a:off x="7037388" y="3762375"/>
            <a:ext cx="677862" cy="549275"/>
            <a:chOff x="2829" y="3478"/>
            <a:chExt cx="607" cy="492"/>
          </a:xfrm>
        </p:grpSpPr>
        <p:sp>
          <p:nvSpPr>
            <p:cNvPr id="17436" name="AutoShape 22"/>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7437" name="Rectangle 23"/>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38" name="Rectangle 24"/>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39" name="Rectangle 25"/>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|EOS~016|</a:t>
            </a:r>
            <a:endParaRPr lang="en-US" sz="100" dirty="0" err="1" smtClean="0">
              <a:solidFill>
                <a:srgbClr val="FFFFFF"/>
              </a:solidFill>
              <a:latin typeface="Arial"/>
              <a:cs typeface="Calibri" pitchFamily="34" charset="0"/>
            </a:endParaRPr>
          </a:p>
        </p:txBody>
      </p:sp>
      <p:sp>
        <p:nvSpPr>
          <p:cNvPr id="18434" name="Rectangle 2"/>
          <p:cNvSpPr>
            <a:spLocks noGrp="1" noChangeArrowheads="1"/>
          </p:cNvSpPr>
          <p:nvPr>
            <p:ph type="title"/>
          </p:nvPr>
        </p:nvSpPr>
        <p:spPr>
          <a:xfrm>
            <a:off x="495300" y="120650"/>
            <a:ext cx="8466138" cy="742950"/>
          </a:xfrm>
        </p:spPr>
        <p:txBody>
          <a:bodyPr/>
          <a:lstStyle/>
          <a:p>
            <a:pPr eaLnBrk="1" hangingPunct="1"/>
            <a:r>
              <a:rPr lang="en-US" smtClean="0"/>
              <a:t>Coverage subtype maps coverage to exposure</a:t>
            </a:r>
          </a:p>
        </p:txBody>
      </p:sp>
      <p:sp>
        <p:nvSpPr>
          <p:cNvPr id="18435" name="Rectangle 3"/>
          <p:cNvSpPr>
            <a:spLocks noGrp="1" noChangeArrowheads="1"/>
          </p:cNvSpPr>
          <p:nvPr>
            <p:ph idx="1"/>
          </p:nvPr>
        </p:nvSpPr>
        <p:spPr>
          <a:xfrm>
            <a:off x="519113" y="1296988"/>
            <a:ext cx="3865562" cy="5092700"/>
          </a:xfrm>
        </p:spPr>
        <p:txBody>
          <a:bodyPr/>
          <a:lstStyle/>
          <a:p>
            <a:pPr>
              <a:buFont typeface="Arial" charset="0"/>
              <a:buChar char="•"/>
            </a:pPr>
            <a:r>
              <a:rPr lang="en-US" smtClean="0"/>
              <a:t>ClaimCenter uses an additional typelist to represent this mapping from coverage type to exposure type, called CoverageSubtype</a:t>
            </a:r>
          </a:p>
          <a:p>
            <a:pPr lvl="1"/>
            <a:r>
              <a:rPr lang="en-US" smtClean="0"/>
              <a:t>Each coverage subtype is a single mapping between one coverage type and one exposure type</a:t>
            </a:r>
          </a:p>
          <a:p>
            <a:pPr lvl="1"/>
            <a:endParaRPr lang="en-US" smtClean="0"/>
          </a:p>
          <a:p>
            <a:pPr>
              <a:buFont typeface="Arial" charset="0"/>
              <a:buChar char="•"/>
            </a:pPr>
            <a:endParaRPr lang="en-US" smtClean="0"/>
          </a:p>
        </p:txBody>
      </p:sp>
      <p:sp>
        <p:nvSpPr>
          <p:cNvPr id="18436" name="Line 26"/>
          <p:cNvSpPr>
            <a:spLocks noChangeShapeType="1"/>
          </p:cNvSpPr>
          <p:nvPr/>
        </p:nvSpPr>
        <p:spPr bwMode="auto">
          <a:xfrm>
            <a:off x="6296025" y="1533525"/>
            <a:ext cx="735013" cy="0"/>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7" name="Line 27"/>
          <p:cNvSpPr>
            <a:spLocks noChangeShapeType="1"/>
          </p:cNvSpPr>
          <p:nvPr/>
        </p:nvSpPr>
        <p:spPr bwMode="auto">
          <a:xfrm flipV="1">
            <a:off x="6296025" y="2719388"/>
            <a:ext cx="735013" cy="344487"/>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38" name="Line 28"/>
          <p:cNvSpPr>
            <a:spLocks noChangeShapeType="1"/>
          </p:cNvSpPr>
          <p:nvPr/>
        </p:nvSpPr>
        <p:spPr bwMode="auto">
          <a:xfrm>
            <a:off x="6142038" y="3379788"/>
            <a:ext cx="887412" cy="277812"/>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9" name="Freeform 29"/>
          <p:cNvSpPr>
            <a:spLocks/>
          </p:cNvSpPr>
          <p:nvPr/>
        </p:nvSpPr>
        <p:spPr bwMode="auto">
          <a:xfrm>
            <a:off x="5819775" y="5284788"/>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8440" name="Text Box 30"/>
          <p:cNvSpPr txBox="1">
            <a:spLocks noChangeArrowheads="1"/>
          </p:cNvSpPr>
          <p:nvPr/>
        </p:nvSpPr>
        <p:spPr bwMode="auto">
          <a:xfrm>
            <a:off x="7832725" y="5308600"/>
            <a:ext cx="9906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General (damage)</a:t>
            </a:r>
          </a:p>
        </p:txBody>
      </p:sp>
      <p:grpSp>
        <p:nvGrpSpPr>
          <p:cNvPr id="18441" name="Group 31"/>
          <p:cNvGrpSpPr>
            <a:grpSpLocks/>
          </p:cNvGrpSpPr>
          <p:nvPr/>
        </p:nvGrpSpPr>
        <p:grpSpPr bwMode="auto">
          <a:xfrm>
            <a:off x="7053263" y="5313363"/>
            <a:ext cx="677862" cy="549275"/>
            <a:chOff x="2829" y="3478"/>
            <a:chExt cx="607" cy="492"/>
          </a:xfrm>
        </p:grpSpPr>
        <p:sp>
          <p:nvSpPr>
            <p:cNvPr id="18480" name="AutoShape 32"/>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81" name="Rectangle 33"/>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82" name="Rectangle 34"/>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83" name="Rectangle 35"/>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8442" name="Text Box 36"/>
          <p:cNvSpPr txBox="1">
            <a:spLocks noChangeArrowheads="1"/>
          </p:cNvSpPr>
          <p:nvPr/>
        </p:nvSpPr>
        <p:spPr bwMode="auto">
          <a:xfrm>
            <a:off x="4840288" y="5356225"/>
            <a:ext cx="9318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General Liability</a:t>
            </a:r>
          </a:p>
        </p:txBody>
      </p:sp>
      <p:sp>
        <p:nvSpPr>
          <p:cNvPr id="18443" name="Arc 37"/>
          <p:cNvSpPr>
            <a:spLocks/>
          </p:cNvSpPr>
          <p:nvPr/>
        </p:nvSpPr>
        <p:spPr bwMode="auto">
          <a:xfrm rot="-2700000">
            <a:off x="6430963" y="5051425"/>
            <a:ext cx="525462" cy="525463"/>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mpd="dbl">
            <a:solidFill>
              <a:srgbClr val="FF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44" name="Arc 39"/>
          <p:cNvSpPr>
            <a:spLocks/>
          </p:cNvSpPr>
          <p:nvPr/>
        </p:nvSpPr>
        <p:spPr bwMode="auto">
          <a:xfrm rot="2700000" flipV="1">
            <a:off x="6324600" y="5553075"/>
            <a:ext cx="636588" cy="525463"/>
          </a:xfrm>
          <a:custGeom>
            <a:avLst/>
            <a:gdLst>
              <a:gd name="T0" fmla="*/ 0 w 26148"/>
              <a:gd name="T1" fmla="*/ 2147483647 h 21600"/>
              <a:gd name="T2" fmla="*/ 2147483647 w 26148"/>
              <a:gd name="T3" fmla="*/ 2147483647 h 21600"/>
              <a:gd name="T4" fmla="*/ 2147483647 w 26148"/>
              <a:gd name="T5" fmla="*/ 2147483647 h 21600"/>
              <a:gd name="T6" fmla="*/ 0 60000 65536"/>
              <a:gd name="T7" fmla="*/ 0 60000 65536"/>
              <a:gd name="T8" fmla="*/ 0 60000 65536"/>
              <a:gd name="T9" fmla="*/ 0 w 26148"/>
              <a:gd name="T10" fmla="*/ 0 h 21600"/>
              <a:gd name="T11" fmla="*/ 26148 w 26148"/>
              <a:gd name="T12" fmla="*/ 21600 h 21600"/>
            </a:gdLst>
            <a:ahLst/>
            <a:cxnLst>
              <a:cxn ang="T6">
                <a:pos x="T0" y="T1"/>
              </a:cxn>
              <a:cxn ang="T7">
                <a:pos x="T2" y="T3"/>
              </a:cxn>
              <a:cxn ang="T8">
                <a:pos x="T4" y="T5"/>
              </a:cxn>
            </a:cxnLst>
            <a:rect l="T9" t="T10" r="T11" b="T12"/>
            <a:pathLst>
              <a:path w="26148" h="21600" fill="none" extrusionOk="0">
                <a:moveTo>
                  <a:pt x="0" y="484"/>
                </a:moveTo>
                <a:cubicBezTo>
                  <a:pt x="1494" y="162"/>
                  <a:pt x="3019" y="-1"/>
                  <a:pt x="4548" y="0"/>
                </a:cubicBezTo>
                <a:cubicBezTo>
                  <a:pt x="16477" y="0"/>
                  <a:pt x="26148" y="9670"/>
                  <a:pt x="26148" y="21600"/>
                </a:cubicBezTo>
              </a:path>
              <a:path w="26148" h="21600" stroke="0" extrusionOk="0">
                <a:moveTo>
                  <a:pt x="0" y="484"/>
                </a:moveTo>
                <a:cubicBezTo>
                  <a:pt x="1494" y="162"/>
                  <a:pt x="3019" y="-1"/>
                  <a:pt x="4548" y="0"/>
                </a:cubicBezTo>
                <a:cubicBezTo>
                  <a:pt x="16477" y="0"/>
                  <a:pt x="26148" y="9670"/>
                  <a:pt x="26148" y="21600"/>
                </a:cubicBezTo>
                <a:lnTo>
                  <a:pt x="4548" y="21600"/>
                </a:lnTo>
                <a:close/>
              </a:path>
            </a:pathLst>
          </a:custGeom>
          <a:noFill/>
          <a:ln w="38100" cmpd="dbl">
            <a:solidFill>
              <a:srgbClr val="FF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45" name="Text Box 41"/>
          <p:cNvSpPr txBox="1">
            <a:spLocks noChangeArrowheads="1"/>
          </p:cNvSpPr>
          <p:nvPr/>
        </p:nvSpPr>
        <p:spPr bwMode="auto">
          <a:xfrm>
            <a:off x="6272213" y="1549400"/>
            <a:ext cx="7651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t>Collision</a:t>
            </a:r>
          </a:p>
        </p:txBody>
      </p:sp>
      <p:sp>
        <p:nvSpPr>
          <p:cNvPr id="18446" name="Text Box 42"/>
          <p:cNvSpPr txBox="1">
            <a:spLocks noChangeArrowheads="1"/>
          </p:cNvSpPr>
          <p:nvPr/>
        </p:nvSpPr>
        <p:spPr bwMode="auto">
          <a:xfrm>
            <a:off x="6345238" y="3122613"/>
            <a:ext cx="7016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t>Liability - VD</a:t>
            </a:r>
          </a:p>
        </p:txBody>
      </p:sp>
      <p:sp>
        <p:nvSpPr>
          <p:cNvPr id="18447" name="Text Box 43"/>
          <p:cNvSpPr txBox="1">
            <a:spLocks noChangeArrowheads="1"/>
          </p:cNvSpPr>
          <p:nvPr/>
        </p:nvSpPr>
        <p:spPr bwMode="auto">
          <a:xfrm>
            <a:off x="6216650" y="2428875"/>
            <a:ext cx="8239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t>Liability</a:t>
            </a:r>
            <a:br>
              <a:rPr lang="en-US" sz="1400"/>
            </a:br>
            <a:r>
              <a:rPr lang="en-US" sz="1400"/>
              <a:t>- BI</a:t>
            </a:r>
          </a:p>
        </p:txBody>
      </p:sp>
      <p:sp>
        <p:nvSpPr>
          <p:cNvPr id="18448" name="Text Box 45"/>
          <p:cNvSpPr txBox="1">
            <a:spLocks noChangeArrowheads="1"/>
          </p:cNvSpPr>
          <p:nvPr/>
        </p:nvSpPr>
        <p:spPr bwMode="auto">
          <a:xfrm>
            <a:off x="6013450" y="4716463"/>
            <a:ext cx="13573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t>Premise/Ops -Gen Damage</a:t>
            </a:r>
          </a:p>
        </p:txBody>
      </p:sp>
      <p:sp>
        <p:nvSpPr>
          <p:cNvPr id="18449" name="Text Box 45"/>
          <p:cNvSpPr txBox="1">
            <a:spLocks noChangeArrowheads="1"/>
          </p:cNvSpPr>
          <p:nvPr/>
        </p:nvSpPr>
        <p:spPr bwMode="auto">
          <a:xfrm>
            <a:off x="5689600" y="6019800"/>
            <a:ext cx="20224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t>Products/Completed Ops - Gen Damage</a:t>
            </a:r>
          </a:p>
        </p:txBody>
      </p:sp>
      <p:sp>
        <p:nvSpPr>
          <p:cNvPr id="18450" name="Freeform 4"/>
          <p:cNvSpPr>
            <a:spLocks/>
          </p:cNvSpPr>
          <p:nvPr/>
        </p:nvSpPr>
        <p:spPr bwMode="auto">
          <a:xfrm>
            <a:off x="5803900" y="12255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8451" name="Text Box 5"/>
          <p:cNvSpPr txBox="1">
            <a:spLocks noChangeArrowheads="1"/>
          </p:cNvSpPr>
          <p:nvPr/>
        </p:nvSpPr>
        <p:spPr bwMode="auto">
          <a:xfrm>
            <a:off x="7816850" y="1249363"/>
            <a:ext cx="99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Vehicle</a:t>
            </a:r>
            <a:br>
              <a:rPr lang="en-US" sz="1600">
                <a:solidFill>
                  <a:schemeClr val="bg1"/>
                </a:solidFill>
              </a:rPr>
            </a:br>
            <a:r>
              <a:rPr lang="en-US" sz="1600">
                <a:solidFill>
                  <a:schemeClr val="bg1"/>
                </a:solidFill>
              </a:rPr>
              <a:t>(damage)</a:t>
            </a:r>
          </a:p>
        </p:txBody>
      </p:sp>
      <p:grpSp>
        <p:nvGrpSpPr>
          <p:cNvPr id="18452" name="Group 10"/>
          <p:cNvGrpSpPr>
            <a:grpSpLocks/>
          </p:cNvGrpSpPr>
          <p:nvPr/>
        </p:nvGrpSpPr>
        <p:grpSpPr bwMode="auto">
          <a:xfrm>
            <a:off x="7037388" y="1254125"/>
            <a:ext cx="677862" cy="549275"/>
            <a:chOff x="2829" y="3478"/>
            <a:chExt cx="607" cy="492"/>
          </a:xfrm>
        </p:grpSpPr>
        <p:sp>
          <p:nvSpPr>
            <p:cNvPr id="18476" name="AutoShape 6"/>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77" name="Rectangle 7"/>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78" name="Rectangle 8"/>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79" name="Rectangle 9"/>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8453" name="Text Box 11"/>
          <p:cNvSpPr txBox="1">
            <a:spLocks noChangeArrowheads="1"/>
          </p:cNvSpPr>
          <p:nvPr/>
        </p:nvSpPr>
        <p:spPr bwMode="auto">
          <a:xfrm>
            <a:off x="4826000" y="1393825"/>
            <a:ext cx="9159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Collision</a:t>
            </a:r>
          </a:p>
        </p:txBody>
      </p:sp>
      <p:sp>
        <p:nvSpPr>
          <p:cNvPr id="18454" name="Freeform 12"/>
          <p:cNvSpPr>
            <a:spLocks/>
          </p:cNvSpPr>
          <p:nvPr/>
        </p:nvSpPr>
        <p:spPr bwMode="auto">
          <a:xfrm>
            <a:off x="5803900" y="2805113"/>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8455" name="Text Box 13"/>
          <p:cNvSpPr txBox="1">
            <a:spLocks noChangeArrowheads="1"/>
          </p:cNvSpPr>
          <p:nvPr/>
        </p:nvSpPr>
        <p:spPr bwMode="auto">
          <a:xfrm>
            <a:off x="7816850" y="2471738"/>
            <a:ext cx="13271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Bodily Injury (damage)</a:t>
            </a:r>
          </a:p>
        </p:txBody>
      </p:sp>
      <p:grpSp>
        <p:nvGrpSpPr>
          <p:cNvPr id="18456" name="Group 14"/>
          <p:cNvGrpSpPr>
            <a:grpSpLocks/>
          </p:cNvGrpSpPr>
          <p:nvPr/>
        </p:nvGrpSpPr>
        <p:grpSpPr bwMode="auto">
          <a:xfrm>
            <a:off x="7037388" y="2447925"/>
            <a:ext cx="677862" cy="549275"/>
            <a:chOff x="2829" y="3478"/>
            <a:chExt cx="607" cy="492"/>
          </a:xfrm>
        </p:grpSpPr>
        <p:sp>
          <p:nvSpPr>
            <p:cNvPr id="18472" name="AutoShape 15"/>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73" name="Rectangle 16"/>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74" name="Rectangle 17"/>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75" name="Rectangle 18"/>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8457" name="Text Box 19"/>
          <p:cNvSpPr txBox="1">
            <a:spLocks noChangeArrowheads="1"/>
          </p:cNvSpPr>
          <p:nvPr/>
        </p:nvSpPr>
        <p:spPr bwMode="auto">
          <a:xfrm>
            <a:off x="4470400" y="2733675"/>
            <a:ext cx="1271588"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Liability -Bodily Injury and Property Damage </a:t>
            </a:r>
          </a:p>
        </p:txBody>
      </p:sp>
      <p:sp>
        <p:nvSpPr>
          <p:cNvPr id="18458" name="Text Box 20"/>
          <p:cNvSpPr txBox="1">
            <a:spLocks noChangeArrowheads="1"/>
          </p:cNvSpPr>
          <p:nvPr/>
        </p:nvSpPr>
        <p:spPr bwMode="auto">
          <a:xfrm>
            <a:off x="7816850" y="3144838"/>
            <a:ext cx="99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Vehicle </a:t>
            </a:r>
            <a:br>
              <a:rPr lang="en-US" sz="1600">
                <a:solidFill>
                  <a:schemeClr val="bg1"/>
                </a:solidFill>
              </a:rPr>
            </a:br>
            <a:r>
              <a:rPr lang="en-US" sz="1600">
                <a:solidFill>
                  <a:schemeClr val="bg1"/>
                </a:solidFill>
              </a:rPr>
              <a:t>(damage)</a:t>
            </a:r>
          </a:p>
        </p:txBody>
      </p:sp>
      <p:grpSp>
        <p:nvGrpSpPr>
          <p:cNvPr id="18459" name="Group 21"/>
          <p:cNvGrpSpPr>
            <a:grpSpLocks/>
          </p:cNvGrpSpPr>
          <p:nvPr/>
        </p:nvGrpSpPr>
        <p:grpSpPr bwMode="auto">
          <a:xfrm>
            <a:off x="7037388" y="3133725"/>
            <a:ext cx="677862" cy="549275"/>
            <a:chOff x="2829" y="3478"/>
            <a:chExt cx="607" cy="492"/>
          </a:xfrm>
        </p:grpSpPr>
        <p:sp>
          <p:nvSpPr>
            <p:cNvPr id="18468" name="AutoShape 22"/>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69" name="Rectangle 23"/>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70" name="Rectangle 24"/>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71" name="Rectangle 25"/>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8460" name="Text Box 20"/>
          <p:cNvSpPr txBox="1">
            <a:spLocks noChangeArrowheads="1"/>
          </p:cNvSpPr>
          <p:nvPr/>
        </p:nvSpPr>
        <p:spPr bwMode="auto">
          <a:xfrm>
            <a:off x="7816850" y="3810000"/>
            <a:ext cx="99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Property</a:t>
            </a:r>
            <a:br>
              <a:rPr lang="en-US" sz="1600">
                <a:solidFill>
                  <a:schemeClr val="bg1"/>
                </a:solidFill>
              </a:rPr>
            </a:br>
            <a:r>
              <a:rPr lang="en-US" sz="1600">
                <a:solidFill>
                  <a:schemeClr val="bg1"/>
                </a:solidFill>
              </a:rPr>
              <a:t>(damage)</a:t>
            </a:r>
          </a:p>
        </p:txBody>
      </p:sp>
      <p:grpSp>
        <p:nvGrpSpPr>
          <p:cNvPr id="18461" name="Group 21"/>
          <p:cNvGrpSpPr>
            <a:grpSpLocks/>
          </p:cNvGrpSpPr>
          <p:nvPr/>
        </p:nvGrpSpPr>
        <p:grpSpPr bwMode="auto">
          <a:xfrm>
            <a:off x="7037388" y="3798888"/>
            <a:ext cx="677862" cy="549275"/>
            <a:chOff x="2829" y="3478"/>
            <a:chExt cx="607" cy="492"/>
          </a:xfrm>
        </p:grpSpPr>
        <p:sp>
          <p:nvSpPr>
            <p:cNvPr id="18464" name="AutoShape 22"/>
            <p:cNvSpPr>
              <a:spLocks noChangeArrowheads="1"/>
            </p:cNvSpPr>
            <p:nvPr/>
          </p:nvSpPr>
          <p:spPr bwMode="auto">
            <a:xfrm rot="10800000" flipH="1">
              <a:off x="282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8465" name="Rectangle 23"/>
            <p:cNvSpPr>
              <a:spLocks noChangeArrowheads="1"/>
            </p:cNvSpPr>
            <p:nvPr/>
          </p:nvSpPr>
          <p:spPr bwMode="auto">
            <a:xfrm>
              <a:off x="290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66" name="Rectangle 24"/>
            <p:cNvSpPr>
              <a:spLocks noChangeArrowheads="1"/>
            </p:cNvSpPr>
            <p:nvPr/>
          </p:nvSpPr>
          <p:spPr bwMode="auto">
            <a:xfrm>
              <a:off x="289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67" name="Rectangle 25"/>
            <p:cNvSpPr>
              <a:spLocks noChangeArrowheads="1"/>
            </p:cNvSpPr>
            <p:nvPr/>
          </p:nvSpPr>
          <p:spPr bwMode="auto">
            <a:xfrm>
              <a:off x="289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8462" name="Line 28"/>
          <p:cNvSpPr>
            <a:spLocks noChangeShapeType="1"/>
          </p:cNvSpPr>
          <p:nvPr/>
        </p:nvSpPr>
        <p:spPr bwMode="auto">
          <a:xfrm>
            <a:off x="6069013" y="3435350"/>
            <a:ext cx="941387" cy="665163"/>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63" name="Text Box 42"/>
          <p:cNvSpPr txBox="1">
            <a:spLocks noChangeArrowheads="1"/>
          </p:cNvSpPr>
          <p:nvPr/>
        </p:nvSpPr>
        <p:spPr bwMode="auto">
          <a:xfrm>
            <a:off x="5929313" y="3860800"/>
            <a:ext cx="9334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400"/>
              <a:t>Liability</a:t>
            </a:r>
            <a:br>
              <a:rPr lang="en-US" sz="1400"/>
            </a:br>
            <a:r>
              <a:rPr lang="en-US" sz="1400"/>
              <a:t>- PD</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|EOS~017|</a:t>
            </a:r>
            <a:endParaRPr lang="en-US" sz="100" dirty="0" err="1" smtClean="0">
              <a:solidFill>
                <a:srgbClr val="FFFFFF"/>
              </a:solidFill>
              <a:latin typeface="Arial"/>
              <a:cs typeface="Calibri" pitchFamily="34" charset="0"/>
            </a:endParaRPr>
          </a:p>
        </p:txBody>
      </p:sp>
      <p:sp>
        <p:nvSpPr>
          <p:cNvPr id="19458" name="Rectangle 3"/>
          <p:cNvSpPr>
            <a:spLocks noGrp="1" noChangeArrowheads="1"/>
          </p:cNvSpPr>
          <p:nvPr>
            <p:ph type="title"/>
          </p:nvPr>
        </p:nvSpPr>
        <p:spPr>
          <a:xfrm>
            <a:off x="495300" y="120650"/>
            <a:ext cx="4772025" cy="742950"/>
          </a:xfrm>
        </p:spPr>
        <p:txBody>
          <a:bodyPr/>
          <a:lstStyle/>
          <a:p>
            <a:pPr eaLnBrk="1" hangingPunct="1"/>
            <a:r>
              <a:rPr lang="en-US" smtClean="0"/>
              <a:t>Coverage subtype</a:t>
            </a:r>
          </a:p>
        </p:txBody>
      </p:sp>
      <p:sp>
        <p:nvSpPr>
          <p:cNvPr id="19459" name="Text Box 96"/>
          <p:cNvSpPr txBox="1">
            <a:spLocks noChangeArrowheads="1"/>
          </p:cNvSpPr>
          <p:nvPr/>
        </p:nvSpPr>
        <p:spPr bwMode="auto">
          <a:xfrm>
            <a:off x="414338" y="4810125"/>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t>Coverage</a:t>
            </a:r>
            <a:br>
              <a:rPr lang="en-US" sz="1600"/>
            </a:br>
            <a:r>
              <a:rPr lang="en-US" sz="1600"/>
              <a:t>Subtype</a:t>
            </a:r>
          </a:p>
        </p:txBody>
      </p:sp>
      <p:sp>
        <p:nvSpPr>
          <p:cNvPr id="19460" name="Line 113"/>
          <p:cNvSpPr>
            <a:spLocks noChangeShapeType="1"/>
          </p:cNvSpPr>
          <p:nvPr/>
        </p:nvSpPr>
        <p:spPr bwMode="auto">
          <a:xfrm flipH="1">
            <a:off x="6207125" y="1543050"/>
            <a:ext cx="534988" cy="3048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1" name="Line 113"/>
          <p:cNvSpPr>
            <a:spLocks noChangeShapeType="1"/>
          </p:cNvSpPr>
          <p:nvPr/>
        </p:nvSpPr>
        <p:spPr bwMode="auto">
          <a:xfrm>
            <a:off x="6437313" y="1504950"/>
            <a:ext cx="684212" cy="3333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2" name="Line 119"/>
          <p:cNvSpPr>
            <a:spLocks noChangeShapeType="1"/>
          </p:cNvSpPr>
          <p:nvPr/>
        </p:nvSpPr>
        <p:spPr bwMode="auto">
          <a:xfrm>
            <a:off x="6280150" y="3509963"/>
            <a:ext cx="3175" cy="471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3" name="Line 120"/>
          <p:cNvSpPr>
            <a:spLocks noChangeShapeType="1"/>
          </p:cNvSpPr>
          <p:nvPr/>
        </p:nvSpPr>
        <p:spPr bwMode="auto">
          <a:xfrm>
            <a:off x="7208838" y="3384550"/>
            <a:ext cx="0" cy="6048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9464" name="Group 15"/>
          <p:cNvGrpSpPr>
            <a:grpSpLocks/>
          </p:cNvGrpSpPr>
          <p:nvPr/>
        </p:nvGrpSpPr>
        <p:grpSpPr bwMode="auto">
          <a:xfrm>
            <a:off x="5938838" y="2867025"/>
            <a:ext cx="657225" cy="739775"/>
            <a:chOff x="2324" y="435"/>
            <a:chExt cx="933" cy="1052"/>
          </a:xfrm>
        </p:grpSpPr>
        <p:sp>
          <p:nvSpPr>
            <p:cNvPr id="19660" name="AutoShape 1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661" name="Freeform 1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662" name="Freeform 1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663" name="Freeform 1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664" name="Group 20"/>
            <p:cNvGrpSpPr>
              <a:grpSpLocks/>
            </p:cNvGrpSpPr>
            <p:nvPr/>
          </p:nvGrpSpPr>
          <p:grpSpPr bwMode="auto">
            <a:xfrm>
              <a:off x="2895" y="955"/>
              <a:ext cx="349" cy="510"/>
              <a:chOff x="2784" y="3210"/>
              <a:chExt cx="523" cy="772"/>
            </a:xfrm>
          </p:grpSpPr>
          <p:sp>
            <p:nvSpPr>
              <p:cNvPr id="19665" name="AutoShape 2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666" name="AutoShape 2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667" name="AutoShape 2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668" name="Oval 2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9465" name="Text Box 25"/>
          <p:cNvSpPr txBox="1">
            <a:spLocks noChangeArrowheads="1"/>
          </p:cNvSpPr>
          <p:nvPr/>
        </p:nvSpPr>
        <p:spPr bwMode="auto">
          <a:xfrm>
            <a:off x="4572000" y="2900363"/>
            <a:ext cx="13954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a:t>
            </a:r>
            <a:br>
              <a:rPr lang="en-US" sz="1800">
                <a:solidFill>
                  <a:schemeClr val="bg1"/>
                </a:solidFill>
              </a:rPr>
            </a:br>
            <a:r>
              <a:rPr lang="en-US" sz="1800">
                <a:solidFill>
                  <a:schemeClr val="bg1"/>
                </a:solidFill>
              </a:rPr>
              <a:t>Property</a:t>
            </a:r>
          </a:p>
        </p:txBody>
      </p:sp>
      <p:sp>
        <p:nvSpPr>
          <p:cNvPr id="19466" name="Text Box 26"/>
          <p:cNvSpPr txBox="1">
            <a:spLocks noChangeArrowheads="1"/>
          </p:cNvSpPr>
          <p:nvPr/>
        </p:nvSpPr>
        <p:spPr bwMode="auto">
          <a:xfrm>
            <a:off x="2732088" y="4038600"/>
            <a:ext cx="22828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Liability - Bodily Injury and Property Damage</a:t>
            </a:r>
          </a:p>
        </p:txBody>
      </p:sp>
      <p:sp>
        <p:nvSpPr>
          <p:cNvPr id="19467" name="Text Box 28"/>
          <p:cNvSpPr txBox="1">
            <a:spLocks noChangeArrowheads="1"/>
          </p:cNvSpPr>
          <p:nvPr/>
        </p:nvSpPr>
        <p:spPr bwMode="auto">
          <a:xfrm>
            <a:off x="5116513" y="4038600"/>
            <a:ext cx="9525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Building Coverage</a:t>
            </a:r>
          </a:p>
        </p:txBody>
      </p:sp>
      <p:sp>
        <p:nvSpPr>
          <p:cNvPr id="19468" name="Text Box 30"/>
          <p:cNvSpPr txBox="1">
            <a:spLocks noChangeArrowheads="1"/>
          </p:cNvSpPr>
          <p:nvPr/>
        </p:nvSpPr>
        <p:spPr bwMode="auto">
          <a:xfrm>
            <a:off x="7537450" y="4038600"/>
            <a:ext cx="13382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Homeowners Med. pay.</a:t>
            </a:r>
          </a:p>
        </p:txBody>
      </p:sp>
      <p:sp>
        <p:nvSpPr>
          <p:cNvPr id="19469" name="Freeform 32"/>
          <p:cNvSpPr>
            <a:spLocks/>
          </p:cNvSpPr>
          <p:nvPr/>
        </p:nvSpPr>
        <p:spPr bwMode="auto">
          <a:xfrm>
            <a:off x="6953250" y="39814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470" name="Freeform 33"/>
          <p:cNvSpPr>
            <a:spLocks/>
          </p:cNvSpPr>
          <p:nvPr/>
        </p:nvSpPr>
        <p:spPr bwMode="auto">
          <a:xfrm>
            <a:off x="6018213"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471" name="Group 370"/>
          <p:cNvGrpSpPr>
            <a:grpSpLocks/>
          </p:cNvGrpSpPr>
          <p:nvPr/>
        </p:nvGrpSpPr>
        <p:grpSpPr bwMode="auto">
          <a:xfrm>
            <a:off x="3465513" y="5530850"/>
            <a:ext cx="963612" cy="1011238"/>
            <a:chOff x="1757096" y="5521325"/>
            <a:chExt cx="963613" cy="1011526"/>
          </a:xfrm>
        </p:grpSpPr>
        <p:sp>
          <p:nvSpPr>
            <p:cNvPr id="19655" name="Text Box 35"/>
            <p:cNvSpPr txBox="1">
              <a:spLocks noChangeArrowheads="1"/>
            </p:cNvSpPr>
            <p:nvPr/>
          </p:nvSpPr>
          <p:spPr bwMode="auto">
            <a:xfrm>
              <a:off x="1890158" y="6288376"/>
              <a:ext cx="71449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Vehicle</a:t>
              </a:r>
            </a:p>
          </p:txBody>
        </p:sp>
        <p:sp>
          <p:nvSpPr>
            <p:cNvPr id="19656" name="AutoShape 36"/>
            <p:cNvSpPr>
              <a:spLocks noChangeArrowheads="1"/>
            </p:cNvSpPr>
            <p:nvPr/>
          </p:nvSpPr>
          <p:spPr bwMode="auto">
            <a:xfrm rot="10800000" flipH="1">
              <a:off x="1757096" y="5521325"/>
              <a:ext cx="963613" cy="781050"/>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9657" name="Rectangle 37"/>
            <p:cNvSpPr>
              <a:spLocks noChangeArrowheads="1"/>
            </p:cNvSpPr>
            <p:nvPr/>
          </p:nvSpPr>
          <p:spPr bwMode="auto">
            <a:xfrm>
              <a:off x="1872984" y="5686425"/>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58" name="Rectangle 38"/>
            <p:cNvSpPr>
              <a:spLocks noChangeArrowheads="1"/>
            </p:cNvSpPr>
            <p:nvPr/>
          </p:nvSpPr>
          <p:spPr bwMode="auto">
            <a:xfrm>
              <a:off x="1866634" y="5886450"/>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59" name="Rectangle 39"/>
            <p:cNvSpPr>
              <a:spLocks noChangeArrowheads="1"/>
            </p:cNvSpPr>
            <p:nvPr/>
          </p:nvSpPr>
          <p:spPr bwMode="auto">
            <a:xfrm>
              <a:off x="1860284" y="6086475"/>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9472" name="AutoShape 40"/>
          <p:cNvSpPr>
            <a:spLocks noChangeArrowheads="1"/>
          </p:cNvSpPr>
          <p:nvPr/>
        </p:nvSpPr>
        <p:spPr bwMode="auto">
          <a:xfrm rot="-5400000">
            <a:off x="6135688"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473" name="AutoShape 41"/>
          <p:cNvSpPr>
            <a:spLocks noChangeArrowheads="1"/>
          </p:cNvSpPr>
          <p:nvPr/>
        </p:nvSpPr>
        <p:spPr bwMode="auto">
          <a:xfrm rot="-5400000">
            <a:off x="6230938"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474" name="AutoShape 42"/>
          <p:cNvSpPr>
            <a:spLocks noChangeArrowheads="1"/>
          </p:cNvSpPr>
          <p:nvPr/>
        </p:nvSpPr>
        <p:spPr bwMode="auto">
          <a:xfrm rot="-5400000">
            <a:off x="6311900"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9475" name="Group 43"/>
          <p:cNvGrpSpPr>
            <a:grpSpLocks/>
          </p:cNvGrpSpPr>
          <p:nvPr/>
        </p:nvGrpSpPr>
        <p:grpSpPr bwMode="auto">
          <a:xfrm>
            <a:off x="6361113" y="917575"/>
            <a:ext cx="568325" cy="474663"/>
            <a:chOff x="2940" y="226"/>
            <a:chExt cx="1120" cy="935"/>
          </a:xfrm>
        </p:grpSpPr>
        <p:sp>
          <p:nvSpPr>
            <p:cNvPr id="19635" name="Freeform 44"/>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9636" name="Group 45"/>
            <p:cNvGrpSpPr>
              <a:grpSpLocks/>
            </p:cNvGrpSpPr>
            <p:nvPr/>
          </p:nvGrpSpPr>
          <p:grpSpPr bwMode="auto">
            <a:xfrm>
              <a:off x="3341" y="722"/>
              <a:ext cx="274" cy="423"/>
              <a:chOff x="3396" y="861"/>
              <a:chExt cx="184" cy="284"/>
            </a:xfrm>
          </p:grpSpPr>
          <p:sp>
            <p:nvSpPr>
              <p:cNvPr id="19652" name="Rectangle 46"/>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53" name="Rectangle 47"/>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54" name="Freeform 48"/>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637" name="Group 49"/>
            <p:cNvGrpSpPr>
              <a:grpSpLocks/>
            </p:cNvGrpSpPr>
            <p:nvPr/>
          </p:nvGrpSpPr>
          <p:grpSpPr bwMode="auto">
            <a:xfrm>
              <a:off x="3171" y="400"/>
              <a:ext cx="127" cy="177"/>
              <a:chOff x="2797" y="1581"/>
              <a:chExt cx="49" cy="68"/>
            </a:xfrm>
          </p:grpSpPr>
          <p:sp>
            <p:nvSpPr>
              <p:cNvPr id="19648" name="Rectangle 5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49" name="Rectangle 5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50" name="Rectangle 5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51" name="Rectangle 5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9638" name="Group 54"/>
            <p:cNvGrpSpPr>
              <a:grpSpLocks/>
            </p:cNvGrpSpPr>
            <p:nvPr/>
          </p:nvGrpSpPr>
          <p:grpSpPr bwMode="auto">
            <a:xfrm>
              <a:off x="3684" y="400"/>
              <a:ext cx="127" cy="177"/>
              <a:chOff x="2797" y="1581"/>
              <a:chExt cx="49" cy="68"/>
            </a:xfrm>
          </p:grpSpPr>
          <p:sp>
            <p:nvSpPr>
              <p:cNvPr id="19644" name="Rectangle 55"/>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45" name="Rectangle 56"/>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46" name="Rectangle 57"/>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47" name="Rectangle 58"/>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9639" name="Group 59"/>
            <p:cNvGrpSpPr>
              <a:grpSpLocks/>
            </p:cNvGrpSpPr>
            <p:nvPr/>
          </p:nvGrpSpPr>
          <p:grpSpPr bwMode="auto">
            <a:xfrm>
              <a:off x="3420" y="400"/>
              <a:ext cx="127" cy="177"/>
              <a:chOff x="2797" y="1581"/>
              <a:chExt cx="49" cy="68"/>
            </a:xfrm>
          </p:grpSpPr>
          <p:sp>
            <p:nvSpPr>
              <p:cNvPr id="19640" name="Rectangle 6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41" name="Rectangle 6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42" name="Rectangle 6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43" name="Rectangle 6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9476" name="Group 64"/>
          <p:cNvGrpSpPr>
            <a:grpSpLocks/>
          </p:cNvGrpSpPr>
          <p:nvPr/>
        </p:nvGrpSpPr>
        <p:grpSpPr bwMode="auto">
          <a:xfrm>
            <a:off x="6751638" y="1238250"/>
            <a:ext cx="244475" cy="358775"/>
            <a:chOff x="2784" y="3210"/>
            <a:chExt cx="523" cy="772"/>
          </a:xfrm>
        </p:grpSpPr>
        <p:sp>
          <p:nvSpPr>
            <p:cNvPr id="19631" name="AutoShape 6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632" name="AutoShape 6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633" name="AutoShape 6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634" name="Oval 6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19477" name="Group 88"/>
          <p:cNvGrpSpPr>
            <a:grpSpLocks/>
          </p:cNvGrpSpPr>
          <p:nvPr/>
        </p:nvGrpSpPr>
        <p:grpSpPr bwMode="auto">
          <a:xfrm>
            <a:off x="6880225" y="2867025"/>
            <a:ext cx="657225" cy="739775"/>
            <a:chOff x="2324" y="435"/>
            <a:chExt cx="933" cy="1052"/>
          </a:xfrm>
        </p:grpSpPr>
        <p:sp>
          <p:nvSpPr>
            <p:cNvPr id="19622" name="AutoShape 8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623" name="Freeform 9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624" name="Freeform 9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625" name="Freeform 9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626" name="Group 93"/>
            <p:cNvGrpSpPr>
              <a:grpSpLocks/>
            </p:cNvGrpSpPr>
            <p:nvPr/>
          </p:nvGrpSpPr>
          <p:grpSpPr bwMode="auto">
            <a:xfrm>
              <a:off x="2895" y="955"/>
              <a:ext cx="349" cy="510"/>
              <a:chOff x="2784" y="3210"/>
              <a:chExt cx="523" cy="772"/>
            </a:xfrm>
          </p:grpSpPr>
          <p:sp>
            <p:nvSpPr>
              <p:cNvPr id="19627" name="AutoShape 9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628" name="AutoShape 9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629" name="AutoShape 9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630" name="Oval 9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9478" name="Text Box 98"/>
          <p:cNvSpPr txBox="1">
            <a:spLocks noChangeArrowheads="1"/>
          </p:cNvSpPr>
          <p:nvPr/>
        </p:nvSpPr>
        <p:spPr bwMode="auto">
          <a:xfrm>
            <a:off x="6680200" y="6299200"/>
            <a:ext cx="18176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Medical Payments</a:t>
            </a:r>
          </a:p>
        </p:txBody>
      </p:sp>
      <p:grpSp>
        <p:nvGrpSpPr>
          <p:cNvPr id="19479" name="Group 313"/>
          <p:cNvGrpSpPr>
            <a:grpSpLocks/>
          </p:cNvGrpSpPr>
          <p:nvPr/>
        </p:nvGrpSpPr>
        <p:grpSpPr bwMode="auto">
          <a:xfrm>
            <a:off x="7037388" y="5521325"/>
            <a:ext cx="963612" cy="781050"/>
            <a:chOff x="6907351" y="5521325"/>
            <a:chExt cx="963613" cy="781050"/>
          </a:xfrm>
        </p:grpSpPr>
        <p:sp>
          <p:nvSpPr>
            <p:cNvPr id="19618" name="AutoShape 99"/>
            <p:cNvSpPr>
              <a:spLocks noChangeArrowheads="1"/>
            </p:cNvSpPr>
            <p:nvPr/>
          </p:nvSpPr>
          <p:spPr bwMode="auto">
            <a:xfrm rot="10800000" flipH="1">
              <a:off x="6907351" y="5521325"/>
              <a:ext cx="963613" cy="781050"/>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9619" name="Rectangle 100"/>
            <p:cNvSpPr>
              <a:spLocks noChangeArrowheads="1"/>
            </p:cNvSpPr>
            <p:nvPr/>
          </p:nvSpPr>
          <p:spPr bwMode="auto">
            <a:xfrm>
              <a:off x="7032475" y="5686425"/>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20" name="Rectangle 101"/>
            <p:cNvSpPr>
              <a:spLocks noChangeArrowheads="1"/>
            </p:cNvSpPr>
            <p:nvPr/>
          </p:nvSpPr>
          <p:spPr bwMode="auto">
            <a:xfrm>
              <a:off x="7026125" y="5886450"/>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21" name="Rectangle 102"/>
            <p:cNvSpPr>
              <a:spLocks noChangeArrowheads="1"/>
            </p:cNvSpPr>
            <p:nvPr/>
          </p:nvSpPr>
          <p:spPr bwMode="auto">
            <a:xfrm>
              <a:off x="7019775" y="6086475"/>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9480" name="Text Box 103"/>
          <p:cNvSpPr txBox="1">
            <a:spLocks noChangeArrowheads="1"/>
          </p:cNvSpPr>
          <p:nvPr/>
        </p:nvSpPr>
        <p:spPr bwMode="auto">
          <a:xfrm>
            <a:off x="414338" y="828675"/>
            <a:ext cx="1565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LossType</a:t>
            </a:r>
          </a:p>
        </p:txBody>
      </p:sp>
      <p:sp>
        <p:nvSpPr>
          <p:cNvPr id="19481" name="Text Box 104"/>
          <p:cNvSpPr txBox="1">
            <a:spLocks noChangeArrowheads="1"/>
          </p:cNvSpPr>
          <p:nvPr/>
        </p:nvSpPr>
        <p:spPr bwMode="auto">
          <a:xfrm>
            <a:off x="414338" y="289877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Policy</a:t>
            </a:r>
            <a:br>
              <a:rPr lang="en-US" sz="1800">
                <a:solidFill>
                  <a:schemeClr val="bg1"/>
                </a:solidFill>
              </a:rPr>
            </a:br>
            <a:r>
              <a:rPr lang="en-US" sz="1800">
                <a:solidFill>
                  <a:schemeClr val="bg1"/>
                </a:solidFill>
              </a:rPr>
              <a:t>Type</a:t>
            </a:r>
          </a:p>
        </p:txBody>
      </p:sp>
      <p:sp>
        <p:nvSpPr>
          <p:cNvPr id="19482" name="Text Box 105"/>
          <p:cNvSpPr txBox="1">
            <a:spLocks noChangeArrowheads="1"/>
          </p:cNvSpPr>
          <p:nvPr/>
        </p:nvSpPr>
        <p:spPr bwMode="auto">
          <a:xfrm>
            <a:off x="414338" y="4046538"/>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Coverage</a:t>
            </a:r>
            <a:br>
              <a:rPr lang="en-US" sz="1600">
                <a:solidFill>
                  <a:schemeClr val="bg1"/>
                </a:solidFill>
              </a:rPr>
            </a:br>
            <a:r>
              <a:rPr lang="en-US" sz="1600">
                <a:solidFill>
                  <a:schemeClr val="bg1"/>
                </a:solidFill>
              </a:rPr>
              <a:t>Type</a:t>
            </a:r>
          </a:p>
        </p:txBody>
      </p:sp>
      <p:sp>
        <p:nvSpPr>
          <p:cNvPr id="19483" name="Text Box 106"/>
          <p:cNvSpPr txBox="1">
            <a:spLocks noChangeArrowheads="1"/>
          </p:cNvSpPr>
          <p:nvPr/>
        </p:nvSpPr>
        <p:spPr bwMode="auto">
          <a:xfrm>
            <a:off x="414338" y="5622925"/>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Exposure</a:t>
            </a:r>
            <a:br>
              <a:rPr lang="en-US" sz="1600">
                <a:solidFill>
                  <a:schemeClr val="bg1"/>
                </a:solidFill>
              </a:rPr>
            </a:br>
            <a:r>
              <a:rPr lang="en-US" sz="1600">
                <a:solidFill>
                  <a:schemeClr val="bg1"/>
                </a:solidFill>
              </a:rPr>
              <a:t>Type</a:t>
            </a:r>
          </a:p>
        </p:txBody>
      </p:sp>
      <p:grpSp>
        <p:nvGrpSpPr>
          <p:cNvPr id="19484" name="Group 107"/>
          <p:cNvGrpSpPr>
            <a:grpSpLocks/>
          </p:cNvGrpSpPr>
          <p:nvPr/>
        </p:nvGrpSpPr>
        <p:grpSpPr bwMode="auto">
          <a:xfrm>
            <a:off x="5121275" y="5513388"/>
            <a:ext cx="963613" cy="1030287"/>
            <a:chOff x="1176" y="3499"/>
            <a:chExt cx="607" cy="649"/>
          </a:xfrm>
        </p:grpSpPr>
        <p:sp>
          <p:nvSpPr>
            <p:cNvPr id="19613" name="Text Box 108"/>
            <p:cNvSpPr txBox="1">
              <a:spLocks noChangeArrowheads="1"/>
            </p:cNvSpPr>
            <p:nvPr/>
          </p:nvSpPr>
          <p:spPr bwMode="auto">
            <a:xfrm>
              <a:off x="1213" y="3994"/>
              <a:ext cx="5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Property</a:t>
              </a:r>
            </a:p>
          </p:txBody>
        </p:sp>
        <p:sp>
          <p:nvSpPr>
            <p:cNvPr id="19614" name="AutoShape 109"/>
            <p:cNvSpPr>
              <a:spLocks noChangeArrowheads="1"/>
            </p:cNvSpPr>
            <p:nvPr/>
          </p:nvSpPr>
          <p:spPr bwMode="auto">
            <a:xfrm rot="10800000" flipH="1">
              <a:off x="1176" y="3499"/>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9615" name="Rectangle 110"/>
            <p:cNvSpPr>
              <a:spLocks noChangeArrowheads="1"/>
            </p:cNvSpPr>
            <p:nvPr/>
          </p:nvSpPr>
          <p:spPr bwMode="auto">
            <a:xfrm>
              <a:off x="1249" y="3603"/>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16" name="Rectangle 111"/>
            <p:cNvSpPr>
              <a:spLocks noChangeArrowheads="1"/>
            </p:cNvSpPr>
            <p:nvPr/>
          </p:nvSpPr>
          <p:spPr bwMode="auto">
            <a:xfrm>
              <a:off x="1245" y="3729"/>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617" name="Rectangle 112"/>
            <p:cNvSpPr>
              <a:spLocks noChangeArrowheads="1"/>
            </p:cNvSpPr>
            <p:nvPr/>
          </p:nvSpPr>
          <p:spPr bwMode="auto">
            <a:xfrm>
              <a:off x="1241" y="3855"/>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9485" name="Line 113"/>
          <p:cNvSpPr>
            <a:spLocks noChangeShapeType="1"/>
          </p:cNvSpPr>
          <p:nvPr/>
        </p:nvSpPr>
        <p:spPr bwMode="auto">
          <a:xfrm flipH="1">
            <a:off x="6253163" y="2346325"/>
            <a:ext cx="0" cy="51752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86" name="Line 114"/>
          <p:cNvSpPr>
            <a:spLocks noChangeShapeType="1"/>
          </p:cNvSpPr>
          <p:nvPr/>
        </p:nvSpPr>
        <p:spPr bwMode="auto">
          <a:xfrm>
            <a:off x="7208838" y="2255838"/>
            <a:ext cx="0" cy="6048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87" name="Line 121"/>
          <p:cNvSpPr>
            <a:spLocks noChangeShapeType="1"/>
          </p:cNvSpPr>
          <p:nvPr/>
        </p:nvSpPr>
        <p:spPr bwMode="auto">
          <a:xfrm>
            <a:off x="7208838" y="4619625"/>
            <a:ext cx="0" cy="890588"/>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88" name="Line 122"/>
          <p:cNvSpPr>
            <a:spLocks noChangeShapeType="1"/>
          </p:cNvSpPr>
          <p:nvPr/>
        </p:nvSpPr>
        <p:spPr bwMode="auto">
          <a:xfrm>
            <a:off x="2466975" y="4630738"/>
            <a:ext cx="0" cy="879475"/>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89" name="Line 124"/>
          <p:cNvSpPr>
            <a:spLocks noChangeShapeType="1"/>
          </p:cNvSpPr>
          <p:nvPr/>
        </p:nvSpPr>
        <p:spPr bwMode="auto">
          <a:xfrm>
            <a:off x="2493963" y="4637088"/>
            <a:ext cx="1190625" cy="876300"/>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0" name="Line 125"/>
          <p:cNvSpPr>
            <a:spLocks noChangeShapeType="1"/>
          </p:cNvSpPr>
          <p:nvPr/>
        </p:nvSpPr>
        <p:spPr bwMode="auto">
          <a:xfrm flipH="1">
            <a:off x="5513388" y="4627563"/>
            <a:ext cx="766762" cy="885825"/>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91" name="Text Box 127"/>
          <p:cNvSpPr txBox="1">
            <a:spLocks noChangeArrowheads="1"/>
          </p:cNvSpPr>
          <p:nvPr/>
        </p:nvSpPr>
        <p:spPr bwMode="auto">
          <a:xfrm>
            <a:off x="7064375" y="828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Property</a:t>
            </a:r>
          </a:p>
        </p:txBody>
      </p:sp>
      <p:sp>
        <p:nvSpPr>
          <p:cNvPr id="19492" name="Text Box 129"/>
          <p:cNvSpPr txBox="1">
            <a:spLocks noChangeArrowheads="1"/>
          </p:cNvSpPr>
          <p:nvPr/>
        </p:nvSpPr>
        <p:spPr bwMode="auto">
          <a:xfrm>
            <a:off x="7591425" y="2900363"/>
            <a:ext cx="153511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Homeowners</a:t>
            </a:r>
          </a:p>
        </p:txBody>
      </p:sp>
      <p:grpSp>
        <p:nvGrpSpPr>
          <p:cNvPr id="19493" name="Group 110"/>
          <p:cNvGrpSpPr>
            <a:grpSpLocks/>
          </p:cNvGrpSpPr>
          <p:nvPr/>
        </p:nvGrpSpPr>
        <p:grpSpPr bwMode="auto">
          <a:xfrm>
            <a:off x="5943600" y="1852613"/>
            <a:ext cx="647700" cy="727075"/>
            <a:chOff x="5712" y="1748"/>
            <a:chExt cx="414" cy="466"/>
          </a:xfrm>
        </p:grpSpPr>
        <p:sp>
          <p:nvSpPr>
            <p:cNvPr id="19586"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9587" name="Group 112"/>
            <p:cNvGrpSpPr>
              <a:grpSpLocks/>
            </p:cNvGrpSpPr>
            <p:nvPr/>
          </p:nvGrpSpPr>
          <p:grpSpPr bwMode="auto">
            <a:xfrm>
              <a:off x="5717" y="1777"/>
              <a:ext cx="358" cy="299"/>
              <a:chOff x="2940" y="226"/>
              <a:chExt cx="1120" cy="935"/>
            </a:xfrm>
          </p:grpSpPr>
          <p:sp>
            <p:nvSpPr>
              <p:cNvPr id="19593"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9594" name="Group 114"/>
              <p:cNvGrpSpPr>
                <a:grpSpLocks/>
              </p:cNvGrpSpPr>
              <p:nvPr/>
            </p:nvGrpSpPr>
            <p:grpSpPr bwMode="auto">
              <a:xfrm>
                <a:off x="3341" y="722"/>
                <a:ext cx="274" cy="423"/>
                <a:chOff x="3396" y="861"/>
                <a:chExt cx="184" cy="284"/>
              </a:xfrm>
            </p:grpSpPr>
            <p:sp>
              <p:nvSpPr>
                <p:cNvPr id="19610"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11"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12"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595" name="Group 118"/>
              <p:cNvGrpSpPr>
                <a:grpSpLocks/>
              </p:cNvGrpSpPr>
              <p:nvPr/>
            </p:nvGrpSpPr>
            <p:grpSpPr bwMode="auto">
              <a:xfrm>
                <a:off x="3171" y="400"/>
                <a:ext cx="127" cy="177"/>
                <a:chOff x="2797" y="1581"/>
                <a:chExt cx="49" cy="68"/>
              </a:xfrm>
            </p:grpSpPr>
            <p:sp>
              <p:nvSpPr>
                <p:cNvPr id="19606"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07"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08"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09"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9596" name="Group 123"/>
              <p:cNvGrpSpPr>
                <a:grpSpLocks/>
              </p:cNvGrpSpPr>
              <p:nvPr/>
            </p:nvGrpSpPr>
            <p:grpSpPr bwMode="auto">
              <a:xfrm>
                <a:off x="3684" y="400"/>
                <a:ext cx="127" cy="177"/>
                <a:chOff x="2797" y="1581"/>
                <a:chExt cx="49" cy="68"/>
              </a:xfrm>
            </p:grpSpPr>
            <p:sp>
              <p:nvSpPr>
                <p:cNvPr id="19602"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03"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04"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05"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9597" name="Group 128"/>
              <p:cNvGrpSpPr>
                <a:grpSpLocks/>
              </p:cNvGrpSpPr>
              <p:nvPr/>
            </p:nvGrpSpPr>
            <p:grpSpPr bwMode="auto">
              <a:xfrm>
                <a:off x="3420" y="400"/>
                <a:ext cx="127" cy="177"/>
                <a:chOff x="2797" y="1581"/>
                <a:chExt cx="49" cy="68"/>
              </a:xfrm>
            </p:grpSpPr>
            <p:sp>
              <p:nvSpPr>
                <p:cNvPr id="19598"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99"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00"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01"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9588" name="Group 133"/>
            <p:cNvGrpSpPr>
              <a:grpSpLocks/>
            </p:cNvGrpSpPr>
            <p:nvPr/>
          </p:nvGrpSpPr>
          <p:grpSpPr bwMode="auto">
            <a:xfrm>
              <a:off x="5974" y="1984"/>
              <a:ext cx="156" cy="227"/>
              <a:chOff x="2784" y="3210"/>
              <a:chExt cx="523" cy="772"/>
            </a:xfrm>
          </p:grpSpPr>
          <p:sp>
            <p:nvSpPr>
              <p:cNvPr id="19589"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90"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91"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592"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9494" name="Text Box 103"/>
          <p:cNvSpPr txBox="1">
            <a:spLocks noChangeArrowheads="1"/>
          </p:cNvSpPr>
          <p:nvPr/>
        </p:nvSpPr>
        <p:spPr bwMode="auto">
          <a:xfrm>
            <a:off x="414338" y="1858963"/>
            <a:ext cx="1211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LOBCode</a:t>
            </a:r>
          </a:p>
        </p:txBody>
      </p:sp>
      <p:grpSp>
        <p:nvGrpSpPr>
          <p:cNvPr id="19495" name="Group 110"/>
          <p:cNvGrpSpPr>
            <a:grpSpLocks/>
          </p:cNvGrpSpPr>
          <p:nvPr/>
        </p:nvGrpSpPr>
        <p:grpSpPr bwMode="auto">
          <a:xfrm>
            <a:off x="6873875" y="1852613"/>
            <a:ext cx="647700" cy="727075"/>
            <a:chOff x="5712" y="1748"/>
            <a:chExt cx="414" cy="466"/>
          </a:xfrm>
        </p:grpSpPr>
        <p:sp>
          <p:nvSpPr>
            <p:cNvPr id="19559"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9560" name="Group 112"/>
            <p:cNvGrpSpPr>
              <a:grpSpLocks/>
            </p:cNvGrpSpPr>
            <p:nvPr/>
          </p:nvGrpSpPr>
          <p:grpSpPr bwMode="auto">
            <a:xfrm>
              <a:off x="5717" y="1777"/>
              <a:ext cx="358" cy="299"/>
              <a:chOff x="2940" y="226"/>
              <a:chExt cx="1120" cy="935"/>
            </a:xfrm>
          </p:grpSpPr>
          <p:sp>
            <p:nvSpPr>
              <p:cNvPr id="19566"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9567" name="Group 114"/>
              <p:cNvGrpSpPr>
                <a:grpSpLocks/>
              </p:cNvGrpSpPr>
              <p:nvPr/>
            </p:nvGrpSpPr>
            <p:grpSpPr bwMode="auto">
              <a:xfrm>
                <a:off x="3341" y="722"/>
                <a:ext cx="274" cy="423"/>
                <a:chOff x="3396" y="861"/>
                <a:chExt cx="184" cy="284"/>
              </a:xfrm>
            </p:grpSpPr>
            <p:sp>
              <p:nvSpPr>
                <p:cNvPr id="19583"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84"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85"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568" name="Group 118"/>
              <p:cNvGrpSpPr>
                <a:grpSpLocks/>
              </p:cNvGrpSpPr>
              <p:nvPr/>
            </p:nvGrpSpPr>
            <p:grpSpPr bwMode="auto">
              <a:xfrm>
                <a:off x="3171" y="400"/>
                <a:ext cx="127" cy="177"/>
                <a:chOff x="2797" y="1581"/>
                <a:chExt cx="49" cy="68"/>
              </a:xfrm>
            </p:grpSpPr>
            <p:sp>
              <p:nvSpPr>
                <p:cNvPr id="19579"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80"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81"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82"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9569" name="Group 123"/>
              <p:cNvGrpSpPr>
                <a:grpSpLocks/>
              </p:cNvGrpSpPr>
              <p:nvPr/>
            </p:nvGrpSpPr>
            <p:grpSpPr bwMode="auto">
              <a:xfrm>
                <a:off x="3684" y="400"/>
                <a:ext cx="127" cy="177"/>
                <a:chOff x="2797" y="1581"/>
                <a:chExt cx="49" cy="68"/>
              </a:xfrm>
            </p:grpSpPr>
            <p:sp>
              <p:nvSpPr>
                <p:cNvPr id="19575"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76"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77"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78"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9570" name="Group 128"/>
              <p:cNvGrpSpPr>
                <a:grpSpLocks/>
              </p:cNvGrpSpPr>
              <p:nvPr/>
            </p:nvGrpSpPr>
            <p:grpSpPr bwMode="auto">
              <a:xfrm>
                <a:off x="3420" y="400"/>
                <a:ext cx="127" cy="177"/>
                <a:chOff x="2797" y="1581"/>
                <a:chExt cx="49" cy="68"/>
              </a:xfrm>
            </p:grpSpPr>
            <p:sp>
              <p:nvSpPr>
                <p:cNvPr id="19571"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72"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73"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74"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9561" name="Group 133"/>
            <p:cNvGrpSpPr>
              <a:grpSpLocks/>
            </p:cNvGrpSpPr>
            <p:nvPr/>
          </p:nvGrpSpPr>
          <p:grpSpPr bwMode="auto">
            <a:xfrm>
              <a:off x="5974" y="1984"/>
              <a:ext cx="156" cy="227"/>
              <a:chOff x="2784" y="3210"/>
              <a:chExt cx="523" cy="772"/>
            </a:xfrm>
          </p:grpSpPr>
          <p:sp>
            <p:nvSpPr>
              <p:cNvPr id="19562"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63"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64"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565"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9496" name="Text Box 103"/>
          <p:cNvSpPr txBox="1">
            <a:spLocks noChangeArrowheads="1"/>
          </p:cNvSpPr>
          <p:nvPr/>
        </p:nvSpPr>
        <p:spPr bwMode="auto">
          <a:xfrm>
            <a:off x="4572000" y="1858963"/>
            <a:ext cx="13858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 Property Line</a:t>
            </a:r>
          </a:p>
        </p:txBody>
      </p:sp>
      <p:sp>
        <p:nvSpPr>
          <p:cNvPr id="19497" name="Text Box 103"/>
          <p:cNvSpPr txBox="1">
            <a:spLocks noChangeArrowheads="1"/>
          </p:cNvSpPr>
          <p:nvPr/>
        </p:nvSpPr>
        <p:spPr bwMode="auto">
          <a:xfrm>
            <a:off x="7591425" y="1858963"/>
            <a:ext cx="15525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Homeowners Line</a:t>
            </a:r>
          </a:p>
        </p:txBody>
      </p:sp>
      <p:grpSp>
        <p:nvGrpSpPr>
          <p:cNvPr id="19498" name="Group 34"/>
          <p:cNvGrpSpPr>
            <a:grpSpLocks/>
          </p:cNvGrpSpPr>
          <p:nvPr/>
        </p:nvGrpSpPr>
        <p:grpSpPr bwMode="auto">
          <a:xfrm>
            <a:off x="1917700" y="5521325"/>
            <a:ext cx="1250950" cy="1025525"/>
            <a:chOff x="2477" y="3478"/>
            <a:chExt cx="788" cy="646"/>
          </a:xfrm>
        </p:grpSpPr>
        <p:sp>
          <p:nvSpPr>
            <p:cNvPr id="19554" name="Text Box 35"/>
            <p:cNvSpPr txBox="1">
              <a:spLocks noChangeArrowheads="1"/>
            </p:cNvSpPr>
            <p:nvPr/>
          </p:nvSpPr>
          <p:spPr bwMode="auto">
            <a:xfrm>
              <a:off x="2477" y="3969"/>
              <a:ext cx="78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Bodily Injury</a:t>
              </a:r>
            </a:p>
          </p:txBody>
        </p:sp>
        <p:sp>
          <p:nvSpPr>
            <p:cNvPr id="19555" name="AutoShape 36"/>
            <p:cNvSpPr>
              <a:spLocks noChangeArrowheads="1"/>
            </p:cNvSpPr>
            <p:nvPr/>
          </p:nvSpPr>
          <p:spPr bwMode="auto">
            <a:xfrm rot="10800000" flipH="1">
              <a:off x="253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19556" name="Rectangle 37"/>
            <p:cNvSpPr>
              <a:spLocks noChangeArrowheads="1"/>
            </p:cNvSpPr>
            <p:nvPr/>
          </p:nvSpPr>
          <p:spPr bwMode="auto">
            <a:xfrm>
              <a:off x="261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57" name="Rectangle 38"/>
            <p:cNvSpPr>
              <a:spLocks noChangeArrowheads="1"/>
            </p:cNvSpPr>
            <p:nvPr/>
          </p:nvSpPr>
          <p:spPr bwMode="auto">
            <a:xfrm>
              <a:off x="260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9558" name="Rectangle 39"/>
            <p:cNvSpPr>
              <a:spLocks noChangeArrowheads="1"/>
            </p:cNvSpPr>
            <p:nvPr/>
          </p:nvSpPr>
          <p:spPr bwMode="auto">
            <a:xfrm>
              <a:off x="260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9499" name="Line 124"/>
          <p:cNvSpPr>
            <a:spLocks noChangeShapeType="1"/>
          </p:cNvSpPr>
          <p:nvPr/>
        </p:nvSpPr>
        <p:spPr bwMode="auto">
          <a:xfrm>
            <a:off x="2498725" y="4641850"/>
            <a:ext cx="3006725" cy="854075"/>
          </a:xfrm>
          <a:prstGeom prst="line">
            <a:avLst/>
          </a:prstGeom>
          <a:noFill/>
          <a:ln w="38100" cmpd="dbl">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0" name="Line 2"/>
          <p:cNvSpPr>
            <a:spLocks noChangeShapeType="1"/>
          </p:cNvSpPr>
          <p:nvPr/>
        </p:nvSpPr>
        <p:spPr bwMode="auto">
          <a:xfrm flipH="1">
            <a:off x="2511425" y="1192213"/>
            <a:ext cx="1588" cy="6286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1" name="Line 115"/>
          <p:cNvSpPr>
            <a:spLocks noChangeShapeType="1"/>
          </p:cNvSpPr>
          <p:nvPr/>
        </p:nvSpPr>
        <p:spPr bwMode="auto">
          <a:xfrm>
            <a:off x="2438400" y="3362325"/>
            <a:ext cx="12700" cy="62706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02" name="Line 2"/>
          <p:cNvSpPr>
            <a:spLocks noChangeShapeType="1"/>
          </p:cNvSpPr>
          <p:nvPr/>
        </p:nvSpPr>
        <p:spPr bwMode="auto">
          <a:xfrm flipH="1">
            <a:off x="2511425" y="2208213"/>
            <a:ext cx="1588" cy="6286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9503" name="Group 4"/>
          <p:cNvGrpSpPr>
            <a:grpSpLocks/>
          </p:cNvGrpSpPr>
          <p:nvPr/>
        </p:nvGrpSpPr>
        <p:grpSpPr bwMode="auto">
          <a:xfrm>
            <a:off x="2287588" y="2846388"/>
            <a:ext cx="657225" cy="739775"/>
            <a:chOff x="2324" y="435"/>
            <a:chExt cx="933" cy="1052"/>
          </a:xfrm>
        </p:grpSpPr>
        <p:sp>
          <p:nvSpPr>
            <p:cNvPr id="19545" name="AutoShape 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546" name="Freeform 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547" name="Freeform 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548" name="Freeform 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9549" name="Group 323"/>
            <p:cNvGrpSpPr>
              <a:grpSpLocks/>
            </p:cNvGrpSpPr>
            <p:nvPr/>
          </p:nvGrpSpPr>
          <p:grpSpPr bwMode="auto">
            <a:xfrm>
              <a:off x="2895" y="955"/>
              <a:ext cx="349" cy="510"/>
              <a:chOff x="2784" y="3210"/>
              <a:chExt cx="523" cy="772"/>
            </a:xfrm>
          </p:grpSpPr>
          <p:sp>
            <p:nvSpPr>
              <p:cNvPr id="19550"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51"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52"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553"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9504" name="Text Box 14"/>
          <p:cNvSpPr txBox="1">
            <a:spLocks noChangeArrowheads="1"/>
          </p:cNvSpPr>
          <p:nvPr/>
        </p:nvSpPr>
        <p:spPr bwMode="auto">
          <a:xfrm>
            <a:off x="2979738" y="2900363"/>
            <a:ext cx="1079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Personal</a:t>
            </a:r>
            <a:br>
              <a:rPr lang="en-US" sz="1800">
                <a:solidFill>
                  <a:schemeClr val="bg1"/>
                </a:solidFill>
              </a:rPr>
            </a:br>
            <a:r>
              <a:rPr lang="en-US" sz="1800">
                <a:solidFill>
                  <a:schemeClr val="bg1"/>
                </a:solidFill>
              </a:rPr>
              <a:t>Auto</a:t>
            </a:r>
          </a:p>
        </p:txBody>
      </p:sp>
      <p:sp>
        <p:nvSpPr>
          <p:cNvPr id="19505" name="Freeform 31"/>
          <p:cNvSpPr>
            <a:spLocks/>
          </p:cNvSpPr>
          <p:nvPr/>
        </p:nvSpPr>
        <p:spPr bwMode="auto">
          <a:xfrm>
            <a:off x="2208213"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9506" name="AutoShape 69"/>
          <p:cNvSpPr>
            <a:spLocks noChangeArrowheads="1"/>
          </p:cNvSpPr>
          <p:nvPr/>
        </p:nvSpPr>
        <p:spPr bwMode="auto">
          <a:xfrm rot="-5400000">
            <a:off x="2090738"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507" name="AutoShape 70"/>
          <p:cNvSpPr>
            <a:spLocks noChangeArrowheads="1"/>
          </p:cNvSpPr>
          <p:nvPr/>
        </p:nvSpPr>
        <p:spPr bwMode="auto">
          <a:xfrm rot="-5400000">
            <a:off x="2185988"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9508" name="AutoShape 71"/>
          <p:cNvSpPr>
            <a:spLocks noChangeArrowheads="1"/>
          </p:cNvSpPr>
          <p:nvPr/>
        </p:nvSpPr>
        <p:spPr bwMode="auto">
          <a:xfrm rot="-5400000">
            <a:off x="2266950"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9509" name="Group 72"/>
          <p:cNvGrpSpPr>
            <a:grpSpLocks/>
          </p:cNvGrpSpPr>
          <p:nvPr/>
        </p:nvGrpSpPr>
        <p:grpSpPr bwMode="auto">
          <a:xfrm>
            <a:off x="2355850" y="911225"/>
            <a:ext cx="460375" cy="400050"/>
            <a:chOff x="2340" y="2369"/>
            <a:chExt cx="399" cy="348"/>
          </a:xfrm>
        </p:grpSpPr>
        <p:sp>
          <p:nvSpPr>
            <p:cNvPr id="19535" name="Freeform 73"/>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6" name="Freeform 74"/>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7" name="Freeform 75"/>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8" name="Freeform 76"/>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9" name="Freeform 77"/>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0" name="Freeform 78"/>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1" name="Freeform 79"/>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2" name="Freeform 80"/>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3" name="Freeform 81"/>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44" name="Freeform 82"/>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510" name="Group 83"/>
          <p:cNvGrpSpPr>
            <a:grpSpLocks/>
          </p:cNvGrpSpPr>
          <p:nvPr/>
        </p:nvGrpSpPr>
        <p:grpSpPr bwMode="auto">
          <a:xfrm>
            <a:off x="2706688" y="1238250"/>
            <a:ext cx="244475" cy="358775"/>
            <a:chOff x="2784" y="3210"/>
            <a:chExt cx="523" cy="772"/>
          </a:xfrm>
        </p:grpSpPr>
        <p:sp>
          <p:nvSpPr>
            <p:cNvPr id="19531" name="AutoShape 8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32" name="AutoShape 8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33" name="AutoShape 8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534" name="Oval 8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19511" name="Text Box 128"/>
          <p:cNvSpPr txBox="1">
            <a:spLocks noChangeArrowheads="1"/>
          </p:cNvSpPr>
          <p:nvPr/>
        </p:nvSpPr>
        <p:spPr bwMode="auto">
          <a:xfrm>
            <a:off x="3040063" y="828675"/>
            <a:ext cx="595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Auto</a:t>
            </a:r>
          </a:p>
        </p:txBody>
      </p:sp>
      <p:grpSp>
        <p:nvGrpSpPr>
          <p:cNvPr id="19512" name="Group 89"/>
          <p:cNvGrpSpPr>
            <a:grpSpLocks/>
          </p:cNvGrpSpPr>
          <p:nvPr/>
        </p:nvGrpSpPr>
        <p:grpSpPr bwMode="auto">
          <a:xfrm>
            <a:off x="2271713" y="1814513"/>
            <a:ext cx="638175" cy="720725"/>
            <a:chOff x="2358" y="1480"/>
            <a:chExt cx="414" cy="466"/>
          </a:xfrm>
        </p:grpSpPr>
        <p:sp>
          <p:nvSpPr>
            <p:cNvPr id="19514" name="AutoShape 90"/>
            <p:cNvSpPr>
              <a:spLocks noChangeArrowheads="1"/>
            </p:cNvSpPr>
            <p:nvPr/>
          </p:nvSpPr>
          <p:spPr bwMode="auto">
            <a:xfrm rot="-5400000">
              <a:off x="2332" y="1506"/>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9515" name="Group 91"/>
            <p:cNvGrpSpPr>
              <a:grpSpLocks/>
            </p:cNvGrpSpPr>
            <p:nvPr/>
          </p:nvGrpSpPr>
          <p:grpSpPr bwMode="auto">
            <a:xfrm>
              <a:off x="2388" y="1505"/>
              <a:ext cx="290" cy="252"/>
              <a:chOff x="2340" y="2369"/>
              <a:chExt cx="399" cy="348"/>
            </a:xfrm>
          </p:grpSpPr>
          <p:sp>
            <p:nvSpPr>
              <p:cNvPr id="19521" name="Freeform 92"/>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2" name="Freeform 93"/>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3" name="Freeform 94"/>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4" name="Freeform 95"/>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5" name="Freeform 96"/>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6" name="Freeform 97"/>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7" name="Freeform 98"/>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8" name="Freeform 99"/>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29" name="Freeform 100"/>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30" name="Freeform 101"/>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516" name="Group 102"/>
            <p:cNvGrpSpPr>
              <a:grpSpLocks/>
            </p:cNvGrpSpPr>
            <p:nvPr/>
          </p:nvGrpSpPr>
          <p:grpSpPr bwMode="auto">
            <a:xfrm>
              <a:off x="2620" y="1716"/>
              <a:ext cx="156" cy="227"/>
              <a:chOff x="2784" y="3210"/>
              <a:chExt cx="523" cy="772"/>
            </a:xfrm>
          </p:grpSpPr>
          <p:sp>
            <p:nvSpPr>
              <p:cNvPr id="19517" name="AutoShape 10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18" name="AutoShape 10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9519" name="AutoShape 10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9520" name="Oval 10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9513" name="Text Box 14"/>
          <p:cNvSpPr txBox="1">
            <a:spLocks noChangeArrowheads="1"/>
          </p:cNvSpPr>
          <p:nvPr/>
        </p:nvSpPr>
        <p:spPr bwMode="auto">
          <a:xfrm>
            <a:off x="2979738" y="1922463"/>
            <a:ext cx="1079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Personal</a:t>
            </a:r>
            <a:br>
              <a:rPr lang="en-US" sz="1800">
                <a:solidFill>
                  <a:schemeClr val="bg1"/>
                </a:solidFill>
              </a:rPr>
            </a:br>
            <a:r>
              <a:rPr lang="en-US" sz="1800">
                <a:solidFill>
                  <a:schemeClr val="bg1"/>
                </a:solidFill>
              </a:rPr>
              <a:t>Auto Line</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|EOS~018|</a:t>
            </a:r>
            <a:endParaRPr lang="en-US" sz="100" dirty="0" err="1" smtClean="0">
              <a:solidFill>
                <a:srgbClr val="FFFFFF"/>
              </a:solidFill>
              <a:latin typeface="Arial"/>
              <a:cs typeface="Calibri" pitchFamily="34" charset="0"/>
            </a:endParaRP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394" y="3925223"/>
            <a:ext cx="4191000" cy="188595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469" y="1377033"/>
            <a:ext cx="2029396" cy="83369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2574" y="1917708"/>
            <a:ext cx="3267651" cy="53729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1"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10225" y="1917708"/>
            <a:ext cx="3083257" cy="97470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484" name="Rectangle 3"/>
          <p:cNvSpPr>
            <a:spLocks noGrp="1" noChangeArrowheads="1"/>
          </p:cNvSpPr>
          <p:nvPr>
            <p:ph type="title"/>
          </p:nvPr>
        </p:nvSpPr>
        <p:spPr/>
        <p:txBody>
          <a:bodyPr/>
          <a:lstStyle/>
          <a:p>
            <a:pPr eaLnBrk="1" hangingPunct="1"/>
            <a:r>
              <a:rPr lang="en-US" smtClean="0"/>
              <a:t>Coverage subtype in ClaimCenter</a:t>
            </a:r>
          </a:p>
        </p:txBody>
      </p:sp>
      <p:sp>
        <p:nvSpPr>
          <p:cNvPr id="20485" name="AutoShape 4"/>
          <p:cNvSpPr>
            <a:spLocks noChangeArrowheads="1"/>
          </p:cNvSpPr>
          <p:nvPr/>
        </p:nvSpPr>
        <p:spPr bwMode="auto">
          <a:xfrm>
            <a:off x="5668963" y="2116931"/>
            <a:ext cx="1417637" cy="79533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0486" name="Text Box 5"/>
          <p:cNvSpPr txBox="1">
            <a:spLocks noChangeArrowheads="1"/>
          </p:cNvSpPr>
          <p:nvPr/>
        </p:nvSpPr>
        <p:spPr bwMode="auto">
          <a:xfrm>
            <a:off x="5624513" y="4040188"/>
            <a:ext cx="3378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t>Coverage subtypes during exposure creation</a:t>
            </a:r>
          </a:p>
        </p:txBody>
      </p:sp>
      <p:sp>
        <p:nvSpPr>
          <p:cNvPr id="20487" name="Text Box 6"/>
          <p:cNvSpPr txBox="1">
            <a:spLocks noChangeArrowheads="1"/>
          </p:cNvSpPr>
          <p:nvPr/>
        </p:nvSpPr>
        <p:spPr bwMode="auto">
          <a:xfrm>
            <a:off x="2606897" y="5811173"/>
            <a:ext cx="2654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Coverage subtype for existing exposure</a:t>
            </a:r>
          </a:p>
        </p:txBody>
      </p:sp>
      <p:sp>
        <p:nvSpPr>
          <p:cNvPr id="20488" name="AutoShape 8"/>
          <p:cNvSpPr>
            <a:spLocks noChangeArrowheads="1"/>
          </p:cNvSpPr>
          <p:nvPr/>
        </p:nvSpPr>
        <p:spPr bwMode="auto">
          <a:xfrm>
            <a:off x="293031" y="5557173"/>
            <a:ext cx="3811135" cy="2540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0490" name="AutoShape 17"/>
          <p:cNvSpPr>
            <a:spLocks noChangeArrowheads="1"/>
          </p:cNvSpPr>
          <p:nvPr/>
        </p:nvSpPr>
        <p:spPr bwMode="auto">
          <a:xfrm>
            <a:off x="5624513" y="1917707"/>
            <a:ext cx="3068969" cy="199223"/>
          </a:xfrm>
          <a:prstGeom prst="roundRect">
            <a:avLst>
              <a:gd name="adj" fmla="val 16667"/>
            </a:avLst>
          </a:prstGeom>
          <a:noFill/>
          <a:ln w="19050" algn="ctr">
            <a:solidFill>
              <a:srgbClr val="993366"/>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0493" name="AutoShape 20"/>
          <p:cNvSpPr>
            <a:spLocks noChangeArrowheads="1"/>
          </p:cNvSpPr>
          <p:nvPr/>
        </p:nvSpPr>
        <p:spPr bwMode="auto">
          <a:xfrm>
            <a:off x="5793748" y="2676523"/>
            <a:ext cx="1237290" cy="178705"/>
          </a:xfrm>
          <a:prstGeom prst="roundRect">
            <a:avLst>
              <a:gd name="adj" fmla="val 16667"/>
            </a:avLst>
          </a:prstGeom>
          <a:noFill/>
          <a:ln w="19050" algn="ctr">
            <a:solidFill>
              <a:srgbClr val="993366"/>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0494" name="Text Box 22"/>
          <p:cNvSpPr txBox="1">
            <a:spLocks noChangeArrowheads="1"/>
          </p:cNvSpPr>
          <p:nvPr/>
        </p:nvSpPr>
        <p:spPr bwMode="auto">
          <a:xfrm>
            <a:off x="4735512" y="769833"/>
            <a:ext cx="22955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smtClean="0">
                <a:solidFill>
                  <a:srgbClr val="800080"/>
                </a:solidFill>
              </a:rPr>
              <a:t>Coverage type </a:t>
            </a:r>
            <a:r>
              <a:rPr lang="en-US" dirty="0">
                <a:solidFill>
                  <a:srgbClr val="800080"/>
                </a:solidFill>
              </a:rPr>
              <a:t>during exposure creation</a:t>
            </a:r>
          </a:p>
        </p:txBody>
      </p:sp>
      <p:sp>
        <p:nvSpPr>
          <p:cNvPr id="20496" name="Line 24"/>
          <p:cNvSpPr>
            <a:spLocks noChangeShapeType="1"/>
          </p:cNvSpPr>
          <p:nvPr/>
        </p:nvSpPr>
        <p:spPr bwMode="auto">
          <a:xfrm flipH="1" flipV="1">
            <a:off x="4933506" y="3621088"/>
            <a:ext cx="818006" cy="6032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0497" name="Line 25"/>
          <p:cNvSpPr>
            <a:spLocks noChangeShapeType="1"/>
          </p:cNvSpPr>
          <p:nvPr/>
        </p:nvSpPr>
        <p:spPr bwMode="auto">
          <a:xfrm>
            <a:off x="6667317" y="1709744"/>
            <a:ext cx="94990" cy="207964"/>
          </a:xfrm>
          <a:prstGeom prst="line">
            <a:avLst/>
          </a:prstGeom>
          <a:noFill/>
          <a:ln w="19050">
            <a:solidFill>
              <a:srgbClr val="993366"/>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614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6412" y="2982913"/>
            <a:ext cx="30003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6975" y="2982913"/>
            <a:ext cx="1857375" cy="6381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 name="AutoShape 4"/>
          <p:cNvSpPr>
            <a:spLocks noChangeArrowheads="1"/>
          </p:cNvSpPr>
          <p:nvPr/>
        </p:nvSpPr>
        <p:spPr bwMode="auto">
          <a:xfrm>
            <a:off x="3736975" y="2982913"/>
            <a:ext cx="1849437" cy="6381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6" name="AutoShape 20"/>
          <p:cNvSpPr>
            <a:spLocks noChangeArrowheads="1"/>
          </p:cNvSpPr>
          <p:nvPr/>
        </p:nvSpPr>
        <p:spPr bwMode="auto">
          <a:xfrm>
            <a:off x="5793748" y="2405062"/>
            <a:ext cx="1237290" cy="271462"/>
          </a:xfrm>
          <a:prstGeom prst="roundRect">
            <a:avLst>
              <a:gd name="adj" fmla="val 16667"/>
            </a:avLst>
          </a:prstGeom>
          <a:noFill/>
          <a:ln w="19050" algn="ctr">
            <a:solidFill>
              <a:srgbClr val="993366"/>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7" name="AutoShape 20"/>
          <p:cNvSpPr>
            <a:spLocks noChangeArrowheads="1"/>
          </p:cNvSpPr>
          <p:nvPr/>
        </p:nvSpPr>
        <p:spPr bwMode="auto">
          <a:xfrm>
            <a:off x="5793748" y="2116931"/>
            <a:ext cx="1237290" cy="271462"/>
          </a:xfrm>
          <a:prstGeom prst="roundRect">
            <a:avLst>
              <a:gd name="adj" fmla="val 16667"/>
            </a:avLst>
          </a:prstGeom>
          <a:noFill/>
          <a:ln w="19050" algn="ctr">
            <a:solidFill>
              <a:srgbClr val="993366"/>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31" name="Line 24"/>
          <p:cNvSpPr>
            <a:spLocks noChangeShapeType="1"/>
          </p:cNvSpPr>
          <p:nvPr/>
        </p:nvSpPr>
        <p:spPr bwMode="auto">
          <a:xfrm flipH="1" flipV="1">
            <a:off x="5751512" y="2912268"/>
            <a:ext cx="0" cy="132477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|EOS~019|</a:t>
            </a:r>
            <a:endParaRPr lang="en-US" sz="100" dirty="0" err="1" smtClean="0">
              <a:solidFill>
                <a:srgbClr val="FFFFFF"/>
              </a:solidFill>
              <a:latin typeface="Arial"/>
              <a:cs typeface="Calibri" pitchFamily="34" charset="0"/>
            </a:endParaRPr>
          </a:p>
        </p:txBody>
      </p:sp>
      <p:sp>
        <p:nvSpPr>
          <p:cNvPr id="21506" name="Rectangle 3"/>
          <p:cNvSpPr>
            <a:spLocks noGrp="1" noChangeArrowheads="1"/>
          </p:cNvSpPr>
          <p:nvPr>
            <p:ph type="title"/>
          </p:nvPr>
        </p:nvSpPr>
        <p:spPr/>
        <p:txBody>
          <a:bodyPr/>
          <a:lstStyle/>
          <a:p>
            <a:pPr eaLnBrk="1" hangingPunct="1"/>
            <a:r>
              <a:rPr lang="en-US" smtClean="0"/>
              <a:t>System which "determines" each level</a:t>
            </a:r>
          </a:p>
        </p:txBody>
      </p:sp>
      <p:sp>
        <p:nvSpPr>
          <p:cNvPr id="21507" name="Rectangle 141"/>
          <p:cNvSpPr>
            <a:spLocks noChangeArrowheads="1"/>
          </p:cNvSpPr>
          <p:nvPr/>
        </p:nvSpPr>
        <p:spPr bwMode="auto">
          <a:xfrm>
            <a:off x="7396163" y="1851025"/>
            <a:ext cx="1166812" cy="1949450"/>
          </a:xfrm>
          <a:prstGeom prst="rect">
            <a:avLst/>
          </a:prstGeom>
          <a:solidFill>
            <a:srgbClr val="F0F057"/>
          </a:solidFill>
          <a:ln w="28575" algn="ctr">
            <a:solidFill>
              <a:schemeClr val="accent1"/>
            </a:solidFill>
            <a:miter lim="800000"/>
            <a:headEnd/>
            <a:tailEnd/>
          </a:ln>
        </p:spPr>
        <p:txBody>
          <a:bodyPr lIns="0" tIns="0" rIns="0" bIns="0" anchor="ctr">
            <a:spAutoFit/>
          </a:bodyPr>
          <a:lstStyle/>
          <a:p>
            <a:endParaRPr lang="en-US"/>
          </a:p>
        </p:txBody>
      </p:sp>
      <p:pic>
        <p:nvPicPr>
          <p:cNvPr id="21508" name="Picture 142"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8875" y="1881188"/>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 Box 143"/>
          <p:cNvSpPr txBox="1">
            <a:spLocks noChangeArrowheads="1"/>
          </p:cNvSpPr>
          <p:nvPr/>
        </p:nvSpPr>
        <p:spPr bwMode="auto">
          <a:xfrm>
            <a:off x="7405688" y="2770188"/>
            <a:ext cx="11461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accent1"/>
                </a:solidFill>
                <a:latin typeface="MetaPlusBook-Roman" pitchFamily="34" charset="0"/>
              </a:rPr>
              <a:t>Policy</a:t>
            </a:r>
            <a:br>
              <a:rPr lang="en-US">
                <a:solidFill>
                  <a:schemeClr val="accent1"/>
                </a:solidFill>
                <a:latin typeface="MetaPlusBook-Roman" pitchFamily="34" charset="0"/>
              </a:rPr>
            </a:br>
            <a:r>
              <a:rPr lang="en-US">
                <a:solidFill>
                  <a:schemeClr val="accent1"/>
                </a:solidFill>
                <a:latin typeface="MetaPlusBook-Roman" pitchFamily="34" charset="0"/>
              </a:rPr>
              <a:t>Admin</a:t>
            </a:r>
            <a:br>
              <a:rPr lang="en-US">
                <a:solidFill>
                  <a:schemeClr val="accent1"/>
                </a:solidFill>
                <a:latin typeface="MetaPlusBook-Roman" pitchFamily="34" charset="0"/>
              </a:rPr>
            </a:br>
            <a:r>
              <a:rPr lang="en-US">
                <a:solidFill>
                  <a:schemeClr val="accent1"/>
                </a:solidFill>
                <a:latin typeface="MetaPlusBook-Roman" pitchFamily="34" charset="0"/>
              </a:rPr>
              <a:t>System</a:t>
            </a:r>
          </a:p>
        </p:txBody>
      </p:sp>
      <p:grpSp>
        <p:nvGrpSpPr>
          <p:cNvPr id="21510" name="Group 130"/>
          <p:cNvGrpSpPr>
            <a:grpSpLocks/>
          </p:cNvGrpSpPr>
          <p:nvPr/>
        </p:nvGrpSpPr>
        <p:grpSpPr bwMode="auto">
          <a:xfrm>
            <a:off x="8150225" y="1397000"/>
            <a:ext cx="765175" cy="862013"/>
            <a:chOff x="2324" y="435"/>
            <a:chExt cx="933" cy="1052"/>
          </a:xfrm>
        </p:grpSpPr>
        <p:sp>
          <p:nvSpPr>
            <p:cNvPr id="21654" name="AutoShape 13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1655" name="Freeform 13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656" name="Freeform 13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657" name="Freeform 13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1658" name="Group 135"/>
            <p:cNvGrpSpPr>
              <a:grpSpLocks/>
            </p:cNvGrpSpPr>
            <p:nvPr/>
          </p:nvGrpSpPr>
          <p:grpSpPr bwMode="auto">
            <a:xfrm>
              <a:off x="2889" y="957"/>
              <a:ext cx="348" cy="510"/>
              <a:chOff x="2784" y="3210"/>
              <a:chExt cx="523" cy="772"/>
            </a:xfrm>
          </p:grpSpPr>
          <p:sp>
            <p:nvSpPr>
              <p:cNvPr id="21659" name="AutoShape 13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660" name="AutoShape 13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661" name="AutoShape 13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662" name="Oval 13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1511" name="AutoShape 461"/>
          <p:cNvSpPr>
            <a:spLocks/>
          </p:cNvSpPr>
          <p:nvPr/>
        </p:nvSpPr>
        <p:spPr bwMode="auto">
          <a:xfrm>
            <a:off x="6589713" y="1033463"/>
            <a:ext cx="701675" cy="4318000"/>
          </a:xfrm>
          <a:prstGeom prst="rightBrace">
            <a:avLst>
              <a:gd name="adj1" fmla="val 51282"/>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12" name="AutoShape 462"/>
          <p:cNvSpPr>
            <a:spLocks/>
          </p:cNvSpPr>
          <p:nvPr/>
        </p:nvSpPr>
        <p:spPr bwMode="auto">
          <a:xfrm>
            <a:off x="6637338" y="5448300"/>
            <a:ext cx="701675" cy="892175"/>
          </a:xfrm>
          <a:prstGeom prst="rightBrace">
            <a:avLst>
              <a:gd name="adj1" fmla="val 10596"/>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13" name="Line 463"/>
          <p:cNvSpPr>
            <a:spLocks noChangeShapeType="1"/>
          </p:cNvSpPr>
          <p:nvPr/>
        </p:nvSpPr>
        <p:spPr bwMode="auto">
          <a:xfrm flipH="1">
            <a:off x="477838" y="5434013"/>
            <a:ext cx="6015037"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21514" name="Picture 17" descr="claimcent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75525" y="5349875"/>
            <a:ext cx="111442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5" name="Line 113"/>
          <p:cNvSpPr>
            <a:spLocks noChangeShapeType="1"/>
          </p:cNvSpPr>
          <p:nvPr/>
        </p:nvSpPr>
        <p:spPr bwMode="auto">
          <a:xfrm flipH="1">
            <a:off x="3860800" y="1543050"/>
            <a:ext cx="536575" cy="3048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6" name="Line 113"/>
          <p:cNvSpPr>
            <a:spLocks noChangeShapeType="1"/>
          </p:cNvSpPr>
          <p:nvPr/>
        </p:nvSpPr>
        <p:spPr bwMode="auto">
          <a:xfrm>
            <a:off x="4092575" y="1504950"/>
            <a:ext cx="682625" cy="3333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7" name="Line 119"/>
          <p:cNvSpPr>
            <a:spLocks noChangeShapeType="1"/>
          </p:cNvSpPr>
          <p:nvPr/>
        </p:nvSpPr>
        <p:spPr bwMode="auto">
          <a:xfrm>
            <a:off x="3935413" y="3509963"/>
            <a:ext cx="1587" cy="471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18" name="Line 120"/>
          <p:cNvSpPr>
            <a:spLocks noChangeShapeType="1"/>
          </p:cNvSpPr>
          <p:nvPr/>
        </p:nvSpPr>
        <p:spPr bwMode="auto">
          <a:xfrm>
            <a:off x="4862513" y="3384550"/>
            <a:ext cx="0" cy="6048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21519" name="Group 15"/>
          <p:cNvGrpSpPr>
            <a:grpSpLocks/>
          </p:cNvGrpSpPr>
          <p:nvPr/>
        </p:nvGrpSpPr>
        <p:grpSpPr bwMode="auto">
          <a:xfrm>
            <a:off x="3592513" y="2867025"/>
            <a:ext cx="657225" cy="739775"/>
            <a:chOff x="2324" y="435"/>
            <a:chExt cx="933" cy="1052"/>
          </a:xfrm>
        </p:grpSpPr>
        <p:sp>
          <p:nvSpPr>
            <p:cNvPr id="21645" name="AutoShape 1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1646" name="Freeform 1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647" name="Freeform 1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648" name="Freeform 1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1649" name="Group 20"/>
            <p:cNvGrpSpPr>
              <a:grpSpLocks/>
            </p:cNvGrpSpPr>
            <p:nvPr/>
          </p:nvGrpSpPr>
          <p:grpSpPr bwMode="auto">
            <a:xfrm>
              <a:off x="2895" y="955"/>
              <a:ext cx="349" cy="510"/>
              <a:chOff x="2784" y="3210"/>
              <a:chExt cx="523" cy="772"/>
            </a:xfrm>
          </p:grpSpPr>
          <p:sp>
            <p:nvSpPr>
              <p:cNvPr id="21650" name="AutoShape 2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651" name="AutoShape 2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652" name="AutoShape 2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653" name="Oval 2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1520" name="Text Box 25"/>
          <p:cNvSpPr txBox="1">
            <a:spLocks noChangeArrowheads="1"/>
          </p:cNvSpPr>
          <p:nvPr/>
        </p:nvSpPr>
        <p:spPr bwMode="auto">
          <a:xfrm>
            <a:off x="2225675" y="2900363"/>
            <a:ext cx="13954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a:t>
            </a:r>
            <a:br>
              <a:rPr lang="en-US" sz="1800">
                <a:solidFill>
                  <a:schemeClr val="bg1"/>
                </a:solidFill>
              </a:rPr>
            </a:br>
            <a:r>
              <a:rPr lang="en-US" sz="1800">
                <a:solidFill>
                  <a:schemeClr val="bg1"/>
                </a:solidFill>
              </a:rPr>
              <a:t>Property</a:t>
            </a:r>
          </a:p>
        </p:txBody>
      </p:sp>
      <p:sp>
        <p:nvSpPr>
          <p:cNvPr id="21521" name="Text Box 28"/>
          <p:cNvSpPr txBox="1">
            <a:spLocks noChangeArrowheads="1"/>
          </p:cNvSpPr>
          <p:nvPr/>
        </p:nvSpPr>
        <p:spPr bwMode="auto">
          <a:xfrm>
            <a:off x="2771775" y="4038600"/>
            <a:ext cx="9509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Building Coverage</a:t>
            </a:r>
          </a:p>
        </p:txBody>
      </p:sp>
      <p:sp>
        <p:nvSpPr>
          <p:cNvPr id="21522" name="Text Box 30"/>
          <p:cNvSpPr txBox="1">
            <a:spLocks noChangeArrowheads="1"/>
          </p:cNvSpPr>
          <p:nvPr/>
        </p:nvSpPr>
        <p:spPr bwMode="auto">
          <a:xfrm>
            <a:off x="5191125" y="4038600"/>
            <a:ext cx="13398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Homeowners Med. pay.</a:t>
            </a:r>
          </a:p>
        </p:txBody>
      </p:sp>
      <p:sp>
        <p:nvSpPr>
          <p:cNvPr id="21523" name="Freeform 32"/>
          <p:cNvSpPr>
            <a:spLocks/>
          </p:cNvSpPr>
          <p:nvPr/>
        </p:nvSpPr>
        <p:spPr bwMode="auto">
          <a:xfrm>
            <a:off x="4606925" y="39814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524" name="Freeform 33"/>
          <p:cNvSpPr>
            <a:spLocks/>
          </p:cNvSpPr>
          <p:nvPr/>
        </p:nvSpPr>
        <p:spPr bwMode="auto">
          <a:xfrm>
            <a:off x="3673475" y="39814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525" name="AutoShape 40"/>
          <p:cNvSpPr>
            <a:spLocks noChangeArrowheads="1"/>
          </p:cNvSpPr>
          <p:nvPr/>
        </p:nvSpPr>
        <p:spPr bwMode="auto">
          <a:xfrm rot="-5400000">
            <a:off x="3789363"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1526" name="AutoShape 41"/>
          <p:cNvSpPr>
            <a:spLocks noChangeArrowheads="1"/>
          </p:cNvSpPr>
          <p:nvPr/>
        </p:nvSpPr>
        <p:spPr bwMode="auto">
          <a:xfrm rot="-5400000">
            <a:off x="3884613"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1527" name="AutoShape 42"/>
          <p:cNvSpPr>
            <a:spLocks noChangeArrowheads="1"/>
          </p:cNvSpPr>
          <p:nvPr/>
        </p:nvSpPr>
        <p:spPr bwMode="auto">
          <a:xfrm rot="-5400000">
            <a:off x="3965575"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21528" name="Group 43"/>
          <p:cNvGrpSpPr>
            <a:grpSpLocks/>
          </p:cNvGrpSpPr>
          <p:nvPr/>
        </p:nvGrpSpPr>
        <p:grpSpPr bwMode="auto">
          <a:xfrm>
            <a:off x="4014788" y="917575"/>
            <a:ext cx="568325" cy="474663"/>
            <a:chOff x="2940" y="226"/>
            <a:chExt cx="1120" cy="935"/>
          </a:xfrm>
        </p:grpSpPr>
        <p:sp>
          <p:nvSpPr>
            <p:cNvPr id="21625" name="Freeform 44"/>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1626" name="Group 45"/>
            <p:cNvGrpSpPr>
              <a:grpSpLocks/>
            </p:cNvGrpSpPr>
            <p:nvPr/>
          </p:nvGrpSpPr>
          <p:grpSpPr bwMode="auto">
            <a:xfrm>
              <a:off x="3341" y="722"/>
              <a:ext cx="274" cy="423"/>
              <a:chOff x="3396" y="861"/>
              <a:chExt cx="184" cy="284"/>
            </a:xfrm>
          </p:grpSpPr>
          <p:sp>
            <p:nvSpPr>
              <p:cNvPr id="21642" name="Rectangle 46"/>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43" name="Rectangle 47"/>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44" name="Freeform 48"/>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1627" name="Group 49"/>
            <p:cNvGrpSpPr>
              <a:grpSpLocks/>
            </p:cNvGrpSpPr>
            <p:nvPr/>
          </p:nvGrpSpPr>
          <p:grpSpPr bwMode="auto">
            <a:xfrm>
              <a:off x="3171" y="400"/>
              <a:ext cx="127" cy="177"/>
              <a:chOff x="2797" y="1581"/>
              <a:chExt cx="49" cy="68"/>
            </a:xfrm>
          </p:grpSpPr>
          <p:sp>
            <p:nvSpPr>
              <p:cNvPr id="21638" name="Rectangle 5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39" name="Rectangle 5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40" name="Rectangle 5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41" name="Rectangle 5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1628" name="Group 54"/>
            <p:cNvGrpSpPr>
              <a:grpSpLocks/>
            </p:cNvGrpSpPr>
            <p:nvPr/>
          </p:nvGrpSpPr>
          <p:grpSpPr bwMode="auto">
            <a:xfrm>
              <a:off x="3684" y="400"/>
              <a:ext cx="127" cy="177"/>
              <a:chOff x="2797" y="1581"/>
              <a:chExt cx="49" cy="68"/>
            </a:xfrm>
          </p:grpSpPr>
          <p:sp>
            <p:nvSpPr>
              <p:cNvPr id="21634" name="Rectangle 55"/>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35" name="Rectangle 56"/>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36" name="Rectangle 57"/>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37" name="Rectangle 58"/>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1629" name="Group 59"/>
            <p:cNvGrpSpPr>
              <a:grpSpLocks/>
            </p:cNvGrpSpPr>
            <p:nvPr/>
          </p:nvGrpSpPr>
          <p:grpSpPr bwMode="auto">
            <a:xfrm>
              <a:off x="3420" y="400"/>
              <a:ext cx="127" cy="177"/>
              <a:chOff x="2797" y="1581"/>
              <a:chExt cx="49" cy="68"/>
            </a:xfrm>
          </p:grpSpPr>
          <p:sp>
            <p:nvSpPr>
              <p:cNvPr id="21630" name="Rectangle 6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31" name="Rectangle 6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32" name="Rectangle 6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33" name="Rectangle 6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21529" name="Group 64"/>
          <p:cNvGrpSpPr>
            <a:grpSpLocks/>
          </p:cNvGrpSpPr>
          <p:nvPr/>
        </p:nvGrpSpPr>
        <p:grpSpPr bwMode="auto">
          <a:xfrm>
            <a:off x="4405313" y="1238250"/>
            <a:ext cx="244475" cy="358775"/>
            <a:chOff x="2784" y="3210"/>
            <a:chExt cx="523" cy="772"/>
          </a:xfrm>
        </p:grpSpPr>
        <p:sp>
          <p:nvSpPr>
            <p:cNvPr id="21621" name="AutoShape 6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622" name="AutoShape 6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623" name="AutoShape 6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624" name="Oval 6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21530" name="Group 88"/>
          <p:cNvGrpSpPr>
            <a:grpSpLocks/>
          </p:cNvGrpSpPr>
          <p:nvPr/>
        </p:nvGrpSpPr>
        <p:grpSpPr bwMode="auto">
          <a:xfrm>
            <a:off x="4533900" y="2867025"/>
            <a:ext cx="657225" cy="739775"/>
            <a:chOff x="2324" y="435"/>
            <a:chExt cx="933" cy="1052"/>
          </a:xfrm>
        </p:grpSpPr>
        <p:sp>
          <p:nvSpPr>
            <p:cNvPr id="21612" name="AutoShape 8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1613" name="Freeform 9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614" name="Freeform 9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1615" name="Freeform 9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1616" name="Group 93"/>
            <p:cNvGrpSpPr>
              <a:grpSpLocks/>
            </p:cNvGrpSpPr>
            <p:nvPr/>
          </p:nvGrpSpPr>
          <p:grpSpPr bwMode="auto">
            <a:xfrm>
              <a:off x="2895" y="955"/>
              <a:ext cx="349" cy="510"/>
              <a:chOff x="2784" y="3210"/>
              <a:chExt cx="523" cy="772"/>
            </a:xfrm>
          </p:grpSpPr>
          <p:sp>
            <p:nvSpPr>
              <p:cNvPr id="21617" name="AutoShape 9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618" name="AutoShape 9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619" name="AutoShape 9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620" name="Oval 9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1531" name="Text Box 98"/>
          <p:cNvSpPr txBox="1">
            <a:spLocks noChangeArrowheads="1"/>
          </p:cNvSpPr>
          <p:nvPr/>
        </p:nvSpPr>
        <p:spPr bwMode="auto">
          <a:xfrm>
            <a:off x="5603875" y="5634038"/>
            <a:ext cx="11922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Medical</a:t>
            </a:r>
            <a:br>
              <a:rPr lang="en-US" sz="1600">
                <a:solidFill>
                  <a:schemeClr val="bg1"/>
                </a:solidFill>
              </a:rPr>
            </a:br>
            <a:r>
              <a:rPr lang="en-US" sz="1600">
                <a:solidFill>
                  <a:schemeClr val="bg1"/>
                </a:solidFill>
              </a:rPr>
              <a:t>Payments</a:t>
            </a:r>
          </a:p>
        </p:txBody>
      </p:sp>
      <p:sp>
        <p:nvSpPr>
          <p:cNvPr id="21532" name="AutoShape 99"/>
          <p:cNvSpPr>
            <a:spLocks noChangeArrowheads="1"/>
          </p:cNvSpPr>
          <p:nvPr/>
        </p:nvSpPr>
        <p:spPr bwMode="auto">
          <a:xfrm rot="10800000" flipH="1">
            <a:off x="4565650" y="5521325"/>
            <a:ext cx="963613" cy="781050"/>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21533" name="Rectangle 100"/>
          <p:cNvSpPr>
            <a:spLocks noChangeArrowheads="1"/>
          </p:cNvSpPr>
          <p:nvPr/>
        </p:nvSpPr>
        <p:spPr bwMode="auto">
          <a:xfrm>
            <a:off x="4681538" y="5686425"/>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1534" name="Rectangle 101"/>
          <p:cNvSpPr>
            <a:spLocks noChangeArrowheads="1"/>
          </p:cNvSpPr>
          <p:nvPr/>
        </p:nvSpPr>
        <p:spPr bwMode="auto">
          <a:xfrm>
            <a:off x="4675188" y="5886450"/>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1535" name="Rectangle 102"/>
          <p:cNvSpPr>
            <a:spLocks noChangeArrowheads="1"/>
          </p:cNvSpPr>
          <p:nvPr/>
        </p:nvSpPr>
        <p:spPr bwMode="auto">
          <a:xfrm>
            <a:off x="4668838" y="6086475"/>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21536" name="Group 234"/>
          <p:cNvGrpSpPr>
            <a:grpSpLocks/>
          </p:cNvGrpSpPr>
          <p:nvPr/>
        </p:nvGrpSpPr>
        <p:grpSpPr bwMode="auto">
          <a:xfrm>
            <a:off x="2293938" y="5513388"/>
            <a:ext cx="2078037" cy="781050"/>
            <a:chOff x="1189563" y="5513532"/>
            <a:chExt cx="2078038" cy="781050"/>
          </a:xfrm>
        </p:grpSpPr>
        <p:sp>
          <p:nvSpPr>
            <p:cNvPr id="21607" name="Text Box 108"/>
            <p:cNvSpPr txBox="1">
              <a:spLocks noChangeArrowheads="1"/>
            </p:cNvSpPr>
            <p:nvPr/>
          </p:nvSpPr>
          <p:spPr bwMode="auto">
            <a:xfrm>
              <a:off x="1189563" y="5781820"/>
              <a:ext cx="990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Property</a:t>
              </a:r>
            </a:p>
          </p:txBody>
        </p:sp>
        <p:sp>
          <p:nvSpPr>
            <p:cNvPr id="21608" name="AutoShape 109"/>
            <p:cNvSpPr>
              <a:spLocks noChangeArrowheads="1"/>
            </p:cNvSpPr>
            <p:nvPr/>
          </p:nvSpPr>
          <p:spPr bwMode="auto">
            <a:xfrm rot="10800000" flipH="1">
              <a:off x="2303988" y="5513532"/>
              <a:ext cx="963613" cy="781050"/>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21609" name="Rectangle 110"/>
            <p:cNvSpPr>
              <a:spLocks noChangeArrowheads="1"/>
            </p:cNvSpPr>
            <p:nvPr/>
          </p:nvSpPr>
          <p:spPr bwMode="auto">
            <a:xfrm>
              <a:off x="2419876" y="5678632"/>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1610" name="Rectangle 111"/>
            <p:cNvSpPr>
              <a:spLocks noChangeArrowheads="1"/>
            </p:cNvSpPr>
            <p:nvPr/>
          </p:nvSpPr>
          <p:spPr bwMode="auto">
            <a:xfrm>
              <a:off x="2413526" y="5878657"/>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1611" name="Rectangle 112"/>
            <p:cNvSpPr>
              <a:spLocks noChangeArrowheads="1"/>
            </p:cNvSpPr>
            <p:nvPr/>
          </p:nvSpPr>
          <p:spPr bwMode="auto">
            <a:xfrm>
              <a:off x="2407176" y="6078682"/>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1537" name="Line 113"/>
          <p:cNvSpPr>
            <a:spLocks noChangeShapeType="1"/>
          </p:cNvSpPr>
          <p:nvPr/>
        </p:nvSpPr>
        <p:spPr bwMode="auto">
          <a:xfrm flipH="1">
            <a:off x="3906838" y="2346325"/>
            <a:ext cx="0" cy="51752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38" name="Line 114"/>
          <p:cNvSpPr>
            <a:spLocks noChangeShapeType="1"/>
          </p:cNvSpPr>
          <p:nvPr/>
        </p:nvSpPr>
        <p:spPr bwMode="auto">
          <a:xfrm>
            <a:off x="4862513" y="2255838"/>
            <a:ext cx="0" cy="6048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39" name="Line 121"/>
          <p:cNvSpPr>
            <a:spLocks noChangeShapeType="1"/>
          </p:cNvSpPr>
          <p:nvPr/>
        </p:nvSpPr>
        <p:spPr bwMode="auto">
          <a:xfrm>
            <a:off x="4862513" y="4619625"/>
            <a:ext cx="0" cy="890588"/>
          </a:xfrm>
          <a:prstGeom prst="line">
            <a:avLst/>
          </a:prstGeom>
          <a:noFill/>
          <a:ln w="38100" cmpd="dbl">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40" name="Line 125"/>
          <p:cNvSpPr>
            <a:spLocks noChangeShapeType="1"/>
          </p:cNvSpPr>
          <p:nvPr/>
        </p:nvSpPr>
        <p:spPr bwMode="auto">
          <a:xfrm flipH="1">
            <a:off x="3914775" y="4627563"/>
            <a:ext cx="20638" cy="877887"/>
          </a:xfrm>
          <a:prstGeom prst="line">
            <a:avLst/>
          </a:prstGeom>
          <a:noFill/>
          <a:ln w="38100" cmpd="dbl">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541" name="Text Box 127"/>
          <p:cNvSpPr txBox="1">
            <a:spLocks noChangeArrowheads="1"/>
          </p:cNvSpPr>
          <p:nvPr/>
        </p:nvSpPr>
        <p:spPr bwMode="auto">
          <a:xfrm>
            <a:off x="4718050" y="828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Property</a:t>
            </a:r>
          </a:p>
        </p:txBody>
      </p:sp>
      <p:sp>
        <p:nvSpPr>
          <p:cNvPr id="21542" name="Text Box 129"/>
          <p:cNvSpPr txBox="1">
            <a:spLocks noChangeArrowheads="1"/>
          </p:cNvSpPr>
          <p:nvPr/>
        </p:nvSpPr>
        <p:spPr bwMode="auto">
          <a:xfrm>
            <a:off x="5245100" y="2900363"/>
            <a:ext cx="153511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Homeowners</a:t>
            </a:r>
          </a:p>
        </p:txBody>
      </p:sp>
      <p:grpSp>
        <p:nvGrpSpPr>
          <p:cNvPr id="21543" name="Group 110"/>
          <p:cNvGrpSpPr>
            <a:grpSpLocks/>
          </p:cNvGrpSpPr>
          <p:nvPr/>
        </p:nvGrpSpPr>
        <p:grpSpPr bwMode="auto">
          <a:xfrm>
            <a:off x="3597275" y="1852613"/>
            <a:ext cx="647700" cy="727075"/>
            <a:chOff x="5712" y="1748"/>
            <a:chExt cx="414" cy="466"/>
          </a:xfrm>
        </p:grpSpPr>
        <p:sp>
          <p:nvSpPr>
            <p:cNvPr id="21580"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21581" name="Group 112"/>
            <p:cNvGrpSpPr>
              <a:grpSpLocks/>
            </p:cNvGrpSpPr>
            <p:nvPr/>
          </p:nvGrpSpPr>
          <p:grpSpPr bwMode="auto">
            <a:xfrm>
              <a:off x="5717" y="1777"/>
              <a:ext cx="358" cy="299"/>
              <a:chOff x="2940" y="226"/>
              <a:chExt cx="1120" cy="935"/>
            </a:xfrm>
          </p:grpSpPr>
          <p:sp>
            <p:nvSpPr>
              <p:cNvPr id="21587"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1588" name="Group 114"/>
              <p:cNvGrpSpPr>
                <a:grpSpLocks/>
              </p:cNvGrpSpPr>
              <p:nvPr/>
            </p:nvGrpSpPr>
            <p:grpSpPr bwMode="auto">
              <a:xfrm>
                <a:off x="3341" y="722"/>
                <a:ext cx="274" cy="423"/>
                <a:chOff x="3396" y="861"/>
                <a:chExt cx="184" cy="284"/>
              </a:xfrm>
            </p:grpSpPr>
            <p:sp>
              <p:nvSpPr>
                <p:cNvPr id="21604"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05"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06"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1589" name="Group 118"/>
              <p:cNvGrpSpPr>
                <a:grpSpLocks/>
              </p:cNvGrpSpPr>
              <p:nvPr/>
            </p:nvGrpSpPr>
            <p:grpSpPr bwMode="auto">
              <a:xfrm>
                <a:off x="3171" y="400"/>
                <a:ext cx="127" cy="177"/>
                <a:chOff x="2797" y="1581"/>
                <a:chExt cx="49" cy="68"/>
              </a:xfrm>
            </p:grpSpPr>
            <p:sp>
              <p:nvSpPr>
                <p:cNvPr id="21600"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01"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02"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03"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1590" name="Group 123"/>
              <p:cNvGrpSpPr>
                <a:grpSpLocks/>
              </p:cNvGrpSpPr>
              <p:nvPr/>
            </p:nvGrpSpPr>
            <p:grpSpPr bwMode="auto">
              <a:xfrm>
                <a:off x="3684" y="400"/>
                <a:ext cx="127" cy="177"/>
                <a:chOff x="2797" y="1581"/>
                <a:chExt cx="49" cy="68"/>
              </a:xfrm>
            </p:grpSpPr>
            <p:sp>
              <p:nvSpPr>
                <p:cNvPr id="21596"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97"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98"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99"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1591" name="Group 128"/>
              <p:cNvGrpSpPr>
                <a:grpSpLocks/>
              </p:cNvGrpSpPr>
              <p:nvPr/>
            </p:nvGrpSpPr>
            <p:grpSpPr bwMode="auto">
              <a:xfrm>
                <a:off x="3420" y="400"/>
                <a:ext cx="127" cy="177"/>
                <a:chOff x="2797" y="1581"/>
                <a:chExt cx="49" cy="68"/>
              </a:xfrm>
            </p:grpSpPr>
            <p:sp>
              <p:nvSpPr>
                <p:cNvPr id="21592"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93"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94"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95"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21582" name="Group 133"/>
            <p:cNvGrpSpPr>
              <a:grpSpLocks/>
            </p:cNvGrpSpPr>
            <p:nvPr/>
          </p:nvGrpSpPr>
          <p:grpSpPr bwMode="auto">
            <a:xfrm>
              <a:off x="5974" y="1984"/>
              <a:ext cx="156" cy="227"/>
              <a:chOff x="2784" y="3210"/>
              <a:chExt cx="523" cy="772"/>
            </a:xfrm>
          </p:grpSpPr>
          <p:sp>
            <p:nvSpPr>
              <p:cNvPr id="21583"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584"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585"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586"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1544" name="Group 110"/>
          <p:cNvGrpSpPr>
            <a:grpSpLocks/>
          </p:cNvGrpSpPr>
          <p:nvPr/>
        </p:nvGrpSpPr>
        <p:grpSpPr bwMode="auto">
          <a:xfrm>
            <a:off x="4527550" y="1852613"/>
            <a:ext cx="647700" cy="727075"/>
            <a:chOff x="5712" y="1748"/>
            <a:chExt cx="414" cy="466"/>
          </a:xfrm>
        </p:grpSpPr>
        <p:sp>
          <p:nvSpPr>
            <p:cNvPr id="21553"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21554" name="Group 112"/>
            <p:cNvGrpSpPr>
              <a:grpSpLocks/>
            </p:cNvGrpSpPr>
            <p:nvPr/>
          </p:nvGrpSpPr>
          <p:grpSpPr bwMode="auto">
            <a:xfrm>
              <a:off x="5717" y="1777"/>
              <a:ext cx="358" cy="299"/>
              <a:chOff x="2940" y="226"/>
              <a:chExt cx="1120" cy="935"/>
            </a:xfrm>
          </p:grpSpPr>
          <p:sp>
            <p:nvSpPr>
              <p:cNvPr id="21560"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1561" name="Group 114"/>
              <p:cNvGrpSpPr>
                <a:grpSpLocks/>
              </p:cNvGrpSpPr>
              <p:nvPr/>
            </p:nvGrpSpPr>
            <p:grpSpPr bwMode="auto">
              <a:xfrm>
                <a:off x="3341" y="722"/>
                <a:ext cx="274" cy="423"/>
                <a:chOff x="3396" y="861"/>
                <a:chExt cx="184" cy="284"/>
              </a:xfrm>
            </p:grpSpPr>
            <p:sp>
              <p:nvSpPr>
                <p:cNvPr id="21577"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8"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9"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1562" name="Group 118"/>
              <p:cNvGrpSpPr>
                <a:grpSpLocks/>
              </p:cNvGrpSpPr>
              <p:nvPr/>
            </p:nvGrpSpPr>
            <p:grpSpPr bwMode="auto">
              <a:xfrm>
                <a:off x="3171" y="400"/>
                <a:ext cx="127" cy="177"/>
                <a:chOff x="2797" y="1581"/>
                <a:chExt cx="49" cy="68"/>
              </a:xfrm>
            </p:grpSpPr>
            <p:sp>
              <p:nvSpPr>
                <p:cNvPr id="21573"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4"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5"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6"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1563" name="Group 123"/>
              <p:cNvGrpSpPr>
                <a:grpSpLocks/>
              </p:cNvGrpSpPr>
              <p:nvPr/>
            </p:nvGrpSpPr>
            <p:grpSpPr bwMode="auto">
              <a:xfrm>
                <a:off x="3684" y="400"/>
                <a:ext cx="127" cy="177"/>
                <a:chOff x="2797" y="1581"/>
                <a:chExt cx="49" cy="68"/>
              </a:xfrm>
            </p:grpSpPr>
            <p:sp>
              <p:nvSpPr>
                <p:cNvPr id="21569"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0"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1"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2"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1564" name="Group 128"/>
              <p:cNvGrpSpPr>
                <a:grpSpLocks/>
              </p:cNvGrpSpPr>
              <p:nvPr/>
            </p:nvGrpSpPr>
            <p:grpSpPr bwMode="auto">
              <a:xfrm>
                <a:off x="3420" y="400"/>
                <a:ext cx="127" cy="177"/>
                <a:chOff x="2797" y="1581"/>
                <a:chExt cx="49" cy="68"/>
              </a:xfrm>
            </p:grpSpPr>
            <p:sp>
              <p:nvSpPr>
                <p:cNvPr id="21565"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66"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67"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68"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21555" name="Group 133"/>
            <p:cNvGrpSpPr>
              <a:grpSpLocks/>
            </p:cNvGrpSpPr>
            <p:nvPr/>
          </p:nvGrpSpPr>
          <p:grpSpPr bwMode="auto">
            <a:xfrm>
              <a:off x="5974" y="1984"/>
              <a:ext cx="156" cy="227"/>
              <a:chOff x="2784" y="3210"/>
              <a:chExt cx="523" cy="772"/>
            </a:xfrm>
          </p:grpSpPr>
          <p:sp>
            <p:nvSpPr>
              <p:cNvPr id="21556"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557"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1558"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1559"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1545" name="Text Box 103"/>
          <p:cNvSpPr txBox="1">
            <a:spLocks noChangeArrowheads="1"/>
          </p:cNvSpPr>
          <p:nvPr/>
        </p:nvSpPr>
        <p:spPr bwMode="auto">
          <a:xfrm>
            <a:off x="2225675" y="1858963"/>
            <a:ext cx="13858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 Property Line</a:t>
            </a:r>
          </a:p>
        </p:txBody>
      </p:sp>
      <p:sp>
        <p:nvSpPr>
          <p:cNvPr id="21546" name="Text Box 103"/>
          <p:cNvSpPr txBox="1">
            <a:spLocks noChangeArrowheads="1"/>
          </p:cNvSpPr>
          <p:nvPr/>
        </p:nvSpPr>
        <p:spPr bwMode="auto">
          <a:xfrm>
            <a:off x="5245100" y="1858963"/>
            <a:ext cx="15525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Homeowners Line</a:t>
            </a:r>
          </a:p>
        </p:txBody>
      </p:sp>
      <p:sp>
        <p:nvSpPr>
          <p:cNvPr id="21547" name="Text Box 103"/>
          <p:cNvSpPr txBox="1">
            <a:spLocks noChangeArrowheads="1"/>
          </p:cNvSpPr>
          <p:nvPr/>
        </p:nvSpPr>
        <p:spPr bwMode="auto">
          <a:xfrm>
            <a:off x="414338" y="828675"/>
            <a:ext cx="1565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LossType</a:t>
            </a:r>
          </a:p>
        </p:txBody>
      </p:sp>
      <p:sp>
        <p:nvSpPr>
          <p:cNvPr id="21548" name="Text Box 104"/>
          <p:cNvSpPr txBox="1">
            <a:spLocks noChangeArrowheads="1"/>
          </p:cNvSpPr>
          <p:nvPr/>
        </p:nvSpPr>
        <p:spPr bwMode="auto">
          <a:xfrm>
            <a:off x="414338" y="289877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Policy</a:t>
            </a:r>
            <a:br>
              <a:rPr lang="en-US" sz="1800">
                <a:solidFill>
                  <a:schemeClr val="bg1"/>
                </a:solidFill>
              </a:rPr>
            </a:br>
            <a:r>
              <a:rPr lang="en-US" sz="1800">
                <a:solidFill>
                  <a:schemeClr val="bg1"/>
                </a:solidFill>
              </a:rPr>
              <a:t>Type</a:t>
            </a:r>
          </a:p>
        </p:txBody>
      </p:sp>
      <p:sp>
        <p:nvSpPr>
          <p:cNvPr id="21549" name="Text Box 105"/>
          <p:cNvSpPr txBox="1">
            <a:spLocks noChangeArrowheads="1"/>
          </p:cNvSpPr>
          <p:nvPr/>
        </p:nvSpPr>
        <p:spPr bwMode="auto">
          <a:xfrm>
            <a:off x="414338" y="4046538"/>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Coverage</a:t>
            </a:r>
            <a:br>
              <a:rPr lang="en-US" sz="1600">
                <a:solidFill>
                  <a:schemeClr val="bg1"/>
                </a:solidFill>
              </a:rPr>
            </a:br>
            <a:r>
              <a:rPr lang="en-US" sz="1600">
                <a:solidFill>
                  <a:schemeClr val="bg1"/>
                </a:solidFill>
              </a:rPr>
              <a:t>Type</a:t>
            </a:r>
          </a:p>
        </p:txBody>
      </p:sp>
      <p:sp>
        <p:nvSpPr>
          <p:cNvPr id="21550" name="Text Box 106"/>
          <p:cNvSpPr txBox="1">
            <a:spLocks noChangeArrowheads="1"/>
          </p:cNvSpPr>
          <p:nvPr/>
        </p:nvSpPr>
        <p:spPr bwMode="auto">
          <a:xfrm>
            <a:off x="414338" y="5622925"/>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Exposure</a:t>
            </a:r>
            <a:br>
              <a:rPr lang="en-US" sz="1600">
                <a:solidFill>
                  <a:schemeClr val="bg1"/>
                </a:solidFill>
              </a:rPr>
            </a:br>
            <a:r>
              <a:rPr lang="en-US" sz="1600">
                <a:solidFill>
                  <a:schemeClr val="bg1"/>
                </a:solidFill>
              </a:rPr>
              <a:t>Type</a:t>
            </a:r>
          </a:p>
        </p:txBody>
      </p:sp>
      <p:sp>
        <p:nvSpPr>
          <p:cNvPr id="21551" name="Text Box 126"/>
          <p:cNvSpPr txBox="1">
            <a:spLocks noChangeArrowheads="1"/>
          </p:cNvSpPr>
          <p:nvPr/>
        </p:nvSpPr>
        <p:spPr bwMode="auto">
          <a:xfrm>
            <a:off x="414338" y="4810125"/>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Coverage</a:t>
            </a:r>
            <a:br>
              <a:rPr lang="en-US" sz="1600">
                <a:solidFill>
                  <a:schemeClr val="bg1"/>
                </a:solidFill>
              </a:rPr>
            </a:br>
            <a:r>
              <a:rPr lang="en-US" sz="1600">
                <a:solidFill>
                  <a:schemeClr val="bg1"/>
                </a:solidFill>
              </a:rPr>
              <a:t>Subtype</a:t>
            </a:r>
          </a:p>
        </p:txBody>
      </p:sp>
      <p:sp>
        <p:nvSpPr>
          <p:cNvPr id="21552" name="Text Box 103"/>
          <p:cNvSpPr txBox="1">
            <a:spLocks noChangeArrowheads="1"/>
          </p:cNvSpPr>
          <p:nvPr/>
        </p:nvSpPr>
        <p:spPr bwMode="auto">
          <a:xfrm>
            <a:off x="414338" y="1858963"/>
            <a:ext cx="1211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LOBCode</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|EOS~002|</a:t>
            </a:r>
            <a:endParaRPr lang="en-US" sz="100" dirty="0" err="1" smtClean="0">
              <a:solidFill>
                <a:srgbClr val="FFFFFF"/>
              </a:solidFill>
              <a:latin typeface="Arial"/>
              <a:cs typeface="Calibri" pitchFamily="34" charset="0"/>
            </a:endParaRPr>
          </a:p>
        </p:txBody>
      </p:sp>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eaLnBrk="1" hangingPunct="1"/>
            <a:r>
              <a:rPr lang="en-US" dirty="0" smtClean="0"/>
              <a:t>Describe the purpose of the Line of Business model</a:t>
            </a:r>
          </a:p>
          <a:p>
            <a:pPr lvl="1" eaLnBrk="1" hangingPunct="1"/>
            <a:r>
              <a:rPr lang="en-US" dirty="0" smtClean="0"/>
              <a:t>Describe how the LOB </a:t>
            </a:r>
            <a:r>
              <a:rPr lang="en-US" dirty="0" err="1" smtClean="0"/>
              <a:t>typelists</a:t>
            </a:r>
            <a:r>
              <a:rPr lang="en-US" dirty="0" smtClean="0"/>
              <a:t> define the LOB model</a:t>
            </a:r>
          </a:p>
          <a:p>
            <a:pPr lvl="1" eaLnBrk="1" hangingPunct="1"/>
            <a:r>
              <a:rPr lang="en-US" dirty="0" smtClean="0"/>
              <a:t>Configure LOB </a:t>
            </a:r>
            <a:r>
              <a:rPr lang="en-US" dirty="0" err="1" smtClean="0"/>
              <a:t>typelists</a:t>
            </a:r>
            <a:endParaRPr lang="en-US" dirty="0" smtClean="0"/>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|EOS~020|</a:t>
            </a:r>
            <a:endParaRPr lang="en-US" sz="100" dirty="0" err="1" smtClean="0">
              <a:solidFill>
                <a:srgbClr val="FFFFFF"/>
              </a:solidFill>
              <a:latin typeface="Arial"/>
              <a:cs typeface="Calibri" pitchFamily="34" charset="0"/>
            </a:endParaRPr>
          </a:p>
        </p:txBody>
      </p:sp>
      <p:sp>
        <p:nvSpPr>
          <p:cNvPr id="22530" name="Line 116"/>
          <p:cNvSpPr>
            <a:spLocks noChangeShapeType="1"/>
          </p:cNvSpPr>
          <p:nvPr/>
        </p:nvSpPr>
        <p:spPr bwMode="auto">
          <a:xfrm>
            <a:off x="2641600" y="3546475"/>
            <a:ext cx="1381125" cy="4397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1" name="Line 113"/>
          <p:cNvSpPr>
            <a:spLocks noChangeShapeType="1"/>
          </p:cNvSpPr>
          <p:nvPr/>
        </p:nvSpPr>
        <p:spPr bwMode="auto">
          <a:xfrm flipH="1">
            <a:off x="6207125" y="1543050"/>
            <a:ext cx="534988" cy="3048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2" name="Line 113"/>
          <p:cNvSpPr>
            <a:spLocks noChangeShapeType="1"/>
          </p:cNvSpPr>
          <p:nvPr/>
        </p:nvSpPr>
        <p:spPr bwMode="auto">
          <a:xfrm>
            <a:off x="6437313" y="1504950"/>
            <a:ext cx="684212" cy="3333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3" name="Line 2"/>
          <p:cNvSpPr>
            <a:spLocks noChangeShapeType="1"/>
          </p:cNvSpPr>
          <p:nvPr/>
        </p:nvSpPr>
        <p:spPr bwMode="auto">
          <a:xfrm flipH="1">
            <a:off x="2511425" y="1192213"/>
            <a:ext cx="1588" cy="6286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4" name="Line 115"/>
          <p:cNvSpPr>
            <a:spLocks noChangeShapeType="1"/>
          </p:cNvSpPr>
          <p:nvPr/>
        </p:nvSpPr>
        <p:spPr bwMode="auto">
          <a:xfrm>
            <a:off x="2438400" y="3362325"/>
            <a:ext cx="12700" cy="627063"/>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5" name="Line 119"/>
          <p:cNvSpPr>
            <a:spLocks noChangeShapeType="1"/>
          </p:cNvSpPr>
          <p:nvPr/>
        </p:nvSpPr>
        <p:spPr bwMode="auto">
          <a:xfrm>
            <a:off x="6280150" y="3509963"/>
            <a:ext cx="3175" cy="4714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6" name="Line 120"/>
          <p:cNvSpPr>
            <a:spLocks noChangeShapeType="1"/>
          </p:cNvSpPr>
          <p:nvPr/>
        </p:nvSpPr>
        <p:spPr bwMode="auto">
          <a:xfrm>
            <a:off x="7208838" y="3384550"/>
            <a:ext cx="0" cy="6048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37" name="Line 2"/>
          <p:cNvSpPr>
            <a:spLocks noChangeShapeType="1"/>
          </p:cNvSpPr>
          <p:nvPr/>
        </p:nvSpPr>
        <p:spPr bwMode="auto">
          <a:xfrm flipH="1">
            <a:off x="2511425" y="2208213"/>
            <a:ext cx="1588" cy="6286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38" name="Rectangle 3"/>
          <p:cNvSpPr>
            <a:spLocks noGrp="1" noChangeArrowheads="1"/>
          </p:cNvSpPr>
          <p:nvPr>
            <p:ph type="title"/>
          </p:nvPr>
        </p:nvSpPr>
        <p:spPr/>
        <p:txBody>
          <a:bodyPr/>
          <a:lstStyle/>
          <a:p>
            <a:pPr eaLnBrk="1" hangingPunct="1"/>
            <a:r>
              <a:rPr lang="en-US" smtClean="0"/>
              <a:t>Line of business levels: Review</a:t>
            </a:r>
          </a:p>
        </p:txBody>
      </p:sp>
      <p:grpSp>
        <p:nvGrpSpPr>
          <p:cNvPr id="22539" name="Group 4"/>
          <p:cNvGrpSpPr>
            <a:grpSpLocks/>
          </p:cNvGrpSpPr>
          <p:nvPr/>
        </p:nvGrpSpPr>
        <p:grpSpPr bwMode="auto">
          <a:xfrm>
            <a:off x="2287588" y="2846388"/>
            <a:ext cx="657225" cy="739775"/>
            <a:chOff x="2324" y="435"/>
            <a:chExt cx="933" cy="1052"/>
          </a:xfrm>
        </p:grpSpPr>
        <p:sp>
          <p:nvSpPr>
            <p:cNvPr id="22727" name="AutoShape 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2728" name="Freeform 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729" name="Freeform 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730" name="Freeform 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2731" name="Group 9"/>
            <p:cNvGrpSpPr>
              <a:grpSpLocks/>
            </p:cNvGrpSpPr>
            <p:nvPr/>
          </p:nvGrpSpPr>
          <p:grpSpPr bwMode="auto">
            <a:xfrm>
              <a:off x="2889" y="957"/>
              <a:ext cx="348" cy="510"/>
              <a:chOff x="2784" y="3210"/>
              <a:chExt cx="523" cy="772"/>
            </a:xfrm>
          </p:grpSpPr>
          <p:sp>
            <p:nvSpPr>
              <p:cNvPr id="22732"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733"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734"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735"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2540" name="Text Box 14"/>
          <p:cNvSpPr txBox="1">
            <a:spLocks noChangeArrowheads="1"/>
          </p:cNvSpPr>
          <p:nvPr/>
        </p:nvSpPr>
        <p:spPr bwMode="auto">
          <a:xfrm>
            <a:off x="2979738" y="2900363"/>
            <a:ext cx="1079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Personal</a:t>
            </a:r>
            <a:br>
              <a:rPr lang="en-US" sz="1800">
                <a:solidFill>
                  <a:schemeClr val="bg1"/>
                </a:solidFill>
              </a:rPr>
            </a:br>
            <a:r>
              <a:rPr lang="en-US" sz="1800">
                <a:solidFill>
                  <a:schemeClr val="bg1"/>
                </a:solidFill>
              </a:rPr>
              <a:t>Auto</a:t>
            </a:r>
          </a:p>
        </p:txBody>
      </p:sp>
      <p:grpSp>
        <p:nvGrpSpPr>
          <p:cNvPr id="22541" name="Group 15"/>
          <p:cNvGrpSpPr>
            <a:grpSpLocks/>
          </p:cNvGrpSpPr>
          <p:nvPr/>
        </p:nvGrpSpPr>
        <p:grpSpPr bwMode="auto">
          <a:xfrm>
            <a:off x="5938838" y="2867025"/>
            <a:ext cx="657225" cy="739775"/>
            <a:chOff x="2324" y="435"/>
            <a:chExt cx="933" cy="1052"/>
          </a:xfrm>
        </p:grpSpPr>
        <p:sp>
          <p:nvSpPr>
            <p:cNvPr id="22718" name="AutoShape 1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2719" name="Freeform 1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720" name="Freeform 1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721" name="Freeform 1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2722" name="Group 20"/>
            <p:cNvGrpSpPr>
              <a:grpSpLocks/>
            </p:cNvGrpSpPr>
            <p:nvPr/>
          </p:nvGrpSpPr>
          <p:grpSpPr bwMode="auto">
            <a:xfrm>
              <a:off x="2889" y="957"/>
              <a:ext cx="348" cy="510"/>
              <a:chOff x="2784" y="3210"/>
              <a:chExt cx="523" cy="772"/>
            </a:xfrm>
          </p:grpSpPr>
          <p:sp>
            <p:nvSpPr>
              <p:cNvPr id="22723" name="AutoShape 2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724" name="AutoShape 2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725" name="AutoShape 2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726" name="Oval 2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2542" name="Text Box 25"/>
          <p:cNvSpPr txBox="1">
            <a:spLocks noChangeArrowheads="1"/>
          </p:cNvSpPr>
          <p:nvPr/>
        </p:nvSpPr>
        <p:spPr bwMode="auto">
          <a:xfrm>
            <a:off x="4572000" y="2900363"/>
            <a:ext cx="13954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a:t>
            </a:r>
            <a:br>
              <a:rPr lang="en-US" sz="1800">
                <a:solidFill>
                  <a:schemeClr val="bg1"/>
                </a:solidFill>
              </a:rPr>
            </a:br>
            <a:r>
              <a:rPr lang="en-US" sz="1800">
                <a:solidFill>
                  <a:schemeClr val="bg1"/>
                </a:solidFill>
              </a:rPr>
              <a:t>Property</a:t>
            </a:r>
          </a:p>
        </p:txBody>
      </p:sp>
      <p:sp>
        <p:nvSpPr>
          <p:cNvPr id="22543" name="Text Box 26"/>
          <p:cNvSpPr txBox="1">
            <a:spLocks noChangeArrowheads="1"/>
          </p:cNvSpPr>
          <p:nvPr/>
        </p:nvSpPr>
        <p:spPr bwMode="auto">
          <a:xfrm>
            <a:off x="2740025" y="4038600"/>
            <a:ext cx="9636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Compre-hensive</a:t>
            </a:r>
          </a:p>
        </p:txBody>
      </p:sp>
      <p:sp>
        <p:nvSpPr>
          <p:cNvPr id="22544" name="Freeform 27"/>
          <p:cNvSpPr>
            <a:spLocks/>
          </p:cNvSpPr>
          <p:nvPr/>
        </p:nvSpPr>
        <p:spPr bwMode="auto">
          <a:xfrm>
            <a:off x="3779838"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545" name="Text Box 28"/>
          <p:cNvSpPr txBox="1">
            <a:spLocks noChangeArrowheads="1"/>
          </p:cNvSpPr>
          <p:nvPr/>
        </p:nvSpPr>
        <p:spPr bwMode="auto">
          <a:xfrm>
            <a:off x="5116513" y="4038600"/>
            <a:ext cx="9525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rPr>
              <a:t>Building Coverage</a:t>
            </a:r>
          </a:p>
        </p:txBody>
      </p:sp>
      <p:sp>
        <p:nvSpPr>
          <p:cNvPr id="22546" name="Text Box 29"/>
          <p:cNvSpPr txBox="1">
            <a:spLocks noChangeArrowheads="1"/>
          </p:cNvSpPr>
          <p:nvPr/>
        </p:nvSpPr>
        <p:spPr bwMode="auto">
          <a:xfrm>
            <a:off x="4311650" y="4038600"/>
            <a:ext cx="6762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Colli-</a:t>
            </a:r>
            <a:br>
              <a:rPr lang="en-US" sz="1600">
                <a:solidFill>
                  <a:schemeClr val="bg1"/>
                </a:solidFill>
              </a:rPr>
            </a:br>
            <a:r>
              <a:rPr lang="en-US" sz="1600">
                <a:solidFill>
                  <a:schemeClr val="bg1"/>
                </a:solidFill>
              </a:rPr>
              <a:t>sion</a:t>
            </a:r>
          </a:p>
        </p:txBody>
      </p:sp>
      <p:sp>
        <p:nvSpPr>
          <p:cNvPr id="22547" name="Text Box 30"/>
          <p:cNvSpPr txBox="1">
            <a:spLocks noChangeArrowheads="1"/>
          </p:cNvSpPr>
          <p:nvPr/>
        </p:nvSpPr>
        <p:spPr bwMode="auto">
          <a:xfrm>
            <a:off x="7537450" y="4038600"/>
            <a:ext cx="13382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Homeowners Med. pay.</a:t>
            </a:r>
          </a:p>
        </p:txBody>
      </p:sp>
      <p:sp>
        <p:nvSpPr>
          <p:cNvPr id="22548" name="Freeform 31"/>
          <p:cNvSpPr>
            <a:spLocks/>
          </p:cNvSpPr>
          <p:nvPr/>
        </p:nvSpPr>
        <p:spPr bwMode="auto">
          <a:xfrm>
            <a:off x="2208213"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549" name="Freeform 32"/>
          <p:cNvSpPr>
            <a:spLocks/>
          </p:cNvSpPr>
          <p:nvPr/>
        </p:nvSpPr>
        <p:spPr bwMode="auto">
          <a:xfrm>
            <a:off x="6953250" y="39814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550" name="Freeform 33"/>
          <p:cNvSpPr>
            <a:spLocks/>
          </p:cNvSpPr>
          <p:nvPr/>
        </p:nvSpPr>
        <p:spPr bwMode="auto">
          <a:xfrm>
            <a:off x="6018213" y="3981450"/>
            <a:ext cx="496887"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2551" name="Group 34"/>
          <p:cNvGrpSpPr>
            <a:grpSpLocks/>
          </p:cNvGrpSpPr>
          <p:nvPr/>
        </p:nvGrpSpPr>
        <p:grpSpPr bwMode="auto">
          <a:xfrm>
            <a:off x="2282825" y="5521325"/>
            <a:ext cx="2028825" cy="781050"/>
            <a:chOff x="2539" y="3478"/>
            <a:chExt cx="1278" cy="492"/>
          </a:xfrm>
        </p:grpSpPr>
        <p:sp>
          <p:nvSpPr>
            <p:cNvPr id="22713" name="Text Box 35"/>
            <p:cNvSpPr txBox="1">
              <a:spLocks noChangeArrowheads="1"/>
            </p:cNvSpPr>
            <p:nvPr/>
          </p:nvSpPr>
          <p:spPr bwMode="auto">
            <a:xfrm>
              <a:off x="3193" y="3647"/>
              <a:ext cx="6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Vehicle</a:t>
              </a:r>
            </a:p>
          </p:txBody>
        </p:sp>
        <p:sp>
          <p:nvSpPr>
            <p:cNvPr id="22714" name="AutoShape 36"/>
            <p:cNvSpPr>
              <a:spLocks noChangeArrowheads="1"/>
            </p:cNvSpPr>
            <p:nvPr/>
          </p:nvSpPr>
          <p:spPr bwMode="auto">
            <a:xfrm rot="10800000" flipH="1">
              <a:off x="2539" y="3478"/>
              <a:ext cx="607" cy="492"/>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22715" name="Rectangle 37"/>
            <p:cNvSpPr>
              <a:spLocks noChangeArrowheads="1"/>
            </p:cNvSpPr>
            <p:nvPr/>
          </p:nvSpPr>
          <p:spPr bwMode="auto">
            <a:xfrm>
              <a:off x="2612" y="3582"/>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716" name="Rectangle 38"/>
            <p:cNvSpPr>
              <a:spLocks noChangeArrowheads="1"/>
            </p:cNvSpPr>
            <p:nvPr/>
          </p:nvSpPr>
          <p:spPr bwMode="auto">
            <a:xfrm>
              <a:off x="2608" y="3708"/>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717" name="Rectangle 39"/>
            <p:cNvSpPr>
              <a:spLocks noChangeArrowheads="1"/>
            </p:cNvSpPr>
            <p:nvPr/>
          </p:nvSpPr>
          <p:spPr bwMode="auto">
            <a:xfrm>
              <a:off x="2604" y="3834"/>
              <a:ext cx="293" cy="7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2552" name="AutoShape 40"/>
          <p:cNvSpPr>
            <a:spLocks noChangeArrowheads="1"/>
          </p:cNvSpPr>
          <p:nvPr/>
        </p:nvSpPr>
        <p:spPr bwMode="auto">
          <a:xfrm rot="-5400000">
            <a:off x="6135688"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2553" name="AutoShape 41"/>
          <p:cNvSpPr>
            <a:spLocks noChangeArrowheads="1"/>
          </p:cNvSpPr>
          <p:nvPr/>
        </p:nvSpPr>
        <p:spPr bwMode="auto">
          <a:xfrm rot="-5400000">
            <a:off x="6230938"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2554" name="AutoShape 42"/>
          <p:cNvSpPr>
            <a:spLocks noChangeArrowheads="1"/>
          </p:cNvSpPr>
          <p:nvPr/>
        </p:nvSpPr>
        <p:spPr bwMode="auto">
          <a:xfrm rot="-5400000">
            <a:off x="6311900"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22555" name="Group 43"/>
          <p:cNvGrpSpPr>
            <a:grpSpLocks/>
          </p:cNvGrpSpPr>
          <p:nvPr/>
        </p:nvGrpSpPr>
        <p:grpSpPr bwMode="auto">
          <a:xfrm>
            <a:off x="6361113" y="917575"/>
            <a:ext cx="568325" cy="474663"/>
            <a:chOff x="2940" y="226"/>
            <a:chExt cx="1120" cy="935"/>
          </a:xfrm>
        </p:grpSpPr>
        <p:sp>
          <p:nvSpPr>
            <p:cNvPr id="22693" name="Freeform 44"/>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2694" name="Group 45"/>
            <p:cNvGrpSpPr>
              <a:grpSpLocks/>
            </p:cNvGrpSpPr>
            <p:nvPr/>
          </p:nvGrpSpPr>
          <p:grpSpPr bwMode="auto">
            <a:xfrm>
              <a:off x="3341" y="722"/>
              <a:ext cx="274" cy="423"/>
              <a:chOff x="3396" y="861"/>
              <a:chExt cx="184" cy="284"/>
            </a:xfrm>
          </p:grpSpPr>
          <p:sp>
            <p:nvSpPr>
              <p:cNvPr id="22710" name="Rectangle 46"/>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11" name="Rectangle 47"/>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12" name="Freeform 48"/>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695" name="Group 49"/>
            <p:cNvGrpSpPr>
              <a:grpSpLocks/>
            </p:cNvGrpSpPr>
            <p:nvPr/>
          </p:nvGrpSpPr>
          <p:grpSpPr bwMode="auto">
            <a:xfrm>
              <a:off x="3171" y="400"/>
              <a:ext cx="127" cy="177"/>
              <a:chOff x="2797" y="1581"/>
              <a:chExt cx="49" cy="68"/>
            </a:xfrm>
          </p:grpSpPr>
          <p:sp>
            <p:nvSpPr>
              <p:cNvPr id="22706" name="Rectangle 5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07" name="Rectangle 5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08" name="Rectangle 5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09" name="Rectangle 5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2696" name="Group 54"/>
            <p:cNvGrpSpPr>
              <a:grpSpLocks/>
            </p:cNvGrpSpPr>
            <p:nvPr/>
          </p:nvGrpSpPr>
          <p:grpSpPr bwMode="auto">
            <a:xfrm>
              <a:off x="3684" y="400"/>
              <a:ext cx="127" cy="177"/>
              <a:chOff x="2797" y="1581"/>
              <a:chExt cx="49" cy="68"/>
            </a:xfrm>
          </p:grpSpPr>
          <p:sp>
            <p:nvSpPr>
              <p:cNvPr id="22702" name="Rectangle 55"/>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03" name="Rectangle 56"/>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04" name="Rectangle 57"/>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05" name="Rectangle 58"/>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2697" name="Group 59"/>
            <p:cNvGrpSpPr>
              <a:grpSpLocks/>
            </p:cNvGrpSpPr>
            <p:nvPr/>
          </p:nvGrpSpPr>
          <p:grpSpPr bwMode="auto">
            <a:xfrm>
              <a:off x="3420" y="400"/>
              <a:ext cx="127" cy="177"/>
              <a:chOff x="2797" y="1581"/>
              <a:chExt cx="49" cy="68"/>
            </a:xfrm>
          </p:grpSpPr>
          <p:sp>
            <p:nvSpPr>
              <p:cNvPr id="22698" name="Rectangle 6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99" name="Rectangle 6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00" name="Rectangle 6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01" name="Rectangle 6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22556" name="Group 64"/>
          <p:cNvGrpSpPr>
            <a:grpSpLocks/>
          </p:cNvGrpSpPr>
          <p:nvPr/>
        </p:nvGrpSpPr>
        <p:grpSpPr bwMode="auto">
          <a:xfrm>
            <a:off x="6751638" y="1238250"/>
            <a:ext cx="244475" cy="358775"/>
            <a:chOff x="2784" y="3210"/>
            <a:chExt cx="523" cy="772"/>
          </a:xfrm>
        </p:grpSpPr>
        <p:sp>
          <p:nvSpPr>
            <p:cNvPr id="22689" name="AutoShape 6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90" name="AutoShape 6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91" name="AutoShape 6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692" name="Oval 6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22557" name="AutoShape 69"/>
          <p:cNvSpPr>
            <a:spLocks noChangeArrowheads="1"/>
          </p:cNvSpPr>
          <p:nvPr/>
        </p:nvSpPr>
        <p:spPr bwMode="auto">
          <a:xfrm rot="-5400000">
            <a:off x="2090738"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2558" name="AutoShape 70"/>
          <p:cNvSpPr>
            <a:spLocks noChangeArrowheads="1"/>
          </p:cNvSpPr>
          <p:nvPr/>
        </p:nvSpPr>
        <p:spPr bwMode="auto">
          <a:xfrm rot="-5400000">
            <a:off x="2185988"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2559" name="AutoShape 71"/>
          <p:cNvSpPr>
            <a:spLocks noChangeArrowheads="1"/>
          </p:cNvSpPr>
          <p:nvPr/>
        </p:nvSpPr>
        <p:spPr bwMode="auto">
          <a:xfrm rot="-5400000">
            <a:off x="2266950"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22560" name="Group 72"/>
          <p:cNvGrpSpPr>
            <a:grpSpLocks/>
          </p:cNvGrpSpPr>
          <p:nvPr/>
        </p:nvGrpSpPr>
        <p:grpSpPr bwMode="auto">
          <a:xfrm>
            <a:off x="2355850" y="911225"/>
            <a:ext cx="460375" cy="400050"/>
            <a:chOff x="2340" y="2369"/>
            <a:chExt cx="399" cy="348"/>
          </a:xfrm>
        </p:grpSpPr>
        <p:sp>
          <p:nvSpPr>
            <p:cNvPr id="22679" name="Freeform 73"/>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0" name="Freeform 74"/>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1" name="Freeform 75"/>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2" name="Freeform 76"/>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3" name="Freeform 77"/>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4" name="Freeform 78"/>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5" name="Freeform 79"/>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6" name="Freeform 80"/>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7" name="Freeform 81"/>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8" name="Freeform 82"/>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561" name="Group 83"/>
          <p:cNvGrpSpPr>
            <a:grpSpLocks/>
          </p:cNvGrpSpPr>
          <p:nvPr/>
        </p:nvGrpSpPr>
        <p:grpSpPr bwMode="auto">
          <a:xfrm>
            <a:off x="2706688" y="1238250"/>
            <a:ext cx="244475" cy="358775"/>
            <a:chOff x="2784" y="3210"/>
            <a:chExt cx="523" cy="772"/>
          </a:xfrm>
        </p:grpSpPr>
        <p:sp>
          <p:nvSpPr>
            <p:cNvPr id="22675" name="AutoShape 8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76" name="AutoShape 8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77" name="AutoShape 8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678" name="Oval 8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22562" name="Group 88"/>
          <p:cNvGrpSpPr>
            <a:grpSpLocks/>
          </p:cNvGrpSpPr>
          <p:nvPr/>
        </p:nvGrpSpPr>
        <p:grpSpPr bwMode="auto">
          <a:xfrm>
            <a:off x="6880225" y="2867025"/>
            <a:ext cx="657225" cy="739775"/>
            <a:chOff x="2324" y="435"/>
            <a:chExt cx="933" cy="1052"/>
          </a:xfrm>
        </p:grpSpPr>
        <p:sp>
          <p:nvSpPr>
            <p:cNvPr id="22666" name="AutoShape 8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2667" name="Freeform 9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668" name="Freeform 9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2669" name="Freeform 9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2670" name="Group 93"/>
            <p:cNvGrpSpPr>
              <a:grpSpLocks/>
            </p:cNvGrpSpPr>
            <p:nvPr/>
          </p:nvGrpSpPr>
          <p:grpSpPr bwMode="auto">
            <a:xfrm>
              <a:off x="2889" y="957"/>
              <a:ext cx="348" cy="510"/>
              <a:chOff x="2784" y="3210"/>
              <a:chExt cx="523" cy="772"/>
            </a:xfrm>
          </p:grpSpPr>
          <p:sp>
            <p:nvSpPr>
              <p:cNvPr id="22671" name="AutoShape 9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72" name="AutoShape 9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73" name="AutoShape 9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674" name="Oval 9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2563" name="Text Box 98"/>
          <p:cNvSpPr txBox="1">
            <a:spLocks noChangeArrowheads="1"/>
          </p:cNvSpPr>
          <p:nvPr/>
        </p:nvSpPr>
        <p:spPr bwMode="auto">
          <a:xfrm>
            <a:off x="7874000" y="5634038"/>
            <a:ext cx="10128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Medical</a:t>
            </a:r>
            <a:br>
              <a:rPr lang="en-US" sz="1600">
                <a:solidFill>
                  <a:schemeClr val="bg1"/>
                </a:solidFill>
              </a:rPr>
            </a:br>
            <a:r>
              <a:rPr lang="en-US" sz="1600">
                <a:solidFill>
                  <a:schemeClr val="bg1"/>
                </a:solidFill>
              </a:rPr>
              <a:t>Payments</a:t>
            </a:r>
          </a:p>
        </p:txBody>
      </p:sp>
      <p:sp>
        <p:nvSpPr>
          <p:cNvPr id="22564" name="AutoShape 99"/>
          <p:cNvSpPr>
            <a:spLocks noChangeArrowheads="1"/>
          </p:cNvSpPr>
          <p:nvPr/>
        </p:nvSpPr>
        <p:spPr bwMode="auto">
          <a:xfrm rot="10800000" flipH="1">
            <a:off x="6835775" y="5521325"/>
            <a:ext cx="963613" cy="781050"/>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22565" name="Rectangle 100"/>
          <p:cNvSpPr>
            <a:spLocks noChangeArrowheads="1"/>
          </p:cNvSpPr>
          <p:nvPr/>
        </p:nvSpPr>
        <p:spPr bwMode="auto">
          <a:xfrm>
            <a:off x="6951663" y="5686425"/>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66" name="Rectangle 101"/>
          <p:cNvSpPr>
            <a:spLocks noChangeArrowheads="1"/>
          </p:cNvSpPr>
          <p:nvPr/>
        </p:nvSpPr>
        <p:spPr bwMode="auto">
          <a:xfrm>
            <a:off x="6945313" y="5886450"/>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67" name="Rectangle 102"/>
          <p:cNvSpPr>
            <a:spLocks noChangeArrowheads="1"/>
          </p:cNvSpPr>
          <p:nvPr/>
        </p:nvSpPr>
        <p:spPr bwMode="auto">
          <a:xfrm>
            <a:off x="6938963" y="6086475"/>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68" name="Text Box 103"/>
          <p:cNvSpPr txBox="1">
            <a:spLocks noChangeArrowheads="1"/>
          </p:cNvSpPr>
          <p:nvPr/>
        </p:nvSpPr>
        <p:spPr bwMode="auto">
          <a:xfrm>
            <a:off x="414338" y="828675"/>
            <a:ext cx="1565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LossType</a:t>
            </a:r>
          </a:p>
        </p:txBody>
      </p:sp>
      <p:sp>
        <p:nvSpPr>
          <p:cNvPr id="22569" name="Text Box 104"/>
          <p:cNvSpPr txBox="1">
            <a:spLocks noChangeArrowheads="1"/>
          </p:cNvSpPr>
          <p:nvPr/>
        </p:nvSpPr>
        <p:spPr bwMode="auto">
          <a:xfrm>
            <a:off x="414338" y="289877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Policy</a:t>
            </a:r>
            <a:br>
              <a:rPr lang="en-US" sz="1800">
                <a:solidFill>
                  <a:schemeClr val="bg1"/>
                </a:solidFill>
              </a:rPr>
            </a:br>
            <a:r>
              <a:rPr lang="en-US" sz="1800">
                <a:solidFill>
                  <a:schemeClr val="bg1"/>
                </a:solidFill>
              </a:rPr>
              <a:t>Type</a:t>
            </a:r>
          </a:p>
        </p:txBody>
      </p:sp>
      <p:sp>
        <p:nvSpPr>
          <p:cNvPr id="22570" name="Text Box 105"/>
          <p:cNvSpPr txBox="1">
            <a:spLocks noChangeArrowheads="1"/>
          </p:cNvSpPr>
          <p:nvPr/>
        </p:nvSpPr>
        <p:spPr bwMode="auto">
          <a:xfrm>
            <a:off x="414338" y="4046538"/>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Coverage</a:t>
            </a:r>
            <a:br>
              <a:rPr lang="en-US" sz="1600">
                <a:solidFill>
                  <a:schemeClr val="bg1"/>
                </a:solidFill>
              </a:rPr>
            </a:br>
            <a:r>
              <a:rPr lang="en-US" sz="1600">
                <a:solidFill>
                  <a:schemeClr val="bg1"/>
                </a:solidFill>
              </a:rPr>
              <a:t>Type</a:t>
            </a:r>
          </a:p>
        </p:txBody>
      </p:sp>
      <p:sp>
        <p:nvSpPr>
          <p:cNvPr id="22571" name="Text Box 106"/>
          <p:cNvSpPr txBox="1">
            <a:spLocks noChangeArrowheads="1"/>
          </p:cNvSpPr>
          <p:nvPr/>
        </p:nvSpPr>
        <p:spPr bwMode="auto">
          <a:xfrm>
            <a:off x="414338" y="5622925"/>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Exposure</a:t>
            </a:r>
            <a:br>
              <a:rPr lang="en-US" sz="1600">
                <a:solidFill>
                  <a:schemeClr val="bg1"/>
                </a:solidFill>
              </a:rPr>
            </a:br>
            <a:r>
              <a:rPr lang="en-US" sz="1600">
                <a:solidFill>
                  <a:schemeClr val="bg1"/>
                </a:solidFill>
              </a:rPr>
              <a:t>Type</a:t>
            </a:r>
          </a:p>
        </p:txBody>
      </p:sp>
      <p:sp>
        <p:nvSpPr>
          <p:cNvPr id="22572" name="Line 113"/>
          <p:cNvSpPr>
            <a:spLocks noChangeShapeType="1"/>
          </p:cNvSpPr>
          <p:nvPr/>
        </p:nvSpPr>
        <p:spPr bwMode="auto">
          <a:xfrm flipH="1">
            <a:off x="6253163" y="2346325"/>
            <a:ext cx="0" cy="51752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3" name="Line 114"/>
          <p:cNvSpPr>
            <a:spLocks noChangeShapeType="1"/>
          </p:cNvSpPr>
          <p:nvPr/>
        </p:nvSpPr>
        <p:spPr bwMode="auto">
          <a:xfrm>
            <a:off x="7208838" y="2255838"/>
            <a:ext cx="0" cy="6048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74" name="Line 121"/>
          <p:cNvSpPr>
            <a:spLocks noChangeShapeType="1"/>
          </p:cNvSpPr>
          <p:nvPr/>
        </p:nvSpPr>
        <p:spPr bwMode="auto">
          <a:xfrm>
            <a:off x="7208838" y="4619625"/>
            <a:ext cx="0" cy="890588"/>
          </a:xfrm>
          <a:prstGeom prst="line">
            <a:avLst/>
          </a:prstGeom>
          <a:noFill/>
          <a:ln w="38100" cmpd="dbl">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75" name="Line 122"/>
          <p:cNvSpPr>
            <a:spLocks noChangeShapeType="1"/>
          </p:cNvSpPr>
          <p:nvPr/>
        </p:nvSpPr>
        <p:spPr bwMode="auto">
          <a:xfrm>
            <a:off x="2466975" y="4630738"/>
            <a:ext cx="0" cy="879475"/>
          </a:xfrm>
          <a:prstGeom prst="line">
            <a:avLst/>
          </a:prstGeom>
          <a:noFill/>
          <a:ln w="38100" cmpd="dbl">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76" name="Line 124"/>
          <p:cNvSpPr>
            <a:spLocks noChangeShapeType="1"/>
          </p:cNvSpPr>
          <p:nvPr/>
        </p:nvSpPr>
        <p:spPr bwMode="auto">
          <a:xfrm flipH="1">
            <a:off x="2992438" y="4619625"/>
            <a:ext cx="1044575" cy="885825"/>
          </a:xfrm>
          <a:prstGeom prst="line">
            <a:avLst/>
          </a:prstGeom>
          <a:noFill/>
          <a:ln w="38100" cmpd="dbl">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77" name="Text Box 126"/>
          <p:cNvSpPr txBox="1">
            <a:spLocks noChangeArrowheads="1"/>
          </p:cNvSpPr>
          <p:nvPr/>
        </p:nvSpPr>
        <p:spPr bwMode="auto">
          <a:xfrm>
            <a:off x="414338" y="4810125"/>
            <a:ext cx="11144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Coverage</a:t>
            </a:r>
            <a:br>
              <a:rPr lang="en-US" sz="1600">
                <a:solidFill>
                  <a:schemeClr val="bg1"/>
                </a:solidFill>
              </a:rPr>
            </a:br>
            <a:r>
              <a:rPr lang="en-US" sz="1600">
                <a:solidFill>
                  <a:schemeClr val="bg1"/>
                </a:solidFill>
              </a:rPr>
              <a:t>Subtype</a:t>
            </a:r>
          </a:p>
        </p:txBody>
      </p:sp>
      <p:sp>
        <p:nvSpPr>
          <p:cNvPr id="22578" name="Text Box 127"/>
          <p:cNvSpPr txBox="1">
            <a:spLocks noChangeArrowheads="1"/>
          </p:cNvSpPr>
          <p:nvPr/>
        </p:nvSpPr>
        <p:spPr bwMode="auto">
          <a:xfrm>
            <a:off x="7064375" y="828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Property</a:t>
            </a:r>
          </a:p>
        </p:txBody>
      </p:sp>
      <p:sp>
        <p:nvSpPr>
          <p:cNvPr id="22579" name="Text Box 128"/>
          <p:cNvSpPr txBox="1">
            <a:spLocks noChangeArrowheads="1"/>
          </p:cNvSpPr>
          <p:nvPr/>
        </p:nvSpPr>
        <p:spPr bwMode="auto">
          <a:xfrm>
            <a:off x="3040063" y="828675"/>
            <a:ext cx="595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Auto</a:t>
            </a:r>
          </a:p>
        </p:txBody>
      </p:sp>
      <p:sp>
        <p:nvSpPr>
          <p:cNvPr id="22580" name="Text Box 129"/>
          <p:cNvSpPr txBox="1">
            <a:spLocks noChangeArrowheads="1"/>
          </p:cNvSpPr>
          <p:nvPr/>
        </p:nvSpPr>
        <p:spPr bwMode="auto">
          <a:xfrm>
            <a:off x="7591425" y="2900363"/>
            <a:ext cx="153511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Homeowners</a:t>
            </a:r>
          </a:p>
        </p:txBody>
      </p:sp>
      <p:grpSp>
        <p:nvGrpSpPr>
          <p:cNvPr id="22581" name="Group 89"/>
          <p:cNvGrpSpPr>
            <a:grpSpLocks/>
          </p:cNvGrpSpPr>
          <p:nvPr/>
        </p:nvGrpSpPr>
        <p:grpSpPr bwMode="auto">
          <a:xfrm>
            <a:off x="2271713" y="1814513"/>
            <a:ext cx="638175" cy="720725"/>
            <a:chOff x="2358" y="1480"/>
            <a:chExt cx="414" cy="466"/>
          </a:xfrm>
        </p:grpSpPr>
        <p:sp>
          <p:nvSpPr>
            <p:cNvPr id="22649" name="AutoShape 90"/>
            <p:cNvSpPr>
              <a:spLocks noChangeArrowheads="1"/>
            </p:cNvSpPr>
            <p:nvPr/>
          </p:nvSpPr>
          <p:spPr bwMode="auto">
            <a:xfrm rot="-5400000">
              <a:off x="2332" y="1506"/>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22650" name="Group 91"/>
            <p:cNvGrpSpPr>
              <a:grpSpLocks/>
            </p:cNvGrpSpPr>
            <p:nvPr/>
          </p:nvGrpSpPr>
          <p:grpSpPr bwMode="auto">
            <a:xfrm>
              <a:off x="2388" y="1505"/>
              <a:ext cx="290" cy="252"/>
              <a:chOff x="2340" y="2369"/>
              <a:chExt cx="399" cy="348"/>
            </a:xfrm>
          </p:grpSpPr>
          <p:sp>
            <p:nvSpPr>
              <p:cNvPr id="22656" name="Freeform 92"/>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57" name="Freeform 93"/>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58" name="Freeform 94"/>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59" name="Freeform 95"/>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0" name="Freeform 96"/>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1" name="Freeform 97"/>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2" name="Freeform 98"/>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3" name="Freeform 99"/>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4" name="Freeform 100"/>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5" name="Freeform 101"/>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651" name="Group 102"/>
            <p:cNvGrpSpPr>
              <a:grpSpLocks/>
            </p:cNvGrpSpPr>
            <p:nvPr/>
          </p:nvGrpSpPr>
          <p:grpSpPr bwMode="auto">
            <a:xfrm>
              <a:off x="2620" y="1716"/>
              <a:ext cx="156" cy="227"/>
              <a:chOff x="2784" y="3210"/>
              <a:chExt cx="523" cy="772"/>
            </a:xfrm>
          </p:grpSpPr>
          <p:sp>
            <p:nvSpPr>
              <p:cNvPr id="22652" name="AutoShape 10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53" name="AutoShape 10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54" name="AutoShape 10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655" name="Oval 10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2582" name="Group 110"/>
          <p:cNvGrpSpPr>
            <a:grpSpLocks/>
          </p:cNvGrpSpPr>
          <p:nvPr/>
        </p:nvGrpSpPr>
        <p:grpSpPr bwMode="auto">
          <a:xfrm>
            <a:off x="5943600" y="1852613"/>
            <a:ext cx="647700" cy="727075"/>
            <a:chOff x="5712" y="1748"/>
            <a:chExt cx="414" cy="466"/>
          </a:xfrm>
        </p:grpSpPr>
        <p:sp>
          <p:nvSpPr>
            <p:cNvPr id="22622"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22623" name="Group 112"/>
            <p:cNvGrpSpPr>
              <a:grpSpLocks/>
            </p:cNvGrpSpPr>
            <p:nvPr/>
          </p:nvGrpSpPr>
          <p:grpSpPr bwMode="auto">
            <a:xfrm>
              <a:off x="5717" y="1777"/>
              <a:ext cx="358" cy="299"/>
              <a:chOff x="2940" y="226"/>
              <a:chExt cx="1120" cy="935"/>
            </a:xfrm>
          </p:grpSpPr>
          <p:sp>
            <p:nvSpPr>
              <p:cNvPr id="22629"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2630" name="Group 114"/>
              <p:cNvGrpSpPr>
                <a:grpSpLocks/>
              </p:cNvGrpSpPr>
              <p:nvPr/>
            </p:nvGrpSpPr>
            <p:grpSpPr bwMode="auto">
              <a:xfrm>
                <a:off x="3341" y="722"/>
                <a:ext cx="274" cy="423"/>
                <a:chOff x="3396" y="861"/>
                <a:chExt cx="184" cy="284"/>
              </a:xfrm>
            </p:grpSpPr>
            <p:sp>
              <p:nvSpPr>
                <p:cNvPr id="22646"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47"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48"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631" name="Group 118"/>
              <p:cNvGrpSpPr>
                <a:grpSpLocks/>
              </p:cNvGrpSpPr>
              <p:nvPr/>
            </p:nvGrpSpPr>
            <p:grpSpPr bwMode="auto">
              <a:xfrm>
                <a:off x="3171" y="400"/>
                <a:ext cx="127" cy="177"/>
                <a:chOff x="2797" y="1581"/>
                <a:chExt cx="49" cy="68"/>
              </a:xfrm>
            </p:grpSpPr>
            <p:sp>
              <p:nvSpPr>
                <p:cNvPr id="22642"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43"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44"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45"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2632" name="Group 123"/>
              <p:cNvGrpSpPr>
                <a:grpSpLocks/>
              </p:cNvGrpSpPr>
              <p:nvPr/>
            </p:nvGrpSpPr>
            <p:grpSpPr bwMode="auto">
              <a:xfrm>
                <a:off x="3684" y="400"/>
                <a:ext cx="127" cy="177"/>
                <a:chOff x="2797" y="1581"/>
                <a:chExt cx="49" cy="68"/>
              </a:xfrm>
            </p:grpSpPr>
            <p:sp>
              <p:nvSpPr>
                <p:cNvPr id="22638"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39"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40"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41"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2633" name="Group 128"/>
              <p:cNvGrpSpPr>
                <a:grpSpLocks/>
              </p:cNvGrpSpPr>
              <p:nvPr/>
            </p:nvGrpSpPr>
            <p:grpSpPr bwMode="auto">
              <a:xfrm>
                <a:off x="3420" y="400"/>
                <a:ext cx="127" cy="177"/>
                <a:chOff x="2797" y="1581"/>
                <a:chExt cx="49" cy="68"/>
              </a:xfrm>
            </p:grpSpPr>
            <p:sp>
              <p:nvSpPr>
                <p:cNvPr id="22634"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35"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36"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37"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22624" name="Group 133"/>
            <p:cNvGrpSpPr>
              <a:grpSpLocks/>
            </p:cNvGrpSpPr>
            <p:nvPr/>
          </p:nvGrpSpPr>
          <p:grpSpPr bwMode="auto">
            <a:xfrm>
              <a:off x="5974" y="1984"/>
              <a:ext cx="156" cy="227"/>
              <a:chOff x="2784" y="3210"/>
              <a:chExt cx="523" cy="772"/>
            </a:xfrm>
          </p:grpSpPr>
          <p:sp>
            <p:nvSpPr>
              <p:cNvPr id="22625"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26"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27"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628"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2583" name="Text Box 103"/>
          <p:cNvSpPr txBox="1">
            <a:spLocks noChangeArrowheads="1"/>
          </p:cNvSpPr>
          <p:nvPr/>
        </p:nvSpPr>
        <p:spPr bwMode="auto">
          <a:xfrm>
            <a:off x="414338" y="1858963"/>
            <a:ext cx="1211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LOBCode</a:t>
            </a:r>
          </a:p>
        </p:txBody>
      </p:sp>
      <p:grpSp>
        <p:nvGrpSpPr>
          <p:cNvPr id="22584" name="Group 110"/>
          <p:cNvGrpSpPr>
            <a:grpSpLocks/>
          </p:cNvGrpSpPr>
          <p:nvPr/>
        </p:nvGrpSpPr>
        <p:grpSpPr bwMode="auto">
          <a:xfrm>
            <a:off x="6873875" y="1852613"/>
            <a:ext cx="647700" cy="727075"/>
            <a:chOff x="5712" y="1748"/>
            <a:chExt cx="414" cy="466"/>
          </a:xfrm>
        </p:grpSpPr>
        <p:sp>
          <p:nvSpPr>
            <p:cNvPr id="22595"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22596" name="Group 112"/>
            <p:cNvGrpSpPr>
              <a:grpSpLocks/>
            </p:cNvGrpSpPr>
            <p:nvPr/>
          </p:nvGrpSpPr>
          <p:grpSpPr bwMode="auto">
            <a:xfrm>
              <a:off x="5717" y="1777"/>
              <a:ext cx="358" cy="299"/>
              <a:chOff x="2940" y="226"/>
              <a:chExt cx="1120" cy="935"/>
            </a:xfrm>
          </p:grpSpPr>
          <p:sp>
            <p:nvSpPr>
              <p:cNvPr id="22602"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2603" name="Group 114"/>
              <p:cNvGrpSpPr>
                <a:grpSpLocks/>
              </p:cNvGrpSpPr>
              <p:nvPr/>
            </p:nvGrpSpPr>
            <p:grpSpPr bwMode="auto">
              <a:xfrm>
                <a:off x="3341" y="722"/>
                <a:ext cx="274" cy="423"/>
                <a:chOff x="3396" y="861"/>
                <a:chExt cx="184" cy="284"/>
              </a:xfrm>
            </p:grpSpPr>
            <p:sp>
              <p:nvSpPr>
                <p:cNvPr id="22619"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20"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21"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604" name="Group 118"/>
              <p:cNvGrpSpPr>
                <a:grpSpLocks/>
              </p:cNvGrpSpPr>
              <p:nvPr/>
            </p:nvGrpSpPr>
            <p:grpSpPr bwMode="auto">
              <a:xfrm>
                <a:off x="3171" y="400"/>
                <a:ext cx="127" cy="177"/>
                <a:chOff x="2797" y="1581"/>
                <a:chExt cx="49" cy="68"/>
              </a:xfrm>
            </p:grpSpPr>
            <p:sp>
              <p:nvSpPr>
                <p:cNvPr id="22615"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6"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7"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8"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2605" name="Group 123"/>
              <p:cNvGrpSpPr>
                <a:grpSpLocks/>
              </p:cNvGrpSpPr>
              <p:nvPr/>
            </p:nvGrpSpPr>
            <p:grpSpPr bwMode="auto">
              <a:xfrm>
                <a:off x="3684" y="400"/>
                <a:ext cx="127" cy="177"/>
                <a:chOff x="2797" y="1581"/>
                <a:chExt cx="49" cy="68"/>
              </a:xfrm>
            </p:grpSpPr>
            <p:sp>
              <p:nvSpPr>
                <p:cNvPr id="22611"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2"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3"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4"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22606" name="Group 128"/>
              <p:cNvGrpSpPr>
                <a:grpSpLocks/>
              </p:cNvGrpSpPr>
              <p:nvPr/>
            </p:nvGrpSpPr>
            <p:grpSpPr bwMode="auto">
              <a:xfrm>
                <a:off x="3420" y="400"/>
                <a:ext cx="127" cy="177"/>
                <a:chOff x="2797" y="1581"/>
                <a:chExt cx="49" cy="68"/>
              </a:xfrm>
            </p:grpSpPr>
            <p:sp>
              <p:nvSpPr>
                <p:cNvPr id="22607"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08"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09"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0"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22597" name="Group 133"/>
            <p:cNvGrpSpPr>
              <a:grpSpLocks/>
            </p:cNvGrpSpPr>
            <p:nvPr/>
          </p:nvGrpSpPr>
          <p:grpSpPr bwMode="auto">
            <a:xfrm>
              <a:off x="5974" y="1984"/>
              <a:ext cx="156" cy="227"/>
              <a:chOff x="2784" y="3210"/>
              <a:chExt cx="523" cy="772"/>
            </a:xfrm>
          </p:grpSpPr>
          <p:sp>
            <p:nvSpPr>
              <p:cNvPr id="22598"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599"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2600"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2601"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2585" name="Text Box 103"/>
          <p:cNvSpPr txBox="1">
            <a:spLocks noChangeArrowheads="1"/>
          </p:cNvSpPr>
          <p:nvPr/>
        </p:nvSpPr>
        <p:spPr bwMode="auto">
          <a:xfrm>
            <a:off x="4572000" y="1858963"/>
            <a:ext cx="13858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Commercial Property Line</a:t>
            </a:r>
          </a:p>
        </p:txBody>
      </p:sp>
      <p:sp>
        <p:nvSpPr>
          <p:cNvPr id="22586" name="Text Box 103"/>
          <p:cNvSpPr txBox="1">
            <a:spLocks noChangeArrowheads="1"/>
          </p:cNvSpPr>
          <p:nvPr/>
        </p:nvSpPr>
        <p:spPr bwMode="auto">
          <a:xfrm>
            <a:off x="7591425" y="1858963"/>
            <a:ext cx="15525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Homeowners Line</a:t>
            </a:r>
          </a:p>
        </p:txBody>
      </p:sp>
      <p:sp>
        <p:nvSpPr>
          <p:cNvPr id="22587" name="Text Box 14"/>
          <p:cNvSpPr txBox="1">
            <a:spLocks noChangeArrowheads="1"/>
          </p:cNvSpPr>
          <p:nvPr/>
        </p:nvSpPr>
        <p:spPr bwMode="auto">
          <a:xfrm>
            <a:off x="2979738" y="1922463"/>
            <a:ext cx="1079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Personal</a:t>
            </a:r>
            <a:br>
              <a:rPr lang="en-US" sz="1800">
                <a:solidFill>
                  <a:schemeClr val="bg1"/>
                </a:solidFill>
              </a:rPr>
            </a:br>
            <a:r>
              <a:rPr lang="en-US" sz="1800">
                <a:solidFill>
                  <a:schemeClr val="bg1"/>
                </a:solidFill>
              </a:rPr>
              <a:t>Auto Line</a:t>
            </a:r>
          </a:p>
        </p:txBody>
      </p:sp>
      <p:grpSp>
        <p:nvGrpSpPr>
          <p:cNvPr id="22588" name="Group 213"/>
          <p:cNvGrpSpPr>
            <a:grpSpLocks/>
          </p:cNvGrpSpPr>
          <p:nvPr/>
        </p:nvGrpSpPr>
        <p:grpSpPr bwMode="auto">
          <a:xfrm>
            <a:off x="4646613" y="5513388"/>
            <a:ext cx="2078037" cy="781050"/>
            <a:chOff x="1189563" y="5513532"/>
            <a:chExt cx="2078038" cy="781050"/>
          </a:xfrm>
        </p:grpSpPr>
        <p:sp>
          <p:nvSpPr>
            <p:cNvPr id="22590" name="Text Box 108"/>
            <p:cNvSpPr txBox="1">
              <a:spLocks noChangeArrowheads="1"/>
            </p:cNvSpPr>
            <p:nvPr/>
          </p:nvSpPr>
          <p:spPr bwMode="auto">
            <a:xfrm>
              <a:off x="1189563" y="5781820"/>
              <a:ext cx="990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Property</a:t>
              </a:r>
            </a:p>
          </p:txBody>
        </p:sp>
        <p:sp>
          <p:nvSpPr>
            <p:cNvPr id="22591" name="AutoShape 109"/>
            <p:cNvSpPr>
              <a:spLocks noChangeArrowheads="1"/>
            </p:cNvSpPr>
            <p:nvPr/>
          </p:nvSpPr>
          <p:spPr bwMode="auto">
            <a:xfrm rot="10800000" flipH="1">
              <a:off x="2303988" y="5513532"/>
              <a:ext cx="963613" cy="781050"/>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22592" name="Rectangle 110"/>
            <p:cNvSpPr>
              <a:spLocks noChangeArrowheads="1"/>
            </p:cNvSpPr>
            <p:nvPr/>
          </p:nvSpPr>
          <p:spPr bwMode="auto">
            <a:xfrm>
              <a:off x="2419876" y="5678632"/>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93" name="Rectangle 111"/>
            <p:cNvSpPr>
              <a:spLocks noChangeArrowheads="1"/>
            </p:cNvSpPr>
            <p:nvPr/>
          </p:nvSpPr>
          <p:spPr bwMode="auto">
            <a:xfrm>
              <a:off x="2413526" y="5878657"/>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2594" name="Rectangle 112"/>
            <p:cNvSpPr>
              <a:spLocks noChangeArrowheads="1"/>
            </p:cNvSpPr>
            <p:nvPr/>
          </p:nvSpPr>
          <p:spPr bwMode="auto">
            <a:xfrm>
              <a:off x="2407176" y="6078682"/>
              <a:ext cx="465138"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2589" name="Line 125"/>
          <p:cNvSpPr>
            <a:spLocks noChangeShapeType="1"/>
          </p:cNvSpPr>
          <p:nvPr/>
        </p:nvSpPr>
        <p:spPr bwMode="auto">
          <a:xfrm flipH="1">
            <a:off x="6267450" y="4627563"/>
            <a:ext cx="20638" cy="877887"/>
          </a:xfrm>
          <a:prstGeom prst="line">
            <a:avLst/>
          </a:prstGeom>
          <a:noFill/>
          <a:ln w="38100" cmpd="dbl">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|EOS~021|</a:t>
            </a:r>
            <a:endParaRPr lang="en-US" sz="100" dirty="0" err="1" smtClean="0">
              <a:solidFill>
                <a:srgbClr val="FFFFFF"/>
              </a:solidFill>
              <a:latin typeface="Arial"/>
              <a:cs typeface="Calibri" pitchFamily="34" charset="0"/>
            </a:endParaRPr>
          </a:p>
        </p:txBody>
      </p:sp>
      <p:sp>
        <p:nvSpPr>
          <p:cNvPr id="23554" name="Rectangle 2"/>
          <p:cNvSpPr>
            <a:spLocks noGrp="1" noChangeArrowheads="1"/>
          </p:cNvSpPr>
          <p:nvPr>
            <p:ph type="title"/>
          </p:nvPr>
        </p:nvSpPr>
        <p:spPr/>
        <p:txBody>
          <a:bodyPr/>
          <a:lstStyle/>
          <a:p>
            <a:pPr eaLnBrk="1" hangingPunct="1"/>
            <a:r>
              <a:rPr lang="en-US" smtClean="0"/>
              <a:t>Lesson outline</a:t>
            </a:r>
          </a:p>
        </p:txBody>
      </p:sp>
      <p:sp>
        <p:nvSpPr>
          <p:cNvPr id="23555"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Line of business model</a:t>
            </a:r>
          </a:p>
          <a:p>
            <a:pPr>
              <a:lnSpc>
                <a:spcPct val="150000"/>
              </a:lnSpc>
              <a:buFont typeface="Arial" charset="0"/>
              <a:buChar char="•"/>
            </a:pPr>
            <a:r>
              <a:rPr lang="en-US" sz="2800" dirty="0" smtClean="0"/>
              <a:t>The LOB </a:t>
            </a:r>
            <a:r>
              <a:rPr lang="en-US" sz="2800" dirty="0" err="1" smtClean="0"/>
              <a:t>typelists</a:t>
            </a:r>
            <a:endParaRPr lang="en-US" sz="2800" dirty="0" smtClean="0"/>
          </a:p>
          <a:p>
            <a:pPr>
              <a:lnSpc>
                <a:spcPct val="150000"/>
              </a:lnSpc>
              <a:buFont typeface="Arial" charset="0"/>
              <a:buChar char="•"/>
            </a:pPr>
            <a:r>
              <a:rPr lang="en-US" sz="2800" dirty="0" smtClean="0">
                <a:solidFill>
                  <a:srgbClr val="C0C0C0"/>
                </a:solidFill>
              </a:rPr>
              <a:t>LOB model configuration</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|EOS~022|</a:t>
            </a:r>
            <a:endParaRPr lang="en-US" sz="100" dirty="0" err="1" smtClean="0">
              <a:solidFill>
                <a:srgbClr val="FFFFFF"/>
              </a:solidFill>
              <a:latin typeface="Arial"/>
              <a:cs typeface="Calibri" pitchFamily="34" charset="0"/>
            </a:endParaRPr>
          </a:p>
        </p:txBody>
      </p:sp>
      <p:sp>
        <p:nvSpPr>
          <p:cNvPr id="24578" name="Rectangle 2"/>
          <p:cNvSpPr>
            <a:spLocks noGrp="1" noChangeArrowheads="1"/>
          </p:cNvSpPr>
          <p:nvPr>
            <p:ph type="title"/>
          </p:nvPr>
        </p:nvSpPr>
        <p:spPr/>
        <p:txBody>
          <a:bodyPr/>
          <a:lstStyle/>
          <a:p>
            <a:pPr eaLnBrk="1" hangingPunct="1"/>
            <a:r>
              <a:rPr lang="en-US" smtClean="0"/>
              <a:t>The LOB model typelists</a:t>
            </a:r>
          </a:p>
        </p:txBody>
      </p:sp>
      <p:sp>
        <p:nvSpPr>
          <p:cNvPr id="24579" name="Rectangle 47"/>
          <p:cNvSpPr>
            <a:spLocks noGrp="1" noChangeArrowheads="1"/>
          </p:cNvSpPr>
          <p:nvPr>
            <p:ph idx="1"/>
          </p:nvPr>
        </p:nvSpPr>
        <p:spPr>
          <a:xfrm>
            <a:off x="519113" y="1192213"/>
            <a:ext cx="4402411" cy="5197475"/>
          </a:xfrm>
        </p:spPr>
        <p:txBody>
          <a:bodyPr/>
          <a:lstStyle/>
          <a:p>
            <a:pPr>
              <a:buFont typeface="Arial" charset="0"/>
              <a:buChar char="•"/>
            </a:pPr>
            <a:r>
              <a:rPr lang="en-US" dirty="0" smtClean="0"/>
              <a:t>ClaimCenter manages LOB model through series of six interconnected </a:t>
            </a:r>
            <a:r>
              <a:rPr lang="en-US" dirty="0" err="1" smtClean="0"/>
              <a:t>typelists</a:t>
            </a:r>
            <a:endParaRPr lang="en-US" dirty="0" smtClean="0"/>
          </a:p>
          <a:p>
            <a:pPr lvl="1"/>
            <a:r>
              <a:rPr lang="en-US" dirty="0" err="1" smtClean="0"/>
              <a:t>Typecodes</a:t>
            </a:r>
            <a:r>
              <a:rPr lang="en-US" dirty="0" smtClean="0"/>
              <a:t> in each typelist reference </a:t>
            </a:r>
            <a:r>
              <a:rPr lang="en-US" dirty="0" err="1" smtClean="0"/>
              <a:t>typecodes</a:t>
            </a:r>
            <a:r>
              <a:rPr lang="en-US" dirty="0" smtClean="0"/>
              <a:t> in the </a:t>
            </a:r>
            <a:r>
              <a:rPr lang="en-US" dirty="0" err="1" smtClean="0"/>
              <a:t>typelists</a:t>
            </a:r>
            <a:r>
              <a:rPr lang="en-US" dirty="0" smtClean="0"/>
              <a:t> above and below it</a:t>
            </a:r>
          </a:p>
          <a:p>
            <a:pPr lvl="1"/>
            <a:r>
              <a:rPr lang="en-US" dirty="0" smtClean="0"/>
              <a:t>For example, “</a:t>
            </a:r>
            <a:r>
              <a:rPr lang="en-US" dirty="0" err="1" smtClean="0"/>
              <a:t>PersonalAuto</a:t>
            </a:r>
            <a:r>
              <a:rPr lang="en-US" dirty="0" smtClean="0"/>
              <a:t>" policy </a:t>
            </a:r>
            <a:r>
              <a:rPr lang="en-US" dirty="0" err="1" smtClean="0"/>
              <a:t>typecode</a:t>
            </a:r>
            <a:r>
              <a:rPr lang="en-US" dirty="0" smtClean="0"/>
              <a:t> references one parent LOB code (“</a:t>
            </a:r>
            <a:r>
              <a:rPr lang="en-US" dirty="0" err="1" smtClean="0"/>
              <a:t>PersonalAutoLine</a:t>
            </a:r>
            <a:r>
              <a:rPr lang="en-US" dirty="0" smtClean="0"/>
              <a:t>") and thirty-six child coverage </a:t>
            </a:r>
            <a:r>
              <a:rPr lang="en-US" dirty="0" err="1" smtClean="0"/>
              <a:t>typecodes</a:t>
            </a:r>
            <a:r>
              <a:rPr lang="en-US" dirty="0" smtClean="0"/>
              <a:t> (such as “</a:t>
            </a:r>
            <a:r>
              <a:rPr lang="en-US" dirty="0" err="1" smtClean="0"/>
              <a:t>PACollisionCov</a:t>
            </a:r>
            <a:r>
              <a:rPr lang="en-US" dirty="0" smtClean="0"/>
              <a:t>“ and “</a:t>
            </a:r>
            <a:r>
              <a:rPr lang="en-US" dirty="0" err="1" smtClean="0"/>
              <a:t>PARentalCov</a:t>
            </a:r>
            <a:r>
              <a:rPr lang="en-US" dirty="0" smtClean="0"/>
              <a:t>”)</a:t>
            </a:r>
          </a:p>
        </p:txBody>
      </p:sp>
      <p:sp>
        <p:nvSpPr>
          <p:cNvPr id="24580" name="Rectangle 4"/>
          <p:cNvSpPr>
            <a:spLocks noChangeArrowheads="1"/>
          </p:cNvSpPr>
          <p:nvPr/>
        </p:nvSpPr>
        <p:spPr bwMode="auto">
          <a:xfrm>
            <a:off x="4921524" y="1076325"/>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4581" name="Rectangle 7"/>
          <p:cNvSpPr>
            <a:spLocks noChangeArrowheads="1"/>
          </p:cNvSpPr>
          <p:nvPr/>
        </p:nvSpPr>
        <p:spPr bwMode="auto">
          <a:xfrm>
            <a:off x="4921524" y="2008188"/>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4582" name="Rectangle 10"/>
          <p:cNvSpPr>
            <a:spLocks noChangeArrowheads="1"/>
          </p:cNvSpPr>
          <p:nvPr/>
        </p:nvSpPr>
        <p:spPr bwMode="auto">
          <a:xfrm>
            <a:off x="4923111" y="2940050"/>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4583" name="Rectangle 13"/>
          <p:cNvSpPr>
            <a:spLocks noChangeArrowheads="1"/>
          </p:cNvSpPr>
          <p:nvPr/>
        </p:nvSpPr>
        <p:spPr bwMode="auto">
          <a:xfrm>
            <a:off x="4923111" y="3873500"/>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4584" name="Rectangle 16"/>
          <p:cNvSpPr>
            <a:spLocks noChangeArrowheads="1"/>
          </p:cNvSpPr>
          <p:nvPr/>
        </p:nvSpPr>
        <p:spPr bwMode="auto">
          <a:xfrm>
            <a:off x="4923111" y="4805363"/>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4585" name="Rectangle 19"/>
          <p:cNvSpPr>
            <a:spLocks noChangeArrowheads="1"/>
          </p:cNvSpPr>
          <p:nvPr/>
        </p:nvSpPr>
        <p:spPr bwMode="auto">
          <a:xfrm>
            <a:off x="4921524" y="5738813"/>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grpSp>
        <p:nvGrpSpPr>
          <p:cNvPr id="24586" name="Group 21"/>
          <p:cNvGrpSpPr>
            <a:grpSpLocks/>
          </p:cNvGrpSpPr>
          <p:nvPr/>
        </p:nvGrpSpPr>
        <p:grpSpPr bwMode="auto">
          <a:xfrm>
            <a:off x="5789886" y="1552575"/>
            <a:ext cx="555625" cy="450850"/>
            <a:chOff x="4529" y="978"/>
            <a:chExt cx="350" cy="284"/>
          </a:xfrm>
        </p:grpSpPr>
        <p:sp>
          <p:nvSpPr>
            <p:cNvPr id="24615" name="Line 22"/>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16" name="Line 23"/>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17" name="Line 24"/>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4587" name="Group 25"/>
          <p:cNvGrpSpPr>
            <a:grpSpLocks/>
          </p:cNvGrpSpPr>
          <p:nvPr/>
        </p:nvGrpSpPr>
        <p:grpSpPr bwMode="auto">
          <a:xfrm>
            <a:off x="5789886" y="4352925"/>
            <a:ext cx="555625" cy="450850"/>
            <a:chOff x="4529" y="978"/>
            <a:chExt cx="350" cy="284"/>
          </a:xfrm>
        </p:grpSpPr>
        <p:sp>
          <p:nvSpPr>
            <p:cNvPr id="24612" name="Line 26"/>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13" name="Line 27"/>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14" name="Line 28"/>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4588" name="Group 29"/>
          <p:cNvGrpSpPr>
            <a:grpSpLocks/>
          </p:cNvGrpSpPr>
          <p:nvPr/>
        </p:nvGrpSpPr>
        <p:grpSpPr bwMode="auto">
          <a:xfrm>
            <a:off x="5785124" y="3406775"/>
            <a:ext cx="566737" cy="450850"/>
            <a:chOff x="3362" y="3693"/>
            <a:chExt cx="357" cy="284"/>
          </a:xfrm>
        </p:grpSpPr>
        <p:grpSp>
          <p:nvGrpSpPr>
            <p:cNvPr id="24606" name="Group 30"/>
            <p:cNvGrpSpPr>
              <a:grpSpLocks/>
            </p:cNvGrpSpPr>
            <p:nvPr/>
          </p:nvGrpSpPr>
          <p:grpSpPr bwMode="auto">
            <a:xfrm>
              <a:off x="3362" y="3693"/>
              <a:ext cx="357" cy="284"/>
              <a:chOff x="3314" y="3693"/>
              <a:chExt cx="357" cy="284"/>
            </a:xfrm>
          </p:grpSpPr>
          <p:sp>
            <p:nvSpPr>
              <p:cNvPr id="24609" name="Line 31"/>
              <p:cNvSpPr>
                <a:spLocks noChangeShapeType="1"/>
              </p:cNvSpPr>
              <p:nvPr/>
            </p:nvSpPr>
            <p:spPr bwMode="auto">
              <a:xfrm flipH="1" flipV="1">
                <a:off x="3494" y="3693"/>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10" name="Line 32"/>
              <p:cNvSpPr>
                <a:spLocks noChangeShapeType="1"/>
              </p:cNvSpPr>
              <p:nvPr/>
            </p:nvSpPr>
            <p:spPr bwMode="auto">
              <a:xfrm flipH="1">
                <a:off x="3314"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11" name="Line 33"/>
              <p:cNvSpPr>
                <a:spLocks noChangeShapeType="1"/>
              </p:cNvSpPr>
              <p:nvPr/>
            </p:nvSpPr>
            <p:spPr bwMode="auto">
              <a:xfrm>
                <a:off x="3490"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4607" name="Line 34"/>
            <p:cNvSpPr>
              <a:spLocks noChangeShapeType="1"/>
            </p:cNvSpPr>
            <p:nvPr/>
          </p:nvSpPr>
          <p:spPr bwMode="auto">
            <a:xfrm flipH="1" flipV="1">
              <a:off x="3362"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08" name="Line 35"/>
            <p:cNvSpPr>
              <a:spLocks noChangeShapeType="1"/>
            </p:cNvSpPr>
            <p:nvPr/>
          </p:nvSpPr>
          <p:spPr bwMode="auto">
            <a:xfrm flipV="1">
              <a:off x="3538"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4589" name="Group 36"/>
          <p:cNvGrpSpPr>
            <a:grpSpLocks/>
          </p:cNvGrpSpPr>
          <p:nvPr/>
        </p:nvGrpSpPr>
        <p:grpSpPr bwMode="auto">
          <a:xfrm>
            <a:off x="5785124" y="2470150"/>
            <a:ext cx="566737" cy="450850"/>
            <a:chOff x="3362" y="3693"/>
            <a:chExt cx="357" cy="284"/>
          </a:xfrm>
        </p:grpSpPr>
        <p:grpSp>
          <p:nvGrpSpPr>
            <p:cNvPr id="24600" name="Group 37"/>
            <p:cNvGrpSpPr>
              <a:grpSpLocks/>
            </p:cNvGrpSpPr>
            <p:nvPr/>
          </p:nvGrpSpPr>
          <p:grpSpPr bwMode="auto">
            <a:xfrm>
              <a:off x="3362" y="3693"/>
              <a:ext cx="357" cy="284"/>
              <a:chOff x="3314" y="3693"/>
              <a:chExt cx="357" cy="284"/>
            </a:xfrm>
          </p:grpSpPr>
          <p:sp>
            <p:nvSpPr>
              <p:cNvPr id="24603" name="Line 38"/>
              <p:cNvSpPr>
                <a:spLocks noChangeShapeType="1"/>
              </p:cNvSpPr>
              <p:nvPr/>
            </p:nvSpPr>
            <p:spPr bwMode="auto">
              <a:xfrm flipH="1" flipV="1">
                <a:off x="3494" y="3693"/>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04" name="Line 39"/>
              <p:cNvSpPr>
                <a:spLocks noChangeShapeType="1"/>
              </p:cNvSpPr>
              <p:nvPr/>
            </p:nvSpPr>
            <p:spPr bwMode="auto">
              <a:xfrm flipH="1">
                <a:off x="3314"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05" name="Line 40"/>
              <p:cNvSpPr>
                <a:spLocks noChangeShapeType="1"/>
              </p:cNvSpPr>
              <p:nvPr/>
            </p:nvSpPr>
            <p:spPr bwMode="auto">
              <a:xfrm>
                <a:off x="3490"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4601" name="Line 41"/>
            <p:cNvSpPr>
              <a:spLocks noChangeShapeType="1"/>
            </p:cNvSpPr>
            <p:nvPr/>
          </p:nvSpPr>
          <p:spPr bwMode="auto">
            <a:xfrm flipH="1" flipV="1">
              <a:off x="3362"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602" name="Line 42"/>
            <p:cNvSpPr>
              <a:spLocks noChangeShapeType="1"/>
            </p:cNvSpPr>
            <p:nvPr/>
          </p:nvSpPr>
          <p:spPr bwMode="auto">
            <a:xfrm flipV="1">
              <a:off x="3538"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4590" name="Group 43"/>
          <p:cNvGrpSpPr>
            <a:grpSpLocks/>
          </p:cNvGrpSpPr>
          <p:nvPr/>
        </p:nvGrpSpPr>
        <p:grpSpPr bwMode="auto">
          <a:xfrm flipV="1">
            <a:off x="5783536" y="5268913"/>
            <a:ext cx="555625" cy="450850"/>
            <a:chOff x="4529" y="978"/>
            <a:chExt cx="350" cy="284"/>
          </a:xfrm>
        </p:grpSpPr>
        <p:sp>
          <p:nvSpPr>
            <p:cNvPr id="24597" name="Line 44"/>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98" name="Line 45"/>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99" name="Line 46"/>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4591" name="Text Box 48"/>
          <p:cNvSpPr txBox="1">
            <a:spLocks noChangeArrowheads="1"/>
          </p:cNvSpPr>
          <p:nvPr/>
        </p:nvSpPr>
        <p:spPr bwMode="auto">
          <a:xfrm>
            <a:off x="4953274" y="1163638"/>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LossType</a:t>
            </a:r>
          </a:p>
        </p:txBody>
      </p:sp>
      <p:sp>
        <p:nvSpPr>
          <p:cNvPr id="24592" name="Text Box 49"/>
          <p:cNvSpPr txBox="1">
            <a:spLocks noChangeArrowheads="1"/>
          </p:cNvSpPr>
          <p:nvPr/>
        </p:nvSpPr>
        <p:spPr bwMode="auto">
          <a:xfrm>
            <a:off x="4953274" y="2095500"/>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LOBCode</a:t>
            </a:r>
          </a:p>
        </p:txBody>
      </p:sp>
      <p:sp>
        <p:nvSpPr>
          <p:cNvPr id="24593" name="Text Box 50"/>
          <p:cNvSpPr txBox="1">
            <a:spLocks noChangeArrowheads="1"/>
          </p:cNvSpPr>
          <p:nvPr/>
        </p:nvSpPr>
        <p:spPr bwMode="auto">
          <a:xfrm>
            <a:off x="4954861" y="302736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PolicyType</a:t>
            </a:r>
          </a:p>
        </p:txBody>
      </p:sp>
      <p:sp>
        <p:nvSpPr>
          <p:cNvPr id="24594" name="Text Box 51"/>
          <p:cNvSpPr txBox="1">
            <a:spLocks noChangeArrowheads="1"/>
          </p:cNvSpPr>
          <p:nvPr/>
        </p:nvSpPr>
        <p:spPr bwMode="auto">
          <a:xfrm>
            <a:off x="4954861" y="396081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CoverageType</a:t>
            </a:r>
          </a:p>
        </p:txBody>
      </p:sp>
      <p:sp>
        <p:nvSpPr>
          <p:cNvPr id="24595" name="Text Box 52"/>
          <p:cNvSpPr txBox="1">
            <a:spLocks noChangeArrowheads="1"/>
          </p:cNvSpPr>
          <p:nvPr/>
        </p:nvSpPr>
        <p:spPr bwMode="auto">
          <a:xfrm>
            <a:off x="4954861" y="489267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CoverageSubtype</a:t>
            </a:r>
          </a:p>
        </p:txBody>
      </p:sp>
      <p:sp>
        <p:nvSpPr>
          <p:cNvPr id="24596" name="Text Box 53"/>
          <p:cNvSpPr txBox="1">
            <a:spLocks noChangeArrowheads="1"/>
          </p:cNvSpPr>
          <p:nvPr/>
        </p:nvSpPr>
        <p:spPr bwMode="auto">
          <a:xfrm>
            <a:off x="4953274" y="582612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ExposureType</a:t>
            </a:r>
          </a:p>
        </p:txBody>
      </p:sp>
      <p:sp>
        <p:nvSpPr>
          <p:cNvPr id="42" name="Text Box 28"/>
          <p:cNvSpPr txBox="1">
            <a:spLocks noChangeArrowheads="1"/>
          </p:cNvSpPr>
          <p:nvPr/>
        </p:nvSpPr>
        <p:spPr bwMode="auto">
          <a:xfrm>
            <a:off x="7357877" y="3056652"/>
            <a:ext cx="15418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err="1" smtClean="0">
                <a:solidFill>
                  <a:schemeClr val="bg1"/>
                </a:solidFill>
                <a:latin typeface="Courier New" pitchFamily="49" charset="0"/>
                <a:cs typeface="Courier New" pitchFamily="49" charset="0"/>
              </a:rPr>
              <a:t>PersonalAuto</a:t>
            </a:r>
            <a:endParaRPr lang="en-US" sz="1600" dirty="0">
              <a:solidFill>
                <a:schemeClr val="bg1"/>
              </a:solidFill>
              <a:latin typeface="Courier New" pitchFamily="49" charset="0"/>
              <a:cs typeface="Courier New" pitchFamily="49" charset="0"/>
            </a:endParaRPr>
          </a:p>
        </p:txBody>
      </p:sp>
      <p:sp>
        <p:nvSpPr>
          <p:cNvPr id="43" name="Text Box 103"/>
          <p:cNvSpPr txBox="1">
            <a:spLocks noChangeArrowheads="1"/>
          </p:cNvSpPr>
          <p:nvPr/>
        </p:nvSpPr>
        <p:spPr bwMode="auto">
          <a:xfrm>
            <a:off x="7357877" y="676572"/>
            <a:ext cx="15525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err="1" smtClean="0">
                <a:solidFill>
                  <a:schemeClr val="bg1"/>
                </a:solidFill>
              </a:rPr>
              <a:t>Typecodes</a:t>
            </a:r>
            <a:r>
              <a:rPr lang="en-US" sz="1800" dirty="0" smtClean="0">
                <a:solidFill>
                  <a:schemeClr val="bg1"/>
                </a:solidFill>
              </a:rPr>
              <a:t>:</a:t>
            </a:r>
            <a:endParaRPr lang="en-US" sz="1800" dirty="0">
              <a:solidFill>
                <a:schemeClr val="bg1"/>
              </a:solidFill>
            </a:endParaRPr>
          </a:p>
        </p:txBody>
      </p:sp>
      <p:sp>
        <p:nvSpPr>
          <p:cNvPr id="44" name="Text Box 103"/>
          <p:cNvSpPr txBox="1">
            <a:spLocks noChangeArrowheads="1"/>
          </p:cNvSpPr>
          <p:nvPr/>
        </p:nvSpPr>
        <p:spPr bwMode="auto">
          <a:xfrm>
            <a:off x="4954861" y="676572"/>
            <a:ext cx="15525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err="1" smtClean="0">
                <a:solidFill>
                  <a:schemeClr val="bg1"/>
                </a:solidFill>
              </a:rPr>
              <a:t>Typelists</a:t>
            </a:r>
            <a:r>
              <a:rPr lang="en-US" sz="1800" dirty="0" smtClean="0">
                <a:solidFill>
                  <a:schemeClr val="bg1"/>
                </a:solidFill>
              </a:rPr>
              <a:t>:</a:t>
            </a:r>
            <a:endParaRPr lang="en-US" sz="1800" dirty="0">
              <a:solidFill>
                <a:schemeClr val="bg1"/>
              </a:solidFill>
            </a:endParaRPr>
          </a:p>
        </p:txBody>
      </p:sp>
      <p:sp>
        <p:nvSpPr>
          <p:cNvPr id="45" name="Text Box 28"/>
          <p:cNvSpPr txBox="1">
            <a:spLocks noChangeArrowheads="1"/>
          </p:cNvSpPr>
          <p:nvPr/>
        </p:nvSpPr>
        <p:spPr bwMode="auto">
          <a:xfrm>
            <a:off x="7349929" y="1995757"/>
            <a:ext cx="156846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err="1" smtClean="0">
                <a:solidFill>
                  <a:schemeClr val="bg1"/>
                </a:solidFill>
                <a:latin typeface="Courier New" pitchFamily="49" charset="0"/>
                <a:cs typeface="Courier New" pitchFamily="49" charset="0"/>
              </a:rPr>
              <a:t>PersonalAutoLine</a:t>
            </a:r>
            <a:endParaRPr lang="en-US" sz="1600" dirty="0">
              <a:solidFill>
                <a:schemeClr val="bg1"/>
              </a:solidFill>
              <a:latin typeface="Courier New" pitchFamily="49" charset="0"/>
              <a:cs typeface="Courier New" pitchFamily="49" charset="0"/>
            </a:endParaRPr>
          </a:p>
        </p:txBody>
      </p:sp>
      <p:sp>
        <p:nvSpPr>
          <p:cNvPr id="46" name="Text Box 28"/>
          <p:cNvSpPr txBox="1">
            <a:spLocks noChangeArrowheads="1"/>
          </p:cNvSpPr>
          <p:nvPr/>
        </p:nvSpPr>
        <p:spPr bwMode="auto">
          <a:xfrm>
            <a:off x="7291469" y="3859675"/>
            <a:ext cx="1852531" cy="1428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err="1" smtClean="0">
                <a:solidFill>
                  <a:schemeClr val="bg1"/>
                </a:solidFill>
                <a:latin typeface="Courier New" pitchFamily="49" charset="0"/>
                <a:cs typeface="Courier New" pitchFamily="49" charset="0"/>
              </a:rPr>
              <a:t>PACollisionCov</a:t>
            </a:r>
            <a:r>
              <a:rPr lang="en-US" sz="1600" dirty="0">
                <a:solidFill>
                  <a:schemeClr val="bg1"/>
                </a:solidFill>
                <a:latin typeface="Courier New" pitchFamily="49" charset="0"/>
                <a:cs typeface="Courier New" pitchFamily="49" charset="0"/>
              </a:rPr>
              <a:t/>
            </a:r>
            <a:br>
              <a:rPr lang="en-US" sz="1600" dirty="0">
                <a:solidFill>
                  <a:schemeClr val="bg1"/>
                </a:solidFill>
                <a:latin typeface="Courier New" pitchFamily="49" charset="0"/>
                <a:cs typeface="Courier New" pitchFamily="49" charset="0"/>
              </a:rPr>
            </a:br>
            <a:r>
              <a:rPr lang="en-US" sz="1600" dirty="0" err="1" smtClean="0">
                <a:solidFill>
                  <a:schemeClr val="bg1"/>
                </a:solidFill>
                <a:latin typeface="Courier New" pitchFamily="49" charset="0"/>
                <a:cs typeface="Courier New" pitchFamily="49" charset="0"/>
              </a:rPr>
              <a:t>PAComprehensiveCov</a:t>
            </a:r>
            <a:r>
              <a:rPr lang="en-US" sz="1600" dirty="0">
                <a:solidFill>
                  <a:schemeClr val="bg1"/>
                </a:solidFill>
                <a:latin typeface="Courier New" pitchFamily="49" charset="0"/>
                <a:cs typeface="Courier New" pitchFamily="49" charset="0"/>
              </a:rPr>
              <a:t/>
            </a:r>
            <a:br>
              <a:rPr lang="en-US" sz="1600" dirty="0">
                <a:solidFill>
                  <a:schemeClr val="bg1"/>
                </a:solidFill>
                <a:latin typeface="Courier New" pitchFamily="49" charset="0"/>
                <a:cs typeface="Courier New" pitchFamily="49" charset="0"/>
              </a:rPr>
            </a:br>
            <a:r>
              <a:rPr lang="en-US" sz="1600" dirty="0" smtClean="0">
                <a:solidFill>
                  <a:schemeClr val="bg1"/>
                </a:solidFill>
                <a:latin typeface="Courier New" pitchFamily="49" charset="0"/>
                <a:cs typeface="Courier New" pitchFamily="49" charset="0"/>
              </a:rPr>
              <a:t>…</a:t>
            </a:r>
          </a:p>
          <a:p>
            <a:pPr algn="l" eaLnBrk="1" hangingPunct="1"/>
            <a:endParaRPr lang="en-US" sz="1600" dirty="0" smtClean="0">
              <a:solidFill>
                <a:schemeClr val="bg1"/>
              </a:solidFill>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|EOS~023|</a:t>
            </a:r>
            <a:endParaRPr lang="en-US" sz="100" dirty="0" err="1" smtClean="0">
              <a:solidFill>
                <a:srgbClr val="FFFFFF"/>
              </a:solidFill>
              <a:latin typeface="Arial"/>
              <a:cs typeface="Calibri" pitchFamily="34" charset="0"/>
            </a:endParaRPr>
          </a:p>
        </p:txBody>
      </p:sp>
      <p:pic>
        <p:nvPicPr>
          <p:cNvPr id="2560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214313"/>
            <a:ext cx="3533775" cy="1884362"/>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5603" name="Rectangle 2"/>
          <p:cNvSpPr>
            <a:spLocks noGrp="1" noChangeArrowheads="1"/>
          </p:cNvSpPr>
          <p:nvPr>
            <p:ph type="title"/>
          </p:nvPr>
        </p:nvSpPr>
        <p:spPr>
          <a:xfrm>
            <a:off x="4972050" y="120650"/>
            <a:ext cx="3841750" cy="742950"/>
          </a:xfrm>
        </p:spPr>
        <p:txBody>
          <a:bodyPr/>
          <a:lstStyle/>
          <a:p>
            <a:pPr algn="r" eaLnBrk="1" hangingPunct="1"/>
            <a:r>
              <a:rPr lang="en-US" smtClean="0"/>
              <a:t>LOB typelists</a:t>
            </a:r>
          </a:p>
        </p:txBody>
      </p:sp>
      <p:pic>
        <p:nvPicPr>
          <p:cNvPr id="2560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350" y="595313"/>
            <a:ext cx="4505325" cy="2746375"/>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560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5950" y="987425"/>
            <a:ext cx="6740525" cy="3678238"/>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560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1663700"/>
            <a:ext cx="6178550" cy="3822700"/>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5607"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6638" y="2243138"/>
            <a:ext cx="5367337" cy="3362325"/>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25608"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33913" y="2681288"/>
            <a:ext cx="4167187" cy="3743325"/>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|EOS~024|</a:t>
            </a:r>
            <a:endParaRPr lang="en-US" sz="100" dirty="0" err="1" smtClean="0">
              <a:solidFill>
                <a:srgbClr val="FFFFFF"/>
              </a:solidFill>
              <a:latin typeface="Arial"/>
              <a:cs typeface="Calibri" pitchFamily="34" charset="0"/>
            </a:endParaRPr>
          </a:p>
        </p:txBody>
      </p:sp>
      <p:grpSp>
        <p:nvGrpSpPr>
          <p:cNvPr id="26626" name="Group 2"/>
          <p:cNvGrpSpPr>
            <a:grpSpLocks/>
          </p:cNvGrpSpPr>
          <p:nvPr/>
        </p:nvGrpSpPr>
        <p:grpSpPr bwMode="auto">
          <a:xfrm rot="10800000">
            <a:off x="4267200" y="5391150"/>
            <a:ext cx="555625" cy="450850"/>
            <a:chOff x="4529" y="978"/>
            <a:chExt cx="350" cy="284"/>
          </a:xfrm>
        </p:grpSpPr>
        <p:sp>
          <p:nvSpPr>
            <p:cNvPr id="26686" name="Line 3"/>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87" name="Line 4"/>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88" name="Line 5"/>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6627" name="Rectangle 6"/>
          <p:cNvSpPr>
            <a:spLocks noGrp="1" noChangeArrowheads="1"/>
          </p:cNvSpPr>
          <p:nvPr>
            <p:ph type="title"/>
          </p:nvPr>
        </p:nvSpPr>
        <p:spPr/>
        <p:txBody>
          <a:bodyPr/>
          <a:lstStyle/>
          <a:p>
            <a:pPr eaLnBrk="1" hangingPunct="1"/>
            <a:r>
              <a:rPr lang="en-US" dirty="0" smtClean="0"/>
              <a:t>Common </a:t>
            </a:r>
            <a:r>
              <a:rPr lang="en-US" dirty="0" err="1" smtClean="0"/>
              <a:t>Typelists</a:t>
            </a:r>
            <a:r>
              <a:rPr lang="en-US" dirty="0" smtClean="0"/>
              <a:t> external to LOB model</a:t>
            </a:r>
          </a:p>
        </p:txBody>
      </p:sp>
      <p:sp>
        <p:nvSpPr>
          <p:cNvPr id="26628" name="Rectangle 8"/>
          <p:cNvSpPr>
            <a:spLocks noChangeArrowheads="1"/>
          </p:cNvSpPr>
          <p:nvPr/>
        </p:nvSpPr>
        <p:spPr bwMode="auto">
          <a:xfrm>
            <a:off x="3398838" y="1190625"/>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26629" name="Rectangle 9"/>
          <p:cNvSpPr>
            <a:spLocks noChangeArrowheads="1"/>
          </p:cNvSpPr>
          <p:nvPr/>
        </p:nvSpPr>
        <p:spPr bwMode="auto">
          <a:xfrm>
            <a:off x="3398838" y="2122488"/>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26630" name="Rectangle 10"/>
          <p:cNvSpPr>
            <a:spLocks noChangeArrowheads="1"/>
          </p:cNvSpPr>
          <p:nvPr/>
        </p:nvSpPr>
        <p:spPr bwMode="auto">
          <a:xfrm>
            <a:off x="3400425" y="305435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26631" name="Rectangle 11"/>
          <p:cNvSpPr>
            <a:spLocks noChangeArrowheads="1"/>
          </p:cNvSpPr>
          <p:nvPr/>
        </p:nvSpPr>
        <p:spPr bwMode="auto">
          <a:xfrm>
            <a:off x="3400425" y="398780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26632" name="Rectangle 12"/>
          <p:cNvSpPr>
            <a:spLocks noChangeArrowheads="1"/>
          </p:cNvSpPr>
          <p:nvPr/>
        </p:nvSpPr>
        <p:spPr bwMode="auto">
          <a:xfrm>
            <a:off x="3400425" y="491966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26633" name="Rectangle 13"/>
          <p:cNvSpPr>
            <a:spLocks noChangeArrowheads="1"/>
          </p:cNvSpPr>
          <p:nvPr/>
        </p:nvSpPr>
        <p:spPr bwMode="auto">
          <a:xfrm>
            <a:off x="3398838" y="585311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grpSp>
        <p:nvGrpSpPr>
          <p:cNvPr id="26634" name="Group 14"/>
          <p:cNvGrpSpPr>
            <a:grpSpLocks/>
          </p:cNvGrpSpPr>
          <p:nvPr/>
        </p:nvGrpSpPr>
        <p:grpSpPr bwMode="auto">
          <a:xfrm>
            <a:off x="4267200" y="1666875"/>
            <a:ext cx="555625" cy="450850"/>
            <a:chOff x="4529" y="978"/>
            <a:chExt cx="350" cy="284"/>
          </a:xfrm>
        </p:grpSpPr>
        <p:sp>
          <p:nvSpPr>
            <p:cNvPr id="26683" name="Line 15"/>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84" name="Line 16"/>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85" name="Line 17"/>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6635" name="Group 18"/>
          <p:cNvGrpSpPr>
            <a:grpSpLocks/>
          </p:cNvGrpSpPr>
          <p:nvPr/>
        </p:nvGrpSpPr>
        <p:grpSpPr bwMode="auto">
          <a:xfrm>
            <a:off x="4281488" y="4467225"/>
            <a:ext cx="555625" cy="450850"/>
            <a:chOff x="4529" y="978"/>
            <a:chExt cx="350" cy="284"/>
          </a:xfrm>
        </p:grpSpPr>
        <p:sp>
          <p:nvSpPr>
            <p:cNvPr id="26680" name="Line 19"/>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81" name="Line 20"/>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82" name="Line 21"/>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6636" name="Group 22"/>
          <p:cNvGrpSpPr>
            <a:grpSpLocks/>
          </p:cNvGrpSpPr>
          <p:nvPr/>
        </p:nvGrpSpPr>
        <p:grpSpPr bwMode="auto">
          <a:xfrm>
            <a:off x="4262438" y="3521075"/>
            <a:ext cx="566737" cy="450850"/>
            <a:chOff x="3362" y="3693"/>
            <a:chExt cx="357" cy="284"/>
          </a:xfrm>
        </p:grpSpPr>
        <p:grpSp>
          <p:nvGrpSpPr>
            <p:cNvPr id="26674" name="Group 23"/>
            <p:cNvGrpSpPr>
              <a:grpSpLocks/>
            </p:cNvGrpSpPr>
            <p:nvPr/>
          </p:nvGrpSpPr>
          <p:grpSpPr bwMode="auto">
            <a:xfrm>
              <a:off x="3362" y="3693"/>
              <a:ext cx="357" cy="284"/>
              <a:chOff x="3314" y="3693"/>
              <a:chExt cx="357" cy="284"/>
            </a:xfrm>
          </p:grpSpPr>
          <p:sp>
            <p:nvSpPr>
              <p:cNvPr id="26677" name="Line 24"/>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78" name="Line 25"/>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79" name="Line 26"/>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6675" name="Line 27"/>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76" name="Line 28"/>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6637" name="Group 29"/>
          <p:cNvGrpSpPr>
            <a:grpSpLocks/>
          </p:cNvGrpSpPr>
          <p:nvPr/>
        </p:nvGrpSpPr>
        <p:grpSpPr bwMode="auto">
          <a:xfrm>
            <a:off x="4262438" y="2584450"/>
            <a:ext cx="566737" cy="450850"/>
            <a:chOff x="3362" y="3693"/>
            <a:chExt cx="357" cy="284"/>
          </a:xfrm>
        </p:grpSpPr>
        <p:grpSp>
          <p:nvGrpSpPr>
            <p:cNvPr id="26668" name="Group 30"/>
            <p:cNvGrpSpPr>
              <a:grpSpLocks/>
            </p:cNvGrpSpPr>
            <p:nvPr/>
          </p:nvGrpSpPr>
          <p:grpSpPr bwMode="auto">
            <a:xfrm>
              <a:off x="3362" y="3693"/>
              <a:ext cx="357" cy="284"/>
              <a:chOff x="3314" y="3693"/>
              <a:chExt cx="357" cy="284"/>
            </a:xfrm>
          </p:grpSpPr>
          <p:sp>
            <p:nvSpPr>
              <p:cNvPr id="26671" name="Line 31"/>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72" name="Line 32"/>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73" name="Line 33"/>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6669" name="Line 34"/>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70" name="Line 35"/>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6638" name="Text Box 36"/>
          <p:cNvSpPr txBox="1">
            <a:spLocks noChangeArrowheads="1"/>
          </p:cNvSpPr>
          <p:nvPr/>
        </p:nvSpPr>
        <p:spPr bwMode="auto">
          <a:xfrm>
            <a:off x="3430588" y="1277938"/>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LossType</a:t>
            </a:r>
          </a:p>
        </p:txBody>
      </p:sp>
      <p:sp>
        <p:nvSpPr>
          <p:cNvPr id="26639" name="Text Box 37"/>
          <p:cNvSpPr txBox="1">
            <a:spLocks noChangeArrowheads="1"/>
          </p:cNvSpPr>
          <p:nvPr/>
        </p:nvSpPr>
        <p:spPr bwMode="auto">
          <a:xfrm>
            <a:off x="3430588" y="2209800"/>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LOBCode</a:t>
            </a:r>
          </a:p>
        </p:txBody>
      </p:sp>
      <p:sp>
        <p:nvSpPr>
          <p:cNvPr id="26640" name="Text Box 38"/>
          <p:cNvSpPr txBox="1">
            <a:spLocks noChangeArrowheads="1"/>
          </p:cNvSpPr>
          <p:nvPr/>
        </p:nvSpPr>
        <p:spPr bwMode="auto">
          <a:xfrm>
            <a:off x="3432175" y="314166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PolicyType</a:t>
            </a:r>
          </a:p>
        </p:txBody>
      </p:sp>
      <p:sp>
        <p:nvSpPr>
          <p:cNvPr id="26641" name="Text Box 39"/>
          <p:cNvSpPr txBox="1">
            <a:spLocks noChangeArrowheads="1"/>
          </p:cNvSpPr>
          <p:nvPr/>
        </p:nvSpPr>
        <p:spPr bwMode="auto">
          <a:xfrm>
            <a:off x="3432175" y="407511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CoverageType</a:t>
            </a:r>
          </a:p>
        </p:txBody>
      </p:sp>
      <p:sp>
        <p:nvSpPr>
          <p:cNvPr id="26642" name="Text Box 40"/>
          <p:cNvSpPr txBox="1">
            <a:spLocks noChangeArrowheads="1"/>
          </p:cNvSpPr>
          <p:nvPr/>
        </p:nvSpPr>
        <p:spPr bwMode="auto">
          <a:xfrm>
            <a:off x="3432175" y="500697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CoverageSubtype</a:t>
            </a:r>
          </a:p>
        </p:txBody>
      </p:sp>
      <p:sp>
        <p:nvSpPr>
          <p:cNvPr id="26643" name="Text Box 41"/>
          <p:cNvSpPr txBox="1">
            <a:spLocks noChangeArrowheads="1"/>
          </p:cNvSpPr>
          <p:nvPr/>
        </p:nvSpPr>
        <p:spPr bwMode="auto">
          <a:xfrm>
            <a:off x="3430588" y="594042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ExposureType</a:t>
            </a:r>
          </a:p>
        </p:txBody>
      </p:sp>
      <p:sp>
        <p:nvSpPr>
          <p:cNvPr id="26644" name="Rectangle 42"/>
          <p:cNvSpPr>
            <a:spLocks noChangeArrowheads="1"/>
          </p:cNvSpPr>
          <p:nvPr/>
        </p:nvSpPr>
        <p:spPr bwMode="auto">
          <a:xfrm>
            <a:off x="627063" y="3037236"/>
            <a:ext cx="2292350" cy="957262"/>
          </a:xfrm>
          <a:prstGeom prst="rect">
            <a:avLst/>
          </a:prstGeom>
          <a:solidFill>
            <a:schemeClr val="tx1"/>
          </a:solidFill>
          <a:ln w="28575" algn="ctr">
            <a:solidFill>
              <a:srgbClr val="FF0000"/>
            </a:solidFill>
            <a:miter lim="800000"/>
            <a:headEnd/>
            <a:tailEnd/>
          </a:ln>
        </p:spPr>
        <p:txBody>
          <a:bodyPr wrap="none" lIns="0" tIns="0" rIns="0" bIns="0" anchor="ctr"/>
          <a:lstStyle/>
          <a:p>
            <a:endParaRPr lang="en-US"/>
          </a:p>
        </p:txBody>
      </p:sp>
      <p:sp>
        <p:nvSpPr>
          <p:cNvPr id="26645" name="Text Box 43"/>
          <p:cNvSpPr txBox="1">
            <a:spLocks noChangeArrowheads="1"/>
          </p:cNvSpPr>
          <p:nvPr/>
        </p:nvSpPr>
        <p:spPr bwMode="auto">
          <a:xfrm>
            <a:off x="658813" y="3124548"/>
            <a:ext cx="22288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dirty="0" err="1"/>
              <a:t>InsuranceLine</a:t>
            </a:r>
            <a:r>
              <a:rPr lang="en-US" sz="1800" b="0" dirty="0"/>
              <a:t>*</a:t>
            </a:r>
            <a:br>
              <a:rPr lang="en-US" sz="1800" b="0" dirty="0"/>
            </a:br>
            <a:r>
              <a:rPr lang="en-US" sz="1800" b="0" dirty="0" err="1"/>
              <a:t>ClaimTier</a:t>
            </a:r>
            <a:r>
              <a:rPr lang="en-US" sz="1800" b="0" dirty="0"/>
              <a:t/>
            </a:r>
            <a:br>
              <a:rPr lang="en-US" sz="1800" b="0" dirty="0"/>
            </a:br>
            <a:r>
              <a:rPr lang="en-US" sz="1800" b="0" dirty="0" err="1"/>
              <a:t>ExposureTier</a:t>
            </a:r>
            <a:endParaRPr lang="en-US" sz="1800" b="0" dirty="0"/>
          </a:p>
        </p:txBody>
      </p:sp>
      <p:sp>
        <p:nvSpPr>
          <p:cNvPr id="26646" name="Rectangle 46"/>
          <p:cNvSpPr>
            <a:spLocks noChangeArrowheads="1"/>
          </p:cNvSpPr>
          <p:nvPr/>
        </p:nvSpPr>
        <p:spPr bwMode="auto">
          <a:xfrm>
            <a:off x="636588" y="933450"/>
            <a:ext cx="2251075" cy="2020887"/>
          </a:xfrm>
          <a:prstGeom prst="rect">
            <a:avLst/>
          </a:prstGeom>
          <a:solidFill>
            <a:schemeClr val="tx1"/>
          </a:solidFill>
          <a:ln w="28575" algn="ctr">
            <a:solidFill>
              <a:srgbClr val="FF0000"/>
            </a:solidFill>
            <a:miter lim="800000"/>
            <a:headEnd/>
            <a:tailEnd/>
          </a:ln>
        </p:spPr>
        <p:txBody>
          <a:bodyPr wrap="square" lIns="0" tIns="0" rIns="0" bIns="0" anchor="ctr">
            <a:spAutoFit/>
          </a:bodyPr>
          <a:lstStyle/>
          <a:p>
            <a:endParaRPr lang="en-US"/>
          </a:p>
        </p:txBody>
      </p:sp>
      <p:sp>
        <p:nvSpPr>
          <p:cNvPr id="26647" name="Text Box 47"/>
          <p:cNvSpPr txBox="1">
            <a:spLocks noChangeArrowheads="1"/>
          </p:cNvSpPr>
          <p:nvPr/>
        </p:nvSpPr>
        <p:spPr bwMode="auto">
          <a:xfrm>
            <a:off x="677864" y="949323"/>
            <a:ext cx="2217736"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b="0" dirty="0" err="1"/>
              <a:t>ClaimantType</a:t>
            </a:r>
            <a:r>
              <a:rPr lang="en-US" sz="1600" b="0" dirty="0"/>
              <a:t/>
            </a:r>
            <a:br>
              <a:rPr lang="en-US" sz="1600" b="0" dirty="0"/>
            </a:br>
            <a:r>
              <a:rPr lang="en-US" sz="1600" b="0" dirty="0" err="1"/>
              <a:t>LossCause</a:t>
            </a:r>
            <a:r>
              <a:rPr lang="en-US" sz="1600" b="0" dirty="0"/>
              <a:t/>
            </a:r>
            <a:br>
              <a:rPr lang="en-US" sz="1600" b="0" dirty="0"/>
            </a:br>
            <a:r>
              <a:rPr lang="en-US" sz="1600" b="0" dirty="0" err="1"/>
              <a:t>MetroReportType</a:t>
            </a:r>
            <a:r>
              <a:rPr lang="en-US" sz="1600" b="0" dirty="0"/>
              <a:t/>
            </a:r>
            <a:br>
              <a:rPr lang="en-US" sz="1600" b="0" dirty="0"/>
            </a:br>
            <a:r>
              <a:rPr lang="en-US" sz="1600" b="0" dirty="0" err="1"/>
              <a:t>OfficialType</a:t>
            </a:r>
            <a:r>
              <a:rPr lang="en-US" sz="1600" b="0" dirty="0"/>
              <a:t/>
            </a:r>
            <a:br>
              <a:rPr lang="en-US" sz="1600" b="0" dirty="0"/>
            </a:br>
            <a:r>
              <a:rPr lang="en-US" sz="1600" b="0" dirty="0" err="1"/>
              <a:t>PriContributingFactors</a:t>
            </a:r>
            <a:r>
              <a:rPr lang="en-US" sz="1600" b="0" dirty="0"/>
              <a:t>*</a:t>
            </a:r>
            <a:br>
              <a:rPr lang="en-US" sz="1600" b="0" dirty="0"/>
            </a:br>
            <a:r>
              <a:rPr lang="en-US" sz="1600" b="0" dirty="0" err="1"/>
              <a:t>QuickClaimDefault</a:t>
            </a:r>
            <a:r>
              <a:rPr lang="en-US" sz="1600" b="0" dirty="0"/>
              <a:t/>
            </a:r>
            <a:br>
              <a:rPr lang="en-US" sz="1600" b="0" dirty="0"/>
            </a:br>
            <a:r>
              <a:rPr lang="en-US" sz="1600" b="0" dirty="0" err="1"/>
              <a:t>ResolutionType</a:t>
            </a:r>
            <a:r>
              <a:rPr lang="en-US" sz="1600" b="0" dirty="0"/>
              <a:t/>
            </a:r>
            <a:br>
              <a:rPr lang="en-US" sz="1600" b="0" dirty="0"/>
            </a:br>
            <a:r>
              <a:rPr lang="en-US" sz="1600" b="0" dirty="0" err="1" smtClean="0"/>
              <a:t>SeverityType</a:t>
            </a:r>
            <a:endParaRPr lang="en-US" sz="1600" dirty="0" smtClean="0"/>
          </a:p>
        </p:txBody>
      </p:sp>
      <p:sp>
        <p:nvSpPr>
          <p:cNvPr id="26648" name="Line 48"/>
          <p:cNvSpPr>
            <a:spLocks noChangeShapeType="1"/>
          </p:cNvSpPr>
          <p:nvPr/>
        </p:nvSpPr>
        <p:spPr bwMode="auto">
          <a:xfrm>
            <a:off x="2919413" y="1430338"/>
            <a:ext cx="46513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49" name="Line 52"/>
          <p:cNvSpPr>
            <a:spLocks noChangeShapeType="1"/>
          </p:cNvSpPr>
          <p:nvPr/>
        </p:nvSpPr>
        <p:spPr bwMode="auto">
          <a:xfrm>
            <a:off x="2943225" y="3282950"/>
            <a:ext cx="465138"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50" name="Rectangle 53"/>
          <p:cNvSpPr>
            <a:spLocks noChangeArrowheads="1"/>
          </p:cNvSpPr>
          <p:nvPr/>
        </p:nvSpPr>
        <p:spPr bwMode="auto">
          <a:xfrm>
            <a:off x="6545263" y="2994025"/>
            <a:ext cx="2292350" cy="625475"/>
          </a:xfrm>
          <a:prstGeom prst="rect">
            <a:avLst/>
          </a:prstGeom>
          <a:solidFill>
            <a:schemeClr val="tx1"/>
          </a:solidFill>
          <a:ln w="28575" algn="ctr">
            <a:solidFill>
              <a:srgbClr val="FF0000"/>
            </a:solidFill>
            <a:miter lim="800000"/>
            <a:headEnd/>
            <a:tailEnd/>
          </a:ln>
        </p:spPr>
        <p:txBody>
          <a:bodyPr lIns="0" tIns="0" rIns="0" bIns="0" anchor="ctr"/>
          <a:lstStyle/>
          <a:p>
            <a:endParaRPr lang="en-US"/>
          </a:p>
        </p:txBody>
      </p:sp>
      <p:sp>
        <p:nvSpPr>
          <p:cNvPr id="26651" name="Text Box 54"/>
          <p:cNvSpPr txBox="1">
            <a:spLocks noChangeArrowheads="1"/>
          </p:cNvSpPr>
          <p:nvPr/>
        </p:nvSpPr>
        <p:spPr bwMode="auto">
          <a:xfrm>
            <a:off x="6577013" y="3030538"/>
            <a:ext cx="22288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a:t>InternalPolicyType</a:t>
            </a:r>
            <a:br>
              <a:rPr lang="en-US" sz="1800" b="0"/>
            </a:br>
            <a:r>
              <a:rPr lang="en-US" sz="1800" b="0"/>
              <a:t>PolicyTab</a:t>
            </a:r>
          </a:p>
        </p:txBody>
      </p:sp>
      <p:sp>
        <p:nvSpPr>
          <p:cNvPr id="26652" name="Line 55"/>
          <p:cNvSpPr>
            <a:spLocks noChangeShapeType="1"/>
          </p:cNvSpPr>
          <p:nvPr/>
        </p:nvSpPr>
        <p:spPr bwMode="auto">
          <a:xfrm>
            <a:off x="5726113" y="3282950"/>
            <a:ext cx="817562" cy="31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53" name="Rectangle 56"/>
          <p:cNvSpPr>
            <a:spLocks noChangeArrowheads="1"/>
          </p:cNvSpPr>
          <p:nvPr/>
        </p:nvSpPr>
        <p:spPr bwMode="auto">
          <a:xfrm>
            <a:off x="636588" y="4091336"/>
            <a:ext cx="2292350" cy="903287"/>
          </a:xfrm>
          <a:prstGeom prst="rect">
            <a:avLst/>
          </a:prstGeom>
          <a:solidFill>
            <a:schemeClr val="tx1"/>
          </a:solidFill>
          <a:ln w="28575" algn="ctr">
            <a:solidFill>
              <a:srgbClr val="FF0000"/>
            </a:solidFill>
            <a:miter lim="800000"/>
            <a:headEnd/>
            <a:tailEnd/>
          </a:ln>
        </p:spPr>
        <p:txBody>
          <a:bodyPr lIns="0" tIns="0" rIns="0" bIns="0" anchor="ctr"/>
          <a:lstStyle/>
          <a:p>
            <a:endParaRPr lang="en-US"/>
          </a:p>
        </p:txBody>
      </p:sp>
      <p:sp>
        <p:nvSpPr>
          <p:cNvPr id="26654" name="Text Box 57"/>
          <p:cNvSpPr txBox="1">
            <a:spLocks noChangeArrowheads="1"/>
          </p:cNvSpPr>
          <p:nvPr/>
        </p:nvSpPr>
        <p:spPr bwMode="auto">
          <a:xfrm>
            <a:off x="668338" y="4118323"/>
            <a:ext cx="22288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a:t>CostCategory</a:t>
            </a:r>
            <a:br>
              <a:rPr lang="en-US" sz="1800" b="0"/>
            </a:br>
            <a:r>
              <a:rPr lang="en-US" sz="1800" b="0"/>
              <a:t>CovTermPattern</a:t>
            </a:r>
            <a:br>
              <a:rPr lang="en-US" sz="1800" b="0"/>
            </a:br>
            <a:r>
              <a:rPr lang="en-US" sz="1800" b="0"/>
              <a:t>LineCategory</a:t>
            </a:r>
          </a:p>
        </p:txBody>
      </p:sp>
      <p:sp>
        <p:nvSpPr>
          <p:cNvPr id="26655" name="Line 58"/>
          <p:cNvSpPr>
            <a:spLocks noChangeShapeType="1"/>
          </p:cNvSpPr>
          <p:nvPr/>
        </p:nvSpPr>
        <p:spPr bwMode="auto">
          <a:xfrm>
            <a:off x="2921000" y="4197350"/>
            <a:ext cx="465138"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56" name="Rectangle 59"/>
          <p:cNvSpPr>
            <a:spLocks noChangeArrowheads="1"/>
          </p:cNvSpPr>
          <p:nvPr/>
        </p:nvSpPr>
        <p:spPr bwMode="auto">
          <a:xfrm>
            <a:off x="635000" y="5096223"/>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6657" name="Text Box 60"/>
          <p:cNvSpPr txBox="1">
            <a:spLocks noChangeArrowheads="1"/>
          </p:cNvSpPr>
          <p:nvPr/>
        </p:nvSpPr>
        <p:spPr bwMode="auto">
          <a:xfrm>
            <a:off x="666750" y="5183536"/>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LossPartyType*</a:t>
            </a:r>
          </a:p>
        </p:txBody>
      </p:sp>
      <p:sp>
        <p:nvSpPr>
          <p:cNvPr id="26658" name="Line 61"/>
          <p:cNvSpPr>
            <a:spLocks noChangeShapeType="1"/>
          </p:cNvSpPr>
          <p:nvPr/>
        </p:nvSpPr>
        <p:spPr bwMode="auto">
          <a:xfrm>
            <a:off x="2951163" y="5246688"/>
            <a:ext cx="46513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59" name="Rectangle 62"/>
          <p:cNvSpPr>
            <a:spLocks noChangeArrowheads="1"/>
          </p:cNvSpPr>
          <p:nvPr/>
        </p:nvSpPr>
        <p:spPr bwMode="auto">
          <a:xfrm>
            <a:off x="6180138" y="5851525"/>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6660" name="Text Box 63"/>
          <p:cNvSpPr txBox="1">
            <a:spLocks noChangeArrowheads="1"/>
          </p:cNvSpPr>
          <p:nvPr/>
        </p:nvSpPr>
        <p:spPr bwMode="auto">
          <a:xfrm>
            <a:off x="6211888" y="5938838"/>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Incident</a:t>
            </a:r>
          </a:p>
        </p:txBody>
      </p:sp>
      <p:sp>
        <p:nvSpPr>
          <p:cNvPr id="26661" name="Line 64"/>
          <p:cNvSpPr>
            <a:spLocks noChangeShapeType="1"/>
          </p:cNvSpPr>
          <p:nvPr/>
        </p:nvSpPr>
        <p:spPr bwMode="auto">
          <a:xfrm>
            <a:off x="5694363" y="6089650"/>
            <a:ext cx="46513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62" name="Rectangle 53"/>
          <p:cNvSpPr>
            <a:spLocks noChangeArrowheads="1"/>
          </p:cNvSpPr>
          <p:nvPr/>
        </p:nvSpPr>
        <p:spPr bwMode="auto">
          <a:xfrm>
            <a:off x="6202363" y="4013200"/>
            <a:ext cx="2292350" cy="368300"/>
          </a:xfrm>
          <a:prstGeom prst="rect">
            <a:avLst/>
          </a:prstGeom>
          <a:solidFill>
            <a:schemeClr val="tx1"/>
          </a:solidFill>
          <a:ln w="28575" algn="ctr">
            <a:solidFill>
              <a:srgbClr val="FF0000"/>
            </a:solidFill>
            <a:miter lim="800000"/>
            <a:headEnd/>
            <a:tailEnd/>
          </a:ln>
        </p:spPr>
        <p:txBody>
          <a:bodyPr lIns="0" tIns="0" rIns="0" bIns="0" anchor="ctr"/>
          <a:lstStyle/>
          <a:p>
            <a:endParaRPr lang="en-US"/>
          </a:p>
        </p:txBody>
      </p:sp>
      <p:sp>
        <p:nvSpPr>
          <p:cNvPr id="26663" name="Text Box 54"/>
          <p:cNvSpPr txBox="1">
            <a:spLocks noChangeArrowheads="1"/>
          </p:cNvSpPr>
          <p:nvPr/>
        </p:nvSpPr>
        <p:spPr bwMode="auto">
          <a:xfrm>
            <a:off x="6234113" y="4040188"/>
            <a:ext cx="2228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a:t>SourceSystem</a:t>
            </a:r>
          </a:p>
        </p:txBody>
      </p:sp>
      <p:sp>
        <p:nvSpPr>
          <p:cNvPr id="26664" name="Line 55"/>
          <p:cNvSpPr>
            <a:spLocks noChangeShapeType="1"/>
          </p:cNvSpPr>
          <p:nvPr/>
        </p:nvSpPr>
        <p:spPr bwMode="auto">
          <a:xfrm>
            <a:off x="5707063" y="4216400"/>
            <a:ext cx="474662"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65" name="Line 55"/>
          <p:cNvSpPr>
            <a:spLocks noChangeShapeType="1"/>
          </p:cNvSpPr>
          <p:nvPr/>
        </p:nvSpPr>
        <p:spPr bwMode="auto">
          <a:xfrm>
            <a:off x="5716588" y="2359025"/>
            <a:ext cx="446087" cy="17653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66" name="Line 55"/>
          <p:cNvSpPr>
            <a:spLocks noChangeShapeType="1"/>
          </p:cNvSpPr>
          <p:nvPr/>
        </p:nvSpPr>
        <p:spPr bwMode="auto">
          <a:xfrm flipV="1">
            <a:off x="5697538" y="4257675"/>
            <a:ext cx="474662" cy="91122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67" name="Line 55"/>
          <p:cNvSpPr>
            <a:spLocks noChangeShapeType="1"/>
          </p:cNvSpPr>
          <p:nvPr/>
        </p:nvSpPr>
        <p:spPr bwMode="auto">
          <a:xfrm>
            <a:off x="5726113" y="3282950"/>
            <a:ext cx="407987" cy="89852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|EOS~025|</a:t>
            </a:r>
            <a:endParaRPr lang="en-US" sz="100" dirty="0" err="1" smtClean="0">
              <a:solidFill>
                <a:srgbClr val="FFFFFF"/>
              </a:solidFill>
              <a:latin typeface="Arial"/>
              <a:cs typeface="Calibri" pitchFamily="34" charset="0"/>
            </a:endParaRPr>
          </a:p>
        </p:txBody>
      </p:sp>
      <p:sp>
        <p:nvSpPr>
          <p:cNvPr id="27650" name="Rectangle 2"/>
          <p:cNvSpPr>
            <a:spLocks noGrp="1" noChangeArrowheads="1"/>
          </p:cNvSpPr>
          <p:nvPr>
            <p:ph type="title"/>
          </p:nvPr>
        </p:nvSpPr>
        <p:spPr/>
        <p:txBody>
          <a:bodyPr/>
          <a:lstStyle/>
          <a:p>
            <a:pPr eaLnBrk="1" hangingPunct="1"/>
            <a:r>
              <a:rPr lang="en-US" smtClean="0"/>
              <a:t>Common LOB model configurations</a:t>
            </a:r>
          </a:p>
        </p:txBody>
      </p:sp>
      <p:sp>
        <p:nvSpPr>
          <p:cNvPr id="27651" name="Rectangle 3"/>
          <p:cNvSpPr>
            <a:spLocks noGrp="1" noChangeArrowheads="1"/>
          </p:cNvSpPr>
          <p:nvPr>
            <p:ph idx="1"/>
          </p:nvPr>
        </p:nvSpPr>
        <p:spPr/>
        <p:txBody>
          <a:bodyPr/>
          <a:lstStyle/>
          <a:p>
            <a:pPr>
              <a:buFont typeface="Arial" charset="0"/>
              <a:buChar char="•"/>
            </a:pPr>
            <a:r>
              <a:rPr lang="en-US" dirty="0" smtClean="0"/>
              <a:t>Adding new entries</a:t>
            </a:r>
          </a:p>
          <a:p>
            <a:pPr lvl="1"/>
            <a:r>
              <a:rPr lang="en-US" dirty="0" smtClean="0"/>
              <a:t>Example: Adding "umbrella" policy</a:t>
            </a:r>
          </a:p>
          <a:p>
            <a:pPr>
              <a:buFont typeface="Arial" charset="0"/>
              <a:buChar char="•"/>
            </a:pPr>
            <a:r>
              <a:rPr lang="en-US" dirty="0" smtClean="0"/>
              <a:t>Retiring existing entries</a:t>
            </a:r>
          </a:p>
          <a:p>
            <a:pPr lvl="1"/>
            <a:r>
              <a:rPr lang="en-US" dirty="0" smtClean="0"/>
              <a:t>Example: Obsolescing "pollution" coverage</a:t>
            </a:r>
          </a:p>
          <a:p>
            <a:pPr>
              <a:buFont typeface="Arial" charset="0"/>
              <a:buChar char="•"/>
            </a:pPr>
            <a:r>
              <a:rPr lang="en-US" dirty="0" smtClean="0"/>
              <a:t>Connecting two entries</a:t>
            </a:r>
          </a:p>
          <a:p>
            <a:pPr lvl="1"/>
            <a:r>
              <a:rPr lang="en-US" dirty="0" smtClean="0"/>
              <a:t>Example: Associating "spoilage" coverage with the "homeowner's" policy</a:t>
            </a:r>
          </a:p>
          <a:p>
            <a:pPr>
              <a:buFont typeface="Arial" charset="0"/>
              <a:buChar char="•"/>
            </a:pPr>
            <a:r>
              <a:rPr lang="en-US" dirty="0" smtClean="0"/>
              <a:t>Disconnecting two entries</a:t>
            </a:r>
          </a:p>
          <a:p>
            <a:pPr lvl="1"/>
            <a:r>
              <a:rPr lang="en-US" dirty="0" smtClean="0"/>
              <a:t>Example: Disassociating “electronic equipment" coverage from parent "personal auto" policy</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|EOS~026|</a:t>
            </a:r>
            <a:endParaRPr lang="en-US" sz="100" dirty="0" err="1" smtClean="0">
              <a:solidFill>
                <a:srgbClr val="FFFFFF"/>
              </a:solidFill>
              <a:latin typeface="Arial"/>
              <a:cs typeface="Calibri" pitchFamily="34" charset="0"/>
            </a:endParaRPr>
          </a:p>
        </p:txBody>
      </p:sp>
      <p:sp>
        <p:nvSpPr>
          <p:cNvPr id="34818" name="Rectangle 2"/>
          <p:cNvSpPr>
            <a:spLocks noGrp="1" noChangeArrowheads="1"/>
          </p:cNvSpPr>
          <p:nvPr>
            <p:ph type="title"/>
          </p:nvPr>
        </p:nvSpPr>
        <p:spPr/>
        <p:txBody>
          <a:bodyPr/>
          <a:lstStyle/>
          <a:p>
            <a:pPr eaLnBrk="1" hangingPunct="1"/>
            <a:r>
              <a:rPr lang="en-US" smtClean="0"/>
              <a:t>Lesson outline</a:t>
            </a:r>
          </a:p>
        </p:txBody>
      </p:sp>
      <p:sp>
        <p:nvSpPr>
          <p:cNvPr id="34819"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Line of business model</a:t>
            </a:r>
          </a:p>
          <a:p>
            <a:pPr>
              <a:lnSpc>
                <a:spcPct val="150000"/>
              </a:lnSpc>
              <a:buFont typeface="Arial" charset="0"/>
              <a:buChar char="•"/>
            </a:pPr>
            <a:r>
              <a:rPr lang="en-US" sz="2800" dirty="0" smtClean="0">
                <a:solidFill>
                  <a:srgbClr val="C0C0C0"/>
                </a:solidFill>
              </a:rPr>
              <a:t>The LOB </a:t>
            </a:r>
            <a:r>
              <a:rPr lang="en-US" sz="2800" dirty="0" err="1" smtClean="0">
                <a:solidFill>
                  <a:srgbClr val="C0C0C0"/>
                </a:solidFill>
              </a:rPr>
              <a:t>typelists</a:t>
            </a:r>
            <a:endParaRPr lang="en-US" sz="2800" dirty="0" smtClean="0">
              <a:solidFill>
                <a:srgbClr val="C0C0C0"/>
              </a:solidFill>
            </a:endParaRPr>
          </a:p>
          <a:p>
            <a:pPr>
              <a:lnSpc>
                <a:spcPct val="150000"/>
              </a:lnSpc>
              <a:buFont typeface="Arial" charset="0"/>
              <a:buChar char="•"/>
            </a:pPr>
            <a:r>
              <a:rPr lang="en-US" sz="2800" dirty="0" smtClean="0"/>
              <a:t>LOB model configuration</a:t>
            </a:r>
          </a:p>
        </p:txBody>
      </p:sp>
    </p:spTree>
    <p:extLst>
      <p:ext uri="{BB962C8B-B14F-4D97-AF65-F5344CB8AC3E}">
        <p14:creationId xmlns:p14="http://schemas.microsoft.com/office/powerpoint/2010/main" val="414773253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|EOS~027|</a:t>
            </a:r>
            <a:endParaRPr lang="en-US" sz="100" dirty="0" err="1" smtClean="0">
              <a:solidFill>
                <a:srgbClr val="FFFFFF"/>
              </a:solidFill>
              <a:latin typeface="Arial"/>
              <a:cs typeface="Calibri" pitchFamily="34" charset="0"/>
            </a:endParaRPr>
          </a:p>
        </p:txBody>
      </p:sp>
      <p:sp>
        <p:nvSpPr>
          <p:cNvPr id="2" name="Title 1"/>
          <p:cNvSpPr>
            <a:spLocks noGrp="1"/>
          </p:cNvSpPr>
          <p:nvPr>
            <p:ph type="title"/>
          </p:nvPr>
        </p:nvSpPr>
        <p:spPr/>
        <p:txBody>
          <a:bodyPr/>
          <a:lstStyle/>
          <a:p>
            <a:r>
              <a:rPr lang="en-US" dirty="0" smtClean="0"/>
              <a:t>Identifying LOB </a:t>
            </a:r>
            <a:r>
              <a:rPr lang="en-US" dirty="0" err="1" smtClean="0"/>
              <a:t>Typelists</a:t>
            </a:r>
            <a:r>
              <a:rPr lang="en-US" dirty="0" smtClean="0"/>
              <a:t> </a:t>
            </a:r>
            <a:endParaRPr lang="en-US" dirty="0"/>
          </a:p>
        </p:txBody>
      </p:sp>
      <p:sp>
        <p:nvSpPr>
          <p:cNvPr id="4" name="Rectangle 4"/>
          <p:cNvSpPr>
            <a:spLocks noChangeArrowheads="1"/>
          </p:cNvSpPr>
          <p:nvPr/>
        </p:nvSpPr>
        <p:spPr bwMode="auto">
          <a:xfrm>
            <a:off x="6761362" y="1074737"/>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5" name="Rectangle 7"/>
          <p:cNvSpPr>
            <a:spLocks noChangeArrowheads="1"/>
          </p:cNvSpPr>
          <p:nvPr/>
        </p:nvSpPr>
        <p:spPr bwMode="auto">
          <a:xfrm>
            <a:off x="6761362" y="2006600"/>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6" name="Rectangle 10"/>
          <p:cNvSpPr>
            <a:spLocks noChangeArrowheads="1"/>
          </p:cNvSpPr>
          <p:nvPr/>
        </p:nvSpPr>
        <p:spPr bwMode="auto">
          <a:xfrm>
            <a:off x="6762949" y="2938462"/>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7" name="Rectangle 13"/>
          <p:cNvSpPr>
            <a:spLocks noChangeArrowheads="1"/>
          </p:cNvSpPr>
          <p:nvPr/>
        </p:nvSpPr>
        <p:spPr bwMode="auto">
          <a:xfrm>
            <a:off x="6762949" y="3871912"/>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8" name="Rectangle 16"/>
          <p:cNvSpPr>
            <a:spLocks noChangeArrowheads="1"/>
          </p:cNvSpPr>
          <p:nvPr/>
        </p:nvSpPr>
        <p:spPr bwMode="auto">
          <a:xfrm>
            <a:off x="6762949" y="4803775"/>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9" name="Rectangle 19"/>
          <p:cNvSpPr>
            <a:spLocks noChangeArrowheads="1"/>
          </p:cNvSpPr>
          <p:nvPr/>
        </p:nvSpPr>
        <p:spPr bwMode="auto">
          <a:xfrm>
            <a:off x="6761362" y="5737225"/>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grpSp>
        <p:nvGrpSpPr>
          <p:cNvPr id="10" name="Group 21"/>
          <p:cNvGrpSpPr>
            <a:grpSpLocks/>
          </p:cNvGrpSpPr>
          <p:nvPr/>
        </p:nvGrpSpPr>
        <p:grpSpPr bwMode="auto">
          <a:xfrm>
            <a:off x="7629724" y="1550987"/>
            <a:ext cx="555625" cy="450850"/>
            <a:chOff x="4529" y="978"/>
            <a:chExt cx="350" cy="284"/>
          </a:xfrm>
        </p:grpSpPr>
        <p:sp>
          <p:nvSpPr>
            <p:cNvPr id="11" name="Line 22"/>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 name="Line 23"/>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 name="Line 24"/>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4" name="Group 25"/>
          <p:cNvGrpSpPr>
            <a:grpSpLocks/>
          </p:cNvGrpSpPr>
          <p:nvPr/>
        </p:nvGrpSpPr>
        <p:grpSpPr bwMode="auto">
          <a:xfrm>
            <a:off x="7629724" y="4351337"/>
            <a:ext cx="555625" cy="450850"/>
            <a:chOff x="4529" y="978"/>
            <a:chExt cx="350" cy="284"/>
          </a:xfrm>
        </p:grpSpPr>
        <p:sp>
          <p:nvSpPr>
            <p:cNvPr id="15" name="Line 26"/>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 name="Line 27"/>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 name="Line 28"/>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8" name="Group 29"/>
          <p:cNvGrpSpPr>
            <a:grpSpLocks/>
          </p:cNvGrpSpPr>
          <p:nvPr/>
        </p:nvGrpSpPr>
        <p:grpSpPr bwMode="auto">
          <a:xfrm>
            <a:off x="7624962" y="3405187"/>
            <a:ext cx="566737" cy="450850"/>
            <a:chOff x="3362" y="3693"/>
            <a:chExt cx="357" cy="284"/>
          </a:xfrm>
        </p:grpSpPr>
        <p:grpSp>
          <p:nvGrpSpPr>
            <p:cNvPr id="19" name="Group 30"/>
            <p:cNvGrpSpPr>
              <a:grpSpLocks/>
            </p:cNvGrpSpPr>
            <p:nvPr/>
          </p:nvGrpSpPr>
          <p:grpSpPr bwMode="auto">
            <a:xfrm>
              <a:off x="3362" y="3693"/>
              <a:ext cx="357" cy="284"/>
              <a:chOff x="3314" y="3693"/>
              <a:chExt cx="357" cy="284"/>
            </a:xfrm>
          </p:grpSpPr>
          <p:sp>
            <p:nvSpPr>
              <p:cNvPr id="22" name="Line 31"/>
              <p:cNvSpPr>
                <a:spLocks noChangeShapeType="1"/>
              </p:cNvSpPr>
              <p:nvPr/>
            </p:nvSpPr>
            <p:spPr bwMode="auto">
              <a:xfrm flipH="1" flipV="1">
                <a:off x="3494" y="3693"/>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 name="Line 32"/>
              <p:cNvSpPr>
                <a:spLocks noChangeShapeType="1"/>
              </p:cNvSpPr>
              <p:nvPr/>
            </p:nvSpPr>
            <p:spPr bwMode="auto">
              <a:xfrm flipH="1">
                <a:off x="3314"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 name="Line 33"/>
              <p:cNvSpPr>
                <a:spLocks noChangeShapeType="1"/>
              </p:cNvSpPr>
              <p:nvPr/>
            </p:nvSpPr>
            <p:spPr bwMode="auto">
              <a:xfrm>
                <a:off x="3490"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0" name="Line 34"/>
            <p:cNvSpPr>
              <a:spLocks noChangeShapeType="1"/>
            </p:cNvSpPr>
            <p:nvPr/>
          </p:nvSpPr>
          <p:spPr bwMode="auto">
            <a:xfrm flipH="1" flipV="1">
              <a:off x="3362"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 name="Line 35"/>
            <p:cNvSpPr>
              <a:spLocks noChangeShapeType="1"/>
            </p:cNvSpPr>
            <p:nvPr/>
          </p:nvSpPr>
          <p:spPr bwMode="auto">
            <a:xfrm flipV="1">
              <a:off x="3538"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5" name="Group 36"/>
          <p:cNvGrpSpPr>
            <a:grpSpLocks/>
          </p:cNvGrpSpPr>
          <p:nvPr/>
        </p:nvGrpSpPr>
        <p:grpSpPr bwMode="auto">
          <a:xfrm>
            <a:off x="7624962" y="2468562"/>
            <a:ext cx="566737" cy="450850"/>
            <a:chOff x="3362" y="3693"/>
            <a:chExt cx="357" cy="284"/>
          </a:xfrm>
        </p:grpSpPr>
        <p:grpSp>
          <p:nvGrpSpPr>
            <p:cNvPr id="26" name="Group 37"/>
            <p:cNvGrpSpPr>
              <a:grpSpLocks/>
            </p:cNvGrpSpPr>
            <p:nvPr/>
          </p:nvGrpSpPr>
          <p:grpSpPr bwMode="auto">
            <a:xfrm>
              <a:off x="3362" y="3693"/>
              <a:ext cx="357" cy="284"/>
              <a:chOff x="3314" y="3693"/>
              <a:chExt cx="357" cy="284"/>
            </a:xfrm>
          </p:grpSpPr>
          <p:sp>
            <p:nvSpPr>
              <p:cNvPr id="29" name="Line 38"/>
              <p:cNvSpPr>
                <a:spLocks noChangeShapeType="1"/>
              </p:cNvSpPr>
              <p:nvPr/>
            </p:nvSpPr>
            <p:spPr bwMode="auto">
              <a:xfrm flipH="1" flipV="1">
                <a:off x="3494" y="3693"/>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 name="Line 39"/>
              <p:cNvSpPr>
                <a:spLocks noChangeShapeType="1"/>
              </p:cNvSpPr>
              <p:nvPr/>
            </p:nvSpPr>
            <p:spPr bwMode="auto">
              <a:xfrm flipH="1">
                <a:off x="3314"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 name="Line 40"/>
              <p:cNvSpPr>
                <a:spLocks noChangeShapeType="1"/>
              </p:cNvSpPr>
              <p:nvPr/>
            </p:nvSpPr>
            <p:spPr bwMode="auto">
              <a:xfrm>
                <a:off x="3490"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7" name="Line 41"/>
            <p:cNvSpPr>
              <a:spLocks noChangeShapeType="1"/>
            </p:cNvSpPr>
            <p:nvPr/>
          </p:nvSpPr>
          <p:spPr bwMode="auto">
            <a:xfrm flipH="1" flipV="1">
              <a:off x="3362"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 name="Line 42"/>
            <p:cNvSpPr>
              <a:spLocks noChangeShapeType="1"/>
            </p:cNvSpPr>
            <p:nvPr/>
          </p:nvSpPr>
          <p:spPr bwMode="auto">
            <a:xfrm flipV="1">
              <a:off x="3538"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2" name="Group 43"/>
          <p:cNvGrpSpPr>
            <a:grpSpLocks/>
          </p:cNvGrpSpPr>
          <p:nvPr/>
        </p:nvGrpSpPr>
        <p:grpSpPr bwMode="auto">
          <a:xfrm flipV="1">
            <a:off x="7623374" y="5267325"/>
            <a:ext cx="555625" cy="450850"/>
            <a:chOff x="4529" y="978"/>
            <a:chExt cx="350" cy="284"/>
          </a:xfrm>
        </p:grpSpPr>
        <p:sp>
          <p:nvSpPr>
            <p:cNvPr id="33" name="Line 44"/>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 name="Line 45"/>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 name="Line 46"/>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6" name="Text Box 48"/>
          <p:cNvSpPr txBox="1">
            <a:spLocks noChangeArrowheads="1"/>
          </p:cNvSpPr>
          <p:nvPr/>
        </p:nvSpPr>
        <p:spPr bwMode="auto">
          <a:xfrm>
            <a:off x="6793112" y="1162050"/>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smtClean="0"/>
              <a:t>LossType.ttx</a:t>
            </a:r>
            <a:endParaRPr lang="en-US" b="0" dirty="0"/>
          </a:p>
        </p:txBody>
      </p:sp>
      <p:sp>
        <p:nvSpPr>
          <p:cNvPr id="37" name="Text Box 49"/>
          <p:cNvSpPr txBox="1">
            <a:spLocks noChangeArrowheads="1"/>
          </p:cNvSpPr>
          <p:nvPr/>
        </p:nvSpPr>
        <p:spPr bwMode="auto">
          <a:xfrm>
            <a:off x="6793112" y="2093912"/>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smtClean="0"/>
              <a:t>LOBCode.ttx</a:t>
            </a:r>
            <a:endParaRPr lang="en-US" b="0" dirty="0"/>
          </a:p>
        </p:txBody>
      </p:sp>
      <p:sp>
        <p:nvSpPr>
          <p:cNvPr id="38" name="Text Box 50"/>
          <p:cNvSpPr txBox="1">
            <a:spLocks noChangeArrowheads="1"/>
          </p:cNvSpPr>
          <p:nvPr/>
        </p:nvSpPr>
        <p:spPr bwMode="auto">
          <a:xfrm>
            <a:off x="6794699" y="302577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smtClean="0"/>
              <a:t>PolicyType.ttx</a:t>
            </a:r>
            <a:endParaRPr lang="en-US" b="0" dirty="0"/>
          </a:p>
        </p:txBody>
      </p:sp>
      <p:sp>
        <p:nvSpPr>
          <p:cNvPr id="39" name="Text Box 51"/>
          <p:cNvSpPr txBox="1">
            <a:spLocks noChangeArrowheads="1"/>
          </p:cNvSpPr>
          <p:nvPr/>
        </p:nvSpPr>
        <p:spPr bwMode="auto">
          <a:xfrm>
            <a:off x="6794699" y="395922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smtClean="0"/>
              <a:t>CoverageType.ttx</a:t>
            </a:r>
            <a:endParaRPr lang="en-US" b="0" dirty="0"/>
          </a:p>
        </p:txBody>
      </p:sp>
      <p:sp>
        <p:nvSpPr>
          <p:cNvPr id="40" name="Text Box 52"/>
          <p:cNvSpPr txBox="1">
            <a:spLocks noChangeArrowheads="1"/>
          </p:cNvSpPr>
          <p:nvPr/>
        </p:nvSpPr>
        <p:spPr bwMode="auto">
          <a:xfrm>
            <a:off x="6705248" y="4826767"/>
            <a:ext cx="240065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smtClean="0"/>
              <a:t>CoverageSubtype.ttx</a:t>
            </a:r>
            <a:endParaRPr lang="en-US" b="0" dirty="0"/>
          </a:p>
        </p:txBody>
      </p:sp>
      <p:sp>
        <p:nvSpPr>
          <p:cNvPr id="41" name="Text Box 53"/>
          <p:cNvSpPr txBox="1">
            <a:spLocks noChangeArrowheads="1"/>
          </p:cNvSpPr>
          <p:nvPr/>
        </p:nvSpPr>
        <p:spPr bwMode="auto">
          <a:xfrm>
            <a:off x="6793112" y="5824537"/>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smtClean="0"/>
              <a:t>ExposureType.ttx</a:t>
            </a:r>
            <a:endParaRPr lang="en-US" b="0" dirty="0"/>
          </a:p>
        </p:txBody>
      </p:sp>
      <p:pic>
        <p:nvPicPr>
          <p:cNvPr id="52" name="Picture 3" descr="typelist - extend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7396" y="1074737"/>
            <a:ext cx="397668" cy="42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3" descr="typelist - extend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0584" y="2022801"/>
            <a:ext cx="397668" cy="42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3" descr="typelist - extend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681" y="2938462"/>
            <a:ext cx="397668" cy="42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3" descr="typelist - extend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681" y="3897312"/>
            <a:ext cx="397668" cy="42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3" descr="typelist - extend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681" y="4826767"/>
            <a:ext cx="397668" cy="42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3" descr="typelist - extend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681" y="5737225"/>
            <a:ext cx="397668" cy="42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3" descr="typelist - extend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681" y="1117270"/>
            <a:ext cx="397668" cy="42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3" descr="typelist - extend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681" y="2065334"/>
            <a:ext cx="397668" cy="42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3" descr="typelist - extend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681" y="2980995"/>
            <a:ext cx="397668" cy="42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3" descr="typelist - extend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681" y="3939845"/>
            <a:ext cx="397668" cy="42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3" descr="typelist - extend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681" y="5779758"/>
            <a:ext cx="397668" cy="42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682" y="2542130"/>
            <a:ext cx="5354857" cy="243922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1" name="AutoShape 8"/>
          <p:cNvSpPr>
            <a:spLocks noChangeArrowheads="1"/>
          </p:cNvSpPr>
          <p:nvPr/>
        </p:nvSpPr>
        <p:spPr bwMode="auto">
          <a:xfrm>
            <a:off x="1299218" y="4644813"/>
            <a:ext cx="1573842" cy="32077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extLst>
      <p:ext uri="{BB962C8B-B14F-4D97-AF65-F5344CB8AC3E}">
        <p14:creationId xmlns:p14="http://schemas.microsoft.com/office/powerpoint/2010/main" val="346182775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|EOS~028|</a:t>
            </a:r>
            <a:endParaRPr lang="en-US" sz="100" dirty="0" err="1" smtClean="0">
              <a:solidFill>
                <a:srgbClr val="FFFFFF"/>
              </a:solidFill>
              <a:latin typeface="Arial"/>
              <a:cs typeface="Calibri" pitchFamily="34" charset="0"/>
            </a:endParaRPr>
          </a:p>
        </p:txBody>
      </p:sp>
      <p:pic>
        <p:nvPicPr>
          <p:cNvPr id="2050" name="Picture 2" descr="C:\Users\trhoades\AppData\Local\Temp\SNAGHTMLdab9c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79" y="563818"/>
            <a:ext cx="1901670" cy="164737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006" y="1328428"/>
            <a:ext cx="4277804" cy="483486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24" name="Rectangle 2"/>
          <p:cNvSpPr>
            <a:spLocks noGrp="1" noChangeArrowheads="1"/>
          </p:cNvSpPr>
          <p:nvPr>
            <p:ph type="title"/>
          </p:nvPr>
        </p:nvSpPr>
        <p:spPr/>
        <p:txBody>
          <a:bodyPr/>
          <a:lstStyle/>
          <a:p>
            <a:pPr eaLnBrk="1" hangingPunct="1"/>
            <a:r>
              <a:rPr lang="en-US" dirty="0" smtClean="0"/>
              <a:t>Selecting a LOB typelist</a:t>
            </a:r>
          </a:p>
        </p:txBody>
      </p:sp>
      <p:sp>
        <p:nvSpPr>
          <p:cNvPr id="30725" name="Rectangle 3"/>
          <p:cNvSpPr>
            <a:spLocks noGrp="1" noChangeArrowheads="1"/>
          </p:cNvSpPr>
          <p:nvPr>
            <p:ph idx="1"/>
          </p:nvPr>
        </p:nvSpPr>
        <p:spPr>
          <a:xfrm>
            <a:off x="274329" y="4846637"/>
            <a:ext cx="4440176" cy="1038225"/>
          </a:xfrm>
        </p:spPr>
        <p:txBody>
          <a:bodyPr/>
          <a:lstStyle/>
          <a:p>
            <a:pPr>
              <a:buFont typeface="Arial" charset="0"/>
              <a:buChar char="•"/>
            </a:pPr>
            <a:r>
              <a:rPr lang="en-US" dirty="0" smtClean="0"/>
              <a:t>When you select a LOB typelist, its </a:t>
            </a:r>
            <a:r>
              <a:rPr lang="en-US" dirty="0" err="1" smtClean="0"/>
              <a:t>typecodes</a:t>
            </a:r>
            <a:r>
              <a:rPr lang="en-US" dirty="0" smtClean="0"/>
              <a:t> are displayed and parent/child node navigation is available</a:t>
            </a:r>
          </a:p>
        </p:txBody>
      </p:sp>
      <p:sp>
        <p:nvSpPr>
          <p:cNvPr id="30726" name="Text Box 6"/>
          <p:cNvSpPr txBox="1">
            <a:spLocks noChangeArrowheads="1"/>
          </p:cNvSpPr>
          <p:nvPr/>
        </p:nvSpPr>
        <p:spPr bwMode="auto">
          <a:xfrm>
            <a:off x="6103918" y="235624"/>
            <a:ext cx="263075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Loss type </a:t>
            </a:r>
            <a:r>
              <a:rPr lang="en-US" dirty="0" err="1" smtClean="0"/>
              <a:t>typecodes</a:t>
            </a:r>
            <a:r>
              <a:rPr lang="en-US" dirty="0" smtClean="0"/>
              <a:t> expanded </a:t>
            </a:r>
            <a:r>
              <a:rPr lang="en-US" dirty="0"/>
              <a:t>to show </a:t>
            </a:r>
            <a:r>
              <a:rPr lang="en-US" dirty="0" smtClean="0"/>
              <a:t>child LOB </a:t>
            </a:r>
            <a:r>
              <a:rPr lang="en-US" dirty="0"/>
              <a:t>codes</a:t>
            </a:r>
          </a:p>
        </p:txBody>
      </p:sp>
      <p:sp>
        <p:nvSpPr>
          <p:cNvPr id="30727" name="Line 7"/>
          <p:cNvSpPr>
            <a:spLocks noChangeShapeType="1"/>
          </p:cNvSpPr>
          <p:nvPr/>
        </p:nvSpPr>
        <p:spPr bwMode="auto">
          <a:xfrm>
            <a:off x="6528729" y="1158954"/>
            <a:ext cx="1587" cy="82391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28" name="Text Box 8"/>
          <p:cNvSpPr txBox="1">
            <a:spLocks noChangeArrowheads="1"/>
          </p:cNvSpPr>
          <p:nvPr/>
        </p:nvSpPr>
        <p:spPr bwMode="auto">
          <a:xfrm>
            <a:off x="3527425" y="3177580"/>
            <a:ext cx="1282081"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Loss types</a:t>
            </a:r>
            <a:br>
              <a:rPr lang="en-US" dirty="0"/>
            </a:br>
            <a:r>
              <a:rPr lang="en-US" dirty="0"/>
              <a:t>(with no children showing)</a:t>
            </a:r>
          </a:p>
        </p:txBody>
      </p:sp>
      <p:sp>
        <p:nvSpPr>
          <p:cNvPr id="12" name="Text Box 8"/>
          <p:cNvSpPr txBox="1">
            <a:spLocks noChangeArrowheads="1"/>
          </p:cNvSpPr>
          <p:nvPr/>
        </p:nvSpPr>
        <p:spPr bwMode="auto">
          <a:xfrm>
            <a:off x="2555539" y="743347"/>
            <a:ext cx="176847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Double-click to open</a:t>
            </a:r>
            <a:endParaRPr lang="en-US" dirty="0"/>
          </a:p>
        </p:txBody>
      </p:sp>
      <p:sp>
        <p:nvSpPr>
          <p:cNvPr id="13" name="Line 9"/>
          <p:cNvSpPr>
            <a:spLocks noChangeShapeType="1"/>
          </p:cNvSpPr>
          <p:nvPr/>
        </p:nvSpPr>
        <p:spPr bwMode="auto">
          <a:xfrm flipH="1">
            <a:off x="1650670" y="1051123"/>
            <a:ext cx="1223159" cy="41572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8" name="AutoShape 16"/>
          <p:cNvSpPr>
            <a:spLocks noChangeArrowheads="1"/>
          </p:cNvSpPr>
          <p:nvPr/>
        </p:nvSpPr>
        <p:spPr bwMode="auto">
          <a:xfrm>
            <a:off x="5158695" y="2182443"/>
            <a:ext cx="3575981" cy="394501"/>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9" name="AutoShape 16"/>
          <p:cNvSpPr>
            <a:spLocks noChangeArrowheads="1"/>
          </p:cNvSpPr>
          <p:nvPr/>
        </p:nvSpPr>
        <p:spPr bwMode="auto">
          <a:xfrm>
            <a:off x="5192346" y="3011718"/>
            <a:ext cx="3542330" cy="88338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 name="AutoShape 16"/>
          <p:cNvSpPr>
            <a:spLocks noChangeArrowheads="1"/>
          </p:cNvSpPr>
          <p:nvPr/>
        </p:nvSpPr>
        <p:spPr bwMode="auto">
          <a:xfrm>
            <a:off x="5158695" y="4229668"/>
            <a:ext cx="3575980" cy="687389"/>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 name="AutoShape 16"/>
          <p:cNvSpPr>
            <a:spLocks noChangeArrowheads="1"/>
          </p:cNvSpPr>
          <p:nvPr/>
        </p:nvSpPr>
        <p:spPr bwMode="auto">
          <a:xfrm>
            <a:off x="5102474" y="5344305"/>
            <a:ext cx="3632201" cy="197251"/>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2" name="AutoShape 16"/>
          <p:cNvSpPr>
            <a:spLocks noChangeArrowheads="1"/>
          </p:cNvSpPr>
          <p:nvPr/>
        </p:nvSpPr>
        <p:spPr bwMode="auto">
          <a:xfrm>
            <a:off x="5074363" y="5969439"/>
            <a:ext cx="3660311" cy="197251"/>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276" y="2052076"/>
            <a:ext cx="3292431" cy="2807831"/>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29" name="Line 9"/>
          <p:cNvSpPr>
            <a:spLocks noChangeShapeType="1"/>
          </p:cNvSpPr>
          <p:nvPr/>
        </p:nvSpPr>
        <p:spPr bwMode="auto">
          <a:xfrm flipH="1" flipV="1">
            <a:off x="3325091" y="3895103"/>
            <a:ext cx="343142" cy="16728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|EOS~029|</a:t>
            </a:r>
            <a:endParaRPr lang="en-US" sz="100" dirty="0" err="1" smtClean="0">
              <a:solidFill>
                <a:srgbClr val="FFFFFF"/>
              </a:solidFill>
              <a:latin typeface="Arial"/>
              <a:cs typeface="Calibri" pitchFamily="34" charset="0"/>
            </a:endParaRPr>
          </a:p>
        </p:txBody>
      </p:sp>
      <p:sp>
        <p:nvSpPr>
          <p:cNvPr id="2" name="Title 1"/>
          <p:cNvSpPr>
            <a:spLocks noGrp="1"/>
          </p:cNvSpPr>
          <p:nvPr>
            <p:ph type="title"/>
          </p:nvPr>
        </p:nvSpPr>
        <p:spPr/>
        <p:txBody>
          <a:bodyPr/>
          <a:lstStyle/>
          <a:p>
            <a:r>
              <a:rPr lang="en-US" dirty="0" smtClean="0"/>
              <a:t>Example parent/child LOB typelist structure</a:t>
            </a:r>
            <a:endParaRPr lang="en-US" dirty="0"/>
          </a:p>
        </p:txBody>
      </p:sp>
      <p:pic>
        <p:nvPicPr>
          <p:cNvPr id="4" name="Picture 3"/>
          <p:cNvPicPr/>
          <p:nvPr/>
        </p:nvPicPr>
        <p:blipFill>
          <a:blip r:embed="rId3"/>
          <a:stretch>
            <a:fillRect/>
          </a:stretch>
        </p:blipFill>
        <p:spPr>
          <a:xfrm>
            <a:off x="2310838" y="917589"/>
            <a:ext cx="4132491" cy="5224155"/>
          </a:xfrm>
          <a:prstGeom prst="rect">
            <a:avLst/>
          </a:prstGeom>
          <a:noFill/>
          <a:ln w="9525" algn="ctr">
            <a:solidFill>
              <a:schemeClr val="bg1"/>
            </a:solidFill>
            <a:miter lim="800000"/>
            <a:headEnd/>
            <a:tailEnd/>
          </a:ln>
        </p:spPr>
      </p:pic>
      <p:sp>
        <p:nvSpPr>
          <p:cNvPr id="5" name="Text Box 8"/>
          <p:cNvSpPr txBox="1">
            <a:spLocks noChangeArrowheads="1"/>
          </p:cNvSpPr>
          <p:nvPr/>
        </p:nvSpPr>
        <p:spPr bwMode="auto">
          <a:xfrm>
            <a:off x="6945693" y="929355"/>
            <a:ext cx="17684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WC </a:t>
            </a:r>
            <a:r>
              <a:rPr lang="en-US" dirty="0" err="1" smtClean="0"/>
              <a:t>LossType</a:t>
            </a:r>
            <a:r>
              <a:rPr lang="en-US" dirty="0" smtClean="0"/>
              <a:t> has one child </a:t>
            </a:r>
            <a:r>
              <a:rPr lang="en-US" dirty="0" err="1" smtClean="0"/>
              <a:t>LOBCode</a:t>
            </a:r>
            <a:endParaRPr lang="en-US" dirty="0"/>
          </a:p>
        </p:txBody>
      </p:sp>
      <p:sp>
        <p:nvSpPr>
          <p:cNvPr id="6" name="Line 9"/>
          <p:cNvSpPr>
            <a:spLocks noChangeShapeType="1"/>
          </p:cNvSpPr>
          <p:nvPr/>
        </p:nvSpPr>
        <p:spPr bwMode="auto">
          <a:xfrm flipH="1">
            <a:off x="4029741" y="1852685"/>
            <a:ext cx="3242929" cy="1400509"/>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 name="Rectangle 4"/>
          <p:cNvSpPr>
            <a:spLocks noChangeArrowheads="1"/>
          </p:cNvSpPr>
          <p:nvPr/>
        </p:nvSpPr>
        <p:spPr bwMode="auto">
          <a:xfrm>
            <a:off x="6686931" y="2861081"/>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8" name="Rectangle 7"/>
          <p:cNvSpPr>
            <a:spLocks noChangeArrowheads="1"/>
          </p:cNvSpPr>
          <p:nvPr/>
        </p:nvSpPr>
        <p:spPr bwMode="auto">
          <a:xfrm>
            <a:off x="6686931" y="3792944"/>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9" name="Rectangle 10"/>
          <p:cNvSpPr>
            <a:spLocks noChangeArrowheads="1"/>
          </p:cNvSpPr>
          <p:nvPr/>
        </p:nvSpPr>
        <p:spPr bwMode="auto">
          <a:xfrm>
            <a:off x="6688518" y="4724806"/>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grpSp>
        <p:nvGrpSpPr>
          <p:cNvPr id="10" name="Group 21"/>
          <p:cNvGrpSpPr>
            <a:grpSpLocks/>
          </p:cNvGrpSpPr>
          <p:nvPr/>
        </p:nvGrpSpPr>
        <p:grpSpPr bwMode="auto">
          <a:xfrm>
            <a:off x="7555293" y="3337331"/>
            <a:ext cx="555625" cy="450850"/>
            <a:chOff x="4529" y="978"/>
            <a:chExt cx="350" cy="284"/>
          </a:xfrm>
        </p:grpSpPr>
        <p:sp>
          <p:nvSpPr>
            <p:cNvPr id="11" name="Line 22"/>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 name="Line 23"/>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 name="Line 24"/>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4" name="Group 36"/>
          <p:cNvGrpSpPr>
            <a:grpSpLocks/>
          </p:cNvGrpSpPr>
          <p:nvPr/>
        </p:nvGrpSpPr>
        <p:grpSpPr bwMode="auto">
          <a:xfrm>
            <a:off x="7550531" y="4254906"/>
            <a:ext cx="566737" cy="450850"/>
            <a:chOff x="3362" y="3693"/>
            <a:chExt cx="357" cy="284"/>
          </a:xfrm>
        </p:grpSpPr>
        <p:grpSp>
          <p:nvGrpSpPr>
            <p:cNvPr id="15" name="Group 37"/>
            <p:cNvGrpSpPr>
              <a:grpSpLocks/>
            </p:cNvGrpSpPr>
            <p:nvPr/>
          </p:nvGrpSpPr>
          <p:grpSpPr bwMode="auto">
            <a:xfrm>
              <a:off x="3362" y="3693"/>
              <a:ext cx="357" cy="284"/>
              <a:chOff x="3314" y="3693"/>
              <a:chExt cx="357" cy="284"/>
            </a:xfrm>
          </p:grpSpPr>
          <p:sp>
            <p:nvSpPr>
              <p:cNvPr id="18" name="Line 38"/>
              <p:cNvSpPr>
                <a:spLocks noChangeShapeType="1"/>
              </p:cNvSpPr>
              <p:nvPr/>
            </p:nvSpPr>
            <p:spPr bwMode="auto">
              <a:xfrm flipH="1" flipV="1">
                <a:off x="3494" y="3693"/>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 name="Line 39"/>
              <p:cNvSpPr>
                <a:spLocks noChangeShapeType="1"/>
              </p:cNvSpPr>
              <p:nvPr/>
            </p:nvSpPr>
            <p:spPr bwMode="auto">
              <a:xfrm flipH="1">
                <a:off x="3314"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 name="Line 40"/>
              <p:cNvSpPr>
                <a:spLocks noChangeShapeType="1"/>
              </p:cNvSpPr>
              <p:nvPr/>
            </p:nvSpPr>
            <p:spPr bwMode="auto">
              <a:xfrm>
                <a:off x="3490"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6" name="Line 41"/>
            <p:cNvSpPr>
              <a:spLocks noChangeShapeType="1"/>
            </p:cNvSpPr>
            <p:nvPr/>
          </p:nvSpPr>
          <p:spPr bwMode="auto">
            <a:xfrm flipH="1" flipV="1">
              <a:off x="3362"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 name="Line 42"/>
            <p:cNvSpPr>
              <a:spLocks noChangeShapeType="1"/>
            </p:cNvSpPr>
            <p:nvPr/>
          </p:nvSpPr>
          <p:spPr bwMode="auto">
            <a:xfrm flipV="1">
              <a:off x="3538"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1" name="Text Box 48"/>
          <p:cNvSpPr txBox="1">
            <a:spLocks noChangeArrowheads="1"/>
          </p:cNvSpPr>
          <p:nvPr/>
        </p:nvSpPr>
        <p:spPr bwMode="auto">
          <a:xfrm>
            <a:off x="6718681" y="2948394"/>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a:t>LossType</a:t>
            </a:r>
            <a:endParaRPr lang="en-US" b="0" dirty="0"/>
          </a:p>
        </p:txBody>
      </p:sp>
      <p:sp>
        <p:nvSpPr>
          <p:cNvPr id="22" name="Text Box 49"/>
          <p:cNvSpPr txBox="1">
            <a:spLocks noChangeArrowheads="1"/>
          </p:cNvSpPr>
          <p:nvPr/>
        </p:nvSpPr>
        <p:spPr bwMode="auto">
          <a:xfrm>
            <a:off x="6718681" y="3880256"/>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LOBCode</a:t>
            </a:r>
          </a:p>
        </p:txBody>
      </p:sp>
      <p:sp>
        <p:nvSpPr>
          <p:cNvPr id="23" name="Text Box 50"/>
          <p:cNvSpPr txBox="1">
            <a:spLocks noChangeArrowheads="1"/>
          </p:cNvSpPr>
          <p:nvPr/>
        </p:nvSpPr>
        <p:spPr bwMode="auto">
          <a:xfrm>
            <a:off x="6720268" y="4812119"/>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PolicyType</a:t>
            </a:r>
          </a:p>
        </p:txBody>
      </p:sp>
      <p:sp>
        <p:nvSpPr>
          <p:cNvPr id="24" name="Rectangle 13"/>
          <p:cNvSpPr>
            <a:spLocks noChangeArrowheads="1"/>
          </p:cNvSpPr>
          <p:nvPr/>
        </p:nvSpPr>
        <p:spPr bwMode="auto">
          <a:xfrm>
            <a:off x="6688518" y="5658256"/>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grpSp>
        <p:nvGrpSpPr>
          <p:cNvPr id="25" name="Group 29"/>
          <p:cNvGrpSpPr>
            <a:grpSpLocks/>
          </p:cNvGrpSpPr>
          <p:nvPr/>
        </p:nvGrpSpPr>
        <p:grpSpPr bwMode="auto">
          <a:xfrm>
            <a:off x="7550531" y="5191531"/>
            <a:ext cx="566737" cy="450850"/>
            <a:chOff x="3362" y="3693"/>
            <a:chExt cx="357" cy="284"/>
          </a:xfrm>
        </p:grpSpPr>
        <p:grpSp>
          <p:nvGrpSpPr>
            <p:cNvPr id="26" name="Group 30"/>
            <p:cNvGrpSpPr>
              <a:grpSpLocks/>
            </p:cNvGrpSpPr>
            <p:nvPr/>
          </p:nvGrpSpPr>
          <p:grpSpPr bwMode="auto">
            <a:xfrm>
              <a:off x="3362" y="3693"/>
              <a:ext cx="357" cy="284"/>
              <a:chOff x="3314" y="3693"/>
              <a:chExt cx="357" cy="284"/>
            </a:xfrm>
          </p:grpSpPr>
          <p:sp>
            <p:nvSpPr>
              <p:cNvPr id="29" name="Line 31"/>
              <p:cNvSpPr>
                <a:spLocks noChangeShapeType="1"/>
              </p:cNvSpPr>
              <p:nvPr/>
            </p:nvSpPr>
            <p:spPr bwMode="auto">
              <a:xfrm flipH="1" flipV="1">
                <a:off x="3494" y="3693"/>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 name="Line 32"/>
              <p:cNvSpPr>
                <a:spLocks noChangeShapeType="1"/>
              </p:cNvSpPr>
              <p:nvPr/>
            </p:nvSpPr>
            <p:spPr bwMode="auto">
              <a:xfrm flipH="1">
                <a:off x="3314"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 name="Line 33"/>
              <p:cNvSpPr>
                <a:spLocks noChangeShapeType="1"/>
              </p:cNvSpPr>
              <p:nvPr/>
            </p:nvSpPr>
            <p:spPr bwMode="auto">
              <a:xfrm>
                <a:off x="3490" y="3875"/>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7" name="Line 34"/>
            <p:cNvSpPr>
              <a:spLocks noChangeShapeType="1"/>
            </p:cNvSpPr>
            <p:nvPr/>
          </p:nvSpPr>
          <p:spPr bwMode="auto">
            <a:xfrm flipH="1" flipV="1">
              <a:off x="3362"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 name="Line 35"/>
            <p:cNvSpPr>
              <a:spLocks noChangeShapeType="1"/>
            </p:cNvSpPr>
            <p:nvPr/>
          </p:nvSpPr>
          <p:spPr bwMode="auto">
            <a:xfrm flipV="1">
              <a:off x="3538" y="3693"/>
              <a:ext cx="181" cy="1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2" name="Text Box 51"/>
          <p:cNvSpPr txBox="1">
            <a:spLocks noChangeArrowheads="1"/>
          </p:cNvSpPr>
          <p:nvPr/>
        </p:nvSpPr>
        <p:spPr bwMode="auto">
          <a:xfrm>
            <a:off x="6720268" y="5745569"/>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a:t>CoverageType</a:t>
            </a:r>
            <a:endParaRPr lang="en-US" b="0" dirty="0"/>
          </a:p>
        </p:txBody>
      </p:sp>
      <p:sp>
        <p:nvSpPr>
          <p:cNvPr id="33" name="Text Box 8"/>
          <p:cNvSpPr txBox="1">
            <a:spLocks noChangeArrowheads="1"/>
          </p:cNvSpPr>
          <p:nvPr/>
        </p:nvSpPr>
        <p:spPr bwMode="auto">
          <a:xfrm>
            <a:off x="330315" y="3223422"/>
            <a:ext cx="1668605"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Children, Parents, Other Categories unique to LOB </a:t>
            </a:r>
            <a:r>
              <a:rPr lang="en-US" dirty="0" err="1" smtClean="0"/>
              <a:t>typelists</a:t>
            </a:r>
            <a:endParaRPr lang="en-US" dirty="0"/>
          </a:p>
        </p:txBody>
      </p:sp>
      <p:sp>
        <p:nvSpPr>
          <p:cNvPr id="34" name="Line 9"/>
          <p:cNvSpPr>
            <a:spLocks noChangeShapeType="1"/>
          </p:cNvSpPr>
          <p:nvPr/>
        </p:nvSpPr>
        <p:spPr bwMode="auto">
          <a:xfrm>
            <a:off x="1828801" y="4032656"/>
            <a:ext cx="1509822" cy="123983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5" name="Line 9"/>
          <p:cNvSpPr>
            <a:spLocks noChangeShapeType="1"/>
          </p:cNvSpPr>
          <p:nvPr/>
        </p:nvSpPr>
        <p:spPr bwMode="auto">
          <a:xfrm flipV="1">
            <a:off x="1828800" y="3100794"/>
            <a:ext cx="1509823" cy="93186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6" name="Text Box 8"/>
          <p:cNvSpPr txBox="1">
            <a:spLocks noChangeArrowheads="1"/>
          </p:cNvSpPr>
          <p:nvPr/>
        </p:nvSpPr>
        <p:spPr bwMode="auto">
          <a:xfrm>
            <a:off x="330315" y="5260210"/>
            <a:ext cx="1828095"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Work only in this tab when configuring LOB</a:t>
            </a:r>
            <a:endParaRPr lang="en-US" dirty="0"/>
          </a:p>
        </p:txBody>
      </p:sp>
      <p:sp>
        <p:nvSpPr>
          <p:cNvPr id="37" name="Line 9"/>
          <p:cNvSpPr>
            <a:spLocks noChangeShapeType="1"/>
          </p:cNvSpPr>
          <p:nvPr/>
        </p:nvSpPr>
        <p:spPr bwMode="auto">
          <a:xfrm>
            <a:off x="1998921" y="5946387"/>
            <a:ext cx="311918" cy="1039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3485" y="959546"/>
            <a:ext cx="1038225"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215515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|EOS~003|</a:t>
            </a:r>
            <a:endParaRPr lang="en-US" sz="100" dirty="0" err="1" smtClean="0">
              <a:solidFill>
                <a:srgbClr val="FFFFFF"/>
              </a:solidFill>
              <a:latin typeface="Arial"/>
              <a:cs typeface="Calibri" pitchFamily="34" charset="0"/>
            </a:endParaRPr>
          </a:p>
        </p:txBody>
      </p:sp>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t>Line of business model</a:t>
            </a:r>
          </a:p>
          <a:p>
            <a:pPr>
              <a:lnSpc>
                <a:spcPct val="150000"/>
              </a:lnSpc>
              <a:buFont typeface="Arial" charset="0"/>
              <a:buChar char="•"/>
            </a:pPr>
            <a:r>
              <a:rPr lang="en-US" sz="2800" dirty="0" smtClean="0">
                <a:solidFill>
                  <a:srgbClr val="C0C0C0"/>
                </a:solidFill>
              </a:rPr>
              <a:t>The LOB </a:t>
            </a:r>
            <a:r>
              <a:rPr lang="en-US" sz="2800" dirty="0" err="1" smtClean="0">
                <a:solidFill>
                  <a:srgbClr val="C0C0C0"/>
                </a:solidFill>
              </a:rPr>
              <a:t>typelists</a:t>
            </a:r>
            <a:endParaRPr lang="en-US" sz="2800" dirty="0" smtClean="0">
              <a:solidFill>
                <a:srgbClr val="C0C0C0"/>
              </a:solidFill>
            </a:endParaRPr>
          </a:p>
          <a:p>
            <a:pPr>
              <a:lnSpc>
                <a:spcPct val="150000"/>
              </a:lnSpc>
              <a:buFont typeface="Arial" charset="0"/>
              <a:buChar char="•"/>
            </a:pPr>
            <a:r>
              <a:rPr lang="en-US" sz="2800" dirty="0" smtClean="0">
                <a:solidFill>
                  <a:srgbClr val="C0C0C0"/>
                </a:solidFill>
              </a:rPr>
              <a:t>LOB model configuration</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|EOS~030|</a:t>
            </a:r>
            <a:endParaRPr lang="en-US" sz="100" dirty="0" err="1" smtClean="0">
              <a:solidFill>
                <a:srgbClr val="FFFFFF"/>
              </a:solidFill>
              <a:latin typeface="Arial"/>
              <a:cs typeface="Calibri" pitchFamily="34" charset="0"/>
            </a:endParaRPr>
          </a:p>
        </p:txBody>
      </p:sp>
      <p:sp>
        <p:nvSpPr>
          <p:cNvPr id="14" name="Line 9"/>
          <p:cNvSpPr>
            <a:spLocks noChangeShapeType="1"/>
          </p:cNvSpPr>
          <p:nvPr/>
        </p:nvSpPr>
        <p:spPr bwMode="auto">
          <a:xfrm>
            <a:off x="1715246" y="4848087"/>
            <a:ext cx="1" cy="1598846"/>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6" name="Line 38"/>
          <p:cNvSpPr>
            <a:spLocks noChangeShapeType="1"/>
          </p:cNvSpPr>
          <p:nvPr/>
        </p:nvSpPr>
        <p:spPr bwMode="auto">
          <a:xfrm flipH="1">
            <a:off x="1715248" y="5344974"/>
            <a:ext cx="803275"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70" name="Rectangle 2"/>
          <p:cNvSpPr>
            <a:spLocks noGrp="1" noChangeArrowheads="1"/>
          </p:cNvSpPr>
          <p:nvPr>
            <p:ph type="title"/>
          </p:nvPr>
        </p:nvSpPr>
        <p:spPr/>
        <p:txBody>
          <a:bodyPr/>
          <a:lstStyle/>
          <a:p>
            <a:pPr eaLnBrk="1" hangingPunct="1"/>
            <a:r>
              <a:rPr lang="en-US" dirty="0" smtClean="0"/>
              <a:t>Children and parent codes</a:t>
            </a:r>
          </a:p>
        </p:txBody>
      </p:sp>
      <p:sp>
        <p:nvSpPr>
          <p:cNvPr id="32771" name="Rectangle 5"/>
          <p:cNvSpPr>
            <a:spLocks noGrp="1" noChangeArrowheads="1"/>
          </p:cNvSpPr>
          <p:nvPr>
            <p:ph idx="1"/>
          </p:nvPr>
        </p:nvSpPr>
        <p:spPr>
          <a:xfrm>
            <a:off x="5665788" y="920750"/>
            <a:ext cx="3171825" cy="2324100"/>
          </a:xfrm>
        </p:spPr>
        <p:txBody>
          <a:bodyPr/>
          <a:lstStyle/>
          <a:p>
            <a:pPr>
              <a:buFont typeface="Arial" charset="0"/>
              <a:buChar char="•"/>
            </a:pPr>
            <a:r>
              <a:rPr lang="en-US" smtClean="0"/>
              <a:t>For given code, you can:</a:t>
            </a:r>
          </a:p>
          <a:p>
            <a:pPr lvl="1"/>
            <a:r>
              <a:rPr lang="en-US" smtClean="0"/>
              <a:t>View and edit associations to child codes</a:t>
            </a:r>
          </a:p>
          <a:p>
            <a:pPr lvl="1"/>
            <a:r>
              <a:rPr lang="en-US" smtClean="0"/>
              <a:t>View associations to parent codes</a:t>
            </a:r>
          </a:p>
        </p:txBody>
      </p:sp>
      <p:sp>
        <p:nvSpPr>
          <p:cNvPr id="32774" name="Rounded Rectangle 7"/>
          <p:cNvSpPr>
            <a:spLocks noChangeArrowheads="1"/>
          </p:cNvSpPr>
          <p:nvPr/>
        </p:nvSpPr>
        <p:spPr bwMode="auto">
          <a:xfrm>
            <a:off x="419100" y="2847975"/>
            <a:ext cx="2895600" cy="3238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3076" name="Picture 4" descr="C:\Users\trhoades\AppData\Local\Temp\SNAGHTMLa34d84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42" y="516528"/>
            <a:ext cx="3933825" cy="3962401"/>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4552" y="4755375"/>
            <a:ext cx="5549814" cy="135834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 name="Arc 39"/>
          <p:cNvSpPr>
            <a:spLocks/>
          </p:cNvSpPr>
          <p:nvPr/>
        </p:nvSpPr>
        <p:spPr bwMode="auto">
          <a:xfrm rot="17669133" flipH="1">
            <a:off x="1911703" y="2358783"/>
            <a:ext cx="222346" cy="340185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rgbClr val="FF0000"/>
            </a:solidFill>
            <a:round/>
            <a:headEnd/>
            <a:tailEnd type="triangle"/>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8" name="Picture 4" descr="C:\Users\trhoades\AppData\Local\Temp\SNAGHTML935a26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0946" y="4553635"/>
            <a:ext cx="668924" cy="4034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C:\Users\trhoades\AppData\Local\Temp\SNAGHTML935a26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865" y="5232808"/>
            <a:ext cx="461226" cy="278201"/>
          </a:xfrm>
          <a:prstGeom prst="rect">
            <a:avLst/>
          </a:prstGeom>
          <a:noFill/>
          <a:extLst>
            <a:ext uri="{909E8E84-426E-40DD-AFC4-6F175D3DCCD1}">
              <a14:hiddenFill xmlns:a14="http://schemas.microsoft.com/office/drawing/2010/main">
                <a:solidFill>
                  <a:srgbClr val="FFFFFF"/>
                </a:solidFill>
              </a14:hiddenFill>
            </a:ext>
          </a:extLst>
        </p:spPr>
      </p:pic>
      <p:sp>
        <p:nvSpPr>
          <p:cNvPr id="15" name="Line 13"/>
          <p:cNvSpPr>
            <a:spLocks noChangeShapeType="1"/>
          </p:cNvSpPr>
          <p:nvPr/>
        </p:nvSpPr>
        <p:spPr bwMode="auto">
          <a:xfrm flipH="1">
            <a:off x="1715248" y="5737251"/>
            <a:ext cx="790575"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 name="Line 13"/>
          <p:cNvSpPr>
            <a:spLocks noChangeShapeType="1"/>
          </p:cNvSpPr>
          <p:nvPr/>
        </p:nvSpPr>
        <p:spPr bwMode="auto">
          <a:xfrm flipH="1">
            <a:off x="1715247" y="6104526"/>
            <a:ext cx="790575"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21" name="Picture 4" descr="C:\Users\trhoades\AppData\Local\Temp\SNAGHTML935a26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865" y="5610026"/>
            <a:ext cx="461226" cy="27820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C:\Users\trhoades\AppData\Local\Temp\SNAGHTML935a26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865" y="5983748"/>
            <a:ext cx="461226" cy="2782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266303" y="5983748"/>
            <a:ext cx="479037" cy="584775"/>
          </a:xfrm>
          <a:prstGeom prst="rect">
            <a:avLst/>
          </a:prstGeom>
          <a:noFill/>
        </p:spPr>
        <p:txBody>
          <a:bodyPr wrap="square" rtlCol="0">
            <a:spAutoFit/>
          </a:bodyPr>
          <a:lstStyle/>
          <a:p>
            <a:r>
              <a:rPr lang="en-US" sz="3200" dirty="0" smtClean="0">
                <a:solidFill>
                  <a:schemeClr val="bg1"/>
                </a:solidFill>
                <a:latin typeface="Courier New" pitchFamily="49" charset="0"/>
                <a:cs typeface="Courier New" pitchFamily="49" charset="0"/>
              </a:rPr>
              <a:t>…</a:t>
            </a:r>
          </a:p>
        </p:txBody>
      </p:sp>
      <p:sp>
        <p:nvSpPr>
          <p:cNvPr id="23" name="Line 13"/>
          <p:cNvSpPr>
            <a:spLocks noChangeShapeType="1"/>
          </p:cNvSpPr>
          <p:nvPr/>
        </p:nvSpPr>
        <p:spPr bwMode="auto">
          <a:xfrm flipH="1">
            <a:off x="1715248" y="6435056"/>
            <a:ext cx="571619"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044" y="524479"/>
            <a:ext cx="1057275"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|EOS~031|</a:t>
            </a:r>
            <a:endParaRPr lang="en-US" sz="100" dirty="0" err="1" smtClean="0">
              <a:solidFill>
                <a:srgbClr val="FFFFFF"/>
              </a:solidFill>
              <a:latin typeface="Arial"/>
              <a:cs typeface="Calibri" pitchFamily="34" charset="0"/>
            </a:endParaRPr>
          </a:p>
        </p:txBody>
      </p:sp>
      <p:sp>
        <p:nvSpPr>
          <p:cNvPr id="33795" name="Rectangle 2"/>
          <p:cNvSpPr>
            <a:spLocks noGrp="1" noChangeArrowheads="1"/>
          </p:cNvSpPr>
          <p:nvPr>
            <p:ph type="title"/>
          </p:nvPr>
        </p:nvSpPr>
        <p:spPr>
          <a:xfrm>
            <a:off x="495300" y="111125"/>
            <a:ext cx="2762250" cy="528638"/>
          </a:xfrm>
        </p:spPr>
        <p:txBody>
          <a:bodyPr/>
          <a:lstStyle/>
          <a:p>
            <a:pPr eaLnBrk="1" hangingPunct="1"/>
            <a:r>
              <a:rPr lang="en-US" smtClean="0"/>
              <a:t>Category</a:t>
            </a:r>
          </a:p>
        </p:txBody>
      </p:sp>
      <p:sp>
        <p:nvSpPr>
          <p:cNvPr id="33796" name="Rectangle 3"/>
          <p:cNvSpPr>
            <a:spLocks noGrp="1" noChangeArrowheads="1"/>
          </p:cNvSpPr>
          <p:nvPr>
            <p:ph idx="1"/>
          </p:nvPr>
        </p:nvSpPr>
        <p:spPr>
          <a:xfrm>
            <a:off x="519113" y="917575"/>
            <a:ext cx="2654300" cy="3859213"/>
          </a:xfrm>
        </p:spPr>
        <p:txBody>
          <a:bodyPr/>
          <a:lstStyle/>
          <a:p>
            <a:pPr>
              <a:buFont typeface="Arial" charset="0"/>
              <a:buChar char="•"/>
            </a:pPr>
            <a:r>
              <a:rPr lang="en-US" dirty="0" smtClean="0"/>
              <a:t>Each code has an additional folder node for configuring other categories (associations to non-LOB </a:t>
            </a:r>
            <a:r>
              <a:rPr lang="en-US" dirty="0" err="1" smtClean="0"/>
              <a:t>typelists</a:t>
            </a:r>
            <a:r>
              <a:rPr lang="en-US" dirty="0" smtClean="0"/>
              <a:t>)</a:t>
            </a:r>
          </a:p>
        </p:txBody>
      </p:sp>
      <p:sp>
        <p:nvSpPr>
          <p:cNvPr id="33797" name="Rectangle 5"/>
          <p:cNvSpPr>
            <a:spLocks noChangeArrowheads="1"/>
          </p:cNvSpPr>
          <p:nvPr/>
        </p:nvSpPr>
        <p:spPr bwMode="auto">
          <a:xfrm>
            <a:off x="750888" y="5330825"/>
            <a:ext cx="5303837" cy="1108075"/>
          </a:xfrm>
          <a:prstGeom prst="rect">
            <a:avLst/>
          </a:prstGeom>
          <a:solidFill>
            <a:schemeClr val="tx1"/>
          </a:solidFill>
          <a:ln w="12700" algn="ctr">
            <a:solidFill>
              <a:schemeClr val="bg1"/>
            </a:solidFill>
            <a:miter lim="800000"/>
            <a:headEnd/>
            <a:tailEnd/>
          </a:ln>
        </p:spPr>
        <p:txBody>
          <a:bodyPr lIns="0" tIns="0" rIns="0" bIns="0" anchor="ctr"/>
          <a:lstStyle/>
          <a:p>
            <a:endParaRPr lang="en-US"/>
          </a:p>
        </p:txBody>
      </p:sp>
      <p:sp>
        <p:nvSpPr>
          <p:cNvPr id="33798" name="Rectangle 6"/>
          <p:cNvSpPr>
            <a:spLocks noChangeArrowheads="1"/>
          </p:cNvSpPr>
          <p:nvPr/>
        </p:nvSpPr>
        <p:spPr bwMode="auto">
          <a:xfrm>
            <a:off x="841375" y="5641975"/>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33799" name="Text Box 7"/>
          <p:cNvSpPr txBox="1">
            <a:spLocks noChangeArrowheads="1"/>
          </p:cNvSpPr>
          <p:nvPr/>
        </p:nvSpPr>
        <p:spPr bwMode="auto">
          <a:xfrm>
            <a:off x="873125" y="5710238"/>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PolicyType</a:t>
            </a:r>
          </a:p>
        </p:txBody>
      </p:sp>
      <p:sp>
        <p:nvSpPr>
          <p:cNvPr id="33800" name="Rectangle 8"/>
          <p:cNvSpPr>
            <a:spLocks noChangeArrowheads="1"/>
          </p:cNvSpPr>
          <p:nvPr/>
        </p:nvSpPr>
        <p:spPr bwMode="auto">
          <a:xfrm>
            <a:off x="3652838" y="5429250"/>
            <a:ext cx="2292350" cy="914400"/>
          </a:xfrm>
          <a:prstGeom prst="rect">
            <a:avLst/>
          </a:prstGeom>
          <a:solidFill>
            <a:schemeClr val="tx1"/>
          </a:solidFill>
          <a:ln w="28575" algn="ctr">
            <a:solidFill>
              <a:schemeClr val="bg1"/>
            </a:solidFill>
            <a:miter lim="800000"/>
            <a:headEnd/>
            <a:tailEnd/>
          </a:ln>
        </p:spPr>
        <p:txBody>
          <a:bodyPr lIns="0" tIns="0" rIns="0" bIns="0" anchor="ctr"/>
          <a:lstStyle/>
          <a:p>
            <a:endParaRPr lang="en-US"/>
          </a:p>
        </p:txBody>
      </p:sp>
      <p:sp>
        <p:nvSpPr>
          <p:cNvPr id="33801" name="Text Box 9"/>
          <p:cNvSpPr txBox="1">
            <a:spLocks noChangeArrowheads="1"/>
          </p:cNvSpPr>
          <p:nvPr/>
        </p:nvSpPr>
        <p:spPr bwMode="auto">
          <a:xfrm>
            <a:off x="3684588" y="5456238"/>
            <a:ext cx="22288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a:solidFill>
                  <a:schemeClr val="bg1"/>
                </a:solidFill>
              </a:rPr>
              <a:t>InternalPolicyType</a:t>
            </a:r>
            <a:br>
              <a:rPr lang="en-US" sz="1800" b="0">
                <a:solidFill>
                  <a:schemeClr val="bg1"/>
                </a:solidFill>
              </a:rPr>
            </a:br>
            <a:r>
              <a:rPr lang="en-US" sz="1800" b="0">
                <a:solidFill>
                  <a:schemeClr val="bg1"/>
                </a:solidFill>
              </a:rPr>
              <a:t>PolicyTab</a:t>
            </a:r>
            <a:br>
              <a:rPr lang="en-US" sz="1800" b="0">
                <a:solidFill>
                  <a:schemeClr val="bg1"/>
                </a:solidFill>
              </a:rPr>
            </a:br>
            <a:r>
              <a:rPr lang="en-US" sz="1800" b="0">
                <a:solidFill>
                  <a:schemeClr val="bg1"/>
                </a:solidFill>
              </a:rPr>
              <a:t>SourceSystem</a:t>
            </a:r>
          </a:p>
        </p:txBody>
      </p:sp>
      <p:sp>
        <p:nvSpPr>
          <p:cNvPr id="33802" name="Line 10"/>
          <p:cNvSpPr>
            <a:spLocks noChangeShapeType="1"/>
          </p:cNvSpPr>
          <p:nvPr/>
        </p:nvSpPr>
        <p:spPr bwMode="auto">
          <a:xfrm>
            <a:off x="3167063" y="5870575"/>
            <a:ext cx="465137"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644" y="212097"/>
            <a:ext cx="4007355" cy="511872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1581" y="237263"/>
            <a:ext cx="1057275"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|EOS~032|</a:t>
            </a:r>
            <a:endParaRPr lang="en-US" sz="100" dirty="0" err="1" smtClean="0">
              <a:solidFill>
                <a:srgbClr val="FFFFFF"/>
              </a:solidFill>
              <a:latin typeface="Arial"/>
              <a:cs typeface="Calibri" pitchFamily="34" charset="0"/>
            </a:endParaRP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213" y="3173987"/>
            <a:ext cx="1333500" cy="13620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9850" y="3154937"/>
            <a:ext cx="1343025" cy="138112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6867" name="Rectangle 2"/>
          <p:cNvSpPr>
            <a:spLocks noGrp="1" noChangeArrowheads="1"/>
          </p:cNvSpPr>
          <p:nvPr>
            <p:ph type="title"/>
          </p:nvPr>
        </p:nvSpPr>
        <p:spPr/>
        <p:txBody>
          <a:bodyPr/>
          <a:lstStyle/>
          <a:p>
            <a:pPr eaLnBrk="1" hangingPunct="1"/>
            <a:r>
              <a:rPr lang="en-US" smtClean="0"/>
              <a:t>Removing codes from LOB model</a:t>
            </a:r>
          </a:p>
        </p:txBody>
      </p:sp>
      <p:sp>
        <p:nvSpPr>
          <p:cNvPr id="36868" name="Text Box 4"/>
          <p:cNvSpPr txBox="1">
            <a:spLocks noChangeArrowheads="1"/>
          </p:cNvSpPr>
          <p:nvPr/>
        </p:nvSpPr>
        <p:spPr bwMode="auto">
          <a:xfrm>
            <a:off x="1470025" y="998538"/>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Active</a:t>
            </a:r>
          </a:p>
        </p:txBody>
      </p:sp>
      <p:pic>
        <p:nvPicPr>
          <p:cNvPr id="36869" name="Picture 10" descr="ComProp DB - unretir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9175" y="1430338"/>
            <a:ext cx="2584450" cy="15176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6870" name="AutoShape 15"/>
          <p:cNvSpPr>
            <a:spLocks noChangeArrowheads="1"/>
          </p:cNvSpPr>
          <p:nvPr/>
        </p:nvSpPr>
        <p:spPr bwMode="auto">
          <a:xfrm>
            <a:off x="1339850" y="2239963"/>
            <a:ext cx="2260600" cy="274637"/>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6871" name="AutoShape 18"/>
          <p:cNvSpPr>
            <a:spLocks noChangeArrowheads="1"/>
          </p:cNvSpPr>
          <p:nvPr/>
        </p:nvSpPr>
        <p:spPr bwMode="auto">
          <a:xfrm>
            <a:off x="1339849" y="4136066"/>
            <a:ext cx="1343025" cy="15240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36872" name="Text Box 5"/>
          <p:cNvSpPr txBox="1">
            <a:spLocks noChangeArrowheads="1"/>
          </p:cNvSpPr>
          <p:nvPr/>
        </p:nvSpPr>
        <p:spPr bwMode="auto">
          <a:xfrm>
            <a:off x="4116388" y="998538"/>
            <a:ext cx="1682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Retired</a:t>
            </a:r>
          </a:p>
        </p:txBody>
      </p:sp>
      <p:grpSp>
        <p:nvGrpSpPr>
          <p:cNvPr id="36873" name="Group 32"/>
          <p:cNvGrpSpPr>
            <a:grpSpLocks/>
          </p:cNvGrpSpPr>
          <p:nvPr/>
        </p:nvGrpSpPr>
        <p:grpSpPr bwMode="auto">
          <a:xfrm>
            <a:off x="3665538" y="1430338"/>
            <a:ext cx="2584450" cy="1517650"/>
            <a:chOff x="2159" y="901"/>
            <a:chExt cx="1628" cy="956"/>
          </a:xfrm>
        </p:grpSpPr>
        <p:pic>
          <p:nvPicPr>
            <p:cNvPr id="36897" name="Picture 9" descr="ComProp DB - retir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9" y="901"/>
              <a:ext cx="1628" cy="95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6898" name="AutoShape 16"/>
            <p:cNvSpPr>
              <a:spLocks noChangeArrowheads="1"/>
            </p:cNvSpPr>
            <p:nvPr/>
          </p:nvSpPr>
          <p:spPr bwMode="auto">
            <a:xfrm>
              <a:off x="2361" y="1416"/>
              <a:ext cx="1424" cy="173"/>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36874" name="Text Box 6"/>
          <p:cNvSpPr txBox="1">
            <a:spLocks noChangeArrowheads="1"/>
          </p:cNvSpPr>
          <p:nvPr/>
        </p:nvSpPr>
        <p:spPr bwMode="auto">
          <a:xfrm>
            <a:off x="6560288" y="998538"/>
            <a:ext cx="24122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solidFill>
                  <a:schemeClr val="bg1"/>
                </a:solidFill>
              </a:rPr>
              <a:t>Deleted (Removed)</a:t>
            </a:r>
            <a:endParaRPr lang="en-US" dirty="0">
              <a:solidFill>
                <a:schemeClr val="bg1"/>
              </a:solidFill>
            </a:endParaRPr>
          </a:p>
        </p:txBody>
      </p:sp>
      <p:grpSp>
        <p:nvGrpSpPr>
          <p:cNvPr id="36875" name="Group 26"/>
          <p:cNvGrpSpPr>
            <a:grpSpLocks/>
          </p:cNvGrpSpPr>
          <p:nvPr/>
        </p:nvGrpSpPr>
        <p:grpSpPr bwMode="auto">
          <a:xfrm>
            <a:off x="6348413" y="1430338"/>
            <a:ext cx="2624137" cy="1312862"/>
            <a:chOff x="3927" y="1037"/>
            <a:chExt cx="1653" cy="827"/>
          </a:xfrm>
        </p:grpSpPr>
        <p:pic>
          <p:nvPicPr>
            <p:cNvPr id="36895" name="Picture 8" descr="ComProp DB - delete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7" y="1037"/>
              <a:ext cx="1628" cy="82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6896" name="AutoShape 17"/>
            <p:cNvSpPr>
              <a:spLocks noChangeArrowheads="1"/>
            </p:cNvSpPr>
            <p:nvPr/>
          </p:nvSpPr>
          <p:spPr bwMode="auto">
            <a:xfrm>
              <a:off x="4156" y="1544"/>
              <a:ext cx="1424" cy="41"/>
            </a:xfrm>
            <a:prstGeom prst="roundRect">
              <a:avLst>
                <a:gd name="adj" fmla="val 16667"/>
              </a:avLst>
            </a:prstGeom>
            <a:noFill/>
            <a:ln w="1270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36876" name="Text Box 34"/>
          <p:cNvSpPr txBox="1">
            <a:spLocks noChangeArrowheads="1"/>
          </p:cNvSpPr>
          <p:nvPr/>
        </p:nvSpPr>
        <p:spPr bwMode="auto">
          <a:xfrm rot="-5400000">
            <a:off x="-141287" y="3570287"/>
            <a:ext cx="1682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New</a:t>
            </a:r>
            <a:br>
              <a:rPr lang="en-US" sz="1800">
                <a:solidFill>
                  <a:schemeClr val="bg1"/>
                </a:solidFill>
              </a:rPr>
            </a:br>
            <a:r>
              <a:rPr lang="en-US" sz="1800">
                <a:solidFill>
                  <a:schemeClr val="bg1"/>
                </a:solidFill>
              </a:rPr>
              <a:t>Objects</a:t>
            </a:r>
          </a:p>
        </p:txBody>
      </p:sp>
      <p:sp>
        <p:nvSpPr>
          <p:cNvPr id="36877" name="Text Box 35"/>
          <p:cNvSpPr txBox="1">
            <a:spLocks noChangeArrowheads="1"/>
          </p:cNvSpPr>
          <p:nvPr/>
        </p:nvSpPr>
        <p:spPr bwMode="auto">
          <a:xfrm rot="-5400000">
            <a:off x="-115887" y="2030413"/>
            <a:ext cx="16843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Database</a:t>
            </a:r>
          </a:p>
        </p:txBody>
      </p:sp>
      <p:sp>
        <p:nvSpPr>
          <p:cNvPr id="36878" name="Text Box 37"/>
          <p:cNvSpPr txBox="1">
            <a:spLocks noChangeArrowheads="1"/>
          </p:cNvSpPr>
          <p:nvPr/>
        </p:nvSpPr>
        <p:spPr bwMode="auto">
          <a:xfrm rot="-5400000">
            <a:off x="-141287" y="5195887"/>
            <a:ext cx="1682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Existing</a:t>
            </a:r>
            <a:br>
              <a:rPr lang="en-US" sz="1800">
                <a:solidFill>
                  <a:schemeClr val="bg1"/>
                </a:solidFill>
              </a:rPr>
            </a:br>
            <a:r>
              <a:rPr lang="en-US" sz="1800">
                <a:solidFill>
                  <a:schemeClr val="bg1"/>
                </a:solidFill>
              </a:rPr>
              <a:t>Objects</a:t>
            </a:r>
          </a:p>
        </p:txBody>
      </p:sp>
      <p:sp>
        <p:nvSpPr>
          <p:cNvPr id="36879" name="Line 38"/>
          <p:cNvSpPr>
            <a:spLocks noChangeShapeType="1"/>
          </p:cNvSpPr>
          <p:nvPr/>
        </p:nvSpPr>
        <p:spPr bwMode="auto">
          <a:xfrm>
            <a:off x="430213" y="3055938"/>
            <a:ext cx="85947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880" name="Line 39"/>
          <p:cNvSpPr>
            <a:spLocks noChangeShapeType="1"/>
          </p:cNvSpPr>
          <p:nvPr/>
        </p:nvSpPr>
        <p:spPr bwMode="auto">
          <a:xfrm>
            <a:off x="430213" y="4579938"/>
            <a:ext cx="85947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881" name="Line 40"/>
          <p:cNvSpPr>
            <a:spLocks noChangeShapeType="1"/>
          </p:cNvSpPr>
          <p:nvPr/>
        </p:nvSpPr>
        <p:spPr bwMode="auto">
          <a:xfrm>
            <a:off x="430213" y="1327150"/>
            <a:ext cx="85947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882" name="Line 41"/>
          <p:cNvSpPr>
            <a:spLocks noChangeShapeType="1"/>
          </p:cNvSpPr>
          <p:nvPr/>
        </p:nvSpPr>
        <p:spPr bwMode="auto">
          <a:xfrm>
            <a:off x="990600" y="1331913"/>
            <a:ext cx="0" cy="50942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83" name="Line 42"/>
          <p:cNvSpPr>
            <a:spLocks noChangeShapeType="1"/>
          </p:cNvSpPr>
          <p:nvPr/>
        </p:nvSpPr>
        <p:spPr bwMode="auto">
          <a:xfrm>
            <a:off x="6289675" y="1331913"/>
            <a:ext cx="0" cy="50942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84" name="Line 43"/>
          <p:cNvSpPr>
            <a:spLocks noChangeShapeType="1"/>
          </p:cNvSpPr>
          <p:nvPr/>
        </p:nvSpPr>
        <p:spPr bwMode="auto">
          <a:xfrm>
            <a:off x="3633788" y="1331913"/>
            <a:ext cx="0" cy="5094287"/>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85" name="Line 44"/>
          <p:cNvSpPr>
            <a:spLocks noChangeShapeType="1"/>
          </p:cNvSpPr>
          <p:nvPr/>
        </p:nvSpPr>
        <p:spPr bwMode="auto">
          <a:xfrm>
            <a:off x="9024938" y="1327150"/>
            <a:ext cx="0" cy="50942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86" name="Line 45"/>
          <p:cNvSpPr>
            <a:spLocks noChangeShapeType="1"/>
          </p:cNvSpPr>
          <p:nvPr/>
        </p:nvSpPr>
        <p:spPr bwMode="auto">
          <a:xfrm>
            <a:off x="425450" y="1327150"/>
            <a:ext cx="0" cy="509428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887" name="Line 46"/>
          <p:cNvSpPr>
            <a:spLocks noChangeShapeType="1"/>
          </p:cNvSpPr>
          <p:nvPr/>
        </p:nvSpPr>
        <p:spPr bwMode="auto">
          <a:xfrm>
            <a:off x="425450" y="6421438"/>
            <a:ext cx="859472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892" name="AutoShape 18"/>
          <p:cNvSpPr>
            <a:spLocks noChangeArrowheads="1"/>
          </p:cNvSpPr>
          <p:nvPr/>
        </p:nvSpPr>
        <p:spPr bwMode="auto">
          <a:xfrm flipV="1">
            <a:off x="3986213" y="4099243"/>
            <a:ext cx="1333500" cy="45719"/>
          </a:xfrm>
          <a:prstGeom prst="roundRect">
            <a:avLst>
              <a:gd name="adj" fmla="val 16667"/>
            </a:avLst>
          </a:prstGeom>
          <a:noFill/>
          <a:ln w="1270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pic>
        <p:nvPicPr>
          <p:cNvPr id="717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1288" y="4650415"/>
            <a:ext cx="2404008" cy="166148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23860" y="4642035"/>
            <a:ext cx="2404008" cy="166148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174"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34274" y="4841257"/>
            <a:ext cx="2676525" cy="126904"/>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35"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34274" y="3313711"/>
            <a:ext cx="2676525" cy="126904"/>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|EOS~033|</a:t>
            </a:r>
            <a:endParaRPr lang="en-US" sz="100" dirty="0" err="1" smtClean="0">
              <a:solidFill>
                <a:srgbClr val="FFFFFF"/>
              </a:solidFill>
              <a:latin typeface="Arial"/>
              <a:cs typeface="Calibri" pitchFamily="34" charset="0"/>
            </a:endParaRPr>
          </a:p>
        </p:txBody>
      </p:sp>
      <p:sp>
        <p:nvSpPr>
          <p:cNvPr id="37891" name="Rectangle 2"/>
          <p:cNvSpPr>
            <a:spLocks noGrp="1" noChangeArrowheads="1"/>
          </p:cNvSpPr>
          <p:nvPr>
            <p:ph type="title"/>
          </p:nvPr>
        </p:nvSpPr>
        <p:spPr/>
        <p:txBody>
          <a:bodyPr/>
          <a:lstStyle/>
          <a:p>
            <a:pPr eaLnBrk="1" hangingPunct="1"/>
            <a:r>
              <a:rPr lang="en-US" smtClean="0"/>
              <a:t>Retiring typecodes</a:t>
            </a:r>
          </a:p>
        </p:txBody>
      </p:sp>
      <p:sp>
        <p:nvSpPr>
          <p:cNvPr id="37892" name="Rectangle 3"/>
          <p:cNvSpPr>
            <a:spLocks noGrp="1" noChangeArrowheads="1"/>
          </p:cNvSpPr>
          <p:nvPr>
            <p:ph idx="1"/>
          </p:nvPr>
        </p:nvSpPr>
        <p:spPr>
          <a:xfrm>
            <a:off x="519113" y="3357563"/>
            <a:ext cx="8318500" cy="1812925"/>
          </a:xfrm>
        </p:spPr>
        <p:txBody>
          <a:bodyPr/>
          <a:lstStyle/>
          <a:p>
            <a:pPr>
              <a:buFont typeface="Arial" charset="0"/>
              <a:buChar char="•"/>
            </a:pPr>
            <a:r>
              <a:rPr lang="en-US" dirty="0" smtClean="0"/>
              <a:t>You must retire </a:t>
            </a:r>
            <a:r>
              <a:rPr lang="en-US" dirty="0" err="1" smtClean="0"/>
              <a:t>typecodes</a:t>
            </a:r>
            <a:r>
              <a:rPr lang="en-US" dirty="0" smtClean="0"/>
              <a:t> as the preferred way to cleanly remove </a:t>
            </a:r>
            <a:r>
              <a:rPr lang="en-US" b="1" dirty="0" smtClean="0"/>
              <a:t>entire</a:t>
            </a:r>
            <a:r>
              <a:rPr lang="en-US" dirty="0" smtClean="0"/>
              <a:t> policy types, coverages, coverage subtypes, etc.</a:t>
            </a:r>
          </a:p>
          <a:p>
            <a:pPr>
              <a:buFont typeface="Arial" charset="0"/>
              <a:buChar char="•"/>
            </a:pPr>
            <a:r>
              <a:rPr lang="en-US" dirty="0" smtClean="0"/>
              <a:t>Deleting </a:t>
            </a:r>
            <a:r>
              <a:rPr lang="en-US" dirty="0" err="1" smtClean="0"/>
              <a:t>typecodes</a:t>
            </a:r>
            <a:r>
              <a:rPr lang="en-US" dirty="0" smtClean="0"/>
              <a:t> is not advised and can only perhaps be used if no existing object references other </a:t>
            </a:r>
            <a:r>
              <a:rPr lang="en-US" dirty="0" err="1" smtClean="0"/>
              <a:t>typelists</a:t>
            </a:r>
            <a:r>
              <a:rPr lang="en-US" dirty="0" smtClean="0"/>
              <a:t> or code</a:t>
            </a:r>
          </a:p>
          <a:p>
            <a:pPr>
              <a:buFont typeface="Arial" charset="0"/>
              <a:buChar char="•"/>
            </a:pPr>
            <a:r>
              <a:rPr lang="en-US" dirty="0" smtClean="0"/>
              <a:t>Retired </a:t>
            </a:r>
            <a:r>
              <a:rPr lang="en-US" dirty="0" err="1" smtClean="0"/>
              <a:t>typecodes</a:t>
            </a:r>
            <a:r>
              <a:rPr lang="en-US" dirty="0" smtClean="0"/>
              <a:t> appear with </a:t>
            </a:r>
            <a:r>
              <a:rPr lang="en-US" strike="sngStrike" dirty="0" smtClean="0"/>
              <a:t>strikethrough</a:t>
            </a:r>
            <a:r>
              <a:rPr lang="en-US" dirty="0" smtClean="0"/>
              <a:t> font (across all of ClaimCenter) whenever they appear in the hierarchy</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572" y="679450"/>
            <a:ext cx="5745126" cy="267058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7893" name="AutoShape 8"/>
          <p:cNvSpPr>
            <a:spLocks noChangeArrowheads="1"/>
          </p:cNvSpPr>
          <p:nvPr/>
        </p:nvSpPr>
        <p:spPr bwMode="auto">
          <a:xfrm>
            <a:off x="4157331" y="2822559"/>
            <a:ext cx="2190307" cy="17700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 name="AutoShape 8"/>
          <p:cNvSpPr>
            <a:spLocks noChangeArrowheads="1"/>
          </p:cNvSpPr>
          <p:nvPr/>
        </p:nvSpPr>
        <p:spPr bwMode="auto">
          <a:xfrm>
            <a:off x="687572" y="2400801"/>
            <a:ext cx="3469759" cy="28923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569" y="705012"/>
            <a:ext cx="1137748" cy="21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|EOS~034|</a:t>
            </a:r>
            <a:endParaRPr lang="en-US" sz="100" dirty="0" err="1" smtClean="0">
              <a:solidFill>
                <a:srgbClr val="FFFFFF"/>
              </a:solidFill>
              <a:latin typeface="Arial"/>
              <a:cs typeface="Calibri" pitchFamily="34" charset="0"/>
            </a:endParaRPr>
          </a:p>
        </p:txBody>
      </p:sp>
      <p:sp>
        <p:nvSpPr>
          <p:cNvPr id="2" name="Title 1"/>
          <p:cNvSpPr>
            <a:spLocks noGrp="1"/>
          </p:cNvSpPr>
          <p:nvPr>
            <p:ph type="title"/>
          </p:nvPr>
        </p:nvSpPr>
        <p:spPr/>
        <p:txBody>
          <a:bodyPr/>
          <a:lstStyle/>
          <a:p>
            <a:r>
              <a:rPr lang="en-US" dirty="0" smtClean="0"/>
              <a:t>Retiring </a:t>
            </a:r>
            <a:r>
              <a:rPr lang="en-US" dirty="0" err="1" smtClean="0"/>
              <a:t>CoverageSubtype</a:t>
            </a:r>
            <a:r>
              <a:rPr lang="en-US" dirty="0" smtClean="0"/>
              <a:t> </a:t>
            </a:r>
            <a:r>
              <a:rPr lang="en-US" dirty="0" err="1" smtClean="0"/>
              <a:t>typecodes</a:t>
            </a:r>
            <a:endParaRPr lang="en-US" dirty="0"/>
          </a:p>
        </p:txBody>
      </p:sp>
      <p:sp>
        <p:nvSpPr>
          <p:cNvPr id="4" name="Rectangle 13"/>
          <p:cNvSpPr>
            <a:spLocks noChangeArrowheads="1"/>
          </p:cNvSpPr>
          <p:nvPr/>
        </p:nvSpPr>
        <p:spPr bwMode="auto">
          <a:xfrm>
            <a:off x="6550298" y="796851"/>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5" name="Rectangle 16"/>
          <p:cNvSpPr>
            <a:spLocks noChangeArrowheads="1"/>
          </p:cNvSpPr>
          <p:nvPr/>
        </p:nvSpPr>
        <p:spPr bwMode="auto">
          <a:xfrm>
            <a:off x="6550298" y="1728714"/>
            <a:ext cx="2292350" cy="476250"/>
          </a:xfrm>
          <a:prstGeom prst="rect">
            <a:avLst/>
          </a:prstGeom>
          <a:solidFill>
            <a:schemeClr val="tx1"/>
          </a:solidFill>
          <a:ln w="28575" algn="ctr">
            <a:solidFill>
              <a:schemeClr val="tx1">
                <a:lumMod val="75000"/>
              </a:schemeClr>
            </a:solidFill>
            <a:prstDash val="sysDash"/>
            <a:miter lim="800000"/>
            <a:headEnd/>
            <a:tailEnd/>
          </a:ln>
        </p:spPr>
        <p:txBody>
          <a:bodyPr wrap="none" lIns="0" tIns="0" rIns="0" bIns="0" anchor="ctr">
            <a:spAutoFit/>
          </a:bodyPr>
          <a:lstStyle/>
          <a:p>
            <a:endParaRPr lang="en-US"/>
          </a:p>
        </p:txBody>
      </p:sp>
      <p:sp>
        <p:nvSpPr>
          <p:cNvPr id="6" name="Rectangle 19"/>
          <p:cNvSpPr>
            <a:spLocks noChangeArrowheads="1"/>
          </p:cNvSpPr>
          <p:nvPr/>
        </p:nvSpPr>
        <p:spPr bwMode="auto">
          <a:xfrm>
            <a:off x="6548711" y="2662164"/>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grpSp>
        <p:nvGrpSpPr>
          <p:cNvPr id="7" name="Group 25"/>
          <p:cNvGrpSpPr>
            <a:grpSpLocks/>
          </p:cNvGrpSpPr>
          <p:nvPr/>
        </p:nvGrpSpPr>
        <p:grpSpPr bwMode="auto">
          <a:xfrm>
            <a:off x="7417073" y="1276276"/>
            <a:ext cx="555625" cy="450850"/>
            <a:chOff x="4529" y="978"/>
            <a:chExt cx="350" cy="284"/>
          </a:xfrm>
        </p:grpSpPr>
        <p:sp>
          <p:nvSpPr>
            <p:cNvPr id="8" name="Line 26"/>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 name="Line 27"/>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 name="Line 28"/>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1" name="Group 43"/>
          <p:cNvGrpSpPr>
            <a:grpSpLocks/>
          </p:cNvGrpSpPr>
          <p:nvPr/>
        </p:nvGrpSpPr>
        <p:grpSpPr bwMode="auto">
          <a:xfrm flipV="1">
            <a:off x="7410723" y="2192264"/>
            <a:ext cx="555625" cy="450850"/>
            <a:chOff x="4529" y="978"/>
            <a:chExt cx="350" cy="284"/>
          </a:xfrm>
        </p:grpSpPr>
        <p:sp>
          <p:nvSpPr>
            <p:cNvPr id="12" name="Line 44"/>
            <p:cNvSpPr>
              <a:spLocks noChangeShapeType="1"/>
            </p:cNvSpPr>
            <p:nvPr/>
          </p:nvSpPr>
          <p:spPr bwMode="auto">
            <a:xfrm>
              <a:off x="4703" y="978"/>
              <a:ext cx="0" cy="28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 name="Line 45"/>
            <p:cNvSpPr>
              <a:spLocks noChangeShapeType="1"/>
            </p:cNvSpPr>
            <p:nvPr/>
          </p:nvSpPr>
          <p:spPr bwMode="auto">
            <a:xfrm flipH="1">
              <a:off x="4529"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 name="Line 46"/>
            <p:cNvSpPr>
              <a:spLocks noChangeShapeType="1"/>
            </p:cNvSpPr>
            <p:nvPr/>
          </p:nvSpPr>
          <p:spPr bwMode="auto">
            <a:xfrm>
              <a:off x="4705" y="1120"/>
              <a:ext cx="174" cy="14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5" name="Text Box 51"/>
          <p:cNvSpPr txBox="1">
            <a:spLocks noChangeArrowheads="1"/>
          </p:cNvSpPr>
          <p:nvPr/>
        </p:nvSpPr>
        <p:spPr bwMode="auto">
          <a:xfrm>
            <a:off x="6582048" y="884164"/>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a:t>CoverageType</a:t>
            </a:r>
            <a:endParaRPr lang="en-US" b="0" dirty="0"/>
          </a:p>
        </p:txBody>
      </p:sp>
      <p:sp>
        <p:nvSpPr>
          <p:cNvPr id="16" name="Text Box 52"/>
          <p:cNvSpPr txBox="1">
            <a:spLocks noChangeArrowheads="1"/>
          </p:cNvSpPr>
          <p:nvPr/>
        </p:nvSpPr>
        <p:spPr bwMode="auto">
          <a:xfrm>
            <a:off x="6582048" y="1816026"/>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CoverageSubtype</a:t>
            </a:r>
          </a:p>
        </p:txBody>
      </p:sp>
      <p:sp>
        <p:nvSpPr>
          <p:cNvPr id="17" name="Text Box 53"/>
          <p:cNvSpPr txBox="1">
            <a:spLocks noChangeArrowheads="1"/>
          </p:cNvSpPr>
          <p:nvPr/>
        </p:nvSpPr>
        <p:spPr bwMode="auto">
          <a:xfrm>
            <a:off x="6580461" y="2749476"/>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t>ExposureType</a:t>
            </a:r>
          </a:p>
        </p:txBody>
      </p:sp>
      <p:sp>
        <p:nvSpPr>
          <p:cNvPr id="18" name="Rectangle 3"/>
          <p:cNvSpPr>
            <a:spLocks noGrp="1" noChangeArrowheads="1"/>
          </p:cNvSpPr>
          <p:nvPr>
            <p:ph idx="1"/>
          </p:nvPr>
        </p:nvSpPr>
        <p:spPr>
          <a:xfrm>
            <a:off x="6509152" y="3138414"/>
            <a:ext cx="2619763" cy="2730758"/>
          </a:xfrm>
        </p:spPr>
        <p:txBody>
          <a:bodyPr/>
          <a:lstStyle/>
          <a:p>
            <a:pPr>
              <a:buFont typeface="Arial" charset="0"/>
              <a:buChar char="•"/>
            </a:pPr>
            <a:r>
              <a:rPr lang="en-US" sz="2000" dirty="0" smtClean="0"/>
              <a:t>If a particular pairing of coverage and exposure is no longer needed, retire the </a:t>
            </a:r>
            <a:r>
              <a:rPr lang="en-US" sz="2000" dirty="0" err="1" smtClean="0"/>
              <a:t>typecode</a:t>
            </a:r>
            <a:endParaRPr lang="en-US" sz="2000" dirty="0" smtClean="0"/>
          </a:p>
          <a:p>
            <a:pPr>
              <a:buFont typeface="Arial" charset="0"/>
              <a:buChar char="•"/>
            </a:pPr>
            <a:r>
              <a:rPr lang="en-US" sz="2000" dirty="0" smtClean="0"/>
              <a:t>Be careful not to retire the </a:t>
            </a:r>
            <a:r>
              <a:rPr lang="en-US" sz="2000" dirty="0" err="1" smtClean="0"/>
              <a:t>ExposureType</a:t>
            </a:r>
            <a:r>
              <a:rPr lang="en-US" sz="2000" dirty="0" smtClean="0"/>
              <a:t> as it is used by other parents</a:t>
            </a:r>
            <a:endParaRPr lang="en-US" sz="2000" dirty="0"/>
          </a:p>
          <a:p>
            <a:pPr>
              <a:buFont typeface="Arial" charset="0"/>
              <a:buChar char="•"/>
            </a:pPr>
            <a:endParaRPr lang="en-US" sz="2000"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96" y="3054276"/>
            <a:ext cx="6287718" cy="281381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 name="TextBox 18"/>
          <p:cNvSpPr txBox="1"/>
          <p:nvPr/>
        </p:nvSpPr>
        <p:spPr>
          <a:xfrm>
            <a:off x="584790" y="642864"/>
            <a:ext cx="5287761"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eaLnBrk="0" hangingPunct="0">
              <a:spcBef>
                <a:spcPct val="4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1pPr>
            <a:lvl2pPr marL="628650" indent="-228600" algn="l" eaLnBrk="0" hangingPunct="0">
              <a:spcBef>
                <a:spcPct val="20000"/>
              </a:spcBef>
              <a:spcAft>
                <a:spcPct val="0"/>
              </a:spcAft>
              <a:buClr>
                <a:srgbClr val="04628C"/>
              </a:buClr>
              <a:buSzPct val="90000"/>
              <a:buFont typeface="Calibri" pitchFamily="34" charset="0"/>
              <a:buChar char="-"/>
              <a:defRPr sz="2200">
                <a:solidFill>
                  <a:schemeClr val="bg1"/>
                </a:solidFill>
                <a:latin typeface="+mn-lt"/>
                <a:ea typeface="Calibri" pitchFamily="34" charset="0"/>
                <a:cs typeface="Calibri" pitchFamily="34" charset="0"/>
              </a:defRPr>
            </a:lvl2pPr>
            <a:lvl3pPr marL="969963" indent="-227013" algn="l" eaLnBrk="0"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3pPr>
            <a:lvl4pPr marL="1376363" indent="-292100" algn="l" eaLnBrk="0" hangingPunct="0">
              <a:spcBef>
                <a:spcPct val="20000"/>
              </a:spcBef>
              <a:spcAft>
                <a:spcPct val="0"/>
              </a:spcAft>
              <a:buClr>
                <a:srgbClr val="04628C"/>
              </a:buClr>
              <a:buSzPct val="85000"/>
              <a:buFont typeface="Calibri" pitchFamily="34" charset="0"/>
              <a:buChar char="-"/>
              <a:defRPr>
                <a:solidFill>
                  <a:schemeClr val="bg1"/>
                </a:solidFill>
                <a:latin typeface="+mn-lt"/>
                <a:ea typeface="Calibri" pitchFamily="34" charset="0"/>
                <a:cs typeface="Calibri" pitchFamily="34" charset="0"/>
              </a:defRPr>
            </a:lvl4pPr>
            <a:lvl5pPr marL="1941513" indent="-225425" algn="l" eaLnBrk="0" hangingPunct="0">
              <a:spcBef>
                <a:spcPct val="20000"/>
              </a:spcBef>
              <a:spcAft>
                <a:spcPct val="0"/>
              </a:spcAft>
              <a:buClr>
                <a:srgbClr val="04628C"/>
              </a:buClr>
              <a:buSzPct val="120000"/>
              <a:buFont typeface="Calibri" pitchFamily="34" charset="0"/>
              <a:buChar char="-"/>
              <a:defRPr sz="1400">
                <a:solidFill>
                  <a:schemeClr val="bg1"/>
                </a:solidFill>
                <a:latin typeface="+mn-lt"/>
                <a:ea typeface="Calibri" pitchFamily="34" charset="0"/>
                <a:cs typeface="Calibri" pitchFamily="34" charset="0"/>
              </a:defRPr>
            </a:lvl5pPr>
            <a:lvl6pPr marL="2398713" indent="-225425"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eaLnBrk="0" fontAlgn="base" hangingPunct="0">
              <a:spcBef>
                <a:spcPct val="20000"/>
              </a:spcBef>
              <a:spcAft>
                <a:spcPct val="0"/>
              </a:spcAft>
              <a:buClr>
                <a:srgbClr val="0146AD"/>
              </a:buClr>
              <a:buSzPct val="120000"/>
              <a:buChar char="•"/>
              <a:defRPr sz="1400">
                <a:solidFill>
                  <a:schemeClr val="bg1"/>
                </a:solidFill>
                <a:latin typeface="+mn-lt"/>
              </a:defRPr>
            </a:lvl9pPr>
          </a:lstStyle>
          <a:p>
            <a:r>
              <a:rPr lang="en-US" b="0" dirty="0" err="1"/>
              <a:t>CoverageSubtype</a:t>
            </a:r>
            <a:r>
              <a:rPr lang="en-US" b="0" dirty="0"/>
              <a:t> typelist serves as a “mapping” between </a:t>
            </a:r>
            <a:r>
              <a:rPr lang="en-US" b="0" dirty="0" err="1"/>
              <a:t>CoverageType</a:t>
            </a:r>
            <a:r>
              <a:rPr lang="en-US" b="0" dirty="0"/>
              <a:t> and </a:t>
            </a:r>
            <a:r>
              <a:rPr lang="en-US" b="0" dirty="0" err="1"/>
              <a:t>ExposureType</a:t>
            </a:r>
            <a:endParaRPr lang="en-US" b="0" dirty="0"/>
          </a:p>
          <a:p>
            <a:r>
              <a:rPr lang="en-US" b="0" dirty="0"/>
              <a:t>A coverage subtype must have exactly one parent (one coverage) and one child (one exposure).</a:t>
            </a:r>
          </a:p>
          <a:p>
            <a:endParaRPr lang="en-US" dirty="0" err="1"/>
          </a:p>
        </p:txBody>
      </p:sp>
      <p:sp>
        <p:nvSpPr>
          <p:cNvPr id="21" name="AutoShape 8"/>
          <p:cNvSpPr>
            <a:spLocks noChangeArrowheads="1"/>
          </p:cNvSpPr>
          <p:nvPr/>
        </p:nvSpPr>
        <p:spPr bwMode="auto">
          <a:xfrm>
            <a:off x="3466214" y="4688959"/>
            <a:ext cx="2986799" cy="25636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36737532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|EOS~035|</a:t>
            </a:r>
            <a:endParaRPr lang="en-US" sz="100" dirty="0" err="1" smtClean="0">
              <a:solidFill>
                <a:srgbClr val="FFFFFF"/>
              </a:solidFill>
              <a:latin typeface="Arial"/>
              <a:cs typeface="Calibri" pitchFamily="34" charset="0"/>
            </a:endParaRPr>
          </a:p>
        </p:txBody>
      </p:sp>
      <p:grpSp>
        <p:nvGrpSpPr>
          <p:cNvPr id="60" name="Group 59"/>
          <p:cNvGrpSpPr>
            <a:grpSpLocks/>
          </p:cNvGrpSpPr>
          <p:nvPr/>
        </p:nvGrpSpPr>
        <p:grpSpPr bwMode="auto">
          <a:xfrm>
            <a:off x="3186914" y="6042686"/>
            <a:ext cx="628027" cy="675161"/>
            <a:chOff x="4065" y="2627"/>
            <a:chExt cx="776" cy="834"/>
          </a:xfrm>
        </p:grpSpPr>
        <p:sp>
          <p:nvSpPr>
            <p:cNvPr id="61" name="Freeform 60"/>
            <p:cNvSpPr>
              <a:spLocks/>
            </p:cNvSpPr>
            <p:nvPr/>
          </p:nvSpPr>
          <p:spPr bwMode="auto">
            <a:xfrm>
              <a:off x="4740" y="2840"/>
              <a:ext cx="88" cy="88"/>
            </a:xfrm>
            <a:custGeom>
              <a:avLst/>
              <a:gdLst>
                <a:gd name="T0" fmla="*/ 0 w 106"/>
                <a:gd name="T1" fmla="*/ 73 h 106"/>
                <a:gd name="T2" fmla="*/ 55 w 106"/>
                <a:gd name="T3" fmla="*/ 59 h 106"/>
                <a:gd name="T4" fmla="*/ 65 w 106"/>
                <a:gd name="T5" fmla="*/ 55 h 106"/>
                <a:gd name="T6" fmla="*/ 71 w 106"/>
                <a:gd name="T7" fmla="*/ 51 h 106"/>
                <a:gd name="T8" fmla="*/ 73 w 106"/>
                <a:gd name="T9" fmla="*/ 46 h 106"/>
                <a:gd name="T10" fmla="*/ 73 w 106"/>
                <a:gd name="T11" fmla="*/ 44 h 106"/>
                <a:gd name="T12" fmla="*/ 73 w 106"/>
                <a:gd name="T13" fmla="*/ 15 h 106"/>
                <a:gd name="T14" fmla="*/ 70 w 106"/>
                <a:gd name="T15" fmla="*/ 6 h 106"/>
                <a:gd name="T16" fmla="*/ 65 w 106"/>
                <a:gd name="T17" fmla="*/ 2 h 106"/>
                <a:gd name="T18" fmla="*/ 59 w 106"/>
                <a:gd name="T19" fmla="*/ 0 h 106"/>
                <a:gd name="T20" fmla="*/ 55 w 106"/>
                <a:gd name="T21" fmla="*/ 0 h 106"/>
                <a:gd name="T22" fmla="*/ 0 w 106"/>
                <a:gd name="T23" fmla="*/ 0 h 106"/>
                <a:gd name="T24" fmla="*/ 0 w 106"/>
                <a:gd name="T25" fmla="*/ 73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6"/>
                <a:gd name="T40" fmla="*/ 0 h 106"/>
                <a:gd name="T41" fmla="*/ 106 w 106"/>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6" h="106">
                  <a:moveTo>
                    <a:pt x="0" y="106"/>
                  </a:moveTo>
                  <a:lnTo>
                    <a:pt x="80" y="85"/>
                  </a:lnTo>
                  <a:lnTo>
                    <a:pt x="94" y="80"/>
                  </a:lnTo>
                  <a:lnTo>
                    <a:pt x="103" y="73"/>
                  </a:lnTo>
                  <a:lnTo>
                    <a:pt x="106" y="67"/>
                  </a:lnTo>
                  <a:lnTo>
                    <a:pt x="106" y="64"/>
                  </a:lnTo>
                  <a:lnTo>
                    <a:pt x="106" y="22"/>
                  </a:lnTo>
                  <a:lnTo>
                    <a:pt x="101" y="9"/>
                  </a:lnTo>
                  <a:lnTo>
                    <a:pt x="94" y="3"/>
                  </a:lnTo>
                  <a:lnTo>
                    <a:pt x="85" y="0"/>
                  </a:lnTo>
                  <a:lnTo>
                    <a:pt x="80" y="0"/>
                  </a:lnTo>
                  <a:lnTo>
                    <a:pt x="0" y="0"/>
                  </a:lnTo>
                  <a:lnTo>
                    <a:pt x="0" y="106"/>
                  </a:lnTo>
                  <a:close/>
                </a:path>
              </a:pathLst>
            </a:custGeom>
            <a:solidFill>
              <a:srgbClr val="07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61"/>
            <p:cNvSpPr>
              <a:spLocks/>
            </p:cNvSpPr>
            <p:nvPr/>
          </p:nvSpPr>
          <p:spPr bwMode="auto">
            <a:xfrm>
              <a:off x="4078" y="2840"/>
              <a:ext cx="86" cy="88"/>
            </a:xfrm>
            <a:custGeom>
              <a:avLst/>
              <a:gdLst>
                <a:gd name="T0" fmla="*/ 71 w 104"/>
                <a:gd name="T1" fmla="*/ 73 h 106"/>
                <a:gd name="T2" fmla="*/ 17 w 104"/>
                <a:gd name="T3" fmla="*/ 59 h 106"/>
                <a:gd name="T4" fmla="*/ 8 w 104"/>
                <a:gd name="T5" fmla="*/ 55 h 106"/>
                <a:gd name="T6" fmla="*/ 2 w 104"/>
                <a:gd name="T7" fmla="*/ 51 h 106"/>
                <a:gd name="T8" fmla="*/ 0 w 104"/>
                <a:gd name="T9" fmla="*/ 46 h 106"/>
                <a:gd name="T10" fmla="*/ 0 w 104"/>
                <a:gd name="T11" fmla="*/ 44 h 106"/>
                <a:gd name="T12" fmla="*/ 0 w 104"/>
                <a:gd name="T13" fmla="*/ 15 h 106"/>
                <a:gd name="T14" fmla="*/ 2 w 104"/>
                <a:gd name="T15" fmla="*/ 6 h 106"/>
                <a:gd name="T16" fmla="*/ 9 w 104"/>
                <a:gd name="T17" fmla="*/ 2 h 106"/>
                <a:gd name="T18" fmla="*/ 14 w 104"/>
                <a:gd name="T19" fmla="*/ 0 h 106"/>
                <a:gd name="T20" fmla="*/ 17 w 104"/>
                <a:gd name="T21" fmla="*/ 0 h 106"/>
                <a:gd name="T22" fmla="*/ 71 w 104"/>
                <a:gd name="T23" fmla="*/ 0 h 106"/>
                <a:gd name="T24" fmla="*/ 71 w 104"/>
                <a:gd name="T25" fmla="*/ 73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06"/>
                <a:gd name="T41" fmla="*/ 104 w 104"/>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06">
                  <a:moveTo>
                    <a:pt x="104" y="106"/>
                  </a:moveTo>
                  <a:lnTo>
                    <a:pt x="25" y="85"/>
                  </a:lnTo>
                  <a:lnTo>
                    <a:pt x="12" y="80"/>
                  </a:lnTo>
                  <a:lnTo>
                    <a:pt x="4" y="73"/>
                  </a:lnTo>
                  <a:lnTo>
                    <a:pt x="0" y="67"/>
                  </a:lnTo>
                  <a:lnTo>
                    <a:pt x="0" y="64"/>
                  </a:lnTo>
                  <a:lnTo>
                    <a:pt x="0" y="22"/>
                  </a:lnTo>
                  <a:lnTo>
                    <a:pt x="4" y="9"/>
                  </a:lnTo>
                  <a:lnTo>
                    <a:pt x="13" y="3"/>
                  </a:lnTo>
                  <a:lnTo>
                    <a:pt x="21" y="0"/>
                  </a:lnTo>
                  <a:lnTo>
                    <a:pt x="25" y="0"/>
                  </a:lnTo>
                  <a:lnTo>
                    <a:pt x="104" y="0"/>
                  </a:lnTo>
                  <a:lnTo>
                    <a:pt x="104" y="106"/>
                  </a:lnTo>
                  <a:close/>
                </a:path>
              </a:pathLst>
            </a:custGeom>
            <a:solidFill>
              <a:srgbClr val="07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62"/>
            <p:cNvSpPr>
              <a:spLocks/>
            </p:cNvSpPr>
            <p:nvPr/>
          </p:nvSpPr>
          <p:spPr bwMode="auto">
            <a:xfrm>
              <a:off x="4738" y="2827"/>
              <a:ext cx="103" cy="114"/>
            </a:xfrm>
            <a:custGeom>
              <a:avLst/>
              <a:gdLst>
                <a:gd name="T0" fmla="*/ 2 w 124"/>
                <a:gd name="T1" fmla="*/ 0 h 136"/>
                <a:gd name="T2" fmla="*/ 2 w 124"/>
                <a:gd name="T3" fmla="*/ 22 h 136"/>
                <a:gd name="T4" fmla="*/ 57 w 124"/>
                <a:gd name="T5" fmla="*/ 22 h 136"/>
                <a:gd name="T6" fmla="*/ 57 w 124"/>
                <a:gd name="T7" fmla="*/ 22 h 136"/>
                <a:gd name="T8" fmla="*/ 59 w 124"/>
                <a:gd name="T9" fmla="*/ 22 h 136"/>
                <a:gd name="T10" fmla="*/ 61 w 124"/>
                <a:gd name="T11" fmla="*/ 23 h 136"/>
                <a:gd name="T12" fmla="*/ 63 w 124"/>
                <a:gd name="T13" fmla="*/ 24 h 136"/>
                <a:gd name="T14" fmla="*/ 63 w 124"/>
                <a:gd name="T15" fmla="*/ 26 h 136"/>
                <a:gd name="T16" fmla="*/ 63 w 124"/>
                <a:gd name="T17" fmla="*/ 30 h 136"/>
                <a:gd name="T18" fmla="*/ 63 w 124"/>
                <a:gd name="T19" fmla="*/ 39 h 136"/>
                <a:gd name="T20" fmla="*/ 63 w 124"/>
                <a:gd name="T21" fmla="*/ 48 h 136"/>
                <a:gd name="T22" fmla="*/ 63 w 124"/>
                <a:gd name="T23" fmla="*/ 54 h 136"/>
                <a:gd name="T24" fmla="*/ 63 w 124"/>
                <a:gd name="T25" fmla="*/ 54 h 136"/>
                <a:gd name="T26" fmla="*/ 61 w 124"/>
                <a:gd name="T27" fmla="*/ 56 h 136"/>
                <a:gd name="T28" fmla="*/ 59 w 124"/>
                <a:gd name="T29" fmla="*/ 58 h 136"/>
                <a:gd name="T30" fmla="*/ 55 w 124"/>
                <a:gd name="T31" fmla="*/ 59 h 136"/>
                <a:gd name="T32" fmla="*/ 55 w 124"/>
                <a:gd name="T33" fmla="*/ 59 h 136"/>
                <a:gd name="T34" fmla="*/ 0 w 124"/>
                <a:gd name="T35" fmla="*/ 73 h 136"/>
                <a:gd name="T36" fmla="*/ 6 w 124"/>
                <a:gd name="T37" fmla="*/ 96 h 136"/>
                <a:gd name="T38" fmla="*/ 59 w 124"/>
                <a:gd name="T39" fmla="*/ 80 h 136"/>
                <a:gd name="T40" fmla="*/ 59 w 124"/>
                <a:gd name="T41" fmla="*/ 80 h 136"/>
                <a:gd name="T42" fmla="*/ 71 w 124"/>
                <a:gd name="T43" fmla="*/ 76 h 136"/>
                <a:gd name="T44" fmla="*/ 80 w 124"/>
                <a:gd name="T45" fmla="*/ 69 h 136"/>
                <a:gd name="T46" fmla="*/ 84 w 124"/>
                <a:gd name="T47" fmla="*/ 63 h 136"/>
                <a:gd name="T48" fmla="*/ 86 w 124"/>
                <a:gd name="T49" fmla="*/ 56 h 136"/>
                <a:gd name="T50" fmla="*/ 86 w 124"/>
                <a:gd name="T51" fmla="*/ 26 h 136"/>
                <a:gd name="T52" fmla="*/ 82 w 124"/>
                <a:gd name="T53" fmla="*/ 14 h 136"/>
                <a:gd name="T54" fmla="*/ 76 w 124"/>
                <a:gd name="T55" fmla="*/ 6 h 136"/>
                <a:gd name="T56" fmla="*/ 67 w 124"/>
                <a:gd name="T57" fmla="*/ 2 h 136"/>
                <a:gd name="T58" fmla="*/ 57 w 124"/>
                <a:gd name="T59" fmla="*/ 0 h 136"/>
                <a:gd name="T60" fmla="*/ 2 w 124"/>
                <a:gd name="T61" fmla="*/ 0 h 1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24"/>
                <a:gd name="T94" fmla="*/ 0 h 136"/>
                <a:gd name="T95" fmla="*/ 124 w 124"/>
                <a:gd name="T96" fmla="*/ 136 h 1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24" h="136">
                  <a:moveTo>
                    <a:pt x="3" y="0"/>
                  </a:moveTo>
                  <a:lnTo>
                    <a:pt x="3" y="31"/>
                  </a:lnTo>
                  <a:lnTo>
                    <a:pt x="83" y="31"/>
                  </a:lnTo>
                  <a:lnTo>
                    <a:pt x="85" y="31"/>
                  </a:lnTo>
                  <a:lnTo>
                    <a:pt x="88" y="32"/>
                  </a:lnTo>
                  <a:lnTo>
                    <a:pt x="91" y="34"/>
                  </a:lnTo>
                  <a:lnTo>
                    <a:pt x="92" y="37"/>
                  </a:lnTo>
                  <a:lnTo>
                    <a:pt x="92" y="43"/>
                  </a:lnTo>
                  <a:lnTo>
                    <a:pt x="92" y="55"/>
                  </a:lnTo>
                  <a:lnTo>
                    <a:pt x="92" y="68"/>
                  </a:lnTo>
                  <a:lnTo>
                    <a:pt x="92" y="76"/>
                  </a:lnTo>
                  <a:lnTo>
                    <a:pt x="92" y="77"/>
                  </a:lnTo>
                  <a:lnTo>
                    <a:pt x="89" y="80"/>
                  </a:lnTo>
                  <a:lnTo>
                    <a:pt x="86" y="82"/>
                  </a:lnTo>
                  <a:lnTo>
                    <a:pt x="80" y="83"/>
                  </a:lnTo>
                  <a:lnTo>
                    <a:pt x="79" y="83"/>
                  </a:lnTo>
                  <a:lnTo>
                    <a:pt x="0" y="104"/>
                  </a:lnTo>
                  <a:lnTo>
                    <a:pt x="8" y="136"/>
                  </a:lnTo>
                  <a:lnTo>
                    <a:pt x="86" y="115"/>
                  </a:lnTo>
                  <a:lnTo>
                    <a:pt x="85" y="115"/>
                  </a:lnTo>
                  <a:lnTo>
                    <a:pt x="104" y="109"/>
                  </a:lnTo>
                  <a:lnTo>
                    <a:pt x="116" y="98"/>
                  </a:lnTo>
                  <a:lnTo>
                    <a:pt x="122" y="89"/>
                  </a:lnTo>
                  <a:lnTo>
                    <a:pt x="124" y="80"/>
                  </a:lnTo>
                  <a:lnTo>
                    <a:pt x="124" y="37"/>
                  </a:lnTo>
                  <a:lnTo>
                    <a:pt x="119" y="20"/>
                  </a:lnTo>
                  <a:lnTo>
                    <a:pt x="110" y="8"/>
                  </a:lnTo>
                  <a:lnTo>
                    <a:pt x="97" y="2"/>
                  </a:lnTo>
                  <a:lnTo>
                    <a:pt x="83"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63"/>
            <p:cNvSpPr>
              <a:spLocks/>
            </p:cNvSpPr>
            <p:nvPr/>
          </p:nvSpPr>
          <p:spPr bwMode="auto">
            <a:xfrm>
              <a:off x="4065" y="2827"/>
              <a:ext cx="103" cy="114"/>
            </a:xfrm>
            <a:custGeom>
              <a:avLst/>
              <a:gdLst>
                <a:gd name="T0" fmla="*/ 28 w 123"/>
                <a:gd name="T1" fmla="*/ 0 h 136"/>
                <a:gd name="T2" fmla="*/ 19 w 123"/>
                <a:gd name="T3" fmla="*/ 2 h 136"/>
                <a:gd name="T4" fmla="*/ 9 w 123"/>
                <a:gd name="T5" fmla="*/ 6 h 136"/>
                <a:gd name="T6" fmla="*/ 3 w 123"/>
                <a:gd name="T7" fmla="*/ 14 h 136"/>
                <a:gd name="T8" fmla="*/ 0 w 123"/>
                <a:gd name="T9" fmla="*/ 26 h 136"/>
                <a:gd name="T10" fmla="*/ 0 w 123"/>
                <a:gd name="T11" fmla="*/ 55 h 136"/>
                <a:gd name="T12" fmla="*/ 1 w 123"/>
                <a:gd name="T13" fmla="*/ 62 h 136"/>
                <a:gd name="T14" fmla="*/ 5 w 123"/>
                <a:gd name="T15" fmla="*/ 69 h 136"/>
                <a:gd name="T16" fmla="*/ 13 w 123"/>
                <a:gd name="T17" fmla="*/ 76 h 136"/>
                <a:gd name="T18" fmla="*/ 26 w 123"/>
                <a:gd name="T19" fmla="*/ 80 h 136"/>
                <a:gd name="T20" fmla="*/ 26 w 123"/>
                <a:gd name="T21" fmla="*/ 80 h 136"/>
                <a:gd name="T22" fmla="*/ 81 w 123"/>
                <a:gd name="T23" fmla="*/ 96 h 136"/>
                <a:gd name="T24" fmla="*/ 86 w 123"/>
                <a:gd name="T25" fmla="*/ 73 h 136"/>
                <a:gd name="T26" fmla="*/ 32 w 123"/>
                <a:gd name="T27" fmla="*/ 59 h 136"/>
                <a:gd name="T28" fmla="*/ 30 w 123"/>
                <a:gd name="T29" fmla="*/ 59 h 136"/>
                <a:gd name="T30" fmla="*/ 26 w 123"/>
                <a:gd name="T31" fmla="*/ 58 h 136"/>
                <a:gd name="T32" fmla="*/ 23 w 123"/>
                <a:gd name="T33" fmla="*/ 56 h 136"/>
                <a:gd name="T34" fmla="*/ 22 w 123"/>
                <a:gd name="T35" fmla="*/ 54 h 136"/>
                <a:gd name="T36" fmla="*/ 21 w 123"/>
                <a:gd name="T37" fmla="*/ 54 h 136"/>
                <a:gd name="T38" fmla="*/ 21 w 123"/>
                <a:gd name="T39" fmla="*/ 48 h 136"/>
                <a:gd name="T40" fmla="*/ 21 w 123"/>
                <a:gd name="T41" fmla="*/ 39 h 136"/>
                <a:gd name="T42" fmla="*/ 21 w 123"/>
                <a:gd name="T43" fmla="*/ 30 h 136"/>
                <a:gd name="T44" fmla="*/ 21 w 123"/>
                <a:gd name="T45" fmla="*/ 26 h 136"/>
                <a:gd name="T46" fmla="*/ 22 w 123"/>
                <a:gd name="T47" fmla="*/ 24 h 136"/>
                <a:gd name="T48" fmla="*/ 25 w 123"/>
                <a:gd name="T49" fmla="*/ 23 h 136"/>
                <a:gd name="T50" fmla="*/ 28 w 123"/>
                <a:gd name="T51" fmla="*/ 22 h 136"/>
                <a:gd name="T52" fmla="*/ 28 w 123"/>
                <a:gd name="T53" fmla="*/ 22 h 136"/>
                <a:gd name="T54" fmla="*/ 84 w 123"/>
                <a:gd name="T55" fmla="*/ 22 h 136"/>
                <a:gd name="T56" fmla="*/ 84 w 123"/>
                <a:gd name="T57" fmla="*/ 0 h 136"/>
                <a:gd name="T58" fmla="*/ 28 w 123"/>
                <a:gd name="T59" fmla="*/ 0 h 1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3"/>
                <a:gd name="T91" fmla="*/ 0 h 136"/>
                <a:gd name="T92" fmla="*/ 123 w 123"/>
                <a:gd name="T93" fmla="*/ 136 h 1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3" h="136">
                  <a:moveTo>
                    <a:pt x="40" y="0"/>
                  </a:moveTo>
                  <a:lnTo>
                    <a:pt x="27" y="2"/>
                  </a:lnTo>
                  <a:lnTo>
                    <a:pt x="13" y="8"/>
                  </a:lnTo>
                  <a:lnTo>
                    <a:pt x="4" y="20"/>
                  </a:lnTo>
                  <a:lnTo>
                    <a:pt x="0" y="37"/>
                  </a:lnTo>
                  <a:lnTo>
                    <a:pt x="0" y="79"/>
                  </a:lnTo>
                  <a:lnTo>
                    <a:pt x="1" y="88"/>
                  </a:lnTo>
                  <a:lnTo>
                    <a:pt x="7" y="98"/>
                  </a:lnTo>
                  <a:lnTo>
                    <a:pt x="19" y="109"/>
                  </a:lnTo>
                  <a:lnTo>
                    <a:pt x="37" y="115"/>
                  </a:lnTo>
                  <a:lnTo>
                    <a:pt x="116" y="136"/>
                  </a:lnTo>
                  <a:lnTo>
                    <a:pt x="123" y="104"/>
                  </a:lnTo>
                  <a:lnTo>
                    <a:pt x="45" y="83"/>
                  </a:lnTo>
                  <a:lnTo>
                    <a:pt x="43" y="83"/>
                  </a:lnTo>
                  <a:lnTo>
                    <a:pt x="37" y="82"/>
                  </a:lnTo>
                  <a:lnTo>
                    <a:pt x="34" y="80"/>
                  </a:lnTo>
                  <a:lnTo>
                    <a:pt x="31" y="77"/>
                  </a:lnTo>
                  <a:lnTo>
                    <a:pt x="30" y="76"/>
                  </a:lnTo>
                  <a:lnTo>
                    <a:pt x="30" y="68"/>
                  </a:lnTo>
                  <a:lnTo>
                    <a:pt x="30" y="55"/>
                  </a:lnTo>
                  <a:lnTo>
                    <a:pt x="30" y="43"/>
                  </a:lnTo>
                  <a:lnTo>
                    <a:pt x="30" y="37"/>
                  </a:lnTo>
                  <a:lnTo>
                    <a:pt x="31" y="34"/>
                  </a:lnTo>
                  <a:lnTo>
                    <a:pt x="36" y="32"/>
                  </a:lnTo>
                  <a:lnTo>
                    <a:pt x="39" y="31"/>
                  </a:lnTo>
                  <a:lnTo>
                    <a:pt x="40" y="31"/>
                  </a:lnTo>
                  <a:lnTo>
                    <a:pt x="119" y="31"/>
                  </a:lnTo>
                  <a:lnTo>
                    <a:pt x="11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64"/>
            <p:cNvSpPr>
              <a:spLocks/>
            </p:cNvSpPr>
            <p:nvPr/>
          </p:nvSpPr>
          <p:spPr bwMode="auto">
            <a:xfrm>
              <a:off x="4120" y="2627"/>
              <a:ext cx="666" cy="834"/>
            </a:xfrm>
            <a:custGeom>
              <a:avLst/>
              <a:gdLst>
                <a:gd name="T0" fmla="*/ 251 w 799"/>
                <a:gd name="T1" fmla="*/ 0 h 1000"/>
                <a:gd name="T2" fmla="*/ 201 w 799"/>
                <a:gd name="T3" fmla="*/ 3 h 1000"/>
                <a:gd name="T4" fmla="*/ 152 w 799"/>
                <a:gd name="T5" fmla="*/ 8 h 1000"/>
                <a:gd name="T6" fmla="*/ 108 w 799"/>
                <a:gd name="T7" fmla="*/ 17 h 1000"/>
                <a:gd name="T8" fmla="*/ 68 w 799"/>
                <a:gd name="T9" fmla="*/ 28 h 1000"/>
                <a:gd name="T10" fmla="*/ 37 w 799"/>
                <a:gd name="T11" fmla="*/ 42 h 1000"/>
                <a:gd name="T12" fmla="*/ 13 w 799"/>
                <a:gd name="T13" fmla="*/ 57 h 1000"/>
                <a:gd name="T14" fmla="*/ 3 w 799"/>
                <a:gd name="T15" fmla="*/ 77 h 1000"/>
                <a:gd name="T16" fmla="*/ 0 w 799"/>
                <a:gd name="T17" fmla="*/ 149 h 1000"/>
                <a:gd name="T18" fmla="*/ 5 w 799"/>
                <a:gd name="T19" fmla="*/ 167 h 1000"/>
                <a:gd name="T20" fmla="*/ 19 w 799"/>
                <a:gd name="T21" fmla="*/ 183 h 1000"/>
                <a:gd name="T22" fmla="*/ 19 w 799"/>
                <a:gd name="T23" fmla="*/ 615 h 1000"/>
                <a:gd name="T24" fmla="*/ 32 w 799"/>
                <a:gd name="T25" fmla="*/ 635 h 1000"/>
                <a:gd name="T26" fmla="*/ 53 w 799"/>
                <a:gd name="T27" fmla="*/ 651 h 1000"/>
                <a:gd name="T28" fmla="*/ 83 w 799"/>
                <a:gd name="T29" fmla="*/ 666 h 1000"/>
                <a:gd name="T30" fmla="*/ 119 w 799"/>
                <a:gd name="T31" fmla="*/ 678 h 1000"/>
                <a:gd name="T32" fmla="*/ 161 w 799"/>
                <a:gd name="T33" fmla="*/ 686 h 1000"/>
                <a:gd name="T34" fmla="*/ 206 w 799"/>
                <a:gd name="T35" fmla="*/ 693 h 1000"/>
                <a:gd name="T36" fmla="*/ 253 w 799"/>
                <a:gd name="T37" fmla="*/ 696 h 1000"/>
                <a:gd name="T38" fmla="*/ 301 w 799"/>
                <a:gd name="T39" fmla="*/ 696 h 1000"/>
                <a:gd name="T40" fmla="*/ 348 w 799"/>
                <a:gd name="T41" fmla="*/ 693 h 1000"/>
                <a:gd name="T42" fmla="*/ 394 w 799"/>
                <a:gd name="T43" fmla="*/ 686 h 1000"/>
                <a:gd name="T44" fmla="*/ 436 w 799"/>
                <a:gd name="T45" fmla="*/ 678 h 1000"/>
                <a:gd name="T46" fmla="*/ 473 w 799"/>
                <a:gd name="T47" fmla="*/ 666 h 1000"/>
                <a:gd name="T48" fmla="*/ 502 w 799"/>
                <a:gd name="T49" fmla="*/ 651 h 1000"/>
                <a:gd name="T50" fmla="*/ 523 w 799"/>
                <a:gd name="T51" fmla="*/ 635 h 1000"/>
                <a:gd name="T52" fmla="*/ 535 w 799"/>
                <a:gd name="T53" fmla="*/ 615 h 1000"/>
                <a:gd name="T54" fmla="*/ 536 w 799"/>
                <a:gd name="T55" fmla="*/ 183 h 1000"/>
                <a:gd name="T56" fmla="*/ 549 w 799"/>
                <a:gd name="T57" fmla="*/ 167 h 1000"/>
                <a:gd name="T58" fmla="*/ 555 w 799"/>
                <a:gd name="T59" fmla="*/ 149 h 1000"/>
                <a:gd name="T60" fmla="*/ 553 w 799"/>
                <a:gd name="T61" fmla="*/ 77 h 1000"/>
                <a:gd name="T62" fmla="*/ 541 w 799"/>
                <a:gd name="T63" fmla="*/ 57 h 1000"/>
                <a:gd name="T64" fmla="*/ 518 w 799"/>
                <a:gd name="T65" fmla="*/ 42 h 1000"/>
                <a:gd name="T66" fmla="*/ 486 w 799"/>
                <a:gd name="T67" fmla="*/ 28 h 1000"/>
                <a:gd name="T68" fmla="*/ 448 w 799"/>
                <a:gd name="T69" fmla="*/ 17 h 1000"/>
                <a:gd name="T70" fmla="*/ 403 w 799"/>
                <a:gd name="T71" fmla="*/ 8 h 1000"/>
                <a:gd name="T72" fmla="*/ 354 w 799"/>
                <a:gd name="T73" fmla="*/ 3 h 1000"/>
                <a:gd name="T74" fmla="*/ 303 w 799"/>
                <a:gd name="T75" fmla="*/ 0 h 10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99"/>
                <a:gd name="T115" fmla="*/ 0 h 1000"/>
                <a:gd name="T116" fmla="*/ 799 w 799"/>
                <a:gd name="T117" fmla="*/ 1000 h 10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99" h="1000">
                  <a:moveTo>
                    <a:pt x="399" y="0"/>
                  </a:moveTo>
                  <a:lnTo>
                    <a:pt x="361" y="0"/>
                  </a:lnTo>
                  <a:lnTo>
                    <a:pt x="325" y="1"/>
                  </a:lnTo>
                  <a:lnTo>
                    <a:pt x="289" y="4"/>
                  </a:lnTo>
                  <a:lnTo>
                    <a:pt x="253" y="7"/>
                  </a:lnTo>
                  <a:lnTo>
                    <a:pt x="218" y="12"/>
                  </a:lnTo>
                  <a:lnTo>
                    <a:pt x="186" y="18"/>
                  </a:lnTo>
                  <a:lnTo>
                    <a:pt x="155" y="24"/>
                  </a:lnTo>
                  <a:lnTo>
                    <a:pt x="125" y="31"/>
                  </a:lnTo>
                  <a:lnTo>
                    <a:pt x="98" y="40"/>
                  </a:lnTo>
                  <a:lnTo>
                    <a:pt x="74" y="49"/>
                  </a:lnTo>
                  <a:lnTo>
                    <a:pt x="53" y="60"/>
                  </a:lnTo>
                  <a:lnTo>
                    <a:pt x="34" y="70"/>
                  </a:lnTo>
                  <a:lnTo>
                    <a:pt x="19" y="82"/>
                  </a:lnTo>
                  <a:lnTo>
                    <a:pt x="9" y="96"/>
                  </a:lnTo>
                  <a:lnTo>
                    <a:pt x="3" y="110"/>
                  </a:lnTo>
                  <a:lnTo>
                    <a:pt x="0" y="125"/>
                  </a:lnTo>
                  <a:lnTo>
                    <a:pt x="0" y="215"/>
                  </a:lnTo>
                  <a:lnTo>
                    <a:pt x="1" y="228"/>
                  </a:lnTo>
                  <a:lnTo>
                    <a:pt x="7" y="240"/>
                  </a:lnTo>
                  <a:lnTo>
                    <a:pt x="16" y="251"/>
                  </a:lnTo>
                  <a:lnTo>
                    <a:pt x="27" y="263"/>
                  </a:lnTo>
                  <a:lnTo>
                    <a:pt x="27" y="868"/>
                  </a:lnTo>
                  <a:lnTo>
                    <a:pt x="28" y="884"/>
                  </a:lnTo>
                  <a:lnTo>
                    <a:pt x="36" y="898"/>
                  </a:lnTo>
                  <a:lnTo>
                    <a:pt x="45" y="913"/>
                  </a:lnTo>
                  <a:lnTo>
                    <a:pt x="59" y="925"/>
                  </a:lnTo>
                  <a:lnTo>
                    <a:pt x="77" y="937"/>
                  </a:lnTo>
                  <a:lnTo>
                    <a:pt x="96" y="947"/>
                  </a:lnTo>
                  <a:lnTo>
                    <a:pt x="119" y="958"/>
                  </a:lnTo>
                  <a:lnTo>
                    <a:pt x="144" y="967"/>
                  </a:lnTo>
                  <a:lnTo>
                    <a:pt x="171" y="975"/>
                  </a:lnTo>
                  <a:lnTo>
                    <a:pt x="200" y="981"/>
                  </a:lnTo>
                  <a:lnTo>
                    <a:pt x="232" y="987"/>
                  </a:lnTo>
                  <a:lnTo>
                    <a:pt x="263" y="991"/>
                  </a:lnTo>
                  <a:lnTo>
                    <a:pt x="296" y="996"/>
                  </a:lnTo>
                  <a:lnTo>
                    <a:pt x="329" y="999"/>
                  </a:lnTo>
                  <a:lnTo>
                    <a:pt x="364" y="1000"/>
                  </a:lnTo>
                  <a:lnTo>
                    <a:pt x="399" y="1000"/>
                  </a:lnTo>
                  <a:lnTo>
                    <a:pt x="433" y="1000"/>
                  </a:lnTo>
                  <a:lnTo>
                    <a:pt x="468" y="999"/>
                  </a:lnTo>
                  <a:lnTo>
                    <a:pt x="502" y="996"/>
                  </a:lnTo>
                  <a:lnTo>
                    <a:pt x="535" y="991"/>
                  </a:lnTo>
                  <a:lnTo>
                    <a:pt x="567" y="987"/>
                  </a:lnTo>
                  <a:lnTo>
                    <a:pt x="599" y="981"/>
                  </a:lnTo>
                  <a:lnTo>
                    <a:pt x="627" y="975"/>
                  </a:lnTo>
                  <a:lnTo>
                    <a:pt x="654" y="967"/>
                  </a:lnTo>
                  <a:lnTo>
                    <a:pt x="680" y="958"/>
                  </a:lnTo>
                  <a:lnTo>
                    <a:pt x="702" y="947"/>
                  </a:lnTo>
                  <a:lnTo>
                    <a:pt x="722" y="937"/>
                  </a:lnTo>
                  <a:lnTo>
                    <a:pt x="740" y="925"/>
                  </a:lnTo>
                  <a:lnTo>
                    <a:pt x="754" y="913"/>
                  </a:lnTo>
                  <a:lnTo>
                    <a:pt x="763" y="898"/>
                  </a:lnTo>
                  <a:lnTo>
                    <a:pt x="770" y="884"/>
                  </a:lnTo>
                  <a:lnTo>
                    <a:pt x="772" y="868"/>
                  </a:lnTo>
                  <a:lnTo>
                    <a:pt x="772" y="263"/>
                  </a:lnTo>
                  <a:lnTo>
                    <a:pt x="782" y="251"/>
                  </a:lnTo>
                  <a:lnTo>
                    <a:pt x="791" y="240"/>
                  </a:lnTo>
                  <a:lnTo>
                    <a:pt x="797" y="228"/>
                  </a:lnTo>
                  <a:lnTo>
                    <a:pt x="799" y="215"/>
                  </a:lnTo>
                  <a:lnTo>
                    <a:pt x="799" y="125"/>
                  </a:lnTo>
                  <a:lnTo>
                    <a:pt x="796" y="110"/>
                  </a:lnTo>
                  <a:lnTo>
                    <a:pt x="790" y="96"/>
                  </a:lnTo>
                  <a:lnTo>
                    <a:pt x="779" y="82"/>
                  </a:lnTo>
                  <a:lnTo>
                    <a:pt x="764" y="70"/>
                  </a:lnTo>
                  <a:lnTo>
                    <a:pt x="746" y="60"/>
                  </a:lnTo>
                  <a:lnTo>
                    <a:pt x="725" y="49"/>
                  </a:lnTo>
                  <a:lnTo>
                    <a:pt x="699" y="40"/>
                  </a:lnTo>
                  <a:lnTo>
                    <a:pt x="674" y="31"/>
                  </a:lnTo>
                  <a:lnTo>
                    <a:pt x="644" y="24"/>
                  </a:lnTo>
                  <a:lnTo>
                    <a:pt x="612" y="18"/>
                  </a:lnTo>
                  <a:lnTo>
                    <a:pt x="579" y="12"/>
                  </a:lnTo>
                  <a:lnTo>
                    <a:pt x="544" y="7"/>
                  </a:lnTo>
                  <a:lnTo>
                    <a:pt x="510" y="4"/>
                  </a:lnTo>
                  <a:lnTo>
                    <a:pt x="472" y="1"/>
                  </a:lnTo>
                  <a:lnTo>
                    <a:pt x="436" y="0"/>
                  </a:lnTo>
                  <a:lnTo>
                    <a:pt x="39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65"/>
            <p:cNvSpPr>
              <a:spLocks/>
            </p:cNvSpPr>
            <p:nvPr/>
          </p:nvSpPr>
          <p:spPr bwMode="auto">
            <a:xfrm>
              <a:off x="4177" y="2868"/>
              <a:ext cx="551" cy="558"/>
            </a:xfrm>
            <a:custGeom>
              <a:avLst/>
              <a:gdLst>
                <a:gd name="T0" fmla="*/ 458 w 661"/>
                <a:gd name="T1" fmla="*/ 408 h 669"/>
                <a:gd name="T2" fmla="*/ 450 w 661"/>
                <a:gd name="T3" fmla="*/ 418 h 669"/>
                <a:gd name="T4" fmla="*/ 434 w 661"/>
                <a:gd name="T5" fmla="*/ 429 h 669"/>
                <a:gd name="T6" fmla="*/ 411 w 661"/>
                <a:gd name="T7" fmla="*/ 439 h 669"/>
                <a:gd name="T8" fmla="*/ 382 w 661"/>
                <a:gd name="T9" fmla="*/ 449 h 669"/>
                <a:gd name="T10" fmla="*/ 345 w 661"/>
                <a:gd name="T11" fmla="*/ 455 h 669"/>
                <a:gd name="T12" fmla="*/ 303 w 661"/>
                <a:gd name="T13" fmla="*/ 462 h 669"/>
                <a:gd name="T14" fmla="*/ 256 w 661"/>
                <a:gd name="T15" fmla="*/ 465 h 669"/>
                <a:gd name="T16" fmla="*/ 203 w 661"/>
                <a:gd name="T17" fmla="*/ 465 h 669"/>
                <a:gd name="T18" fmla="*/ 157 w 661"/>
                <a:gd name="T19" fmla="*/ 462 h 669"/>
                <a:gd name="T20" fmla="*/ 115 w 661"/>
                <a:gd name="T21" fmla="*/ 455 h 669"/>
                <a:gd name="T22" fmla="*/ 78 w 661"/>
                <a:gd name="T23" fmla="*/ 449 h 669"/>
                <a:gd name="T24" fmla="*/ 48 w 661"/>
                <a:gd name="T25" fmla="*/ 439 h 669"/>
                <a:gd name="T26" fmla="*/ 25 w 661"/>
                <a:gd name="T27" fmla="*/ 429 h 669"/>
                <a:gd name="T28" fmla="*/ 9 w 661"/>
                <a:gd name="T29" fmla="*/ 418 h 669"/>
                <a:gd name="T30" fmla="*/ 1 w 661"/>
                <a:gd name="T31" fmla="*/ 408 h 669"/>
                <a:gd name="T32" fmla="*/ 0 w 661"/>
                <a:gd name="T33" fmla="*/ 0 h 669"/>
                <a:gd name="T34" fmla="*/ 22 w 661"/>
                <a:gd name="T35" fmla="*/ 8 h 669"/>
                <a:gd name="T36" fmla="*/ 46 w 661"/>
                <a:gd name="T37" fmla="*/ 15 h 669"/>
                <a:gd name="T38" fmla="*/ 73 w 661"/>
                <a:gd name="T39" fmla="*/ 22 h 669"/>
                <a:gd name="T40" fmla="*/ 103 w 661"/>
                <a:gd name="T41" fmla="*/ 28 h 669"/>
                <a:gd name="T42" fmla="*/ 133 w 661"/>
                <a:gd name="T43" fmla="*/ 30 h 669"/>
                <a:gd name="T44" fmla="*/ 164 w 661"/>
                <a:gd name="T45" fmla="*/ 33 h 669"/>
                <a:gd name="T46" fmla="*/ 198 w 661"/>
                <a:gd name="T47" fmla="*/ 34 h 669"/>
                <a:gd name="T48" fmla="*/ 230 w 661"/>
                <a:gd name="T49" fmla="*/ 36 h 669"/>
                <a:gd name="T50" fmla="*/ 263 w 661"/>
                <a:gd name="T51" fmla="*/ 34 h 669"/>
                <a:gd name="T52" fmla="*/ 295 w 661"/>
                <a:gd name="T53" fmla="*/ 33 h 669"/>
                <a:gd name="T54" fmla="*/ 328 w 661"/>
                <a:gd name="T55" fmla="*/ 30 h 669"/>
                <a:gd name="T56" fmla="*/ 358 w 661"/>
                <a:gd name="T57" fmla="*/ 28 h 669"/>
                <a:gd name="T58" fmla="*/ 388 w 661"/>
                <a:gd name="T59" fmla="*/ 22 h 669"/>
                <a:gd name="T60" fmla="*/ 413 w 661"/>
                <a:gd name="T61" fmla="*/ 15 h 669"/>
                <a:gd name="T62" fmla="*/ 438 w 661"/>
                <a:gd name="T63" fmla="*/ 8 h 669"/>
                <a:gd name="T64" fmla="*/ 459 w 661"/>
                <a:gd name="T65" fmla="*/ 0 h 6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61"/>
                <a:gd name="T100" fmla="*/ 0 h 669"/>
                <a:gd name="T101" fmla="*/ 661 w 661"/>
                <a:gd name="T102" fmla="*/ 669 h 66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61" h="669">
                  <a:moveTo>
                    <a:pt x="661" y="579"/>
                  </a:moveTo>
                  <a:lnTo>
                    <a:pt x="660" y="586"/>
                  </a:lnTo>
                  <a:lnTo>
                    <a:pt x="655" y="594"/>
                  </a:lnTo>
                  <a:lnTo>
                    <a:pt x="648" y="601"/>
                  </a:lnTo>
                  <a:lnTo>
                    <a:pt x="639" y="609"/>
                  </a:lnTo>
                  <a:lnTo>
                    <a:pt x="625" y="616"/>
                  </a:lnTo>
                  <a:lnTo>
                    <a:pt x="610" y="624"/>
                  </a:lnTo>
                  <a:lnTo>
                    <a:pt x="592" y="631"/>
                  </a:lnTo>
                  <a:lnTo>
                    <a:pt x="573" y="637"/>
                  </a:lnTo>
                  <a:lnTo>
                    <a:pt x="550" y="645"/>
                  </a:lnTo>
                  <a:lnTo>
                    <a:pt x="525" y="651"/>
                  </a:lnTo>
                  <a:lnTo>
                    <a:pt x="497" y="655"/>
                  </a:lnTo>
                  <a:lnTo>
                    <a:pt x="467" y="660"/>
                  </a:lnTo>
                  <a:lnTo>
                    <a:pt x="436" y="664"/>
                  </a:lnTo>
                  <a:lnTo>
                    <a:pt x="403" y="666"/>
                  </a:lnTo>
                  <a:lnTo>
                    <a:pt x="368" y="669"/>
                  </a:lnTo>
                  <a:lnTo>
                    <a:pt x="331" y="669"/>
                  </a:lnTo>
                  <a:lnTo>
                    <a:pt x="293" y="669"/>
                  </a:lnTo>
                  <a:lnTo>
                    <a:pt x="258" y="666"/>
                  </a:lnTo>
                  <a:lnTo>
                    <a:pt x="225" y="664"/>
                  </a:lnTo>
                  <a:lnTo>
                    <a:pt x="194" y="660"/>
                  </a:lnTo>
                  <a:lnTo>
                    <a:pt x="165" y="655"/>
                  </a:lnTo>
                  <a:lnTo>
                    <a:pt x="138" y="651"/>
                  </a:lnTo>
                  <a:lnTo>
                    <a:pt x="112" y="645"/>
                  </a:lnTo>
                  <a:lnTo>
                    <a:pt x="90" y="637"/>
                  </a:lnTo>
                  <a:lnTo>
                    <a:pt x="69" y="631"/>
                  </a:lnTo>
                  <a:lnTo>
                    <a:pt x="51" y="624"/>
                  </a:lnTo>
                  <a:lnTo>
                    <a:pt x="36" y="616"/>
                  </a:lnTo>
                  <a:lnTo>
                    <a:pt x="24" y="609"/>
                  </a:lnTo>
                  <a:lnTo>
                    <a:pt x="13" y="601"/>
                  </a:lnTo>
                  <a:lnTo>
                    <a:pt x="6" y="594"/>
                  </a:lnTo>
                  <a:lnTo>
                    <a:pt x="1" y="586"/>
                  </a:lnTo>
                  <a:lnTo>
                    <a:pt x="0" y="579"/>
                  </a:lnTo>
                  <a:lnTo>
                    <a:pt x="0" y="0"/>
                  </a:lnTo>
                  <a:lnTo>
                    <a:pt x="15" y="6"/>
                  </a:lnTo>
                  <a:lnTo>
                    <a:pt x="31" y="12"/>
                  </a:lnTo>
                  <a:lnTo>
                    <a:pt x="48" y="18"/>
                  </a:lnTo>
                  <a:lnTo>
                    <a:pt x="66" y="22"/>
                  </a:lnTo>
                  <a:lnTo>
                    <a:pt x="85" y="27"/>
                  </a:lnTo>
                  <a:lnTo>
                    <a:pt x="105" y="31"/>
                  </a:lnTo>
                  <a:lnTo>
                    <a:pt x="126" y="34"/>
                  </a:lnTo>
                  <a:lnTo>
                    <a:pt x="147" y="39"/>
                  </a:lnTo>
                  <a:lnTo>
                    <a:pt x="168" y="42"/>
                  </a:lnTo>
                  <a:lnTo>
                    <a:pt x="191" y="43"/>
                  </a:lnTo>
                  <a:lnTo>
                    <a:pt x="213" y="46"/>
                  </a:lnTo>
                  <a:lnTo>
                    <a:pt x="236" y="48"/>
                  </a:lnTo>
                  <a:lnTo>
                    <a:pt x="260" y="49"/>
                  </a:lnTo>
                  <a:lnTo>
                    <a:pt x="284" y="49"/>
                  </a:lnTo>
                  <a:lnTo>
                    <a:pt x="306" y="51"/>
                  </a:lnTo>
                  <a:lnTo>
                    <a:pt x="331" y="51"/>
                  </a:lnTo>
                  <a:lnTo>
                    <a:pt x="355" y="51"/>
                  </a:lnTo>
                  <a:lnTo>
                    <a:pt x="379" y="49"/>
                  </a:lnTo>
                  <a:lnTo>
                    <a:pt x="403" y="49"/>
                  </a:lnTo>
                  <a:lnTo>
                    <a:pt x="425" y="48"/>
                  </a:lnTo>
                  <a:lnTo>
                    <a:pt x="449" y="46"/>
                  </a:lnTo>
                  <a:lnTo>
                    <a:pt x="472" y="43"/>
                  </a:lnTo>
                  <a:lnTo>
                    <a:pt x="494" y="42"/>
                  </a:lnTo>
                  <a:lnTo>
                    <a:pt x="516" y="39"/>
                  </a:lnTo>
                  <a:lnTo>
                    <a:pt x="537" y="34"/>
                  </a:lnTo>
                  <a:lnTo>
                    <a:pt x="558" y="31"/>
                  </a:lnTo>
                  <a:lnTo>
                    <a:pt x="577" y="27"/>
                  </a:lnTo>
                  <a:lnTo>
                    <a:pt x="595" y="22"/>
                  </a:lnTo>
                  <a:lnTo>
                    <a:pt x="613" y="18"/>
                  </a:lnTo>
                  <a:lnTo>
                    <a:pt x="631" y="12"/>
                  </a:lnTo>
                  <a:lnTo>
                    <a:pt x="646" y="6"/>
                  </a:lnTo>
                  <a:lnTo>
                    <a:pt x="661" y="0"/>
                  </a:lnTo>
                  <a:lnTo>
                    <a:pt x="661" y="579"/>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66"/>
            <p:cNvSpPr>
              <a:spLocks/>
            </p:cNvSpPr>
            <p:nvPr/>
          </p:nvSpPr>
          <p:spPr bwMode="auto">
            <a:xfrm>
              <a:off x="4177" y="2868"/>
              <a:ext cx="551" cy="558"/>
            </a:xfrm>
            <a:custGeom>
              <a:avLst/>
              <a:gdLst>
                <a:gd name="T0" fmla="*/ 458 w 661"/>
                <a:gd name="T1" fmla="*/ 408 h 669"/>
                <a:gd name="T2" fmla="*/ 450 w 661"/>
                <a:gd name="T3" fmla="*/ 418 h 669"/>
                <a:gd name="T4" fmla="*/ 434 w 661"/>
                <a:gd name="T5" fmla="*/ 429 h 669"/>
                <a:gd name="T6" fmla="*/ 411 w 661"/>
                <a:gd name="T7" fmla="*/ 439 h 669"/>
                <a:gd name="T8" fmla="*/ 382 w 661"/>
                <a:gd name="T9" fmla="*/ 449 h 669"/>
                <a:gd name="T10" fmla="*/ 345 w 661"/>
                <a:gd name="T11" fmla="*/ 455 h 669"/>
                <a:gd name="T12" fmla="*/ 303 w 661"/>
                <a:gd name="T13" fmla="*/ 462 h 669"/>
                <a:gd name="T14" fmla="*/ 256 w 661"/>
                <a:gd name="T15" fmla="*/ 465 h 669"/>
                <a:gd name="T16" fmla="*/ 203 w 661"/>
                <a:gd name="T17" fmla="*/ 465 h 669"/>
                <a:gd name="T18" fmla="*/ 157 w 661"/>
                <a:gd name="T19" fmla="*/ 462 h 669"/>
                <a:gd name="T20" fmla="*/ 115 w 661"/>
                <a:gd name="T21" fmla="*/ 455 h 669"/>
                <a:gd name="T22" fmla="*/ 78 w 661"/>
                <a:gd name="T23" fmla="*/ 449 h 669"/>
                <a:gd name="T24" fmla="*/ 48 w 661"/>
                <a:gd name="T25" fmla="*/ 439 h 669"/>
                <a:gd name="T26" fmla="*/ 25 w 661"/>
                <a:gd name="T27" fmla="*/ 429 h 669"/>
                <a:gd name="T28" fmla="*/ 9 w 661"/>
                <a:gd name="T29" fmla="*/ 418 h 669"/>
                <a:gd name="T30" fmla="*/ 1 w 661"/>
                <a:gd name="T31" fmla="*/ 408 h 669"/>
                <a:gd name="T32" fmla="*/ 0 w 661"/>
                <a:gd name="T33" fmla="*/ 0 h 669"/>
                <a:gd name="T34" fmla="*/ 22 w 661"/>
                <a:gd name="T35" fmla="*/ 8 h 669"/>
                <a:gd name="T36" fmla="*/ 46 w 661"/>
                <a:gd name="T37" fmla="*/ 15 h 669"/>
                <a:gd name="T38" fmla="*/ 73 w 661"/>
                <a:gd name="T39" fmla="*/ 22 h 669"/>
                <a:gd name="T40" fmla="*/ 103 w 661"/>
                <a:gd name="T41" fmla="*/ 28 h 669"/>
                <a:gd name="T42" fmla="*/ 133 w 661"/>
                <a:gd name="T43" fmla="*/ 30 h 669"/>
                <a:gd name="T44" fmla="*/ 164 w 661"/>
                <a:gd name="T45" fmla="*/ 33 h 669"/>
                <a:gd name="T46" fmla="*/ 198 w 661"/>
                <a:gd name="T47" fmla="*/ 34 h 669"/>
                <a:gd name="T48" fmla="*/ 230 w 661"/>
                <a:gd name="T49" fmla="*/ 36 h 669"/>
                <a:gd name="T50" fmla="*/ 263 w 661"/>
                <a:gd name="T51" fmla="*/ 34 h 669"/>
                <a:gd name="T52" fmla="*/ 295 w 661"/>
                <a:gd name="T53" fmla="*/ 33 h 669"/>
                <a:gd name="T54" fmla="*/ 328 w 661"/>
                <a:gd name="T55" fmla="*/ 30 h 669"/>
                <a:gd name="T56" fmla="*/ 358 w 661"/>
                <a:gd name="T57" fmla="*/ 28 h 669"/>
                <a:gd name="T58" fmla="*/ 388 w 661"/>
                <a:gd name="T59" fmla="*/ 22 h 669"/>
                <a:gd name="T60" fmla="*/ 413 w 661"/>
                <a:gd name="T61" fmla="*/ 15 h 669"/>
                <a:gd name="T62" fmla="*/ 438 w 661"/>
                <a:gd name="T63" fmla="*/ 8 h 669"/>
                <a:gd name="T64" fmla="*/ 459 w 661"/>
                <a:gd name="T65" fmla="*/ 0 h 6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61"/>
                <a:gd name="T100" fmla="*/ 0 h 669"/>
                <a:gd name="T101" fmla="*/ 661 w 661"/>
                <a:gd name="T102" fmla="*/ 669 h 66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61" h="669">
                  <a:moveTo>
                    <a:pt x="661" y="579"/>
                  </a:moveTo>
                  <a:lnTo>
                    <a:pt x="660" y="586"/>
                  </a:lnTo>
                  <a:lnTo>
                    <a:pt x="655" y="594"/>
                  </a:lnTo>
                  <a:lnTo>
                    <a:pt x="648" y="601"/>
                  </a:lnTo>
                  <a:lnTo>
                    <a:pt x="639" y="609"/>
                  </a:lnTo>
                  <a:lnTo>
                    <a:pt x="625" y="616"/>
                  </a:lnTo>
                  <a:lnTo>
                    <a:pt x="610" y="624"/>
                  </a:lnTo>
                  <a:lnTo>
                    <a:pt x="592" y="631"/>
                  </a:lnTo>
                  <a:lnTo>
                    <a:pt x="573" y="637"/>
                  </a:lnTo>
                  <a:lnTo>
                    <a:pt x="550" y="645"/>
                  </a:lnTo>
                  <a:lnTo>
                    <a:pt x="525" y="651"/>
                  </a:lnTo>
                  <a:lnTo>
                    <a:pt x="497" y="655"/>
                  </a:lnTo>
                  <a:lnTo>
                    <a:pt x="467" y="660"/>
                  </a:lnTo>
                  <a:lnTo>
                    <a:pt x="436" y="664"/>
                  </a:lnTo>
                  <a:lnTo>
                    <a:pt x="403" y="666"/>
                  </a:lnTo>
                  <a:lnTo>
                    <a:pt x="368" y="669"/>
                  </a:lnTo>
                  <a:lnTo>
                    <a:pt x="331" y="669"/>
                  </a:lnTo>
                  <a:lnTo>
                    <a:pt x="293" y="669"/>
                  </a:lnTo>
                  <a:lnTo>
                    <a:pt x="258" y="666"/>
                  </a:lnTo>
                  <a:lnTo>
                    <a:pt x="225" y="664"/>
                  </a:lnTo>
                  <a:lnTo>
                    <a:pt x="194" y="660"/>
                  </a:lnTo>
                  <a:lnTo>
                    <a:pt x="165" y="655"/>
                  </a:lnTo>
                  <a:lnTo>
                    <a:pt x="138" y="651"/>
                  </a:lnTo>
                  <a:lnTo>
                    <a:pt x="112" y="645"/>
                  </a:lnTo>
                  <a:lnTo>
                    <a:pt x="90" y="637"/>
                  </a:lnTo>
                  <a:lnTo>
                    <a:pt x="69" y="631"/>
                  </a:lnTo>
                  <a:lnTo>
                    <a:pt x="51" y="624"/>
                  </a:lnTo>
                  <a:lnTo>
                    <a:pt x="36" y="616"/>
                  </a:lnTo>
                  <a:lnTo>
                    <a:pt x="24" y="609"/>
                  </a:lnTo>
                  <a:lnTo>
                    <a:pt x="13" y="601"/>
                  </a:lnTo>
                  <a:lnTo>
                    <a:pt x="6" y="594"/>
                  </a:lnTo>
                  <a:lnTo>
                    <a:pt x="1" y="586"/>
                  </a:lnTo>
                  <a:lnTo>
                    <a:pt x="0" y="579"/>
                  </a:lnTo>
                  <a:lnTo>
                    <a:pt x="0" y="0"/>
                  </a:lnTo>
                  <a:lnTo>
                    <a:pt x="15" y="6"/>
                  </a:lnTo>
                  <a:lnTo>
                    <a:pt x="31" y="12"/>
                  </a:lnTo>
                  <a:lnTo>
                    <a:pt x="48" y="18"/>
                  </a:lnTo>
                  <a:lnTo>
                    <a:pt x="66" y="22"/>
                  </a:lnTo>
                  <a:lnTo>
                    <a:pt x="85" y="27"/>
                  </a:lnTo>
                  <a:lnTo>
                    <a:pt x="105" y="31"/>
                  </a:lnTo>
                  <a:lnTo>
                    <a:pt x="126" y="34"/>
                  </a:lnTo>
                  <a:lnTo>
                    <a:pt x="147" y="39"/>
                  </a:lnTo>
                  <a:lnTo>
                    <a:pt x="168" y="42"/>
                  </a:lnTo>
                  <a:lnTo>
                    <a:pt x="191" y="43"/>
                  </a:lnTo>
                  <a:lnTo>
                    <a:pt x="213" y="46"/>
                  </a:lnTo>
                  <a:lnTo>
                    <a:pt x="236" y="48"/>
                  </a:lnTo>
                  <a:lnTo>
                    <a:pt x="260" y="49"/>
                  </a:lnTo>
                  <a:lnTo>
                    <a:pt x="284" y="49"/>
                  </a:lnTo>
                  <a:lnTo>
                    <a:pt x="306" y="51"/>
                  </a:lnTo>
                  <a:lnTo>
                    <a:pt x="331" y="51"/>
                  </a:lnTo>
                  <a:lnTo>
                    <a:pt x="355" y="51"/>
                  </a:lnTo>
                  <a:lnTo>
                    <a:pt x="379" y="49"/>
                  </a:lnTo>
                  <a:lnTo>
                    <a:pt x="403" y="49"/>
                  </a:lnTo>
                  <a:lnTo>
                    <a:pt x="425" y="48"/>
                  </a:lnTo>
                  <a:lnTo>
                    <a:pt x="449" y="46"/>
                  </a:lnTo>
                  <a:lnTo>
                    <a:pt x="472" y="43"/>
                  </a:lnTo>
                  <a:lnTo>
                    <a:pt x="494" y="42"/>
                  </a:lnTo>
                  <a:lnTo>
                    <a:pt x="516" y="39"/>
                  </a:lnTo>
                  <a:lnTo>
                    <a:pt x="537" y="34"/>
                  </a:lnTo>
                  <a:lnTo>
                    <a:pt x="558" y="31"/>
                  </a:lnTo>
                  <a:lnTo>
                    <a:pt x="577" y="27"/>
                  </a:lnTo>
                  <a:lnTo>
                    <a:pt x="595" y="22"/>
                  </a:lnTo>
                  <a:lnTo>
                    <a:pt x="613" y="18"/>
                  </a:lnTo>
                  <a:lnTo>
                    <a:pt x="631" y="12"/>
                  </a:lnTo>
                  <a:lnTo>
                    <a:pt x="646" y="6"/>
                  </a:lnTo>
                  <a:lnTo>
                    <a:pt x="661" y="0"/>
                  </a:lnTo>
                  <a:lnTo>
                    <a:pt x="661" y="579"/>
                  </a:lnTo>
                  <a:close/>
                </a:path>
              </a:pathLst>
            </a:custGeom>
            <a:solidFill>
              <a:srgbClr val="47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67"/>
            <p:cNvSpPr>
              <a:spLocks/>
            </p:cNvSpPr>
            <p:nvPr/>
          </p:nvSpPr>
          <p:spPr bwMode="auto">
            <a:xfrm>
              <a:off x="4229" y="2953"/>
              <a:ext cx="102" cy="383"/>
            </a:xfrm>
            <a:custGeom>
              <a:avLst/>
              <a:gdLst>
                <a:gd name="T0" fmla="*/ 85 w 122"/>
                <a:gd name="T1" fmla="*/ 276 h 459"/>
                <a:gd name="T2" fmla="*/ 84 w 122"/>
                <a:gd name="T3" fmla="*/ 285 h 459"/>
                <a:gd name="T4" fmla="*/ 82 w 122"/>
                <a:gd name="T5" fmla="*/ 293 h 459"/>
                <a:gd name="T6" fmla="*/ 78 w 122"/>
                <a:gd name="T7" fmla="*/ 300 h 459"/>
                <a:gd name="T8" fmla="*/ 73 w 122"/>
                <a:gd name="T9" fmla="*/ 307 h 459"/>
                <a:gd name="T10" fmla="*/ 66 w 122"/>
                <a:gd name="T11" fmla="*/ 312 h 459"/>
                <a:gd name="T12" fmla="*/ 59 w 122"/>
                <a:gd name="T13" fmla="*/ 316 h 459"/>
                <a:gd name="T14" fmla="*/ 51 w 122"/>
                <a:gd name="T15" fmla="*/ 318 h 459"/>
                <a:gd name="T16" fmla="*/ 43 w 122"/>
                <a:gd name="T17" fmla="*/ 320 h 459"/>
                <a:gd name="T18" fmla="*/ 43 w 122"/>
                <a:gd name="T19" fmla="*/ 320 h 459"/>
                <a:gd name="T20" fmla="*/ 34 w 122"/>
                <a:gd name="T21" fmla="*/ 318 h 459"/>
                <a:gd name="T22" fmla="*/ 26 w 122"/>
                <a:gd name="T23" fmla="*/ 316 h 459"/>
                <a:gd name="T24" fmla="*/ 19 w 122"/>
                <a:gd name="T25" fmla="*/ 312 h 459"/>
                <a:gd name="T26" fmla="*/ 13 w 122"/>
                <a:gd name="T27" fmla="*/ 307 h 459"/>
                <a:gd name="T28" fmla="*/ 7 w 122"/>
                <a:gd name="T29" fmla="*/ 300 h 459"/>
                <a:gd name="T30" fmla="*/ 3 w 122"/>
                <a:gd name="T31" fmla="*/ 293 h 459"/>
                <a:gd name="T32" fmla="*/ 1 w 122"/>
                <a:gd name="T33" fmla="*/ 285 h 459"/>
                <a:gd name="T34" fmla="*/ 0 w 122"/>
                <a:gd name="T35" fmla="*/ 276 h 459"/>
                <a:gd name="T36" fmla="*/ 0 w 122"/>
                <a:gd name="T37" fmla="*/ 42 h 459"/>
                <a:gd name="T38" fmla="*/ 1 w 122"/>
                <a:gd name="T39" fmla="*/ 33 h 459"/>
                <a:gd name="T40" fmla="*/ 3 w 122"/>
                <a:gd name="T41" fmla="*/ 25 h 459"/>
                <a:gd name="T42" fmla="*/ 7 w 122"/>
                <a:gd name="T43" fmla="*/ 19 h 459"/>
                <a:gd name="T44" fmla="*/ 13 w 122"/>
                <a:gd name="T45" fmla="*/ 13 h 459"/>
                <a:gd name="T46" fmla="*/ 19 w 122"/>
                <a:gd name="T47" fmla="*/ 7 h 459"/>
                <a:gd name="T48" fmla="*/ 26 w 122"/>
                <a:gd name="T49" fmla="*/ 3 h 459"/>
                <a:gd name="T50" fmla="*/ 34 w 122"/>
                <a:gd name="T51" fmla="*/ 1 h 459"/>
                <a:gd name="T52" fmla="*/ 43 w 122"/>
                <a:gd name="T53" fmla="*/ 0 h 459"/>
                <a:gd name="T54" fmla="*/ 43 w 122"/>
                <a:gd name="T55" fmla="*/ 0 h 459"/>
                <a:gd name="T56" fmla="*/ 51 w 122"/>
                <a:gd name="T57" fmla="*/ 1 h 459"/>
                <a:gd name="T58" fmla="*/ 59 w 122"/>
                <a:gd name="T59" fmla="*/ 3 h 459"/>
                <a:gd name="T60" fmla="*/ 66 w 122"/>
                <a:gd name="T61" fmla="*/ 7 h 459"/>
                <a:gd name="T62" fmla="*/ 73 w 122"/>
                <a:gd name="T63" fmla="*/ 13 h 459"/>
                <a:gd name="T64" fmla="*/ 78 w 122"/>
                <a:gd name="T65" fmla="*/ 19 h 459"/>
                <a:gd name="T66" fmla="*/ 82 w 122"/>
                <a:gd name="T67" fmla="*/ 25 h 459"/>
                <a:gd name="T68" fmla="*/ 84 w 122"/>
                <a:gd name="T69" fmla="*/ 33 h 459"/>
                <a:gd name="T70" fmla="*/ 85 w 122"/>
                <a:gd name="T71" fmla="*/ 42 h 459"/>
                <a:gd name="T72" fmla="*/ 85 w 122"/>
                <a:gd name="T73" fmla="*/ 276 h 4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2"/>
                <a:gd name="T112" fmla="*/ 0 h 459"/>
                <a:gd name="T113" fmla="*/ 122 w 122"/>
                <a:gd name="T114" fmla="*/ 459 h 4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2" h="459">
                  <a:moveTo>
                    <a:pt x="122" y="397"/>
                  </a:moveTo>
                  <a:lnTo>
                    <a:pt x="120" y="409"/>
                  </a:lnTo>
                  <a:lnTo>
                    <a:pt x="117" y="421"/>
                  </a:lnTo>
                  <a:lnTo>
                    <a:pt x="111" y="432"/>
                  </a:lnTo>
                  <a:lnTo>
                    <a:pt x="104" y="441"/>
                  </a:lnTo>
                  <a:lnTo>
                    <a:pt x="95" y="448"/>
                  </a:lnTo>
                  <a:lnTo>
                    <a:pt x="85" y="454"/>
                  </a:lnTo>
                  <a:lnTo>
                    <a:pt x="73" y="457"/>
                  </a:lnTo>
                  <a:lnTo>
                    <a:pt x="61" y="459"/>
                  </a:lnTo>
                  <a:lnTo>
                    <a:pt x="49" y="457"/>
                  </a:lnTo>
                  <a:lnTo>
                    <a:pt x="37" y="454"/>
                  </a:lnTo>
                  <a:lnTo>
                    <a:pt x="27" y="448"/>
                  </a:lnTo>
                  <a:lnTo>
                    <a:pt x="18" y="441"/>
                  </a:lnTo>
                  <a:lnTo>
                    <a:pt x="10" y="432"/>
                  </a:lnTo>
                  <a:lnTo>
                    <a:pt x="4" y="421"/>
                  </a:lnTo>
                  <a:lnTo>
                    <a:pt x="1" y="409"/>
                  </a:lnTo>
                  <a:lnTo>
                    <a:pt x="0" y="397"/>
                  </a:lnTo>
                  <a:lnTo>
                    <a:pt x="0" y="60"/>
                  </a:lnTo>
                  <a:lnTo>
                    <a:pt x="1" y="48"/>
                  </a:lnTo>
                  <a:lnTo>
                    <a:pt x="4" y="36"/>
                  </a:lnTo>
                  <a:lnTo>
                    <a:pt x="10" y="27"/>
                  </a:lnTo>
                  <a:lnTo>
                    <a:pt x="18" y="18"/>
                  </a:lnTo>
                  <a:lnTo>
                    <a:pt x="27" y="10"/>
                  </a:lnTo>
                  <a:lnTo>
                    <a:pt x="37" y="4"/>
                  </a:lnTo>
                  <a:lnTo>
                    <a:pt x="49" y="1"/>
                  </a:lnTo>
                  <a:lnTo>
                    <a:pt x="61" y="0"/>
                  </a:lnTo>
                  <a:lnTo>
                    <a:pt x="73" y="1"/>
                  </a:lnTo>
                  <a:lnTo>
                    <a:pt x="85" y="4"/>
                  </a:lnTo>
                  <a:lnTo>
                    <a:pt x="95" y="10"/>
                  </a:lnTo>
                  <a:lnTo>
                    <a:pt x="104" y="18"/>
                  </a:lnTo>
                  <a:lnTo>
                    <a:pt x="111" y="27"/>
                  </a:lnTo>
                  <a:lnTo>
                    <a:pt x="117" y="36"/>
                  </a:lnTo>
                  <a:lnTo>
                    <a:pt x="120" y="48"/>
                  </a:lnTo>
                  <a:lnTo>
                    <a:pt x="122" y="60"/>
                  </a:lnTo>
                  <a:lnTo>
                    <a:pt x="122" y="397"/>
                  </a:lnTo>
                  <a:close/>
                </a:path>
              </a:pathLst>
            </a:custGeom>
            <a:solidFill>
              <a:srgbClr val="2BC1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68"/>
            <p:cNvSpPr>
              <a:spLocks/>
            </p:cNvSpPr>
            <p:nvPr/>
          </p:nvSpPr>
          <p:spPr bwMode="auto">
            <a:xfrm>
              <a:off x="4398" y="2978"/>
              <a:ext cx="100" cy="385"/>
            </a:xfrm>
            <a:custGeom>
              <a:avLst/>
              <a:gdLst>
                <a:gd name="T0" fmla="*/ 83 w 120"/>
                <a:gd name="T1" fmla="*/ 278 h 462"/>
                <a:gd name="T2" fmla="*/ 83 w 120"/>
                <a:gd name="T3" fmla="*/ 286 h 462"/>
                <a:gd name="T4" fmla="*/ 81 w 120"/>
                <a:gd name="T5" fmla="*/ 294 h 462"/>
                <a:gd name="T6" fmla="*/ 77 w 120"/>
                <a:gd name="T7" fmla="*/ 303 h 462"/>
                <a:gd name="T8" fmla="*/ 71 w 120"/>
                <a:gd name="T9" fmla="*/ 308 h 462"/>
                <a:gd name="T10" fmla="*/ 65 w 120"/>
                <a:gd name="T11" fmla="*/ 313 h 462"/>
                <a:gd name="T12" fmla="*/ 58 w 120"/>
                <a:gd name="T13" fmla="*/ 318 h 462"/>
                <a:gd name="T14" fmla="*/ 49 w 120"/>
                <a:gd name="T15" fmla="*/ 319 h 462"/>
                <a:gd name="T16" fmla="*/ 40 w 120"/>
                <a:gd name="T17" fmla="*/ 321 h 462"/>
                <a:gd name="T18" fmla="*/ 40 w 120"/>
                <a:gd name="T19" fmla="*/ 321 h 462"/>
                <a:gd name="T20" fmla="*/ 32 w 120"/>
                <a:gd name="T21" fmla="*/ 319 h 462"/>
                <a:gd name="T22" fmla="*/ 25 w 120"/>
                <a:gd name="T23" fmla="*/ 318 h 462"/>
                <a:gd name="T24" fmla="*/ 18 w 120"/>
                <a:gd name="T25" fmla="*/ 313 h 462"/>
                <a:gd name="T26" fmla="*/ 13 w 120"/>
                <a:gd name="T27" fmla="*/ 308 h 462"/>
                <a:gd name="T28" fmla="*/ 7 w 120"/>
                <a:gd name="T29" fmla="*/ 303 h 462"/>
                <a:gd name="T30" fmla="*/ 3 w 120"/>
                <a:gd name="T31" fmla="*/ 294 h 462"/>
                <a:gd name="T32" fmla="*/ 1 w 120"/>
                <a:gd name="T33" fmla="*/ 286 h 462"/>
                <a:gd name="T34" fmla="*/ 0 w 120"/>
                <a:gd name="T35" fmla="*/ 278 h 462"/>
                <a:gd name="T36" fmla="*/ 0 w 120"/>
                <a:gd name="T37" fmla="*/ 43 h 462"/>
                <a:gd name="T38" fmla="*/ 1 w 120"/>
                <a:gd name="T39" fmla="*/ 35 h 462"/>
                <a:gd name="T40" fmla="*/ 3 w 120"/>
                <a:gd name="T41" fmla="*/ 27 h 462"/>
                <a:gd name="T42" fmla="*/ 7 w 120"/>
                <a:gd name="T43" fmla="*/ 19 h 462"/>
                <a:gd name="T44" fmla="*/ 13 w 120"/>
                <a:gd name="T45" fmla="*/ 13 h 462"/>
                <a:gd name="T46" fmla="*/ 18 w 120"/>
                <a:gd name="T47" fmla="*/ 7 h 462"/>
                <a:gd name="T48" fmla="*/ 25 w 120"/>
                <a:gd name="T49" fmla="*/ 3 h 462"/>
                <a:gd name="T50" fmla="*/ 32 w 120"/>
                <a:gd name="T51" fmla="*/ 1 h 462"/>
                <a:gd name="T52" fmla="*/ 40 w 120"/>
                <a:gd name="T53" fmla="*/ 0 h 462"/>
                <a:gd name="T54" fmla="*/ 40 w 120"/>
                <a:gd name="T55" fmla="*/ 0 h 462"/>
                <a:gd name="T56" fmla="*/ 49 w 120"/>
                <a:gd name="T57" fmla="*/ 1 h 462"/>
                <a:gd name="T58" fmla="*/ 58 w 120"/>
                <a:gd name="T59" fmla="*/ 3 h 462"/>
                <a:gd name="T60" fmla="*/ 65 w 120"/>
                <a:gd name="T61" fmla="*/ 7 h 462"/>
                <a:gd name="T62" fmla="*/ 71 w 120"/>
                <a:gd name="T63" fmla="*/ 13 h 462"/>
                <a:gd name="T64" fmla="*/ 77 w 120"/>
                <a:gd name="T65" fmla="*/ 19 h 462"/>
                <a:gd name="T66" fmla="*/ 81 w 120"/>
                <a:gd name="T67" fmla="*/ 27 h 462"/>
                <a:gd name="T68" fmla="*/ 83 w 120"/>
                <a:gd name="T69" fmla="*/ 35 h 462"/>
                <a:gd name="T70" fmla="*/ 83 w 120"/>
                <a:gd name="T71" fmla="*/ 43 h 462"/>
                <a:gd name="T72" fmla="*/ 83 w 120"/>
                <a:gd name="T73" fmla="*/ 278 h 46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
                <a:gd name="T112" fmla="*/ 0 h 462"/>
                <a:gd name="T113" fmla="*/ 120 w 120"/>
                <a:gd name="T114" fmla="*/ 462 h 46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 h="462">
                  <a:moveTo>
                    <a:pt x="120" y="400"/>
                  </a:moveTo>
                  <a:lnTo>
                    <a:pt x="119" y="412"/>
                  </a:lnTo>
                  <a:lnTo>
                    <a:pt x="116" y="424"/>
                  </a:lnTo>
                  <a:lnTo>
                    <a:pt x="110" y="435"/>
                  </a:lnTo>
                  <a:lnTo>
                    <a:pt x="102" y="444"/>
                  </a:lnTo>
                  <a:lnTo>
                    <a:pt x="93" y="451"/>
                  </a:lnTo>
                  <a:lnTo>
                    <a:pt x="83" y="457"/>
                  </a:lnTo>
                  <a:lnTo>
                    <a:pt x="71" y="460"/>
                  </a:lnTo>
                  <a:lnTo>
                    <a:pt x="58" y="462"/>
                  </a:lnTo>
                  <a:lnTo>
                    <a:pt x="46" y="460"/>
                  </a:lnTo>
                  <a:lnTo>
                    <a:pt x="36" y="457"/>
                  </a:lnTo>
                  <a:lnTo>
                    <a:pt x="25" y="451"/>
                  </a:lnTo>
                  <a:lnTo>
                    <a:pt x="18" y="444"/>
                  </a:lnTo>
                  <a:lnTo>
                    <a:pt x="10" y="435"/>
                  </a:lnTo>
                  <a:lnTo>
                    <a:pt x="4" y="424"/>
                  </a:lnTo>
                  <a:lnTo>
                    <a:pt x="1" y="412"/>
                  </a:lnTo>
                  <a:lnTo>
                    <a:pt x="0" y="400"/>
                  </a:lnTo>
                  <a:lnTo>
                    <a:pt x="0" y="62"/>
                  </a:lnTo>
                  <a:lnTo>
                    <a:pt x="1" y="50"/>
                  </a:lnTo>
                  <a:lnTo>
                    <a:pt x="4" y="38"/>
                  </a:lnTo>
                  <a:lnTo>
                    <a:pt x="10" y="27"/>
                  </a:lnTo>
                  <a:lnTo>
                    <a:pt x="18" y="18"/>
                  </a:lnTo>
                  <a:lnTo>
                    <a:pt x="25" y="10"/>
                  </a:lnTo>
                  <a:lnTo>
                    <a:pt x="36" y="4"/>
                  </a:lnTo>
                  <a:lnTo>
                    <a:pt x="46" y="1"/>
                  </a:lnTo>
                  <a:lnTo>
                    <a:pt x="58" y="0"/>
                  </a:lnTo>
                  <a:lnTo>
                    <a:pt x="71" y="1"/>
                  </a:lnTo>
                  <a:lnTo>
                    <a:pt x="83" y="4"/>
                  </a:lnTo>
                  <a:lnTo>
                    <a:pt x="93" y="10"/>
                  </a:lnTo>
                  <a:lnTo>
                    <a:pt x="102" y="18"/>
                  </a:lnTo>
                  <a:lnTo>
                    <a:pt x="110" y="27"/>
                  </a:lnTo>
                  <a:lnTo>
                    <a:pt x="116" y="38"/>
                  </a:lnTo>
                  <a:lnTo>
                    <a:pt x="119" y="50"/>
                  </a:lnTo>
                  <a:lnTo>
                    <a:pt x="120" y="62"/>
                  </a:lnTo>
                  <a:lnTo>
                    <a:pt x="120" y="400"/>
                  </a:lnTo>
                  <a:close/>
                </a:path>
              </a:pathLst>
            </a:custGeom>
            <a:solidFill>
              <a:srgbClr val="2BC1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69"/>
            <p:cNvSpPr>
              <a:spLocks/>
            </p:cNvSpPr>
            <p:nvPr/>
          </p:nvSpPr>
          <p:spPr bwMode="auto">
            <a:xfrm>
              <a:off x="4571" y="2957"/>
              <a:ext cx="102" cy="382"/>
            </a:xfrm>
            <a:custGeom>
              <a:avLst/>
              <a:gdLst>
                <a:gd name="T0" fmla="*/ 85 w 122"/>
                <a:gd name="T1" fmla="*/ 275 h 459"/>
                <a:gd name="T2" fmla="*/ 84 w 122"/>
                <a:gd name="T3" fmla="*/ 284 h 459"/>
                <a:gd name="T4" fmla="*/ 83 w 122"/>
                <a:gd name="T5" fmla="*/ 292 h 459"/>
                <a:gd name="T6" fmla="*/ 79 w 122"/>
                <a:gd name="T7" fmla="*/ 300 h 459"/>
                <a:gd name="T8" fmla="*/ 73 w 122"/>
                <a:gd name="T9" fmla="*/ 305 h 459"/>
                <a:gd name="T10" fmla="*/ 66 w 122"/>
                <a:gd name="T11" fmla="*/ 311 h 459"/>
                <a:gd name="T12" fmla="*/ 60 w 122"/>
                <a:gd name="T13" fmla="*/ 315 h 459"/>
                <a:gd name="T14" fmla="*/ 52 w 122"/>
                <a:gd name="T15" fmla="*/ 317 h 459"/>
                <a:gd name="T16" fmla="*/ 43 w 122"/>
                <a:gd name="T17" fmla="*/ 318 h 459"/>
                <a:gd name="T18" fmla="*/ 43 w 122"/>
                <a:gd name="T19" fmla="*/ 318 h 459"/>
                <a:gd name="T20" fmla="*/ 35 w 122"/>
                <a:gd name="T21" fmla="*/ 317 h 459"/>
                <a:gd name="T22" fmla="*/ 27 w 122"/>
                <a:gd name="T23" fmla="*/ 315 h 459"/>
                <a:gd name="T24" fmla="*/ 19 w 122"/>
                <a:gd name="T25" fmla="*/ 311 h 459"/>
                <a:gd name="T26" fmla="*/ 13 w 122"/>
                <a:gd name="T27" fmla="*/ 305 h 459"/>
                <a:gd name="T28" fmla="*/ 8 w 122"/>
                <a:gd name="T29" fmla="*/ 300 h 459"/>
                <a:gd name="T30" fmla="*/ 3 w 122"/>
                <a:gd name="T31" fmla="*/ 292 h 459"/>
                <a:gd name="T32" fmla="*/ 2 w 122"/>
                <a:gd name="T33" fmla="*/ 284 h 459"/>
                <a:gd name="T34" fmla="*/ 0 w 122"/>
                <a:gd name="T35" fmla="*/ 275 h 459"/>
                <a:gd name="T36" fmla="*/ 0 w 122"/>
                <a:gd name="T37" fmla="*/ 42 h 459"/>
                <a:gd name="T38" fmla="*/ 2 w 122"/>
                <a:gd name="T39" fmla="*/ 34 h 459"/>
                <a:gd name="T40" fmla="*/ 3 w 122"/>
                <a:gd name="T41" fmla="*/ 25 h 459"/>
                <a:gd name="T42" fmla="*/ 8 w 122"/>
                <a:gd name="T43" fmla="*/ 18 h 459"/>
                <a:gd name="T44" fmla="*/ 13 w 122"/>
                <a:gd name="T45" fmla="*/ 12 h 459"/>
                <a:gd name="T46" fmla="*/ 19 w 122"/>
                <a:gd name="T47" fmla="*/ 7 h 459"/>
                <a:gd name="T48" fmla="*/ 27 w 122"/>
                <a:gd name="T49" fmla="*/ 3 h 459"/>
                <a:gd name="T50" fmla="*/ 35 w 122"/>
                <a:gd name="T51" fmla="*/ 2 h 459"/>
                <a:gd name="T52" fmla="*/ 43 w 122"/>
                <a:gd name="T53" fmla="*/ 0 h 459"/>
                <a:gd name="T54" fmla="*/ 43 w 122"/>
                <a:gd name="T55" fmla="*/ 0 h 459"/>
                <a:gd name="T56" fmla="*/ 52 w 122"/>
                <a:gd name="T57" fmla="*/ 2 h 459"/>
                <a:gd name="T58" fmla="*/ 60 w 122"/>
                <a:gd name="T59" fmla="*/ 3 h 459"/>
                <a:gd name="T60" fmla="*/ 66 w 122"/>
                <a:gd name="T61" fmla="*/ 7 h 459"/>
                <a:gd name="T62" fmla="*/ 73 w 122"/>
                <a:gd name="T63" fmla="*/ 12 h 459"/>
                <a:gd name="T64" fmla="*/ 79 w 122"/>
                <a:gd name="T65" fmla="*/ 18 h 459"/>
                <a:gd name="T66" fmla="*/ 83 w 122"/>
                <a:gd name="T67" fmla="*/ 25 h 459"/>
                <a:gd name="T68" fmla="*/ 84 w 122"/>
                <a:gd name="T69" fmla="*/ 34 h 459"/>
                <a:gd name="T70" fmla="*/ 85 w 122"/>
                <a:gd name="T71" fmla="*/ 42 h 459"/>
                <a:gd name="T72" fmla="*/ 85 w 122"/>
                <a:gd name="T73" fmla="*/ 275 h 4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2"/>
                <a:gd name="T112" fmla="*/ 0 h 459"/>
                <a:gd name="T113" fmla="*/ 122 w 122"/>
                <a:gd name="T114" fmla="*/ 459 h 4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2" h="459">
                  <a:moveTo>
                    <a:pt x="122" y="398"/>
                  </a:moveTo>
                  <a:lnTo>
                    <a:pt x="121" y="410"/>
                  </a:lnTo>
                  <a:lnTo>
                    <a:pt x="118" y="422"/>
                  </a:lnTo>
                  <a:lnTo>
                    <a:pt x="112" y="432"/>
                  </a:lnTo>
                  <a:lnTo>
                    <a:pt x="104" y="441"/>
                  </a:lnTo>
                  <a:lnTo>
                    <a:pt x="95" y="449"/>
                  </a:lnTo>
                  <a:lnTo>
                    <a:pt x="86" y="455"/>
                  </a:lnTo>
                  <a:lnTo>
                    <a:pt x="74" y="458"/>
                  </a:lnTo>
                  <a:lnTo>
                    <a:pt x="62" y="459"/>
                  </a:lnTo>
                  <a:lnTo>
                    <a:pt x="50" y="458"/>
                  </a:lnTo>
                  <a:lnTo>
                    <a:pt x="38" y="455"/>
                  </a:lnTo>
                  <a:lnTo>
                    <a:pt x="27" y="449"/>
                  </a:lnTo>
                  <a:lnTo>
                    <a:pt x="18" y="441"/>
                  </a:lnTo>
                  <a:lnTo>
                    <a:pt x="11" y="432"/>
                  </a:lnTo>
                  <a:lnTo>
                    <a:pt x="5" y="422"/>
                  </a:lnTo>
                  <a:lnTo>
                    <a:pt x="2" y="410"/>
                  </a:lnTo>
                  <a:lnTo>
                    <a:pt x="0" y="398"/>
                  </a:lnTo>
                  <a:lnTo>
                    <a:pt x="0" y="61"/>
                  </a:lnTo>
                  <a:lnTo>
                    <a:pt x="2" y="49"/>
                  </a:lnTo>
                  <a:lnTo>
                    <a:pt x="5" y="36"/>
                  </a:lnTo>
                  <a:lnTo>
                    <a:pt x="11" y="26"/>
                  </a:lnTo>
                  <a:lnTo>
                    <a:pt x="18" y="17"/>
                  </a:lnTo>
                  <a:lnTo>
                    <a:pt x="27" y="11"/>
                  </a:lnTo>
                  <a:lnTo>
                    <a:pt x="38" y="5"/>
                  </a:lnTo>
                  <a:lnTo>
                    <a:pt x="50" y="2"/>
                  </a:lnTo>
                  <a:lnTo>
                    <a:pt x="62" y="0"/>
                  </a:lnTo>
                  <a:lnTo>
                    <a:pt x="74" y="2"/>
                  </a:lnTo>
                  <a:lnTo>
                    <a:pt x="86" y="5"/>
                  </a:lnTo>
                  <a:lnTo>
                    <a:pt x="95" y="11"/>
                  </a:lnTo>
                  <a:lnTo>
                    <a:pt x="104" y="17"/>
                  </a:lnTo>
                  <a:lnTo>
                    <a:pt x="112" y="26"/>
                  </a:lnTo>
                  <a:lnTo>
                    <a:pt x="118" y="36"/>
                  </a:lnTo>
                  <a:lnTo>
                    <a:pt x="121" y="49"/>
                  </a:lnTo>
                  <a:lnTo>
                    <a:pt x="122" y="61"/>
                  </a:lnTo>
                  <a:lnTo>
                    <a:pt x="122" y="398"/>
                  </a:lnTo>
                  <a:close/>
                </a:path>
              </a:pathLst>
            </a:custGeom>
            <a:solidFill>
              <a:srgbClr val="2BC1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70"/>
            <p:cNvSpPr>
              <a:spLocks/>
            </p:cNvSpPr>
            <p:nvPr/>
          </p:nvSpPr>
          <p:spPr bwMode="auto">
            <a:xfrm>
              <a:off x="4179" y="2868"/>
              <a:ext cx="549" cy="558"/>
            </a:xfrm>
            <a:custGeom>
              <a:avLst/>
              <a:gdLst>
                <a:gd name="T0" fmla="*/ 443 w 658"/>
                <a:gd name="T1" fmla="*/ 388 h 669"/>
                <a:gd name="T2" fmla="*/ 439 w 658"/>
                <a:gd name="T3" fmla="*/ 399 h 669"/>
                <a:gd name="T4" fmla="*/ 428 w 658"/>
                <a:gd name="T5" fmla="*/ 409 h 669"/>
                <a:gd name="T6" fmla="*/ 408 w 658"/>
                <a:gd name="T7" fmla="*/ 420 h 669"/>
                <a:gd name="T8" fmla="*/ 382 w 658"/>
                <a:gd name="T9" fmla="*/ 429 h 669"/>
                <a:gd name="T10" fmla="*/ 349 w 658"/>
                <a:gd name="T11" fmla="*/ 438 h 669"/>
                <a:gd name="T12" fmla="*/ 310 w 658"/>
                <a:gd name="T13" fmla="*/ 445 h 669"/>
                <a:gd name="T14" fmla="*/ 264 w 658"/>
                <a:gd name="T15" fmla="*/ 449 h 669"/>
                <a:gd name="T16" fmla="*/ 214 w 658"/>
                <a:gd name="T17" fmla="*/ 450 h 669"/>
                <a:gd name="T18" fmla="*/ 175 w 658"/>
                <a:gd name="T19" fmla="*/ 450 h 669"/>
                <a:gd name="T20" fmla="*/ 141 w 658"/>
                <a:gd name="T21" fmla="*/ 447 h 669"/>
                <a:gd name="T22" fmla="*/ 108 w 658"/>
                <a:gd name="T23" fmla="*/ 443 h 669"/>
                <a:gd name="T24" fmla="*/ 79 w 658"/>
                <a:gd name="T25" fmla="*/ 437 h 669"/>
                <a:gd name="T26" fmla="*/ 54 w 658"/>
                <a:gd name="T27" fmla="*/ 430 h 669"/>
                <a:gd name="T28" fmla="*/ 32 w 658"/>
                <a:gd name="T29" fmla="*/ 425 h 669"/>
                <a:gd name="T30" fmla="*/ 15 w 658"/>
                <a:gd name="T31" fmla="*/ 416 h 669"/>
                <a:gd name="T32" fmla="*/ 0 w 658"/>
                <a:gd name="T33" fmla="*/ 409 h 669"/>
                <a:gd name="T34" fmla="*/ 8 w 658"/>
                <a:gd name="T35" fmla="*/ 418 h 669"/>
                <a:gd name="T36" fmla="*/ 23 w 658"/>
                <a:gd name="T37" fmla="*/ 429 h 669"/>
                <a:gd name="T38" fmla="*/ 44 w 658"/>
                <a:gd name="T39" fmla="*/ 438 h 669"/>
                <a:gd name="T40" fmla="*/ 69 w 658"/>
                <a:gd name="T41" fmla="*/ 446 h 669"/>
                <a:gd name="T42" fmla="*/ 103 w 658"/>
                <a:gd name="T43" fmla="*/ 454 h 669"/>
                <a:gd name="T44" fmla="*/ 140 w 658"/>
                <a:gd name="T45" fmla="*/ 460 h 669"/>
                <a:gd name="T46" fmla="*/ 182 w 658"/>
                <a:gd name="T47" fmla="*/ 464 h 669"/>
                <a:gd name="T48" fmla="*/ 229 w 658"/>
                <a:gd name="T49" fmla="*/ 465 h 669"/>
                <a:gd name="T50" fmla="*/ 279 w 658"/>
                <a:gd name="T51" fmla="*/ 463 h 669"/>
                <a:gd name="T52" fmla="*/ 323 w 658"/>
                <a:gd name="T53" fmla="*/ 459 h 669"/>
                <a:gd name="T54" fmla="*/ 364 w 658"/>
                <a:gd name="T55" fmla="*/ 453 h 669"/>
                <a:gd name="T56" fmla="*/ 397 w 658"/>
                <a:gd name="T57" fmla="*/ 443 h 669"/>
                <a:gd name="T58" fmla="*/ 422 w 658"/>
                <a:gd name="T59" fmla="*/ 434 h 669"/>
                <a:gd name="T60" fmla="*/ 443 w 658"/>
                <a:gd name="T61" fmla="*/ 424 h 669"/>
                <a:gd name="T62" fmla="*/ 454 w 658"/>
                <a:gd name="T63" fmla="*/ 413 h 669"/>
                <a:gd name="T64" fmla="*/ 458 w 658"/>
                <a:gd name="T65" fmla="*/ 403 h 669"/>
                <a:gd name="T66" fmla="*/ 456 w 658"/>
                <a:gd name="T67" fmla="*/ 1 h 669"/>
                <a:gd name="T68" fmla="*/ 447 w 658"/>
                <a:gd name="T69" fmla="*/ 4 h 6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58"/>
                <a:gd name="T106" fmla="*/ 0 h 669"/>
                <a:gd name="T107" fmla="*/ 658 w 658"/>
                <a:gd name="T108" fmla="*/ 669 h 6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58" h="669">
                  <a:moveTo>
                    <a:pt x="637" y="7"/>
                  </a:moveTo>
                  <a:lnTo>
                    <a:pt x="637" y="558"/>
                  </a:lnTo>
                  <a:lnTo>
                    <a:pt x="636" y="565"/>
                  </a:lnTo>
                  <a:lnTo>
                    <a:pt x="631" y="573"/>
                  </a:lnTo>
                  <a:lnTo>
                    <a:pt x="624" y="580"/>
                  </a:lnTo>
                  <a:lnTo>
                    <a:pt x="615" y="588"/>
                  </a:lnTo>
                  <a:lnTo>
                    <a:pt x="601" y="595"/>
                  </a:lnTo>
                  <a:lnTo>
                    <a:pt x="586" y="603"/>
                  </a:lnTo>
                  <a:lnTo>
                    <a:pt x="568" y="610"/>
                  </a:lnTo>
                  <a:lnTo>
                    <a:pt x="549" y="616"/>
                  </a:lnTo>
                  <a:lnTo>
                    <a:pt x="526" y="624"/>
                  </a:lnTo>
                  <a:lnTo>
                    <a:pt x="501" y="630"/>
                  </a:lnTo>
                  <a:lnTo>
                    <a:pt x="473" y="634"/>
                  </a:lnTo>
                  <a:lnTo>
                    <a:pt x="445" y="639"/>
                  </a:lnTo>
                  <a:lnTo>
                    <a:pt x="413" y="643"/>
                  </a:lnTo>
                  <a:lnTo>
                    <a:pt x="380" y="645"/>
                  </a:lnTo>
                  <a:lnTo>
                    <a:pt x="346" y="648"/>
                  </a:lnTo>
                  <a:lnTo>
                    <a:pt x="308" y="648"/>
                  </a:lnTo>
                  <a:lnTo>
                    <a:pt x="279" y="648"/>
                  </a:lnTo>
                  <a:lnTo>
                    <a:pt x="252" y="646"/>
                  </a:lnTo>
                  <a:lnTo>
                    <a:pt x="227" y="645"/>
                  </a:lnTo>
                  <a:lnTo>
                    <a:pt x="203" y="643"/>
                  </a:lnTo>
                  <a:lnTo>
                    <a:pt x="179" y="640"/>
                  </a:lnTo>
                  <a:lnTo>
                    <a:pt x="156" y="637"/>
                  </a:lnTo>
                  <a:lnTo>
                    <a:pt x="135" y="633"/>
                  </a:lnTo>
                  <a:lnTo>
                    <a:pt x="114" y="628"/>
                  </a:lnTo>
                  <a:lnTo>
                    <a:pt x="96" y="625"/>
                  </a:lnTo>
                  <a:lnTo>
                    <a:pt x="78" y="619"/>
                  </a:lnTo>
                  <a:lnTo>
                    <a:pt x="61" y="615"/>
                  </a:lnTo>
                  <a:lnTo>
                    <a:pt x="46" y="610"/>
                  </a:lnTo>
                  <a:lnTo>
                    <a:pt x="33" y="604"/>
                  </a:lnTo>
                  <a:lnTo>
                    <a:pt x="21" y="598"/>
                  </a:lnTo>
                  <a:lnTo>
                    <a:pt x="9" y="594"/>
                  </a:lnTo>
                  <a:lnTo>
                    <a:pt x="0" y="588"/>
                  </a:lnTo>
                  <a:lnTo>
                    <a:pt x="4" y="595"/>
                  </a:lnTo>
                  <a:lnTo>
                    <a:pt x="12" y="601"/>
                  </a:lnTo>
                  <a:lnTo>
                    <a:pt x="21" y="609"/>
                  </a:lnTo>
                  <a:lnTo>
                    <a:pt x="33" y="616"/>
                  </a:lnTo>
                  <a:lnTo>
                    <a:pt x="46" y="622"/>
                  </a:lnTo>
                  <a:lnTo>
                    <a:pt x="63" y="630"/>
                  </a:lnTo>
                  <a:lnTo>
                    <a:pt x="81" y="636"/>
                  </a:lnTo>
                  <a:lnTo>
                    <a:pt x="100" y="642"/>
                  </a:lnTo>
                  <a:lnTo>
                    <a:pt x="123" y="648"/>
                  </a:lnTo>
                  <a:lnTo>
                    <a:pt x="147" y="652"/>
                  </a:lnTo>
                  <a:lnTo>
                    <a:pt x="173" y="657"/>
                  </a:lnTo>
                  <a:lnTo>
                    <a:pt x="201" y="661"/>
                  </a:lnTo>
                  <a:lnTo>
                    <a:pt x="230" y="664"/>
                  </a:lnTo>
                  <a:lnTo>
                    <a:pt x="261" y="667"/>
                  </a:lnTo>
                  <a:lnTo>
                    <a:pt x="293" y="669"/>
                  </a:lnTo>
                  <a:lnTo>
                    <a:pt x="328" y="669"/>
                  </a:lnTo>
                  <a:lnTo>
                    <a:pt x="365" y="669"/>
                  </a:lnTo>
                  <a:lnTo>
                    <a:pt x="400" y="666"/>
                  </a:lnTo>
                  <a:lnTo>
                    <a:pt x="433" y="664"/>
                  </a:lnTo>
                  <a:lnTo>
                    <a:pt x="464" y="660"/>
                  </a:lnTo>
                  <a:lnTo>
                    <a:pt x="494" y="655"/>
                  </a:lnTo>
                  <a:lnTo>
                    <a:pt x="522" y="651"/>
                  </a:lnTo>
                  <a:lnTo>
                    <a:pt x="547" y="645"/>
                  </a:lnTo>
                  <a:lnTo>
                    <a:pt x="570" y="637"/>
                  </a:lnTo>
                  <a:lnTo>
                    <a:pt x="589" y="631"/>
                  </a:lnTo>
                  <a:lnTo>
                    <a:pt x="607" y="624"/>
                  </a:lnTo>
                  <a:lnTo>
                    <a:pt x="622" y="616"/>
                  </a:lnTo>
                  <a:lnTo>
                    <a:pt x="636" y="609"/>
                  </a:lnTo>
                  <a:lnTo>
                    <a:pt x="645" y="601"/>
                  </a:lnTo>
                  <a:lnTo>
                    <a:pt x="652" y="594"/>
                  </a:lnTo>
                  <a:lnTo>
                    <a:pt x="657" y="586"/>
                  </a:lnTo>
                  <a:lnTo>
                    <a:pt x="658" y="579"/>
                  </a:lnTo>
                  <a:lnTo>
                    <a:pt x="658" y="0"/>
                  </a:lnTo>
                  <a:lnTo>
                    <a:pt x="654" y="1"/>
                  </a:lnTo>
                  <a:lnTo>
                    <a:pt x="648" y="3"/>
                  </a:lnTo>
                  <a:lnTo>
                    <a:pt x="643" y="6"/>
                  </a:lnTo>
                  <a:lnTo>
                    <a:pt x="637"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71"/>
            <p:cNvSpPr>
              <a:spLocks/>
            </p:cNvSpPr>
            <p:nvPr/>
          </p:nvSpPr>
          <p:spPr bwMode="auto">
            <a:xfrm>
              <a:off x="4389" y="2976"/>
              <a:ext cx="57" cy="383"/>
            </a:xfrm>
            <a:custGeom>
              <a:avLst/>
              <a:gdLst>
                <a:gd name="T0" fmla="*/ 18 w 68"/>
                <a:gd name="T1" fmla="*/ 273 h 460"/>
                <a:gd name="T2" fmla="*/ 18 w 68"/>
                <a:gd name="T3" fmla="*/ 45 h 460"/>
                <a:gd name="T4" fmla="*/ 20 w 68"/>
                <a:gd name="T5" fmla="*/ 28 h 460"/>
                <a:gd name="T6" fmla="*/ 27 w 68"/>
                <a:gd name="T7" fmla="*/ 14 h 460"/>
                <a:gd name="T8" fmla="*/ 36 w 68"/>
                <a:gd name="T9" fmla="*/ 5 h 460"/>
                <a:gd name="T10" fmla="*/ 48 w 68"/>
                <a:gd name="T11" fmla="*/ 1 h 460"/>
                <a:gd name="T12" fmla="*/ 46 w 68"/>
                <a:gd name="T13" fmla="*/ 1 h 460"/>
                <a:gd name="T14" fmla="*/ 45 w 68"/>
                <a:gd name="T15" fmla="*/ 0 h 460"/>
                <a:gd name="T16" fmla="*/ 44 w 68"/>
                <a:gd name="T17" fmla="*/ 0 h 460"/>
                <a:gd name="T18" fmla="*/ 42 w 68"/>
                <a:gd name="T19" fmla="*/ 0 h 460"/>
                <a:gd name="T20" fmla="*/ 34 w 68"/>
                <a:gd name="T21" fmla="*/ 1 h 460"/>
                <a:gd name="T22" fmla="*/ 27 w 68"/>
                <a:gd name="T23" fmla="*/ 2 h 460"/>
                <a:gd name="T24" fmla="*/ 19 w 68"/>
                <a:gd name="T25" fmla="*/ 7 h 460"/>
                <a:gd name="T26" fmla="*/ 13 w 68"/>
                <a:gd name="T27" fmla="*/ 12 h 460"/>
                <a:gd name="T28" fmla="*/ 8 w 68"/>
                <a:gd name="T29" fmla="*/ 20 h 460"/>
                <a:gd name="T30" fmla="*/ 3 w 68"/>
                <a:gd name="T31" fmla="*/ 27 h 460"/>
                <a:gd name="T32" fmla="*/ 2 w 68"/>
                <a:gd name="T33" fmla="*/ 35 h 460"/>
                <a:gd name="T34" fmla="*/ 0 w 68"/>
                <a:gd name="T35" fmla="*/ 45 h 460"/>
                <a:gd name="T36" fmla="*/ 0 w 68"/>
                <a:gd name="T37" fmla="*/ 273 h 460"/>
                <a:gd name="T38" fmla="*/ 2 w 68"/>
                <a:gd name="T39" fmla="*/ 283 h 460"/>
                <a:gd name="T40" fmla="*/ 3 w 68"/>
                <a:gd name="T41" fmla="*/ 291 h 460"/>
                <a:gd name="T42" fmla="*/ 8 w 68"/>
                <a:gd name="T43" fmla="*/ 298 h 460"/>
                <a:gd name="T44" fmla="*/ 13 w 68"/>
                <a:gd name="T45" fmla="*/ 306 h 460"/>
                <a:gd name="T46" fmla="*/ 19 w 68"/>
                <a:gd name="T47" fmla="*/ 311 h 460"/>
                <a:gd name="T48" fmla="*/ 27 w 68"/>
                <a:gd name="T49" fmla="*/ 315 h 460"/>
                <a:gd name="T50" fmla="*/ 34 w 68"/>
                <a:gd name="T51" fmla="*/ 318 h 460"/>
                <a:gd name="T52" fmla="*/ 42 w 68"/>
                <a:gd name="T53" fmla="*/ 319 h 460"/>
                <a:gd name="T54" fmla="*/ 44 w 68"/>
                <a:gd name="T55" fmla="*/ 319 h 460"/>
                <a:gd name="T56" fmla="*/ 45 w 68"/>
                <a:gd name="T57" fmla="*/ 319 h 460"/>
                <a:gd name="T58" fmla="*/ 46 w 68"/>
                <a:gd name="T59" fmla="*/ 319 h 460"/>
                <a:gd name="T60" fmla="*/ 48 w 68"/>
                <a:gd name="T61" fmla="*/ 319 h 460"/>
                <a:gd name="T62" fmla="*/ 36 w 68"/>
                <a:gd name="T63" fmla="*/ 314 h 460"/>
                <a:gd name="T64" fmla="*/ 27 w 68"/>
                <a:gd name="T65" fmla="*/ 304 h 460"/>
                <a:gd name="T66" fmla="*/ 20 w 68"/>
                <a:gd name="T67" fmla="*/ 290 h 460"/>
                <a:gd name="T68" fmla="*/ 18 w 68"/>
                <a:gd name="T69" fmla="*/ 273 h 4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8"/>
                <a:gd name="T106" fmla="*/ 0 h 460"/>
                <a:gd name="T107" fmla="*/ 68 w 68"/>
                <a:gd name="T108" fmla="*/ 460 h 4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8" h="460">
                  <a:moveTo>
                    <a:pt x="26" y="394"/>
                  </a:moveTo>
                  <a:lnTo>
                    <a:pt x="26" y="65"/>
                  </a:lnTo>
                  <a:lnTo>
                    <a:pt x="29" y="41"/>
                  </a:lnTo>
                  <a:lnTo>
                    <a:pt x="38" y="21"/>
                  </a:lnTo>
                  <a:lnTo>
                    <a:pt x="51" y="7"/>
                  </a:lnTo>
                  <a:lnTo>
                    <a:pt x="68" y="1"/>
                  </a:lnTo>
                  <a:lnTo>
                    <a:pt x="66" y="1"/>
                  </a:lnTo>
                  <a:lnTo>
                    <a:pt x="65" y="0"/>
                  </a:lnTo>
                  <a:lnTo>
                    <a:pt x="62" y="0"/>
                  </a:lnTo>
                  <a:lnTo>
                    <a:pt x="60" y="0"/>
                  </a:lnTo>
                  <a:lnTo>
                    <a:pt x="48" y="1"/>
                  </a:lnTo>
                  <a:lnTo>
                    <a:pt x="38" y="4"/>
                  </a:lnTo>
                  <a:lnTo>
                    <a:pt x="27" y="10"/>
                  </a:lnTo>
                  <a:lnTo>
                    <a:pt x="18" y="18"/>
                  </a:lnTo>
                  <a:lnTo>
                    <a:pt x="11" y="29"/>
                  </a:lnTo>
                  <a:lnTo>
                    <a:pt x="5" y="39"/>
                  </a:lnTo>
                  <a:lnTo>
                    <a:pt x="2" y="51"/>
                  </a:lnTo>
                  <a:lnTo>
                    <a:pt x="0" y="65"/>
                  </a:lnTo>
                  <a:lnTo>
                    <a:pt x="0" y="394"/>
                  </a:lnTo>
                  <a:lnTo>
                    <a:pt x="2" y="408"/>
                  </a:lnTo>
                  <a:lnTo>
                    <a:pt x="5" y="420"/>
                  </a:lnTo>
                  <a:lnTo>
                    <a:pt x="11" y="430"/>
                  </a:lnTo>
                  <a:lnTo>
                    <a:pt x="18" y="441"/>
                  </a:lnTo>
                  <a:lnTo>
                    <a:pt x="27" y="448"/>
                  </a:lnTo>
                  <a:lnTo>
                    <a:pt x="38" y="454"/>
                  </a:lnTo>
                  <a:lnTo>
                    <a:pt x="48" y="459"/>
                  </a:lnTo>
                  <a:lnTo>
                    <a:pt x="60" y="460"/>
                  </a:lnTo>
                  <a:lnTo>
                    <a:pt x="62" y="460"/>
                  </a:lnTo>
                  <a:lnTo>
                    <a:pt x="65" y="460"/>
                  </a:lnTo>
                  <a:lnTo>
                    <a:pt x="66" y="460"/>
                  </a:lnTo>
                  <a:lnTo>
                    <a:pt x="68" y="460"/>
                  </a:lnTo>
                  <a:lnTo>
                    <a:pt x="51" y="453"/>
                  </a:lnTo>
                  <a:lnTo>
                    <a:pt x="38" y="438"/>
                  </a:lnTo>
                  <a:lnTo>
                    <a:pt x="29" y="418"/>
                  </a:lnTo>
                  <a:lnTo>
                    <a:pt x="26" y="3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72"/>
            <p:cNvSpPr>
              <a:spLocks/>
            </p:cNvSpPr>
            <p:nvPr/>
          </p:nvSpPr>
          <p:spPr bwMode="auto">
            <a:xfrm>
              <a:off x="4451" y="2982"/>
              <a:ext cx="57" cy="384"/>
            </a:xfrm>
            <a:custGeom>
              <a:avLst/>
              <a:gdLst>
                <a:gd name="T0" fmla="*/ 30 w 69"/>
                <a:gd name="T1" fmla="*/ 47 h 461"/>
                <a:gd name="T2" fmla="*/ 30 w 69"/>
                <a:gd name="T3" fmla="*/ 275 h 461"/>
                <a:gd name="T4" fmla="*/ 28 w 69"/>
                <a:gd name="T5" fmla="*/ 292 h 461"/>
                <a:gd name="T6" fmla="*/ 21 w 69"/>
                <a:gd name="T7" fmla="*/ 306 h 461"/>
                <a:gd name="T8" fmla="*/ 12 w 69"/>
                <a:gd name="T9" fmla="*/ 314 h 461"/>
                <a:gd name="T10" fmla="*/ 0 w 69"/>
                <a:gd name="T11" fmla="*/ 320 h 461"/>
                <a:gd name="T12" fmla="*/ 2 w 69"/>
                <a:gd name="T13" fmla="*/ 320 h 461"/>
                <a:gd name="T14" fmla="*/ 3 w 69"/>
                <a:gd name="T15" fmla="*/ 320 h 461"/>
                <a:gd name="T16" fmla="*/ 4 w 69"/>
                <a:gd name="T17" fmla="*/ 320 h 461"/>
                <a:gd name="T18" fmla="*/ 6 w 69"/>
                <a:gd name="T19" fmla="*/ 320 h 461"/>
                <a:gd name="T20" fmla="*/ 14 w 69"/>
                <a:gd name="T21" fmla="*/ 318 h 461"/>
                <a:gd name="T22" fmla="*/ 21 w 69"/>
                <a:gd name="T23" fmla="*/ 317 h 461"/>
                <a:gd name="T24" fmla="*/ 29 w 69"/>
                <a:gd name="T25" fmla="*/ 312 h 461"/>
                <a:gd name="T26" fmla="*/ 35 w 69"/>
                <a:gd name="T27" fmla="*/ 306 h 461"/>
                <a:gd name="T28" fmla="*/ 40 w 69"/>
                <a:gd name="T29" fmla="*/ 300 h 461"/>
                <a:gd name="T30" fmla="*/ 45 w 69"/>
                <a:gd name="T31" fmla="*/ 293 h 461"/>
                <a:gd name="T32" fmla="*/ 46 w 69"/>
                <a:gd name="T33" fmla="*/ 285 h 461"/>
                <a:gd name="T34" fmla="*/ 47 w 69"/>
                <a:gd name="T35" fmla="*/ 275 h 461"/>
                <a:gd name="T36" fmla="*/ 47 w 69"/>
                <a:gd name="T37" fmla="*/ 47 h 461"/>
                <a:gd name="T38" fmla="*/ 46 w 69"/>
                <a:gd name="T39" fmla="*/ 37 h 461"/>
                <a:gd name="T40" fmla="*/ 45 w 69"/>
                <a:gd name="T41" fmla="*/ 28 h 461"/>
                <a:gd name="T42" fmla="*/ 40 w 69"/>
                <a:gd name="T43" fmla="*/ 20 h 461"/>
                <a:gd name="T44" fmla="*/ 35 w 69"/>
                <a:gd name="T45" fmla="*/ 14 h 461"/>
                <a:gd name="T46" fmla="*/ 29 w 69"/>
                <a:gd name="T47" fmla="*/ 7 h 461"/>
                <a:gd name="T48" fmla="*/ 21 w 69"/>
                <a:gd name="T49" fmla="*/ 3 h 461"/>
                <a:gd name="T50" fmla="*/ 14 w 69"/>
                <a:gd name="T51" fmla="*/ 2 h 461"/>
                <a:gd name="T52" fmla="*/ 6 w 69"/>
                <a:gd name="T53" fmla="*/ 0 h 461"/>
                <a:gd name="T54" fmla="*/ 4 w 69"/>
                <a:gd name="T55" fmla="*/ 0 h 461"/>
                <a:gd name="T56" fmla="*/ 3 w 69"/>
                <a:gd name="T57" fmla="*/ 0 h 461"/>
                <a:gd name="T58" fmla="*/ 2 w 69"/>
                <a:gd name="T59" fmla="*/ 0 h 461"/>
                <a:gd name="T60" fmla="*/ 0 w 69"/>
                <a:gd name="T61" fmla="*/ 0 h 461"/>
                <a:gd name="T62" fmla="*/ 12 w 69"/>
                <a:gd name="T63" fmla="*/ 6 h 461"/>
                <a:gd name="T64" fmla="*/ 21 w 69"/>
                <a:gd name="T65" fmla="*/ 15 h 461"/>
                <a:gd name="T66" fmla="*/ 28 w 69"/>
                <a:gd name="T67" fmla="*/ 30 h 461"/>
                <a:gd name="T68" fmla="*/ 30 w 69"/>
                <a:gd name="T69" fmla="*/ 47 h 46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
                <a:gd name="T106" fmla="*/ 0 h 461"/>
                <a:gd name="T107" fmla="*/ 69 w 69"/>
                <a:gd name="T108" fmla="*/ 461 h 46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 h="461">
                  <a:moveTo>
                    <a:pt x="44" y="67"/>
                  </a:moveTo>
                  <a:lnTo>
                    <a:pt x="44" y="396"/>
                  </a:lnTo>
                  <a:lnTo>
                    <a:pt x="41" y="420"/>
                  </a:lnTo>
                  <a:lnTo>
                    <a:pt x="32" y="440"/>
                  </a:lnTo>
                  <a:lnTo>
                    <a:pt x="18" y="453"/>
                  </a:lnTo>
                  <a:lnTo>
                    <a:pt x="0" y="461"/>
                  </a:lnTo>
                  <a:lnTo>
                    <a:pt x="2" y="461"/>
                  </a:lnTo>
                  <a:lnTo>
                    <a:pt x="5" y="461"/>
                  </a:lnTo>
                  <a:lnTo>
                    <a:pt x="6" y="461"/>
                  </a:lnTo>
                  <a:lnTo>
                    <a:pt x="8" y="461"/>
                  </a:lnTo>
                  <a:lnTo>
                    <a:pt x="20" y="459"/>
                  </a:lnTo>
                  <a:lnTo>
                    <a:pt x="32" y="456"/>
                  </a:lnTo>
                  <a:lnTo>
                    <a:pt x="42" y="450"/>
                  </a:lnTo>
                  <a:lnTo>
                    <a:pt x="51" y="441"/>
                  </a:lnTo>
                  <a:lnTo>
                    <a:pt x="59" y="432"/>
                  </a:lnTo>
                  <a:lnTo>
                    <a:pt x="65" y="422"/>
                  </a:lnTo>
                  <a:lnTo>
                    <a:pt x="68" y="410"/>
                  </a:lnTo>
                  <a:lnTo>
                    <a:pt x="69" y="396"/>
                  </a:lnTo>
                  <a:lnTo>
                    <a:pt x="69" y="67"/>
                  </a:lnTo>
                  <a:lnTo>
                    <a:pt x="68" y="53"/>
                  </a:lnTo>
                  <a:lnTo>
                    <a:pt x="65" y="41"/>
                  </a:lnTo>
                  <a:lnTo>
                    <a:pt x="59" y="29"/>
                  </a:lnTo>
                  <a:lnTo>
                    <a:pt x="51" y="20"/>
                  </a:lnTo>
                  <a:lnTo>
                    <a:pt x="42" y="11"/>
                  </a:lnTo>
                  <a:lnTo>
                    <a:pt x="32" y="5"/>
                  </a:lnTo>
                  <a:lnTo>
                    <a:pt x="20" y="2"/>
                  </a:lnTo>
                  <a:lnTo>
                    <a:pt x="8" y="0"/>
                  </a:lnTo>
                  <a:lnTo>
                    <a:pt x="6" y="0"/>
                  </a:lnTo>
                  <a:lnTo>
                    <a:pt x="5" y="0"/>
                  </a:lnTo>
                  <a:lnTo>
                    <a:pt x="2" y="0"/>
                  </a:lnTo>
                  <a:lnTo>
                    <a:pt x="0" y="0"/>
                  </a:lnTo>
                  <a:lnTo>
                    <a:pt x="18" y="8"/>
                  </a:lnTo>
                  <a:lnTo>
                    <a:pt x="32" y="22"/>
                  </a:lnTo>
                  <a:lnTo>
                    <a:pt x="41" y="43"/>
                  </a:lnTo>
                  <a:lnTo>
                    <a:pt x="44"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73"/>
            <p:cNvSpPr>
              <a:spLocks/>
            </p:cNvSpPr>
            <p:nvPr/>
          </p:nvSpPr>
          <p:spPr bwMode="auto">
            <a:xfrm>
              <a:off x="4563" y="2952"/>
              <a:ext cx="59" cy="384"/>
            </a:xfrm>
            <a:custGeom>
              <a:avLst/>
              <a:gdLst>
                <a:gd name="T0" fmla="*/ 17 w 71"/>
                <a:gd name="T1" fmla="*/ 273 h 461"/>
                <a:gd name="T2" fmla="*/ 17 w 71"/>
                <a:gd name="T3" fmla="*/ 45 h 461"/>
                <a:gd name="T4" fmla="*/ 18 w 71"/>
                <a:gd name="T5" fmla="*/ 37 h 461"/>
                <a:gd name="T6" fmla="*/ 19 w 71"/>
                <a:gd name="T7" fmla="*/ 29 h 461"/>
                <a:gd name="T8" fmla="*/ 22 w 71"/>
                <a:gd name="T9" fmla="*/ 22 h 461"/>
                <a:gd name="T10" fmla="*/ 27 w 71"/>
                <a:gd name="T11" fmla="*/ 16 h 461"/>
                <a:gd name="T12" fmla="*/ 31 w 71"/>
                <a:gd name="T13" fmla="*/ 10 h 461"/>
                <a:gd name="T14" fmla="*/ 37 w 71"/>
                <a:gd name="T15" fmla="*/ 6 h 461"/>
                <a:gd name="T16" fmla="*/ 43 w 71"/>
                <a:gd name="T17" fmla="*/ 3 h 461"/>
                <a:gd name="T18" fmla="*/ 49 w 71"/>
                <a:gd name="T19" fmla="*/ 2 h 461"/>
                <a:gd name="T20" fmla="*/ 47 w 71"/>
                <a:gd name="T21" fmla="*/ 2 h 461"/>
                <a:gd name="T22" fmla="*/ 46 w 71"/>
                <a:gd name="T23" fmla="*/ 0 h 461"/>
                <a:gd name="T24" fmla="*/ 45 w 71"/>
                <a:gd name="T25" fmla="*/ 0 h 461"/>
                <a:gd name="T26" fmla="*/ 43 w 71"/>
                <a:gd name="T27" fmla="*/ 0 h 461"/>
                <a:gd name="T28" fmla="*/ 35 w 71"/>
                <a:gd name="T29" fmla="*/ 2 h 461"/>
                <a:gd name="T30" fmla="*/ 26 w 71"/>
                <a:gd name="T31" fmla="*/ 3 h 461"/>
                <a:gd name="T32" fmla="*/ 18 w 71"/>
                <a:gd name="T33" fmla="*/ 8 h 461"/>
                <a:gd name="T34" fmla="*/ 12 w 71"/>
                <a:gd name="T35" fmla="*/ 14 h 461"/>
                <a:gd name="T36" fmla="*/ 7 w 71"/>
                <a:gd name="T37" fmla="*/ 20 h 461"/>
                <a:gd name="T38" fmla="*/ 2 w 71"/>
                <a:gd name="T39" fmla="*/ 28 h 461"/>
                <a:gd name="T40" fmla="*/ 1 w 71"/>
                <a:gd name="T41" fmla="*/ 37 h 461"/>
                <a:gd name="T42" fmla="*/ 0 w 71"/>
                <a:gd name="T43" fmla="*/ 45 h 461"/>
                <a:gd name="T44" fmla="*/ 0 w 71"/>
                <a:gd name="T45" fmla="*/ 273 h 461"/>
                <a:gd name="T46" fmla="*/ 1 w 71"/>
                <a:gd name="T47" fmla="*/ 283 h 461"/>
                <a:gd name="T48" fmla="*/ 2 w 71"/>
                <a:gd name="T49" fmla="*/ 292 h 461"/>
                <a:gd name="T50" fmla="*/ 7 w 71"/>
                <a:gd name="T51" fmla="*/ 299 h 461"/>
                <a:gd name="T52" fmla="*/ 12 w 71"/>
                <a:gd name="T53" fmla="*/ 306 h 461"/>
                <a:gd name="T54" fmla="*/ 18 w 71"/>
                <a:gd name="T55" fmla="*/ 312 h 461"/>
                <a:gd name="T56" fmla="*/ 26 w 71"/>
                <a:gd name="T57" fmla="*/ 316 h 461"/>
                <a:gd name="T58" fmla="*/ 35 w 71"/>
                <a:gd name="T59" fmla="*/ 318 h 461"/>
                <a:gd name="T60" fmla="*/ 43 w 71"/>
                <a:gd name="T61" fmla="*/ 320 h 461"/>
                <a:gd name="T62" fmla="*/ 45 w 71"/>
                <a:gd name="T63" fmla="*/ 320 h 461"/>
                <a:gd name="T64" fmla="*/ 46 w 71"/>
                <a:gd name="T65" fmla="*/ 320 h 461"/>
                <a:gd name="T66" fmla="*/ 47 w 71"/>
                <a:gd name="T67" fmla="*/ 320 h 461"/>
                <a:gd name="T68" fmla="*/ 49 w 71"/>
                <a:gd name="T69" fmla="*/ 320 h 461"/>
                <a:gd name="T70" fmla="*/ 43 w 71"/>
                <a:gd name="T71" fmla="*/ 318 h 461"/>
                <a:gd name="T72" fmla="*/ 37 w 71"/>
                <a:gd name="T73" fmla="*/ 314 h 461"/>
                <a:gd name="T74" fmla="*/ 31 w 71"/>
                <a:gd name="T75" fmla="*/ 310 h 461"/>
                <a:gd name="T76" fmla="*/ 27 w 71"/>
                <a:gd name="T77" fmla="*/ 304 h 461"/>
                <a:gd name="T78" fmla="*/ 22 w 71"/>
                <a:gd name="T79" fmla="*/ 297 h 461"/>
                <a:gd name="T80" fmla="*/ 19 w 71"/>
                <a:gd name="T81" fmla="*/ 291 h 461"/>
                <a:gd name="T82" fmla="*/ 18 w 71"/>
                <a:gd name="T83" fmla="*/ 282 h 461"/>
                <a:gd name="T84" fmla="*/ 17 w 71"/>
                <a:gd name="T85" fmla="*/ 273 h 4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1"/>
                <a:gd name="T130" fmla="*/ 0 h 461"/>
                <a:gd name="T131" fmla="*/ 71 w 71"/>
                <a:gd name="T132" fmla="*/ 461 h 4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1" h="461">
                  <a:moveTo>
                    <a:pt x="25" y="394"/>
                  </a:moveTo>
                  <a:lnTo>
                    <a:pt x="25" y="65"/>
                  </a:lnTo>
                  <a:lnTo>
                    <a:pt x="27" y="53"/>
                  </a:lnTo>
                  <a:lnTo>
                    <a:pt x="28" y="42"/>
                  </a:lnTo>
                  <a:lnTo>
                    <a:pt x="33" y="32"/>
                  </a:lnTo>
                  <a:lnTo>
                    <a:pt x="39" y="23"/>
                  </a:lnTo>
                  <a:lnTo>
                    <a:pt x="45" y="15"/>
                  </a:lnTo>
                  <a:lnTo>
                    <a:pt x="53" y="9"/>
                  </a:lnTo>
                  <a:lnTo>
                    <a:pt x="62" y="5"/>
                  </a:lnTo>
                  <a:lnTo>
                    <a:pt x="71" y="2"/>
                  </a:lnTo>
                  <a:lnTo>
                    <a:pt x="69" y="2"/>
                  </a:lnTo>
                  <a:lnTo>
                    <a:pt x="66" y="0"/>
                  </a:lnTo>
                  <a:lnTo>
                    <a:pt x="65" y="0"/>
                  </a:lnTo>
                  <a:lnTo>
                    <a:pt x="62" y="0"/>
                  </a:lnTo>
                  <a:lnTo>
                    <a:pt x="50" y="2"/>
                  </a:lnTo>
                  <a:lnTo>
                    <a:pt x="37" y="5"/>
                  </a:lnTo>
                  <a:lnTo>
                    <a:pt x="27" y="12"/>
                  </a:lnTo>
                  <a:lnTo>
                    <a:pt x="18" y="20"/>
                  </a:lnTo>
                  <a:lnTo>
                    <a:pt x="10" y="29"/>
                  </a:lnTo>
                  <a:lnTo>
                    <a:pt x="4" y="41"/>
                  </a:lnTo>
                  <a:lnTo>
                    <a:pt x="1" y="53"/>
                  </a:lnTo>
                  <a:lnTo>
                    <a:pt x="0" y="65"/>
                  </a:lnTo>
                  <a:lnTo>
                    <a:pt x="0" y="394"/>
                  </a:lnTo>
                  <a:lnTo>
                    <a:pt x="1" y="408"/>
                  </a:lnTo>
                  <a:lnTo>
                    <a:pt x="4" y="420"/>
                  </a:lnTo>
                  <a:lnTo>
                    <a:pt x="10" y="431"/>
                  </a:lnTo>
                  <a:lnTo>
                    <a:pt x="18" y="441"/>
                  </a:lnTo>
                  <a:lnTo>
                    <a:pt x="27" y="449"/>
                  </a:lnTo>
                  <a:lnTo>
                    <a:pt x="37" y="455"/>
                  </a:lnTo>
                  <a:lnTo>
                    <a:pt x="50" y="459"/>
                  </a:lnTo>
                  <a:lnTo>
                    <a:pt x="62" y="461"/>
                  </a:lnTo>
                  <a:lnTo>
                    <a:pt x="65" y="461"/>
                  </a:lnTo>
                  <a:lnTo>
                    <a:pt x="66" y="461"/>
                  </a:lnTo>
                  <a:lnTo>
                    <a:pt x="69" y="461"/>
                  </a:lnTo>
                  <a:lnTo>
                    <a:pt x="71" y="461"/>
                  </a:lnTo>
                  <a:lnTo>
                    <a:pt x="62" y="458"/>
                  </a:lnTo>
                  <a:lnTo>
                    <a:pt x="53" y="453"/>
                  </a:lnTo>
                  <a:lnTo>
                    <a:pt x="45" y="447"/>
                  </a:lnTo>
                  <a:lnTo>
                    <a:pt x="39" y="438"/>
                  </a:lnTo>
                  <a:lnTo>
                    <a:pt x="33" y="429"/>
                  </a:lnTo>
                  <a:lnTo>
                    <a:pt x="28" y="419"/>
                  </a:lnTo>
                  <a:lnTo>
                    <a:pt x="27" y="407"/>
                  </a:lnTo>
                  <a:lnTo>
                    <a:pt x="25" y="3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Freeform 74"/>
            <p:cNvSpPr>
              <a:spLocks/>
            </p:cNvSpPr>
            <p:nvPr/>
          </p:nvSpPr>
          <p:spPr bwMode="auto">
            <a:xfrm>
              <a:off x="4625" y="2959"/>
              <a:ext cx="58" cy="383"/>
            </a:xfrm>
            <a:custGeom>
              <a:avLst/>
              <a:gdLst>
                <a:gd name="T0" fmla="*/ 31 w 69"/>
                <a:gd name="T1" fmla="*/ 44 h 459"/>
                <a:gd name="T2" fmla="*/ 31 w 69"/>
                <a:gd name="T3" fmla="*/ 274 h 459"/>
                <a:gd name="T4" fmla="*/ 29 w 69"/>
                <a:gd name="T5" fmla="*/ 290 h 459"/>
                <a:gd name="T6" fmla="*/ 23 w 69"/>
                <a:gd name="T7" fmla="*/ 305 h 459"/>
                <a:gd name="T8" fmla="*/ 13 w 69"/>
                <a:gd name="T9" fmla="*/ 315 h 459"/>
                <a:gd name="T10" fmla="*/ 0 w 69"/>
                <a:gd name="T11" fmla="*/ 320 h 459"/>
                <a:gd name="T12" fmla="*/ 2 w 69"/>
                <a:gd name="T13" fmla="*/ 320 h 459"/>
                <a:gd name="T14" fmla="*/ 3 w 69"/>
                <a:gd name="T15" fmla="*/ 320 h 459"/>
                <a:gd name="T16" fmla="*/ 4 w 69"/>
                <a:gd name="T17" fmla="*/ 320 h 459"/>
                <a:gd name="T18" fmla="*/ 6 w 69"/>
                <a:gd name="T19" fmla="*/ 320 h 459"/>
                <a:gd name="T20" fmla="*/ 14 w 69"/>
                <a:gd name="T21" fmla="*/ 319 h 459"/>
                <a:gd name="T22" fmla="*/ 23 w 69"/>
                <a:gd name="T23" fmla="*/ 317 h 459"/>
                <a:gd name="T24" fmla="*/ 29 w 69"/>
                <a:gd name="T25" fmla="*/ 313 h 459"/>
                <a:gd name="T26" fmla="*/ 36 w 69"/>
                <a:gd name="T27" fmla="*/ 306 h 459"/>
                <a:gd name="T28" fmla="*/ 42 w 69"/>
                <a:gd name="T29" fmla="*/ 300 h 459"/>
                <a:gd name="T30" fmla="*/ 46 w 69"/>
                <a:gd name="T31" fmla="*/ 292 h 459"/>
                <a:gd name="T32" fmla="*/ 48 w 69"/>
                <a:gd name="T33" fmla="*/ 284 h 459"/>
                <a:gd name="T34" fmla="*/ 49 w 69"/>
                <a:gd name="T35" fmla="*/ 274 h 459"/>
                <a:gd name="T36" fmla="*/ 49 w 69"/>
                <a:gd name="T37" fmla="*/ 44 h 459"/>
                <a:gd name="T38" fmla="*/ 48 w 69"/>
                <a:gd name="T39" fmla="*/ 35 h 459"/>
                <a:gd name="T40" fmla="*/ 46 w 69"/>
                <a:gd name="T41" fmla="*/ 27 h 459"/>
                <a:gd name="T42" fmla="*/ 42 w 69"/>
                <a:gd name="T43" fmla="*/ 19 h 459"/>
                <a:gd name="T44" fmla="*/ 36 w 69"/>
                <a:gd name="T45" fmla="*/ 13 h 459"/>
                <a:gd name="T46" fmla="*/ 29 w 69"/>
                <a:gd name="T47" fmla="*/ 8 h 459"/>
                <a:gd name="T48" fmla="*/ 23 w 69"/>
                <a:gd name="T49" fmla="*/ 3 h 459"/>
                <a:gd name="T50" fmla="*/ 14 w 69"/>
                <a:gd name="T51" fmla="*/ 2 h 459"/>
                <a:gd name="T52" fmla="*/ 6 w 69"/>
                <a:gd name="T53" fmla="*/ 0 h 459"/>
                <a:gd name="T54" fmla="*/ 4 w 69"/>
                <a:gd name="T55" fmla="*/ 0 h 459"/>
                <a:gd name="T56" fmla="*/ 3 w 69"/>
                <a:gd name="T57" fmla="*/ 0 h 459"/>
                <a:gd name="T58" fmla="*/ 2 w 69"/>
                <a:gd name="T59" fmla="*/ 0 h 459"/>
                <a:gd name="T60" fmla="*/ 0 w 69"/>
                <a:gd name="T61" fmla="*/ 0 h 459"/>
                <a:gd name="T62" fmla="*/ 13 w 69"/>
                <a:gd name="T63" fmla="*/ 6 h 459"/>
                <a:gd name="T64" fmla="*/ 23 w 69"/>
                <a:gd name="T65" fmla="*/ 15 h 459"/>
                <a:gd name="T66" fmla="*/ 29 w 69"/>
                <a:gd name="T67" fmla="*/ 28 h 459"/>
                <a:gd name="T68" fmla="*/ 31 w 69"/>
                <a:gd name="T69" fmla="*/ 44 h 4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
                <a:gd name="T106" fmla="*/ 0 h 459"/>
                <a:gd name="T107" fmla="*/ 69 w 69"/>
                <a:gd name="T108" fmla="*/ 459 h 45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 h="459">
                  <a:moveTo>
                    <a:pt x="44" y="64"/>
                  </a:moveTo>
                  <a:lnTo>
                    <a:pt x="44" y="393"/>
                  </a:lnTo>
                  <a:lnTo>
                    <a:pt x="41" y="417"/>
                  </a:lnTo>
                  <a:lnTo>
                    <a:pt x="32" y="437"/>
                  </a:lnTo>
                  <a:lnTo>
                    <a:pt x="18" y="452"/>
                  </a:lnTo>
                  <a:lnTo>
                    <a:pt x="0" y="459"/>
                  </a:lnTo>
                  <a:lnTo>
                    <a:pt x="2" y="459"/>
                  </a:lnTo>
                  <a:lnTo>
                    <a:pt x="5" y="459"/>
                  </a:lnTo>
                  <a:lnTo>
                    <a:pt x="6" y="459"/>
                  </a:lnTo>
                  <a:lnTo>
                    <a:pt x="8" y="459"/>
                  </a:lnTo>
                  <a:lnTo>
                    <a:pt x="20" y="458"/>
                  </a:lnTo>
                  <a:lnTo>
                    <a:pt x="32" y="455"/>
                  </a:lnTo>
                  <a:lnTo>
                    <a:pt x="42" y="449"/>
                  </a:lnTo>
                  <a:lnTo>
                    <a:pt x="51" y="440"/>
                  </a:lnTo>
                  <a:lnTo>
                    <a:pt x="59" y="431"/>
                  </a:lnTo>
                  <a:lnTo>
                    <a:pt x="65" y="419"/>
                  </a:lnTo>
                  <a:lnTo>
                    <a:pt x="68" y="407"/>
                  </a:lnTo>
                  <a:lnTo>
                    <a:pt x="69" y="393"/>
                  </a:lnTo>
                  <a:lnTo>
                    <a:pt x="69" y="64"/>
                  </a:lnTo>
                  <a:lnTo>
                    <a:pt x="68" y="50"/>
                  </a:lnTo>
                  <a:lnTo>
                    <a:pt x="65" y="38"/>
                  </a:lnTo>
                  <a:lnTo>
                    <a:pt x="59" y="27"/>
                  </a:lnTo>
                  <a:lnTo>
                    <a:pt x="51" y="18"/>
                  </a:lnTo>
                  <a:lnTo>
                    <a:pt x="42" y="11"/>
                  </a:lnTo>
                  <a:lnTo>
                    <a:pt x="32" y="5"/>
                  </a:lnTo>
                  <a:lnTo>
                    <a:pt x="20" y="2"/>
                  </a:lnTo>
                  <a:lnTo>
                    <a:pt x="8" y="0"/>
                  </a:lnTo>
                  <a:lnTo>
                    <a:pt x="6" y="0"/>
                  </a:lnTo>
                  <a:lnTo>
                    <a:pt x="5" y="0"/>
                  </a:lnTo>
                  <a:lnTo>
                    <a:pt x="2" y="0"/>
                  </a:lnTo>
                  <a:lnTo>
                    <a:pt x="0" y="0"/>
                  </a:lnTo>
                  <a:lnTo>
                    <a:pt x="18" y="8"/>
                  </a:lnTo>
                  <a:lnTo>
                    <a:pt x="32" y="21"/>
                  </a:lnTo>
                  <a:lnTo>
                    <a:pt x="41" y="41"/>
                  </a:lnTo>
                  <a:lnTo>
                    <a:pt x="44"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75"/>
            <p:cNvSpPr>
              <a:spLocks/>
            </p:cNvSpPr>
            <p:nvPr/>
          </p:nvSpPr>
          <p:spPr bwMode="auto">
            <a:xfrm>
              <a:off x="4220" y="2952"/>
              <a:ext cx="58" cy="384"/>
            </a:xfrm>
            <a:custGeom>
              <a:avLst/>
              <a:gdLst>
                <a:gd name="T0" fmla="*/ 18 w 69"/>
                <a:gd name="T1" fmla="*/ 273 h 461"/>
                <a:gd name="T2" fmla="*/ 18 w 69"/>
                <a:gd name="T3" fmla="*/ 45 h 461"/>
                <a:gd name="T4" fmla="*/ 20 w 69"/>
                <a:gd name="T5" fmla="*/ 29 h 461"/>
                <a:gd name="T6" fmla="*/ 27 w 69"/>
                <a:gd name="T7" fmla="*/ 16 h 461"/>
                <a:gd name="T8" fmla="*/ 36 w 69"/>
                <a:gd name="T9" fmla="*/ 6 h 461"/>
                <a:gd name="T10" fmla="*/ 49 w 69"/>
                <a:gd name="T11" fmla="*/ 2 h 461"/>
                <a:gd name="T12" fmla="*/ 48 w 69"/>
                <a:gd name="T13" fmla="*/ 2 h 461"/>
                <a:gd name="T14" fmla="*/ 46 w 69"/>
                <a:gd name="T15" fmla="*/ 0 h 461"/>
                <a:gd name="T16" fmla="*/ 45 w 69"/>
                <a:gd name="T17" fmla="*/ 0 h 461"/>
                <a:gd name="T18" fmla="*/ 44 w 69"/>
                <a:gd name="T19" fmla="*/ 0 h 461"/>
                <a:gd name="T20" fmla="*/ 35 w 69"/>
                <a:gd name="T21" fmla="*/ 2 h 461"/>
                <a:gd name="T22" fmla="*/ 27 w 69"/>
                <a:gd name="T23" fmla="*/ 3 h 461"/>
                <a:gd name="T24" fmla="*/ 19 w 69"/>
                <a:gd name="T25" fmla="*/ 8 h 461"/>
                <a:gd name="T26" fmla="*/ 13 w 69"/>
                <a:gd name="T27" fmla="*/ 14 h 461"/>
                <a:gd name="T28" fmla="*/ 8 w 69"/>
                <a:gd name="T29" fmla="*/ 20 h 461"/>
                <a:gd name="T30" fmla="*/ 3 w 69"/>
                <a:gd name="T31" fmla="*/ 28 h 461"/>
                <a:gd name="T32" fmla="*/ 2 w 69"/>
                <a:gd name="T33" fmla="*/ 37 h 461"/>
                <a:gd name="T34" fmla="*/ 0 w 69"/>
                <a:gd name="T35" fmla="*/ 45 h 461"/>
                <a:gd name="T36" fmla="*/ 0 w 69"/>
                <a:gd name="T37" fmla="*/ 273 h 461"/>
                <a:gd name="T38" fmla="*/ 2 w 69"/>
                <a:gd name="T39" fmla="*/ 283 h 461"/>
                <a:gd name="T40" fmla="*/ 3 w 69"/>
                <a:gd name="T41" fmla="*/ 292 h 461"/>
                <a:gd name="T42" fmla="*/ 8 w 69"/>
                <a:gd name="T43" fmla="*/ 299 h 461"/>
                <a:gd name="T44" fmla="*/ 13 w 69"/>
                <a:gd name="T45" fmla="*/ 306 h 461"/>
                <a:gd name="T46" fmla="*/ 19 w 69"/>
                <a:gd name="T47" fmla="*/ 312 h 461"/>
                <a:gd name="T48" fmla="*/ 27 w 69"/>
                <a:gd name="T49" fmla="*/ 316 h 461"/>
                <a:gd name="T50" fmla="*/ 35 w 69"/>
                <a:gd name="T51" fmla="*/ 318 h 461"/>
                <a:gd name="T52" fmla="*/ 44 w 69"/>
                <a:gd name="T53" fmla="*/ 320 h 461"/>
                <a:gd name="T54" fmla="*/ 45 w 69"/>
                <a:gd name="T55" fmla="*/ 320 h 461"/>
                <a:gd name="T56" fmla="*/ 46 w 69"/>
                <a:gd name="T57" fmla="*/ 320 h 461"/>
                <a:gd name="T58" fmla="*/ 48 w 69"/>
                <a:gd name="T59" fmla="*/ 320 h 461"/>
                <a:gd name="T60" fmla="*/ 49 w 69"/>
                <a:gd name="T61" fmla="*/ 320 h 461"/>
                <a:gd name="T62" fmla="*/ 36 w 69"/>
                <a:gd name="T63" fmla="*/ 314 h 461"/>
                <a:gd name="T64" fmla="*/ 27 w 69"/>
                <a:gd name="T65" fmla="*/ 304 h 461"/>
                <a:gd name="T66" fmla="*/ 20 w 69"/>
                <a:gd name="T67" fmla="*/ 291 h 461"/>
                <a:gd name="T68" fmla="*/ 18 w 69"/>
                <a:gd name="T69" fmla="*/ 273 h 46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
                <a:gd name="T106" fmla="*/ 0 h 461"/>
                <a:gd name="T107" fmla="*/ 69 w 69"/>
                <a:gd name="T108" fmla="*/ 461 h 46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 h="461">
                  <a:moveTo>
                    <a:pt x="26" y="394"/>
                  </a:moveTo>
                  <a:lnTo>
                    <a:pt x="26" y="65"/>
                  </a:lnTo>
                  <a:lnTo>
                    <a:pt x="29" y="42"/>
                  </a:lnTo>
                  <a:lnTo>
                    <a:pt x="38" y="23"/>
                  </a:lnTo>
                  <a:lnTo>
                    <a:pt x="51" y="9"/>
                  </a:lnTo>
                  <a:lnTo>
                    <a:pt x="69" y="2"/>
                  </a:lnTo>
                  <a:lnTo>
                    <a:pt x="68" y="2"/>
                  </a:lnTo>
                  <a:lnTo>
                    <a:pt x="66" y="0"/>
                  </a:lnTo>
                  <a:lnTo>
                    <a:pt x="63" y="0"/>
                  </a:lnTo>
                  <a:lnTo>
                    <a:pt x="62" y="0"/>
                  </a:lnTo>
                  <a:lnTo>
                    <a:pt x="50" y="2"/>
                  </a:lnTo>
                  <a:lnTo>
                    <a:pt x="38" y="5"/>
                  </a:lnTo>
                  <a:lnTo>
                    <a:pt x="27" y="12"/>
                  </a:lnTo>
                  <a:lnTo>
                    <a:pt x="18" y="20"/>
                  </a:lnTo>
                  <a:lnTo>
                    <a:pt x="11" y="29"/>
                  </a:lnTo>
                  <a:lnTo>
                    <a:pt x="5" y="41"/>
                  </a:lnTo>
                  <a:lnTo>
                    <a:pt x="2" y="53"/>
                  </a:lnTo>
                  <a:lnTo>
                    <a:pt x="0" y="65"/>
                  </a:lnTo>
                  <a:lnTo>
                    <a:pt x="0" y="394"/>
                  </a:lnTo>
                  <a:lnTo>
                    <a:pt x="2" y="408"/>
                  </a:lnTo>
                  <a:lnTo>
                    <a:pt x="5" y="420"/>
                  </a:lnTo>
                  <a:lnTo>
                    <a:pt x="11" y="431"/>
                  </a:lnTo>
                  <a:lnTo>
                    <a:pt x="18" y="441"/>
                  </a:lnTo>
                  <a:lnTo>
                    <a:pt x="27" y="449"/>
                  </a:lnTo>
                  <a:lnTo>
                    <a:pt x="38" y="455"/>
                  </a:lnTo>
                  <a:lnTo>
                    <a:pt x="50" y="459"/>
                  </a:lnTo>
                  <a:lnTo>
                    <a:pt x="62" y="461"/>
                  </a:lnTo>
                  <a:lnTo>
                    <a:pt x="63" y="461"/>
                  </a:lnTo>
                  <a:lnTo>
                    <a:pt x="66" y="461"/>
                  </a:lnTo>
                  <a:lnTo>
                    <a:pt x="68" y="461"/>
                  </a:lnTo>
                  <a:lnTo>
                    <a:pt x="69" y="461"/>
                  </a:lnTo>
                  <a:lnTo>
                    <a:pt x="51" y="453"/>
                  </a:lnTo>
                  <a:lnTo>
                    <a:pt x="38" y="438"/>
                  </a:lnTo>
                  <a:lnTo>
                    <a:pt x="29" y="419"/>
                  </a:lnTo>
                  <a:lnTo>
                    <a:pt x="26" y="3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76"/>
            <p:cNvSpPr>
              <a:spLocks/>
            </p:cNvSpPr>
            <p:nvPr/>
          </p:nvSpPr>
          <p:spPr bwMode="auto">
            <a:xfrm>
              <a:off x="4282" y="2959"/>
              <a:ext cx="59" cy="383"/>
            </a:xfrm>
            <a:custGeom>
              <a:avLst/>
              <a:gdLst>
                <a:gd name="T0" fmla="*/ 31 w 71"/>
                <a:gd name="T1" fmla="*/ 44 h 459"/>
                <a:gd name="T2" fmla="*/ 31 w 71"/>
                <a:gd name="T3" fmla="*/ 274 h 459"/>
                <a:gd name="T4" fmla="*/ 31 w 71"/>
                <a:gd name="T5" fmla="*/ 282 h 459"/>
                <a:gd name="T6" fmla="*/ 29 w 71"/>
                <a:gd name="T7" fmla="*/ 290 h 459"/>
                <a:gd name="T8" fmla="*/ 27 w 71"/>
                <a:gd name="T9" fmla="*/ 298 h 459"/>
                <a:gd name="T10" fmla="*/ 22 w 71"/>
                <a:gd name="T11" fmla="*/ 305 h 459"/>
                <a:gd name="T12" fmla="*/ 17 w 71"/>
                <a:gd name="T13" fmla="*/ 310 h 459"/>
                <a:gd name="T14" fmla="*/ 12 w 71"/>
                <a:gd name="T15" fmla="*/ 315 h 459"/>
                <a:gd name="T16" fmla="*/ 6 w 71"/>
                <a:gd name="T17" fmla="*/ 317 h 459"/>
                <a:gd name="T18" fmla="*/ 0 w 71"/>
                <a:gd name="T19" fmla="*/ 320 h 459"/>
                <a:gd name="T20" fmla="*/ 2 w 71"/>
                <a:gd name="T21" fmla="*/ 320 h 459"/>
                <a:gd name="T22" fmla="*/ 2 w 71"/>
                <a:gd name="T23" fmla="*/ 320 h 459"/>
                <a:gd name="T24" fmla="*/ 5 w 71"/>
                <a:gd name="T25" fmla="*/ 320 h 459"/>
                <a:gd name="T26" fmla="*/ 6 w 71"/>
                <a:gd name="T27" fmla="*/ 320 h 459"/>
                <a:gd name="T28" fmla="*/ 14 w 71"/>
                <a:gd name="T29" fmla="*/ 319 h 459"/>
                <a:gd name="T30" fmla="*/ 22 w 71"/>
                <a:gd name="T31" fmla="*/ 317 h 459"/>
                <a:gd name="T32" fmla="*/ 31 w 71"/>
                <a:gd name="T33" fmla="*/ 313 h 459"/>
                <a:gd name="T34" fmla="*/ 37 w 71"/>
                <a:gd name="T35" fmla="*/ 306 h 459"/>
                <a:gd name="T36" fmla="*/ 42 w 71"/>
                <a:gd name="T37" fmla="*/ 300 h 459"/>
                <a:gd name="T38" fmla="*/ 46 w 71"/>
                <a:gd name="T39" fmla="*/ 292 h 459"/>
                <a:gd name="T40" fmla="*/ 47 w 71"/>
                <a:gd name="T41" fmla="*/ 284 h 459"/>
                <a:gd name="T42" fmla="*/ 49 w 71"/>
                <a:gd name="T43" fmla="*/ 274 h 459"/>
                <a:gd name="T44" fmla="*/ 49 w 71"/>
                <a:gd name="T45" fmla="*/ 44 h 459"/>
                <a:gd name="T46" fmla="*/ 47 w 71"/>
                <a:gd name="T47" fmla="*/ 35 h 459"/>
                <a:gd name="T48" fmla="*/ 46 w 71"/>
                <a:gd name="T49" fmla="*/ 27 h 459"/>
                <a:gd name="T50" fmla="*/ 42 w 71"/>
                <a:gd name="T51" fmla="*/ 19 h 459"/>
                <a:gd name="T52" fmla="*/ 37 w 71"/>
                <a:gd name="T53" fmla="*/ 13 h 459"/>
                <a:gd name="T54" fmla="*/ 31 w 71"/>
                <a:gd name="T55" fmla="*/ 8 h 459"/>
                <a:gd name="T56" fmla="*/ 22 w 71"/>
                <a:gd name="T57" fmla="*/ 3 h 459"/>
                <a:gd name="T58" fmla="*/ 14 w 71"/>
                <a:gd name="T59" fmla="*/ 2 h 459"/>
                <a:gd name="T60" fmla="*/ 6 w 71"/>
                <a:gd name="T61" fmla="*/ 0 h 459"/>
                <a:gd name="T62" fmla="*/ 5 w 71"/>
                <a:gd name="T63" fmla="*/ 0 h 459"/>
                <a:gd name="T64" fmla="*/ 2 w 71"/>
                <a:gd name="T65" fmla="*/ 0 h 459"/>
                <a:gd name="T66" fmla="*/ 2 w 71"/>
                <a:gd name="T67" fmla="*/ 0 h 459"/>
                <a:gd name="T68" fmla="*/ 0 w 71"/>
                <a:gd name="T69" fmla="*/ 0 h 459"/>
                <a:gd name="T70" fmla="*/ 6 w 71"/>
                <a:gd name="T71" fmla="*/ 3 h 459"/>
                <a:gd name="T72" fmla="*/ 12 w 71"/>
                <a:gd name="T73" fmla="*/ 6 h 459"/>
                <a:gd name="T74" fmla="*/ 17 w 71"/>
                <a:gd name="T75" fmla="*/ 10 h 459"/>
                <a:gd name="T76" fmla="*/ 22 w 71"/>
                <a:gd name="T77" fmla="*/ 15 h 459"/>
                <a:gd name="T78" fmla="*/ 27 w 71"/>
                <a:gd name="T79" fmla="*/ 21 h 459"/>
                <a:gd name="T80" fmla="*/ 29 w 71"/>
                <a:gd name="T81" fmla="*/ 28 h 459"/>
                <a:gd name="T82" fmla="*/ 31 w 71"/>
                <a:gd name="T83" fmla="*/ 36 h 459"/>
                <a:gd name="T84" fmla="*/ 31 w 71"/>
                <a:gd name="T85" fmla="*/ 44 h 45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1"/>
                <a:gd name="T130" fmla="*/ 0 h 459"/>
                <a:gd name="T131" fmla="*/ 71 w 71"/>
                <a:gd name="T132" fmla="*/ 459 h 45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1" h="459">
                  <a:moveTo>
                    <a:pt x="45" y="64"/>
                  </a:moveTo>
                  <a:lnTo>
                    <a:pt x="45" y="393"/>
                  </a:lnTo>
                  <a:lnTo>
                    <a:pt x="44" y="405"/>
                  </a:lnTo>
                  <a:lnTo>
                    <a:pt x="42" y="417"/>
                  </a:lnTo>
                  <a:lnTo>
                    <a:pt x="38" y="428"/>
                  </a:lnTo>
                  <a:lnTo>
                    <a:pt x="32" y="437"/>
                  </a:lnTo>
                  <a:lnTo>
                    <a:pt x="25" y="446"/>
                  </a:lnTo>
                  <a:lnTo>
                    <a:pt x="18" y="452"/>
                  </a:lnTo>
                  <a:lnTo>
                    <a:pt x="9" y="456"/>
                  </a:lnTo>
                  <a:lnTo>
                    <a:pt x="0" y="459"/>
                  </a:lnTo>
                  <a:lnTo>
                    <a:pt x="3" y="459"/>
                  </a:lnTo>
                  <a:lnTo>
                    <a:pt x="4" y="459"/>
                  </a:lnTo>
                  <a:lnTo>
                    <a:pt x="7" y="459"/>
                  </a:lnTo>
                  <a:lnTo>
                    <a:pt x="9" y="459"/>
                  </a:lnTo>
                  <a:lnTo>
                    <a:pt x="21" y="458"/>
                  </a:lnTo>
                  <a:lnTo>
                    <a:pt x="33" y="455"/>
                  </a:lnTo>
                  <a:lnTo>
                    <a:pt x="44" y="449"/>
                  </a:lnTo>
                  <a:lnTo>
                    <a:pt x="53" y="440"/>
                  </a:lnTo>
                  <a:lnTo>
                    <a:pt x="60" y="431"/>
                  </a:lnTo>
                  <a:lnTo>
                    <a:pt x="66" y="419"/>
                  </a:lnTo>
                  <a:lnTo>
                    <a:pt x="69" y="407"/>
                  </a:lnTo>
                  <a:lnTo>
                    <a:pt x="71" y="393"/>
                  </a:lnTo>
                  <a:lnTo>
                    <a:pt x="71" y="64"/>
                  </a:lnTo>
                  <a:lnTo>
                    <a:pt x="69" y="50"/>
                  </a:lnTo>
                  <a:lnTo>
                    <a:pt x="66" y="38"/>
                  </a:lnTo>
                  <a:lnTo>
                    <a:pt x="60" y="27"/>
                  </a:lnTo>
                  <a:lnTo>
                    <a:pt x="53" y="18"/>
                  </a:lnTo>
                  <a:lnTo>
                    <a:pt x="44" y="11"/>
                  </a:lnTo>
                  <a:lnTo>
                    <a:pt x="33" y="5"/>
                  </a:lnTo>
                  <a:lnTo>
                    <a:pt x="21" y="2"/>
                  </a:lnTo>
                  <a:lnTo>
                    <a:pt x="9" y="0"/>
                  </a:lnTo>
                  <a:lnTo>
                    <a:pt x="7" y="0"/>
                  </a:lnTo>
                  <a:lnTo>
                    <a:pt x="4" y="0"/>
                  </a:lnTo>
                  <a:lnTo>
                    <a:pt x="3" y="0"/>
                  </a:lnTo>
                  <a:lnTo>
                    <a:pt x="0" y="0"/>
                  </a:lnTo>
                  <a:lnTo>
                    <a:pt x="9" y="3"/>
                  </a:lnTo>
                  <a:lnTo>
                    <a:pt x="18" y="8"/>
                  </a:lnTo>
                  <a:lnTo>
                    <a:pt x="25" y="14"/>
                  </a:lnTo>
                  <a:lnTo>
                    <a:pt x="32" y="21"/>
                  </a:lnTo>
                  <a:lnTo>
                    <a:pt x="38" y="30"/>
                  </a:lnTo>
                  <a:lnTo>
                    <a:pt x="42" y="41"/>
                  </a:lnTo>
                  <a:lnTo>
                    <a:pt x="44" y="52"/>
                  </a:lnTo>
                  <a:lnTo>
                    <a:pt x="45"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Line 77"/>
            <p:cNvSpPr>
              <a:spLocks noChangeShapeType="1"/>
            </p:cNvSpPr>
            <p:nvPr/>
          </p:nvSpPr>
          <p:spPr bwMode="auto">
            <a:xfrm rot="3975909">
              <a:off x="4387" y="2747"/>
              <a:ext cx="41"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9" name="Line 78"/>
            <p:cNvSpPr>
              <a:spLocks noChangeShapeType="1"/>
            </p:cNvSpPr>
            <p:nvPr/>
          </p:nvSpPr>
          <p:spPr bwMode="auto">
            <a:xfrm>
              <a:off x="4556" y="2710"/>
              <a:ext cx="47" cy="10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0" name="Freeform 79"/>
            <p:cNvSpPr>
              <a:spLocks/>
            </p:cNvSpPr>
            <p:nvPr/>
          </p:nvSpPr>
          <p:spPr bwMode="auto">
            <a:xfrm>
              <a:off x="4155" y="2780"/>
              <a:ext cx="596" cy="97"/>
            </a:xfrm>
            <a:custGeom>
              <a:avLst/>
              <a:gdLst>
                <a:gd name="T0" fmla="*/ 218 w 715"/>
                <a:gd name="T1" fmla="*/ 81 h 116"/>
                <a:gd name="T2" fmla="*/ 165 w 715"/>
                <a:gd name="T3" fmla="*/ 77 h 116"/>
                <a:gd name="T4" fmla="*/ 119 w 715"/>
                <a:gd name="T5" fmla="*/ 72 h 116"/>
                <a:gd name="T6" fmla="*/ 81 w 715"/>
                <a:gd name="T7" fmla="*/ 64 h 116"/>
                <a:gd name="T8" fmla="*/ 49 w 715"/>
                <a:gd name="T9" fmla="*/ 54 h 116"/>
                <a:gd name="T10" fmla="*/ 25 w 715"/>
                <a:gd name="T11" fmla="*/ 44 h 116"/>
                <a:gd name="T12" fmla="*/ 10 w 715"/>
                <a:gd name="T13" fmla="*/ 35 h 116"/>
                <a:gd name="T14" fmla="*/ 1 w 715"/>
                <a:gd name="T15" fmla="*/ 27 h 116"/>
                <a:gd name="T16" fmla="*/ 0 w 715"/>
                <a:gd name="T17" fmla="*/ 0 h 116"/>
                <a:gd name="T18" fmla="*/ 20 w 715"/>
                <a:gd name="T19" fmla="*/ 11 h 116"/>
                <a:gd name="T20" fmla="*/ 45 w 715"/>
                <a:gd name="T21" fmla="*/ 20 h 116"/>
                <a:gd name="T22" fmla="*/ 73 w 715"/>
                <a:gd name="T23" fmla="*/ 28 h 116"/>
                <a:gd name="T24" fmla="*/ 104 w 715"/>
                <a:gd name="T25" fmla="*/ 35 h 116"/>
                <a:gd name="T26" fmla="*/ 138 w 715"/>
                <a:gd name="T27" fmla="*/ 40 h 116"/>
                <a:gd name="T28" fmla="*/ 173 w 715"/>
                <a:gd name="T29" fmla="*/ 44 h 116"/>
                <a:gd name="T30" fmla="*/ 210 w 715"/>
                <a:gd name="T31" fmla="*/ 46 h 116"/>
                <a:gd name="T32" fmla="*/ 248 w 715"/>
                <a:gd name="T33" fmla="*/ 48 h 116"/>
                <a:gd name="T34" fmla="*/ 286 w 715"/>
                <a:gd name="T35" fmla="*/ 46 h 116"/>
                <a:gd name="T36" fmla="*/ 322 w 715"/>
                <a:gd name="T37" fmla="*/ 44 h 116"/>
                <a:gd name="T38" fmla="*/ 357 w 715"/>
                <a:gd name="T39" fmla="*/ 40 h 116"/>
                <a:gd name="T40" fmla="*/ 392 w 715"/>
                <a:gd name="T41" fmla="*/ 35 h 116"/>
                <a:gd name="T42" fmla="*/ 423 w 715"/>
                <a:gd name="T43" fmla="*/ 28 h 116"/>
                <a:gd name="T44" fmla="*/ 452 w 715"/>
                <a:gd name="T45" fmla="*/ 20 h 116"/>
                <a:gd name="T46" fmla="*/ 477 w 715"/>
                <a:gd name="T47" fmla="*/ 11 h 116"/>
                <a:gd name="T48" fmla="*/ 497 w 715"/>
                <a:gd name="T49" fmla="*/ 0 h 116"/>
                <a:gd name="T50" fmla="*/ 495 w 715"/>
                <a:gd name="T51" fmla="*/ 27 h 116"/>
                <a:gd name="T52" fmla="*/ 487 w 715"/>
                <a:gd name="T53" fmla="*/ 35 h 116"/>
                <a:gd name="T54" fmla="*/ 471 w 715"/>
                <a:gd name="T55" fmla="*/ 44 h 116"/>
                <a:gd name="T56" fmla="*/ 448 w 715"/>
                <a:gd name="T57" fmla="*/ 54 h 116"/>
                <a:gd name="T58" fmla="*/ 416 w 715"/>
                <a:gd name="T59" fmla="*/ 64 h 116"/>
                <a:gd name="T60" fmla="*/ 377 w 715"/>
                <a:gd name="T61" fmla="*/ 72 h 116"/>
                <a:gd name="T62" fmla="*/ 330 w 715"/>
                <a:gd name="T63" fmla="*/ 77 h 116"/>
                <a:gd name="T64" fmla="*/ 278 w 715"/>
                <a:gd name="T65" fmla="*/ 81 h 1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5"/>
                <a:gd name="T100" fmla="*/ 0 h 116"/>
                <a:gd name="T101" fmla="*/ 715 w 715"/>
                <a:gd name="T102" fmla="*/ 116 h 1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5" h="116">
                  <a:moveTo>
                    <a:pt x="357" y="116"/>
                  </a:moveTo>
                  <a:lnTo>
                    <a:pt x="314" y="116"/>
                  </a:lnTo>
                  <a:lnTo>
                    <a:pt x="275" y="113"/>
                  </a:lnTo>
                  <a:lnTo>
                    <a:pt x="238" y="110"/>
                  </a:lnTo>
                  <a:lnTo>
                    <a:pt x="203" y="107"/>
                  </a:lnTo>
                  <a:lnTo>
                    <a:pt x="171" y="103"/>
                  </a:lnTo>
                  <a:lnTo>
                    <a:pt x="143" y="97"/>
                  </a:lnTo>
                  <a:lnTo>
                    <a:pt x="116" y="91"/>
                  </a:lnTo>
                  <a:lnTo>
                    <a:pt x="92" y="84"/>
                  </a:lnTo>
                  <a:lnTo>
                    <a:pt x="71" y="78"/>
                  </a:lnTo>
                  <a:lnTo>
                    <a:pt x="53" y="71"/>
                  </a:lnTo>
                  <a:lnTo>
                    <a:pt x="36" y="63"/>
                  </a:lnTo>
                  <a:lnTo>
                    <a:pt x="24" y="57"/>
                  </a:lnTo>
                  <a:lnTo>
                    <a:pt x="14" y="50"/>
                  </a:lnTo>
                  <a:lnTo>
                    <a:pt x="6" y="44"/>
                  </a:lnTo>
                  <a:lnTo>
                    <a:pt x="1" y="38"/>
                  </a:lnTo>
                  <a:lnTo>
                    <a:pt x="0" y="32"/>
                  </a:lnTo>
                  <a:lnTo>
                    <a:pt x="0" y="0"/>
                  </a:lnTo>
                  <a:lnTo>
                    <a:pt x="14" y="8"/>
                  </a:lnTo>
                  <a:lnTo>
                    <a:pt x="29" y="15"/>
                  </a:lnTo>
                  <a:lnTo>
                    <a:pt x="47" y="23"/>
                  </a:lnTo>
                  <a:lnTo>
                    <a:pt x="65" y="29"/>
                  </a:lnTo>
                  <a:lnTo>
                    <a:pt x="84" y="35"/>
                  </a:lnTo>
                  <a:lnTo>
                    <a:pt x="105" y="41"/>
                  </a:lnTo>
                  <a:lnTo>
                    <a:pt x="128" y="45"/>
                  </a:lnTo>
                  <a:lnTo>
                    <a:pt x="150" y="50"/>
                  </a:lnTo>
                  <a:lnTo>
                    <a:pt x="174" y="54"/>
                  </a:lnTo>
                  <a:lnTo>
                    <a:pt x="199" y="57"/>
                  </a:lnTo>
                  <a:lnTo>
                    <a:pt x="224" y="60"/>
                  </a:lnTo>
                  <a:lnTo>
                    <a:pt x="250" y="63"/>
                  </a:lnTo>
                  <a:lnTo>
                    <a:pt x="277" y="65"/>
                  </a:lnTo>
                  <a:lnTo>
                    <a:pt x="302" y="66"/>
                  </a:lnTo>
                  <a:lnTo>
                    <a:pt x="329" y="68"/>
                  </a:lnTo>
                  <a:lnTo>
                    <a:pt x="357" y="68"/>
                  </a:lnTo>
                  <a:lnTo>
                    <a:pt x="384" y="68"/>
                  </a:lnTo>
                  <a:lnTo>
                    <a:pt x="411" y="66"/>
                  </a:lnTo>
                  <a:lnTo>
                    <a:pt x="438" y="65"/>
                  </a:lnTo>
                  <a:lnTo>
                    <a:pt x="463" y="63"/>
                  </a:lnTo>
                  <a:lnTo>
                    <a:pt x="489" y="60"/>
                  </a:lnTo>
                  <a:lnTo>
                    <a:pt x="514" y="57"/>
                  </a:lnTo>
                  <a:lnTo>
                    <a:pt x="540" y="54"/>
                  </a:lnTo>
                  <a:lnTo>
                    <a:pt x="564" y="50"/>
                  </a:lnTo>
                  <a:lnTo>
                    <a:pt x="587" y="45"/>
                  </a:lnTo>
                  <a:lnTo>
                    <a:pt x="609" y="41"/>
                  </a:lnTo>
                  <a:lnTo>
                    <a:pt x="630" y="35"/>
                  </a:lnTo>
                  <a:lnTo>
                    <a:pt x="650" y="29"/>
                  </a:lnTo>
                  <a:lnTo>
                    <a:pt x="668" y="23"/>
                  </a:lnTo>
                  <a:lnTo>
                    <a:pt x="686" y="15"/>
                  </a:lnTo>
                  <a:lnTo>
                    <a:pt x="701" y="8"/>
                  </a:lnTo>
                  <a:lnTo>
                    <a:pt x="715" y="0"/>
                  </a:lnTo>
                  <a:lnTo>
                    <a:pt x="715" y="32"/>
                  </a:lnTo>
                  <a:lnTo>
                    <a:pt x="713" y="38"/>
                  </a:lnTo>
                  <a:lnTo>
                    <a:pt x="709" y="44"/>
                  </a:lnTo>
                  <a:lnTo>
                    <a:pt x="701" y="50"/>
                  </a:lnTo>
                  <a:lnTo>
                    <a:pt x="690" y="57"/>
                  </a:lnTo>
                  <a:lnTo>
                    <a:pt x="678" y="63"/>
                  </a:lnTo>
                  <a:lnTo>
                    <a:pt x="662" y="71"/>
                  </a:lnTo>
                  <a:lnTo>
                    <a:pt x="644" y="78"/>
                  </a:lnTo>
                  <a:lnTo>
                    <a:pt x="623" y="84"/>
                  </a:lnTo>
                  <a:lnTo>
                    <a:pt x="599" y="91"/>
                  </a:lnTo>
                  <a:lnTo>
                    <a:pt x="572" y="97"/>
                  </a:lnTo>
                  <a:lnTo>
                    <a:pt x="542" y="103"/>
                  </a:lnTo>
                  <a:lnTo>
                    <a:pt x="510" y="107"/>
                  </a:lnTo>
                  <a:lnTo>
                    <a:pt x="475" y="110"/>
                  </a:lnTo>
                  <a:lnTo>
                    <a:pt x="438" y="113"/>
                  </a:lnTo>
                  <a:lnTo>
                    <a:pt x="399" y="116"/>
                  </a:lnTo>
                  <a:lnTo>
                    <a:pt x="357" y="116"/>
                  </a:lnTo>
                  <a:close/>
                </a:path>
              </a:pathLst>
            </a:custGeom>
            <a:solidFill>
              <a:srgbClr val="89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Freeform 80"/>
            <p:cNvSpPr>
              <a:spLocks/>
            </p:cNvSpPr>
            <p:nvPr/>
          </p:nvSpPr>
          <p:spPr bwMode="auto">
            <a:xfrm>
              <a:off x="4155" y="2817"/>
              <a:ext cx="596" cy="97"/>
            </a:xfrm>
            <a:custGeom>
              <a:avLst/>
              <a:gdLst>
                <a:gd name="T0" fmla="*/ 218 w 715"/>
                <a:gd name="T1" fmla="*/ 81 h 116"/>
                <a:gd name="T2" fmla="*/ 165 w 715"/>
                <a:gd name="T3" fmla="*/ 77 h 116"/>
                <a:gd name="T4" fmla="*/ 119 w 715"/>
                <a:gd name="T5" fmla="*/ 72 h 116"/>
                <a:gd name="T6" fmla="*/ 81 w 715"/>
                <a:gd name="T7" fmla="*/ 64 h 116"/>
                <a:gd name="T8" fmla="*/ 49 w 715"/>
                <a:gd name="T9" fmla="*/ 54 h 116"/>
                <a:gd name="T10" fmla="*/ 25 w 715"/>
                <a:gd name="T11" fmla="*/ 44 h 116"/>
                <a:gd name="T12" fmla="*/ 10 w 715"/>
                <a:gd name="T13" fmla="*/ 35 h 116"/>
                <a:gd name="T14" fmla="*/ 1 w 715"/>
                <a:gd name="T15" fmla="*/ 27 h 116"/>
                <a:gd name="T16" fmla="*/ 0 w 715"/>
                <a:gd name="T17" fmla="*/ 0 h 116"/>
                <a:gd name="T18" fmla="*/ 20 w 715"/>
                <a:gd name="T19" fmla="*/ 11 h 116"/>
                <a:gd name="T20" fmla="*/ 45 w 715"/>
                <a:gd name="T21" fmla="*/ 20 h 116"/>
                <a:gd name="T22" fmla="*/ 73 w 715"/>
                <a:gd name="T23" fmla="*/ 28 h 116"/>
                <a:gd name="T24" fmla="*/ 104 w 715"/>
                <a:gd name="T25" fmla="*/ 35 h 116"/>
                <a:gd name="T26" fmla="*/ 138 w 715"/>
                <a:gd name="T27" fmla="*/ 40 h 116"/>
                <a:gd name="T28" fmla="*/ 173 w 715"/>
                <a:gd name="T29" fmla="*/ 44 h 116"/>
                <a:gd name="T30" fmla="*/ 210 w 715"/>
                <a:gd name="T31" fmla="*/ 46 h 116"/>
                <a:gd name="T32" fmla="*/ 248 w 715"/>
                <a:gd name="T33" fmla="*/ 48 h 116"/>
                <a:gd name="T34" fmla="*/ 286 w 715"/>
                <a:gd name="T35" fmla="*/ 46 h 116"/>
                <a:gd name="T36" fmla="*/ 322 w 715"/>
                <a:gd name="T37" fmla="*/ 44 h 116"/>
                <a:gd name="T38" fmla="*/ 357 w 715"/>
                <a:gd name="T39" fmla="*/ 40 h 116"/>
                <a:gd name="T40" fmla="*/ 392 w 715"/>
                <a:gd name="T41" fmla="*/ 35 h 116"/>
                <a:gd name="T42" fmla="*/ 423 w 715"/>
                <a:gd name="T43" fmla="*/ 28 h 116"/>
                <a:gd name="T44" fmla="*/ 452 w 715"/>
                <a:gd name="T45" fmla="*/ 20 h 116"/>
                <a:gd name="T46" fmla="*/ 477 w 715"/>
                <a:gd name="T47" fmla="*/ 11 h 116"/>
                <a:gd name="T48" fmla="*/ 497 w 715"/>
                <a:gd name="T49" fmla="*/ 0 h 116"/>
                <a:gd name="T50" fmla="*/ 495 w 715"/>
                <a:gd name="T51" fmla="*/ 27 h 116"/>
                <a:gd name="T52" fmla="*/ 487 w 715"/>
                <a:gd name="T53" fmla="*/ 35 h 116"/>
                <a:gd name="T54" fmla="*/ 471 w 715"/>
                <a:gd name="T55" fmla="*/ 44 h 116"/>
                <a:gd name="T56" fmla="*/ 448 w 715"/>
                <a:gd name="T57" fmla="*/ 54 h 116"/>
                <a:gd name="T58" fmla="*/ 416 w 715"/>
                <a:gd name="T59" fmla="*/ 64 h 116"/>
                <a:gd name="T60" fmla="*/ 377 w 715"/>
                <a:gd name="T61" fmla="*/ 72 h 116"/>
                <a:gd name="T62" fmla="*/ 330 w 715"/>
                <a:gd name="T63" fmla="*/ 77 h 116"/>
                <a:gd name="T64" fmla="*/ 278 w 715"/>
                <a:gd name="T65" fmla="*/ 81 h 1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5"/>
                <a:gd name="T100" fmla="*/ 0 h 116"/>
                <a:gd name="T101" fmla="*/ 715 w 715"/>
                <a:gd name="T102" fmla="*/ 116 h 1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5" h="116">
                  <a:moveTo>
                    <a:pt x="357" y="116"/>
                  </a:moveTo>
                  <a:lnTo>
                    <a:pt x="314" y="116"/>
                  </a:lnTo>
                  <a:lnTo>
                    <a:pt x="275" y="113"/>
                  </a:lnTo>
                  <a:lnTo>
                    <a:pt x="238" y="110"/>
                  </a:lnTo>
                  <a:lnTo>
                    <a:pt x="203" y="107"/>
                  </a:lnTo>
                  <a:lnTo>
                    <a:pt x="171" y="103"/>
                  </a:lnTo>
                  <a:lnTo>
                    <a:pt x="143" y="97"/>
                  </a:lnTo>
                  <a:lnTo>
                    <a:pt x="116" y="91"/>
                  </a:lnTo>
                  <a:lnTo>
                    <a:pt x="92" y="84"/>
                  </a:lnTo>
                  <a:lnTo>
                    <a:pt x="71" y="78"/>
                  </a:lnTo>
                  <a:lnTo>
                    <a:pt x="53" y="71"/>
                  </a:lnTo>
                  <a:lnTo>
                    <a:pt x="36" y="63"/>
                  </a:lnTo>
                  <a:lnTo>
                    <a:pt x="24" y="57"/>
                  </a:lnTo>
                  <a:lnTo>
                    <a:pt x="14" y="50"/>
                  </a:lnTo>
                  <a:lnTo>
                    <a:pt x="6" y="44"/>
                  </a:lnTo>
                  <a:lnTo>
                    <a:pt x="1" y="38"/>
                  </a:lnTo>
                  <a:lnTo>
                    <a:pt x="0" y="32"/>
                  </a:lnTo>
                  <a:lnTo>
                    <a:pt x="0" y="0"/>
                  </a:lnTo>
                  <a:lnTo>
                    <a:pt x="14" y="8"/>
                  </a:lnTo>
                  <a:lnTo>
                    <a:pt x="29" y="15"/>
                  </a:lnTo>
                  <a:lnTo>
                    <a:pt x="47" y="23"/>
                  </a:lnTo>
                  <a:lnTo>
                    <a:pt x="65" y="29"/>
                  </a:lnTo>
                  <a:lnTo>
                    <a:pt x="84" y="35"/>
                  </a:lnTo>
                  <a:lnTo>
                    <a:pt x="105" y="41"/>
                  </a:lnTo>
                  <a:lnTo>
                    <a:pt x="128" y="45"/>
                  </a:lnTo>
                  <a:lnTo>
                    <a:pt x="150" y="50"/>
                  </a:lnTo>
                  <a:lnTo>
                    <a:pt x="174" y="54"/>
                  </a:lnTo>
                  <a:lnTo>
                    <a:pt x="199" y="57"/>
                  </a:lnTo>
                  <a:lnTo>
                    <a:pt x="224" y="60"/>
                  </a:lnTo>
                  <a:lnTo>
                    <a:pt x="250" y="63"/>
                  </a:lnTo>
                  <a:lnTo>
                    <a:pt x="277" y="65"/>
                  </a:lnTo>
                  <a:lnTo>
                    <a:pt x="302" y="66"/>
                  </a:lnTo>
                  <a:lnTo>
                    <a:pt x="329" y="68"/>
                  </a:lnTo>
                  <a:lnTo>
                    <a:pt x="357" y="68"/>
                  </a:lnTo>
                  <a:lnTo>
                    <a:pt x="384" y="68"/>
                  </a:lnTo>
                  <a:lnTo>
                    <a:pt x="411" y="66"/>
                  </a:lnTo>
                  <a:lnTo>
                    <a:pt x="438" y="65"/>
                  </a:lnTo>
                  <a:lnTo>
                    <a:pt x="463" y="63"/>
                  </a:lnTo>
                  <a:lnTo>
                    <a:pt x="489" y="60"/>
                  </a:lnTo>
                  <a:lnTo>
                    <a:pt x="514" y="57"/>
                  </a:lnTo>
                  <a:lnTo>
                    <a:pt x="540" y="54"/>
                  </a:lnTo>
                  <a:lnTo>
                    <a:pt x="564" y="50"/>
                  </a:lnTo>
                  <a:lnTo>
                    <a:pt x="587" y="45"/>
                  </a:lnTo>
                  <a:lnTo>
                    <a:pt x="609" y="41"/>
                  </a:lnTo>
                  <a:lnTo>
                    <a:pt x="630" y="35"/>
                  </a:lnTo>
                  <a:lnTo>
                    <a:pt x="650" y="29"/>
                  </a:lnTo>
                  <a:lnTo>
                    <a:pt x="668" y="23"/>
                  </a:lnTo>
                  <a:lnTo>
                    <a:pt x="686" y="15"/>
                  </a:lnTo>
                  <a:lnTo>
                    <a:pt x="701" y="8"/>
                  </a:lnTo>
                  <a:lnTo>
                    <a:pt x="715" y="0"/>
                  </a:lnTo>
                  <a:lnTo>
                    <a:pt x="715" y="32"/>
                  </a:lnTo>
                  <a:lnTo>
                    <a:pt x="713" y="38"/>
                  </a:lnTo>
                  <a:lnTo>
                    <a:pt x="709" y="44"/>
                  </a:lnTo>
                  <a:lnTo>
                    <a:pt x="701" y="50"/>
                  </a:lnTo>
                  <a:lnTo>
                    <a:pt x="690" y="57"/>
                  </a:lnTo>
                  <a:lnTo>
                    <a:pt x="678" y="63"/>
                  </a:lnTo>
                  <a:lnTo>
                    <a:pt x="662" y="71"/>
                  </a:lnTo>
                  <a:lnTo>
                    <a:pt x="644" y="78"/>
                  </a:lnTo>
                  <a:lnTo>
                    <a:pt x="623" y="84"/>
                  </a:lnTo>
                  <a:lnTo>
                    <a:pt x="599" y="91"/>
                  </a:lnTo>
                  <a:lnTo>
                    <a:pt x="572" y="97"/>
                  </a:lnTo>
                  <a:lnTo>
                    <a:pt x="542" y="103"/>
                  </a:lnTo>
                  <a:lnTo>
                    <a:pt x="510" y="107"/>
                  </a:lnTo>
                  <a:lnTo>
                    <a:pt x="475" y="110"/>
                  </a:lnTo>
                  <a:lnTo>
                    <a:pt x="438" y="113"/>
                  </a:lnTo>
                  <a:lnTo>
                    <a:pt x="399" y="116"/>
                  </a:lnTo>
                  <a:lnTo>
                    <a:pt x="357" y="1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Freeform 81"/>
            <p:cNvSpPr>
              <a:spLocks/>
            </p:cNvSpPr>
            <p:nvPr/>
          </p:nvSpPr>
          <p:spPr bwMode="auto">
            <a:xfrm>
              <a:off x="4278" y="2899"/>
              <a:ext cx="195" cy="110"/>
            </a:xfrm>
            <a:custGeom>
              <a:avLst/>
              <a:gdLst>
                <a:gd name="T0" fmla="*/ 0 w 234"/>
                <a:gd name="T1" fmla="*/ 0 h 132"/>
                <a:gd name="T2" fmla="*/ 67 w 234"/>
                <a:gd name="T3" fmla="*/ 11 h 132"/>
                <a:gd name="T4" fmla="*/ 163 w 234"/>
                <a:gd name="T5" fmla="*/ 15 h 132"/>
                <a:gd name="T6" fmla="*/ 69 w 234"/>
                <a:gd name="T7" fmla="*/ 92 h 132"/>
                <a:gd name="T8" fmla="*/ 0 w 234"/>
                <a:gd name="T9" fmla="*/ 0 h 132"/>
                <a:gd name="T10" fmla="*/ 0 60000 65536"/>
                <a:gd name="T11" fmla="*/ 0 60000 65536"/>
                <a:gd name="T12" fmla="*/ 0 60000 65536"/>
                <a:gd name="T13" fmla="*/ 0 60000 65536"/>
                <a:gd name="T14" fmla="*/ 0 60000 65536"/>
                <a:gd name="T15" fmla="*/ 0 w 234"/>
                <a:gd name="T16" fmla="*/ 0 h 132"/>
                <a:gd name="T17" fmla="*/ 234 w 234"/>
                <a:gd name="T18" fmla="*/ 132 h 132"/>
              </a:gdLst>
              <a:ahLst/>
              <a:cxnLst>
                <a:cxn ang="T10">
                  <a:pos x="T0" y="T1"/>
                </a:cxn>
                <a:cxn ang="T11">
                  <a:pos x="T2" y="T3"/>
                </a:cxn>
                <a:cxn ang="T12">
                  <a:pos x="T4" y="T5"/>
                </a:cxn>
                <a:cxn ang="T13">
                  <a:pos x="T6" y="T7"/>
                </a:cxn>
                <a:cxn ang="T14">
                  <a:pos x="T8" y="T9"/>
                </a:cxn>
              </a:cxnLst>
              <a:rect l="T15" t="T16" r="T17" b="T18"/>
              <a:pathLst>
                <a:path w="234" h="132">
                  <a:moveTo>
                    <a:pt x="0" y="0"/>
                  </a:moveTo>
                  <a:lnTo>
                    <a:pt x="96" y="15"/>
                  </a:lnTo>
                  <a:lnTo>
                    <a:pt x="234" y="21"/>
                  </a:lnTo>
                  <a:lnTo>
                    <a:pt x="99" y="132"/>
                  </a:lnTo>
                  <a:lnTo>
                    <a:pt x="0" y="0"/>
                  </a:lnTo>
                  <a:close/>
                </a:path>
              </a:pathLst>
            </a:custGeom>
            <a:solidFill>
              <a:srgbClr val="47E2E2"/>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grpSp>
      <p:pic>
        <p:nvPicPr>
          <p:cNvPr id="57" name="Picture 4" descr="C:\Users\trhoades\AppData\Local\Temp\SNAGHTML935a2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70734">
            <a:off x="3233794" y="5832772"/>
            <a:ext cx="668924" cy="40348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descr="C:\Users\trhoades\AppData\Local\Temp\SNAGHTML935a2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6975" y="1480388"/>
            <a:ext cx="668924" cy="40348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trhoades\AppData\Local\Temp\SNAGHTML527a1c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712" y="2549524"/>
            <a:ext cx="6865220" cy="2662239"/>
          </a:xfrm>
          <a:prstGeom prst="rect">
            <a:avLst/>
          </a:prstGeom>
          <a:noFill/>
          <a:extLst>
            <a:ext uri="{909E8E84-426E-40DD-AFC4-6F175D3DCCD1}">
              <a14:hiddenFill xmlns:a14="http://schemas.microsoft.com/office/drawing/2010/main">
                <a:solidFill>
                  <a:srgbClr val="FFFFFF"/>
                </a:solidFill>
              </a14:hiddenFill>
            </a:ext>
          </a:extLst>
        </p:spPr>
      </p:pic>
      <p:sp>
        <p:nvSpPr>
          <p:cNvPr id="38915" name="Text Box 50"/>
          <p:cNvSpPr txBox="1">
            <a:spLocks noChangeArrowheads="1"/>
          </p:cNvSpPr>
          <p:nvPr/>
        </p:nvSpPr>
        <p:spPr bwMode="auto">
          <a:xfrm>
            <a:off x="1723239" y="5576120"/>
            <a:ext cx="1073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969696"/>
                </a:solidFill>
              </a:rPr>
              <a:t>merci</a:t>
            </a:r>
          </a:p>
        </p:txBody>
      </p:sp>
      <p:sp>
        <p:nvSpPr>
          <p:cNvPr id="38917" name="Rectangle 5"/>
          <p:cNvSpPr>
            <a:spLocks noGrp="1" noChangeArrowheads="1"/>
          </p:cNvSpPr>
          <p:nvPr>
            <p:ph type="title" idx="4294967295"/>
          </p:nvPr>
        </p:nvSpPr>
        <p:spPr>
          <a:xfrm>
            <a:off x="444500" y="128588"/>
            <a:ext cx="8318500" cy="742950"/>
          </a:xfrm>
        </p:spPr>
        <p:txBody>
          <a:bodyPr/>
          <a:lstStyle/>
          <a:p>
            <a:pPr eaLnBrk="1" hangingPunct="1"/>
            <a:r>
              <a:rPr lang="en-US" smtClean="0"/>
              <a:t>Creating and removing codes and code associations</a:t>
            </a:r>
          </a:p>
        </p:txBody>
      </p:sp>
      <p:sp>
        <p:nvSpPr>
          <p:cNvPr id="38921" name="Text Box 8"/>
          <p:cNvSpPr txBox="1">
            <a:spLocks noChangeArrowheads="1"/>
          </p:cNvSpPr>
          <p:nvPr/>
        </p:nvSpPr>
        <p:spPr bwMode="auto">
          <a:xfrm>
            <a:off x="8018794" y="2120301"/>
            <a:ext cx="131603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existing</a:t>
            </a:r>
            <a:br>
              <a:rPr lang="en-US" sz="1800" dirty="0">
                <a:solidFill>
                  <a:schemeClr val="bg1"/>
                </a:solidFill>
              </a:rPr>
            </a:br>
            <a:r>
              <a:rPr lang="en-US" sz="1800" dirty="0" err="1">
                <a:solidFill>
                  <a:schemeClr val="bg1"/>
                </a:solidFill>
              </a:rPr>
              <a:t>typecode</a:t>
            </a:r>
            <a:endParaRPr lang="en-US" sz="1800" dirty="0">
              <a:solidFill>
                <a:schemeClr val="bg1"/>
              </a:solidFill>
            </a:endParaRPr>
          </a:p>
        </p:txBody>
      </p:sp>
      <p:sp>
        <p:nvSpPr>
          <p:cNvPr id="38922" name="Line 9"/>
          <p:cNvSpPr>
            <a:spLocks noChangeShapeType="1"/>
          </p:cNvSpPr>
          <p:nvPr/>
        </p:nvSpPr>
        <p:spPr bwMode="auto">
          <a:xfrm>
            <a:off x="6332275" y="1140000"/>
            <a:ext cx="0" cy="1274763"/>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23" name="AutoShape 12"/>
          <p:cNvSpPr>
            <a:spLocks noChangeArrowheads="1"/>
          </p:cNvSpPr>
          <p:nvPr/>
        </p:nvSpPr>
        <p:spPr bwMode="auto">
          <a:xfrm rot="3591072">
            <a:off x="7484800" y="1130475"/>
            <a:ext cx="636588" cy="636587"/>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8924" name="Line 13"/>
          <p:cNvSpPr>
            <a:spLocks noChangeShapeType="1"/>
          </p:cNvSpPr>
          <p:nvPr/>
        </p:nvSpPr>
        <p:spPr bwMode="auto">
          <a:xfrm flipH="1">
            <a:off x="6354500" y="2397300"/>
            <a:ext cx="790575"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25" name="AutoShape 14"/>
          <p:cNvSpPr>
            <a:spLocks noChangeArrowheads="1"/>
          </p:cNvSpPr>
          <p:nvPr/>
        </p:nvSpPr>
        <p:spPr bwMode="auto">
          <a:xfrm rot="1706175">
            <a:off x="6479912" y="2114725"/>
            <a:ext cx="531813" cy="531813"/>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8936" name="Line 38"/>
          <p:cNvSpPr>
            <a:spLocks noChangeShapeType="1"/>
          </p:cNvSpPr>
          <p:nvPr/>
        </p:nvSpPr>
        <p:spPr bwMode="auto">
          <a:xfrm flipH="1">
            <a:off x="6332275" y="1636888"/>
            <a:ext cx="803275" cy="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37" name="Text Box 40"/>
          <p:cNvSpPr txBox="1">
            <a:spLocks noChangeArrowheads="1"/>
          </p:cNvSpPr>
          <p:nvPr/>
        </p:nvSpPr>
        <p:spPr bwMode="auto">
          <a:xfrm>
            <a:off x="6756137" y="725663"/>
            <a:ext cx="2230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Commercial Auto</a:t>
            </a:r>
          </a:p>
        </p:txBody>
      </p:sp>
      <p:sp>
        <p:nvSpPr>
          <p:cNvPr id="38938" name="Text Box 41"/>
          <p:cNvSpPr txBox="1">
            <a:spLocks noChangeArrowheads="1"/>
          </p:cNvSpPr>
          <p:nvPr/>
        </p:nvSpPr>
        <p:spPr bwMode="auto">
          <a:xfrm>
            <a:off x="1170789" y="5586408"/>
            <a:ext cx="2230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Com</a:t>
            </a:r>
          </a:p>
        </p:txBody>
      </p:sp>
      <p:sp>
        <p:nvSpPr>
          <p:cNvPr id="38940" name="Line 45"/>
          <p:cNvSpPr>
            <a:spLocks noChangeShapeType="1"/>
          </p:cNvSpPr>
          <p:nvPr/>
        </p:nvSpPr>
        <p:spPr bwMode="auto">
          <a:xfrm>
            <a:off x="773914" y="5914258"/>
            <a:ext cx="0" cy="152400"/>
          </a:xfrm>
          <a:prstGeom prst="line">
            <a:avLst/>
          </a:prstGeom>
          <a:noFill/>
          <a:ln w="381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41" name="Line 46"/>
          <p:cNvSpPr>
            <a:spLocks noChangeShapeType="1"/>
          </p:cNvSpPr>
          <p:nvPr/>
        </p:nvSpPr>
        <p:spPr bwMode="auto">
          <a:xfrm flipV="1">
            <a:off x="759626" y="6066658"/>
            <a:ext cx="2427288" cy="11112"/>
          </a:xfrm>
          <a:prstGeom prst="line">
            <a:avLst/>
          </a:prstGeom>
          <a:noFill/>
          <a:ln w="381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42" name="Text Box 47"/>
          <p:cNvSpPr txBox="1">
            <a:spLocks noChangeArrowheads="1"/>
          </p:cNvSpPr>
          <p:nvPr/>
        </p:nvSpPr>
        <p:spPr bwMode="auto">
          <a:xfrm>
            <a:off x="5880375" y="5196362"/>
            <a:ext cx="27860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Commercial Auto Line</a:t>
            </a:r>
          </a:p>
        </p:txBody>
      </p:sp>
      <p:sp>
        <p:nvSpPr>
          <p:cNvPr id="38943" name="Line 48"/>
          <p:cNvSpPr>
            <a:spLocks noChangeShapeType="1"/>
          </p:cNvSpPr>
          <p:nvPr/>
        </p:nvSpPr>
        <p:spPr bwMode="auto">
          <a:xfrm>
            <a:off x="5405712" y="5598000"/>
            <a:ext cx="0" cy="357187"/>
          </a:xfrm>
          <a:prstGeom prst="line">
            <a:avLst/>
          </a:prstGeom>
          <a:noFill/>
          <a:ln w="38100">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44" name="Line 49"/>
          <p:cNvSpPr>
            <a:spLocks noChangeShapeType="1"/>
          </p:cNvSpPr>
          <p:nvPr/>
        </p:nvSpPr>
        <p:spPr bwMode="auto">
          <a:xfrm flipH="1">
            <a:off x="5656537" y="6094887"/>
            <a:ext cx="552450" cy="0"/>
          </a:xfrm>
          <a:prstGeom prst="line">
            <a:avLst/>
          </a:prstGeom>
          <a:noFill/>
          <a:ln w="38100">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946" name="Text Box 44"/>
          <p:cNvSpPr txBox="1">
            <a:spLocks noChangeArrowheads="1"/>
          </p:cNvSpPr>
          <p:nvPr/>
        </p:nvSpPr>
        <p:spPr bwMode="auto">
          <a:xfrm>
            <a:off x="6594750" y="5958362"/>
            <a:ext cx="2062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Commercial auto</a:t>
            </a:r>
          </a:p>
        </p:txBody>
      </p:sp>
      <p:sp>
        <p:nvSpPr>
          <p:cNvPr id="38947" name="Text Box 51"/>
          <p:cNvSpPr txBox="1">
            <a:spLocks noChangeArrowheads="1"/>
          </p:cNvSpPr>
          <p:nvPr/>
        </p:nvSpPr>
        <p:spPr bwMode="auto">
          <a:xfrm>
            <a:off x="2396339" y="5576120"/>
            <a:ext cx="3571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hlink"/>
                </a:solidFill>
              </a:rPr>
              <a:t>...</a:t>
            </a:r>
          </a:p>
        </p:txBody>
      </p:sp>
      <p:sp>
        <p:nvSpPr>
          <p:cNvPr id="38948" name="Freeform 54"/>
          <p:cNvSpPr>
            <a:spLocks/>
          </p:cNvSpPr>
          <p:nvPr/>
        </p:nvSpPr>
        <p:spPr bwMode="auto">
          <a:xfrm>
            <a:off x="5609331" y="1381795"/>
            <a:ext cx="542088" cy="3017994"/>
          </a:xfrm>
          <a:custGeom>
            <a:avLst/>
            <a:gdLst>
              <a:gd name="T0" fmla="*/ 0 w 901"/>
              <a:gd name="T1" fmla="*/ 2147483647 h 1107"/>
              <a:gd name="T2" fmla="*/ 2147483647 w 901"/>
              <a:gd name="T3" fmla="*/ 2147483647 h 1107"/>
              <a:gd name="T4" fmla="*/ 2147483647 w 901"/>
              <a:gd name="T5" fmla="*/ 0 h 1107"/>
              <a:gd name="T6" fmla="*/ 2147483647 w 901"/>
              <a:gd name="T7" fmla="*/ 0 h 1107"/>
              <a:gd name="T8" fmla="*/ 0 60000 65536"/>
              <a:gd name="T9" fmla="*/ 0 60000 65536"/>
              <a:gd name="T10" fmla="*/ 0 60000 65536"/>
              <a:gd name="T11" fmla="*/ 0 60000 65536"/>
              <a:gd name="T12" fmla="*/ 0 w 901"/>
              <a:gd name="T13" fmla="*/ 0 h 1107"/>
              <a:gd name="T14" fmla="*/ 901 w 901"/>
              <a:gd name="T15" fmla="*/ 1107 h 1107"/>
            </a:gdLst>
            <a:ahLst/>
            <a:cxnLst>
              <a:cxn ang="T8">
                <a:pos x="T0" y="T1"/>
              </a:cxn>
              <a:cxn ang="T9">
                <a:pos x="T2" y="T3"/>
              </a:cxn>
              <a:cxn ang="T10">
                <a:pos x="T4" y="T5"/>
              </a:cxn>
              <a:cxn ang="T11">
                <a:pos x="T6" y="T7"/>
              </a:cxn>
            </a:cxnLst>
            <a:rect l="T12" t="T13" r="T14" b="T15"/>
            <a:pathLst>
              <a:path w="901" h="1107">
                <a:moveTo>
                  <a:pt x="0" y="1107"/>
                </a:moveTo>
                <a:lnTo>
                  <a:pt x="240" y="1107"/>
                </a:lnTo>
                <a:lnTo>
                  <a:pt x="240" y="0"/>
                </a:lnTo>
                <a:lnTo>
                  <a:pt x="901" y="0"/>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38951" name="Freeform 59"/>
          <p:cNvSpPr>
            <a:spLocks/>
          </p:cNvSpPr>
          <p:nvPr/>
        </p:nvSpPr>
        <p:spPr bwMode="auto">
          <a:xfrm>
            <a:off x="4426225" y="4994750"/>
            <a:ext cx="868362" cy="933450"/>
          </a:xfrm>
          <a:custGeom>
            <a:avLst/>
            <a:gdLst>
              <a:gd name="T0" fmla="*/ 0 w 547"/>
              <a:gd name="T1" fmla="*/ 0 h 588"/>
              <a:gd name="T2" fmla="*/ 2147483647 w 547"/>
              <a:gd name="T3" fmla="*/ 0 h 588"/>
              <a:gd name="T4" fmla="*/ 2147483647 w 547"/>
              <a:gd name="T5" fmla="*/ 2147483647 h 588"/>
              <a:gd name="T6" fmla="*/ 2147483647 w 547"/>
              <a:gd name="T7" fmla="*/ 2147483647 h 588"/>
              <a:gd name="T8" fmla="*/ 0 60000 65536"/>
              <a:gd name="T9" fmla="*/ 0 60000 65536"/>
              <a:gd name="T10" fmla="*/ 0 60000 65536"/>
              <a:gd name="T11" fmla="*/ 0 60000 65536"/>
              <a:gd name="T12" fmla="*/ 0 w 547"/>
              <a:gd name="T13" fmla="*/ 0 h 588"/>
              <a:gd name="T14" fmla="*/ 547 w 547"/>
              <a:gd name="T15" fmla="*/ 588 h 588"/>
            </a:gdLst>
            <a:ahLst/>
            <a:cxnLst>
              <a:cxn ang="T8">
                <a:pos x="T0" y="T1"/>
              </a:cxn>
              <a:cxn ang="T9">
                <a:pos x="T2" y="T3"/>
              </a:cxn>
              <a:cxn ang="T10">
                <a:pos x="T4" y="T5"/>
              </a:cxn>
              <a:cxn ang="T11">
                <a:pos x="T6" y="T7"/>
              </a:cxn>
            </a:cxnLst>
            <a:rect l="T12" t="T13" r="T14" b="T15"/>
            <a:pathLst>
              <a:path w="547" h="588">
                <a:moveTo>
                  <a:pt x="0" y="0"/>
                </a:moveTo>
                <a:lnTo>
                  <a:pt x="245" y="0"/>
                </a:lnTo>
                <a:lnTo>
                  <a:pt x="245" y="588"/>
                </a:lnTo>
                <a:lnTo>
                  <a:pt x="547" y="588"/>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nvGrpSpPr>
          <p:cNvPr id="38952" name="Group 11"/>
          <p:cNvGrpSpPr>
            <a:grpSpLocks/>
          </p:cNvGrpSpPr>
          <p:nvPr/>
        </p:nvGrpSpPr>
        <p:grpSpPr bwMode="auto">
          <a:xfrm flipV="1">
            <a:off x="5405712" y="5807553"/>
            <a:ext cx="327025" cy="323850"/>
            <a:chOff x="2064" y="3278"/>
            <a:chExt cx="500" cy="495"/>
          </a:xfrm>
        </p:grpSpPr>
        <p:sp>
          <p:nvSpPr>
            <p:cNvPr id="38953" name="Rectangle 12"/>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38954" name="Rectangle 13"/>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38955" name="AutoShape 14"/>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sp>
        <p:nvSpPr>
          <p:cNvPr id="46" name="AutoShape 8"/>
          <p:cNvSpPr>
            <a:spLocks noChangeArrowheads="1"/>
          </p:cNvSpPr>
          <p:nvPr/>
        </p:nvSpPr>
        <p:spPr bwMode="auto">
          <a:xfrm>
            <a:off x="151713" y="2852836"/>
            <a:ext cx="1942902" cy="25636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7" name="Line 9"/>
          <p:cNvSpPr>
            <a:spLocks noChangeShapeType="1"/>
          </p:cNvSpPr>
          <p:nvPr/>
        </p:nvSpPr>
        <p:spPr bwMode="auto">
          <a:xfrm flipH="1">
            <a:off x="1531088" y="2277070"/>
            <a:ext cx="217018" cy="53094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8" name="Text Box 8"/>
          <p:cNvSpPr txBox="1">
            <a:spLocks noChangeArrowheads="1"/>
          </p:cNvSpPr>
          <p:nvPr/>
        </p:nvSpPr>
        <p:spPr bwMode="auto">
          <a:xfrm>
            <a:off x="863870" y="1045964"/>
            <a:ext cx="1768475"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“Toolbar” in Studio to replicate context menu</a:t>
            </a:r>
            <a:endParaRPr lang="en-US" dirty="0"/>
          </a:p>
        </p:txBody>
      </p:sp>
      <p:sp>
        <p:nvSpPr>
          <p:cNvPr id="49" name="Freeform 54"/>
          <p:cNvSpPr>
            <a:spLocks/>
          </p:cNvSpPr>
          <p:nvPr/>
        </p:nvSpPr>
        <p:spPr bwMode="auto">
          <a:xfrm flipH="1" flipV="1">
            <a:off x="1318160" y="4807248"/>
            <a:ext cx="1256771" cy="697087"/>
          </a:xfrm>
          <a:custGeom>
            <a:avLst/>
            <a:gdLst>
              <a:gd name="T0" fmla="*/ 0 w 901"/>
              <a:gd name="T1" fmla="*/ 2147483647 h 1107"/>
              <a:gd name="T2" fmla="*/ 2147483647 w 901"/>
              <a:gd name="T3" fmla="*/ 2147483647 h 1107"/>
              <a:gd name="T4" fmla="*/ 2147483647 w 901"/>
              <a:gd name="T5" fmla="*/ 0 h 1107"/>
              <a:gd name="T6" fmla="*/ 2147483647 w 901"/>
              <a:gd name="T7" fmla="*/ 0 h 1107"/>
              <a:gd name="T8" fmla="*/ 0 60000 65536"/>
              <a:gd name="T9" fmla="*/ 0 60000 65536"/>
              <a:gd name="T10" fmla="*/ 0 60000 65536"/>
              <a:gd name="T11" fmla="*/ 0 60000 65536"/>
              <a:gd name="T12" fmla="*/ 0 w 901"/>
              <a:gd name="T13" fmla="*/ 0 h 1107"/>
              <a:gd name="T14" fmla="*/ 901 w 901"/>
              <a:gd name="T15" fmla="*/ 1107 h 1107"/>
            </a:gdLst>
            <a:ahLst/>
            <a:cxnLst>
              <a:cxn ang="T8">
                <a:pos x="T0" y="T1"/>
              </a:cxn>
              <a:cxn ang="T9">
                <a:pos x="T2" y="T3"/>
              </a:cxn>
              <a:cxn ang="T10">
                <a:pos x="T4" y="T5"/>
              </a:cxn>
              <a:cxn ang="T11">
                <a:pos x="T6" y="T7"/>
              </a:cxn>
            </a:cxnLst>
            <a:rect l="T12" t="T13" r="T14" b="T15"/>
            <a:pathLst>
              <a:path w="901" h="1107">
                <a:moveTo>
                  <a:pt x="0" y="1107"/>
                </a:moveTo>
                <a:lnTo>
                  <a:pt x="240" y="1107"/>
                </a:lnTo>
                <a:lnTo>
                  <a:pt x="240" y="0"/>
                </a:lnTo>
                <a:lnTo>
                  <a:pt x="901" y="0"/>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50" name="AutoShape 15"/>
          <p:cNvSpPr>
            <a:spLocks noChangeArrowheads="1"/>
          </p:cNvSpPr>
          <p:nvPr/>
        </p:nvSpPr>
        <p:spPr bwMode="auto">
          <a:xfrm>
            <a:off x="3184236" y="6009407"/>
            <a:ext cx="676275" cy="676275"/>
          </a:xfrm>
          <a:custGeom>
            <a:avLst/>
            <a:gdLst>
              <a:gd name="T0" fmla="*/ 331461539 w 21600"/>
              <a:gd name="T1" fmla="*/ 0 h 21600"/>
              <a:gd name="T2" fmla="*/ 97074674 w 21600"/>
              <a:gd name="T3" fmla="*/ 97074674 h 21600"/>
              <a:gd name="T4" fmla="*/ 0 w 21600"/>
              <a:gd name="T5" fmla="*/ 331461539 h 21600"/>
              <a:gd name="T6" fmla="*/ 97074674 w 21600"/>
              <a:gd name="T7" fmla="*/ 565847433 h 21600"/>
              <a:gd name="T8" fmla="*/ 331461539 w 21600"/>
              <a:gd name="T9" fmla="*/ 662922107 h 21600"/>
              <a:gd name="T10" fmla="*/ 565847433 w 21600"/>
              <a:gd name="T11" fmla="*/ 565847433 h 21600"/>
              <a:gd name="T12" fmla="*/ 662922107 w 21600"/>
              <a:gd name="T13" fmla="*/ 331461539 h 21600"/>
              <a:gd name="T14" fmla="*/ 565847433 w 21600"/>
              <a:gd name="T15" fmla="*/ 97074674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lnTo>
                  <a:pt x="17025" y="14517"/>
                </a:lnTo>
                <a:close/>
                <a:moveTo>
                  <a:pt x="4574" y="7082"/>
                </a:moveTo>
                <a:cubicBezTo>
                  <a:pt x="3903" y="8206"/>
                  <a:pt x="3549" y="9491"/>
                  <a:pt x="3549" y="10799"/>
                </a:cubicBezTo>
                <a:cubicBezTo>
                  <a:pt x="3549" y="14804"/>
                  <a:pt x="6795" y="18051"/>
                  <a:pt x="10800" y="18051"/>
                </a:cubicBezTo>
                <a:cubicBezTo>
                  <a:pt x="12108" y="18051"/>
                  <a:pt x="13393" y="17696"/>
                  <a:pt x="14517" y="17025"/>
                </a:cubicBezTo>
                <a:lnTo>
                  <a:pt x="4574" y="7082"/>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pic>
        <p:nvPicPr>
          <p:cNvPr id="1028" name="Picture 4" descr="C:\Users\trhoades\AppData\Local\Temp\SNAGHTML935a2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7813" y="811929"/>
            <a:ext cx="668924" cy="40348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C:\Users\trhoades\AppData\Local\Temp\SNAGHTML935a2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1894" y="2228925"/>
            <a:ext cx="668924" cy="40348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4" descr="C:\Users\trhoades\AppData\Local\Temp\SNAGHTML935a2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9184" y="5241030"/>
            <a:ext cx="668924" cy="40348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descr="C:\Users\trhoades\AppData\Local\Temp\SNAGHTML935a2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6490" y="5924886"/>
            <a:ext cx="668924" cy="403480"/>
          </a:xfrm>
          <a:prstGeom prst="rect">
            <a:avLst/>
          </a:prstGeom>
          <a:noFill/>
          <a:extLst>
            <a:ext uri="{909E8E84-426E-40DD-AFC4-6F175D3DCCD1}">
              <a14:hiddenFill xmlns:a14="http://schemas.microsoft.com/office/drawing/2010/main">
                <a:solidFill>
                  <a:srgbClr val="FFFFFF"/>
                </a:solidFill>
              </a14:hiddenFill>
            </a:ext>
          </a:extLst>
        </p:spPr>
      </p:pic>
      <p:sp>
        <p:nvSpPr>
          <p:cNvPr id="58" name="Text Box 8"/>
          <p:cNvSpPr txBox="1">
            <a:spLocks noChangeArrowheads="1"/>
          </p:cNvSpPr>
          <p:nvPr/>
        </p:nvSpPr>
        <p:spPr bwMode="auto">
          <a:xfrm>
            <a:off x="7998893" y="1288370"/>
            <a:ext cx="131603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smtClean="0">
                <a:solidFill>
                  <a:schemeClr val="bg1"/>
                </a:solidFill>
              </a:rPr>
              <a:t>new</a:t>
            </a:r>
            <a:r>
              <a:rPr lang="en-US" sz="1800" dirty="0">
                <a:solidFill>
                  <a:schemeClr val="bg1"/>
                </a:solidFill>
              </a:rPr>
              <a:t/>
            </a:r>
            <a:br>
              <a:rPr lang="en-US" sz="1800" dirty="0">
                <a:solidFill>
                  <a:schemeClr val="bg1"/>
                </a:solidFill>
              </a:rPr>
            </a:br>
            <a:r>
              <a:rPr lang="en-US" sz="1800" dirty="0" err="1">
                <a:solidFill>
                  <a:schemeClr val="bg1"/>
                </a:solidFill>
              </a:rPr>
              <a:t>typecode</a:t>
            </a:r>
            <a:endParaRPr lang="en-US" sz="1800" dirty="0">
              <a:solidFill>
                <a:schemeClr val="bg1"/>
              </a:solidFill>
            </a:endParaRPr>
          </a:p>
        </p:txBody>
      </p:sp>
      <p:pic>
        <p:nvPicPr>
          <p:cNvPr id="59" name="Picture 4" descr="C:\Users\trhoades\AppData\Local\Temp\SNAGHTML935a266.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538407" y="5572867"/>
            <a:ext cx="668924" cy="40348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376" y="2574286"/>
            <a:ext cx="981075"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|EOS~036|</a:t>
            </a:r>
            <a:endParaRPr lang="en-US" sz="100" dirty="0" err="1" smtClean="0">
              <a:solidFill>
                <a:srgbClr val="FFFFFF"/>
              </a:solidFill>
              <a:latin typeface="Arial"/>
              <a:cs typeface="Calibri" pitchFamily="34" charset="0"/>
            </a:endParaRPr>
          </a:p>
        </p:txBody>
      </p:sp>
      <p:sp>
        <p:nvSpPr>
          <p:cNvPr id="78" name="Line 9"/>
          <p:cNvSpPr>
            <a:spLocks noChangeShapeType="1"/>
          </p:cNvSpPr>
          <p:nvPr/>
        </p:nvSpPr>
        <p:spPr bwMode="auto">
          <a:xfrm flipH="1">
            <a:off x="2150067" y="2557963"/>
            <a:ext cx="736286" cy="318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Title 1"/>
          <p:cNvSpPr>
            <a:spLocks noGrp="1"/>
          </p:cNvSpPr>
          <p:nvPr>
            <p:ph type="title"/>
          </p:nvPr>
        </p:nvSpPr>
        <p:spPr/>
        <p:txBody>
          <a:bodyPr/>
          <a:lstStyle/>
          <a:p>
            <a:r>
              <a:rPr lang="en-US" dirty="0" smtClean="0"/>
              <a:t>Remove </a:t>
            </a:r>
            <a:r>
              <a:rPr lang="en-US" dirty="0" err="1" smtClean="0"/>
              <a:t>typecode</a:t>
            </a:r>
            <a:r>
              <a:rPr lang="en-US" dirty="0" smtClean="0"/>
              <a:t> from parent</a:t>
            </a:r>
            <a:endParaRPr lang="en-US" dirty="0"/>
          </a:p>
        </p:txBody>
      </p:sp>
      <p:sp>
        <p:nvSpPr>
          <p:cNvPr id="3" name="Content Placeholder 2"/>
          <p:cNvSpPr>
            <a:spLocks noGrp="1"/>
          </p:cNvSpPr>
          <p:nvPr>
            <p:ph idx="1"/>
          </p:nvPr>
        </p:nvSpPr>
        <p:spPr/>
        <p:txBody>
          <a:bodyPr/>
          <a:lstStyle/>
          <a:p>
            <a:r>
              <a:rPr lang="en-US" dirty="0" smtClean="0"/>
              <a:t>When using </a:t>
            </a:r>
            <a:r>
              <a:rPr lang="en-US" b="1" dirty="0"/>
              <a:t>R</a:t>
            </a:r>
            <a:r>
              <a:rPr lang="en-US" b="1" dirty="0" smtClean="0"/>
              <a:t>emove </a:t>
            </a:r>
            <a:r>
              <a:rPr lang="en-US" b="1" dirty="0" err="1" smtClean="0"/>
              <a:t>typecode</a:t>
            </a:r>
            <a:r>
              <a:rPr lang="en-US" b="1" dirty="0" smtClean="0"/>
              <a:t> from parent</a:t>
            </a:r>
            <a:r>
              <a:rPr lang="en-US" dirty="0" smtClean="0"/>
              <a:t>, the association is deleted only.</a:t>
            </a:r>
          </a:p>
        </p:txBody>
      </p:sp>
      <p:sp>
        <p:nvSpPr>
          <p:cNvPr id="4" name="Rectangle 10"/>
          <p:cNvSpPr>
            <a:spLocks noChangeArrowheads="1"/>
          </p:cNvSpPr>
          <p:nvPr/>
        </p:nvSpPr>
        <p:spPr bwMode="auto">
          <a:xfrm>
            <a:off x="793702" y="1868994"/>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5" name="Rectangle 11"/>
          <p:cNvSpPr>
            <a:spLocks noChangeArrowheads="1"/>
          </p:cNvSpPr>
          <p:nvPr/>
        </p:nvSpPr>
        <p:spPr bwMode="auto">
          <a:xfrm>
            <a:off x="793702" y="2802444"/>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6" name="Rectangle 12"/>
          <p:cNvSpPr>
            <a:spLocks noChangeArrowheads="1"/>
          </p:cNvSpPr>
          <p:nvPr/>
        </p:nvSpPr>
        <p:spPr bwMode="auto">
          <a:xfrm>
            <a:off x="793702" y="3734307"/>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grpSp>
        <p:nvGrpSpPr>
          <p:cNvPr id="7" name="Group 18"/>
          <p:cNvGrpSpPr>
            <a:grpSpLocks/>
          </p:cNvGrpSpPr>
          <p:nvPr/>
        </p:nvGrpSpPr>
        <p:grpSpPr bwMode="auto">
          <a:xfrm>
            <a:off x="1674765" y="3281869"/>
            <a:ext cx="555625" cy="450850"/>
            <a:chOff x="4529" y="978"/>
            <a:chExt cx="350" cy="284"/>
          </a:xfrm>
        </p:grpSpPr>
        <p:sp>
          <p:nvSpPr>
            <p:cNvPr id="8" name="Line 19"/>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 name="Line 20"/>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 name="Line 21"/>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1" name="Group 22"/>
          <p:cNvGrpSpPr>
            <a:grpSpLocks/>
          </p:cNvGrpSpPr>
          <p:nvPr/>
        </p:nvGrpSpPr>
        <p:grpSpPr bwMode="auto">
          <a:xfrm>
            <a:off x="1655715" y="2335719"/>
            <a:ext cx="566737" cy="450850"/>
            <a:chOff x="3362" y="3693"/>
            <a:chExt cx="357" cy="284"/>
          </a:xfrm>
        </p:grpSpPr>
        <p:grpSp>
          <p:nvGrpSpPr>
            <p:cNvPr id="12" name="Group 23"/>
            <p:cNvGrpSpPr>
              <a:grpSpLocks/>
            </p:cNvGrpSpPr>
            <p:nvPr/>
          </p:nvGrpSpPr>
          <p:grpSpPr bwMode="auto">
            <a:xfrm>
              <a:off x="3362" y="3693"/>
              <a:ext cx="357" cy="284"/>
              <a:chOff x="3314" y="3693"/>
              <a:chExt cx="357" cy="284"/>
            </a:xfrm>
          </p:grpSpPr>
          <p:sp>
            <p:nvSpPr>
              <p:cNvPr id="15" name="Line 24"/>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 name="Line 25"/>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 name="Line 26"/>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3" name="Line 27"/>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 name="Line 28"/>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8" name="Text Box 38"/>
          <p:cNvSpPr txBox="1">
            <a:spLocks noChangeArrowheads="1"/>
          </p:cNvSpPr>
          <p:nvPr/>
        </p:nvSpPr>
        <p:spPr bwMode="auto">
          <a:xfrm>
            <a:off x="825452" y="1956307"/>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a:solidFill>
                  <a:schemeClr val="bg1"/>
                </a:solidFill>
              </a:rPr>
              <a:t>PolicyType</a:t>
            </a:r>
            <a:endParaRPr lang="en-US" b="0" dirty="0">
              <a:solidFill>
                <a:schemeClr val="bg1"/>
              </a:solidFill>
            </a:endParaRPr>
          </a:p>
        </p:txBody>
      </p:sp>
      <p:sp>
        <p:nvSpPr>
          <p:cNvPr id="19" name="Text Box 39"/>
          <p:cNvSpPr txBox="1">
            <a:spLocks noChangeArrowheads="1"/>
          </p:cNvSpPr>
          <p:nvPr/>
        </p:nvSpPr>
        <p:spPr bwMode="auto">
          <a:xfrm>
            <a:off x="825452" y="2889757"/>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CoverageType</a:t>
            </a:r>
          </a:p>
        </p:txBody>
      </p:sp>
      <p:sp>
        <p:nvSpPr>
          <p:cNvPr id="20" name="Text Box 40"/>
          <p:cNvSpPr txBox="1">
            <a:spLocks noChangeArrowheads="1"/>
          </p:cNvSpPr>
          <p:nvPr/>
        </p:nvSpPr>
        <p:spPr bwMode="auto">
          <a:xfrm>
            <a:off x="825452" y="3821619"/>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err="1">
                <a:solidFill>
                  <a:schemeClr val="bg1"/>
                </a:solidFill>
              </a:rPr>
              <a:t>CoverageSubtype</a:t>
            </a:r>
            <a:endParaRPr lang="en-US" b="0" dirty="0">
              <a:solidFill>
                <a:schemeClr val="bg1"/>
              </a:solidFill>
            </a:endParaRPr>
          </a:p>
        </p:txBody>
      </p:sp>
      <p:grpSp>
        <p:nvGrpSpPr>
          <p:cNvPr id="51" name="Group 59"/>
          <p:cNvGrpSpPr>
            <a:grpSpLocks/>
          </p:cNvGrpSpPr>
          <p:nvPr/>
        </p:nvGrpSpPr>
        <p:grpSpPr bwMode="auto">
          <a:xfrm>
            <a:off x="2859662" y="2325140"/>
            <a:ext cx="402182" cy="432366"/>
            <a:chOff x="4065" y="2627"/>
            <a:chExt cx="776" cy="834"/>
          </a:xfrm>
        </p:grpSpPr>
        <p:sp>
          <p:nvSpPr>
            <p:cNvPr id="52" name="Freeform 60"/>
            <p:cNvSpPr>
              <a:spLocks/>
            </p:cNvSpPr>
            <p:nvPr/>
          </p:nvSpPr>
          <p:spPr bwMode="auto">
            <a:xfrm>
              <a:off x="4740" y="2840"/>
              <a:ext cx="88" cy="88"/>
            </a:xfrm>
            <a:custGeom>
              <a:avLst/>
              <a:gdLst>
                <a:gd name="T0" fmla="*/ 0 w 106"/>
                <a:gd name="T1" fmla="*/ 73 h 106"/>
                <a:gd name="T2" fmla="*/ 55 w 106"/>
                <a:gd name="T3" fmla="*/ 59 h 106"/>
                <a:gd name="T4" fmla="*/ 65 w 106"/>
                <a:gd name="T5" fmla="*/ 55 h 106"/>
                <a:gd name="T6" fmla="*/ 71 w 106"/>
                <a:gd name="T7" fmla="*/ 51 h 106"/>
                <a:gd name="T8" fmla="*/ 73 w 106"/>
                <a:gd name="T9" fmla="*/ 46 h 106"/>
                <a:gd name="T10" fmla="*/ 73 w 106"/>
                <a:gd name="T11" fmla="*/ 44 h 106"/>
                <a:gd name="T12" fmla="*/ 73 w 106"/>
                <a:gd name="T13" fmla="*/ 15 h 106"/>
                <a:gd name="T14" fmla="*/ 70 w 106"/>
                <a:gd name="T15" fmla="*/ 6 h 106"/>
                <a:gd name="T16" fmla="*/ 65 w 106"/>
                <a:gd name="T17" fmla="*/ 2 h 106"/>
                <a:gd name="T18" fmla="*/ 59 w 106"/>
                <a:gd name="T19" fmla="*/ 0 h 106"/>
                <a:gd name="T20" fmla="*/ 55 w 106"/>
                <a:gd name="T21" fmla="*/ 0 h 106"/>
                <a:gd name="T22" fmla="*/ 0 w 106"/>
                <a:gd name="T23" fmla="*/ 0 h 106"/>
                <a:gd name="T24" fmla="*/ 0 w 106"/>
                <a:gd name="T25" fmla="*/ 73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6"/>
                <a:gd name="T40" fmla="*/ 0 h 106"/>
                <a:gd name="T41" fmla="*/ 106 w 106"/>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6" h="106">
                  <a:moveTo>
                    <a:pt x="0" y="106"/>
                  </a:moveTo>
                  <a:lnTo>
                    <a:pt x="80" y="85"/>
                  </a:lnTo>
                  <a:lnTo>
                    <a:pt x="94" y="80"/>
                  </a:lnTo>
                  <a:lnTo>
                    <a:pt x="103" y="73"/>
                  </a:lnTo>
                  <a:lnTo>
                    <a:pt x="106" y="67"/>
                  </a:lnTo>
                  <a:lnTo>
                    <a:pt x="106" y="64"/>
                  </a:lnTo>
                  <a:lnTo>
                    <a:pt x="106" y="22"/>
                  </a:lnTo>
                  <a:lnTo>
                    <a:pt x="101" y="9"/>
                  </a:lnTo>
                  <a:lnTo>
                    <a:pt x="94" y="3"/>
                  </a:lnTo>
                  <a:lnTo>
                    <a:pt x="85" y="0"/>
                  </a:lnTo>
                  <a:lnTo>
                    <a:pt x="80" y="0"/>
                  </a:lnTo>
                  <a:lnTo>
                    <a:pt x="0" y="0"/>
                  </a:lnTo>
                  <a:lnTo>
                    <a:pt x="0" y="106"/>
                  </a:lnTo>
                  <a:close/>
                </a:path>
              </a:pathLst>
            </a:custGeom>
            <a:solidFill>
              <a:srgbClr val="07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61"/>
            <p:cNvSpPr>
              <a:spLocks/>
            </p:cNvSpPr>
            <p:nvPr/>
          </p:nvSpPr>
          <p:spPr bwMode="auto">
            <a:xfrm>
              <a:off x="4078" y="2840"/>
              <a:ext cx="86" cy="88"/>
            </a:xfrm>
            <a:custGeom>
              <a:avLst/>
              <a:gdLst>
                <a:gd name="T0" fmla="*/ 71 w 104"/>
                <a:gd name="T1" fmla="*/ 73 h 106"/>
                <a:gd name="T2" fmla="*/ 17 w 104"/>
                <a:gd name="T3" fmla="*/ 59 h 106"/>
                <a:gd name="T4" fmla="*/ 8 w 104"/>
                <a:gd name="T5" fmla="*/ 55 h 106"/>
                <a:gd name="T6" fmla="*/ 2 w 104"/>
                <a:gd name="T7" fmla="*/ 51 h 106"/>
                <a:gd name="T8" fmla="*/ 0 w 104"/>
                <a:gd name="T9" fmla="*/ 46 h 106"/>
                <a:gd name="T10" fmla="*/ 0 w 104"/>
                <a:gd name="T11" fmla="*/ 44 h 106"/>
                <a:gd name="T12" fmla="*/ 0 w 104"/>
                <a:gd name="T13" fmla="*/ 15 h 106"/>
                <a:gd name="T14" fmla="*/ 2 w 104"/>
                <a:gd name="T15" fmla="*/ 6 h 106"/>
                <a:gd name="T16" fmla="*/ 9 w 104"/>
                <a:gd name="T17" fmla="*/ 2 h 106"/>
                <a:gd name="T18" fmla="*/ 14 w 104"/>
                <a:gd name="T19" fmla="*/ 0 h 106"/>
                <a:gd name="T20" fmla="*/ 17 w 104"/>
                <a:gd name="T21" fmla="*/ 0 h 106"/>
                <a:gd name="T22" fmla="*/ 71 w 104"/>
                <a:gd name="T23" fmla="*/ 0 h 106"/>
                <a:gd name="T24" fmla="*/ 71 w 104"/>
                <a:gd name="T25" fmla="*/ 73 h 1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06"/>
                <a:gd name="T41" fmla="*/ 104 w 104"/>
                <a:gd name="T42" fmla="*/ 106 h 1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06">
                  <a:moveTo>
                    <a:pt x="104" y="106"/>
                  </a:moveTo>
                  <a:lnTo>
                    <a:pt x="25" y="85"/>
                  </a:lnTo>
                  <a:lnTo>
                    <a:pt x="12" y="80"/>
                  </a:lnTo>
                  <a:lnTo>
                    <a:pt x="4" y="73"/>
                  </a:lnTo>
                  <a:lnTo>
                    <a:pt x="0" y="67"/>
                  </a:lnTo>
                  <a:lnTo>
                    <a:pt x="0" y="64"/>
                  </a:lnTo>
                  <a:lnTo>
                    <a:pt x="0" y="22"/>
                  </a:lnTo>
                  <a:lnTo>
                    <a:pt x="4" y="9"/>
                  </a:lnTo>
                  <a:lnTo>
                    <a:pt x="13" y="3"/>
                  </a:lnTo>
                  <a:lnTo>
                    <a:pt x="21" y="0"/>
                  </a:lnTo>
                  <a:lnTo>
                    <a:pt x="25" y="0"/>
                  </a:lnTo>
                  <a:lnTo>
                    <a:pt x="104" y="0"/>
                  </a:lnTo>
                  <a:lnTo>
                    <a:pt x="104" y="106"/>
                  </a:lnTo>
                  <a:close/>
                </a:path>
              </a:pathLst>
            </a:custGeom>
            <a:solidFill>
              <a:srgbClr val="07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62"/>
            <p:cNvSpPr>
              <a:spLocks/>
            </p:cNvSpPr>
            <p:nvPr/>
          </p:nvSpPr>
          <p:spPr bwMode="auto">
            <a:xfrm>
              <a:off x="4738" y="2827"/>
              <a:ext cx="103" cy="114"/>
            </a:xfrm>
            <a:custGeom>
              <a:avLst/>
              <a:gdLst>
                <a:gd name="T0" fmla="*/ 2 w 124"/>
                <a:gd name="T1" fmla="*/ 0 h 136"/>
                <a:gd name="T2" fmla="*/ 2 w 124"/>
                <a:gd name="T3" fmla="*/ 22 h 136"/>
                <a:gd name="T4" fmla="*/ 57 w 124"/>
                <a:gd name="T5" fmla="*/ 22 h 136"/>
                <a:gd name="T6" fmla="*/ 57 w 124"/>
                <a:gd name="T7" fmla="*/ 22 h 136"/>
                <a:gd name="T8" fmla="*/ 59 w 124"/>
                <a:gd name="T9" fmla="*/ 22 h 136"/>
                <a:gd name="T10" fmla="*/ 61 w 124"/>
                <a:gd name="T11" fmla="*/ 23 h 136"/>
                <a:gd name="T12" fmla="*/ 63 w 124"/>
                <a:gd name="T13" fmla="*/ 24 h 136"/>
                <a:gd name="T14" fmla="*/ 63 w 124"/>
                <a:gd name="T15" fmla="*/ 26 h 136"/>
                <a:gd name="T16" fmla="*/ 63 w 124"/>
                <a:gd name="T17" fmla="*/ 30 h 136"/>
                <a:gd name="T18" fmla="*/ 63 w 124"/>
                <a:gd name="T19" fmla="*/ 39 h 136"/>
                <a:gd name="T20" fmla="*/ 63 w 124"/>
                <a:gd name="T21" fmla="*/ 48 h 136"/>
                <a:gd name="T22" fmla="*/ 63 w 124"/>
                <a:gd name="T23" fmla="*/ 54 h 136"/>
                <a:gd name="T24" fmla="*/ 63 w 124"/>
                <a:gd name="T25" fmla="*/ 54 h 136"/>
                <a:gd name="T26" fmla="*/ 61 w 124"/>
                <a:gd name="T27" fmla="*/ 56 h 136"/>
                <a:gd name="T28" fmla="*/ 59 w 124"/>
                <a:gd name="T29" fmla="*/ 58 h 136"/>
                <a:gd name="T30" fmla="*/ 55 w 124"/>
                <a:gd name="T31" fmla="*/ 59 h 136"/>
                <a:gd name="T32" fmla="*/ 55 w 124"/>
                <a:gd name="T33" fmla="*/ 59 h 136"/>
                <a:gd name="T34" fmla="*/ 0 w 124"/>
                <a:gd name="T35" fmla="*/ 73 h 136"/>
                <a:gd name="T36" fmla="*/ 6 w 124"/>
                <a:gd name="T37" fmla="*/ 96 h 136"/>
                <a:gd name="T38" fmla="*/ 59 w 124"/>
                <a:gd name="T39" fmla="*/ 80 h 136"/>
                <a:gd name="T40" fmla="*/ 59 w 124"/>
                <a:gd name="T41" fmla="*/ 80 h 136"/>
                <a:gd name="T42" fmla="*/ 71 w 124"/>
                <a:gd name="T43" fmla="*/ 76 h 136"/>
                <a:gd name="T44" fmla="*/ 80 w 124"/>
                <a:gd name="T45" fmla="*/ 69 h 136"/>
                <a:gd name="T46" fmla="*/ 84 w 124"/>
                <a:gd name="T47" fmla="*/ 63 h 136"/>
                <a:gd name="T48" fmla="*/ 86 w 124"/>
                <a:gd name="T49" fmla="*/ 56 h 136"/>
                <a:gd name="T50" fmla="*/ 86 w 124"/>
                <a:gd name="T51" fmla="*/ 26 h 136"/>
                <a:gd name="T52" fmla="*/ 82 w 124"/>
                <a:gd name="T53" fmla="*/ 14 h 136"/>
                <a:gd name="T54" fmla="*/ 76 w 124"/>
                <a:gd name="T55" fmla="*/ 6 h 136"/>
                <a:gd name="T56" fmla="*/ 67 w 124"/>
                <a:gd name="T57" fmla="*/ 2 h 136"/>
                <a:gd name="T58" fmla="*/ 57 w 124"/>
                <a:gd name="T59" fmla="*/ 0 h 136"/>
                <a:gd name="T60" fmla="*/ 2 w 124"/>
                <a:gd name="T61" fmla="*/ 0 h 1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24"/>
                <a:gd name="T94" fmla="*/ 0 h 136"/>
                <a:gd name="T95" fmla="*/ 124 w 124"/>
                <a:gd name="T96" fmla="*/ 136 h 1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24" h="136">
                  <a:moveTo>
                    <a:pt x="3" y="0"/>
                  </a:moveTo>
                  <a:lnTo>
                    <a:pt x="3" y="31"/>
                  </a:lnTo>
                  <a:lnTo>
                    <a:pt x="83" y="31"/>
                  </a:lnTo>
                  <a:lnTo>
                    <a:pt x="85" y="31"/>
                  </a:lnTo>
                  <a:lnTo>
                    <a:pt x="88" y="32"/>
                  </a:lnTo>
                  <a:lnTo>
                    <a:pt x="91" y="34"/>
                  </a:lnTo>
                  <a:lnTo>
                    <a:pt x="92" y="37"/>
                  </a:lnTo>
                  <a:lnTo>
                    <a:pt x="92" y="43"/>
                  </a:lnTo>
                  <a:lnTo>
                    <a:pt x="92" y="55"/>
                  </a:lnTo>
                  <a:lnTo>
                    <a:pt x="92" y="68"/>
                  </a:lnTo>
                  <a:lnTo>
                    <a:pt x="92" y="76"/>
                  </a:lnTo>
                  <a:lnTo>
                    <a:pt x="92" y="77"/>
                  </a:lnTo>
                  <a:lnTo>
                    <a:pt x="89" y="80"/>
                  </a:lnTo>
                  <a:lnTo>
                    <a:pt x="86" y="82"/>
                  </a:lnTo>
                  <a:lnTo>
                    <a:pt x="80" y="83"/>
                  </a:lnTo>
                  <a:lnTo>
                    <a:pt x="79" y="83"/>
                  </a:lnTo>
                  <a:lnTo>
                    <a:pt x="0" y="104"/>
                  </a:lnTo>
                  <a:lnTo>
                    <a:pt x="8" y="136"/>
                  </a:lnTo>
                  <a:lnTo>
                    <a:pt x="86" y="115"/>
                  </a:lnTo>
                  <a:lnTo>
                    <a:pt x="85" y="115"/>
                  </a:lnTo>
                  <a:lnTo>
                    <a:pt x="104" y="109"/>
                  </a:lnTo>
                  <a:lnTo>
                    <a:pt x="116" y="98"/>
                  </a:lnTo>
                  <a:lnTo>
                    <a:pt x="122" y="89"/>
                  </a:lnTo>
                  <a:lnTo>
                    <a:pt x="124" y="80"/>
                  </a:lnTo>
                  <a:lnTo>
                    <a:pt x="124" y="37"/>
                  </a:lnTo>
                  <a:lnTo>
                    <a:pt x="119" y="20"/>
                  </a:lnTo>
                  <a:lnTo>
                    <a:pt x="110" y="8"/>
                  </a:lnTo>
                  <a:lnTo>
                    <a:pt x="97" y="2"/>
                  </a:lnTo>
                  <a:lnTo>
                    <a:pt x="83"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Freeform 63"/>
            <p:cNvSpPr>
              <a:spLocks/>
            </p:cNvSpPr>
            <p:nvPr/>
          </p:nvSpPr>
          <p:spPr bwMode="auto">
            <a:xfrm>
              <a:off x="4065" y="2827"/>
              <a:ext cx="103" cy="114"/>
            </a:xfrm>
            <a:custGeom>
              <a:avLst/>
              <a:gdLst>
                <a:gd name="T0" fmla="*/ 28 w 123"/>
                <a:gd name="T1" fmla="*/ 0 h 136"/>
                <a:gd name="T2" fmla="*/ 19 w 123"/>
                <a:gd name="T3" fmla="*/ 2 h 136"/>
                <a:gd name="T4" fmla="*/ 9 w 123"/>
                <a:gd name="T5" fmla="*/ 6 h 136"/>
                <a:gd name="T6" fmla="*/ 3 w 123"/>
                <a:gd name="T7" fmla="*/ 14 h 136"/>
                <a:gd name="T8" fmla="*/ 0 w 123"/>
                <a:gd name="T9" fmla="*/ 26 h 136"/>
                <a:gd name="T10" fmla="*/ 0 w 123"/>
                <a:gd name="T11" fmla="*/ 55 h 136"/>
                <a:gd name="T12" fmla="*/ 1 w 123"/>
                <a:gd name="T13" fmla="*/ 62 h 136"/>
                <a:gd name="T14" fmla="*/ 5 w 123"/>
                <a:gd name="T15" fmla="*/ 69 h 136"/>
                <a:gd name="T16" fmla="*/ 13 w 123"/>
                <a:gd name="T17" fmla="*/ 76 h 136"/>
                <a:gd name="T18" fmla="*/ 26 w 123"/>
                <a:gd name="T19" fmla="*/ 80 h 136"/>
                <a:gd name="T20" fmla="*/ 26 w 123"/>
                <a:gd name="T21" fmla="*/ 80 h 136"/>
                <a:gd name="T22" fmla="*/ 81 w 123"/>
                <a:gd name="T23" fmla="*/ 96 h 136"/>
                <a:gd name="T24" fmla="*/ 86 w 123"/>
                <a:gd name="T25" fmla="*/ 73 h 136"/>
                <a:gd name="T26" fmla="*/ 32 w 123"/>
                <a:gd name="T27" fmla="*/ 59 h 136"/>
                <a:gd name="T28" fmla="*/ 30 w 123"/>
                <a:gd name="T29" fmla="*/ 59 h 136"/>
                <a:gd name="T30" fmla="*/ 26 w 123"/>
                <a:gd name="T31" fmla="*/ 58 h 136"/>
                <a:gd name="T32" fmla="*/ 23 w 123"/>
                <a:gd name="T33" fmla="*/ 56 h 136"/>
                <a:gd name="T34" fmla="*/ 22 w 123"/>
                <a:gd name="T35" fmla="*/ 54 h 136"/>
                <a:gd name="T36" fmla="*/ 21 w 123"/>
                <a:gd name="T37" fmla="*/ 54 h 136"/>
                <a:gd name="T38" fmla="*/ 21 w 123"/>
                <a:gd name="T39" fmla="*/ 48 h 136"/>
                <a:gd name="T40" fmla="*/ 21 w 123"/>
                <a:gd name="T41" fmla="*/ 39 h 136"/>
                <a:gd name="T42" fmla="*/ 21 w 123"/>
                <a:gd name="T43" fmla="*/ 30 h 136"/>
                <a:gd name="T44" fmla="*/ 21 w 123"/>
                <a:gd name="T45" fmla="*/ 26 h 136"/>
                <a:gd name="T46" fmla="*/ 22 w 123"/>
                <a:gd name="T47" fmla="*/ 24 h 136"/>
                <a:gd name="T48" fmla="*/ 25 w 123"/>
                <a:gd name="T49" fmla="*/ 23 h 136"/>
                <a:gd name="T50" fmla="*/ 28 w 123"/>
                <a:gd name="T51" fmla="*/ 22 h 136"/>
                <a:gd name="T52" fmla="*/ 28 w 123"/>
                <a:gd name="T53" fmla="*/ 22 h 136"/>
                <a:gd name="T54" fmla="*/ 84 w 123"/>
                <a:gd name="T55" fmla="*/ 22 h 136"/>
                <a:gd name="T56" fmla="*/ 84 w 123"/>
                <a:gd name="T57" fmla="*/ 0 h 136"/>
                <a:gd name="T58" fmla="*/ 28 w 123"/>
                <a:gd name="T59" fmla="*/ 0 h 1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3"/>
                <a:gd name="T91" fmla="*/ 0 h 136"/>
                <a:gd name="T92" fmla="*/ 123 w 123"/>
                <a:gd name="T93" fmla="*/ 136 h 1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3" h="136">
                  <a:moveTo>
                    <a:pt x="40" y="0"/>
                  </a:moveTo>
                  <a:lnTo>
                    <a:pt x="27" y="2"/>
                  </a:lnTo>
                  <a:lnTo>
                    <a:pt x="13" y="8"/>
                  </a:lnTo>
                  <a:lnTo>
                    <a:pt x="4" y="20"/>
                  </a:lnTo>
                  <a:lnTo>
                    <a:pt x="0" y="37"/>
                  </a:lnTo>
                  <a:lnTo>
                    <a:pt x="0" y="79"/>
                  </a:lnTo>
                  <a:lnTo>
                    <a:pt x="1" y="88"/>
                  </a:lnTo>
                  <a:lnTo>
                    <a:pt x="7" y="98"/>
                  </a:lnTo>
                  <a:lnTo>
                    <a:pt x="19" y="109"/>
                  </a:lnTo>
                  <a:lnTo>
                    <a:pt x="37" y="115"/>
                  </a:lnTo>
                  <a:lnTo>
                    <a:pt x="116" y="136"/>
                  </a:lnTo>
                  <a:lnTo>
                    <a:pt x="123" y="104"/>
                  </a:lnTo>
                  <a:lnTo>
                    <a:pt x="45" y="83"/>
                  </a:lnTo>
                  <a:lnTo>
                    <a:pt x="43" y="83"/>
                  </a:lnTo>
                  <a:lnTo>
                    <a:pt x="37" y="82"/>
                  </a:lnTo>
                  <a:lnTo>
                    <a:pt x="34" y="80"/>
                  </a:lnTo>
                  <a:lnTo>
                    <a:pt x="31" y="77"/>
                  </a:lnTo>
                  <a:lnTo>
                    <a:pt x="30" y="76"/>
                  </a:lnTo>
                  <a:lnTo>
                    <a:pt x="30" y="68"/>
                  </a:lnTo>
                  <a:lnTo>
                    <a:pt x="30" y="55"/>
                  </a:lnTo>
                  <a:lnTo>
                    <a:pt x="30" y="43"/>
                  </a:lnTo>
                  <a:lnTo>
                    <a:pt x="30" y="37"/>
                  </a:lnTo>
                  <a:lnTo>
                    <a:pt x="31" y="34"/>
                  </a:lnTo>
                  <a:lnTo>
                    <a:pt x="36" y="32"/>
                  </a:lnTo>
                  <a:lnTo>
                    <a:pt x="39" y="31"/>
                  </a:lnTo>
                  <a:lnTo>
                    <a:pt x="40" y="31"/>
                  </a:lnTo>
                  <a:lnTo>
                    <a:pt x="119" y="31"/>
                  </a:lnTo>
                  <a:lnTo>
                    <a:pt x="119"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64"/>
            <p:cNvSpPr>
              <a:spLocks/>
            </p:cNvSpPr>
            <p:nvPr/>
          </p:nvSpPr>
          <p:spPr bwMode="auto">
            <a:xfrm>
              <a:off x="4120" y="2627"/>
              <a:ext cx="666" cy="834"/>
            </a:xfrm>
            <a:custGeom>
              <a:avLst/>
              <a:gdLst>
                <a:gd name="T0" fmla="*/ 251 w 799"/>
                <a:gd name="T1" fmla="*/ 0 h 1000"/>
                <a:gd name="T2" fmla="*/ 201 w 799"/>
                <a:gd name="T3" fmla="*/ 3 h 1000"/>
                <a:gd name="T4" fmla="*/ 152 w 799"/>
                <a:gd name="T5" fmla="*/ 8 h 1000"/>
                <a:gd name="T6" fmla="*/ 108 w 799"/>
                <a:gd name="T7" fmla="*/ 17 h 1000"/>
                <a:gd name="T8" fmla="*/ 68 w 799"/>
                <a:gd name="T9" fmla="*/ 28 h 1000"/>
                <a:gd name="T10" fmla="*/ 37 w 799"/>
                <a:gd name="T11" fmla="*/ 42 h 1000"/>
                <a:gd name="T12" fmla="*/ 13 w 799"/>
                <a:gd name="T13" fmla="*/ 57 h 1000"/>
                <a:gd name="T14" fmla="*/ 3 w 799"/>
                <a:gd name="T15" fmla="*/ 77 h 1000"/>
                <a:gd name="T16" fmla="*/ 0 w 799"/>
                <a:gd name="T17" fmla="*/ 149 h 1000"/>
                <a:gd name="T18" fmla="*/ 5 w 799"/>
                <a:gd name="T19" fmla="*/ 167 h 1000"/>
                <a:gd name="T20" fmla="*/ 19 w 799"/>
                <a:gd name="T21" fmla="*/ 183 h 1000"/>
                <a:gd name="T22" fmla="*/ 19 w 799"/>
                <a:gd name="T23" fmla="*/ 615 h 1000"/>
                <a:gd name="T24" fmla="*/ 32 w 799"/>
                <a:gd name="T25" fmla="*/ 635 h 1000"/>
                <a:gd name="T26" fmla="*/ 53 w 799"/>
                <a:gd name="T27" fmla="*/ 651 h 1000"/>
                <a:gd name="T28" fmla="*/ 83 w 799"/>
                <a:gd name="T29" fmla="*/ 666 h 1000"/>
                <a:gd name="T30" fmla="*/ 119 w 799"/>
                <a:gd name="T31" fmla="*/ 678 h 1000"/>
                <a:gd name="T32" fmla="*/ 161 w 799"/>
                <a:gd name="T33" fmla="*/ 686 h 1000"/>
                <a:gd name="T34" fmla="*/ 206 w 799"/>
                <a:gd name="T35" fmla="*/ 693 h 1000"/>
                <a:gd name="T36" fmla="*/ 253 w 799"/>
                <a:gd name="T37" fmla="*/ 696 h 1000"/>
                <a:gd name="T38" fmla="*/ 301 w 799"/>
                <a:gd name="T39" fmla="*/ 696 h 1000"/>
                <a:gd name="T40" fmla="*/ 348 w 799"/>
                <a:gd name="T41" fmla="*/ 693 h 1000"/>
                <a:gd name="T42" fmla="*/ 394 w 799"/>
                <a:gd name="T43" fmla="*/ 686 h 1000"/>
                <a:gd name="T44" fmla="*/ 436 w 799"/>
                <a:gd name="T45" fmla="*/ 678 h 1000"/>
                <a:gd name="T46" fmla="*/ 473 w 799"/>
                <a:gd name="T47" fmla="*/ 666 h 1000"/>
                <a:gd name="T48" fmla="*/ 502 w 799"/>
                <a:gd name="T49" fmla="*/ 651 h 1000"/>
                <a:gd name="T50" fmla="*/ 523 w 799"/>
                <a:gd name="T51" fmla="*/ 635 h 1000"/>
                <a:gd name="T52" fmla="*/ 535 w 799"/>
                <a:gd name="T53" fmla="*/ 615 h 1000"/>
                <a:gd name="T54" fmla="*/ 536 w 799"/>
                <a:gd name="T55" fmla="*/ 183 h 1000"/>
                <a:gd name="T56" fmla="*/ 549 w 799"/>
                <a:gd name="T57" fmla="*/ 167 h 1000"/>
                <a:gd name="T58" fmla="*/ 555 w 799"/>
                <a:gd name="T59" fmla="*/ 149 h 1000"/>
                <a:gd name="T60" fmla="*/ 553 w 799"/>
                <a:gd name="T61" fmla="*/ 77 h 1000"/>
                <a:gd name="T62" fmla="*/ 541 w 799"/>
                <a:gd name="T63" fmla="*/ 57 h 1000"/>
                <a:gd name="T64" fmla="*/ 518 w 799"/>
                <a:gd name="T65" fmla="*/ 42 h 1000"/>
                <a:gd name="T66" fmla="*/ 486 w 799"/>
                <a:gd name="T67" fmla="*/ 28 h 1000"/>
                <a:gd name="T68" fmla="*/ 448 w 799"/>
                <a:gd name="T69" fmla="*/ 17 h 1000"/>
                <a:gd name="T70" fmla="*/ 403 w 799"/>
                <a:gd name="T71" fmla="*/ 8 h 1000"/>
                <a:gd name="T72" fmla="*/ 354 w 799"/>
                <a:gd name="T73" fmla="*/ 3 h 1000"/>
                <a:gd name="T74" fmla="*/ 303 w 799"/>
                <a:gd name="T75" fmla="*/ 0 h 10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99"/>
                <a:gd name="T115" fmla="*/ 0 h 1000"/>
                <a:gd name="T116" fmla="*/ 799 w 799"/>
                <a:gd name="T117" fmla="*/ 1000 h 10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99" h="1000">
                  <a:moveTo>
                    <a:pt x="399" y="0"/>
                  </a:moveTo>
                  <a:lnTo>
                    <a:pt x="361" y="0"/>
                  </a:lnTo>
                  <a:lnTo>
                    <a:pt x="325" y="1"/>
                  </a:lnTo>
                  <a:lnTo>
                    <a:pt x="289" y="4"/>
                  </a:lnTo>
                  <a:lnTo>
                    <a:pt x="253" y="7"/>
                  </a:lnTo>
                  <a:lnTo>
                    <a:pt x="218" y="12"/>
                  </a:lnTo>
                  <a:lnTo>
                    <a:pt x="186" y="18"/>
                  </a:lnTo>
                  <a:lnTo>
                    <a:pt x="155" y="24"/>
                  </a:lnTo>
                  <a:lnTo>
                    <a:pt x="125" y="31"/>
                  </a:lnTo>
                  <a:lnTo>
                    <a:pt x="98" y="40"/>
                  </a:lnTo>
                  <a:lnTo>
                    <a:pt x="74" y="49"/>
                  </a:lnTo>
                  <a:lnTo>
                    <a:pt x="53" y="60"/>
                  </a:lnTo>
                  <a:lnTo>
                    <a:pt x="34" y="70"/>
                  </a:lnTo>
                  <a:lnTo>
                    <a:pt x="19" y="82"/>
                  </a:lnTo>
                  <a:lnTo>
                    <a:pt x="9" y="96"/>
                  </a:lnTo>
                  <a:lnTo>
                    <a:pt x="3" y="110"/>
                  </a:lnTo>
                  <a:lnTo>
                    <a:pt x="0" y="125"/>
                  </a:lnTo>
                  <a:lnTo>
                    <a:pt x="0" y="215"/>
                  </a:lnTo>
                  <a:lnTo>
                    <a:pt x="1" y="228"/>
                  </a:lnTo>
                  <a:lnTo>
                    <a:pt x="7" y="240"/>
                  </a:lnTo>
                  <a:lnTo>
                    <a:pt x="16" y="251"/>
                  </a:lnTo>
                  <a:lnTo>
                    <a:pt x="27" y="263"/>
                  </a:lnTo>
                  <a:lnTo>
                    <a:pt x="27" y="868"/>
                  </a:lnTo>
                  <a:lnTo>
                    <a:pt x="28" y="884"/>
                  </a:lnTo>
                  <a:lnTo>
                    <a:pt x="36" y="898"/>
                  </a:lnTo>
                  <a:lnTo>
                    <a:pt x="45" y="913"/>
                  </a:lnTo>
                  <a:lnTo>
                    <a:pt x="59" y="925"/>
                  </a:lnTo>
                  <a:lnTo>
                    <a:pt x="77" y="937"/>
                  </a:lnTo>
                  <a:lnTo>
                    <a:pt x="96" y="947"/>
                  </a:lnTo>
                  <a:lnTo>
                    <a:pt x="119" y="958"/>
                  </a:lnTo>
                  <a:lnTo>
                    <a:pt x="144" y="967"/>
                  </a:lnTo>
                  <a:lnTo>
                    <a:pt x="171" y="975"/>
                  </a:lnTo>
                  <a:lnTo>
                    <a:pt x="200" y="981"/>
                  </a:lnTo>
                  <a:lnTo>
                    <a:pt x="232" y="987"/>
                  </a:lnTo>
                  <a:lnTo>
                    <a:pt x="263" y="991"/>
                  </a:lnTo>
                  <a:lnTo>
                    <a:pt x="296" y="996"/>
                  </a:lnTo>
                  <a:lnTo>
                    <a:pt x="329" y="999"/>
                  </a:lnTo>
                  <a:lnTo>
                    <a:pt x="364" y="1000"/>
                  </a:lnTo>
                  <a:lnTo>
                    <a:pt x="399" y="1000"/>
                  </a:lnTo>
                  <a:lnTo>
                    <a:pt x="433" y="1000"/>
                  </a:lnTo>
                  <a:lnTo>
                    <a:pt x="468" y="999"/>
                  </a:lnTo>
                  <a:lnTo>
                    <a:pt x="502" y="996"/>
                  </a:lnTo>
                  <a:lnTo>
                    <a:pt x="535" y="991"/>
                  </a:lnTo>
                  <a:lnTo>
                    <a:pt x="567" y="987"/>
                  </a:lnTo>
                  <a:lnTo>
                    <a:pt x="599" y="981"/>
                  </a:lnTo>
                  <a:lnTo>
                    <a:pt x="627" y="975"/>
                  </a:lnTo>
                  <a:lnTo>
                    <a:pt x="654" y="967"/>
                  </a:lnTo>
                  <a:lnTo>
                    <a:pt x="680" y="958"/>
                  </a:lnTo>
                  <a:lnTo>
                    <a:pt x="702" y="947"/>
                  </a:lnTo>
                  <a:lnTo>
                    <a:pt x="722" y="937"/>
                  </a:lnTo>
                  <a:lnTo>
                    <a:pt x="740" y="925"/>
                  </a:lnTo>
                  <a:lnTo>
                    <a:pt x="754" y="913"/>
                  </a:lnTo>
                  <a:lnTo>
                    <a:pt x="763" y="898"/>
                  </a:lnTo>
                  <a:lnTo>
                    <a:pt x="770" y="884"/>
                  </a:lnTo>
                  <a:lnTo>
                    <a:pt x="772" y="868"/>
                  </a:lnTo>
                  <a:lnTo>
                    <a:pt x="772" y="263"/>
                  </a:lnTo>
                  <a:lnTo>
                    <a:pt x="782" y="251"/>
                  </a:lnTo>
                  <a:lnTo>
                    <a:pt x="791" y="240"/>
                  </a:lnTo>
                  <a:lnTo>
                    <a:pt x="797" y="228"/>
                  </a:lnTo>
                  <a:lnTo>
                    <a:pt x="799" y="215"/>
                  </a:lnTo>
                  <a:lnTo>
                    <a:pt x="799" y="125"/>
                  </a:lnTo>
                  <a:lnTo>
                    <a:pt x="796" y="110"/>
                  </a:lnTo>
                  <a:lnTo>
                    <a:pt x="790" y="96"/>
                  </a:lnTo>
                  <a:lnTo>
                    <a:pt x="779" y="82"/>
                  </a:lnTo>
                  <a:lnTo>
                    <a:pt x="764" y="70"/>
                  </a:lnTo>
                  <a:lnTo>
                    <a:pt x="746" y="60"/>
                  </a:lnTo>
                  <a:lnTo>
                    <a:pt x="725" y="49"/>
                  </a:lnTo>
                  <a:lnTo>
                    <a:pt x="699" y="40"/>
                  </a:lnTo>
                  <a:lnTo>
                    <a:pt x="674" y="31"/>
                  </a:lnTo>
                  <a:lnTo>
                    <a:pt x="644" y="24"/>
                  </a:lnTo>
                  <a:lnTo>
                    <a:pt x="612" y="18"/>
                  </a:lnTo>
                  <a:lnTo>
                    <a:pt x="579" y="12"/>
                  </a:lnTo>
                  <a:lnTo>
                    <a:pt x="544" y="7"/>
                  </a:lnTo>
                  <a:lnTo>
                    <a:pt x="510" y="4"/>
                  </a:lnTo>
                  <a:lnTo>
                    <a:pt x="472" y="1"/>
                  </a:lnTo>
                  <a:lnTo>
                    <a:pt x="436" y="0"/>
                  </a:lnTo>
                  <a:lnTo>
                    <a:pt x="39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65"/>
            <p:cNvSpPr>
              <a:spLocks/>
            </p:cNvSpPr>
            <p:nvPr/>
          </p:nvSpPr>
          <p:spPr bwMode="auto">
            <a:xfrm>
              <a:off x="4177" y="2868"/>
              <a:ext cx="551" cy="558"/>
            </a:xfrm>
            <a:custGeom>
              <a:avLst/>
              <a:gdLst>
                <a:gd name="T0" fmla="*/ 458 w 661"/>
                <a:gd name="T1" fmla="*/ 408 h 669"/>
                <a:gd name="T2" fmla="*/ 450 w 661"/>
                <a:gd name="T3" fmla="*/ 418 h 669"/>
                <a:gd name="T4" fmla="*/ 434 w 661"/>
                <a:gd name="T5" fmla="*/ 429 h 669"/>
                <a:gd name="T6" fmla="*/ 411 w 661"/>
                <a:gd name="T7" fmla="*/ 439 h 669"/>
                <a:gd name="T8" fmla="*/ 382 w 661"/>
                <a:gd name="T9" fmla="*/ 449 h 669"/>
                <a:gd name="T10" fmla="*/ 345 w 661"/>
                <a:gd name="T11" fmla="*/ 455 h 669"/>
                <a:gd name="T12" fmla="*/ 303 w 661"/>
                <a:gd name="T13" fmla="*/ 462 h 669"/>
                <a:gd name="T14" fmla="*/ 256 w 661"/>
                <a:gd name="T15" fmla="*/ 465 h 669"/>
                <a:gd name="T16" fmla="*/ 203 w 661"/>
                <a:gd name="T17" fmla="*/ 465 h 669"/>
                <a:gd name="T18" fmla="*/ 157 w 661"/>
                <a:gd name="T19" fmla="*/ 462 h 669"/>
                <a:gd name="T20" fmla="*/ 115 w 661"/>
                <a:gd name="T21" fmla="*/ 455 h 669"/>
                <a:gd name="T22" fmla="*/ 78 w 661"/>
                <a:gd name="T23" fmla="*/ 449 h 669"/>
                <a:gd name="T24" fmla="*/ 48 w 661"/>
                <a:gd name="T25" fmla="*/ 439 h 669"/>
                <a:gd name="T26" fmla="*/ 25 w 661"/>
                <a:gd name="T27" fmla="*/ 429 h 669"/>
                <a:gd name="T28" fmla="*/ 9 w 661"/>
                <a:gd name="T29" fmla="*/ 418 h 669"/>
                <a:gd name="T30" fmla="*/ 1 w 661"/>
                <a:gd name="T31" fmla="*/ 408 h 669"/>
                <a:gd name="T32" fmla="*/ 0 w 661"/>
                <a:gd name="T33" fmla="*/ 0 h 669"/>
                <a:gd name="T34" fmla="*/ 22 w 661"/>
                <a:gd name="T35" fmla="*/ 8 h 669"/>
                <a:gd name="T36" fmla="*/ 46 w 661"/>
                <a:gd name="T37" fmla="*/ 15 h 669"/>
                <a:gd name="T38" fmla="*/ 73 w 661"/>
                <a:gd name="T39" fmla="*/ 22 h 669"/>
                <a:gd name="T40" fmla="*/ 103 w 661"/>
                <a:gd name="T41" fmla="*/ 28 h 669"/>
                <a:gd name="T42" fmla="*/ 133 w 661"/>
                <a:gd name="T43" fmla="*/ 30 h 669"/>
                <a:gd name="T44" fmla="*/ 164 w 661"/>
                <a:gd name="T45" fmla="*/ 33 h 669"/>
                <a:gd name="T46" fmla="*/ 198 w 661"/>
                <a:gd name="T47" fmla="*/ 34 h 669"/>
                <a:gd name="T48" fmla="*/ 230 w 661"/>
                <a:gd name="T49" fmla="*/ 36 h 669"/>
                <a:gd name="T50" fmla="*/ 263 w 661"/>
                <a:gd name="T51" fmla="*/ 34 h 669"/>
                <a:gd name="T52" fmla="*/ 295 w 661"/>
                <a:gd name="T53" fmla="*/ 33 h 669"/>
                <a:gd name="T54" fmla="*/ 328 w 661"/>
                <a:gd name="T55" fmla="*/ 30 h 669"/>
                <a:gd name="T56" fmla="*/ 358 w 661"/>
                <a:gd name="T57" fmla="*/ 28 h 669"/>
                <a:gd name="T58" fmla="*/ 388 w 661"/>
                <a:gd name="T59" fmla="*/ 22 h 669"/>
                <a:gd name="T60" fmla="*/ 413 w 661"/>
                <a:gd name="T61" fmla="*/ 15 h 669"/>
                <a:gd name="T62" fmla="*/ 438 w 661"/>
                <a:gd name="T63" fmla="*/ 8 h 669"/>
                <a:gd name="T64" fmla="*/ 459 w 661"/>
                <a:gd name="T65" fmla="*/ 0 h 6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61"/>
                <a:gd name="T100" fmla="*/ 0 h 669"/>
                <a:gd name="T101" fmla="*/ 661 w 661"/>
                <a:gd name="T102" fmla="*/ 669 h 66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61" h="669">
                  <a:moveTo>
                    <a:pt x="661" y="579"/>
                  </a:moveTo>
                  <a:lnTo>
                    <a:pt x="660" y="586"/>
                  </a:lnTo>
                  <a:lnTo>
                    <a:pt x="655" y="594"/>
                  </a:lnTo>
                  <a:lnTo>
                    <a:pt x="648" y="601"/>
                  </a:lnTo>
                  <a:lnTo>
                    <a:pt x="639" y="609"/>
                  </a:lnTo>
                  <a:lnTo>
                    <a:pt x="625" y="616"/>
                  </a:lnTo>
                  <a:lnTo>
                    <a:pt x="610" y="624"/>
                  </a:lnTo>
                  <a:lnTo>
                    <a:pt x="592" y="631"/>
                  </a:lnTo>
                  <a:lnTo>
                    <a:pt x="573" y="637"/>
                  </a:lnTo>
                  <a:lnTo>
                    <a:pt x="550" y="645"/>
                  </a:lnTo>
                  <a:lnTo>
                    <a:pt x="525" y="651"/>
                  </a:lnTo>
                  <a:lnTo>
                    <a:pt x="497" y="655"/>
                  </a:lnTo>
                  <a:lnTo>
                    <a:pt x="467" y="660"/>
                  </a:lnTo>
                  <a:lnTo>
                    <a:pt x="436" y="664"/>
                  </a:lnTo>
                  <a:lnTo>
                    <a:pt x="403" y="666"/>
                  </a:lnTo>
                  <a:lnTo>
                    <a:pt x="368" y="669"/>
                  </a:lnTo>
                  <a:lnTo>
                    <a:pt x="331" y="669"/>
                  </a:lnTo>
                  <a:lnTo>
                    <a:pt x="293" y="669"/>
                  </a:lnTo>
                  <a:lnTo>
                    <a:pt x="258" y="666"/>
                  </a:lnTo>
                  <a:lnTo>
                    <a:pt x="225" y="664"/>
                  </a:lnTo>
                  <a:lnTo>
                    <a:pt x="194" y="660"/>
                  </a:lnTo>
                  <a:lnTo>
                    <a:pt x="165" y="655"/>
                  </a:lnTo>
                  <a:lnTo>
                    <a:pt x="138" y="651"/>
                  </a:lnTo>
                  <a:lnTo>
                    <a:pt x="112" y="645"/>
                  </a:lnTo>
                  <a:lnTo>
                    <a:pt x="90" y="637"/>
                  </a:lnTo>
                  <a:lnTo>
                    <a:pt x="69" y="631"/>
                  </a:lnTo>
                  <a:lnTo>
                    <a:pt x="51" y="624"/>
                  </a:lnTo>
                  <a:lnTo>
                    <a:pt x="36" y="616"/>
                  </a:lnTo>
                  <a:lnTo>
                    <a:pt x="24" y="609"/>
                  </a:lnTo>
                  <a:lnTo>
                    <a:pt x="13" y="601"/>
                  </a:lnTo>
                  <a:lnTo>
                    <a:pt x="6" y="594"/>
                  </a:lnTo>
                  <a:lnTo>
                    <a:pt x="1" y="586"/>
                  </a:lnTo>
                  <a:lnTo>
                    <a:pt x="0" y="579"/>
                  </a:lnTo>
                  <a:lnTo>
                    <a:pt x="0" y="0"/>
                  </a:lnTo>
                  <a:lnTo>
                    <a:pt x="15" y="6"/>
                  </a:lnTo>
                  <a:lnTo>
                    <a:pt x="31" y="12"/>
                  </a:lnTo>
                  <a:lnTo>
                    <a:pt x="48" y="18"/>
                  </a:lnTo>
                  <a:lnTo>
                    <a:pt x="66" y="22"/>
                  </a:lnTo>
                  <a:lnTo>
                    <a:pt x="85" y="27"/>
                  </a:lnTo>
                  <a:lnTo>
                    <a:pt x="105" y="31"/>
                  </a:lnTo>
                  <a:lnTo>
                    <a:pt x="126" y="34"/>
                  </a:lnTo>
                  <a:lnTo>
                    <a:pt x="147" y="39"/>
                  </a:lnTo>
                  <a:lnTo>
                    <a:pt x="168" y="42"/>
                  </a:lnTo>
                  <a:lnTo>
                    <a:pt x="191" y="43"/>
                  </a:lnTo>
                  <a:lnTo>
                    <a:pt x="213" y="46"/>
                  </a:lnTo>
                  <a:lnTo>
                    <a:pt x="236" y="48"/>
                  </a:lnTo>
                  <a:lnTo>
                    <a:pt x="260" y="49"/>
                  </a:lnTo>
                  <a:lnTo>
                    <a:pt x="284" y="49"/>
                  </a:lnTo>
                  <a:lnTo>
                    <a:pt x="306" y="51"/>
                  </a:lnTo>
                  <a:lnTo>
                    <a:pt x="331" y="51"/>
                  </a:lnTo>
                  <a:lnTo>
                    <a:pt x="355" y="51"/>
                  </a:lnTo>
                  <a:lnTo>
                    <a:pt x="379" y="49"/>
                  </a:lnTo>
                  <a:lnTo>
                    <a:pt x="403" y="49"/>
                  </a:lnTo>
                  <a:lnTo>
                    <a:pt x="425" y="48"/>
                  </a:lnTo>
                  <a:lnTo>
                    <a:pt x="449" y="46"/>
                  </a:lnTo>
                  <a:lnTo>
                    <a:pt x="472" y="43"/>
                  </a:lnTo>
                  <a:lnTo>
                    <a:pt x="494" y="42"/>
                  </a:lnTo>
                  <a:lnTo>
                    <a:pt x="516" y="39"/>
                  </a:lnTo>
                  <a:lnTo>
                    <a:pt x="537" y="34"/>
                  </a:lnTo>
                  <a:lnTo>
                    <a:pt x="558" y="31"/>
                  </a:lnTo>
                  <a:lnTo>
                    <a:pt x="577" y="27"/>
                  </a:lnTo>
                  <a:lnTo>
                    <a:pt x="595" y="22"/>
                  </a:lnTo>
                  <a:lnTo>
                    <a:pt x="613" y="18"/>
                  </a:lnTo>
                  <a:lnTo>
                    <a:pt x="631" y="12"/>
                  </a:lnTo>
                  <a:lnTo>
                    <a:pt x="646" y="6"/>
                  </a:lnTo>
                  <a:lnTo>
                    <a:pt x="661" y="0"/>
                  </a:lnTo>
                  <a:lnTo>
                    <a:pt x="661" y="579"/>
                  </a:ln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66"/>
            <p:cNvSpPr>
              <a:spLocks/>
            </p:cNvSpPr>
            <p:nvPr/>
          </p:nvSpPr>
          <p:spPr bwMode="auto">
            <a:xfrm>
              <a:off x="4177" y="2868"/>
              <a:ext cx="551" cy="558"/>
            </a:xfrm>
            <a:custGeom>
              <a:avLst/>
              <a:gdLst>
                <a:gd name="T0" fmla="*/ 458 w 661"/>
                <a:gd name="T1" fmla="*/ 408 h 669"/>
                <a:gd name="T2" fmla="*/ 450 w 661"/>
                <a:gd name="T3" fmla="*/ 418 h 669"/>
                <a:gd name="T4" fmla="*/ 434 w 661"/>
                <a:gd name="T5" fmla="*/ 429 h 669"/>
                <a:gd name="T6" fmla="*/ 411 w 661"/>
                <a:gd name="T7" fmla="*/ 439 h 669"/>
                <a:gd name="T8" fmla="*/ 382 w 661"/>
                <a:gd name="T9" fmla="*/ 449 h 669"/>
                <a:gd name="T10" fmla="*/ 345 w 661"/>
                <a:gd name="T11" fmla="*/ 455 h 669"/>
                <a:gd name="T12" fmla="*/ 303 w 661"/>
                <a:gd name="T13" fmla="*/ 462 h 669"/>
                <a:gd name="T14" fmla="*/ 256 w 661"/>
                <a:gd name="T15" fmla="*/ 465 h 669"/>
                <a:gd name="T16" fmla="*/ 203 w 661"/>
                <a:gd name="T17" fmla="*/ 465 h 669"/>
                <a:gd name="T18" fmla="*/ 157 w 661"/>
                <a:gd name="T19" fmla="*/ 462 h 669"/>
                <a:gd name="T20" fmla="*/ 115 w 661"/>
                <a:gd name="T21" fmla="*/ 455 h 669"/>
                <a:gd name="T22" fmla="*/ 78 w 661"/>
                <a:gd name="T23" fmla="*/ 449 h 669"/>
                <a:gd name="T24" fmla="*/ 48 w 661"/>
                <a:gd name="T25" fmla="*/ 439 h 669"/>
                <a:gd name="T26" fmla="*/ 25 w 661"/>
                <a:gd name="T27" fmla="*/ 429 h 669"/>
                <a:gd name="T28" fmla="*/ 9 w 661"/>
                <a:gd name="T29" fmla="*/ 418 h 669"/>
                <a:gd name="T30" fmla="*/ 1 w 661"/>
                <a:gd name="T31" fmla="*/ 408 h 669"/>
                <a:gd name="T32" fmla="*/ 0 w 661"/>
                <a:gd name="T33" fmla="*/ 0 h 669"/>
                <a:gd name="T34" fmla="*/ 22 w 661"/>
                <a:gd name="T35" fmla="*/ 8 h 669"/>
                <a:gd name="T36" fmla="*/ 46 w 661"/>
                <a:gd name="T37" fmla="*/ 15 h 669"/>
                <a:gd name="T38" fmla="*/ 73 w 661"/>
                <a:gd name="T39" fmla="*/ 22 h 669"/>
                <a:gd name="T40" fmla="*/ 103 w 661"/>
                <a:gd name="T41" fmla="*/ 28 h 669"/>
                <a:gd name="T42" fmla="*/ 133 w 661"/>
                <a:gd name="T43" fmla="*/ 30 h 669"/>
                <a:gd name="T44" fmla="*/ 164 w 661"/>
                <a:gd name="T45" fmla="*/ 33 h 669"/>
                <a:gd name="T46" fmla="*/ 198 w 661"/>
                <a:gd name="T47" fmla="*/ 34 h 669"/>
                <a:gd name="T48" fmla="*/ 230 w 661"/>
                <a:gd name="T49" fmla="*/ 36 h 669"/>
                <a:gd name="T50" fmla="*/ 263 w 661"/>
                <a:gd name="T51" fmla="*/ 34 h 669"/>
                <a:gd name="T52" fmla="*/ 295 w 661"/>
                <a:gd name="T53" fmla="*/ 33 h 669"/>
                <a:gd name="T54" fmla="*/ 328 w 661"/>
                <a:gd name="T55" fmla="*/ 30 h 669"/>
                <a:gd name="T56" fmla="*/ 358 w 661"/>
                <a:gd name="T57" fmla="*/ 28 h 669"/>
                <a:gd name="T58" fmla="*/ 388 w 661"/>
                <a:gd name="T59" fmla="*/ 22 h 669"/>
                <a:gd name="T60" fmla="*/ 413 w 661"/>
                <a:gd name="T61" fmla="*/ 15 h 669"/>
                <a:gd name="T62" fmla="*/ 438 w 661"/>
                <a:gd name="T63" fmla="*/ 8 h 669"/>
                <a:gd name="T64" fmla="*/ 459 w 661"/>
                <a:gd name="T65" fmla="*/ 0 h 6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61"/>
                <a:gd name="T100" fmla="*/ 0 h 669"/>
                <a:gd name="T101" fmla="*/ 661 w 661"/>
                <a:gd name="T102" fmla="*/ 669 h 66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61" h="669">
                  <a:moveTo>
                    <a:pt x="661" y="579"/>
                  </a:moveTo>
                  <a:lnTo>
                    <a:pt x="660" y="586"/>
                  </a:lnTo>
                  <a:lnTo>
                    <a:pt x="655" y="594"/>
                  </a:lnTo>
                  <a:lnTo>
                    <a:pt x="648" y="601"/>
                  </a:lnTo>
                  <a:lnTo>
                    <a:pt x="639" y="609"/>
                  </a:lnTo>
                  <a:lnTo>
                    <a:pt x="625" y="616"/>
                  </a:lnTo>
                  <a:lnTo>
                    <a:pt x="610" y="624"/>
                  </a:lnTo>
                  <a:lnTo>
                    <a:pt x="592" y="631"/>
                  </a:lnTo>
                  <a:lnTo>
                    <a:pt x="573" y="637"/>
                  </a:lnTo>
                  <a:lnTo>
                    <a:pt x="550" y="645"/>
                  </a:lnTo>
                  <a:lnTo>
                    <a:pt x="525" y="651"/>
                  </a:lnTo>
                  <a:lnTo>
                    <a:pt x="497" y="655"/>
                  </a:lnTo>
                  <a:lnTo>
                    <a:pt x="467" y="660"/>
                  </a:lnTo>
                  <a:lnTo>
                    <a:pt x="436" y="664"/>
                  </a:lnTo>
                  <a:lnTo>
                    <a:pt x="403" y="666"/>
                  </a:lnTo>
                  <a:lnTo>
                    <a:pt x="368" y="669"/>
                  </a:lnTo>
                  <a:lnTo>
                    <a:pt x="331" y="669"/>
                  </a:lnTo>
                  <a:lnTo>
                    <a:pt x="293" y="669"/>
                  </a:lnTo>
                  <a:lnTo>
                    <a:pt x="258" y="666"/>
                  </a:lnTo>
                  <a:lnTo>
                    <a:pt x="225" y="664"/>
                  </a:lnTo>
                  <a:lnTo>
                    <a:pt x="194" y="660"/>
                  </a:lnTo>
                  <a:lnTo>
                    <a:pt x="165" y="655"/>
                  </a:lnTo>
                  <a:lnTo>
                    <a:pt x="138" y="651"/>
                  </a:lnTo>
                  <a:lnTo>
                    <a:pt x="112" y="645"/>
                  </a:lnTo>
                  <a:lnTo>
                    <a:pt x="90" y="637"/>
                  </a:lnTo>
                  <a:lnTo>
                    <a:pt x="69" y="631"/>
                  </a:lnTo>
                  <a:lnTo>
                    <a:pt x="51" y="624"/>
                  </a:lnTo>
                  <a:lnTo>
                    <a:pt x="36" y="616"/>
                  </a:lnTo>
                  <a:lnTo>
                    <a:pt x="24" y="609"/>
                  </a:lnTo>
                  <a:lnTo>
                    <a:pt x="13" y="601"/>
                  </a:lnTo>
                  <a:lnTo>
                    <a:pt x="6" y="594"/>
                  </a:lnTo>
                  <a:lnTo>
                    <a:pt x="1" y="586"/>
                  </a:lnTo>
                  <a:lnTo>
                    <a:pt x="0" y="579"/>
                  </a:lnTo>
                  <a:lnTo>
                    <a:pt x="0" y="0"/>
                  </a:lnTo>
                  <a:lnTo>
                    <a:pt x="15" y="6"/>
                  </a:lnTo>
                  <a:lnTo>
                    <a:pt x="31" y="12"/>
                  </a:lnTo>
                  <a:lnTo>
                    <a:pt x="48" y="18"/>
                  </a:lnTo>
                  <a:lnTo>
                    <a:pt x="66" y="22"/>
                  </a:lnTo>
                  <a:lnTo>
                    <a:pt x="85" y="27"/>
                  </a:lnTo>
                  <a:lnTo>
                    <a:pt x="105" y="31"/>
                  </a:lnTo>
                  <a:lnTo>
                    <a:pt x="126" y="34"/>
                  </a:lnTo>
                  <a:lnTo>
                    <a:pt x="147" y="39"/>
                  </a:lnTo>
                  <a:lnTo>
                    <a:pt x="168" y="42"/>
                  </a:lnTo>
                  <a:lnTo>
                    <a:pt x="191" y="43"/>
                  </a:lnTo>
                  <a:lnTo>
                    <a:pt x="213" y="46"/>
                  </a:lnTo>
                  <a:lnTo>
                    <a:pt x="236" y="48"/>
                  </a:lnTo>
                  <a:lnTo>
                    <a:pt x="260" y="49"/>
                  </a:lnTo>
                  <a:lnTo>
                    <a:pt x="284" y="49"/>
                  </a:lnTo>
                  <a:lnTo>
                    <a:pt x="306" y="51"/>
                  </a:lnTo>
                  <a:lnTo>
                    <a:pt x="331" y="51"/>
                  </a:lnTo>
                  <a:lnTo>
                    <a:pt x="355" y="51"/>
                  </a:lnTo>
                  <a:lnTo>
                    <a:pt x="379" y="49"/>
                  </a:lnTo>
                  <a:lnTo>
                    <a:pt x="403" y="49"/>
                  </a:lnTo>
                  <a:lnTo>
                    <a:pt x="425" y="48"/>
                  </a:lnTo>
                  <a:lnTo>
                    <a:pt x="449" y="46"/>
                  </a:lnTo>
                  <a:lnTo>
                    <a:pt x="472" y="43"/>
                  </a:lnTo>
                  <a:lnTo>
                    <a:pt x="494" y="42"/>
                  </a:lnTo>
                  <a:lnTo>
                    <a:pt x="516" y="39"/>
                  </a:lnTo>
                  <a:lnTo>
                    <a:pt x="537" y="34"/>
                  </a:lnTo>
                  <a:lnTo>
                    <a:pt x="558" y="31"/>
                  </a:lnTo>
                  <a:lnTo>
                    <a:pt x="577" y="27"/>
                  </a:lnTo>
                  <a:lnTo>
                    <a:pt x="595" y="22"/>
                  </a:lnTo>
                  <a:lnTo>
                    <a:pt x="613" y="18"/>
                  </a:lnTo>
                  <a:lnTo>
                    <a:pt x="631" y="12"/>
                  </a:lnTo>
                  <a:lnTo>
                    <a:pt x="646" y="6"/>
                  </a:lnTo>
                  <a:lnTo>
                    <a:pt x="661" y="0"/>
                  </a:lnTo>
                  <a:lnTo>
                    <a:pt x="661" y="579"/>
                  </a:lnTo>
                  <a:close/>
                </a:path>
              </a:pathLst>
            </a:custGeom>
            <a:solidFill>
              <a:srgbClr val="47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Freeform 67"/>
            <p:cNvSpPr>
              <a:spLocks/>
            </p:cNvSpPr>
            <p:nvPr/>
          </p:nvSpPr>
          <p:spPr bwMode="auto">
            <a:xfrm>
              <a:off x="4229" y="2953"/>
              <a:ext cx="102" cy="383"/>
            </a:xfrm>
            <a:custGeom>
              <a:avLst/>
              <a:gdLst>
                <a:gd name="T0" fmla="*/ 85 w 122"/>
                <a:gd name="T1" fmla="*/ 276 h 459"/>
                <a:gd name="T2" fmla="*/ 84 w 122"/>
                <a:gd name="T3" fmla="*/ 285 h 459"/>
                <a:gd name="T4" fmla="*/ 82 w 122"/>
                <a:gd name="T5" fmla="*/ 293 h 459"/>
                <a:gd name="T6" fmla="*/ 78 w 122"/>
                <a:gd name="T7" fmla="*/ 300 h 459"/>
                <a:gd name="T8" fmla="*/ 73 w 122"/>
                <a:gd name="T9" fmla="*/ 307 h 459"/>
                <a:gd name="T10" fmla="*/ 66 w 122"/>
                <a:gd name="T11" fmla="*/ 312 h 459"/>
                <a:gd name="T12" fmla="*/ 59 w 122"/>
                <a:gd name="T13" fmla="*/ 316 h 459"/>
                <a:gd name="T14" fmla="*/ 51 w 122"/>
                <a:gd name="T15" fmla="*/ 318 h 459"/>
                <a:gd name="T16" fmla="*/ 43 w 122"/>
                <a:gd name="T17" fmla="*/ 320 h 459"/>
                <a:gd name="T18" fmla="*/ 43 w 122"/>
                <a:gd name="T19" fmla="*/ 320 h 459"/>
                <a:gd name="T20" fmla="*/ 34 w 122"/>
                <a:gd name="T21" fmla="*/ 318 h 459"/>
                <a:gd name="T22" fmla="*/ 26 w 122"/>
                <a:gd name="T23" fmla="*/ 316 h 459"/>
                <a:gd name="T24" fmla="*/ 19 w 122"/>
                <a:gd name="T25" fmla="*/ 312 h 459"/>
                <a:gd name="T26" fmla="*/ 13 w 122"/>
                <a:gd name="T27" fmla="*/ 307 h 459"/>
                <a:gd name="T28" fmla="*/ 7 w 122"/>
                <a:gd name="T29" fmla="*/ 300 h 459"/>
                <a:gd name="T30" fmla="*/ 3 w 122"/>
                <a:gd name="T31" fmla="*/ 293 h 459"/>
                <a:gd name="T32" fmla="*/ 1 w 122"/>
                <a:gd name="T33" fmla="*/ 285 h 459"/>
                <a:gd name="T34" fmla="*/ 0 w 122"/>
                <a:gd name="T35" fmla="*/ 276 h 459"/>
                <a:gd name="T36" fmla="*/ 0 w 122"/>
                <a:gd name="T37" fmla="*/ 42 h 459"/>
                <a:gd name="T38" fmla="*/ 1 w 122"/>
                <a:gd name="T39" fmla="*/ 33 h 459"/>
                <a:gd name="T40" fmla="*/ 3 w 122"/>
                <a:gd name="T41" fmla="*/ 25 h 459"/>
                <a:gd name="T42" fmla="*/ 7 w 122"/>
                <a:gd name="T43" fmla="*/ 19 h 459"/>
                <a:gd name="T44" fmla="*/ 13 w 122"/>
                <a:gd name="T45" fmla="*/ 13 h 459"/>
                <a:gd name="T46" fmla="*/ 19 w 122"/>
                <a:gd name="T47" fmla="*/ 7 h 459"/>
                <a:gd name="T48" fmla="*/ 26 w 122"/>
                <a:gd name="T49" fmla="*/ 3 h 459"/>
                <a:gd name="T50" fmla="*/ 34 w 122"/>
                <a:gd name="T51" fmla="*/ 1 h 459"/>
                <a:gd name="T52" fmla="*/ 43 w 122"/>
                <a:gd name="T53" fmla="*/ 0 h 459"/>
                <a:gd name="T54" fmla="*/ 43 w 122"/>
                <a:gd name="T55" fmla="*/ 0 h 459"/>
                <a:gd name="T56" fmla="*/ 51 w 122"/>
                <a:gd name="T57" fmla="*/ 1 h 459"/>
                <a:gd name="T58" fmla="*/ 59 w 122"/>
                <a:gd name="T59" fmla="*/ 3 h 459"/>
                <a:gd name="T60" fmla="*/ 66 w 122"/>
                <a:gd name="T61" fmla="*/ 7 h 459"/>
                <a:gd name="T62" fmla="*/ 73 w 122"/>
                <a:gd name="T63" fmla="*/ 13 h 459"/>
                <a:gd name="T64" fmla="*/ 78 w 122"/>
                <a:gd name="T65" fmla="*/ 19 h 459"/>
                <a:gd name="T66" fmla="*/ 82 w 122"/>
                <a:gd name="T67" fmla="*/ 25 h 459"/>
                <a:gd name="T68" fmla="*/ 84 w 122"/>
                <a:gd name="T69" fmla="*/ 33 h 459"/>
                <a:gd name="T70" fmla="*/ 85 w 122"/>
                <a:gd name="T71" fmla="*/ 42 h 459"/>
                <a:gd name="T72" fmla="*/ 85 w 122"/>
                <a:gd name="T73" fmla="*/ 276 h 4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2"/>
                <a:gd name="T112" fmla="*/ 0 h 459"/>
                <a:gd name="T113" fmla="*/ 122 w 122"/>
                <a:gd name="T114" fmla="*/ 459 h 4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2" h="459">
                  <a:moveTo>
                    <a:pt x="122" y="397"/>
                  </a:moveTo>
                  <a:lnTo>
                    <a:pt x="120" y="409"/>
                  </a:lnTo>
                  <a:lnTo>
                    <a:pt x="117" y="421"/>
                  </a:lnTo>
                  <a:lnTo>
                    <a:pt x="111" y="432"/>
                  </a:lnTo>
                  <a:lnTo>
                    <a:pt x="104" y="441"/>
                  </a:lnTo>
                  <a:lnTo>
                    <a:pt x="95" y="448"/>
                  </a:lnTo>
                  <a:lnTo>
                    <a:pt x="85" y="454"/>
                  </a:lnTo>
                  <a:lnTo>
                    <a:pt x="73" y="457"/>
                  </a:lnTo>
                  <a:lnTo>
                    <a:pt x="61" y="459"/>
                  </a:lnTo>
                  <a:lnTo>
                    <a:pt x="49" y="457"/>
                  </a:lnTo>
                  <a:lnTo>
                    <a:pt x="37" y="454"/>
                  </a:lnTo>
                  <a:lnTo>
                    <a:pt x="27" y="448"/>
                  </a:lnTo>
                  <a:lnTo>
                    <a:pt x="18" y="441"/>
                  </a:lnTo>
                  <a:lnTo>
                    <a:pt x="10" y="432"/>
                  </a:lnTo>
                  <a:lnTo>
                    <a:pt x="4" y="421"/>
                  </a:lnTo>
                  <a:lnTo>
                    <a:pt x="1" y="409"/>
                  </a:lnTo>
                  <a:lnTo>
                    <a:pt x="0" y="397"/>
                  </a:lnTo>
                  <a:lnTo>
                    <a:pt x="0" y="60"/>
                  </a:lnTo>
                  <a:lnTo>
                    <a:pt x="1" y="48"/>
                  </a:lnTo>
                  <a:lnTo>
                    <a:pt x="4" y="36"/>
                  </a:lnTo>
                  <a:lnTo>
                    <a:pt x="10" y="27"/>
                  </a:lnTo>
                  <a:lnTo>
                    <a:pt x="18" y="18"/>
                  </a:lnTo>
                  <a:lnTo>
                    <a:pt x="27" y="10"/>
                  </a:lnTo>
                  <a:lnTo>
                    <a:pt x="37" y="4"/>
                  </a:lnTo>
                  <a:lnTo>
                    <a:pt x="49" y="1"/>
                  </a:lnTo>
                  <a:lnTo>
                    <a:pt x="61" y="0"/>
                  </a:lnTo>
                  <a:lnTo>
                    <a:pt x="73" y="1"/>
                  </a:lnTo>
                  <a:lnTo>
                    <a:pt x="85" y="4"/>
                  </a:lnTo>
                  <a:lnTo>
                    <a:pt x="95" y="10"/>
                  </a:lnTo>
                  <a:lnTo>
                    <a:pt x="104" y="18"/>
                  </a:lnTo>
                  <a:lnTo>
                    <a:pt x="111" y="27"/>
                  </a:lnTo>
                  <a:lnTo>
                    <a:pt x="117" y="36"/>
                  </a:lnTo>
                  <a:lnTo>
                    <a:pt x="120" y="48"/>
                  </a:lnTo>
                  <a:lnTo>
                    <a:pt x="122" y="60"/>
                  </a:lnTo>
                  <a:lnTo>
                    <a:pt x="122" y="397"/>
                  </a:lnTo>
                  <a:close/>
                </a:path>
              </a:pathLst>
            </a:custGeom>
            <a:solidFill>
              <a:srgbClr val="2BC1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68"/>
            <p:cNvSpPr>
              <a:spLocks/>
            </p:cNvSpPr>
            <p:nvPr/>
          </p:nvSpPr>
          <p:spPr bwMode="auto">
            <a:xfrm>
              <a:off x="4398" y="2978"/>
              <a:ext cx="100" cy="385"/>
            </a:xfrm>
            <a:custGeom>
              <a:avLst/>
              <a:gdLst>
                <a:gd name="T0" fmla="*/ 83 w 120"/>
                <a:gd name="T1" fmla="*/ 278 h 462"/>
                <a:gd name="T2" fmla="*/ 83 w 120"/>
                <a:gd name="T3" fmla="*/ 286 h 462"/>
                <a:gd name="T4" fmla="*/ 81 w 120"/>
                <a:gd name="T5" fmla="*/ 294 h 462"/>
                <a:gd name="T6" fmla="*/ 77 w 120"/>
                <a:gd name="T7" fmla="*/ 303 h 462"/>
                <a:gd name="T8" fmla="*/ 71 w 120"/>
                <a:gd name="T9" fmla="*/ 308 h 462"/>
                <a:gd name="T10" fmla="*/ 65 w 120"/>
                <a:gd name="T11" fmla="*/ 313 h 462"/>
                <a:gd name="T12" fmla="*/ 58 w 120"/>
                <a:gd name="T13" fmla="*/ 318 h 462"/>
                <a:gd name="T14" fmla="*/ 49 w 120"/>
                <a:gd name="T15" fmla="*/ 319 h 462"/>
                <a:gd name="T16" fmla="*/ 40 w 120"/>
                <a:gd name="T17" fmla="*/ 321 h 462"/>
                <a:gd name="T18" fmla="*/ 40 w 120"/>
                <a:gd name="T19" fmla="*/ 321 h 462"/>
                <a:gd name="T20" fmla="*/ 32 w 120"/>
                <a:gd name="T21" fmla="*/ 319 h 462"/>
                <a:gd name="T22" fmla="*/ 25 w 120"/>
                <a:gd name="T23" fmla="*/ 318 h 462"/>
                <a:gd name="T24" fmla="*/ 18 w 120"/>
                <a:gd name="T25" fmla="*/ 313 h 462"/>
                <a:gd name="T26" fmla="*/ 13 w 120"/>
                <a:gd name="T27" fmla="*/ 308 h 462"/>
                <a:gd name="T28" fmla="*/ 7 w 120"/>
                <a:gd name="T29" fmla="*/ 303 h 462"/>
                <a:gd name="T30" fmla="*/ 3 w 120"/>
                <a:gd name="T31" fmla="*/ 294 h 462"/>
                <a:gd name="T32" fmla="*/ 1 w 120"/>
                <a:gd name="T33" fmla="*/ 286 h 462"/>
                <a:gd name="T34" fmla="*/ 0 w 120"/>
                <a:gd name="T35" fmla="*/ 278 h 462"/>
                <a:gd name="T36" fmla="*/ 0 w 120"/>
                <a:gd name="T37" fmla="*/ 43 h 462"/>
                <a:gd name="T38" fmla="*/ 1 w 120"/>
                <a:gd name="T39" fmla="*/ 35 h 462"/>
                <a:gd name="T40" fmla="*/ 3 w 120"/>
                <a:gd name="T41" fmla="*/ 27 h 462"/>
                <a:gd name="T42" fmla="*/ 7 w 120"/>
                <a:gd name="T43" fmla="*/ 19 h 462"/>
                <a:gd name="T44" fmla="*/ 13 w 120"/>
                <a:gd name="T45" fmla="*/ 13 h 462"/>
                <a:gd name="T46" fmla="*/ 18 w 120"/>
                <a:gd name="T47" fmla="*/ 7 h 462"/>
                <a:gd name="T48" fmla="*/ 25 w 120"/>
                <a:gd name="T49" fmla="*/ 3 h 462"/>
                <a:gd name="T50" fmla="*/ 32 w 120"/>
                <a:gd name="T51" fmla="*/ 1 h 462"/>
                <a:gd name="T52" fmla="*/ 40 w 120"/>
                <a:gd name="T53" fmla="*/ 0 h 462"/>
                <a:gd name="T54" fmla="*/ 40 w 120"/>
                <a:gd name="T55" fmla="*/ 0 h 462"/>
                <a:gd name="T56" fmla="*/ 49 w 120"/>
                <a:gd name="T57" fmla="*/ 1 h 462"/>
                <a:gd name="T58" fmla="*/ 58 w 120"/>
                <a:gd name="T59" fmla="*/ 3 h 462"/>
                <a:gd name="T60" fmla="*/ 65 w 120"/>
                <a:gd name="T61" fmla="*/ 7 h 462"/>
                <a:gd name="T62" fmla="*/ 71 w 120"/>
                <a:gd name="T63" fmla="*/ 13 h 462"/>
                <a:gd name="T64" fmla="*/ 77 w 120"/>
                <a:gd name="T65" fmla="*/ 19 h 462"/>
                <a:gd name="T66" fmla="*/ 81 w 120"/>
                <a:gd name="T67" fmla="*/ 27 h 462"/>
                <a:gd name="T68" fmla="*/ 83 w 120"/>
                <a:gd name="T69" fmla="*/ 35 h 462"/>
                <a:gd name="T70" fmla="*/ 83 w 120"/>
                <a:gd name="T71" fmla="*/ 43 h 462"/>
                <a:gd name="T72" fmla="*/ 83 w 120"/>
                <a:gd name="T73" fmla="*/ 278 h 46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
                <a:gd name="T112" fmla="*/ 0 h 462"/>
                <a:gd name="T113" fmla="*/ 120 w 120"/>
                <a:gd name="T114" fmla="*/ 462 h 46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 h="462">
                  <a:moveTo>
                    <a:pt x="120" y="400"/>
                  </a:moveTo>
                  <a:lnTo>
                    <a:pt x="119" y="412"/>
                  </a:lnTo>
                  <a:lnTo>
                    <a:pt x="116" y="424"/>
                  </a:lnTo>
                  <a:lnTo>
                    <a:pt x="110" y="435"/>
                  </a:lnTo>
                  <a:lnTo>
                    <a:pt x="102" y="444"/>
                  </a:lnTo>
                  <a:lnTo>
                    <a:pt x="93" y="451"/>
                  </a:lnTo>
                  <a:lnTo>
                    <a:pt x="83" y="457"/>
                  </a:lnTo>
                  <a:lnTo>
                    <a:pt x="71" y="460"/>
                  </a:lnTo>
                  <a:lnTo>
                    <a:pt x="58" y="462"/>
                  </a:lnTo>
                  <a:lnTo>
                    <a:pt x="46" y="460"/>
                  </a:lnTo>
                  <a:lnTo>
                    <a:pt x="36" y="457"/>
                  </a:lnTo>
                  <a:lnTo>
                    <a:pt x="25" y="451"/>
                  </a:lnTo>
                  <a:lnTo>
                    <a:pt x="18" y="444"/>
                  </a:lnTo>
                  <a:lnTo>
                    <a:pt x="10" y="435"/>
                  </a:lnTo>
                  <a:lnTo>
                    <a:pt x="4" y="424"/>
                  </a:lnTo>
                  <a:lnTo>
                    <a:pt x="1" y="412"/>
                  </a:lnTo>
                  <a:lnTo>
                    <a:pt x="0" y="400"/>
                  </a:lnTo>
                  <a:lnTo>
                    <a:pt x="0" y="62"/>
                  </a:lnTo>
                  <a:lnTo>
                    <a:pt x="1" y="50"/>
                  </a:lnTo>
                  <a:lnTo>
                    <a:pt x="4" y="38"/>
                  </a:lnTo>
                  <a:lnTo>
                    <a:pt x="10" y="27"/>
                  </a:lnTo>
                  <a:lnTo>
                    <a:pt x="18" y="18"/>
                  </a:lnTo>
                  <a:lnTo>
                    <a:pt x="25" y="10"/>
                  </a:lnTo>
                  <a:lnTo>
                    <a:pt x="36" y="4"/>
                  </a:lnTo>
                  <a:lnTo>
                    <a:pt x="46" y="1"/>
                  </a:lnTo>
                  <a:lnTo>
                    <a:pt x="58" y="0"/>
                  </a:lnTo>
                  <a:lnTo>
                    <a:pt x="71" y="1"/>
                  </a:lnTo>
                  <a:lnTo>
                    <a:pt x="83" y="4"/>
                  </a:lnTo>
                  <a:lnTo>
                    <a:pt x="93" y="10"/>
                  </a:lnTo>
                  <a:lnTo>
                    <a:pt x="102" y="18"/>
                  </a:lnTo>
                  <a:lnTo>
                    <a:pt x="110" y="27"/>
                  </a:lnTo>
                  <a:lnTo>
                    <a:pt x="116" y="38"/>
                  </a:lnTo>
                  <a:lnTo>
                    <a:pt x="119" y="50"/>
                  </a:lnTo>
                  <a:lnTo>
                    <a:pt x="120" y="62"/>
                  </a:lnTo>
                  <a:lnTo>
                    <a:pt x="120" y="400"/>
                  </a:lnTo>
                  <a:close/>
                </a:path>
              </a:pathLst>
            </a:custGeom>
            <a:solidFill>
              <a:srgbClr val="2BC1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 name="Freeform 69"/>
            <p:cNvSpPr>
              <a:spLocks/>
            </p:cNvSpPr>
            <p:nvPr/>
          </p:nvSpPr>
          <p:spPr bwMode="auto">
            <a:xfrm>
              <a:off x="4571" y="2957"/>
              <a:ext cx="102" cy="382"/>
            </a:xfrm>
            <a:custGeom>
              <a:avLst/>
              <a:gdLst>
                <a:gd name="T0" fmla="*/ 85 w 122"/>
                <a:gd name="T1" fmla="*/ 275 h 459"/>
                <a:gd name="T2" fmla="*/ 84 w 122"/>
                <a:gd name="T3" fmla="*/ 284 h 459"/>
                <a:gd name="T4" fmla="*/ 83 w 122"/>
                <a:gd name="T5" fmla="*/ 292 h 459"/>
                <a:gd name="T6" fmla="*/ 79 w 122"/>
                <a:gd name="T7" fmla="*/ 300 h 459"/>
                <a:gd name="T8" fmla="*/ 73 w 122"/>
                <a:gd name="T9" fmla="*/ 305 h 459"/>
                <a:gd name="T10" fmla="*/ 66 w 122"/>
                <a:gd name="T11" fmla="*/ 311 h 459"/>
                <a:gd name="T12" fmla="*/ 60 w 122"/>
                <a:gd name="T13" fmla="*/ 315 h 459"/>
                <a:gd name="T14" fmla="*/ 52 w 122"/>
                <a:gd name="T15" fmla="*/ 317 h 459"/>
                <a:gd name="T16" fmla="*/ 43 w 122"/>
                <a:gd name="T17" fmla="*/ 318 h 459"/>
                <a:gd name="T18" fmla="*/ 43 w 122"/>
                <a:gd name="T19" fmla="*/ 318 h 459"/>
                <a:gd name="T20" fmla="*/ 35 w 122"/>
                <a:gd name="T21" fmla="*/ 317 h 459"/>
                <a:gd name="T22" fmla="*/ 27 w 122"/>
                <a:gd name="T23" fmla="*/ 315 h 459"/>
                <a:gd name="T24" fmla="*/ 19 w 122"/>
                <a:gd name="T25" fmla="*/ 311 h 459"/>
                <a:gd name="T26" fmla="*/ 13 w 122"/>
                <a:gd name="T27" fmla="*/ 305 h 459"/>
                <a:gd name="T28" fmla="*/ 8 w 122"/>
                <a:gd name="T29" fmla="*/ 300 h 459"/>
                <a:gd name="T30" fmla="*/ 3 w 122"/>
                <a:gd name="T31" fmla="*/ 292 h 459"/>
                <a:gd name="T32" fmla="*/ 2 w 122"/>
                <a:gd name="T33" fmla="*/ 284 h 459"/>
                <a:gd name="T34" fmla="*/ 0 w 122"/>
                <a:gd name="T35" fmla="*/ 275 h 459"/>
                <a:gd name="T36" fmla="*/ 0 w 122"/>
                <a:gd name="T37" fmla="*/ 42 h 459"/>
                <a:gd name="T38" fmla="*/ 2 w 122"/>
                <a:gd name="T39" fmla="*/ 34 h 459"/>
                <a:gd name="T40" fmla="*/ 3 w 122"/>
                <a:gd name="T41" fmla="*/ 25 h 459"/>
                <a:gd name="T42" fmla="*/ 8 w 122"/>
                <a:gd name="T43" fmla="*/ 18 h 459"/>
                <a:gd name="T44" fmla="*/ 13 w 122"/>
                <a:gd name="T45" fmla="*/ 12 h 459"/>
                <a:gd name="T46" fmla="*/ 19 w 122"/>
                <a:gd name="T47" fmla="*/ 7 h 459"/>
                <a:gd name="T48" fmla="*/ 27 w 122"/>
                <a:gd name="T49" fmla="*/ 3 h 459"/>
                <a:gd name="T50" fmla="*/ 35 w 122"/>
                <a:gd name="T51" fmla="*/ 2 h 459"/>
                <a:gd name="T52" fmla="*/ 43 w 122"/>
                <a:gd name="T53" fmla="*/ 0 h 459"/>
                <a:gd name="T54" fmla="*/ 43 w 122"/>
                <a:gd name="T55" fmla="*/ 0 h 459"/>
                <a:gd name="T56" fmla="*/ 52 w 122"/>
                <a:gd name="T57" fmla="*/ 2 h 459"/>
                <a:gd name="T58" fmla="*/ 60 w 122"/>
                <a:gd name="T59" fmla="*/ 3 h 459"/>
                <a:gd name="T60" fmla="*/ 66 w 122"/>
                <a:gd name="T61" fmla="*/ 7 h 459"/>
                <a:gd name="T62" fmla="*/ 73 w 122"/>
                <a:gd name="T63" fmla="*/ 12 h 459"/>
                <a:gd name="T64" fmla="*/ 79 w 122"/>
                <a:gd name="T65" fmla="*/ 18 h 459"/>
                <a:gd name="T66" fmla="*/ 83 w 122"/>
                <a:gd name="T67" fmla="*/ 25 h 459"/>
                <a:gd name="T68" fmla="*/ 84 w 122"/>
                <a:gd name="T69" fmla="*/ 34 h 459"/>
                <a:gd name="T70" fmla="*/ 85 w 122"/>
                <a:gd name="T71" fmla="*/ 42 h 459"/>
                <a:gd name="T72" fmla="*/ 85 w 122"/>
                <a:gd name="T73" fmla="*/ 275 h 4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2"/>
                <a:gd name="T112" fmla="*/ 0 h 459"/>
                <a:gd name="T113" fmla="*/ 122 w 122"/>
                <a:gd name="T114" fmla="*/ 459 h 4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2" h="459">
                  <a:moveTo>
                    <a:pt x="122" y="398"/>
                  </a:moveTo>
                  <a:lnTo>
                    <a:pt x="121" y="410"/>
                  </a:lnTo>
                  <a:lnTo>
                    <a:pt x="118" y="422"/>
                  </a:lnTo>
                  <a:lnTo>
                    <a:pt x="112" y="432"/>
                  </a:lnTo>
                  <a:lnTo>
                    <a:pt x="104" y="441"/>
                  </a:lnTo>
                  <a:lnTo>
                    <a:pt x="95" y="449"/>
                  </a:lnTo>
                  <a:lnTo>
                    <a:pt x="86" y="455"/>
                  </a:lnTo>
                  <a:lnTo>
                    <a:pt x="74" y="458"/>
                  </a:lnTo>
                  <a:lnTo>
                    <a:pt x="62" y="459"/>
                  </a:lnTo>
                  <a:lnTo>
                    <a:pt x="50" y="458"/>
                  </a:lnTo>
                  <a:lnTo>
                    <a:pt x="38" y="455"/>
                  </a:lnTo>
                  <a:lnTo>
                    <a:pt x="27" y="449"/>
                  </a:lnTo>
                  <a:lnTo>
                    <a:pt x="18" y="441"/>
                  </a:lnTo>
                  <a:lnTo>
                    <a:pt x="11" y="432"/>
                  </a:lnTo>
                  <a:lnTo>
                    <a:pt x="5" y="422"/>
                  </a:lnTo>
                  <a:lnTo>
                    <a:pt x="2" y="410"/>
                  </a:lnTo>
                  <a:lnTo>
                    <a:pt x="0" y="398"/>
                  </a:lnTo>
                  <a:lnTo>
                    <a:pt x="0" y="61"/>
                  </a:lnTo>
                  <a:lnTo>
                    <a:pt x="2" y="49"/>
                  </a:lnTo>
                  <a:lnTo>
                    <a:pt x="5" y="36"/>
                  </a:lnTo>
                  <a:lnTo>
                    <a:pt x="11" y="26"/>
                  </a:lnTo>
                  <a:lnTo>
                    <a:pt x="18" y="17"/>
                  </a:lnTo>
                  <a:lnTo>
                    <a:pt x="27" y="11"/>
                  </a:lnTo>
                  <a:lnTo>
                    <a:pt x="38" y="5"/>
                  </a:lnTo>
                  <a:lnTo>
                    <a:pt x="50" y="2"/>
                  </a:lnTo>
                  <a:lnTo>
                    <a:pt x="62" y="0"/>
                  </a:lnTo>
                  <a:lnTo>
                    <a:pt x="74" y="2"/>
                  </a:lnTo>
                  <a:lnTo>
                    <a:pt x="86" y="5"/>
                  </a:lnTo>
                  <a:lnTo>
                    <a:pt x="95" y="11"/>
                  </a:lnTo>
                  <a:lnTo>
                    <a:pt x="104" y="17"/>
                  </a:lnTo>
                  <a:lnTo>
                    <a:pt x="112" y="26"/>
                  </a:lnTo>
                  <a:lnTo>
                    <a:pt x="118" y="36"/>
                  </a:lnTo>
                  <a:lnTo>
                    <a:pt x="121" y="49"/>
                  </a:lnTo>
                  <a:lnTo>
                    <a:pt x="122" y="61"/>
                  </a:lnTo>
                  <a:lnTo>
                    <a:pt x="122" y="398"/>
                  </a:lnTo>
                  <a:close/>
                </a:path>
              </a:pathLst>
            </a:custGeom>
            <a:solidFill>
              <a:srgbClr val="2BC1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70"/>
            <p:cNvSpPr>
              <a:spLocks/>
            </p:cNvSpPr>
            <p:nvPr/>
          </p:nvSpPr>
          <p:spPr bwMode="auto">
            <a:xfrm>
              <a:off x="4179" y="2868"/>
              <a:ext cx="549" cy="558"/>
            </a:xfrm>
            <a:custGeom>
              <a:avLst/>
              <a:gdLst>
                <a:gd name="T0" fmla="*/ 443 w 658"/>
                <a:gd name="T1" fmla="*/ 388 h 669"/>
                <a:gd name="T2" fmla="*/ 439 w 658"/>
                <a:gd name="T3" fmla="*/ 399 h 669"/>
                <a:gd name="T4" fmla="*/ 428 w 658"/>
                <a:gd name="T5" fmla="*/ 409 h 669"/>
                <a:gd name="T6" fmla="*/ 408 w 658"/>
                <a:gd name="T7" fmla="*/ 420 h 669"/>
                <a:gd name="T8" fmla="*/ 382 w 658"/>
                <a:gd name="T9" fmla="*/ 429 h 669"/>
                <a:gd name="T10" fmla="*/ 349 w 658"/>
                <a:gd name="T11" fmla="*/ 438 h 669"/>
                <a:gd name="T12" fmla="*/ 310 w 658"/>
                <a:gd name="T13" fmla="*/ 445 h 669"/>
                <a:gd name="T14" fmla="*/ 264 w 658"/>
                <a:gd name="T15" fmla="*/ 449 h 669"/>
                <a:gd name="T16" fmla="*/ 214 w 658"/>
                <a:gd name="T17" fmla="*/ 450 h 669"/>
                <a:gd name="T18" fmla="*/ 175 w 658"/>
                <a:gd name="T19" fmla="*/ 450 h 669"/>
                <a:gd name="T20" fmla="*/ 141 w 658"/>
                <a:gd name="T21" fmla="*/ 447 h 669"/>
                <a:gd name="T22" fmla="*/ 108 w 658"/>
                <a:gd name="T23" fmla="*/ 443 h 669"/>
                <a:gd name="T24" fmla="*/ 79 w 658"/>
                <a:gd name="T25" fmla="*/ 437 h 669"/>
                <a:gd name="T26" fmla="*/ 54 w 658"/>
                <a:gd name="T27" fmla="*/ 430 h 669"/>
                <a:gd name="T28" fmla="*/ 32 w 658"/>
                <a:gd name="T29" fmla="*/ 425 h 669"/>
                <a:gd name="T30" fmla="*/ 15 w 658"/>
                <a:gd name="T31" fmla="*/ 416 h 669"/>
                <a:gd name="T32" fmla="*/ 0 w 658"/>
                <a:gd name="T33" fmla="*/ 409 h 669"/>
                <a:gd name="T34" fmla="*/ 8 w 658"/>
                <a:gd name="T35" fmla="*/ 418 h 669"/>
                <a:gd name="T36" fmla="*/ 23 w 658"/>
                <a:gd name="T37" fmla="*/ 429 h 669"/>
                <a:gd name="T38" fmla="*/ 44 w 658"/>
                <a:gd name="T39" fmla="*/ 438 h 669"/>
                <a:gd name="T40" fmla="*/ 69 w 658"/>
                <a:gd name="T41" fmla="*/ 446 h 669"/>
                <a:gd name="T42" fmla="*/ 103 w 658"/>
                <a:gd name="T43" fmla="*/ 454 h 669"/>
                <a:gd name="T44" fmla="*/ 140 w 658"/>
                <a:gd name="T45" fmla="*/ 460 h 669"/>
                <a:gd name="T46" fmla="*/ 182 w 658"/>
                <a:gd name="T47" fmla="*/ 464 h 669"/>
                <a:gd name="T48" fmla="*/ 229 w 658"/>
                <a:gd name="T49" fmla="*/ 465 h 669"/>
                <a:gd name="T50" fmla="*/ 279 w 658"/>
                <a:gd name="T51" fmla="*/ 463 h 669"/>
                <a:gd name="T52" fmla="*/ 323 w 658"/>
                <a:gd name="T53" fmla="*/ 459 h 669"/>
                <a:gd name="T54" fmla="*/ 364 w 658"/>
                <a:gd name="T55" fmla="*/ 453 h 669"/>
                <a:gd name="T56" fmla="*/ 397 w 658"/>
                <a:gd name="T57" fmla="*/ 443 h 669"/>
                <a:gd name="T58" fmla="*/ 422 w 658"/>
                <a:gd name="T59" fmla="*/ 434 h 669"/>
                <a:gd name="T60" fmla="*/ 443 w 658"/>
                <a:gd name="T61" fmla="*/ 424 h 669"/>
                <a:gd name="T62" fmla="*/ 454 w 658"/>
                <a:gd name="T63" fmla="*/ 413 h 669"/>
                <a:gd name="T64" fmla="*/ 458 w 658"/>
                <a:gd name="T65" fmla="*/ 403 h 669"/>
                <a:gd name="T66" fmla="*/ 456 w 658"/>
                <a:gd name="T67" fmla="*/ 1 h 669"/>
                <a:gd name="T68" fmla="*/ 447 w 658"/>
                <a:gd name="T69" fmla="*/ 4 h 6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58"/>
                <a:gd name="T106" fmla="*/ 0 h 669"/>
                <a:gd name="T107" fmla="*/ 658 w 658"/>
                <a:gd name="T108" fmla="*/ 669 h 6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58" h="669">
                  <a:moveTo>
                    <a:pt x="637" y="7"/>
                  </a:moveTo>
                  <a:lnTo>
                    <a:pt x="637" y="558"/>
                  </a:lnTo>
                  <a:lnTo>
                    <a:pt x="636" y="565"/>
                  </a:lnTo>
                  <a:lnTo>
                    <a:pt x="631" y="573"/>
                  </a:lnTo>
                  <a:lnTo>
                    <a:pt x="624" y="580"/>
                  </a:lnTo>
                  <a:lnTo>
                    <a:pt x="615" y="588"/>
                  </a:lnTo>
                  <a:lnTo>
                    <a:pt x="601" y="595"/>
                  </a:lnTo>
                  <a:lnTo>
                    <a:pt x="586" y="603"/>
                  </a:lnTo>
                  <a:lnTo>
                    <a:pt x="568" y="610"/>
                  </a:lnTo>
                  <a:lnTo>
                    <a:pt x="549" y="616"/>
                  </a:lnTo>
                  <a:lnTo>
                    <a:pt x="526" y="624"/>
                  </a:lnTo>
                  <a:lnTo>
                    <a:pt x="501" y="630"/>
                  </a:lnTo>
                  <a:lnTo>
                    <a:pt x="473" y="634"/>
                  </a:lnTo>
                  <a:lnTo>
                    <a:pt x="445" y="639"/>
                  </a:lnTo>
                  <a:lnTo>
                    <a:pt x="413" y="643"/>
                  </a:lnTo>
                  <a:lnTo>
                    <a:pt x="380" y="645"/>
                  </a:lnTo>
                  <a:lnTo>
                    <a:pt x="346" y="648"/>
                  </a:lnTo>
                  <a:lnTo>
                    <a:pt x="308" y="648"/>
                  </a:lnTo>
                  <a:lnTo>
                    <a:pt x="279" y="648"/>
                  </a:lnTo>
                  <a:lnTo>
                    <a:pt x="252" y="646"/>
                  </a:lnTo>
                  <a:lnTo>
                    <a:pt x="227" y="645"/>
                  </a:lnTo>
                  <a:lnTo>
                    <a:pt x="203" y="643"/>
                  </a:lnTo>
                  <a:lnTo>
                    <a:pt x="179" y="640"/>
                  </a:lnTo>
                  <a:lnTo>
                    <a:pt x="156" y="637"/>
                  </a:lnTo>
                  <a:lnTo>
                    <a:pt x="135" y="633"/>
                  </a:lnTo>
                  <a:lnTo>
                    <a:pt x="114" y="628"/>
                  </a:lnTo>
                  <a:lnTo>
                    <a:pt x="96" y="625"/>
                  </a:lnTo>
                  <a:lnTo>
                    <a:pt x="78" y="619"/>
                  </a:lnTo>
                  <a:lnTo>
                    <a:pt x="61" y="615"/>
                  </a:lnTo>
                  <a:lnTo>
                    <a:pt x="46" y="610"/>
                  </a:lnTo>
                  <a:lnTo>
                    <a:pt x="33" y="604"/>
                  </a:lnTo>
                  <a:lnTo>
                    <a:pt x="21" y="598"/>
                  </a:lnTo>
                  <a:lnTo>
                    <a:pt x="9" y="594"/>
                  </a:lnTo>
                  <a:lnTo>
                    <a:pt x="0" y="588"/>
                  </a:lnTo>
                  <a:lnTo>
                    <a:pt x="4" y="595"/>
                  </a:lnTo>
                  <a:lnTo>
                    <a:pt x="12" y="601"/>
                  </a:lnTo>
                  <a:lnTo>
                    <a:pt x="21" y="609"/>
                  </a:lnTo>
                  <a:lnTo>
                    <a:pt x="33" y="616"/>
                  </a:lnTo>
                  <a:lnTo>
                    <a:pt x="46" y="622"/>
                  </a:lnTo>
                  <a:lnTo>
                    <a:pt x="63" y="630"/>
                  </a:lnTo>
                  <a:lnTo>
                    <a:pt x="81" y="636"/>
                  </a:lnTo>
                  <a:lnTo>
                    <a:pt x="100" y="642"/>
                  </a:lnTo>
                  <a:lnTo>
                    <a:pt x="123" y="648"/>
                  </a:lnTo>
                  <a:lnTo>
                    <a:pt x="147" y="652"/>
                  </a:lnTo>
                  <a:lnTo>
                    <a:pt x="173" y="657"/>
                  </a:lnTo>
                  <a:lnTo>
                    <a:pt x="201" y="661"/>
                  </a:lnTo>
                  <a:lnTo>
                    <a:pt x="230" y="664"/>
                  </a:lnTo>
                  <a:lnTo>
                    <a:pt x="261" y="667"/>
                  </a:lnTo>
                  <a:lnTo>
                    <a:pt x="293" y="669"/>
                  </a:lnTo>
                  <a:lnTo>
                    <a:pt x="328" y="669"/>
                  </a:lnTo>
                  <a:lnTo>
                    <a:pt x="365" y="669"/>
                  </a:lnTo>
                  <a:lnTo>
                    <a:pt x="400" y="666"/>
                  </a:lnTo>
                  <a:lnTo>
                    <a:pt x="433" y="664"/>
                  </a:lnTo>
                  <a:lnTo>
                    <a:pt x="464" y="660"/>
                  </a:lnTo>
                  <a:lnTo>
                    <a:pt x="494" y="655"/>
                  </a:lnTo>
                  <a:lnTo>
                    <a:pt x="522" y="651"/>
                  </a:lnTo>
                  <a:lnTo>
                    <a:pt x="547" y="645"/>
                  </a:lnTo>
                  <a:lnTo>
                    <a:pt x="570" y="637"/>
                  </a:lnTo>
                  <a:lnTo>
                    <a:pt x="589" y="631"/>
                  </a:lnTo>
                  <a:lnTo>
                    <a:pt x="607" y="624"/>
                  </a:lnTo>
                  <a:lnTo>
                    <a:pt x="622" y="616"/>
                  </a:lnTo>
                  <a:lnTo>
                    <a:pt x="636" y="609"/>
                  </a:lnTo>
                  <a:lnTo>
                    <a:pt x="645" y="601"/>
                  </a:lnTo>
                  <a:lnTo>
                    <a:pt x="652" y="594"/>
                  </a:lnTo>
                  <a:lnTo>
                    <a:pt x="657" y="586"/>
                  </a:lnTo>
                  <a:lnTo>
                    <a:pt x="658" y="579"/>
                  </a:lnTo>
                  <a:lnTo>
                    <a:pt x="658" y="0"/>
                  </a:lnTo>
                  <a:lnTo>
                    <a:pt x="654" y="1"/>
                  </a:lnTo>
                  <a:lnTo>
                    <a:pt x="648" y="3"/>
                  </a:lnTo>
                  <a:lnTo>
                    <a:pt x="643" y="6"/>
                  </a:lnTo>
                  <a:lnTo>
                    <a:pt x="637"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71"/>
            <p:cNvSpPr>
              <a:spLocks/>
            </p:cNvSpPr>
            <p:nvPr/>
          </p:nvSpPr>
          <p:spPr bwMode="auto">
            <a:xfrm>
              <a:off x="4389" y="2976"/>
              <a:ext cx="57" cy="383"/>
            </a:xfrm>
            <a:custGeom>
              <a:avLst/>
              <a:gdLst>
                <a:gd name="T0" fmla="*/ 18 w 68"/>
                <a:gd name="T1" fmla="*/ 273 h 460"/>
                <a:gd name="T2" fmla="*/ 18 w 68"/>
                <a:gd name="T3" fmla="*/ 45 h 460"/>
                <a:gd name="T4" fmla="*/ 20 w 68"/>
                <a:gd name="T5" fmla="*/ 28 h 460"/>
                <a:gd name="T6" fmla="*/ 27 w 68"/>
                <a:gd name="T7" fmla="*/ 14 h 460"/>
                <a:gd name="T8" fmla="*/ 36 w 68"/>
                <a:gd name="T9" fmla="*/ 5 h 460"/>
                <a:gd name="T10" fmla="*/ 48 w 68"/>
                <a:gd name="T11" fmla="*/ 1 h 460"/>
                <a:gd name="T12" fmla="*/ 46 w 68"/>
                <a:gd name="T13" fmla="*/ 1 h 460"/>
                <a:gd name="T14" fmla="*/ 45 w 68"/>
                <a:gd name="T15" fmla="*/ 0 h 460"/>
                <a:gd name="T16" fmla="*/ 44 w 68"/>
                <a:gd name="T17" fmla="*/ 0 h 460"/>
                <a:gd name="T18" fmla="*/ 42 w 68"/>
                <a:gd name="T19" fmla="*/ 0 h 460"/>
                <a:gd name="T20" fmla="*/ 34 w 68"/>
                <a:gd name="T21" fmla="*/ 1 h 460"/>
                <a:gd name="T22" fmla="*/ 27 w 68"/>
                <a:gd name="T23" fmla="*/ 2 h 460"/>
                <a:gd name="T24" fmla="*/ 19 w 68"/>
                <a:gd name="T25" fmla="*/ 7 h 460"/>
                <a:gd name="T26" fmla="*/ 13 w 68"/>
                <a:gd name="T27" fmla="*/ 12 h 460"/>
                <a:gd name="T28" fmla="*/ 8 w 68"/>
                <a:gd name="T29" fmla="*/ 20 h 460"/>
                <a:gd name="T30" fmla="*/ 3 w 68"/>
                <a:gd name="T31" fmla="*/ 27 h 460"/>
                <a:gd name="T32" fmla="*/ 2 w 68"/>
                <a:gd name="T33" fmla="*/ 35 h 460"/>
                <a:gd name="T34" fmla="*/ 0 w 68"/>
                <a:gd name="T35" fmla="*/ 45 h 460"/>
                <a:gd name="T36" fmla="*/ 0 w 68"/>
                <a:gd name="T37" fmla="*/ 273 h 460"/>
                <a:gd name="T38" fmla="*/ 2 w 68"/>
                <a:gd name="T39" fmla="*/ 283 h 460"/>
                <a:gd name="T40" fmla="*/ 3 w 68"/>
                <a:gd name="T41" fmla="*/ 291 h 460"/>
                <a:gd name="T42" fmla="*/ 8 w 68"/>
                <a:gd name="T43" fmla="*/ 298 h 460"/>
                <a:gd name="T44" fmla="*/ 13 w 68"/>
                <a:gd name="T45" fmla="*/ 306 h 460"/>
                <a:gd name="T46" fmla="*/ 19 w 68"/>
                <a:gd name="T47" fmla="*/ 311 h 460"/>
                <a:gd name="T48" fmla="*/ 27 w 68"/>
                <a:gd name="T49" fmla="*/ 315 h 460"/>
                <a:gd name="T50" fmla="*/ 34 w 68"/>
                <a:gd name="T51" fmla="*/ 318 h 460"/>
                <a:gd name="T52" fmla="*/ 42 w 68"/>
                <a:gd name="T53" fmla="*/ 319 h 460"/>
                <a:gd name="T54" fmla="*/ 44 w 68"/>
                <a:gd name="T55" fmla="*/ 319 h 460"/>
                <a:gd name="T56" fmla="*/ 45 w 68"/>
                <a:gd name="T57" fmla="*/ 319 h 460"/>
                <a:gd name="T58" fmla="*/ 46 w 68"/>
                <a:gd name="T59" fmla="*/ 319 h 460"/>
                <a:gd name="T60" fmla="*/ 48 w 68"/>
                <a:gd name="T61" fmla="*/ 319 h 460"/>
                <a:gd name="T62" fmla="*/ 36 w 68"/>
                <a:gd name="T63" fmla="*/ 314 h 460"/>
                <a:gd name="T64" fmla="*/ 27 w 68"/>
                <a:gd name="T65" fmla="*/ 304 h 460"/>
                <a:gd name="T66" fmla="*/ 20 w 68"/>
                <a:gd name="T67" fmla="*/ 290 h 460"/>
                <a:gd name="T68" fmla="*/ 18 w 68"/>
                <a:gd name="T69" fmla="*/ 273 h 4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8"/>
                <a:gd name="T106" fmla="*/ 0 h 460"/>
                <a:gd name="T107" fmla="*/ 68 w 68"/>
                <a:gd name="T108" fmla="*/ 460 h 4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8" h="460">
                  <a:moveTo>
                    <a:pt x="26" y="394"/>
                  </a:moveTo>
                  <a:lnTo>
                    <a:pt x="26" y="65"/>
                  </a:lnTo>
                  <a:lnTo>
                    <a:pt x="29" y="41"/>
                  </a:lnTo>
                  <a:lnTo>
                    <a:pt x="38" y="21"/>
                  </a:lnTo>
                  <a:lnTo>
                    <a:pt x="51" y="7"/>
                  </a:lnTo>
                  <a:lnTo>
                    <a:pt x="68" y="1"/>
                  </a:lnTo>
                  <a:lnTo>
                    <a:pt x="66" y="1"/>
                  </a:lnTo>
                  <a:lnTo>
                    <a:pt x="65" y="0"/>
                  </a:lnTo>
                  <a:lnTo>
                    <a:pt x="62" y="0"/>
                  </a:lnTo>
                  <a:lnTo>
                    <a:pt x="60" y="0"/>
                  </a:lnTo>
                  <a:lnTo>
                    <a:pt x="48" y="1"/>
                  </a:lnTo>
                  <a:lnTo>
                    <a:pt x="38" y="4"/>
                  </a:lnTo>
                  <a:lnTo>
                    <a:pt x="27" y="10"/>
                  </a:lnTo>
                  <a:lnTo>
                    <a:pt x="18" y="18"/>
                  </a:lnTo>
                  <a:lnTo>
                    <a:pt x="11" y="29"/>
                  </a:lnTo>
                  <a:lnTo>
                    <a:pt x="5" y="39"/>
                  </a:lnTo>
                  <a:lnTo>
                    <a:pt x="2" y="51"/>
                  </a:lnTo>
                  <a:lnTo>
                    <a:pt x="0" y="65"/>
                  </a:lnTo>
                  <a:lnTo>
                    <a:pt x="0" y="394"/>
                  </a:lnTo>
                  <a:lnTo>
                    <a:pt x="2" y="408"/>
                  </a:lnTo>
                  <a:lnTo>
                    <a:pt x="5" y="420"/>
                  </a:lnTo>
                  <a:lnTo>
                    <a:pt x="11" y="430"/>
                  </a:lnTo>
                  <a:lnTo>
                    <a:pt x="18" y="441"/>
                  </a:lnTo>
                  <a:lnTo>
                    <a:pt x="27" y="448"/>
                  </a:lnTo>
                  <a:lnTo>
                    <a:pt x="38" y="454"/>
                  </a:lnTo>
                  <a:lnTo>
                    <a:pt x="48" y="459"/>
                  </a:lnTo>
                  <a:lnTo>
                    <a:pt x="60" y="460"/>
                  </a:lnTo>
                  <a:lnTo>
                    <a:pt x="62" y="460"/>
                  </a:lnTo>
                  <a:lnTo>
                    <a:pt x="65" y="460"/>
                  </a:lnTo>
                  <a:lnTo>
                    <a:pt x="66" y="460"/>
                  </a:lnTo>
                  <a:lnTo>
                    <a:pt x="68" y="460"/>
                  </a:lnTo>
                  <a:lnTo>
                    <a:pt x="51" y="453"/>
                  </a:lnTo>
                  <a:lnTo>
                    <a:pt x="38" y="438"/>
                  </a:lnTo>
                  <a:lnTo>
                    <a:pt x="29" y="418"/>
                  </a:lnTo>
                  <a:lnTo>
                    <a:pt x="26" y="3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72"/>
            <p:cNvSpPr>
              <a:spLocks/>
            </p:cNvSpPr>
            <p:nvPr/>
          </p:nvSpPr>
          <p:spPr bwMode="auto">
            <a:xfrm>
              <a:off x="4451" y="2982"/>
              <a:ext cx="57" cy="384"/>
            </a:xfrm>
            <a:custGeom>
              <a:avLst/>
              <a:gdLst>
                <a:gd name="T0" fmla="*/ 30 w 69"/>
                <a:gd name="T1" fmla="*/ 47 h 461"/>
                <a:gd name="T2" fmla="*/ 30 w 69"/>
                <a:gd name="T3" fmla="*/ 275 h 461"/>
                <a:gd name="T4" fmla="*/ 28 w 69"/>
                <a:gd name="T5" fmla="*/ 292 h 461"/>
                <a:gd name="T6" fmla="*/ 21 w 69"/>
                <a:gd name="T7" fmla="*/ 306 h 461"/>
                <a:gd name="T8" fmla="*/ 12 w 69"/>
                <a:gd name="T9" fmla="*/ 314 h 461"/>
                <a:gd name="T10" fmla="*/ 0 w 69"/>
                <a:gd name="T11" fmla="*/ 320 h 461"/>
                <a:gd name="T12" fmla="*/ 2 w 69"/>
                <a:gd name="T13" fmla="*/ 320 h 461"/>
                <a:gd name="T14" fmla="*/ 3 w 69"/>
                <a:gd name="T15" fmla="*/ 320 h 461"/>
                <a:gd name="T16" fmla="*/ 4 w 69"/>
                <a:gd name="T17" fmla="*/ 320 h 461"/>
                <a:gd name="T18" fmla="*/ 6 w 69"/>
                <a:gd name="T19" fmla="*/ 320 h 461"/>
                <a:gd name="T20" fmla="*/ 14 w 69"/>
                <a:gd name="T21" fmla="*/ 318 h 461"/>
                <a:gd name="T22" fmla="*/ 21 w 69"/>
                <a:gd name="T23" fmla="*/ 317 h 461"/>
                <a:gd name="T24" fmla="*/ 29 w 69"/>
                <a:gd name="T25" fmla="*/ 312 h 461"/>
                <a:gd name="T26" fmla="*/ 35 w 69"/>
                <a:gd name="T27" fmla="*/ 306 h 461"/>
                <a:gd name="T28" fmla="*/ 40 w 69"/>
                <a:gd name="T29" fmla="*/ 300 h 461"/>
                <a:gd name="T30" fmla="*/ 45 w 69"/>
                <a:gd name="T31" fmla="*/ 293 h 461"/>
                <a:gd name="T32" fmla="*/ 46 w 69"/>
                <a:gd name="T33" fmla="*/ 285 h 461"/>
                <a:gd name="T34" fmla="*/ 47 w 69"/>
                <a:gd name="T35" fmla="*/ 275 h 461"/>
                <a:gd name="T36" fmla="*/ 47 w 69"/>
                <a:gd name="T37" fmla="*/ 47 h 461"/>
                <a:gd name="T38" fmla="*/ 46 w 69"/>
                <a:gd name="T39" fmla="*/ 37 h 461"/>
                <a:gd name="T40" fmla="*/ 45 w 69"/>
                <a:gd name="T41" fmla="*/ 28 h 461"/>
                <a:gd name="T42" fmla="*/ 40 w 69"/>
                <a:gd name="T43" fmla="*/ 20 h 461"/>
                <a:gd name="T44" fmla="*/ 35 w 69"/>
                <a:gd name="T45" fmla="*/ 14 h 461"/>
                <a:gd name="T46" fmla="*/ 29 w 69"/>
                <a:gd name="T47" fmla="*/ 7 h 461"/>
                <a:gd name="T48" fmla="*/ 21 w 69"/>
                <a:gd name="T49" fmla="*/ 3 h 461"/>
                <a:gd name="T50" fmla="*/ 14 w 69"/>
                <a:gd name="T51" fmla="*/ 2 h 461"/>
                <a:gd name="T52" fmla="*/ 6 w 69"/>
                <a:gd name="T53" fmla="*/ 0 h 461"/>
                <a:gd name="T54" fmla="*/ 4 w 69"/>
                <a:gd name="T55" fmla="*/ 0 h 461"/>
                <a:gd name="T56" fmla="*/ 3 w 69"/>
                <a:gd name="T57" fmla="*/ 0 h 461"/>
                <a:gd name="T58" fmla="*/ 2 w 69"/>
                <a:gd name="T59" fmla="*/ 0 h 461"/>
                <a:gd name="T60" fmla="*/ 0 w 69"/>
                <a:gd name="T61" fmla="*/ 0 h 461"/>
                <a:gd name="T62" fmla="*/ 12 w 69"/>
                <a:gd name="T63" fmla="*/ 6 h 461"/>
                <a:gd name="T64" fmla="*/ 21 w 69"/>
                <a:gd name="T65" fmla="*/ 15 h 461"/>
                <a:gd name="T66" fmla="*/ 28 w 69"/>
                <a:gd name="T67" fmla="*/ 30 h 461"/>
                <a:gd name="T68" fmla="*/ 30 w 69"/>
                <a:gd name="T69" fmla="*/ 47 h 46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
                <a:gd name="T106" fmla="*/ 0 h 461"/>
                <a:gd name="T107" fmla="*/ 69 w 69"/>
                <a:gd name="T108" fmla="*/ 461 h 46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 h="461">
                  <a:moveTo>
                    <a:pt x="44" y="67"/>
                  </a:moveTo>
                  <a:lnTo>
                    <a:pt x="44" y="396"/>
                  </a:lnTo>
                  <a:lnTo>
                    <a:pt x="41" y="420"/>
                  </a:lnTo>
                  <a:lnTo>
                    <a:pt x="32" y="440"/>
                  </a:lnTo>
                  <a:lnTo>
                    <a:pt x="18" y="453"/>
                  </a:lnTo>
                  <a:lnTo>
                    <a:pt x="0" y="461"/>
                  </a:lnTo>
                  <a:lnTo>
                    <a:pt x="2" y="461"/>
                  </a:lnTo>
                  <a:lnTo>
                    <a:pt x="5" y="461"/>
                  </a:lnTo>
                  <a:lnTo>
                    <a:pt x="6" y="461"/>
                  </a:lnTo>
                  <a:lnTo>
                    <a:pt x="8" y="461"/>
                  </a:lnTo>
                  <a:lnTo>
                    <a:pt x="20" y="459"/>
                  </a:lnTo>
                  <a:lnTo>
                    <a:pt x="32" y="456"/>
                  </a:lnTo>
                  <a:lnTo>
                    <a:pt x="42" y="450"/>
                  </a:lnTo>
                  <a:lnTo>
                    <a:pt x="51" y="441"/>
                  </a:lnTo>
                  <a:lnTo>
                    <a:pt x="59" y="432"/>
                  </a:lnTo>
                  <a:lnTo>
                    <a:pt x="65" y="422"/>
                  </a:lnTo>
                  <a:lnTo>
                    <a:pt x="68" y="410"/>
                  </a:lnTo>
                  <a:lnTo>
                    <a:pt x="69" y="396"/>
                  </a:lnTo>
                  <a:lnTo>
                    <a:pt x="69" y="67"/>
                  </a:lnTo>
                  <a:lnTo>
                    <a:pt x="68" y="53"/>
                  </a:lnTo>
                  <a:lnTo>
                    <a:pt x="65" y="41"/>
                  </a:lnTo>
                  <a:lnTo>
                    <a:pt x="59" y="29"/>
                  </a:lnTo>
                  <a:lnTo>
                    <a:pt x="51" y="20"/>
                  </a:lnTo>
                  <a:lnTo>
                    <a:pt x="42" y="11"/>
                  </a:lnTo>
                  <a:lnTo>
                    <a:pt x="32" y="5"/>
                  </a:lnTo>
                  <a:lnTo>
                    <a:pt x="20" y="2"/>
                  </a:lnTo>
                  <a:lnTo>
                    <a:pt x="8" y="0"/>
                  </a:lnTo>
                  <a:lnTo>
                    <a:pt x="6" y="0"/>
                  </a:lnTo>
                  <a:lnTo>
                    <a:pt x="5" y="0"/>
                  </a:lnTo>
                  <a:lnTo>
                    <a:pt x="2" y="0"/>
                  </a:lnTo>
                  <a:lnTo>
                    <a:pt x="0" y="0"/>
                  </a:lnTo>
                  <a:lnTo>
                    <a:pt x="18" y="8"/>
                  </a:lnTo>
                  <a:lnTo>
                    <a:pt x="32" y="22"/>
                  </a:lnTo>
                  <a:lnTo>
                    <a:pt x="41" y="43"/>
                  </a:lnTo>
                  <a:lnTo>
                    <a:pt x="44"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73"/>
            <p:cNvSpPr>
              <a:spLocks/>
            </p:cNvSpPr>
            <p:nvPr/>
          </p:nvSpPr>
          <p:spPr bwMode="auto">
            <a:xfrm>
              <a:off x="4563" y="2952"/>
              <a:ext cx="59" cy="384"/>
            </a:xfrm>
            <a:custGeom>
              <a:avLst/>
              <a:gdLst>
                <a:gd name="T0" fmla="*/ 17 w 71"/>
                <a:gd name="T1" fmla="*/ 273 h 461"/>
                <a:gd name="T2" fmla="*/ 17 w 71"/>
                <a:gd name="T3" fmla="*/ 45 h 461"/>
                <a:gd name="T4" fmla="*/ 18 w 71"/>
                <a:gd name="T5" fmla="*/ 37 h 461"/>
                <a:gd name="T6" fmla="*/ 19 w 71"/>
                <a:gd name="T7" fmla="*/ 29 h 461"/>
                <a:gd name="T8" fmla="*/ 22 w 71"/>
                <a:gd name="T9" fmla="*/ 22 h 461"/>
                <a:gd name="T10" fmla="*/ 27 w 71"/>
                <a:gd name="T11" fmla="*/ 16 h 461"/>
                <a:gd name="T12" fmla="*/ 31 w 71"/>
                <a:gd name="T13" fmla="*/ 10 h 461"/>
                <a:gd name="T14" fmla="*/ 37 w 71"/>
                <a:gd name="T15" fmla="*/ 6 h 461"/>
                <a:gd name="T16" fmla="*/ 43 w 71"/>
                <a:gd name="T17" fmla="*/ 3 h 461"/>
                <a:gd name="T18" fmla="*/ 49 w 71"/>
                <a:gd name="T19" fmla="*/ 2 h 461"/>
                <a:gd name="T20" fmla="*/ 47 w 71"/>
                <a:gd name="T21" fmla="*/ 2 h 461"/>
                <a:gd name="T22" fmla="*/ 46 w 71"/>
                <a:gd name="T23" fmla="*/ 0 h 461"/>
                <a:gd name="T24" fmla="*/ 45 w 71"/>
                <a:gd name="T25" fmla="*/ 0 h 461"/>
                <a:gd name="T26" fmla="*/ 43 w 71"/>
                <a:gd name="T27" fmla="*/ 0 h 461"/>
                <a:gd name="T28" fmla="*/ 35 w 71"/>
                <a:gd name="T29" fmla="*/ 2 h 461"/>
                <a:gd name="T30" fmla="*/ 26 w 71"/>
                <a:gd name="T31" fmla="*/ 3 h 461"/>
                <a:gd name="T32" fmla="*/ 18 w 71"/>
                <a:gd name="T33" fmla="*/ 8 h 461"/>
                <a:gd name="T34" fmla="*/ 12 w 71"/>
                <a:gd name="T35" fmla="*/ 14 h 461"/>
                <a:gd name="T36" fmla="*/ 7 w 71"/>
                <a:gd name="T37" fmla="*/ 20 h 461"/>
                <a:gd name="T38" fmla="*/ 2 w 71"/>
                <a:gd name="T39" fmla="*/ 28 h 461"/>
                <a:gd name="T40" fmla="*/ 1 w 71"/>
                <a:gd name="T41" fmla="*/ 37 h 461"/>
                <a:gd name="T42" fmla="*/ 0 w 71"/>
                <a:gd name="T43" fmla="*/ 45 h 461"/>
                <a:gd name="T44" fmla="*/ 0 w 71"/>
                <a:gd name="T45" fmla="*/ 273 h 461"/>
                <a:gd name="T46" fmla="*/ 1 w 71"/>
                <a:gd name="T47" fmla="*/ 283 h 461"/>
                <a:gd name="T48" fmla="*/ 2 w 71"/>
                <a:gd name="T49" fmla="*/ 292 h 461"/>
                <a:gd name="T50" fmla="*/ 7 w 71"/>
                <a:gd name="T51" fmla="*/ 299 h 461"/>
                <a:gd name="T52" fmla="*/ 12 w 71"/>
                <a:gd name="T53" fmla="*/ 306 h 461"/>
                <a:gd name="T54" fmla="*/ 18 w 71"/>
                <a:gd name="T55" fmla="*/ 312 h 461"/>
                <a:gd name="T56" fmla="*/ 26 w 71"/>
                <a:gd name="T57" fmla="*/ 316 h 461"/>
                <a:gd name="T58" fmla="*/ 35 w 71"/>
                <a:gd name="T59" fmla="*/ 318 h 461"/>
                <a:gd name="T60" fmla="*/ 43 w 71"/>
                <a:gd name="T61" fmla="*/ 320 h 461"/>
                <a:gd name="T62" fmla="*/ 45 w 71"/>
                <a:gd name="T63" fmla="*/ 320 h 461"/>
                <a:gd name="T64" fmla="*/ 46 w 71"/>
                <a:gd name="T65" fmla="*/ 320 h 461"/>
                <a:gd name="T66" fmla="*/ 47 w 71"/>
                <a:gd name="T67" fmla="*/ 320 h 461"/>
                <a:gd name="T68" fmla="*/ 49 w 71"/>
                <a:gd name="T69" fmla="*/ 320 h 461"/>
                <a:gd name="T70" fmla="*/ 43 w 71"/>
                <a:gd name="T71" fmla="*/ 318 h 461"/>
                <a:gd name="T72" fmla="*/ 37 w 71"/>
                <a:gd name="T73" fmla="*/ 314 h 461"/>
                <a:gd name="T74" fmla="*/ 31 w 71"/>
                <a:gd name="T75" fmla="*/ 310 h 461"/>
                <a:gd name="T76" fmla="*/ 27 w 71"/>
                <a:gd name="T77" fmla="*/ 304 h 461"/>
                <a:gd name="T78" fmla="*/ 22 w 71"/>
                <a:gd name="T79" fmla="*/ 297 h 461"/>
                <a:gd name="T80" fmla="*/ 19 w 71"/>
                <a:gd name="T81" fmla="*/ 291 h 461"/>
                <a:gd name="T82" fmla="*/ 18 w 71"/>
                <a:gd name="T83" fmla="*/ 282 h 461"/>
                <a:gd name="T84" fmla="*/ 17 w 71"/>
                <a:gd name="T85" fmla="*/ 273 h 4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1"/>
                <a:gd name="T130" fmla="*/ 0 h 461"/>
                <a:gd name="T131" fmla="*/ 71 w 71"/>
                <a:gd name="T132" fmla="*/ 461 h 4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1" h="461">
                  <a:moveTo>
                    <a:pt x="25" y="394"/>
                  </a:moveTo>
                  <a:lnTo>
                    <a:pt x="25" y="65"/>
                  </a:lnTo>
                  <a:lnTo>
                    <a:pt x="27" y="53"/>
                  </a:lnTo>
                  <a:lnTo>
                    <a:pt x="28" y="42"/>
                  </a:lnTo>
                  <a:lnTo>
                    <a:pt x="33" y="32"/>
                  </a:lnTo>
                  <a:lnTo>
                    <a:pt x="39" y="23"/>
                  </a:lnTo>
                  <a:lnTo>
                    <a:pt x="45" y="15"/>
                  </a:lnTo>
                  <a:lnTo>
                    <a:pt x="53" y="9"/>
                  </a:lnTo>
                  <a:lnTo>
                    <a:pt x="62" y="5"/>
                  </a:lnTo>
                  <a:lnTo>
                    <a:pt x="71" y="2"/>
                  </a:lnTo>
                  <a:lnTo>
                    <a:pt x="69" y="2"/>
                  </a:lnTo>
                  <a:lnTo>
                    <a:pt x="66" y="0"/>
                  </a:lnTo>
                  <a:lnTo>
                    <a:pt x="65" y="0"/>
                  </a:lnTo>
                  <a:lnTo>
                    <a:pt x="62" y="0"/>
                  </a:lnTo>
                  <a:lnTo>
                    <a:pt x="50" y="2"/>
                  </a:lnTo>
                  <a:lnTo>
                    <a:pt x="37" y="5"/>
                  </a:lnTo>
                  <a:lnTo>
                    <a:pt x="27" y="12"/>
                  </a:lnTo>
                  <a:lnTo>
                    <a:pt x="18" y="20"/>
                  </a:lnTo>
                  <a:lnTo>
                    <a:pt x="10" y="29"/>
                  </a:lnTo>
                  <a:lnTo>
                    <a:pt x="4" y="41"/>
                  </a:lnTo>
                  <a:lnTo>
                    <a:pt x="1" y="53"/>
                  </a:lnTo>
                  <a:lnTo>
                    <a:pt x="0" y="65"/>
                  </a:lnTo>
                  <a:lnTo>
                    <a:pt x="0" y="394"/>
                  </a:lnTo>
                  <a:lnTo>
                    <a:pt x="1" y="408"/>
                  </a:lnTo>
                  <a:lnTo>
                    <a:pt x="4" y="420"/>
                  </a:lnTo>
                  <a:lnTo>
                    <a:pt x="10" y="431"/>
                  </a:lnTo>
                  <a:lnTo>
                    <a:pt x="18" y="441"/>
                  </a:lnTo>
                  <a:lnTo>
                    <a:pt x="27" y="449"/>
                  </a:lnTo>
                  <a:lnTo>
                    <a:pt x="37" y="455"/>
                  </a:lnTo>
                  <a:lnTo>
                    <a:pt x="50" y="459"/>
                  </a:lnTo>
                  <a:lnTo>
                    <a:pt x="62" y="461"/>
                  </a:lnTo>
                  <a:lnTo>
                    <a:pt x="65" y="461"/>
                  </a:lnTo>
                  <a:lnTo>
                    <a:pt x="66" y="461"/>
                  </a:lnTo>
                  <a:lnTo>
                    <a:pt x="69" y="461"/>
                  </a:lnTo>
                  <a:lnTo>
                    <a:pt x="71" y="461"/>
                  </a:lnTo>
                  <a:lnTo>
                    <a:pt x="62" y="458"/>
                  </a:lnTo>
                  <a:lnTo>
                    <a:pt x="53" y="453"/>
                  </a:lnTo>
                  <a:lnTo>
                    <a:pt x="45" y="447"/>
                  </a:lnTo>
                  <a:lnTo>
                    <a:pt x="39" y="438"/>
                  </a:lnTo>
                  <a:lnTo>
                    <a:pt x="33" y="429"/>
                  </a:lnTo>
                  <a:lnTo>
                    <a:pt x="28" y="419"/>
                  </a:lnTo>
                  <a:lnTo>
                    <a:pt x="27" y="407"/>
                  </a:lnTo>
                  <a:lnTo>
                    <a:pt x="25" y="3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74"/>
            <p:cNvSpPr>
              <a:spLocks/>
            </p:cNvSpPr>
            <p:nvPr/>
          </p:nvSpPr>
          <p:spPr bwMode="auto">
            <a:xfrm>
              <a:off x="4625" y="2959"/>
              <a:ext cx="58" cy="383"/>
            </a:xfrm>
            <a:custGeom>
              <a:avLst/>
              <a:gdLst>
                <a:gd name="T0" fmla="*/ 31 w 69"/>
                <a:gd name="T1" fmla="*/ 44 h 459"/>
                <a:gd name="T2" fmla="*/ 31 w 69"/>
                <a:gd name="T3" fmla="*/ 274 h 459"/>
                <a:gd name="T4" fmla="*/ 29 w 69"/>
                <a:gd name="T5" fmla="*/ 290 h 459"/>
                <a:gd name="T6" fmla="*/ 23 w 69"/>
                <a:gd name="T7" fmla="*/ 305 h 459"/>
                <a:gd name="T8" fmla="*/ 13 w 69"/>
                <a:gd name="T9" fmla="*/ 315 h 459"/>
                <a:gd name="T10" fmla="*/ 0 w 69"/>
                <a:gd name="T11" fmla="*/ 320 h 459"/>
                <a:gd name="T12" fmla="*/ 2 w 69"/>
                <a:gd name="T13" fmla="*/ 320 h 459"/>
                <a:gd name="T14" fmla="*/ 3 w 69"/>
                <a:gd name="T15" fmla="*/ 320 h 459"/>
                <a:gd name="T16" fmla="*/ 4 w 69"/>
                <a:gd name="T17" fmla="*/ 320 h 459"/>
                <a:gd name="T18" fmla="*/ 6 w 69"/>
                <a:gd name="T19" fmla="*/ 320 h 459"/>
                <a:gd name="T20" fmla="*/ 14 w 69"/>
                <a:gd name="T21" fmla="*/ 319 h 459"/>
                <a:gd name="T22" fmla="*/ 23 w 69"/>
                <a:gd name="T23" fmla="*/ 317 h 459"/>
                <a:gd name="T24" fmla="*/ 29 w 69"/>
                <a:gd name="T25" fmla="*/ 313 h 459"/>
                <a:gd name="T26" fmla="*/ 36 w 69"/>
                <a:gd name="T27" fmla="*/ 306 h 459"/>
                <a:gd name="T28" fmla="*/ 42 w 69"/>
                <a:gd name="T29" fmla="*/ 300 h 459"/>
                <a:gd name="T30" fmla="*/ 46 w 69"/>
                <a:gd name="T31" fmla="*/ 292 h 459"/>
                <a:gd name="T32" fmla="*/ 48 w 69"/>
                <a:gd name="T33" fmla="*/ 284 h 459"/>
                <a:gd name="T34" fmla="*/ 49 w 69"/>
                <a:gd name="T35" fmla="*/ 274 h 459"/>
                <a:gd name="T36" fmla="*/ 49 w 69"/>
                <a:gd name="T37" fmla="*/ 44 h 459"/>
                <a:gd name="T38" fmla="*/ 48 w 69"/>
                <a:gd name="T39" fmla="*/ 35 h 459"/>
                <a:gd name="T40" fmla="*/ 46 w 69"/>
                <a:gd name="T41" fmla="*/ 27 h 459"/>
                <a:gd name="T42" fmla="*/ 42 w 69"/>
                <a:gd name="T43" fmla="*/ 19 h 459"/>
                <a:gd name="T44" fmla="*/ 36 w 69"/>
                <a:gd name="T45" fmla="*/ 13 h 459"/>
                <a:gd name="T46" fmla="*/ 29 w 69"/>
                <a:gd name="T47" fmla="*/ 8 h 459"/>
                <a:gd name="T48" fmla="*/ 23 w 69"/>
                <a:gd name="T49" fmla="*/ 3 h 459"/>
                <a:gd name="T50" fmla="*/ 14 w 69"/>
                <a:gd name="T51" fmla="*/ 2 h 459"/>
                <a:gd name="T52" fmla="*/ 6 w 69"/>
                <a:gd name="T53" fmla="*/ 0 h 459"/>
                <a:gd name="T54" fmla="*/ 4 w 69"/>
                <a:gd name="T55" fmla="*/ 0 h 459"/>
                <a:gd name="T56" fmla="*/ 3 w 69"/>
                <a:gd name="T57" fmla="*/ 0 h 459"/>
                <a:gd name="T58" fmla="*/ 2 w 69"/>
                <a:gd name="T59" fmla="*/ 0 h 459"/>
                <a:gd name="T60" fmla="*/ 0 w 69"/>
                <a:gd name="T61" fmla="*/ 0 h 459"/>
                <a:gd name="T62" fmla="*/ 13 w 69"/>
                <a:gd name="T63" fmla="*/ 6 h 459"/>
                <a:gd name="T64" fmla="*/ 23 w 69"/>
                <a:gd name="T65" fmla="*/ 15 h 459"/>
                <a:gd name="T66" fmla="*/ 29 w 69"/>
                <a:gd name="T67" fmla="*/ 28 h 459"/>
                <a:gd name="T68" fmla="*/ 31 w 69"/>
                <a:gd name="T69" fmla="*/ 44 h 45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
                <a:gd name="T106" fmla="*/ 0 h 459"/>
                <a:gd name="T107" fmla="*/ 69 w 69"/>
                <a:gd name="T108" fmla="*/ 459 h 45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 h="459">
                  <a:moveTo>
                    <a:pt x="44" y="64"/>
                  </a:moveTo>
                  <a:lnTo>
                    <a:pt x="44" y="393"/>
                  </a:lnTo>
                  <a:lnTo>
                    <a:pt x="41" y="417"/>
                  </a:lnTo>
                  <a:lnTo>
                    <a:pt x="32" y="437"/>
                  </a:lnTo>
                  <a:lnTo>
                    <a:pt x="18" y="452"/>
                  </a:lnTo>
                  <a:lnTo>
                    <a:pt x="0" y="459"/>
                  </a:lnTo>
                  <a:lnTo>
                    <a:pt x="2" y="459"/>
                  </a:lnTo>
                  <a:lnTo>
                    <a:pt x="5" y="459"/>
                  </a:lnTo>
                  <a:lnTo>
                    <a:pt x="6" y="459"/>
                  </a:lnTo>
                  <a:lnTo>
                    <a:pt x="8" y="459"/>
                  </a:lnTo>
                  <a:lnTo>
                    <a:pt x="20" y="458"/>
                  </a:lnTo>
                  <a:lnTo>
                    <a:pt x="32" y="455"/>
                  </a:lnTo>
                  <a:lnTo>
                    <a:pt x="42" y="449"/>
                  </a:lnTo>
                  <a:lnTo>
                    <a:pt x="51" y="440"/>
                  </a:lnTo>
                  <a:lnTo>
                    <a:pt x="59" y="431"/>
                  </a:lnTo>
                  <a:lnTo>
                    <a:pt x="65" y="419"/>
                  </a:lnTo>
                  <a:lnTo>
                    <a:pt x="68" y="407"/>
                  </a:lnTo>
                  <a:lnTo>
                    <a:pt x="69" y="393"/>
                  </a:lnTo>
                  <a:lnTo>
                    <a:pt x="69" y="64"/>
                  </a:lnTo>
                  <a:lnTo>
                    <a:pt x="68" y="50"/>
                  </a:lnTo>
                  <a:lnTo>
                    <a:pt x="65" y="38"/>
                  </a:lnTo>
                  <a:lnTo>
                    <a:pt x="59" y="27"/>
                  </a:lnTo>
                  <a:lnTo>
                    <a:pt x="51" y="18"/>
                  </a:lnTo>
                  <a:lnTo>
                    <a:pt x="42" y="11"/>
                  </a:lnTo>
                  <a:lnTo>
                    <a:pt x="32" y="5"/>
                  </a:lnTo>
                  <a:lnTo>
                    <a:pt x="20" y="2"/>
                  </a:lnTo>
                  <a:lnTo>
                    <a:pt x="8" y="0"/>
                  </a:lnTo>
                  <a:lnTo>
                    <a:pt x="6" y="0"/>
                  </a:lnTo>
                  <a:lnTo>
                    <a:pt x="5" y="0"/>
                  </a:lnTo>
                  <a:lnTo>
                    <a:pt x="2" y="0"/>
                  </a:lnTo>
                  <a:lnTo>
                    <a:pt x="0" y="0"/>
                  </a:lnTo>
                  <a:lnTo>
                    <a:pt x="18" y="8"/>
                  </a:lnTo>
                  <a:lnTo>
                    <a:pt x="32" y="21"/>
                  </a:lnTo>
                  <a:lnTo>
                    <a:pt x="41" y="41"/>
                  </a:lnTo>
                  <a:lnTo>
                    <a:pt x="44"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75"/>
            <p:cNvSpPr>
              <a:spLocks/>
            </p:cNvSpPr>
            <p:nvPr/>
          </p:nvSpPr>
          <p:spPr bwMode="auto">
            <a:xfrm>
              <a:off x="4220" y="2952"/>
              <a:ext cx="58" cy="384"/>
            </a:xfrm>
            <a:custGeom>
              <a:avLst/>
              <a:gdLst>
                <a:gd name="T0" fmla="*/ 18 w 69"/>
                <a:gd name="T1" fmla="*/ 273 h 461"/>
                <a:gd name="T2" fmla="*/ 18 w 69"/>
                <a:gd name="T3" fmla="*/ 45 h 461"/>
                <a:gd name="T4" fmla="*/ 20 w 69"/>
                <a:gd name="T5" fmla="*/ 29 h 461"/>
                <a:gd name="T6" fmla="*/ 27 w 69"/>
                <a:gd name="T7" fmla="*/ 16 h 461"/>
                <a:gd name="T8" fmla="*/ 36 w 69"/>
                <a:gd name="T9" fmla="*/ 6 h 461"/>
                <a:gd name="T10" fmla="*/ 49 w 69"/>
                <a:gd name="T11" fmla="*/ 2 h 461"/>
                <a:gd name="T12" fmla="*/ 48 w 69"/>
                <a:gd name="T13" fmla="*/ 2 h 461"/>
                <a:gd name="T14" fmla="*/ 46 w 69"/>
                <a:gd name="T15" fmla="*/ 0 h 461"/>
                <a:gd name="T16" fmla="*/ 45 w 69"/>
                <a:gd name="T17" fmla="*/ 0 h 461"/>
                <a:gd name="T18" fmla="*/ 44 w 69"/>
                <a:gd name="T19" fmla="*/ 0 h 461"/>
                <a:gd name="T20" fmla="*/ 35 w 69"/>
                <a:gd name="T21" fmla="*/ 2 h 461"/>
                <a:gd name="T22" fmla="*/ 27 w 69"/>
                <a:gd name="T23" fmla="*/ 3 h 461"/>
                <a:gd name="T24" fmla="*/ 19 w 69"/>
                <a:gd name="T25" fmla="*/ 8 h 461"/>
                <a:gd name="T26" fmla="*/ 13 w 69"/>
                <a:gd name="T27" fmla="*/ 14 h 461"/>
                <a:gd name="T28" fmla="*/ 8 w 69"/>
                <a:gd name="T29" fmla="*/ 20 h 461"/>
                <a:gd name="T30" fmla="*/ 3 w 69"/>
                <a:gd name="T31" fmla="*/ 28 h 461"/>
                <a:gd name="T32" fmla="*/ 2 w 69"/>
                <a:gd name="T33" fmla="*/ 37 h 461"/>
                <a:gd name="T34" fmla="*/ 0 w 69"/>
                <a:gd name="T35" fmla="*/ 45 h 461"/>
                <a:gd name="T36" fmla="*/ 0 w 69"/>
                <a:gd name="T37" fmla="*/ 273 h 461"/>
                <a:gd name="T38" fmla="*/ 2 w 69"/>
                <a:gd name="T39" fmla="*/ 283 h 461"/>
                <a:gd name="T40" fmla="*/ 3 w 69"/>
                <a:gd name="T41" fmla="*/ 292 h 461"/>
                <a:gd name="T42" fmla="*/ 8 w 69"/>
                <a:gd name="T43" fmla="*/ 299 h 461"/>
                <a:gd name="T44" fmla="*/ 13 w 69"/>
                <a:gd name="T45" fmla="*/ 306 h 461"/>
                <a:gd name="T46" fmla="*/ 19 w 69"/>
                <a:gd name="T47" fmla="*/ 312 h 461"/>
                <a:gd name="T48" fmla="*/ 27 w 69"/>
                <a:gd name="T49" fmla="*/ 316 h 461"/>
                <a:gd name="T50" fmla="*/ 35 w 69"/>
                <a:gd name="T51" fmla="*/ 318 h 461"/>
                <a:gd name="T52" fmla="*/ 44 w 69"/>
                <a:gd name="T53" fmla="*/ 320 h 461"/>
                <a:gd name="T54" fmla="*/ 45 w 69"/>
                <a:gd name="T55" fmla="*/ 320 h 461"/>
                <a:gd name="T56" fmla="*/ 46 w 69"/>
                <a:gd name="T57" fmla="*/ 320 h 461"/>
                <a:gd name="T58" fmla="*/ 48 w 69"/>
                <a:gd name="T59" fmla="*/ 320 h 461"/>
                <a:gd name="T60" fmla="*/ 49 w 69"/>
                <a:gd name="T61" fmla="*/ 320 h 461"/>
                <a:gd name="T62" fmla="*/ 36 w 69"/>
                <a:gd name="T63" fmla="*/ 314 h 461"/>
                <a:gd name="T64" fmla="*/ 27 w 69"/>
                <a:gd name="T65" fmla="*/ 304 h 461"/>
                <a:gd name="T66" fmla="*/ 20 w 69"/>
                <a:gd name="T67" fmla="*/ 291 h 461"/>
                <a:gd name="T68" fmla="*/ 18 w 69"/>
                <a:gd name="T69" fmla="*/ 273 h 46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9"/>
                <a:gd name="T106" fmla="*/ 0 h 461"/>
                <a:gd name="T107" fmla="*/ 69 w 69"/>
                <a:gd name="T108" fmla="*/ 461 h 46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9" h="461">
                  <a:moveTo>
                    <a:pt x="26" y="394"/>
                  </a:moveTo>
                  <a:lnTo>
                    <a:pt x="26" y="65"/>
                  </a:lnTo>
                  <a:lnTo>
                    <a:pt x="29" y="42"/>
                  </a:lnTo>
                  <a:lnTo>
                    <a:pt x="38" y="23"/>
                  </a:lnTo>
                  <a:lnTo>
                    <a:pt x="51" y="9"/>
                  </a:lnTo>
                  <a:lnTo>
                    <a:pt x="69" y="2"/>
                  </a:lnTo>
                  <a:lnTo>
                    <a:pt x="68" y="2"/>
                  </a:lnTo>
                  <a:lnTo>
                    <a:pt x="66" y="0"/>
                  </a:lnTo>
                  <a:lnTo>
                    <a:pt x="63" y="0"/>
                  </a:lnTo>
                  <a:lnTo>
                    <a:pt x="62" y="0"/>
                  </a:lnTo>
                  <a:lnTo>
                    <a:pt x="50" y="2"/>
                  </a:lnTo>
                  <a:lnTo>
                    <a:pt x="38" y="5"/>
                  </a:lnTo>
                  <a:lnTo>
                    <a:pt x="27" y="12"/>
                  </a:lnTo>
                  <a:lnTo>
                    <a:pt x="18" y="20"/>
                  </a:lnTo>
                  <a:lnTo>
                    <a:pt x="11" y="29"/>
                  </a:lnTo>
                  <a:lnTo>
                    <a:pt x="5" y="41"/>
                  </a:lnTo>
                  <a:lnTo>
                    <a:pt x="2" y="53"/>
                  </a:lnTo>
                  <a:lnTo>
                    <a:pt x="0" y="65"/>
                  </a:lnTo>
                  <a:lnTo>
                    <a:pt x="0" y="394"/>
                  </a:lnTo>
                  <a:lnTo>
                    <a:pt x="2" y="408"/>
                  </a:lnTo>
                  <a:lnTo>
                    <a:pt x="5" y="420"/>
                  </a:lnTo>
                  <a:lnTo>
                    <a:pt x="11" y="431"/>
                  </a:lnTo>
                  <a:lnTo>
                    <a:pt x="18" y="441"/>
                  </a:lnTo>
                  <a:lnTo>
                    <a:pt x="27" y="449"/>
                  </a:lnTo>
                  <a:lnTo>
                    <a:pt x="38" y="455"/>
                  </a:lnTo>
                  <a:lnTo>
                    <a:pt x="50" y="459"/>
                  </a:lnTo>
                  <a:lnTo>
                    <a:pt x="62" y="461"/>
                  </a:lnTo>
                  <a:lnTo>
                    <a:pt x="63" y="461"/>
                  </a:lnTo>
                  <a:lnTo>
                    <a:pt x="66" y="461"/>
                  </a:lnTo>
                  <a:lnTo>
                    <a:pt x="68" y="461"/>
                  </a:lnTo>
                  <a:lnTo>
                    <a:pt x="69" y="461"/>
                  </a:lnTo>
                  <a:lnTo>
                    <a:pt x="51" y="453"/>
                  </a:lnTo>
                  <a:lnTo>
                    <a:pt x="38" y="438"/>
                  </a:lnTo>
                  <a:lnTo>
                    <a:pt x="29" y="419"/>
                  </a:lnTo>
                  <a:lnTo>
                    <a:pt x="26" y="3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76"/>
            <p:cNvSpPr>
              <a:spLocks/>
            </p:cNvSpPr>
            <p:nvPr/>
          </p:nvSpPr>
          <p:spPr bwMode="auto">
            <a:xfrm>
              <a:off x="4282" y="2959"/>
              <a:ext cx="59" cy="383"/>
            </a:xfrm>
            <a:custGeom>
              <a:avLst/>
              <a:gdLst>
                <a:gd name="T0" fmla="*/ 31 w 71"/>
                <a:gd name="T1" fmla="*/ 44 h 459"/>
                <a:gd name="T2" fmla="*/ 31 w 71"/>
                <a:gd name="T3" fmla="*/ 274 h 459"/>
                <a:gd name="T4" fmla="*/ 31 w 71"/>
                <a:gd name="T5" fmla="*/ 282 h 459"/>
                <a:gd name="T6" fmla="*/ 29 w 71"/>
                <a:gd name="T7" fmla="*/ 290 h 459"/>
                <a:gd name="T8" fmla="*/ 27 w 71"/>
                <a:gd name="T9" fmla="*/ 298 h 459"/>
                <a:gd name="T10" fmla="*/ 22 w 71"/>
                <a:gd name="T11" fmla="*/ 305 h 459"/>
                <a:gd name="T12" fmla="*/ 17 w 71"/>
                <a:gd name="T13" fmla="*/ 310 h 459"/>
                <a:gd name="T14" fmla="*/ 12 w 71"/>
                <a:gd name="T15" fmla="*/ 315 h 459"/>
                <a:gd name="T16" fmla="*/ 6 w 71"/>
                <a:gd name="T17" fmla="*/ 317 h 459"/>
                <a:gd name="T18" fmla="*/ 0 w 71"/>
                <a:gd name="T19" fmla="*/ 320 h 459"/>
                <a:gd name="T20" fmla="*/ 2 w 71"/>
                <a:gd name="T21" fmla="*/ 320 h 459"/>
                <a:gd name="T22" fmla="*/ 2 w 71"/>
                <a:gd name="T23" fmla="*/ 320 h 459"/>
                <a:gd name="T24" fmla="*/ 5 w 71"/>
                <a:gd name="T25" fmla="*/ 320 h 459"/>
                <a:gd name="T26" fmla="*/ 6 w 71"/>
                <a:gd name="T27" fmla="*/ 320 h 459"/>
                <a:gd name="T28" fmla="*/ 14 w 71"/>
                <a:gd name="T29" fmla="*/ 319 h 459"/>
                <a:gd name="T30" fmla="*/ 22 w 71"/>
                <a:gd name="T31" fmla="*/ 317 h 459"/>
                <a:gd name="T32" fmla="*/ 31 w 71"/>
                <a:gd name="T33" fmla="*/ 313 h 459"/>
                <a:gd name="T34" fmla="*/ 37 w 71"/>
                <a:gd name="T35" fmla="*/ 306 h 459"/>
                <a:gd name="T36" fmla="*/ 42 w 71"/>
                <a:gd name="T37" fmla="*/ 300 h 459"/>
                <a:gd name="T38" fmla="*/ 46 w 71"/>
                <a:gd name="T39" fmla="*/ 292 h 459"/>
                <a:gd name="T40" fmla="*/ 47 w 71"/>
                <a:gd name="T41" fmla="*/ 284 h 459"/>
                <a:gd name="T42" fmla="*/ 49 w 71"/>
                <a:gd name="T43" fmla="*/ 274 h 459"/>
                <a:gd name="T44" fmla="*/ 49 w 71"/>
                <a:gd name="T45" fmla="*/ 44 h 459"/>
                <a:gd name="T46" fmla="*/ 47 w 71"/>
                <a:gd name="T47" fmla="*/ 35 h 459"/>
                <a:gd name="T48" fmla="*/ 46 w 71"/>
                <a:gd name="T49" fmla="*/ 27 h 459"/>
                <a:gd name="T50" fmla="*/ 42 w 71"/>
                <a:gd name="T51" fmla="*/ 19 h 459"/>
                <a:gd name="T52" fmla="*/ 37 w 71"/>
                <a:gd name="T53" fmla="*/ 13 h 459"/>
                <a:gd name="T54" fmla="*/ 31 w 71"/>
                <a:gd name="T55" fmla="*/ 8 h 459"/>
                <a:gd name="T56" fmla="*/ 22 w 71"/>
                <a:gd name="T57" fmla="*/ 3 h 459"/>
                <a:gd name="T58" fmla="*/ 14 w 71"/>
                <a:gd name="T59" fmla="*/ 2 h 459"/>
                <a:gd name="T60" fmla="*/ 6 w 71"/>
                <a:gd name="T61" fmla="*/ 0 h 459"/>
                <a:gd name="T62" fmla="*/ 5 w 71"/>
                <a:gd name="T63" fmla="*/ 0 h 459"/>
                <a:gd name="T64" fmla="*/ 2 w 71"/>
                <a:gd name="T65" fmla="*/ 0 h 459"/>
                <a:gd name="T66" fmla="*/ 2 w 71"/>
                <a:gd name="T67" fmla="*/ 0 h 459"/>
                <a:gd name="T68" fmla="*/ 0 w 71"/>
                <a:gd name="T69" fmla="*/ 0 h 459"/>
                <a:gd name="T70" fmla="*/ 6 w 71"/>
                <a:gd name="T71" fmla="*/ 3 h 459"/>
                <a:gd name="T72" fmla="*/ 12 w 71"/>
                <a:gd name="T73" fmla="*/ 6 h 459"/>
                <a:gd name="T74" fmla="*/ 17 w 71"/>
                <a:gd name="T75" fmla="*/ 10 h 459"/>
                <a:gd name="T76" fmla="*/ 22 w 71"/>
                <a:gd name="T77" fmla="*/ 15 h 459"/>
                <a:gd name="T78" fmla="*/ 27 w 71"/>
                <a:gd name="T79" fmla="*/ 21 h 459"/>
                <a:gd name="T80" fmla="*/ 29 w 71"/>
                <a:gd name="T81" fmla="*/ 28 h 459"/>
                <a:gd name="T82" fmla="*/ 31 w 71"/>
                <a:gd name="T83" fmla="*/ 36 h 459"/>
                <a:gd name="T84" fmla="*/ 31 w 71"/>
                <a:gd name="T85" fmla="*/ 44 h 45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1"/>
                <a:gd name="T130" fmla="*/ 0 h 459"/>
                <a:gd name="T131" fmla="*/ 71 w 71"/>
                <a:gd name="T132" fmla="*/ 459 h 45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1" h="459">
                  <a:moveTo>
                    <a:pt x="45" y="64"/>
                  </a:moveTo>
                  <a:lnTo>
                    <a:pt x="45" y="393"/>
                  </a:lnTo>
                  <a:lnTo>
                    <a:pt x="44" y="405"/>
                  </a:lnTo>
                  <a:lnTo>
                    <a:pt x="42" y="417"/>
                  </a:lnTo>
                  <a:lnTo>
                    <a:pt x="38" y="428"/>
                  </a:lnTo>
                  <a:lnTo>
                    <a:pt x="32" y="437"/>
                  </a:lnTo>
                  <a:lnTo>
                    <a:pt x="25" y="446"/>
                  </a:lnTo>
                  <a:lnTo>
                    <a:pt x="18" y="452"/>
                  </a:lnTo>
                  <a:lnTo>
                    <a:pt x="9" y="456"/>
                  </a:lnTo>
                  <a:lnTo>
                    <a:pt x="0" y="459"/>
                  </a:lnTo>
                  <a:lnTo>
                    <a:pt x="3" y="459"/>
                  </a:lnTo>
                  <a:lnTo>
                    <a:pt x="4" y="459"/>
                  </a:lnTo>
                  <a:lnTo>
                    <a:pt x="7" y="459"/>
                  </a:lnTo>
                  <a:lnTo>
                    <a:pt x="9" y="459"/>
                  </a:lnTo>
                  <a:lnTo>
                    <a:pt x="21" y="458"/>
                  </a:lnTo>
                  <a:lnTo>
                    <a:pt x="33" y="455"/>
                  </a:lnTo>
                  <a:lnTo>
                    <a:pt x="44" y="449"/>
                  </a:lnTo>
                  <a:lnTo>
                    <a:pt x="53" y="440"/>
                  </a:lnTo>
                  <a:lnTo>
                    <a:pt x="60" y="431"/>
                  </a:lnTo>
                  <a:lnTo>
                    <a:pt x="66" y="419"/>
                  </a:lnTo>
                  <a:lnTo>
                    <a:pt x="69" y="407"/>
                  </a:lnTo>
                  <a:lnTo>
                    <a:pt x="71" y="393"/>
                  </a:lnTo>
                  <a:lnTo>
                    <a:pt x="71" y="64"/>
                  </a:lnTo>
                  <a:lnTo>
                    <a:pt x="69" y="50"/>
                  </a:lnTo>
                  <a:lnTo>
                    <a:pt x="66" y="38"/>
                  </a:lnTo>
                  <a:lnTo>
                    <a:pt x="60" y="27"/>
                  </a:lnTo>
                  <a:lnTo>
                    <a:pt x="53" y="18"/>
                  </a:lnTo>
                  <a:lnTo>
                    <a:pt x="44" y="11"/>
                  </a:lnTo>
                  <a:lnTo>
                    <a:pt x="33" y="5"/>
                  </a:lnTo>
                  <a:lnTo>
                    <a:pt x="21" y="2"/>
                  </a:lnTo>
                  <a:lnTo>
                    <a:pt x="9" y="0"/>
                  </a:lnTo>
                  <a:lnTo>
                    <a:pt x="7" y="0"/>
                  </a:lnTo>
                  <a:lnTo>
                    <a:pt x="4" y="0"/>
                  </a:lnTo>
                  <a:lnTo>
                    <a:pt x="3" y="0"/>
                  </a:lnTo>
                  <a:lnTo>
                    <a:pt x="0" y="0"/>
                  </a:lnTo>
                  <a:lnTo>
                    <a:pt x="9" y="3"/>
                  </a:lnTo>
                  <a:lnTo>
                    <a:pt x="18" y="8"/>
                  </a:lnTo>
                  <a:lnTo>
                    <a:pt x="25" y="14"/>
                  </a:lnTo>
                  <a:lnTo>
                    <a:pt x="32" y="21"/>
                  </a:lnTo>
                  <a:lnTo>
                    <a:pt x="38" y="30"/>
                  </a:lnTo>
                  <a:lnTo>
                    <a:pt x="42" y="41"/>
                  </a:lnTo>
                  <a:lnTo>
                    <a:pt x="44" y="52"/>
                  </a:lnTo>
                  <a:lnTo>
                    <a:pt x="45"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Line 77"/>
            <p:cNvSpPr>
              <a:spLocks noChangeShapeType="1"/>
            </p:cNvSpPr>
            <p:nvPr/>
          </p:nvSpPr>
          <p:spPr bwMode="auto">
            <a:xfrm rot="3975909">
              <a:off x="4387" y="2747"/>
              <a:ext cx="41"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0" name="Line 78"/>
            <p:cNvSpPr>
              <a:spLocks noChangeShapeType="1"/>
            </p:cNvSpPr>
            <p:nvPr/>
          </p:nvSpPr>
          <p:spPr bwMode="auto">
            <a:xfrm>
              <a:off x="4556" y="2710"/>
              <a:ext cx="47" cy="10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 name="Freeform 79"/>
            <p:cNvSpPr>
              <a:spLocks/>
            </p:cNvSpPr>
            <p:nvPr/>
          </p:nvSpPr>
          <p:spPr bwMode="auto">
            <a:xfrm>
              <a:off x="4155" y="2780"/>
              <a:ext cx="596" cy="97"/>
            </a:xfrm>
            <a:custGeom>
              <a:avLst/>
              <a:gdLst>
                <a:gd name="T0" fmla="*/ 218 w 715"/>
                <a:gd name="T1" fmla="*/ 81 h 116"/>
                <a:gd name="T2" fmla="*/ 165 w 715"/>
                <a:gd name="T3" fmla="*/ 77 h 116"/>
                <a:gd name="T4" fmla="*/ 119 w 715"/>
                <a:gd name="T5" fmla="*/ 72 h 116"/>
                <a:gd name="T6" fmla="*/ 81 w 715"/>
                <a:gd name="T7" fmla="*/ 64 h 116"/>
                <a:gd name="T8" fmla="*/ 49 w 715"/>
                <a:gd name="T9" fmla="*/ 54 h 116"/>
                <a:gd name="T10" fmla="*/ 25 w 715"/>
                <a:gd name="T11" fmla="*/ 44 h 116"/>
                <a:gd name="T12" fmla="*/ 10 w 715"/>
                <a:gd name="T13" fmla="*/ 35 h 116"/>
                <a:gd name="T14" fmla="*/ 1 w 715"/>
                <a:gd name="T15" fmla="*/ 27 h 116"/>
                <a:gd name="T16" fmla="*/ 0 w 715"/>
                <a:gd name="T17" fmla="*/ 0 h 116"/>
                <a:gd name="T18" fmla="*/ 20 w 715"/>
                <a:gd name="T19" fmla="*/ 11 h 116"/>
                <a:gd name="T20" fmla="*/ 45 w 715"/>
                <a:gd name="T21" fmla="*/ 20 h 116"/>
                <a:gd name="T22" fmla="*/ 73 w 715"/>
                <a:gd name="T23" fmla="*/ 28 h 116"/>
                <a:gd name="T24" fmla="*/ 104 w 715"/>
                <a:gd name="T25" fmla="*/ 35 h 116"/>
                <a:gd name="T26" fmla="*/ 138 w 715"/>
                <a:gd name="T27" fmla="*/ 40 h 116"/>
                <a:gd name="T28" fmla="*/ 173 w 715"/>
                <a:gd name="T29" fmla="*/ 44 h 116"/>
                <a:gd name="T30" fmla="*/ 210 w 715"/>
                <a:gd name="T31" fmla="*/ 46 h 116"/>
                <a:gd name="T32" fmla="*/ 248 w 715"/>
                <a:gd name="T33" fmla="*/ 48 h 116"/>
                <a:gd name="T34" fmla="*/ 286 w 715"/>
                <a:gd name="T35" fmla="*/ 46 h 116"/>
                <a:gd name="T36" fmla="*/ 322 w 715"/>
                <a:gd name="T37" fmla="*/ 44 h 116"/>
                <a:gd name="T38" fmla="*/ 357 w 715"/>
                <a:gd name="T39" fmla="*/ 40 h 116"/>
                <a:gd name="T40" fmla="*/ 392 w 715"/>
                <a:gd name="T41" fmla="*/ 35 h 116"/>
                <a:gd name="T42" fmla="*/ 423 w 715"/>
                <a:gd name="T43" fmla="*/ 28 h 116"/>
                <a:gd name="T44" fmla="*/ 452 w 715"/>
                <a:gd name="T45" fmla="*/ 20 h 116"/>
                <a:gd name="T46" fmla="*/ 477 w 715"/>
                <a:gd name="T47" fmla="*/ 11 h 116"/>
                <a:gd name="T48" fmla="*/ 497 w 715"/>
                <a:gd name="T49" fmla="*/ 0 h 116"/>
                <a:gd name="T50" fmla="*/ 495 w 715"/>
                <a:gd name="T51" fmla="*/ 27 h 116"/>
                <a:gd name="T52" fmla="*/ 487 w 715"/>
                <a:gd name="T53" fmla="*/ 35 h 116"/>
                <a:gd name="T54" fmla="*/ 471 w 715"/>
                <a:gd name="T55" fmla="*/ 44 h 116"/>
                <a:gd name="T56" fmla="*/ 448 w 715"/>
                <a:gd name="T57" fmla="*/ 54 h 116"/>
                <a:gd name="T58" fmla="*/ 416 w 715"/>
                <a:gd name="T59" fmla="*/ 64 h 116"/>
                <a:gd name="T60" fmla="*/ 377 w 715"/>
                <a:gd name="T61" fmla="*/ 72 h 116"/>
                <a:gd name="T62" fmla="*/ 330 w 715"/>
                <a:gd name="T63" fmla="*/ 77 h 116"/>
                <a:gd name="T64" fmla="*/ 278 w 715"/>
                <a:gd name="T65" fmla="*/ 81 h 1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5"/>
                <a:gd name="T100" fmla="*/ 0 h 116"/>
                <a:gd name="T101" fmla="*/ 715 w 715"/>
                <a:gd name="T102" fmla="*/ 116 h 1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5" h="116">
                  <a:moveTo>
                    <a:pt x="357" y="116"/>
                  </a:moveTo>
                  <a:lnTo>
                    <a:pt x="314" y="116"/>
                  </a:lnTo>
                  <a:lnTo>
                    <a:pt x="275" y="113"/>
                  </a:lnTo>
                  <a:lnTo>
                    <a:pt x="238" y="110"/>
                  </a:lnTo>
                  <a:lnTo>
                    <a:pt x="203" y="107"/>
                  </a:lnTo>
                  <a:lnTo>
                    <a:pt x="171" y="103"/>
                  </a:lnTo>
                  <a:lnTo>
                    <a:pt x="143" y="97"/>
                  </a:lnTo>
                  <a:lnTo>
                    <a:pt x="116" y="91"/>
                  </a:lnTo>
                  <a:lnTo>
                    <a:pt x="92" y="84"/>
                  </a:lnTo>
                  <a:lnTo>
                    <a:pt x="71" y="78"/>
                  </a:lnTo>
                  <a:lnTo>
                    <a:pt x="53" y="71"/>
                  </a:lnTo>
                  <a:lnTo>
                    <a:pt x="36" y="63"/>
                  </a:lnTo>
                  <a:lnTo>
                    <a:pt x="24" y="57"/>
                  </a:lnTo>
                  <a:lnTo>
                    <a:pt x="14" y="50"/>
                  </a:lnTo>
                  <a:lnTo>
                    <a:pt x="6" y="44"/>
                  </a:lnTo>
                  <a:lnTo>
                    <a:pt x="1" y="38"/>
                  </a:lnTo>
                  <a:lnTo>
                    <a:pt x="0" y="32"/>
                  </a:lnTo>
                  <a:lnTo>
                    <a:pt x="0" y="0"/>
                  </a:lnTo>
                  <a:lnTo>
                    <a:pt x="14" y="8"/>
                  </a:lnTo>
                  <a:lnTo>
                    <a:pt x="29" y="15"/>
                  </a:lnTo>
                  <a:lnTo>
                    <a:pt x="47" y="23"/>
                  </a:lnTo>
                  <a:lnTo>
                    <a:pt x="65" y="29"/>
                  </a:lnTo>
                  <a:lnTo>
                    <a:pt x="84" y="35"/>
                  </a:lnTo>
                  <a:lnTo>
                    <a:pt x="105" y="41"/>
                  </a:lnTo>
                  <a:lnTo>
                    <a:pt x="128" y="45"/>
                  </a:lnTo>
                  <a:lnTo>
                    <a:pt x="150" y="50"/>
                  </a:lnTo>
                  <a:lnTo>
                    <a:pt x="174" y="54"/>
                  </a:lnTo>
                  <a:lnTo>
                    <a:pt x="199" y="57"/>
                  </a:lnTo>
                  <a:lnTo>
                    <a:pt x="224" y="60"/>
                  </a:lnTo>
                  <a:lnTo>
                    <a:pt x="250" y="63"/>
                  </a:lnTo>
                  <a:lnTo>
                    <a:pt x="277" y="65"/>
                  </a:lnTo>
                  <a:lnTo>
                    <a:pt x="302" y="66"/>
                  </a:lnTo>
                  <a:lnTo>
                    <a:pt x="329" y="68"/>
                  </a:lnTo>
                  <a:lnTo>
                    <a:pt x="357" y="68"/>
                  </a:lnTo>
                  <a:lnTo>
                    <a:pt x="384" y="68"/>
                  </a:lnTo>
                  <a:lnTo>
                    <a:pt x="411" y="66"/>
                  </a:lnTo>
                  <a:lnTo>
                    <a:pt x="438" y="65"/>
                  </a:lnTo>
                  <a:lnTo>
                    <a:pt x="463" y="63"/>
                  </a:lnTo>
                  <a:lnTo>
                    <a:pt x="489" y="60"/>
                  </a:lnTo>
                  <a:lnTo>
                    <a:pt x="514" y="57"/>
                  </a:lnTo>
                  <a:lnTo>
                    <a:pt x="540" y="54"/>
                  </a:lnTo>
                  <a:lnTo>
                    <a:pt x="564" y="50"/>
                  </a:lnTo>
                  <a:lnTo>
                    <a:pt x="587" y="45"/>
                  </a:lnTo>
                  <a:lnTo>
                    <a:pt x="609" y="41"/>
                  </a:lnTo>
                  <a:lnTo>
                    <a:pt x="630" y="35"/>
                  </a:lnTo>
                  <a:lnTo>
                    <a:pt x="650" y="29"/>
                  </a:lnTo>
                  <a:lnTo>
                    <a:pt x="668" y="23"/>
                  </a:lnTo>
                  <a:lnTo>
                    <a:pt x="686" y="15"/>
                  </a:lnTo>
                  <a:lnTo>
                    <a:pt x="701" y="8"/>
                  </a:lnTo>
                  <a:lnTo>
                    <a:pt x="715" y="0"/>
                  </a:lnTo>
                  <a:lnTo>
                    <a:pt x="715" y="32"/>
                  </a:lnTo>
                  <a:lnTo>
                    <a:pt x="713" y="38"/>
                  </a:lnTo>
                  <a:lnTo>
                    <a:pt x="709" y="44"/>
                  </a:lnTo>
                  <a:lnTo>
                    <a:pt x="701" y="50"/>
                  </a:lnTo>
                  <a:lnTo>
                    <a:pt x="690" y="57"/>
                  </a:lnTo>
                  <a:lnTo>
                    <a:pt x="678" y="63"/>
                  </a:lnTo>
                  <a:lnTo>
                    <a:pt x="662" y="71"/>
                  </a:lnTo>
                  <a:lnTo>
                    <a:pt x="644" y="78"/>
                  </a:lnTo>
                  <a:lnTo>
                    <a:pt x="623" y="84"/>
                  </a:lnTo>
                  <a:lnTo>
                    <a:pt x="599" y="91"/>
                  </a:lnTo>
                  <a:lnTo>
                    <a:pt x="572" y="97"/>
                  </a:lnTo>
                  <a:lnTo>
                    <a:pt x="542" y="103"/>
                  </a:lnTo>
                  <a:lnTo>
                    <a:pt x="510" y="107"/>
                  </a:lnTo>
                  <a:lnTo>
                    <a:pt x="475" y="110"/>
                  </a:lnTo>
                  <a:lnTo>
                    <a:pt x="438" y="113"/>
                  </a:lnTo>
                  <a:lnTo>
                    <a:pt x="399" y="116"/>
                  </a:lnTo>
                  <a:lnTo>
                    <a:pt x="357" y="116"/>
                  </a:lnTo>
                  <a:close/>
                </a:path>
              </a:pathLst>
            </a:custGeom>
            <a:solidFill>
              <a:srgbClr val="89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80"/>
            <p:cNvSpPr>
              <a:spLocks/>
            </p:cNvSpPr>
            <p:nvPr/>
          </p:nvSpPr>
          <p:spPr bwMode="auto">
            <a:xfrm>
              <a:off x="4155" y="2817"/>
              <a:ext cx="596" cy="97"/>
            </a:xfrm>
            <a:custGeom>
              <a:avLst/>
              <a:gdLst>
                <a:gd name="T0" fmla="*/ 218 w 715"/>
                <a:gd name="T1" fmla="*/ 81 h 116"/>
                <a:gd name="T2" fmla="*/ 165 w 715"/>
                <a:gd name="T3" fmla="*/ 77 h 116"/>
                <a:gd name="T4" fmla="*/ 119 w 715"/>
                <a:gd name="T5" fmla="*/ 72 h 116"/>
                <a:gd name="T6" fmla="*/ 81 w 715"/>
                <a:gd name="T7" fmla="*/ 64 h 116"/>
                <a:gd name="T8" fmla="*/ 49 w 715"/>
                <a:gd name="T9" fmla="*/ 54 h 116"/>
                <a:gd name="T10" fmla="*/ 25 w 715"/>
                <a:gd name="T11" fmla="*/ 44 h 116"/>
                <a:gd name="T12" fmla="*/ 10 w 715"/>
                <a:gd name="T13" fmla="*/ 35 h 116"/>
                <a:gd name="T14" fmla="*/ 1 w 715"/>
                <a:gd name="T15" fmla="*/ 27 h 116"/>
                <a:gd name="T16" fmla="*/ 0 w 715"/>
                <a:gd name="T17" fmla="*/ 0 h 116"/>
                <a:gd name="T18" fmla="*/ 20 w 715"/>
                <a:gd name="T19" fmla="*/ 11 h 116"/>
                <a:gd name="T20" fmla="*/ 45 w 715"/>
                <a:gd name="T21" fmla="*/ 20 h 116"/>
                <a:gd name="T22" fmla="*/ 73 w 715"/>
                <a:gd name="T23" fmla="*/ 28 h 116"/>
                <a:gd name="T24" fmla="*/ 104 w 715"/>
                <a:gd name="T25" fmla="*/ 35 h 116"/>
                <a:gd name="T26" fmla="*/ 138 w 715"/>
                <a:gd name="T27" fmla="*/ 40 h 116"/>
                <a:gd name="T28" fmla="*/ 173 w 715"/>
                <a:gd name="T29" fmla="*/ 44 h 116"/>
                <a:gd name="T30" fmla="*/ 210 w 715"/>
                <a:gd name="T31" fmla="*/ 46 h 116"/>
                <a:gd name="T32" fmla="*/ 248 w 715"/>
                <a:gd name="T33" fmla="*/ 48 h 116"/>
                <a:gd name="T34" fmla="*/ 286 w 715"/>
                <a:gd name="T35" fmla="*/ 46 h 116"/>
                <a:gd name="T36" fmla="*/ 322 w 715"/>
                <a:gd name="T37" fmla="*/ 44 h 116"/>
                <a:gd name="T38" fmla="*/ 357 w 715"/>
                <a:gd name="T39" fmla="*/ 40 h 116"/>
                <a:gd name="T40" fmla="*/ 392 w 715"/>
                <a:gd name="T41" fmla="*/ 35 h 116"/>
                <a:gd name="T42" fmla="*/ 423 w 715"/>
                <a:gd name="T43" fmla="*/ 28 h 116"/>
                <a:gd name="T44" fmla="*/ 452 w 715"/>
                <a:gd name="T45" fmla="*/ 20 h 116"/>
                <a:gd name="T46" fmla="*/ 477 w 715"/>
                <a:gd name="T47" fmla="*/ 11 h 116"/>
                <a:gd name="T48" fmla="*/ 497 w 715"/>
                <a:gd name="T49" fmla="*/ 0 h 116"/>
                <a:gd name="T50" fmla="*/ 495 w 715"/>
                <a:gd name="T51" fmla="*/ 27 h 116"/>
                <a:gd name="T52" fmla="*/ 487 w 715"/>
                <a:gd name="T53" fmla="*/ 35 h 116"/>
                <a:gd name="T54" fmla="*/ 471 w 715"/>
                <a:gd name="T55" fmla="*/ 44 h 116"/>
                <a:gd name="T56" fmla="*/ 448 w 715"/>
                <a:gd name="T57" fmla="*/ 54 h 116"/>
                <a:gd name="T58" fmla="*/ 416 w 715"/>
                <a:gd name="T59" fmla="*/ 64 h 116"/>
                <a:gd name="T60" fmla="*/ 377 w 715"/>
                <a:gd name="T61" fmla="*/ 72 h 116"/>
                <a:gd name="T62" fmla="*/ 330 w 715"/>
                <a:gd name="T63" fmla="*/ 77 h 116"/>
                <a:gd name="T64" fmla="*/ 278 w 715"/>
                <a:gd name="T65" fmla="*/ 81 h 1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5"/>
                <a:gd name="T100" fmla="*/ 0 h 116"/>
                <a:gd name="T101" fmla="*/ 715 w 715"/>
                <a:gd name="T102" fmla="*/ 116 h 1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5" h="116">
                  <a:moveTo>
                    <a:pt x="357" y="116"/>
                  </a:moveTo>
                  <a:lnTo>
                    <a:pt x="314" y="116"/>
                  </a:lnTo>
                  <a:lnTo>
                    <a:pt x="275" y="113"/>
                  </a:lnTo>
                  <a:lnTo>
                    <a:pt x="238" y="110"/>
                  </a:lnTo>
                  <a:lnTo>
                    <a:pt x="203" y="107"/>
                  </a:lnTo>
                  <a:lnTo>
                    <a:pt x="171" y="103"/>
                  </a:lnTo>
                  <a:lnTo>
                    <a:pt x="143" y="97"/>
                  </a:lnTo>
                  <a:lnTo>
                    <a:pt x="116" y="91"/>
                  </a:lnTo>
                  <a:lnTo>
                    <a:pt x="92" y="84"/>
                  </a:lnTo>
                  <a:lnTo>
                    <a:pt x="71" y="78"/>
                  </a:lnTo>
                  <a:lnTo>
                    <a:pt x="53" y="71"/>
                  </a:lnTo>
                  <a:lnTo>
                    <a:pt x="36" y="63"/>
                  </a:lnTo>
                  <a:lnTo>
                    <a:pt x="24" y="57"/>
                  </a:lnTo>
                  <a:lnTo>
                    <a:pt x="14" y="50"/>
                  </a:lnTo>
                  <a:lnTo>
                    <a:pt x="6" y="44"/>
                  </a:lnTo>
                  <a:lnTo>
                    <a:pt x="1" y="38"/>
                  </a:lnTo>
                  <a:lnTo>
                    <a:pt x="0" y="32"/>
                  </a:lnTo>
                  <a:lnTo>
                    <a:pt x="0" y="0"/>
                  </a:lnTo>
                  <a:lnTo>
                    <a:pt x="14" y="8"/>
                  </a:lnTo>
                  <a:lnTo>
                    <a:pt x="29" y="15"/>
                  </a:lnTo>
                  <a:lnTo>
                    <a:pt x="47" y="23"/>
                  </a:lnTo>
                  <a:lnTo>
                    <a:pt x="65" y="29"/>
                  </a:lnTo>
                  <a:lnTo>
                    <a:pt x="84" y="35"/>
                  </a:lnTo>
                  <a:lnTo>
                    <a:pt x="105" y="41"/>
                  </a:lnTo>
                  <a:lnTo>
                    <a:pt x="128" y="45"/>
                  </a:lnTo>
                  <a:lnTo>
                    <a:pt x="150" y="50"/>
                  </a:lnTo>
                  <a:lnTo>
                    <a:pt x="174" y="54"/>
                  </a:lnTo>
                  <a:lnTo>
                    <a:pt x="199" y="57"/>
                  </a:lnTo>
                  <a:lnTo>
                    <a:pt x="224" y="60"/>
                  </a:lnTo>
                  <a:lnTo>
                    <a:pt x="250" y="63"/>
                  </a:lnTo>
                  <a:lnTo>
                    <a:pt x="277" y="65"/>
                  </a:lnTo>
                  <a:lnTo>
                    <a:pt x="302" y="66"/>
                  </a:lnTo>
                  <a:lnTo>
                    <a:pt x="329" y="68"/>
                  </a:lnTo>
                  <a:lnTo>
                    <a:pt x="357" y="68"/>
                  </a:lnTo>
                  <a:lnTo>
                    <a:pt x="384" y="68"/>
                  </a:lnTo>
                  <a:lnTo>
                    <a:pt x="411" y="66"/>
                  </a:lnTo>
                  <a:lnTo>
                    <a:pt x="438" y="65"/>
                  </a:lnTo>
                  <a:lnTo>
                    <a:pt x="463" y="63"/>
                  </a:lnTo>
                  <a:lnTo>
                    <a:pt x="489" y="60"/>
                  </a:lnTo>
                  <a:lnTo>
                    <a:pt x="514" y="57"/>
                  </a:lnTo>
                  <a:lnTo>
                    <a:pt x="540" y="54"/>
                  </a:lnTo>
                  <a:lnTo>
                    <a:pt x="564" y="50"/>
                  </a:lnTo>
                  <a:lnTo>
                    <a:pt x="587" y="45"/>
                  </a:lnTo>
                  <a:lnTo>
                    <a:pt x="609" y="41"/>
                  </a:lnTo>
                  <a:lnTo>
                    <a:pt x="630" y="35"/>
                  </a:lnTo>
                  <a:lnTo>
                    <a:pt x="650" y="29"/>
                  </a:lnTo>
                  <a:lnTo>
                    <a:pt x="668" y="23"/>
                  </a:lnTo>
                  <a:lnTo>
                    <a:pt x="686" y="15"/>
                  </a:lnTo>
                  <a:lnTo>
                    <a:pt x="701" y="8"/>
                  </a:lnTo>
                  <a:lnTo>
                    <a:pt x="715" y="0"/>
                  </a:lnTo>
                  <a:lnTo>
                    <a:pt x="715" y="32"/>
                  </a:lnTo>
                  <a:lnTo>
                    <a:pt x="713" y="38"/>
                  </a:lnTo>
                  <a:lnTo>
                    <a:pt x="709" y="44"/>
                  </a:lnTo>
                  <a:lnTo>
                    <a:pt x="701" y="50"/>
                  </a:lnTo>
                  <a:lnTo>
                    <a:pt x="690" y="57"/>
                  </a:lnTo>
                  <a:lnTo>
                    <a:pt x="678" y="63"/>
                  </a:lnTo>
                  <a:lnTo>
                    <a:pt x="662" y="71"/>
                  </a:lnTo>
                  <a:lnTo>
                    <a:pt x="644" y="78"/>
                  </a:lnTo>
                  <a:lnTo>
                    <a:pt x="623" y="84"/>
                  </a:lnTo>
                  <a:lnTo>
                    <a:pt x="599" y="91"/>
                  </a:lnTo>
                  <a:lnTo>
                    <a:pt x="572" y="97"/>
                  </a:lnTo>
                  <a:lnTo>
                    <a:pt x="542" y="103"/>
                  </a:lnTo>
                  <a:lnTo>
                    <a:pt x="510" y="107"/>
                  </a:lnTo>
                  <a:lnTo>
                    <a:pt x="475" y="110"/>
                  </a:lnTo>
                  <a:lnTo>
                    <a:pt x="438" y="113"/>
                  </a:lnTo>
                  <a:lnTo>
                    <a:pt x="399" y="116"/>
                  </a:lnTo>
                  <a:lnTo>
                    <a:pt x="357" y="1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81"/>
            <p:cNvSpPr>
              <a:spLocks/>
            </p:cNvSpPr>
            <p:nvPr/>
          </p:nvSpPr>
          <p:spPr bwMode="auto">
            <a:xfrm>
              <a:off x="4278" y="2899"/>
              <a:ext cx="195" cy="110"/>
            </a:xfrm>
            <a:custGeom>
              <a:avLst/>
              <a:gdLst>
                <a:gd name="T0" fmla="*/ 0 w 234"/>
                <a:gd name="T1" fmla="*/ 0 h 132"/>
                <a:gd name="T2" fmla="*/ 67 w 234"/>
                <a:gd name="T3" fmla="*/ 11 h 132"/>
                <a:gd name="T4" fmla="*/ 163 w 234"/>
                <a:gd name="T5" fmla="*/ 15 h 132"/>
                <a:gd name="T6" fmla="*/ 69 w 234"/>
                <a:gd name="T7" fmla="*/ 92 h 132"/>
                <a:gd name="T8" fmla="*/ 0 w 234"/>
                <a:gd name="T9" fmla="*/ 0 h 132"/>
                <a:gd name="T10" fmla="*/ 0 60000 65536"/>
                <a:gd name="T11" fmla="*/ 0 60000 65536"/>
                <a:gd name="T12" fmla="*/ 0 60000 65536"/>
                <a:gd name="T13" fmla="*/ 0 60000 65536"/>
                <a:gd name="T14" fmla="*/ 0 60000 65536"/>
                <a:gd name="T15" fmla="*/ 0 w 234"/>
                <a:gd name="T16" fmla="*/ 0 h 132"/>
                <a:gd name="T17" fmla="*/ 234 w 234"/>
                <a:gd name="T18" fmla="*/ 132 h 132"/>
              </a:gdLst>
              <a:ahLst/>
              <a:cxnLst>
                <a:cxn ang="T10">
                  <a:pos x="T0" y="T1"/>
                </a:cxn>
                <a:cxn ang="T11">
                  <a:pos x="T2" y="T3"/>
                </a:cxn>
                <a:cxn ang="T12">
                  <a:pos x="T4" y="T5"/>
                </a:cxn>
                <a:cxn ang="T13">
                  <a:pos x="T6" y="T7"/>
                </a:cxn>
                <a:cxn ang="T14">
                  <a:pos x="T8" y="T9"/>
                </a:cxn>
              </a:cxnLst>
              <a:rect l="T15" t="T16" r="T17" b="T18"/>
              <a:pathLst>
                <a:path w="234" h="132">
                  <a:moveTo>
                    <a:pt x="0" y="0"/>
                  </a:moveTo>
                  <a:lnTo>
                    <a:pt x="96" y="15"/>
                  </a:lnTo>
                  <a:lnTo>
                    <a:pt x="234" y="21"/>
                  </a:lnTo>
                  <a:lnTo>
                    <a:pt x="99" y="132"/>
                  </a:lnTo>
                  <a:lnTo>
                    <a:pt x="0" y="0"/>
                  </a:lnTo>
                  <a:close/>
                </a:path>
              </a:pathLst>
            </a:custGeom>
            <a:solidFill>
              <a:srgbClr val="47E2E2"/>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grpSp>
      <p:grpSp>
        <p:nvGrpSpPr>
          <p:cNvPr id="24" name="Group 11"/>
          <p:cNvGrpSpPr>
            <a:grpSpLocks/>
          </p:cNvGrpSpPr>
          <p:nvPr/>
        </p:nvGrpSpPr>
        <p:grpSpPr bwMode="auto">
          <a:xfrm flipV="1">
            <a:off x="2698124" y="2379430"/>
            <a:ext cx="327025" cy="323850"/>
            <a:chOff x="2064" y="3278"/>
            <a:chExt cx="500" cy="495"/>
          </a:xfrm>
        </p:grpSpPr>
        <p:sp>
          <p:nvSpPr>
            <p:cNvPr id="25" name="Rectangle 12"/>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26" name="Rectangle 13"/>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27" name="AutoShape 14"/>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0442" y="2387529"/>
            <a:ext cx="3255299" cy="340869"/>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83" name="Picture 4" descr="C:\Users\trhoades\AppData\Local\Temp\SNAGHTML935a266.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6532638" y="2375562"/>
            <a:ext cx="668924" cy="403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41824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|EOS~037|</a:t>
            </a:r>
            <a:endParaRPr lang="en-US" sz="100" dirty="0" err="1" smtClean="0">
              <a:solidFill>
                <a:srgbClr val="FFFFFF"/>
              </a:solidFill>
              <a:latin typeface="Arial"/>
              <a:cs typeface="Calibri" pitchFamily="34" charset="0"/>
            </a:endParaRPr>
          </a:p>
        </p:txBody>
      </p:sp>
      <p:sp>
        <p:nvSpPr>
          <p:cNvPr id="39939" name="Rectangle 8"/>
          <p:cNvSpPr>
            <a:spLocks noGrp="1" noChangeArrowheads="1"/>
          </p:cNvSpPr>
          <p:nvPr>
            <p:ph type="title"/>
          </p:nvPr>
        </p:nvSpPr>
        <p:spPr/>
        <p:txBody>
          <a:bodyPr/>
          <a:lstStyle/>
          <a:p>
            <a:pPr eaLnBrk="1" hangingPunct="1"/>
            <a:r>
              <a:rPr lang="en-US" smtClean="0"/>
              <a:t>Referential integrity within the LOB model</a:t>
            </a:r>
          </a:p>
        </p:txBody>
      </p:sp>
      <p:sp>
        <p:nvSpPr>
          <p:cNvPr id="39940" name="Rectangle 9"/>
          <p:cNvSpPr>
            <a:spLocks noGrp="1" noChangeArrowheads="1"/>
          </p:cNvSpPr>
          <p:nvPr>
            <p:ph idx="1"/>
          </p:nvPr>
        </p:nvSpPr>
        <p:spPr>
          <a:xfrm>
            <a:off x="528637" y="503496"/>
            <a:ext cx="3979532" cy="1838067"/>
          </a:xfrm>
        </p:spPr>
        <p:txBody>
          <a:bodyPr/>
          <a:lstStyle/>
          <a:p>
            <a:pPr>
              <a:buFont typeface="Arial" charset="0"/>
              <a:buChar char="•"/>
            </a:pPr>
            <a:r>
              <a:rPr lang="en-US" dirty="0" smtClean="0"/>
              <a:t>Whenever you add a LOB association at one level, Studio automatically makes reciprocal association</a:t>
            </a:r>
          </a:p>
        </p:txBody>
      </p:sp>
      <p:grpSp>
        <p:nvGrpSpPr>
          <p:cNvPr id="3" name="Group 10"/>
          <p:cNvGrpSpPr>
            <a:grpSpLocks/>
          </p:cNvGrpSpPr>
          <p:nvPr/>
        </p:nvGrpSpPr>
        <p:grpSpPr bwMode="auto">
          <a:xfrm>
            <a:off x="3797170" y="1235075"/>
            <a:ext cx="2946400" cy="3127375"/>
            <a:chOff x="2292" y="778"/>
            <a:chExt cx="1688" cy="1970"/>
          </a:xfrm>
        </p:grpSpPr>
        <p:grpSp>
          <p:nvGrpSpPr>
            <p:cNvPr id="39986" name="Group 11"/>
            <p:cNvGrpSpPr>
              <a:grpSpLocks/>
            </p:cNvGrpSpPr>
            <p:nvPr/>
          </p:nvGrpSpPr>
          <p:grpSpPr bwMode="auto">
            <a:xfrm>
              <a:off x="2943" y="778"/>
              <a:ext cx="570" cy="706"/>
              <a:chOff x="1489" y="1576"/>
              <a:chExt cx="570" cy="706"/>
            </a:xfrm>
          </p:grpSpPr>
          <p:sp>
            <p:nvSpPr>
              <p:cNvPr id="39991" name="Line 12"/>
              <p:cNvSpPr>
                <a:spLocks noChangeShapeType="1"/>
              </p:cNvSpPr>
              <p:nvPr/>
            </p:nvSpPr>
            <p:spPr bwMode="auto">
              <a:xfrm>
                <a:off x="1857"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92" name="Line 13"/>
              <p:cNvSpPr>
                <a:spLocks noChangeShapeType="1"/>
              </p:cNvSpPr>
              <p:nvPr/>
            </p:nvSpPr>
            <p:spPr bwMode="auto">
              <a:xfrm flipH="1">
                <a:off x="1489"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93" name="AutoShape 14"/>
              <p:cNvSpPr>
                <a:spLocks noChangeArrowheads="1"/>
              </p:cNvSpPr>
              <p:nvPr/>
            </p:nvSpPr>
            <p:spPr bwMode="auto">
              <a:xfrm>
                <a:off x="1506" y="1576"/>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9994" name="AutoShape 15"/>
              <p:cNvSpPr>
                <a:spLocks noChangeArrowheads="1"/>
              </p:cNvSpPr>
              <p:nvPr/>
            </p:nvSpPr>
            <p:spPr bwMode="auto">
              <a:xfrm>
                <a:off x="1877" y="2070"/>
                <a:ext cx="40" cy="204"/>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39995" name="AutoShape 16"/>
              <p:cNvSpPr>
                <a:spLocks noChangeArrowheads="1"/>
              </p:cNvSpPr>
              <p:nvPr/>
            </p:nvSpPr>
            <p:spPr bwMode="auto">
              <a:xfrm>
                <a:off x="1813" y="2076"/>
                <a:ext cx="36" cy="142"/>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39996" name="Freeform 17"/>
              <p:cNvSpPr>
                <a:spLocks/>
              </p:cNvSpPr>
              <p:nvPr/>
            </p:nvSpPr>
            <p:spPr bwMode="auto">
              <a:xfrm>
                <a:off x="1792" y="2116"/>
                <a:ext cx="145" cy="166"/>
              </a:xfrm>
              <a:custGeom>
                <a:avLst/>
                <a:gdLst>
                  <a:gd name="T0" fmla="*/ 0 w 204"/>
                  <a:gd name="T1" fmla="*/ 0 h 234"/>
                  <a:gd name="T2" fmla="*/ 0 w 204"/>
                  <a:gd name="T3" fmla="*/ 16 h 234"/>
                  <a:gd name="T4" fmla="*/ 13 w 204"/>
                  <a:gd name="T5" fmla="*/ 16 h 234"/>
                  <a:gd name="T6" fmla="*/ 13 w 204"/>
                  <a:gd name="T7" fmla="*/ 1 h 234"/>
                  <a:gd name="T8" fmla="*/ 7 w 204"/>
                  <a:gd name="T9" fmla="*/ 5 h 234"/>
                  <a:gd name="T10" fmla="*/ 0 w 204"/>
                  <a:gd name="T11" fmla="*/ 0 h 234"/>
                  <a:gd name="T12" fmla="*/ 0 60000 65536"/>
                  <a:gd name="T13" fmla="*/ 0 60000 65536"/>
                  <a:gd name="T14" fmla="*/ 0 60000 65536"/>
                  <a:gd name="T15" fmla="*/ 0 60000 65536"/>
                  <a:gd name="T16" fmla="*/ 0 60000 65536"/>
                  <a:gd name="T17" fmla="*/ 0 60000 65536"/>
                  <a:gd name="T18" fmla="*/ 0 w 204"/>
                  <a:gd name="T19" fmla="*/ 0 h 234"/>
                  <a:gd name="T20" fmla="*/ 204 w 204"/>
                  <a:gd name="T21" fmla="*/ 234 h 234"/>
                </a:gdLst>
                <a:ahLst/>
                <a:cxnLst>
                  <a:cxn ang="T12">
                    <a:pos x="T0" y="T1"/>
                  </a:cxn>
                  <a:cxn ang="T13">
                    <a:pos x="T2" y="T3"/>
                  </a:cxn>
                  <a:cxn ang="T14">
                    <a:pos x="T4" y="T5"/>
                  </a:cxn>
                  <a:cxn ang="T15">
                    <a:pos x="T6" y="T7"/>
                  </a:cxn>
                  <a:cxn ang="T16">
                    <a:pos x="T8" y="T9"/>
                  </a:cxn>
                  <a:cxn ang="T17">
                    <a:pos x="T10" y="T11"/>
                  </a:cxn>
                </a:cxnLst>
                <a:rect l="T18" t="T19" r="T20" b="T21"/>
                <a:pathLst>
                  <a:path w="204" h="234">
                    <a:moveTo>
                      <a:pt x="0" y="0"/>
                    </a:moveTo>
                    <a:lnTo>
                      <a:pt x="0" y="234"/>
                    </a:lnTo>
                    <a:lnTo>
                      <a:pt x="204" y="234"/>
                    </a:lnTo>
                    <a:lnTo>
                      <a:pt x="204" y="6"/>
                    </a:lnTo>
                    <a:lnTo>
                      <a:pt x="105" y="81"/>
                    </a:lnTo>
                    <a:lnTo>
                      <a:pt x="0" y="0"/>
                    </a:lnTo>
                    <a:close/>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39997" name="AutoShape 18"/>
              <p:cNvSpPr>
                <a:spLocks noChangeArrowheads="1"/>
              </p:cNvSpPr>
              <p:nvPr/>
            </p:nvSpPr>
            <p:spPr bwMode="auto">
              <a:xfrm flipH="1">
                <a:off x="1821" y="2109"/>
                <a:ext cx="19" cy="77"/>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39998" name="AutoShape 19"/>
              <p:cNvSpPr>
                <a:spLocks noChangeArrowheads="1"/>
              </p:cNvSpPr>
              <p:nvPr/>
            </p:nvSpPr>
            <p:spPr bwMode="auto">
              <a:xfrm>
                <a:off x="1887" y="2137"/>
                <a:ext cx="19" cy="49"/>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grpSp>
        <p:sp>
          <p:nvSpPr>
            <p:cNvPr id="39987" name="Line 20"/>
            <p:cNvSpPr>
              <a:spLocks noChangeShapeType="1"/>
            </p:cNvSpPr>
            <p:nvPr/>
          </p:nvSpPr>
          <p:spPr bwMode="auto">
            <a:xfrm flipH="1">
              <a:off x="2400" y="1990"/>
              <a:ext cx="158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9988" name="Line 21"/>
            <p:cNvSpPr>
              <a:spLocks noChangeShapeType="1"/>
            </p:cNvSpPr>
            <p:nvPr/>
          </p:nvSpPr>
          <p:spPr bwMode="auto">
            <a:xfrm>
              <a:off x="2400" y="1990"/>
              <a:ext cx="0" cy="75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89" name="Line 22"/>
            <p:cNvSpPr>
              <a:spLocks noChangeShapeType="1"/>
            </p:cNvSpPr>
            <p:nvPr/>
          </p:nvSpPr>
          <p:spPr bwMode="auto">
            <a:xfrm>
              <a:off x="2400" y="2741"/>
              <a:ext cx="1571"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9990" name="Text Box 23"/>
            <p:cNvSpPr txBox="1">
              <a:spLocks noChangeArrowheads="1"/>
            </p:cNvSpPr>
            <p:nvPr/>
          </p:nvSpPr>
          <p:spPr bwMode="auto">
            <a:xfrm>
              <a:off x="2292" y="1475"/>
              <a:ext cx="165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dirty="0"/>
                <a:t>developer makes Burglary and Robbery a child of Homeowners... </a:t>
              </a:r>
            </a:p>
          </p:txBody>
        </p:sp>
      </p:grpSp>
      <p:grpSp>
        <p:nvGrpSpPr>
          <p:cNvPr id="39942" name="Group 24"/>
          <p:cNvGrpSpPr>
            <a:grpSpLocks/>
          </p:cNvGrpSpPr>
          <p:nvPr/>
        </p:nvGrpSpPr>
        <p:grpSpPr bwMode="auto">
          <a:xfrm>
            <a:off x="8610600" y="63500"/>
            <a:ext cx="469900" cy="501650"/>
            <a:chOff x="3777" y="1768"/>
            <a:chExt cx="467" cy="499"/>
          </a:xfrm>
        </p:grpSpPr>
        <p:sp>
          <p:nvSpPr>
            <p:cNvPr id="39984" name="Rectangle 25"/>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9985" name="AutoShape 26"/>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6" name="Group 27"/>
          <p:cNvGrpSpPr>
            <a:grpSpLocks/>
          </p:cNvGrpSpPr>
          <p:nvPr/>
        </p:nvGrpSpPr>
        <p:grpSpPr bwMode="auto">
          <a:xfrm>
            <a:off x="8610600" y="63500"/>
            <a:ext cx="469900" cy="501650"/>
            <a:chOff x="2967" y="1718"/>
            <a:chExt cx="467" cy="499"/>
          </a:xfrm>
        </p:grpSpPr>
        <p:sp>
          <p:nvSpPr>
            <p:cNvPr id="39982" name="Rectangle 28"/>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39983" name="Rectangle 29"/>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
        <p:nvSpPr>
          <p:cNvPr id="39944" name="Rectangle 30"/>
          <p:cNvSpPr>
            <a:spLocks noChangeArrowheads="1"/>
          </p:cNvSpPr>
          <p:nvPr/>
        </p:nvSpPr>
        <p:spPr bwMode="auto">
          <a:xfrm>
            <a:off x="6761033" y="1190625"/>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39945" name="Rectangle 31"/>
          <p:cNvSpPr>
            <a:spLocks noChangeArrowheads="1"/>
          </p:cNvSpPr>
          <p:nvPr/>
        </p:nvSpPr>
        <p:spPr bwMode="auto">
          <a:xfrm>
            <a:off x="6761033" y="2122488"/>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39946" name="Rectangle 32"/>
          <p:cNvSpPr>
            <a:spLocks noChangeArrowheads="1"/>
          </p:cNvSpPr>
          <p:nvPr/>
        </p:nvSpPr>
        <p:spPr bwMode="auto">
          <a:xfrm>
            <a:off x="6762620" y="305435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39947" name="Rectangle 33"/>
          <p:cNvSpPr>
            <a:spLocks noChangeArrowheads="1"/>
          </p:cNvSpPr>
          <p:nvPr/>
        </p:nvSpPr>
        <p:spPr bwMode="auto">
          <a:xfrm>
            <a:off x="6762620" y="398780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39948" name="Rectangle 34"/>
          <p:cNvSpPr>
            <a:spLocks noChangeArrowheads="1"/>
          </p:cNvSpPr>
          <p:nvPr/>
        </p:nvSpPr>
        <p:spPr bwMode="auto">
          <a:xfrm>
            <a:off x="6762620" y="491966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39949" name="Rectangle 35"/>
          <p:cNvSpPr>
            <a:spLocks noChangeArrowheads="1"/>
          </p:cNvSpPr>
          <p:nvPr/>
        </p:nvSpPr>
        <p:spPr bwMode="auto">
          <a:xfrm>
            <a:off x="6761033" y="585311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grpSp>
        <p:nvGrpSpPr>
          <p:cNvPr id="39950" name="Group 36"/>
          <p:cNvGrpSpPr>
            <a:grpSpLocks/>
          </p:cNvGrpSpPr>
          <p:nvPr/>
        </p:nvGrpSpPr>
        <p:grpSpPr bwMode="auto">
          <a:xfrm>
            <a:off x="7629395" y="1666875"/>
            <a:ext cx="555625" cy="450850"/>
            <a:chOff x="4529" y="978"/>
            <a:chExt cx="350" cy="284"/>
          </a:xfrm>
        </p:grpSpPr>
        <p:sp>
          <p:nvSpPr>
            <p:cNvPr id="39979" name="Line 37"/>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80" name="Line 38"/>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81" name="Line 39"/>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9951" name="Group 40"/>
          <p:cNvGrpSpPr>
            <a:grpSpLocks/>
          </p:cNvGrpSpPr>
          <p:nvPr/>
        </p:nvGrpSpPr>
        <p:grpSpPr bwMode="auto">
          <a:xfrm>
            <a:off x="7629395" y="4467225"/>
            <a:ext cx="555625" cy="450850"/>
            <a:chOff x="4529" y="978"/>
            <a:chExt cx="350" cy="284"/>
          </a:xfrm>
        </p:grpSpPr>
        <p:sp>
          <p:nvSpPr>
            <p:cNvPr id="39976" name="Line 41"/>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77" name="Line 42"/>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78" name="Line 43"/>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9952" name="Group 44"/>
          <p:cNvGrpSpPr>
            <a:grpSpLocks/>
          </p:cNvGrpSpPr>
          <p:nvPr/>
        </p:nvGrpSpPr>
        <p:grpSpPr bwMode="auto">
          <a:xfrm>
            <a:off x="7624633" y="3521075"/>
            <a:ext cx="566737" cy="450850"/>
            <a:chOff x="3362" y="3693"/>
            <a:chExt cx="357" cy="284"/>
          </a:xfrm>
        </p:grpSpPr>
        <p:grpSp>
          <p:nvGrpSpPr>
            <p:cNvPr id="39970" name="Group 45"/>
            <p:cNvGrpSpPr>
              <a:grpSpLocks/>
            </p:cNvGrpSpPr>
            <p:nvPr/>
          </p:nvGrpSpPr>
          <p:grpSpPr bwMode="auto">
            <a:xfrm>
              <a:off x="3362" y="3693"/>
              <a:ext cx="357" cy="284"/>
              <a:chOff x="3314" y="3693"/>
              <a:chExt cx="357" cy="284"/>
            </a:xfrm>
          </p:grpSpPr>
          <p:sp>
            <p:nvSpPr>
              <p:cNvPr id="39973" name="Line 46"/>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74" name="Line 47"/>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75" name="Line 48"/>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9971" name="Line 49"/>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72" name="Line 50"/>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9953" name="Group 51"/>
          <p:cNvGrpSpPr>
            <a:grpSpLocks/>
          </p:cNvGrpSpPr>
          <p:nvPr/>
        </p:nvGrpSpPr>
        <p:grpSpPr bwMode="auto">
          <a:xfrm>
            <a:off x="7624633" y="2584450"/>
            <a:ext cx="566737" cy="450850"/>
            <a:chOff x="3362" y="3693"/>
            <a:chExt cx="357" cy="284"/>
          </a:xfrm>
        </p:grpSpPr>
        <p:grpSp>
          <p:nvGrpSpPr>
            <p:cNvPr id="39964" name="Group 52"/>
            <p:cNvGrpSpPr>
              <a:grpSpLocks/>
            </p:cNvGrpSpPr>
            <p:nvPr/>
          </p:nvGrpSpPr>
          <p:grpSpPr bwMode="auto">
            <a:xfrm>
              <a:off x="3362" y="3693"/>
              <a:ext cx="357" cy="284"/>
              <a:chOff x="3314" y="3693"/>
              <a:chExt cx="357" cy="284"/>
            </a:xfrm>
          </p:grpSpPr>
          <p:sp>
            <p:nvSpPr>
              <p:cNvPr id="39967" name="Line 53"/>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68" name="Line 54"/>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69" name="Line 55"/>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9965" name="Line 56"/>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66" name="Line 57"/>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9954" name="Text Box 58"/>
          <p:cNvSpPr txBox="1">
            <a:spLocks noChangeArrowheads="1"/>
          </p:cNvSpPr>
          <p:nvPr/>
        </p:nvSpPr>
        <p:spPr bwMode="auto">
          <a:xfrm>
            <a:off x="6792783" y="1277938"/>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LossType</a:t>
            </a:r>
          </a:p>
        </p:txBody>
      </p:sp>
      <p:sp>
        <p:nvSpPr>
          <p:cNvPr id="39955" name="Text Box 59"/>
          <p:cNvSpPr txBox="1">
            <a:spLocks noChangeArrowheads="1"/>
          </p:cNvSpPr>
          <p:nvPr/>
        </p:nvSpPr>
        <p:spPr bwMode="auto">
          <a:xfrm>
            <a:off x="6792783" y="2209800"/>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LOBCode</a:t>
            </a:r>
          </a:p>
        </p:txBody>
      </p:sp>
      <p:sp>
        <p:nvSpPr>
          <p:cNvPr id="39956" name="Text Box 60"/>
          <p:cNvSpPr txBox="1">
            <a:spLocks noChangeArrowheads="1"/>
          </p:cNvSpPr>
          <p:nvPr/>
        </p:nvSpPr>
        <p:spPr bwMode="auto">
          <a:xfrm>
            <a:off x="6794370" y="314166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PolicyType</a:t>
            </a:r>
          </a:p>
        </p:txBody>
      </p:sp>
      <p:sp>
        <p:nvSpPr>
          <p:cNvPr id="39957" name="Text Box 61"/>
          <p:cNvSpPr txBox="1">
            <a:spLocks noChangeArrowheads="1"/>
          </p:cNvSpPr>
          <p:nvPr/>
        </p:nvSpPr>
        <p:spPr bwMode="auto">
          <a:xfrm>
            <a:off x="6794370" y="407511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CoverageType</a:t>
            </a:r>
          </a:p>
        </p:txBody>
      </p:sp>
      <p:sp>
        <p:nvSpPr>
          <p:cNvPr id="39958" name="Text Box 62"/>
          <p:cNvSpPr txBox="1">
            <a:spLocks noChangeArrowheads="1"/>
          </p:cNvSpPr>
          <p:nvPr/>
        </p:nvSpPr>
        <p:spPr bwMode="auto">
          <a:xfrm>
            <a:off x="6794370" y="500697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CoverageSubtype</a:t>
            </a:r>
          </a:p>
        </p:txBody>
      </p:sp>
      <p:sp>
        <p:nvSpPr>
          <p:cNvPr id="39959" name="Text Box 63"/>
          <p:cNvSpPr txBox="1">
            <a:spLocks noChangeArrowheads="1"/>
          </p:cNvSpPr>
          <p:nvPr/>
        </p:nvSpPr>
        <p:spPr bwMode="auto">
          <a:xfrm>
            <a:off x="6792783" y="594042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ExposureType</a:t>
            </a:r>
          </a:p>
        </p:txBody>
      </p:sp>
      <p:grpSp>
        <p:nvGrpSpPr>
          <p:cNvPr id="39960" name="Group 64"/>
          <p:cNvGrpSpPr>
            <a:grpSpLocks/>
          </p:cNvGrpSpPr>
          <p:nvPr/>
        </p:nvGrpSpPr>
        <p:grpSpPr bwMode="auto">
          <a:xfrm rot="10800000">
            <a:off x="7629395" y="5391150"/>
            <a:ext cx="555625" cy="450850"/>
            <a:chOff x="4529" y="978"/>
            <a:chExt cx="350" cy="284"/>
          </a:xfrm>
        </p:grpSpPr>
        <p:sp>
          <p:nvSpPr>
            <p:cNvPr id="39961" name="Line 65"/>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62" name="Line 66"/>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963" name="Line 67"/>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5" name="Group 4"/>
          <p:cNvGrpSpPr/>
          <p:nvPr/>
        </p:nvGrpSpPr>
        <p:grpSpPr>
          <a:xfrm>
            <a:off x="4035295" y="3352800"/>
            <a:ext cx="2708275" cy="1654175"/>
            <a:chOff x="3609975" y="3352800"/>
            <a:chExt cx="2708275" cy="1654175"/>
          </a:xfrm>
        </p:grpSpPr>
        <p:grpSp>
          <p:nvGrpSpPr>
            <p:cNvPr id="2" name="Group 2"/>
            <p:cNvGrpSpPr>
              <a:grpSpLocks/>
            </p:cNvGrpSpPr>
            <p:nvPr/>
          </p:nvGrpSpPr>
          <p:grpSpPr bwMode="auto">
            <a:xfrm>
              <a:off x="3609975" y="3352800"/>
              <a:ext cx="2708275" cy="1108075"/>
              <a:chOff x="2505" y="2112"/>
              <a:chExt cx="1475" cy="698"/>
            </a:xfrm>
          </p:grpSpPr>
          <p:sp>
            <p:nvSpPr>
              <p:cNvPr id="40000" name="Text Box 4"/>
              <p:cNvSpPr txBox="1">
                <a:spLocks noChangeArrowheads="1"/>
              </p:cNvSpPr>
              <p:nvPr/>
            </p:nvSpPr>
            <p:spPr bwMode="auto">
              <a:xfrm>
                <a:off x="2526" y="2112"/>
                <a:ext cx="1401"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dirty="0">
                    <a:solidFill>
                      <a:srgbClr val="0033CC"/>
                    </a:solidFill>
                  </a:rPr>
                  <a:t>...and Studio makes Homeowners a parent of Burglary and Robbery</a:t>
                </a:r>
              </a:p>
            </p:txBody>
          </p:sp>
          <p:sp>
            <p:nvSpPr>
              <p:cNvPr id="40001" name="Line 5"/>
              <p:cNvSpPr>
                <a:spLocks noChangeShapeType="1"/>
              </p:cNvSpPr>
              <p:nvPr/>
            </p:nvSpPr>
            <p:spPr bwMode="auto">
              <a:xfrm flipH="1">
                <a:off x="2505" y="2619"/>
                <a:ext cx="1475" cy="0"/>
              </a:xfrm>
              <a:prstGeom prst="line">
                <a:avLst/>
              </a:prstGeom>
              <a:noFill/>
              <a:ln w="19050">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002" name="Line 6"/>
              <p:cNvSpPr>
                <a:spLocks noChangeShapeType="1"/>
              </p:cNvSpPr>
              <p:nvPr/>
            </p:nvSpPr>
            <p:spPr bwMode="auto">
              <a:xfrm flipV="1">
                <a:off x="2505" y="2120"/>
                <a:ext cx="0" cy="498"/>
              </a:xfrm>
              <a:prstGeom prst="line">
                <a:avLst/>
              </a:prstGeom>
              <a:noFill/>
              <a:ln w="19050">
                <a:solidFill>
                  <a:srgbClr val="0033CC"/>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0003" name="Line 7"/>
              <p:cNvSpPr>
                <a:spLocks noChangeShapeType="1"/>
              </p:cNvSpPr>
              <p:nvPr/>
            </p:nvSpPr>
            <p:spPr bwMode="auto">
              <a:xfrm>
                <a:off x="2505" y="2112"/>
                <a:ext cx="1475" cy="0"/>
              </a:xfrm>
              <a:prstGeom prst="line">
                <a:avLst/>
              </a:prstGeom>
              <a:noFill/>
              <a:ln w="19050">
                <a:solidFill>
                  <a:srgbClr val="0033CC"/>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pic>
          <p:nvPicPr>
            <p:cNvPr id="70" name="Picture 5" descr="icon_ClaimCen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6230" y="4206875"/>
              <a:ext cx="801649"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 name="AutoShape 8"/>
          <p:cNvSpPr>
            <a:spLocks noChangeArrowheads="1"/>
          </p:cNvSpPr>
          <p:nvPr/>
        </p:nvSpPr>
        <p:spPr bwMode="auto">
          <a:xfrm>
            <a:off x="754910" y="5159375"/>
            <a:ext cx="2999728" cy="17700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2" name="AutoShape 8"/>
          <p:cNvSpPr>
            <a:spLocks noChangeArrowheads="1"/>
          </p:cNvSpPr>
          <p:nvPr/>
        </p:nvSpPr>
        <p:spPr bwMode="auto">
          <a:xfrm>
            <a:off x="1064602" y="5940425"/>
            <a:ext cx="2690036" cy="158353"/>
          </a:xfrm>
          <a:prstGeom prst="roundRect">
            <a:avLst>
              <a:gd name="adj" fmla="val 16667"/>
            </a:avLst>
          </a:prstGeom>
          <a:noFill/>
          <a:ln w="19050" algn="ctr">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0033CC"/>
              </a:solidFill>
            </a:endParaRPr>
          </a:p>
        </p:txBody>
      </p:sp>
      <p:grpSp>
        <p:nvGrpSpPr>
          <p:cNvPr id="4" name="Group 3"/>
          <p:cNvGrpSpPr/>
          <p:nvPr/>
        </p:nvGrpSpPr>
        <p:grpSpPr>
          <a:xfrm>
            <a:off x="206245" y="2563776"/>
            <a:ext cx="3590925" cy="3952875"/>
            <a:chOff x="206245" y="2563776"/>
            <a:chExt cx="3590925" cy="3952875"/>
          </a:xfrm>
        </p:grpSpPr>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45" y="2563776"/>
              <a:ext cx="3590925" cy="39528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272" y="2564234"/>
              <a:ext cx="1057275"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wipe(down)">
                                      <p:cBhvr>
                                        <p:cTn id="12" dur="500"/>
                                        <p:tgtEl>
                                          <p:spTgt spid="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wipe(down)">
                                      <p:cBhvr>
                                        <p:cTn id="22" dur="500"/>
                                        <p:tgtEl>
                                          <p:spTgt spid="72"/>
                                        </p:tgtEl>
                                      </p:cBhvr>
                                    </p:animEffect>
                                  </p:childTnLst>
                                </p:cTn>
                              </p:par>
                            </p:childTnLst>
                          </p:cTn>
                        </p:par>
                        <p:par>
                          <p:cTn id="23" fill="hold">
                            <p:stCondLst>
                              <p:cond delay="500"/>
                            </p:stCondLst>
                            <p:childTnLst>
                              <p:par>
                                <p:cTn id="24" presetID="17" presetClass="entr" presetSubtype="1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|EOS~038|</a:t>
            </a:r>
            <a:endParaRPr lang="en-US" sz="100" dirty="0" err="1" smtClean="0">
              <a:solidFill>
                <a:srgbClr val="FFFFFF"/>
              </a:solidFill>
              <a:latin typeface="Arial"/>
              <a:cs typeface="Calibri" pitchFamily="34" charset="0"/>
            </a:endParaRPr>
          </a:p>
        </p:txBody>
      </p:sp>
      <p:sp>
        <p:nvSpPr>
          <p:cNvPr id="40962" name="Rectangle 58"/>
          <p:cNvSpPr>
            <a:spLocks noChangeArrowheads="1"/>
          </p:cNvSpPr>
          <p:nvPr/>
        </p:nvSpPr>
        <p:spPr bwMode="auto">
          <a:xfrm>
            <a:off x="6657975" y="2981325"/>
            <a:ext cx="2292350" cy="604838"/>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40963" name="Text Box 59"/>
          <p:cNvSpPr txBox="1">
            <a:spLocks noChangeArrowheads="1"/>
          </p:cNvSpPr>
          <p:nvPr/>
        </p:nvSpPr>
        <p:spPr bwMode="auto">
          <a:xfrm>
            <a:off x="6689725" y="3008313"/>
            <a:ext cx="2228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a:solidFill>
                  <a:schemeClr val="bg1"/>
                </a:solidFill>
              </a:rPr>
              <a:t>InternalPolicyType</a:t>
            </a:r>
            <a:br>
              <a:rPr lang="en-US" sz="1800" b="0">
                <a:solidFill>
                  <a:schemeClr val="bg1"/>
                </a:solidFill>
              </a:rPr>
            </a:br>
            <a:r>
              <a:rPr lang="en-US" sz="1800" b="0">
                <a:solidFill>
                  <a:schemeClr val="bg1"/>
                </a:solidFill>
              </a:rPr>
              <a:t>PolicyTab</a:t>
            </a:r>
          </a:p>
        </p:txBody>
      </p:sp>
      <p:sp>
        <p:nvSpPr>
          <p:cNvPr id="40964" name="Rectangle 2"/>
          <p:cNvSpPr>
            <a:spLocks noGrp="1" noChangeArrowheads="1"/>
          </p:cNvSpPr>
          <p:nvPr>
            <p:ph type="title"/>
          </p:nvPr>
        </p:nvSpPr>
        <p:spPr/>
        <p:txBody>
          <a:bodyPr/>
          <a:lstStyle/>
          <a:p>
            <a:pPr eaLnBrk="1" hangingPunct="1"/>
            <a:r>
              <a:rPr lang="en-US" smtClean="0"/>
              <a:t>Referential integrity beyond LOB model</a:t>
            </a:r>
          </a:p>
        </p:txBody>
      </p:sp>
      <p:sp>
        <p:nvSpPr>
          <p:cNvPr id="40965" name="Rectangle 3"/>
          <p:cNvSpPr>
            <a:spLocks noGrp="1" noChangeArrowheads="1"/>
          </p:cNvSpPr>
          <p:nvPr>
            <p:ph idx="1"/>
          </p:nvPr>
        </p:nvSpPr>
        <p:spPr>
          <a:xfrm>
            <a:off x="520700" y="950913"/>
            <a:ext cx="3306763" cy="1222375"/>
          </a:xfrm>
        </p:spPr>
        <p:txBody>
          <a:bodyPr/>
          <a:lstStyle/>
          <a:p>
            <a:pPr>
              <a:buFont typeface="Arial" charset="0"/>
              <a:buChar char="•"/>
            </a:pPr>
            <a:r>
              <a:rPr lang="en-US" dirty="0" smtClean="0"/>
              <a:t>Associations between LOB </a:t>
            </a:r>
            <a:r>
              <a:rPr lang="en-US" dirty="0" err="1" smtClean="0"/>
              <a:t>typelists</a:t>
            </a:r>
            <a:r>
              <a:rPr lang="en-US" dirty="0" smtClean="0"/>
              <a:t> and non-LOB </a:t>
            </a:r>
            <a:r>
              <a:rPr lang="en-US" dirty="0" err="1" smtClean="0"/>
              <a:t>typelists</a:t>
            </a:r>
            <a:r>
              <a:rPr lang="en-US" dirty="0" smtClean="0"/>
              <a:t> must be maintained manually</a:t>
            </a:r>
          </a:p>
          <a:p>
            <a:pPr>
              <a:buFont typeface="Arial" charset="0"/>
              <a:buChar char="•"/>
            </a:pPr>
            <a:endParaRPr lang="en-US" dirty="0" smtClean="0"/>
          </a:p>
        </p:txBody>
      </p:sp>
      <p:sp>
        <p:nvSpPr>
          <p:cNvPr id="40966" name="Rectangle 4"/>
          <p:cNvSpPr>
            <a:spLocks noChangeArrowheads="1"/>
          </p:cNvSpPr>
          <p:nvPr/>
        </p:nvSpPr>
        <p:spPr bwMode="auto">
          <a:xfrm>
            <a:off x="1323975" y="303371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40967" name="Text Box 5"/>
          <p:cNvSpPr txBox="1">
            <a:spLocks noChangeArrowheads="1"/>
          </p:cNvSpPr>
          <p:nvPr/>
        </p:nvSpPr>
        <p:spPr bwMode="auto">
          <a:xfrm>
            <a:off x="1355725" y="312102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InsuranceLine</a:t>
            </a:r>
          </a:p>
        </p:txBody>
      </p:sp>
      <p:grpSp>
        <p:nvGrpSpPr>
          <p:cNvPr id="40968" name="Group 6"/>
          <p:cNvGrpSpPr>
            <a:grpSpLocks/>
          </p:cNvGrpSpPr>
          <p:nvPr/>
        </p:nvGrpSpPr>
        <p:grpSpPr bwMode="auto">
          <a:xfrm>
            <a:off x="2187575" y="4768850"/>
            <a:ext cx="904875" cy="1120775"/>
            <a:chOff x="1489" y="1576"/>
            <a:chExt cx="570" cy="706"/>
          </a:xfrm>
        </p:grpSpPr>
        <p:sp>
          <p:nvSpPr>
            <p:cNvPr id="41021" name="Line 7"/>
            <p:cNvSpPr>
              <a:spLocks noChangeShapeType="1"/>
            </p:cNvSpPr>
            <p:nvPr/>
          </p:nvSpPr>
          <p:spPr bwMode="auto">
            <a:xfrm>
              <a:off x="1857"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22" name="Line 8"/>
            <p:cNvSpPr>
              <a:spLocks noChangeShapeType="1"/>
            </p:cNvSpPr>
            <p:nvPr/>
          </p:nvSpPr>
          <p:spPr bwMode="auto">
            <a:xfrm flipH="1">
              <a:off x="1489" y="2054"/>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23" name="AutoShape 9"/>
            <p:cNvSpPr>
              <a:spLocks noChangeArrowheads="1"/>
            </p:cNvSpPr>
            <p:nvPr/>
          </p:nvSpPr>
          <p:spPr bwMode="auto">
            <a:xfrm>
              <a:off x="1506" y="1576"/>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41024" name="AutoShape 10"/>
            <p:cNvSpPr>
              <a:spLocks noChangeArrowheads="1"/>
            </p:cNvSpPr>
            <p:nvPr/>
          </p:nvSpPr>
          <p:spPr bwMode="auto">
            <a:xfrm>
              <a:off x="1877" y="2070"/>
              <a:ext cx="40" cy="204"/>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41025" name="AutoShape 11"/>
            <p:cNvSpPr>
              <a:spLocks noChangeArrowheads="1"/>
            </p:cNvSpPr>
            <p:nvPr/>
          </p:nvSpPr>
          <p:spPr bwMode="auto">
            <a:xfrm>
              <a:off x="1813" y="2076"/>
              <a:ext cx="36" cy="142"/>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41026" name="Freeform 12"/>
            <p:cNvSpPr>
              <a:spLocks/>
            </p:cNvSpPr>
            <p:nvPr/>
          </p:nvSpPr>
          <p:spPr bwMode="auto">
            <a:xfrm>
              <a:off x="1792" y="2116"/>
              <a:ext cx="145" cy="166"/>
            </a:xfrm>
            <a:custGeom>
              <a:avLst/>
              <a:gdLst>
                <a:gd name="T0" fmla="*/ 0 w 204"/>
                <a:gd name="T1" fmla="*/ 0 h 234"/>
                <a:gd name="T2" fmla="*/ 0 w 204"/>
                <a:gd name="T3" fmla="*/ 16 h 234"/>
                <a:gd name="T4" fmla="*/ 13 w 204"/>
                <a:gd name="T5" fmla="*/ 16 h 234"/>
                <a:gd name="T6" fmla="*/ 13 w 204"/>
                <a:gd name="T7" fmla="*/ 1 h 234"/>
                <a:gd name="T8" fmla="*/ 7 w 204"/>
                <a:gd name="T9" fmla="*/ 5 h 234"/>
                <a:gd name="T10" fmla="*/ 0 w 204"/>
                <a:gd name="T11" fmla="*/ 0 h 234"/>
                <a:gd name="T12" fmla="*/ 0 60000 65536"/>
                <a:gd name="T13" fmla="*/ 0 60000 65536"/>
                <a:gd name="T14" fmla="*/ 0 60000 65536"/>
                <a:gd name="T15" fmla="*/ 0 60000 65536"/>
                <a:gd name="T16" fmla="*/ 0 60000 65536"/>
                <a:gd name="T17" fmla="*/ 0 60000 65536"/>
                <a:gd name="T18" fmla="*/ 0 w 204"/>
                <a:gd name="T19" fmla="*/ 0 h 234"/>
                <a:gd name="T20" fmla="*/ 204 w 204"/>
                <a:gd name="T21" fmla="*/ 234 h 234"/>
              </a:gdLst>
              <a:ahLst/>
              <a:cxnLst>
                <a:cxn ang="T12">
                  <a:pos x="T0" y="T1"/>
                </a:cxn>
                <a:cxn ang="T13">
                  <a:pos x="T2" y="T3"/>
                </a:cxn>
                <a:cxn ang="T14">
                  <a:pos x="T4" y="T5"/>
                </a:cxn>
                <a:cxn ang="T15">
                  <a:pos x="T6" y="T7"/>
                </a:cxn>
                <a:cxn ang="T16">
                  <a:pos x="T8" y="T9"/>
                </a:cxn>
                <a:cxn ang="T17">
                  <a:pos x="T10" y="T11"/>
                </a:cxn>
              </a:cxnLst>
              <a:rect l="T18" t="T19" r="T20" b="T21"/>
              <a:pathLst>
                <a:path w="204" h="234">
                  <a:moveTo>
                    <a:pt x="0" y="0"/>
                  </a:moveTo>
                  <a:lnTo>
                    <a:pt x="0" y="234"/>
                  </a:lnTo>
                  <a:lnTo>
                    <a:pt x="204" y="234"/>
                  </a:lnTo>
                  <a:lnTo>
                    <a:pt x="204" y="6"/>
                  </a:lnTo>
                  <a:lnTo>
                    <a:pt x="105" y="81"/>
                  </a:lnTo>
                  <a:lnTo>
                    <a:pt x="0" y="0"/>
                  </a:lnTo>
                  <a:close/>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41027" name="AutoShape 13"/>
            <p:cNvSpPr>
              <a:spLocks noChangeArrowheads="1"/>
            </p:cNvSpPr>
            <p:nvPr/>
          </p:nvSpPr>
          <p:spPr bwMode="auto">
            <a:xfrm flipH="1">
              <a:off x="1821" y="2109"/>
              <a:ext cx="19" cy="77"/>
            </a:xfrm>
            <a:prstGeom prst="roundRect">
              <a:avLst>
                <a:gd name="adj" fmla="val 16667"/>
              </a:avLst>
            </a:prstGeom>
            <a:solidFill>
              <a:schemeClr val="accent1"/>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41028" name="AutoShape 14"/>
            <p:cNvSpPr>
              <a:spLocks noChangeArrowheads="1"/>
            </p:cNvSpPr>
            <p:nvPr/>
          </p:nvSpPr>
          <p:spPr bwMode="auto">
            <a:xfrm>
              <a:off x="1887" y="2137"/>
              <a:ext cx="19" cy="49"/>
            </a:xfrm>
            <a:prstGeom prst="roundRect">
              <a:avLst>
                <a:gd name="adj" fmla="val 16667"/>
              </a:avLst>
            </a:prstGeom>
            <a:solidFill>
              <a:srgbClr val="FF33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grpSp>
      <p:sp>
        <p:nvSpPr>
          <p:cNvPr id="40969" name="Text Box 15"/>
          <p:cNvSpPr txBox="1">
            <a:spLocks noChangeArrowheads="1"/>
          </p:cNvSpPr>
          <p:nvPr/>
        </p:nvSpPr>
        <p:spPr bwMode="auto">
          <a:xfrm>
            <a:off x="587375" y="4843463"/>
            <a:ext cx="163512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a:t>Developer adds </a:t>
            </a:r>
            <a:r>
              <a:rPr lang="en-US" sz="1800" b="0" dirty="0" smtClean="0"/>
              <a:t>International</a:t>
            </a:r>
            <a:r>
              <a:rPr lang="en-US" sz="1800" b="0" dirty="0"/>
              <a:t>_</a:t>
            </a:r>
            <a:br>
              <a:rPr lang="en-US" sz="1800" b="0" dirty="0"/>
            </a:br>
            <a:r>
              <a:rPr lang="en-US" sz="1800" b="0" dirty="0" err="1" smtClean="0"/>
              <a:t>BOP_Ext</a:t>
            </a:r>
            <a:r>
              <a:rPr lang="en-US" sz="1800" b="0" dirty="0" smtClean="0"/>
              <a:t> </a:t>
            </a:r>
            <a:r>
              <a:rPr lang="en-US" sz="1800" b="0" dirty="0"/>
              <a:t>policy type...</a:t>
            </a:r>
          </a:p>
        </p:txBody>
      </p:sp>
      <p:sp>
        <p:nvSpPr>
          <p:cNvPr id="40970" name="Rectangle 19"/>
          <p:cNvSpPr>
            <a:spLocks noChangeArrowheads="1"/>
          </p:cNvSpPr>
          <p:nvPr/>
        </p:nvSpPr>
        <p:spPr bwMode="auto">
          <a:xfrm>
            <a:off x="3986213" y="1190625"/>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40971" name="Rectangle 20"/>
          <p:cNvSpPr>
            <a:spLocks noChangeArrowheads="1"/>
          </p:cNvSpPr>
          <p:nvPr/>
        </p:nvSpPr>
        <p:spPr bwMode="auto">
          <a:xfrm>
            <a:off x="3986213" y="2122488"/>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40972" name="Rectangle 21"/>
          <p:cNvSpPr>
            <a:spLocks noChangeArrowheads="1"/>
          </p:cNvSpPr>
          <p:nvPr/>
        </p:nvSpPr>
        <p:spPr bwMode="auto">
          <a:xfrm>
            <a:off x="3987800" y="305435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40973" name="Rectangle 22"/>
          <p:cNvSpPr>
            <a:spLocks noChangeArrowheads="1"/>
          </p:cNvSpPr>
          <p:nvPr/>
        </p:nvSpPr>
        <p:spPr bwMode="auto">
          <a:xfrm>
            <a:off x="3987800" y="398780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40974" name="Rectangle 23"/>
          <p:cNvSpPr>
            <a:spLocks noChangeArrowheads="1"/>
          </p:cNvSpPr>
          <p:nvPr/>
        </p:nvSpPr>
        <p:spPr bwMode="auto">
          <a:xfrm>
            <a:off x="3987800" y="491966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40975" name="Rectangle 24"/>
          <p:cNvSpPr>
            <a:spLocks noChangeArrowheads="1"/>
          </p:cNvSpPr>
          <p:nvPr/>
        </p:nvSpPr>
        <p:spPr bwMode="auto">
          <a:xfrm>
            <a:off x="3986213" y="585311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grpSp>
        <p:nvGrpSpPr>
          <p:cNvPr id="40976" name="Group 25"/>
          <p:cNvGrpSpPr>
            <a:grpSpLocks/>
          </p:cNvGrpSpPr>
          <p:nvPr/>
        </p:nvGrpSpPr>
        <p:grpSpPr bwMode="auto">
          <a:xfrm>
            <a:off x="4854575" y="1666875"/>
            <a:ext cx="555625" cy="450850"/>
            <a:chOff x="4529" y="978"/>
            <a:chExt cx="350" cy="284"/>
          </a:xfrm>
        </p:grpSpPr>
        <p:sp>
          <p:nvSpPr>
            <p:cNvPr id="41018" name="Line 26"/>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19" name="Line 27"/>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20" name="Line 28"/>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0977" name="Group 29"/>
          <p:cNvGrpSpPr>
            <a:grpSpLocks/>
          </p:cNvGrpSpPr>
          <p:nvPr/>
        </p:nvGrpSpPr>
        <p:grpSpPr bwMode="auto">
          <a:xfrm>
            <a:off x="4854575" y="4467225"/>
            <a:ext cx="555625" cy="450850"/>
            <a:chOff x="4529" y="978"/>
            <a:chExt cx="350" cy="284"/>
          </a:xfrm>
        </p:grpSpPr>
        <p:sp>
          <p:nvSpPr>
            <p:cNvPr id="41015" name="Line 30"/>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16" name="Line 31"/>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17" name="Line 32"/>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0978" name="Group 33"/>
          <p:cNvGrpSpPr>
            <a:grpSpLocks/>
          </p:cNvGrpSpPr>
          <p:nvPr/>
        </p:nvGrpSpPr>
        <p:grpSpPr bwMode="auto">
          <a:xfrm>
            <a:off x="4849813" y="3521075"/>
            <a:ext cx="566737" cy="450850"/>
            <a:chOff x="3362" y="3693"/>
            <a:chExt cx="357" cy="284"/>
          </a:xfrm>
        </p:grpSpPr>
        <p:grpSp>
          <p:nvGrpSpPr>
            <p:cNvPr id="41009" name="Group 34"/>
            <p:cNvGrpSpPr>
              <a:grpSpLocks/>
            </p:cNvGrpSpPr>
            <p:nvPr/>
          </p:nvGrpSpPr>
          <p:grpSpPr bwMode="auto">
            <a:xfrm>
              <a:off x="3362" y="3693"/>
              <a:ext cx="357" cy="284"/>
              <a:chOff x="3314" y="3693"/>
              <a:chExt cx="357" cy="284"/>
            </a:xfrm>
          </p:grpSpPr>
          <p:sp>
            <p:nvSpPr>
              <p:cNvPr id="41012" name="Line 35"/>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13" name="Line 36"/>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14" name="Line 37"/>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41010" name="Line 38"/>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11" name="Line 39"/>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0979" name="Group 40"/>
          <p:cNvGrpSpPr>
            <a:grpSpLocks/>
          </p:cNvGrpSpPr>
          <p:nvPr/>
        </p:nvGrpSpPr>
        <p:grpSpPr bwMode="auto">
          <a:xfrm>
            <a:off x="4849813" y="2584450"/>
            <a:ext cx="566737" cy="450850"/>
            <a:chOff x="3362" y="3693"/>
            <a:chExt cx="357" cy="284"/>
          </a:xfrm>
        </p:grpSpPr>
        <p:grpSp>
          <p:nvGrpSpPr>
            <p:cNvPr id="41003" name="Group 41"/>
            <p:cNvGrpSpPr>
              <a:grpSpLocks/>
            </p:cNvGrpSpPr>
            <p:nvPr/>
          </p:nvGrpSpPr>
          <p:grpSpPr bwMode="auto">
            <a:xfrm>
              <a:off x="3362" y="3693"/>
              <a:ext cx="357" cy="284"/>
              <a:chOff x="3314" y="3693"/>
              <a:chExt cx="357" cy="284"/>
            </a:xfrm>
          </p:grpSpPr>
          <p:sp>
            <p:nvSpPr>
              <p:cNvPr id="41006" name="Line 42"/>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07" name="Line 43"/>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08" name="Line 44"/>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41004" name="Line 45"/>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05" name="Line 46"/>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40980" name="Text Box 47"/>
          <p:cNvSpPr txBox="1">
            <a:spLocks noChangeArrowheads="1"/>
          </p:cNvSpPr>
          <p:nvPr/>
        </p:nvSpPr>
        <p:spPr bwMode="auto">
          <a:xfrm>
            <a:off x="4017963" y="1277938"/>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LossType</a:t>
            </a:r>
          </a:p>
        </p:txBody>
      </p:sp>
      <p:sp>
        <p:nvSpPr>
          <p:cNvPr id="40981" name="Text Box 48"/>
          <p:cNvSpPr txBox="1">
            <a:spLocks noChangeArrowheads="1"/>
          </p:cNvSpPr>
          <p:nvPr/>
        </p:nvSpPr>
        <p:spPr bwMode="auto">
          <a:xfrm>
            <a:off x="4017963" y="2209800"/>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LOBCode</a:t>
            </a:r>
          </a:p>
        </p:txBody>
      </p:sp>
      <p:sp>
        <p:nvSpPr>
          <p:cNvPr id="40982" name="Text Box 49"/>
          <p:cNvSpPr txBox="1">
            <a:spLocks noChangeArrowheads="1"/>
          </p:cNvSpPr>
          <p:nvPr/>
        </p:nvSpPr>
        <p:spPr bwMode="auto">
          <a:xfrm>
            <a:off x="4019550" y="314166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PolicyType</a:t>
            </a:r>
          </a:p>
        </p:txBody>
      </p:sp>
      <p:sp>
        <p:nvSpPr>
          <p:cNvPr id="40983" name="Text Box 50"/>
          <p:cNvSpPr txBox="1">
            <a:spLocks noChangeArrowheads="1"/>
          </p:cNvSpPr>
          <p:nvPr/>
        </p:nvSpPr>
        <p:spPr bwMode="auto">
          <a:xfrm>
            <a:off x="4019550" y="407511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CoverageType</a:t>
            </a:r>
          </a:p>
        </p:txBody>
      </p:sp>
      <p:sp>
        <p:nvSpPr>
          <p:cNvPr id="40984" name="Text Box 51"/>
          <p:cNvSpPr txBox="1">
            <a:spLocks noChangeArrowheads="1"/>
          </p:cNvSpPr>
          <p:nvPr/>
        </p:nvSpPr>
        <p:spPr bwMode="auto">
          <a:xfrm>
            <a:off x="4019550" y="500697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CoverageSubtype</a:t>
            </a:r>
          </a:p>
        </p:txBody>
      </p:sp>
      <p:sp>
        <p:nvSpPr>
          <p:cNvPr id="40985" name="Text Box 52"/>
          <p:cNvSpPr txBox="1">
            <a:spLocks noChangeArrowheads="1"/>
          </p:cNvSpPr>
          <p:nvPr/>
        </p:nvSpPr>
        <p:spPr bwMode="auto">
          <a:xfrm>
            <a:off x="4017963" y="594042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ExposureType</a:t>
            </a:r>
          </a:p>
        </p:txBody>
      </p:sp>
      <p:grpSp>
        <p:nvGrpSpPr>
          <p:cNvPr id="40986" name="Group 53"/>
          <p:cNvGrpSpPr>
            <a:grpSpLocks/>
          </p:cNvGrpSpPr>
          <p:nvPr/>
        </p:nvGrpSpPr>
        <p:grpSpPr bwMode="auto">
          <a:xfrm rot="10800000">
            <a:off x="4854575" y="5391150"/>
            <a:ext cx="555625" cy="450850"/>
            <a:chOff x="4529" y="978"/>
            <a:chExt cx="350" cy="284"/>
          </a:xfrm>
        </p:grpSpPr>
        <p:sp>
          <p:nvSpPr>
            <p:cNvPr id="41000" name="Line 54"/>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01" name="Line 55"/>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002" name="Line 56"/>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40987" name="Line 60"/>
          <p:cNvSpPr>
            <a:spLocks noChangeShapeType="1"/>
          </p:cNvSpPr>
          <p:nvPr/>
        </p:nvSpPr>
        <p:spPr bwMode="auto">
          <a:xfrm>
            <a:off x="6283325" y="3298825"/>
            <a:ext cx="373063"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0988" name="Line 61"/>
          <p:cNvSpPr>
            <a:spLocks noChangeShapeType="1"/>
          </p:cNvSpPr>
          <p:nvPr/>
        </p:nvSpPr>
        <p:spPr bwMode="auto">
          <a:xfrm>
            <a:off x="3617913" y="3268663"/>
            <a:ext cx="373062"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0989" name="Line 18"/>
          <p:cNvSpPr>
            <a:spLocks noChangeShapeType="1"/>
          </p:cNvSpPr>
          <p:nvPr/>
        </p:nvSpPr>
        <p:spPr bwMode="auto">
          <a:xfrm flipV="1">
            <a:off x="2690813" y="3400425"/>
            <a:ext cx="1519237" cy="13874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0" name="Group 81"/>
          <p:cNvGrpSpPr>
            <a:grpSpLocks/>
          </p:cNvGrpSpPr>
          <p:nvPr/>
        </p:nvGrpSpPr>
        <p:grpSpPr bwMode="auto">
          <a:xfrm>
            <a:off x="2408238" y="3352800"/>
            <a:ext cx="6481762" cy="2938463"/>
            <a:chOff x="1517" y="2112"/>
            <a:chExt cx="4083" cy="1851"/>
          </a:xfrm>
        </p:grpSpPr>
        <p:sp>
          <p:nvSpPr>
            <p:cNvPr id="40997" name="Line 74"/>
            <p:cNvSpPr>
              <a:spLocks noChangeShapeType="1"/>
            </p:cNvSpPr>
            <p:nvPr/>
          </p:nvSpPr>
          <p:spPr bwMode="auto">
            <a:xfrm flipV="1">
              <a:off x="1690" y="2170"/>
              <a:ext cx="2793" cy="85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0998" name="Text Box 62"/>
            <p:cNvSpPr txBox="1">
              <a:spLocks noChangeArrowheads="1"/>
            </p:cNvSpPr>
            <p:nvPr/>
          </p:nvSpPr>
          <p:spPr bwMode="auto">
            <a:xfrm>
              <a:off x="4080" y="2916"/>
              <a:ext cx="1520" cy="1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a:t>...and modifies references in </a:t>
              </a:r>
              <a:r>
                <a:rPr lang="en-US" sz="1800" b="0" dirty="0" err="1"/>
                <a:t>InsuranceLine</a:t>
              </a:r>
              <a:r>
                <a:rPr lang="en-US" sz="1800" b="0" dirty="0"/>
                <a:t>, </a:t>
              </a:r>
              <a:br>
                <a:rPr lang="en-US" sz="1800" b="0" dirty="0"/>
              </a:br>
              <a:r>
                <a:rPr lang="en-US" sz="1800" b="0" dirty="0"/>
                <a:t>adds references to </a:t>
              </a:r>
              <a:r>
                <a:rPr lang="en-US" sz="1800" b="0" dirty="0" err="1"/>
                <a:t>InternalPolicyType</a:t>
              </a:r>
              <a:r>
                <a:rPr lang="en-US" sz="1800" b="0" dirty="0"/>
                <a:t> and </a:t>
              </a:r>
              <a:r>
                <a:rPr lang="en-US" sz="1800" b="0" dirty="0" err="1"/>
                <a:t>PolicyTab</a:t>
              </a:r>
              <a:endParaRPr lang="en-US" sz="1800" b="0" dirty="0"/>
            </a:p>
          </p:txBody>
        </p:sp>
        <p:sp>
          <p:nvSpPr>
            <p:cNvPr id="40999" name="Line 73"/>
            <p:cNvSpPr>
              <a:spLocks noChangeShapeType="1"/>
            </p:cNvSpPr>
            <p:nvPr/>
          </p:nvSpPr>
          <p:spPr bwMode="auto">
            <a:xfrm flipH="1" flipV="1">
              <a:off x="1517" y="2112"/>
              <a:ext cx="164" cy="89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0991" name="Group 75"/>
          <p:cNvGrpSpPr>
            <a:grpSpLocks/>
          </p:cNvGrpSpPr>
          <p:nvPr/>
        </p:nvGrpSpPr>
        <p:grpSpPr bwMode="auto">
          <a:xfrm>
            <a:off x="8610600" y="63500"/>
            <a:ext cx="469900" cy="501650"/>
            <a:chOff x="3777" y="1768"/>
            <a:chExt cx="467" cy="499"/>
          </a:xfrm>
        </p:grpSpPr>
        <p:sp>
          <p:nvSpPr>
            <p:cNvPr id="40995" name="Rectangle 76"/>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0996" name="AutoShape 77"/>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2" name="Group 78"/>
          <p:cNvGrpSpPr>
            <a:grpSpLocks/>
          </p:cNvGrpSpPr>
          <p:nvPr/>
        </p:nvGrpSpPr>
        <p:grpSpPr bwMode="auto">
          <a:xfrm>
            <a:off x="8610600" y="63500"/>
            <a:ext cx="469900" cy="501650"/>
            <a:chOff x="2967" y="1718"/>
            <a:chExt cx="467" cy="499"/>
          </a:xfrm>
        </p:grpSpPr>
        <p:sp>
          <p:nvSpPr>
            <p:cNvPr id="40993" name="Rectangle 79"/>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40994" name="Rectangle 80"/>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nodeType="afterGroup">
                            <p:stCondLst>
                              <p:cond delay="0"/>
                            </p:stCondLst>
                            <p:childTnLst>
                              <p:par>
                                <p:cTn id="8" presetID="17" presetClass="entr" presetSubtype="10"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fltVal val="0"/>
                                          </p:val>
                                        </p:tav>
                                        <p:tav tm="100000">
                                          <p:val>
                                            <p:strVal val="#ppt_w"/>
                                          </p:val>
                                        </p:tav>
                                      </p:tavLst>
                                    </p:anim>
                                    <p:anim calcmode="lin" valueType="num">
                                      <p:cBhvr>
                                        <p:cTn id="11" dur="5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|EOS~039|</a:t>
            </a:r>
            <a:endParaRPr lang="en-US" sz="100" dirty="0" err="1" smtClean="0">
              <a:solidFill>
                <a:srgbClr val="FFFFFF"/>
              </a:solidFill>
              <a:latin typeface="Arial"/>
              <a:cs typeface="Calibri" pitchFamily="34" charset="0"/>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118" y="3757967"/>
            <a:ext cx="3905250" cy="272415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1987" name="Rectangle 2"/>
          <p:cNvSpPr>
            <a:spLocks noGrp="1" noChangeArrowheads="1"/>
          </p:cNvSpPr>
          <p:nvPr>
            <p:ph type="title"/>
          </p:nvPr>
        </p:nvSpPr>
        <p:spPr>
          <a:xfrm>
            <a:off x="495300" y="192088"/>
            <a:ext cx="8318500" cy="742950"/>
          </a:xfrm>
        </p:spPr>
        <p:txBody>
          <a:bodyPr/>
          <a:lstStyle/>
          <a:p>
            <a:pPr eaLnBrk="1" hangingPunct="1"/>
            <a:r>
              <a:rPr lang="en-US" smtClean="0"/>
              <a:t>Referential integrity beyond LOB model: example</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6050" y="1495141"/>
            <a:ext cx="2647950" cy="220980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7" name="TextBox 16"/>
          <p:cNvSpPr txBox="1"/>
          <p:nvPr/>
        </p:nvSpPr>
        <p:spPr>
          <a:xfrm>
            <a:off x="3446011" y="2573172"/>
            <a:ext cx="384464" cy="584775"/>
          </a:xfrm>
          <a:prstGeom prst="rect">
            <a:avLst/>
          </a:prstGeom>
          <a:noFill/>
        </p:spPr>
        <p:txBody>
          <a:bodyPr wrap="square" rtlCol="0">
            <a:spAutoFit/>
          </a:bodyPr>
          <a:lstStyle/>
          <a:p>
            <a:r>
              <a:rPr lang="en-US" sz="3200" dirty="0">
                <a:solidFill>
                  <a:srgbClr val="C00000"/>
                </a:solidFill>
                <a:latin typeface="Wingdings 2" pitchFamily="18" charset="2"/>
              </a:rPr>
              <a:t>u</a:t>
            </a:r>
            <a:endParaRPr lang="en-US" sz="3200" dirty="0" smtClean="0">
              <a:solidFill>
                <a:srgbClr val="C00000"/>
              </a:solidFill>
              <a:latin typeface="Wingdings 2" pitchFamily="18" charset="2"/>
              <a:cs typeface="Calibri" pitchFamily="34" charset="0"/>
            </a:endParaRPr>
          </a:p>
        </p:txBody>
      </p:sp>
      <p:sp>
        <p:nvSpPr>
          <p:cNvPr id="18" name="TextBox 17"/>
          <p:cNvSpPr txBox="1"/>
          <p:nvPr/>
        </p:nvSpPr>
        <p:spPr>
          <a:xfrm>
            <a:off x="7627793" y="1834291"/>
            <a:ext cx="384464" cy="584775"/>
          </a:xfrm>
          <a:prstGeom prst="rect">
            <a:avLst/>
          </a:prstGeom>
          <a:noFill/>
        </p:spPr>
        <p:txBody>
          <a:bodyPr wrap="square" rtlCol="0">
            <a:spAutoFit/>
          </a:bodyPr>
          <a:lstStyle/>
          <a:p>
            <a:r>
              <a:rPr lang="en-US" sz="3200" dirty="0" smtClean="0">
                <a:solidFill>
                  <a:srgbClr val="C00000"/>
                </a:solidFill>
                <a:latin typeface="Wingdings 2" pitchFamily="18" charset="2"/>
              </a:rPr>
              <a:t>v</a:t>
            </a:r>
            <a:endParaRPr lang="en-US" sz="3200" dirty="0">
              <a:solidFill>
                <a:srgbClr val="C00000"/>
              </a:solidFill>
              <a:latin typeface="Wingdings 2" pitchFamily="18" charset="2"/>
            </a:endParaRPr>
          </a:p>
        </p:txBody>
      </p:sp>
      <p:pic>
        <p:nvPicPr>
          <p:cNvPr id="2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0475" y="5436641"/>
            <a:ext cx="4381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1539776" y="4725538"/>
            <a:ext cx="384464" cy="584775"/>
          </a:xfrm>
          <a:prstGeom prst="rect">
            <a:avLst/>
          </a:prstGeom>
          <a:noFill/>
        </p:spPr>
        <p:txBody>
          <a:bodyPr wrap="square" rtlCol="0">
            <a:spAutoFit/>
          </a:bodyPr>
          <a:lstStyle/>
          <a:p>
            <a:r>
              <a:rPr lang="en-US" sz="3200" dirty="0" smtClean="0">
                <a:solidFill>
                  <a:srgbClr val="C00000"/>
                </a:solidFill>
                <a:latin typeface="Wingdings 2" pitchFamily="18" charset="2"/>
              </a:rPr>
              <a:t>w</a:t>
            </a:r>
            <a:endParaRPr lang="en-US" sz="3200" dirty="0">
              <a:solidFill>
                <a:srgbClr val="C00000"/>
              </a:solidFill>
              <a:latin typeface="Wingdings 2" pitchFamily="18" charset="2"/>
            </a:endParaRPr>
          </a:p>
        </p:txBody>
      </p:sp>
      <p:sp>
        <p:nvSpPr>
          <p:cNvPr id="25" name="AutoShape 8"/>
          <p:cNvSpPr>
            <a:spLocks noChangeArrowheads="1"/>
          </p:cNvSpPr>
          <p:nvPr/>
        </p:nvSpPr>
        <p:spPr bwMode="auto">
          <a:xfrm>
            <a:off x="1443678" y="1133191"/>
            <a:ext cx="1335147" cy="15922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 name="AutoShape 8"/>
          <p:cNvSpPr>
            <a:spLocks noChangeArrowheads="1"/>
          </p:cNvSpPr>
          <p:nvPr/>
        </p:nvSpPr>
        <p:spPr bwMode="auto">
          <a:xfrm>
            <a:off x="2954976" y="6201975"/>
            <a:ext cx="707018" cy="280142"/>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grpSp>
        <p:nvGrpSpPr>
          <p:cNvPr id="12" name="Group 78"/>
          <p:cNvGrpSpPr>
            <a:grpSpLocks/>
          </p:cNvGrpSpPr>
          <p:nvPr/>
        </p:nvGrpSpPr>
        <p:grpSpPr bwMode="auto">
          <a:xfrm>
            <a:off x="8610600" y="63500"/>
            <a:ext cx="469900" cy="501650"/>
            <a:chOff x="2967" y="1718"/>
            <a:chExt cx="467" cy="499"/>
          </a:xfrm>
        </p:grpSpPr>
        <p:sp>
          <p:nvSpPr>
            <p:cNvPr id="13" name="Rectangle 79"/>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 name="Rectangle 80"/>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nvGrpSpPr>
          <p:cNvPr id="2" name="Group 1"/>
          <p:cNvGrpSpPr/>
          <p:nvPr/>
        </p:nvGrpSpPr>
        <p:grpSpPr>
          <a:xfrm>
            <a:off x="359533" y="1133191"/>
            <a:ext cx="5886450" cy="2571750"/>
            <a:chOff x="359533" y="1133191"/>
            <a:chExt cx="5886450" cy="2571750"/>
          </a:xfrm>
        </p:grpSpPr>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533" y="1133191"/>
              <a:ext cx="5886450" cy="257175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17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352" y="1133901"/>
              <a:ext cx="1028700"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2" name="TextBox 21"/>
          <p:cNvSpPr txBox="1"/>
          <p:nvPr/>
        </p:nvSpPr>
        <p:spPr>
          <a:xfrm>
            <a:off x="4611690" y="2268538"/>
            <a:ext cx="384464" cy="584775"/>
          </a:xfrm>
          <a:prstGeom prst="rect">
            <a:avLst/>
          </a:prstGeom>
          <a:noFill/>
        </p:spPr>
        <p:txBody>
          <a:bodyPr wrap="square" rtlCol="0">
            <a:spAutoFit/>
          </a:bodyPr>
          <a:lstStyle/>
          <a:p>
            <a:r>
              <a:rPr lang="en-US" sz="3200" dirty="0" smtClean="0">
                <a:solidFill>
                  <a:srgbClr val="C00000"/>
                </a:solidFill>
                <a:latin typeface="Wingdings 2" pitchFamily="18" charset="2"/>
              </a:rPr>
              <a:t>u</a:t>
            </a:r>
            <a:endParaRPr lang="en-US" sz="3200" dirty="0">
              <a:solidFill>
                <a:srgbClr val="C00000"/>
              </a:solidFill>
              <a:latin typeface="Wingdings 2"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500"/>
                                        <p:tgtEl>
                                          <p:spTgt spid="26"/>
                                        </p:tgtEl>
                                      </p:cBhvr>
                                    </p:animEffect>
                                  </p:childTnLst>
                                </p:cTn>
                              </p:par>
                            </p:childTnLst>
                          </p:cTn>
                        </p:par>
                        <p:par>
                          <p:cTn id="24" fill="hold">
                            <p:stCondLst>
                              <p:cond delay="500"/>
                            </p:stCondLst>
                            <p:childTnLst>
                              <p:par>
                                <p:cTn id="25" presetID="17" presetClass="entr" presetSubtype="10"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6" grpId="0" animBg="1"/>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|EOS~004|</a:t>
            </a:r>
            <a:endParaRPr lang="en-US" sz="100" dirty="0" err="1" smtClean="0">
              <a:solidFill>
                <a:srgbClr val="FFFFFF"/>
              </a:solidFill>
              <a:latin typeface="Arial"/>
              <a:cs typeface="Calibri" pitchFamily="34" charset="0"/>
            </a:endParaRPr>
          </a:p>
        </p:txBody>
      </p:sp>
      <p:sp>
        <p:nvSpPr>
          <p:cNvPr id="7170" name="Rectangle 2"/>
          <p:cNvSpPr>
            <a:spLocks noGrp="1" noChangeArrowheads="1"/>
          </p:cNvSpPr>
          <p:nvPr>
            <p:ph type="title"/>
          </p:nvPr>
        </p:nvSpPr>
        <p:spPr/>
        <p:txBody>
          <a:bodyPr/>
          <a:lstStyle/>
          <a:p>
            <a:pPr eaLnBrk="1" hangingPunct="1"/>
            <a:r>
              <a:rPr lang="en-US" smtClean="0"/>
              <a:t>What is line of business?</a:t>
            </a:r>
          </a:p>
        </p:txBody>
      </p:sp>
      <p:sp>
        <p:nvSpPr>
          <p:cNvPr id="7171" name="Rectangle 3"/>
          <p:cNvSpPr>
            <a:spLocks noGrp="1" noChangeArrowheads="1"/>
          </p:cNvSpPr>
          <p:nvPr>
            <p:ph idx="1"/>
          </p:nvPr>
        </p:nvSpPr>
        <p:spPr>
          <a:xfrm>
            <a:off x="519113" y="1192213"/>
            <a:ext cx="5538787" cy="5197475"/>
          </a:xfrm>
        </p:spPr>
        <p:txBody>
          <a:bodyPr/>
          <a:lstStyle/>
          <a:p>
            <a:pPr>
              <a:buFont typeface="Arial" charset="0"/>
              <a:buChar char="•"/>
            </a:pPr>
            <a:r>
              <a:rPr lang="en-US" dirty="0" smtClean="0"/>
              <a:t>Carriers organize policies, coverages, covered losses within a hierarchy</a:t>
            </a:r>
          </a:p>
          <a:p>
            <a:pPr>
              <a:buFont typeface="Arial" charset="0"/>
              <a:buChar char="•"/>
            </a:pPr>
            <a:r>
              <a:rPr lang="en-US" dirty="0" smtClean="0"/>
              <a:t>This hierarchy impacts:</a:t>
            </a:r>
          </a:p>
          <a:p>
            <a:pPr lvl="1"/>
            <a:r>
              <a:rPr lang="en-US" dirty="0" smtClean="0"/>
              <a:t>How reporting is done</a:t>
            </a:r>
          </a:p>
          <a:p>
            <a:pPr lvl="1"/>
            <a:r>
              <a:rPr lang="en-US" dirty="0" smtClean="0"/>
              <a:t>Which coverages are displayed for  claim associated to given type of policy</a:t>
            </a:r>
          </a:p>
          <a:p>
            <a:pPr lvl="1"/>
            <a:r>
              <a:rPr lang="en-US" dirty="0" smtClean="0"/>
              <a:t>Which user interface elements are used to capture information for given exposure</a:t>
            </a:r>
          </a:p>
          <a:p>
            <a:pPr>
              <a:buFont typeface="Arial" charset="0"/>
              <a:buChar char="•"/>
            </a:pPr>
            <a:r>
              <a:rPr lang="en-US" dirty="0" smtClean="0"/>
              <a:t>This hierarchy is known as the "line of business" model (LOB model)</a:t>
            </a:r>
          </a:p>
          <a:p>
            <a:pPr lvl="1"/>
            <a:r>
              <a:rPr lang="en-US" dirty="0" smtClean="0"/>
              <a:t>It has six levels</a:t>
            </a:r>
          </a:p>
        </p:txBody>
      </p:sp>
      <p:sp>
        <p:nvSpPr>
          <p:cNvPr id="7172" name="Text Box 4"/>
          <p:cNvSpPr txBox="1">
            <a:spLocks noChangeArrowheads="1"/>
          </p:cNvSpPr>
          <p:nvPr/>
        </p:nvSpPr>
        <p:spPr bwMode="auto">
          <a:xfrm>
            <a:off x="7537450" y="3994150"/>
            <a:ext cx="13017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Homeowners</a:t>
            </a:r>
            <a:br>
              <a:rPr lang="en-US" sz="1600">
                <a:solidFill>
                  <a:schemeClr val="bg1"/>
                </a:solidFill>
              </a:rPr>
            </a:br>
            <a:r>
              <a:rPr lang="en-US" sz="1600">
                <a:solidFill>
                  <a:schemeClr val="bg1"/>
                </a:solidFill>
              </a:rPr>
              <a:t>Med. Pay.</a:t>
            </a:r>
          </a:p>
        </p:txBody>
      </p:sp>
      <p:sp>
        <p:nvSpPr>
          <p:cNvPr id="7173" name="Freeform 5"/>
          <p:cNvSpPr>
            <a:spLocks/>
          </p:cNvSpPr>
          <p:nvPr/>
        </p:nvSpPr>
        <p:spPr bwMode="auto">
          <a:xfrm>
            <a:off x="6962775" y="3981450"/>
            <a:ext cx="496888" cy="638175"/>
          </a:xfrm>
          <a:custGeom>
            <a:avLst/>
            <a:gdLst>
              <a:gd name="T0" fmla="*/ 2147483647 w 1052"/>
              <a:gd name="T1" fmla="*/ 2147483647 h 1352"/>
              <a:gd name="T2" fmla="*/ 2147483647 w 1052"/>
              <a:gd name="T3" fmla="*/ 2147483647 h 1352"/>
              <a:gd name="T4" fmla="*/ 2147483647 w 1052"/>
              <a:gd name="T5" fmla="*/ 2147483647 h 1352"/>
              <a:gd name="T6" fmla="*/ 2147483647 w 1052"/>
              <a:gd name="T7" fmla="*/ 2147483647 h 1352"/>
              <a:gd name="T8" fmla="*/ 0 w 1052"/>
              <a:gd name="T9" fmla="*/ 2147483647 h 1352"/>
              <a:gd name="T10" fmla="*/ 0 w 1052"/>
              <a:gd name="T11" fmla="*/ 2147483647 h 1352"/>
              <a:gd name="T12" fmla="*/ 2147483647 w 1052"/>
              <a:gd name="T13" fmla="*/ 2147483647 h 1352"/>
              <a:gd name="T14" fmla="*/ 2147483647 w 1052"/>
              <a:gd name="T15" fmla="*/ 2147483647 h 1352"/>
              <a:gd name="T16" fmla="*/ 2147483647 w 1052"/>
              <a:gd name="T17" fmla="*/ 2147483647 h 1352"/>
              <a:gd name="T18" fmla="*/ 2147483647 w 1052"/>
              <a:gd name="T19" fmla="*/ 0 h 1352"/>
              <a:gd name="T20" fmla="*/ 2147483647 w 1052"/>
              <a:gd name="T21" fmla="*/ 2147483647 h 1352"/>
              <a:gd name="T22" fmla="*/ 2147483647 w 1052"/>
              <a:gd name="T23" fmla="*/ 2147483647 h 1352"/>
              <a:gd name="T24" fmla="*/ 2147483647 w 1052"/>
              <a:gd name="T25" fmla="*/ 2147483647 h 1352"/>
              <a:gd name="T26" fmla="*/ 2147483647 w 1052"/>
              <a:gd name="T27" fmla="*/ 2147483647 h 1352"/>
              <a:gd name="T28" fmla="*/ 2147483647 w 1052"/>
              <a:gd name="T29" fmla="*/ 2147483647 h 1352"/>
              <a:gd name="T30" fmla="*/ 2147483647 w 1052"/>
              <a:gd name="T31" fmla="*/ 2147483647 h 1352"/>
              <a:gd name="T32" fmla="*/ 2147483647 w 1052"/>
              <a:gd name="T33" fmla="*/ 2147483647 h 1352"/>
              <a:gd name="T34" fmla="*/ 2147483647 w 1052"/>
              <a:gd name="T35" fmla="*/ 2147483647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174" name="AutoShape 6"/>
          <p:cNvSpPr>
            <a:spLocks noChangeArrowheads="1"/>
          </p:cNvSpPr>
          <p:nvPr/>
        </p:nvSpPr>
        <p:spPr bwMode="auto">
          <a:xfrm rot="-5400000">
            <a:off x="6726238" y="11414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7175" name="AutoShape 7"/>
          <p:cNvSpPr>
            <a:spLocks noChangeArrowheads="1"/>
          </p:cNvSpPr>
          <p:nvPr/>
        </p:nvSpPr>
        <p:spPr bwMode="auto">
          <a:xfrm rot="-5400000">
            <a:off x="6821488" y="123666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7176" name="AutoShape 8"/>
          <p:cNvSpPr>
            <a:spLocks noChangeArrowheads="1"/>
          </p:cNvSpPr>
          <p:nvPr/>
        </p:nvSpPr>
        <p:spPr bwMode="auto">
          <a:xfrm rot="-5400000">
            <a:off x="6902450" y="1346200"/>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7177" name="Group 9"/>
          <p:cNvGrpSpPr>
            <a:grpSpLocks/>
          </p:cNvGrpSpPr>
          <p:nvPr/>
        </p:nvGrpSpPr>
        <p:grpSpPr bwMode="auto">
          <a:xfrm>
            <a:off x="6951663" y="1350963"/>
            <a:ext cx="568325" cy="474662"/>
            <a:chOff x="2940" y="226"/>
            <a:chExt cx="1120" cy="935"/>
          </a:xfrm>
        </p:grpSpPr>
        <p:sp>
          <p:nvSpPr>
            <p:cNvPr id="7203" name="Freeform 10"/>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7204" name="Group 11"/>
            <p:cNvGrpSpPr>
              <a:grpSpLocks/>
            </p:cNvGrpSpPr>
            <p:nvPr/>
          </p:nvGrpSpPr>
          <p:grpSpPr bwMode="auto">
            <a:xfrm>
              <a:off x="3341" y="722"/>
              <a:ext cx="274" cy="423"/>
              <a:chOff x="3396" y="861"/>
              <a:chExt cx="184" cy="284"/>
            </a:xfrm>
          </p:grpSpPr>
          <p:sp>
            <p:nvSpPr>
              <p:cNvPr id="7220" name="Rectangle 12"/>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21" name="Rectangle 13"/>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22" name="Freeform 14"/>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205" name="Group 15"/>
            <p:cNvGrpSpPr>
              <a:grpSpLocks/>
            </p:cNvGrpSpPr>
            <p:nvPr/>
          </p:nvGrpSpPr>
          <p:grpSpPr bwMode="auto">
            <a:xfrm>
              <a:off x="3171" y="400"/>
              <a:ext cx="127" cy="177"/>
              <a:chOff x="2797" y="1581"/>
              <a:chExt cx="49" cy="68"/>
            </a:xfrm>
          </p:grpSpPr>
          <p:sp>
            <p:nvSpPr>
              <p:cNvPr id="7216" name="Rectangle 16"/>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7" name="Rectangle 17"/>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8" name="Rectangle 18"/>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9" name="Rectangle 19"/>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7206" name="Group 20"/>
            <p:cNvGrpSpPr>
              <a:grpSpLocks/>
            </p:cNvGrpSpPr>
            <p:nvPr/>
          </p:nvGrpSpPr>
          <p:grpSpPr bwMode="auto">
            <a:xfrm>
              <a:off x="3684" y="400"/>
              <a:ext cx="127" cy="177"/>
              <a:chOff x="2797" y="1581"/>
              <a:chExt cx="49" cy="68"/>
            </a:xfrm>
          </p:grpSpPr>
          <p:sp>
            <p:nvSpPr>
              <p:cNvPr id="7212" name="Rectangle 21"/>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3" name="Rectangle 22"/>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4" name="Rectangle 23"/>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5" name="Rectangle 24"/>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7207" name="Group 25"/>
            <p:cNvGrpSpPr>
              <a:grpSpLocks/>
            </p:cNvGrpSpPr>
            <p:nvPr/>
          </p:nvGrpSpPr>
          <p:grpSpPr bwMode="auto">
            <a:xfrm>
              <a:off x="3420" y="400"/>
              <a:ext cx="127" cy="177"/>
              <a:chOff x="2797" y="1581"/>
              <a:chExt cx="49" cy="68"/>
            </a:xfrm>
          </p:grpSpPr>
          <p:sp>
            <p:nvSpPr>
              <p:cNvPr id="7208" name="Rectangle 26"/>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09" name="Rectangle 27"/>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0" name="Rectangle 28"/>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11" name="Rectangle 29"/>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7178" name="Group 30"/>
          <p:cNvGrpSpPr>
            <a:grpSpLocks/>
          </p:cNvGrpSpPr>
          <p:nvPr/>
        </p:nvGrpSpPr>
        <p:grpSpPr bwMode="auto">
          <a:xfrm>
            <a:off x="7342188" y="1671638"/>
            <a:ext cx="244475" cy="358775"/>
            <a:chOff x="2784" y="3210"/>
            <a:chExt cx="523" cy="772"/>
          </a:xfrm>
        </p:grpSpPr>
        <p:sp>
          <p:nvSpPr>
            <p:cNvPr id="7199" name="AutoShape 3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200" name="AutoShape 3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201" name="AutoShape 3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7202" name="Oval 3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7179" name="Group 35"/>
          <p:cNvGrpSpPr>
            <a:grpSpLocks/>
          </p:cNvGrpSpPr>
          <p:nvPr/>
        </p:nvGrpSpPr>
        <p:grpSpPr bwMode="auto">
          <a:xfrm>
            <a:off x="6880225" y="2649538"/>
            <a:ext cx="657225" cy="739775"/>
            <a:chOff x="2324" y="435"/>
            <a:chExt cx="933" cy="1052"/>
          </a:xfrm>
        </p:grpSpPr>
        <p:sp>
          <p:nvSpPr>
            <p:cNvPr id="7190" name="AutoShape 3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7191" name="Freeform 3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192" name="Freeform 3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7193" name="Freeform 3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7194" name="Group 40"/>
            <p:cNvGrpSpPr>
              <a:grpSpLocks/>
            </p:cNvGrpSpPr>
            <p:nvPr/>
          </p:nvGrpSpPr>
          <p:grpSpPr bwMode="auto">
            <a:xfrm>
              <a:off x="2889" y="957"/>
              <a:ext cx="348" cy="510"/>
              <a:chOff x="2784" y="3210"/>
              <a:chExt cx="523" cy="772"/>
            </a:xfrm>
          </p:grpSpPr>
          <p:sp>
            <p:nvSpPr>
              <p:cNvPr id="7195" name="AutoShape 4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196" name="AutoShape 4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7197" name="AutoShape 4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7198" name="Oval 4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7180" name="Text Box 45"/>
          <p:cNvSpPr txBox="1">
            <a:spLocks noChangeArrowheads="1"/>
          </p:cNvSpPr>
          <p:nvPr/>
        </p:nvSpPr>
        <p:spPr bwMode="auto">
          <a:xfrm>
            <a:off x="7797800" y="5634038"/>
            <a:ext cx="11922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Medical</a:t>
            </a:r>
            <a:br>
              <a:rPr lang="en-US" sz="1600">
                <a:solidFill>
                  <a:schemeClr val="bg1"/>
                </a:solidFill>
              </a:rPr>
            </a:br>
            <a:r>
              <a:rPr lang="en-US" sz="1600">
                <a:solidFill>
                  <a:schemeClr val="bg1"/>
                </a:solidFill>
              </a:rPr>
              <a:t>Payments</a:t>
            </a:r>
          </a:p>
        </p:txBody>
      </p:sp>
      <p:sp>
        <p:nvSpPr>
          <p:cNvPr id="7181" name="AutoShape 46"/>
          <p:cNvSpPr>
            <a:spLocks noChangeArrowheads="1"/>
          </p:cNvSpPr>
          <p:nvPr/>
        </p:nvSpPr>
        <p:spPr bwMode="auto">
          <a:xfrm rot="10800000" flipH="1">
            <a:off x="6759575" y="5521325"/>
            <a:ext cx="963613" cy="781050"/>
          </a:xfrm>
          <a:prstGeom prst="foldedCorner">
            <a:avLst>
              <a:gd name="adj" fmla="val 31468"/>
            </a:avLst>
          </a:prstGeom>
          <a:solidFill>
            <a:srgbClr val="CCECFF"/>
          </a:solidFill>
          <a:ln w="19050">
            <a:solidFill>
              <a:schemeClr val="bg1"/>
            </a:solidFill>
            <a:round/>
            <a:headEnd/>
            <a:tailEnd/>
          </a:ln>
        </p:spPr>
        <p:txBody>
          <a:bodyPr lIns="0" tIns="0" rIns="0" bIns="0" anchor="ctr">
            <a:spAutoFit/>
          </a:bodyPr>
          <a:lstStyle/>
          <a:p>
            <a:endParaRPr lang="en-US"/>
          </a:p>
        </p:txBody>
      </p:sp>
      <p:sp>
        <p:nvSpPr>
          <p:cNvPr id="7182" name="Rectangle 47"/>
          <p:cNvSpPr>
            <a:spLocks noChangeArrowheads="1"/>
          </p:cNvSpPr>
          <p:nvPr/>
        </p:nvSpPr>
        <p:spPr bwMode="auto">
          <a:xfrm>
            <a:off x="6875463" y="5686425"/>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183" name="Rectangle 48"/>
          <p:cNvSpPr>
            <a:spLocks noChangeArrowheads="1"/>
          </p:cNvSpPr>
          <p:nvPr/>
        </p:nvSpPr>
        <p:spPr bwMode="auto">
          <a:xfrm>
            <a:off x="6869113" y="5886450"/>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184" name="Rectangle 49"/>
          <p:cNvSpPr>
            <a:spLocks noChangeArrowheads="1"/>
          </p:cNvSpPr>
          <p:nvPr/>
        </p:nvSpPr>
        <p:spPr bwMode="auto">
          <a:xfrm>
            <a:off x="6862763" y="6086475"/>
            <a:ext cx="465137" cy="1174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185" name="Line 50"/>
          <p:cNvSpPr>
            <a:spLocks noChangeShapeType="1"/>
          </p:cNvSpPr>
          <p:nvPr/>
        </p:nvSpPr>
        <p:spPr bwMode="auto">
          <a:xfrm>
            <a:off x="7208838" y="2043113"/>
            <a:ext cx="0" cy="6048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6" name="Line 51"/>
          <p:cNvSpPr>
            <a:spLocks noChangeShapeType="1"/>
          </p:cNvSpPr>
          <p:nvPr/>
        </p:nvSpPr>
        <p:spPr bwMode="auto">
          <a:xfrm>
            <a:off x="7208838" y="3384550"/>
            <a:ext cx="0" cy="6048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7" name="Line 52"/>
          <p:cNvSpPr>
            <a:spLocks noChangeShapeType="1"/>
          </p:cNvSpPr>
          <p:nvPr/>
        </p:nvSpPr>
        <p:spPr bwMode="auto">
          <a:xfrm>
            <a:off x="7208838" y="4619625"/>
            <a:ext cx="0" cy="890588"/>
          </a:xfrm>
          <a:prstGeom prst="line">
            <a:avLst/>
          </a:prstGeom>
          <a:noFill/>
          <a:ln w="38100" cmpd="dbl">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8" name="Text Box 53"/>
          <p:cNvSpPr txBox="1">
            <a:spLocks noChangeArrowheads="1"/>
          </p:cNvSpPr>
          <p:nvPr/>
        </p:nvSpPr>
        <p:spPr bwMode="auto">
          <a:xfrm>
            <a:off x="7664450" y="14382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Property</a:t>
            </a:r>
          </a:p>
        </p:txBody>
      </p:sp>
      <p:sp>
        <p:nvSpPr>
          <p:cNvPr id="7189" name="Text Box 54"/>
          <p:cNvSpPr txBox="1">
            <a:spLocks noChangeArrowheads="1"/>
          </p:cNvSpPr>
          <p:nvPr/>
        </p:nvSpPr>
        <p:spPr bwMode="auto">
          <a:xfrm>
            <a:off x="7608888" y="2894013"/>
            <a:ext cx="13319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Homeowners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|EOS~040|</a:t>
            </a:r>
            <a:endParaRPr lang="en-US" sz="100" dirty="0" err="1" smtClean="0">
              <a:solidFill>
                <a:srgbClr val="FFFFFF"/>
              </a:solidFill>
              <a:latin typeface="Arial"/>
              <a:cs typeface="Calibri" pitchFamily="34" charset="0"/>
            </a:endParaRPr>
          </a:p>
        </p:txBody>
      </p:sp>
      <p:sp>
        <p:nvSpPr>
          <p:cNvPr id="2" name="Title 1"/>
          <p:cNvSpPr>
            <a:spLocks noGrp="1"/>
          </p:cNvSpPr>
          <p:nvPr>
            <p:ph type="title"/>
          </p:nvPr>
        </p:nvSpPr>
        <p:spPr/>
        <p:txBody>
          <a:bodyPr/>
          <a:lstStyle/>
          <a:p>
            <a:r>
              <a:rPr lang="en-US" dirty="0" smtClean="0"/>
              <a:t>Viewing External </a:t>
            </a:r>
            <a:r>
              <a:rPr lang="en-US" dirty="0" err="1" smtClean="0"/>
              <a:t>Typelists</a:t>
            </a:r>
            <a:r>
              <a:rPr lang="en-US" dirty="0" smtClean="0"/>
              <a:t> in LOB </a:t>
            </a:r>
            <a:r>
              <a:rPr lang="en-US" dirty="0" err="1" smtClean="0"/>
              <a:t>Typelists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982" y="955129"/>
            <a:ext cx="4273117" cy="517009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 Box 62"/>
          <p:cNvSpPr txBox="1">
            <a:spLocks noChangeArrowheads="1"/>
          </p:cNvSpPr>
          <p:nvPr/>
        </p:nvSpPr>
        <p:spPr bwMode="auto">
          <a:xfrm>
            <a:off x="6336728" y="4741946"/>
            <a:ext cx="1738702"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smtClean="0"/>
              <a:t>External </a:t>
            </a:r>
            <a:r>
              <a:rPr lang="en-US" sz="1800" b="0" dirty="0" err="1" smtClean="0"/>
              <a:t>typecode</a:t>
            </a:r>
            <a:r>
              <a:rPr lang="en-US" sz="1800" b="0" dirty="0" smtClean="0"/>
              <a:t> and Typelist referenced and configured is visible</a:t>
            </a:r>
            <a:endParaRPr lang="en-US" sz="1800" b="0" dirty="0"/>
          </a:p>
        </p:txBody>
      </p:sp>
      <p:sp>
        <p:nvSpPr>
          <p:cNvPr id="6" name="Line 73"/>
          <p:cNvSpPr>
            <a:spLocks noChangeShapeType="1"/>
          </p:cNvSpPr>
          <p:nvPr/>
        </p:nvSpPr>
        <p:spPr bwMode="auto">
          <a:xfrm flipH="1" flipV="1">
            <a:off x="4321149" y="5006236"/>
            <a:ext cx="2015578" cy="38510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 name="AutoShape 8"/>
          <p:cNvSpPr>
            <a:spLocks noChangeArrowheads="1"/>
          </p:cNvSpPr>
          <p:nvPr/>
        </p:nvSpPr>
        <p:spPr bwMode="auto">
          <a:xfrm>
            <a:off x="1924228" y="955129"/>
            <a:ext cx="1499864" cy="3100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 name="AutoShape 8"/>
          <p:cNvSpPr>
            <a:spLocks noChangeArrowheads="1"/>
          </p:cNvSpPr>
          <p:nvPr/>
        </p:nvSpPr>
        <p:spPr bwMode="auto">
          <a:xfrm>
            <a:off x="3032812" y="5857571"/>
            <a:ext cx="3122287" cy="26765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9" name="Line 73"/>
          <p:cNvSpPr>
            <a:spLocks noChangeShapeType="1"/>
          </p:cNvSpPr>
          <p:nvPr/>
        </p:nvSpPr>
        <p:spPr bwMode="auto">
          <a:xfrm>
            <a:off x="1169621" y="5391343"/>
            <a:ext cx="1863191" cy="51356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 name="Text Box 62"/>
          <p:cNvSpPr txBox="1">
            <a:spLocks noChangeArrowheads="1"/>
          </p:cNvSpPr>
          <p:nvPr/>
        </p:nvSpPr>
        <p:spPr bwMode="auto">
          <a:xfrm>
            <a:off x="218914" y="4837345"/>
            <a:ext cx="166306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smtClean="0"/>
              <a:t>Incoming and Outgoing External </a:t>
            </a:r>
            <a:r>
              <a:rPr lang="en-US" sz="1800" b="0" dirty="0" err="1" smtClean="0"/>
              <a:t>Typelists</a:t>
            </a:r>
            <a:endParaRPr lang="en-US" sz="1800" b="0" dirty="0"/>
          </a:p>
        </p:txBody>
      </p:sp>
      <p:sp>
        <p:nvSpPr>
          <p:cNvPr id="11" name="Content Placeholder 2"/>
          <p:cNvSpPr>
            <a:spLocks noGrp="1"/>
          </p:cNvSpPr>
          <p:nvPr>
            <p:ph idx="1"/>
          </p:nvPr>
        </p:nvSpPr>
        <p:spPr>
          <a:xfrm>
            <a:off x="6391560" y="914400"/>
            <a:ext cx="2754101" cy="5486400"/>
          </a:xfrm>
        </p:spPr>
        <p:txBody>
          <a:bodyPr/>
          <a:lstStyle/>
          <a:p>
            <a:r>
              <a:rPr lang="en-US" sz="2200" b="1" dirty="0" smtClean="0"/>
              <a:t>Incoming </a:t>
            </a:r>
            <a:r>
              <a:rPr lang="en-US" sz="2200" b="1" dirty="0"/>
              <a:t>Categories </a:t>
            </a:r>
            <a:r>
              <a:rPr lang="en-US" sz="2200" dirty="0" smtClean="0"/>
              <a:t>are all external references </a:t>
            </a:r>
            <a:r>
              <a:rPr lang="en-US" sz="2200" i="1" dirty="0"/>
              <a:t>to</a:t>
            </a:r>
            <a:r>
              <a:rPr lang="en-US" sz="2200" dirty="0"/>
              <a:t> </a:t>
            </a:r>
            <a:r>
              <a:rPr lang="en-US" sz="2200" dirty="0" err="1"/>
              <a:t>typekeys</a:t>
            </a:r>
            <a:r>
              <a:rPr lang="en-US" sz="2200" dirty="0"/>
              <a:t> in this typelist.</a:t>
            </a:r>
          </a:p>
          <a:p>
            <a:r>
              <a:rPr lang="en-US" sz="2200" b="1" dirty="0" smtClean="0"/>
              <a:t>Outgoing </a:t>
            </a:r>
            <a:r>
              <a:rPr lang="en-US" sz="2200" b="1" dirty="0"/>
              <a:t>Categories </a:t>
            </a:r>
            <a:r>
              <a:rPr lang="en-US" sz="2200" dirty="0"/>
              <a:t>are references </a:t>
            </a:r>
            <a:r>
              <a:rPr lang="en-US" sz="2200" i="1" dirty="0"/>
              <a:t>from</a:t>
            </a:r>
            <a:r>
              <a:rPr lang="en-US" sz="2200" dirty="0"/>
              <a:t> </a:t>
            </a:r>
            <a:r>
              <a:rPr lang="en-US" sz="2200" dirty="0" err="1"/>
              <a:t>typekeys</a:t>
            </a:r>
            <a:r>
              <a:rPr lang="en-US" sz="2200" dirty="0"/>
              <a:t> in this typelist.</a:t>
            </a:r>
          </a:p>
        </p:txBody>
      </p:sp>
    </p:spTree>
    <p:extLst>
      <p:ext uri="{BB962C8B-B14F-4D97-AF65-F5344CB8AC3E}">
        <p14:creationId xmlns:p14="http://schemas.microsoft.com/office/powerpoint/2010/main" val="41212621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|EOS~041|</a:t>
            </a:r>
            <a:endParaRPr lang="en-US" sz="100" dirty="0" err="1" smtClean="0">
              <a:solidFill>
                <a:srgbClr val="FFFFFF"/>
              </a:solidFill>
              <a:latin typeface="Arial"/>
              <a:cs typeface="Calibri" pitchFamily="34" charset="0"/>
            </a:endParaRPr>
          </a:p>
        </p:txBody>
      </p:sp>
      <p:sp>
        <p:nvSpPr>
          <p:cNvPr id="2" name="Title 1"/>
          <p:cNvSpPr>
            <a:spLocks noGrp="1"/>
          </p:cNvSpPr>
          <p:nvPr>
            <p:ph type="title"/>
          </p:nvPr>
        </p:nvSpPr>
        <p:spPr/>
        <p:txBody>
          <a:bodyPr/>
          <a:lstStyle/>
          <a:p>
            <a:r>
              <a:rPr lang="en-US" dirty="0" smtClean="0"/>
              <a:t>Examples: Incoming and Outgoing Categories to External </a:t>
            </a:r>
            <a:r>
              <a:rPr lang="en-US" dirty="0" err="1" smtClean="0"/>
              <a:t>Typelists</a:t>
            </a:r>
            <a:endParaRPr lang="en-US" dirty="0"/>
          </a:p>
        </p:txBody>
      </p:sp>
      <p:sp>
        <p:nvSpPr>
          <p:cNvPr id="4" name="Rectangle 8"/>
          <p:cNvSpPr>
            <a:spLocks noChangeArrowheads="1"/>
          </p:cNvSpPr>
          <p:nvPr/>
        </p:nvSpPr>
        <p:spPr bwMode="auto">
          <a:xfrm>
            <a:off x="2878217" y="1190624"/>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5" name="Text Box 36"/>
          <p:cNvSpPr txBox="1">
            <a:spLocks noChangeArrowheads="1"/>
          </p:cNvSpPr>
          <p:nvPr/>
        </p:nvSpPr>
        <p:spPr bwMode="auto">
          <a:xfrm>
            <a:off x="2565592" y="1277937"/>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LossType</a:t>
            </a:r>
          </a:p>
        </p:txBody>
      </p:sp>
      <p:sp>
        <p:nvSpPr>
          <p:cNvPr id="6" name="Rectangle 46"/>
          <p:cNvSpPr>
            <a:spLocks noChangeArrowheads="1"/>
          </p:cNvSpPr>
          <p:nvPr/>
        </p:nvSpPr>
        <p:spPr bwMode="auto">
          <a:xfrm>
            <a:off x="125963" y="933450"/>
            <a:ext cx="2292350" cy="2005013"/>
          </a:xfrm>
          <a:prstGeom prst="rect">
            <a:avLst/>
          </a:prstGeom>
          <a:solidFill>
            <a:schemeClr val="tx1"/>
          </a:solidFill>
          <a:ln w="28575" algn="ctr">
            <a:solidFill>
              <a:srgbClr val="FF0000"/>
            </a:solidFill>
            <a:miter lim="800000"/>
            <a:headEnd/>
            <a:tailEnd/>
          </a:ln>
        </p:spPr>
        <p:txBody>
          <a:bodyPr lIns="0" tIns="0" rIns="0" bIns="0" anchor="ctr">
            <a:spAutoFit/>
          </a:bodyPr>
          <a:lstStyle/>
          <a:p>
            <a:endParaRPr lang="en-US"/>
          </a:p>
        </p:txBody>
      </p:sp>
      <p:sp>
        <p:nvSpPr>
          <p:cNvPr id="7" name="Text Box 47"/>
          <p:cNvSpPr txBox="1">
            <a:spLocks noChangeArrowheads="1"/>
          </p:cNvSpPr>
          <p:nvPr/>
        </p:nvSpPr>
        <p:spPr bwMode="auto">
          <a:xfrm>
            <a:off x="167238" y="949325"/>
            <a:ext cx="2228850"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b="0" dirty="0" err="1"/>
              <a:t>ClaimantType</a:t>
            </a:r>
            <a:r>
              <a:rPr lang="en-US" sz="1600" b="0" dirty="0"/>
              <a:t/>
            </a:r>
            <a:br>
              <a:rPr lang="en-US" sz="1600" b="0" dirty="0"/>
            </a:br>
            <a:r>
              <a:rPr lang="en-US" sz="1600" b="0" dirty="0" err="1"/>
              <a:t>LossCause</a:t>
            </a:r>
            <a:r>
              <a:rPr lang="en-US" sz="1600" b="0" dirty="0"/>
              <a:t/>
            </a:r>
            <a:br>
              <a:rPr lang="en-US" sz="1600" b="0" dirty="0"/>
            </a:br>
            <a:r>
              <a:rPr lang="en-US" sz="1600" b="0" dirty="0" err="1"/>
              <a:t>MetroReportType</a:t>
            </a:r>
            <a:r>
              <a:rPr lang="en-US" sz="1600" b="0" dirty="0"/>
              <a:t/>
            </a:r>
            <a:br>
              <a:rPr lang="en-US" sz="1600" b="0" dirty="0"/>
            </a:br>
            <a:r>
              <a:rPr lang="en-US" sz="1600" b="0" dirty="0" err="1"/>
              <a:t>OfficialType</a:t>
            </a:r>
            <a:r>
              <a:rPr lang="en-US" sz="1600" b="0" dirty="0"/>
              <a:t/>
            </a:r>
            <a:br>
              <a:rPr lang="en-US" sz="1600" b="0" dirty="0"/>
            </a:br>
            <a:r>
              <a:rPr lang="en-US" sz="1600" b="0" dirty="0" err="1"/>
              <a:t>PriContributingFactors</a:t>
            </a:r>
            <a:r>
              <a:rPr lang="en-US" sz="1600" b="0" dirty="0"/>
              <a:t>*</a:t>
            </a:r>
            <a:br>
              <a:rPr lang="en-US" sz="1600" b="0" dirty="0"/>
            </a:br>
            <a:r>
              <a:rPr lang="en-US" sz="1600" b="0" dirty="0" err="1"/>
              <a:t>QuickClaimDefault</a:t>
            </a:r>
            <a:r>
              <a:rPr lang="en-US" sz="1600" b="0" dirty="0"/>
              <a:t/>
            </a:r>
            <a:br>
              <a:rPr lang="en-US" sz="1600" b="0" dirty="0"/>
            </a:br>
            <a:r>
              <a:rPr lang="en-US" sz="1600" b="0" dirty="0" err="1"/>
              <a:t>ResolutionType</a:t>
            </a:r>
            <a:r>
              <a:rPr lang="en-US" sz="1600" b="0" dirty="0"/>
              <a:t/>
            </a:r>
            <a:br>
              <a:rPr lang="en-US" sz="1600" b="0" dirty="0"/>
            </a:br>
            <a:r>
              <a:rPr lang="en-US" sz="1600" b="0" dirty="0" err="1"/>
              <a:t>SeverityType</a:t>
            </a:r>
            <a:endParaRPr lang="en-US" sz="1600" b="0" dirty="0"/>
          </a:p>
        </p:txBody>
      </p:sp>
      <p:sp>
        <p:nvSpPr>
          <p:cNvPr id="8" name="Line 48"/>
          <p:cNvSpPr>
            <a:spLocks noChangeShapeType="1"/>
          </p:cNvSpPr>
          <p:nvPr/>
        </p:nvSpPr>
        <p:spPr bwMode="auto">
          <a:xfrm>
            <a:off x="2408788" y="1430338"/>
            <a:ext cx="46513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2052" name="Picture 4" descr="C:\Users\trhoades\AppData\Local\Temp\SNAGHTML148f37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8213" y="5584377"/>
            <a:ext cx="3286125" cy="3143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trhoades\AppData\Local\Temp\SNAGHTML149469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8213" y="1748151"/>
            <a:ext cx="3260801" cy="3785529"/>
          </a:xfrm>
          <a:prstGeom prst="rect">
            <a:avLst/>
          </a:prstGeom>
          <a:noFill/>
          <a:extLst>
            <a:ext uri="{909E8E84-426E-40DD-AFC4-6F175D3DCCD1}">
              <a14:hiddenFill xmlns:a14="http://schemas.microsoft.com/office/drawing/2010/main">
                <a:solidFill>
                  <a:srgbClr val="FFFFFF"/>
                </a:solidFill>
              </a14:hiddenFill>
            </a:ext>
          </a:extLst>
        </p:spPr>
      </p:pic>
      <p:sp>
        <p:nvSpPr>
          <p:cNvPr id="12" name="Line 48"/>
          <p:cNvSpPr>
            <a:spLocks noChangeShapeType="1"/>
          </p:cNvSpPr>
          <p:nvPr/>
        </p:nvSpPr>
        <p:spPr bwMode="auto">
          <a:xfrm>
            <a:off x="2396088" y="2905126"/>
            <a:ext cx="414262" cy="139082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3" name="AutoShape 8"/>
          <p:cNvSpPr>
            <a:spLocks noChangeArrowheads="1"/>
          </p:cNvSpPr>
          <p:nvPr/>
        </p:nvSpPr>
        <p:spPr bwMode="auto">
          <a:xfrm>
            <a:off x="3233298" y="2662133"/>
            <a:ext cx="2164483" cy="20598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 name="AutoShape 8"/>
          <p:cNvSpPr>
            <a:spLocks noChangeArrowheads="1"/>
          </p:cNvSpPr>
          <p:nvPr/>
        </p:nvSpPr>
        <p:spPr bwMode="auto">
          <a:xfrm>
            <a:off x="3161411" y="5114537"/>
            <a:ext cx="2164483" cy="20598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5" name="AutoShape 8"/>
          <p:cNvSpPr>
            <a:spLocks noChangeArrowheads="1"/>
          </p:cNvSpPr>
          <p:nvPr/>
        </p:nvSpPr>
        <p:spPr bwMode="auto">
          <a:xfrm>
            <a:off x="3233298" y="2906025"/>
            <a:ext cx="2164483" cy="9110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6" name="Text Box 62"/>
          <p:cNvSpPr txBox="1">
            <a:spLocks noChangeArrowheads="1"/>
          </p:cNvSpPr>
          <p:nvPr/>
        </p:nvSpPr>
        <p:spPr bwMode="auto">
          <a:xfrm rot="5400000">
            <a:off x="3483404" y="6205750"/>
            <a:ext cx="17387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smtClean="0"/>
              <a:t>…</a:t>
            </a:r>
            <a:endParaRPr lang="en-US" sz="1800" dirty="0"/>
          </a:p>
        </p:txBody>
      </p:sp>
      <p:sp>
        <p:nvSpPr>
          <p:cNvPr id="9" name="Left Brace 8"/>
          <p:cNvSpPr/>
          <p:nvPr/>
        </p:nvSpPr>
        <p:spPr bwMode="auto">
          <a:xfrm>
            <a:off x="2914090" y="2650258"/>
            <a:ext cx="247321" cy="2934119"/>
          </a:xfrm>
          <a:prstGeom prst="leftBrace">
            <a:avLst/>
          </a:prstGeom>
          <a:noFill/>
          <a:ln w="127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22" name="Rectangle 13"/>
          <p:cNvSpPr>
            <a:spLocks noChangeArrowheads="1"/>
          </p:cNvSpPr>
          <p:nvPr/>
        </p:nvSpPr>
        <p:spPr bwMode="auto">
          <a:xfrm>
            <a:off x="2878217" y="6031238"/>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23" name="Text Box 41"/>
          <p:cNvSpPr txBox="1">
            <a:spLocks noChangeArrowheads="1"/>
          </p:cNvSpPr>
          <p:nvPr/>
        </p:nvSpPr>
        <p:spPr bwMode="auto">
          <a:xfrm>
            <a:off x="3026838" y="6118550"/>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ExposureType</a:t>
            </a:r>
          </a:p>
        </p:txBody>
      </p:sp>
      <p:sp>
        <p:nvSpPr>
          <p:cNvPr id="24" name="Rectangle 62"/>
          <p:cNvSpPr>
            <a:spLocks noChangeArrowheads="1"/>
          </p:cNvSpPr>
          <p:nvPr/>
        </p:nvSpPr>
        <p:spPr bwMode="auto">
          <a:xfrm>
            <a:off x="5669513" y="6029650"/>
            <a:ext cx="2292350" cy="476250"/>
          </a:xfrm>
          <a:prstGeom prst="rect">
            <a:avLst/>
          </a:prstGeom>
          <a:solidFill>
            <a:schemeClr val="tx1"/>
          </a:solidFill>
          <a:ln w="28575" algn="ctr">
            <a:solidFill>
              <a:srgbClr val="FF0000"/>
            </a:solidFill>
            <a:miter lim="800000"/>
            <a:headEnd/>
            <a:tailEnd/>
          </a:ln>
        </p:spPr>
        <p:txBody>
          <a:bodyPr wrap="none" lIns="0" tIns="0" rIns="0" bIns="0" anchor="ctr">
            <a:spAutoFit/>
          </a:bodyPr>
          <a:lstStyle/>
          <a:p>
            <a:endParaRPr lang="en-US"/>
          </a:p>
        </p:txBody>
      </p:sp>
      <p:sp>
        <p:nvSpPr>
          <p:cNvPr id="25" name="Text Box 63"/>
          <p:cNvSpPr txBox="1">
            <a:spLocks noChangeArrowheads="1"/>
          </p:cNvSpPr>
          <p:nvPr/>
        </p:nvSpPr>
        <p:spPr bwMode="auto">
          <a:xfrm>
            <a:off x="5701263" y="6116963"/>
            <a:ext cx="22288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b="0" dirty="0"/>
              <a:t>Incident</a:t>
            </a:r>
          </a:p>
        </p:txBody>
      </p:sp>
      <p:sp>
        <p:nvSpPr>
          <p:cNvPr id="26" name="Line 64"/>
          <p:cNvSpPr>
            <a:spLocks noChangeShapeType="1"/>
          </p:cNvSpPr>
          <p:nvPr/>
        </p:nvSpPr>
        <p:spPr bwMode="auto">
          <a:xfrm>
            <a:off x="5183738" y="6267775"/>
            <a:ext cx="46513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2056" name="Picture 8" descr="C:\Users\trhoades\AppData\Local\Temp\SNAGHTML15f88a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9481" y="2750336"/>
            <a:ext cx="3418898" cy="1514702"/>
          </a:xfrm>
          <a:prstGeom prst="rect">
            <a:avLst/>
          </a:prstGeom>
          <a:noFill/>
          <a:extLst>
            <a:ext uri="{909E8E84-426E-40DD-AFC4-6F175D3DCCD1}">
              <a14:hiddenFill xmlns:a14="http://schemas.microsoft.com/office/drawing/2010/main">
                <a:solidFill>
                  <a:srgbClr val="FFFFFF"/>
                </a:solidFill>
              </a14:hiddenFill>
            </a:ext>
          </a:extLst>
        </p:spPr>
      </p:pic>
      <p:sp>
        <p:nvSpPr>
          <p:cNvPr id="28" name="Line 48"/>
          <p:cNvSpPr>
            <a:spLocks noChangeShapeType="1"/>
          </p:cNvSpPr>
          <p:nvPr/>
        </p:nvSpPr>
        <p:spPr bwMode="auto">
          <a:xfrm flipV="1">
            <a:off x="6984668" y="3040083"/>
            <a:ext cx="568038" cy="298000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9" name="AutoShape 8"/>
          <p:cNvSpPr>
            <a:spLocks noChangeArrowheads="1"/>
          </p:cNvSpPr>
          <p:nvPr/>
        </p:nvSpPr>
        <p:spPr bwMode="auto">
          <a:xfrm>
            <a:off x="5689481" y="2906025"/>
            <a:ext cx="2164483" cy="20598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6131461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down)">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2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|EOS~042|</a:t>
            </a:r>
            <a:endParaRPr lang="en-US" sz="100" dirty="0" err="1" smtClean="0">
              <a:solidFill>
                <a:srgbClr val="FFFFFF"/>
              </a:solidFill>
              <a:latin typeface="Arial"/>
              <a:cs typeface="Calibri" pitchFamily="34" charset="0"/>
            </a:endParaRPr>
          </a:p>
        </p:txBody>
      </p:sp>
      <p:sp>
        <p:nvSpPr>
          <p:cNvPr id="2" name="Title 1"/>
          <p:cNvSpPr>
            <a:spLocks noGrp="1"/>
          </p:cNvSpPr>
          <p:nvPr>
            <p:ph type="title"/>
          </p:nvPr>
        </p:nvSpPr>
        <p:spPr/>
        <p:txBody>
          <a:bodyPr/>
          <a:lstStyle/>
          <a:p>
            <a:r>
              <a:rPr lang="en-US" dirty="0" smtClean="0"/>
              <a:t>Non-LOB dependent </a:t>
            </a:r>
            <a:r>
              <a:rPr lang="en-US" dirty="0" err="1" smtClean="0"/>
              <a:t>typelists</a:t>
            </a:r>
            <a:r>
              <a:rPr lang="en-US" dirty="0" smtClean="0"/>
              <a:t> </a:t>
            </a:r>
            <a:endParaRPr lang="en-US" dirty="0"/>
          </a:p>
        </p:txBody>
      </p:sp>
      <p:grpSp>
        <p:nvGrpSpPr>
          <p:cNvPr id="4" name="Group 2"/>
          <p:cNvGrpSpPr>
            <a:grpSpLocks/>
          </p:cNvGrpSpPr>
          <p:nvPr/>
        </p:nvGrpSpPr>
        <p:grpSpPr bwMode="auto">
          <a:xfrm rot="10800000">
            <a:off x="4267200" y="5391150"/>
            <a:ext cx="555625" cy="450850"/>
            <a:chOff x="4529" y="978"/>
            <a:chExt cx="350" cy="284"/>
          </a:xfrm>
        </p:grpSpPr>
        <p:sp>
          <p:nvSpPr>
            <p:cNvPr id="5" name="Line 3"/>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 name="Line 4"/>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 name="Line 5"/>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8" name="Rectangle 8"/>
          <p:cNvSpPr>
            <a:spLocks noChangeArrowheads="1"/>
          </p:cNvSpPr>
          <p:nvPr/>
        </p:nvSpPr>
        <p:spPr bwMode="auto">
          <a:xfrm>
            <a:off x="3398838" y="1190625"/>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9" name="Rectangle 9"/>
          <p:cNvSpPr>
            <a:spLocks noChangeArrowheads="1"/>
          </p:cNvSpPr>
          <p:nvPr/>
        </p:nvSpPr>
        <p:spPr bwMode="auto">
          <a:xfrm>
            <a:off x="3398838" y="2122488"/>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10" name="Rectangle 10"/>
          <p:cNvSpPr>
            <a:spLocks noChangeArrowheads="1"/>
          </p:cNvSpPr>
          <p:nvPr/>
        </p:nvSpPr>
        <p:spPr bwMode="auto">
          <a:xfrm>
            <a:off x="3400425" y="305435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11" name="Rectangle 11"/>
          <p:cNvSpPr>
            <a:spLocks noChangeArrowheads="1"/>
          </p:cNvSpPr>
          <p:nvPr/>
        </p:nvSpPr>
        <p:spPr bwMode="auto">
          <a:xfrm>
            <a:off x="3400425" y="3987800"/>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12" name="Rectangle 12"/>
          <p:cNvSpPr>
            <a:spLocks noChangeArrowheads="1"/>
          </p:cNvSpPr>
          <p:nvPr/>
        </p:nvSpPr>
        <p:spPr bwMode="auto">
          <a:xfrm>
            <a:off x="3400425" y="491966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sp>
        <p:nvSpPr>
          <p:cNvPr id="13" name="Rectangle 13"/>
          <p:cNvSpPr>
            <a:spLocks noChangeArrowheads="1"/>
          </p:cNvSpPr>
          <p:nvPr/>
        </p:nvSpPr>
        <p:spPr bwMode="auto">
          <a:xfrm>
            <a:off x="3398838" y="5853113"/>
            <a:ext cx="2292350" cy="476250"/>
          </a:xfrm>
          <a:prstGeom prst="rect">
            <a:avLst/>
          </a:prstGeom>
          <a:solidFill>
            <a:schemeClr val="tx1"/>
          </a:solidFill>
          <a:ln w="28575" algn="ctr">
            <a:solidFill>
              <a:schemeClr val="bg1"/>
            </a:solidFill>
            <a:miter lim="800000"/>
            <a:headEnd/>
            <a:tailEnd/>
          </a:ln>
        </p:spPr>
        <p:txBody>
          <a:bodyPr wrap="none" lIns="0" tIns="0" rIns="0" bIns="0" anchor="ctr">
            <a:spAutoFit/>
          </a:bodyPr>
          <a:lstStyle/>
          <a:p>
            <a:endParaRPr lang="en-US"/>
          </a:p>
        </p:txBody>
      </p:sp>
      <p:grpSp>
        <p:nvGrpSpPr>
          <p:cNvPr id="14" name="Group 14"/>
          <p:cNvGrpSpPr>
            <a:grpSpLocks/>
          </p:cNvGrpSpPr>
          <p:nvPr/>
        </p:nvGrpSpPr>
        <p:grpSpPr bwMode="auto">
          <a:xfrm>
            <a:off x="4267200" y="1666875"/>
            <a:ext cx="555625" cy="450850"/>
            <a:chOff x="4529" y="978"/>
            <a:chExt cx="350" cy="284"/>
          </a:xfrm>
        </p:grpSpPr>
        <p:sp>
          <p:nvSpPr>
            <p:cNvPr id="15" name="Line 15"/>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 name="Line 16"/>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 name="Line 17"/>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8" name="Group 18"/>
          <p:cNvGrpSpPr>
            <a:grpSpLocks/>
          </p:cNvGrpSpPr>
          <p:nvPr/>
        </p:nvGrpSpPr>
        <p:grpSpPr bwMode="auto">
          <a:xfrm>
            <a:off x="4281488" y="4467225"/>
            <a:ext cx="555625" cy="450850"/>
            <a:chOff x="4529" y="978"/>
            <a:chExt cx="350" cy="284"/>
          </a:xfrm>
        </p:grpSpPr>
        <p:sp>
          <p:nvSpPr>
            <p:cNvPr id="19" name="Line 19"/>
            <p:cNvSpPr>
              <a:spLocks noChangeShapeType="1"/>
            </p:cNvSpPr>
            <p:nvPr/>
          </p:nvSpPr>
          <p:spPr bwMode="auto">
            <a:xfrm>
              <a:off x="4703" y="978"/>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 name="Line 20"/>
            <p:cNvSpPr>
              <a:spLocks noChangeShapeType="1"/>
            </p:cNvSpPr>
            <p:nvPr/>
          </p:nvSpPr>
          <p:spPr bwMode="auto">
            <a:xfrm flipH="1">
              <a:off x="4529"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 name="Line 21"/>
            <p:cNvSpPr>
              <a:spLocks noChangeShapeType="1"/>
            </p:cNvSpPr>
            <p:nvPr/>
          </p:nvSpPr>
          <p:spPr bwMode="auto">
            <a:xfrm>
              <a:off x="4705" y="1120"/>
              <a:ext cx="174" cy="14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2" name="Group 22"/>
          <p:cNvGrpSpPr>
            <a:grpSpLocks/>
          </p:cNvGrpSpPr>
          <p:nvPr/>
        </p:nvGrpSpPr>
        <p:grpSpPr bwMode="auto">
          <a:xfrm>
            <a:off x="4262438" y="3521075"/>
            <a:ext cx="566737" cy="450850"/>
            <a:chOff x="3362" y="3693"/>
            <a:chExt cx="357" cy="284"/>
          </a:xfrm>
        </p:grpSpPr>
        <p:grpSp>
          <p:nvGrpSpPr>
            <p:cNvPr id="23" name="Group 23"/>
            <p:cNvGrpSpPr>
              <a:grpSpLocks/>
            </p:cNvGrpSpPr>
            <p:nvPr/>
          </p:nvGrpSpPr>
          <p:grpSpPr bwMode="auto">
            <a:xfrm>
              <a:off x="3362" y="3693"/>
              <a:ext cx="357" cy="284"/>
              <a:chOff x="3314" y="3693"/>
              <a:chExt cx="357" cy="284"/>
            </a:xfrm>
          </p:grpSpPr>
          <p:sp>
            <p:nvSpPr>
              <p:cNvPr id="26" name="Line 24"/>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 name="Line 25"/>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 name="Line 26"/>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4" name="Line 27"/>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 name="Line 28"/>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29" name="Group 29"/>
          <p:cNvGrpSpPr>
            <a:grpSpLocks/>
          </p:cNvGrpSpPr>
          <p:nvPr/>
        </p:nvGrpSpPr>
        <p:grpSpPr bwMode="auto">
          <a:xfrm>
            <a:off x="4262438" y="2584450"/>
            <a:ext cx="566737" cy="450850"/>
            <a:chOff x="3362" y="3693"/>
            <a:chExt cx="357" cy="284"/>
          </a:xfrm>
        </p:grpSpPr>
        <p:grpSp>
          <p:nvGrpSpPr>
            <p:cNvPr id="30" name="Group 30"/>
            <p:cNvGrpSpPr>
              <a:grpSpLocks/>
            </p:cNvGrpSpPr>
            <p:nvPr/>
          </p:nvGrpSpPr>
          <p:grpSpPr bwMode="auto">
            <a:xfrm>
              <a:off x="3362" y="3693"/>
              <a:ext cx="357" cy="284"/>
              <a:chOff x="3314" y="3693"/>
              <a:chExt cx="357" cy="284"/>
            </a:xfrm>
          </p:grpSpPr>
          <p:sp>
            <p:nvSpPr>
              <p:cNvPr id="33" name="Line 31"/>
              <p:cNvSpPr>
                <a:spLocks noChangeShapeType="1"/>
              </p:cNvSpPr>
              <p:nvPr/>
            </p:nvSpPr>
            <p:spPr bwMode="auto">
              <a:xfrm flipH="1" flipV="1">
                <a:off x="3494" y="3693"/>
                <a:ext cx="0" cy="28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 name="Line 32"/>
              <p:cNvSpPr>
                <a:spLocks noChangeShapeType="1"/>
              </p:cNvSpPr>
              <p:nvPr/>
            </p:nvSpPr>
            <p:spPr bwMode="auto">
              <a:xfrm flipH="1">
                <a:off x="3314"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 name="Line 33"/>
              <p:cNvSpPr>
                <a:spLocks noChangeShapeType="1"/>
              </p:cNvSpPr>
              <p:nvPr/>
            </p:nvSpPr>
            <p:spPr bwMode="auto">
              <a:xfrm>
                <a:off x="3490" y="3875"/>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1" name="Line 34"/>
            <p:cNvSpPr>
              <a:spLocks noChangeShapeType="1"/>
            </p:cNvSpPr>
            <p:nvPr/>
          </p:nvSpPr>
          <p:spPr bwMode="auto">
            <a:xfrm flipH="1" flipV="1">
              <a:off x="3362"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 name="Line 35"/>
            <p:cNvSpPr>
              <a:spLocks noChangeShapeType="1"/>
            </p:cNvSpPr>
            <p:nvPr/>
          </p:nvSpPr>
          <p:spPr bwMode="auto">
            <a:xfrm flipV="1">
              <a:off x="3538" y="3693"/>
              <a:ext cx="181" cy="10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6" name="Text Box 36"/>
          <p:cNvSpPr txBox="1">
            <a:spLocks noChangeArrowheads="1"/>
          </p:cNvSpPr>
          <p:nvPr/>
        </p:nvSpPr>
        <p:spPr bwMode="auto">
          <a:xfrm>
            <a:off x="3430588" y="1277938"/>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LossType</a:t>
            </a:r>
          </a:p>
        </p:txBody>
      </p:sp>
      <p:sp>
        <p:nvSpPr>
          <p:cNvPr id="37" name="Text Box 37"/>
          <p:cNvSpPr txBox="1">
            <a:spLocks noChangeArrowheads="1"/>
          </p:cNvSpPr>
          <p:nvPr/>
        </p:nvSpPr>
        <p:spPr bwMode="auto">
          <a:xfrm>
            <a:off x="3430588" y="2209800"/>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LOBCode</a:t>
            </a:r>
          </a:p>
        </p:txBody>
      </p:sp>
      <p:sp>
        <p:nvSpPr>
          <p:cNvPr id="38" name="Text Box 38"/>
          <p:cNvSpPr txBox="1">
            <a:spLocks noChangeArrowheads="1"/>
          </p:cNvSpPr>
          <p:nvPr/>
        </p:nvSpPr>
        <p:spPr bwMode="auto">
          <a:xfrm>
            <a:off x="3432175" y="314166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PolicyType</a:t>
            </a:r>
          </a:p>
        </p:txBody>
      </p:sp>
      <p:sp>
        <p:nvSpPr>
          <p:cNvPr id="39" name="Text Box 39"/>
          <p:cNvSpPr txBox="1">
            <a:spLocks noChangeArrowheads="1"/>
          </p:cNvSpPr>
          <p:nvPr/>
        </p:nvSpPr>
        <p:spPr bwMode="auto">
          <a:xfrm>
            <a:off x="3432175" y="4075113"/>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CoverageType</a:t>
            </a:r>
          </a:p>
        </p:txBody>
      </p:sp>
      <p:sp>
        <p:nvSpPr>
          <p:cNvPr id="40" name="Text Box 40"/>
          <p:cNvSpPr txBox="1">
            <a:spLocks noChangeArrowheads="1"/>
          </p:cNvSpPr>
          <p:nvPr/>
        </p:nvSpPr>
        <p:spPr bwMode="auto">
          <a:xfrm>
            <a:off x="3432175" y="500697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CoverageSubtype</a:t>
            </a:r>
          </a:p>
        </p:txBody>
      </p:sp>
      <p:sp>
        <p:nvSpPr>
          <p:cNvPr id="41" name="Text Box 41"/>
          <p:cNvSpPr txBox="1">
            <a:spLocks noChangeArrowheads="1"/>
          </p:cNvSpPr>
          <p:nvPr/>
        </p:nvSpPr>
        <p:spPr bwMode="auto">
          <a:xfrm>
            <a:off x="3430588" y="5940425"/>
            <a:ext cx="222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ExposureType</a:t>
            </a:r>
          </a:p>
        </p:txBody>
      </p:sp>
      <p:sp>
        <p:nvSpPr>
          <p:cNvPr id="47" name="Rectangle 46"/>
          <p:cNvSpPr>
            <a:spLocks noChangeArrowheads="1"/>
          </p:cNvSpPr>
          <p:nvPr/>
        </p:nvSpPr>
        <p:spPr bwMode="auto">
          <a:xfrm>
            <a:off x="670126" y="1295323"/>
            <a:ext cx="2251075" cy="344488"/>
          </a:xfrm>
          <a:prstGeom prst="rect">
            <a:avLst/>
          </a:prstGeom>
          <a:solidFill>
            <a:schemeClr val="tx1"/>
          </a:solidFill>
          <a:ln w="28575" algn="ctr">
            <a:solidFill>
              <a:srgbClr val="FF0000"/>
            </a:solidFill>
            <a:miter lim="800000"/>
            <a:headEnd/>
            <a:tailEnd/>
          </a:ln>
        </p:spPr>
        <p:txBody>
          <a:bodyPr wrap="square" lIns="0" tIns="0" rIns="0" bIns="0" anchor="ctr">
            <a:spAutoFit/>
          </a:bodyPr>
          <a:lstStyle/>
          <a:p>
            <a:endParaRPr lang="en-US"/>
          </a:p>
        </p:txBody>
      </p:sp>
      <p:sp>
        <p:nvSpPr>
          <p:cNvPr id="48" name="Text Box 47"/>
          <p:cNvSpPr txBox="1">
            <a:spLocks noChangeArrowheads="1"/>
          </p:cNvSpPr>
          <p:nvPr/>
        </p:nvSpPr>
        <p:spPr bwMode="auto">
          <a:xfrm>
            <a:off x="670127" y="1311197"/>
            <a:ext cx="22288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b="0" dirty="0" err="1" smtClean="0"/>
              <a:t>PriContributingFactors</a:t>
            </a:r>
            <a:endParaRPr lang="en-US" sz="1600" b="0" dirty="0"/>
          </a:p>
        </p:txBody>
      </p:sp>
      <p:sp>
        <p:nvSpPr>
          <p:cNvPr id="49" name="Line 48"/>
          <p:cNvSpPr>
            <a:spLocks noChangeShapeType="1"/>
          </p:cNvSpPr>
          <p:nvPr/>
        </p:nvSpPr>
        <p:spPr bwMode="auto">
          <a:xfrm>
            <a:off x="2914505" y="1426019"/>
            <a:ext cx="46513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0" name="Rectangle 49"/>
          <p:cNvSpPr>
            <a:spLocks noChangeArrowheads="1"/>
          </p:cNvSpPr>
          <p:nvPr/>
        </p:nvSpPr>
        <p:spPr bwMode="auto">
          <a:xfrm>
            <a:off x="647902" y="2156292"/>
            <a:ext cx="2251075" cy="344488"/>
          </a:xfrm>
          <a:prstGeom prst="rect">
            <a:avLst/>
          </a:prstGeom>
          <a:solidFill>
            <a:schemeClr val="tx1"/>
          </a:solidFill>
          <a:ln w="28575" algn="ctr">
            <a:solidFill>
              <a:srgbClr val="FF0000"/>
            </a:solidFill>
            <a:miter lim="800000"/>
            <a:headEnd/>
            <a:tailEnd/>
          </a:ln>
        </p:spPr>
        <p:txBody>
          <a:bodyPr wrap="square" lIns="0" tIns="0" rIns="0" bIns="0" anchor="ctr">
            <a:spAutoFit/>
          </a:bodyPr>
          <a:lstStyle/>
          <a:p>
            <a:endParaRPr lang="en-US"/>
          </a:p>
        </p:txBody>
      </p:sp>
      <p:sp>
        <p:nvSpPr>
          <p:cNvPr id="51" name="Text Box 47"/>
          <p:cNvSpPr txBox="1">
            <a:spLocks noChangeArrowheads="1"/>
          </p:cNvSpPr>
          <p:nvPr/>
        </p:nvSpPr>
        <p:spPr bwMode="auto">
          <a:xfrm>
            <a:off x="647903" y="2172166"/>
            <a:ext cx="22288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b="0" dirty="0" err="1" smtClean="0"/>
              <a:t>SecContributingFactors</a:t>
            </a:r>
            <a:endParaRPr lang="en-US" sz="1600" b="0" dirty="0"/>
          </a:p>
        </p:txBody>
      </p:sp>
      <p:sp>
        <p:nvSpPr>
          <p:cNvPr id="52" name="Rectangle 51"/>
          <p:cNvSpPr>
            <a:spLocks noChangeArrowheads="1"/>
          </p:cNvSpPr>
          <p:nvPr/>
        </p:nvSpPr>
        <p:spPr bwMode="auto">
          <a:xfrm>
            <a:off x="647901" y="3035300"/>
            <a:ext cx="2251075" cy="344488"/>
          </a:xfrm>
          <a:prstGeom prst="rect">
            <a:avLst/>
          </a:prstGeom>
          <a:solidFill>
            <a:schemeClr val="tx1"/>
          </a:solidFill>
          <a:ln w="28575" algn="ctr">
            <a:solidFill>
              <a:srgbClr val="FF0000"/>
            </a:solidFill>
            <a:miter lim="800000"/>
            <a:headEnd/>
            <a:tailEnd/>
          </a:ln>
        </p:spPr>
        <p:txBody>
          <a:bodyPr wrap="square" lIns="0" tIns="0" rIns="0" bIns="0" anchor="ctr">
            <a:spAutoFit/>
          </a:bodyPr>
          <a:lstStyle/>
          <a:p>
            <a:endParaRPr lang="en-US"/>
          </a:p>
        </p:txBody>
      </p:sp>
      <p:sp>
        <p:nvSpPr>
          <p:cNvPr id="53" name="Text Box 47"/>
          <p:cNvSpPr txBox="1">
            <a:spLocks noChangeArrowheads="1"/>
          </p:cNvSpPr>
          <p:nvPr/>
        </p:nvSpPr>
        <p:spPr bwMode="auto">
          <a:xfrm>
            <a:off x="647902" y="3051174"/>
            <a:ext cx="22288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b="0" dirty="0" err="1" smtClean="0"/>
              <a:t>ResContributingFactors</a:t>
            </a:r>
            <a:endParaRPr lang="en-US" sz="1600" b="0" dirty="0"/>
          </a:p>
        </p:txBody>
      </p:sp>
      <p:sp>
        <p:nvSpPr>
          <p:cNvPr id="54" name="Line 48"/>
          <p:cNvSpPr>
            <a:spLocks noChangeShapeType="1"/>
          </p:cNvSpPr>
          <p:nvPr/>
        </p:nvSpPr>
        <p:spPr bwMode="auto">
          <a:xfrm flipV="1">
            <a:off x="1762327" y="1666875"/>
            <a:ext cx="1" cy="45085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5" name="Line 48"/>
          <p:cNvSpPr>
            <a:spLocks noChangeShapeType="1"/>
          </p:cNvSpPr>
          <p:nvPr/>
        </p:nvSpPr>
        <p:spPr bwMode="auto">
          <a:xfrm flipV="1">
            <a:off x="1773439" y="2565552"/>
            <a:ext cx="1" cy="45085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56" name="Text Box 62"/>
          <p:cNvSpPr txBox="1">
            <a:spLocks noChangeArrowheads="1"/>
          </p:cNvSpPr>
          <p:nvPr/>
        </p:nvSpPr>
        <p:spPr bwMode="auto">
          <a:xfrm>
            <a:off x="647901" y="4379913"/>
            <a:ext cx="225107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smtClean="0"/>
              <a:t>Use the Incoming/Outgoing categories typelist cards to trace cascading references outside of the LOB </a:t>
            </a:r>
            <a:r>
              <a:rPr lang="en-US" sz="1800" b="0" dirty="0" err="1" smtClean="0"/>
              <a:t>typelists</a:t>
            </a:r>
            <a:endParaRPr lang="en-US" sz="1800" b="0" dirty="0"/>
          </a:p>
        </p:txBody>
      </p:sp>
      <p:sp>
        <p:nvSpPr>
          <p:cNvPr id="57" name="Line 73"/>
          <p:cNvSpPr>
            <a:spLocks noChangeShapeType="1"/>
          </p:cNvSpPr>
          <p:nvPr/>
        </p:nvSpPr>
        <p:spPr bwMode="auto">
          <a:xfrm flipV="1">
            <a:off x="1014608" y="3446463"/>
            <a:ext cx="212943" cy="89446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74733350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|EOS~043|</a:t>
            </a:r>
            <a:endParaRPr lang="en-US" sz="100" dirty="0" err="1" smtClean="0">
              <a:solidFill>
                <a:srgbClr val="FFFFFF"/>
              </a:solidFill>
              <a:latin typeface="Arial"/>
              <a:cs typeface="Calibri" pitchFamily="34" charset="0"/>
            </a:endParaRPr>
          </a:p>
        </p:txBody>
      </p:sp>
      <p:sp>
        <p:nvSpPr>
          <p:cNvPr id="43010" name="Rectangle 2"/>
          <p:cNvSpPr>
            <a:spLocks noGrp="1" noChangeArrowheads="1"/>
          </p:cNvSpPr>
          <p:nvPr>
            <p:ph type="title"/>
          </p:nvPr>
        </p:nvSpPr>
        <p:spPr/>
        <p:txBody>
          <a:bodyPr/>
          <a:lstStyle/>
          <a:p>
            <a:pPr eaLnBrk="1" hangingPunct="1"/>
            <a:r>
              <a:rPr lang="en-US" smtClean="0"/>
              <a:t>Deploying line of business changes</a:t>
            </a:r>
          </a:p>
        </p:txBody>
      </p:sp>
      <p:sp>
        <p:nvSpPr>
          <p:cNvPr id="43011" name="Rectangle 3"/>
          <p:cNvSpPr>
            <a:spLocks noGrp="1" noChangeArrowheads="1"/>
          </p:cNvSpPr>
          <p:nvPr>
            <p:ph idx="1"/>
          </p:nvPr>
        </p:nvSpPr>
        <p:spPr/>
        <p:txBody>
          <a:bodyPr/>
          <a:lstStyle/>
          <a:p>
            <a:pPr>
              <a:buFont typeface="Arial" charset="0"/>
              <a:buChar char="•"/>
            </a:pPr>
            <a:r>
              <a:rPr lang="en-US" smtClean="0"/>
              <a:t>Recall that LOB model is stored in typelists</a:t>
            </a:r>
          </a:p>
          <a:p>
            <a:pPr lvl="1"/>
            <a:r>
              <a:rPr lang="en-US" smtClean="0"/>
              <a:t>Whenever you modify typelist information, you must stop and restart the server to deploy the information</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78" y="3025037"/>
            <a:ext cx="7990674" cy="395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078" y="2381553"/>
            <a:ext cx="5702964" cy="533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573" y="4513521"/>
            <a:ext cx="1952625" cy="176212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1560" y="4018221"/>
            <a:ext cx="3048000" cy="99060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 name="Line 18"/>
          <p:cNvSpPr>
            <a:spLocks noChangeShapeType="1"/>
          </p:cNvSpPr>
          <p:nvPr/>
        </p:nvSpPr>
        <p:spPr bwMode="auto">
          <a:xfrm flipV="1">
            <a:off x="889159" y="4859080"/>
            <a:ext cx="2322401" cy="74815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|EOS~044|</a:t>
            </a:r>
            <a:endParaRPr lang="en-US" sz="100" dirty="0" err="1" smtClean="0">
              <a:solidFill>
                <a:srgbClr val="FFFFFF"/>
              </a:solidFill>
              <a:latin typeface="Arial"/>
              <a:cs typeface="Calibri" pitchFamily="34"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66312"/>
            <a:ext cx="4429125" cy="23907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4035" name="Rectangle 5"/>
          <p:cNvSpPr>
            <a:spLocks noGrp="1" noChangeArrowheads="1"/>
          </p:cNvSpPr>
          <p:nvPr>
            <p:ph type="title" idx="4294967295"/>
          </p:nvPr>
        </p:nvSpPr>
        <p:spPr>
          <a:xfrm>
            <a:off x="501650" y="120650"/>
            <a:ext cx="8318500" cy="742950"/>
          </a:xfrm>
        </p:spPr>
        <p:txBody>
          <a:bodyPr/>
          <a:lstStyle/>
          <a:p>
            <a:pPr eaLnBrk="1" hangingPunct="1"/>
            <a:r>
              <a:rPr lang="en-US" smtClean="0"/>
              <a:t>Exporting LOB model data</a:t>
            </a:r>
          </a:p>
        </p:txBody>
      </p:sp>
      <p:sp>
        <p:nvSpPr>
          <p:cNvPr id="44036" name="Rectangle 6"/>
          <p:cNvSpPr>
            <a:spLocks noGrp="1" noChangeArrowheads="1"/>
          </p:cNvSpPr>
          <p:nvPr>
            <p:ph type="body" idx="4294967295"/>
          </p:nvPr>
        </p:nvSpPr>
        <p:spPr>
          <a:xfrm>
            <a:off x="563563" y="1006474"/>
            <a:ext cx="4037012" cy="2046287"/>
          </a:xfrm>
        </p:spPr>
        <p:txBody>
          <a:bodyPr/>
          <a:lstStyle/>
          <a:p>
            <a:r>
              <a:rPr lang="en-US" dirty="0" smtClean="0"/>
              <a:t>You can export the entire LOB model (or any portion of it) into an HTML or CSV file</a:t>
            </a:r>
          </a:p>
        </p:txBody>
      </p:sp>
      <p:sp>
        <p:nvSpPr>
          <p:cNvPr id="44038" name="Line 8"/>
          <p:cNvSpPr>
            <a:spLocks noChangeShapeType="1"/>
          </p:cNvSpPr>
          <p:nvPr/>
        </p:nvSpPr>
        <p:spPr bwMode="auto">
          <a:xfrm flipH="1">
            <a:off x="6962774" y="2674962"/>
            <a:ext cx="1389655" cy="57306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3077" name="Picture 5" descr="C:\Users\trhoades\AppData\Local\Temp\SNAGHTMLa9b29c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6" y="3353013"/>
            <a:ext cx="8845550" cy="272958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8"/>
          <p:cNvSpPr txBox="1">
            <a:spLocks noChangeArrowheads="1"/>
          </p:cNvSpPr>
          <p:nvPr/>
        </p:nvSpPr>
        <p:spPr bwMode="auto">
          <a:xfrm>
            <a:off x="863870" y="4315629"/>
            <a:ext cx="17684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LOB tree.csv (opened in MS Excel)</a:t>
            </a:r>
            <a:endParaRPr lang="en-US" dirty="0"/>
          </a:p>
        </p:txBody>
      </p:sp>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4229" y="574938"/>
            <a:ext cx="990600"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|EOS~045|</a:t>
            </a:r>
            <a:endParaRPr lang="en-US" sz="100" dirty="0" err="1" smtClean="0">
              <a:solidFill>
                <a:srgbClr val="FFFFFF"/>
              </a:solidFill>
              <a:latin typeface="Arial"/>
              <a:cs typeface="Calibri" pitchFamily="34" charset="0"/>
            </a:endParaRPr>
          </a:p>
        </p:txBody>
      </p:sp>
      <p:sp>
        <p:nvSpPr>
          <p:cNvPr id="45058" name="Rectangle 39"/>
          <p:cNvSpPr>
            <a:spLocks noChangeArrowheads="1"/>
          </p:cNvSpPr>
          <p:nvPr/>
        </p:nvSpPr>
        <p:spPr bwMode="auto">
          <a:xfrm>
            <a:off x="3603625" y="1839913"/>
            <a:ext cx="2578100" cy="136525"/>
          </a:xfrm>
          <a:prstGeom prst="rect">
            <a:avLst/>
          </a:prstGeom>
          <a:solidFill>
            <a:srgbClr val="7030A0"/>
          </a:solidFill>
          <a:ln w="19050" algn="ctr">
            <a:solidFill>
              <a:srgbClr val="7030A0"/>
            </a:solidFill>
            <a:round/>
            <a:headEnd/>
            <a:tailEnd/>
          </a:ln>
        </p:spPr>
        <p:txBody>
          <a:bodyPr wrap="none" lIns="0" tIns="0" rIns="0" bIns="0" anchor="ctr"/>
          <a:lstStyle/>
          <a:p>
            <a:endParaRPr lang="en-US"/>
          </a:p>
        </p:txBody>
      </p:sp>
      <p:sp>
        <p:nvSpPr>
          <p:cNvPr id="45059" name="Title 1"/>
          <p:cNvSpPr>
            <a:spLocks noGrp="1"/>
          </p:cNvSpPr>
          <p:nvPr>
            <p:ph type="title"/>
          </p:nvPr>
        </p:nvSpPr>
        <p:spPr/>
        <p:txBody>
          <a:bodyPr/>
          <a:lstStyle/>
          <a:p>
            <a:r>
              <a:rPr lang="en-US" dirty="0" smtClean="0"/>
              <a:t>The PolicyCenter </a:t>
            </a:r>
            <a:r>
              <a:rPr lang="en-US" dirty="0" err="1" smtClean="0"/>
              <a:t>typecode</a:t>
            </a:r>
            <a:r>
              <a:rPr lang="en-US" dirty="0" smtClean="0"/>
              <a:t> generator</a:t>
            </a:r>
          </a:p>
        </p:txBody>
      </p:sp>
      <p:sp>
        <p:nvSpPr>
          <p:cNvPr id="45060" name="Content Placeholder 2"/>
          <p:cNvSpPr>
            <a:spLocks noGrp="1"/>
          </p:cNvSpPr>
          <p:nvPr>
            <p:ph idx="1"/>
          </p:nvPr>
        </p:nvSpPr>
        <p:spPr>
          <a:xfrm>
            <a:off x="519113" y="2428875"/>
            <a:ext cx="8318500" cy="4057650"/>
          </a:xfrm>
        </p:spPr>
        <p:txBody>
          <a:bodyPr/>
          <a:lstStyle/>
          <a:p>
            <a:pPr>
              <a:buFont typeface="Arial" charset="0"/>
              <a:buChar char="•"/>
            </a:pPr>
            <a:r>
              <a:rPr lang="en-US" dirty="0" smtClean="0"/>
              <a:t>PolicyCenter provides a </a:t>
            </a:r>
            <a:r>
              <a:rPr lang="en-US" b="1" dirty="0" err="1" smtClean="0"/>
              <a:t>typecode</a:t>
            </a:r>
            <a:r>
              <a:rPr lang="en-US" b="1" dirty="0" smtClean="0"/>
              <a:t> generator </a:t>
            </a:r>
            <a:r>
              <a:rPr lang="en-US" dirty="0" smtClean="0"/>
              <a:t>that automatically creates </a:t>
            </a:r>
            <a:r>
              <a:rPr lang="en-US" dirty="0" err="1" smtClean="0"/>
              <a:t>typecodes</a:t>
            </a:r>
            <a:r>
              <a:rPr lang="en-US" dirty="0" smtClean="0"/>
              <a:t> in ClaimCenter for policies and coverages declared in PolicyCenter</a:t>
            </a:r>
          </a:p>
          <a:p>
            <a:pPr lvl="1"/>
            <a:r>
              <a:rPr lang="en-US" dirty="0" smtClean="0"/>
              <a:t>Useful for customers that implement both PolicyCenter and ClaimCenter</a:t>
            </a:r>
          </a:p>
          <a:p>
            <a:pPr lvl="1"/>
            <a:r>
              <a:rPr lang="en-US" dirty="0" smtClean="0"/>
              <a:t>Configured in and executed from PolicyCenter</a:t>
            </a:r>
          </a:p>
          <a:p>
            <a:pPr lvl="1"/>
            <a:r>
              <a:rPr lang="en-US" dirty="0" smtClean="0"/>
              <a:t>The </a:t>
            </a:r>
            <a:r>
              <a:rPr lang="en-US" dirty="0" err="1" smtClean="0"/>
              <a:t>typecode</a:t>
            </a:r>
            <a:r>
              <a:rPr lang="en-US" dirty="0" smtClean="0"/>
              <a:t> generator is additive</a:t>
            </a:r>
          </a:p>
          <a:p>
            <a:pPr lvl="2"/>
            <a:r>
              <a:rPr lang="en-US" dirty="0" smtClean="0"/>
              <a:t>It adds or modifies </a:t>
            </a:r>
            <a:r>
              <a:rPr lang="en-US" dirty="0" err="1" smtClean="0"/>
              <a:t>typecodes</a:t>
            </a:r>
            <a:r>
              <a:rPr lang="en-US" dirty="0" smtClean="0"/>
              <a:t> for policies and coverages for which PolicyCenter is the "source system"</a:t>
            </a:r>
          </a:p>
          <a:p>
            <a:pPr lvl="2"/>
            <a:r>
              <a:rPr lang="en-US" dirty="0" smtClean="0"/>
              <a:t>It does not modify </a:t>
            </a:r>
            <a:r>
              <a:rPr lang="en-US" dirty="0" err="1" smtClean="0"/>
              <a:t>typecodes</a:t>
            </a:r>
            <a:r>
              <a:rPr lang="en-US" dirty="0" smtClean="0"/>
              <a:t> for policies and coverages for which PolicyCenter is not the "source system"</a:t>
            </a:r>
          </a:p>
        </p:txBody>
      </p:sp>
      <p:pic>
        <p:nvPicPr>
          <p:cNvPr id="45061" name="Picture 19" descr="c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2150" y="746125"/>
            <a:ext cx="1412875"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20" descr="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525" y="679450"/>
            <a:ext cx="1412875"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63" name="Group 3"/>
          <p:cNvGrpSpPr>
            <a:grpSpLocks/>
          </p:cNvGrpSpPr>
          <p:nvPr/>
        </p:nvGrpSpPr>
        <p:grpSpPr bwMode="auto">
          <a:xfrm>
            <a:off x="1963738" y="903111"/>
            <a:ext cx="1380089" cy="1170606"/>
            <a:chOff x="4365181" y="4523881"/>
            <a:chExt cx="1381020" cy="1170162"/>
          </a:xfrm>
        </p:grpSpPr>
        <p:grpSp>
          <p:nvGrpSpPr>
            <p:cNvPr id="45080" name="Group 3"/>
            <p:cNvGrpSpPr>
              <a:grpSpLocks/>
            </p:cNvGrpSpPr>
            <p:nvPr/>
          </p:nvGrpSpPr>
          <p:grpSpPr bwMode="auto">
            <a:xfrm>
              <a:off x="4365181" y="4523881"/>
              <a:ext cx="1160462" cy="1170162"/>
              <a:chOff x="4322" y="3266"/>
              <a:chExt cx="705" cy="711"/>
            </a:xfrm>
          </p:grpSpPr>
          <p:grpSp>
            <p:nvGrpSpPr>
              <p:cNvPr id="45085" name="Group 4"/>
              <p:cNvGrpSpPr>
                <a:grpSpLocks/>
              </p:cNvGrpSpPr>
              <p:nvPr/>
            </p:nvGrpSpPr>
            <p:grpSpPr bwMode="auto">
              <a:xfrm>
                <a:off x="4452" y="3330"/>
                <a:ext cx="575" cy="647"/>
                <a:chOff x="4611" y="3393"/>
                <a:chExt cx="575" cy="647"/>
              </a:xfrm>
            </p:grpSpPr>
            <p:sp>
              <p:nvSpPr>
                <p:cNvPr id="45094" name="AutoShape 5"/>
                <p:cNvSpPr>
                  <a:spLocks noChangeArrowheads="1"/>
                </p:cNvSpPr>
                <p:nvPr/>
              </p:nvSpPr>
              <p:spPr bwMode="auto">
                <a:xfrm rot="-5400000">
                  <a:off x="4575" y="3429"/>
                  <a:ext cx="647" cy="575"/>
                </a:xfrm>
                <a:prstGeom prst="foldedCorner">
                  <a:avLst>
                    <a:gd name="adj" fmla="val 20287"/>
                  </a:avLst>
                </a:pr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095" name="Freeform 6"/>
                <p:cNvSpPr>
                  <a:spLocks/>
                </p:cNvSpPr>
                <p:nvPr/>
              </p:nvSpPr>
              <p:spPr bwMode="auto">
                <a:xfrm>
                  <a:off x="4684" y="3424"/>
                  <a:ext cx="141" cy="182"/>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096" name="Freeform 7"/>
                <p:cNvSpPr>
                  <a:spLocks/>
                </p:cNvSpPr>
                <p:nvPr/>
              </p:nvSpPr>
              <p:spPr bwMode="auto">
                <a:xfrm>
                  <a:off x="4684" y="3629"/>
                  <a:ext cx="141" cy="18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5097" name="Freeform 8"/>
                <p:cNvSpPr>
                  <a:spLocks/>
                </p:cNvSpPr>
                <p:nvPr/>
              </p:nvSpPr>
              <p:spPr bwMode="auto">
                <a:xfrm>
                  <a:off x="4684" y="3833"/>
                  <a:ext cx="141" cy="18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noFill/>
                <a:ln w="12700">
                  <a:solidFill>
                    <a:schemeClr val="bg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45086" name="Group 9"/>
              <p:cNvGrpSpPr>
                <a:grpSpLocks/>
              </p:cNvGrpSpPr>
              <p:nvPr/>
            </p:nvGrpSpPr>
            <p:grpSpPr bwMode="auto">
              <a:xfrm>
                <a:off x="4322" y="3266"/>
                <a:ext cx="627" cy="671"/>
                <a:chOff x="4322" y="3093"/>
                <a:chExt cx="791" cy="848"/>
              </a:xfrm>
            </p:grpSpPr>
            <p:sp>
              <p:nvSpPr>
                <p:cNvPr id="45087" name="Freeform 10"/>
                <p:cNvSpPr>
                  <a:spLocks/>
                </p:cNvSpPr>
                <p:nvPr/>
              </p:nvSpPr>
              <p:spPr bwMode="auto">
                <a:xfrm rot="16872589" flipH="1">
                  <a:off x="4722" y="3094"/>
                  <a:ext cx="350" cy="348"/>
                </a:xfrm>
                <a:custGeom>
                  <a:avLst/>
                  <a:gdLst>
                    <a:gd name="T0" fmla="*/ 16 w 903"/>
                    <a:gd name="T1" fmla="*/ 2 h 895"/>
                    <a:gd name="T2" fmla="*/ 16 w 903"/>
                    <a:gd name="T3" fmla="*/ 2 h 895"/>
                    <a:gd name="T4" fmla="*/ 17 w 903"/>
                    <a:gd name="T5" fmla="*/ 3 h 895"/>
                    <a:gd name="T6" fmla="*/ 17 w 903"/>
                    <a:gd name="T7" fmla="*/ 3 h 895"/>
                    <a:gd name="T8" fmla="*/ 17 w 903"/>
                    <a:gd name="T9" fmla="*/ 3 h 895"/>
                    <a:gd name="T10" fmla="*/ 17 w 903"/>
                    <a:gd name="T11" fmla="*/ 3 h 895"/>
                    <a:gd name="T12" fmla="*/ 17 w 903"/>
                    <a:gd name="T13" fmla="*/ 4 h 895"/>
                    <a:gd name="T14" fmla="*/ 17 w 903"/>
                    <a:gd name="T15" fmla="*/ 4 h 895"/>
                    <a:gd name="T16" fmla="*/ 17 w 903"/>
                    <a:gd name="T17" fmla="*/ 4 h 895"/>
                    <a:gd name="T18" fmla="*/ 18 w 903"/>
                    <a:gd name="T19" fmla="*/ 4 h 895"/>
                    <a:gd name="T20" fmla="*/ 18 w 903"/>
                    <a:gd name="T21" fmla="*/ 5 h 895"/>
                    <a:gd name="T22" fmla="*/ 18 w 903"/>
                    <a:gd name="T23" fmla="*/ 5 h 895"/>
                    <a:gd name="T24" fmla="*/ 18 w 903"/>
                    <a:gd name="T25" fmla="*/ 5 h 895"/>
                    <a:gd name="T26" fmla="*/ 18 w 903"/>
                    <a:gd name="T27" fmla="*/ 5 h 895"/>
                    <a:gd name="T28" fmla="*/ 19 w 903"/>
                    <a:gd name="T29" fmla="*/ 5 h 895"/>
                    <a:gd name="T30" fmla="*/ 19 w 903"/>
                    <a:gd name="T31" fmla="*/ 5 h 895"/>
                    <a:gd name="T32" fmla="*/ 19 w 903"/>
                    <a:gd name="T33" fmla="*/ 6 h 895"/>
                    <a:gd name="T34" fmla="*/ 19 w 903"/>
                    <a:gd name="T35" fmla="*/ 6 h 895"/>
                    <a:gd name="T36" fmla="*/ 19 w 903"/>
                    <a:gd name="T37" fmla="*/ 6 h 895"/>
                    <a:gd name="T38" fmla="*/ 19 w 903"/>
                    <a:gd name="T39" fmla="*/ 6 h 895"/>
                    <a:gd name="T40" fmla="*/ 19 w 903"/>
                    <a:gd name="T41" fmla="*/ 7 h 895"/>
                    <a:gd name="T42" fmla="*/ 20 w 903"/>
                    <a:gd name="T43" fmla="*/ 7 h 895"/>
                    <a:gd name="T44" fmla="*/ 20 w 903"/>
                    <a:gd name="T45" fmla="*/ 7 h 895"/>
                    <a:gd name="T46" fmla="*/ 20 w 903"/>
                    <a:gd name="T47" fmla="*/ 7 h 895"/>
                    <a:gd name="T48" fmla="*/ 20 w 903"/>
                    <a:gd name="T49" fmla="*/ 8 h 895"/>
                    <a:gd name="T50" fmla="*/ 20 w 903"/>
                    <a:gd name="T51" fmla="*/ 8 h 895"/>
                    <a:gd name="T52" fmla="*/ 19 w 903"/>
                    <a:gd name="T53" fmla="*/ 16 h 895"/>
                    <a:gd name="T54" fmla="*/ 4 w 903"/>
                    <a:gd name="T55" fmla="*/ 18 h 895"/>
                    <a:gd name="T56" fmla="*/ 12 w 903"/>
                    <a:gd name="T57" fmla="*/ 9 h 895"/>
                    <a:gd name="T58" fmla="*/ 0 w 903"/>
                    <a:gd name="T59" fmla="*/ 13 h 895"/>
                    <a:gd name="T60" fmla="*/ 8 w 903"/>
                    <a:gd name="T61" fmla="*/ 0 h 895"/>
                    <a:gd name="T62" fmla="*/ 16 w 903"/>
                    <a:gd name="T63" fmla="*/ 2 h 8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3"/>
                    <a:gd name="T97" fmla="*/ 0 h 895"/>
                    <a:gd name="T98" fmla="*/ 903 w 903"/>
                    <a:gd name="T99" fmla="*/ 895 h 8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3" h="895">
                      <a:moveTo>
                        <a:pt x="711" y="97"/>
                      </a:moveTo>
                      <a:lnTo>
                        <a:pt x="711" y="95"/>
                      </a:lnTo>
                      <a:lnTo>
                        <a:pt x="715" y="95"/>
                      </a:lnTo>
                      <a:lnTo>
                        <a:pt x="718" y="103"/>
                      </a:lnTo>
                      <a:lnTo>
                        <a:pt x="724" y="109"/>
                      </a:lnTo>
                      <a:lnTo>
                        <a:pt x="730" y="116"/>
                      </a:lnTo>
                      <a:lnTo>
                        <a:pt x="735" y="126"/>
                      </a:lnTo>
                      <a:lnTo>
                        <a:pt x="741" y="131"/>
                      </a:lnTo>
                      <a:lnTo>
                        <a:pt x="747" y="141"/>
                      </a:lnTo>
                      <a:lnTo>
                        <a:pt x="751" y="145"/>
                      </a:lnTo>
                      <a:lnTo>
                        <a:pt x="754" y="150"/>
                      </a:lnTo>
                      <a:lnTo>
                        <a:pt x="758" y="154"/>
                      </a:lnTo>
                      <a:lnTo>
                        <a:pt x="762" y="158"/>
                      </a:lnTo>
                      <a:lnTo>
                        <a:pt x="764" y="164"/>
                      </a:lnTo>
                      <a:lnTo>
                        <a:pt x="768" y="167"/>
                      </a:lnTo>
                      <a:lnTo>
                        <a:pt x="772" y="171"/>
                      </a:lnTo>
                      <a:lnTo>
                        <a:pt x="775" y="175"/>
                      </a:lnTo>
                      <a:lnTo>
                        <a:pt x="777" y="181"/>
                      </a:lnTo>
                      <a:lnTo>
                        <a:pt x="781" y="185"/>
                      </a:lnTo>
                      <a:lnTo>
                        <a:pt x="785" y="188"/>
                      </a:lnTo>
                      <a:lnTo>
                        <a:pt x="789" y="194"/>
                      </a:lnTo>
                      <a:lnTo>
                        <a:pt x="791" y="198"/>
                      </a:lnTo>
                      <a:lnTo>
                        <a:pt x="796" y="204"/>
                      </a:lnTo>
                      <a:lnTo>
                        <a:pt x="798" y="207"/>
                      </a:lnTo>
                      <a:lnTo>
                        <a:pt x="802" y="213"/>
                      </a:lnTo>
                      <a:lnTo>
                        <a:pt x="806" y="217"/>
                      </a:lnTo>
                      <a:lnTo>
                        <a:pt x="810" y="221"/>
                      </a:lnTo>
                      <a:lnTo>
                        <a:pt x="813" y="226"/>
                      </a:lnTo>
                      <a:lnTo>
                        <a:pt x="817" y="232"/>
                      </a:lnTo>
                      <a:lnTo>
                        <a:pt x="821" y="236"/>
                      </a:lnTo>
                      <a:lnTo>
                        <a:pt x="823" y="240"/>
                      </a:lnTo>
                      <a:lnTo>
                        <a:pt x="827" y="243"/>
                      </a:lnTo>
                      <a:lnTo>
                        <a:pt x="830" y="249"/>
                      </a:lnTo>
                      <a:lnTo>
                        <a:pt x="832" y="253"/>
                      </a:lnTo>
                      <a:lnTo>
                        <a:pt x="836" y="257"/>
                      </a:lnTo>
                      <a:lnTo>
                        <a:pt x="840" y="262"/>
                      </a:lnTo>
                      <a:lnTo>
                        <a:pt x="844" y="266"/>
                      </a:lnTo>
                      <a:lnTo>
                        <a:pt x="846" y="270"/>
                      </a:lnTo>
                      <a:lnTo>
                        <a:pt x="849" y="276"/>
                      </a:lnTo>
                      <a:lnTo>
                        <a:pt x="853" y="278"/>
                      </a:lnTo>
                      <a:lnTo>
                        <a:pt x="855" y="283"/>
                      </a:lnTo>
                      <a:lnTo>
                        <a:pt x="863" y="291"/>
                      </a:lnTo>
                      <a:lnTo>
                        <a:pt x="868" y="300"/>
                      </a:lnTo>
                      <a:lnTo>
                        <a:pt x="872" y="306"/>
                      </a:lnTo>
                      <a:lnTo>
                        <a:pt x="878" y="314"/>
                      </a:lnTo>
                      <a:lnTo>
                        <a:pt x="884" y="319"/>
                      </a:lnTo>
                      <a:lnTo>
                        <a:pt x="889" y="327"/>
                      </a:lnTo>
                      <a:lnTo>
                        <a:pt x="891" y="333"/>
                      </a:lnTo>
                      <a:lnTo>
                        <a:pt x="897" y="337"/>
                      </a:lnTo>
                      <a:lnTo>
                        <a:pt x="901" y="342"/>
                      </a:lnTo>
                      <a:lnTo>
                        <a:pt x="903" y="346"/>
                      </a:lnTo>
                      <a:lnTo>
                        <a:pt x="901" y="348"/>
                      </a:lnTo>
                      <a:lnTo>
                        <a:pt x="863" y="688"/>
                      </a:lnTo>
                      <a:lnTo>
                        <a:pt x="574" y="895"/>
                      </a:lnTo>
                      <a:lnTo>
                        <a:pt x="196" y="787"/>
                      </a:lnTo>
                      <a:lnTo>
                        <a:pt x="460" y="610"/>
                      </a:lnTo>
                      <a:lnTo>
                        <a:pt x="513" y="388"/>
                      </a:lnTo>
                      <a:lnTo>
                        <a:pt x="300" y="352"/>
                      </a:lnTo>
                      <a:lnTo>
                        <a:pt x="0" y="553"/>
                      </a:lnTo>
                      <a:lnTo>
                        <a:pt x="21" y="213"/>
                      </a:lnTo>
                      <a:lnTo>
                        <a:pt x="340" y="0"/>
                      </a:lnTo>
                      <a:lnTo>
                        <a:pt x="711" y="97"/>
                      </a:lnTo>
                      <a:close/>
                    </a:path>
                  </a:pathLst>
                </a:custGeom>
                <a:solidFill>
                  <a:srgbClr val="969696"/>
                </a:solidFill>
                <a:ln w="9525">
                  <a:solidFill>
                    <a:schemeClr val="bg1"/>
                  </a:solidFill>
                  <a:round/>
                  <a:headEnd/>
                  <a:tailEnd/>
                </a:ln>
              </p:spPr>
              <p:txBody>
                <a:bodyPr/>
                <a:lstStyle/>
                <a:p>
                  <a:endParaRPr lang="en-US"/>
                </a:p>
              </p:txBody>
            </p:sp>
            <p:sp>
              <p:nvSpPr>
                <p:cNvPr id="45088" name="Freeform 11"/>
                <p:cNvSpPr>
                  <a:spLocks/>
                </p:cNvSpPr>
                <p:nvPr/>
              </p:nvSpPr>
              <p:spPr bwMode="auto">
                <a:xfrm rot="16872589" flipH="1">
                  <a:off x="4352" y="3747"/>
                  <a:ext cx="84" cy="93"/>
                </a:xfrm>
                <a:custGeom>
                  <a:avLst/>
                  <a:gdLst>
                    <a:gd name="T0" fmla="*/ 0 w 216"/>
                    <a:gd name="T1" fmla="*/ 5 h 240"/>
                    <a:gd name="T2" fmla="*/ 0 w 216"/>
                    <a:gd name="T3" fmla="*/ 2 h 240"/>
                    <a:gd name="T4" fmla="*/ 5 w 216"/>
                    <a:gd name="T5" fmla="*/ 0 h 240"/>
                    <a:gd name="T6" fmla="*/ 5 w 216"/>
                    <a:gd name="T7" fmla="*/ 2 h 240"/>
                    <a:gd name="T8" fmla="*/ 2 w 216"/>
                    <a:gd name="T9" fmla="*/ 4 h 240"/>
                    <a:gd name="T10" fmla="*/ 2 w 216"/>
                    <a:gd name="T11" fmla="*/ 5 h 240"/>
                    <a:gd name="T12" fmla="*/ 0 w 216"/>
                    <a:gd name="T13" fmla="*/ 5 h 240"/>
                    <a:gd name="T14" fmla="*/ 0 w 216"/>
                    <a:gd name="T15" fmla="*/ 5 h 240"/>
                    <a:gd name="T16" fmla="*/ 0 60000 65536"/>
                    <a:gd name="T17" fmla="*/ 0 60000 65536"/>
                    <a:gd name="T18" fmla="*/ 0 60000 65536"/>
                    <a:gd name="T19" fmla="*/ 0 60000 65536"/>
                    <a:gd name="T20" fmla="*/ 0 60000 65536"/>
                    <a:gd name="T21" fmla="*/ 0 60000 65536"/>
                    <a:gd name="T22" fmla="*/ 0 60000 65536"/>
                    <a:gd name="T23" fmla="*/ 0 60000 65536"/>
                    <a:gd name="T24" fmla="*/ 0 w 216"/>
                    <a:gd name="T25" fmla="*/ 0 h 240"/>
                    <a:gd name="T26" fmla="*/ 216 w 216"/>
                    <a:gd name="T27" fmla="*/ 240 h 2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 h="240">
                      <a:moveTo>
                        <a:pt x="0" y="236"/>
                      </a:moveTo>
                      <a:lnTo>
                        <a:pt x="21" y="108"/>
                      </a:lnTo>
                      <a:lnTo>
                        <a:pt x="216" y="0"/>
                      </a:lnTo>
                      <a:lnTo>
                        <a:pt x="209" y="95"/>
                      </a:lnTo>
                      <a:lnTo>
                        <a:pt x="66" y="167"/>
                      </a:lnTo>
                      <a:lnTo>
                        <a:pt x="61" y="240"/>
                      </a:lnTo>
                      <a:lnTo>
                        <a:pt x="0" y="236"/>
                      </a:lnTo>
                      <a:close/>
                    </a:path>
                  </a:pathLst>
                </a:custGeom>
                <a:solidFill>
                  <a:srgbClr val="969696"/>
                </a:solidFill>
                <a:ln w="9525">
                  <a:solidFill>
                    <a:schemeClr val="bg1"/>
                  </a:solidFill>
                  <a:round/>
                  <a:headEnd/>
                  <a:tailEnd/>
                </a:ln>
              </p:spPr>
              <p:txBody>
                <a:bodyPr/>
                <a:lstStyle/>
                <a:p>
                  <a:endParaRPr lang="en-US"/>
                </a:p>
              </p:txBody>
            </p:sp>
            <p:sp>
              <p:nvSpPr>
                <p:cNvPr id="45089" name="Freeform 12"/>
                <p:cNvSpPr>
                  <a:spLocks/>
                </p:cNvSpPr>
                <p:nvPr/>
              </p:nvSpPr>
              <p:spPr bwMode="auto">
                <a:xfrm rot="16872589" flipH="1">
                  <a:off x="4851" y="3144"/>
                  <a:ext cx="177" cy="104"/>
                </a:xfrm>
                <a:custGeom>
                  <a:avLst/>
                  <a:gdLst>
                    <a:gd name="T0" fmla="*/ 0 w 458"/>
                    <a:gd name="T1" fmla="*/ 4 h 268"/>
                    <a:gd name="T2" fmla="*/ 7 w 458"/>
                    <a:gd name="T3" fmla="*/ 0 h 268"/>
                    <a:gd name="T4" fmla="*/ 10 w 458"/>
                    <a:gd name="T5" fmla="*/ 1 h 268"/>
                    <a:gd name="T6" fmla="*/ 10 w 458"/>
                    <a:gd name="T7" fmla="*/ 3 h 268"/>
                    <a:gd name="T8" fmla="*/ 7 w 458"/>
                    <a:gd name="T9" fmla="*/ 2 h 268"/>
                    <a:gd name="T10" fmla="*/ 1 w 458"/>
                    <a:gd name="T11" fmla="*/ 6 h 268"/>
                    <a:gd name="T12" fmla="*/ 0 w 458"/>
                    <a:gd name="T13" fmla="*/ 4 h 268"/>
                    <a:gd name="T14" fmla="*/ 0 w 458"/>
                    <a:gd name="T15" fmla="*/ 4 h 268"/>
                    <a:gd name="T16" fmla="*/ 0 60000 65536"/>
                    <a:gd name="T17" fmla="*/ 0 60000 65536"/>
                    <a:gd name="T18" fmla="*/ 0 60000 65536"/>
                    <a:gd name="T19" fmla="*/ 0 60000 65536"/>
                    <a:gd name="T20" fmla="*/ 0 60000 65536"/>
                    <a:gd name="T21" fmla="*/ 0 60000 65536"/>
                    <a:gd name="T22" fmla="*/ 0 60000 65536"/>
                    <a:gd name="T23" fmla="*/ 0 60000 65536"/>
                    <a:gd name="T24" fmla="*/ 0 w 458"/>
                    <a:gd name="T25" fmla="*/ 0 h 268"/>
                    <a:gd name="T26" fmla="*/ 458 w 458"/>
                    <a:gd name="T27" fmla="*/ 268 h 2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8" h="268">
                      <a:moveTo>
                        <a:pt x="0" y="175"/>
                      </a:moveTo>
                      <a:lnTo>
                        <a:pt x="287" y="0"/>
                      </a:lnTo>
                      <a:lnTo>
                        <a:pt x="458" y="38"/>
                      </a:lnTo>
                      <a:lnTo>
                        <a:pt x="435" y="122"/>
                      </a:lnTo>
                      <a:lnTo>
                        <a:pt x="291" y="93"/>
                      </a:lnTo>
                      <a:lnTo>
                        <a:pt x="30" y="268"/>
                      </a:lnTo>
                      <a:lnTo>
                        <a:pt x="0" y="175"/>
                      </a:lnTo>
                      <a:close/>
                    </a:path>
                  </a:pathLst>
                </a:custGeom>
                <a:solidFill>
                  <a:srgbClr val="969696"/>
                </a:solidFill>
                <a:ln w="9525">
                  <a:solidFill>
                    <a:schemeClr val="bg1"/>
                  </a:solidFill>
                  <a:round/>
                  <a:headEnd/>
                  <a:tailEnd/>
                </a:ln>
              </p:spPr>
              <p:txBody>
                <a:bodyPr/>
                <a:lstStyle/>
                <a:p>
                  <a:endParaRPr lang="en-US"/>
                </a:p>
              </p:txBody>
            </p:sp>
            <p:sp>
              <p:nvSpPr>
                <p:cNvPr id="45090" name="Freeform 13"/>
                <p:cNvSpPr>
                  <a:spLocks/>
                </p:cNvSpPr>
                <p:nvPr/>
              </p:nvSpPr>
              <p:spPr bwMode="auto">
                <a:xfrm rot="16872589" flipH="1">
                  <a:off x="4931" y="3276"/>
                  <a:ext cx="250" cy="115"/>
                </a:xfrm>
                <a:custGeom>
                  <a:avLst/>
                  <a:gdLst>
                    <a:gd name="T0" fmla="*/ 0 w 646"/>
                    <a:gd name="T1" fmla="*/ 2 h 296"/>
                    <a:gd name="T2" fmla="*/ 8 w 646"/>
                    <a:gd name="T3" fmla="*/ 5 h 296"/>
                    <a:gd name="T4" fmla="*/ 15 w 646"/>
                    <a:gd name="T5" fmla="*/ 0 h 296"/>
                    <a:gd name="T6" fmla="*/ 15 w 646"/>
                    <a:gd name="T7" fmla="*/ 2 h 296"/>
                    <a:gd name="T8" fmla="*/ 8 w 646"/>
                    <a:gd name="T9" fmla="*/ 7 h 296"/>
                    <a:gd name="T10" fmla="*/ 1 w 646"/>
                    <a:gd name="T11" fmla="*/ 5 h 296"/>
                    <a:gd name="T12" fmla="*/ 0 w 646"/>
                    <a:gd name="T13" fmla="*/ 2 h 296"/>
                    <a:gd name="T14" fmla="*/ 0 w 646"/>
                    <a:gd name="T15" fmla="*/ 2 h 296"/>
                    <a:gd name="T16" fmla="*/ 0 60000 65536"/>
                    <a:gd name="T17" fmla="*/ 0 60000 65536"/>
                    <a:gd name="T18" fmla="*/ 0 60000 65536"/>
                    <a:gd name="T19" fmla="*/ 0 60000 65536"/>
                    <a:gd name="T20" fmla="*/ 0 60000 65536"/>
                    <a:gd name="T21" fmla="*/ 0 60000 65536"/>
                    <a:gd name="T22" fmla="*/ 0 60000 65536"/>
                    <a:gd name="T23" fmla="*/ 0 60000 65536"/>
                    <a:gd name="T24" fmla="*/ 0 w 646"/>
                    <a:gd name="T25" fmla="*/ 0 h 296"/>
                    <a:gd name="T26" fmla="*/ 646 w 646"/>
                    <a:gd name="T27" fmla="*/ 296 h 2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6" h="296">
                      <a:moveTo>
                        <a:pt x="0" y="89"/>
                      </a:moveTo>
                      <a:lnTo>
                        <a:pt x="351" y="203"/>
                      </a:lnTo>
                      <a:lnTo>
                        <a:pt x="646" y="0"/>
                      </a:lnTo>
                      <a:lnTo>
                        <a:pt x="646" y="79"/>
                      </a:lnTo>
                      <a:lnTo>
                        <a:pt x="351" y="296"/>
                      </a:lnTo>
                      <a:lnTo>
                        <a:pt x="34" y="195"/>
                      </a:lnTo>
                      <a:lnTo>
                        <a:pt x="0" y="89"/>
                      </a:lnTo>
                      <a:close/>
                    </a:path>
                  </a:pathLst>
                </a:custGeom>
                <a:solidFill>
                  <a:srgbClr val="969696"/>
                </a:solidFill>
                <a:ln w="9525">
                  <a:solidFill>
                    <a:schemeClr val="bg1"/>
                  </a:solidFill>
                  <a:round/>
                  <a:headEnd/>
                  <a:tailEnd/>
                </a:ln>
              </p:spPr>
              <p:txBody>
                <a:bodyPr/>
                <a:lstStyle/>
                <a:p>
                  <a:endParaRPr lang="en-US"/>
                </a:p>
              </p:txBody>
            </p:sp>
            <p:sp>
              <p:nvSpPr>
                <p:cNvPr id="45091" name="Freeform 14"/>
                <p:cNvSpPr>
                  <a:spLocks/>
                </p:cNvSpPr>
                <p:nvPr/>
              </p:nvSpPr>
              <p:spPr bwMode="auto">
                <a:xfrm rot="16872589" flipH="1">
                  <a:off x="4409" y="3517"/>
                  <a:ext cx="531" cy="318"/>
                </a:xfrm>
                <a:custGeom>
                  <a:avLst/>
                  <a:gdLst>
                    <a:gd name="T0" fmla="*/ 0 w 1370"/>
                    <a:gd name="T1" fmla="*/ 15 h 821"/>
                    <a:gd name="T2" fmla="*/ 21 w 1370"/>
                    <a:gd name="T3" fmla="*/ 2 h 821"/>
                    <a:gd name="T4" fmla="*/ 26 w 1370"/>
                    <a:gd name="T5" fmla="*/ 3 h 821"/>
                    <a:gd name="T6" fmla="*/ 31 w 1370"/>
                    <a:gd name="T7" fmla="*/ 0 h 821"/>
                    <a:gd name="T8" fmla="*/ 31 w 1370"/>
                    <a:gd name="T9" fmla="*/ 2 h 821"/>
                    <a:gd name="T10" fmla="*/ 27 w 1370"/>
                    <a:gd name="T11" fmla="*/ 5 h 821"/>
                    <a:gd name="T12" fmla="*/ 21 w 1370"/>
                    <a:gd name="T13" fmla="*/ 4 h 821"/>
                    <a:gd name="T14" fmla="*/ 0 w 1370"/>
                    <a:gd name="T15" fmla="*/ 19 h 821"/>
                    <a:gd name="T16" fmla="*/ 0 w 1370"/>
                    <a:gd name="T17" fmla="*/ 15 h 821"/>
                    <a:gd name="T18" fmla="*/ 0 w 1370"/>
                    <a:gd name="T19" fmla="*/ 15 h 8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70"/>
                    <a:gd name="T31" fmla="*/ 0 h 821"/>
                    <a:gd name="T32" fmla="*/ 1370 w 1370"/>
                    <a:gd name="T33" fmla="*/ 821 h 8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70" h="821">
                      <a:moveTo>
                        <a:pt x="17" y="692"/>
                      </a:moveTo>
                      <a:lnTo>
                        <a:pt x="909" y="103"/>
                      </a:lnTo>
                      <a:lnTo>
                        <a:pt x="1163" y="124"/>
                      </a:lnTo>
                      <a:lnTo>
                        <a:pt x="1370" y="0"/>
                      </a:lnTo>
                      <a:lnTo>
                        <a:pt x="1370" y="87"/>
                      </a:lnTo>
                      <a:lnTo>
                        <a:pt x="1188" y="200"/>
                      </a:lnTo>
                      <a:lnTo>
                        <a:pt x="930" y="175"/>
                      </a:lnTo>
                      <a:lnTo>
                        <a:pt x="0" y="821"/>
                      </a:lnTo>
                      <a:lnTo>
                        <a:pt x="17" y="692"/>
                      </a:lnTo>
                      <a:close/>
                    </a:path>
                  </a:pathLst>
                </a:custGeom>
                <a:solidFill>
                  <a:srgbClr val="969696"/>
                </a:solidFill>
                <a:ln w="9525">
                  <a:solidFill>
                    <a:schemeClr val="bg1"/>
                  </a:solidFill>
                  <a:round/>
                  <a:headEnd/>
                  <a:tailEnd/>
                </a:ln>
              </p:spPr>
              <p:txBody>
                <a:bodyPr/>
                <a:lstStyle/>
                <a:p>
                  <a:endParaRPr lang="en-US"/>
                </a:p>
              </p:txBody>
            </p:sp>
            <p:sp>
              <p:nvSpPr>
                <p:cNvPr id="45092" name="Freeform 15"/>
                <p:cNvSpPr>
                  <a:spLocks/>
                </p:cNvSpPr>
                <p:nvPr/>
              </p:nvSpPr>
              <p:spPr bwMode="auto">
                <a:xfrm rot="16872589" flipH="1">
                  <a:off x="4303" y="3674"/>
                  <a:ext cx="243" cy="205"/>
                </a:xfrm>
                <a:custGeom>
                  <a:avLst/>
                  <a:gdLst>
                    <a:gd name="T0" fmla="*/ 3 w 625"/>
                    <a:gd name="T1" fmla="*/ 11 h 528"/>
                    <a:gd name="T2" fmla="*/ 3 w 625"/>
                    <a:gd name="T3" fmla="*/ 11 h 528"/>
                    <a:gd name="T4" fmla="*/ 3 w 625"/>
                    <a:gd name="T5" fmla="*/ 11 h 528"/>
                    <a:gd name="T6" fmla="*/ 3 w 625"/>
                    <a:gd name="T7" fmla="*/ 10 h 528"/>
                    <a:gd name="T8" fmla="*/ 2 w 625"/>
                    <a:gd name="T9" fmla="*/ 10 h 528"/>
                    <a:gd name="T10" fmla="*/ 2 w 625"/>
                    <a:gd name="T11" fmla="*/ 10 h 528"/>
                    <a:gd name="T12" fmla="*/ 2 w 625"/>
                    <a:gd name="T13" fmla="*/ 10 h 528"/>
                    <a:gd name="T14" fmla="*/ 2 w 625"/>
                    <a:gd name="T15" fmla="*/ 9 h 528"/>
                    <a:gd name="T16" fmla="*/ 1 w 625"/>
                    <a:gd name="T17" fmla="*/ 9 h 528"/>
                    <a:gd name="T18" fmla="*/ 1 w 625"/>
                    <a:gd name="T19" fmla="*/ 9 h 528"/>
                    <a:gd name="T20" fmla="*/ 1 w 625"/>
                    <a:gd name="T21" fmla="*/ 9 h 528"/>
                    <a:gd name="T22" fmla="*/ 1 w 625"/>
                    <a:gd name="T23" fmla="*/ 8 h 528"/>
                    <a:gd name="T24" fmla="*/ 0 w 625"/>
                    <a:gd name="T25" fmla="*/ 8 h 528"/>
                    <a:gd name="T26" fmla="*/ 0 w 625"/>
                    <a:gd name="T27" fmla="*/ 7 h 528"/>
                    <a:gd name="T28" fmla="*/ 0 w 625"/>
                    <a:gd name="T29" fmla="*/ 7 h 528"/>
                    <a:gd name="T30" fmla="*/ 0 w 625"/>
                    <a:gd name="T31" fmla="*/ 7 h 528"/>
                    <a:gd name="T32" fmla="*/ 0 w 625"/>
                    <a:gd name="T33" fmla="*/ 7 h 528"/>
                    <a:gd name="T34" fmla="*/ 0 w 625"/>
                    <a:gd name="T35" fmla="*/ 7 h 528"/>
                    <a:gd name="T36" fmla="*/ 0 w 625"/>
                    <a:gd name="T37" fmla="*/ 7 h 528"/>
                    <a:gd name="T38" fmla="*/ 0 w 625"/>
                    <a:gd name="T39" fmla="*/ 6 h 528"/>
                    <a:gd name="T40" fmla="*/ 0 w 625"/>
                    <a:gd name="T41" fmla="*/ 6 h 528"/>
                    <a:gd name="T42" fmla="*/ 0 w 625"/>
                    <a:gd name="T43" fmla="*/ 6 h 528"/>
                    <a:gd name="T44" fmla="*/ 0 w 625"/>
                    <a:gd name="T45" fmla="*/ 5 h 528"/>
                    <a:gd name="T46" fmla="*/ 0 w 625"/>
                    <a:gd name="T47" fmla="*/ 5 h 528"/>
                    <a:gd name="T48" fmla="*/ 1 w 625"/>
                    <a:gd name="T49" fmla="*/ 5 h 528"/>
                    <a:gd name="T50" fmla="*/ 1 w 625"/>
                    <a:gd name="T51" fmla="*/ 5 h 528"/>
                    <a:gd name="T52" fmla="*/ 1 w 625"/>
                    <a:gd name="T53" fmla="*/ 5 h 528"/>
                    <a:gd name="T54" fmla="*/ 1 w 625"/>
                    <a:gd name="T55" fmla="*/ 5 h 528"/>
                    <a:gd name="T56" fmla="*/ 1 w 625"/>
                    <a:gd name="T57" fmla="*/ 4 h 528"/>
                    <a:gd name="T58" fmla="*/ 1 w 625"/>
                    <a:gd name="T59" fmla="*/ 4 h 528"/>
                    <a:gd name="T60" fmla="*/ 1 w 625"/>
                    <a:gd name="T61" fmla="*/ 4 h 528"/>
                    <a:gd name="T62" fmla="*/ 1 w 625"/>
                    <a:gd name="T63" fmla="*/ 3 h 528"/>
                    <a:gd name="T64" fmla="*/ 1 w 625"/>
                    <a:gd name="T65" fmla="*/ 3 h 528"/>
                    <a:gd name="T66" fmla="*/ 1 w 625"/>
                    <a:gd name="T67" fmla="*/ 3 h 528"/>
                    <a:gd name="T68" fmla="*/ 1 w 625"/>
                    <a:gd name="T69" fmla="*/ 3 h 528"/>
                    <a:gd name="T70" fmla="*/ 2 w 625"/>
                    <a:gd name="T71" fmla="*/ 2 h 528"/>
                    <a:gd name="T72" fmla="*/ 7 w 625"/>
                    <a:gd name="T73" fmla="*/ 0 h 528"/>
                    <a:gd name="T74" fmla="*/ 6 w 625"/>
                    <a:gd name="T75" fmla="*/ 4 h 528"/>
                    <a:gd name="T76" fmla="*/ 9 w 625"/>
                    <a:gd name="T77" fmla="*/ 7 h 528"/>
                    <a:gd name="T78" fmla="*/ 14 w 625"/>
                    <a:gd name="T79" fmla="*/ 9 h 528"/>
                    <a:gd name="T80" fmla="*/ 3 w 625"/>
                    <a:gd name="T81" fmla="*/ 11 h 528"/>
                    <a:gd name="T82" fmla="*/ 3 w 625"/>
                    <a:gd name="T83" fmla="*/ 11 h 5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25"/>
                    <a:gd name="T127" fmla="*/ 0 h 528"/>
                    <a:gd name="T128" fmla="*/ 625 w 625"/>
                    <a:gd name="T129" fmla="*/ 528 h 5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25" h="528">
                      <a:moveTo>
                        <a:pt x="148" y="500"/>
                      </a:moveTo>
                      <a:lnTo>
                        <a:pt x="144" y="496"/>
                      </a:lnTo>
                      <a:lnTo>
                        <a:pt x="139" y="490"/>
                      </a:lnTo>
                      <a:lnTo>
                        <a:pt x="137" y="486"/>
                      </a:lnTo>
                      <a:lnTo>
                        <a:pt x="131" y="481"/>
                      </a:lnTo>
                      <a:lnTo>
                        <a:pt x="127" y="475"/>
                      </a:lnTo>
                      <a:lnTo>
                        <a:pt x="123" y="469"/>
                      </a:lnTo>
                      <a:lnTo>
                        <a:pt x="118" y="464"/>
                      </a:lnTo>
                      <a:lnTo>
                        <a:pt x="114" y="458"/>
                      </a:lnTo>
                      <a:lnTo>
                        <a:pt x="106" y="450"/>
                      </a:lnTo>
                      <a:lnTo>
                        <a:pt x="102" y="443"/>
                      </a:lnTo>
                      <a:lnTo>
                        <a:pt x="97" y="437"/>
                      </a:lnTo>
                      <a:lnTo>
                        <a:pt x="91" y="429"/>
                      </a:lnTo>
                      <a:lnTo>
                        <a:pt x="85" y="424"/>
                      </a:lnTo>
                      <a:lnTo>
                        <a:pt x="80" y="418"/>
                      </a:lnTo>
                      <a:lnTo>
                        <a:pt x="74" y="410"/>
                      </a:lnTo>
                      <a:lnTo>
                        <a:pt x="68" y="405"/>
                      </a:lnTo>
                      <a:lnTo>
                        <a:pt x="63" y="397"/>
                      </a:lnTo>
                      <a:lnTo>
                        <a:pt x="57" y="390"/>
                      </a:lnTo>
                      <a:lnTo>
                        <a:pt x="51" y="384"/>
                      </a:lnTo>
                      <a:lnTo>
                        <a:pt x="47" y="376"/>
                      </a:lnTo>
                      <a:lnTo>
                        <a:pt x="40" y="369"/>
                      </a:lnTo>
                      <a:lnTo>
                        <a:pt x="36" y="363"/>
                      </a:lnTo>
                      <a:lnTo>
                        <a:pt x="30" y="357"/>
                      </a:lnTo>
                      <a:lnTo>
                        <a:pt x="26" y="352"/>
                      </a:lnTo>
                      <a:lnTo>
                        <a:pt x="23" y="346"/>
                      </a:lnTo>
                      <a:lnTo>
                        <a:pt x="17" y="340"/>
                      </a:lnTo>
                      <a:lnTo>
                        <a:pt x="13" y="336"/>
                      </a:lnTo>
                      <a:lnTo>
                        <a:pt x="11" y="333"/>
                      </a:lnTo>
                      <a:lnTo>
                        <a:pt x="5" y="327"/>
                      </a:lnTo>
                      <a:lnTo>
                        <a:pt x="4" y="325"/>
                      </a:lnTo>
                      <a:lnTo>
                        <a:pt x="2" y="321"/>
                      </a:lnTo>
                      <a:lnTo>
                        <a:pt x="0" y="319"/>
                      </a:lnTo>
                      <a:lnTo>
                        <a:pt x="2" y="314"/>
                      </a:lnTo>
                      <a:lnTo>
                        <a:pt x="2" y="308"/>
                      </a:lnTo>
                      <a:lnTo>
                        <a:pt x="4" y="302"/>
                      </a:lnTo>
                      <a:lnTo>
                        <a:pt x="5" y="296"/>
                      </a:lnTo>
                      <a:lnTo>
                        <a:pt x="9" y="289"/>
                      </a:lnTo>
                      <a:lnTo>
                        <a:pt x="11" y="281"/>
                      </a:lnTo>
                      <a:lnTo>
                        <a:pt x="13" y="274"/>
                      </a:lnTo>
                      <a:lnTo>
                        <a:pt x="17" y="266"/>
                      </a:lnTo>
                      <a:lnTo>
                        <a:pt x="17" y="260"/>
                      </a:lnTo>
                      <a:lnTo>
                        <a:pt x="19" y="257"/>
                      </a:lnTo>
                      <a:lnTo>
                        <a:pt x="19" y="253"/>
                      </a:lnTo>
                      <a:lnTo>
                        <a:pt x="21" y="247"/>
                      </a:lnTo>
                      <a:lnTo>
                        <a:pt x="23" y="243"/>
                      </a:lnTo>
                      <a:lnTo>
                        <a:pt x="24" y="239"/>
                      </a:lnTo>
                      <a:lnTo>
                        <a:pt x="24" y="236"/>
                      </a:lnTo>
                      <a:lnTo>
                        <a:pt x="26" y="230"/>
                      </a:lnTo>
                      <a:lnTo>
                        <a:pt x="28" y="226"/>
                      </a:lnTo>
                      <a:lnTo>
                        <a:pt x="30" y="222"/>
                      </a:lnTo>
                      <a:lnTo>
                        <a:pt x="30" y="217"/>
                      </a:lnTo>
                      <a:lnTo>
                        <a:pt x="32" y="213"/>
                      </a:lnTo>
                      <a:lnTo>
                        <a:pt x="34" y="207"/>
                      </a:lnTo>
                      <a:lnTo>
                        <a:pt x="36" y="201"/>
                      </a:lnTo>
                      <a:lnTo>
                        <a:pt x="36" y="198"/>
                      </a:lnTo>
                      <a:lnTo>
                        <a:pt x="38" y="194"/>
                      </a:lnTo>
                      <a:lnTo>
                        <a:pt x="40" y="190"/>
                      </a:lnTo>
                      <a:lnTo>
                        <a:pt x="42" y="184"/>
                      </a:lnTo>
                      <a:lnTo>
                        <a:pt x="42" y="181"/>
                      </a:lnTo>
                      <a:lnTo>
                        <a:pt x="43" y="177"/>
                      </a:lnTo>
                      <a:lnTo>
                        <a:pt x="45" y="167"/>
                      </a:lnTo>
                      <a:lnTo>
                        <a:pt x="49" y="160"/>
                      </a:lnTo>
                      <a:lnTo>
                        <a:pt x="51" y="152"/>
                      </a:lnTo>
                      <a:lnTo>
                        <a:pt x="53" y="144"/>
                      </a:lnTo>
                      <a:lnTo>
                        <a:pt x="57" y="137"/>
                      </a:lnTo>
                      <a:lnTo>
                        <a:pt x="59" y="131"/>
                      </a:lnTo>
                      <a:lnTo>
                        <a:pt x="59" y="124"/>
                      </a:lnTo>
                      <a:lnTo>
                        <a:pt x="61" y="120"/>
                      </a:lnTo>
                      <a:lnTo>
                        <a:pt x="63" y="114"/>
                      </a:lnTo>
                      <a:lnTo>
                        <a:pt x="63" y="112"/>
                      </a:lnTo>
                      <a:lnTo>
                        <a:pt x="64" y="106"/>
                      </a:lnTo>
                      <a:lnTo>
                        <a:pt x="66" y="105"/>
                      </a:lnTo>
                      <a:lnTo>
                        <a:pt x="283" y="0"/>
                      </a:lnTo>
                      <a:lnTo>
                        <a:pt x="484" y="57"/>
                      </a:lnTo>
                      <a:lnTo>
                        <a:pt x="264" y="173"/>
                      </a:lnTo>
                      <a:lnTo>
                        <a:pt x="239" y="315"/>
                      </a:lnTo>
                      <a:lnTo>
                        <a:pt x="401" y="334"/>
                      </a:lnTo>
                      <a:lnTo>
                        <a:pt x="625" y="205"/>
                      </a:lnTo>
                      <a:lnTo>
                        <a:pt x="625" y="405"/>
                      </a:lnTo>
                      <a:lnTo>
                        <a:pt x="418" y="528"/>
                      </a:lnTo>
                      <a:lnTo>
                        <a:pt x="150" y="498"/>
                      </a:lnTo>
                      <a:lnTo>
                        <a:pt x="148" y="500"/>
                      </a:lnTo>
                      <a:close/>
                    </a:path>
                  </a:pathLst>
                </a:custGeom>
                <a:solidFill>
                  <a:srgbClr val="969696"/>
                </a:solidFill>
                <a:ln w="9525">
                  <a:solidFill>
                    <a:schemeClr val="bg1"/>
                  </a:solidFill>
                  <a:round/>
                  <a:headEnd/>
                  <a:tailEnd/>
                </a:ln>
              </p:spPr>
              <p:txBody>
                <a:bodyPr/>
                <a:lstStyle/>
                <a:p>
                  <a:endParaRPr lang="en-US"/>
                </a:p>
              </p:txBody>
            </p:sp>
            <p:sp>
              <p:nvSpPr>
                <p:cNvPr id="45093" name="Freeform 16"/>
                <p:cNvSpPr>
                  <a:spLocks/>
                </p:cNvSpPr>
                <p:nvPr/>
              </p:nvSpPr>
              <p:spPr bwMode="auto">
                <a:xfrm rot="16872589" flipH="1">
                  <a:off x="4450" y="3400"/>
                  <a:ext cx="397" cy="287"/>
                </a:xfrm>
                <a:custGeom>
                  <a:avLst/>
                  <a:gdLst>
                    <a:gd name="T0" fmla="*/ 4 w 1024"/>
                    <a:gd name="T1" fmla="*/ 16 h 739"/>
                    <a:gd name="T2" fmla="*/ 3 w 1024"/>
                    <a:gd name="T3" fmla="*/ 16 h 739"/>
                    <a:gd name="T4" fmla="*/ 3 w 1024"/>
                    <a:gd name="T5" fmla="*/ 15 h 739"/>
                    <a:gd name="T6" fmla="*/ 3 w 1024"/>
                    <a:gd name="T7" fmla="*/ 15 h 739"/>
                    <a:gd name="T8" fmla="*/ 2 w 1024"/>
                    <a:gd name="T9" fmla="*/ 14 h 739"/>
                    <a:gd name="T10" fmla="*/ 2 w 1024"/>
                    <a:gd name="T11" fmla="*/ 14 h 739"/>
                    <a:gd name="T12" fmla="*/ 2 w 1024"/>
                    <a:gd name="T13" fmla="*/ 14 h 739"/>
                    <a:gd name="T14" fmla="*/ 1 w 1024"/>
                    <a:gd name="T15" fmla="*/ 13 h 739"/>
                    <a:gd name="T16" fmla="*/ 1 w 1024"/>
                    <a:gd name="T17" fmla="*/ 13 h 739"/>
                    <a:gd name="T18" fmla="*/ 1 w 1024"/>
                    <a:gd name="T19" fmla="*/ 12 h 739"/>
                    <a:gd name="T20" fmla="*/ 1 w 1024"/>
                    <a:gd name="T21" fmla="*/ 12 h 739"/>
                    <a:gd name="T22" fmla="*/ 0 w 1024"/>
                    <a:gd name="T23" fmla="*/ 11 h 739"/>
                    <a:gd name="T24" fmla="*/ 1 w 1024"/>
                    <a:gd name="T25" fmla="*/ 10 h 739"/>
                    <a:gd name="T26" fmla="*/ 2 w 1024"/>
                    <a:gd name="T27" fmla="*/ 10 h 739"/>
                    <a:gd name="T28" fmla="*/ 3 w 1024"/>
                    <a:gd name="T29" fmla="*/ 9 h 739"/>
                    <a:gd name="T30" fmla="*/ 4 w 1024"/>
                    <a:gd name="T31" fmla="*/ 9 h 739"/>
                    <a:gd name="T32" fmla="*/ 5 w 1024"/>
                    <a:gd name="T33" fmla="*/ 8 h 739"/>
                    <a:gd name="T34" fmla="*/ 7 w 1024"/>
                    <a:gd name="T35" fmla="*/ 7 h 739"/>
                    <a:gd name="T36" fmla="*/ 8 w 1024"/>
                    <a:gd name="T37" fmla="*/ 6 h 739"/>
                    <a:gd name="T38" fmla="*/ 10 w 1024"/>
                    <a:gd name="T39" fmla="*/ 5 h 739"/>
                    <a:gd name="T40" fmla="*/ 11 w 1024"/>
                    <a:gd name="T41" fmla="*/ 5 h 739"/>
                    <a:gd name="T42" fmla="*/ 13 w 1024"/>
                    <a:gd name="T43" fmla="*/ 4 h 739"/>
                    <a:gd name="T44" fmla="*/ 14 w 1024"/>
                    <a:gd name="T45" fmla="*/ 3 h 739"/>
                    <a:gd name="T46" fmla="*/ 16 w 1024"/>
                    <a:gd name="T47" fmla="*/ 2 h 739"/>
                    <a:gd name="T48" fmla="*/ 17 w 1024"/>
                    <a:gd name="T49" fmla="*/ 2 h 739"/>
                    <a:gd name="T50" fmla="*/ 18 w 1024"/>
                    <a:gd name="T51" fmla="*/ 1 h 739"/>
                    <a:gd name="T52" fmla="*/ 19 w 1024"/>
                    <a:gd name="T53" fmla="*/ 0 h 739"/>
                    <a:gd name="T54" fmla="*/ 19 w 1024"/>
                    <a:gd name="T55" fmla="*/ 0 h 739"/>
                    <a:gd name="T56" fmla="*/ 20 w 1024"/>
                    <a:gd name="T57" fmla="*/ 0 h 739"/>
                    <a:gd name="T58" fmla="*/ 20 w 1024"/>
                    <a:gd name="T59" fmla="*/ 1 h 739"/>
                    <a:gd name="T60" fmla="*/ 21 w 1024"/>
                    <a:gd name="T61" fmla="*/ 1 h 739"/>
                    <a:gd name="T62" fmla="*/ 21 w 1024"/>
                    <a:gd name="T63" fmla="*/ 2 h 739"/>
                    <a:gd name="T64" fmla="*/ 22 w 1024"/>
                    <a:gd name="T65" fmla="*/ 2 h 739"/>
                    <a:gd name="T66" fmla="*/ 22 w 1024"/>
                    <a:gd name="T67" fmla="*/ 3 h 739"/>
                    <a:gd name="T68" fmla="*/ 23 w 1024"/>
                    <a:gd name="T69" fmla="*/ 3 h 739"/>
                    <a:gd name="T70" fmla="*/ 23 w 1024"/>
                    <a:gd name="T71" fmla="*/ 4 h 739"/>
                    <a:gd name="T72" fmla="*/ 22 w 1024"/>
                    <a:gd name="T73" fmla="*/ 4 h 739"/>
                    <a:gd name="T74" fmla="*/ 22 w 1024"/>
                    <a:gd name="T75" fmla="*/ 5 h 739"/>
                    <a:gd name="T76" fmla="*/ 21 w 1024"/>
                    <a:gd name="T77" fmla="*/ 5 h 739"/>
                    <a:gd name="T78" fmla="*/ 20 w 1024"/>
                    <a:gd name="T79" fmla="*/ 6 h 739"/>
                    <a:gd name="T80" fmla="*/ 18 w 1024"/>
                    <a:gd name="T81" fmla="*/ 7 h 739"/>
                    <a:gd name="T82" fmla="*/ 17 w 1024"/>
                    <a:gd name="T83" fmla="*/ 8 h 739"/>
                    <a:gd name="T84" fmla="*/ 16 w 1024"/>
                    <a:gd name="T85" fmla="*/ 9 h 739"/>
                    <a:gd name="T86" fmla="*/ 14 w 1024"/>
                    <a:gd name="T87" fmla="*/ 10 h 739"/>
                    <a:gd name="T88" fmla="*/ 12 w 1024"/>
                    <a:gd name="T89" fmla="*/ 11 h 739"/>
                    <a:gd name="T90" fmla="*/ 11 w 1024"/>
                    <a:gd name="T91" fmla="*/ 12 h 739"/>
                    <a:gd name="T92" fmla="*/ 10 w 1024"/>
                    <a:gd name="T93" fmla="*/ 13 h 739"/>
                    <a:gd name="T94" fmla="*/ 8 w 1024"/>
                    <a:gd name="T95" fmla="*/ 14 h 739"/>
                    <a:gd name="T96" fmla="*/ 7 w 1024"/>
                    <a:gd name="T97" fmla="*/ 15 h 739"/>
                    <a:gd name="T98" fmla="*/ 6 w 1024"/>
                    <a:gd name="T99" fmla="*/ 16 h 739"/>
                    <a:gd name="T100" fmla="*/ 5 w 1024"/>
                    <a:gd name="T101" fmla="*/ 16 h 739"/>
                    <a:gd name="T102" fmla="*/ 4 w 1024"/>
                    <a:gd name="T103" fmla="*/ 17 h 73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24"/>
                    <a:gd name="T157" fmla="*/ 0 h 739"/>
                    <a:gd name="T158" fmla="*/ 1024 w 1024"/>
                    <a:gd name="T159" fmla="*/ 739 h 73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24" h="739">
                      <a:moveTo>
                        <a:pt x="175" y="739"/>
                      </a:moveTo>
                      <a:lnTo>
                        <a:pt x="171" y="733"/>
                      </a:lnTo>
                      <a:lnTo>
                        <a:pt x="167" y="730"/>
                      </a:lnTo>
                      <a:lnTo>
                        <a:pt x="164" y="724"/>
                      </a:lnTo>
                      <a:lnTo>
                        <a:pt x="162" y="718"/>
                      </a:lnTo>
                      <a:lnTo>
                        <a:pt x="156" y="711"/>
                      </a:lnTo>
                      <a:lnTo>
                        <a:pt x="152" y="703"/>
                      </a:lnTo>
                      <a:lnTo>
                        <a:pt x="146" y="697"/>
                      </a:lnTo>
                      <a:lnTo>
                        <a:pt x="143" y="690"/>
                      </a:lnTo>
                      <a:lnTo>
                        <a:pt x="137" y="682"/>
                      </a:lnTo>
                      <a:lnTo>
                        <a:pt x="129" y="674"/>
                      </a:lnTo>
                      <a:lnTo>
                        <a:pt x="127" y="669"/>
                      </a:lnTo>
                      <a:lnTo>
                        <a:pt x="124" y="665"/>
                      </a:lnTo>
                      <a:lnTo>
                        <a:pt x="122" y="661"/>
                      </a:lnTo>
                      <a:lnTo>
                        <a:pt x="118" y="657"/>
                      </a:lnTo>
                      <a:lnTo>
                        <a:pt x="116" y="652"/>
                      </a:lnTo>
                      <a:lnTo>
                        <a:pt x="112" y="648"/>
                      </a:lnTo>
                      <a:lnTo>
                        <a:pt x="108" y="644"/>
                      </a:lnTo>
                      <a:lnTo>
                        <a:pt x="107" y="638"/>
                      </a:lnTo>
                      <a:lnTo>
                        <a:pt x="103" y="633"/>
                      </a:lnTo>
                      <a:lnTo>
                        <a:pt x="101" y="629"/>
                      </a:lnTo>
                      <a:lnTo>
                        <a:pt x="97" y="625"/>
                      </a:lnTo>
                      <a:lnTo>
                        <a:pt x="95" y="621"/>
                      </a:lnTo>
                      <a:lnTo>
                        <a:pt x="91" y="616"/>
                      </a:lnTo>
                      <a:lnTo>
                        <a:pt x="88" y="610"/>
                      </a:lnTo>
                      <a:lnTo>
                        <a:pt x="84" y="606"/>
                      </a:lnTo>
                      <a:lnTo>
                        <a:pt x="80" y="600"/>
                      </a:lnTo>
                      <a:lnTo>
                        <a:pt x="76" y="597"/>
                      </a:lnTo>
                      <a:lnTo>
                        <a:pt x="74" y="591"/>
                      </a:lnTo>
                      <a:lnTo>
                        <a:pt x="70" y="587"/>
                      </a:lnTo>
                      <a:lnTo>
                        <a:pt x="69" y="581"/>
                      </a:lnTo>
                      <a:lnTo>
                        <a:pt x="63" y="576"/>
                      </a:lnTo>
                      <a:lnTo>
                        <a:pt x="61" y="572"/>
                      </a:lnTo>
                      <a:lnTo>
                        <a:pt x="57" y="568"/>
                      </a:lnTo>
                      <a:lnTo>
                        <a:pt x="55" y="562"/>
                      </a:lnTo>
                      <a:lnTo>
                        <a:pt x="50" y="559"/>
                      </a:lnTo>
                      <a:lnTo>
                        <a:pt x="50" y="553"/>
                      </a:lnTo>
                      <a:lnTo>
                        <a:pt x="44" y="549"/>
                      </a:lnTo>
                      <a:lnTo>
                        <a:pt x="42" y="545"/>
                      </a:lnTo>
                      <a:lnTo>
                        <a:pt x="38" y="541"/>
                      </a:lnTo>
                      <a:lnTo>
                        <a:pt x="36" y="536"/>
                      </a:lnTo>
                      <a:lnTo>
                        <a:pt x="32" y="530"/>
                      </a:lnTo>
                      <a:lnTo>
                        <a:pt x="31" y="526"/>
                      </a:lnTo>
                      <a:lnTo>
                        <a:pt x="25" y="519"/>
                      </a:lnTo>
                      <a:lnTo>
                        <a:pt x="19" y="511"/>
                      </a:lnTo>
                      <a:lnTo>
                        <a:pt x="13" y="503"/>
                      </a:lnTo>
                      <a:lnTo>
                        <a:pt x="8" y="496"/>
                      </a:lnTo>
                      <a:lnTo>
                        <a:pt x="4" y="488"/>
                      </a:lnTo>
                      <a:lnTo>
                        <a:pt x="0" y="483"/>
                      </a:lnTo>
                      <a:lnTo>
                        <a:pt x="6" y="477"/>
                      </a:lnTo>
                      <a:lnTo>
                        <a:pt x="15" y="473"/>
                      </a:lnTo>
                      <a:lnTo>
                        <a:pt x="25" y="467"/>
                      </a:lnTo>
                      <a:lnTo>
                        <a:pt x="36" y="462"/>
                      </a:lnTo>
                      <a:lnTo>
                        <a:pt x="46" y="456"/>
                      </a:lnTo>
                      <a:lnTo>
                        <a:pt x="55" y="450"/>
                      </a:lnTo>
                      <a:lnTo>
                        <a:pt x="69" y="443"/>
                      </a:lnTo>
                      <a:lnTo>
                        <a:pt x="80" y="437"/>
                      </a:lnTo>
                      <a:lnTo>
                        <a:pt x="91" y="429"/>
                      </a:lnTo>
                      <a:lnTo>
                        <a:pt x="105" y="422"/>
                      </a:lnTo>
                      <a:lnTo>
                        <a:pt x="118" y="416"/>
                      </a:lnTo>
                      <a:lnTo>
                        <a:pt x="131" y="408"/>
                      </a:lnTo>
                      <a:lnTo>
                        <a:pt x="145" y="401"/>
                      </a:lnTo>
                      <a:lnTo>
                        <a:pt x="160" y="393"/>
                      </a:lnTo>
                      <a:lnTo>
                        <a:pt x="175" y="384"/>
                      </a:lnTo>
                      <a:lnTo>
                        <a:pt x="188" y="378"/>
                      </a:lnTo>
                      <a:lnTo>
                        <a:pt x="203" y="369"/>
                      </a:lnTo>
                      <a:lnTo>
                        <a:pt x="219" y="359"/>
                      </a:lnTo>
                      <a:lnTo>
                        <a:pt x="234" y="351"/>
                      </a:lnTo>
                      <a:lnTo>
                        <a:pt x="249" y="342"/>
                      </a:lnTo>
                      <a:lnTo>
                        <a:pt x="266" y="334"/>
                      </a:lnTo>
                      <a:lnTo>
                        <a:pt x="281" y="325"/>
                      </a:lnTo>
                      <a:lnTo>
                        <a:pt x="298" y="315"/>
                      </a:lnTo>
                      <a:lnTo>
                        <a:pt x="316" y="308"/>
                      </a:lnTo>
                      <a:lnTo>
                        <a:pt x="331" y="298"/>
                      </a:lnTo>
                      <a:lnTo>
                        <a:pt x="348" y="289"/>
                      </a:lnTo>
                      <a:lnTo>
                        <a:pt x="365" y="279"/>
                      </a:lnTo>
                      <a:lnTo>
                        <a:pt x="382" y="270"/>
                      </a:lnTo>
                      <a:lnTo>
                        <a:pt x="399" y="260"/>
                      </a:lnTo>
                      <a:lnTo>
                        <a:pt x="416" y="251"/>
                      </a:lnTo>
                      <a:lnTo>
                        <a:pt x="433" y="243"/>
                      </a:lnTo>
                      <a:lnTo>
                        <a:pt x="451" y="234"/>
                      </a:lnTo>
                      <a:lnTo>
                        <a:pt x="468" y="222"/>
                      </a:lnTo>
                      <a:lnTo>
                        <a:pt x="483" y="213"/>
                      </a:lnTo>
                      <a:lnTo>
                        <a:pt x="500" y="205"/>
                      </a:lnTo>
                      <a:lnTo>
                        <a:pt x="517" y="196"/>
                      </a:lnTo>
                      <a:lnTo>
                        <a:pt x="532" y="186"/>
                      </a:lnTo>
                      <a:lnTo>
                        <a:pt x="551" y="177"/>
                      </a:lnTo>
                      <a:lnTo>
                        <a:pt x="566" y="167"/>
                      </a:lnTo>
                      <a:lnTo>
                        <a:pt x="584" y="160"/>
                      </a:lnTo>
                      <a:lnTo>
                        <a:pt x="599" y="150"/>
                      </a:lnTo>
                      <a:lnTo>
                        <a:pt x="614" y="141"/>
                      </a:lnTo>
                      <a:lnTo>
                        <a:pt x="631" y="131"/>
                      </a:lnTo>
                      <a:lnTo>
                        <a:pt x="644" y="125"/>
                      </a:lnTo>
                      <a:lnTo>
                        <a:pt x="660" y="116"/>
                      </a:lnTo>
                      <a:lnTo>
                        <a:pt x="677" y="108"/>
                      </a:lnTo>
                      <a:lnTo>
                        <a:pt x="690" y="99"/>
                      </a:lnTo>
                      <a:lnTo>
                        <a:pt x="705" y="93"/>
                      </a:lnTo>
                      <a:lnTo>
                        <a:pt x="718" y="84"/>
                      </a:lnTo>
                      <a:lnTo>
                        <a:pt x="732" y="76"/>
                      </a:lnTo>
                      <a:lnTo>
                        <a:pt x="745" y="68"/>
                      </a:lnTo>
                      <a:lnTo>
                        <a:pt x="758" y="63"/>
                      </a:lnTo>
                      <a:lnTo>
                        <a:pt x="770" y="55"/>
                      </a:lnTo>
                      <a:lnTo>
                        <a:pt x="781" y="49"/>
                      </a:lnTo>
                      <a:lnTo>
                        <a:pt x="793" y="42"/>
                      </a:lnTo>
                      <a:lnTo>
                        <a:pt x="804" y="38"/>
                      </a:lnTo>
                      <a:lnTo>
                        <a:pt x="813" y="30"/>
                      </a:lnTo>
                      <a:lnTo>
                        <a:pt x="825" y="27"/>
                      </a:lnTo>
                      <a:lnTo>
                        <a:pt x="834" y="21"/>
                      </a:lnTo>
                      <a:lnTo>
                        <a:pt x="844" y="17"/>
                      </a:lnTo>
                      <a:lnTo>
                        <a:pt x="851" y="11"/>
                      </a:lnTo>
                      <a:lnTo>
                        <a:pt x="859" y="6"/>
                      </a:lnTo>
                      <a:lnTo>
                        <a:pt x="867" y="4"/>
                      </a:lnTo>
                      <a:lnTo>
                        <a:pt x="872" y="0"/>
                      </a:lnTo>
                      <a:lnTo>
                        <a:pt x="876" y="4"/>
                      </a:lnTo>
                      <a:lnTo>
                        <a:pt x="880" y="8"/>
                      </a:lnTo>
                      <a:lnTo>
                        <a:pt x="882" y="11"/>
                      </a:lnTo>
                      <a:lnTo>
                        <a:pt x="888" y="17"/>
                      </a:lnTo>
                      <a:lnTo>
                        <a:pt x="891" y="21"/>
                      </a:lnTo>
                      <a:lnTo>
                        <a:pt x="895" y="27"/>
                      </a:lnTo>
                      <a:lnTo>
                        <a:pt x="901" y="30"/>
                      </a:lnTo>
                      <a:lnTo>
                        <a:pt x="905" y="38"/>
                      </a:lnTo>
                      <a:lnTo>
                        <a:pt x="910" y="42"/>
                      </a:lnTo>
                      <a:lnTo>
                        <a:pt x="914" y="49"/>
                      </a:lnTo>
                      <a:lnTo>
                        <a:pt x="920" y="55"/>
                      </a:lnTo>
                      <a:lnTo>
                        <a:pt x="926" y="63"/>
                      </a:lnTo>
                      <a:lnTo>
                        <a:pt x="931" y="68"/>
                      </a:lnTo>
                      <a:lnTo>
                        <a:pt x="937" y="74"/>
                      </a:lnTo>
                      <a:lnTo>
                        <a:pt x="943" y="80"/>
                      </a:lnTo>
                      <a:lnTo>
                        <a:pt x="948" y="85"/>
                      </a:lnTo>
                      <a:lnTo>
                        <a:pt x="952" y="93"/>
                      </a:lnTo>
                      <a:lnTo>
                        <a:pt x="960" y="99"/>
                      </a:lnTo>
                      <a:lnTo>
                        <a:pt x="964" y="106"/>
                      </a:lnTo>
                      <a:lnTo>
                        <a:pt x="971" y="112"/>
                      </a:lnTo>
                      <a:lnTo>
                        <a:pt x="975" y="118"/>
                      </a:lnTo>
                      <a:lnTo>
                        <a:pt x="981" y="123"/>
                      </a:lnTo>
                      <a:lnTo>
                        <a:pt x="985" y="131"/>
                      </a:lnTo>
                      <a:lnTo>
                        <a:pt x="990" y="137"/>
                      </a:lnTo>
                      <a:lnTo>
                        <a:pt x="996" y="142"/>
                      </a:lnTo>
                      <a:lnTo>
                        <a:pt x="1000" y="146"/>
                      </a:lnTo>
                      <a:lnTo>
                        <a:pt x="1004" y="152"/>
                      </a:lnTo>
                      <a:lnTo>
                        <a:pt x="1009" y="156"/>
                      </a:lnTo>
                      <a:lnTo>
                        <a:pt x="1013" y="161"/>
                      </a:lnTo>
                      <a:lnTo>
                        <a:pt x="1017" y="165"/>
                      </a:lnTo>
                      <a:lnTo>
                        <a:pt x="1021" y="169"/>
                      </a:lnTo>
                      <a:lnTo>
                        <a:pt x="1024" y="175"/>
                      </a:lnTo>
                      <a:lnTo>
                        <a:pt x="1017" y="177"/>
                      </a:lnTo>
                      <a:lnTo>
                        <a:pt x="1009" y="182"/>
                      </a:lnTo>
                      <a:lnTo>
                        <a:pt x="1002" y="188"/>
                      </a:lnTo>
                      <a:lnTo>
                        <a:pt x="994" y="194"/>
                      </a:lnTo>
                      <a:lnTo>
                        <a:pt x="985" y="199"/>
                      </a:lnTo>
                      <a:lnTo>
                        <a:pt x="975" y="205"/>
                      </a:lnTo>
                      <a:lnTo>
                        <a:pt x="966" y="211"/>
                      </a:lnTo>
                      <a:lnTo>
                        <a:pt x="954" y="220"/>
                      </a:lnTo>
                      <a:lnTo>
                        <a:pt x="943" y="226"/>
                      </a:lnTo>
                      <a:lnTo>
                        <a:pt x="931" y="234"/>
                      </a:lnTo>
                      <a:lnTo>
                        <a:pt x="920" y="241"/>
                      </a:lnTo>
                      <a:lnTo>
                        <a:pt x="908" y="251"/>
                      </a:lnTo>
                      <a:lnTo>
                        <a:pt x="895" y="258"/>
                      </a:lnTo>
                      <a:lnTo>
                        <a:pt x="882" y="268"/>
                      </a:lnTo>
                      <a:lnTo>
                        <a:pt x="869" y="277"/>
                      </a:lnTo>
                      <a:lnTo>
                        <a:pt x="855" y="285"/>
                      </a:lnTo>
                      <a:lnTo>
                        <a:pt x="840" y="294"/>
                      </a:lnTo>
                      <a:lnTo>
                        <a:pt x="827" y="304"/>
                      </a:lnTo>
                      <a:lnTo>
                        <a:pt x="812" y="313"/>
                      </a:lnTo>
                      <a:lnTo>
                        <a:pt x="796" y="325"/>
                      </a:lnTo>
                      <a:lnTo>
                        <a:pt x="781" y="334"/>
                      </a:lnTo>
                      <a:lnTo>
                        <a:pt x="766" y="344"/>
                      </a:lnTo>
                      <a:lnTo>
                        <a:pt x="751" y="353"/>
                      </a:lnTo>
                      <a:lnTo>
                        <a:pt x="734" y="365"/>
                      </a:lnTo>
                      <a:lnTo>
                        <a:pt x="718" y="374"/>
                      </a:lnTo>
                      <a:lnTo>
                        <a:pt x="701" y="386"/>
                      </a:lnTo>
                      <a:lnTo>
                        <a:pt x="686" y="397"/>
                      </a:lnTo>
                      <a:lnTo>
                        <a:pt x="669" y="408"/>
                      </a:lnTo>
                      <a:lnTo>
                        <a:pt x="652" y="418"/>
                      </a:lnTo>
                      <a:lnTo>
                        <a:pt x="637" y="429"/>
                      </a:lnTo>
                      <a:lnTo>
                        <a:pt x="620" y="441"/>
                      </a:lnTo>
                      <a:lnTo>
                        <a:pt x="604" y="452"/>
                      </a:lnTo>
                      <a:lnTo>
                        <a:pt x="587" y="464"/>
                      </a:lnTo>
                      <a:lnTo>
                        <a:pt x="570" y="473"/>
                      </a:lnTo>
                      <a:lnTo>
                        <a:pt x="553" y="484"/>
                      </a:lnTo>
                      <a:lnTo>
                        <a:pt x="538" y="496"/>
                      </a:lnTo>
                      <a:lnTo>
                        <a:pt x="519" y="507"/>
                      </a:lnTo>
                      <a:lnTo>
                        <a:pt x="504" y="519"/>
                      </a:lnTo>
                      <a:lnTo>
                        <a:pt x="489" y="528"/>
                      </a:lnTo>
                      <a:lnTo>
                        <a:pt x="471" y="540"/>
                      </a:lnTo>
                      <a:lnTo>
                        <a:pt x="456" y="549"/>
                      </a:lnTo>
                      <a:lnTo>
                        <a:pt x="439" y="560"/>
                      </a:lnTo>
                      <a:lnTo>
                        <a:pt x="424" y="570"/>
                      </a:lnTo>
                      <a:lnTo>
                        <a:pt x="409" y="581"/>
                      </a:lnTo>
                      <a:lnTo>
                        <a:pt x="394" y="591"/>
                      </a:lnTo>
                      <a:lnTo>
                        <a:pt x="378" y="600"/>
                      </a:lnTo>
                      <a:lnTo>
                        <a:pt x="363" y="610"/>
                      </a:lnTo>
                      <a:lnTo>
                        <a:pt x="350" y="621"/>
                      </a:lnTo>
                      <a:lnTo>
                        <a:pt x="335" y="629"/>
                      </a:lnTo>
                      <a:lnTo>
                        <a:pt x="321" y="638"/>
                      </a:lnTo>
                      <a:lnTo>
                        <a:pt x="308" y="648"/>
                      </a:lnTo>
                      <a:lnTo>
                        <a:pt x="295" y="657"/>
                      </a:lnTo>
                      <a:lnTo>
                        <a:pt x="281" y="665"/>
                      </a:lnTo>
                      <a:lnTo>
                        <a:pt x="270" y="673"/>
                      </a:lnTo>
                      <a:lnTo>
                        <a:pt x="259" y="680"/>
                      </a:lnTo>
                      <a:lnTo>
                        <a:pt x="247" y="690"/>
                      </a:lnTo>
                      <a:lnTo>
                        <a:pt x="236" y="695"/>
                      </a:lnTo>
                      <a:lnTo>
                        <a:pt x="224" y="703"/>
                      </a:lnTo>
                      <a:lnTo>
                        <a:pt x="215" y="709"/>
                      </a:lnTo>
                      <a:lnTo>
                        <a:pt x="207" y="716"/>
                      </a:lnTo>
                      <a:lnTo>
                        <a:pt x="198" y="722"/>
                      </a:lnTo>
                      <a:lnTo>
                        <a:pt x="188" y="728"/>
                      </a:lnTo>
                      <a:lnTo>
                        <a:pt x="181" y="733"/>
                      </a:lnTo>
                      <a:lnTo>
                        <a:pt x="175" y="739"/>
                      </a:lnTo>
                      <a:close/>
                    </a:path>
                  </a:pathLst>
                </a:custGeom>
                <a:solidFill>
                  <a:srgbClr val="969696"/>
                </a:solidFill>
                <a:ln w="9525">
                  <a:solidFill>
                    <a:schemeClr val="bg1"/>
                  </a:solidFill>
                  <a:round/>
                  <a:headEnd/>
                  <a:tailEnd/>
                </a:ln>
              </p:spPr>
              <p:txBody>
                <a:bodyPr/>
                <a:lstStyle/>
                <a:p>
                  <a:endParaRPr lang="en-US"/>
                </a:p>
              </p:txBody>
            </p:sp>
          </p:grpSp>
        </p:grpSp>
        <p:cxnSp>
          <p:nvCxnSpPr>
            <p:cNvPr id="45083" name="Straight Arrow Connector 7"/>
            <p:cNvCxnSpPr>
              <a:cxnSpLocks noChangeShapeType="1"/>
            </p:cNvCxnSpPr>
            <p:nvPr/>
          </p:nvCxnSpPr>
          <p:spPr bwMode="auto">
            <a:xfrm flipH="1">
              <a:off x="5522976" y="4888504"/>
              <a:ext cx="223225" cy="1588"/>
            </a:xfrm>
            <a:prstGeom prst="straightConnector1">
              <a:avLst/>
            </a:prstGeom>
            <a:noFill/>
            <a:ln w="28575" algn="ctr">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45084" name="Straight Arrow Connector 8"/>
            <p:cNvCxnSpPr>
              <a:cxnSpLocks noChangeShapeType="1"/>
            </p:cNvCxnSpPr>
            <p:nvPr/>
          </p:nvCxnSpPr>
          <p:spPr bwMode="auto">
            <a:xfrm>
              <a:off x="5522976" y="5465064"/>
              <a:ext cx="220177" cy="1588"/>
            </a:xfrm>
            <a:prstGeom prst="straightConnector1">
              <a:avLst/>
            </a:prstGeom>
            <a:noFill/>
            <a:ln w="28575" algn="ctr">
              <a:solidFill>
                <a:schemeClr val="bg1"/>
              </a:solidFill>
              <a:round/>
              <a:headEnd/>
              <a:tailEnd type="triangle" w="med" len="med"/>
            </a:ln>
            <a:extLst>
              <a:ext uri="{909E8E84-426E-40DD-AFC4-6F175D3DCCD1}">
                <a14:hiddenFill xmlns:a14="http://schemas.microsoft.com/office/drawing/2010/main">
                  <a:noFill/>
                </a14:hiddenFill>
              </a:ext>
            </a:extLst>
          </p:spPr>
        </p:cxnSp>
      </p:grpSp>
      <p:grpSp>
        <p:nvGrpSpPr>
          <p:cNvPr id="45064" name="Group 16"/>
          <p:cNvGrpSpPr>
            <a:grpSpLocks/>
          </p:cNvGrpSpPr>
          <p:nvPr/>
        </p:nvGrpSpPr>
        <p:grpSpPr bwMode="auto">
          <a:xfrm>
            <a:off x="6091238" y="1393825"/>
            <a:ext cx="963612" cy="785813"/>
            <a:chOff x="729" y="3059"/>
            <a:chExt cx="607" cy="495"/>
          </a:xfrm>
        </p:grpSpPr>
        <p:grpSp>
          <p:nvGrpSpPr>
            <p:cNvPr id="45066" name="Group 17"/>
            <p:cNvGrpSpPr>
              <a:grpSpLocks/>
            </p:cNvGrpSpPr>
            <p:nvPr/>
          </p:nvGrpSpPr>
          <p:grpSpPr bwMode="auto">
            <a:xfrm>
              <a:off x="836" y="3059"/>
              <a:ext cx="500" cy="495"/>
              <a:chOff x="2064" y="3278"/>
              <a:chExt cx="500" cy="495"/>
            </a:xfrm>
          </p:grpSpPr>
          <p:sp>
            <p:nvSpPr>
              <p:cNvPr id="45077" name="Rectangle 18"/>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45078" name="Rectangle 19"/>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45079" name="AutoShape 20"/>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nvGrpSpPr>
            <p:cNvPr id="45067" name="Group 21"/>
            <p:cNvGrpSpPr>
              <a:grpSpLocks/>
            </p:cNvGrpSpPr>
            <p:nvPr/>
          </p:nvGrpSpPr>
          <p:grpSpPr bwMode="auto">
            <a:xfrm>
              <a:off x="729" y="3122"/>
              <a:ext cx="512" cy="335"/>
              <a:chOff x="4250" y="2059"/>
              <a:chExt cx="438" cy="286"/>
            </a:xfrm>
          </p:grpSpPr>
          <p:sp>
            <p:nvSpPr>
              <p:cNvPr id="45068" name="Freeform 22"/>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69" name="Freeform 23"/>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70" name="Freeform 24"/>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71" name="Freeform 25"/>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72" name="Freeform 26"/>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73" name="Freeform 27"/>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74" name="Freeform 28"/>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75" name="Freeform 29"/>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76" name="Freeform 30"/>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45065" name="Text Box 103"/>
          <p:cNvSpPr txBox="1">
            <a:spLocks noChangeArrowheads="1"/>
          </p:cNvSpPr>
          <p:nvPr/>
        </p:nvSpPr>
        <p:spPr bwMode="auto">
          <a:xfrm>
            <a:off x="1374775" y="2070100"/>
            <a:ext cx="27971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typecode generator</a:t>
            </a:r>
          </a:p>
        </p:txBody>
      </p:sp>
      <p:pic>
        <p:nvPicPr>
          <p:cNvPr id="42" name="Picture 4" descr="C:\Users\trhoades\AppData\Local\Temp\SNAGHTML935a26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0781" y="1086527"/>
            <a:ext cx="668924" cy="40348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C:\Users\trhoades\AppData\Local\Temp\SNAGHTML935a26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0781" y="1688845"/>
            <a:ext cx="668924" cy="4034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|EOS~046|</a:t>
            </a:r>
            <a:endParaRPr lang="en-US" sz="100" dirty="0" err="1" smtClean="0">
              <a:solidFill>
                <a:srgbClr val="FFFFFF"/>
              </a:solidFill>
              <a:latin typeface="Arial"/>
              <a:cs typeface="Calibri" pitchFamily="34" charset="0"/>
            </a:endParaRPr>
          </a:p>
        </p:txBody>
      </p:sp>
      <p:sp>
        <p:nvSpPr>
          <p:cNvPr id="46082" name="Rectangle 2"/>
          <p:cNvSpPr>
            <a:spLocks noGrp="1" noChangeArrowheads="1"/>
          </p:cNvSpPr>
          <p:nvPr>
            <p:ph type="title"/>
          </p:nvPr>
        </p:nvSpPr>
        <p:spPr>
          <a:noFill/>
        </p:spPr>
        <p:txBody>
          <a:bodyPr/>
          <a:lstStyle/>
          <a:p>
            <a:pPr eaLnBrk="1" hangingPunct="1"/>
            <a:r>
              <a:rPr lang="en-US" smtClean="0"/>
              <a:t>Lesson objectives review</a:t>
            </a:r>
          </a:p>
        </p:txBody>
      </p:sp>
      <p:sp>
        <p:nvSpPr>
          <p:cNvPr id="46083" name="Rectangle 3"/>
          <p:cNvSpPr>
            <a:spLocks noGrp="1" noChangeArrowheads="1"/>
          </p:cNvSpPr>
          <p:nvPr>
            <p:ph idx="1"/>
          </p:nvPr>
        </p:nvSpPr>
        <p:spPr/>
        <p:txBody>
          <a:bodyPr/>
          <a:lstStyle/>
          <a:p>
            <a:pPr>
              <a:buFont typeface="Wingdings 3" pitchFamily="18" charset="2"/>
              <a:buNone/>
            </a:pPr>
            <a:r>
              <a:rPr lang="en-US" dirty="0" smtClean="0"/>
              <a:t>You should now be able to:</a:t>
            </a:r>
          </a:p>
          <a:p>
            <a:pPr lvl="1" eaLnBrk="1" hangingPunct="1"/>
            <a:r>
              <a:rPr lang="en-US" dirty="0" smtClean="0"/>
              <a:t>Describe the purpose of the Line of Business model</a:t>
            </a:r>
          </a:p>
          <a:p>
            <a:pPr lvl="1" eaLnBrk="1" hangingPunct="1"/>
            <a:r>
              <a:rPr lang="en-US" dirty="0" smtClean="0"/>
              <a:t>Describe how the LOB </a:t>
            </a:r>
            <a:r>
              <a:rPr lang="en-US" dirty="0" err="1" smtClean="0"/>
              <a:t>typelists</a:t>
            </a:r>
            <a:r>
              <a:rPr lang="en-US" dirty="0" smtClean="0"/>
              <a:t> define the LOB model</a:t>
            </a:r>
          </a:p>
          <a:p>
            <a:pPr lvl="1" eaLnBrk="1" hangingPunct="1"/>
            <a:r>
              <a:rPr lang="en-US" dirty="0" smtClean="0"/>
              <a:t>Configure LOB </a:t>
            </a:r>
            <a:r>
              <a:rPr lang="en-US" dirty="0" err="1" smtClean="0"/>
              <a:t>typelists</a:t>
            </a:r>
            <a:endParaRPr lang="en-US" dirty="0" smtClean="0"/>
          </a:p>
          <a:p>
            <a:pPr lvl="1" eaLnBrk="1" hangingPunct="1"/>
            <a:endParaRPr lang="en-US" dirty="0"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|EOS~047|</a:t>
            </a:r>
            <a:endParaRPr lang="en-US" sz="100" dirty="0" err="1" smtClean="0">
              <a:solidFill>
                <a:srgbClr val="FFFFFF"/>
              </a:solidFill>
              <a:latin typeface="Arial"/>
              <a:cs typeface="Calibri" pitchFamily="34" charset="0"/>
            </a:endParaRPr>
          </a:p>
        </p:txBody>
      </p:sp>
      <p:sp>
        <p:nvSpPr>
          <p:cNvPr id="47106" name="Rectangle 2"/>
          <p:cNvSpPr>
            <a:spLocks noGrp="1" noChangeArrowheads="1"/>
          </p:cNvSpPr>
          <p:nvPr>
            <p:ph type="title"/>
          </p:nvPr>
        </p:nvSpPr>
        <p:spPr>
          <a:noFill/>
        </p:spPr>
        <p:txBody>
          <a:bodyPr/>
          <a:lstStyle/>
          <a:p>
            <a:pPr eaLnBrk="1" hangingPunct="1"/>
            <a:r>
              <a:rPr lang="en-US" smtClean="0"/>
              <a:t>Review questions</a:t>
            </a:r>
          </a:p>
        </p:txBody>
      </p:sp>
      <p:sp>
        <p:nvSpPr>
          <p:cNvPr id="47107" name="Rectangle 45"/>
          <p:cNvSpPr>
            <a:spLocks noGrp="1" noChangeArrowheads="1"/>
          </p:cNvSpPr>
          <p:nvPr>
            <p:ph idx="1"/>
          </p:nvPr>
        </p:nvSpPr>
        <p:spPr/>
        <p:txBody>
          <a:bodyPr/>
          <a:lstStyle/>
          <a:p>
            <a:pPr marL="457200" indent="-457200">
              <a:buFont typeface="Webdings" pitchFamily="18" charset="2"/>
              <a:buAutoNum type="arabicPeriod"/>
            </a:pPr>
            <a:r>
              <a:rPr lang="en-US" dirty="0" smtClean="0"/>
              <a:t>What is the difference between the </a:t>
            </a:r>
            <a:r>
              <a:rPr lang="en-US" dirty="0" err="1" smtClean="0"/>
              <a:t>LossType</a:t>
            </a:r>
            <a:r>
              <a:rPr lang="en-US" dirty="0" smtClean="0"/>
              <a:t> and </a:t>
            </a:r>
            <a:r>
              <a:rPr lang="en-US" dirty="0" err="1" smtClean="0"/>
              <a:t>LOBCode</a:t>
            </a:r>
            <a:r>
              <a:rPr lang="en-US" dirty="0" smtClean="0"/>
              <a:t> </a:t>
            </a:r>
            <a:r>
              <a:rPr lang="en-US" dirty="0" err="1" smtClean="0"/>
              <a:t>typelists</a:t>
            </a:r>
            <a:r>
              <a:rPr lang="en-US" dirty="0" smtClean="0"/>
              <a:t>?</a:t>
            </a:r>
          </a:p>
          <a:p>
            <a:pPr marL="457200" indent="-457200">
              <a:buFont typeface="Webdings" pitchFamily="18" charset="2"/>
              <a:buAutoNum type="arabicPeriod"/>
            </a:pPr>
            <a:r>
              <a:rPr lang="en-US" dirty="0" smtClean="0"/>
              <a:t>What is the primary purpose of an </a:t>
            </a:r>
            <a:r>
              <a:rPr lang="en-US" dirty="0" err="1" smtClean="0"/>
              <a:t>ExposureType</a:t>
            </a:r>
            <a:r>
              <a:rPr lang="en-US" dirty="0" smtClean="0"/>
              <a:t>? Name an exposure type which could map to multiple coverages.</a:t>
            </a:r>
          </a:p>
          <a:p>
            <a:pPr marL="457200" indent="-457200">
              <a:buFont typeface="Webdings" pitchFamily="18" charset="2"/>
              <a:buAutoNum type="arabicPeriod"/>
            </a:pPr>
            <a:r>
              <a:rPr lang="en-US" dirty="0" err="1" smtClean="0"/>
              <a:t>Typecodes</a:t>
            </a:r>
            <a:r>
              <a:rPr lang="en-US" dirty="0" smtClean="0"/>
              <a:t> at one LOB level can have only one parent and only one child. Which level is it? Why is this true?</a:t>
            </a:r>
          </a:p>
          <a:p>
            <a:pPr marL="457200" indent="-457200">
              <a:buFont typeface="Webdings" pitchFamily="18" charset="2"/>
              <a:buAutoNum type="arabicPeriod"/>
            </a:pPr>
            <a:r>
              <a:rPr lang="en-US" dirty="0" smtClean="0"/>
              <a:t>Where would you go in the </a:t>
            </a:r>
            <a:r>
              <a:rPr lang="en-US" dirty="0" err="1" smtClean="0"/>
              <a:t>LOBCode</a:t>
            </a:r>
            <a:r>
              <a:rPr lang="en-US" dirty="0" smtClean="0"/>
              <a:t> typelist to associate an existing Policy Type of "</a:t>
            </a:r>
            <a:r>
              <a:rPr lang="en-US" dirty="0" err="1" smtClean="0"/>
              <a:t>BusinessOwners</a:t>
            </a:r>
            <a:r>
              <a:rPr lang="en-US" dirty="0" smtClean="0"/>
              <a:t>” to an existing coverage of "Directors and Officers"?</a:t>
            </a:r>
          </a:p>
          <a:p>
            <a:pPr marL="457200" indent="-457200">
              <a:buFont typeface="Webdings" pitchFamily="18" charset="2"/>
              <a:buAutoNum type="arabicPeriod"/>
            </a:pPr>
            <a:r>
              <a:rPr lang="en-US" dirty="0" smtClean="0"/>
              <a:t>When you retire or delete a </a:t>
            </a:r>
            <a:r>
              <a:rPr lang="en-US" dirty="0" err="1" smtClean="0"/>
              <a:t>typecode</a:t>
            </a:r>
            <a:r>
              <a:rPr lang="en-US" dirty="0" smtClean="0"/>
              <a:t>:</a:t>
            </a:r>
          </a:p>
          <a:p>
            <a:pPr marL="933450" lvl="1" indent="-419100">
              <a:buFont typeface="Webdings" pitchFamily="18" charset="2"/>
              <a:buAutoNum type="alphaLcParenR"/>
            </a:pPr>
            <a:r>
              <a:rPr lang="en-US" dirty="0" smtClean="0"/>
              <a:t>Can new objects use the value?</a:t>
            </a:r>
          </a:p>
          <a:p>
            <a:pPr marL="933450" lvl="1" indent="-419100">
              <a:buFont typeface="Webdings" pitchFamily="18" charset="2"/>
              <a:buAutoNum type="alphaLcParenR"/>
            </a:pPr>
            <a:r>
              <a:rPr lang="en-US" dirty="0" smtClean="0"/>
              <a:t>Can existing objects that use the value be displayed?</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|EOS~048|</a:t>
            </a:r>
            <a:endParaRPr lang="en-US" sz="100" dirty="0" err="1" smtClean="0">
              <a:solidFill>
                <a:srgbClr val="FFFFFF"/>
              </a:solidFill>
              <a:latin typeface="Arial"/>
              <a:cs typeface="Calibri" pitchFamily="34" charset="0"/>
            </a:endParaRPr>
          </a:p>
        </p:txBody>
      </p:sp>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315827453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|EOS~005|</a:t>
            </a:r>
            <a:endParaRPr lang="en-US" sz="100" dirty="0" err="1" smtClean="0">
              <a:solidFill>
                <a:srgbClr val="FFFFFF"/>
              </a:solidFill>
              <a:latin typeface="Arial"/>
              <a:cs typeface="Calibri" pitchFamily="34" charset="0"/>
            </a:endParaRPr>
          </a:p>
        </p:txBody>
      </p:sp>
      <p:sp>
        <p:nvSpPr>
          <p:cNvPr id="8194" name="Rectangle 3"/>
          <p:cNvSpPr>
            <a:spLocks noGrp="1" noChangeArrowheads="1"/>
          </p:cNvSpPr>
          <p:nvPr>
            <p:ph type="title"/>
          </p:nvPr>
        </p:nvSpPr>
        <p:spPr/>
        <p:txBody>
          <a:bodyPr/>
          <a:lstStyle/>
          <a:p>
            <a:pPr eaLnBrk="1" hangingPunct="1"/>
            <a:r>
              <a:rPr lang="en-US" smtClean="0"/>
              <a:t>Loss type</a:t>
            </a:r>
          </a:p>
        </p:txBody>
      </p:sp>
      <p:sp>
        <p:nvSpPr>
          <p:cNvPr id="8195" name="Text Box 87"/>
          <p:cNvSpPr txBox="1">
            <a:spLocks noChangeArrowheads="1"/>
          </p:cNvSpPr>
          <p:nvPr/>
        </p:nvSpPr>
        <p:spPr bwMode="auto">
          <a:xfrm>
            <a:off x="428625" y="1438275"/>
            <a:ext cx="1565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LossType</a:t>
            </a:r>
          </a:p>
        </p:txBody>
      </p:sp>
      <p:sp>
        <p:nvSpPr>
          <p:cNvPr id="8196" name="Rectangle 90"/>
          <p:cNvSpPr>
            <a:spLocks noChangeArrowheads="1"/>
          </p:cNvSpPr>
          <p:nvPr/>
        </p:nvSpPr>
        <p:spPr bwMode="auto">
          <a:xfrm>
            <a:off x="495300" y="4816475"/>
            <a:ext cx="83185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High-level category of loss</a:t>
            </a:r>
          </a:p>
          <a:p>
            <a:pPr marL="628650" lvl="1" indent="-228600" algn="l" eaLnBrk="0" hangingPunct="0">
              <a:spcBef>
                <a:spcPct val="20000"/>
              </a:spcBef>
              <a:spcAft>
                <a:spcPct val="0"/>
              </a:spcAft>
              <a:buClr>
                <a:srgbClr val="0146AD"/>
              </a:buClr>
              <a:buSzPct val="90000"/>
              <a:buFont typeface="Wingdings 2" pitchFamily="18" charset="2"/>
              <a:buChar char=""/>
            </a:pPr>
            <a:r>
              <a:rPr lang="en-US" sz="2200" b="0">
                <a:solidFill>
                  <a:schemeClr val="bg1"/>
                </a:solidFill>
              </a:rPr>
              <a:t>Ties together policies, coverages, and claims that deal with similar losses</a:t>
            </a:r>
          </a:p>
          <a:p>
            <a:pPr marL="628650" lvl="1" indent="-228600" algn="l" eaLnBrk="0" hangingPunct="0">
              <a:spcBef>
                <a:spcPct val="20000"/>
              </a:spcBef>
              <a:spcAft>
                <a:spcPct val="0"/>
              </a:spcAft>
              <a:buClr>
                <a:srgbClr val="0146AD"/>
              </a:buClr>
              <a:buSzPct val="90000"/>
              <a:buFont typeface="Wingdings 2" pitchFamily="18" charset="2"/>
              <a:buChar char=""/>
            </a:pPr>
            <a:r>
              <a:rPr lang="en-US" sz="2200" b="0">
                <a:solidFill>
                  <a:schemeClr val="bg1"/>
                </a:solidFill>
              </a:rPr>
              <a:t>Useful for dynamic generation of UI and reporting</a:t>
            </a:r>
          </a:p>
        </p:txBody>
      </p:sp>
      <p:sp>
        <p:nvSpPr>
          <p:cNvPr id="8197" name="Line 87"/>
          <p:cNvSpPr>
            <a:spLocks noChangeShapeType="1"/>
          </p:cNvSpPr>
          <p:nvPr/>
        </p:nvSpPr>
        <p:spPr bwMode="auto">
          <a:xfrm flipH="1">
            <a:off x="6915150" y="1962150"/>
            <a:ext cx="361950" cy="15144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198" name="Line 167"/>
          <p:cNvSpPr>
            <a:spLocks noChangeShapeType="1"/>
          </p:cNvSpPr>
          <p:nvPr/>
        </p:nvSpPr>
        <p:spPr bwMode="auto">
          <a:xfrm>
            <a:off x="7267575" y="1981200"/>
            <a:ext cx="466725" cy="15049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199" name="Line 107"/>
          <p:cNvSpPr>
            <a:spLocks noChangeShapeType="1"/>
          </p:cNvSpPr>
          <p:nvPr/>
        </p:nvSpPr>
        <p:spPr bwMode="auto">
          <a:xfrm flipH="1">
            <a:off x="2967019" y="2043113"/>
            <a:ext cx="41275" cy="14430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0" name="Line 107"/>
          <p:cNvSpPr>
            <a:spLocks noChangeShapeType="1"/>
          </p:cNvSpPr>
          <p:nvPr/>
        </p:nvSpPr>
        <p:spPr bwMode="auto">
          <a:xfrm flipH="1">
            <a:off x="2244706" y="2019300"/>
            <a:ext cx="771525" cy="145732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8201" name="Group 5"/>
          <p:cNvGrpSpPr>
            <a:grpSpLocks/>
          </p:cNvGrpSpPr>
          <p:nvPr/>
        </p:nvGrpSpPr>
        <p:grpSpPr bwMode="auto">
          <a:xfrm>
            <a:off x="1982769" y="3475038"/>
            <a:ext cx="657225" cy="739775"/>
            <a:chOff x="2324" y="435"/>
            <a:chExt cx="933" cy="1052"/>
          </a:xfrm>
        </p:grpSpPr>
        <p:sp>
          <p:nvSpPr>
            <p:cNvPr id="8286" name="AutoShape 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87" name="Freeform 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88" name="Freeform 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89" name="Freeform 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8290" name="Group 10"/>
            <p:cNvGrpSpPr>
              <a:grpSpLocks/>
            </p:cNvGrpSpPr>
            <p:nvPr/>
          </p:nvGrpSpPr>
          <p:grpSpPr bwMode="auto">
            <a:xfrm>
              <a:off x="2895" y="955"/>
              <a:ext cx="349" cy="510"/>
              <a:chOff x="2784" y="3210"/>
              <a:chExt cx="523" cy="772"/>
            </a:xfrm>
          </p:grpSpPr>
          <p:sp>
            <p:nvSpPr>
              <p:cNvPr id="8291" name="AutoShape 1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92" name="AutoShape 1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93" name="AutoShape 1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94" name="Oval 1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8202" name="Text Box 15"/>
          <p:cNvSpPr txBox="1">
            <a:spLocks noChangeArrowheads="1"/>
          </p:cNvSpPr>
          <p:nvPr/>
        </p:nvSpPr>
        <p:spPr bwMode="auto">
          <a:xfrm>
            <a:off x="873106" y="3544888"/>
            <a:ext cx="10795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Personal</a:t>
            </a:r>
            <a:br>
              <a:rPr lang="en-US" sz="1600">
                <a:solidFill>
                  <a:schemeClr val="bg1"/>
                </a:solidFill>
              </a:rPr>
            </a:br>
            <a:r>
              <a:rPr lang="en-US" sz="1600">
                <a:solidFill>
                  <a:schemeClr val="bg1"/>
                </a:solidFill>
              </a:rPr>
              <a:t>Auto</a:t>
            </a:r>
          </a:p>
        </p:txBody>
      </p:sp>
      <p:grpSp>
        <p:nvGrpSpPr>
          <p:cNvPr id="8203" name="Group 16"/>
          <p:cNvGrpSpPr>
            <a:grpSpLocks/>
          </p:cNvGrpSpPr>
          <p:nvPr/>
        </p:nvGrpSpPr>
        <p:grpSpPr bwMode="auto">
          <a:xfrm>
            <a:off x="2755881" y="3475038"/>
            <a:ext cx="657225" cy="739775"/>
            <a:chOff x="2324" y="435"/>
            <a:chExt cx="933" cy="1052"/>
          </a:xfrm>
        </p:grpSpPr>
        <p:sp>
          <p:nvSpPr>
            <p:cNvPr id="8277" name="AutoShape 17"/>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78" name="Freeform 18"/>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79" name="Freeform 19"/>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80" name="Freeform 20"/>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8281" name="Group 21"/>
            <p:cNvGrpSpPr>
              <a:grpSpLocks/>
            </p:cNvGrpSpPr>
            <p:nvPr/>
          </p:nvGrpSpPr>
          <p:grpSpPr bwMode="auto">
            <a:xfrm>
              <a:off x="2895" y="955"/>
              <a:ext cx="349" cy="510"/>
              <a:chOff x="2784" y="3210"/>
              <a:chExt cx="523" cy="772"/>
            </a:xfrm>
          </p:grpSpPr>
          <p:sp>
            <p:nvSpPr>
              <p:cNvPr id="8282" name="AutoShape 2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83" name="AutoShape 2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84" name="AutoShape 2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85" name="Oval 2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8204" name="Text Box 26"/>
          <p:cNvSpPr txBox="1">
            <a:spLocks noChangeArrowheads="1"/>
          </p:cNvSpPr>
          <p:nvPr/>
        </p:nvSpPr>
        <p:spPr bwMode="auto">
          <a:xfrm>
            <a:off x="3444856" y="3544888"/>
            <a:ext cx="13634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chemeClr val="bg1"/>
                </a:solidFill>
              </a:rPr>
              <a:t>Commercial Auto</a:t>
            </a:r>
            <a:endParaRPr lang="en-US" sz="1600" dirty="0">
              <a:solidFill>
                <a:schemeClr val="bg1"/>
              </a:solidFill>
            </a:endParaRPr>
          </a:p>
        </p:txBody>
      </p:sp>
      <p:sp>
        <p:nvSpPr>
          <p:cNvPr id="8205" name="AutoShape 27"/>
          <p:cNvSpPr>
            <a:spLocks noChangeArrowheads="1"/>
          </p:cNvSpPr>
          <p:nvPr/>
        </p:nvSpPr>
        <p:spPr bwMode="auto">
          <a:xfrm rot="-5400000">
            <a:off x="6726238" y="11414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06" name="AutoShape 28"/>
          <p:cNvSpPr>
            <a:spLocks noChangeArrowheads="1"/>
          </p:cNvSpPr>
          <p:nvPr/>
        </p:nvSpPr>
        <p:spPr bwMode="auto">
          <a:xfrm rot="-5400000">
            <a:off x="6821488" y="123666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07" name="AutoShape 29"/>
          <p:cNvSpPr>
            <a:spLocks noChangeArrowheads="1"/>
          </p:cNvSpPr>
          <p:nvPr/>
        </p:nvSpPr>
        <p:spPr bwMode="auto">
          <a:xfrm rot="-5400000">
            <a:off x="6902450" y="1346200"/>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8208" name="Group 30"/>
          <p:cNvGrpSpPr>
            <a:grpSpLocks/>
          </p:cNvGrpSpPr>
          <p:nvPr/>
        </p:nvGrpSpPr>
        <p:grpSpPr bwMode="auto">
          <a:xfrm>
            <a:off x="6951663" y="1350963"/>
            <a:ext cx="568325" cy="474662"/>
            <a:chOff x="2940" y="226"/>
            <a:chExt cx="1120" cy="935"/>
          </a:xfrm>
        </p:grpSpPr>
        <p:sp>
          <p:nvSpPr>
            <p:cNvPr id="8257" name="Freeform 31"/>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8258" name="Group 32"/>
            <p:cNvGrpSpPr>
              <a:grpSpLocks/>
            </p:cNvGrpSpPr>
            <p:nvPr/>
          </p:nvGrpSpPr>
          <p:grpSpPr bwMode="auto">
            <a:xfrm>
              <a:off x="3341" y="722"/>
              <a:ext cx="274" cy="423"/>
              <a:chOff x="3396" y="861"/>
              <a:chExt cx="184" cy="284"/>
            </a:xfrm>
          </p:grpSpPr>
          <p:sp>
            <p:nvSpPr>
              <p:cNvPr id="8274" name="Rectangle 33"/>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75" name="Rectangle 34"/>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76" name="Freeform 35"/>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259" name="Group 36"/>
            <p:cNvGrpSpPr>
              <a:grpSpLocks/>
            </p:cNvGrpSpPr>
            <p:nvPr/>
          </p:nvGrpSpPr>
          <p:grpSpPr bwMode="auto">
            <a:xfrm>
              <a:off x="3171" y="400"/>
              <a:ext cx="127" cy="177"/>
              <a:chOff x="2797" y="1581"/>
              <a:chExt cx="49" cy="68"/>
            </a:xfrm>
          </p:grpSpPr>
          <p:sp>
            <p:nvSpPr>
              <p:cNvPr id="8270" name="Rectangle 37"/>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71" name="Rectangle 38"/>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72" name="Rectangle 39"/>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73" name="Rectangle 40"/>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8260" name="Group 41"/>
            <p:cNvGrpSpPr>
              <a:grpSpLocks/>
            </p:cNvGrpSpPr>
            <p:nvPr/>
          </p:nvGrpSpPr>
          <p:grpSpPr bwMode="auto">
            <a:xfrm>
              <a:off x="3684" y="400"/>
              <a:ext cx="127" cy="177"/>
              <a:chOff x="2797" y="1581"/>
              <a:chExt cx="49" cy="68"/>
            </a:xfrm>
          </p:grpSpPr>
          <p:sp>
            <p:nvSpPr>
              <p:cNvPr id="8266" name="Rectangle 42"/>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67" name="Rectangle 43"/>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68" name="Rectangle 44"/>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69" name="Rectangle 45"/>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8261" name="Group 46"/>
            <p:cNvGrpSpPr>
              <a:grpSpLocks/>
            </p:cNvGrpSpPr>
            <p:nvPr/>
          </p:nvGrpSpPr>
          <p:grpSpPr bwMode="auto">
            <a:xfrm>
              <a:off x="3420" y="400"/>
              <a:ext cx="127" cy="177"/>
              <a:chOff x="2797" y="1581"/>
              <a:chExt cx="49" cy="68"/>
            </a:xfrm>
          </p:grpSpPr>
          <p:sp>
            <p:nvSpPr>
              <p:cNvPr id="8262" name="Rectangle 47"/>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63" name="Rectangle 48"/>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64" name="Rectangle 49"/>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65" name="Rectangle 50"/>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8209" name="Group 51"/>
          <p:cNvGrpSpPr>
            <a:grpSpLocks/>
          </p:cNvGrpSpPr>
          <p:nvPr/>
        </p:nvGrpSpPr>
        <p:grpSpPr bwMode="auto">
          <a:xfrm>
            <a:off x="7342188" y="1671638"/>
            <a:ext cx="244475" cy="358775"/>
            <a:chOff x="2784" y="3210"/>
            <a:chExt cx="523" cy="772"/>
          </a:xfrm>
        </p:grpSpPr>
        <p:sp>
          <p:nvSpPr>
            <p:cNvPr id="8253" name="AutoShape 5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54" name="AutoShape 5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55" name="AutoShape 5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56" name="Oval 5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8210" name="AutoShape 56"/>
          <p:cNvSpPr>
            <a:spLocks noChangeArrowheads="1"/>
          </p:cNvSpPr>
          <p:nvPr/>
        </p:nvSpPr>
        <p:spPr bwMode="auto">
          <a:xfrm rot="-5400000">
            <a:off x="2581256" y="11414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11" name="AutoShape 57"/>
          <p:cNvSpPr>
            <a:spLocks noChangeArrowheads="1"/>
          </p:cNvSpPr>
          <p:nvPr/>
        </p:nvSpPr>
        <p:spPr bwMode="auto">
          <a:xfrm rot="-5400000">
            <a:off x="2676506" y="123666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12" name="AutoShape 58"/>
          <p:cNvSpPr>
            <a:spLocks noChangeArrowheads="1"/>
          </p:cNvSpPr>
          <p:nvPr/>
        </p:nvSpPr>
        <p:spPr bwMode="auto">
          <a:xfrm rot="-5400000">
            <a:off x="2757469" y="1346200"/>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8213" name="Group 59"/>
          <p:cNvGrpSpPr>
            <a:grpSpLocks/>
          </p:cNvGrpSpPr>
          <p:nvPr/>
        </p:nvGrpSpPr>
        <p:grpSpPr bwMode="auto">
          <a:xfrm>
            <a:off x="2846369" y="1344613"/>
            <a:ext cx="460375" cy="400050"/>
            <a:chOff x="2340" y="2369"/>
            <a:chExt cx="399" cy="348"/>
          </a:xfrm>
        </p:grpSpPr>
        <p:sp>
          <p:nvSpPr>
            <p:cNvPr id="8243" name="Freeform 60"/>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4" name="Freeform 61"/>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5" name="Freeform 62"/>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6" name="Freeform 63"/>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7" name="Freeform 64"/>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8" name="Freeform 65"/>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49" name="Freeform 66"/>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0" name="Freeform 67"/>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1" name="Freeform 68"/>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2" name="Freeform 69"/>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214" name="Group 70"/>
          <p:cNvGrpSpPr>
            <a:grpSpLocks/>
          </p:cNvGrpSpPr>
          <p:nvPr/>
        </p:nvGrpSpPr>
        <p:grpSpPr bwMode="auto">
          <a:xfrm>
            <a:off x="3197206" y="1671638"/>
            <a:ext cx="244475" cy="358775"/>
            <a:chOff x="2784" y="3210"/>
            <a:chExt cx="523" cy="772"/>
          </a:xfrm>
        </p:grpSpPr>
        <p:sp>
          <p:nvSpPr>
            <p:cNvPr id="8239" name="AutoShape 7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40" name="AutoShape 7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41" name="AutoShape 7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42" name="Oval 7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8215" name="Group 75"/>
          <p:cNvGrpSpPr>
            <a:grpSpLocks/>
          </p:cNvGrpSpPr>
          <p:nvPr/>
        </p:nvGrpSpPr>
        <p:grpSpPr bwMode="auto">
          <a:xfrm>
            <a:off x="6645275" y="3475038"/>
            <a:ext cx="657225" cy="739775"/>
            <a:chOff x="2324" y="435"/>
            <a:chExt cx="933" cy="1052"/>
          </a:xfrm>
        </p:grpSpPr>
        <p:sp>
          <p:nvSpPr>
            <p:cNvPr id="8230" name="AutoShape 7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31" name="Freeform 7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32" name="Freeform 7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33" name="Freeform 7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8234" name="Group 80"/>
            <p:cNvGrpSpPr>
              <a:grpSpLocks/>
            </p:cNvGrpSpPr>
            <p:nvPr/>
          </p:nvGrpSpPr>
          <p:grpSpPr bwMode="auto">
            <a:xfrm>
              <a:off x="2895" y="955"/>
              <a:ext cx="349" cy="510"/>
              <a:chOff x="2784" y="3210"/>
              <a:chExt cx="523" cy="772"/>
            </a:xfrm>
          </p:grpSpPr>
          <p:sp>
            <p:nvSpPr>
              <p:cNvPr id="8235" name="AutoShape 8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36" name="AutoShape 8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37" name="AutoShape 8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38" name="Oval 8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8216" name="Text Box 85"/>
          <p:cNvSpPr txBox="1">
            <a:spLocks noChangeArrowheads="1"/>
          </p:cNvSpPr>
          <p:nvPr/>
        </p:nvSpPr>
        <p:spPr bwMode="auto">
          <a:xfrm>
            <a:off x="5381625" y="3544888"/>
            <a:ext cx="12382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Commercial Property</a:t>
            </a:r>
          </a:p>
        </p:txBody>
      </p:sp>
      <p:grpSp>
        <p:nvGrpSpPr>
          <p:cNvPr id="8217" name="Group 168"/>
          <p:cNvGrpSpPr>
            <a:grpSpLocks/>
          </p:cNvGrpSpPr>
          <p:nvPr/>
        </p:nvGrpSpPr>
        <p:grpSpPr bwMode="auto">
          <a:xfrm>
            <a:off x="7415213" y="3475038"/>
            <a:ext cx="657225" cy="739775"/>
            <a:chOff x="2324" y="435"/>
            <a:chExt cx="933" cy="1052"/>
          </a:xfrm>
        </p:grpSpPr>
        <p:sp>
          <p:nvSpPr>
            <p:cNvPr id="8221" name="AutoShape 16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8222" name="Freeform 17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23" name="Freeform 17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8224" name="Freeform 17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8225" name="Group 173"/>
            <p:cNvGrpSpPr>
              <a:grpSpLocks/>
            </p:cNvGrpSpPr>
            <p:nvPr/>
          </p:nvGrpSpPr>
          <p:grpSpPr bwMode="auto">
            <a:xfrm>
              <a:off x="2895" y="955"/>
              <a:ext cx="349" cy="510"/>
              <a:chOff x="2784" y="3210"/>
              <a:chExt cx="523" cy="772"/>
            </a:xfrm>
          </p:grpSpPr>
          <p:sp>
            <p:nvSpPr>
              <p:cNvPr id="8226" name="AutoShape 17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27" name="AutoShape 17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8228" name="AutoShape 17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29" name="Oval 17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8218" name="Text Box 178"/>
          <p:cNvSpPr txBox="1">
            <a:spLocks noChangeArrowheads="1"/>
          </p:cNvSpPr>
          <p:nvPr/>
        </p:nvSpPr>
        <p:spPr bwMode="auto">
          <a:xfrm>
            <a:off x="8113713" y="3544888"/>
            <a:ext cx="8001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rPr>
              <a:t>Inland</a:t>
            </a:r>
            <a:br>
              <a:rPr lang="en-US" sz="1600" dirty="0">
                <a:solidFill>
                  <a:schemeClr val="bg1"/>
                </a:solidFill>
              </a:rPr>
            </a:br>
            <a:r>
              <a:rPr lang="en-US" sz="1600" dirty="0">
                <a:solidFill>
                  <a:schemeClr val="bg1"/>
                </a:solidFill>
              </a:rPr>
              <a:t>Marine</a:t>
            </a:r>
          </a:p>
        </p:txBody>
      </p:sp>
      <p:sp>
        <p:nvSpPr>
          <p:cNvPr id="8219" name="Text Box 181"/>
          <p:cNvSpPr txBox="1">
            <a:spLocks noChangeArrowheads="1"/>
          </p:cNvSpPr>
          <p:nvPr/>
        </p:nvSpPr>
        <p:spPr bwMode="auto">
          <a:xfrm>
            <a:off x="7664450" y="14382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Property</a:t>
            </a:r>
          </a:p>
        </p:txBody>
      </p:sp>
      <p:sp>
        <p:nvSpPr>
          <p:cNvPr id="8220" name="Text Box 182"/>
          <p:cNvSpPr txBox="1">
            <a:spLocks noChangeArrowheads="1"/>
          </p:cNvSpPr>
          <p:nvPr/>
        </p:nvSpPr>
        <p:spPr bwMode="auto">
          <a:xfrm>
            <a:off x="3530581" y="1438275"/>
            <a:ext cx="595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Auto</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|EOS~006|</a:t>
            </a:r>
            <a:endParaRPr lang="en-US" sz="100" dirty="0" err="1" smtClean="0">
              <a:solidFill>
                <a:srgbClr val="FFFFFF"/>
              </a:solidFill>
              <a:latin typeface="Arial"/>
              <a:cs typeface="Calibri" pitchFamily="34" charset="0"/>
            </a:endParaRPr>
          </a:p>
        </p:txBody>
      </p:sp>
      <p:sp>
        <p:nvSpPr>
          <p:cNvPr id="9218" name="Line 87"/>
          <p:cNvSpPr>
            <a:spLocks noChangeShapeType="1"/>
          </p:cNvSpPr>
          <p:nvPr/>
        </p:nvSpPr>
        <p:spPr bwMode="auto">
          <a:xfrm flipH="1">
            <a:off x="6877050" y="1962150"/>
            <a:ext cx="400050" cy="4762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19" name="Line 167"/>
          <p:cNvSpPr>
            <a:spLocks noChangeShapeType="1"/>
          </p:cNvSpPr>
          <p:nvPr/>
        </p:nvSpPr>
        <p:spPr bwMode="auto">
          <a:xfrm>
            <a:off x="7267575" y="1981200"/>
            <a:ext cx="381000" cy="4572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0" name="Line 107"/>
          <p:cNvSpPr>
            <a:spLocks noChangeShapeType="1"/>
          </p:cNvSpPr>
          <p:nvPr/>
        </p:nvSpPr>
        <p:spPr bwMode="auto">
          <a:xfrm flipH="1">
            <a:off x="4086225" y="2043113"/>
            <a:ext cx="11113" cy="385762"/>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1" name="Line 107"/>
          <p:cNvSpPr>
            <a:spLocks noChangeShapeType="1"/>
          </p:cNvSpPr>
          <p:nvPr/>
        </p:nvSpPr>
        <p:spPr bwMode="auto">
          <a:xfrm flipH="1">
            <a:off x="3381375" y="2019300"/>
            <a:ext cx="723900" cy="4095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2" name="Line 179"/>
          <p:cNvSpPr>
            <a:spLocks noChangeShapeType="1"/>
          </p:cNvSpPr>
          <p:nvPr/>
        </p:nvSpPr>
        <p:spPr bwMode="auto">
          <a:xfrm>
            <a:off x="3354388" y="3028950"/>
            <a:ext cx="0" cy="4508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3" name="Line 180"/>
          <p:cNvSpPr>
            <a:spLocks noChangeShapeType="1"/>
          </p:cNvSpPr>
          <p:nvPr/>
        </p:nvSpPr>
        <p:spPr bwMode="auto">
          <a:xfrm>
            <a:off x="4137025" y="3027363"/>
            <a:ext cx="0" cy="4508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4" name="Line 179"/>
          <p:cNvSpPr>
            <a:spLocks noChangeShapeType="1"/>
          </p:cNvSpPr>
          <p:nvPr/>
        </p:nvSpPr>
        <p:spPr bwMode="auto">
          <a:xfrm>
            <a:off x="6907213" y="3028950"/>
            <a:ext cx="0" cy="4508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5" name="Line 180"/>
          <p:cNvSpPr>
            <a:spLocks noChangeShapeType="1"/>
          </p:cNvSpPr>
          <p:nvPr/>
        </p:nvSpPr>
        <p:spPr bwMode="auto">
          <a:xfrm>
            <a:off x="7689850" y="3027363"/>
            <a:ext cx="0" cy="45085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6" name="Rectangle 2"/>
          <p:cNvSpPr>
            <a:spLocks noGrp="1" noChangeArrowheads="1"/>
          </p:cNvSpPr>
          <p:nvPr>
            <p:ph type="title"/>
          </p:nvPr>
        </p:nvSpPr>
        <p:spPr/>
        <p:txBody>
          <a:bodyPr/>
          <a:lstStyle/>
          <a:p>
            <a:pPr eaLnBrk="1" hangingPunct="1"/>
            <a:r>
              <a:rPr lang="en-US" smtClean="0"/>
              <a:t>LOB code</a:t>
            </a:r>
          </a:p>
        </p:txBody>
      </p:sp>
      <p:sp>
        <p:nvSpPr>
          <p:cNvPr id="9227" name="Rectangle 3"/>
          <p:cNvSpPr>
            <a:spLocks noGrp="1" noChangeArrowheads="1"/>
          </p:cNvSpPr>
          <p:nvPr>
            <p:ph idx="1"/>
          </p:nvPr>
        </p:nvSpPr>
        <p:spPr>
          <a:xfrm>
            <a:off x="519113" y="4724400"/>
            <a:ext cx="8318500" cy="1665288"/>
          </a:xfrm>
        </p:spPr>
        <p:txBody>
          <a:bodyPr/>
          <a:lstStyle/>
          <a:p>
            <a:pPr>
              <a:buFont typeface="Arial" charset="0"/>
              <a:buChar char="•"/>
            </a:pPr>
            <a:r>
              <a:rPr lang="en-US" smtClean="0"/>
              <a:t>Additional layer below LossType</a:t>
            </a:r>
          </a:p>
          <a:p>
            <a:pPr lvl="1"/>
            <a:r>
              <a:rPr lang="en-US" smtClean="0"/>
              <a:t>More granular level than loss type for reporting purposes</a:t>
            </a:r>
          </a:p>
          <a:p>
            <a:pPr lvl="1"/>
            <a:r>
              <a:rPr lang="en-US" smtClean="0"/>
              <a:t>LOB code references a business categorization</a:t>
            </a:r>
          </a:p>
          <a:p>
            <a:pPr lvl="2"/>
            <a:r>
              <a:rPr lang="en-US" smtClean="0"/>
              <a:t>Not as commonly used as determinant for claims handling</a:t>
            </a:r>
          </a:p>
        </p:txBody>
      </p:sp>
      <p:grpSp>
        <p:nvGrpSpPr>
          <p:cNvPr id="9228" name="Group 5"/>
          <p:cNvGrpSpPr>
            <a:grpSpLocks/>
          </p:cNvGrpSpPr>
          <p:nvPr/>
        </p:nvGrpSpPr>
        <p:grpSpPr bwMode="auto">
          <a:xfrm>
            <a:off x="3071813" y="3475038"/>
            <a:ext cx="657225" cy="739775"/>
            <a:chOff x="2324" y="435"/>
            <a:chExt cx="933" cy="1052"/>
          </a:xfrm>
        </p:grpSpPr>
        <p:sp>
          <p:nvSpPr>
            <p:cNvPr id="9411" name="AutoShape 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412" name="Freeform 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413" name="Freeform 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414" name="Freeform 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9415" name="Group 10"/>
            <p:cNvGrpSpPr>
              <a:grpSpLocks/>
            </p:cNvGrpSpPr>
            <p:nvPr/>
          </p:nvGrpSpPr>
          <p:grpSpPr bwMode="auto">
            <a:xfrm>
              <a:off x="2889" y="957"/>
              <a:ext cx="348" cy="510"/>
              <a:chOff x="2784" y="3210"/>
              <a:chExt cx="523" cy="772"/>
            </a:xfrm>
          </p:grpSpPr>
          <p:sp>
            <p:nvSpPr>
              <p:cNvPr id="9416" name="AutoShape 1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417" name="AutoShape 1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418" name="AutoShape 1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419" name="Oval 1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9229" name="Text Box 15"/>
          <p:cNvSpPr txBox="1">
            <a:spLocks noChangeArrowheads="1"/>
          </p:cNvSpPr>
          <p:nvPr/>
        </p:nvSpPr>
        <p:spPr bwMode="auto">
          <a:xfrm>
            <a:off x="1962150" y="3544888"/>
            <a:ext cx="10795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Personal</a:t>
            </a:r>
            <a:br>
              <a:rPr lang="en-US" sz="1600">
                <a:solidFill>
                  <a:schemeClr val="bg1"/>
                </a:solidFill>
              </a:rPr>
            </a:br>
            <a:r>
              <a:rPr lang="en-US" sz="1600">
                <a:solidFill>
                  <a:schemeClr val="bg1"/>
                </a:solidFill>
              </a:rPr>
              <a:t>Auto</a:t>
            </a:r>
          </a:p>
        </p:txBody>
      </p:sp>
      <p:grpSp>
        <p:nvGrpSpPr>
          <p:cNvPr id="9230" name="Group 16"/>
          <p:cNvGrpSpPr>
            <a:grpSpLocks/>
          </p:cNvGrpSpPr>
          <p:nvPr/>
        </p:nvGrpSpPr>
        <p:grpSpPr bwMode="auto">
          <a:xfrm>
            <a:off x="3844925" y="3475038"/>
            <a:ext cx="657225" cy="739775"/>
            <a:chOff x="2324" y="435"/>
            <a:chExt cx="933" cy="1052"/>
          </a:xfrm>
        </p:grpSpPr>
        <p:sp>
          <p:nvSpPr>
            <p:cNvPr id="9402" name="AutoShape 17"/>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403" name="Freeform 18"/>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404" name="Freeform 19"/>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405" name="Freeform 20"/>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9406" name="Group 21"/>
            <p:cNvGrpSpPr>
              <a:grpSpLocks/>
            </p:cNvGrpSpPr>
            <p:nvPr/>
          </p:nvGrpSpPr>
          <p:grpSpPr bwMode="auto">
            <a:xfrm>
              <a:off x="2889" y="957"/>
              <a:ext cx="348" cy="510"/>
              <a:chOff x="2784" y="3210"/>
              <a:chExt cx="523" cy="772"/>
            </a:xfrm>
          </p:grpSpPr>
          <p:sp>
            <p:nvSpPr>
              <p:cNvPr id="9407" name="AutoShape 2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408" name="AutoShape 2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409" name="AutoShape 2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410" name="Oval 2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9231" name="Text Box 26"/>
          <p:cNvSpPr txBox="1">
            <a:spLocks noChangeArrowheads="1"/>
          </p:cNvSpPr>
          <p:nvPr/>
        </p:nvSpPr>
        <p:spPr bwMode="auto">
          <a:xfrm>
            <a:off x="4533900" y="3544888"/>
            <a:ext cx="706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CommAuto</a:t>
            </a:r>
          </a:p>
        </p:txBody>
      </p:sp>
      <p:sp>
        <p:nvSpPr>
          <p:cNvPr id="9232" name="AutoShape 27"/>
          <p:cNvSpPr>
            <a:spLocks noChangeArrowheads="1"/>
          </p:cNvSpPr>
          <p:nvPr/>
        </p:nvSpPr>
        <p:spPr bwMode="auto">
          <a:xfrm rot="-5400000">
            <a:off x="6726238" y="11414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233" name="AutoShape 28"/>
          <p:cNvSpPr>
            <a:spLocks noChangeArrowheads="1"/>
          </p:cNvSpPr>
          <p:nvPr/>
        </p:nvSpPr>
        <p:spPr bwMode="auto">
          <a:xfrm rot="-5400000">
            <a:off x="6821488" y="123666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234" name="AutoShape 29"/>
          <p:cNvSpPr>
            <a:spLocks noChangeArrowheads="1"/>
          </p:cNvSpPr>
          <p:nvPr/>
        </p:nvSpPr>
        <p:spPr bwMode="auto">
          <a:xfrm rot="-5400000">
            <a:off x="6902450" y="1346200"/>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9235" name="Group 30"/>
          <p:cNvGrpSpPr>
            <a:grpSpLocks/>
          </p:cNvGrpSpPr>
          <p:nvPr/>
        </p:nvGrpSpPr>
        <p:grpSpPr bwMode="auto">
          <a:xfrm>
            <a:off x="6951663" y="1350963"/>
            <a:ext cx="568325" cy="474662"/>
            <a:chOff x="2940" y="226"/>
            <a:chExt cx="1120" cy="935"/>
          </a:xfrm>
        </p:grpSpPr>
        <p:sp>
          <p:nvSpPr>
            <p:cNvPr id="9382" name="Freeform 31"/>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383" name="Group 32"/>
            <p:cNvGrpSpPr>
              <a:grpSpLocks/>
            </p:cNvGrpSpPr>
            <p:nvPr/>
          </p:nvGrpSpPr>
          <p:grpSpPr bwMode="auto">
            <a:xfrm>
              <a:off x="3341" y="722"/>
              <a:ext cx="274" cy="423"/>
              <a:chOff x="3396" y="861"/>
              <a:chExt cx="184" cy="284"/>
            </a:xfrm>
          </p:grpSpPr>
          <p:sp>
            <p:nvSpPr>
              <p:cNvPr id="9399" name="Rectangle 33"/>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400" name="Rectangle 34"/>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401" name="Freeform 35"/>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384" name="Group 36"/>
            <p:cNvGrpSpPr>
              <a:grpSpLocks/>
            </p:cNvGrpSpPr>
            <p:nvPr/>
          </p:nvGrpSpPr>
          <p:grpSpPr bwMode="auto">
            <a:xfrm>
              <a:off x="3171" y="400"/>
              <a:ext cx="127" cy="177"/>
              <a:chOff x="2797" y="1581"/>
              <a:chExt cx="49" cy="68"/>
            </a:xfrm>
          </p:grpSpPr>
          <p:sp>
            <p:nvSpPr>
              <p:cNvPr id="9395" name="Rectangle 37"/>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96" name="Rectangle 38"/>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97" name="Rectangle 39"/>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98" name="Rectangle 40"/>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9385" name="Group 41"/>
            <p:cNvGrpSpPr>
              <a:grpSpLocks/>
            </p:cNvGrpSpPr>
            <p:nvPr/>
          </p:nvGrpSpPr>
          <p:grpSpPr bwMode="auto">
            <a:xfrm>
              <a:off x="3684" y="400"/>
              <a:ext cx="127" cy="177"/>
              <a:chOff x="2797" y="1581"/>
              <a:chExt cx="49" cy="68"/>
            </a:xfrm>
          </p:grpSpPr>
          <p:sp>
            <p:nvSpPr>
              <p:cNvPr id="9391" name="Rectangle 42"/>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92" name="Rectangle 43"/>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93" name="Rectangle 44"/>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94" name="Rectangle 45"/>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9386" name="Group 46"/>
            <p:cNvGrpSpPr>
              <a:grpSpLocks/>
            </p:cNvGrpSpPr>
            <p:nvPr/>
          </p:nvGrpSpPr>
          <p:grpSpPr bwMode="auto">
            <a:xfrm>
              <a:off x="3420" y="400"/>
              <a:ext cx="127" cy="177"/>
              <a:chOff x="2797" y="1581"/>
              <a:chExt cx="49" cy="68"/>
            </a:xfrm>
          </p:grpSpPr>
          <p:sp>
            <p:nvSpPr>
              <p:cNvPr id="9387" name="Rectangle 47"/>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88" name="Rectangle 48"/>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89" name="Rectangle 49"/>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90" name="Rectangle 50"/>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9236" name="Group 51"/>
          <p:cNvGrpSpPr>
            <a:grpSpLocks/>
          </p:cNvGrpSpPr>
          <p:nvPr/>
        </p:nvGrpSpPr>
        <p:grpSpPr bwMode="auto">
          <a:xfrm>
            <a:off x="7342188" y="1671638"/>
            <a:ext cx="244475" cy="358775"/>
            <a:chOff x="2784" y="3210"/>
            <a:chExt cx="523" cy="772"/>
          </a:xfrm>
        </p:grpSpPr>
        <p:sp>
          <p:nvSpPr>
            <p:cNvPr id="9378" name="AutoShape 5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79" name="AutoShape 5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80" name="AutoShape 54"/>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381" name="Oval 55"/>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sp>
        <p:nvSpPr>
          <p:cNvPr id="9237" name="AutoShape 56"/>
          <p:cNvSpPr>
            <a:spLocks noChangeArrowheads="1"/>
          </p:cNvSpPr>
          <p:nvPr/>
        </p:nvSpPr>
        <p:spPr bwMode="auto">
          <a:xfrm rot="-5400000">
            <a:off x="3670300" y="11414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238" name="AutoShape 57"/>
          <p:cNvSpPr>
            <a:spLocks noChangeArrowheads="1"/>
          </p:cNvSpPr>
          <p:nvPr/>
        </p:nvSpPr>
        <p:spPr bwMode="auto">
          <a:xfrm rot="-5400000">
            <a:off x="3765550" y="123666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239" name="AutoShape 58"/>
          <p:cNvSpPr>
            <a:spLocks noChangeArrowheads="1"/>
          </p:cNvSpPr>
          <p:nvPr/>
        </p:nvSpPr>
        <p:spPr bwMode="auto">
          <a:xfrm rot="-5400000">
            <a:off x="3846513" y="1346200"/>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9240" name="Group 59"/>
          <p:cNvGrpSpPr>
            <a:grpSpLocks/>
          </p:cNvGrpSpPr>
          <p:nvPr/>
        </p:nvGrpSpPr>
        <p:grpSpPr bwMode="auto">
          <a:xfrm>
            <a:off x="3935413" y="1344613"/>
            <a:ext cx="460375" cy="400050"/>
            <a:chOff x="2340" y="2369"/>
            <a:chExt cx="399" cy="348"/>
          </a:xfrm>
        </p:grpSpPr>
        <p:sp>
          <p:nvSpPr>
            <p:cNvPr id="9368" name="Freeform 60"/>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9" name="Freeform 61"/>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0" name="Freeform 62"/>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1" name="Freeform 63"/>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2" name="Freeform 64"/>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3" name="Freeform 65"/>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4" name="Freeform 66"/>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5" name="Freeform 67"/>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6" name="Freeform 68"/>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7" name="Freeform 69"/>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241" name="Group 70"/>
          <p:cNvGrpSpPr>
            <a:grpSpLocks/>
          </p:cNvGrpSpPr>
          <p:nvPr/>
        </p:nvGrpSpPr>
        <p:grpSpPr bwMode="auto">
          <a:xfrm>
            <a:off x="4286250" y="1671638"/>
            <a:ext cx="244475" cy="358775"/>
            <a:chOff x="2784" y="3210"/>
            <a:chExt cx="523" cy="772"/>
          </a:xfrm>
        </p:grpSpPr>
        <p:sp>
          <p:nvSpPr>
            <p:cNvPr id="9364" name="AutoShape 7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65" name="AutoShape 7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66" name="AutoShape 7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367" name="Oval 7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9242" name="Group 75"/>
          <p:cNvGrpSpPr>
            <a:grpSpLocks/>
          </p:cNvGrpSpPr>
          <p:nvPr/>
        </p:nvGrpSpPr>
        <p:grpSpPr bwMode="auto">
          <a:xfrm>
            <a:off x="6645275" y="3475038"/>
            <a:ext cx="657225" cy="739775"/>
            <a:chOff x="2324" y="435"/>
            <a:chExt cx="933" cy="1052"/>
          </a:xfrm>
        </p:grpSpPr>
        <p:sp>
          <p:nvSpPr>
            <p:cNvPr id="9355" name="AutoShape 7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356" name="Freeform 7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357" name="Freeform 7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358" name="Freeform 7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9359" name="Group 80"/>
            <p:cNvGrpSpPr>
              <a:grpSpLocks/>
            </p:cNvGrpSpPr>
            <p:nvPr/>
          </p:nvGrpSpPr>
          <p:grpSpPr bwMode="auto">
            <a:xfrm>
              <a:off x="2889" y="957"/>
              <a:ext cx="348" cy="510"/>
              <a:chOff x="2784" y="3210"/>
              <a:chExt cx="523" cy="772"/>
            </a:xfrm>
          </p:grpSpPr>
          <p:sp>
            <p:nvSpPr>
              <p:cNvPr id="9360" name="AutoShape 8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61" name="AutoShape 8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62" name="AutoShape 8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363" name="Oval 8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9243" name="Text Box 85"/>
          <p:cNvSpPr txBox="1">
            <a:spLocks noChangeArrowheads="1"/>
          </p:cNvSpPr>
          <p:nvPr/>
        </p:nvSpPr>
        <p:spPr bwMode="auto">
          <a:xfrm>
            <a:off x="5381625" y="3544888"/>
            <a:ext cx="12382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a:solidFill>
                  <a:schemeClr val="bg1"/>
                </a:solidFill>
              </a:rPr>
              <a:t>Commercial Property</a:t>
            </a:r>
          </a:p>
        </p:txBody>
      </p:sp>
      <p:sp>
        <p:nvSpPr>
          <p:cNvPr id="9244" name="Text Box 88"/>
          <p:cNvSpPr txBox="1">
            <a:spLocks noChangeArrowheads="1"/>
          </p:cNvSpPr>
          <p:nvPr/>
        </p:nvSpPr>
        <p:spPr bwMode="auto">
          <a:xfrm>
            <a:off x="4403725" y="2425700"/>
            <a:ext cx="777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Comm </a:t>
            </a:r>
            <a:br>
              <a:rPr lang="en-US" sz="1800"/>
            </a:br>
            <a:r>
              <a:rPr lang="en-US" sz="1800"/>
              <a:t>Auto </a:t>
            </a:r>
            <a:br>
              <a:rPr lang="en-US" sz="1800"/>
            </a:br>
            <a:r>
              <a:rPr lang="en-US" sz="1800"/>
              <a:t>Line</a:t>
            </a:r>
          </a:p>
        </p:txBody>
      </p:sp>
      <p:grpSp>
        <p:nvGrpSpPr>
          <p:cNvPr id="9245" name="Group 89"/>
          <p:cNvGrpSpPr>
            <a:grpSpLocks/>
          </p:cNvGrpSpPr>
          <p:nvPr/>
        </p:nvGrpSpPr>
        <p:grpSpPr bwMode="auto">
          <a:xfrm>
            <a:off x="3836988" y="2439988"/>
            <a:ext cx="541337" cy="609600"/>
            <a:chOff x="2358" y="1480"/>
            <a:chExt cx="414" cy="466"/>
          </a:xfrm>
        </p:grpSpPr>
        <p:sp>
          <p:nvSpPr>
            <p:cNvPr id="9338" name="AutoShape 90"/>
            <p:cNvSpPr>
              <a:spLocks noChangeArrowheads="1"/>
            </p:cNvSpPr>
            <p:nvPr/>
          </p:nvSpPr>
          <p:spPr bwMode="auto">
            <a:xfrm rot="-5400000">
              <a:off x="2332" y="1506"/>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9339" name="Group 91"/>
            <p:cNvGrpSpPr>
              <a:grpSpLocks/>
            </p:cNvGrpSpPr>
            <p:nvPr/>
          </p:nvGrpSpPr>
          <p:grpSpPr bwMode="auto">
            <a:xfrm>
              <a:off x="2388" y="1505"/>
              <a:ext cx="290" cy="252"/>
              <a:chOff x="2340" y="2369"/>
              <a:chExt cx="399" cy="348"/>
            </a:xfrm>
          </p:grpSpPr>
          <p:sp>
            <p:nvSpPr>
              <p:cNvPr id="9345" name="Freeform 92"/>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6" name="Freeform 93"/>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7" name="Freeform 94"/>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8" name="Freeform 95"/>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9" name="Freeform 96"/>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0" name="Freeform 97"/>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1" name="Freeform 98"/>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2" name="Freeform 99"/>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3" name="Freeform 100"/>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4" name="Freeform 101"/>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340" name="Group 102"/>
            <p:cNvGrpSpPr>
              <a:grpSpLocks/>
            </p:cNvGrpSpPr>
            <p:nvPr/>
          </p:nvGrpSpPr>
          <p:grpSpPr bwMode="auto">
            <a:xfrm>
              <a:off x="2609" y="1711"/>
              <a:ext cx="154" cy="226"/>
              <a:chOff x="2784" y="3210"/>
              <a:chExt cx="523" cy="772"/>
            </a:xfrm>
          </p:grpSpPr>
          <p:sp>
            <p:nvSpPr>
              <p:cNvPr id="9341" name="AutoShape 10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42" name="AutoShape 10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43" name="AutoShape 10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344" name="Oval 10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9246" name="Text Box 108"/>
          <p:cNvSpPr txBox="1">
            <a:spLocks noChangeArrowheads="1"/>
          </p:cNvSpPr>
          <p:nvPr/>
        </p:nvSpPr>
        <p:spPr bwMode="auto">
          <a:xfrm>
            <a:off x="425450" y="2554288"/>
            <a:ext cx="1565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LOBCode</a:t>
            </a:r>
          </a:p>
        </p:txBody>
      </p:sp>
      <p:sp>
        <p:nvSpPr>
          <p:cNvPr id="9247" name="Text Box 109"/>
          <p:cNvSpPr txBox="1">
            <a:spLocks noChangeArrowheads="1"/>
          </p:cNvSpPr>
          <p:nvPr/>
        </p:nvSpPr>
        <p:spPr bwMode="auto">
          <a:xfrm>
            <a:off x="5276850" y="2425700"/>
            <a:ext cx="13223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t>Commercial</a:t>
            </a:r>
            <a:br>
              <a:rPr lang="en-US" sz="1800"/>
            </a:br>
            <a:r>
              <a:rPr lang="en-US" sz="1800"/>
              <a:t>Property Line</a:t>
            </a:r>
          </a:p>
        </p:txBody>
      </p:sp>
      <p:grpSp>
        <p:nvGrpSpPr>
          <p:cNvPr id="9248" name="Group 110"/>
          <p:cNvGrpSpPr>
            <a:grpSpLocks/>
          </p:cNvGrpSpPr>
          <p:nvPr/>
        </p:nvGrpSpPr>
        <p:grpSpPr bwMode="auto">
          <a:xfrm>
            <a:off x="6656388" y="2433638"/>
            <a:ext cx="547687" cy="615950"/>
            <a:chOff x="5712" y="1748"/>
            <a:chExt cx="414" cy="466"/>
          </a:xfrm>
        </p:grpSpPr>
        <p:sp>
          <p:nvSpPr>
            <p:cNvPr id="9311"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9312" name="Group 112"/>
            <p:cNvGrpSpPr>
              <a:grpSpLocks/>
            </p:cNvGrpSpPr>
            <p:nvPr/>
          </p:nvGrpSpPr>
          <p:grpSpPr bwMode="auto">
            <a:xfrm>
              <a:off x="5717" y="1777"/>
              <a:ext cx="358" cy="299"/>
              <a:chOff x="2940" y="226"/>
              <a:chExt cx="1120" cy="935"/>
            </a:xfrm>
          </p:grpSpPr>
          <p:sp>
            <p:nvSpPr>
              <p:cNvPr id="9318"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319" name="Group 114"/>
              <p:cNvGrpSpPr>
                <a:grpSpLocks/>
              </p:cNvGrpSpPr>
              <p:nvPr/>
            </p:nvGrpSpPr>
            <p:grpSpPr bwMode="auto">
              <a:xfrm>
                <a:off x="3341" y="722"/>
                <a:ext cx="274" cy="423"/>
                <a:chOff x="3396" y="861"/>
                <a:chExt cx="184" cy="284"/>
              </a:xfrm>
            </p:grpSpPr>
            <p:sp>
              <p:nvSpPr>
                <p:cNvPr id="9335"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36"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37"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320" name="Group 118"/>
              <p:cNvGrpSpPr>
                <a:grpSpLocks/>
              </p:cNvGrpSpPr>
              <p:nvPr/>
            </p:nvGrpSpPr>
            <p:grpSpPr bwMode="auto">
              <a:xfrm>
                <a:off x="3171" y="400"/>
                <a:ext cx="127" cy="177"/>
                <a:chOff x="2797" y="1581"/>
                <a:chExt cx="49" cy="68"/>
              </a:xfrm>
            </p:grpSpPr>
            <p:sp>
              <p:nvSpPr>
                <p:cNvPr id="9331"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32"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33"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34"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9321" name="Group 123"/>
              <p:cNvGrpSpPr>
                <a:grpSpLocks/>
              </p:cNvGrpSpPr>
              <p:nvPr/>
            </p:nvGrpSpPr>
            <p:grpSpPr bwMode="auto">
              <a:xfrm>
                <a:off x="3684" y="400"/>
                <a:ext cx="127" cy="177"/>
                <a:chOff x="2797" y="1581"/>
                <a:chExt cx="49" cy="68"/>
              </a:xfrm>
            </p:grpSpPr>
            <p:sp>
              <p:nvSpPr>
                <p:cNvPr id="9327"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28"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29"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30"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9322" name="Group 128"/>
              <p:cNvGrpSpPr>
                <a:grpSpLocks/>
              </p:cNvGrpSpPr>
              <p:nvPr/>
            </p:nvGrpSpPr>
            <p:grpSpPr bwMode="auto">
              <a:xfrm>
                <a:off x="3420" y="400"/>
                <a:ext cx="127" cy="177"/>
                <a:chOff x="2797" y="1581"/>
                <a:chExt cx="49" cy="68"/>
              </a:xfrm>
            </p:grpSpPr>
            <p:sp>
              <p:nvSpPr>
                <p:cNvPr id="9323"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24"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25"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26"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9313" name="Group 133"/>
            <p:cNvGrpSpPr>
              <a:grpSpLocks/>
            </p:cNvGrpSpPr>
            <p:nvPr/>
          </p:nvGrpSpPr>
          <p:grpSpPr bwMode="auto">
            <a:xfrm>
              <a:off x="5963" y="1979"/>
              <a:ext cx="154" cy="226"/>
              <a:chOff x="2784" y="3210"/>
              <a:chExt cx="523" cy="772"/>
            </a:xfrm>
          </p:grpSpPr>
          <p:sp>
            <p:nvSpPr>
              <p:cNvPr id="9314"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15"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316"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317"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9249" name="Text Box 138"/>
          <p:cNvSpPr txBox="1">
            <a:spLocks noChangeArrowheads="1"/>
          </p:cNvSpPr>
          <p:nvPr/>
        </p:nvSpPr>
        <p:spPr bwMode="auto">
          <a:xfrm>
            <a:off x="8007350" y="2425700"/>
            <a:ext cx="7762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Inland</a:t>
            </a:r>
            <a:br>
              <a:rPr lang="en-US" sz="1800" dirty="0"/>
            </a:br>
            <a:r>
              <a:rPr lang="en-US" sz="1800" dirty="0"/>
              <a:t>Marine Line</a:t>
            </a:r>
          </a:p>
        </p:txBody>
      </p:sp>
      <p:grpSp>
        <p:nvGrpSpPr>
          <p:cNvPr id="9250" name="Group 139"/>
          <p:cNvGrpSpPr>
            <a:grpSpLocks/>
          </p:cNvGrpSpPr>
          <p:nvPr/>
        </p:nvGrpSpPr>
        <p:grpSpPr bwMode="auto">
          <a:xfrm>
            <a:off x="7405688" y="2433638"/>
            <a:ext cx="547687" cy="615950"/>
            <a:chOff x="5712" y="1748"/>
            <a:chExt cx="414" cy="466"/>
          </a:xfrm>
        </p:grpSpPr>
        <p:sp>
          <p:nvSpPr>
            <p:cNvPr id="9284" name="AutoShape 140"/>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9285" name="Group 141"/>
            <p:cNvGrpSpPr>
              <a:grpSpLocks/>
            </p:cNvGrpSpPr>
            <p:nvPr/>
          </p:nvGrpSpPr>
          <p:grpSpPr bwMode="auto">
            <a:xfrm>
              <a:off x="5717" y="1777"/>
              <a:ext cx="358" cy="299"/>
              <a:chOff x="2940" y="226"/>
              <a:chExt cx="1120" cy="935"/>
            </a:xfrm>
          </p:grpSpPr>
          <p:sp>
            <p:nvSpPr>
              <p:cNvPr id="9291" name="Freeform 142"/>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292" name="Group 143"/>
              <p:cNvGrpSpPr>
                <a:grpSpLocks/>
              </p:cNvGrpSpPr>
              <p:nvPr/>
            </p:nvGrpSpPr>
            <p:grpSpPr bwMode="auto">
              <a:xfrm>
                <a:off x="3341" y="722"/>
                <a:ext cx="274" cy="423"/>
                <a:chOff x="3396" y="861"/>
                <a:chExt cx="184" cy="284"/>
              </a:xfrm>
            </p:grpSpPr>
            <p:sp>
              <p:nvSpPr>
                <p:cNvPr id="9308" name="Rectangle 144"/>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9" name="Rectangle 145"/>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10" name="Freeform 146"/>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293" name="Group 147"/>
              <p:cNvGrpSpPr>
                <a:grpSpLocks/>
              </p:cNvGrpSpPr>
              <p:nvPr/>
            </p:nvGrpSpPr>
            <p:grpSpPr bwMode="auto">
              <a:xfrm>
                <a:off x="3171" y="400"/>
                <a:ext cx="127" cy="177"/>
                <a:chOff x="2797" y="1581"/>
                <a:chExt cx="49" cy="68"/>
              </a:xfrm>
            </p:grpSpPr>
            <p:sp>
              <p:nvSpPr>
                <p:cNvPr id="9304" name="Rectangle 148"/>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5" name="Rectangle 149"/>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6" name="Rectangle 150"/>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7" name="Rectangle 151"/>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9294" name="Group 152"/>
              <p:cNvGrpSpPr>
                <a:grpSpLocks/>
              </p:cNvGrpSpPr>
              <p:nvPr/>
            </p:nvGrpSpPr>
            <p:grpSpPr bwMode="auto">
              <a:xfrm>
                <a:off x="3684" y="400"/>
                <a:ext cx="127" cy="177"/>
                <a:chOff x="2797" y="1581"/>
                <a:chExt cx="49" cy="68"/>
              </a:xfrm>
            </p:grpSpPr>
            <p:sp>
              <p:nvSpPr>
                <p:cNvPr id="9300" name="Rectangle 153"/>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1" name="Rectangle 154"/>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2" name="Rectangle 155"/>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03" name="Rectangle 156"/>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9295" name="Group 157"/>
              <p:cNvGrpSpPr>
                <a:grpSpLocks/>
              </p:cNvGrpSpPr>
              <p:nvPr/>
            </p:nvGrpSpPr>
            <p:grpSpPr bwMode="auto">
              <a:xfrm>
                <a:off x="3420" y="400"/>
                <a:ext cx="127" cy="177"/>
                <a:chOff x="2797" y="1581"/>
                <a:chExt cx="49" cy="68"/>
              </a:xfrm>
            </p:grpSpPr>
            <p:sp>
              <p:nvSpPr>
                <p:cNvPr id="9296" name="Rectangle 158"/>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97" name="Rectangle 159"/>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98" name="Rectangle 160"/>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99" name="Rectangle 161"/>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9286" name="Group 162"/>
            <p:cNvGrpSpPr>
              <a:grpSpLocks/>
            </p:cNvGrpSpPr>
            <p:nvPr/>
          </p:nvGrpSpPr>
          <p:grpSpPr bwMode="auto">
            <a:xfrm>
              <a:off x="5963" y="1979"/>
              <a:ext cx="154" cy="226"/>
              <a:chOff x="2784" y="3210"/>
              <a:chExt cx="523" cy="772"/>
            </a:xfrm>
          </p:grpSpPr>
          <p:sp>
            <p:nvSpPr>
              <p:cNvPr id="9287" name="AutoShape 16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88" name="AutoShape 16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89" name="AutoShape 16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290" name="Oval 16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9251" name="Group 168"/>
          <p:cNvGrpSpPr>
            <a:grpSpLocks/>
          </p:cNvGrpSpPr>
          <p:nvPr/>
        </p:nvGrpSpPr>
        <p:grpSpPr bwMode="auto">
          <a:xfrm>
            <a:off x="7415213" y="3475038"/>
            <a:ext cx="657225" cy="739775"/>
            <a:chOff x="2324" y="435"/>
            <a:chExt cx="933" cy="1052"/>
          </a:xfrm>
        </p:grpSpPr>
        <p:sp>
          <p:nvSpPr>
            <p:cNvPr id="9275" name="AutoShape 16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9276" name="Freeform 17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277" name="Freeform 17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9278" name="Freeform 17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9279" name="Group 173"/>
            <p:cNvGrpSpPr>
              <a:grpSpLocks/>
            </p:cNvGrpSpPr>
            <p:nvPr/>
          </p:nvGrpSpPr>
          <p:grpSpPr bwMode="auto">
            <a:xfrm>
              <a:off x="2889" y="957"/>
              <a:ext cx="348" cy="510"/>
              <a:chOff x="2784" y="3210"/>
              <a:chExt cx="523" cy="772"/>
            </a:xfrm>
          </p:grpSpPr>
          <p:sp>
            <p:nvSpPr>
              <p:cNvPr id="9280" name="AutoShape 17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81" name="AutoShape 17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82" name="AutoShape 17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283" name="Oval 17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9252" name="Text Box 178"/>
          <p:cNvSpPr txBox="1">
            <a:spLocks noChangeArrowheads="1"/>
          </p:cNvSpPr>
          <p:nvPr/>
        </p:nvSpPr>
        <p:spPr bwMode="auto">
          <a:xfrm>
            <a:off x="8113713" y="3544888"/>
            <a:ext cx="8001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rPr>
              <a:t>Inland</a:t>
            </a:r>
            <a:br>
              <a:rPr lang="en-US" sz="1600" dirty="0">
                <a:solidFill>
                  <a:schemeClr val="bg1"/>
                </a:solidFill>
              </a:rPr>
            </a:br>
            <a:r>
              <a:rPr lang="en-US" sz="1600" dirty="0">
                <a:solidFill>
                  <a:schemeClr val="bg1"/>
                </a:solidFill>
              </a:rPr>
              <a:t>Marine</a:t>
            </a:r>
          </a:p>
        </p:txBody>
      </p:sp>
      <p:sp>
        <p:nvSpPr>
          <p:cNvPr id="9253" name="Text Box 181"/>
          <p:cNvSpPr txBox="1">
            <a:spLocks noChangeArrowheads="1"/>
          </p:cNvSpPr>
          <p:nvPr/>
        </p:nvSpPr>
        <p:spPr bwMode="auto">
          <a:xfrm>
            <a:off x="7664450" y="14382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Property</a:t>
            </a:r>
          </a:p>
        </p:txBody>
      </p:sp>
      <p:sp>
        <p:nvSpPr>
          <p:cNvPr id="9254" name="Text Box 182"/>
          <p:cNvSpPr txBox="1">
            <a:spLocks noChangeArrowheads="1"/>
          </p:cNvSpPr>
          <p:nvPr/>
        </p:nvSpPr>
        <p:spPr bwMode="auto">
          <a:xfrm>
            <a:off x="4619625" y="1438275"/>
            <a:ext cx="595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Auto</a:t>
            </a:r>
          </a:p>
        </p:txBody>
      </p:sp>
      <p:sp>
        <p:nvSpPr>
          <p:cNvPr id="9255" name="Text Box 183"/>
          <p:cNvSpPr txBox="1">
            <a:spLocks noChangeArrowheads="1"/>
          </p:cNvSpPr>
          <p:nvPr/>
        </p:nvSpPr>
        <p:spPr bwMode="auto">
          <a:xfrm>
            <a:off x="428625" y="1438275"/>
            <a:ext cx="1565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LossType</a:t>
            </a:r>
          </a:p>
        </p:txBody>
      </p:sp>
      <p:grpSp>
        <p:nvGrpSpPr>
          <p:cNvPr id="9256" name="Group 89"/>
          <p:cNvGrpSpPr>
            <a:grpSpLocks/>
          </p:cNvGrpSpPr>
          <p:nvPr/>
        </p:nvGrpSpPr>
        <p:grpSpPr bwMode="auto">
          <a:xfrm>
            <a:off x="3146425" y="2439988"/>
            <a:ext cx="541338" cy="609600"/>
            <a:chOff x="2358" y="1480"/>
            <a:chExt cx="414" cy="466"/>
          </a:xfrm>
        </p:grpSpPr>
        <p:sp>
          <p:nvSpPr>
            <p:cNvPr id="9258" name="AutoShape 90"/>
            <p:cNvSpPr>
              <a:spLocks noChangeArrowheads="1"/>
            </p:cNvSpPr>
            <p:nvPr/>
          </p:nvSpPr>
          <p:spPr bwMode="auto">
            <a:xfrm rot="-5400000">
              <a:off x="2332" y="1506"/>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9259" name="Group 91"/>
            <p:cNvGrpSpPr>
              <a:grpSpLocks/>
            </p:cNvGrpSpPr>
            <p:nvPr/>
          </p:nvGrpSpPr>
          <p:grpSpPr bwMode="auto">
            <a:xfrm>
              <a:off x="2388" y="1505"/>
              <a:ext cx="290" cy="252"/>
              <a:chOff x="2340" y="2369"/>
              <a:chExt cx="399" cy="348"/>
            </a:xfrm>
          </p:grpSpPr>
          <p:sp>
            <p:nvSpPr>
              <p:cNvPr id="9265" name="Freeform 92"/>
              <p:cNvSpPr>
                <a:spLocks/>
              </p:cNvSpPr>
              <p:nvPr/>
            </p:nvSpPr>
            <p:spPr bwMode="auto">
              <a:xfrm>
                <a:off x="2355" y="2485"/>
                <a:ext cx="369" cy="145"/>
              </a:xfrm>
              <a:custGeom>
                <a:avLst/>
                <a:gdLst>
                  <a:gd name="T0" fmla="*/ 2 w 740"/>
                  <a:gd name="T1" fmla="*/ 0 h 291"/>
                  <a:gd name="T2" fmla="*/ 0 w 740"/>
                  <a:gd name="T3" fmla="*/ 0 h 291"/>
                  <a:gd name="T4" fmla="*/ 0 w 740"/>
                  <a:gd name="T5" fmla="*/ 0 h 291"/>
                  <a:gd name="T6" fmla="*/ 0 w 740"/>
                  <a:gd name="T7" fmla="*/ 0 h 291"/>
                  <a:gd name="T8" fmla="*/ 0 w 740"/>
                  <a:gd name="T9" fmla="*/ 0 h 291"/>
                  <a:gd name="T10" fmla="*/ 0 w 740"/>
                  <a:gd name="T11" fmla="*/ 0 h 291"/>
                  <a:gd name="T12" fmla="*/ 0 w 740"/>
                  <a:gd name="T13" fmla="*/ 0 h 291"/>
                  <a:gd name="T14" fmla="*/ 0 w 740"/>
                  <a:gd name="T15" fmla="*/ 0 h 291"/>
                  <a:gd name="T16" fmla="*/ 0 w 740"/>
                  <a:gd name="T17" fmla="*/ 0 h 291"/>
                  <a:gd name="T18" fmla="*/ 0 w 740"/>
                  <a:gd name="T19" fmla="*/ 0 h 291"/>
                  <a:gd name="T20" fmla="*/ 0 w 740"/>
                  <a:gd name="T21" fmla="*/ 1 h 291"/>
                  <a:gd name="T22" fmla="*/ 2 w 740"/>
                  <a:gd name="T23" fmla="*/ 1 h 291"/>
                  <a:gd name="T24" fmla="*/ 2 w 740"/>
                  <a:gd name="T25" fmla="*/ 0 h 291"/>
                  <a:gd name="T26" fmla="*/ 2 w 740"/>
                  <a:gd name="T27" fmla="*/ 0 h 291"/>
                  <a:gd name="T28" fmla="*/ 2 w 740"/>
                  <a:gd name="T29" fmla="*/ 0 h 291"/>
                  <a:gd name="T30" fmla="*/ 2 w 740"/>
                  <a:gd name="T31" fmla="*/ 0 h 291"/>
                  <a:gd name="T32" fmla="*/ 2 w 740"/>
                  <a:gd name="T33" fmla="*/ 0 h 291"/>
                  <a:gd name="T34" fmla="*/ 2 w 740"/>
                  <a:gd name="T35" fmla="*/ 0 h 291"/>
                  <a:gd name="T36" fmla="*/ 2 w 740"/>
                  <a:gd name="T37" fmla="*/ 0 h 291"/>
                  <a:gd name="T38" fmla="*/ 2 w 740"/>
                  <a:gd name="T39" fmla="*/ 0 h 291"/>
                  <a:gd name="T40" fmla="*/ 2 w 740"/>
                  <a:gd name="T41" fmla="*/ 0 h 2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0"/>
                  <a:gd name="T64" fmla="*/ 0 h 291"/>
                  <a:gd name="T65" fmla="*/ 740 w 740"/>
                  <a:gd name="T66" fmla="*/ 291 h 2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0" h="291">
                    <a:moveTo>
                      <a:pt x="615" y="0"/>
                    </a:moveTo>
                    <a:lnTo>
                      <a:pt x="125" y="0"/>
                    </a:lnTo>
                    <a:lnTo>
                      <a:pt x="99" y="4"/>
                    </a:lnTo>
                    <a:lnTo>
                      <a:pt x="76" y="12"/>
                    </a:lnTo>
                    <a:lnTo>
                      <a:pt x="55" y="24"/>
                    </a:lnTo>
                    <a:lnTo>
                      <a:pt x="37" y="42"/>
                    </a:lnTo>
                    <a:lnTo>
                      <a:pt x="21" y="64"/>
                    </a:lnTo>
                    <a:lnTo>
                      <a:pt x="10" y="88"/>
                    </a:lnTo>
                    <a:lnTo>
                      <a:pt x="3" y="114"/>
                    </a:lnTo>
                    <a:lnTo>
                      <a:pt x="0" y="143"/>
                    </a:lnTo>
                    <a:lnTo>
                      <a:pt x="0" y="291"/>
                    </a:lnTo>
                    <a:lnTo>
                      <a:pt x="740" y="289"/>
                    </a:lnTo>
                    <a:lnTo>
                      <a:pt x="740" y="143"/>
                    </a:lnTo>
                    <a:lnTo>
                      <a:pt x="737" y="114"/>
                    </a:lnTo>
                    <a:lnTo>
                      <a:pt x="731" y="88"/>
                    </a:lnTo>
                    <a:lnTo>
                      <a:pt x="719" y="64"/>
                    </a:lnTo>
                    <a:lnTo>
                      <a:pt x="704" y="42"/>
                    </a:lnTo>
                    <a:lnTo>
                      <a:pt x="686" y="24"/>
                    </a:lnTo>
                    <a:lnTo>
                      <a:pt x="664" y="12"/>
                    </a:lnTo>
                    <a:lnTo>
                      <a:pt x="641" y="4"/>
                    </a:lnTo>
                    <a:lnTo>
                      <a:pt x="6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6" name="Freeform 93"/>
              <p:cNvSpPr>
                <a:spLocks/>
              </p:cNvSpPr>
              <p:nvPr/>
            </p:nvSpPr>
            <p:spPr bwMode="auto">
              <a:xfrm>
                <a:off x="2568" y="2459"/>
                <a:ext cx="79" cy="35"/>
              </a:xfrm>
              <a:custGeom>
                <a:avLst/>
                <a:gdLst>
                  <a:gd name="T0" fmla="*/ 0 w 157"/>
                  <a:gd name="T1" fmla="*/ 1 h 70"/>
                  <a:gd name="T2" fmla="*/ 1 w 157"/>
                  <a:gd name="T3" fmla="*/ 1 h 70"/>
                  <a:gd name="T4" fmla="*/ 1 w 157"/>
                  <a:gd name="T5" fmla="*/ 1 h 70"/>
                  <a:gd name="T6" fmla="*/ 1 w 157"/>
                  <a:gd name="T7" fmla="*/ 1 h 70"/>
                  <a:gd name="T8" fmla="*/ 1 w 157"/>
                  <a:gd name="T9" fmla="*/ 1 h 70"/>
                  <a:gd name="T10" fmla="*/ 1 w 157"/>
                  <a:gd name="T11" fmla="*/ 1 h 70"/>
                  <a:gd name="T12" fmla="*/ 1 w 157"/>
                  <a:gd name="T13" fmla="*/ 1 h 70"/>
                  <a:gd name="T14" fmla="*/ 1 w 157"/>
                  <a:gd name="T15" fmla="*/ 1 h 70"/>
                  <a:gd name="T16" fmla="*/ 1 w 157"/>
                  <a:gd name="T17" fmla="*/ 1 h 70"/>
                  <a:gd name="T18" fmla="*/ 1 w 157"/>
                  <a:gd name="T19" fmla="*/ 1 h 70"/>
                  <a:gd name="T20" fmla="*/ 1 w 157"/>
                  <a:gd name="T21" fmla="*/ 1 h 70"/>
                  <a:gd name="T22" fmla="*/ 1 w 157"/>
                  <a:gd name="T23" fmla="*/ 1 h 70"/>
                  <a:gd name="T24" fmla="*/ 1 w 157"/>
                  <a:gd name="T25" fmla="*/ 1 h 70"/>
                  <a:gd name="T26" fmla="*/ 1 w 157"/>
                  <a:gd name="T27" fmla="*/ 1 h 70"/>
                  <a:gd name="T28" fmla="*/ 1 w 157"/>
                  <a:gd name="T29" fmla="*/ 1 h 70"/>
                  <a:gd name="T30" fmla="*/ 1 w 157"/>
                  <a:gd name="T31" fmla="*/ 1 h 70"/>
                  <a:gd name="T32" fmla="*/ 1 w 157"/>
                  <a:gd name="T33" fmla="*/ 1 h 70"/>
                  <a:gd name="T34" fmla="*/ 1 w 157"/>
                  <a:gd name="T35" fmla="*/ 1 h 70"/>
                  <a:gd name="T36" fmla="*/ 1 w 157"/>
                  <a:gd name="T37" fmla="*/ 1 h 70"/>
                  <a:gd name="T38" fmla="*/ 1 w 157"/>
                  <a:gd name="T39" fmla="*/ 1 h 70"/>
                  <a:gd name="T40" fmla="*/ 1 w 157"/>
                  <a:gd name="T41" fmla="*/ 1 h 70"/>
                  <a:gd name="T42" fmla="*/ 1 w 157"/>
                  <a:gd name="T43" fmla="*/ 1 h 70"/>
                  <a:gd name="T44" fmla="*/ 1 w 157"/>
                  <a:gd name="T45" fmla="*/ 1 h 70"/>
                  <a:gd name="T46" fmla="*/ 1 w 157"/>
                  <a:gd name="T47" fmla="*/ 1 h 70"/>
                  <a:gd name="T48" fmla="*/ 1 w 157"/>
                  <a:gd name="T49" fmla="*/ 1 h 70"/>
                  <a:gd name="T50" fmla="*/ 1 w 157"/>
                  <a:gd name="T51" fmla="*/ 1 h 70"/>
                  <a:gd name="T52" fmla="*/ 1 w 157"/>
                  <a:gd name="T53" fmla="*/ 0 h 70"/>
                  <a:gd name="T54" fmla="*/ 1 w 157"/>
                  <a:gd name="T55" fmla="*/ 1 h 70"/>
                  <a:gd name="T56" fmla="*/ 1 w 157"/>
                  <a:gd name="T57" fmla="*/ 1 h 70"/>
                  <a:gd name="T58" fmla="*/ 1 w 157"/>
                  <a:gd name="T59" fmla="*/ 1 h 70"/>
                  <a:gd name="T60" fmla="*/ 1 w 157"/>
                  <a:gd name="T61" fmla="*/ 1 h 70"/>
                  <a:gd name="T62" fmla="*/ 1 w 157"/>
                  <a:gd name="T63" fmla="*/ 1 h 70"/>
                  <a:gd name="T64" fmla="*/ 1 w 157"/>
                  <a:gd name="T65" fmla="*/ 1 h 70"/>
                  <a:gd name="T66" fmla="*/ 1 w 157"/>
                  <a:gd name="T67" fmla="*/ 1 h 70"/>
                  <a:gd name="T68" fmla="*/ 0 w 157"/>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70"/>
                  <a:gd name="T107" fmla="*/ 157 w 157"/>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70">
                    <a:moveTo>
                      <a:pt x="0" y="70"/>
                    </a:moveTo>
                    <a:lnTo>
                      <a:pt x="22" y="70"/>
                    </a:lnTo>
                    <a:lnTo>
                      <a:pt x="23" y="61"/>
                    </a:lnTo>
                    <a:lnTo>
                      <a:pt x="26" y="51"/>
                    </a:lnTo>
                    <a:lnTo>
                      <a:pt x="31" y="43"/>
                    </a:lnTo>
                    <a:lnTo>
                      <a:pt x="39" y="35"/>
                    </a:lnTo>
                    <a:lnTo>
                      <a:pt x="47" y="29"/>
                    </a:lnTo>
                    <a:lnTo>
                      <a:pt x="56" y="25"/>
                    </a:lnTo>
                    <a:lnTo>
                      <a:pt x="68" y="23"/>
                    </a:lnTo>
                    <a:lnTo>
                      <a:pt x="79" y="21"/>
                    </a:lnTo>
                    <a:lnTo>
                      <a:pt x="91" y="23"/>
                    </a:lnTo>
                    <a:lnTo>
                      <a:pt x="101" y="25"/>
                    </a:lnTo>
                    <a:lnTo>
                      <a:pt x="110" y="29"/>
                    </a:lnTo>
                    <a:lnTo>
                      <a:pt x="119" y="35"/>
                    </a:lnTo>
                    <a:lnTo>
                      <a:pt x="126" y="43"/>
                    </a:lnTo>
                    <a:lnTo>
                      <a:pt x="131" y="51"/>
                    </a:lnTo>
                    <a:lnTo>
                      <a:pt x="134" y="61"/>
                    </a:lnTo>
                    <a:lnTo>
                      <a:pt x="136" y="70"/>
                    </a:lnTo>
                    <a:lnTo>
                      <a:pt x="157" y="70"/>
                    </a:lnTo>
                    <a:lnTo>
                      <a:pt x="156" y="56"/>
                    </a:lnTo>
                    <a:lnTo>
                      <a:pt x="152" y="42"/>
                    </a:lnTo>
                    <a:lnTo>
                      <a:pt x="144" y="31"/>
                    </a:lnTo>
                    <a:lnTo>
                      <a:pt x="134" y="20"/>
                    </a:lnTo>
                    <a:lnTo>
                      <a:pt x="123" y="11"/>
                    </a:lnTo>
                    <a:lnTo>
                      <a:pt x="109" y="5"/>
                    </a:lnTo>
                    <a:lnTo>
                      <a:pt x="95" y="1"/>
                    </a:lnTo>
                    <a:lnTo>
                      <a:pt x="79" y="0"/>
                    </a:lnTo>
                    <a:lnTo>
                      <a:pt x="63" y="1"/>
                    </a:lnTo>
                    <a:lnTo>
                      <a:pt x="48" y="5"/>
                    </a:lnTo>
                    <a:lnTo>
                      <a:pt x="34" y="11"/>
                    </a:lnTo>
                    <a:lnTo>
                      <a:pt x="23" y="20"/>
                    </a:lnTo>
                    <a:lnTo>
                      <a:pt x="13" y="31"/>
                    </a:lnTo>
                    <a:lnTo>
                      <a:pt x="5" y="42"/>
                    </a:lnTo>
                    <a:lnTo>
                      <a:pt x="1" y="56"/>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7" name="Freeform 94"/>
              <p:cNvSpPr>
                <a:spLocks/>
              </p:cNvSpPr>
              <p:nvPr/>
            </p:nvSpPr>
            <p:spPr bwMode="auto">
              <a:xfrm>
                <a:off x="2407" y="2369"/>
                <a:ext cx="271" cy="123"/>
              </a:xfrm>
              <a:custGeom>
                <a:avLst/>
                <a:gdLst>
                  <a:gd name="T0" fmla="*/ 1 w 542"/>
                  <a:gd name="T1" fmla="*/ 0 h 245"/>
                  <a:gd name="T2" fmla="*/ 1 w 542"/>
                  <a:gd name="T3" fmla="*/ 1 h 245"/>
                  <a:gd name="T4" fmla="*/ 1 w 542"/>
                  <a:gd name="T5" fmla="*/ 1 h 245"/>
                  <a:gd name="T6" fmla="*/ 1 w 542"/>
                  <a:gd name="T7" fmla="*/ 1 h 245"/>
                  <a:gd name="T8" fmla="*/ 1 w 542"/>
                  <a:gd name="T9" fmla="*/ 1 h 245"/>
                  <a:gd name="T10" fmla="*/ 1 w 542"/>
                  <a:gd name="T11" fmla="*/ 1 h 245"/>
                  <a:gd name="T12" fmla="*/ 1 w 542"/>
                  <a:gd name="T13" fmla="*/ 1 h 245"/>
                  <a:gd name="T14" fmla="*/ 1 w 542"/>
                  <a:gd name="T15" fmla="*/ 1 h 245"/>
                  <a:gd name="T16" fmla="*/ 1 w 542"/>
                  <a:gd name="T17" fmla="*/ 1 h 245"/>
                  <a:gd name="T18" fmla="*/ 1 w 542"/>
                  <a:gd name="T19" fmla="*/ 1 h 245"/>
                  <a:gd name="T20" fmla="*/ 1 w 542"/>
                  <a:gd name="T21" fmla="*/ 1 h 245"/>
                  <a:gd name="T22" fmla="*/ 1 w 542"/>
                  <a:gd name="T23" fmla="*/ 1 h 245"/>
                  <a:gd name="T24" fmla="*/ 1 w 542"/>
                  <a:gd name="T25" fmla="*/ 1 h 245"/>
                  <a:gd name="T26" fmla="*/ 1 w 542"/>
                  <a:gd name="T27" fmla="*/ 1 h 245"/>
                  <a:gd name="T28" fmla="*/ 1 w 542"/>
                  <a:gd name="T29" fmla="*/ 1 h 245"/>
                  <a:gd name="T30" fmla="*/ 1 w 542"/>
                  <a:gd name="T31" fmla="*/ 1 h 245"/>
                  <a:gd name="T32" fmla="*/ 0 w 542"/>
                  <a:gd name="T33" fmla="*/ 1 h 245"/>
                  <a:gd name="T34" fmla="*/ 0 w 542"/>
                  <a:gd name="T35" fmla="*/ 1 h 245"/>
                  <a:gd name="T36" fmla="*/ 1 w 542"/>
                  <a:gd name="T37" fmla="*/ 1 h 245"/>
                  <a:gd name="T38" fmla="*/ 1 w 542"/>
                  <a:gd name="T39" fmla="*/ 1 h 245"/>
                  <a:gd name="T40" fmla="*/ 1 w 542"/>
                  <a:gd name="T41" fmla="*/ 1 h 245"/>
                  <a:gd name="T42" fmla="*/ 1 w 542"/>
                  <a:gd name="T43" fmla="*/ 1 h 245"/>
                  <a:gd name="T44" fmla="*/ 1 w 542"/>
                  <a:gd name="T45" fmla="*/ 1 h 245"/>
                  <a:gd name="T46" fmla="*/ 1 w 542"/>
                  <a:gd name="T47" fmla="*/ 1 h 245"/>
                  <a:gd name="T48" fmla="*/ 1 w 542"/>
                  <a:gd name="T49" fmla="*/ 1 h 245"/>
                  <a:gd name="T50" fmla="*/ 1 w 542"/>
                  <a:gd name="T51" fmla="*/ 1 h 245"/>
                  <a:gd name="T52" fmla="*/ 1 w 542"/>
                  <a:gd name="T53" fmla="*/ 1 h 245"/>
                  <a:gd name="T54" fmla="*/ 2 w 542"/>
                  <a:gd name="T55" fmla="*/ 1 h 245"/>
                  <a:gd name="T56" fmla="*/ 2 w 542"/>
                  <a:gd name="T57" fmla="*/ 1 h 245"/>
                  <a:gd name="T58" fmla="*/ 2 w 542"/>
                  <a:gd name="T59" fmla="*/ 1 h 245"/>
                  <a:gd name="T60" fmla="*/ 2 w 542"/>
                  <a:gd name="T61" fmla="*/ 1 h 245"/>
                  <a:gd name="T62" fmla="*/ 2 w 542"/>
                  <a:gd name="T63" fmla="*/ 1 h 245"/>
                  <a:gd name="T64" fmla="*/ 2 w 542"/>
                  <a:gd name="T65" fmla="*/ 1 h 245"/>
                  <a:gd name="T66" fmla="*/ 2 w 542"/>
                  <a:gd name="T67" fmla="*/ 1 h 245"/>
                  <a:gd name="T68" fmla="*/ 2 w 542"/>
                  <a:gd name="T69" fmla="*/ 1 h 245"/>
                  <a:gd name="T70" fmla="*/ 2 w 542"/>
                  <a:gd name="T71" fmla="*/ 1 h 245"/>
                  <a:gd name="T72" fmla="*/ 1 w 542"/>
                  <a:gd name="T73" fmla="*/ 1 h 245"/>
                  <a:gd name="T74" fmla="*/ 1 w 542"/>
                  <a:gd name="T75" fmla="*/ 1 h 245"/>
                  <a:gd name="T76" fmla="*/ 1 w 542"/>
                  <a:gd name="T77" fmla="*/ 1 h 245"/>
                  <a:gd name="T78" fmla="*/ 1 w 542"/>
                  <a:gd name="T79" fmla="*/ 1 h 245"/>
                  <a:gd name="T80" fmla="*/ 1 w 542"/>
                  <a:gd name="T81" fmla="*/ 1 h 245"/>
                  <a:gd name="T82" fmla="*/ 1 w 542"/>
                  <a:gd name="T83" fmla="*/ 1 h 245"/>
                  <a:gd name="T84" fmla="*/ 1 w 542"/>
                  <a:gd name="T85" fmla="*/ 1 h 245"/>
                  <a:gd name="T86" fmla="*/ 1 w 542"/>
                  <a:gd name="T87" fmla="*/ 1 h 245"/>
                  <a:gd name="T88" fmla="*/ 1 w 542"/>
                  <a:gd name="T89" fmla="*/ 1 h 245"/>
                  <a:gd name="T90" fmla="*/ 1 w 542"/>
                  <a:gd name="T91" fmla="*/ 1 h 245"/>
                  <a:gd name="T92" fmla="*/ 1 w 542"/>
                  <a:gd name="T93" fmla="*/ 1 h 245"/>
                  <a:gd name="T94" fmla="*/ 1 w 542"/>
                  <a:gd name="T95" fmla="*/ 0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2"/>
                  <a:gd name="T145" fmla="*/ 0 h 245"/>
                  <a:gd name="T146" fmla="*/ 542 w 542"/>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2" h="245">
                    <a:moveTo>
                      <a:pt x="271" y="0"/>
                    </a:moveTo>
                    <a:lnTo>
                      <a:pt x="243" y="1"/>
                    </a:lnTo>
                    <a:lnTo>
                      <a:pt x="215" y="3"/>
                    </a:lnTo>
                    <a:lnTo>
                      <a:pt x="190" y="7"/>
                    </a:lnTo>
                    <a:lnTo>
                      <a:pt x="165" y="11"/>
                    </a:lnTo>
                    <a:lnTo>
                      <a:pt x="141" y="18"/>
                    </a:lnTo>
                    <a:lnTo>
                      <a:pt x="119" y="25"/>
                    </a:lnTo>
                    <a:lnTo>
                      <a:pt x="98" y="34"/>
                    </a:lnTo>
                    <a:lnTo>
                      <a:pt x="78" y="43"/>
                    </a:lnTo>
                    <a:lnTo>
                      <a:pt x="61" y="54"/>
                    </a:lnTo>
                    <a:lnTo>
                      <a:pt x="46" y="65"/>
                    </a:lnTo>
                    <a:lnTo>
                      <a:pt x="32" y="78"/>
                    </a:lnTo>
                    <a:lnTo>
                      <a:pt x="21" y="92"/>
                    </a:lnTo>
                    <a:lnTo>
                      <a:pt x="12" y="106"/>
                    </a:lnTo>
                    <a:lnTo>
                      <a:pt x="6" y="119"/>
                    </a:lnTo>
                    <a:lnTo>
                      <a:pt x="1" y="134"/>
                    </a:lnTo>
                    <a:lnTo>
                      <a:pt x="0" y="151"/>
                    </a:lnTo>
                    <a:lnTo>
                      <a:pt x="0" y="239"/>
                    </a:lnTo>
                    <a:lnTo>
                      <a:pt x="29" y="239"/>
                    </a:lnTo>
                    <a:lnTo>
                      <a:pt x="29" y="151"/>
                    </a:lnTo>
                    <a:lnTo>
                      <a:pt x="30" y="139"/>
                    </a:lnTo>
                    <a:lnTo>
                      <a:pt x="33" y="128"/>
                    </a:lnTo>
                    <a:lnTo>
                      <a:pt x="39" y="116"/>
                    </a:lnTo>
                    <a:lnTo>
                      <a:pt x="47" y="106"/>
                    </a:lnTo>
                    <a:lnTo>
                      <a:pt x="495" y="106"/>
                    </a:lnTo>
                    <a:lnTo>
                      <a:pt x="503" y="116"/>
                    </a:lnTo>
                    <a:lnTo>
                      <a:pt x="509" y="128"/>
                    </a:lnTo>
                    <a:lnTo>
                      <a:pt x="512" y="139"/>
                    </a:lnTo>
                    <a:lnTo>
                      <a:pt x="514" y="151"/>
                    </a:lnTo>
                    <a:lnTo>
                      <a:pt x="514" y="245"/>
                    </a:lnTo>
                    <a:lnTo>
                      <a:pt x="542" y="245"/>
                    </a:lnTo>
                    <a:lnTo>
                      <a:pt x="542" y="151"/>
                    </a:lnTo>
                    <a:lnTo>
                      <a:pt x="541" y="134"/>
                    </a:lnTo>
                    <a:lnTo>
                      <a:pt x="537" y="119"/>
                    </a:lnTo>
                    <a:lnTo>
                      <a:pt x="531" y="106"/>
                    </a:lnTo>
                    <a:lnTo>
                      <a:pt x="522" y="92"/>
                    </a:lnTo>
                    <a:lnTo>
                      <a:pt x="510" y="78"/>
                    </a:lnTo>
                    <a:lnTo>
                      <a:pt x="496" y="65"/>
                    </a:lnTo>
                    <a:lnTo>
                      <a:pt x="481" y="54"/>
                    </a:lnTo>
                    <a:lnTo>
                      <a:pt x="464" y="43"/>
                    </a:lnTo>
                    <a:lnTo>
                      <a:pt x="445" y="34"/>
                    </a:lnTo>
                    <a:lnTo>
                      <a:pt x="424" y="25"/>
                    </a:lnTo>
                    <a:lnTo>
                      <a:pt x="401" y="18"/>
                    </a:lnTo>
                    <a:lnTo>
                      <a:pt x="378" y="11"/>
                    </a:lnTo>
                    <a:lnTo>
                      <a:pt x="352" y="7"/>
                    </a:lnTo>
                    <a:lnTo>
                      <a:pt x="326" y="3"/>
                    </a:lnTo>
                    <a:lnTo>
                      <a:pt x="298" y="1"/>
                    </a:lnTo>
                    <a:lnTo>
                      <a:pt x="2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8" name="Freeform 95"/>
              <p:cNvSpPr>
                <a:spLocks/>
              </p:cNvSpPr>
              <p:nvPr/>
            </p:nvSpPr>
            <p:spPr bwMode="auto">
              <a:xfrm>
                <a:off x="2395" y="2529"/>
                <a:ext cx="45" cy="46"/>
              </a:xfrm>
              <a:custGeom>
                <a:avLst/>
                <a:gdLst>
                  <a:gd name="T0" fmla="*/ 1 w 90"/>
                  <a:gd name="T1" fmla="*/ 1 h 91"/>
                  <a:gd name="T2" fmla="*/ 1 w 90"/>
                  <a:gd name="T3" fmla="*/ 1 h 91"/>
                  <a:gd name="T4" fmla="*/ 1 w 90"/>
                  <a:gd name="T5" fmla="*/ 1 h 91"/>
                  <a:gd name="T6" fmla="*/ 1 w 90"/>
                  <a:gd name="T7" fmla="*/ 1 h 91"/>
                  <a:gd name="T8" fmla="*/ 1 w 90"/>
                  <a:gd name="T9" fmla="*/ 1 h 91"/>
                  <a:gd name="T10" fmla="*/ 1 w 90"/>
                  <a:gd name="T11" fmla="*/ 1 h 91"/>
                  <a:gd name="T12" fmla="*/ 1 w 90"/>
                  <a:gd name="T13" fmla="*/ 1 h 91"/>
                  <a:gd name="T14" fmla="*/ 1 w 90"/>
                  <a:gd name="T15" fmla="*/ 1 h 91"/>
                  <a:gd name="T16" fmla="*/ 1 w 90"/>
                  <a:gd name="T17" fmla="*/ 1 h 91"/>
                  <a:gd name="T18" fmla="*/ 1 w 90"/>
                  <a:gd name="T19" fmla="*/ 1 h 91"/>
                  <a:gd name="T20" fmla="*/ 1 w 90"/>
                  <a:gd name="T21" fmla="*/ 1 h 91"/>
                  <a:gd name="T22" fmla="*/ 1 w 90"/>
                  <a:gd name="T23" fmla="*/ 1 h 91"/>
                  <a:gd name="T24" fmla="*/ 1 w 90"/>
                  <a:gd name="T25" fmla="*/ 1 h 91"/>
                  <a:gd name="T26" fmla="*/ 1 w 90"/>
                  <a:gd name="T27" fmla="*/ 1 h 91"/>
                  <a:gd name="T28" fmla="*/ 1 w 90"/>
                  <a:gd name="T29" fmla="*/ 1 h 91"/>
                  <a:gd name="T30" fmla="*/ 1 w 90"/>
                  <a:gd name="T31" fmla="*/ 1 h 91"/>
                  <a:gd name="T32" fmla="*/ 0 w 90"/>
                  <a:gd name="T33" fmla="*/ 1 h 91"/>
                  <a:gd name="T34" fmla="*/ 1 w 90"/>
                  <a:gd name="T35" fmla="*/ 1 h 91"/>
                  <a:gd name="T36" fmla="*/ 1 w 90"/>
                  <a:gd name="T37" fmla="*/ 1 h 91"/>
                  <a:gd name="T38" fmla="*/ 1 w 90"/>
                  <a:gd name="T39" fmla="*/ 1 h 91"/>
                  <a:gd name="T40" fmla="*/ 1 w 90"/>
                  <a:gd name="T41" fmla="*/ 1 h 91"/>
                  <a:gd name="T42" fmla="*/ 1 w 90"/>
                  <a:gd name="T43" fmla="*/ 1 h 91"/>
                  <a:gd name="T44" fmla="*/ 1 w 90"/>
                  <a:gd name="T45" fmla="*/ 1 h 91"/>
                  <a:gd name="T46" fmla="*/ 1 w 90"/>
                  <a:gd name="T47" fmla="*/ 1 h 91"/>
                  <a:gd name="T48" fmla="*/ 1 w 90"/>
                  <a:gd name="T49" fmla="*/ 0 h 91"/>
                  <a:gd name="T50" fmla="*/ 1 w 90"/>
                  <a:gd name="T51" fmla="*/ 1 h 91"/>
                  <a:gd name="T52" fmla="*/ 1 w 90"/>
                  <a:gd name="T53" fmla="*/ 1 h 91"/>
                  <a:gd name="T54" fmla="*/ 1 w 90"/>
                  <a:gd name="T55" fmla="*/ 1 h 91"/>
                  <a:gd name="T56" fmla="*/ 1 w 90"/>
                  <a:gd name="T57" fmla="*/ 1 h 91"/>
                  <a:gd name="T58" fmla="*/ 1 w 90"/>
                  <a:gd name="T59" fmla="*/ 1 h 91"/>
                  <a:gd name="T60" fmla="*/ 1 w 90"/>
                  <a:gd name="T61" fmla="*/ 1 h 91"/>
                  <a:gd name="T62" fmla="*/ 1 w 90"/>
                  <a:gd name="T63" fmla="*/ 1 h 91"/>
                  <a:gd name="T64" fmla="*/ 1 w 90"/>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91"/>
                  <a:gd name="T101" fmla="*/ 90 w 90"/>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91">
                    <a:moveTo>
                      <a:pt x="90" y="46"/>
                    </a:moveTo>
                    <a:lnTo>
                      <a:pt x="89" y="55"/>
                    </a:lnTo>
                    <a:lnTo>
                      <a:pt x="86" y="63"/>
                    </a:lnTo>
                    <a:lnTo>
                      <a:pt x="82" y="71"/>
                    </a:lnTo>
                    <a:lnTo>
                      <a:pt x="77" y="77"/>
                    </a:lnTo>
                    <a:lnTo>
                      <a:pt x="70" y="83"/>
                    </a:lnTo>
                    <a:lnTo>
                      <a:pt x="62" y="88"/>
                    </a:lnTo>
                    <a:lnTo>
                      <a:pt x="54" y="90"/>
                    </a:lnTo>
                    <a:lnTo>
                      <a:pt x="45" y="91"/>
                    </a:lnTo>
                    <a:lnTo>
                      <a:pt x="36" y="90"/>
                    </a:lnTo>
                    <a:lnTo>
                      <a:pt x="28" y="88"/>
                    </a:lnTo>
                    <a:lnTo>
                      <a:pt x="20" y="83"/>
                    </a:lnTo>
                    <a:lnTo>
                      <a:pt x="13" y="77"/>
                    </a:lnTo>
                    <a:lnTo>
                      <a:pt x="8" y="71"/>
                    </a:lnTo>
                    <a:lnTo>
                      <a:pt x="3" y="63"/>
                    </a:lnTo>
                    <a:lnTo>
                      <a:pt x="1" y="55"/>
                    </a:lnTo>
                    <a:lnTo>
                      <a:pt x="0" y="46"/>
                    </a:lnTo>
                    <a:lnTo>
                      <a:pt x="1" y="37"/>
                    </a:lnTo>
                    <a:lnTo>
                      <a:pt x="3" y="28"/>
                    </a:lnTo>
                    <a:lnTo>
                      <a:pt x="8" y="21"/>
                    </a:lnTo>
                    <a:lnTo>
                      <a:pt x="13" y="14"/>
                    </a:lnTo>
                    <a:lnTo>
                      <a:pt x="20" y="8"/>
                    </a:lnTo>
                    <a:lnTo>
                      <a:pt x="28" y="3"/>
                    </a:lnTo>
                    <a:lnTo>
                      <a:pt x="36" y="1"/>
                    </a:lnTo>
                    <a:lnTo>
                      <a:pt x="45" y="0"/>
                    </a:lnTo>
                    <a:lnTo>
                      <a:pt x="54" y="1"/>
                    </a:lnTo>
                    <a:lnTo>
                      <a:pt x="62" y="3"/>
                    </a:lnTo>
                    <a:lnTo>
                      <a:pt x="70" y="8"/>
                    </a:lnTo>
                    <a:lnTo>
                      <a:pt x="77" y="14"/>
                    </a:lnTo>
                    <a:lnTo>
                      <a:pt x="82" y="21"/>
                    </a:lnTo>
                    <a:lnTo>
                      <a:pt x="86" y="28"/>
                    </a:lnTo>
                    <a:lnTo>
                      <a:pt x="89" y="37"/>
                    </a:lnTo>
                    <a:lnTo>
                      <a:pt x="90"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9" name="Freeform 96"/>
              <p:cNvSpPr>
                <a:spLocks/>
              </p:cNvSpPr>
              <p:nvPr/>
            </p:nvSpPr>
            <p:spPr bwMode="auto">
              <a:xfrm>
                <a:off x="2640" y="2529"/>
                <a:ext cx="45" cy="46"/>
              </a:xfrm>
              <a:custGeom>
                <a:avLst/>
                <a:gdLst>
                  <a:gd name="T0" fmla="*/ 0 w 91"/>
                  <a:gd name="T1" fmla="*/ 1 h 91"/>
                  <a:gd name="T2" fmla="*/ 0 w 91"/>
                  <a:gd name="T3" fmla="*/ 1 h 91"/>
                  <a:gd name="T4" fmla="*/ 0 w 91"/>
                  <a:gd name="T5" fmla="*/ 1 h 91"/>
                  <a:gd name="T6" fmla="*/ 0 w 91"/>
                  <a:gd name="T7" fmla="*/ 1 h 91"/>
                  <a:gd name="T8" fmla="*/ 0 w 91"/>
                  <a:gd name="T9" fmla="*/ 1 h 91"/>
                  <a:gd name="T10" fmla="*/ 0 w 91"/>
                  <a:gd name="T11" fmla="*/ 1 h 91"/>
                  <a:gd name="T12" fmla="*/ 0 w 91"/>
                  <a:gd name="T13" fmla="*/ 1 h 91"/>
                  <a:gd name="T14" fmla="*/ 0 w 91"/>
                  <a:gd name="T15" fmla="*/ 1 h 91"/>
                  <a:gd name="T16" fmla="*/ 0 w 91"/>
                  <a:gd name="T17" fmla="*/ 1 h 91"/>
                  <a:gd name="T18" fmla="*/ 0 w 91"/>
                  <a:gd name="T19" fmla="*/ 1 h 91"/>
                  <a:gd name="T20" fmla="*/ 0 w 91"/>
                  <a:gd name="T21" fmla="*/ 1 h 91"/>
                  <a:gd name="T22" fmla="*/ 0 w 91"/>
                  <a:gd name="T23" fmla="*/ 1 h 91"/>
                  <a:gd name="T24" fmla="*/ 0 w 91"/>
                  <a:gd name="T25" fmla="*/ 1 h 91"/>
                  <a:gd name="T26" fmla="*/ 0 w 91"/>
                  <a:gd name="T27" fmla="*/ 1 h 91"/>
                  <a:gd name="T28" fmla="*/ 0 w 91"/>
                  <a:gd name="T29" fmla="*/ 1 h 91"/>
                  <a:gd name="T30" fmla="*/ 0 w 91"/>
                  <a:gd name="T31" fmla="*/ 1 h 91"/>
                  <a:gd name="T32" fmla="*/ 0 w 91"/>
                  <a:gd name="T33" fmla="*/ 1 h 91"/>
                  <a:gd name="T34" fmla="*/ 0 w 91"/>
                  <a:gd name="T35" fmla="*/ 1 h 91"/>
                  <a:gd name="T36" fmla="*/ 0 w 91"/>
                  <a:gd name="T37" fmla="*/ 1 h 91"/>
                  <a:gd name="T38" fmla="*/ 0 w 91"/>
                  <a:gd name="T39" fmla="*/ 1 h 91"/>
                  <a:gd name="T40" fmla="*/ 0 w 91"/>
                  <a:gd name="T41" fmla="*/ 1 h 91"/>
                  <a:gd name="T42" fmla="*/ 0 w 91"/>
                  <a:gd name="T43" fmla="*/ 1 h 91"/>
                  <a:gd name="T44" fmla="*/ 0 w 91"/>
                  <a:gd name="T45" fmla="*/ 1 h 91"/>
                  <a:gd name="T46" fmla="*/ 0 w 91"/>
                  <a:gd name="T47" fmla="*/ 1 h 91"/>
                  <a:gd name="T48" fmla="*/ 0 w 91"/>
                  <a:gd name="T49" fmla="*/ 0 h 91"/>
                  <a:gd name="T50" fmla="*/ 0 w 91"/>
                  <a:gd name="T51" fmla="*/ 1 h 91"/>
                  <a:gd name="T52" fmla="*/ 0 w 91"/>
                  <a:gd name="T53" fmla="*/ 1 h 91"/>
                  <a:gd name="T54" fmla="*/ 0 w 91"/>
                  <a:gd name="T55" fmla="*/ 1 h 91"/>
                  <a:gd name="T56" fmla="*/ 0 w 91"/>
                  <a:gd name="T57" fmla="*/ 1 h 91"/>
                  <a:gd name="T58" fmla="*/ 0 w 91"/>
                  <a:gd name="T59" fmla="*/ 1 h 91"/>
                  <a:gd name="T60" fmla="*/ 0 w 91"/>
                  <a:gd name="T61" fmla="*/ 1 h 91"/>
                  <a:gd name="T62" fmla="*/ 0 w 91"/>
                  <a:gd name="T63" fmla="*/ 1 h 91"/>
                  <a:gd name="T64" fmla="*/ 0 w 91"/>
                  <a:gd name="T65" fmla="*/ 1 h 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91"/>
                  <a:gd name="T101" fmla="*/ 91 w 91"/>
                  <a:gd name="T102" fmla="*/ 91 h 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91">
                    <a:moveTo>
                      <a:pt x="91" y="46"/>
                    </a:moveTo>
                    <a:lnTo>
                      <a:pt x="90" y="55"/>
                    </a:lnTo>
                    <a:lnTo>
                      <a:pt x="88" y="63"/>
                    </a:lnTo>
                    <a:lnTo>
                      <a:pt x="83" y="71"/>
                    </a:lnTo>
                    <a:lnTo>
                      <a:pt x="78" y="77"/>
                    </a:lnTo>
                    <a:lnTo>
                      <a:pt x="71" y="83"/>
                    </a:lnTo>
                    <a:lnTo>
                      <a:pt x="64" y="88"/>
                    </a:lnTo>
                    <a:lnTo>
                      <a:pt x="55" y="90"/>
                    </a:lnTo>
                    <a:lnTo>
                      <a:pt x="45" y="91"/>
                    </a:lnTo>
                    <a:lnTo>
                      <a:pt x="36" y="90"/>
                    </a:lnTo>
                    <a:lnTo>
                      <a:pt x="28" y="88"/>
                    </a:lnTo>
                    <a:lnTo>
                      <a:pt x="20" y="83"/>
                    </a:lnTo>
                    <a:lnTo>
                      <a:pt x="14" y="77"/>
                    </a:lnTo>
                    <a:lnTo>
                      <a:pt x="8" y="71"/>
                    </a:lnTo>
                    <a:lnTo>
                      <a:pt x="4" y="63"/>
                    </a:lnTo>
                    <a:lnTo>
                      <a:pt x="2" y="55"/>
                    </a:lnTo>
                    <a:lnTo>
                      <a:pt x="0" y="46"/>
                    </a:lnTo>
                    <a:lnTo>
                      <a:pt x="2" y="37"/>
                    </a:lnTo>
                    <a:lnTo>
                      <a:pt x="4" y="28"/>
                    </a:lnTo>
                    <a:lnTo>
                      <a:pt x="8" y="21"/>
                    </a:lnTo>
                    <a:lnTo>
                      <a:pt x="14" y="14"/>
                    </a:lnTo>
                    <a:lnTo>
                      <a:pt x="20" y="8"/>
                    </a:lnTo>
                    <a:lnTo>
                      <a:pt x="28" y="3"/>
                    </a:lnTo>
                    <a:lnTo>
                      <a:pt x="36" y="1"/>
                    </a:lnTo>
                    <a:lnTo>
                      <a:pt x="45" y="0"/>
                    </a:lnTo>
                    <a:lnTo>
                      <a:pt x="55" y="1"/>
                    </a:lnTo>
                    <a:lnTo>
                      <a:pt x="64" y="3"/>
                    </a:lnTo>
                    <a:lnTo>
                      <a:pt x="71" y="8"/>
                    </a:lnTo>
                    <a:lnTo>
                      <a:pt x="78" y="14"/>
                    </a:lnTo>
                    <a:lnTo>
                      <a:pt x="83" y="21"/>
                    </a:lnTo>
                    <a:lnTo>
                      <a:pt x="88" y="28"/>
                    </a:lnTo>
                    <a:lnTo>
                      <a:pt x="90"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0" name="Freeform 97"/>
              <p:cNvSpPr>
                <a:spLocks/>
              </p:cNvSpPr>
              <p:nvPr/>
            </p:nvSpPr>
            <p:spPr bwMode="auto">
              <a:xfrm>
                <a:off x="2483" y="2532"/>
                <a:ext cx="112" cy="45"/>
              </a:xfrm>
              <a:custGeom>
                <a:avLst/>
                <a:gdLst>
                  <a:gd name="T0" fmla="*/ 0 w 226"/>
                  <a:gd name="T1" fmla="*/ 1 h 90"/>
                  <a:gd name="T2" fmla="*/ 0 w 226"/>
                  <a:gd name="T3" fmla="*/ 1 h 90"/>
                  <a:gd name="T4" fmla="*/ 0 w 226"/>
                  <a:gd name="T5" fmla="*/ 1 h 90"/>
                  <a:gd name="T6" fmla="*/ 0 w 226"/>
                  <a:gd name="T7" fmla="*/ 1 h 90"/>
                  <a:gd name="T8" fmla="*/ 0 w 226"/>
                  <a:gd name="T9" fmla="*/ 1 h 90"/>
                  <a:gd name="T10" fmla="*/ 0 w 226"/>
                  <a:gd name="T11" fmla="*/ 1 h 90"/>
                  <a:gd name="T12" fmla="*/ 0 w 226"/>
                  <a:gd name="T13" fmla="*/ 1 h 90"/>
                  <a:gd name="T14" fmla="*/ 0 w 226"/>
                  <a:gd name="T15" fmla="*/ 1 h 90"/>
                  <a:gd name="T16" fmla="*/ 0 w 226"/>
                  <a:gd name="T17" fmla="*/ 1 h 90"/>
                  <a:gd name="T18" fmla="*/ 0 w 226"/>
                  <a:gd name="T19" fmla="*/ 1 h 90"/>
                  <a:gd name="T20" fmla="*/ 0 w 226"/>
                  <a:gd name="T21" fmla="*/ 1 h 90"/>
                  <a:gd name="T22" fmla="*/ 0 w 226"/>
                  <a:gd name="T23" fmla="*/ 1 h 90"/>
                  <a:gd name="T24" fmla="*/ 0 w 226"/>
                  <a:gd name="T25" fmla="*/ 1 h 90"/>
                  <a:gd name="T26" fmla="*/ 0 w 226"/>
                  <a:gd name="T27" fmla="*/ 1 h 90"/>
                  <a:gd name="T28" fmla="*/ 0 w 226"/>
                  <a:gd name="T29" fmla="*/ 1 h 90"/>
                  <a:gd name="T30" fmla="*/ 0 w 226"/>
                  <a:gd name="T31" fmla="*/ 1 h 90"/>
                  <a:gd name="T32" fmla="*/ 0 w 226"/>
                  <a:gd name="T33" fmla="*/ 1 h 90"/>
                  <a:gd name="T34" fmla="*/ 0 w 226"/>
                  <a:gd name="T35" fmla="*/ 1 h 90"/>
                  <a:gd name="T36" fmla="*/ 0 w 226"/>
                  <a:gd name="T37" fmla="*/ 1 h 90"/>
                  <a:gd name="T38" fmla="*/ 0 w 226"/>
                  <a:gd name="T39" fmla="*/ 1 h 90"/>
                  <a:gd name="T40" fmla="*/ 0 w 226"/>
                  <a:gd name="T41" fmla="*/ 1 h 90"/>
                  <a:gd name="T42" fmla="*/ 0 w 226"/>
                  <a:gd name="T43" fmla="*/ 1 h 90"/>
                  <a:gd name="T44" fmla="*/ 0 w 226"/>
                  <a:gd name="T45" fmla="*/ 1 h 90"/>
                  <a:gd name="T46" fmla="*/ 0 w 226"/>
                  <a:gd name="T47" fmla="*/ 1 h 90"/>
                  <a:gd name="T48" fmla="*/ 0 w 226"/>
                  <a:gd name="T49" fmla="*/ 0 h 90"/>
                  <a:gd name="T50" fmla="*/ 0 w 226"/>
                  <a:gd name="T51" fmla="*/ 1 h 90"/>
                  <a:gd name="T52" fmla="*/ 0 w 226"/>
                  <a:gd name="T53" fmla="*/ 1 h 90"/>
                  <a:gd name="T54" fmla="*/ 0 w 226"/>
                  <a:gd name="T55" fmla="*/ 1 h 90"/>
                  <a:gd name="T56" fmla="*/ 0 w 226"/>
                  <a:gd name="T57" fmla="*/ 1 h 90"/>
                  <a:gd name="T58" fmla="*/ 0 w 226"/>
                  <a:gd name="T59" fmla="*/ 1 h 90"/>
                  <a:gd name="T60" fmla="*/ 0 w 226"/>
                  <a:gd name="T61" fmla="*/ 1 h 90"/>
                  <a:gd name="T62" fmla="*/ 0 w 226"/>
                  <a:gd name="T63" fmla="*/ 1 h 90"/>
                  <a:gd name="T64" fmla="*/ 0 w 226"/>
                  <a:gd name="T65" fmla="*/ 1 h 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90"/>
                  <a:gd name="T101" fmla="*/ 226 w 226"/>
                  <a:gd name="T102" fmla="*/ 90 h 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90">
                    <a:moveTo>
                      <a:pt x="226" y="45"/>
                    </a:moveTo>
                    <a:lnTo>
                      <a:pt x="223" y="54"/>
                    </a:lnTo>
                    <a:lnTo>
                      <a:pt x="217" y="62"/>
                    </a:lnTo>
                    <a:lnTo>
                      <a:pt x="206" y="70"/>
                    </a:lnTo>
                    <a:lnTo>
                      <a:pt x="192" y="77"/>
                    </a:lnTo>
                    <a:lnTo>
                      <a:pt x="176" y="82"/>
                    </a:lnTo>
                    <a:lnTo>
                      <a:pt x="157" y="86"/>
                    </a:lnTo>
                    <a:lnTo>
                      <a:pt x="136" y="89"/>
                    </a:lnTo>
                    <a:lnTo>
                      <a:pt x="113" y="90"/>
                    </a:lnTo>
                    <a:lnTo>
                      <a:pt x="91" y="89"/>
                    </a:lnTo>
                    <a:lnTo>
                      <a:pt x="69" y="86"/>
                    </a:lnTo>
                    <a:lnTo>
                      <a:pt x="51" y="82"/>
                    </a:lnTo>
                    <a:lnTo>
                      <a:pt x="33" y="77"/>
                    </a:lnTo>
                    <a:lnTo>
                      <a:pt x="20" y="70"/>
                    </a:lnTo>
                    <a:lnTo>
                      <a:pt x="9" y="62"/>
                    </a:lnTo>
                    <a:lnTo>
                      <a:pt x="2" y="54"/>
                    </a:lnTo>
                    <a:lnTo>
                      <a:pt x="0" y="45"/>
                    </a:lnTo>
                    <a:lnTo>
                      <a:pt x="2" y="36"/>
                    </a:lnTo>
                    <a:lnTo>
                      <a:pt x="9" y="28"/>
                    </a:lnTo>
                    <a:lnTo>
                      <a:pt x="20" y="19"/>
                    </a:lnTo>
                    <a:lnTo>
                      <a:pt x="33" y="14"/>
                    </a:lnTo>
                    <a:lnTo>
                      <a:pt x="51" y="8"/>
                    </a:lnTo>
                    <a:lnTo>
                      <a:pt x="69" y="3"/>
                    </a:lnTo>
                    <a:lnTo>
                      <a:pt x="91" y="1"/>
                    </a:lnTo>
                    <a:lnTo>
                      <a:pt x="113" y="0"/>
                    </a:lnTo>
                    <a:lnTo>
                      <a:pt x="136" y="1"/>
                    </a:lnTo>
                    <a:lnTo>
                      <a:pt x="157" y="3"/>
                    </a:lnTo>
                    <a:lnTo>
                      <a:pt x="176" y="8"/>
                    </a:lnTo>
                    <a:lnTo>
                      <a:pt x="192" y="14"/>
                    </a:lnTo>
                    <a:lnTo>
                      <a:pt x="206" y="19"/>
                    </a:lnTo>
                    <a:lnTo>
                      <a:pt x="217" y="28"/>
                    </a:lnTo>
                    <a:lnTo>
                      <a:pt x="223" y="36"/>
                    </a:lnTo>
                    <a:lnTo>
                      <a:pt x="226"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1" name="Freeform 98"/>
              <p:cNvSpPr>
                <a:spLocks/>
              </p:cNvSpPr>
              <p:nvPr/>
            </p:nvSpPr>
            <p:spPr bwMode="auto">
              <a:xfrm>
                <a:off x="2340" y="2598"/>
                <a:ext cx="399" cy="60"/>
              </a:xfrm>
              <a:custGeom>
                <a:avLst/>
                <a:gdLst>
                  <a:gd name="T0" fmla="*/ 0 w 799"/>
                  <a:gd name="T1" fmla="*/ 0 h 121"/>
                  <a:gd name="T2" fmla="*/ 0 w 799"/>
                  <a:gd name="T3" fmla="*/ 0 h 121"/>
                  <a:gd name="T4" fmla="*/ 0 w 799"/>
                  <a:gd name="T5" fmla="*/ 0 h 121"/>
                  <a:gd name="T6" fmla="*/ 0 w 799"/>
                  <a:gd name="T7" fmla="*/ 0 h 121"/>
                  <a:gd name="T8" fmla="*/ 0 w 799"/>
                  <a:gd name="T9" fmla="*/ 0 h 121"/>
                  <a:gd name="T10" fmla="*/ 0 w 799"/>
                  <a:gd name="T11" fmla="*/ 0 h 121"/>
                  <a:gd name="T12" fmla="*/ 0 w 799"/>
                  <a:gd name="T13" fmla="*/ 0 h 121"/>
                  <a:gd name="T14" fmla="*/ 0 w 799"/>
                  <a:gd name="T15" fmla="*/ 0 h 121"/>
                  <a:gd name="T16" fmla="*/ 0 w 799"/>
                  <a:gd name="T17" fmla="*/ 0 h 121"/>
                  <a:gd name="T18" fmla="*/ 0 w 799"/>
                  <a:gd name="T19" fmla="*/ 0 h 121"/>
                  <a:gd name="T20" fmla="*/ 0 w 799"/>
                  <a:gd name="T21" fmla="*/ 0 h 121"/>
                  <a:gd name="T22" fmla="*/ 0 w 799"/>
                  <a:gd name="T23" fmla="*/ 0 h 121"/>
                  <a:gd name="T24" fmla="*/ 0 w 799"/>
                  <a:gd name="T25" fmla="*/ 0 h 121"/>
                  <a:gd name="T26" fmla="*/ 0 w 799"/>
                  <a:gd name="T27" fmla="*/ 0 h 121"/>
                  <a:gd name="T28" fmla="*/ 0 w 799"/>
                  <a:gd name="T29" fmla="*/ 0 h 121"/>
                  <a:gd name="T30" fmla="*/ 0 w 799"/>
                  <a:gd name="T31" fmla="*/ 0 h 121"/>
                  <a:gd name="T32" fmla="*/ 0 w 799"/>
                  <a:gd name="T33" fmla="*/ 0 h 121"/>
                  <a:gd name="T34" fmla="*/ 2 w 799"/>
                  <a:gd name="T35" fmla="*/ 0 h 121"/>
                  <a:gd name="T36" fmla="*/ 2 w 799"/>
                  <a:gd name="T37" fmla="*/ 0 h 121"/>
                  <a:gd name="T38" fmla="*/ 3 w 799"/>
                  <a:gd name="T39" fmla="*/ 0 h 121"/>
                  <a:gd name="T40" fmla="*/ 3 w 799"/>
                  <a:gd name="T41" fmla="*/ 0 h 121"/>
                  <a:gd name="T42" fmla="*/ 3 w 799"/>
                  <a:gd name="T43" fmla="*/ 0 h 121"/>
                  <a:gd name="T44" fmla="*/ 3 w 799"/>
                  <a:gd name="T45" fmla="*/ 0 h 121"/>
                  <a:gd name="T46" fmla="*/ 3 w 799"/>
                  <a:gd name="T47" fmla="*/ 0 h 121"/>
                  <a:gd name="T48" fmla="*/ 3 w 799"/>
                  <a:gd name="T49" fmla="*/ 0 h 121"/>
                  <a:gd name="T50" fmla="*/ 3 w 799"/>
                  <a:gd name="T51" fmla="*/ 0 h 121"/>
                  <a:gd name="T52" fmla="*/ 3 w 799"/>
                  <a:gd name="T53" fmla="*/ 0 h 121"/>
                  <a:gd name="T54" fmla="*/ 3 w 799"/>
                  <a:gd name="T55" fmla="*/ 0 h 121"/>
                  <a:gd name="T56" fmla="*/ 3 w 799"/>
                  <a:gd name="T57" fmla="*/ 0 h 121"/>
                  <a:gd name="T58" fmla="*/ 3 w 799"/>
                  <a:gd name="T59" fmla="*/ 0 h 121"/>
                  <a:gd name="T60" fmla="*/ 3 w 799"/>
                  <a:gd name="T61" fmla="*/ 0 h 121"/>
                  <a:gd name="T62" fmla="*/ 3 w 799"/>
                  <a:gd name="T63" fmla="*/ 0 h 121"/>
                  <a:gd name="T64" fmla="*/ 2 w 799"/>
                  <a:gd name="T65" fmla="*/ 0 h 121"/>
                  <a:gd name="T66" fmla="*/ 2 w 799"/>
                  <a:gd name="T67" fmla="*/ 0 h 121"/>
                  <a:gd name="T68" fmla="*/ 0 w 799"/>
                  <a:gd name="T69" fmla="*/ 0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99"/>
                  <a:gd name="T106" fmla="*/ 0 h 121"/>
                  <a:gd name="T107" fmla="*/ 799 w 799"/>
                  <a:gd name="T108" fmla="*/ 121 h 1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99" h="121">
                    <a:moveTo>
                      <a:pt x="49" y="0"/>
                    </a:moveTo>
                    <a:lnTo>
                      <a:pt x="40" y="1"/>
                    </a:lnTo>
                    <a:lnTo>
                      <a:pt x="30" y="5"/>
                    </a:lnTo>
                    <a:lnTo>
                      <a:pt x="22" y="10"/>
                    </a:lnTo>
                    <a:lnTo>
                      <a:pt x="14" y="17"/>
                    </a:lnTo>
                    <a:lnTo>
                      <a:pt x="9" y="27"/>
                    </a:lnTo>
                    <a:lnTo>
                      <a:pt x="4" y="37"/>
                    </a:lnTo>
                    <a:lnTo>
                      <a:pt x="2" y="47"/>
                    </a:lnTo>
                    <a:lnTo>
                      <a:pt x="0" y="60"/>
                    </a:lnTo>
                    <a:lnTo>
                      <a:pt x="2" y="73"/>
                    </a:lnTo>
                    <a:lnTo>
                      <a:pt x="4" y="84"/>
                    </a:lnTo>
                    <a:lnTo>
                      <a:pt x="9" y="95"/>
                    </a:lnTo>
                    <a:lnTo>
                      <a:pt x="14" y="104"/>
                    </a:lnTo>
                    <a:lnTo>
                      <a:pt x="22" y="111"/>
                    </a:lnTo>
                    <a:lnTo>
                      <a:pt x="30" y="116"/>
                    </a:lnTo>
                    <a:lnTo>
                      <a:pt x="40" y="120"/>
                    </a:lnTo>
                    <a:lnTo>
                      <a:pt x="49" y="121"/>
                    </a:lnTo>
                    <a:lnTo>
                      <a:pt x="750" y="121"/>
                    </a:lnTo>
                    <a:lnTo>
                      <a:pt x="759" y="120"/>
                    </a:lnTo>
                    <a:lnTo>
                      <a:pt x="769" y="116"/>
                    </a:lnTo>
                    <a:lnTo>
                      <a:pt x="777" y="111"/>
                    </a:lnTo>
                    <a:lnTo>
                      <a:pt x="785" y="104"/>
                    </a:lnTo>
                    <a:lnTo>
                      <a:pt x="790" y="95"/>
                    </a:lnTo>
                    <a:lnTo>
                      <a:pt x="795" y="84"/>
                    </a:lnTo>
                    <a:lnTo>
                      <a:pt x="797" y="73"/>
                    </a:lnTo>
                    <a:lnTo>
                      <a:pt x="799" y="60"/>
                    </a:lnTo>
                    <a:lnTo>
                      <a:pt x="797" y="47"/>
                    </a:lnTo>
                    <a:lnTo>
                      <a:pt x="795" y="37"/>
                    </a:lnTo>
                    <a:lnTo>
                      <a:pt x="790" y="27"/>
                    </a:lnTo>
                    <a:lnTo>
                      <a:pt x="785" y="17"/>
                    </a:lnTo>
                    <a:lnTo>
                      <a:pt x="777" y="10"/>
                    </a:lnTo>
                    <a:lnTo>
                      <a:pt x="769" y="5"/>
                    </a:lnTo>
                    <a:lnTo>
                      <a:pt x="759" y="1"/>
                    </a:lnTo>
                    <a:lnTo>
                      <a:pt x="750"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2" name="Freeform 99"/>
              <p:cNvSpPr>
                <a:spLocks/>
              </p:cNvSpPr>
              <p:nvPr/>
            </p:nvSpPr>
            <p:spPr bwMode="auto">
              <a:xfrm>
                <a:off x="2354" y="2612"/>
                <a:ext cx="370" cy="31"/>
              </a:xfrm>
              <a:custGeom>
                <a:avLst/>
                <a:gdLst>
                  <a:gd name="T0" fmla="*/ 0 w 741"/>
                  <a:gd name="T1" fmla="*/ 1 h 62"/>
                  <a:gd name="T2" fmla="*/ 0 w 741"/>
                  <a:gd name="T3" fmla="*/ 1 h 62"/>
                  <a:gd name="T4" fmla="*/ 0 w 741"/>
                  <a:gd name="T5" fmla="*/ 1 h 62"/>
                  <a:gd name="T6" fmla="*/ 0 w 741"/>
                  <a:gd name="T7" fmla="*/ 1 h 62"/>
                  <a:gd name="T8" fmla="*/ 0 w 741"/>
                  <a:gd name="T9" fmla="*/ 0 h 62"/>
                  <a:gd name="T10" fmla="*/ 2 w 741"/>
                  <a:gd name="T11" fmla="*/ 0 h 62"/>
                  <a:gd name="T12" fmla="*/ 2 w 741"/>
                  <a:gd name="T13" fmla="*/ 1 h 62"/>
                  <a:gd name="T14" fmla="*/ 2 w 741"/>
                  <a:gd name="T15" fmla="*/ 1 h 62"/>
                  <a:gd name="T16" fmla="*/ 2 w 741"/>
                  <a:gd name="T17" fmla="*/ 1 h 62"/>
                  <a:gd name="T18" fmla="*/ 2 w 741"/>
                  <a:gd name="T19" fmla="*/ 1 h 62"/>
                  <a:gd name="T20" fmla="*/ 2 w 741"/>
                  <a:gd name="T21" fmla="*/ 1 h 62"/>
                  <a:gd name="T22" fmla="*/ 2 w 741"/>
                  <a:gd name="T23" fmla="*/ 1 h 62"/>
                  <a:gd name="T24" fmla="*/ 2 w 741"/>
                  <a:gd name="T25" fmla="*/ 1 h 62"/>
                  <a:gd name="T26" fmla="*/ 2 w 741"/>
                  <a:gd name="T27" fmla="*/ 1 h 62"/>
                  <a:gd name="T28" fmla="*/ 0 w 741"/>
                  <a:gd name="T29" fmla="*/ 1 h 62"/>
                  <a:gd name="T30" fmla="*/ 0 w 741"/>
                  <a:gd name="T31" fmla="*/ 1 h 62"/>
                  <a:gd name="T32" fmla="*/ 0 w 741"/>
                  <a:gd name="T33" fmla="*/ 1 h 62"/>
                  <a:gd name="T34" fmla="*/ 0 w 741"/>
                  <a:gd name="T35" fmla="*/ 1 h 62"/>
                  <a:gd name="T36" fmla="*/ 0 w 741"/>
                  <a:gd name="T37" fmla="*/ 1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1"/>
                  <a:gd name="T58" fmla="*/ 0 h 62"/>
                  <a:gd name="T59" fmla="*/ 741 w 741"/>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1" h="62">
                    <a:moveTo>
                      <a:pt x="0" y="31"/>
                    </a:moveTo>
                    <a:lnTo>
                      <a:pt x="3" y="18"/>
                    </a:lnTo>
                    <a:lnTo>
                      <a:pt x="7" y="8"/>
                    </a:lnTo>
                    <a:lnTo>
                      <a:pt x="13" y="2"/>
                    </a:lnTo>
                    <a:lnTo>
                      <a:pt x="20" y="0"/>
                    </a:lnTo>
                    <a:lnTo>
                      <a:pt x="721" y="0"/>
                    </a:lnTo>
                    <a:lnTo>
                      <a:pt x="728" y="2"/>
                    </a:lnTo>
                    <a:lnTo>
                      <a:pt x="735" y="8"/>
                    </a:lnTo>
                    <a:lnTo>
                      <a:pt x="738" y="18"/>
                    </a:lnTo>
                    <a:lnTo>
                      <a:pt x="741" y="31"/>
                    </a:lnTo>
                    <a:lnTo>
                      <a:pt x="738" y="44"/>
                    </a:lnTo>
                    <a:lnTo>
                      <a:pt x="735" y="53"/>
                    </a:lnTo>
                    <a:lnTo>
                      <a:pt x="728" y="60"/>
                    </a:lnTo>
                    <a:lnTo>
                      <a:pt x="721" y="62"/>
                    </a:lnTo>
                    <a:lnTo>
                      <a:pt x="20" y="62"/>
                    </a:lnTo>
                    <a:lnTo>
                      <a:pt x="13" y="60"/>
                    </a:lnTo>
                    <a:lnTo>
                      <a:pt x="7" y="53"/>
                    </a:lnTo>
                    <a:lnTo>
                      <a:pt x="3" y="44"/>
                    </a:lnTo>
                    <a:lnTo>
                      <a:pt x="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3" name="Freeform 100"/>
              <p:cNvSpPr>
                <a:spLocks/>
              </p:cNvSpPr>
              <p:nvPr/>
            </p:nvSpPr>
            <p:spPr bwMode="auto">
              <a:xfrm>
                <a:off x="2379" y="2655"/>
                <a:ext cx="52" cy="62"/>
              </a:xfrm>
              <a:custGeom>
                <a:avLst/>
                <a:gdLst>
                  <a:gd name="T0" fmla="*/ 0 w 104"/>
                  <a:gd name="T1" fmla="*/ 0 h 125"/>
                  <a:gd name="T2" fmla="*/ 0 w 104"/>
                  <a:gd name="T3" fmla="*/ 0 h 125"/>
                  <a:gd name="T4" fmla="*/ 1 w 104"/>
                  <a:gd name="T5" fmla="*/ 0 h 125"/>
                  <a:gd name="T6" fmla="*/ 1 w 104"/>
                  <a:gd name="T7" fmla="*/ 0 h 125"/>
                  <a:gd name="T8" fmla="*/ 1 w 104"/>
                  <a:gd name="T9" fmla="*/ 0 h 125"/>
                  <a:gd name="T10" fmla="*/ 1 w 104"/>
                  <a:gd name="T11" fmla="*/ 0 h 125"/>
                  <a:gd name="T12" fmla="*/ 1 w 104"/>
                  <a:gd name="T13" fmla="*/ 0 h 125"/>
                  <a:gd name="T14" fmla="*/ 1 w 104"/>
                  <a:gd name="T15" fmla="*/ 0 h 125"/>
                  <a:gd name="T16" fmla="*/ 1 w 104"/>
                  <a:gd name="T17" fmla="*/ 0 h 125"/>
                  <a:gd name="T18" fmla="*/ 1 w 104"/>
                  <a:gd name="T19" fmla="*/ 0 h 125"/>
                  <a:gd name="T20" fmla="*/ 1 w 104"/>
                  <a:gd name="T21" fmla="*/ 0 h 125"/>
                  <a:gd name="T22" fmla="*/ 1 w 104"/>
                  <a:gd name="T23" fmla="*/ 0 h 125"/>
                  <a:gd name="T24" fmla="*/ 0 w 104"/>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125"/>
                  <a:gd name="T41" fmla="*/ 104 w 104"/>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125">
                    <a:moveTo>
                      <a:pt x="0" y="0"/>
                    </a:moveTo>
                    <a:lnTo>
                      <a:pt x="0" y="96"/>
                    </a:lnTo>
                    <a:lnTo>
                      <a:pt x="2" y="107"/>
                    </a:lnTo>
                    <a:lnTo>
                      <a:pt x="8" y="117"/>
                    </a:lnTo>
                    <a:lnTo>
                      <a:pt x="17" y="122"/>
                    </a:lnTo>
                    <a:lnTo>
                      <a:pt x="29" y="125"/>
                    </a:lnTo>
                    <a:lnTo>
                      <a:pt x="75" y="125"/>
                    </a:lnTo>
                    <a:lnTo>
                      <a:pt x="85" y="122"/>
                    </a:lnTo>
                    <a:lnTo>
                      <a:pt x="94" y="117"/>
                    </a:lnTo>
                    <a:lnTo>
                      <a:pt x="101" y="107"/>
                    </a:lnTo>
                    <a:lnTo>
                      <a:pt x="104" y="96"/>
                    </a:lnTo>
                    <a:lnTo>
                      <a:pt x="10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4" name="Freeform 101"/>
              <p:cNvSpPr>
                <a:spLocks/>
              </p:cNvSpPr>
              <p:nvPr/>
            </p:nvSpPr>
            <p:spPr bwMode="auto">
              <a:xfrm>
                <a:off x="2648" y="2655"/>
                <a:ext cx="52" cy="62"/>
              </a:xfrm>
              <a:custGeom>
                <a:avLst/>
                <a:gdLst>
                  <a:gd name="T0" fmla="*/ 0 w 103"/>
                  <a:gd name="T1" fmla="*/ 0 h 125"/>
                  <a:gd name="T2" fmla="*/ 0 w 103"/>
                  <a:gd name="T3" fmla="*/ 0 h 125"/>
                  <a:gd name="T4" fmla="*/ 1 w 103"/>
                  <a:gd name="T5" fmla="*/ 0 h 125"/>
                  <a:gd name="T6" fmla="*/ 1 w 103"/>
                  <a:gd name="T7" fmla="*/ 0 h 125"/>
                  <a:gd name="T8" fmla="*/ 1 w 103"/>
                  <a:gd name="T9" fmla="*/ 0 h 125"/>
                  <a:gd name="T10" fmla="*/ 1 w 103"/>
                  <a:gd name="T11" fmla="*/ 0 h 125"/>
                  <a:gd name="T12" fmla="*/ 1 w 103"/>
                  <a:gd name="T13" fmla="*/ 0 h 125"/>
                  <a:gd name="T14" fmla="*/ 1 w 103"/>
                  <a:gd name="T15" fmla="*/ 0 h 125"/>
                  <a:gd name="T16" fmla="*/ 1 w 103"/>
                  <a:gd name="T17" fmla="*/ 0 h 125"/>
                  <a:gd name="T18" fmla="*/ 1 w 103"/>
                  <a:gd name="T19" fmla="*/ 0 h 125"/>
                  <a:gd name="T20" fmla="*/ 1 w 103"/>
                  <a:gd name="T21" fmla="*/ 0 h 125"/>
                  <a:gd name="T22" fmla="*/ 1 w 103"/>
                  <a:gd name="T23" fmla="*/ 0 h 125"/>
                  <a:gd name="T24" fmla="*/ 0 w 103"/>
                  <a:gd name="T25" fmla="*/ 0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125"/>
                  <a:gd name="T41" fmla="*/ 103 w 103"/>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125">
                    <a:moveTo>
                      <a:pt x="0" y="0"/>
                    </a:moveTo>
                    <a:lnTo>
                      <a:pt x="0" y="96"/>
                    </a:lnTo>
                    <a:lnTo>
                      <a:pt x="2" y="107"/>
                    </a:lnTo>
                    <a:lnTo>
                      <a:pt x="9" y="117"/>
                    </a:lnTo>
                    <a:lnTo>
                      <a:pt x="18" y="122"/>
                    </a:lnTo>
                    <a:lnTo>
                      <a:pt x="28" y="125"/>
                    </a:lnTo>
                    <a:lnTo>
                      <a:pt x="74" y="125"/>
                    </a:lnTo>
                    <a:lnTo>
                      <a:pt x="86" y="122"/>
                    </a:lnTo>
                    <a:lnTo>
                      <a:pt x="95" y="117"/>
                    </a:lnTo>
                    <a:lnTo>
                      <a:pt x="101" y="107"/>
                    </a:lnTo>
                    <a:lnTo>
                      <a:pt x="103" y="96"/>
                    </a:lnTo>
                    <a:lnTo>
                      <a:pt x="1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260" name="Group 102"/>
            <p:cNvGrpSpPr>
              <a:grpSpLocks/>
            </p:cNvGrpSpPr>
            <p:nvPr/>
          </p:nvGrpSpPr>
          <p:grpSpPr bwMode="auto">
            <a:xfrm>
              <a:off x="2620" y="1716"/>
              <a:ext cx="156" cy="227"/>
              <a:chOff x="2784" y="3210"/>
              <a:chExt cx="523" cy="772"/>
            </a:xfrm>
          </p:grpSpPr>
          <p:sp>
            <p:nvSpPr>
              <p:cNvPr id="9261" name="AutoShape 10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62" name="AutoShape 10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9263" name="AutoShape 10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9264" name="Oval 10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9257" name="Text Box 88"/>
          <p:cNvSpPr txBox="1">
            <a:spLocks noChangeArrowheads="1"/>
          </p:cNvSpPr>
          <p:nvPr/>
        </p:nvSpPr>
        <p:spPr bwMode="auto">
          <a:xfrm>
            <a:off x="2047875" y="2425700"/>
            <a:ext cx="10572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t>Personal Auto Line</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|EOS~007|</a:t>
            </a:r>
            <a:endParaRPr lang="en-US" sz="100" dirty="0" err="1" smtClean="0">
              <a:solidFill>
                <a:srgbClr val="FFFFFF"/>
              </a:solidFill>
              <a:latin typeface="Arial"/>
              <a:cs typeface="Calibri"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30" y="3699651"/>
            <a:ext cx="8027810" cy="141767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930" y="559990"/>
            <a:ext cx="5078347" cy="209510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243" name="Rectangle 2"/>
          <p:cNvSpPr>
            <a:spLocks noGrp="1" noChangeArrowheads="1"/>
          </p:cNvSpPr>
          <p:nvPr>
            <p:ph type="title"/>
          </p:nvPr>
        </p:nvSpPr>
        <p:spPr/>
        <p:txBody>
          <a:bodyPr/>
          <a:lstStyle/>
          <a:p>
            <a:pPr eaLnBrk="1" hangingPunct="1"/>
            <a:r>
              <a:rPr lang="en-US" smtClean="0"/>
              <a:t>Loss type and LOB code in ClaimCenter</a:t>
            </a:r>
          </a:p>
        </p:txBody>
      </p:sp>
      <p:sp>
        <p:nvSpPr>
          <p:cNvPr id="10244" name="AutoShape 4"/>
          <p:cNvSpPr>
            <a:spLocks noChangeArrowheads="1"/>
          </p:cNvSpPr>
          <p:nvPr/>
        </p:nvSpPr>
        <p:spPr bwMode="auto">
          <a:xfrm>
            <a:off x="2065106" y="2054903"/>
            <a:ext cx="3265171" cy="5222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10245" name="Text Box 7"/>
          <p:cNvSpPr txBox="1">
            <a:spLocks noChangeArrowheads="1"/>
          </p:cNvSpPr>
          <p:nvPr/>
        </p:nvSpPr>
        <p:spPr bwMode="auto">
          <a:xfrm>
            <a:off x="5435600" y="957263"/>
            <a:ext cx="23018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smtClean="0"/>
              <a:t>Claim </a:t>
            </a:r>
            <a:r>
              <a:rPr lang="en-US" dirty="0"/>
              <a:t>Status</a:t>
            </a:r>
          </a:p>
        </p:txBody>
      </p:sp>
      <p:sp>
        <p:nvSpPr>
          <p:cNvPr id="10246" name="Text Box 8"/>
          <p:cNvSpPr txBox="1">
            <a:spLocks noChangeArrowheads="1"/>
          </p:cNvSpPr>
          <p:nvPr/>
        </p:nvSpPr>
        <p:spPr bwMode="auto">
          <a:xfrm>
            <a:off x="6346165" y="3067024"/>
            <a:ext cx="1933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err="1"/>
              <a:t>Workplan</a:t>
            </a:r>
            <a:r>
              <a:rPr lang="en-US" dirty="0"/>
              <a:t> rules for auto claims</a:t>
            </a:r>
          </a:p>
        </p:txBody>
      </p:sp>
      <p:sp>
        <p:nvSpPr>
          <p:cNvPr id="10248" name="AutoShape 6"/>
          <p:cNvSpPr>
            <a:spLocks noChangeArrowheads="1"/>
          </p:cNvSpPr>
          <p:nvPr/>
        </p:nvSpPr>
        <p:spPr bwMode="auto">
          <a:xfrm>
            <a:off x="3589069" y="4238624"/>
            <a:ext cx="2554877" cy="271731"/>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|EOS~008|</a:t>
            </a:r>
            <a:endParaRPr lang="en-US" sz="100" dirty="0" err="1" smtClean="0">
              <a:solidFill>
                <a:srgbClr val="FFFFFF"/>
              </a:solidFill>
              <a:latin typeface="Arial"/>
              <a:cs typeface="Calibri" pitchFamily="34" charset="0"/>
            </a:endParaRPr>
          </a:p>
        </p:txBody>
      </p:sp>
      <p:sp>
        <p:nvSpPr>
          <p:cNvPr id="11266" name="Rectangle 3"/>
          <p:cNvSpPr>
            <a:spLocks noGrp="1" noChangeArrowheads="1"/>
          </p:cNvSpPr>
          <p:nvPr>
            <p:ph type="title"/>
          </p:nvPr>
        </p:nvSpPr>
        <p:spPr/>
        <p:txBody>
          <a:bodyPr/>
          <a:lstStyle/>
          <a:p>
            <a:pPr eaLnBrk="1" hangingPunct="1"/>
            <a:r>
              <a:rPr lang="en-US" smtClean="0"/>
              <a:t>Policy type</a:t>
            </a:r>
          </a:p>
        </p:txBody>
      </p:sp>
      <p:sp>
        <p:nvSpPr>
          <p:cNvPr id="11267" name="Rectangle 91"/>
          <p:cNvSpPr>
            <a:spLocks noGrp="1" noChangeArrowheads="1"/>
          </p:cNvSpPr>
          <p:nvPr>
            <p:ph idx="1"/>
          </p:nvPr>
        </p:nvSpPr>
        <p:spPr>
          <a:xfrm>
            <a:off x="519113" y="4257675"/>
            <a:ext cx="8318500" cy="2132013"/>
          </a:xfrm>
        </p:spPr>
        <p:txBody>
          <a:bodyPr/>
          <a:lstStyle/>
          <a:p>
            <a:pPr>
              <a:buFont typeface="Arial" charset="0"/>
              <a:buChar char="•"/>
            </a:pPr>
            <a:r>
              <a:rPr lang="en-US" smtClean="0"/>
              <a:t>A product (type of policy) offered by carrier</a:t>
            </a:r>
          </a:p>
          <a:p>
            <a:pPr lvl="1">
              <a:buFont typeface="Arial" charset="0"/>
              <a:buChar char="•"/>
            </a:pPr>
            <a:r>
              <a:rPr lang="en-US" smtClean="0"/>
              <a:t>Single policy type may be associated with multiple LOBs</a:t>
            </a:r>
          </a:p>
        </p:txBody>
      </p:sp>
      <p:sp>
        <p:nvSpPr>
          <p:cNvPr id="11268" name="Line 113"/>
          <p:cNvSpPr>
            <a:spLocks noChangeShapeType="1"/>
          </p:cNvSpPr>
          <p:nvPr/>
        </p:nvSpPr>
        <p:spPr bwMode="auto">
          <a:xfrm flipH="1">
            <a:off x="6207125" y="1543050"/>
            <a:ext cx="534988" cy="3048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69" name="Line 113"/>
          <p:cNvSpPr>
            <a:spLocks noChangeShapeType="1"/>
          </p:cNvSpPr>
          <p:nvPr/>
        </p:nvSpPr>
        <p:spPr bwMode="auto">
          <a:xfrm>
            <a:off x="6437313" y="1504950"/>
            <a:ext cx="684212" cy="33337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70" name="Group 15"/>
          <p:cNvGrpSpPr>
            <a:grpSpLocks/>
          </p:cNvGrpSpPr>
          <p:nvPr/>
        </p:nvGrpSpPr>
        <p:grpSpPr bwMode="auto">
          <a:xfrm>
            <a:off x="5938838" y="2867025"/>
            <a:ext cx="657225" cy="739775"/>
            <a:chOff x="2324" y="435"/>
            <a:chExt cx="933" cy="1052"/>
          </a:xfrm>
        </p:grpSpPr>
        <p:sp>
          <p:nvSpPr>
            <p:cNvPr id="11416" name="AutoShape 16"/>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417" name="Freeform 17"/>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418" name="Freeform 18"/>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419" name="Freeform 19"/>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1420" name="Group 20"/>
            <p:cNvGrpSpPr>
              <a:grpSpLocks/>
            </p:cNvGrpSpPr>
            <p:nvPr/>
          </p:nvGrpSpPr>
          <p:grpSpPr bwMode="auto">
            <a:xfrm>
              <a:off x="2895" y="953"/>
              <a:ext cx="349" cy="510"/>
              <a:chOff x="2784" y="3210"/>
              <a:chExt cx="523" cy="772"/>
            </a:xfrm>
          </p:grpSpPr>
          <p:sp>
            <p:nvSpPr>
              <p:cNvPr id="11421" name="AutoShape 2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422" name="AutoShape 2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423" name="AutoShape 23"/>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424" name="Oval 24"/>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1271" name="Text Box 25"/>
          <p:cNvSpPr txBox="1">
            <a:spLocks noChangeArrowheads="1"/>
          </p:cNvSpPr>
          <p:nvPr/>
        </p:nvSpPr>
        <p:spPr bwMode="auto">
          <a:xfrm>
            <a:off x="4524375" y="2900363"/>
            <a:ext cx="13954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t>Commercial</a:t>
            </a:r>
            <a:br>
              <a:rPr lang="en-US" sz="1800"/>
            </a:br>
            <a:r>
              <a:rPr lang="en-US" sz="1800"/>
              <a:t>Package</a:t>
            </a:r>
          </a:p>
        </p:txBody>
      </p:sp>
      <p:sp>
        <p:nvSpPr>
          <p:cNvPr id="11272" name="AutoShape 40"/>
          <p:cNvSpPr>
            <a:spLocks noChangeArrowheads="1"/>
          </p:cNvSpPr>
          <p:nvPr/>
        </p:nvSpPr>
        <p:spPr bwMode="auto">
          <a:xfrm rot="-5400000">
            <a:off x="6135688"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273" name="AutoShape 41"/>
          <p:cNvSpPr>
            <a:spLocks noChangeArrowheads="1"/>
          </p:cNvSpPr>
          <p:nvPr/>
        </p:nvSpPr>
        <p:spPr bwMode="auto">
          <a:xfrm rot="-5400000">
            <a:off x="6230938"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274" name="AutoShape 42"/>
          <p:cNvSpPr>
            <a:spLocks noChangeArrowheads="1"/>
          </p:cNvSpPr>
          <p:nvPr/>
        </p:nvSpPr>
        <p:spPr bwMode="auto">
          <a:xfrm rot="-5400000">
            <a:off x="6311900"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1275" name="Group 43"/>
          <p:cNvGrpSpPr>
            <a:grpSpLocks/>
          </p:cNvGrpSpPr>
          <p:nvPr/>
        </p:nvGrpSpPr>
        <p:grpSpPr bwMode="auto">
          <a:xfrm>
            <a:off x="6361113" y="917575"/>
            <a:ext cx="568325" cy="474663"/>
            <a:chOff x="2940" y="226"/>
            <a:chExt cx="1120" cy="935"/>
          </a:xfrm>
        </p:grpSpPr>
        <p:sp>
          <p:nvSpPr>
            <p:cNvPr id="11396" name="Freeform 44"/>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1397" name="Group 45"/>
            <p:cNvGrpSpPr>
              <a:grpSpLocks/>
            </p:cNvGrpSpPr>
            <p:nvPr/>
          </p:nvGrpSpPr>
          <p:grpSpPr bwMode="auto">
            <a:xfrm>
              <a:off x="3341" y="722"/>
              <a:ext cx="274" cy="423"/>
              <a:chOff x="3396" y="861"/>
              <a:chExt cx="184" cy="284"/>
            </a:xfrm>
          </p:grpSpPr>
          <p:sp>
            <p:nvSpPr>
              <p:cNvPr id="11413" name="Rectangle 46"/>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14" name="Rectangle 47"/>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15" name="Freeform 48"/>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398" name="Group 49"/>
            <p:cNvGrpSpPr>
              <a:grpSpLocks/>
            </p:cNvGrpSpPr>
            <p:nvPr/>
          </p:nvGrpSpPr>
          <p:grpSpPr bwMode="auto">
            <a:xfrm>
              <a:off x="3171" y="400"/>
              <a:ext cx="127" cy="177"/>
              <a:chOff x="2797" y="1581"/>
              <a:chExt cx="49" cy="68"/>
            </a:xfrm>
          </p:grpSpPr>
          <p:sp>
            <p:nvSpPr>
              <p:cNvPr id="11409" name="Rectangle 5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10" name="Rectangle 5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11" name="Rectangle 5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12" name="Rectangle 5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1399" name="Group 54"/>
            <p:cNvGrpSpPr>
              <a:grpSpLocks/>
            </p:cNvGrpSpPr>
            <p:nvPr/>
          </p:nvGrpSpPr>
          <p:grpSpPr bwMode="auto">
            <a:xfrm>
              <a:off x="3684" y="400"/>
              <a:ext cx="127" cy="177"/>
              <a:chOff x="2797" y="1581"/>
              <a:chExt cx="49" cy="68"/>
            </a:xfrm>
          </p:grpSpPr>
          <p:sp>
            <p:nvSpPr>
              <p:cNvPr id="11405" name="Rectangle 55"/>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06" name="Rectangle 56"/>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07" name="Rectangle 57"/>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08" name="Rectangle 58"/>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1400" name="Group 59"/>
            <p:cNvGrpSpPr>
              <a:grpSpLocks/>
            </p:cNvGrpSpPr>
            <p:nvPr/>
          </p:nvGrpSpPr>
          <p:grpSpPr bwMode="auto">
            <a:xfrm>
              <a:off x="3420" y="400"/>
              <a:ext cx="127" cy="177"/>
              <a:chOff x="2797" y="1581"/>
              <a:chExt cx="49" cy="68"/>
            </a:xfrm>
          </p:grpSpPr>
          <p:sp>
            <p:nvSpPr>
              <p:cNvPr id="11401" name="Rectangle 60"/>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02" name="Rectangle 61"/>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03" name="Rectangle 62"/>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04" name="Rectangle 63"/>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1276" name="Group 64"/>
          <p:cNvGrpSpPr>
            <a:grpSpLocks/>
          </p:cNvGrpSpPr>
          <p:nvPr/>
        </p:nvGrpSpPr>
        <p:grpSpPr bwMode="auto">
          <a:xfrm>
            <a:off x="6751638" y="1238250"/>
            <a:ext cx="244475" cy="358775"/>
            <a:chOff x="2784" y="3210"/>
            <a:chExt cx="523" cy="772"/>
          </a:xfrm>
        </p:grpSpPr>
        <p:sp>
          <p:nvSpPr>
            <p:cNvPr id="11392" name="AutoShape 6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93" name="AutoShape 6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94" name="AutoShape 67"/>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95" name="Oval 68"/>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11277" name="Group 88"/>
          <p:cNvGrpSpPr>
            <a:grpSpLocks/>
          </p:cNvGrpSpPr>
          <p:nvPr/>
        </p:nvGrpSpPr>
        <p:grpSpPr bwMode="auto">
          <a:xfrm>
            <a:off x="6880225" y="2867025"/>
            <a:ext cx="657225" cy="739775"/>
            <a:chOff x="2324" y="435"/>
            <a:chExt cx="933" cy="1052"/>
          </a:xfrm>
        </p:grpSpPr>
        <p:sp>
          <p:nvSpPr>
            <p:cNvPr id="11383" name="AutoShape 8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384" name="Freeform 9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385" name="Freeform 9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386" name="Freeform 9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1387" name="Group 93"/>
            <p:cNvGrpSpPr>
              <a:grpSpLocks/>
            </p:cNvGrpSpPr>
            <p:nvPr/>
          </p:nvGrpSpPr>
          <p:grpSpPr bwMode="auto">
            <a:xfrm>
              <a:off x="2895" y="953"/>
              <a:ext cx="349" cy="510"/>
              <a:chOff x="2784" y="3210"/>
              <a:chExt cx="523" cy="772"/>
            </a:xfrm>
          </p:grpSpPr>
          <p:sp>
            <p:nvSpPr>
              <p:cNvPr id="11388" name="AutoShape 9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89" name="AutoShape 9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90" name="AutoShape 9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91" name="Oval 9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1278" name="Text Box 103"/>
          <p:cNvSpPr txBox="1">
            <a:spLocks noChangeArrowheads="1"/>
          </p:cNvSpPr>
          <p:nvPr/>
        </p:nvSpPr>
        <p:spPr bwMode="auto">
          <a:xfrm>
            <a:off x="414338" y="828675"/>
            <a:ext cx="1565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LossType</a:t>
            </a:r>
          </a:p>
        </p:txBody>
      </p:sp>
      <p:sp>
        <p:nvSpPr>
          <p:cNvPr id="11279" name="Text Box 104"/>
          <p:cNvSpPr txBox="1">
            <a:spLocks noChangeArrowheads="1"/>
          </p:cNvSpPr>
          <p:nvPr/>
        </p:nvSpPr>
        <p:spPr bwMode="auto">
          <a:xfrm>
            <a:off x="414338" y="2898775"/>
            <a:ext cx="793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Policy</a:t>
            </a:r>
            <a:br>
              <a:rPr lang="en-US" sz="1800"/>
            </a:br>
            <a:r>
              <a:rPr lang="en-US" sz="1800"/>
              <a:t>Type</a:t>
            </a:r>
          </a:p>
        </p:txBody>
      </p:sp>
      <p:sp>
        <p:nvSpPr>
          <p:cNvPr id="11280" name="Line 113"/>
          <p:cNvSpPr>
            <a:spLocks noChangeShapeType="1"/>
          </p:cNvSpPr>
          <p:nvPr/>
        </p:nvSpPr>
        <p:spPr bwMode="auto">
          <a:xfrm flipH="1">
            <a:off x="6253163" y="2346325"/>
            <a:ext cx="0" cy="51752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1" name="Line 114"/>
          <p:cNvSpPr>
            <a:spLocks noChangeShapeType="1"/>
          </p:cNvSpPr>
          <p:nvPr/>
        </p:nvSpPr>
        <p:spPr bwMode="auto">
          <a:xfrm>
            <a:off x="7208838" y="2255838"/>
            <a:ext cx="0" cy="6048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2" name="Text Box 127"/>
          <p:cNvSpPr txBox="1">
            <a:spLocks noChangeArrowheads="1"/>
          </p:cNvSpPr>
          <p:nvPr/>
        </p:nvSpPr>
        <p:spPr bwMode="auto">
          <a:xfrm>
            <a:off x="7064375" y="828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Property</a:t>
            </a:r>
          </a:p>
        </p:txBody>
      </p:sp>
      <p:sp>
        <p:nvSpPr>
          <p:cNvPr id="11283" name="Text Box 129"/>
          <p:cNvSpPr txBox="1">
            <a:spLocks noChangeArrowheads="1"/>
          </p:cNvSpPr>
          <p:nvPr/>
        </p:nvSpPr>
        <p:spPr bwMode="auto">
          <a:xfrm>
            <a:off x="7591425" y="2900363"/>
            <a:ext cx="15351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Inland</a:t>
            </a:r>
            <a:br>
              <a:rPr lang="en-US" sz="1800"/>
            </a:br>
            <a:r>
              <a:rPr lang="en-US" sz="1800"/>
              <a:t>Marine</a:t>
            </a:r>
          </a:p>
        </p:txBody>
      </p:sp>
      <p:grpSp>
        <p:nvGrpSpPr>
          <p:cNvPr id="11284" name="Group 110"/>
          <p:cNvGrpSpPr>
            <a:grpSpLocks/>
          </p:cNvGrpSpPr>
          <p:nvPr/>
        </p:nvGrpSpPr>
        <p:grpSpPr bwMode="auto">
          <a:xfrm>
            <a:off x="5943600" y="1852613"/>
            <a:ext cx="647700" cy="727075"/>
            <a:chOff x="5712" y="1748"/>
            <a:chExt cx="414" cy="466"/>
          </a:xfrm>
        </p:grpSpPr>
        <p:sp>
          <p:nvSpPr>
            <p:cNvPr id="11356" name="AutoShape 111"/>
            <p:cNvSpPr>
              <a:spLocks noChangeArrowheads="1"/>
            </p:cNvSpPr>
            <p:nvPr/>
          </p:nvSpPr>
          <p:spPr bwMode="auto">
            <a:xfrm rot="-5400000">
              <a:off x="5686" y="1774"/>
              <a:ext cx="466" cy="414"/>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grpSp>
          <p:nvGrpSpPr>
            <p:cNvPr id="11357" name="Group 112"/>
            <p:cNvGrpSpPr>
              <a:grpSpLocks/>
            </p:cNvGrpSpPr>
            <p:nvPr/>
          </p:nvGrpSpPr>
          <p:grpSpPr bwMode="auto">
            <a:xfrm>
              <a:off x="5717" y="1777"/>
              <a:ext cx="358" cy="299"/>
              <a:chOff x="2940" y="226"/>
              <a:chExt cx="1120" cy="935"/>
            </a:xfrm>
          </p:grpSpPr>
          <p:sp>
            <p:nvSpPr>
              <p:cNvPr id="11363" name="Freeform 113"/>
              <p:cNvSpPr>
                <a:spLocks/>
              </p:cNvSpPr>
              <p:nvPr/>
            </p:nvSpPr>
            <p:spPr bwMode="auto">
              <a:xfrm>
                <a:off x="2940" y="226"/>
                <a:ext cx="1120" cy="935"/>
              </a:xfrm>
              <a:custGeom>
                <a:avLst/>
                <a:gdLst>
                  <a:gd name="T0" fmla="*/ 5566 w 865"/>
                  <a:gd name="T1" fmla="*/ 0 h 721"/>
                  <a:gd name="T2" fmla="*/ 1154 w 865"/>
                  <a:gd name="T3" fmla="*/ 0 h 721"/>
                  <a:gd name="T4" fmla="*/ 0 w 865"/>
                  <a:gd name="T5" fmla="*/ 2393 h 721"/>
                  <a:gd name="T6" fmla="*/ 781 w 865"/>
                  <a:gd name="T7" fmla="*/ 2393 h 721"/>
                  <a:gd name="T8" fmla="*/ 781 w 865"/>
                  <a:gd name="T9" fmla="*/ 5744 h 721"/>
                  <a:gd name="T10" fmla="*/ 5959 w 865"/>
                  <a:gd name="T11" fmla="*/ 5768 h 721"/>
                  <a:gd name="T12" fmla="*/ 5959 w 865"/>
                  <a:gd name="T13" fmla="*/ 2393 h 721"/>
                  <a:gd name="T14" fmla="*/ 6829 w 865"/>
                  <a:gd name="T15" fmla="*/ 2393 h 721"/>
                  <a:gd name="T16" fmla="*/ 5566 w 865"/>
                  <a:gd name="T17" fmla="*/ 0 h 7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5"/>
                  <a:gd name="T28" fmla="*/ 0 h 721"/>
                  <a:gd name="T29" fmla="*/ 865 w 865"/>
                  <a:gd name="T30" fmla="*/ 721 h 7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5" h="721">
                    <a:moveTo>
                      <a:pt x="704" y="0"/>
                    </a:moveTo>
                    <a:lnTo>
                      <a:pt x="146" y="0"/>
                    </a:lnTo>
                    <a:lnTo>
                      <a:pt x="0" y="299"/>
                    </a:lnTo>
                    <a:lnTo>
                      <a:pt x="99" y="299"/>
                    </a:lnTo>
                    <a:lnTo>
                      <a:pt x="99" y="718"/>
                    </a:lnTo>
                    <a:lnTo>
                      <a:pt x="754" y="721"/>
                    </a:lnTo>
                    <a:lnTo>
                      <a:pt x="754" y="299"/>
                    </a:lnTo>
                    <a:lnTo>
                      <a:pt x="865" y="299"/>
                    </a:lnTo>
                    <a:lnTo>
                      <a:pt x="7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1364" name="Group 114"/>
              <p:cNvGrpSpPr>
                <a:grpSpLocks/>
              </p:cNvGrpSpPr>
              <p:nvPr/>
            </p:nvGrpSpPr>
            <p:grpSpPr bwMode="auto">
              <a:xfrm>
                <a:off x="3341" y="722"/>
                <a:ext cx="274" cy="423"/>
                <a:chOff x="3396" y="861"/>
                <a:chExt cx="184" cy="284"/>
              </a:xfrm>
            </p:grpSpPr>
            <p:sp>
              <p:nvSpPr>
                <p:cNvPr id="11380" name="Rectangle 115"/>
                <p:cNvSpPr>
                  <a:spLocks noChangeArrowheads="1"/>
                </p:cNvSpPr>
                <p:nvPr/>
              </p:nvSpPr>
              <p:spPr bwMode="auto">
                <a:xfrm>
                  <a:off x="3396" y="861"/>
                  <a:ext cx="184" cy="2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81" name="Rectangle 116"/>
                <p:cNvSpPr>
                  <a:spLocks noChangeArrowheads="1"/>
                </p:cNvSpPr>
                <p:nvPr/>
              </p:nvSpPr>
              <p:spPr bwMode="auto">
                <a:xfrm>
                  <a:off x="3433" y="897"/>
                  <a:ext cx="103"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82" name="Freeform 117"/>
                <p:cNvSpPr>
                  <a:spLocks/>
                </p:cNvSpPr>
                <p:nvPr/>
              </p:nvSpPr>
              <p:spPr bwMode="auto">
                <a:xfrm>
                  <a:off x="3510" y="1039"/>
                  <a:ext cx="39" cy="39"/>
                </a:xfrm>
                <a:custGeom>
                  <a:avLst/>
                  <a:gdLst>
                    <a:gd name="T0" fmla="*/ 98 w 31"/>
                    <a:gd name="T1" fmla="*/ 195 h 31"/>
                    <a:gd name="T2" fmla="*/ 137 w 31"/>
                    <a:gd name="T3" fmla="*/ 186 h 31"/>
                    <a:gd name="T4" fmla="*/ 171 w 31"/>
                    <a:gd name="T5" fmla="*/ 167 h 31"/>
                    <a:gd name="T6" fmla="*/ 186 w 31"/>
                    <a:gd name="T7" fmla="*/ 137 h 31"/>
                    <a:gd name="T8" fmla="*/ 195 w 31"/>
                    <a:gd name="T9" fmla="*/ 98 h 31"/>
                    <a:gd name="T10" fmla="*/ 186 w 31"/>
                    <a:gd name="T11" fmla="*/ 57 h 31"/>
                    <a:gd name="T12" fmla="*/ 171 w 31"/>
                    <a:gd name="T13" fmla="*/ 25 h 31"/>
                    <a:gd name="T14" fmla="*/ 137 w 31"/>
                    <a:gd name="T15" fmla="*/ 1 h 31"/>
                    <a:gd name="T16" fmla="*/ 98 w 31"/>
                    <a:gd name="T17" fmla="*/ 0 h 31"/>
                    <a:gd name="T18" fmla="*/ 57 w 31"/>
                    <a:gd name="T19" fmla="*/ 1 h 31"/>
                    <a:gd name="T20" fmla="*/ 31 w 31"/>
                    <a:gd name="T21" fmla="*/ 25 h 31"/>
                    <a:gd name="T22" fmla="*/ 1 w 31"/>
                    <a:gd name="T23" fmla="*/ 57 h 31"/>
                    <a:gd name="T24" fmla="*/ 0 w 31"/>
                    <a:gd name="T25" fmla="*/ 98 h 31"/>
                    <a:gd name="T26" fmla="*/ 1 w 31"/>
                    <a:gd name="T27" fmla="*/ 137 h 31"/>
                    <a:gd name="T28" fmla="*/ 31 w 31"/>
                    <a:gd name="T29" fmla="*/ 167 h 31"/>
                    <a:gd name="T30" fmla="*/ 57 w 31"/>
                    <a:gd name="T31" fmla="*/ 186 h 31"/>
                    <a:gd name="T32" fmla="*/ 98 w 31"/>
                    <a:gd name="T33" fmla="*/ 195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1"/>
                    <a:gd name="T53" fmla="*/ 31 w 31"/>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1">
                      <a:moveTo>
                        <a:pt x="16" y="31"/>
                      </a:moveTo>
                      <a:lnTo>
                        <a:pt x="22" y="30"/>
                      </a:lnTo>
                      <a:lnTo>
                        <a:pt x="27" y="26"/>
                      </a:lnTo>
                      <a:lnTo>
                        <a:pt x="30" y="22"/>
                      </a:lnTo>
                      <a:lnTo>
                        <a:pt x="31" y="16"/>
                      </a:lnTo>
                      <a:lnTo>
                        <a:pt x="30" y="9"/>
                      </a:lnTo>
                      <a:lnTo>
                        <a:pt x="27" y="4"/>
                      </a:lnTo>
                      <a:lnTo>
                        <a:pt x="22" y="1"/>
                      </a:lnTo>
                      <a:lnTo>
                        <a:pt x="16" y="0"/>
                      </a:lnTo>
                      <a:lnTo>
                        <a:pt x="9" y="1"/>
                      </a:lnTo>
                      <a:lnTo>
                        <a:pt x="5" y="4"/>
                      </a:lnTo>
                      <a:lnTo>
                        <a:pt x="1" y="9"/>
                      </a:lnTo>
                      <a:lnTo>
                        <a:pt x="0" y="16"/>
                      </a:lnTo>
                      <a:lnTo>
                        <a:pt x="1" y="22"/>
                      </a:lnTo>
                      <a:lnTo>
                        <a:pt x="5" y="26"/>
                      </a:lnTo>
                      <a:lnTo>
                        <a:pt x="9" y="30"/>
                      </a:lnTo>
                      <a:lnTo>
                        <a:pt x="16"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365" name="Group 118"/>
              <p:cNvGrpSpPr>
                <a:grpSpLocks/>
              </p:cNvGrpSpPr>
              <p:nvPr/>
            </p:nvGrpSpPr>
            <p:grpSpPr bwMode="auto">
              <a:xfrm>
                <a:off x="3171" y="400"/>
                <a:ext cx="127" cy="177"/>
                <a:chOff x="2797" y="1581"/>
                <a:chExt cx="49" cy="68"/>
              </a:xfrm>
            </p:grpSpPr>
            <p:sp>
              <p:nvSpPr>
                <p:cNvPr id="11376" name="Rectangle 11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7" name="Rectangle 12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8" name="Rectangle 12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9" name="Rectangle 12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1366" name="Group 123"/>
              <p:cNvGrpSpPr>
                <a:grpSpLocks/>
              </p:cNvGrpSpPr>
              <p:nvPr/>
            </p:nvGrpSpPr>
            <p:grpSpPr bwMode="auto">
              <a:xfrm>
                <a:off x="3684" y="400"/>
                <a:ext cx="127" cy="177"/>
                <a:chOff x="2797" y="1581"/>
                <a:chExt cx="49" cy="68"/>
              </a:xfrm>
            </p:grpSpPr>
            <p:sp>
              <p:nvSpPr>
                <p:cNvPr id="11372" name="Rectangle 124"/>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3" name="Rectangle 125"/>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4" name="Rectangle 126"/>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5" name="Rectangle 127"/>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11367" name="Group 128"/>
              <p:cNvGrpSpPr>
                <a:grpSpLocks/>
              </p:cNvGrpSpPr>
              <p:nvPr/>
            </p:nvGrpSpPr>
            <p:grpSpPr bwMode="auto">
              <a:xfrm>
                <a:off x="3420" y="400"/>
                <a:ext cx="127" cy="177"/>
                <a:chOff x="2797" y="1581"/>
                <a:chExt cx="49" cy="68"/>
              </a:xfrm>
            </p:grpSpPr>
            <p:sp>
              <p:nvSpPr>
                <p:cNvPr id="11368" name="Rectangle 129"/>
                <p:cNvSpPr>
                  <a:spLocks noChangeArrowheads="1"/>
                </p:cNvSpPr>
                <p:nvPr/>
              </p:nvSpPr>
              <p:spPr bwMode="auto">
                <a:xfrm>
                  <a:off x="2826" y="1581"/>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69" name="Rectangle 130"/>
                <p:cNvSpPr>
                  <a:spLocks noChangeArrowheads="1"/>
                </p:cNvSpPr>
                <p:nvPr/>
              </p:nvSpPr>
              <p:spPr bwMode="auto">
                <a:xfrm>
                  <a:off x="2826" y="1619"/>
                  <a:ext cx="20"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0" name="Rectangle 131"/>
                <p:cNvSpPr>
                  <a:spLocks noChangeArrowheads="1"/>
                </p:cNvSpPr>
                <p:nvPr/>
              </p:nvSpPr>
              <p:spPr bwMode="auto">
                <a:xfrm>
                  <a:off x="2797" y="1581"/>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1" name="Rectangle 132"/>
                <p:cNvSpPr>
                  <a:spLocks noChangeArrowheads="1"/>
                </p:cNvSpPr>
                <p:nvPr/>
              </p:nvSpPr>
              <p:spPr bwMode="auto">
                <a:xfrm>
                  <a:off x="2797" y="1619"/>
                  <a:ext cx="21"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1358" name="Group 133"/>
            <p:cNvGrpSpPr>
              <a:grpSpLocks/>
            </p:cNvGrpSpPr>
            <p:nvPr/>
          </p:nvGrpSpPr>
          <p:grpSpPr bwMode="auto">
            <a:xfrm>
              <a:off x="5974" y="1984"/>
              <a:ext cx="156" cy="227"/>
              <a:chOff x="2784" y="3210"/>
              <a:chExt cx="523" cy="772"/>
            </a:xfrm>
          </p:grpSpPr>
          <p:sp>
            <p:nvSpPr>
              <p:cNvPr id="11359" name="AutoShape 13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60" name="AutoShape 13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61" name="AutoShape 13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62" name="Oval 13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1285" name="Text Box 103"/>
          <p:cNvSpPr txBox="1">
            <a:spLocks noChangeArrowheads="1"/>
          </p:cNvSpPr>
          <p:nvPr/>
        </p:nvSpPr>
        <p:spPr bwMode="auto">
          <a:xfrm>
            <a:off x="414338" y="1858963"/>
            <a:ext cx="1211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LOBCode</a:t>
            </a:r>
          </a:p>
        </p:txBody>
      </p:sp>
      <p:sp>
        <p:nvSpPr>
          <p:cNvPr id="11286" name="Text Box 103"/>
          <p:cNvSpPr txBox="1">
            <a:spLocks noChangeArrowheads="1"/>
          </p:cNvSpPr>
          <p:nvPr/>
        </p:nvSpPr>
        <p:spPr bwMode="auto">
          <a:xfrm>
            <a:off x="4533900" y="1792288"/>
            <a:ext cx="13858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Commercial Property Line</a:t>
            </a:r>
          </a:p>
        </p:txBody>
      </p:sp>
      <p:sp>
        <p:nvSpPr>
          <p:cNvPr id="11287" name="Text Box 103"/>
          <p:cNvSpPr txBox="1">
            <a:spLocks noChangeArrowheads="1"/>
          </p:cNvSpPr>
          <p:nvPr/>
        </p:nvSpPr>
        <p:spPr bwMode="auto">
          <a:xfrm>
            <a:off x="7591425" y="1792288"/>
            <a:ext cx="9334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Inland </a:t>
            </a:r>
            <a:br>
              <a:rPr lang="en-US" sz="1800">
                <a:solidFill>
                  <a:schemeClr val="bg1"/>
                </a:solidFill>
              </a:rPr>
            </a:br>
            <a:r>
              <a:rPr lang="en-US" sz="1800">
                <a:solidFill>
                  <a:schemeClr val="bg1"/>
                </a:solidFill>
              </a:rPr>
              <a:t>Marine </a:t>
            </a:r>
            <a:br>
              <a:rPr lang="en-US" sz="1800">
                <a:solidFill>
                  <a:schemeClr val="bg1"/>
                </a:solidFill>
              </a:rPr>
            </a:br>
            <a:r>
              <a:rPr lang="en-US" sz="1800">
                <a:solidFill>
                  <a:schemeClr val="bg1"/>
                </a:solidFill>
              </a:rPr>
              <a:t>Line</a:t>
            </a:r>
          </a:p>
        </p:txBody>
      </p:sp>
      <p:sp>
        <p:nvSpPr>
          <p:cNvPr id="11288" name="Line 2"/>
          <p:cNvSpPr>
            <a:spLocks noChangeShapeType="1"/>
          </p:cNvSpPr>
          <p:nvPr/>
        </p:nvSpPr>
        <p:spPr bwMode="auto">
          <a:xfrm flipH="1">
            <a:off x="2576513" y="2576513"/>
            <a:ext cx="3713162" cy="24923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89" name="Group 4"/>
          <p:cNvGrpSpPr>
            <a:grpSpLocks/>
          </p:cNvGrpSpPr>
          <p:nvPr/>
        </p:nvGrpSpPr>
        <p:grpSpPr bwMode="auto">
          <a:xfrm>
            <a:off x="2287588" y="2846388"/>
            <a:ext cx="657225" cy="739775"/>
            <a:chOff x="2324" y="435"/>
            <a:chExt cx="933" cy="1052"/>
          </a:xfrm>
        </p:grpSpPr>
        <p:sp>
          <p:nvSpPr>
            <p:cNvPr id="11347" name="AutoShape 5"/>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348" name="Freeform 6"/>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349" name="Freeform 7"/>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350" name="Freeform 8"/>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1351" name="Group 323"/>
            <p:cNvGrpSpPr>
              <a:grpSpLocks/>
            </p:cNvGrpSpPr>
            <p:nvPr/>
          </p:nvGrpSpPr>
          <p:grpSpPr bwMode="auto">
            <a:xfrm>
              <a:off x="2895" y="953"/>
              <a:ext cx="349" cy="510"/>
              <a:chOff x="2784" y="3210"/>
              <a:chExt cx="523" cy="772"/>
            </a:xfrm>
          </p:grpSpPr>
          <p:sp>
            <p:nvSpPr>
              <p:cNvPr id="11352"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53"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54" name="AutoShape 1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55" name="Oval 1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1290" name="Text Box 14"/>
          <p:cNvSpPr txBox="1">
            <a:spLocks noChangeArrowheads="1"/>
          </p:cNvSpPr>
          <p:nvPr/>
        </p:nvSpPr>
        <p:spPr bwMode="auto">
          <a:xfrm>
            <a:off x="2979738" y="2900363"/>
            <a:ext cx="138906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Commercial</a:t>
            </a:r>
            <a:br>
              <a:rPr lang="en-US" sz="1800"/>
            </a:br>
            <a:r>
              <a:rPr lang="en-US" sz="1800"/>
              <a:t>Property</a:t>
            </a:r>
          </a:p>
        </p:txBody>
      </p:sp>
      <p:sp>
        <p:nvSpPr>
          <p:cNvPr id="11291" name="Line 114"/>
          <p:cNvSpPr>
            <a:spLocks noChangeShapeType="1"/>
          </p:cNvSpPr>
          <p:nvPr/>
        </p:nvSpPr>
        <p:spPr bwMode="auto">
          <a:xfrm flipH="1">
            <a:off x="6280150" y="2566988"/>
            <a:ext cx="923925" cy="268287"/>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2" name="Line 113"/>
          <p:cNvSpPr>
            <a:spLocks noChangeShapeType="1"/>
          </p:cNvSpPr>
          <p:nvPr/>
        </p:nvSpPr>
        <p:spPr bwMode="auto">
          <a:xfrm flipH="1">
            <a:off x="3609975" y="1504950"/>
            <a:ext cx="9525" cy="352425"/>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3" name="AutoShape 40"/>
          <p:cNvSpPr>
            <a:spLocks noChangeArrowheads="1"/>
          </p:cNvSpPr>
          <p:nvPr/>
        </p:nvSpPr>
        <p:spPr bwMode="auto">
          <a:xfrm rot="-5400000">
            <a:off x="3163888" y="70802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294" name="AutoShape 41"/>
          <p:cNvSpPr>
            <a:spLocks noChangeArrowheads="1"/>
          </p:cNvSpPr>
          <p:nvPr/>
        </p:nvSpPr>
        <p:spPr bwMode="auto">
          <a:xfrm rot="-5400000">
            <a:off x="3259138" y="803275"/>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295" name="AutoShape 42"/>
          <p:cNvSpPr>
            <a:spLocks noChangeArrowheads="1"/>
          </p:cNvSpPr>
          <p:nvPr/>
        </p:nvSpPr>
        <p:spPr bwMode="auto">
          <a:xfrm rot="-5400000">
            <a:off x="3340100" y="912813"/>
            <a:ext cx="739775" cy="657225"/>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296" name="Text Box 127"/>
          <p:cNvSpPr txBox="1">
            <a:spLocks noChangeArrowheads="1"/>
          </p:cNvSpPr>
          <p:nvPr/>
        </p:nvSpPr>
        <p:spPr bwMode="auto">
          <a:xfrm>
            <a:off x="4092575" y="828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Liability</a:t>
            </a:r>
          </a:p>
        </p:txBody>
      </p:sp>
      <p:sp>
        <p:nvSpPr>
          <p:cNvPr id="11297" name="AutoShape 111"/>
          <p:cNvSpPr>
            <a:spLocks noChangeArrowheads="1"/>
          </p:cNvSpPr>
          <p:nvPr/>
        </p:nvSpPr>
        <p:spPr bwMode="auto">
          <a:xfrm rot="-5400000">
            <a:off x="3281362" y="1892301"/>
            <a:ext cx="727075" cy="647700"/>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298" name="Text Box 103"/>
          <p:cNvSpPr txBox="1">
            <a:spLocks noChangeArrowheads="1"/>
          </p:cNvSpPr>
          <p:nvPr/>
        </p:nvSpPr>
        <p:spPr bwMode="auto">
          <a:xfrm>
            <a:off x="2352675" y="1792288"/>
            <a:ext cx="9334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General Liability Line</a:t>
            </a:r>
          </a:p>
        </p:txBody>
      </p:sp>
      <p:grpSp>
        <p:nvGrpSpPr>
          <p:cNvPr id="11299" name="Group 310"/>
          <p:cNvGrpSpPr>
            <a:grpSpLocks/>
          </p:cNvGrpSpPr>
          <p:nvPr/>
        </p:nvGrpSpPr>
        <p:grpSpPr bwMode="auto">
          <a:xfrm>
            <a:off x="6848475" y="1839913"/>
            <a:ext cx="665163" cy="736600"/>
            <a:chOff x="4191000" y="4078288"/>
            <a:chExt cx="665163" cy="736600"/>
          </a:xfrm>
        </p:grpSpPr>
        <p:sp>
          <p:nvSpPr>
            <p:cNvPr id="11333" name="AutoShape 330"/>
            <p:cNvSpPr>
              <a:spLocks noChangeArrowheads="1"/>
            </p:cNvSpPr>
            <p:nvPr/>
          </p:nvSpPr>
          <p:spPr bwMode="auto">
            <a:xfrm rot="10800000" flipH="1">
              <a:off x="4191000" y="4078288"/>
              <a:ext cx="665163" cy="736600"/>
            </a:xfrm>
            <a:prstGeom prst="foldedCorner">
              <a:avLst>
                <a:gd name="adj" fmla="val 20051"/>
              </a:avLst>
            </a:prstGeom>
            <a:solidFill>
              <a:srgbClr val="FFFFCC"/>
            </a:solidFill>
            <a:ln w="12700">
              <a:solidFill>
                <a:schemeClr val="bg1"/>
              </a:solidFill>
              <a:round/>
              <a:headEnd/>
              <a:tailEnd/>
            </a:ln>
          </p:spPr>
          <p:txBody>
            <a:bodyPr vert="eaVert" lIns="0" tIns="0" rIns="0" bIns="0" anchor="ctr">
              <a:spAutoFit/>
            </a:bodyPr>
            <a:lstStyle/>
            <a:p>
              <a:endParaRPr lang="en-US"/>
            </a:p>
          </p:txBody>
        </p:sp>
        <p:sp>
          <p:nvSpPr>
            <p:cNvPr id="11334" name="AutoShape 331"/>
            <p:cNvSpPr>
              <a:spLocks noChangeArrowheads="1"/>
            </p:cNvSpPr>
            <p:nvPr/>
          </p:nvSpPr>
          <p:spPr bwMode="auto">
            <a:xfrm flipH="1">
              <a:off x="4216400" y="4240213"/>
              <a:ext cx="595313" cy="461962"/>
            </a:xfrm>
            <a:prstGeom prst="cube">
              <a:avLst>
                <a:gd name="adj" fmla="val 25000"/>
              </a:avLst>
            </a:prstGeom>
            <a:solidFill>
              <a:schemeClr val="bg1"/>
            </a:solidFill>
            <a:ln w="19050">
              <a:solidFill>
                <a:schemeClr val="tx1"/>
              </a:solidFill>
              <a:miter lim="800000"/>
              <a:headEnd/>
              <a:tailEnd/>
            </a:ln>
          </p:spPr>
          <p:txBody>
            <a:bodyPr lIns="0" tIns="0" rIns="0" bIns="0" anchor="ctr">
              <a:spAutoFit/>
            </a:bodyPr>
            <a:lstStyle/>
            <a:p>
              <a:endParaRPr lang="en-US"/>
            </a:p>
          </p:txBody>
        </p:sp>
        <p:sp>
          <p:nvSpPr>
            <p:cNvPr id="11335" name="Rectangle 332"/>
            <p:cNvSpPr>
              <a:spLocks noChangeArrowheads="1"/>
            </p:cNvSpPr>
            <p:nvPr/>
          </p:nvSpPr>
          <p:spPr bwMode="auto">
            <a:xfrm>
              <a:off x="4432300" y="4433888"/>
              <a:ext cx="230188" cy="165100"/>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36" name="Line 333"/>
            <p:cNvSpPr>
              <a:spLocks noChangeShapeType="1"/>
            </p:cNvSpPr>
            <p:nvPr/>
          </p:nvSpPr>
          <p:spPr bwMode="auto">
            <a:xfrm flipH="1">
              <a:off x="4270375" y="4295775"/>
              <a:ext cx="482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37" name="Rectangle 334"/>
            <p:cNvSpPr>
              <a:spLocks noChangeArrowheads="1"/>
            </p:cNvSpPr>
            <p:nvPr/>
          </p:nvSpPr>
          <p:spPr bwMode="auto">
            <a:xfrm>
              <a:off x="4476750" y="4498975"/>
              <a:ext cx="161925" cy="11113"/>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38" name="Rectangle 335"/>
            <p:cNvSpPr>
              <a:spLocks noChangeArrowheads="1"/>
            </p:cNvSpPr>
            <p:nvPr/>
          </p:nvSpPr>
          <p:spPr bwMode="auto">
            <a:xfrm>
              <a:off x="4476750" y="4530725"/>
              <a:ext cx="100013" cy="12700"/>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nvGrpSpPr>
            <p:cNvPr id="11339" name="Group 336"/>
            <p:cNvGrpSpPr>
              <a:grpSpLocks/>
            </p:cNvGrpSpPr>
            <p:nvPr/>
          </p:nvGrpSpPr>
          <p:grpSpPr bwMode="auto">
            <a:xfrm>
              <a:off x="4476750" y="4564063"/>
              <a:ext cx="166688" cy="12700"/>
              <a:chOff x="1100" y="1768"/>
              <a:chExt cx="361" cy="28"/>
            </a:xfrm>
          </p:grpSpPr>
          <p:sp>
            <p:nvSpPr>
              <p:cNvPr id="11345" name="Rectangle 337"/>
              <p:cNvSpPr>
                <a:spLocks noChangeArrowheads="1"/>
              </p:cNvSpPr>
              <p:nvPr/>
            </p:nvSpPr>
            <p:spPr bwMode="auto">
              <a:xfrm>
                <a:off x="1100" y="1768"/>
                <a:ext cx="217" cy="27"/>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46" name="Rectangle 338"/>
              <p:cNvSpPr>
                <a:spLocks noChangeArrowheads="1"/>
              </p:cNvSpPr>
              <p:nvPr/>
            </p:nvSpPr>
            <p:spPr bwMode="auto">
              <a:xfrm>
                <a:off x="1330" y="1769"/>
                <a:ext cx="131" cy="27"/>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1340" name="Group 339"/>
            <p:cNvGrpSpPr>
              <a:grpSpLocks/>
            </p:cNvGrpSpPr>
            <p:nvPr/>
          </p:nvGrpSpPr>
          <p:grpSpPr bwMode="auto">
            <a:xfrm>
              <a:off x="4610100" y="4464050"/>
              <a:ext cx="233363" cy="342900"/>
              <a:chOff x="2784" y="3210"/>
              <a:chExt cx="523" cy="772"/>
            </a:xfrm>
          </p:grpSpPr>
          <p:sp>
            <p:nvSpPr>
              <p:cNvPr id="11341" name="AutoShape 34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42" name="AutoShape 34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43" name="AutoShape 342"/>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44" name="Oval 343"/>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grpSp>
      <p:grpSp>
        <p:nvGrpSpPr>
          <p:cNvPr id="11300" name="Group 312"/>
          <p:cNvGrpSpPr>
            <a:grpSpLocks/>
          </p:cNvGrpSpPr>
          <p:nvPr/>
        </p:nvGrpSpPr>
        <p:grpSpPr bwMode="auto">
          <a:xfrm>
            <a:off x="3409950" y="1995488"/>
            <a:ext cx="400050" cy="379412"/>
            <a:chOff x="7161322" y="5067300"/>
            <a:chExt cx="399519" cy="379627"/>
          </a:xfrm>
        </p:grpSpPr>
        <p:sp>
          <p:nvSpPr>
            <p:cNvPr id="11323" name="Rectangle 313"/>
            <p:cNvSpPr>
              <a:spLocks noChangeArrowheads="1"/>
            </p:cNvSpPr>
            <p:nvPr/>
          </p:nvSpPr>
          <p:spPr bwMode="auto">
            <a:xfrm rot="-1853533">
              <a:off x="7238132" y="5192395"/>
              <a:ext cx="106009" cy="111364"/>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24" name="Oval 314"/>
            <p:cNvSpPr>
              <a:spLocks noChangeArrowheads="1"/>
            </p:cNvSpPr>
            <p:nvPr/>
          </p:nvSpPr>
          <p:spPr bwMode="auto">
            <a:xfrm>
              <a:off x="7161322" y="5067300"/>
              <a:ext cx="101096" cy="103618"/>
            </a:xfrm>
            <a:prstGeom prst="ellipse">
              <a:avLst/>
            </a:prstGeom>
            <a:solidFill>
              <a:schemeClr val="bg1"/>
            </a:solidFill>
            <a:ln w="28575" algn="ctr">
              <a:solidFill>
                <a:schemeClr val="bg1"/>
              </a:solidFill>
              <a:round/>
              <a:headEnd/>
              <a:tailEnd/>
            </a:ln>
          </p:spPr>
          <p:txBody>
            <a:bodyPr lIns="0" tIns="0" rIns="0" bIns="0" anchor="ctr"/>
            <a:lstStyle/>
            <a:p>
              <a:endParaRPr lang="en-US"/>
            </a:p>
          </p:txBody>
        </p:sp>
        <p:sp>
          <p:nvSpPr>
            <p:cNvPr id="11325" name="Rectangle 315"/>
            <p:cNvSpPr>
              <a:spLocks noChangeArrowheads="1"/>
            </p:cNvSpPr>
            <p:nvPr/>
          </p:nvSpPr>
          <p:spPr bwMode="auto">
            <a:xfrm rot="-2622814">
              <a:off x="7265825" y="5119640"/>
              <a:ext cx="209381" cy="64872"/>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26" name="Rectangle 316"/>
            <p:cNvSpPr>
              <a:spLocks noChangeArrowheads="1"/>
            </p:cNvSpPr>
            <p:nvPr/>
          </p:nvSpPr>
          <p:spPr bwMode="auto">
            <a:xfrm rot="-1853533">
              <a:off x="7284085" y="5265920"/>
              <a:ext cx="106009" cy="111364"/>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27" name="Rectangle 317"/>
            <p:cNvSpPr>
              <a:spLocks noChangeArrowheads="1"/>
            </p:cNvSpPr>
            <p:nvPr/>
          </p:nvSpPr>
          <p:spPr bwMode="auto">
            <a:xfrm rot="-6379232">
              <a:off x="7178342" y="5373456"/>
              <a:ext cx="58354" cy="64872"/>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28" name="Rectangle 318"/>
            <p:cNvSpPr>
              <a:spLocks noChangeArrowheads="1"/>
            </p:cNvSpPr>
            <p:nvPr/>
          </p:nvSpPr>
          <p:spPr bwMode="auto">
            <a:xfrm rot="-4343797">
              <a:off x="7142652" y="5284937"/>
              <a:ext cx="156837" cy="64872"/>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29" name="Rectangle 319"/>
            <p:cNvSpPr>
              <a:spLocks noChangeArrowheads="1"/>
            </p:cNvSpPr>
            <p:nvPr/>
          </p:nvSpPr>
          <p:spPr bwMode="auto">
            <a:xfrm rot="539705">
              <a:off x="7322872" y="5386041"/>
              <a:ext cx="216887" cy="60886"/>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30" name="Rectangle 320"/>
            <p:cNvSpPr>
              <a:spLocks noChangeArrowheads="1"/>
            </p:cNvSpPr>
            <p:nvPr/>
          </p:nvSpPr>
          <p:spPr bwMode="auto">
            <a:xfrm rot="-2622814">
              <a:off x="7350917" y="5292096"/>
              <a:ext cx="162314" cy="56925"/>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31" name="Rectangle 321"/>
            <p:cNvSpPr>
              <a:spLocks noChangeArrowheads="1"/>
            </p:cNvSpPr>
            <p:nvPr/>
          </p:nvSpPr>
          <p:spPr bwMode="auto">
            <a:xfrm rot="2556094">
              <a:off x="7444788" y="5283226"/>
              <a:ext cx="116053" cy="48621"/>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32" name="Rectangle 322"/>
            <p:cNvSpPr>
              <a:spLocks noChangeArrowheads="1"/>
            </p:cNvSpPr>
            <p:nvPr/>
          </p:nvSpPr>
          <p:spPr bwMode="auto">
            <a:xfrm rot="-7061879">
              <a:off x="7228980" y="5308227"/>
              <a:ext cx="162314" cy="64872"/>
            </a:xfrm>
            <a:prstGeom prst="rect">
              <a:avLst/>
            </a:prstGeom>
            <a:solidFill>
              <a:schemeClr val="bg1"/>
            </a:solidFill>
            <a:ln w="28575" algn="ctr">
              <a:solidFill>
                <a:schemeClr val="bg1"/>
              </a:solidFill>
              <a:round/>
              <a:headEnd/>
              <a:tailEnd/>
            </a:ln>
          </p:spPr>
          <p:txBody>
            <a:bodyPr lIns="0" tIns="0" rIns="0" bIns="0" anchor="ctr"/>
            <a:lstStyle/>
            <a:p>
              <a:endParaRPr lang="en-US"/>
            </a:p>
          </p:txBody>
        </p:sp>
      </p:grpSp>
      <p:grpSp>
        <p:nvGrpSpPr>
          <p:cNvPr id="11301" name="Group 382"/>
          <p:cNvGrpSpPr>
            <a:grpSpLocks/>
          </p:cNvGrpSpPr>
          <p:nvPr/>
        </p:nvGrpSpPr>
        <p:grpSpPr bwMode="auto">
          <a:xfrm>
            <a:off x="3722688" y="2239963"/>
            <a:ext cx="233362" cy="342900"/>
            <a:chOff x="2784" y="3210"/>
            <a:chExt cx="523" cy="772"/>
          </a:xfrm>
        </p:grpSpPr>
        <p:sp>
          <p:nvSpPr>
            <p:cNvPr id="11319" name="AutoShape 38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20" name="AutoShape 38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21" name="AutoShape 38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22" name="Oval 38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grpSp>
        <p:nvGrpSpPr>
          <p:cNvPr id="11302" name="Group 328"/>
          <p:cNvGrpSpPr>
            <a:grpSpLocks/>
          </p:cNvGrpSpPr>
          <p:nvPr/>
        </p:nvGrpSpPr>
        <p:grpSpPr bwMode="auto">
          <a:xfrm>
            <a:off x="3481388" y="1014413"/>
            <a:ext cx="400050" cy="379412"/>
            <a:chOff x="7161322" y="5067300"/>
            <a:chExt cx="399519" cy="379627"/>
          </a:xfrm>
        </p:grpSpPr>
        <p:sp>
          <p:nvSpPr>
            <p:cNvPr id="11309" name="Rectangle 329"/>
            <p:cNvSpPr>
              <a:spLocks noChangeArrowheads="1"/>
            </p:cNvSpPr>
            <p:nvPr/>
          </p:nvSpPr>
          <p:spPr bwMode="auto">
            <a:xfrm rot="-1853533">
              <a:off x="7238132" y="5192395"/>
              <a:ext cx="106009" cy="111364"/>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10" name="Oval 330"/>
            <p:cNvSpPr>
              <a:spLocks noChangeArrowheads="1"/>
            </p:cNvSpPr>
            <p:nvPr/>
          </p:nvSpPr>
          <p:spPr bwMode="auto">
            <a:xfrm>
              <a:off x="7161322" y="5067300"/>
              <a:ext cx="101096" cy="103618"/>
            </a:xfrm>
            <a:prstGeom prst="ellipse">
              <a:avLst/>
            </a:prstGeom>
            <a:solidFill>
              <a:schemeClr val="bg1"/>
            </a:solidFill>
            <a:ln w="28575" algn="ctr">
              <a:solidFill>
                <a:schemeClr val="bg1"/>
              </a:solidFill>
              <a:round/>
              <a:headEnd/>
              <a:tailEnd/>
            </a:ln>
          </p:spPr>
          <p:txBody>
            <a:bodyPr lIns="0" tIns="0" rIns="0" bIns="0" anchor="ctr"/>
            <a:lstStyle/>
            <a:p>
              <a:endParaRPr lang="en-US"/>
            </a:p>
          </p:txBody>
        </p:sp>
        <p:sp>
          <p:nvSpPr>
            <p:cNvPr id="11311" name="Rectangle 331"/>
            <p:cNvSpPr>
              <a:spLocks noChangeArrowheads="1"/>
            </p:cNvSpPr>
            <p:nvPr/>
          </p:nvSpPr>
          <p:spPr bwMode="auto">
            <a:xfrm rot="-2622814">
              <a:off x="7265825" y="5119640"/>
              <a:ext cx="209381" cy="64872"/>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12" name="Rectangle 332"/>
            <p:cNvSpPr>
              <a:spLocks noChangeArrowheads="1"/>
            </p:cNvSpPr>
            <p:nvPr/>
          </p:nvSpPr>
          <p:spPr bwMode="auto">
            <a:xfrm rot="-1853533">
              <a:off x="7284085" y="5265920"/>
              <a:ext cx="106009" cy="111364"/>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13" name="Rectangle 333"/>
            <p:cNvSpPr>
              <a:spLocks noChangeArrowheads="1"/>
            </p:cNvSpPr>
            <p:nvPr/>
          </p:nvSpPr>
          <p:spPr bwMode="auto">
            <a:xfrm rot="-6379232">
              <a:off x="7178342" y="5373456"/>
              <a:ext cx="58354" cy="64872"/>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14" name="Rectangle 334"/>
            <p:cNvSpPr>
              <a:spLocks noChangeArrowheads="1"/>
            </p:cNvSpPr>
            <p:nvPr/>
          </p:nvSpPr>
          <p:spPr bwMode="auto">
            <a:xfrm rot="-4343797">
              <a:off x="7142652" y="5284937"/>
              <a:ext cx="156837" cy="64872"/>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15" name="Rectangle 335"/>
            <p:cNvSpPr>
              <a:spLocks noChangeArrowheads="1"/>
            </p:cNvSpPr>
            <p:nvPr/>
          </p:nvSpPr>
          <p:spPr bwMode="auto">
            <a:xfrm rot="539705">
              <a:off x="7322872" y="5386041"/>
              <a:ext cx="216887" cy="60886"/>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16" name="Rectangle 336"/>
            <p:cNvSpPr>
              <a:spLocks noChangeArrowheads="1"/>
            </p:cNvSpPr>
            <p:nvPr/>
          </p:nvSpPr>
          <p:spPr bwMode="auto">
            <a:xfrm rot="-2622814">
              <a:off x="7350917" y="5292096"/>
              <a:ext cx="162314" cy="56925"/>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17" name="Rectangle 337"/>
            <p:cNvSpPr>
              <a:spLocks noChangeArrowheads="1"/>
            </p:cNvSpPr>
            <p:nvPr/>
          </p:nvSpPr>
          <p:spPr bwMode="auto">
            <a:xfrm rot="2556094">
              <a:off x="7444788" y="5283226"/>
              <a:ext cx="116053" cy="48621"/>
            </a:xfrm>
            <a:prstGeom prst="rect">
              <a:avLst/>
            </a:prstGeom>
            <a:solidFill>
              <a:schemeClr val="bg1"/>
            </a:solidFill>
            <a:ln w="28575" algn="ctr">
              <a:solidFill>
                <a:schemeClr val="bg1"/>
              </a:solidFill>
              <a:round/>
              <a:headEnd/>
              <a:tailEnd/>
            </a:ln>
          </p:spPr>
          <p:txBody>
            <a:bodyPr lIns="0" tIns="0" rIns="0" bIns="0" anchor="ctr"/>
            <a:lstStyle/>
            <a:p>
              <a:endParaRPr lang="en-US"/>
            </a:p>
          </p:txBody>
        </p:sp>
        <p:sp>
          <p:nvSpPr>
            <p:cNvPr id="11318" name="Rectangle 338"/>
            <p:cNvSpPr>
              <a:spLocks noChangeArrowheads="1"/>
            </p:cNvSpPr>
            <p:nvPr/>
          </p:nvSpPr>
          <p:spPr bwMode="auto">
            <a:xfrm rot="-7061879">
              <a:off x="7228980" y="5308227"/>
              <a:ext cx="162314" cy="64872"/>
            </a:xfrm>
            <a:prstGeom prst="rect">
              <a:avLst/>
            </a:prstGeom>
            <a:solidFill>
              <a:schemeClr val="bg1"/>
            </a:solidFill>
            <a:ln w="28575" algn="ctr">
              <a:solidFill>
                <a:schemeClr val="bg1"/>
              </a:solidFill>
              <a:round/>
              <a:headEnd/>
              <a:tailEnd/>
            </a:ln>
          </p:spPr>
          <p:txBody>
            <a:bodyPr lIns="0" tIns="0" rIns="0" bIns="0" anchor="ctr"/>
            <a:lstStyle/>
            <a:p>
              <a:endParaRPr lang="en-US"/>
            </a:p>
          </p:txBody>
        </p:sp>
      </p:grpSp>
      <p:grpSp>
        <p:nvGrpSpPr>
          <p:cNvPr id="11303" name="Group 382"/>
          <p:cNvGrpSpPr>
            <a:grpSpLocks/>
          </p:cNvGrpSpPr>
          <p:nvPr/>
        </p:nvGrpSpPr>
        <p:grpSpPr bwMode="auto">
          <a:xfrm>
            <a:off x="3794125" y="1258888"/>
            <a:ext cx="233363" cy="342900"/>
            <a:chOff x="2784" y="3210"/>
            <a:chExt cx="523" cy="772"/>
          </a:xfrm>
        </p:grpSpPr>
        <p:sp>
          <p:nvSpPr>
            <p:cNvPr id="11305" name="AutoShape 38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06" name="AutoShape 38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07" name="AutoShape 385"/>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08" name="Oval 386"/>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grpSp>
      <p:sp>
        <p:nvSpPr>
          <p:cNvPr id="11304" name="Line 2"/>
          <p:cNvSpPr>
            <a:spLocks noChangeShapeType="1"/>
          </p:cNvSpPr>
          <p:nvPr/>
        </p:nvSpPr>
        <p:spPr bwMode="auto">
          <a:xfrm>
            <a:off x="3629025" y="2581275"/>
            <a:ext cx="2552700" cy="26670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31512" y="6756400"/>
            <a:ext cx="243977"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|EOS~009|</a:t>
            </a:r>
            <a:endParaRPr lang="en-US" sz="100" dirty="0" err="1" smtClean="0">
              <a:solidFill>
                <a:srgbClr val="FFFFFF"/>
              </a:solidFill>
              <a:latin typeface="Arial"/>
              <a:cs typeface="Calibri"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59" y="572516"/>
            <a:ext cx="5705475" cy="37623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291" name="Rectangle 3"/>
          <p:cNvSpPr>
            <a:spLocks noGrp="1" noChangeArrowheads="1"/>
          </p:cNvSpPr>
          <p:nvPr>
            <p:ph type="title"/>
          </p:nvPr>
        </p:nvSpPr>
        <p:spPr/>
        <p:txBody>
          <a:bodyPr/>
          <a:lstStyle/>
          <a:p>
            <a:pPr eaLnBrk="1" hangingPunct="1"/>
            <a:r>
              <a:rPr lang="en-US" smtClean="0"/>
              <a:t>Policy type in ClaimCenter</a:t>
            </a:r>
          </a:p>
        </p:txBody>
      </p:sp>
      <p:sp>
        <p:nvSpPr>
          <p:cNvPr id="12292" name="AutoShape 4"/>
          <p:cNvSpPr>
            <a:spLocks noChangeArrowheads="1"/>
          </p:cNvSpPr>
          <p:nvPr/>
        </p:nvSpPr>
        <p:spPr bwMode="auto">
          <a:xfrm>
            <a:off x="1792806" y="1744787"/>
            <a:ext cx="2547420" cy="2984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2293" name="Text Box 7"/>
          <p:cNvSpPr txBox="1">
            <a:spLocks noChangeArrowheads="1"/>
          </p:cNvSpPr>
          <p:nvPr/>
        </p:nvSpPr>
        <p:spPr bwMode="auto">
          <a:xfrm>
            <a:off x="250059" y="4419600"/>
            <a:ext cx="24272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t>Claim's policy's policy type</a:t>
            </a:r>
          </a:p>
        </p:txBody>
      </p:sp>
      <p:sp>
        <p:nvSpPr>
          <p:cNvPr id="12294" name="Text Box 8"/>
          <p:cNvSpPr txBox="1">
            <a:spLocks noChangeArrowheads="1"/>
          </p:cNvSpPr>
          <p:nvPr/>
        </p:nvSpPr>
        <p:spPr bwMode="auto">
          <a:xfrm>
            <a:off x="1701800" y="5291138"/>
            <a:ext cx="26384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t>List of all policy types when searching for policy</a:t>
            </a:r>
          </a:p>
        </p:txBody>
      </p:sp>
      <p:pic>
        <p:nvPicPr>
          <p:cNvPr id="10" name="Picture 20" descr="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6050" y="484241"/>
            <a:ext cx="70643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24"/>
          <p:cNvSpPr>
            <a:spLocks noChangeShapeType="1"/>
          </p:cNvSpPr>
          <p:nvPr/>
        </p:nvSpPr>
        <p:spPr bwMode="auto">
          <a:xfrm flipV="1">
            <a:off x="5861050" y="837457"/>
            <a:ext cx="634999" cy="29919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8774" y="1595437"/>
            <a:ext cx="4098013" cy="468840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296" name="AutoShape 6"/>
          <p:cNvSpPr>
            <a:spLocks noChangeArrowheads="1"/>
          </p:cNvSpPr>
          <p:nvPr/>
        </p:nvSpPr>
        <p:spPr bwMode="auto">
          <a:xfrm>
            <a:off x="6496049" y="4243388"/>
            <a:ext cx="1680388" cy="204045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5620F97-EEFA-4C49-BCA4-814291F4C9CB}"/>
</file>

<file path=customXml/itemProps2.xml><?xml version="1.0" encoding="utf-8"?>
<ds:datastoreItem xmlns:ds="http://schemas.openxmlformats.org/officeDocument/2006/customXml" ds:itemID="{4AE3FA22-8A0B-4F7E-B13F-5F689AC64D54}"/>
</file>

<file path=customXml/itemProps3.xml><?xml version="1.0" encoding="utf-8"?>
<ds:datastoreItem xmlns:ds="http://schemas.openxmlformats.org/officeDocument/2006/customXml" ds:itemID="{782D82F6-4692-4342-937D-B4461C1CB933}"/>
</file>

<file path=docProps/app.xml><?xml version="1.0" encoding="utf-8"?>
<Properties xmlns="http://schemas.openxmlformats.org/officeDocument/2006/extended-properties" xmlns:vt="http://schemas.openxmlformats.org/officeDocument/2006/docPropsVTypes">
  <Template/>
  <TotalTime>33682</TotalTime>
  <Words>5942</Words>
  <Application>Microsoft Office PowerPoint</Application>
  <PresentationFormat>On-screen Show (4:3)</PresentationFormat>
  <Paragraphs>749</Paragraphs>
  <Slides>48</Slides>
  <Notes>48</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1_test-template</vt:lpstr>
      <vt:lpstr>Line of Business: Typelists</vt:lpstr>
      <vt:lpstr>Lesson objectives</vt:lpstr>
      <vt:lpstr>Lesson outline</vt:lpstr>
      <vt:lpstr>What is line of business?</vt:lpstr>
      <vt:lpstr>Loss type</vt:lpstr>
      <vt:lpstr>LOB code</vt:lpstr>
      <vt:lpstr>Loss type and LOB code in ClaimCenter</vt:lpstr>
      <vt:lpstr>Policy type</vt:lpstr>
      <vt:lpstr>Policy type in ClaimCenter</vt:lpstr>
      <vt:lpstr>Coverage type</vt:lpstr>
      <vt:lpstr>Coverage type in ClaimCenter (1 of 2)</vt:lpstr>
      <vt:lpstr>Coverage type in ClaimCenter (2 of 2)</vt:lpstr>
      <vt:lpstr>Exposure type</vt:lpstr>
      <vt:lpstr>Exposure type in ClaimCenter</vt:lpstr>
      <vt:lpstr>Coverage-to-exposure-type mapping</vt:lpstr>
      <vt:lpstr>Coverage subtype maps coverage to exposure</vt:lpstr>
      <vt:lpstr>Coverage subtype</vt:lpstr>
      <vt:lpstr>Coverage subtype in ClaimCenter</vt:lpstr>
      <vt:lpstr>System which "determines" each level</vt:lpstr>
      <vt:lpstr>Line of business levels: Review</vt:lpstr>
      <vt:lpstr>Lesson outline</vt:lpstr>
      <vt:lpstr>The LOB model typelists</vt:lpstr>
      <vt:lpstr>LOB typelists</vt:lpstr>
      <vt:lpstr>Common Typelists external to LOB model</vt:lpstr>
      <vt:lpstr>Common LOB model configurations</vt:lpstr>
      <vt:lpstr>Lesson outline</vt:lpstr>
      <vt:lpstr>Identifying LOB Typelists </vt:lpstr>
      <vt:lpstr>Selecting a LOB typelist</vt:lpstr>
      <vt:lpstr>Example parent/child LOB typelist structure</vt:lpstr>
      <vt:lpstr>Children and parent codes</vt:lpstr>
      <vt:lpstr>Category</vt:lpstr>
      <vt:lpstr>Removing codes from LOB model</vt:lpstr>
      <vt:lpstr>Retiring typecodes</vt:lpstr>
      <vt:lpstr>Retiring CoverageSubtype typecodes</vt:lpstr>
      <vt:lpstr>Creating and removing codes and code associations</vt:lpstr>
      <vt:lpstr>Remove typecode from parent</vt:lpstr>
      <vt:lpstr>Referential integrity within the LOB model</vt:lpstr>
      <vt:lpstr>Referential integrity beyond LOB model</vt:lpstr>
      <vt:lpstr>Referential integrity beyond LOB model: example</vt:lpstr>
      <vt:lpstr>Viewing External Typelists in LOB Typelists</vt:lpstr>
      <vt:lpstr>Examples: Incoming and Outgoing Categories to External Typelists</vt:lpstr>
      <vt:lpstr>Non-LOB dependent typelists </vt:lpstr>
      <vt:lpstr>Deploying line of business changes</vt:lpstr>
      <vt:lpstr>Exporting LOB model data</vt:lpstr>
      <vt:lpstr>The PolicyCenter typecode generator</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 of Business: Typelists</dc:title>
  <dc:creator>Tom Rhoades</dc:creator>
  <dc:description>2050</dc:description>
  <cp:lastModifiedBy>Guidewire Education</cp:lastModifiedBy>
  <cp:revision>1920</cp:revision>
  <cp:lastPrinted>2013-11-07T20:33:46Z</cp:lastPrinted>
  <dcterms:created xsi:type="dcterms:W3CDTF">2007-08-02T20:13:16Z</dcterms:created>
  <dcterms:modified xsi:type="dcterms:W3CDTF">2015-01-12T23:36:24Z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_MarkAsFinal">
    <vt:bool>true</vt:bool>
  </property>
  <property fmtid="{D5CDD505-2E9C-101B-9397-08002B2CF9AE}" pid="5" name="ContentTypeId">
    <vt:lpwstr>0x01010057552D58B9F7294897B380DE69948B13</vt:lpwstr>
  </property>
</Properties>
</file>