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2.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2"/>
  </p:notesMasterIdLst>
  <p:handoutMasterIdLst>
    <p:handoutMasterId r:id="rId53"/>
  </p:handoutMasterIdLst>
  <p:sldIdLst>
    <p:sldId id="1192" r:id="rId2"/>
    <p:sldId id="1299" r:id="rId3"/>
    <p:sldId id="1745" r:id="rId4"/>
    <p:sldId id="1738" r:id="rId5"/>
    <p:sldId id="1751" r:id="rId6"/>
    <p:sldId id="1758" r:id="rId7"/>
    <p:sldId id="1752" r:id="rId8"/>
    <p:sldId id="1753" r:id="rId9"/>
    <p:sldId id="1754" r:id="rId10"/>
    <p:sldId id="1755" r:id="rId11"/>
    <p:sldId id="1675" r:id="rId12"/>
    <p:sldId id="1725" r:id="rId13"/>
    <p:sldId id="1726" r:id="rId14"/>
    <p:sldId id="1756" r:id="rId15"/>
    <p:sldId id="1727" r:id="rId16"/>
    <p:sldId id="1733" r:id="rId17"/>
    <p:sldId id="1734" r:id="rId18"/>
    <p:sldId id="1735" r:id="rId19"/>
    <p:sldId id="1728" r:id="rId20"/>
    <p:sldId id="1691" r:id="rId21"/>
    <p:sldId id="1692" r:id="rId22"/>
    <p:sldId id="1693" r:id="rId23"/>
    <p:sldId id="1720" r:id="rId24"/>
    <p:sldId id="1695" r:id="rId25"/>
    <p:sldId id="1696" r:id="rId26"/>
    <p:sldId id="1729" r:id="rId27"/>
    <p:sldId id="1698" r:id="rId28"/>
    <p:sldId id="1699" r:id="rId29"/>
    <p:sldId id="1700" r:id="rId30"/>
    <p:sldId id="1701" r:id="rId31"/>
    <p:sldId id="1702" r:id="rId32"/>
    <p:sldId id="1703" r:id="rId33"/>
    <p:sldId id="1730" r:id="rId34"/>
    <p:sldId id="1705" r:id="rId35"/>
    <p:sldId id="1706" r:id="rId36"/>
    <p:sldId id="1731" r:id="rId37"/>
    <p:sldId id="1708" r:id="rId38"/>
    <p:sldId id="1709" r:id="rId39"/>
    <p:sldId id="1710" r:id="rId40"/>
    <p:sldId id="1711" r:id="rId41"/>
    <p:sldId id="1749" r:id="rId42"/>
    <p:sldId id="1712" r:id="rId43"/>
    <p:sldId id="1713" r:id="rId44"/>
    <p:sldId id="1714" r:id="rId45"/>
    <p:sldId id="1715" r:id="rId46"/>
    <p:sldId id="1716" r:id="rId47"/>
    <p:sldId id="1722" r:id="rId48"/>
    <p:sldId id="1551" r:id="rId49"/>
    <p:sldId id="1717" r:id="rId50"/>
    <p:sldId id="1750" r:id="rId5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5pPr>
    <a:lvl6pPr marL="2286000" algn="l" defTabSz="914400" rtl="0" eaLnBrk="1" latinLnBrk="0" hangingPunct="1">
      <a:defRPr sz="2000" b="1" kern="1200">
        <a:solidFill>
          <a:srgbClr val="FF0000"/>
        </a:solidFill>
        <a:latin typeface="Arial" pitchFamily="34" charset="0"/>
        <a:ea typeface="+mn-ea"/>
        <a:cs typeface="+mn-cs"/>
      </a:defRPr>
    </a:lvl6pPr>
    <a:lvl7pPr marL="2743200" algn="l" defTabSz="914400" rtl="0" eaLnBrk="1" latinLnBrk="0" hangingPunct="1">
      <a:defRPr sz="2000" b="1" kern="1200">
        <a:solidFill>
          <a:srgbClr val="FF0000"/>
        </a:solidFill>
        <a:latin typeface="Arial" pitchFamily="34" charset="0"/>
        <a:ea typeface="+mn-ea"/>
        <a:cs typeface="+mn-cs"/>
      </a:defRPr>
    </a:lvl7pPr>
    <a:lvl8pPr marL="3200400" algn="l" defTabSz="914400" rtl="0" eaLnBrk="1" latinLnBrk="0" hangingPunct="1">
      <a:defRPr sz="2000" b="1" kern="1200">
        <a:solidFill>
          <a:srgbClr val="FF0000"/>
        </a:solidFill>
        <a:latin typeface="Arial" pitchFamily="34" charset="0"/>
        <a:ea typeface="+mn-ea"/>
        <a:cs typeface="+mn-cs"/>
      </a:defRPr>
    </a:lvl8pPr>
    <a:lvl9pPr marL="3657600" algn="l" defTabSz="914400" rtl="0" eaLnBrk="1" latinLnBrk="0" hangingPunct="1">
      <a:defRPr sz="2000" b="1" kern="1200">
        <a:solidFill>
          <a:srgbClr val="FF0000"/>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366FF"/>
    <a:srgbClr val="0033CC"/>
    <a:srgbClr val="FF0000"/>
    <a:srgbClr val="FFFF00"/>
    <a:srgbClr val="CCFFCC"/>
    <a:srgbClr val="CC0099"/>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5" autoAdjust="0"/>
    <p:restoredTop sz="78794" autoAdjust="0"/>
  </p:normalViewPr>
  <p:slideViewPr>
    <p:cSldViewPr snapToGrid="0">
      <p:cViewPr>
        <p:scale>
          <a:sx n="76" d="100"/>
          <a:sy n="76" d="100"/>
        </p:scale>
        <p:origin x="-1830" y="-47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62" y="181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1.xml"/><Relationship Id="rId1" Type="http://schemas.openxmlformats.org/officeDocument/2006/relationships/slide" Target="slides/slide3.xml"/><Relationship Id="rId6" Type="http://schemas.openxmlformats.org/officeDocument/2006/relationships/slide" Target="slides/slide36.xml"/><Relationship Id="rId5" Type="http://schemas.openxmlformats.org/officeDocument/2006/relationships/slide" Target="slides/slide33.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152F3AA-969A-45D3-83F6-9971BEEFDF91}" type="slidenum">
              <a:rPr lang="en-US" altLang="en-US"/>
              <a:pPr>
                <a:defRPr/>
              </a:pPr>
              <a:t>‹#›</a:t>
            </a:fld>
            <a:endParaRPr lang="en-US" altLang="en-US"/>
          </a:p>
        </p:txBody>
      </p:sp>
    </p:spTree>
    <p:extLst>
      <p:ext uri="{BB962C8B-B14F-4D97-AF65-F5344CB8AC3E}">
        <p14:creationId xmlns:p14="http://schemas.microsoft.com/office/powerpoint/2010/main" val="1296137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DC9E5C4-B5DE-4C3F-8267-D62ED5FDC829}"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latin typeface="Arial" charset="0"/>
            </a:endParaRPr>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Contact Roles - </a:t>
            </a:r>
            <a:fld id="{F30175F9-B77C-4D31-9688-6A50F6DCDABA}" type="slidenum">
              <a:rPr lang="en-US" altLang="en-US"/>
              <a:pPr>
                <a:defRPr/>
              </a:pPr>
              <a:t>‹#›</a:t>
            </a:fld>
            <a:endParaRPr lang="en-US" altLang="en-US"/>
          </a:p>
        </p:txBody>
      </p:sp>
    </p:spTree>
    <p:extLst>
      <p:ext uri="{BB962C8B-B14F-4D97-AF65-F5344CB8AC3E}">
        <p14:creationId xmlns:p14="http://schemas.microsoft.com/office/powerpoint/2010/main" val="5055642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7BFCAF-FCFC-497E-B81E-EF3B05BF8F2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0837"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D53067C7-B16A-44CE-97EC-2EAE17ED83F2}" type="slidenum">
              <a:rPr lang="en-US" altLang="en-US" sz="1200" smtClean="0">
                <a:solidFill>
                  <a:schemeClr val="tx1"/>
                </a:solidFill>
              </a:rPr>
              <a:pPr eaLnBrk="1" hangingPunct="1"/>
              <a:t>10</a:t>
            </a:fld>
            <a:endParaRPr lang="en-US" altLang="en-US" sz="1200" dirty="0" smtClean="0">
              <a:solidFill>
                <a:schemeClr val="tx1"/>
              </a:solidFill>
            </a:endParaRPr>
          </a:p>
        </p:txBody>
      </p:sp>
      <p:sp>
        <p:nvSpPr>
          <p:cNvPr id="77828"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When two objects (contacts) are linked, modifications to one of the objects are generally replicated to the other linked objects. For example, a change made to the contact in ClaimCenter is copied to the address book (and may require approval). A change made to the contact in the address book is immediately copied to all instances of the contact in ClaimCenter. </a:t>
            </a:r>
          </a:p>
          <a:p>
            <a:pPr eaLnBrk="1" hangingPunct="1"/>
            <a:r>
              <a:rPr lang="en-US" dirty="0" smtClean="0">
                <a:latin typeface="Arial" pitchFamily="34" charset="0"/>
              </a:rPr>
              <a:t>These behaviors depend on user permissions. Contact changes or additions made in ClaimCenter by an adjuster user are not immediately replicated because they are placed in a “pending approval” state. But the object is still linked and awaiting approval.</a:t>
            </a:r>
          </a:p>
          <a:p>
            <a:pPr eaLnBrk="1" hangingPunct="1"/>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D978A3-1BEB-46C0-8AA9-5C68310678D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DFCBD708-6211-43BD-9198-820366E57BD0}"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Whenever a contact is associated to a claim, the contact has one or more roles on the claim. Each role identifies a relationship between the contact and the claim. Each role can be “related to” the claim or one of its parts. This relationship designates if the contact has this role for the entire claim, for the policy, for a specific exposure, or for a specific incident.</a:t>
            </a:r>
          </a:p>
          <a:p>
            <a:pPr eaLnBrk="1" hangingPunct="1"/>
            <a:r>
              <a:rPr lang="en-US" dirty="0" smtClean="0">
                <a:latin typeface="Arial" pitchFamily="34" charset="0"/>
              </a:rPr>
              <a:t>Keep in mind that every contact object in ClaimCenter is unique. It is possible for a single person to be a contact on multiple claims. (In the example above, Matt Sawyer is a doctor for the auto claim and the workers' comp claim.) In this case, there are two unique objects corresponding to the same person. Fields within one object may have the same values as or different values than the corresponding fields in the other object. For example, Matt Sawyer's address may be the same in both contact objects, but his "okay to contact" field may be different. (It could be okay to contact him for the workers' comp claim but not okay to contact him for the auto claim.)</a:t>
            </a:r>
          </a:p>
          <a:p>
            <a:pPr algn="ctr" eaLnBrk="1" hangingPunct="1"/>
            <a:r>
              <a:rPr lang="en-US" dirty="0" smtClean="0">
                <a:latin typeface="Arial" pitchFamily="34" charset="0"/>
              </a:rPr>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E5337E53-C69B-4103-AE9E-AF0986FEC20F}"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8612"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ClaimCenter has a "role constraint" feature which adds additional business logic around contact roles. Role constraints can be used to:</a:t>
            </a:r>
          </a:p>
          <a:p>
            <a:pPr lvl="1" eaLnBrk="1" hangingPunct="1"/>
            <a:r>
              <a:rPr lang="en-US" dirty="0" smtClean="0">
                <a:latin typeface="Arial" pitchFamily="34" charset="0"/>
              </a:rPr>
              <a:t>Identify which contact subtypes can hold a given role (such as a contact must be of subtype "person vendor" to hold to role of inspector")</a:t>
            </a:r>
          </a:p>
          <a:p>
            <a:pPr lvl="1" eaLnBrk="1" hangingPunct="1"/>
            <a:r>
              <a:rPr lang="en-US" dirty="0" smtClean="0">
                <a:latin typeface="Arial" pitchFamily="34" charset="0"/>
              </a:rPr>
              <a:t>Identify if there must be a contact on the claim with a given role (such as every claim must have a "reporter" and at least one "claimant")</a:t>
            </a:r>
          </a:p>
          <a:p>
            <a:pPr lvl="1" eaLnBrk="1" hangingPunct="1"/>
            <a:r>
              <a:rPr lang="en-US" dirty="0" smtClean="0">
                <a:latin typeface="Arial" pitchFamily="34" charset="0"/>
              </a:rPr>
              <a:t>Identify the cardinality of the claim to the role (which identifies if there can only be one contact with that role for a given claim, such as "reporter", or whether there can be many contacts with that role for a given claim, such as "claimants")</a:t>
            </a:r>
          </a:p>
          <a:p>
            <a:pPr lvl="1" eaLnBrk="1" hangingPunct="1"/>
            <a:r>
              <a:rPr lang="en-US" dirty="0" smtClean="0">
                <a:latin typeface="Arial" pitchFamily="34" charset="0"/>
              </a:rPr>
              <a:t>Identify whether a contact with a given role can be related to a given entity (such as the role of "driver", which can be related to a vehicle but cannot be related to an exposure)</a:t>
            </a:r>
          </a:p>
          <a:p>
            <a:pPr eaLnBrk="1" hangingPunct="1">
              <a:buFontTx/>
              <a:buChar char="•"/>
            </a:pP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3AEE8485-A22B-4859-A5B5-E7E1C9C35FEA}" type="slidenum">
              <a:rPr lang="en-US" altLang="en-US" sz="1200" smtClean="0">
                <a:solidFill>
                  <a:schemeClr val="tx1"/>
                </a:solidFill>
              </a:rPr>
              <a:pPr eaLnBrk="1" hangingPunct="1"/>
              <a:t>14</a:t>
            </a:fld>
            <a:endParaRPr lang="en-US" altLang="en-US" sz="1200" dirty="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During the New Claim wizard, you can add contacts to a claim at multiple points, including the Basic Information step and the Parties Involved step.</a:t>
            </a:r>
          </a:p>
          <a:p>
            <a:pPr lvl="1" eaLnBrk="1" hangingPunct="1"/>
            <a:r>
              <a:rPr lang="en-US" dirty="0" smtClean="0">
                <a:latin typeface="Arial" pitchFamily="34" charset="0"/>
              </a:rPr>
              <a:t>In some places, such as the Basic Information step, a given contact has a pre-defined role. For example, the contact specified in the Reported By section has the role "reporter". The contact specified in the Main Contact section has the role "main contact".</a:t>
            </a:r>
          </a:p>
          <a:p>
            <a:pPr lvl="1" eaLnBrk="1" hangingPunct="1"/>
            <a:r>
              <a:rPr lang="en-US" dirty="0" smtClean="0">
                <a:latin typeface="Arial" pitchFamily="34" charset="0"/>
              </a:rPr>
              <a:t>In some places, such as the Parties Involved step, a given contact can have any role. For example, a contact added here could be "insured", "witness", "doctor" and so on.</a:t>
            </a:r>
          </a:p>
          <a:p>
            <a:pPr lvl="1" eaLnBrk="1" hangingPunct="1"/>
            <a:endParaRPr lang="en-US" dirty="0" smtClean="0">
              <a:latin typeface="Arial" pitchFamily="34" charset="0"/>
            </a:endParaRPr>
          </a:p>
          <a:p>
            <a:pPr marL="0" lvl="0" indent="-114300" eaLnBrk="1" hangingPunct="1">
              <a:buNone/>
            </a:pPr>
            <a:r>
              <a:rPr lang="en-US" dirty="0" smtClean="0">
                <a:latin typeface="Arial" pitchFamily="34" charset="0"/>
              </a:rPr>
              <a:t>You may also create contacts in the New Claim Wizard when adding service requests to a claim. This topic is covered in </a:t>
            </a:r>
            <a:r>
              <a:rPr lang="en-US" smtClean="0">
                <a:latin typeface="Arial" pitchFamily="34" charset="0"/>
              </a:rPr>
              <a:t>the </a:t>
            </a:r>
            <a:r>
              <a:rPr lang="en-US" smtClean="0">
                <a:latin typeface="Arial" pitchFamily="34" charset="0"/>
              </a:rPr>
              <a:t>“</a:t>
            </a:r>
            <a:r>
              <a:rPr lang="en-US" baseline="0" smtClean="0">
                <a:latin typeface="Arial" pitchFamily="34" charset="0"/>
              </a:rPr>
              <a:t>Vendor </a:t>
            </a:r>
            <a:r>
              <a:rPr lang="en-US" baseline="0" dirty="0" smtClean="0">
                <a:latin typeface="Arial" pitchFamily="34" charset="0"/>
              </a:rPr>
              <a:t>Service Requests” lesson (in the </a:t>
            </a:r>
            <a:r>
              <a:rPr lang="en-US" b="1" baseline="0" dirty="0" smtClean="0">
                <a:latin typeface="Arial" pitchFamily="34" charset="0"/>
              </a:rPr>
              <a:t>ClaimCenter 8.0 Introduction</a:t>
            </a:r>
            <a:r>
              <a:rPr lang="en-US" b="0" baseline="0" dirty="0" smtClean="0">
                <a:latin typeface="Arial" pitchFamily="34" charset="0"/>
              </a:rPr>
              <a:t> training course).</a:t>
            </a:r>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698D2DED-88FE-41BA-99E6-5DC4F1B84AB0}"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Recall that a contact may have more than one role and that each role is held in relation to the entire claim or to a specific exposure, incident, or policy.</a:t>
            </a:r>
          </a:p>
          <a:p>
            <a:pPr eaLnBrk="1" hangingPunct="1"/>
            <a:r>
              <a:rPr lang="en-US" dirty="0" smtClean="0">
                <a:latin typeface="Arial" pitchFamily="34" charset="0"/>
              </a:rPr>
              <a:t>The default relationship for each role is the entire claim, which appears in the Owner dropdown as the claim number.</a:t>
            </a:r>
          </a:p>
          <a:p>
            <a:pPr eaLnBrk="1" hangingPunct="1"/>
            <a:r>
              <a:rPr lang="en-US" dirty="0" smtClean="0">
                <a:latin typeface="Arial" pitchFamily="34" charset="0"/>
              </a:rPr>
              <a:t>In the example above, Helen Nixon:</a:t>
            </a:r>
          </a:p>
          <a:p>
            <a:pPr lvl="1" eaLnBrk="1" hangingPunct="1"/>
            <a:r>
              <a:rPr lang="en-US" dirty="0" smtClean="0">
                <a:latin typeface="Arial" pitchFamily="34" charset="0"/>
              </a:rPr>
              <a:t>Has the role of witness for the entire claim.</a:t>
            </a:r>
          </a:p>
          <a:p>
            <a:pPr lvl="1" eaLnBrk="1" hangingPunct="1"/>
            <a:r>
              <a:rPr lang="en-US" dirty="0" smtClean="0">
                <a:latin typeface="Arial" pitchFamily="34" charset="0"/>
              </a:rPr>
              <a:t>Has the role of passenger only for the 2003 BMW 355i incident.</a:t>
            </a:r>
          </a:p>
          <a:p>
            <a:pPr eaLnBrk="1" hangingPunct="1"/>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36708175-5044-47AB-AF1B-A8DD0EA26246}"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When a given contact is selected, you can find the </a:t>
            </a:r>
            <a:r>
              <a:rPr lang="en-US" i="1" smtClean="0">
                <a:latin typeface="Arial" pitchFamily="34" charset="0"/>
              </a:rPr>
              <a:t>Transfer roles from other contacts… </a:t>
            </a:r>
            <a:r>
              <a:rPr lang="en-US" smtClean="0">
                <a:latin typeface="Arial" pitchFamily="34" charset="0"/>
              </a:rPr>
              <a:t>button on the Basics card for that contact. </a:t>
            </a:r>
          </a:p>
          <a:p>
            <a:r>
              <a:rPr lang="en-US" smtClean="0">
                <a:latin typeface="Arial" pitchFamily="34" charset="0"/>
              </a:rPr>
              <a:t>This button takes you to a popup where you can decide what other contact(s)’ roles to transfer to this contact. </a:t>
            </a:r>
          </a:p>
          <a:p>
            <a:r>
              <a:rPr lang="en-US" smtClean="0">
                <a:latin typeface="Arial" pitchFamily="34" charset="0"/>
              </a:rPr>
              <a:t>This contact (the "survivor") remains on the claim and inherits all roles of the other selected contacts. The other selected contacts are then removed from the claim.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AutoNum type="arabicPeriod"/>
              <a:defRPr/>
            </a:pPr>
            <a:r>
              <a:rPr lang="en-US" dirty="0" smtClean="0"/>
              <a:t>Select the checkboxes for one or more other contacts by checking the checkboxes. These contacts will be removed from the claim, and their roles added to the surviving contact. </a:t>
            </a:r>
          </a:p>
          <a:p>
            <a:pPr marL="228600" indent="-228600">
              <a:buFont typeface="+mj-lt"/>
              <a:buAutoNum type="arabicPeriod"/>
              <a:defRPr/>
            </a:pPr>
            <a:r>
              <a:rPr lang="en-US" dirty="0" smtClean="0"/>
              <a:t>Click Select. The contacts selected in step 1 are moves to a “to be removed” list view, and all roles from these contacts are added to the new list of roles for the surviving contact.</a:t>
            </a:r>
          </a:p>
          <a:p>
            <a:pPr marL="228600" indent="-228600">
              <a:buFont typeface="+mj-lt"/>
              <a:buNone/>
              <a:defRPr/>
            </a:pPr>
            <a:r>
              <a:rPr lang="en-US" dirty="0" smtClean="0"/>
              <a:t>Note that the title of this screen highlights the name of the surviving contact.</a:t>
            </a:r>
          </a:p>
          <a:p>
            <a:pPr>
              <a:defRPr/>
            </a:pPr>
            <a:endParaRPr lang="en-US" dirty="0" smtClean="0"/>
          </a:p>
          <a:p>
            <a:pPr>
              <a:defRPr/>
            </a:pPr>
            <a:endParaRPr lang="en-US" dirty="0"/>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F1A7AAC6-C65F-49AE-83BE-3A28662A3B40}" type="slidenum">
              <a:rPr lang="en-US" altLang="en-US" sz="1200" b="0" smtClean="0">
                <a:solidFill>
                  <a:schemeClr val="tx1"/>
                </a:solidFill>
              </a:rPr>
              <a:pPr eaLnBrk="1" hangingPunct="1"/>
              <a:t>17</a:t>
            </a:fld>
            <a:endParaRPr lang="en-US" altLang="en-US" sz="1200" b="0" dirty="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9646F203-5C2C-4179-92A0-FBC2A9E5CD6F}" type="slidenum">
              <a:rPr lang="en-US" altLang="en-US" sz="1200" b="0" smtClean="0">
                <a:solidFill>
                  <a:schemeClr val="tx1"/>
                </a:solidFill>
              </a:rPr>
              <a:pPr eaLnBrk="1" hangingPunct="1"/>
              <a:t>18</a:t>
            </a:fld>
            <a:endParaRPr lang="en-US" altLang="en-US" sz="1200" b="0" dirty="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2C2EBBC-7923-48B0-9155-77BE529A21FE}"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7F7F3AE-7549-4A5B-A1AF-2DDCBA720846}"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B6AE254-4121-4AB8-BE5B-C36ADC26ECED}"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C646B707-CAF1-4FCD-88F9-6A72F6D70FCB}"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0B945680-82FA-463E-8C95-FB743A66E0BD}"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Role configuration involves specifying how roles and the "Related To" entities interact</a:t>
            </a:r>
          </a:p>
          <a:p>
            <a:pPr lvl="1" eaLnBrk="1" hangingPunct="1"/>
            <a:r>
              <a:rPr lang="en-US" smtClean="0">
                <a:latin typeface="Arial" pitchFamily="34" charset="0"/>
              </a:rPr>
              <a:t>For example, a claim must have exactly one reporter and can have zero to many claimants</a:t>
            </a:r>
          </a:p>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65A1C8E-6EA7-4715-A1AE-1B2771668EA1}"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base application, matters and evaluations can also be role owners. (For example, a contact could be the "assessor" for an evaluation or the "primary defense attorney" for a matter.)</a:t>
            </a:r>
          </a:p>
          <a:p>
            <a:pPr eaLnBrk="1" hangingPunct="1"/>
            <a:r>
              <a:rPr lang="en-US" smtClean="0">
                <a:latin typeface="Arial" pitchFamily="34" charset="0"/>
              </a:rPr>
              <a:t>Claim.RoleOwners is an array of all Role Owners.</a:t>
            </a:r>
          </a:p>
          <a:p>
            <a:pPr eaLnBrk="1" hangingPunct="1"/>
            <a:r>
              <a:rPr lang="en-US" smtClean="0">
                <a:latin typeface="Arial" pitchFamily="34" charset="0"/>
              </a:rPr>
              <a:t>Categorization "by subtype" occurs within the Contact entity. When a contact is created, it is created as one of the subtypes, which in turn categorizes the kind of contact it is.</a:t>
            </a:r>
          </a:p>
          <a:p>
            <a:pPr eaLnBrk="1" hangingPunct="1"/>
            <a:r>
              <a:rPr lang="en-US" smtClean="0">
                <a:latin typeface="Arial" pitchFamily="34" charset="0"/>
              </a:rPr>
              <a:t>Categorization "by role" occurs within the ClaimContactRole and ClaimContactRoleOwner entities. When a contact is associated with a claim, it must have at least one role (which is linked to the contact through the ClaimContact entity), and this role has a role owner (the entity for which the contact's role is relevant).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10D48E49-06F1-49C9-AEB6-499EABD0EEA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example above is a visual illustration of the four main entities in the "contact data model".</a:t>
            </a:r>
          </a:p>
          <a:p>
            <a:pPr eaLnBrk="1" hangingPunct="1"/>
            <a:r>
              <a:rPr lang="en-US" smtClean="0">
                <a:latin typeface="Arial" pitchFamily="34" charset="0"/>
              </a:rPr>
              <a:t>The base contact information is stored inside one of the subtypes of contact.</a:t>
            </a:r>
          </a:p>
          <a:p>
            <a:pPr eaLnBrk="1" hangingPunct="1"/>
            <a:r>
              <a:rPr lang="en-US" smtClean="0">
                <a:latin typeface="Arial" pitchFamily="34" charset="0"/>
              </a:rPr>
              <a:t>The contact has one or more roles on the claim. These are stored in ClaimContactRole objects and appear in the user interface in the Role column of the Roles list. Note that the relationship between ClaimContact and ClaimContactRole is one-to-many, which manifests itself in the user interface as a single contact with a list of one to many roles.</a:t>
            </a:r>
          </a:p>
          <a:p>
            <a:pPr eaLnBrk="1" hangingPunct="1"/>
            <a:r>
              <a:rPr lang="en-US" smtClean="0">
                <a:latin typeface="Arial" pitchFamily="34" charset="0"/>
              </a:rPr>
              <a:t>Each role that the contact holds has a "Related To" entity, also known as the role owner. These are stored in ClaimContactRoleOwner objects and appear in the user interface in the Related To column of the Roles list. Note that the relationship between ClaimContactRole and ClaimContactRoleOwner is one-to-one. Each role is owned by only one object.</a:t>
            </a:r>
          </a:p>
          <a:p>
            <a:pPr eaLnBrk="1" hangingPunct="1"/>
            <a:r>
              <a:rPr lang="en-US" smtClean="0">
                <a:latin typeface="Arial" pitchFamily="34" charset="0"/>
              </a:rPr>
              <a:t>Finally, the ClaimContact object links all of the information together and attaches it to the claim.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052A20E-391C-4196-A453-C24A2B5D4C8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Roles and subtypes classify contacts in different ways. This raises the question of whether or not you can have two contacts which have the same subtype but different roles and vice versa.</a:t>
            </a:r>
          </a:p>
          <a:p>
            <a:pPr lvl="1" eaLnBrk="1" hangingPunct="1"/>
            <a:r>
              <a:rPr lang="en-US" dirty="0" smtClean="0">
                <a:latin typeface="Arial" pitchFamily="34" charset="0"/>
              </a:rPr>
              <a:t>It is common for two contacts to have the same subtype but different roles. For example, two contacts of subtype Doctor could be associated with a claim, one with the role of primary doctor, the other with physical therapist. (This could occur if a claim involved an injury in which the primary doctor referred the injured party to a physical therapist.)</a:t>
            </a:r>
          </a:p>
          <a:p>
            <a:pPr lvl="1" eaLnBrk="1" hangingPunct="1"/>
            <a:r>
              <a:rPr lang="en-US" dirty="0" smtClean="0">
                <a:latin typeface="Arial" pitchFamily="34" charset="0"/>
              </a:rPr>
              <a:t>As a general practice, each role can only be assigned to contacts of a single subtype. Therefore, it is rare to have two contacts of different subtype with the same role. (The one exception to this in the base application is the role "claimant". A "claimant" is always of subtype person, except when it is on an exposure, in which case it can also be of subtype company. So a claimant must be either a Person or, if being assigned to an exposure, a Person or Company.)</a:t>
            </a:r>
          </a:p>
          <a:p>
            <a:pPr eaLnBrk="1" hangingPunct="1"/>
            <a:r>
              <a:rPr lang="en-US" dirty="0" smtClean="0">
                <a:latin typeface="Arial" pitchFamily="34" charset="0"/>
              </a:rPr>
              <a:t>One thing to keep in mind is that a contact has a subtype inherently, but a contact has a role only with relationship to a given claim. A contact of subtype adjudicator is always of subtype adjudicator, regardless of the claims it may or may not be associated to. A contact with role "arbitrator" on a given claim is (potentially) an arbitrator only for that claim and only by virtue of being associated with that claim.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2D7EB98C-8ABE-404E-8F2D-B38C64B03CD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6B8FF44-9DBB-43A2-8111-E142E81C241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A84F269-DE8E-4108-AE55-D02D32AED9FA}"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contacts list view has a filter in the toolbar that can be used to filter the contacts listed in the list. There are two types of filters:</a:t>
            </a:r>
          </a:p>
          <a:p>
            <a:pPr lvl="1" eaLnBrk="1" hangingPunct="1"/>
            <a:r>
              <a:rPr lang="en-US" smtClean="0">
                <a:latin typeface="Arial" pitchFamily="34" charset="0"/>
              </a:rPr>
              <a:t>Entity filters let the user select the claim or one of its exposures. The list then contains only contacts who have a role that is owned by the selected entity.</a:t>
            </a:r>
          </a:p>
          <a:p>
            <a:pPr lvl="1" eaLnBrk="1" hangingPunct="1"/>
            <a:r>
              <a:rPr lang="en-US" smtClean="0">
                <a:latin typeface="Arial" pitchFamily="34" charset="0"/>
              </a:rPr>
              <a:t>Role category filters let the user select a role category. The list then contains only contacts that have a role that fits the selected category.</a:t>
            </a:r>
          </a:p>
          <a:p>
            <a:pPr eaLnBrk="1" hangingPunct="1"/>
            <a:r>
              <a:rPr lang="en-US" smtClean="0">
                <a:latin typeface="Arial" pitchFamily="34" charset="0"/>
              </a:rPr>
              <a:t>Roles are assigned to categories through the ContactRoleCategory typelist, which is discussed on the next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FD95DBBA-41C0-4619-A547-F963A98A069A}"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latin typeface="Arial" pitchFamily="34" charset="0"/>
              </a:rPr>
              <a:t>To assign a </a:t>
            </a:r>
            <a:r>
              <a:rPr lang="en-US" dirty="0" err="1" smtClean="0">
                <a:latin typeface="Arial" pitchFamily="34" charset="0"/>
              </a:rPr>
              <a:t>ContactRole</a:t>
            </a:r>
            <a:r>
              <a:rPr lang="en-US" dirty="0" smtClean="0">
                <a:latin typeface="Arial" pitchFamily="34" charset="0"/>
              </a:rPr>
              <a:t> </a:t>
            </a:r>
            <a:r>
              <a:rPr lang="en-US" dirty="0" err="1" smtClean="0">
                <a:latin typeface="Arial" pitchFamily="34" charset="0"/>
              </a:rPr>
              <a:t>typecode</a:t>
            </a:r>
            <a:r>
              <a:rPr lang="en-US" dirty="0" smtClean="0">
                <a:latin typeface="Arial" pitchFamily="34" charset="0"/>
              </a:rPr>
              <a:t> to a given category:</a:t>
            </a:r>
          </a:p>
          <a:p>
            <a:pPr marL="438150" lvl="1" indent="-209550" eaLnBrk="1" hangingPunct="1">
              <a:buFontTx/>
              <a:buAutoNum type="arabicPeriod"/>
            </a:pPr>
            <a:r>
              <a:rPr lang="en-US" dirty="0" smtClean="0">
                <a:latin typeface="Arial" pitchFamily="34" charset="0"/>
              </a:rPr>
              <a:t>Go to the </a:t>
            </a:r>
            <a:r>
              <a:rPr lang="en-US" dirty="0" err="1" smtClean="0">
                <a:latin typeface="Arial" pitchFamily="34" charset="0"/>
              </a:rPr>
              <a:t>ContactRoleCategory</a:t>
            </a:r>
            <a:r>
              <a:rPr lang="en-US" dirty="0" smtClean="0">
                <a:latin typeface="Arial" pitchFamily="34" charset="0"/>
              </a:rPr>
              <a:t> typelist.</a:t>
            </a:r>
          </a:p>
          <a:p>
            <a:pPr marL="438150" lvl="1" indent="-209550" eaLnBrk="1" hangingPunct="1">
              <a:buFontTx/>
              <a:buAutoNum type="arabicPeriod"/>
            </a:pPr>
            <a:r>
              <a:rPr lang="en-US" dirty="0" smtClean="0">
                <a:latin typeface="Arial" pitchFamily="34" charset="0"/>
              </a:rPr>
              <a:t>Select the desired category </a:t>
            </a:r>
            <a:r>
              <a:rPr lang="en-US" dirty="0" err="1" smtClean="0">
                <a:latin typeface="Arial" pitchFamily="34" charset="0"/>
              </a:rPr>
              <a:t>typecode</a:t>
            </a:r>
            <a:r>
              <a:rPr lang="en-US" dirty="0" smtClean="0">
                <a:latin typeface="Arial" pitchFamily="34" charset="0"/>
              </a:rPr>
              <a:t>.</a:t>
            </a:r>
          </a:p>
          <a:p>
            <a:pPr marL="438150" lvl="1" indent="-209550" eaLnBrk="1" hangingPunct="1">
              <a:buFontTx/>
              <a:buAutoNum type="arabicPeriod"/>
            </a:pPr>
            <a:r>
              <a:rPr lang="en-US" dirty="0" smtClean="0">
                <a:latin typeface="Arial" pitchFamily="34" charset="0"/>
              </a:rPr>
              <a:t>Add the desired role using</a:t>
            </a:r>
            <a:r>
              <a:rPr lang="en-US" baseline="0" dirty="0" smtClean="0">
                <a:latin typeface="Arial" pitchFamily="34" charset="0"/>
              </a:rPr>
              <a:t> the right-click context menu shown above</a:t>
            </a:r>
            <a:r>
              <a:rPr lang="en-US" dirty="0" smtClean="0">
                <a:latin typeface="Arial" pitchFamily="34"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86DACD93-97B5-4936-B7B4-8E541E1A3E92}"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D89A575-E339-4912-92F3-32F700C94B91}"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4F7BC870-96D7-4EC3-BDED-61DCE62063A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contact role type constraint can be thought of as a "which subtype" constraint. It identifies the subtype for which a given role is allowed. In the example above, the role primary doctor can be held by anyone of the subtype doctor but not by someone of the subtype attorney.</a:t>
            </a:r>
          </a:p>
          <a:p>
            <a:pPr eaLnBrk="1" hangingPunct="1"/>
            <a:r>
              <a:rPr lang="en-US" smtClean="0">
                <a:latin typeface="Arial" pitchFamily="34" charset="0"/>
              </a:rPr>
              <a:t>An entity role constraint can be thought of as both a "which owner" constraint and a "how many" constraint. It identifies which entities can be the owner of a role, and how many contacts can be associated with that entity with that role (exactly one, at least one, at most one, or unlimited). In the example (on the right) above, an exposure (for a non-workers' comp claim) must have exactly one claimant. A policy cannot have any claimants.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9DCDE3E-A062-4D04-8196-BE5BABC80CFA}"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 following sections of this lesson discuss how to configure each type of role constraints</a:t>
            </a:r>
            <a:r>
              <a:rPr lang="en-US" baseline="0" dirty="0" smtClean="0">
                <a:latin typeface="Arial" pitchFamily="34" charset="0"/>
              </a:rPr>
              <a:t> in entityroleconstraints-config.xml. The file starts with a list of all Contact Role Type constraints, then, about line 56, lists all Entity Role constraints.</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Recall you can use CTRL+SHIFT+N to search for and open xml files by name in Studio for</a:t>
            </a:r>
            <a:r>
              <a:rPr lang="en-US" baseline="0" dirty="0" smtClean="0">
                <a:latin typeface="Arial" pitchFamily="34" charset="0"/>
              </a:rPr>
              <a:t> editing</a:t>
            </a:r>
            <a:r>
              <a:rPr lang="en-US" dirty="0" smtClean="0">
                <a:latin typeface="Arial" pitchFamily="34" charset="0"/>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0F8CE32-2EE9-4BFE-9600-E515665F450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04BCEB7A-B9DB-4915-848C-39B79AD21975}"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base application contains a role constraint that states "The role of primary doctor can only be assigned to a contact of subtype 'doctor'." In the screenshot above, the user is attempting to assign the role of primary doctor to a contact of subtype 'attorney'. The constraint prevents the role assignment from occurring, and the error message details the reason.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6262629-EACA-4488-9708-6F1D3BA1455B}"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If a contact role does not have any ContactRoleTypeConstraint defined, then the role may be any contact subtype.</a:t>
            </a:r>
          </a:p>
          <a:p>
            <a:pPr eaLnBrk="1" hangingPunct="1"/>
            <a:r>
              <a:rPr lang="en-US" smtClean="0">
                <a:latin typeface="Arial" pitchFamily="34" charset="0"/>
              </a:rPr>
              <a:t>Children of the base subtype are also valid. For example, if the base subtype is “Person”, then a contact whose subtype is “Doctor” would also be valid.</a:t>
            </a:r>
          </a:p>
          <a:p>
            <a:pPr eaLnBrk="1" hangingPunct="1"/>
            <a:r>
              <a:rPr lang="en-US" smtClean="0">
                <a:latin typeface="Arial" pitchFamily="34" charset="0"/>
              </a:rPr>
              <a:t>Typically a contact role should have only one possible contact subtype but in the base application there is one exception:</a:t>
            </a:r>
          </a:p>
          <a:p>
            <a:pPr eaLnBrk="1" hangingPunct="1"/>
            <a:r>
              <a:rPr lang="en-US" smtClean="0">
                <a:latin typeface="Arial" pitchFamily="34" charset="0"/>
              </a:rPr>
              <a:t> &lt;ContactRoleTypeConstraint contactRoleCode="claimant" contactSubtype="Person"&gt;</a:t>
            </a:r>
          </a:p>
          <a:p>
            <a:pPr eaLnBrk="1" hangingPunct="1"/>
            <a:r>
              <a:rPr lang="en-US" smtClean="0">
                <a:latin typeface="Arial" pitchFamily="34" charset="0"/>
              </a:rPr>
              <a:t>    &lt;ExceptionConstraint contactSubtype="Company" entityRef="Exposure"/&gt;</a:t>
            </a:r>
          </a:p>
          <a:p>
            <a:pPr eaLnBrk="1" hangingPunct="1"/>
            <a:r>
              <a:rPr lang="en-US" smtClean="0">
                <a:latin typeface="Arial" pitchFamily="34" charset="0"/>
              </a:rPr>
              <a:t>  &lt;/ContactRoleTypeConstraint&gt;</a:t>
            </a:r>
          </a:p>
          <a:p>
            <a:pPr eaLnBrk="1" hangingPunct="1"/>
            <a:r>
              <a:rPr lang="en-US" smtClean="0">
                <a:latin typeface="Arial" pitchFamily="34" charset="0"/>
              </a:rPr>
              <a:t>This is the special case that occurs only once in the base application. In the example above, claimant is always of subtype person, except when on exposure, it can also be of subtype company. So a claimant must be either a Person or, if being assigned to an exposure, a Person or Company.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B89CD3-887C-4D1F-9EBC-2BAF4C30A13E}"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35D955EB-8B46-4C34-9C35-15C27AFBCE6C}"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With regards to the "reporter" role:</a:t>
            </a:r>
          </a:p>
          <a:p>
            <a:pPr lvl="1" eaLnBrk="1" hangingPunct="1"/>
            <a:r>
              <a:rPr lang="en-US" smtClean="0">
                <a:latin typeface="Arial" pitchFamily="34" charset="0"/>
              </a:rPr>
              <a:t>A claim must have exactly one reporter.</a:t>
            </a:r>
          </a:p>
          <a:p>
            <a:pPr lvl="1" eaLnBrk="1" hangingPunct="1"/>
            <a:r>
              <a:rPr lang="en-US" smtClean="0">
                <a:latin typeface="Arial" pitchFamily="34" charset="0"/>
              </a:rPr>
              <a:t>A policy, exposure, or incident cannot have a reporter.</a:t>
            </a:r>
          </a:p>
          <a:p>
            <a:pPr eaLnBrk="1" hangingPunct="1"/>
            <a:r>
              <a:rPr lang="en-US" smtClean="0">
                <a:latin typeface="Arial" pitchFamily="34" charset="0"/>
              </a:rPr>
              <a:t>With regards to the "claimant" role:</a:t>
            </a:r>
          </a:p>
          <a:p>
            <a:pPr lvl="1" eaLnBrk="1" hangingPunct="1"/>
            <a:r>
              <a:rPr lang="en-US" smtClean="0">
                <a:latin typeface="Arial" pitchFamily="34" charset="0"/>
              </a:rPr>
              <a:t>An exposure must have exactly one claimant.</a:t>
            </a:r>
          </a:p>
          <a:p>
            <a:pPr lvl="1" eaLnBrk="1" hangingPunct="1"/>
            <a:r>
              <a:rPr lang="en-US" smtClean="0">
                <a:latin typeface="Arial" pitchFamily="34" charset="0"/>
              </a:rPr>
              <a:t>A claim*, policy or incident cannot have a claimant.</a:t>
            </a:r>
          </a:p>
          <a:p>
            <a:pPr eaLnBrk="1" hangingPunct="1"/>
            <a:r>
              <a:rPr lang="en-US" smtClean="0">
                <a:latin typeface="Arial" pitchFamily="34" charset="0"/>
              </a:rPr>
              <a:t>With regards to the "driver" role:</a:t>
            </a:r>
          </a:p>
          <a:p>
            <a:pPr lvl="1" eaLnBrk="1" hangingPunct="1"/>
            <a:r>
              <a:rPr lang="en-US" smtClean="0">
                <a:latin typeface="Arial" pitchFamily="34" charset="0"/>
              </a:rPr>
              <a:t>A claim, policy, exposure, injury incident or property incident cannot have a driver.</a:t>
            </a:r>
          </a:p>
          <a:p>
            <a:pPr lvl="1" eaLnBrk="1" hangingPunct="1"/>
            <a:r>
              <a:rPr lang="en-US" smtClean="0">
                <a:latin typeface="Arial" pitchFamily="34" charset="0"/>
              </a:rPr>
              <a:t>A vehicle incident can have up to one driver.</a:t>
            </a:r>
          </a:p>
          <a:p>
            <a:pPr eaLnBrk="1" hangingPunct="1"/>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*The behavior of the claimant constraint actually varies based upon the loss type. For auto, property, and general liability claims, the claimants do not exist at the claim level. You cannot add a contact as a claimant until you have exposures, and the "claimant" contacts are owned by the exposures, not by the claim itself. For workers' comp claims, there is always a single claim, regardless of the number of exposures. Therefore, a workers' comp claim can (and must) own a contact with the role of claimant.</a:t>
            </a:r>
          </a:p>
          <a:p>
            <a:pPr lvl="1" eaLnBrk="1" hangingPunct="1"/>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976993F-4724-4724-B2DC-81FC2390F931}"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 role "claimant" is required for the exposure entity. (Every entity must have exactly one claimant.) Therefore:</a:t>
            </a:r>
          </a:p>
          <a:p>
            <a:pPr lvl="1" eaLnBrk="1" hangingPunct="1"/>
            <a:r>
              <a:rPr lang="en-US" dirty="0" smtClean="0">
                <a:latin typeface="Arial" pitchFamily="34" charset="0"/>
              </a:rPr>
              <a:t>During the creation of the exposure, the Claimant field is required. The selected contact is added to the claim with the role "claimant" for the given exposure.</a:t>
            </a:r>
          </a:p>
          <a:p>
            <a:pPr lvl="1" eaLnBrk="1" hangingPunct="1"/>
            <a:r>
              <a:rPr lang="en-US" dirty="0" smtClean="0">
                <a:latin typeface="Arial" pitchFamily="34" charset="0"/>
              </a:rPr>
              <a:t>Once created, the row in the Roles list view for the exposure claimant remains read-only, even if the list view itself is in edit mode.</a:t>
            </a:r>
          </a:p>
          <a:p>
            <a:pPr eaLnBrk="1" hangingPunct="1"/>
            <a:r>
              <a:rPr lang="en-US" dirty="0" smtClean="0">
                <a:latin typeface="Arial" pitchFamily="34" charset="0"/>
              </a:rPr>
              <a:t>From the Parties Involved screen (shown</a:t>
            </a:r>
            <a:r>
              <a:rPr lang="en-US" baseline="0" dirty="0" smtClean="0">
                <a:latin typeface="Arial" pitchFamily="34" charset="0"/>
              </a:rPr>
              <a:t> in the bottom screenshot)</a:t>
            </a:r>
            <a:r>
              <a:rPr lang="en-US" dirty="0" smtClean="0">
                <a:latin typeface="Arial" pitchFamily="34" charset="0"/>
              </a:rPr>
              <a:t>, you cannot modify a role that is required (such as the "Reporter" role shown above (middle</a:t>
            </a:r>
            <a:r>
              <a:rPr lang="en-US" baseline="0" dirty="0" smtClean="0">
                <a:latin typeface="Arial" pitchFamily="34" charset="0"/>
              </a:rPr>
              <a:t> screenshot</a:t>
            </a:r>
            <a:r>
              <a:rPr lang="en-US" dirty="0" smtClean="0">
                <a:latin typeface="Arial" pitchFamily="34" charset="0"/>
              </a:rPr>
              <a:t>). However, there may be other places in the application where you could move the role from one contact to another. (For example, the Loss Details screen has a "Reported By" widget that can be used to select a different contact to have the role of reporter.)</a:t>
            </a:r>
          </a:p>
          <a:p>
            <a:pPr lvl="1" eaLnBrk="1" hangingPunct="1">
              <a:buFontTx/>
              <a:buNone/>
            </a:pPr>
            <a:endParaRPr lang="en-US" dirty="0"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38A3FDB9-174A-4880-B20A-2361BECDB570}"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example above, the role "claimant" is not allowed for the policy entity. (Every entity must have no claimants.) Therefore:</a:t>
            </a:r>
          </a:p>
          <a:p>
            <a:pPr lvl="1" eaLnBrk="1" hangingPunct="1"/>
            <a:r>
              <a:rPr lang="en-US" smtClean="0">
                <a:latin typeface="Arial" pitchFamily="34" charset="0"/>
              </a:rPr>
              <a:t>When you select a policy in the Related To dropdown, the "Claimant" role is hidden from the Role dropdown.</a:t>
            </a:r>
          </a:p>
          <a:p>
            <a:pPr lvl="1" eaLnBrk="1" hangingPunct="1"/>
            <a:r>
              <a:rPr lang="en-US" smtClean="0">
                <a:latin typeface="Arial" pitchFamily="34" charset="0"/>
              </a:rPr>
              <a:t>If you select "Claimant" from the Role dropdown and then select a policy in the Related To dropdown, the Role dropdown is reset to "none selected".</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211496B9-53DD-4CB2-ADC7-85F3ECFAC60A}"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venue is a location for a scheduled event relevant to claims processing. Typically, venues are places where dispute resolution occurs, such as a courthouse or a conference room used for arbitration.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12058DD-70A6-4713-A7CB-C0871880AA85}"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there is already a contact associated with the claim with the role of "driver" for the 1997 Saturn SL incident. Therefore, a second contact cannot be given that same role on that same incident.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 Roles - </a:t>
            </a:r>
            <a:fld id="{F30175F9-B77C-4D31-9688-6A50F6DCDABA}" type="slidenum">
              <a:rPr lang="en-US" altLang="en-US" smtClean="0"/>
              <a:pPr>
                <a:defRPr/>
              </a:pPr>
              <a:t>41</a:t>
            </a:fld>
            <a:endParaRPr lang="en-US" altLang="en-US"/>
          </a:p>
        </p:txBody>
      </p:sp>
    </p:spTree>
    <p:extLst>
      <p:ext uri="{BB962C8B-B14F-4D97-AF65-F5344CB8AC3E}">
        <p14:creationId xmlns:p14="http://schemas.microsoft.com/office/powerpoint/2010/main" val="3587204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DD4F7409-3878-4E7C-8E14-452DAA31ACCC}"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 examples shown in</a:t>
            </a:r>
            <a:r>
              <a:rPr lang="en-US" baseline="0" dirty="0" smtClean="0">
                <a:latin typeface="Arial" pitchFamily="34" charset="0"/>
              </a:rPr>
              <a:t> this lesson are </a:t>
            </a:r>
            <a:r>
              <a:rPr lang="en-US" dirty="0" smtClean="0">
                <a:latin typeface="Arial" pitchFamily="34" charset="0"/>
              </a:rPr>
              <a:t>taken from the base applicatio</a:t>
            </a:r>
            <a:r>
              <a:rPr lang="en-US" baseline="0" dirty="0" smtClean="0">
                <a:latin typeface="Arial" pitchFamily="34" charset="0"/>
              </a:rPr>
              <a:t>n and not configured differently. </a:t>
            </a:r>
            <a:endParaRPr lang="en-US" dirty="0"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300DA95-AEAC-4499-BEA5-8CDC1258B3D9}"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8308" name="Rectangle 2"/>
          <p:cNvSpPr>
            <a:spLocks noGrp="1" noRot="1" noChangeAspect="1" noChangeArrowheads="1" noTextEdit="1"/>
          </p:cNvSpPr>
          <p:nvPr>
            <p:ph type="sldImg"/>
          </p:nvPr>
        </p:nvSpPr>
        <p:spPr>
          <a:xfrm>
            <a:off x="715963" y="630238"/>
            <a:ext cx="5432425" cy="4073525"/>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example above, a claim is not required to have a FirstIntakeDoctor, but it can have up to one FirstIntakeDoctor.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1F9CA7F8-0AE9-4EAD-84FC-BA71DEF455ED}"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9332" name="Rectangle 2"/>
          <p:cNvSpPr>
            <a:spLocks noGrp="1" noRot="1" noChangeAspect="1" noChangeArrowheads="1" noTextEdit="1"/>
          </p:cNvSpPr>
          <p:nvPr>
            <p:ph type="sldImg"/>
          </p:nvPr>
        </p:nvSpPr>
        <p:spPr>
          <a:xfrm>
            <a:off x="715963" y="630238"/>
            <a:ext cx="5432425" cy="4073525"/>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a Policy </a:t>
            </a:r>
            <a:r>
              <a:rPr lang="en-US" b="1" dirty="0" smtClean="0">
                <a:latin typeface="Arial" pitchFamily="34" charset="0"/>
              </a:rPr>
              <a:t>must</a:t>
            </a:r>
            <a:r>
              <a:rPr lang="en-US" dirty="0" smtClean="0">
                <a:latin typeface="Arial" pitchFamily="34" charset="0"/>
              </a:rPr>
              <a:t> have </a:t>
            </a:r>
            <a:r>
              <a:rPr lang="en-US" b="1" dirty="0" smtClean="0">
                <a:latin typeface="Arial" pitchFamily="34" charset="0"/>
              </a:rPr>
              <a:t>exactly one </a:t>
            </a:r>
            <a:r>
              <a:rPr lang="en-US" dirty="0" smtClean="0">
                <a:latin typeface="Arial" pitchFamily="34" charset="0"/>
              </a:rPr>
              <a:t>contact with the role insured. Several</a:t>
            </a:r>
            <a:r>
              <a:rPr lang="en-US" baseline="0" dirty="0" smtClean="0">
                <a:latin typeface="Arial" pitchFamily="34" charset="0"/>
              </a:rPr>
              <a:t> lines have been omitted from the screenshot (in between the </a:t>
            </a:r>
            <a:r>
              <a:rPr lang="en-US" baseline="0" dirty="0" err="1" smtClean="0">
                <a:latin typeface="Arial" pitchFamily="34" charset="0"/>
              </a:rPr>
              <a:t>EntityRef</a:t>
            </a:r>
            <a:r>
              <a:rPr lang="en-US" baseline="0" dirty="0" smtClean="0">
                <a:latin typeface="Arial" pitchFamily="34" charset="0"/>
              </a:rPr>
              <a:t> and the </a:t>
            </a:r>
            <a:r>
              <a:rPr lang="en-US" baseline="0" dirty="0" err="1" smtClean="0">
                <a:latin typeface="Arial" pitchFamily="34" charset="0"/>
              </a:rPr>
              <a:t>RoleRef</a:t>
            </a:r>
            <a:r>
              <a:rPr lang="en-US" baseline="0" dirty="0" smtClean="0">
                <a:latin typeface="Arial" pitchFamily="34" charset="0"/>
              </a:rPr>
              <a:t>) for instructional purposes and for legibility.</a:t>
            </a:r>
            <a:endParaRPr lang="en-US" dirty="0"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555DD68-656D-495D-A208-4F44E60A698B}" type="slidenum">
              <a:rPr lang="en-US" altLang="en-US" sz="1200" b="0" smtClean="0">
                <a:solidFill>
                  <a:schemeClr val="tx1"/>
                </a:solidFill>
              </a:rPr>
              <a:pPr eaLnBrk="1" hangingPunct="1"/>
              <a:t>45</a:t>
            </a:fld>
            <a:endParaRPr lang="en-US" altLang="en-US" sz="1200" b="0" smtClean="0">
              <a:solidFill>
                <a:schemeClr val="tx1"/>
              </a:solidFill>
            </a:endParaRPr>
          </a:p>
        </p:txBody>
      </p:sp>
      <p:sp>
        <p:nvSpPr>
          <p:cNvPr id="100356" name="Rectangle 2"/>
          <p:cNvSpPr>
            <a:spLocks noGrp="1" noRot="1" noChangeAspect="1" noChangeArrowheads="1" noTextEdit="1"/>
          </p:cNvSpPr>
          <p:nvPr>
            <p:ph type="sldImg"/>
          </p:nvPr>
        </p:nvSpPr>
        <p:spPr>
          <a:xfrm>
            <a:off x="715963" y="630238"/>
            <a:ext cx="5432425" cy="4073525"/>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 role "claimant" is exclusive on a claim and required for a claim if the claim's loss type is "WC" (workers' comp). This is because all exposures in a workers' comp claim have a single claimant, and it makes the most sense to track the claimant at the claim level. The role "claimant" is prohibited for a claim if the claim's loss type is "AUTO", "PR" (property), or "GL" (general liability). This is because each exposure in these types of claims can have a different claimant. Therefore, the "claimant" role is owned by the exposures and is not owned at the claim level itself. (If it were owned at the claim level, a user could create a claimant that was not assigned to any exposure, which users shouldn't be allowed to do.)</a:t>
            </a:r>
          </a:p>
          <a:p>
            <a:pPr eaLnBrk="1" hangingPunct="1"/>
            <a:r>
              <a:rPr lang="en-US" dirty="0" smtClean="0">
                <a:latin typeface="Arial" pitchFamily="34" charset="0"/>
              </a:rPr>
              <a:t>If a </a:t>
            </a:r>
            <a:r>
              <a:rPr lang="en-US" dirty="0" err="1" smtClean="0">
                <a:latin typeface="Arial" pitchFamily="34" charset="0"/>
              </a:rPr>
              <a:t>RoleRef</a:t>
            </a:r>
            <a:r>
              <a:rPr lang="en-US" dirty="0" smtClean="0">
                <a:latin typeface="Arial" pitchFamily="34" charset="0"/>
              </a:rPr>
              <a:t> has any conditional </a:t>
            </a:r>
            <a:r>
              <a:rPr lang="en-US" dirty="0" err="1" smtClean="0">
                <a:latin typeface="Arial" pitchFamily="34" charset="0"/>
              </a:rPr>
              <a:t>RoleConstraints</a:t>
            </a:r>
            <a:r>
              <a:rPr lang="en-US" dirty="0" smtClean="0">
                <a:latin typeface="Arial" pitchFamily="34" charset="0"/>
              </a:rPr>
              <a:t>, then it must have a "default" unconditional </a:t>
            </a:r>
            <a:r>
              <a:rPr lang="en-US" dirty="0" err="1" smtClean="0">
                <a:latin typeface="Arial" pitchFamily="34" charset="0"/>
              </a:rPr>
              <a:t>RoleConstraint</a:t>
            </a:r>
            <a:r>
              <a:rPr lang="en-US" dirty="0" smtClean="0">
                <a:latin typeface="Arial" pitchFamily="34" charset="0"/>
              </a:rPr>
              <a:t> as well. This is required for internal processing. The unconditional </a:t>
            </a:r>
            <a:r>
              <a:rPr lang="en-US" dirty="0" err="1" smtClean="0">
                <a:latin typeface="Arial" pitchFamily="34" charset="0"/>
              </a:rPr>
              <a:t>RoleConstraint</a:t>
            </a:r>
            <a:r>
              <a:rPr lang="en-US" dirty="0" smtClean="0">
                <a:latin typeface="Arial" pitchFamily="34" charset="0"/>
              </a:rPr>
              <a:t> should be at the most relaxed level possible, which typically is "</a:t>
            </a:r>
            <a:r>
              <a:rPr lang="en-US" dirty="0" err="1" smtClean="0">
                <a:latin typeface="Arial" pitchFamily="34" charset="0"/>
              </a:rPr>
              <a:t>ZeroToMany</a:t>
            </a:r>
            <a:r>
              <a:rPr lang="en-US" dirty="0" smtClean="0">
                <a:latin typeface="Arial" pitchFamily="34" charset="0"/>
              </a:rPr>
              <a:t>". In the example above, line 81 is the default </a:t>
            </a:r>
            <a:r>
              <a:rPr lang="en-US" dirty="0" err="1" smtClean="0">
                <a:latin typeface="Arial" pitchFamily="34" charset="0"/>
              </a:rPr>
              <a:t>RoleConstraint</a:t>
            </a:r>
            <a:r>
              <a:rPr lang="en-US" dirty="0" smtClean="0">
                <a:latin typeface="Arial" pitchFamily="34" charset="0"/>
              </a:rPr>
              <a:t>. If the instance of ClaimCenter has only four possible loss types (WC, AUTO, PR, and GL), then the role constraint will never be enacted. Nevertheless, an unconditional role constraint is still required.</a:t>
            </a:r>
          </a:p>
          <a:p>
            <a:pPr eaLnBrk="1" hangingPunct="1"/>
            <a:endParaRPr lang="en-US" dirty="0">
              <a:latin typeface="Arial" pitchFamily="34" charset="0"/>
            </a:endParaRPr>
          </a:p>
          <a:p>
            <a:pPr eaLnBrk="1" hangingPunct="1"/>
            <a:r>
              <a:rPr lang="en-US" dirty="0">
                <a:latin typeface="Arial" pitchFamily="34" charset="0"/>
              </a:rPr>
              <a:t>Several lines have been omitted from the screenshot (in between the </a:t>
            </a:r>
            <a:r>
              <a:rPr lang="en-US" dirty="0" err="1">
                <a:latin typeface="Arial" pitchFamily="34" charset="0"/>
              </a:rPr>
              <a:t>EntityRef</a:t>
            </a:r>
            <a:r>
              <a:rPr lang="en-US" dirty="0">
                <a:latin typeface="Arial" pitchFamily="34" charset="0"/>
              </a:rPr>
              <a:t> and the </a:t>
            </a:r>
            <a:r>
              <a:rPr lang="en-US" dirty="0" err="1">
                <a:latin typeface="Arial" pitchFamily="34" charset="0"/>
              </a:rPr>
              <a:t>RoleRef</a:t>
            </a:r>
            <a:r>
              <a:rPr lang="en-US" dirty="0">
                <a:latin typeface="Arial" pitchFamily="34" charset="0"/>
              </a:rPr>
              <a:t>) for instructional purposes and for legibility</a:t>
            </a:r>
            <a:r>
              <a:rPr lang="en-US" dirty="0" smtClean="0">
                <a:latin typeface="Arial" pitchFamily="34" charset="0"/>
              </a:rPr>
              <a:t>.</a:t>
            </a:r>
            <a:endParaRPr lang="en-US" dirty="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B205DFA6-F2EA-4C67-8526-DF41C2A79864}"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101380" name="Rectangle 2"/>
          <p:cNvSpPr>
            <a:spLocks noGrp="1" noRot="1" noChangeAspect="1" noChangeArrowheads="1" noTextEdit="1"/>
          </p:cNvSpPr>
          <p:nvPr>
            <p:ph type="sldImg"/>
          </p:nvPr>
        </p:nvSpPr>
        <p:spPr>
          <a:xfrm>
            <a:off x="715963" y="630238"/>
            <a:ext cx="5432425" cy="4073525"/>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 Roles - </a:t>
            </a:r>
            <a:fld id="{F30175F9-B77C-4D31-9688-6A50F6DCDABA}" type="slidenum">
              <a:rPr lang="en-US" altLang="en-US" smtClean="0"/>
              <a:pPr>
                <a:defRPr/>
              </a:pPr>
              <a:t>47</a:t>
            </a:fld>
            <a:endParaRPr lang="en-US" altLang="en-US"/>
          </a:p>
        </p:txBody>
      </p:sp>
    </p:spTree>
    <p:extLst>
      <p:ext uri="{BB962C8B-B14F-4D97-AF65-F5344CB8AC3E}">
        <p14:creationId xmlns:p14="http://schemas.microsoft.com/office/powerpoint/2010/main" val="3454206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823D237D-29BF-4F2E-B7C4-33A6204CC5A0}" type="slidenum">
              <a:rPr lang="en-US" altLang="en-US" sz="1200" b="0" smtClean="0">
                <a:solidFill>
                  <a:schemeClr val="tx1"/>
                </a:solidFill>
              </a:rPr>
              <a:pPr eaLnBrk="1" hangingPunct="1"/>
              <a:t>48</a:t>
            </a:fld>
            <a:endParaRPr lang="en-US" altLang="en-US" sz="1200" b="0" smtClean="0">
              <a:solidFill>
                <a:schemeClr val="tx1"/>
              </a:solidFill>
            </a:endParaRPr>
          </a:p>
        </p:txBody>
      </p:sp>
      <p:sp>
        <p:nvSpPr>
          <p:cNvPr id="102404" name="Rectangle 2"/>
          <p:cNvSpPr>
            <a:spLocks noGrp="1" noRot="1" noChangeAspect="1" noChangeArrowheads="1" noTextEdit="1"/>
          </p:cNvSpPr>
          <p:nvPr>
            <p:ph type="sldImg"/>
          </p:nvPr>
        </p:nvSpPr>
        <p:spPr>
          <a:xfrm>
            <a:off x="715963" y="630238"/>
            <a:ext cx="5432425" cy="4073525"/>
          </a:xfrm>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D9101C62-DFC6-414A-8A45-FFF7F4E6BF4D}" type="slidenum">
              <a:rPr lang="en-US" altLang="en-US" sz="1200" b="0" smtClean="0">
                <a:solidFill>
                  <a:schemeClr val="tx1"/>
                </a:solidFill>
              </a:rPr>
              <a:pPr eaLnBrk="1" hangingPunct="1"/>
              <a:t>49</a:t>
            </a:fld>
            <a:endParaRPr lang="en-US" altLang="en-US" sz="1200" b="0" smtClean="0">
              <a:solidFill>
                <a:schemeClr val="tx1"/>
              </a:solidFill>
            </a:endParaRPr>
          </a:p>
        </p:txBody>
      </p:sp>
      <p:sp>
        <p:nvSpPr>
          <p:cNvPr id="103428" name="Rectangle 2"/>
          <p:cNvSpPr>
            <a:spLocks noGrp="1" noRot="1" noChangeAspect="1" noChangeArrowheads="1" noTextEdit="1"/>
          </p:cNvSpPr>
          <p:nvPr>
            <p:ph type="sldImg"/>
          </p:nvPr>
        </p:nvSpPr>
        <p:spPr>
          <a:xfrm>
            <a:off x="715963" y="630238"/>
            <a:ext cx="5432425" cy="4073525"/>
          </a:xfrm>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latin typeface="Arial" pitchFamily="34" charset="0"/>
              </a:rPr>
              <a:t>Answers</a:t>
            </a:r>
          </a:p>
          <a:p>
            <a:pPr marL="209550" indent="-209550" eaLnBrk="1" hangingPunct="1"/>
            <a:r>
              <a:rPr lang="en-US" dirty="0" smtClean="0">
                <a:latin typeface="Arial" pitchFamily="34" charset="0"/>
              </a:rPr>
              <a:t>1. The typelist is used for the contact filter which appears at the top of the Contacts list.</a:t>
            </a:r>
          </a:p>
          <a:p>
            <a:pPr marL="209550" indent="-209550" eaLnBrk="1" hangingPunct="1"/>
            <a:r>
              <a:rPr lang="en-US" dirty="0" smtClean="0">
                <a:latin typeface="Arial" pitchFamily="34" charset="0"/>
              </a:rPr>
              <a:t>2. 	a) Entity role constraint</a:t>
            </a:r>
          </a:p>
          <a:p>
            <a:pPr marL="209550" indent="-209550" eaLnBrk="1" hangingPunct="1"/>
            <a:r>
              <a:rPr lang="en-US" dirty="0" smtClean="0">
                <a:latin typeface="Arial" pitchFamily="34" charset="0"/>
              </a:rPr>
              <a:t>	b) Subtype</a:t>
            </a:r>
          </a:p>
          <a:p>
            <a:pPr marL="209550" indent="-209550" eaLnBrk="1" hangingPunct="1"/>
            <a:r>
              <a:rPr lang="en-US" dirty="0" smtClean="0">
                <a:latin typeface="Arial" pitchFamily="34" charset="0"/>
              </a:rPr>
              <a:t>	c) Entity role constraint</a:t>
            </a:r>
          </a:p>
          <a:p>
            <a:pPr marL="209550" indent="-209550" eaLnBrk="1" hangingPunct="1"/>
            <a:r>
              <a:rPr lang="en-US" dirty="0" smtClean="0">
                <a:latin typeface="Arial" pitchFamily="34" charset="0"/>
              </a:rPr>
              <a:t>	d) Contact role type constraint</a:t>
            </a:r>
          </a:p>
          <a:p>
            <a:pPr marL="209550" indent="-209550" eaLnBrk="1" hangingPunct="1"/>
            <a:r>
              <a:rPr lang="en-US" dirty="0" smtClean="0">
                <a:latin typeface="Arial" pitchFamily="34" charset="0"/>
              </a:rPr>
              <a:t>3. It is a derived property that returns the contact who has the role "reporter" on the claim.</a:t>
            </a:r>
          </a:p>
          <a:p>
            <a:pPr marL="209550" indent="-209550" eaLnBrk="1" hangingPunct="1"/>
            <a:endParaRPr lang="en-US" b="1"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A08383D0-C5FA-44C5-80AE-6D886718242B}" type="slidenum">
              <a:rPr lang="en-US" altLang="en-US" sz="1200" smtClean="0">
                <a:solidFill>
                  <a:schemeClr val="tx1"/>
                </a:solidFill>
              </a:rPr>
              <a:pPr eaLnBrk="1" hangingPunct="1"/>
              <a:t>5</a:t>
            </a:fld>
            <a:endParaRPr lang="en-US" altLang="en-US" sz="1200" dirty="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Contacts within ClaimCenter are organized into a specific</a:t>
            </a:r>
            <a:r>
              <a:rPr lang="en-US" baseline="0" dirty="0" smtClean="0">
                <a:latin typeface="Arial" pitchFamily="34" charset="0"/>
              </a:rPr>
              <a:t> subtype hierarchy</a:t>
            </a:r>
            <a:r>
              <a:rPr lang="en-US" dirty="0" smtClean="0">
                <a:latin typeface="Arial" pitchFamily="34" charset="0"/>
              </a:rPr>
              <a:t>. The organization of the hierarchy helps to specify and enable certain types of functionality. For example:</a:t>
            </a:r>
          </a:p>
          <a:p>
            <a:pPr lvl="1" eaLnBrk="1" hangingPunct="1"/>
            <a:r>
              <a:rPr lang="en-US" dirty="0" smtClean="0">
                <a:latin typeface="Arial" pitchFamily="34" charset="0"/>
              </a:rPr>
              <a:t>The hierarchy helps to define the sorts of searches users can do. You can easily configure search screens for any node in the hierarchy. The search results will include matching contacts at or below that node. In the example above, a user could do a search for attorneys (which will return just attorneys), or for doctors (which will return just doctors), or for person vendors (which will return both attorneys and doctors, but not law firms or medical care organizations because they are not underneath the "Person Vendor" node of the hierarchy).</a:t>
            </a:r>
          </a:p>
          <a:p>
            <a:pPr lvl="1" eaLnBrk="1" hangingPunct="1"/>
            <a:r>
              <a:rPr lang="en-US" dirty="0" smtClean="0">
                <a:latin typeface="Arial" pitchFamily="34" charset="0"/>
              </a:rPr>
              <a:t>The hierarchy helps to define the criteria for identifying two objects as possible matches. For example, if the matching logic for law firms, medical care organizations, auto towing and auto repair shops is identical (the tax ID for the two objects must match), then this logic can be specified at the Company Vendor level.</a:t>
            </a: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There are three primary subtypes in the contact subtype hierarchy: person, company, and place. Below these three primary subtypes are several “child” subtypes. It is recommended that no</a:t>
            </a:r>
            <a:r>
              <a:rPr lang="en-US" baseline="0" dirty="0" smtClean="0">
                <a:latin typeface="Arial" pitchFamily="34" charset="0"/>
              </a:rPr>
              <a:t> new subtypes should be created. However, customization such as adding properties/fields is acceptable. Instead of creating new subtypes, use other configuration capabilities in ClaimCenter such as adding new contact roles, configuring contact tags (in ContactManager), or configuring the list of vendor services provided (for example, adding services under a category of “Landscaping” (lawn repair, tree repair, gardening, etc.)). That way, a new subtype of vendor such as “Landscaping Vendor” is not needed.</a:t>
            </a:r>
            <a:endParaRPr lang="en-US" dirty="0"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Contact Roles - </a:t>
            </a:r>
            <a:fld id="{211C349A-83C9-44D0-A356-DBEB3FC715FC}" type="slidenum">
              <a:rPr lang="en-US" altLang="en-US" smtClean="0"/>
              <a:pPr>
                <a:defRPr/>
              </a:pPr>
              <a:t>50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D53067C7-B16A-44CE-97EC-2EAE17ED83F2}" type="slidenum">
              <a:rPr lang="en-US" altLang="en-US" sz="1200" smtClean="0">
                <a:solidFill>
                  <a:schemeClr val="tx1"/>
                </a:solidFill>
              </a:rPr>
              <a:pPr eaLnBrk="1" hangingPunct="1"/>
              <a:t>6</a:t>
            </a:fld>
            <a:endParaRPr lang="en-US" altLang="en-US" sz="1200" dirty="0" smtClean="0">
              <a:solidFill>
                <a:schemeClr val="tx1"/>
              </a:solidFill>
            </a:endParaRPr>
          </a:p>
        </p:txBody>
      </p:sp>
      <p:sp>
        <p:nvSpPr>
          <p:cNvPr id="77828"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smtClean="0">
                <a:latin typeface="Arial" pitchFamily="34" charset="0"/>
              </a:rPr>
              <a:t>Contact role configuration is discussed in this lesson. Configuring contact tags is discussed in the </a:t>
            </a:r>
            <a:r>
              <a:rPr lang="en-US" b="1" dirty="0" smtClean="0">
                <a:effectLst/>
              </a:rPr>
              <a:t>ContactManager 8.0 Configuration for ClaimCenter 8.0</a:t>
            </a:r>
            <a:r>
              <a:rPr lang="en-US" b="1" baseline="0" dirty="0" smtClean="0">
                <a:effectLst/>
              </a:rPr>
              <a:t> </a:t>
            </a:r>
            <a:r>
              <a:rPr lang="en-US" baseline="0" dirty="0" smtClean="0">
                <a:latin typeface="Arial" pitchFamily="34" charset="0"/>
              </a:rPr>
              <a:t>training course. Configuring vendor services is discussed in the </a:t>
            </a:r>
            <a:r>
              <a:rPr lang="en-US" b="1" baseline="0" dirty="0" smtClean="0">
                <a:latin typeface="Arial" pitchFamily="34" charset="0"/>
              </a:rPr>
              <a:t>ClaimCenter 8.0 New Configuration Features </a:t>
            </a:r>
            <a:r>
              <a:rPr lang="en-US" baseline="0" dirty="0" smtClean="0">
                <a:latin typeface="Arial" pitchFamily="34" charset="0"/>
              </a:rPr>
              <a:t>training course.</a:t>
            </a: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An adjudicator is not a claims adjuster. An adjudicator is a judge or arbitrator as a type of Person. An adjudicator may have a specific adjudicative domain. </a:t>
            </a:r>
          </a:p>
          <a:p>
            <a:pPr eaLnBrk="1" hangingPunct="1"/>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588B76F8-6C55-4A19-A2B4-C5665BE1B65A}" type="slidenum">
              <a:rPr lang="en-US" altLang="en-US" sz="1200" smtClean="0">
                <a:solidFill>
                  <a:schemeClr val="tx1"/>
                </a:solidFill>
              </a:rPr>
              <a:pPr eaLnBrk="1" hangingPunct="1"/>
              <a:t>7</a:t>
            </a:fld>
            <a:endParaRPr lang="en-US" altLang="en-US" sz="1200" dirty="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Most carriers with claims processing systems have a contact management application, which is often referred to in the industry as the "address book".</a:t>
            </a:r>
          </a:p>
          <a:p>
            <a:pPr eaLnBrk="1" hangingPunct="1"/>
            <a:r>
              <a:rPr lang="en-US" dirty="0" smtClean="0">
                <a:latin typeface="Arial" pitchFamily="34" charset="0"/>
              </a:rPr>
              <a:t>ClaimCenter comes with a separate contact management application called ContactManager. ClaimCenter and ContactManager are integrated, and most of the functionality belonging to ContactManager appears seamlessly in ClaimCenter. The ContactManager application functionality is typically referenced within ClaimCenter using the term "Address Book".</a:t>
            </a:r>
          </a:p>
          <a:p>
            <a:pPr eaLnBrk="1" hangingPunct="1"/>
            <a:r>
              <a:rPr lang="en-US" dirty="0" smtClean="0">
                <a:latin typeface="Arial" pitchFamily="34" charset="0"/>
              </a:rPr>
              <a:t>This course uses the term "Address Book" to reference functionality found in ContactManager.</a:t>
            </a:r>
          </a:p>
          <a:p>
            <a:pPr eaLnBrk="1" hangingPunct="1"/>
            <a:endParaRPr lang="en-US"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baseline="0" dirty="0" smtClean="0">
                <a:latin typeface="Arial" pitchFamily="34" charset="0"/>
              </a:rPr>
              <a:t>The functionality of how contacts are shared and synced across both applications is discussed in the </a:t>
            </a:r>
            <a:r>
              <a:rPr lang="en-US" b="1" baseline="0" dirty="0" smtClean="0">
                <a:latin typeface="Arial" pitchFamily="34" charset="0"/>
              </a:rPr>
              <a:t>ClaimCenter 8.0 Introduction </a:t>
            </a:r>
            <a:r>
              <a:rPr lang="en-US" baseline="0" dirty="0" smtClean="0">
                <a:latin typeface="Arial" pitchFamily="34" charset="0"/>
              </a:rPr>
              <a:t>training course.</a:t>
            </a:r>
          </a:p>
          <a:p>
            <a:pPr eaLnBrk="1" hangingPunct="1"/>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FE2125DA-567A-4243-87D3-3834C831F734}" type="slidenum">
              <a:rPr lang="en-US" altLang="en-US" sz="1200" smtClean="0">
                <a:solidFill>
                  <a:schemeClr val="tx1"/>
                </a:solidFill>
              </a:rPr>
              <a:pPr eaLnBrk="1" hangingPunct="1"/>
              <a:t>8</a:t>
            </a:fld>
            <a:endParaRPr lang="en-US" altLang="en-US" sz="1200" dirty="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ClaimCenter contact may exist only in ClaimCenter (and not in Address Book). This is typical when the contact is not expected to be used for any other claim (such as a witness or a third-party claimant), which is typically true for a contact which is not a vendor or a venue. There is no need for contact information to be shared across multiple claims, so the contact is not stored in the address book. This is also known</a:t>
            </a:r>
            <a:r>
              <a:rPr lang="en-US" baseline="0" dirty="0" smtClean="0">
                <a:latin typeface="Arial" pitchFamily="34" charset="0"/>
              </a:rPr>
              <a:t> as a “local” contact (local to ClaimCenter). </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dirty="0" smtClean="0">
                <a:solidFill>
                  <a:schemeClr val="tx1"/>
                </a:solidFill>
              </a:rPr>
              <a:t>	Contact Roles - </a:t>
            </a:r>
            <a:fld id="{E9B2A67B-E9EE-401D-AEDE-7822023F93A7}" type="slidenum">
              <a:rPr lang="en-US" altLang="en-US" sz="1200" smtClean="0">
                <a:solidFill>
                  <a:schemeClr val="tx1"/>
                </a:solidFill>
              </a:rPr>
              <a:pPr eaLnBrk="1" hangingPunct="1"/>
              <a:t>9</a:t>
            </a:fld>
            <a:endParaRPr lang="en-US" altLang="en-US" sz="1200" dirty="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ClaimCenter contact may also exist in the address book. This is typical when the contact is used or is expected to be used for multiple claims. This is typically true for person vendors such as doctors, company vendors such as hospitals, or venues such as courts. Theoretically, it could also include a policy holder with a large number of potential claims, such as a large business with a workers' comp policy. Because there is a need for contact information to be shared across multiple claims, the contact is stored in the address book. (In the diagram above, the "AB" after the Address Book Matt Sawyer stands for "address book".)</a:t>
            </a:r>
          </a:p>
          <a:p>
            <a:pPr eaLnBrk="1" hangingPunct="1"/>
            <a:endParaRPr lang="en-US"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ContactManager is often referred to by the two-letter abbreviation AB, which stands for Address Book.</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86535347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36825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6056182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4076578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96933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319937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285802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8210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895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403497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947082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84763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latin typeface="Arial"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140CF68-03AF-4C15-9F5E-449ADC5CD282}"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5.wmf"/><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5.wmf"/><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Contact Roles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April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endParaRPr lang="en-US" smtClean="0"/>
          </a:p>
        </p:txBody>
      </p:sp>
    </p:spTree>
    <p:extLst>
      <p:ext uri="{BB962C8B-B14F-4D97-AF65-F5344CB8AC3E}">
        <p14:creationId xmlns:p14="http://schemas.microsoft.com/office/powerpoint/2010/main" val="29734991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837238" y="1987550"/>
            <a:ext cx="1074737" cy="714375"/>
            <a:chOff x="2496" y="1641"/>
            <a:chExt cx="767" cy="510"/>
          </a:xfrm>
        </p:grpSpPr>
        <p:sp>
          <p:nvSpPr>
            <p:cNvPr id="15451" name="AutoShape 3"/>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452" name="Rectangle 4"/>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453" name="Rectangle 5"/>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54" name="Rectangle 6"/>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5363" name="Group 7"/>
          <p:cNvGrpSpPr>
            <a:grpSpLocks/>
          </p:cNvGrpSpPr>
          <p:nvPr/>
        </p:nvGrpSpPr>
        <p:grpSpPr bwMode="auto">
          <a:xfrm>
            <a:off x="4583113" y="1033463"/>
            <a:ext cx="1233487" cy="909637"/>
            <a:chOff x="1760" y="442"/>
            <a:chExt cx="1054" cy="777"/>
          </a:xfrm>
        </p:grpSpPr>
        <p:sp>
          <p:nvSpPr>
            <p:cNvPr id="15417" name="Rectangle 8"/>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18" name="AutoShape 9"/>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19" name="Freeform 10"/>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1"/>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2"/>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13"/>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423" name="Group 14"/>
            <p:cNvGrpSpPr>
              <a:grpSpLocks/>
            </p:cNvGrpSpPr>
            <p:nvPr/>
          </p:nvGrpSpPr>
          <p:grpSpPr bwMode="auto">
            <a:xfrm>
              <a:off x="1779" y="671"/>
              <a:ext cx="234" cy="219"/>
              <a:chOff x="3323" y="2342"/>
              <a:chExt cx="463" cy="432"/>
            </a:xfrm>
          </p:grpSpPr>
          <p:sp>
            <p:nvSpPr>
              <p:cNvPr id="15447" name="Freeform 15"/>
              <p:cNvSpPr>
                <a:spLocks/>
              </p:cNvSpPr>
              <p:nvPr/>
            </p:nvSpPr>
            <p:spPr bwMode="auto">
              <a:xfrm>
                <a:off x="3323" y="2342"/>
                <a:ext cx="463" cy="432"/>
              </a:xfrm>
              <a:custGeom>
                <a:avLst/>
                <a:gdLst>
                  <a:gd name="T0" fmla="*/ 1 w 926"/>
                  <a:gd name="T1" fmla="*/ 0 h 865"/>
                  <a:gd name="T2" fmla="*/ 1 w 926"/>
                  <a:gd name="T3" fmla="*/ 0 h 865"/>
                  <a:gd name="T4" fmla="*/ 0 w 926"/>
                  <a:gd name="T5" fmla="*/ 0 h 865"/>
                  <a:gd name="T6" fmla="*/ 1 w 926"/>
                  <a:gd name="T7" fmla="*/ 0 h 865"/>
                  <a:gd name="T8" fmla="*/ 1 w 926"/>
                  <a:gd name="T9" fmla="*/ 0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a:solidFill>
                  <a:schemeClr val="bg1"/>
                </a:solidFill>
                <a:round/>
                <a:headEnd/>
                <a:tailEnd/>
              </a:ln>
            </p:spPr>
            <p:txBody>
              <a:bodyPr/>
              <a:lstStyle/>
              <a:p>
                <a:endParaRPr lang="en-US"/>
              </a:p>
            </p:txBody>
          </p:sp>
          <p:sp>
            <p:nvSpPr>
              <p:cNvPr id="15448" name="Freeform 16"/>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9" name="Freeform 17"/>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0" name="Freeform 18"/>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424" name="Freeform 19"/>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20"/>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21"/>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22"/>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23"/>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24"/>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25"/>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1" name="Freeform 26"/>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27"/>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28"/>
            <p:cNvSpPr>
              <a:spLocks/>
            </p:cNvSpPr>
            <p:nvPr/>
          </p:nvSpPr>
          <p:spPr bwMode="auto">
            <a:xfrm>
              <a:off x="2149" y="806"/>
              <a:ext cx="214"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5434" name="Freeform 29"/>
            <p:cNvSpPr>
              <a:spLocks/>
            </p:cNvSpPr>
            <p:nvPr/>
          </p:nvSpPr>
          <p:spPr bwMode="auto">
            <a:xfrm flipH="1">
              <a:off x="2549" y="807"/>
              <a:ext cx="213"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5435" name="Freeform 30"/>
            <p:cNvSpPr>
              <a:spLocks/>
            </p:cNvSpPr>
            <p:nvPr/>
          </p:nvSpPr>
          <p:spPr bwMode="auto">
            <a:xfrm>
              <a:off x="2163" y="681"/>
              <a:ext cx="593" cy="376"/>
            </a:xfrm>
            <a:custGeom>
              <a:avLst/>
              <a:gdLst>
                <a:gd name="T0" fmla="*/ 1 w 1176"/>
                <a:gd name="T1" fmla="*/ 1 h 744"/>
                <a:gd name="T2" fmla="*/ 1 w 1176"/>
                <a:gd name="T3" fmla="*/ 1 h 744"/>
                <a:gd name="T4" fmla="*/ 1 w 1176"/>
                <a:gd name="T5" fmla="*/ 1 h 744"/>
                <a:gd name="T6" fmla="*/ 1 w 1176"/>
                <a:gd name="T7" fmla="*/ 1 h 744"/>
                <a:gd name="T8" fmla="*/ 0 w 1176"/>
                <a:gd name="T9" fmla="*/ 1 h 744"/>
                <a:gd name="T10" fmla="*/ 1 w 1176"/>
                <a:gd name="T11" fmla="*/ 1 h 744"/>
                <a:gd name="T12" fmla="*/ 1 w 1176"/>
                <a:gd name="T13" fmla="*/ 1 h 744"/>
                <a:gd name="T14" fmla="*/ 1 w 1176"/>
                <a:gd name="T15" fmla="*/ 1 h 744"/>
                <a:gd name="T16" fmla="*/ 1 w 1176"/>
                <a:gd name="T17" fmla="*/ 0 h 744"/>
                <a:gd name="T18" fmla="*/ 1 w 1176"/>
                <a:gd name="T19" fmla="*/ 1 h 744"/>
                <a:gd name="T20" fmla="*/ 2 w 1176"/>
                <a:gd name="T21" fmla="*/ 1 h 744"/>
                <a:gd name="T22" fmla="*/ 2 w 1176"/>
                <a:gd name="T23" fmla="*/ 1 h 744"/>
                <a:gd name="T24" fmla="*/ 1 w 1176"/>
                <a:gd name="T25" fmla="*/ 1 h 744"/>
                <a:gd name="T26" fmla="*/ 1 w 1176"/>
                <a:gd name="T27" fmla="*/ 1 h 744"/>
                <a:gd name="T28" fmla="*/ 1 w 1176"/>
                <a:gd name="T29" fmla="*/ 1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436" name="Oval 31"/>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5437" name="Rectangle 32"/>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38" name="Freeform 33"/>
            <p:cNvSpPr>
              <a:spLocks/>
            </p:cNvSpPr>
            <p:nvPr/>
          </p:nvSpPr>
          <p:spPr bwMode="auto">
            <a:xfrm>
              <a:off x="2327" y="681"/>
              <a:ext cx="240" cy="470"/>
            </a:xfrm>
            <a:custGeom>
              <a:avLst/>
              <a:gdLst>
                <a:gd name="T0" fmla="*/ 1 w 476"/>
                <a:gd name="T1" fmla="*/ 0 h 988"/>
                <a:gd name="T2" fmla="*/ 1 w 476"/>
                <a:gd name="T3" fmla="*/ 0 h 988"/>
                <a:gd name="T4" fmla="*/ 1 w 476"/>
                <a:gd name="T5" fmla="*/ 0 h 988"/>
                <a:gd name="T6" fmla="*/ 0 w 476"/>
                <a:gd name="T7" fmla="*/ 0 h 988"/>
                <a:gd name="T8" fmla="*/ 1 w 476"/>
                <a:gd name="T9" fmla="*/ 0 h 988"/>
                <a:gd name="T10" fmla="*/ 1 w 476"/>
                <a:gd name="T11" fmla="*/ 0 h 988"/>
                <a:gd name="T12" fmla="*/ 1 w 476"/>
                <a:gd name="T13" fmla="*/ 0 h 988"/>
                <a:gd name="T14" fmla="*/ 1 w 476"/>
                <a:gd name="T15" fmla="*/ 0 h 988"/>
                <a:gd name="T16" fmla="*/ 1 w 476"/>
                <a:gd name="T17" fmla="*/ 0 h 988"/>
                <a:gd name="T18" fmla="*/ 1 w 476"/>
                <a:gd name="T19" fmla="*/ 0 h 988"/>
                <a:gd name="T20" fmla="*/ 1 w 476"/>
                <a:gd name="T21" fmla="*/ 0 h 988"/>
                <a:gd name="T22" fmla="*/ 1 w 476"/>
                <a:gd name="T23" fmla="*/ 0 h 988"/>
                <a:gd name="T24" fmla="*/ 1 w 476"/>
                <a:gd name="T25" fmla="*/ 0 h 988"/>
                <a:gd name="T26" fmla="*/ 1 w 476"/>
                <a:gd name="T27" fmla="*/ 0 h 988"/>
                <a:gd name="T28" fmla="*/ 1 w 476"/>
                <a:gd name="T29" fmla="*/ 0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a:solidFill>
                <a:schemeClr val="bg1"/>
              </a:solidFill>
              <a:round/>
              <a:headEnd/>
              <a:tailEnd/>
            </a:ln>
          </p:spPr>
          <p:txBody>
            <a:bodyPr lIns="0" tIns="0" rIns="0" bIns="0" anchor="ctr">
              <a:spAutoFit/>
            </a:bodyPr>
            <a:lstStyle/>
            <a:p>
              <a:endParaRPr lang="en-US"/>
            </a:p>
          </p:txBody>
        </p:sp>
        <p:sp>
          <p:nvSpPr>
            <p:cNvPr id="15439" name="Line 34"/>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40" name="Freeform 35"/>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36"/>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2" name="Freeform 37"/>
            <p:cNvSpPr>
              <a:spLocks/>
            </p:cNvSpPr>
            <p:nvPr/>
          </p:nvSpPr>
          <p:spPr bwMode="auto">
            <a:xfrm>
              <a:off x="2293" y="450"/>
              <a:ext cx="303" cy="116"/>
            </a:xfrm>
            <a:custGeom>
              <a:avLst/>
              <a:gdLst>
                <a:gd name="T0" fmla="*/ 0 w 600"/>
                <a:gd name="T1" fmla="*/ 1 h 230"/>
                <a:gd name="T2" fmla="*/ 1 w 600"/>
                <a:gd name="T3" fmla="*/ 1 h 230"/>
                <a:gd name="T4" fmla="*/ 1 w 600"/>
                <a:gd name="T5" fmla="*/ 1 h 230"/>
                <a:gd name="T6" fmla="*/ 1 w 600"/>
                <a:gd name="T7" fmla="*/ 1 h 230"/>
                <a:gd name="T8" fmla="*/ 1 w 600"/>
                <a:gd name="T9" fmla="*/ 1 h 230"/>
                <a:gd name="T10" fmla="*/ 1 w 600"/>
                <a:gd name="T11" fmla="*/ 1 h 230"/>
                <a:gd name="T12" fmla="*/ 1 w 600"/>
                <a:gd name="T13" fmla="*/ 1 h 230"/>
                <a:gd name="T14" fmla="*/ 1 w 600"/>
                <a:gd name="T15" fmla="*/ 1 h 230"/>
                <a:gd name="T16" fmla="*/ 1 w 600"/>
                <a:gd name="T17" fmla="*/ 1 h 230"/>
                <a:gd name="T18" fmla="*/ 1 w 600"/>
                <a:gd name="T19" fmla="*/ 0 h 230"/>
                <a:gd name="T20" fmla="*/ 1 w 600"/>
                <a:gd name="T21" fmla="*/ 0 h 230"/>
                <a:gd name="T22" fmla="*/ 1 w 600"/>
                <a:gd name="T23" fmla="*/ 0 h 230"/>
                <a:gd name="T24" fmla="*/ 1 w 600"/>
                <a:gd name="T25" fmla="*/ 1 h 230"/>
                <a:gd name="T26" fmla="*/ 1 w 600"/>
                <a:gd name="T27" fmla="*/ 1 h 230"/>
                <a:gd name="T28" fmla="*/ 1 w 600"/>
                <a:gd name="T29" fmla="*/ 1 h 230"/>
                <a:gd name="T30" fmla="*/ 1 w 600"/>
                <a:gd name="T31" fmla="*/ 1 h 230"/>
                <a:gd name="T32" fmla="*/ 1 w 600"/>
                <a:gd name="T33" fmla="*/ 1 h 230"/>
                <a:gd name="T34" fmla="*/ 1 w 600"/>
                <a:gd name="T35" fmla="*/ 1 h 230"/>
                <a:gd name="T36" fmla="*/ 1 w 600"/>
                <a:gd name="T37" fmla="*/ 1 h 230"/>
                <a:gd name="T38" fmla="*/ 1 w 600"/>
                <a:gd name="T39" fmla="*/ 1 h 230"/>
                <a:gd name="T40" fmla="*/ 1 w 600"/>
                <a:gd name="T41" fmla="*/ 1 h 230"/>
                <a:gd name="T42" fmla="*/ 0 w 600"/>
                <a:gd name="T43" fmla="*/ 1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443" name="Freeform 38"/>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4" name="Freeform 39"/>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40"/>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6" name="Freeform 41"/>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64" name="Rectangle 42"/>
          <p:cNvSpPr>
            <a:spLocks noGrp="1" noChangeArrowheads="1"/>
          </p:cNvSpPr>
          <p:nvPr>
            <p:ph type="title"/>
          </p:nvPr>
        </p:nvSpPr>
        <p:spPr/>
        <p:txBody>
          <a:bodyPr/>
          <a:lstStyle/>
          <a:p>
            <a:pPr eaLnBrk="1" hangingPunct="1"/>
            <a:r>
              <a:rPr lang="en-US" smtClean="0"/>
              <a:t>Contact roles</a:t>
            </a:r>
          </a:p>
        </p:txBody>
      </p:sp>
      <p:grpSp>
        <p:nvGrpSpPr>
          <p:cNvPr id="15365" name="Group 43"/>
          <p:cNvGrpSpPr>
            <a:grpSpLocks/>
          </p:cNvGrpSpPr>
          <p:nvPr/>
        </p:nvGrpSpPr>
        <p:grpSpPr bwMode="auto">
          <a:xfrm>
            <a:off x="417513" y="1033463"/>
            <a:ext cx="1228725" cy="908050"/>
            <a:chOff x="2083" y="1606"/>
            <a:chExt cx="1489" cy="1097"/>
          </a:xfrm>
        </p:grpSpPr>
        <p:sp>
          <p:nvSpPr>
            <p:cNvPr id="15384"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385"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6"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7"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8"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9"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390"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1"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392"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393"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394"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5"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6"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397" name="Group 57"/>
            <p:cNvGrpSpPr>
              <a:grpSpLocks/>
            </p:cNvGrpSpPr>
            <p:nvPr/>
          </p:nvGrpSpPr>
          <p:grpSpPr bwMode="auto">
            <a:xfrm>
              <a:off x="2221" y="1871"/>
              <a:ext cx="518" cy="782"/>
              <a:chOff x="2400" y="1656"/>
              <a:chExt cx="752" cy="1136"/>
            </a:xfrm>
          </p:grpSpPr>
          <p:sp>
            <p:nvSpPr>
              <p:cNvPr id="15410"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411"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2"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3"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4"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415"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98" name="Group 65"/>
            <p:cNvGrpSpPr>
              <a:grpSpLocks/>
            </p:cNvGrpSpPr>
            <p:nvPr/>
          </p:nvGrpSpPr>
          <p:grpSpPr bwMode="auto">
            <a:xfrm rot="-6511945">
              <a:off x="2834" y="1842"/>
              <a:ext cx="518" cy="783"/>
              <a:chOff x="2400" y="1656"/>
              <a:chExt cx="752" cy="1136"/>
            </a:xfrm>
          </p:grpSpPr>
          <p:sp>
            <p:nvSpPr>
              <p:cNvPr id="15403"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404"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5"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6"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7"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8"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9"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99"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5400"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401"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2"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6" name="Line 77"/>
          <p:cNvSpPr>
            <a:spLocks noChangeShapeType="1"/>
          </p:cNvSpPr>
          <p:nvPr/>
        </p:nvSpPr>
        <p:spPr bwMode="auto">
          <a:xfrm flipV="1">
            <a:off x="998538" y="1912938"/>
            <a:ext cx="0" cy="31670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Text Box 78"/>
          <p:cNvSpPr txBox="1">
            <a:spLocks noChangeArrowheads="1"/>
          </p:cNvSpPr>
          <p:nvPr/>
        </p:nvSpPr>
        <p:spPr bwMode="auto">
          <a:xfrm>
            <a:off x="1704975" y="1039813"/>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dirty="0">
                <a:solidFill>
                  <a:schemeClr val="bg1"/>
                </a:solidFill>
              </a:rPr>
              <a:t>Auto Claim</a:t>
            </a:r>
            <a:br>
              <a:rPr lang="en-US" dirty="0">
                <a:solidFill>
                  <a:schemeClr val="bg1"/>
                </a:solidFill>
              </a:rPr>
            </a:br>
            <a:r>
              <a:rPr lang="en-US" dirty="0">
                <a:solidFill>
                  <a:schemeClr val="bg1"/>
                </a:solidFill>
              </a:rPr>
              <a:t>036-22-934712</a:t>
            </a:r>
          </a:p>
        </p:txBody>
      </p:sp>
      <p:sp>
        <p:nvSpPr>
          <p:cNvPr id="15368" name="AutoShape 79"/>
          <p:cNvSpPr>
            <a:spLocks noChangeArrowheads="1"/>
          </p:cNvSpPr>
          <p:nvPr/>
        </p:nvSpPr>
        <p:spPr bwMode="auto">
          <a:xfrm>
            <a:off x="1666875" y="228441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69" name="Line 80"/>
          <p:cNvSpPr>
            <a:spLocks noChangeShapeType="1"/>
          </p:cNvSpPr>
          <p:nvPr/>
        </p:nvSpPr>
        <p:spPr bwMode="auto">
          <a:xfrm flipH="1">
            <a:off x="998538" y="2679700"/>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Text Box 81"/>
          <p:cNvSpPr txBox="1">
            <a:spLocks noChangeArrowheads="1"/>
          </p:cNvSpPr>
          <p:nvPr/>
        </p:nvSpPr>
        <p:spPr bwMode="auto">
          <a:xfrm>
            <a:off x="1795463" y="3071813"/>
            <a:ext cx="294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Ellen Lopez</a:t>
            </a:r>
            <a:r>
              <a:rPr lang="en-US"/>
              <a:t/>
            </a:r>
            <a:br>
              <a:rPr lang="en-US"/>
            </a:br>
            <a:r>
              <a:rPr lang="en-US"/>
              <a:t>- Insured	(policy)</a:t>
            </a:r>
            <a:br>
              <a:rPr lang="en-US"/>
            </a:br>
            <a:r>
              <a:rPr lang="en-US"/>
              <a:t>- Reporter	(entire claim)</a:t>
            </a:r>
            <a:br>
              <a:rPr lang="en-US"/>
            </a:br>
            <a:r>
              <a:rPr lang="en-US"/>
              <a:t>- Claimant	(exposure 1)</a:t>
            </a:r>
          </a:p>
        </p:txBody>
      </p:sp>
      <p:sp>
        <p:nvSpPr>
          <p:cNvPr id="15371" name="AutoShape 82"/>
          <p:cNvSpPr>
            <a:spLocks noChangeArrowheads="1"/>
          </p:cNvSpPr>
          <p:nvPr/>
        </p:nvSpPr>
        <p:spPr bwMode="auto">
          <a:xfrm>
            <a:off x="1677988" y="46783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72" name="Line 83"/>
          <p:cNvSpPr>
            <a:spLocks noChangeShapeType="1"/>
          </p:cNvSpPr>
          <p:nvPr/>
        </p:nvSpPr>
        <p:spPr bwMode="auto">
          <a:xfrm flipH="1">
            <a:off x="1009650" y="50736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3" name="Text Box 84"/>
          <p:cNvSpPr txBox="1">
            <a:spLocks noChangeArrowheads="1"/>
          </p:cNvSpPr>
          <p:nvPr/>
        </p:nvSpPr>
        <p:spPr bwMode="auto">
          <a:xfrm>
            <a:off x="1806575" y="5465763"/>
            <a:ext cx="3035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Matt Sawyer</a:t>
            </a:r>
            <a:r>
              <a:rPr lang="en-US"/>
              <a:t/>
            </a:r>
            <a:br>
              <a:rPr lang="en-US"/>
            </a:br>
            <a:r>
              <a:rPr lang="en-US"/>
              <a:t>- Doctor	(entire claim)</a:t>
            </a:r>
          </a:p>
        </p:txBody>
      </p:sp>
      <p:sp>
        <p:nvSpPr>
          <p:cNvPr id="15374" name="Line 85"/>
          <p:cNvSpPr>
            <a:spLocks noChangeShapeType="1"/>
          </p:cNvSpPr>
          <p:nvPr/>
        </p:nvSpPr>
        <p:spPr bwMode="auto">
          <a:xfrm flipV="1">
            <a:off x="5164138" y="1871663"/>
            <a:ext cx="0" cy="35639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Text Box 86"/>
          <p:cNvSpPr txBox="1">
            <a:spLocks noChangeArrowheads="1"/>
          </p:cNvSpPr>
          <p:nvPr/>
        </p:nvSpPr>
        <p:spPr bwMode="auto">
          <a:xfrm>
            <a:off x="5870575" y="1039813"/>
            <a:ext cx="2578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dirty="0">
                <a:solidFill>
                  <a:schemeClr val="bg1"/>
                </a:solidFill>
              </a:rPr>
              <a:t>Workers' Comp Claim</a:t>
            </a:r>
            <a:br>
              <a:rPr lang="en-US" dirty="0">
                <a:solidFill>
                  <a:schemeClr val="bg1"/>
                </a:solidFill>
              </a:rPr>
            </a:br>
            <a:r>
              <a:rPr lang="en-US" dirty="0">
                <a:solidFill>
                  <a:schemeClr val="bg1"/>
                </a:solidFill>
              </a:rPr>
              <a:t>772-12-9000</a:t>
            </a:r>
          </a:p>
        </p:txBody>
      </p:sp>
      <p:sp>
        <p:nvSpPr>
          <p:cNvPr id="15376" name="Line 87"/>
          <p:cNvSpPr>
            <a:spLocks noChangeShapeType="1"/>
          </p:cNvSpPr>
          <p:nvPr/>
        </p:nvSpPr>
        <p:spPr bwMode="auto">
          <a:xfrm flipH="1">
            <a:off x="5164138" y="2390775"/>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Text Box 88"/>
          <p:cNvSpPr txBox="1">
            <a:spLocks noChangeArrowheads="1"/>
          </p:cNvSpPr>
          <p:nvPr/>
        </p:nvSpPr>
        <p:spPr bwMode="auto">
          <a:xfrm>
            <a:off x="5961063" y="2782888"/>
            <a:ext cx="2763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OmniTech Inc.</a:t>
            </a:r>
            <a:r>
              <a:rPr lang="en-US"/>
              <a:t/>
            </a:r>
            <a:br>
              <a:rPr lang="en-US"/>
            </a:br>
            <a:r>
              <a:rPr lang="en-US"/>
              <a:t>- Insured	(policy)</a:t>
            </a:r>
          </a:p>
        </p:txBody>
      </p:sp>
      <p:sp>
        <p:nvSpPr>
          <p:cNvPr id="15378" name="AutoShape 89"/>
          <p:cNvSpPr>
            <a:spLocks noChangeArrowheads="1"/>
          </p:cNvSpPr>
          <p:nvPr/>
        </p:nvSpPr>
        <p:spPr bwMode="auto">
          <a:xfrm>
            <a:off x="5843588" y="35226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79" name="Line 90"/>
          <p:cNvSpPr>
            <a:spLocks noChangeShapeType="1"/>
          </p:cNvSpPr>
          <p:nvPr/>
        </p:nvSpPr>
        <p:spPr bwMode="auto">
          <a:xfrm flipH="1">
            <a:off x="5175250" y="39179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0" name="Text Box 91"/>
          <p:cNvSpPr txBox="1">
            <a:spLocks noChangeArrowheads="1"/>
          </p:cNvSpPr>
          <p:nvPr/>
        </p:nvSpPr>
        <p:spPr bwMode="auto">
          <a:xfrm>
            <a:off x="5972175" y="4310063"/>
            <a:ext cx="2898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Tommy Duke</a:t>
            </a:r>
            <a:r>
              <a:rPr lang="en-US"/>
              <a:t/>
            </a:r>
            <a:br>
              <a:rPr lang="en-US"/>
            </a:br>
            <a:r>
              <a:rPr lang="en-US"/>
              <a:t>- Claimant	(exposure 1)</a:t>
            </a:r>
          </a:p>
        </p:txBody>
      </p:sp>
      <p:sp>
        <p:nvSpPr>
          <p:cNvPr id="15381" name="AutoShape 92"/>
          <p:cNvSpPr>
            <a:spLocks noChangeArrowheads="1"/>
          </p:cNvSpPr>
          <p:nvPr/>
        </p:nvSpPr>
        <p:spPr bwMode="auto">
          <a:xfrm>
            <a:off x="5830888" y="5037138"/>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82" name="Line 93"/>
          <p:cNvSpPr>
            <a:spLocks noChangeShapeType="1"/>
          </p:cNvSpPr>
          <p:nvPr/>
        </p:nvSpPr>
        <p:spPr bwMode="auto">
          <a:xfrm flipH="1">
            <a:off x="5162550" y="5432425"/>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Text Box 94"/>
          <p:cNvSpPr txBox="1">
            <a:spLocks noChangeArrowheads="1"/>
          </p:cNvSpPr>
          <p:nvPr/>
        </p:nvSpPr>
        <p:spPr bwMode="auto">
          <a:xfrm>
            <a:off x="5959475" y="5824538"/>
            <a:ext cx="3184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Matt Sawyer</a:t>
            </a:r>
            <a:r>
              <a:rPr lang="en-US"/>
              <a:t/>
            </a:r>
            <a:br>
              <a:rPr lang="en-US"/>
            </a:br>
            <a:r>
              <a:rPr lang="en-US"/>
              <a:t>- Doctor	(entire claim)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6" y="520700"/>
            <a:ext cx="4343692" cy="6057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ectangle 2"/>
          <p:cNvSpPr>
            <a:spLocks noGrp="1" noChangeArrowheads="1"/>
          </p:cNvSpPr>
          <p:nvPr>
            <p:ph type="title"/>
          </p:nvPr>
        </p:nvSpPr>
        <p:spPr/>
        <p:txBody>
          <a:bodyPr/>
          <a:lstStyle/>
          <a:p>
            <a:pPr eaLnBrk="1" hangingPunct="1"/>
            <a:r>
              <a:rPr lang="en-US" smtClean="0"/>
              <a:t>Creating contacts from the new claim wizard</a:t>
            </a:r>
          </a:p>
        </p:txBody>
      </p:sp>
      <p:sp>
        <p:nvSpPr>
          <p:cNvPr id="29701" name="Text Box 5"/>
          <p:cNvSpPr txBox="1">
            <a:spLocks noChangeArrowheads="1"/>
          </p:cNvSpPr>
          <p:nvPr/>
        </p:nvSpPr>
        <p:spPr bwMode="auto">
          <a:xfrm>
            <a:off x="4846638" y="1006475"/>
            <a:ext cx="36766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400" b="1" dirty="0">
                <a:solidFill>
                  <a:srgbClr val="C00000"/>
                </a:solidFill>
              </a:rPr>
              <a:t>Contacts added on the Basic Information step have a pre-defined role</a:t>
            </a:r>
          </a:p>
        </p:txBody>
      </p:sp>
      <p:sp>
        <p:nvSpPr>
          <p:cNvPr id="29702" name="Text Box 6"/>
          <p:cNvSpPr txBox="1">
            <a:spLocks noChangeArrowheads="1"/>
          </p:cNvSpPr>
          <p:nvPr/>
        </p:nvSpPr>
        <p:spPr bwMode="auto">
          <a:xfrm>
            <a:off x="4930775" y="5168900"/>
            <a:ext cx="38131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400" b="1" dirty="0">
                <a:solidFill>
                  <a:srgbClr val="C00000"/>
                </a:solidFill>
              </a:rPr>
              <a:t>Contacts added on the Parties involved step can have any role</a:t>
            </a:r>
          </a:p>
        </p:txBody>
      </p:sp>
      <p:sp>
        <p:nvSpPr>
          <p:cNvPr id="29703" name="AutoShape 9"/>
          <p:cNvSpPr>
            <a:spLocks/>
          </p:cNvSpPr>
          <p:nvPr/>
        </p:nvSpPr>
        <p:spPr bwMode="auto">
          <a:xfrm>
            <a:off x="4733925" y="957263"/>
            <a:ext cx="3943350" cy="1352550"/>
          </a:xfrm>
          <a:prstGeom prst="borderCallout2">
            <a:avLst>
              <a:gd name="adj1" fmla="val 8449"/>
              <a:gd name="adj2" fmla="val -1931"/>
              <a:gd name="adj3" fmla="val 8449"/>
              <a:gd name="adj4" fmla="val -4431"/>
              <a:gd name="adj5" fmla="val 46477"/>
              <a:gd name="adj6" fmla="val -7005"/>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7" y="2562223"/>
            <a:ext cx="5786438" cy="22766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4" name="AutoShape 11"/>
          <p:cNvSpPr>
            <a:spLocks/>
          </p:cNvSpPr>
          <p:nvPr/>
        </p:nvSpPr>
        <p:spPr bwMode="auto">
          <a:xfrm>
            <a:off x="5033963" y="5114925"/>
            <a:ext cx="3771900" cy="1252538"/>
          </a:xfrm>
          <a:prstGeom prst="borderCallout2">
            <a:avLst>
              <a:gd name="adj1" fmla="val 9125"/>
              <a:gd name="adj2" fmla="val -2019"/>
              <a:gd name="adj3" fmla="val 9125"/>
              <a:gd name="adj4" fmla="val -3537"/>
              <a:gd name="adj5" fmla="val -30796"/>
              <a:gd name="adj6" fmla="val -5051"/>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9" name="Picture 17" descr="claimcenter.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0533" y="499434"/>
            <a:ext cx="509609" cy="50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49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70" y="4174768"/>
            <a:ext cx="6751930" cy="18338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3" name="Line 2"/>
          <p:cNvSpPr>
            <a:spLocks noChangeShapeType="1"/>
          </p:cNvSpPr>
          <p:nvPr/>
        </p:nvSpPr>
        <p:spPr bwMode="auto">
          <a:xfrm>
            <a:off x="2760663" y="1893888"/>
            <a:ext cx="0" cy="104933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4" name="Rectangle 3"/>
          <p:cNvSpPr>
            <a:spLocks noGrp="1" noChangeArrowheads="1"/>
          </p:cNvSpPr>
          <p:nvPr>
            <p:ph type="title"/>
          </p:nvPr>
        </p:nvSpPr>
        <p:spPr>
          <a:xfrm>
            <a:off x="495300" y="120650"/>
            <a:ext cx="8318500" cy="742950"/>
          </a:xfrm>
        </p:spPr>
        <p:txBody>
          <a:bodyPr/>
          <a:lstStyle/>
          <a:p>
            <a:pPr eaLnBrk="1" hangingPunct="1"/>
            <a:r>
              <a:rPr lang="en-US" smtClean="0"/>
              <a:t>Roles in the User Interface</a:t>
            </a:r>
          </a:p>
        </p:txBody>
      </p:sp>
      <p:grpSp>
        <p:nvGrpSpPr>
          <p:cNvPr id="75" name="Group 5"/>
          <p:cNvGrpSpPr>
            <a:grpSpLocks/>
          </p:cNvGrpSpPr>
          <p:nvPr/>
        </p:nvGrpSpPr>
        <p:grpSpPr bwMode="auto">
          <a:xfrm>
            <a:off x="2387600" y="1427163"/>
            <a:ext cx="1160463" cy="855662"/>
            <a:chOff x="2083" y="1606"/>
            <a:chExt cx="1489" cy="1097"/>
          </a:xfrm>
        </p:grpSpPr>
        <p:sp>
          <p:nvSpPr>
            <p:cNvPr id="76"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7"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8"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9"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0"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1"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4" name="Freeform 14"/>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5" name="Freeform 15"/>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6"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7"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8"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9" name="Group 19"/>
            <p:cNvGrpSpPr>
              <a:grpSpLocks/>
            </p:cNvGrpSpPr>
            <p:nvPr/>
          </p:nvGrpSpPr>
          <p:grpSpPr bwMode="auto">
            <a:xfrm>
              <a:off x="2221" y="1871"/>
              <a:ext cx="518" cy="782"/>
              <a:chOff x="2400" y="1656"/>
              <a:chExt cx="752" cy="1136"/>
            </a:xfrm>
          </p:grpSpPr>
          <p:sp>
            <p:nvSpPr>
              <p:cNvPr id="102"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5"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6"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7"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8"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0" name="Group 27"/>
            <p:cNvGrpSpPr>
              <a:grpSpLocks/>
            </p:cNvGrpSpPr>
            <p:nvPr/>
          </p:nvGrpSpPr>
          <p:grpSpPr bwMode="auto">
            <a:xfrm rot="-6511945">
              <a:off x="2834" y="1842"/>
              <a:ext cx="518" cy="783"/>
              <a:chOff x="2400" y="1656"/>
              <a:chExt cx="752" cy="1136"/>
            </a:xfrm>
          </p:grpSpPr>
          <p:sp>
            <p:nvSpPr>
              <p:cNvPr id="95"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6"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7"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8"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9"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0"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1"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1" name="Freeform 35"/>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 name="Freeform 36"/>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4"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9" name="Text Box 39"/>
          <p:cNvSpPr txBox="1">
            <a:spLocks noChangeArrowheads="1"/>
          </p:cNvSpPr>
          <p:nvPr/>
        </p:nvSpPr>
        <p:spPr bwMode="auto">
          <a:xfrm>
            <a:off x="2074863" y="8636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Claim</a:t>
            </a:r>
            <a:br>
              <a:rPr lang="en-US" sz="1800" b="1" dirty="0"/>
            </a:br>
            <a:r>
              <a:rPr lang="en-US" sz="1800" b="1" dirty="0"/>
              <a:t>235-53-373872</a:t>
            </a:r>
          </a:p>
        </p:txBody>
      </p:sp>
      <p:sp>
        <p:nvSpPr>
          <p:cNvPr id="110" name="AutoShape 40"/>
          <p:cNvSpPr>
            <a:spLocks noChangeArrowheads="1"/>
          </p:cNvSpPr>
          <p:nvPr/>
        </p:nvSpPr>
        <p:spPr bwMode="auto">
          <a:xfrm>
            <a:off x="5967413" y="2019300"/>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1" name="Text Box 41"/>
          <p:cNvSpPr txBox="1">
            <a:spLocks noChangeArrowheads="1"/>
          </p:cNvSpPr>
          <p:nvPr/>
        </p:nvSpPr>
        <p:spPr bwMode="auto">
          <a:xfrm>
            <a:off x="7137400" y="2320925"/>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Helen</a:t>
            </a:r>
            <a:br>
              <a:rPr lang="en-US" sz="1800" b="1"/>
            </a:br>
            <a:r>
              <a:rPr lang="en-US" sz="1800" b="1"/>
              <a:t>Nixon</a:t>
            </a:r>
          </a:p>
        </p:txBody>
      </p:sp>
      <p:sp>
        <p:nvSpPr>
          <p:cNvPr id="112" name="Line 42"/>
          <p:cNvSpPr>
            <a:spLocks noChangeShapeType="1"/>
          </p:cNvSpPr>
          <p:nvPr/>
        </p:nvSpPr>
        <p:spPr bwMode="auto">
          <a:xfrm>
            <a:off x="3543300" y="1843088"/>
            <a:ext cx="2414588" cy="631825"/>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 name="Text Box 43"/>
          <p:cNvSpPr txBox="1">
            <a:spLocks noChangeArrowheads="1"/>
          </p:cNvSpPr>
          <p:nvPr/>
        </p:nvSpPr>
        <p:spPr bwMode="auto">
          <a:xfrm>
            <a:off x="830922" y="5091697"/>
            <a:ext cx="13636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dirty="0">
                <a:solidFill>
                  <a:srgbClr val="FF0000"/>
                </a:solidFill>
              </a:rPr>
              <a:t>(entire claim)</a:t>
            </a:r>
          </a:p>
        </p:txBody>
      </p:sp>
      <p:sp>
        <p:nvSpPr>
          <p:cNvPr id="114" name="Line 44"/>
          <p:cNvSpPr>
            <a:spLocks noChangeShapeType="1"/>
          </p:cNvSpPr>
          <p:nvPr/>
        </p:nvSpPr>
        <p:spPr bwMode="auto">
          <a:xfrm flipV="1">
            <a:off x="4254500" y="2640013"/>
            <a:ext cx="1722438" cy="271462"/>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 name="Text Box 45"/>
          <p:cNvSpPr txBox="1">
            <a:spLocks noChangeArrowheads="1"/>
          </p:cNvSpPr>
          <p:nvPr/>
        </p:nvSpPr>
        <p:spPr bwMode="auto">
          <a:xfrm>
            <a:off x="4456113" y="2921000"/>
            <a:ext cx="1571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solidFill>
                  <a:srgbClr val="FF0000"/>
                </a:solidFill>
              </a:rPr>
              <a:t>passenger</a:t>
            </a:r>
          </a:p>
        </p:txBody>
      </p:sp>
      <p:sp>
        <p:nvSpPr>
          <p:cNvPr id="116" name="Line 46"/>
          <p:cNvSpPr>
            <a:spLocks noChangeShapeType="1"/>
          </p:cNvSpPr>
          <p:nvPr/>
        </p:nvSpPr>
        <p:spPr bwMode="auto">
          <a:xfrm>
            <a:off x="2760663" y="2943225"/>
            <a:ext cx="6429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7" name="Group 47"/>
          <p:cNvGrpSpPr>
            <a:grpSpLocks/>
          </p:cNvGrpSpPr>
          <p:nvPr/>
        </p:nvGrpSpPr>
        <p:grpSpPr bwMode="auto">
          <a:xfrm>
            <a:off x="3044825" y="2519363"/>
            <a:ext cx="1184275" cy="812800"/>
            <a:chOff x="463" y="1743"/>
            <a:chExt cx="1186" cy="813"/>
          </a:xfrm>
        </p:grpSpPr>
        <p:sp>
          <p:nvSpPr>
            <p:cNvPr id="118" name="Freeform 4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4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AutoShape 5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21" name="AutoShape 5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22" name="Freeform 5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23" name="Freeform 5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 name="Freeform 5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5" name="Freeform 5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5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5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5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9" name="Freeform 59"/>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30" name="Line 6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1" name="Line 6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2" name="Oval 6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 name="Freeform 6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Oval 6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6" name="Freeform 6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6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8" name="Text Box 68"/>
          <p:cNvSpPr txBox="1">
            <a:spLocks noChangeArrowheads="1"/>
          </p:cNvSpPr>
          <p:nvPr/>
        </p:nvSpPr>
        <p:spPr bwMode="auto">
          <a:xfrm>
            <a:off x="2652713" y="3362325"/>
            <a:ext cx="1974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Incident</a:t>
            </a:r>
            <a:br>
              <a:rPr lang="en-US" sz="1800" b="1" dirty="0"/>
            </a:br>
            <a:r>
              <a:rPr lang="en-US" sz="1800" b="1" dirty="0" smtClean="0"/>
              <a:t>2003 BMW 355i</a:t>
            </a:r>
            <a:endParaRPr lang="en-US" sz="1800" b="1" dirty="0"/>
          </a:p>
        </p:txBody>
      </p:sp>
      <p:sp>
        <p:nvSpPr>
          <p:cNvPr id="139" name="AutoShape 69"/>
          <p:cNvSpPr>
            <a:spLocks noChangeArrowheads="1"/>
          </p:cNvSpPr>
          <p:nvPr/>
        </p:nvSpPr>
        <p:spPr bwMode="auto">
          <a:xfrm>
            <a:off x="2631605" y="4761002"/>
            <a:ext cx="4505795" cy="11684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0" name="Text Box 70"/>
          <p:cNvSpPr txBox="1">
            <a:spLocks noChangeArrowheads="1"/>
          </p:cNvSpPr>
          <p:nvPr/>
        </p:nvSpPr>
        <p:spPr bwMode="auto">
          <a:xfrm>
            <a:off x="4587875" y="1933575"/>
            <a:ext cx="1444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solidFill>
                  <a:srgbClr val="FF0000"/>
                </a:solidFill>
              </a:rPr>
              <a:t>witness</a:t>
            </a:r>
          </a:p>
        </p:txBody>
      </p:sp>
      <p:sp>
        <p:nvSpPr>
          <p:cNvPr id="141" name="Line 7"/>
          <p:cNvSpPr>
            <a:spLocks noChangeShapeType="1"/>
          </p:cNvSpPr>
          <p:nvPr/>
        </p:nvSpPr>
        <p:spPr bwMode="auto">
          <a:xfrm flipV="1">
            <a:off x="1984180" y="5434610"/>
            <a:ext cx="1279627" cy="0"/>
          </a:xfrm>
          <a:prstGeom prst="line">
            <a:avLst/>
          </a:prstGeom>
          <a:noFill/>
          <a:ln w="19050">
            <a:solidFill>
              <a:srgbClr val="FF0000"/>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83" y="586277"/>
            <a:ext cx="7822733" cy="431548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4"/>
          <p:cNvSpPr>
            <a:spLocks noGrp="1" noChangeArrowheads="1"/>
          </p:cNvSpPr>
          <p:nvPr>
            <p:ph type="title"/>
          </p:nvPr>
        </p:nvSpPr>
        <p:spPr>
          <a:xfrm>
            <a:off x="495300" y="120650"/>
            <a:ext cx="8318500" cy="742950"/>
          </a:xfrm>
        </p:spPr>
        <p:txBody>
          <a:bodyPr/>
          <a:lstStyle/>
          <a:p>
            <a:pPr eaLnBrk="1" hangingPunct="1"/>
            <a:r>
              <a:rPr lang="en-US" smtClean="0"/>
              <a:t>Transferring roles on a claim</a:t>
            </a:r>
          </a:p>
        </p:txBody>
      </p:sp>
      <p:sp>
        <p:nvSpPr>
          <p:cNvPr id="10" name="AutoShape 6"/>
          <p:cNvSpPr>
            <a:spLocks noChangeArrowheads="1"/>
          </p:cNvSpPr>
          <p:nvPr/>
        </p:nvSpPr>
        <p:spPr bwMode="auto">
          <a:xfrm>
            <a:off x="1552354" y="3451808"/>
            <a:ext cx="2509284" cy="3095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 name="Content Placeholder 16"/>
          <p:cNvSpPr>
            <a:spLocks noGrp="1"/>
          </p:cNvSpPr>
          <p:nvPr>
            <p:ph idx="1"/>
          </p:nvPr>
        </p:nvSpPr>
        <p:spPr>
          <a:xfrm>
            <a:off x="1073888" y="4988176"/>
            <a:ext cx="7763726" cy="1313759"/>
          </a:xfrm>
          <a:solidFill>
            <a:schemeClr val="tx1"/>
          </a:solidFill>
        </p:spPr>
        <p:txBody>
          <a:bodyPr/>
          <a:lstStyle/>
          <a:p>
            <a:r>
              <a:rPr lang="en-US" sz="2000" dirty="0" smtClean="0"/>
              <a:t>Transfer roles from other contacts… button initiates process to move roles from multiple contacts into one (surviving) contact</a:t>
            </a:r>
          </a:p>
          <a:p>
            <a:pPr lvl="1"/>
            <a:r>
              <a:rPr lang="en-US" sz="2000" dirty="0" smtClean="0"/>
              <a:t>Contacts whose roles are transferred (chosen on next screen) will be removed</a:t>
            </a:r>
          </a:p>
          <a:p>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55" y="496728"/>
            <a:ext cx="6007949" cy="363569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2802631"/>
            <a:ext cx="5998387" cy="36498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Title 1"/>
          <p:cNvSpPr>
            <a:spLocks noGrp="1"/>
          </p:cNvSpPr>
          <p:nvPr>
            <p:ph type="title"/>
          </p:nvPr>
        </p:nvSpPr>
        <p:spPr>
          <a:xfrm>
            <a:off x="495300" y="120650"/>
            <a:ext cx="8318500" cy="742950"/>
          </a:xfrm>
        </p:spPr>
        <p:txBody>
          <a:bodyPr/>
          <a:lstStyle/>
          <a:p>
            <a:r>
              <a:rPr lang="en-US" smtClean="0"/>
              <a:t>Transferring roles screen</a:t>
            </a:r>
          </a:p>
        </p:txBody>
      </p:sp>
      <p:sp>
        <p:nvSpPr>
          <p:cNvPr id="16" name="Content Placeholder 2"/>
          <p:cNvSpPr>
            <a:spLocks noGrp="1"/>
          </p:cNvSpPr>
          <p:nvPr>
            <p:ph idx="1"/>
          </p:nvPr>
        </p:nvSpPr>
        <p:spPr>
          <a:xfrm>
            <a:off x="6413537" y="124588"/>
            <a:ext cx="2582050" cy="2305903"/>
          </a:xfrm>
        </p:spPr>
        <p:txBody>
          <a:bodyPr/>
          <a:lstStyle/>
          <a:p>
            <a:r>
              <a:rPr lang="en-US" sz="2000" dirty="0" smtClean="0"/>
              <a:t>Select contacts to merge into survivor </a:t>
            </a:r>
          </a:p>
          <a:p>
            <a:r>
              <a:rPr lang="en-US" sz="2000" dirty="0" smtClean="0"/>
              <a:t>Selected contacts moved to “to be removed” list view</a:t>
            </a:r>
          </a:p>
          <a:p>
            <a:pPr lvl="1"/>
            <a:r>
              <a:rPr lang="en-US" sz="2000" dirty="0" smtClean="0"/>
              <a:t>List of roles for survivor updated</a:t>
            </a:r>
          </a:p>
          <a:p>
            <a:pPr lvl="1"/>
            <a:endParaRPr lang="en-US" sz="2000" dirty="0" smtClean="0"/>
          </a:p>
          <a:p>
            <a:endParaRPr lang="en-US" sz="2000" dirty="0" smtClean="0"/>
          </a:p>
          <a:p>
            <a:endParaRPr lang="en-US" sz="2000" dirty="0" smtClean="0"/>
          </a:p>
        </p:txBody>
      </p:sp>
      <p:sp>
        <p:nvSpPr>
          <p:cNvPr id="17" name="AutoShape 6"/>
          <p:cNvSpPr>
            <a:spLocks noChangeArrowheads="1"/>
          </p:cNvSpPr>
          <p:nvPr/>
        </p:nvSpPr>
        <p:spPr bwMode="auto">
          <a:xfrm>
            <a:off x="329055" y="3975334"/>
            <a:ext cx="2531103" cy="1462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8" name="AutoShape 6"/>
          <p:cNvSpPr>
            <a:spLocks noChangeArrowheads="1"/>
          </p:cNvSpPr>
          <p:nvPr/>
        </p:nvSpPr>
        <p:spPr bwMode="auto">
          <a:xfrm>
            <a:off x="421058" y="1597542"/>
            <a:ext cx="557138" cy="2857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19" name="Straight Arrow Connector 14"/>
          <p:cNvCxnSpPr>
            <a:cxnSpLocks noChangeShapeType="1"/>
            <a:endCxn id="20" idx="1"/>
          </p:cNvCxnSpPr>
          <p:nvPr/>
        </p:nvCxnSpPr>
        <p:spPr bwMode="auto">
          <a:xfrm>
            <a:off x="1429801" y="4154722"/>
            <a:ext cx="1582757" cy="2224664"/>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0" name="AutoShape 6"/>
          <p:cNvSpPr>
            <a:spLocks noChangeArrowheads="1"/>
          </p:cNvSpPr>
          <p:nvPr/>
        </p:nvSpPr>
        <p:spPr bwMode="auto">
          <a:xfrm>
            <a:off x="3012558" y="6306278"/>
            <a:ext cx="3398875" cy="1462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9" y="2416913"/>
            <a:ext cx="7331148" cy="2326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93" y="755592"/>
            <a:ext cx="5610114" cy="7255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itle 1"/>
          <p:cNvSpPr>
            <a:spLocks noGrp="1"/>
          </p:cNvSpPr>
          <p:nvPr>
            <p:ph type="title"/>
          </p:nvPr>
        </p:nvSpPr>
        <p:spPr>
          <a:xfrm>
            <a:off x="495300" y="120650"/>
            <a:ext cx="8318500" cy="742950"/>
          </a:xfrm>
        </p:spPr>
        <p:txBody>
          <a:bodyPr/>
          <a:lstStyle/>
          <a:p>
            <a:r>
              <a:rPr lang="en-US" smtClean="0"/>
              <a:t>Transfer the roles</a:t>
            </a:r>
          </a:p>
        </p:txBody>
      </p:sp>
      <p:sp>
        <p:nvSpPr>
          <p:cNvPr id="14" name="Content Placeholder 2"/>
          <p:cNvSpPr>
            <a:spLocks noGrp="1"/>
          </p:cNvSpPr>
          <p:nvPr>
            <p:ph idx="1"/>
          </p:nvPr>
        </p:nvSpPr>
        <p:spPr>
          <a:xfrm>
            <a:off x="519113" y="4778375"/>
            <a:ext cx="8318500" cy="1622425"/>
          </a:xfrm>
        </p:spPr>
        <p:txBody>
          <a:bodyPr/>
          <a:lstStyle/>
          <a:p>
            <a:r>
              <a:rPr lang="en-US" smtClean="0"/>
              <a:t>Click Transfer Roles to perform transfer</a:t>
            </a:r>
          </a:p>
          <a:p>
            <a:pPr lvl="1"/>
            <a:r>
              <a:rPr lang="en-US" smtClean="0"/>
              <a:t>ClaimCenter displays final message detailing roles survivor will have, and contacts to be removed from claim</a:t>
            </a:r>
          </a:p>
          <a:p>
            <a:pPr lvl="1"/>
            <a:r>
              <a:rPr lang="en-US" smtClean="0"/>
              <a:t>Can only transfer if survivor allowed to have all selected roles</a:t>
            </a:r>
          </a:p>
          <a:p>
            <a:endParaRPr lang="en-US" smtClean="0"/>
          </a:p>
          <a:p>
            <a:endParaRPr lang="en-US" smtClean="0"/>
          </a:p>
          <a:p>
            <a:endParaRPr lang="en-US" smtClean="0"/>
          </a:p>
        </p:txBody>
      </p:sp>
      <p:sp>
        <p:nvSpPr>
          <p:cNvPr id="15" name="AutoShape 6"/>
          <p:cNvSpPr>
            <a:spLocks noChangeArrowheads="1"/>
          </p:cNvSpPr>
          <p:nvPr/>
        </p:nvSpPr>
        <p:spPr bwMode="auto">
          <a:xfrm>
            <a:off x="2783183" y="3793331"/>
            <a:ext cx="3022194" cy="3476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3183" y="1257854"/>
            <a:ext cx="5695950" cy="13144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Line 10"/>
          <p:cNvSpPr>
            <a:spLocks noChangeShapeType="1"/>
          </p:cNvSpPr>
          <p:nvPr/>
        </p:nvSpPr>
        <p:spPr bwMode="auto">
          <a:xfrm>
            <a:off x="1041991" y="1118365"/>
            <a:ext cx="2264735" cy="5296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10"/>
          <p:cNvSpPr>
            <a:spLocks noChangeShapeType="1"/>
          </p:cNvSpPr>
          <p:nvPr/>
        </p:nvSpPr>
        <p:spPr bwMode="auto">
          <a:xfrm flipH="1">
            <a:off x="5209953" y="2441390"/>
            <a:ext cx="287079" cy="152577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r>
              <a:rPr lang="en-US" smtClean="0"/>
              <a:t>By the end of this lesson, you should be able to:</a:t>
            </a:r>
          </a:p>
          <a:p>
            <a:pPr lvl="1" eaLnBrk="1" hangingPunct="1"/>
            <a:r>
              <a:rPr lang="en-US" smtClean="0"/>
              <a:t>Describe the ways in which contacts are categorized</a:t>
            </a:r>
          </a:p>
          <a:p>
            <a:pPr lvl="1" eaLnBrk="1" hangingPunct="1"/>
            <a:r>
              <a:rPr lang="en-US" smtClean="0"/>
              <a:t>Describe and configure contact roles</a:t>
            </a:r>
          </a:p>
          <a:p>
            <a:pPr lvl="1" eaLnBrk="1" hangingPunct="1"/>
            <a:r>
              <a:rPr lang="en-US" smtClean="0"/>
              <a:t>Configure contact role type constraints</a:t>
            </a:r>
          </a:p>
          <a:p>
            <a:pPr lvl="1" eaLnBrk="1" hangingPunct="1"/>
            <a:r>
              <a:rPr lang="en-US" smtClean="0"/>
              <a:t>Configure entity role constraints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Contact categorization</a:t>
            </a:r>
          </a:p>
        </p:txBody>
      </p:sp>
      <p:sp>
        <p:nvSpPr>
          <p:cNvPr id="23555" name="Rectangle 3"/>
          <p:cNvSpPr>
            <a:spLocks noGrp="1" noChangeArrowheads="1"/>
          </p:cNvSpPr>
          <p:nvPr>
            <p:ph idx="1"/>
          </p:nvPr>
        </p:nvSpPr>
        <p:spPr>
          <a:xfrm>
            <a:off x="519113" y="4464050"/>
            <a:ext cx="8318500" cy="1925638"/>
          </a:xfrm>
        </p:spPr>
        <p:txBody>
          <a:bodyPr/>
          <a:lstStyle/>
          <a:p>
            <a:r>
              <a:rPr lang="en-US" smtClean="0"/>
              <a:t>Contact objects are categorized in two ways</a:t>
            </a:r>
          </a:p>
          <a:p>
            <a:pPr lvl="1"/>
            <a:r>
              <a:rPr lang="en-US" smtClean="0"/>
              <a:t>By subtype</a:t>
            </a:r>
          </a:p>
          <a:p>
            <a:pPr lvl="1"/>
            <a:r>
              <a:rPr lang="en-US" smtClean="0"/>
              <a:t>By role</a:t>
            </a:r>
          </a:p>
          <a:p>
            <a:r>
              <a:rPr lang="en-US" smtClean="0"/>
              <a:t>Each categorization offers different functionality and involves different types of configuration</a:t>
            </a:r>
          </a:p>
        </p:txBody>
      </p:sp>
      <p:grpSp>
        <p:nvGrpSpPr>
          <p:cNvPr id="23556" name="Group 4"/>
          <p:cNvGrpSpPr>
            <a:grpSpLocks/>
          </p:cNvGrpSpPr>
          <p:nvPr/>
        </p:nvGrpSpPr>
        <p:grpSpPr bwMode="auto">
          <a:xfrm>
            <a:off x="5043488" y="1428750"/>
            <a:ext cx="920750" cy="833438"/>
            <a:chOff x="2780" y="1585"/>
            <a:chExt cx="668" cy="605"/>
          </a:xfrm>
        </p:grpSpPr>
        <p:sp>
          <p:nvSpPr>
            <p:cNvPr id="23589" name="AutoShape 5"/>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23590" name="Group 6"/>
            <p:cNvGrpSpPr>
              <a:grpSpLocks/>
            </p:cNvGrpSpPr>
            <p:nvPr/>
          </p:nvGrpSpPr>
          <p:grpSpPr bwMode="auto">
            <a:xfrm flipH="1">
              <a:off x="3089" y="1738"/>
              <a:ext cx="359" cy="452"/>
              <a:chOff x="4325" y="1984"/>
              <a:chExt cx="359" cy="452"/>
            </a:xfrm>
          </p:grpSpPr>
          <p:sp>
            <p:nvSpPr>
              <p:cNvPr id="23591" name="Freeform 7"/>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8"/>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3557" name="Group 9"/>
          <p:cNvGrpSpPr>
            <a:grpSpLocks/>
          </p:cNvGrpSpPr>
          <p:nvPr/>
        </p:nvGrpSpPr>
        <p:grpSpPr bwMode="auto">
          <a:xfrm>
            <a:off x="5043488" y="2397125"/>
            <a:ext cx="776287" cy="776288"/>
            <a:chOff x="1350" y="686"/>
            <a:chExt cx="1132" cy="1132"/>
          </a:xfrm>
        </p:grpSpPr>
        <p:sp>
          <p:nvSpPr>
            <p:cNvPr id="23587" name="AutoShape 1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88" name="Picture 1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8" name="Group 12"/>
          <p:cNvGrpSpPr>
            <a:grpSpLocks/>
          </p:cNvGrpSpPr>
          <p:nvPr/>
        </p:nvGrpSpPr>
        <p:grpSpPr bwMode="auto">
          <a:xfrm>
            <a:off x="5043488" y="3309938"/>
            <a:ext cx="914400" cy="835025"/>
            <a:chOff x="1929" y="2960"/>
            <a:chExt cx="728" cy="665"/>
          </a:xfrm>
        </p:grpSpPr>
        <p:sp>
          <p:nvSpPr>
            <p:cNvPr id="23581" name="AutoShape 1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3582" name="Group 14"/>
            <p:cNvGrpSpPr>
              <a:grpSpLocks/>
            </p:cNvGrpSpPr>
            <p:nvPr/>
          </p:nvGrpSpPr>
          <p:grpSpPr bwMode="auto">
            <a:xfrm>
              <a:off x="2328" y="3296"/>
              <a:ext cx="329" cy="329"/>
              <a:chOff x="2806" y="3358"/>
              <a:chExt cx="329" cy="329"/>
            </a:xfrm>
          </p:grpSpPr>
          <p:sp>
            <p:nvSpPr>
              <p:cNvPr id="23583" name="Oval 1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3584" name="Freeform 1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85" name="Freeform 1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586" name="Freeform 18"/>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23559" name="Text Box 19"/>
          <p:cNvSpPr txBox="1">
            <a:spLocks noChangeArrowheads="1"/>
          </p:cNvSpPr>
          <p:nvPr/>
        </p:nvSpPr>
        <p:spPr bwMode="auto">
          <a:xfrm>
            <a:off x="6097588" y="1674813"/>
            <a:ext cx="2484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"reporter"</a:t>
            </a:r>
          </a:p>
        </p:txBody>
      </p:sp>
      <p:sp>
        <p:nvSpPr>
          <p:cNvPr id="23560" name="Text Box 20"/>
          <p:cNvSpPr txBox="1">
            <a:spLocks noChangeArrowheads="1"/>
          </p:cNvSpPr>
          <p:nvPr/>
        </p:nvSpPr>
        <p:spPr bwMode="auto">
          <a:xfrm>
            <a:off x="6097588" y="2605088"/>
            <a:ext cx="2484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"claimant"</a:t>
            </a:r>
          </a:p>
        </p:txBody>
      </p:sp>
      <p:sp>
        <p:nvSpPr>
          <p:cNvPr id="23561" name="Text Box 21"/>
          <p:cNvSpPr txBox="1">
            <a:spLocks noChangeArrowheads="1"/>
          </p:cNvSpPr>
          <p:nvPr/>
        </p:nvSpPr>
        <p:spPr bwMode="auto">
          <a:xfrm>
            <a:off x="6097588" y="3505200"/>
            <a:ext cx="24844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"driver"</a:t>
            </a:r>
          </a:p>
        </p:txBody>
      </p:sp>
      <p:sp>
        <p:nvSpPr>
          <p:cNvPr id="23562" name="Text Box 22"/>
          <p:cNvSpPr txBox="1">
            <a:spLocks noChangeArrowheads="1"/>
          </p:cNvSpPr>
          <p:nvPr/>
        </p:nvSpPr>
        <p:spPr bwMode="auto">
          <a:xfrm>
            <a:off x="5735638" y="914400"/>
            <a:ext cx="197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By Role</a:t>
            </a:r>
          </a:p>
        </p:txBody>
      </p:sp>
      <p:sp>
        <p:nvSpPr>
          <p:cNvPr id="23563" name="Line 23"/>
          <p:cNvSpPr>
            <a:spLocks noChangeShapeType="1"/>
          </p:cNvSpPr>
          <p:nvPr/>
        </p:nvSpPr>
        <p:spPr bwMode="auto">
          <a:xfrm>
            <a:off x="4602163" y="884238"/>
            <a:ext cx="0" cy="34131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64" name="Group 24"/>
          <p:cNvGrpSpPr>
            <a:grpSpLocks/>
          </p:cNvGrpSpPr>
          <p:nvPr/>
        </p:nvGrpSpPr>
        <p:grpSpPr bwMode="auto">
          <a:xfrm>
            <a:off x="1616075" y="1428750"/>
            <a:ext cx="1671638" cy="711200"/>
            <a:chOff x="2524" y="2022"/>
            <a:chExt cx="1053" cy="448"/>
          </a:xfrm>
        </p:grpSpPr>
        <p:sp>
          <p:nvSpPr>
            <p:cNvPr id="23579" name="AutoShape 2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80" name="Text Box 2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grpSp>
      <p:sp>
        <p:nvSpPr>
          <p:cNvPr id="23565" name="Line 27"/>
          <p:cNvSpPr>
            <a:spLocks noChangeShapeType="1"/>
          </p:cNvSpPr>
          <p:nvPr/>
        </p:nvSpPr>
        <p:spPr bwMode="auto">
          <a:xfrm>
            <a:off x="3324225" y="3236913"/>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6" name="Line 28"/>
          <p:cNvSpPr>
            <a:spLocks noChangeShapeType="1"/>
          </p:cNvSpPr>
          <p:nvPr/>
        </p:nvSpPr>
        <p:spPr bwMode="auto">
          <a:xfrm>
            <a:off x="1570038" y="3236913"/>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7" name="Line 29"/>
          <p:cNvSpPr>
            <a:spLocks noChangeShapeType="1"/>
          </p:cNvSpPr>
          <p:nvPr/>
        </p:nvSpPr>
        <p:spPr bwMode="auto">
          <a:xfrm flipV="1">
            <a:off x="1570038" y="3221038"/>
            <a:ext cx="0" cy="2206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8" name="Line 30"/>
          <p:cNvSpPr>
            <a:spLocks noChangeShapeType="1"/>
          </p:cNvSpPr>
          <p:nvPr/>
        </p:nvSpPr>
        <p:spPr bwMode="auto">
          <a:xfrm flipV="1">
            <a:off x="2446338" y="2149475"/>
            <a:ext cx="0" cy="1081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9" name="Group 31"/>
          <p:cNvGrpSpPr>
            <a:grpSpLocks/>
          </p:cNvGrpSpPr>
          <p:nvPr/>
        </p:nvGrpSpPr>
        <p:grpSpPr bwMode="auto">
          <a:xfrm>
            <a:off x="1589088" y="2343150"/>
            <a:ext cx="1671637" cy="711200"/>
            <a:chOff x="2524" y="2022"/>
            <a:chExt cx="1053" cy="448"/>
          </a:xfrm>
        </p:grpSpPr>
        <p:sp>
          <p:nvSpPr>
            <p:cNvPr id="23577" name="AutoShape 32"/>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8" name="Text Box 33"/>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sp>
        <p:nvSpPr>
          <p:cNvPr id="23570" name="Text Box 34"/>
          <p:cNvSpPr txBox="1">
            <a:spLocks noChangeArrowheads="1"/>
          </p:cNvSpPr>
          <p:nvPr/>
        </p:nvSpPr>
        <p:spPr bwMode="auto">
          <a:xfrm>
            <a:off x="1458913" y="914400"/>
            <a:ext cx="197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By Subtype</a:t>
            </a:r>
          </a:p>
        </p:txBody>
      </p:sp>
      <p:grpSp>
        <p:nvGrpSpPr>
          <p:cNvPr id="23571" name="Group 35"/>
          <p:cNvGrpSpPr>
            <a:grpSpLocks/>
          </p:cNvGrpSpPr>
          <p:nvPr/>
        </p:nvGrpSpPr>
        <p:grpSpPr bwMode="auto">
          <a:xfrm>
            <a:off x="741363" y="3463925"/>
            <a:ext cx="1671637" cy="711200"/>
            <a:chOff x="2524" y="2022"/>
            <a:chExt cx="1053" cy="448"/>
          </a:xfrm>
        </p:grpSpPr>
        <p:sp>
          <p:nvSpPr>
            <p:cNvPr id="23575" name="AutoShape 3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6" name="Text Box 3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Towing</a:t>
              </a:r>
            </a:p>
          </p:txBody>
        </p:sp>
      </p:grpSp>
      <p:grpSp>
        <p:nvGrpSpPr>
          <p:cNvPr id="23572" name="Group 38"/>
          <p:cNvGrpSpPr>
            <a:grpSpLocks/>
          </p:cNvGrpSpPr>
          <p:nvPr/>
        </p:nvGrpSpPr>
        <p:grpSpPr bwMode="auto">
          <a:xfrm>
            <a:off x="2498725" y="3476625"/>
            <a:ext cx="1671638" cy="711200"/>
            <a:chOff x="2524" y="2022"/>
            <a:chExt cx="1053" cy="448"/>
          </a:xfrm>
        </p:grpSpPr>
        <p:sp>
          <p:nvSpPr>
            <p:cNvPr id="23573" name="AutoShape 39"/>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4" name="Text Box 40"/>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Repair</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Categorization by subtype</a:t>
            </a:r>
          </a:p>
        </p:txBody>
      </p:sp>
      <p:sp>
        <p:nvSpPr>
          <p:cNvPr id="24579" name="Rectangle 3"/>
          <p:cNvSpPr>
            <a:spLocks noGrp="1" noChangeArrowheads="1"/>
          </p:cNvSpPr>
          <p:nvPr>
            <p:ph idx="1"/>
          </p:nvPr>
        </p:nvSpPr>
        <p:spPr>
          <a:xfrm>
            <a:off x="519113" y="4546600"/>
            <a:ext cx="8318500" cy="1843088"/>
          </a:xfrm>
        </p:spPr>
        <p:txBody>
          <a:bodyPr/>
          <a:lstStyle/>
          <a:p>
            <a:r>
              <a:rPr lang="en-US" smtClean="0"/>
              <a:t>Contact entity is subtyped</a:t>
            </a:r>
          </a:p>
          <a:p>
            <a:pPr lvl="1"/>
            <a:r>
              <a:rPr lang="en-US" smtClean="0"/>
              <a:t>Fields inherited in hierarchical manner</a:t>
            </a:r>
          </a:p>
          <a:p>
            <a:pPr lvl="1"/>
            <a:r>
              <a:rPr lang="en-US" smtClean="0"/>
              <a:t>Mirrors behavior of contacts in real world</a:t>
            </a:r>
          </a:p>
          <a:p>
            <a:r>
              <a:rPr lang="en-US" smtClean="0"/>
              <a:t>Subtype categories reflect data gathered about a contact</a:t>
            </a:r>
          </a:p>
        </p:txBody>
      </p:sp>
      <p:grpSp>
        <p:nvGrpSpPr>
          <p:cNvPr id="24580" name="Group 4"/>
          <p:cNvGrpSpPr>
            <a:grpSpLocks/>
          </p:cNvGrpSpPr>
          <p:nvPr/>
        </p:nvGrpSpPr>
        <p:grpSpPr bwMode="auto">
          <a:xfrm>
            <a:off x="3565525" y="1068388"/>
            <a:ext cx="1671638" cy="711200"/>
            <a:chOff x="2524" y="2022"/>
            <a:chExt cx="1053" cy="448"/>
          </a:xfrm>
        </p:grpSpPr>
        <p:sp>
          <p:nvSpPr>
            <p:cNvPr id="24598"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9"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grpSp>
      <p:sp>
        <p:nvSpPr>
          <p:cNvPr id="24581" name="Line 7"/>
          <p:cNvSpPr>
            <a:spLocks noChangeShapeType="1"/>
          </p:cNvSpPr>
          <p:nvPr/>
        </p:nvSpPr>
        <p:spPr bwMode="auto">
          <a:xfrm>
            <a:off x="5273675" y="2876550"/>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8"/>
          <p:cNvSpPr>
            <a:spLocks noChangeShapeType="1"/>
          </p:cNvSpPr>
          <p:nvPr/>
        </p:nvSpPr>
        <p:spPr bwMode="auto">
          <a:xfrm>
            <a:off x="3519488" y="2876550"/>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9"/>
          <p:cNvSpPr>
            <a:spLocks noChangeShapeType="1"/>
          </p:cNvSpPr>
          <p:nvPr/>
        </p:nvSpPr>
        <p:spPr bwMode="auto">
          <a:xfrm flipV="1">
            <a:off x="3519488" y="2860675"/>
            <a:ext cx="0" cy="2206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0"/>
          <p:cNvSpPr>
            <a:spLocks noChangeShapeType="1"/>
          </p:cNvSpPr>
          <p:nvPr/>
        </p:nvSpPr>
        <p:spPr bwMode="auto">
          <a:xfrm flipV="1">
            <a:off x="4395788" y="1789113"/>
            <a:ext cx="0" cy="10810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5" name="Group 11"/>
          <p:cNvGrpSpPr>
            <a:grpSpLocks/>
          </p:cNvGrpSpPr>
          <p:nvPr/>
        </p:nvGrpSpPr>
        <p:grpSpPr bwMode="auto">
          <a:xfrm>
            <a:off x="3538538" y="1982788"/>
            <a:ext cx="1671637" cy="711200"/>
            <a:chOff x="2524" y="2022"/>
            <a:chExt cx="1053" cy="448"/>
          </a:xfrm>
        </p:grpSpPr>
        <p:sp>
          <p:nvSpPr>
            <p:cNvPr id="24596" name="AutoShape 12"/>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7" name="Text Box 13"/>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grpSp>
        <p:nvGrpSpPr>
          <p:cNvPr id="24586" name="Group 14"/>
          <p:cNvGrpSpPr>
            <a:grpSpLocks/>
          </p:cNvGrpSpPr>
          <p:nvPr/>
        </p:nvGrpSpPr>
        <p:grpSpPr bwMode="auto">
          <a:xfrm>
            <a:off x="2690813" y="3103563"/>
            <a:ext cx="1671637" cy="711200"/>
            <a:chOff x="2524" y="2022"/>
            <a:chExt cx="1053" cy="448"/>
          </a:xfrm>
        </p:grpSpPr>
        <p:sp>
          <p:nvSpPr>
            <p:cNvPr id="24594" name="AutoShape 1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5" name="Text Box 1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Towing</a:t>
              </a:r>
            </a:p>
          </p:txBody>
        </p:sp>
      </p:grpSp>
      <p:grpSp>
        <p:nvGrpSpPr>
          <p:cNvPr id="24587" name="Group 17"/>
          <p:cNvGrpSpPr>
            <a:grpSpLocks/>
          </p:cNvGrpSpPr>
          <p:nvPr/>
        </p:nvGrpSpPr>
        <p:grpSpPr bwMode="auto">
          <a:xfrm>
            <a:off x="4448175" y="3103563"/>
            <a:ext cx="1671638" cy="711200"/>
            <a:chOff x="2524" y="2022"/>
            <a:chExt cx="1053" cy="448"/>
          </a:xfrm>
        </p:grpSpPr>
        <p:sp>
          <p:nvSpPr>
            <p:cNvPr id="24592" name="AutoShape 1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3" name="Text Box 1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Repair</a:t>
              </a:r>
            </a:p>
          </p:txBody>
        </p:sp>
      </p:grpSp>
      <p:sp>
        <p:nvSpPr>
          <p:cNvPr id="24588" name="Text Box 20"/>
          <p:cNvSpPr txBox="1">
            <a:spLocks noChangeArrowheads="1"/>
          </p:cNvSpPr>
          <p:nvPr/>
        </p:nvSpPr>
        <p:spPr bwMode="auto">
          <a:xfrm>
            <a:off x="5295900" y="1136650"/>
            <a:ext cx="20145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t>Primary Address</a:t>
            </a:r>
            <a:br>
              <a:rPr lang="en-US" sz="1800"/>
            </a:br>
            <a:r>
              <a:rPr lang="en-US" sz="1800"/>
              <a:t>Primary Phone</a:t>
            </a:r>
          </a:p>
        </p:txBody>
      </p:sp>
      <p:sp>
        <p:nvSpPr>
          <p:cNvPr id="24589" name="Text Box 21"/>
          <p:cNvSpPr txBox="1">
            <a:spLocks noChangeArrowheads="1"/>
          </p:cNvSpPr>
          <p:nvPr/>
        </p:nvSpPr>
        <p:spPr bwMode="auto">
          <a:xfrm>
            <a:off x="5294313" y="1909763"/>
            <a:ext cx="20145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t>Employees</a:t>
            </a:r>
          </a:p>
        </p:txBody>
      </p:sp>
      <p:sp>
        <p:nvSpPr>
          <p:cNvPr id="24590" name="Text Box 22"/>
          <p:cNvSpPr txBox="1">
            <a:spLocks noChangeArrowheads="1"/>
          </p:cNvSpPr>
          <p:nvPr/>
        </p:nvSpPr>
        <p:spPr bwMode="auto">
          <a:xfrm>
            <a:off x="6191250" y="3068638"/>
            <a:ext cx="23082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solidFill>
                  <a:schemeClr val="bg1"/>
                </a:solidFill>
              </a:rPr>
              <a:t>Employees</a:t>
            </a:r>
            <a:r>
              <a:rPr lang="en-US" sz="1800"/>
              <a:t/>
            </a:r>
            <a:br>
              <a:rPr lang="en-US" sz="1800"/>
            </a:br>
            <a:r>
              <a:rPr lang="en-US" sz="1800"/>
              <a:t>AutoRepairLicense</a:t>
            </a:r>
          </a:p>
        </p:txBody>
      </p:sp>
      <p:sp>
        <p:nvSpPr>
          <p:cNvPr id="24591" name="Text Box 23"/>
          <p:cNvSpPr txBox="1">
            <a:spLocks noChangeArrowheads="1"/>
          </p:cNvSpPr>
          <p:nvPr/>
        </p:nvSpPr>
        <p:spPr bwMode="auto">
          <a:xfrm>
            <a:off x="596900" y="3068638"/>
            <a:ext cx="20081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solidFill>
                  <a:schemeClr val="bg1"/>
                </a:solidFill>
              </a:rPr>
              <a:t>Employees</a:t>
            </a:r>
            <a:r>
              <a:rPr lang="en-US" sz="1800"/>
              <a:t/>
            </a:r>
            <a:br>
              <a:rPr lang="en-US" sz="1800"/>
            </a:br>
            <a:r>
              <a:rPr lang="en-US" sz="1800"/>
              <a:t>AutoTowLicense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84" y="689627"/>
            <a:ext cx="5286375" cy="3314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Categorization by role</a:t>
            </a:r>
          </a:p>
        </p:txBody>
      </p:sp>
      <p:sp>
        <p:nvSpPr>
          <p:cNvPr id="25603" name="Rectangle 3"/>
          <p:cNvSpPr>
            <a:spLocks noGrp="1" noChangeArrowheads="1"/>
          </p:cNvSpPr>
          <p:nvPr>
            <p:ph idx="1"/>
          </p:nvPr>
        </p:nvSpPr>
        <p:spPr>
          <a:xfrm>
            <a:off x="495300" y="4368800"/>
            <a:ext cx="8318500" cy="2116138"/>
          </a:xfrm>
        </p:spPr>
        <p:txBody>
          <a:bodyPr/>
          <a:lstStyle/>
          <a:p>
            <a:r>
              <a:rPr lang="en-US" smtClean="0"/>
              <a:t>Role describes relationship between contact and claim</a:t>
            </a:r>
          </a:p>
          <a:p>
            <a:pPr lvl="1"/>
            <a:r>
              <a:rPr lang="en-US" smtClean="0"/>
              <a:t>Each contact must have at least one role</a:t>
            </a:r>
          </a:p>
          <a:p>
            <a:pPr lvl="1"/>
            <a:r>
              <a:rPr lang="en-US" smtClean="0"/>
              <a:t>Each role is "owned by" entire claim or one of its sub-objects (policy, exposure, incident, and so on)</a:t>
            </a:r>
          </a:p>
        </p:txBody>
      </p:sp>
      <p:sp>
        <p:nvSpPr>
          <p:cNvPr id="25611" name="AutoShape 24"/>
          <p:cNvSpPr>
            <a:spLocks noChangeArrowheads="1"/>
          </p:cNvSpPr>
          <p:nvPr/>
        </p:nvSpPr>
        <p:spPr bwMode="auto">
          <a:xfrm>
            <a:off x="2269475" y="2463644"/>
            <a:ext cx="3359284" cy="1062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4"/>
          <p:cNvSpPr>
            <a:spLocks noChangeArrowheads="1"/>
          </p:cNvSpPr>
          <p:nvPr/>
        </p:nvSpPr>
        <p:spPr bwMode="auto">
          <a:xfrm>
            <a:off x="342385" y="3613534"/>
            <a:ext cx="2378782" cy="37199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rc 39"/>
          <p:cNvSpPr>
            <a:spLocks/>
          </p:cNvSpPr>
          <p:nvPr/>
        </p:nvSpPr>
        <p:spPr bwMode="auto">
          <a:xfrm rot="6395967" flipH="1">
            <a:off x="4354408" y="1417939"/>
            <a:ext cx="1650569" cy="3963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type="triangle"/>
            <a:tailEnd type="non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smtClean="0"/>
              <a:t>The contact role data model</a:t>
            </a:r>
          </a:p>
        </p:txBody>
      </p:sp>
      <p:sp>
        <p:nvSpPr>
          <p:cNvPr id="26627" name="Rectangle 5"/>
          <p:cNvSpPr>
            <a:spLocks noChangeArrowheads="1"/>
          </p:cNvSpPr>
          <p:nvPr/>
        </p:nvSpPr>
        <p:spPr bwMode="auto">
          <a:xfrm>
            <a:off x="3167063" y="1812925"/>
            <a:ext cx="2130425" cy="70326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2200">
                <a:solidFill>
                  <a:schemeClr val="bg1"/>
                </a:solidFill>
              </a:rPr>
              <a:t>Claim</a:t>
            </a:r>
          </a:p>
        </p:txBody>
      </p:sp>
      <p:sp>
        <p:nvSpPr>
          <p:cNvPr id="26628" name="Rectangle 6"/>
          <p:cNvSpPr>
            <a:spLocks noChangeArrowheads="1"/>
          </p:cNvSpPr>
          <p:nvPr/>
        </p:nvSpPr>
        <p:spPr bwMode="auto">
          <a:xfrm>
            <a:off x="3167063" y="3216275"/>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p>
        </p:txBody>
      </p:sp>
      <p:sp>
        <p:nvSpPr>
          <p:cNvPr id="26629" name="Rectangle 7"/>
          <p:cNvSpPr>
            <a:spLocks noChangeArrowheads="1"/>
          </p:cNvSpPr>
          <p:nvPr/>
        </p:nvSpPr>
        <p:spPr bwMode="auto">
          <a:xfrm>
            <a:off x="5608638" y="3216275"/>
            <a:ext cx="3352800" cy="70326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2200">
                <a:solidFill>
                  <a:schemeClr val="bg1"/>
                </a:solidFill>
              </a:rPr>
              <a:t>Contact</a:t>
            </a:r>
            <a:br>
              <a:rPr lang="en-US" sz="2200">
                <a:solidFill>
                  <a:schemeClr val="bg1"/>
                </a:solidFill>
              </a:rPr>
            </a:br>
            <a:endParaRPr lang="en-US" sz="2200">
              <a:solidFill>
                <a:schemeClr val="bg1"/>
              </a:solidFill>
            </a:endParaRPr>
          </a:p>
        </p:txBody>
      </p:sp>
      <p:grpSp>
        <p:nvGrpSpPr>
          <p:cNvPr id="26630" name="Group 12"/>
          <p:cNvGrpSpPr>
            <a:grpSpLocks/>
          </p:cNvGrpSpPr>
          <p:nvPr/>
        </p:nvGrpSpPr>
        <p:grpSpPr bwMode="auto">
          <a:xfrm>
            <a:off x="3951288" y="2516188"/>
            <a:ext cx="649287" cy="700087"/>
            <a:chOff x="776" y="1927"/>
            <a:chExt cx="287" cy="311"/>
          </a:xfrm>
        </p:grpSpPr>
        <p:sp>
          <p:nvSpPr>
            <p:cNvPr id="26648"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9"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50"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6631" name="Text Box 11"/>
          <p:cNvSpPr txBox="1">
            <a:spLocks noChangeArrowheads="1"/>
          </p:cNvSpPr>
          <p:nvPr/>
        </p:nvSpPr>
        <p:spPr bwMode="auto">
          <a:xfrm>
            <a:off x="3090863" y="2538413"/>
            <a:ext cx="2330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3366FF"/>
                </a:solidFill>
              </a:rPr>
              <a:t>Contacts</a:t>
            </a:r>
          </a:p>
        </p:txBody>
      </p:sp>
      <p:sp>
        <p:nvSpPr>
          <p:cNvPr id="26632" name="Rectangle 7"/>
          <p:cNvSpPr>
            <a:spLocks noChangeArrowheads="1"/>
          </p:cNvSpPr>
          <p:nvPr/>
        </p:nvSpPr>
        <p:spPr bwMode="auto">
          <a:xfrm>
            <a:off x="5661025" y="3581400"/>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Person</a:t>
            </a:r>
          </a:p>
        </p:txBody>
      </p:sp>
      <p:sp>
        <p:nvSpPr>
          <p:cNvPr id="26633" name="Rectangle 7"/>
          <p:cNvSpPr>
            <a:spLocks noChangeArrowheads="1"/>
          </p:cNvSpPr>
          <p:nvPr/>
        </p:nvSpPr>
        <p:spPr bwMode="auto">
          <a:xfrm>
            <a:off x="6757988" y="3581400"/>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Company</a:t>
            </a:r>
          </a:p>
        </p:txBody>
      </p:sp>
      <p:sp>
        <p:nvSpPr>
          <p:cNvPr id="26634" name="Rectangle 7"/>
          <p:cNvSpPr>
            <a:spLocks noChangeArrowheads="1"/>
          </p:cNvSpPr>
          <p:nvPr/>
        </p:nvSpPr>
        <p:spPr bwMode="auto">
          <a:xfrm>
            <a:off x="7854950" y="3581400"/>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Venue</a:t>
            </a:r>
          </a:p>
        </p:txBody>
      </p:sp>
      <p:sp>
        <p:nvSpPr>
          <p:cNvPr id="26635" name="Rectangle 6"/>
          <p:cNvSpPr>
            <a:spLocks noChangeArrowheads="1"/>
          </p:cNvSpPr>
          <p:nvPr/>
        </p:nvSpPr>
        <p:spPr bwMode="auto">
          <a:xfrm>
            <a:off x="3167063" y="4613275"/>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br>
              <a:rPr lang="en-US" sz="2200">
                <a:solidFill>
                  <a:schemeClr val="bg1"/>
                </a:solidFill>
              </a:rPr>
            </a:br>
            <a:r>
              <a:rPr lang="en-US" sz="2200">
                <a:solidFill>
                  <a:schemeClr val="bg1"/>
                </a:solidFill>
              </a:rPr>
              <a:t>Role</a:t>
            </a:r>
          </a:p>
        </p:txBody>
      </p:sp>
      <p:grpSp>
        <p:nvGrpSpPr>
          <p:cNvPr id="26636" name="Group 12"/>
          <p:cNvGrpSpPr>
            <a:grpSpLocks/>
          </p:cNvGrpSpPr>
          <p:nvPr/>
        </p:nvGrpSpPr>
        <p:grpSpPr bwMode="auto">
          <a:xfrm>
            <a:off x="3951288" y="3916363"/>
            <a:ext cx="649287" cy="700087"/>
            <a:chOff x="776" y="1927"/>
            <a:chExt cx="287" cy="311"/>
          </a:xfrm>
        </p:grpSpPr>
        <p:sp>
          <p:nvSpPr>
            <p:cNvPr id="26645"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6"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7"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6637" name="Rectangle 6"/>
          <p:cNvSpPr>
            <a:spLocks noChangeArrowheads="1"/>
          </p:cNvSpPr>
          <p:nvPr/>
        </p:nvSpPr>
        <p:spPr bwMode="auto">
          <a:xfrm>
            <a:off x="790575" y="4610100"/>
            <a:ext cx="2087563"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br>
              <a:rPr lang="en-US" sz="2200">
                <a:solidFill>
                  <a:schemeClr val="bg1"/>
                </a:solidFill>
              </a:rPr>
            </a:br>
            <a:r>
              <a:rPr lang="en-US" sz="2200">
                <a:solidFill>
                  <a:schemeClr val="bg1"/>
                </a:solidFill>
              </a:rPr>
              <a:t>RoleOwner</a:t>
            </a:r>
          </a:p>
        </p:txBody>
      </p:sp>
      <p:sp>
        <p:nvSpPr>
          <p:cNvPr id="26638" name="Line 17"/>
          <p:cNvSpPr>
            <a:spLocks noChangeShapeType="1"/>
          </p:cNvSpPr>
          <p:nvPr/>
        </p:nvSpPr>
        <p:spPr bwMode="auto">
          <a:xfrm>
            <a:off x="2887663" y="4972050"/>
            <a:ext cx="277812"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6639" name="Text Box 23"/>
          <p:cNvSpPr txBox="1">
            <a:spLocks noChangeArrowheads="1"/>
          </p:cNvSpPr>
          <p:nvPr/>
        </p:nvSpPr>
        <p:spPr bwMode="auto">
          <a:xfrm>
            <a:off x="812800" y="3148013"/>
            <a:ext cx="22780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t>Links contact to a claim and its role(s) on the claim</a:t>
            </a:r>
          </a:p>
        </p:txBody>
      </p:sp>
      <p:sp>
        <p:nvSpPr>
          <p:cNvPr id="26640" name="Text Box 24"/>
          <p:cNvSpPr txBox="1">
            <a:spLocks noChangeArrowheads="1"/>
          </p:cNvSpPr>
          <p:nvPr/>
        </p:nvSpPr>
        <p:spPr bwMode="auto">
          <a:xfrm>
            <a:off x="5675313" y="2657475"/>
            <a:ext cx="3122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Stores fundamental information about contact</a:t>
            </a:r>
          </a:p>
        </p:txBody>
      </p:sp>
      <p:sp>
        <p:nvSpPr>
          <p:cNvPr id="26641" name="Text Box 25"/>
          <p:cNvSpPr txBox="1">
            <a:spLocks noChangeArrowheads="1"/>
          </p:cNvSpPr>
          <p:nvPr/>
        </p:nvSpPr>
        <p:spPr bwMode="auto">
          <a:xfrm>
            <a:off x="3227388" y="5334000"/>
            <a:ext cx="2095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Identifies role(s) contact has on claim</a:t>
            </a:r>
          </a:p>
        </p:txBody>
      </p:sp>
      <p:sp>
        <p:nvSpPr>
          <p:cNvPr id="26642" name="Text Box 26"/>
          <p:cNvSpPr txBox="1">
            <a:spLocks noChangeArrowheads="1"/>
          </p:cNvSpPr>
          <p:nvPr/>
        </p:nvSpPr>
        <p:spPr bwMode="auto">
          <a:xfrm>
            <a:off x="690563" y="5334000"/>
            <a:ext cx="2263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For each role, identifies owner (claim or subobject)</a:t>
            </a:r>
          </a:p>
        </p:txBody>
      </p:sp>
      <p:sp>
        <p:nvSpPr>
          <p:cNvPr id="26643" name="Line 17"/>
          <p:cNvSpPr>
            <a:spLocks noChangeShapeType="1"/>
          </p:cNvSpPr>
          <p:nvPr/>
        </p:nvSpPr>
        <p:spPr bwMode="auto">
          <a:xfrm>
            <a:off x="5314950" y="3562350"/>
            <a:ext cx="277813"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6644" name="Text Box 28"/>
          <p:cNvSpPr txBox="1">
            <a:spLocks noChangeArrowheads="1"/>
          </p:cNvSpPr>
          <p:nvPr/>
        </p:nvSpPr>
        <p:spPr bwMode="auto">
          <a:xfrm>
            <a:off x="3148013" y="3929063"/>
            <a:ext cx="2330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3366FF"/>
                </a:solidFill>
              </a:rPr>
              <a:t>Roles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trhoades\AppData\Local\Temp\SNAGHTML237ac2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452" y="1334695"/>
            <a:ext cx="5097367" cy="145639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p:txBody>
          <a:bodyPr/>
          <a:lstStyle/>
          <a:p>
            <a:pPr eaLnBrk="1" hangingPunct="1"/>
            <a:r>
              <a:rPr lang="en-US" smtClean="0"/>
              <a:t>The contact data model in the UI</a:t>
            </a:r>
          </a:p>
        </p:txBody>
      </p:sp>
      <p:grpSp>
        <p:nvGrpSpPr>
          <p:cNvPr id="2" name="Group 13"/>
          <p:cNvGrpSpPr>
            <a:grpSpLocks/>
          </p:cNvGrpSpPr>
          <p:nvPr/>
        </p:nvGrpSpPr>
        <p:grpSpPr bwMode="auto">
          <a:xfrm>
            <a:off x="2012957" y="2352611"/>
            <a:ext cx="4524382" cy="1914476"/>
            <a:chOff x="1268" y="1482"/>
            <a:chExt cx="2850" cy="1206"/>
          </a:xfrm>
        </p:grpSpPr>
        <p:sp>
          <p:nvSpPr>
            <p:cNvPr id="27719" name="AutoShape 14"/>
            <p:cNvSpPr>
              <a:spLocks noChangeArrowheads="1"/>
            </p:cNvSpPr>
            <p:nvPr/>
          </p:nvSpPr>
          <p:spPr bwMode="auto">
            <a:xfrm>
              <a:off x="1268" y="1482"/>
              <a:ext cx="1146" cy="27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20" name="Line 15"/>
            <p:cNvSpPr>
              <a:spLocks noChangeShapeType="1"/>
            </p:cNvSpPr>
            <p:nvPr/>
          </p:nvSpPr>
          <p:spPr bwMode="auto">
            <a:xfrm>
              <a:off x="2335" y="1758"/>
              <a:ext cx="0" cy="83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21" name="Line 16"/>
            <p:cNvSpPr>
              <a:spLocks noChangeShapeType="1"/>
            </p:cNvSpPr>
            <p:nvPr/>
          </p:nvSpPr>
          <p:spPr bwMode="auto">
            <a:xfrm flipV="1">
              <a:off x="2335" y="2592"/>
              <a:ext cx="17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22" name="Line 17"/>
            <p:cNvSpPr>
              <a:spLocks noChangeShapeType="1"/>
            </p:cNvSpPr>
            <p:nvPr/>
          </p:nvSpPr>
          <p:spPr bwMode="auto">
            <a:xfrm flipH="1">
              <a:off x="4118" y="2592"/>
              <a:ext cx="0"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grpSp>
        <p:nvGrpSpPr>
          <p:cNvPr id="3" name="Group 90"/>
          <p:cNvGrpSpPr>
            <a:grpSpLocks/>
          </p:cNvGrpSpPr>
          <p:nvPr/>
        </p:nvGrpSpPr>
        <p:grpSpPr bwMode="auto">
          <a:xfrm>
            <a:off x="5283200" y="1766887"/>
            <a:ext cx="3463925" cy="4254500"/>
            <a:chOff x="3328" y="1113"/>
            <a:chExt cx="2182" cy="2680"/>
          </a:xfrm>
        </p:grpSpPr>
        <p:sp>
          <p:nvSpPr>
            <p:cNvPr id="27715" name="AutoShape 22"/>
            <p:cNvSpPr>
              <a:spLocks noChangeArrowheads="1"/>
            </p:cNvSpPr>
            <p:nvPr/>
          </p:nvSpPr>
          <p:spPr bwMode="auto">
            <a:xfrm>
              <a:off x="3751" y="1113"/>
              <a:ext cx="728" cy="350"/>
            </a:xfrm>
            <a:prstGeom prst="roundRect">
              <a:avLst>
                <a:gd name="adj" fmla="val 16667"/>
              </a:avLst>
            </a:prstGeom>
            <a:noFill/>
            <a:ln w="28575" algn="ctr">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16" name="Line 24"/>
            <p:cNvSpPr>
              <a:spLocks noChangeShapeType="1"/>
            </p:cNvSpPr>
            <p:nvPr/>
          </p:nvSpPr>
          <p:spPr bwMode="auto">
            <a:xfrm>
              <a:off x="3328" y="3793"/>
              <a:ext cx="2181"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7" name="Line 25"/>
            <p:cNvSpPr>
              <a:spLocks noChangeShapeType="1"/>
            </p:cNvSpPr>
            <p:nvPr/>
          </p:nvSpPr>
          <p:spPr bwMode="auto">
            <a:xfrm flipH="1" flipV="1">
              <a:off x="5487" y="1288"/>
              <a:ext cx="23" cy="2505"/>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18" name="Line 26"/>
            <p:cNvSpPr>
              <a:spLocks noChangeShapeType="1"/>
            </p:cNvSpPr>
            <p:nvPr/>
          </p:nvSpPr>
          <p:spPr bwMode="auto">
            <a:xfrm flipH="1">
              <a:off x="4479" y="1288"/>
              <a:ext cx="1008"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54" name="Group 31"/>
          <p:cNvGrpSpPr>
            <a:grpSpLocks/>
          </p:cNvGrpSpPr>
          <p:nvPr/>
        </p:nvGrpSpPr>
        <p:grpSpPr bwMode="auto">
          <a:xfrm>
            <a:off x="8551863" y="114300"/>
            <a:ext cx="461962" cy="493713"/>
            <a:chOff x="3777" y="1768"/>
            <a:chExt cx="467" cy="499"/>
          </a:xfrm>
        </p:grpSpPr>
        <p:sp>
          <p:nvSpPr>
            <p:cNvPr id="27713" name="Rectangle 3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14" name="AutoShape 3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 name="Group 34"/>
          <p:cNvGrpSpPr>
            <a:grpSpLocks/>
          </p:cNvGrpSpPr>
          <p:nvPr/>
        </p:nvGrpSpPr>
        <p:grpSpPr bwMode="auto">
          <a:xfrm>
            <a:off x="8551863" y="114300"/>
            <a:ext cx="461962" cy="493713"/>
            <a:chOff x="2967" y="1718"/>
            <a:chExt cx="467" cy="499"/>
          </a:xfrm>
        </p:grpSpPr>
        <p:sp>
          <p:nvSpPr>
            <p:cNvPr id="27711" name="Rectangle 3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12" name="Rectangle 3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27656" name="Rectangle 6"/>
          <p:cNvSpPr>
            <a:spLocks noChangeArrowheads="1"/>
          </p:cNvSpPr>
          <p:nvPr/>
        </p:nvSpPr>
        <p:spPr bwMode="auto">
          <a:xfrm>
            <a:off x="3152775" y="4254500"/>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FF6600"/>
                </a:solidFill>
              </a:rPr>
              <a:t>ClaimContact</a:t>
            </a:r>
          </a:p>
        </p:txBody>
      </p:sp>
      <p:sp>
        <p:nvSpPr>
          <p:cNvPr id="27657" name="Rectangle 7"/>
          <p:cNvSpPr>
            <a:spLocks noChangeArrowheads="1"/>
          </p:cNvSpPr>
          <p:nvPr/>
        </p:nvSpPr>
        <p:spPr bwMode="auto">
          <a:xfrm>
            <a:off x="5594350" y="4254500"/>
            <a:ext cx="3352800"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t>Contact</a:t>
            </a:r>
            <a:r>
              <a:rPr lang="en-US" sz="2200">
                <a:solidFill>
                  <a:schemeClr val="bg1"/>
                </a:solidFill>
              </a:rPr>
              <a:t/>
            </a:r>
            <a:br>
              <a:rPr lang="en-US" sz="2200">
                <a:solidFill>
                  <a:schemeClr val="bg1"/>
                </a:solidFill>
              </a:rPr>
            </a:br>
            <a:endParaRPr lang="en-US" sz="2200">
              <a:solidFill>
                <a:schemeClr val="bg1"/>
              </a:solidFill>
            </a:endParaRPr>
          </a:p>
        </p:txBody>
      </p:sp>
      <p:sp>
        <p:nvSpPr>
          <p:cNvPr id="27658" name="Rectangle 7"/>
          <p:cNvSpPr>
            <a:spLocks noChangeArrowheads="1"/>
          </p:cNvSpPr>
          <p:nvPr/>
        </p:nvSpPr>
        <p:spPr bwMode="auto">
          <a:xfrm>
            <a:off x="5646738" y="4619625"/>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t>Person</a:t>
            </a:r>
          </a:p>
        </p:txBody>
      </p:sp>
      <p:sp>
        <p:nvSpPr>
          <p:cNvPr id="27659" name="Rectangle 7"/>
          <p:cNvSpPr>
            <a:spLocks noChangeArrowheads="1"/>
          </p:cNvSpPr>
          <p:nvPr/>
        </p:nvSpPr>
        <p:spPr bwMode="auto">
          <a:xfrm>
            <a:off x="6743700" y="4619625"/>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Company</a:t>
            </a:r>
          </a:p>
        </p:txBody>
      </p:sp>
      <p:sp>
        <p:nvSpPr>
          <p:cNvPr id="27660" name="Rectangle 7"/>
          <p:cNvSpPr>
            <a:spLocks noChangeArrowheads="1"/>
          </p:cNvSpPr>
          <p:nvPr/>
        </p:nvSpPr>
        <p:spPr bwMode="auto">
          <a:xfrm>
            <a:off x="7840663" y="4619625"/>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Venue</a:t>
            </a:r>
          </a:p>
        </p:txBody>
      </p:sp>
      <p:sp>
        <p:nvSpPr>
          <p:cNvPr id="27661" name="Rectangle 6"/>
          <p:cNvSpPr>
            <a:spLocks noChangeArrowheads="1"/>
          </p:cNvSpPr>
          <p:nvPr/>
        </p:nvSpPr>
        <p:spPr bwMode="auto">
          <a:xfrm>
            <a:off x="3152775" y="5651500"/>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800080"/>
                </a:solidFill>
              </a:rPr>
              <a:t>ClaimContact</a:t>
            </a:r>
            <a:br>
              <a:rPr lang="en-US" sz="2200">
                <a:solidFill>
                  <a:srgbClr val="800080"/>
                </a:solidFill>
              </a:rPr>
            </a:br>
            <a:r>
              <a:rPr lang="en-US" sz="2200">
                <a:solidFill>
                  <a:srgbClr val="800080"/>
                </a:solidFill>
              </a:rPr>
              <a:t>Role</a:t>
            </a:r>
          </a:p>
        </p:txBody>
      </p:sp>
      <p:grpSp>
        <p:nvGrpSpPr>
          <p:cNvPr id="27662" name="Group 12"/>
          <p:cNvGrpSpPr>
            <a:grpSpLocks/>
          </p:cNvGrpSpPr>
          <p:nvPr/>
        </p:nvGrpSpPr>
        <p:grpSpPr bwMode="auto">
          <a:xfrm>
            <a:off x="3937000" y="4954588"/>
            <a:ext cx="649288" cy="700087"/>
            <a:chOff x="776" y="1927"/>
            <a:chExt cx="287" cy="311"/>
          </a:xfrm>
        </p:grpSpPr>
        <p:sp>
          <p:nvSpPr>
            <p:cNvPr id="27708"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7709"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7710"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7663" name="Rectangle 6"/>
          <p:cNvSpPr>
            <a:spLocks noChangeArrowheads="1"/>
          </p:cNvSpPr>
          <p:nvPr/>
        </p:nvSpPr>
        <p:spPr bwMode="auto">
          <a:xfrm>
            <a:off x="776288" y="5648325"/>
            <a:ext cx="2087562"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33CC33"/>
                </a:solidFill>
              </a:rPr>
              <a:t>ClaimContact</a:t>
            </a:r>
            <a:br>
              <a:rPr lang="en-US" sz="2200">
                <a:solidFill>
                  <a:srgbClr val="33CC33"/>
                </a:solidFill>
              </a:rPr>
            </a:br>
            <a:r>
              <a:rPr lang="en-US" sz="2200">
                <a:solidFill>
                  <a:srgbClr val="33CC33"/>
                </a:solidFill>
              </a:rPr>
              <a:t>RoleOwner</a:t>
            </a:r>
          </a:p>
        </p:txBody>
      </p:sp>
      <p:sp>
        <p:nvSpPr>
          <p:cNvPr id="27664" name="Line 17"/>
          <p:cNvSpPr>
            <a:spLocks noChangeShapeType="1"/>
          </p:cNvSpPr>
          <p:nvPr/>
        </p:nvSpPr>
        <p:spPr bwMode="auto">
          <a:xfrm>
            <a:off x="2873375" y="6010275"/>
            <a:ext cx="277813"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7665" name="Line 17"/>
          <p:cNvSpPr>
            <a:spLocks noChangeShapeType="1"/>
          </p:cNvSpPr>
          <p:nvPr/>
        </p:nvSpPr>
        <p:spPr bwMode="auto">
          <a:xfrm>
            <a:off x="5300663" y="4600575"/>
            <a:ext cx="277812"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grpSp>
        <p:nvGrpSpPr>
          <p:cNvPr id="7" name="Group 91"/>
          <p:cNvGrpSpPr>
            <a:grpSpLocks/>
          </p:cNvGrpSpPr>
          <p:nvPr/>
        </p:nvGrpSpPr>
        <p:grpSpPr bwMode="auto">
          <a:xfrm>
            <a:off x="1693930" y="1780419"/>
            <a:ext cx="4121150" cy="3873501"/>
            <a:chOff x="1042" y="1402"/>
            <a:chExt cx="2596" cy="2440"/>
          </a:xfrm>
        </p:grpSpPr>
        <p:sp>
          <p:nvSpPr>
            <p:cNvPr id="27705" name="AutoShape 19"/>
            <p:cNvSpPr>
              <a:spLocks noChangeArrowheads="1"/>
            </p:cNvSpPr>
            <p:nvPr/>
          </p:nvSpPr>
          <p:spPr bwMode="auto">
            <a:xfrm>
              <a:off x="2076" y="1402"/>
              <a:ext cx="1562" cy="341"/>
            </a:xfrm>
            <a:prstGeom prst="roundRect">
              <a:avLst>
                <a:gd name="adj" fmla="val 16667"/>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06" name="Line 20"/>
            <p:cNvSpPr>
              <a:spLocks noChangeShapeType="1"/>
            </p:cNvSpPr>
            <p:nvPr/>
          </p:nvSpPr>
          <p:spPr bwMode="auto">
            <a:xfrm flipV="1">
              <a:off x="1042" y="1568"/>
              <a:ext cx="3" cy="227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07" name="Line 89"/>
            <p:cNvSpPr>
              <a:spLocks noChangeShapeType="1"/>
            </p:cNvSpPr>
            <p:nvPr/>
          </p:nvSpPr>
          <p:spPr bwMode="auto">
            <a:xfrm flipH="1">
              <a:off x="1042" y="1568"/>
              <a:ext cx="1034"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8" name="Group 94"/>
          <p:cNvGrpSpPr>
            <a:grpSpLocks/>
          </p:cNvGrpSpPr>
          <p:nvPr/>
        </p:nvGrpSpPr>
        <p:grpSpPr bwMode="auto">
          <a:xfrm>
            <a:off x="581025" y="793764"/>
            <a:ext cx="6611938" cy="3460791"/>
            <a:chOff x="366" y="545"/>
            <a:chExt cx="4165" cy="2533"/>
          </a:xfrm>
        </p:grpSpPr>
        <p:sp>
          <p:nvSpPr>
            <p:cNvPr id="27668" name="Rectangle 38"/>
            <p:cNvSpPr>
              <a:spLocks noChangeArrowheads="1"/>
            </p:cNvSpPr>
            <p:nvPr/>
          </p:nvSpPr>
          <p:spPr bwMode="auto">
            <a:xfrm>
              <a:off x="1229" y="672"/>
              <a:ext cx="3302" cy="162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9" name="Line 39"/>
            <p:cNvSpPr>
              <a:spLocks noChangeShapeType="1"/>
            </p:cNvSpPr>
            <p:nvPr/>
          </p:nvSpPr>
          <p:spPr bwMode="auto">
            <a:xfrm flipH="1">
              <a:off x="907" y="812"/>
              <a:ext cx="322"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70" name="Group 42"/>
            <p:cNvGrpSpPr>
              <a:grpSpLocks/>
            </p:cNvGrpSpPr>
            <p:nvPr/>
          </p:nvGrpSpPr>
          <p:grpSpPr bwMode="auto">
            <a:xfrm>
              <a:off x="366" y="545"/>
              <a:ext cx="536" cy="397"/>
              <a:chOff x="2083" y="1606"/>
              <a:chExt cx="1489" cy="1097"/>
            </a:xfrm>
          </p:grpSpPr>
          <p:sp>
            <p:nvSpPr>
              <p:cNvPr id="27672" name="Rectangle 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673" name="Freeform 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4" name="Freeform 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5" name="Freeform 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6" name="Freeform 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7" name="Rectangle 48"/>
              <p:cNvSpPr>
                <a:spLocks noChangeArrowheads="1"/>
              </p:cNvSpPr>
              <p:nvPr/>
            </p:nvSpPr>
            <p:spPr bwMode="auto">
              <a:xfrm>
                <a:off x="2762" y="1609"/>
                <a:ext cx="810" cy="247"/>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678" name="Rectangle 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79" name="AutoShape 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680" name="Freeform 5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1" name="Freeform 5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2" name="Rectangle 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3" name="Rectangle 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4" name="Rectangle 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685" name="Group 56"/>
              <p:cNvGrpSpPr>
                <a:grpSpLocks/>
              </p:cNvGrpSpPr>
              <p:nvPr/>
            </p:nvGrpSpPr>
            <p:grpSpPr bwMode="auto">
              <a:xfrm>
                <a:off x="2221" y="1873"/>
                <a:ext cx="518" cy="778"/>
                <a:chOff x="2400" y="1668"/>
                <a:chExt cx="752" cy="1130"/>
              </a:xfrm>
            </p:grpSpPr>
            <p:sp>
              <p:nvSpPr>
                <p:cNvPr id="27698" name="Freeform 57"/>
                <p:cNvSpPr>
                  <a:spLocks/>
                </p:cNvSpPr>
                <p:nvPr/>
              </p:nvSpPr>
              <p:spPr bwMode="auto">
                <a:xfrm>
                  <a:off x="2400" y="1668"/>
                  <a:ext cx="752" cy="1130"/>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699"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0"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1"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2"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703"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4"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86" name="Group 64"/>
              <p:cNvGrpSpPr>
                <a:grpSpLocks/>
              </p:cNvGrpSpPr>
              <p:nvPr/>
            </p:nvGrpSpPr>
            <p:grpSpPr bwMode="auto">
              <a:xfrm rot="-6511945">
                <a:off x="2834" y="1841"/>
                <a:ext cx="516" cy="783"/>
                <a:chOff x="2413" y="1657"/>
                <a:chExt cx="751" cy="1136"/>
              </a:xfrm>
            </p:grpSpPr>
            <p:sp>
              <p:nvSpPr>
                <p:cNvPr id="27691" name="Freeform 65"/>
                <p:cNvSpPr>
                  <a:spLocks/>
                </p:cNvSpPr>
                <p:nvPr/>
              </p:nvSpPr>
              <p:spPr bwMode="auto">
                <a:xfrm>
                  <a:off x="2413" y="1657"/>
                  <a:ext cx="751"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692" name="Freeform 66"/>
                <p:cNvSpPr>
                  <a:spLocks/>
                </p:cNvSpPr>
                <p:nvPr/>
              </p:nvSpPr>
              <p:spPr bwMode="auto">
                <a:xfrm>
                  <a:off x="2620" y="1954"/>
                  <a:ext cx="447"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3" name="Freeform 67"/>
                <p:cNvSpPr>
                  <a:spLocks/>
                </p:cNvSpPr>
                <p:nvPr/>
              </p:nvSpPr>
              <p:spPr bwMode="auto">
                <a:xfrm>
                  <a:off x="2476" y="2346"/>
                  <a:ext cx="455"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4" name="Freeform 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5" name="Freeform 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6" name="Line 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7" name="Line 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7" name="Freeform 7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8" name="Freeform 7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9" name="Rectangle 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90" name="Rectangle 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7671" name="Line 93"/>
            <p:cNvSpPr>
              <a:spLocks noChangeShapeType="1"/>
            </p:cNvSpPr>
            <p:nvPr/>
          </p:nvSpPr>
          <p:spPr bwMode="auto">
            <a:xfrm flipV="1">
              <a:off x="2207" y="2292"/>
              <a:ext cx="0" cy="786"/>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nodeType="afterGroup">
                            <p:stCondLst>
                              <p:cond delay="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Intersection of roles and subtypes</a:t>
            </a:r>
          </a:p>
        </p:txBody>
      </p:sp>
      <p:sp>
        <p:nvSpPr>
          <p:cNvPr id="28675" name="Rectangle 3"/>
          <p:cNvSpPr>
            <a:spLocks noGrp="1" noChangeArrowheads="1"/>
          </p:cNvSpPr>
          <p:nvPr>
            <p:ph idx="1"/>
          </p:nvPr>
        </p:nvSpPr>
        <p:spPr>
          <a:xfrm>
            <a:off x="519113" y="4787900"/>
            <a:ext cx="3924300" cy="1601788"/>
          </a:xfrm>
        </p:spPr>
        <p:txBody>
          <a:bodyPr/>
          <a:lstStyle/>
          <a:p>
            <a:r>
              <a:rPr lang="en-US" dirty="0" smtClean="0"/>
              <a:t>Two contacts of the same subtype could exist on the same claim with different roles (and this is quite common)</a:t>
            </a:r>
          </a:p>
        </p:txBody>
      </p:sp>
      <p:grpSp>
        <p:nvGrpSpPr>
          <p:cNvPr id="28676" name="Group 4"/>
          <p:cNvGrpSpPr>
            <a:grpSpLocks/>
          </p:cNvGrpSpPr>
          <p:nvPr/>
        </p:nvGrpSpPr>
        <p:grpSpPr bwMode="auto">
          <a:xfrm>
            <a:off x="830263" y="1727200"/>
            <a:ext cx="1671637" cy="711200"/>
            <a:chOff x="2524" y="2022"/>
            <a:chExt cx="1053" cy="448"/>
          </a:xfrm>
        </p:grpSpPr>
        <p:sp>
          <p:nvSpPr>
            <p:cNvPr id="28734"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35"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28677" name="Group 7"/>
          <p:cNvGrpSpPr>
            <a:grpSpLocks/>
          </p:cNvGrpSpPr>
          <p:nvPr/>
        </p:nvGrpSpPr>
        <p:grpSpPr bwMode="auto">
          <a:xfrm>
            <a:off x="1941513" y="1122363"/>
            <a:ext cx="1011237" cy="1001712"/>
            <a:chOff x="2461" y="1618"/>
            <a:chExt cx="635" cy="629"/>
          </a:xfrm>
        </p:grpSpPr>
        <p:sp>
          <p:nvSpPr>
            <p:cNvPr id="28726" name="AutoShape 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727" name="Freeform 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28" name="Group 10"/>
            <p:cNvGrpSpPr>
              <a:grpSpLocks/>
            </p:cNvGrpSpPr>
            <p:nvPr/>
          </p:nvGrpSpPr>
          <p:grpSpPr bwMode="auto">
            <a:xfrm>
              <a:off x="2461" y="1618"/>
              <a:ext cx="275" cy="318"/>
              <a:chOff x="2983" y="1384"/>
              <a:chExt cx="275" cy="318"/>
            </a:xfrm>
          </p:grpSpPr>
          <p:sp>
            <p:nvSpPr>
              <p:cNvPr id="28729" name="Freeform 1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0" name="Freeform 1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1" name="Freeform 1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2" name="Freeform 1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3" name="Freeform 1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8678" name="Group 16"/>
          <p:cNvGrpSpPr>
            <a:grpSpLocks/>
          </p:cNvGrpSpPr>
          <p:nvPr/>
        </p:nvGrpSpPr>
        <p:grpSpPr bwMode="auto">
          <a:xfrm>
            <a:off x="830263" y="3465513"/>
            <a:ext cx="1671637" cy="711200"/>
            <a:chOff x="2524" y="2022"/>
            <a:chExt cx="1053" cy="448"/>
          </a:xfrm>
        </p:grpSpPr>
        <p:sp>
          <p:nvSpPr>
            <p:cNvPr id="28724" name="AutoShape 17"/>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5" name="Text Box 18"/>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sp>
        <p:nvSpPr>
          <p:cNvPr id="28679" name="AutoShape 19"/>
          <p:cNvSpPr>
            <a:spLocks noChangeArrowheads="1"/>
          </p:cNvSpPr>
          <p:nvPr/>
        </p:nvSpPr>
        <p:spPr bwMode="auto">
          <a:xfrm>
            <a:off x="2022475" y="2886075"/>
            <a:ext cx="889000" cy="889000"/>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680" name="Text Box 20"/>
          <p:cNvSpPr txBox="1">
            <a:spLocks noChangeArrowheads="1"/>
          </p:cNvSpPr>
          <p:nvPr/>
        </p:nvSpPr>
        <p:spPr bwMode="auto">
          <a:xfrm>
            <a:off x="2563813" y="2098675"/>
            <a:ext cx="2028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sp>
        <p:nvSpPr>
          <p:cNvPr id="28681" name="Text Box 21"/>
          <p:cNvSpPr txBox="1">
            <a:spLocks noChangeArrowheads="1"/>
          </p:cNvSpPr>
          <p:nvPr/>
        </p:nvSpPr>
        <p:spPr bwMode="auto">
          <a:xfrm>
            <a:off x="2578100" y="3878263"/>
            <a:ext cx="2124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physical therapist</a:t>
            </a:r>
          </a:p>
        </p:txBody>
      </p:sp>
      <p:sp>
        <p:nvSpPr>
          <p:cNvPr id="28682" name="Rectangle 22"/>
          <p:cNvSpPr>
            <a:spLocks noChangeArrowheads="1"/>
          </p:cNvSpPr>
          <p:nvPr/>
        </p:nvSpPr>
        <p:spPr bwMode="auto">
          <a:xfrm>
            <a:off x="4703763" y="4811168"/>
            <a:ext cx="3924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indent="-285750" algn="l" eaLnBrk="0" hangingPunct="0">
              <a:spcBef>
                <a:spcPct val="40000"/>
              </a:spcBef>
              <a:spcAft>
                <a:spcPct val="0"/>
              </a:spcAft>
              <a:buClr>
                <a:srgbClr val="04628C"/>
              </a:buClr>
              <a:buSzPct val="90000"/>
              <a:buFont typeface="Arial" pitchFamily="34" charset="0"/>
              <a:buChar char="•"/>
            </a:pPr>
            <a:r>
              <a:rPr lang="en-US" sz="2400" b="0" dirty="0">
                <a:solidFill>
                  <a:schemeClr val="bg1"/>
                </a:solidFill>
                <a:latin typeface="+mn-lt"/>
                <a:ea typeface="Calibri" pitchFamily="34" charset="0"/>
                <a:cs typeface="Calibri" pitchFamily="34" charset="0"/>
              </a:rPr>
              <a:t>Typically, two contacts of different subtypes cannot have the same role</a:t>
            </a:r>
          </a:p>
        </p:txBody>
      </p:sp>
      <p:grpSp>
        <p:nvGrpSpPr>
          <p:cNvPr id="28683" name="Group 23"/>
          <p:cNvGrpSpPr>
            <a:grpSpLocks/>
          </p:cNvGrpSpPr>
          <p:nvPr/>
        </p:nvGrpSpPr>
        <p:grpSpPr bwMode="auto">
          <a:xfrm>
            <a:off x="5205413" y="1727200"/>
            <a:ext cx="1671637" cy="711200"/>
            <a:chOff x="2524" y="2022"/>
            <a:chExt cx="1053" cy="448"/>
          </a:xfrm>
        </p:grpSpPr>
        <p:sp>
          <p:nvSpPr>
            <p:cNvPr id="28722" name="AutoShape 2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3" name="Text Box 2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Person</a:t>
              </a:r>
            </a:p>
          </p:txBody>
        </p:sp>
      </p:grpSp>
      <p:grpSp>
        <p:nvGrpSpPr>
          <p:cNvPr id="28684" name="Group 26"/>
          <p:cNvGrpSpPr>
            <a:grpSpLocks/>
          </p:cNvGrpSpPr>
          <p:nvPr/>
        </p:nvGrpSpPr>
        <p:grpSpPr bwMode="auto">
          <a:xfrm>
            <a:off x="5205413" y="3465513"/>
            <a:ext cx="1671637" cy="711200"/>
            <a:chOff x="2524" y="2022"/>
            <a:chExt cx="1053" cy="448"/>
          </a:xfrm>
        </p:grpSpPr>
        <p:sp>
          <p:nvSpPr>
            <p:cNvPr id="28720" name="AutoShape 27"/>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1" name="Text Box 28"/>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sp>
        <p:nvSpPr>
          <p:cNvPr id="28685" name="Text Box 29"/>
          <p:cNvSpPr txBox="1">
            <a:spLocks noChangeArrowheads="1"/>
          </p:cNvSpPr>
          <p:nvPr/>
        </p:nvSpPr>
        <p:spPr bwMode="auto">
          <a:xfrm>
            <a:off x="6938963" y="2098675"/>
            <a:ext cx="1870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sp>
        <p:nvSpPr>
          <p:cNvPr id="28686" name="Text Box 30"/>
          <p:cNvSpPr txBox="1">
            <a:spLocks noChangeArrowheads="1"/>
          </p:cNvSpPr>
          <p:nvPr/>
        </p:nvSpPr>
        <p:spPr bwMode="auto">
          <a:xfrm>
            <a:off x="6953250" y="3878263"/>
            <a:ext cx="180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grpSp>
        <p:nvGrpSpPr>
          <p:cNvPr id="28687" name="Group 31"/>
          <p:cNvGrpSpPr>
            <a:grpSpLocks/>
          </p:cNvGrpSpPr>
          <p:nvPr/>
        </p:nvGrpSpPr>
        <p:grpSpPr bwMode="auto">
          <a:xfrm>
            <a:off x="6535738" y="3036888"/>
            <a:ext cx="1011237" cy="673100"/>
            <a:chOff x="2496" y="1641"/>
            <a:chExt cx="767" cy="510"/>
          </a:xfrm>
        </p:grpSpPr>
        <p:sp>
          <p:nvSpPr>
            <p:cNvPr id="28716" name="AutoShape 32"/>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8717" name="Rectangle 33"/>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8718" name="Rectangle 34"/>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719" name="Rectangle 35"/>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28688" name="Group 36"/>
          <p:cNvGrpSpPr>
            <a:grpSpLocks/>
          </p:cNvGrpSpPr>
          <p:nvPr/>
        </p:nvGrpSpPr>
        <p:grpSpPr bwMode="auto">
          <a:xfrm>
            <a:off x="6370638" y="1030288"/>
            <a:ext cx="1011237" cy="1001712"/>
            <a:chOff x="2461" y="1618"/>
            <a:chExt cx="635" cy="629"/>
          </a:xfrm>
        </p:grpSpPr>
        <p:sp>
          <p:nvSpPr>
            <p:cNvPr id="28708" name="AutoShape 37"/>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709" name="Freeform 38"/>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10" name="Group 39"/>
            <p:cNvGrpSpPr>
              <a:grpSpLocks/>
            </p:cNvGrpSpPr>
            <p:nvPr/>
          </p:nvGrpSpPr>
          <p:grpSpPr bwMode="auto">
            <a:xfrm>
              <a:off x="2461" y="1618"/>
              <a:ext cx="275" cy="318"/>
              <a:chOff x="2983" y="1384"/>
              <a:chExt cx="275" cy="318"/>
            </a:xfrm>
          </p:grpSpPr>
          <p:sp>
            <p:nvSpPr>
              <p:cNvPr id="28711" name="Freeform 40"/>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2" name="Freeform 41"/>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3" name="Freeform 42"/>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4" name="Freeform 43"/>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5" name="Freeform 44"/>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8689" name="Group 45"/>
          <p:cNvGrpSpPr>
            <a:grpSpLocks/>
          </p:cNvGrpSpPr>
          <p:nvPr/>
        </p:nvGrpSpPr>
        <p:grpSpPr bwMode="auto">
          <a:xfrm rot="977326">
            <a:off x="6677025" y="2825750"/>
            <a:ext cx="949325" cy="506413"/>
            <a:chOff x="6253" y="1854"/>
            <a:chExt cx="598" cy="319"/>
          </a:xfrm>
        </p:grpSpPr>
        <p:sp>
          <p:nvSpPr>
            <p:cNvPr id="28701" name="Freeform 46"/>
            <p:cNvSpPr>
              <a:spLocks/>
            </p:cNvSpPr>
            <p:nvPr/>
          </p:nvSpPr>
          <p:spPr bwMode="auto">
            <a:xfrm>
              <a:off x="6469" y="1994"/>
              <a:ext cx="382" cy="70"/>
            </a:xfrm>
            <a:custGeom>
              <a:avLst/>
              <a:gdLst>
                <a:gd name="T0" fmla="*/ 18 w 381"/>
                <a:gd name="T1" fmla="*/ 0 h 69"/>
                <a:gd name="T2" fmla="*/ 337 w 381"/>
                <a:gd name="T3" fmla="*/ 0 h 69"/>
                <a:gd name="T4" fmla="*/ 391 w 381"/>
                <a:gd name="T5" fmla="*/ 79 h 69"/>
                <a:gd name="T6" fmla="*/ 0 w 381"/>
                <a:gd name="T7" fmla="*/ 7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02" name="Group 47"/>
            <p:cNvGrpSpPr>
              <a:grpSpLocks/>
            </p:cNvGrpSpPr>
            <p:nvPr/>
          </p:nvGrpSpPr>
          <p:grpSpPr bwMode="auto">
            <a:xfrm>
              <a:off x="6253" y="1854"/>
              <a:ext cx="276" cy="319"/>
              <a:chOff x="2983" y="1384"/>
              <a:chExt cx="275" cy="318"/>
            </a:xfrm>
          </p:grpSpPr>
          <p:sp>
            <p:nvSpPr>
              <p:cNvPr id="28703" name="Freeform 48"/>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4" name="Freeform 49"/>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5" name="Freeform 50"/>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Freeform 51"/>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7" name="Freeform 52"/>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8690" name="Line 53"/>
          <p:cNvSpPr>
            <a:spLocks noChangeShapeType="1"/>
          </p:cNvSpPr>
          <p:nvPr/>
        </p:nvSpPr>
        <p:spPr bwMode="auto">
          <a:xfrm>
            <a:off x="1625600" y="2270125"/>
            <a:ext cx="0" cy="1420813"/>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1" name="AutoShape 54"/>
          <p:cNvSpPr>
            <a:spLocks noChangeArrowheads="1"/>
          </p:cNvSpPr>
          <p:nvPr/>
        </p:nvSpPr>
        <p:spPr bwMode="auto">
          <a:xfrm>
            <a:off x="925513" y="25923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8692" name="AutoShape 55"/>
          <p:cNvSpPr>
            <a:spLocks noChangeArrowheads="1"/>
          </p:cNvSpPr>
          <p:nvPr/>
        </p:nvSpPr>
        <p:spPr bwMode="auto">
          <a:xfrm>
            <a:off x="7959725" y="3044825"/>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693" name="Line 56"/>
          <p:cNvSpPr>
            <a:spLocks noChangeShapeType="1"/>
          </p:cNvSpPr>
          <p:nvPr/>
        </p:nvSpPr>
        <p:spPr bwMode="auto">
          <a:xfrm>
            <a:off x="8008938" y="2708275"/>
            <a:ext cx="0" cy="1422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4" name="AutoShape 57"/>
          <p:cNvSpPr>
            <a:spLocks noChangeAspect="1" noChangeArrowheads="1" noTextEdit="1"/>
          </p:cNvSpPr>
          <p:nvPr/>
        </p:nvSpPr>
        <p:spPr bwMode="auto">
          <a:xfrm>
            <a:off x="2474913" y="3294063"/>
            <a:ext cx="941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95" name="Freeform 58"/>
          <p:cNvSpPr>
            <a:spLocks/>
          </p:cNvSpPr>
          <p:nvPr/>
        </p:nvSpPr>
        <p:spPr bwMode="auto">
          <a:xfrm>
            <a:off x="2957513" y="3294063"/>
            <a:ext cx="246062" cy="584200"/>
          </a:xfrm>
          <a:custGeom>
            <a:avLst/>
            <a:gdLst>
              <a:gd name="T0" fmla="*/ 2147483647 w 621"/>
              <a:gd name="T1" fmla="*/ 2147483647 h 1471"/>
              <a:gd name="T2" fmla="*/ 2147483647 w 621"/>
              <a:gd name="T3" fmla="*/ 2147483647 h 1471"/>
              <a:gd name="T4" fmla="*/ 2147483647 w 621"/>
              <a:gd name="T5" fmla="*/ 2147483647 h 1471"/>
              <a:gd name="T6" fmla="*/ 2147483647 w 621"/>
              <a:gd name="T7" fmla="*/ 2147483647 h 1471"/>
              <a:gd name="T8" fmla="*/ 2147483647 w 621"/>
              <a:gd name="T9" fmla="*/ 2147483647 h 1471"/>
              <a:gd name="T10" fmla="*/ 2147483647 w 621"/>
              <a:gd name="T11" fmla="*/ 2147483647 h 1471"/>
              <a:gd name="T12" fmla="*/ 2147483647 w 621"/>
              <a:gd name="T13" fmla="*/ 2147483647 h 1471"/>
              <a:gd name="T14" fmla="*/ 2147483647 w 621"/>
              <a:gd name="T15" fmla="*/ 2147483647 h 1471"/>
              <a:gd name="T16" fmla="*/ 2147483647 w 621"/>
              <a:gd name="T17" fmla="*/ 2147483647 h 1471"/>
              <a:gd name="T18" fmla="*/ 2147483647 w 621"/>
              <a:gd name="T19" fmla="*/ 2147483647 h 1471"/>
              <a:gd name="T20" fmla="*/ 2147483647 w 621"/>
              <a:gd name="T21" fmla="*/ 2147483647 h 1471"/>
              <a:gd name="T22" fmla="*/ 2147483647 w 621"/>
              <a:gd name="T23" fmla="*/ 2147483647 h 1471"/>
              <a:gd name="T24" fmla="*/ 2147483647 w 621"/>
              <a:gd name="T25" fmla="*/ 2147483647 h 1471"/>
              <a:gd name="T26" fmla="*/ 2147483647 w 621"/>
              <a:gd name="T27" fmla="*/ 2147483647 h 1471"/>
              <a:gd name="T28" fmla="*/ 2147483647 w 621"/>
              <a:gd name="T29" fmla="*/ 2147483647 h 1471"/>
              <a:gd name="T30" fmla="*/ 2147483647 w 621"/>
              <a:gd name="T31" fmla="*/ 2147483647 h 1471"/>
              <a:gd name="T32" fmla="*/ 2147483647 w 621"/>
              <a:gd name="T33" fmla="*/ 2147483647 h 1471"/>
              <a:gd name="T34" fmla="*/ 2147483647 w 621"/>
              <a:gd name="T35" fmla="*/ 2147483647 h 1471"/>
              <a:gd name="T36" fmla="*/ 2147483647 w 621"/>
              <a:gd name="T37" fmla="*/ 2147483647 h 1471"/>
              <a:gd name="T38" fmla="*/ 2147483647 w 621"/>
              <a:gd name="T39" fmla="*/ 2147483647 h 1471"/>
              <a:gd name="T40" fmla="*/ 2147483647 w 621"/>
              <a:gd name="T41" fmla="*/ 2147483647 h 1471"/>
              <a:gd name="T42" fmla="*/ 2147483647 w 621"/>
              <a:gd name="T43" fmla="*/ 2147483647 h 1471"/>
              <a:gd name="T44" fmla="*/ 2147483647 w 621"/>
              <a:gd name="T45" fmla="*/ 2147483647 h 1471"/>
              <a:gd name="T46" fmla="*/ 2147483647 w 621"/>
              <a:gd name="T47" fmla="*/ 2147483647 h 1471"/>
              <a:gd name="T48" fmla="*/ 2147483647 w 621"/>
              <a:gd name="T49" fmla="*/ 2147483647 h 1471"/>
              <a:gd name="T50" fmla="*/ 2147483647 w 621"/>
              <a:gd name="T51" fmla="*/ 2147483647 h 1471"/>
              <a:gd name="T52" fmla="*/ 2147483647 w 621"/>
              <a:gd name="T53" fmla="*/ 2147483647 h 1471"/>
              <a:gd name="T54" fmla="*/ 2147483647 w 621"/>
              <a:gd name="T55" fmla="*/ 2147483647 h 1471"/>
              <a:gd name="T56" fmla="*/ 2147483647 w 621"/>
              <a:gd name="T57" fmla="*/ 2147483647 h 1471"/>
              <a:gd name="T58" fmla="*/ 2147483647 w 621"/>
              <a:gd name="T59" fmla="*/ 2147483647 h 1471"/>
              <a:gd name="T60" fmla="*/ 2147483647 w 621"/>
              <a:gd name="T61" fmla="*/ 2147483647 h 1471"/>
              <a:gd name="T62" fmla="*/ 2147483647 w 621"/>
              <a:gd name="T63" fmla="*/ 2147483647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1"/>
              <a:gd name="T97" fmla="*/ 0 h 1471"/>
              <a:gd name="T98" fmla="*/ 621 w 621"/>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1" h="1471">
                <a:moveTo>
                  <a:pt x="309" y="1471"/>
                </a:moveTo>
                <a:lnTo>
                  <a:pt x="341" y="1467"/>
                </a:lnTo>
                <a:lnTo>
                  <a:pt x="372" y="1457"/>
                </a:lnTo>
                <a:lnTo>
                  <a:pt x="402" y="1438"/>
                </a:lnTo>
                <a:lnTo>
                  <a:pt x="431" y="1413"/>
                </a:lnTo>
                <a:lnTo>
                  <a:pt x="458" y="1382"/>
                </a:lnTo>
                <a:lnTo>
                  <a:pt x="483" y="1346"/>
                </a:lnTo>
                <a:lnTo>
                  <a:pt x="507" y="1303"/>
                </a:lnTo>
                <a:lnTo>
                  <a:pt x="530" y="1255"/>
                </a:lnTo>
                <a:lnTo>
                  <a:pt x="549" y="1203"/>
                </a:lnTo>
                <a:lnTo>
                  <a:pt x="568" y="1147"/>
                </a:lnTo>
                <a:lnTo>
                  <a:pt x="583" y="1086"/>
                </a:lnTo>
                <a:lnTo>
                  <a:pt x="596" y="1023"/>
                </a:lnTo>
                <a:lnTo>
                  <a:pt x="606" y="955"/>
                </a:lnTo>
                <a:lnTo>
                  <a:pt x="615" y="885"/>
                </a:lnTo>
                <a:lnTo>
                  <a:pt x="619" y="812"/>
                </a:lnTo>
                <a:lnTo>
                  <a:pt x="621" y="737"/>
                </a:lnTo>
                <a:lnTo>
                  <a:pt x="619" y="661"/>
                </a:lnTo>
                <a:lnTo>
                  <a:pt x="615" y="589"/>
                </a:lnTo>
                <a:lnTo>
                  <a:pt x="606" y="517"/>
                </a:lnTo>
                <a:lnTo>
                  <a:pt x="596" y="450"/>
                </a:lnTo>
                <a:lnTo>
                  <a:pt x="583" y="386"/>
                </a:lnTo>
                <a:lnTo>
                  <a:pt x="568" y="325"/>
                </a:lnTo>
                <a:lnTo>
                  <a:pt x="549" y="268"/>
                </a:lnTo>
                <a:lnTo>
                  <a:pt x="530" y="216"/>
                </a:lnTo>
                <a:lnTo>
                  <a:pt x="507" y="168"/>
                </a:lnTo>
                <a:lnTo>
                  <a:pt x="483" y="126"/>
                </a:lnTo>
                <a:lnTo>
                  <a:pt x="458" y="89"/>
                </a:lnTo>
                <a:lnTo>
                  <a:pt x="431" y="58"/>
                </a:lnTo>
                <a:lnTo>
                  <a:pt x="402" y="33"/>
                </a:lnTo>
                <a:lnTo>
                  <a:pt x="372" y="15"/>
                </a:lnTo>
                <a:lnTo>
                  <a:pt x="341" y="4"/>
                </a:lnTo>
                <a:lnTo>
                  <a:pt x="309" y="0"/>
                </a:lnTo>
                <a:lnTo>
                  <a:pt x="278" y="4"/>
                </a:lnTo>
                <a:lnTo>
                  <a:pt x="247" y="15"/>
                </a:lnTo>
                <a:lnTo>
                  <a:pt x="218" y="33"/>
                </a:lnTo>
                <a:lnTo>
                  <a:pt x="189" y="58"/>
                </a:lnTo>
                <a:lnTo>
                  <a:pt x="162" y="89"/>
                </a:lnTo>
                <a:lnTo>
                  <a:pt x="137" y="126"/>
                </a:lnTo>
                <a:lnTo>
                  <a:pt x="113" y="168"/>
                </a:lnTo>
                <a:lnTo>
                  <a:pt x="91" y="216"/>
                </a:lnTo>
                <a:lnTo>
                  <a:pt x="71" y="268"/>
                </a:lnTo>
                <a:lnTo>
                  <a:pt x="53" y="325"/>
                </a:lnTo>
                <a:lnTo>
                  <a:pt x="37" y="386"/>
                </a:lnTo>
                <a:lnTo>
                  <a:pt x="24" y="450"/>
                </a:lnTo>
                <a:lnTo>
                  <a:pt x="14" y="517"/>
                </a:lnTo>
                <a:lnTo>
                  <a:pt x="6" y="589"/>
                </a:lnTo>
                <a:lnTo>
                  <a:pt x="1" y="661"/>
                </a:lnTo>
                <a:lnTo>
                  <a:pt x="0" y="737"/>
                </a:lnTo>
                <a:lnTo>
                  <a:pt x="1" y="812"/>
                </a:lnTo>
                <a:lnTo>
                  <a:pt x="6" y="885"/>
                </a:lnTo>
                <a:lnTo>
                  <a:pt x="14" y="955"/>
                </a:lnTo>
                <a:lnTo>
                  <a:pt x="24" y="1023"/>
                </a:lnTo>
                <a:lnTo>
                  <a:pt x="37" y="1086"/>
                </a:lnTo>
                <a:lnTo>
                  <a:pt x="53" y="1147"/>
                </a:lnTo>
                <a:lnTo>
                  <a:pt x="71" y="1203"/>
                </a:lnTo>
                <a:lnTo>
                  <a:pt x="91" y="1255"/>
                </a:lnTo>
                <a:lnTo>
                  <a:pt x="113" y="1303"/>
                </a:lnTo>
                <a:lnTo>
                  <a:pt x="137" y="1346"/>
                </a:lnTo>
                <a:lnTo>
                  <a:pt x="162" y="1382"/>
                </a:lnTo>
                <a:lnTo>
                  <a:pt x="189" y="1413"/>
                </a:lnTo>
                <a:lnTo>
                  <a:pt x="218" y="1438"/>
                </a:lnTo>
                <a:lnTo>
                  <a:pt x="247" y="1457"/>
                </a:lnTo>
                <a:lnTo>
                  <a:pt x="278" y="1467"/>
                </a:lnTo>
                <a:lnTo>
                  <a:pt x="309" y="147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6" name="Freeform 59"/>
          <p:cNvSpPr>
            <a:spLocks/>
          </p:cNvSpPr>
          <p:nvPr/>
        </p:nvSpPr>
        <p:spPr bwMode="auto">
          <a:xfrm>
            <a:off x="2525713" y="3294063"/>
            <a:ext cx="247650" cy="584200"/>
          </a:xfrm>
          <a:custGeom>
            <a:avLst/>
            <a:gdLst>
              <a:gd name="T0" fmla="*/ 2147483647 w 622"/>
              <a:gd name="T1" fmla="*/ 2147483647 h 1471"/>
              <a:gd name="T2" fmla="*/ 2147483647 w 622"/>
              <a:gd name="T3" fmla="*/ 2147483647 h 1471"/>
              <a:gd name="T4" fmla="*/ 2147483647 w 622"/>
              <a:gd name="T5" fmla="*/ 2147483647 h 1471"/>
              <a:gd name="T6" fmla="*/ 2147483647 w 622"/>
              <a:gd name="T7" fmla="*/ 2147483647 h 1471"/>
              <a:gd name="T8" fmla="*/ 2147483647 w 622"/>
              <a:gd name="T9" fmla="*/ 2147483647 h 1471"/>
              <a:gd name="T10" fmla="*/ 2147483647 w 622"/>
              <a:gd name="T11" fmla="*/ 2147483647 h 1471"/>
              <a:gd name="T12" fmla="*/ 2147483647 w 622"/>
              <a:gd name="T13" fmla="*/ 2147483647 h 1471"/>
              <a:gd name="T14" fmla="*/ 2147483647 w 622"/>
              <a:gd name="T15" fmla="*/ 2147483647 h 1471"/>
              <a:gd name="T16" fmla="*/ 2147483647 w 622"/>
              <a:gd name="T17" fmla="*/ 2147483647 h 1471"/>
              <a:gd name="T18" fmla="*/ 2147483647 w 622"/>
              <a:gd name="T19" fmla="*/ 2147483647 h 1471"/>
              <a:gd name="T20" fmla="*/ 2147483647 w 622"/>
              <a:gd name="T21" fmla="*/ 2147483647 h 1471"/>
              <a:gd name="T22" fmla="*/ 2147483647 w 622"/>
              <a:gd name="T23" fmla="*/ 2147483647 h 1471"/>
              <a:gd name="T24" fmla="*/ 2147483647 w 622"/>
              <a:gd name="T25" fmla="*/ 2147483647 h 1471"/>
              <a:gd name="T26" fmla="*/ 2147483647 w 622"/>
              <a:gd name="T27" fmla="*/ 2147483647 h 1471"/>
              <a:gd name="T28" fmla="*/ 2147483647 w 622"/>
              <a:gd name="T29" fmla="*/ 2147483647 h 1471"/>
              <a:gd name="T30" fmla="*/ 2147483647 w 622"/>
              <a:gd name="T31" fmla="*/ 2147483647 h 1471"/>
              <a:gd name="T32" fmla="*/ 2147483647 w 622"/>
              <a:gd name="T33" fmla="*/ 2147483647 h 1471"/>
              <a:gd name="T34" fmla="*/ 2147483647 w 622"/>
              <a:gd name="T35" fmla="*/ 2147483647 h 1471"/>
              <a:gd name="T36" fmla="*/ 2147483647 w 622"/>
              <a:gd name="T37" fmla="*/ 2147483647 h 1471"/>
              <a:gd name="T38" fmla="*/ 2147483647 w 622"/>
              <a:gd name="T39" fmla="*/ 2147483647 h 1471"/>
              <a:gd name="T40" fmla="*/ 2147483647 w 622"/>
              <a:gd name="T41" fmla="*/ 2147483647 h 1471"/>
              <a:gd name="T42" fmla="*/ 2147483647 w 622"/>
              <a:gd name="T43" fmla="*/ 2147483647 h 1471"/>
              <a:gd name="T44" fmla="*/ 2147483647 w 622"/>
              <a:gd name="T45" fmla="*/ 2147483647 h 1471"/>
              <a:gd name="T46" fmla="*/ 2147483647 w 622"/>
              <a:gd name="T47" fmla="*/ 2147483647 h 1471"/>
              <a:gd name="T48" fmla="*/ 2147483647 w 622"/>
              <a:gd name="T49" fmla="*/ 2147483647 h 1471"/>
              <a:gd name="T50" fmla="*/ 2147483647 w 622"/>
              <a:gd name="T51" fmla="*/ 2147483647 h 1471"/>
              <a:gd name="T52" fmla="*/ 2147483647 w 622"/>
              <a:gd name="T53" fmla="*/ 2147483647 h 1471"/>
              <a:gd name="T54" fmla="*/ 2147483647 w 622"/>
              <a:gd name="T55" fmla="*/ 2147483647 h 1471"/>
              <a:gd name="T56" fmla="*/ 2147483647 w 622"/>
              <a:gd name="T57" fmla="*/ 2147483647 h 1471"/>
              <a:gd name="T58" fmla="*/ 2147483647 w 622"/>
              <a:gd name="T59" fmla="*/ 2147483647 h 1471"/>
              <a:gd name="T60" fmla="*/ 2147483647 w 622"/>
              <a:gd name="T61" fmla="*/ 2147483647 h 1471"/>
              <a:gd name="T62" fmla="*/ 2147483647 w 622"/>
              <a:gd name="T63" fmla="*/ 2147483647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2"/>
              <a:gd name="T97" fmla="*/ 0 h 1471"/>
              <a:gd name="T98" fmla="*/ 622 w 622"/>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2" h="1471">
                <a:moveTo>
                  <a:pt x="311" y="1471"/>
                </a:moveTo>
                <a:lnTo>
                  <a:pt x="342" y="1467"/>
                </a:lnTo>
                <a:lnTo>
                  <a:pt x="374" y="1457"/>
                </a:lnTo>
                <a:lnTo>
                  <a:pt x="404" y="1438"/>
                </a:lnTo>
                <a:lnTo>
                  <a:pt x="432" y="1413"/>
                </a:lnTo>
                <a:lnTo>
                  <a:pt x="459" y="1382"/>
                </a:lnTo>
                <a:lnTo>
                  <a:pt x="485" y="1346"/>
                </a:lnTo>
                <a:lnTo>
                  <a:pt x="509" y="1303"/>
                </a:lnTo>
                <a:lnTo>
                  <a:pt x="530" y="1255"/>
                </a:lnTo>
                <a:lnTo>
                  <a:pt x="551" y="1203"/>
                </a:lnTo>
                <a:lnTo>
                  <a:pt x="569" y="1147"/>
                </a:lnTo>
                <a:lnTo>
                  <a:pt x="585" y="1086"/>
                </a:lnTo>
                <a:lnTo>
                  <a:pt x="598" y="1023"/>
                </a:lnTo>
                <a:lnTo>
                  <a:pt x="608" y="955"/>
                </a:lnTo>
                <a:lnTo>
                  <a:pt x="616" y="885"/>
                </a:lnTo>
                <a:lnTo>
                  <a:pt x="621" y="812"/>
                </a:lnTo>
                <a:lnTo>
                  <a:pt x="622" y="737"/>
                </a:lnTo>
                <a:lnTo>
                  <a:pt x="621" y="661"/>
                </a:lnTo>
                <a:lnTo>
                  <a:pt x="616" y="589"/>
                </a:lnTo>
                <a:lnTo>
                  <a:pt x="608" y="517"/>
                </a:lnTo>
                <a:lnTo>
                  <a:pt x="598" y="450"/>
                </a:lnTo>
                <a:lnTo>
                  <a:pt x="585" y="386"/>
                </a:lnTo>
                <a:lnTo>
                  <a:pt x="569" y="325"/>
                </a:lnTo>
                <a:lnTo>
                  <a:pt x="551" y="268"/>
                </a:lnTo>
                <a:lnTo>
                  <a:pt x="530" y="216"/>
                </a:lnTo>
                <a:lnTo>
                  <a:pt x="509" y="168"/>
                </a:lnTo>
                <a:lnTo>
                  <a:pt x="485" y="126"/>
                </a:lnTo>
                <a:lnTo>
                  <a:pt x="459" y="89"/>
                </a:lnTo>
                <a:lnTo>
                  <a:pt x="432" y="58"/>
                </a:lnTo>
                <a:lnTo>
                  <a:pt x="404" y="33"/>
                </a:lnTo>
                <a:lnTo>
                  <a:pt x="374" y="15"/>
                </a:lnTo>
                <a:lnTo>
                  <a:pt x="342" y="4"/>
                </a:lnTo>
                <a:lnTo>
                  <a:pt x="311" y="0"/>
                </a:lnTo>
                <a:lnTo>
                  <a:pt x="280" y="4"/>
                </a:lnTo>
                <a:lnTo>
                  <a:pt x="248" y="15"/>
                </a:lnTo>
                <a:lnTo>
                  <a:pt x="218" y="33"/>
                </a:lnTo>
                <a:lnTo>
                  <a:pt x="189" y="58"/>
                </a:lnTo>
                <a:lnTo>
                  <a:pt x="163" y="89"/>
                </a:lnTo>
                <a:lnTo>
                  <a:pt x="137" y="126"/>
                </a:lnTo>
                <a:lnTo>
                  <a:pt x="113" y="168"/>
                </a:lnTo>
                <a:lnTo>
                  <a:pt x="90" y="216"/>
                </a:lnTo>
                <a:lnTo>
                  <a:pt x="71" y="268"/>
                </a:lnTo>
                <a:lnTo>
                  <a:pt x="53" y="325"/>
                </a:lnTo>
                <a:lnTo>
                  <a:pt x="37" y="386"/>
                </a:lnTo>
                <a:lnTo>
                  <a:pt x="24" y="450"/>
                </a:lnTo>
                <a:lnTo>
                  <a:pt x="14" y="517"/>
                </a:lnTo>
                <a:lnTo>
                  <a:pt x="6" y="589"/>
                </a:lnTo>
                <a:lnTo>
                  <a:pt x="1" y="661"/>
                </a:lnTo>
                <a:lnTo>
                  <a:pt x="0" y="737"/>
                </a:lnTo>
                <a:lnTo>
                  <a:pt x="1" y="812"/>
                </a:lnTo>
                <a:lnTo>
                  <a:pt x="6" y="885"/>
                </a:lnTo>
                <a:lnTo>
                  <a:pt x="14" y="955"/>
                </a:lnTo>
                <a:lnTo>
                  <a:pt x="24" y="1023"/>
                </a:lnTo>
                <a:lnTo>
                  <a:pt x="37" y="1086"/>
                </a:lnTo>
                <a:lnTo>
                  <a:pt x="53" y="1147"/>
                </a:lnTo>
                <a:lnTo>
                  <a:pt x="71" y="1203"/>
                </a:lnTo>
                <a:lnTo>
                  <a:pt x="90" y="1255"/>
                </a:lnTo>
                <a:lnTo>
                  <a:pt x="113" y="1303"/>
                </a:lnTo>
                <a:lnTo>
                  <a:pt x="137" y="1346"/>
                </a:lnTo>
                <a:lnTo>
                  <a:pt x="163" y="1382"/>
                </a:lnTo>
                <a:lnTo>
                  <a:pt x="189" y="1413"/>
                </a:lnTo>
                <a:lnTo>
                  <a:pt x="218" y="1438"/>
                </a:lnTo>
                <a:lnTo>
                  <a:pt x="248" y="1457"/>
                </a:lnTo>
                <a:lnTo>
                  <a:pt x="280" y="1467"/>
                </a:lnTo>
                <a:lnTo>
                  <a:pt x="311" y="147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7" name="Freeform 60"/>
          <p:cNvSpPr>
            <a:spLocks/>
          </p:cNvSpPr>
          <p:nvPr/>
        </p:nvSpPr>
        <p:spPr bwMode="auto">
          <a:xfrm>
            <a:off x="2474913" y="3546475"/>
            <a:ext cx="122237" cy="90488"/>
          </a:xfrm>
          <a:custGeom>
            <a:avLst/>
            <a:gdLst>
              <a:gd name="T0" fmla="*/ 2147483647 w 306"/>
              <a:gd name="T1" fmla="*/ 2147483647 h 229"/>
              <a:gd name="T2" fmla="*/ 2147483647 w 306"/>
              <a:gd name="T3" fmla="*/ 2147483647 h 229"/>
              <a:gd name="T4" fmla="*/ 2147483647 w 306"/>
              <a:gd name="T5" fmla="*/ 2147483647 h 229"/>
              <a:gd name="T6" fmla="*/ 2147483647 w 306"/>
              <a:gd name="T7" fmla="*/ 2147483647 h 229"/>
              <a:gd name="T8" fmla="*/ 2147483647 w 306"/>
              <a:gd name="T9" fmla="*/ 2147483647 h 229"/>
              <a:gd name="T10" fmla="*/ 2147483647 w 306"/>
              <a:gd name="T11" fmla="*/ 2147483647 h 229"/>
              <a:gd name="T12" fmla="*/ 2147483647 w 306"/>
              <a:gd name="T13" fmla="*/ 2147483647 h 229"/>
              <a:gd name="T14" fmla="*/ 2147483647 w 306"/>
              <a:gd name="T15" fmla="*/ 2147483647 h 229"/>
              <a:gd name="T16" fmla="*/ 2147483647 w 306"/>
              <a:gd name="T17" fmla="*/ 2147483647 h 229"/>
              <a:gd name="T18" fmla="*/ 0 w 306"/>
              <a:gd name="T19" fmla="*/ 2147483647 h 229"/>
              <a:gd name="T20" fmla="*/ 0 w 306"/>
              <a:gd name="T21" fmla="*/ 2147483647 h 229"/>
              <a:gd name="T22" fmla="*/ 2147483647 w 306"/>
              <a:gd name="T23" fmla="*/ 2147483647 h 229"/>
              <a:gd name="T24" fmla="*/ 2147483647 w 306"/>
              <a:gd name="T25" fmla="*/ 2147483647 h 229"/>
              <a:gd name="T26" fmla="*/ 2147483647 w 306"/>
              <a:gd name="T27" fmla="*/ 2147483647 h 229"/>
              <a:gd name="T28" fmla="*/ 2147483647 w 306"/>
              <a:gd name="T29" fmla="*/ 2147483647 h 229"/>
              <a:gd name="T30" fmla="*/ 2147483647 w 306"/>
              <a:gd name="T31" fmla="*/ 2147483647 h 229"/>
              <a:gd name="T32" fmla="*/ 2147483647 w 306"/>
              <a:gd name="T33" fmla="*/ 2147483647 h 229"/>
              <a:gd name="T34" fmla="*/ 2147483647 w 306"/>
              <a:gd name="T35" fmla="*/ 2147483647 h 229"/>
              <a:gd name="T36" fmla="*/ 2147483647 w 306"/>
              <a:gd name="T37" fmla="*/ 0 h 229"/>
              <a:gd name="T38" fmla="*/ 2147483647 w 306"/>
              <a:gd name="T39" fmla="*/ 0 h 229"/>
              <a:gd name="T40" fmla="*/ 2147483647 w 306"/>
              <a:gd name="T41" fmla="*/ 2147483647 h 229"/>
              <a:gd name="T42" fmla="*/ 2147483647 w 306"/>
              <a:gd name="T43" fmla="*/ 2147483647 h 229"/>
              <a:gd name="T44" fmla="*/ 2147483647 w 306"/>
              <a:gd name="T45" fmla="*/ 2147483647 h 229"/>
              <a:gd name="T46" fmla="*/ 2147483647 w 306"/>
              <a:gd name="T47" fmla="*/ 2147483647 h 229"/>
              <a:gd name="T48" fmla="*/ 2147483647 w 306"/>
              <a:gd name="T49" fmla="*/ 2147483647 h 229"/>
              <a:gd name="T50" fmla="*/ 2147483647 w 306"/>
              <a:gd name="T51" fmla="*/ 2147483647 h 229"/>
              <a:gd name="T52" fmla="*/ 2147483647 w 306"/>
              <a:gd name="T53" fmla="*/ 2147483647 h 229"/>
              <a:gd name="T54" fmla="*/ 2147483647 w 306"/>
              <a:gd name="T55" fmla="*/ 2147483647 h 2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6"/>
              <a:gd name="T85" fmla="*/ 0 h 229"/>
              <a:gd name="T86" fmla="*/ 306 w 306"/>
              <a:gd name="T87" fmla="*/ 229 h 22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6" h="229">
                <a:moveTo>
                  <a:pt x="248" y="229"/>
                </a:moveTo>
                <a:lnTo>
                  <a:pt x="95" y="229"/>
                </a:lnTo>
                <a:lnTo>
                  <a:pt x="76" y="228"/>
                </a:lnTo>
                <a:lnTo>
                  <a:pt x="58" y="223"/>
                </a:lnTo>
                <a:lnTo>
                  <a:pt x="42" y="217"/>
                </a:lnTo>
                <a:lnTo>
                  <a:pt x="28" y="208"/>
                </a:lnTo>
                <a:lnTo>
                  <a:pt x="16" y="197"/>
                </a:lnTo>
                <a:lnTo>
                  <a:pt x="7" y="184"/>
                </a:lnTo>
                <a:lnTo>
                  <a:pt x="2" y="170"/>
                </a:lnTo>
                <a:lnTo>
                  <a:pt x="0" y="155"/>
                </a:lnTo>
                <a:lnTo>
                  <a:pt x="0" y="75"/>
                </a:lnTo>
                <a:lnTo>
                  <a:pt x="2" y="59"/>
                </a:lnTo>
                <a:lnTo>
                  <a:pt x="7" y="46"/>
                </a:lnTo>
                <a:lnTo>
                  <a:pt x="16" y="33"/>
                </a:lnTo>
                <a:lnTo>
                  <a:pt x="28" y="22"/>
                </a:lnTo>
                <a:lnTo>
                  <a:pt x="42" y="12"/>
                </a:lnTo>
                <a:lnTo>
                  <a:pt x="58" y="6"/>
                </a:lnTo>
                <a:lnTo>
                  <a:pt x="76" y="2"/>
                </a:lnTo>
                <a:lnTo>
                  <a:pt x="95" y="0"/>
                </a:lnTo>
                <a:lnTo>
                  <a:pt x="248" y="0"/>
                </a:lnTo>
                <a:lnTo>
                  <a:pt x="277" y="10"/>
                </a:lnTo>
                <a:lnTo>
                  <a:pt x="297" y="37"/>
                </a:lnTo>
                <a:lnTo>
                  <a:pt x="305" y="73"/>
                </a:lnTo>
                <a:lnTo>
                  <a:pt x="306" y="115"/>
                </a:lnTo>
                <a:lnTo>
                  <a:pt x="300" y="157"/>
                </a:lnTo>
                <a:lnTo>
                  <a:pt x="288" y="193"/>
                </a:lnTo>
                <a:lnTo>
                  <a:pt x="270" y="220"/>
                </a:lnTo>
                <a:lnTo>
                  <a:pt x="248" y="2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8" name="Freeform 61"/>
          <p:cNvSpPr>
            <a:spLocks/>
          </p:cNvSpPr>
          <p:nvPr/>
        </p:nvSpPr>
        <p:spPr bwMode="auto">
          <a:xfrm>
            <a:off x="2597150" y="3455988"/>
            <a:ext cx="109538" cy="257175"/>
          </a:xfrm>
          <a:custGeom>
            <a:avLst/>
            <a:gdLst>
              <a:gd name="T0" fmla="*/ 0 w 274"/>
              <a:gd name="T1" fmla="*/ 0 h 646"/>
              <a:gd name="T2" fmla="*/ 2147483647 w 274"/>
              <a:gd name="T3" fmla="*/ 0 h 646"/>
              <a:gd name="T4" fmla="*/ 2147483647 w 274"/>
              <a:gd name="T5" fmla="*/ 2147483647 h 646"/>
              <a:gd name="T6" fmla="*/ 2147483647 w 274"/>
              <a:gd name="T7" fmla="*/ 2147483647 h 646"/>
              <a:gd name="T8" fmla="*/ 2147483647 w 274"/>
              <a:gd name="T9" fmla="*/ 2147483647 h 646"/>
              <a:gd name="T10" fmla="*/ 2147483647 w 274"/>
              <a:gd name="T11" fmla="*/ 2147483647 h 646"/>
              <a:gd name="T12" fmla="*/ 2147483647 w 274"/>
              <a:gd name="T13" fmla="*/ 2147483647 h 646"/>
              <a:gd name="T14" fmla="*/ 2147483647 w 274"/>
              <a:gd name="T15" fmla="*/ 2147483647 h 646"/>
              <a:gd name="T16" fmla="*/ 2147483647 w 274"/>
              <a:gd name="T17" fmla="*/ 2147483647 h 646"/>
              <a:gd name="T18" fmla="*/ 2147483647 w 274"/>
              <a:gd name="T19" fmla="*/ 2147483647 h 646"/>
              <a:gd name="T20" fmla="*/ 2147483647 w 274"/>
              <a:gd name="T21" fmla="*/ 2147483647 h 646"/>
              <a:gd name="T22" fmla="*/ 2147483647 w 274"/>
              <a:gd name="T23" fmla="*/ 2147483647 h 646"/>
              <a:gd name="T24" fmla="*/ 2147483647 w 274"/>
              <a:gd name="T25" fmla="*/ 2147483647 h 646"/>
              <a:gd name="T26" fmla="*/ 2147483647 w 274"/>
              <a:gd name="T27" fmla="*/ 2147483647 h 646"/>
              <a:gd name="T28" fmla="*/ 2147483647 w 274"/>
              <a:gd name="T29" fmla="*/ 2147483647 h 646"/>
              <a:gd name="T30" fmla="*/ 2147483647 w 274"/>
              <a:gd name="T31" fmla="*/ 2147483647 h 646"/>
              <a:gd name="T32" fmla="*/ 2147483647 w 274"/>
              <a:gd name="T33" fmla="*/ 2147483647 h 646"/>
              <a:gd name="T34" fmla="*/ 2147483647 w 274"/>
              <a:gd name="T35" fmla="*/ 2147483647 h 646"/>
              <a:gd name="T36" fmla="*/ 2147483647 w 274"/>
              <a:gd name="T37" fmla="*/ 2147483647 h 646"/>
              <a:gd name="T38" fmla="*/ 2147483647 w 274"/>
              <a:gd name="T39" fmla="*/ 2147483647 h 646"/>
              <a:gd name="T40" fmla="*/ 2147483647 w 274"/>
              <a:gd name="T41" fmla="*/ 2147483647 h 646"/>
              <a:gd name="T42" fmla="*/ 2147483647 w 274"/>
              <a:gd name="T43" fmla="*/ 2147483647 h 646"/>
              <a:gd name="T44" fmla="*/ 0 w 274"/>
              <a:gd name="T45" fmla="*/ 2147483647 h 646"/>
              <a:gd name="T46" fmla="*/ 2147483647 w 274"/>
              <a:gd name="T47" fmla="*/ 2147483647 h 646"/>
              <a:gd name="T48" fmla="*/ 2147483647 w 274"/>
              <a:gd name="T49" fmla="*/ 2147483647 h 646"/>
              <a:gd name="T50" fmla="*/ 2147483647 w 274"/>
              <a:gd name="T51" fmla="*/ 2147483647 h 646"/>
              <a:gd name="T52" fmla="*/ 2147483647 w 274"/>
              <a:gd name="T53" fmla="*/ 2147483647 h 646"/>
              <a:gd name="T54" fmla="*/ 2147483647 w 274"/>
              <a:gd name="T55" fmla="*/ 2147483647 h 646"/>
              <a:gd name="T56" fmla="*/ 2147483647 w 274"/>
              <a:gd name="T57" fmla="*/ 2147483647 h 646"/>
              <a:gd name="T58" fmla="*/ 2147483647 w 274"/>
              <a:gd name="T59" fmla="*/ 2147483647 h 646"/>
              <a:gd name="T60" fmla="*/ 2147483647 w 274"/>
              <a:gd name="T61" fmla="*/ 2147483647 h 646"/>
              <a:gd name="T62" fmla="*/ 2147483647 w 274"/>
              <a:gd name="T63" fmla="*/ 2147483647 h 646"/>
              <a:gd name="T64" fmla="*/ 2147483647 w 274"/>
              <a:gd name="T65" fmla="*/ 2147483647 h 646"/>
              <a:gd name="T66" fmla="*/ 2147483647 w 274"/>
              <a:gd name="T67" fmla="*/ 2147483647 h 646"/>
              <a:gd name="T68" fmla="*/ 2147483647 w 274"/>
              <a:gd name="T69" fmla="*/ 2147483647 h 646"/>
              <a:gd name="T70" fmla="*/ 2147483647 w 274"/>
              <a:gd name="T71" fmla="*/ 2147483647 h 646"/>
              <a:gd name="T72" fmla="*/ 2147483647 w 274"/>
              <a:gd name="T73" fmla="*/ 2147483647 h 646"/>
              <a:gd name="T74" fmla="*/ 2147483647 w 274"/>
              <a:gd name="T75" fmla="*/ 2147483647 h 646"/>
              <a:gd name="T76" fmla="*/ 0 w 274"/>
              <a:gd name="T77" fmla="*/ 0 h 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4"/>
              <a:gd name="T118" fmla="*/ 0 h 646"/>
              <a:gd name="T119" fmla="*/ 274 w 274"/>
              <a:gd name="T120" fmla="*/ 646 h 6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4" h="646">
                <a:moveTo>
                  <a:pt x="0" y="0"/>
                </a:moveTo>
                <a:lnTo>
                  <a:pt x="158" y="0"/>
                </a:lnTo>
                <a:lnTo>
                  <a:pt x="170" y="1"/>
                </a:lnTo>
                <a:lnTo>
                  <a:pt x="181" y="6"/>
                </a:lnTo>
                <a:lnTo>
                  <a:pt x="192" y="14"/>
                </a:lnTo>
                <a:lnTo>
                  <a:pt x="203" y="25"/>
                </a:lnTo>
                <a:lnTo>
                  <a:pt x="212" y="38"/>
                </a:lnTo>
                <a:lnTo>
                  <a:pt x="222" y="55"/>
                </a:lnTo>
                <a:lnTo>
                  <a:pt x="231" y="73"/>
                </a:lnTo>
                <a:lnTo>
                  <a:pt x="240" y="94"/>
                </a:lnTo>
                <a:lnTo>
                  <a:pt x="254" y="142"/>
                </a:lnTo>
                <a:lnTo>
                  <a:pt x="264" y="198"/>
                </a:lnTo>
                <a:lnTo>
                  <a:pt x="271" y="258"/>
                </a:lnTo>
                <a:lnTo>
                  <a:pt x="274" y="323"/>
                </a:lnTo>
                <a:lnTo>
                  <a:pt x="271" y="388"/>
                </a:lnTo>
                <a:lnTo>
                  <a:pt x="264" y="448"/>
                </a:lnTo>
                <a:lnTo>
                  <a:pt x="254" y="504"/>
                </a:lnTo>
                <a:lnTo>
                  <a:pt x="240" y="551"/>
                </a:lnTo>
                <a:lnTo>
                  <a:pt x="223" y="591"/>
                </a:lnTo>
                <a:lnTo>
                  <a:pt x="203" y="621"/>
                </a:lnTo>
                <a:lnTo>
                  <a:pt x="181" y="640"/>
                </a:lnTo>
                <a:lnTo>
                  <a:pt x="158" y="646"/>
                </a:lnTo>
                <a:lnTo>
                  <a:pt x="0" y="646"/>
                </a:lnTo>
                <a:lnTo>
                  <a:pt x="23" y="640"/>
                </a:lnTo>
                <a:lnTo>
                  <a:pt x="45" y="621"/>
                </a:lnTo>
                <a:lnTo>
                  <a:pt x="65" y="591"/>
                </a:lnTo>
                <a:lnTo>
                  <a:pt x="82" y="551"/>
                </a:lnTo>
                <a:lnTo>
                  <a:pt x="96" y="504"/>
                </a:lnTo>
                <a:lnTo>
                  <a:pt x="106" y="448"/>
                </a:lnTo>
                <a:lnTo>
                  <a:pt x="113" y="388"/>
                </a:lnTo>
                <a:lnTo>
                  <a:pt x="116" y="323"/>
                </a:lnTo>
                <a:lnTo>
                  <a:pt x="113" y="258"/>
                </a:lnTo>
                <a:lnTo>
                  <a:pt x="106" y="198"/>
                </a:lnTo>
                <a:lnTo>
                  <a:pt x="96" y="142"/>
                </a:lnTo>
                <a:lnTo>
                  <a:pt x="82" y="94"/>
                </a:lnTo>
                <a:lnTo>
                  <a:pt x="65" y="55"/>
                </a:lnTo>
                <a:lnTo>
                  <a:pt x="45" y="25"/>
                </a:lnTo>
                <a:lnTo>
                  <a:pt x="23"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9" name="Freeform 62"/>
          <p:cNvSpPr>
            <a:spLocks/>
          </p:cNvSpPr>
          <p:nvPr/>
        </p:nvSpPr>
        <p:spPr bwMode="auto">
          <a:xfrm>
            <a:off x="2641600" y="3294063"/>
            <a:ext cx="473075" cy="582612"/>
          </a:xfrm>
          <a:custGeom>
            <a:avLst/>
            <a:gdLst>
              <a:gd name="T0" fmla="*/ 0 w 1193"/>
              <a:gd name="T1" fmla="*/ 2147483647 h 1470"/>
              <a:gd name="T2" fmla="*/ 2147483647 w 1193"/>
              <a:gd name="T3" fmla="*/ 2147483647 h 1470"/>
              <a:gd name="T4" fmla="*/ 2147483647 w 1193"/>
              <a:gd name="T5" fmla="*/ 2147483647 h 1470"/>
              <a:gd name="T6" fmla="*/ 2147483647 w 1193"/>
              <a:gd name="T7" fmla="*/ 2147483647 h 1470"/>
              <a:gd name="T8" fmla="*/ 2147483647 w 1193"/>
              <a:gd name="T9" fmla="*/ 2147483647 h 1470"/>
              <a:gd name="T10" fmla="*/ 2147483647 w 1193"/>
              <a:gd name="T11" fmla="*/ 2147483647 h 1470"/>
              <a:gd name="T12" fmla="*/ 2147483647 w 1193"/>
              <a:gd name="T13" fmla="*/ 2147483647 h 1470"/>
              <a:gd name="T14" fmla="*/ 2147483647 w 1193"/>
              <a:gd name="T15" fmla="*/ 2147483647 h 1470"/>
              <a:gd name="T16" fmla="*/ 2147483647 w 1193"/>
              <a:gd name="T17" fmla="*/ 2147483647 h 1470"/>
              <a:gd name="T18" fmla="*/ 2147483647 w 1193"/>
              <a:gd name="T19" fmla="*/ 2147483647 h 1470"/>
              <a:gd name="T20" fmla="*/ 2147483647 w 1193"/>
              <a:gd name="T21" fmla="*/ 2147483647 h 1470"/>
              <a:gd name="T22" fmla="*/ 2147483647 w 1193"/>
              <a:gd name="T23" fmla="*/ 2147483647 h 1470"/>
              <a:gd name="T24" fmla="*/ 2147483647 w 1193"/>
              <a:gd name="T25" fmla="*/ 2147483647 h 1470"/>
              <a:gd name="T26" fmla="*/ 2147483647 w 1193"/>
              <a:gd name="T27" fmla="*/ 2147483647 h 1470"/>
              <a:gd name="T28" fmla="*/ 2147483647 w 1193"/>
              <a:gd name="T29" fmla="*/ 2147483647 h 1470"/>
              <a:gd name="T30" fmla="*/ 2147483647 w 1193"/>
              <a:gd name="T31" fmla="*/ 2147483647 h 1470"/>
              <a:gd name="T32" fmla="*/ 2147483647 w 1193"/>
              <a:gd name="T33" fmla="*/ 2147483647 h 1470"/>
              <a:gd name="T34" fmla="*/ 2147483647 w 1193"/>
              <a:gd name="T35" fmla="*/ 2147483647 h 1470"/>
              <a:gd name="T36" fmla="*/ 2147483647 w 1193"/>
              <a:gd name="T37" fmla="*/ 2147483647 h 1470"/>
              <a:gd name="T38" fmla="*/ 2147483647 w 1193"/>
              <a:gd name="T39" fmla="*/ 2147483647 h 1470"/>
              <a:gd name="T40" fmla="*/ 2147483647 w 1193"/>
              <a:gd name="T41" fmla="*/ 2147483647 h 1470"/>
              <a:gd name="T42" fmla="*/ 2147483647 w 1193"/>
              <a:gd name="T43" fmla="*/ 2147483647 h 1470"/>
              <a:gd name="T44" fmla="*/ 2147483647 w 1193"/>
              <a:gd name="T45" fmla="*/ 2147483647 h 1470"/>
              <a:gd name="T46" fmla="*/ 2147483647 w 1193"/>
              <a:gd name="T47" fmla="*/ 2147483647 h 1470"/>
              <a:gd name="T48" fmla="*/ 2147483647 w 1193"/>
              <a:gd name="T49" fmla="*/ 2147483647 h 1470"/>
              <a:gd name="T50" fmla="*/ 2147483647 w 1193"/>
              <a:gd name="T51" fmla="*/ 2147483647 h 1470"/>
              <a:gd name="T52" fmla="*/ 2147483647 w 1193"/>
              <a:gd name="T53" fmla="*/ 2147483647 h 1470"/>
              <a:gd name="T54" fmla="*/ 2147483647 w 1193"/>
              <a:gd name="T55" fmla="*/ 2147483647 h 1470"/>
              <a:gd name="T56" fmla="*/ 2147483647 w 1193"/>
              <a:gd name="T57" fmla="*/ 2147483647 h 1470"/>
              <a:gd name="T58" fmla="*/ 2147483647 w 1193"/>
              <a:gd name="T59" fmla="*/ 2147483647 h 1470"/>
              <a:gd name="T60" fmla="*/ 2147483647 w 1193"/>
              <a:gd name="T61" fmla="*/ 2147483647 h 1470"/>
              <a:gd name="T62" fmla="*/ 2147483647 w 1193"/>
              <a:gd name="T63" fmla="*/ 2147483647 h 1470"/>
              <a:gd name="T64" fmla="*/ 2147483647 w 1193"/>
              <a:gd name="T65" fmla="*/ 2147483647 h 1470"/>
              <a:gd name="T66" fmla="*/ 2147483647 w 1193"/>
              <a:gd name="T67" fmla="*/ 2147483647 h 1470"/>
              <a:gd name="T68" fmla="*/ 2147483647 w 1193"/>
              <a:gd name="T69" fmla="*/ 2147483647 h 1470"/>
              <a:gd name="T70" fmla="*/ 2147483647 w 1193"/>
              <a:gd name="T71" fmla="*/ 2147483647 h 1470"/>
              <a:gd name="T72" fmla="*/ 2147483647 w 1193"/>
              <a:gd name="T73" fmla="*/ 2147483647 h 1470"/>
              <a:gd name="T74" fmla="*/ 2147483647 w 1193"/>
              <a:gd name="T75" fmla="*/ 2147483647 h 1470"/>
              <a:gd name="T76" fmla="*/ 2147483647 w 1193"/>
              <a:gd name="T77" fmla="*/ 2147483647 h 1470"/>
              <a:gd name="T78" fmla="*/ 2147483647 w 1193"/>
              <a:gd name="T79" fmla="*/ 2147483647 h 1470"/>
              <a:gd name="T80" fmla="*/ 2147483647 w 1193"/>
              <a:gd name="T81" fmla="*/ 2147483647 h 1470"/>
              <a:gd name="T82" fmla="*/ 2147483647 w 1193"/>
              <a:gd name="T83" fmla="*/ 2147483647 h 1470"/>
              <a:gd name="T84" fmla="*/ 2147483647 w 1193"/>
              <a:gd name="T85" fmla="*/ 2147483647 h 1470"/>
              <a:gd name="T86" fmla="*/ 2147483647 w 1193"/>
              <a:gd name="T87" fmla="*/ 2147483647 h 1470"/>
              <a:gd name="T88" fmla="*/ 2147483647 w 1193"/>
              <a:gd name="T89" fmla="*/ 2147483647 h 1470"/>
              <a:gd name="T90" fmla="*/ 2147483647 w 1193"/>
              <a:gd name="T91" fmla="*/ 2147483647 h 1470"/>
              <a:gd name="T92" fmla="*/ 2147483647 w 1193"/>
              <a:gd name="T93" fmla="*/ 2147483647 h 1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93"/>
              <a:gd name="T142" fmla="*/ 0 h 1470"/>
              <a:gd name="T143" fmla="*/ 1193 w 1193"/>
              <a:gd name="T144" fmla="*/ 1470 h 1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93" h="1470">
                <a:moveTo>
                  <a:pt x="221" y="1470"/>
                </a:moveTo>
                <a:lnTo>
                  <a:pt x="0" y="1470"/>
                </a:lnTo>
                <a:lnTo>
                  <a:pt x="32" y="1466"/>
                </a:lnTo>
                <a:lnTo>
                  <a:pt x="63" y="1455"/>
                </a:lnTo>
                <a:lnTo>
                  <a:pt x="93" y="1437"/>
                </a:lnTo>
                <a:lnTo>
                  <a:pt x="122" y="1412"/>
                </a:lnTo>
                <a:lnTo>
                  <a:pt x="149" y="1380"/>
                </a:lnTo>
                <a:lnTo>
                  <a:pt x="175" y="1344"/>
                </a:lnTo>
                <a:lnTo>
                  <a:pt x="199" y="1302"/>
                </a:lnTo>
                <a:lnTo>
                  <a:pt x="221" y="1254"/>
                </a:lnTo>
                <a:lnTo>
                  <a:pt x="242" y="1202"/>
                </a:lnTo>
                <a:lnTo>
                  <a:pt x="260" y="1145"/>
                </a:lnTo>
                <a:lnTo>
                  <a:pt x="275" y="1085"/>
                </a:lnTo>
                <a:lnTo>
                  <a:pt x="289" y="1021"/>
                </a:lnTo>
                <a:lnTo>
                  <a:pt x="298" y="954"/>
                </a:lnTo>
                <a:lnTo>
                  <a:pt x="307" y="884"/>
                </a:lnTo>
                <a:lnTo>
                  <a:pt x="312" y="810"/>
                </a:lnTo>
                <a:lnTo>
                  <a:pt x="313" y="735"/>
                </a:lnTo>
                <a:lnTo>
                  <a:pt x="312" y="690"/>
                </a:lnTo>
                <a:lnTo>
                  <a:pt x="310" y="645"/>
                </a:lnTo>
                <a:lnTo>
                  <a:pt x="308" y="600"/>
                </a:lnTo>
                <a:lnTo>
                  <a:pt x="303" y="557"/>
                </a:lnTo>
                <a:lnTo>
                  <a:pt x="298" y="514"/>
                </a:lnTo>
                <a:lnTo>
                  <a:pt x="292" y="473"/>
                </a:lnTo>
                <a:lnTo>
                  <a:pt x="285" y="432"/>
                </a:lnTo>
                <a:lnTo>
                  <a:pt x="277" y="393"/>
                </a:lnTo>
                <a:lnTo>
                  <a:pt x="269" y="363"/>
                </a:lnTo>
                <a:lnTo>
                  <a:pt x="260" y="334"/>
                </a:lnTo>
                <a:lnTo>
                  <a:pt x="249" y="305"/>
                </a:lnTo>
                <a:lnTo>
                  <a:pt x="237" y="276"/>
                </a:lnTo>
                <a:lnTo>
                  <a:pt x="224" y="247"/>
                </a:lnTo>
                <a:lnTo>
                  <a:pt x="208" y="219"/>
                </a:lnTo>
                <a:lnTo>
                  <a:pt x="193" y="192"/>
                </a:lnTo>
                <a:lnTo>
                  <a:pt x="177" y="166"/>
                </a:lnTo>
                <a:lnTo>
                  <a:pt x="160" y="141"/>
                </a:lnTo>
                <a:lnTo>
                  <a:pt x="143" y="117"/>
                </a:lnTo>
                <a:lnTo>
                  <a:pt x="126" y="94"/>
                </a:lnTo>
                <a:lnTo>
                  <a:pt x="109" y="74"/>
                </a:lnTo>
                <a:lnTo>
                  <a:pt x="92" y="54"/>
                </a:lnTo>
                <a:lnTo>
                  <a:pt x="75" y="36"/>
                </a:lnTo>
                <a:lnTo>
                  <a:pt x="60" y="20"/>
                </a:lnTo>
                <a:lnTo>
                  <a:pt x="45" y="6"/>
                </a:lnTo>
                <a:lnTo>
                  <a:pt x="221" y="0"/>
                </a:lnTo>
                <a:lnTo>
                  <a:pt x="250" y="4"/>
                </a:lnTo>
                <a:lnTo>
                  <a:pt x="279" y="12"/>
                </a:lnTo>
                <a:lnTo>
                  <a:pt x="307" y="28"/>
                </a:lnTo>
                <a:lnTo>
                  <a:pt x="333" y="49"/>
                </a:lnTo>
                <a:lnTo>
                  <a:pt x="359" y="75"/>
                </a:lnTo>
                <a:lnTo>
                  <a:pt x="383" y="106"/>
                </a:lnTo>
                <a:lnTo>
                  <a:pt x="406" y="143"/>
                </a:lnTo>
                <a:lnTo>
                  <a:pt x="427" y="183"/>
                </a:lnTo>
                <a:lnTo>
                  <a:pt x="448" y="228"/>
                </a:lnTo>
                <a:lnTo>
                  <a:pt x="466" y="277"/>
                </a:lnTo>
                <a:lnTo>
                  <a:pt x="482" y="329"/>
                </a:lnTo>
                <a:lnTo>
                  <a:pt x="496" y="386"/>
                </a:lnTo>
                <a:lnTo>
                  <a:pt x="508" y="445"/>
                </a:lnTo>
                <a:lnTo>
                  <a:pt x="518" y="506"/>
                </a:lnTo>
                <a:lnTo>
                  <a:pt x="526" y="570"/>
                </a:lnTo>
                <a:lnTo>
                  <a:pt x="531" y="637"/>
                </a:lnTo>
                <a:lnTo>
                  <a:pt x="1122" y="637"/>
                </a:lnTo>
                <a:lnTo>
                  <a:pt x="1136" y="640"/>
                </a:lnTo>
                <a:lnTo>
                  <a:pt x="1150" y="647"/>
                </a:lnTo>
                <a:lnTo>
                  <a:pt x="1162" y="659"/>
                </a:lnTo>
                <a:lnTo>
                  <a:pt x="1173" y="672"/>
                </a:lnTo>
                <a:lnTo>
                  <a:pt x="1181" y="685"/>
                </a:lnTo>
                <a:lnTo>
                  <a:pt x="1187" y="697"/>
                </a:lnTo>
                <a:lnTo>
                  <a:pt x="1192" y="704"/>
                </a:lnTo>
                <a:lnTo>
                  <a:pt x="1193" y="708"/>
                </a:lnTo>
                <a:lnTo>
                  <a:pt x="1193" y="786"/>
                </a:lnTo>
                <a:lnTo>
                  <a:pt x="1189" y="800"/>
                </a:lnTo>
                <a:lnTo>
                  <a:pt x="1182" y="814"/>
                </a:lnTo>
                <a:lnTo>
                  <a:pt x="1170" y="825"/>
                </a:lnTo>
                <a:lnTo>
                  <a:pt x="1158" y="835"/>
                </a:lnTo>
                <a:lnTo>
                  <a:pt x="1145" y="844"/>
                </a:lnTo>
                <a:lnTo>
                  <a:pt x="1133" y="850"/>
                </a:lnTo>
                <a:lnTo>
                  <a:pt x="1126" y="855"/>
                </a:lnTo>
                <a:lnTo>
                  <a:pt x="1122" y="856"/>
                </a:lnTo>
                <a:lnTo>
                  <a:pt x="530" y="856"/>
                </a:lnTo>
                <a:lnTo>
                  <a:pt x="524" y="920"/>
                </a:lnTo>
                <a:lnTo>
                  <a:pt x="515" y="983"/>
                </a:lnTo>
                <a:lnTo>
                  <a:pt x="506" y="1042"/>
                </a:lnTo>
                <a:lnTo>
                  <a:pt x="492" y="1098"/>
                </a:lnTo>
                <a:lnTo>
                  <a:pt x="478" y="1153"/>
                </a:lnTo>
                <a:lnTo>
                  <a:pt x="462" y="1203"/>
                </a:lnTo>
                <a:lnTo>
                  <a:pt x="444" y="1250"/>
                </a:lnTo>
                <a:lnTo>
                  <a:pt x="425" y="1294"/>
                </a:lnTo>
                <a:lnTo>
                  <a:pt x="403" y="1332"/>
                </a:lnTo>
                <a:lnTo>
                  <a:pt x="380" y="1367"/>
                </a:lnTo>
                <a:lnTo>
                  <a:pt x="356" y="1397"/>
                </a:lnTo>
                <a:lnTo>
                  <a:pt x="331" y="1423"/>
                </a:lnTo>
                <a:lnTo>
                  <a:pt x="306" y="1443"/>
                </a:lnTo>
                <a:lnTo>
                  <a:pt x="278" y="1458"/>
                </a:lnTo>
                <a:lnTo>
                  <a:pt x="250" y="1466"/>
                </a:lnTo>
                <a:lnTo>
                  <a:pt x="221" y="14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0" name="Freeform 63"/>
          <p:cNvSpPr>
            <a:spLocks/>
          </p:cNvSpPr>
          <p:nvPr/>
        </p:nvSpPr>
        <p:spPr bwMode="auto">
          <a:xfrm>
            <a:off x="3068638" y="3294063"/>
            <a:ext cx="336550" cy="582612"/>
          </a:xfrm>
          <a:custGeom>
            <a:avLst/>
            <a:gdLst>
              <a:gd name="T0" fmla="*/ 2147483647 w 850"/>
              <a:gd name="T1" fmla="*/ 2147483647 h 1470"/>
              <a:gd name="T2" fmla="*/ 2147483647 w 850"/>
              <a:gd name="T3" fmla="*/ 2147483647 h 1470"/>
              <a:gd name="T4" fmla="*/ 2147483647 w 850"/>
              <a:gd name="T5" fmla="*/ 2147483647 h 1470"/>
              <a:gd name="T6" fmla="*/ 2147483647 w 850"/>
              <a:gd name="T7" fmla="*/ 2147483647 h 1470"/>
              <a:gd name="T8" fmla="*/ 2147483647 w 850"/>
              <a:gd name="T9" fmla="*/ 2147483647 h 1470"/>
              <a:gd name="T10" fmla="*/ 2147483647 w 850"/>
              <a:gd name="T11" fmla="*/ 2147483647 h 1470"/>
              <a:gd name="T12" fmla="*/ 2147483647 w 850"/>
              <a:gd name="T13" fmla="*/ 2147483647 h 1470"/>
              <a:gd name="T14" fmla="*/ 2147483647 w 850"/>
              <a:gd name="T15" fmla="*/ 2147483647 h 1470"/>
              <a:gd name="T16" fmla="*/ 2147483647 w 850"/>
              <a:gd name="T17" fmla="*/ 2147483647 h 1470"/>
              <a:gd name="T18" fmla="*/ 2147483647 w 850"/>
              <a:gd name="T19" fmla="*/ 2147483647 h 1470"/>
              <a:gd name="T20" fmla="*/ 2147483647 w 850"/>
              <a:gd name="T21" fmla="*/ 2147483647 h 1470"/>
              <a:gd name="T22" fmla="*/ 2147483647 w 850"/>
              <a:gd name="T23" fmla="*/ 2147483647 h 1470"/>
              <a:gd name="T24" fmla="*/ 2147483647 w 850"/>
              <a:gd name="T25" fmla="*/ 2147483647 h 1470"/>
              <a:gd name="T26" fmla="*/ 2147483647 w 850"/>
              <a:gd name="T27" fmla="*/ 2147483647 h 1470"/>
              <a:gd name="T28" fmla="*/ 2147483647 w 850"/>
              <a:gd name="T29" fmla="*/ 2147483647 h 1470"/>
              <a:gd name="T30" fmla="*/ 0 w 850"/>
              <a:gd name="T31" fmla="*/ 2147483647 h 1470"/>
              <a:gd name="T32" fmla="*/ 2147483647 w 850"/>
              <a:gd name="T33" fmla="*/ 2147483647 h 1470"/>
              <a:gd name="T34" fmla="*/ 2147483647 w 850"/>
              <a:gd name="T35" fmla="*/ 2147483647 h 1470"/>
              <a:gd name="T36" fmla="*/ 2147483647 w 850"/>
              <a:gd name="T37" fmla="*/ 2147483647 h 1470"/>
              <a:gd name="T38" fmla="*/ 2147483647 w 850"/>
              <a:gd name="T39" fmla="*/ 2147483647 h 1470"/>
              <a:gd name="T40" fmla="*/ 2147483647 w 850"/>
              <a:gd name="T41" fmla="*/ 2147483647 h 1470"/>
              <a:gd name="T42" fmla="*/ 2147483647 w 850"/>
              <a:gd name="T43" fmla="*/ 2147483647 h 1470"/>
              <a:gd name="T44" fmla="*/ 2147483647 w 850"/>
              <a:gd name="T45" fmla="*/ 2147483647 h 1470"/>
              <a:gd name="T46" fmla="*/ 2147483647 w 850"/>
              <a:gd name="T47" fmla="*/ 2147483647 h 1470"/>
              <a:gd name="T48" fmla="*/ 2147483647 w 850"/>
              <a:gd name="T49" fmla="*/ 2147483647 h 1470"/>
              <a:gd name="T50" fmla="*/ 2147483647 w 850"/>
              <a:gd name="T51" fmla="*/ 2147483647 h 1470"/>
              <a:gd name="T52" fmla="*/ 2147483647 w 850"/>
              <a:gd name="T53" fmla="*/ 2147483647 h 1470"/>
              <a:gd name="T54" fmla="*/ 2147483647 w 850"/>
              <a:gd name="T55" fmla="*/ 2147483647 h 1470"/>
              <a:gd name="T56" fmla="*/ 2147483647 w 850"/>
              <a:gd name="T57" fmla="*/ 2147483647 h 1470"/>
              <a:gd name="T58" fmla="*/ 2147483647 w 850"/>
              <a:gd name="T59" fmla="*/ 2147483647 h 1470"/>
              <a:gd name="T60" fmla="*/ 2147483647 w 850"/>
              <a:gd name="T61" fmla="*/ 2147483647 h 1470"/>
              <a:gd name="T62" fmla="*/ 0 w 850"/>
              <a:gd name="T63" fmla="*/ 0 h 1470"/>
              <a:gd name="T64" fmla="*/ 2147483647 w 850"/>
              <a:gd name="T65" fmla="*/ 2147483647 h 1470"/>
              <a:gd name="T66" fmla="*/ 2147483647 w 850"/>
              <a:gd name="T67" fmla="*/ 2147483647 h 1470"/>
              <a:gd name="T68" fmla="*/ 2147483647 w 850"/>
              <a:gd name="T69" fmla="*/ 2147483647 h 1470"/>
              <a:gd name="T70" fmla="*/ 2147483647 w 850"/>
              <a:gd name="T71" fmla="*/ 2147483647 h 1470"/>
              <a:gd name="T72" fmla="*/ 2147483647 w 850"/>
              <a:gd name="T73" fmla="*/ 2147483647 h 1470"/>
              <a:gd name="T74" fmla="*/ 2147483647 w 850"/>
              <a:gd name="T75" fmla="*/ 2147483647 h 1470"/>
              <a:gd name="T76" fmla="*/ 2147483647 w 850"/>
              <a:gd name="T77" fmla="*/ 2147483647 h 1470"/>
              <a:gd name="T78" fmla="*/ 2147483647 w 850"/>
              <a:gd name="T79" fmla="*/ 2147483647 h 1470"/>
              <a:gd name="T80" fmla="*/ 2147483647 w 850"/>
              <a:gd name="T81" fmla="*/ 2147483647 h 1470"/>
              <a:gd name="T82" fmla="*/ 2147483647 w 850"/>
              <a:gd name="T83" fmla="*/ 2147483647 h 1470"/>
              <a:gd name="T84" fmla="*/ 2147483647 w 850"/>
              <a:gd name="T85" fmla="*/ 2147483647 h 1470"/>
              <a:gd name="T86" fmla="*/ 2147483647 w 850"/>
              <a:gd name="T87" fmla="*/ 2147483647 h 1470"/>
              <a:gd name="T88" fmla="*/ 2147483647 w 850"/>
              <a:gd name="T89" fmla="*/ 2147483647 h 1470"/>
              <a:gd name="T90" fmla="*/ 2147483647 w 850"/>
              <a:gd name="T91" fmla="*/ 2147483647 h 1470"/>
              <a:gd name="T92" fmla="*/ 2147483647 w 850"/>
              <a:gd name="T93" fmla="*/ 2147483647 h 1470"/>
              <a:gd name="T94" fmla="*/ 2147483647 w 850"/>
              <a:gd name="T95" fmla="*/ 2147483647 h 1470"/>
              <a:gd name="T96" fmla="*/ 2147483647 w 850"/>
              <a:gd name="T97" fmla="*/ 2147483647 h 14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50"/>
              <a:gd name="T148" fmla="*/ 0 h 1470"/>
              <a:gd name="T149" fmla="*/ 850 w 850"/>
              <a:gd name="T150" fmla="*/ 1470 h 14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50" h="1470">
                <a:moveTo>
                  <a:pt x="815" y="867"/>
                </a:moveTo>
                <a:lnTo>
                  <a:pt x="802" y="867"/>
                </a:lnTo>
                <a:lnTo>
                  <a:pt x="791" y="867"/>
                </a:lnTo>
                <a:lnTo>
                  <a:pt x="784" y="867"/>
                </a:lnTo>
                <a:lnTo>
                  <a:pt x="780" y="867"/>
                </a:lnTo>
                <a:lnTo>
                  <a:pt x="698" y="864"/>
                </a:lnTo>
                <a:lnTo>
                  <a:pt x="691" y="903"/>
                </a:lnTo>
                <a:lnTo>
                  <a:pt x="681" y="939"/>
                </a:lnTo>
                <a:lnTo>
                  <a:pt x="671" y="970"/>
                </a:lnTo>
                <a:lnTo>
                  <a:pt x="659" y="997"/>
                </a:lnTo>
                <a:lnTo>
                  <a:pt x="645" y="1019"/>
                </a:lnTo>
                <a:lnTo>
                  <a:pt x="631" y="1034"/>
                </a:lnTo>
                <a:lnTo>
                  <a:pt x="616" y="1044"/>
                </a:lnTo>
                <a:lnTo>
                  <a:pt x="601" y="1048"/>
                </a:lnTo>
                <a:lnTo>
                  <a:pt x="542" y="1048"/>
                </a:lnTo>
                <a:lnTo>
                  <a:pt x="531" y="1093"/>
                </a:lnTo>
                <a:lnTo>
                  <a:pt x="516" y="1137"/>
                </a:lnTo>
                <a:lnTo>
                  <a:pt x="499" y="1179"/>
                </a:lnTo>
                <a:lnTo>
                  <a:pt x="480" y="1219"/>
                </a:lnTo>
                <a:lnTo>
                  <a:pt x="460" y="1256"/>
                </a:lnTo>
                <a:lnTo>
                  <a:pt x="437" y="1291"/>
                </a:lnTo>
                <a:lnTo>
                  <a:pt x="413" y="1323"/>
                </a:lnTo>
                <a:lnTo>
                  <a:pt x="387" y="1353"/>
                </a:lnTo>
                <a:lnTo>
                  <a:pt x="361" y="1379"/>
                </a:lnTo>
                <a:lnTo>
                  <a:pt x="334" y="1402"/>
                </a:lnTo>
                <a:lnTo>
                  <a:pt x="306" y="1423"/>
                </a:lnTo>
                <a:lnTo>
                  <a:pt x="279" y="1438"/>
                </a:lnTo>
                <a:lnTo>
                  <a:pt x="252" y="1452"/>
                </a:lnTo>
                <a:lnTo>
                  <a:pt x="224" y="1461"/>
                </a:lnTo>
                <a:lnTo>
                  <a:pt x="198" y="1467"/>
                </a:lnTo>
                <a:lnTo>
                  <a:pt x="173" y="1470"/>
                </a:lnTo>
                <a:lnTo>
                  <a:pt x="0" y="1470"/>
                </a:lnTo>
                <a:lnTo>
                  <a:pt x="35" y="1466"/>
                </a:lnTo>
                <a:lnTo>
                  <a:pt x="68" y="1455"/>
                </a:lnTo>
                <a:lnTo>
                  <a:pt x="100" y="1437"/>
                </a:lnTo>
                <a:lnTo>
                  <a:pt x="132" y="1412"/>
                </a:lnTo>
                <a:lnTo>
                  <a:pt x="160" y="1380"/>
                </a:lnTo>
                <a:lnTo>
                  <a:pt x="188" y="1344"/>
                </a:lnTo>
                <a:lnTo>
                  <a:pt x="214" y="1302"/>
                </a:lnTo>
                <a:lnTo>
                  <a:pt x="238" y="1254"/>
                </a:lnTo>
                <a:lnTo>
                  <a:pt x="259" y="1202"/>
                </a:lnTo>
                <a:lnTo>
                  <a:pt x="279" y="1145"/>
                </a:lnTo>
                <a:lnTo>
                  <a:pt x="296" y="1085"/>
                </a:lnTo>
                <a:lnTo>
                  <a:pt x="310" y="1021"/>
                </a:lnTo>
                <a:lnTo>
                  <a:pt x="321" y="954"/>
                </a:lnTo>
                <a:lnTo>
                  <a:pt x="329" y="884"/>
                </a:lnTo>
                <a:lnTo>
                  <a:pt x="335" y="810"/>
                </a:lnTo>
                <a:lnTo>
                  <a:pt x="337" y="735"/>
                </a:lnTo>
                <a:lnTo>
                  <a:pt x="335" y="661"/>
                </a:lnTo>
                <a:lnTo>
                  <a:pt x="329" y="587"/>
                </a:lnTo>
                <a:lnTo>
                  <a:pt x="321" y="517"/>
                </a:lnTo>
                <a:lnTo>
                  <a:pt x="310" y="450"/>
                </a:lnTo>
                <a:lnTo>
                  <a:pt x="296" y="385"/>
                </a:lnTo>
                <a:lnTo>
                  <a:pt x="279" y="324"/>
                </a:lnTo>
                <a:lnTo>
                  <a:pt x="259" y="268"/>
                </a:lnTo>
                <a:lnTo>
                  <a:pt x="238" y="216"/>
                </a:lnTo>
                <a:lnTo>
                  <a:pt x="214" y="168"/>
                </a:lnTo>
                <a:lnTo>
                  <a:pt x="188" y="125"/>
                </a:lnTo>
                <a:lnTo>
                  <a:pt x="160" y="89"/>
                </a:lnTo>
                <a:lnTo>
                  <a:pt x="132" y="58"/>
                </a:lnTo>
                <a:lnTo>
                  <a:pt x="100" y="33"/>
                </a:lnTo>
                <a:lnTo>
                  <a:pt x="68" y="14"/>
                </a:lnTo>
                <a:lnTo>
                  <a:pt x="35" y="4"/>
                </a:lnTo>
                <a:lnTo>
                  <a:pt x="0" y="0"/>
                </a:lnTo>
                <a:lnTo>
                  <a:pt x="182" y="0"/>
                </a:lnTo>
                <a:lnTo>
                  <a:pt x="208" y="2"/>
                </a:lnTo>
                <a:lnTo>
                  <a:pt x="233" y="7"/>
                </a:lnTo>
                <a:lnTo>
                  <a:pt x="258" y="17"/>
                </a:lnTo>
                <a:lnTo>
                  <a:pt x="285" y="29"/>
                </a:lnTo>
                <a:lnTo>
                  <a:pt x="311" y="45"/>
                </a:lnTo>
                <a:lnTo>
                  <a:pt x="337" y="64"/>
                </a:lnTo>
                <a:lnTo>
                  <a:pt x="363" y="86"/>
                </a:lnTo>
                <a:lnTo>
                  <a:pt x="387" y="111"/>
                </a:lnTo>
                <a:lnTo>
                  <a:pt x="411" y="139"/>
                </a:lnTo>
                <a:lnTo>
                  <a:pt x="434" y="169"/>
                </a:lnTo>
                <a:lnTo>
                  <a:pt x="456" y="203"/>
                </a:lnTo>
                <a:lnTo>
                  <a:pt x="476" y="237"/>
                </a:lnTo>
                <a:lnTo>
                  <a:pt x="495" y="275"/>
                </a:lnTo>
                <a:lnTo>
                  <a:pt x="511" y="315"/>
                </a:lnTo>
                <a:lnTo>
                  <a:pt x="525" y="357"/>
                </a:lnTo>
                <a:lnTo>
                  <a:pt x="537" y="400"/>
                </a:lnTo>
                <a:lnTo>
                  <a:pt x="601" y="400"/>
                </a:lnTo>
                <a:lnTo>
                  <a:pt x="619" y="405"/>
                </a:lnTo>
                <a:lnTo>
                  <a:pt x="636" y="418"/>
                </a:lnTo>
                <a:lnTo>
                  <a:pt x="651" y="439"/>
                </a:lnTo>
                <a:lnTo>
                  <a:pt x="666" y="467"/>
                </a:lnTo>
                <a:lnTo>
                  <a:pt x="679" y="502"/>
                </a:lnTo>
                <a:lnTo>
                  <a:pt x="690" y="541"/>
                </a:lnTo>
                <a:lnTo>
                  <a:pt x="698" y="586"/>
                </a:lnTo>
                <a:lnTo>
                  <a:pt x="704" y="635"/>
                </a:lnTo>
                <a:lnTo>
                  <a:pt x="820" y="637"/>
                </a:lnTo>
                <a:lnTo>
                  <a:pt x="830" y="653"/>
                </a:lnTo>
                <a:lnTo>
                  <a:pt x="838" y="674"/>
                </a:lnTo>
                <a:lnTo>
                  <a:pt x="845" y="698"/>
                </a:lnTo>
                <a:lnTo>
                  <a:pt x="850" y="726"/>
                </a:lnTo>
                <a:lnTo>
                  <a:pt x="850" y="757"/>
                </a:lnTo>
                <a:lnTo>
                  <a:pt x="845" y="791"/>
                </a:lnTo>
                <a:lnTo>
                  <a:pt x="835" y="828"/>
                </a:lnTo>
                <a:lnTo>
                  <a:pt x="815" y="8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26" y="739664"/>
            <a:ext cx="5674102" cy="51408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smtClean="0"/>
              <a:t>Contact roles</a:t>
            </a:r>
          </a:p>
        </p:txBody>
      </p:sp>
      <p:sp>
        <p:nvSpPr>
          <p:cNvPr id="30723" name="Rectangle 3"/>
          <p:cNvSpPr>
            <a:spLocks noGrp="1" noChangeArrowheads="1"/>
          </p:cNvSpPr>
          <p:nvPr>
            <p:ph idx="1"/>
          </p:nvPr>
        </p:nvSpPr>
        <p:spPr>
          <a:xfrm>
            <a:off x="6188617" y="739665"/>
            <a:ext cx="2955383" cy="5650024"/>
          </a:xfrm>
        </p:spPr>
        <p:txBody>
          <a:bodyPr/>
          <a:lstStyle/>
          <a:p>
            <a:r>
              <a:rPr lang="en-US" dirty="0" smtClean="0"/>
              <a:t>The </a:t>
            </a:r>
            <a:r>
              <a:rPr lang="en-US" dirty="0" err="1" smtClean="0"/>
              <a:t>ContactRole</a:t>
            </a:r>
            <a:r>
              <a:rPr lang="en-US" dirty="0" smtClean="0"/>
              <a:t> typelist lists all contact roles</a:t>
            </a:r>
          </a:p>
          <a:p>
            <a:pPr lvl="1"/>
            <a:r>
              <a:rPr lang="en-US" dirty="0" smtClean="0"/>
              <a:t>To create a new role, add a </a:t>
            </a:r>
            <a:r>
              <a:rPr lang="en-US" dirty="0" err="1" smtClean="0"/>
              <a:t>typecode</a:t>
            </a:r>
            <a:r>
              <a:rPr lang="en-US" dirty="0" smtClean="0"/>
              <a:t> to the typelist</a:t>
            </a:r>
          </a:p>
        </p:txBody>
      </p:sp>
      <p:sp>
        <p:nvSpPr>
          <p:cNvPr id="6" name="AutoShape 14"/>
          <p:cNvSpPr>
            <a:spLocks noChangeArrowheads="1"/>
          </p:cNvSpPr>
          <p:nvPr/>
        </p:nvSpPr>
        <p:spPr bwMode="auto">
          <a:xfrm>
            <a:off x="278025" y="1107135"/>
            <a:ext cx="1976443" cy="43813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31" y="4293393"/>
            <a:ext cx="4994335" cy="16502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131" y="823783"/>
            <a:ext cx="4991100" cy="24003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8" name="Rectangle 4"/>
          <p:cNvSpPr>
            <a:spLocks noGrp="1" noChangeArrowheads="1"/>
          </p:cNvSpPr>
          <p:nvPr>
            <p:ph type="title"/>
          </p:nvPr>
        </p:nvSpPr>
        <p:spPr/>
        <p:txBody>
          <a:bodyPr/>
          <a:lstStyle/>
          <a:p>
            <a:pPr eaLnBrk="1" hangingPunct="1"/>
            <a:r>
              <a:rPr lang="en-US" smtClean="0"/>
              <a:t>The contacts list view filter</a:t>
            </a:r>
          </a:p>
        </p:txBody>
      </p:sp>
      <p:sp>
        <p:nvSpPr>
          <p:cNvPr id="31750" name="Line 6"/>
          <p:cNvSpPr>
            <a:spLocks noChangeShapeType="1"/>
          </p:cNvSpPr>
          <p:nvPr/>
        </p:nvSpPr>
        <p:spPr bwMode="auto">
          <a:xfrm flipH="1" flipV="1">
            <a:off x="2606675" y="1489075"/>
            <a:ext cx="357188" cy="23510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1" name="Line 7"/>
          <p:cNvSpPr>
            <a:spLocks noChangeShapeType="1"/>
          </p:cNvSpPr>
          <p:nvPr/>
        </p:nvSpPr>
        <p:spPr bwMode="auto">
          <a:xfrm flipV="1">
            <a:off x="2613025" y="1122363"/>
            <a:ext cx="355600" cy="203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2" name="Text Box 8"/>
          <p:cNvSpPr txBox="1">
            <a:spLocks noChangeArrowheads="1"/>
          </p:cNvSpPr>
          <p:nvPr/>
        </p:nvSpPr>
        <p:spPr bwMode="auto">
          <a:xfrm>
            <a:off x="6265069" y="1866901"/>
            <a:ext cx="111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entity</a:t>
            </a:r>
            <a:br>
              <a:rPr lang="en-US" sz="1800" dirty="0"/>
            </a:br>
            <a:r>
              <a:rPr lang="en-US" sz="1800" dirty="0"/>
              <a:t>filtering</a:t>
            </a:r>
          </a:p>
        </p:txBody>
      </p:sp>
      <p:sp>
        <p:nvSpPr>
          <p:cNvPr id="31754" name="AutoShape 10"/>
          <p:cNvSpPr>
            <a:spLocks/>
          </p:cNvSpPr>
          <p:nvPr/>
        </p:nvSpPr>
        <p:spPr bwMode="auto">
          <a:xfrm>
            <a:off x="5533231" y="1614488"/>
            <a:ext cx="642938" cy="998538"/>
          </a:xfrm>
          <a:prstGeom prst="rightBrace">
            <a:avLst>
              <a:gd name="adj1" fmla="val 1294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6" name="AutoShape 12"/>
          <p:cNvSpPr>
            <a:spLocks noChangeArrowheads="1"/>
          </p:cNvSpPr>
          <p:nvPr/>
        </p:nvSpPr>
        <p:spPr bwMode="auto">
          <a:xfrm>
            <a:off x="744130" y="4792663"/>
            <a:ext cx="2219733" cy="4397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12"/>
          <p:cNvSpPr>
            <a:spLocks noChangeArrowheads="1"/>
          </p:cNvSpPr>
          <p:nvPr/>
        </p:nvSpPr>
        <p:spPr bwMode="auto">
          <a:xfrm>
            <a:off x="841248" y="1325563"/>
            <a:ext cx="1771778" cy="2325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3863" y="1104901"/>
            <a:ext cx="2703512" cy="30804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53" name="Text Box 9"/>
          <p:cNvSpPr txBox="1">
            <a:spLocks noChangeArrowheads="1"/>
          </p:cNvSpPr>
          <p:nvPr/>
        </p:nvSpPr>
        <p:spPr bwMode="auto">
          <a:xfrm>
            <a:off x="4557712" y="3000282"/>
            <a:ext cx="12033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contact role</a:t>
            </a:r>
            <a:br>
              <a:rPr lang="en-US" sz="1800" dirty="0"/>
            </a:br>
            <a:r>
              <a:rPr lang="en-US" sz="1800" dirty="0"/>
              <a:t>category</a:t>
            </a:r>
            <a:br>
              <a:rPr lang="en-US" sz="1800" dirty="0"/>
            </a:br>
            <a:r>
              <a:rPr lang="en-US" sz="1800" dirty="0"/>
              <a:t>filtering</a:t>
            </a:r>
          </a:p>
        </p:txBody>
      </p:sp>
      <p:sp>
        <p:nvSpPr>
          <p:cNvPr id="31755" name="AutoShape 11"/>
          <p:cNvSpPr>
            <a:spLocks/>
          </p:cNvSpPr>
          <p:nvPr/>
        </p:nvSpPr>
        <p:spPr bwMode="auto">
          <a:xfrm>
            <a:off x="3990974" y="2974134"/>
            <a:ext cx="566737" cy="1134223"/>
          </a:xfrm>
          <a:prstGeom prst="rightBrace">
            <a:avLst>
              <a:gd name="adj1" fmla="val 1360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357438"/>
            <a:ext cx="7182458" cy="40433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smtClean="0"/>
              <a:t>Contact role categories</a:t>
            </a:r>
          </a:p>
        </p:txBody>
      </p:sp>
      <p:sp>
        <p:nvSpPr>
          <p:cNvPr id="32775" name="TextBox 6"/>
          <p:cNvSpPr txBox="1">
            <a:spLocks noChangeArrowheads="1"/>
          </p:cNvSpPr>
          <p:nvPr/>
        </p:nvSpPr>
        <p:spPr bwMode="auto">
          <a:xfrm>
            <a:off x="6007100" y="766763"/>
            <a:ext cx="1782763"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dirty="0">
                <a:solidFill>
                  <a:schemeClr val="bg1"/>
                </a:solidFill>
              </a:rPr>
              <a:t>This typelist exists purely for filtering the contacts list view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pPr>
            <a:r>
              <a:rPr lang="en-US" sz="2800" smtClean="0"/>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Role constraints</a:t>
            </a:r>
          </a:p>
        </p:txBody>
      </p:sp>
      <p:sp>
        <p:nvSpPr>
          <p:cNvPr id="33795" name="Rectangle 3"/>
          <p:cNvSpPr>
            <a:spLocks noGrp="1" noChangeArrowheads="1"/>
          </p:cNvSpPr>
          <p:nvPr>
            <p:ph idx="1"/>
          </p:nvPr>
        </p:nvSpPr>
        <p:spPr>
          <a:xfrm>
            <a:off x="519113" y="4262438"/>
            <a:ext cx="8318500" cy="2127250"/>
          </a:xfrm>
        </p:spPr>
        <p:txBody>
          <a:bodyPr/>
          <a:lstStyle/>
          <a:p>
            <a:r>
              <a:rPr lang="en-US" smtClean="0"/>
              <a:t>Role constraints prevent users from assigning roles to contacts in a manner that does not make business sense</a:t>
            </a:r>
          </a:p>
        </p:txBody>
      </p:sp>
      <p:grpSp>
        <p:nvGrpSpPr>
          <p:cNvPr id="33796" name="Group 4"/>
          <p:cNvGrpSpPr>
            <a:grpSpLocks/>
          </p:cNvGrpSpPr>
          <p:nvPr/>
        </p:nvGrpSpPr>
        <p:grpSpPr bwMode="auto">
          <a:xfrm>
            <a:off x="1274763" y="1757363"/>
            <a:ext cx="1671637" cy="711200"/>
            <a:chOff x="2524" y="2022"/>
            <a:chExt cx="1053" cy="448"/>
          </a:xfrm>
        </p:grpSpPr>
        <p:sp>
          <p:nvSpPr>
            <p:cNvPr id="33863"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3864"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3797" name="Text Box 7"/>
          <p:cNvSpPr txBox="1">
            <a:spLocks noChangeArrowheads="1"/>
          </p:cNvSpPr>
          <p:nvPr/>
        </p:nvSpPr>
        <p:spPr bwMode="auto">
          <a:xfrm>
            <a:off x="3451225" y="1657350"/>
            <a:ext cx="10429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3798" name="Group 8"/>
          <p:cNvGrpSpPr>
            <a:grpSpLocks/>
          </p:cNvGrpSpPr>
          <p:nvPr/>
        </p:nvGrpSpPr>
        <p:grpSpPr bwMode="auto">
          <a:xfrm>
            <a:off x="2386013" y="1152525"/>
            <a:ext cx="1011237" cy="1001713"/>
            <a:chOff x="2461" y="1618"/>
            <a:chExt cx="635" cy="629"/>
          </a:xfrm>
        </p:grpSpPr>
        <p:sp>
          <p:nvSpPr>
            <p:cNvPr id="33855" name="AutoShape 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3856" name="Freeform 1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3857" name="Group 11"/>
            <p:cNvGrpSpPr>
              <a:grpSpLocks/>
            </p:cNvGrpSpPr>
            <p:nvPr/>
          </p:nvGrpSpPr>
          <p:grpSpPr bwMode="auto">
            <a:xfrm>
              <a:off x="2461" y="1618"/>
              <a:ext cx="275" cy="318"/>
              <a:chOff x="2983" y="1384"/>
              <a:chExt cx="275" cy="318"/>
            </a:xfrm>
          </p:grpSpPr>
          <p:sp>
            <p:nvSpPr>
              <p:cNvPr id="33858" name="Freeform 12"/>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13"/>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14"/>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15"/>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16"/>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799" name="AutoShape 17"/>
          <p:cNvSpPr>
            <a:spLocks noChangeArrowheads="1"/>
          </p:cNvSpPr>
          <p:nvPr/>
        </p:nvSpPr>
        <p:spPr bwMode="auto">
          <a:xfrm>
            <a:off x="920750" y="1252538"/>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3800" name="Group 18"/>
          <p:cNvGrpSpPr>
            <a:grpSpLocks/>
          </p:cNvGrpSpPr>
          <p:nvPr/>
        </p:nvGrpSpPr>
        <p:grpSpPr bwMode="auto">
          <a:xfrm>
            <a:off x="7254875" y="1436688"/>
            <a:ext cx="1274763" cy="873125"/>
            <a:chOff x="463" y="1743"/>
            <a:chExt cx="1186" cy="813"/>
          </a:xfrm>
        </p:grpSpPr>
        <p:sp>
          <p:nvSpPr>
            <p:cNvPr id="33835" name="Freeform 19"/>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20"/>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AutoShape 2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838" name="AutoShape 2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839" name="Freeform 2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3840" name="Freeform 2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41" name="Freeform 2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33842" name="Freeform 26"/>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27"/>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28"/>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2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46" name="Freeform 30"/>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3847" name="Line 3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48" name="Line 3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49" name="Oval 3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3850" name="Freeform 34"/>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35"/>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Oval 3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853" name="Freeform 37"/>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38"/>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01" name="Group 39"/>
          <p:cNvGrpSpPr>
            <a:grpSpLocks/>
          </p:cNvGrpSpPr>
          <p:nvPr/>
        </p:nvGrpSpPr>
        <p:grpSpPr bwMode="auto">
          <a:xfrm>
            <a:off x="4973638" y="887413"/>
            <a:ext cx="2038350" cy="687387"/>
            <a:chOff x="3293" y="599"/>
            <a:chExt cx="1284" cy="433"/>
          </a:xfrm>
        </p:grpSpPr>
        <p:grpSp>
          <p:nvGrpSpPr>
            <p:cNvPr id="33827" name="Group 40"/>
            <p:cNvGrpSpPr>
              <a:grpSpLocks/>
            </p:cNvGrpSpPr>
            <p:nvPr/>
          </p:nvGrpSpPr>
          <p:grpSpPr bwMode="auto">
            <a:xfrm>
              <a:off x="3293" y="599"/>
              <a:ext cx="474" cy="433"/>
              <a:chOff x="1929" y="2960"/>
              <a:chExt cx="728" cy="665"/>
            </a:xfrm>
          </p:grpSpPr>
          <p:sp>
            <p:nvSpPr>
              <p:cNvPr id="33829" name="AutoShape 4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30" name="Group 42"/>
              <p:cNvGrpSpPr>
                <a:grpSpLocks/>
              </p:cNvGrpSpPr>
              <p:nvPr/>
            </p:nvGrpSpPr>
            <p:grpSpPr bwMode="auto">
              <a:xfrm>
                <a:off x="2328" y="3296"/>
                <a:ext cx="329" cy="329"/>
                <a:chOff x="2806" y="3358"/>
                <a:chExt cx="329" cy="329"/>
              </a:xfrm>
            </p:grpSpPr>
            <p:sp>
              <p:nvSpPr>
                <p:cNvPr id="33831" name="Oval 4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32" name="Freeform 4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33" name="Freeform 4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34" name="Freeform 46"/>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28" name="Text Box 47"/>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grpSp>
        <p:nvGrpSpPr>
          <p:cNvPr id="33802" name="Group 48"/>
          <p:cNvGrpSpPr>
            <a:grpSpLocks/>
          </p:cNvGrpSpPr>
          <p:nvPr/>
        </p:nvGrpSpPr>
        <p:grpSpPr bwMode="auto">
          <a:xfrm>
            <a:off x="4973638" y="1612900"/>
            <a:ext cx="2038350" cy="687388"/>
            <a:chOff x="3293" y="599"/>
            <a:chExt cx="1284" cy="433"/>
          </a:xfrm>
        </p:grpSpPr>
        <p:grpSp>
          <p:nvGrpSpPr>
            <p:cNvPr id="33819" name="Group 49"/>
            <p:cNvGrpSpPr>
              <a:grpSpLocks/>
            </p:cNvGrpSpPr>
            <p:nvPr/>
          </p:nvGrpSpPr>
          <p:grpSpPr bwMode="auto">
            <a:xfrm>
              <a:off x="3293" y="599"/>
              <a:ext cx="474" cy="433"/>
              <a:chOff x="1929" y="2960"/>
              <a:chExt cx="728" cy="665"/>
            </a:xfrm>
          </p:grpSpPr>
          <p:sp>
            <p:nvSpPr>
              <p:cNvPr id="33821" name="AutoShape 50"/>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22" name="Group 51"/>
              <p:cNvGrpSpPr>
                <a:grpSpLocks/>
              </p:cNvGrpSpPr>
              <p:nvPr/>
            </p:nvGrpSpPr>
            <p:grpSpPr bwMode="auto">
              <a:xfrm>
                <a:off x="2328" y="3296"/>
                <a:ext cx="329" cy="329"/>
                <a:chOff x="2806" y="3358"/>
                <a:chExt cx="329" cy="329"/>
              </a:xfrm>
            </p:grpSpPr>
            <p:sp>
              <p:nvSpPr>
                <p:cNvPr id="33823" name="Oval 52"/>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24" name="Freeform 53"/>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25" name="Freeform 54"/>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26" name="Freeform 55"/>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20" name="Text Box 56"/>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grpSp>
        <p:nvGrpSpPr>
          <p:cNvPr id="33803" name="Group 57"/>
          <p:cNvGrpSpPr>
            <a:grpSpLocks/>
          </p:cNvGrpSpPr>
          <p:nvPr/>
        </p:nvGrpSpPr>
        <p:grpSpPr bwMode="auto">
          <a:xfrm>
            <a:off x="4973638" y="2324100"/>
            <a:ext cx="2038350" cy="687388"/>
            <a:chOff x="3293" y="599"/>
            <a:chExt cx="1284" cy="433"/>
          </a:xfrm>
        </p:grpSpPr>
        <p:grpSp>
          <p:nvGrpSpPr>
            <p:cNvPr id="33811" name="Group 58"/>
            <p:cNvGrpSpPr>
              <a:grpSpLocks/>
            </p:cNvGrpSpPr>
            <p:nvPr/>
          </p:nvGrpSpPr>
          <p:grpSpPr bwMode="auto">
            <a:xfrm>
              <a:off x="3293" y="599"/>
              <a:ext cx="474" cy="433"/>
              <a:chOff x="1929" y="2960"/>
              <a:chExt cx="728" cy="665"/>
            </a:xfrm>
          </p:grpSpPr>
          <p:sp>
            <p:nvSpPr>
              <p:cNvPr id="33813" name="AutoShape 59"/>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14" name="Group 60"/>
              <p:cNvGrpSpPr>
                <a:grpSpLocks/>
              </p:cNvGrpSpPr>
              <p:nvPr/>
            </p:nvGrpSpPr>
            <p:grpSpPr bwMode="auto">
              <a:xfrm>
                <a:off x="2328" y="3296"/>
                <a:ext cx="329" cy="329"/>
                <a:chOff x="2806" y="3358"/>
                <a:chExt cx="329" cy="329"/>
              </a:xfrm>
            </p:grpSpPr>
            <p:sp>
              <p:nvSpPr>
                <p:cNvPr id="33815" name="Oval 61"/>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16" name="Freeform 62"/>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17" name="Freeform 63"/>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18" name="Freeform 64"/>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12" name="Text Box 65"/>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sp>
        <p:nvSpPr>
          <p:cNvPr id="33804" name="Line 66"/>
          <p:cNvSpPr>
            <a:spLocks noChangeShapeType="1"/>
          </p:cNvSpPr>
          <p:nvPr/>
        </p:nvSpPr>
        <p:spPr bwMode="auto">
          <a:xfrm>
            <a:off x="6989763" y="1889125"/>
            <a:ext cx="263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5" name="Line 67"/>
          <p:cNvSpPr>
            <a:spLocks noChangeShapeType="1"/>
          </p:cNvSpPr>
          <p:nvPr/>
        </p:nvSpPr>
        <p:spPr bwMode="auto">
          <a:xfrm flipV="1">
            <a:off x="6973888" y="2276475"/>
            <a:ext cx="295275" cy="2635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6" name="Line 68"/>
          <p:cNvSpPr>
            <a:spLocks noChangeShapeType="1"/>
          </p:cNvSpPr>
          <p:nvPr/>
        </p:nvSpPr>
        <p:spPr bwMode="auto">
          <a:xfrm>
            <a:off x="6989763" y="1144588"/>
            <a:ext cx="279400" cy="279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7" name="Text Box 69"/>
          <p:cNvSpPr txBox="1">
            <a:spLocks noChangeArrowheads="1"/>
          </p:cNvSpPr>
          <p:nvPr/>
        </p:nvSpPr>
        <p:spPr bwMode="auto">
          <a:xfrm>
            <a:off x="700088" y="2554288"/>
            <a:ext cx="3116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An attorney who's the primary doctor?</a:t>
            </a:r>
          </a:p>
        </p:txBody>
      </p:sp>
      <p:sp>
        <p:nvSpPr>
          <p:cNvPr id="33808" name="Text Box 70"/>
          <p:cNvSpPr txBox="1">
            <a:spLocks noChangeArrowheads="1"/>
          </p:cNvSpPr>
          <p:nvPr/>
        </p:nvSpPr>
        <p:spPr bwMode="auto">
          <a:xfrm>
            <a:off x="5053013" y="3074988"/>
            <a:ext cx="3116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Three people were driving the car?</a:t>
            </a:r>
          </a:p>
        </p:txBody>
      </p:sp>
      <p:sp>
        <p:nvSpPr>
          <p:cNvPr id="33809" name="AutoShape 86"/>
          <p:cNvSpPr>
            <a:spLocks noChangeArrowheads="1"/>
          </p:cNvSpPr>
          <p:nvPr/>
        </p:nvSpPr>
        <p:spPr bwMode="auto">
          <a:xfrm>
            <a:off x="4513263" y="1420813"/>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10" name="AutoShape 87"/>
          <p:cNvSpPr>
            <a:spLocks noChangeArrowheads="1"/>
          </p:cNvSpPr>
          <p:nvPr/>
        </p:nvSpPr>
        <p:spPr bwMode="auto">
          <a:xfrm>
            <a:off x="4514850" y="2165350"/>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7291388" y="2773363"/>
            <a:ext cx="622300" cy="700087"/>
            <a:chOff x="2324" y="435"/>
            <a:chExt cx="933" cy="1052"/>
          </a:xfrm>
        </p:grpSpPr>
        <p:sp>
          <p:nvSpPr>
            <p:cNvPr id="34869"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70" name="Freeform 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1" name="Freeform 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2" name="Freeform 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73" name="Group 7"/>
            <p:cNvGrpSpPr>
              <a:grpSpLocks/>
            </p:cNvGrpSpPr>
            <p:nvPr/>
          </p:nvGrpSpPr>
          <p:grpSpPr bwMode="auto">
            <a:xfrm>
              <a:off x="2889" y="957"/>
              <a:ext cx="348" cy="510"/>
              <a:chOff x="2784" y="3210"/>
              <a:chExt cx="523" cy="772"/>
            </a:xfrm>
          </p:grpSpPr>
          <p:sp>
            <p:nvSpPr>
              <p:cNvPr id="34874"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5"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6"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877"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4819" name="Rectangle 12"/>
          <p:cNvSpPr>
            <a:spLocks noGrp="1" noChangeArrowheads="1"/>
          </p:cNvSpPr>
          <p:nvPr>
            <p:ph type="title"/>
          </p:nvPr>
        </p:nvSpPr>
        <p:spPr/>
        <p:txBody>
          <a:bodyPr/>
          <a:lstStyle/>
          <a:p>
            <a:pPr eaLnBrk="1" hangingPunct="1"/>
            <a:r>
              <a:rPr lang="en-US" smtClean="0"/>
              <a:t>Two types of role constraints</a:t>
            </a:r>
          </a:p>
        </p:txBody>
      </p:sp>
      <p:grpSp>
        <p:nvGrpSpPr>
          <p:cNvPr id="34820" name="Group 14"/>
          <p:cNvGrpSpPr>
            <a:grpSpLocks/>
          </p:cNvGrpSpPr>
          <p:nvPr/>
        </p:nvGrpSpPr>
        <p:grpSpPr bwMode="auto">
          <a:xfrm>
            <a:off x="1003300" y="1665288"/>
            <a:ext cx="1671638" cy="711200"/>
            <a:chOff x="2524" y="2022"/>
            <a:chExt cx="1053" cy="448"/>
          </a:xfrm>
        </p:grpSpPr>
        <p:sp>
          <p:nvSpPr>
            <p:cNvPr id="34867" name="AutoShape 1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4868" name="Text Box 1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4821" name="Group 17"/>
          <p:cNvGrpSpPr>
            <a:grpSpLocks/>
          </p:cNvGrpSpPr>
          <p:nvPr/>
        </p:nvGrpSpPr>
        <p:grpSpPr bwMode="auto">
          <a:xfrm>
            <a:off x="2114550" y="1060450"/>
            <a:ext cx="1011238" cy="1001713"/>
            <a:chOff x="2461" y="1618"/>
            <a:chExt cx="635" cy="629"/>
          </a:xfrm>
        </p:grpSpPr>
        <p:sp>
          <p:nvSpPr>
            <p:cNvPr id="34859" name="AutoShape 1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4860" name="Freeform 1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4861" name="Group 20"/>
            <p:cNvGrpSpPr>
              <a:grpSpLocks/>
            </p:cNvGrpSpPr>
            <p:nvPr/>
          </p:nvGrpSpPr>
          <p:grpSpPr bwMode="auto">
            <a:xfrm>
              <a:off x="2461" y="1618"/>
              <a:ext cx="275" cy="318"/>
              <a:chOff x="2983" y="1384"/>
              <a:chExt cx="275" cy="318"/>
            </a:xfrm>
          </p:grpSpPr>
          <p:sp>
            <p:nvSpPr>
              <p:cNvPr id="34862" name="Freeform 2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3" name="Freeform 2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4" name="Freeform 2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5" name="Freeform 2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6" name="Freeform 2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4822" name="Text Box 26"/>
          <p:cNvSpPr txBox="1">
            <a:spLocks noChangeArrowheads="1"/>
          </p:cNvSpPr>
          <p:nvPr/>
        </p:nvSpPr>
        <p:spPr bwMode="auto">
          <a:xfrm>
            <a:off x="3179763" y="1565275"/>
            <a:ext cx="10429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4823" name="Group 27"/>
          <p:cNvGrpSpPr>
            <a:grpSpLocks/>
          </p:cNvGrpSpPr>
          <p:nvPr/>
        </p:nvGrpSpPr>
        <p:grpSpPr bwMode="auto">
          <a:xfrm>
            <a:off x="998538" y="3275013"/>
            <a:ext cx="1671637" cy="711200"/>
            <a:chOff x="2524" y="2022"/>
            <a:chExt cx="1053" cy="448"/>
          </a:xfrm>
        </p:grpSpPr>
        <p:sp>
          <p:nvSpPr>
            <p:cNvPr id="34857" name="AutoShape 2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4858" name="Text Box 2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4824" name="Text Box 30"/>
          <p:cNvSpPr txBox="1">
            <a:spLocks noChangeArrowheads="1"/>
          </p:cNvSpPr>
          <p:nvPr/>
        </p:nvSpPr>
        <p:spPr bwMode="auto">
          <a:xfrm>
            <a:off x="3175000" y="3175000"/>
            <a:ext cx="10429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4825" name="Group 31"/>
          <p:cNvGrpSpPr>
            <a:grpSpLocks/>
          </p:cNvGrpSpPr>
          <p:nvPr/>
        </p:nvGrpSpPr>
        <p:grpSpPr bwMode="auto">
          <a:xfrm>
            <a:off x="2109788" y="2670175"/>
            <a:ext cx="1011237" cy="1001713"/>
            <a:chOff x="2461" y="1618"/>
            <a:chExt cx="635" cy="629"/>
          </a:xfrm>
        </p:grpSpPr>
        <p:sp>
          <p:nvSpPr>
            <p:cNvPr id="34849" name="AutoShape 32"/>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4850" name="Freeform 33"/>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4851" name="Group 34"/>
            <p:cNvGrpSpPr>
              <a:grpSpLocks/>
            </p:cNvGrpSpPr>
            <p:nvPr/>
          </p:nvGrpSpPr>
          <p:grpSpPr bwMode="auto">
            <a:xfrm>
              <a:off x="2461" y="1618"/>
              <a:ext cx="275" cy="318"/>
              <a:chOff x="2983" y="1384"/>
              <a:chExt cx="275" cy="318"/>
            </a:xfrm>
          </p:grpSpPr>
          <p:sp>
            <p:nvSpPr>
              <p:cNvPr id="34852" name="Freeform 35"/>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3" name="Freeform 36"/>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4" name="Freeform 37"/>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5" name="Freeform 38"/>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6" name="Freeform 39"/>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4826" name="AutoShape 40"/>
          <p:cNvSpPr>
            <a:spLocks noChangeArrowheads="1"/>
          </p:cNvSpPr>
          <p:nvPr/>
        </p:nvSpPr>
        <p:spPr bwMode="auto">
          <a:xfrm>
            <a:off x="687388" y="11699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4827" name="AutoShape 41"/>
          <p:cNvSpPr>
            <a:spLocks noChangeArrowheads="1"/>
          </p:cNvSpPr>
          <p:nvPr/>
        </p:nvSpPr>
        <p:spPr bwMode="auto">
          <a:xfrm>
            <a:off x="644525" y="2770188"/>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4828" name="Group 42"/>
          <p:cNvGrpSpPr>
            <a:grpSpLocks/>
          </p:cNvGrpSpPr>
          <p:nvPr/>
        </p:nvGrpSpPr>
        <p:grpSpPr bwMode="auto">
          <a:xfrm>
            <a:off x="7307263" y="1292225"/>
            <a:ext cx="641350" cy="636588"/>
            <a:chOff x="3360" y="800"/>
            <a:chExt cx="620" cy="616"/>
          </a:xfrm>
        </p:grpSpPr>
        <p:sp>
          <p:nvSpPr>
            <p:cNvPr id="34843" name="AutoShape 4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4844" name="Freeform 4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45" name="Group 45"/>
            <p:cNvGrpSpPr>
              <a:grpSpLocks/>
            </p:cNvGrpSpPr>
            <p:nvPr/>
          </p:nvGrpSpPr>
          <p:grpSpPr bwMode="auto">
            <a:xfrm flipH="1">
              <a:off x="3749" y="1171"/>
              <a:ext cx="212" cy="213"/>
              <a:chOff x="1350" y="686"/>
              <a:chExt cx="1132" cy="1132"/>
            </a:xfrm>
          </p:grpSpPr>
          <p:sp>
            <p:nvSpPr>
              <p:cNvPr id="34847" name="AutoShape 4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8" name="Picture 4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46"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9" name="Text Box 49"/>
          <p:cNvSpPr txBox="1">
            <a:spLocks noChangeArrowheads="1"/>
          </p:cNvSpPr>
          <p:nvPr/>
        </p:nvSpPr>
        <p:spPr bwMode="auto">
          <a:xfrm>
            <a:off x="6945313" y="1968500"/>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34830" name="Group 50"/>
          <p:cNvGrpSpPr>
            <a:grpSpLocks/>
          </p:cNvGrpSpPr>
          <p:nvPr/>
        </p:nvGrpSpPr>
        <p:grpSpPr bwMode="auto">
          <a:xfrm>
            <a:off x="5637213" y="1268413"/>
            <a:ext cx="688975" cy="688975"/>
            <a:chOff x="1350" y="686"/>
            <a:chExt cx="1132" cy="1132"/>
          </a:xfrm>
        </p:grpSpPr>
        <p:sp>
          <p:nvSpPr>
            <p:cNvPr id="34841" name="AutoShape 5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2" name="Picture 5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1" name="Text Box 53"/>
          <p:cNvSpPr txBox="1">
            <a:spLocks noChangeArrowheads="1"/>
          </p:cNvSpPr>
          <p:nvPr/>
        </p:nvSpPr>
        <p:spPr bwMode="auto">
          <a:xfrm>
            <a:off x="5199063" y="1981200"/>
            <a:ext cx="1525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4832" name="AutoShape 54"/>
          <p:cNvSpPr>
            <a:spLocks noChangeArrowheads="1"/>
          </p:cNvSpPr>
          <p:nvPr/>
        </p:nvSpPr>
        <p:spPr bwMode="auto">
          <a:xfrm>
            <a:off x="6269038" y="1457325"/>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33" name="Text Box 55"/>
          <p:cNvSpPr txBox="1">
            <a:spLocks noChangeArrowheads="1"/>
          </p:cNvSpPr>
          <p:nvPr/>
        </p:nvSpPr>
        <p:spPr bwMode="auto">
          <a:xfrm>
            <a:off x="6954838" y="3478213"/>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34834" name="Group 56"/>
          <p:cNvGrpSpPr>
            <a:grpSpLocks/>
          </p:cNvGrpSpPr>
          <p:nvPr/>
        </p:nvGrpSpPr>
        <p:grpSpPr bwMode="auto">
          <a:xfrm>
            <a:off x="5646738" y="2778125"/>
            <a:ext cx="688975" cy="688975"/>
            <a:chOff x="1350" y="686"/>
            <a:chExt cx="1132" cy="1132"/>
          </a:xfrm>
        </p:grpSpPr>
        <p:sp>
          <p:nvSpPr>
            <p:cNvPr id="34839"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0"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5" name="Text Box 59"/>
          <p:cNvSpPr txBox="1">
            <a:spLocks noChangeArrowheads="1"/>
          </p:cNvSpPr>
          <p:nvPr/>
        </p:nvSpPr>
        <p:spPr bwMode="auto">
          <a:xfrm>
            <a:off x="5208588" y="3490913"/>
            <a:ext cx="1525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4836" name="AutoShape 60"/>
          <p:cNvSpPr>
            <a:spLocks noChangeArrowheads="1"/>
          </p:cNvSpPr>
          <p:nvPr/>
        </p:nvSpPr>
        <p:spPr bwMode="auto">
          <a:xfrm>
            <a:off x="6278563" y="2967038"/>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37" name="Rectangle 62"/>
          <p:cNvSpPr>
            <a:spLocks noChangeArrowheads="1"/>
          </p:cNvSpPr>
          <p:nvPr/>
        </p:nvSpPr>
        <p:spPr bwMode="auto">
          <a:xfrm>
            <a:off x="519113" y="4297363"/>
            <a:ext cx="394652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b="0">
                <a:solidFill>
                  <a:srgbClr val="9933FF"/>
                </a:solidFill>
              </a:rPr>
              <a:t>Contact role type constraint</a:t>
            </a:r>
            <a:r>
              <a:rPr lang="en-US" sz="2400" b="0"/>
              <a:t> </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Which subtypes can have this role?</a:t>
            </a:r>
          </a:p>
        </p:txBody>
      </p:sp>
      <p:sp>
        <p:nvSpPr>
          <p:cNvPr id="34838" name="Rectangle 63"/>
          <p:cNvSpPr>
            <a:spLocks noChangeArrowheads="1"/>
          </p:cNvSpPr>
          <p:nvPr/>
        </p:nvSpPr>
        <p:spPr bwMode="auto">
          <a:xfrm>
            <a:off x="4833938" y="4297363"/>
            <a:ext cx="3860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b="0">
                <a:solidFill>
                  <a:srgbClr val="3366FF"/>
                </a:solidFill>
              </a:rPr>
              <a:t>Entity role constraint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Which types of entity can own the role?</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How many contacts can you have with role?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C:\Users\trhoades\AppData\Local\Temp\SNAGHTML23e7f5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366" y="3748087"/>
            <a:ext cx="3230128" cy="31099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trhoades\AppData\Local\Temp\SNAGHTML23e6e5b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66" y="124187"/>
            <a:ext cx="3889452" cy="3533413"/>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a:xfrm>
            <a:off x="495300" y="120650"/>
            <a:ext cx="4455435" cy="742950"/>
          </a:xfrm>
        </p:spPr>
        <p:txBody>
          <a:bodyPr/>
          <a:lstStyle/>
          <a:p>
            <a:pPr eaLnBrk="1" hangingPunct="1"/>
            <a:r>
              <a:rPr lang="en-US" dirty="0" smtClean="0"/>
              <a:t>Specifying role constraints</a:t>
            </a:r>
          </a:p>
        </p:txBody>
      </p:sp>
      <p:sp>
        <p:nvSpPr>
          <p:cNvPr id="35843" name="Rectangle 3"/>
          <p:cNvSpPr>
            <a:spLocks noGrp="1" noChangeArrowheads="1"/>
          </p:cNvSpPr>
          <p:nvPr>
            <p:ph idx="1"/>
          </p:nvPr>
        </p:nvSpPr>
        <p:spPr>
          <a:xfrm>
            <a:off x="519113" y="1192213"/>
            <a:ext cx="4675187" cy="5197475"/>
          </a:xfrm>
        </p:spPr>
        <p:txBody>
          <a:bodyPr/>
          <a:lstStyle/>
          <a:p>
            <a:r>
              <a:rPr lang="en-US" dirty="0" smtClean="0"/>
              <a:t>Both type are specified in entityroleconstraints-config.xml</a:t>
            </a:r>
          </a:p>
        </p:txBody>
      </p:sp>
      <p:sp>
        <p:nvSpPr>
          <p:cNvPr id="35846" name="Line 6"/>
          <p:cNvSpPr>
            <a:spLocks noChangeShapeType="1"/>
          </p:cNvSpPr>
          <p:nvPr/>
        </p:nvSpPr>
        <p:spPr bwMode="auto">
          <a:xfrm flipH="1">
            <a:off x="5057775" y="2360171"/>
            <a:ext cx="391715" cy="1083117"/>
          </a:xfrm>
          <a:prstGeom prst="line">
            <a:avLst/>
          </a:prstGeom>
          <a:noFill/>
          <a:ln w="19050">
            <a:solidFill>
              <a:srgbClr val="9933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847" name="Group 7"/>
          <p:cNvGrpSpPr>
            <a:grpSpLocks/>
          </p:cNvGrpSpPr>
          <p:nvPr/>
        </p:nvGrpSpPr>
        <p:grpSpPr bwMode="auto">
          <a:xfrm>
            <a:off x="3430588" y="4445000"/>
            <a:ext cx="641350" cy="636588"/>
            <a:chOff x="3360" y="800"/>
            <a:chExt cx="620" cy="616"/>
          </a:xfrm>
        </p:grpSpPr>
        <p:sp>
          <p:nvSpPr>
            <p:cNvPr id="35871" name="AutoShape 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5872" name="Freeform 9"/>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5873" name="Group 10"/>
            <p:cNvGrpSpPr>
              <a:grpSpLocks/>
            </p:cNvGrpSpPr>
            <p:nvPr/>
          </p:nvGrpSpPr>
          <p:grpSpPr bwMode="auto">
            <a:xfrm flipH="1">
              <a:off x="3749" y="1171"/>
              <a:ext cx="212" cy="213"/>
              <a:chOff x="1350" y="686"/>
              <a:chExt cx="1132" cy="1132"/>
            </a:xfrm>
          </p:grpSpPr>
          <p:sp>
            <p:nvSpPr>
              <p:cNvPr id="35875" name="AutoShape 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5876" name="Picture 12" descr="j01519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874" name="Picture 13" descr="BS0188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8" name="Text Box 14"/>
          <p:cNvSpPr txBox="1">
            <a:spLocks noChangeArrowheads="1"/>
          </p:cNvSpPr>
          <p:nvPr/>
        </p:nvSpPr>
        <p:spPr bwMode="auto">
          <a:xfrm>
            <a:off x="3068638" y="5121275"/>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35849" name="Group 15"/>
          <p:cNvGrpSpPr>
            <a:grpSpLocks/>
          </p:cNvGrpSpPr>
          <p:nvPr/>
        </p:nvGrpSpPr>
        <p:grpSpPr bwMode="auto">
          <a:xfrm>
            <a:off x="1760538" y="4421188"/>
            <a:ext cx="688975" cy="688975"/>
            <a:chOff x="1350" y="686"/>
            <a:chExt cx="1132" cy="1132"/>
          </a:xfrm>
        </p:grpSpPr>
        <p:sp>
          <p:nvSpPr>
            <p:cNvPr id="35869"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5870" name="Picture 17" descr="j01519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0" name="Text Box 18"/>
          <p:cNvSpPr txBox="1">
            <a:spLocks noChangeArrowheads="1"/>
          </p:cNvSpPr>
          <p:nvPr/>
        </p:nvSpPr>
        <p:spPr bwMode="auto">
          <a:xfrm>
            <a:off x="1322388" y="5133975"/>
            <a:ext cx="1525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5851" name="AutoShape 19"/>
          <p:cNvSpPr>
            <a:spLocks noChangeArrowheads="1"/>
          </p:cNvSpPr>
          <p:nvPr/>
        </p:nvSpPr>
        <p:spPr bwMode="auto">
          <a:xfrm>
            <a:off x="2392363" y="4610100"/>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53" name="Text Box 21"/>
          <p:cNvSpPr txBox="1">
            <a:spLocks noChangeArrowheads="1"/>
          </p:cNvSpPr>
          <p:nvPr/>
        </p:nvSpPr>
        <p:spPr bwMode="auto">
          <a:xfrm>
            <a:off x="871538" y="3379788"/>
            <a:ext cx="4271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solidFill>
                  <a:srgbClr val="9933FF"/>
                </a:solidFill>
              </a:rPr>
              <a:t>Contact role type constraints</a:t>
            </a:r>
          </a:p>
        </p:txBody>
      </p:sp>
      <p:sp>
        <p:nvSpPr>
          <p:cNvPr id="35854" name="Text Box 22"/>
          <p:cNvSpPr txBox="1">
            <a:spLocks noChangeArrowheads="1"/>
          </p:cNvSpPr>
          <p:nvPr/>
        </p:nvSpPr>
        <p:spPr bwMode="auto">
          <a:xfrm>
            <a:off x="781050" y="5686425"/>
            <a:ext cx="4271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solidFill>
                  <a:srgbClr val="3366FF"/>
                </a:solidFill>
              </a:rPr>
              <a:t>Entity role constraints</a:t>
            </a:r>
          </a:p>
        </p:txBody>
      </p:sp>
      <p:sp>
        <p:nvSpPr>
          <p:cNvPr id="35855" name="Line 23"/>
          <p:cNvSpPr>
            <a:spLocks noChangeShapeType="1"/>
          </p:cNvSpPr>
          <p:nvPr/>
        </p:nvSpPr>
        <p:spPr bwMode="auto">
          <a:xfrm flipV="1">
            <a:off x="4557713" y="5270896"/>
            <a:ext cx="891777" cy="486967"/>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856" name="Group 24"/>
          <p:cNvGrpSpPr>
            <a:grpSpLocks/>
          </p:cNvGrpSpPr>
          <p:nvPr/>
        </p:nvGrpSpPr>
        <p:grpSpPr bwMode="auto">
          <a:xfrm>
            <a:off x="1525588" y="2603500"/>
            <a:ext cx="1671637" cy="711200"/>
            <a:chOff x="2524" y="2022"/>
            <a:chExt cx="1053" cy="448"/>
          </a:xfrm>
        </p:grpSpPr>
        <p:sp>
          <p:nvSpPr>
            <p:cNvPr id="35867" name="AutoShape 2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5868" name="Text Box 2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5857" name="Group 27"/>
          <p:cNvGrpSpPr>
            <a:grpSpLocks/>
          </p:cNvGrpSpPr>
          <p:nvPr/>
        </p:nvGrpSpPr>
        <p:grpSpPr bwMode="auto">
          <a:xfrm>
            <a:off x="2636838" y="1998663"/>
            <a:ext cx="1011237" cy="1001712"/>
            <a:chOff x="2461" y="1618"/>
            <a:chExt cx="635" cy="629"/>
          </a:xfrm>
        </p:grpSpPr>
        <p:sp>
          <p:nvSpPr>
            <p:cNvPr id="35859" name="AutoShape 2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5860" name="Freeform 2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5861" name="Group 30"/>
            <p:cNvGrpSpPr>
              <a:grpSpLocks/>
            </p:cNvGrpSpPr>
            <p:nvPr/>
          </p:nvGrpSpPr>
          <p:grpSpPr bwMode="auto">
            <a:xfrm>
              <a:off x="2461" y="1618"/>
              <a:ext cx="275" cy="318"/>
              <a:chOff x="2983" y="1384"/>
              <a:chExt cx="275" cy="318"/>
            </a:xfrm>
          </p:grpSpPr>
          <p:sp>
            <p:nvSpPr>
              <p:cNvPr id="35862" name="Freeform 3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3" name="Freeform 3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4" name="Freeform 3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5" name="Freeform 3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6" name="Freeform 3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858" name="Text Box 36"/>
          <p:cNvSpPr txBox="1">
            <a:spLocks noChangeArrowheads="1"/>
          </p:cNvSpPr>
          <p:nvPr/>
        </p:nvSpPr>
        <p:spPr bwMode="auto">
          <a:xfrm>
            <a:off x="3702050" y="2503488"/>
            <a:ext cx="10429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sp>
        <p:nvSpPr>
          <p:cNvPr id="2" name="Rectangle 1"/>
          <p:cNvSpPr/>
          <p:nvPr/>
        </p:nvSpPr>
        <p:spPr bwMode="auto">
          <a:xfrm>
            <a:off x="5449490" y="3750468"/>
            <a:ext cx="2992004" cy="3040857"/>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5449490" y="616743"/>
            <a:ext cx="3651327" cy="3040857"/>
          </a:xfrm>
          <a:prstGeom prst="rect">
            <a:avLst/>
          </a:prstGeom>
          <a:noFill/>
          <a:ln w="19050" algn="ctr">
            <a:solidFill>
              <a:srgbClr val="7030A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557212"/>
            <a:ext cx="5838825" cy="4295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3"/>
          <p:cNvSpPr>
            <a:spLocks noGrp="1" noChangeArrowheads="1"/>
          </p:cNvSpPr>
          <p:nvPr>
            <p:ph type="title"/>
          </p:nvPr>
        </p:nvSpPr>
        <p:spPr>
          <a:xfrm>
            <a:off x="495300" y="115888"/>
            <a:ext cx="8318500" cy="742950"/>
          </a:xfrm>
        </p:spPr>
        <p:txBody>
          <a:bodyPr/>
          <a:lstStyle/>
          <a:p>
            <a:pPr eaLnBrk="1" hangingPunct="1"/>
            <a:r>
              <a:rPr lang="en-US" smtClean="0"/>
              <a:t>Contact role type constraints in the user interface</a:t>
            </a:r>
          </a:p>
        </p:txBody>
      </p:sp>
      <p:sp>
        <p:nvSpPr>
          <p:cNvPr id="37892" name="Rectangle 4"/>
          <p:cNvSpPr>
            <a:spLocks noGrp="1" noChangeArrowheads="1"/>
          </p:cNvSpPr>
          <p:nvPr>
            <p:ph idx="1"/>
          </p:nvPr>
        </p:nvSpPr>
        <p:spPr>
          <a:xfrm>
            <a:off x="519113" y="4886325"/>
            <a:ext cx="8318500" cy="1503363"/>
          </a:xfrm>
        </p:spPr>
        <p:txBody>
          <a:bodyPr/>
          <a:lstStyle/>
          <a:p>
            <a:r>
              <a:rPr lang="en-US" smtClean="0"/>
              <a:t>Prevents user from assigning given role to contact of given subtype</a:t>
            </a:r>
          </a:p>
          <a:p>
            <a:pPr lvl="1"/>
            <a:r>
              <a:rPr lang="en-US" smtClean="0"/>
              <a:t>Role appears in dropdown, but attempts to save contact fail</a:t>
            </a:r>
          </a:p>
        </p:txBody>
      </p:sp>
      <p:grpSp>
        <p:nvGrpSpPr>
          <p:cNvPr id="37893" name="Group 5"/>
          <p:cNvGrpSpPr>
            <a:grpSpLocks/>
          </p:cNvGrpSpPr>
          <p:nvPr/>
        </p:nvGrpSpPr>
        <p:grpSpPr bwMode="auto">
          <a:xfrm>
            <a:off x="5297488" y="3440112"/>
            <a:ext cx="1671637" cy="711200"/>
            <a:chOff x="2524" y="2022"/>
            <a:chExt cx="1053" cy="448"/>
          </a:xfrm>
        </p:grpSpPr>
        <p:sp>
          <p:nvSpPr>
            <p:cNvPr id="37908" name="AutoShape 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7909" name="Text Box 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7894" name="Text Box 8"/>
          <p:cNvSpPr txBox="1">
            <a:spLocks noChangeArrowheads="1"/>
          </p:cNvSpPr>
          <p:nvPr/>
        </p:nvSpPr>
        <p:spPr bwMode="auto">
          <a:xfrm>
            <a:off x="6017345" y="1846218"/>
            <a:ext cx="10429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solidFill>
                  <a:schemeClr val="bg1"/>
                </a:solidFill>
              </a:rPr>
              <a:t>role:</a:t>
            </a:r>
            <a:br>
              <a:rPr lang="en-US" sz="1800" dirty="0">
                <a:solidFill>
                  <a:schemeClr val="bg1"/>
                </a:solidFill>
              </a:rPr>
            </a:br>
            <a:r>
              <a:rPr lang="en-US" sz="1800" dirty="0">
                <a:solidFill>
                  <a:schemeClr val="bg1"/>
                </a:solidFill>
              </a:rPr>
              <a:t>primary</a:t>
            </a:r>
            <a:br>
              <a:rPr lang="en-US" sz="1800" dirty="0">
                <a:solidFill>
                  <a:schemeClr val="bg1"/>
                </a:solidFill>
              </a:rPr>
            </a:br>
            <a:r>
              <a:rPr lang="en-US" sz="1800" dirty="0">
                <a:solidFill>
                  <a:schemeClr val="bg1"/>
                </a:solidFill>
              </a:rPr>
              <a:t>doctor</a:t>
            </a:r>
          </a:p>
        </p:txBody>
      </p:sp>
      <p:grpSp>
        <p:nvGrpSpPr>
          <p:cNvPr id="37895" name="Group 9"/>
          <p:cNvGrpSpPr>
            <a:grpSpLocks/>
          </p:cNvGrpSpPr>
          <p:nvPr/>
        </p:nvGrpSpPr>
        <p:grpSpPr bwMode="auto">
          <a:xfrm>
            <a:off x="6717946" y="1401781"/>
            <a:ext cx="1011237" cy="1001712"/>
            <a:chOff x="2461" y="1618"/>
            <a:chExt cx="635" cy="629"/>
          </a:xfrm>
        </p:grpSpPr>
        <p:sp>
          <p:nvSpPr>
            <p:cNvPr id="37900" name="AutoShape 10"/>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7901" name="Freeform 11"/>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7902" name="Group 12"/>
            <p:cNvGrpSpPr>
              <a:grpSpLocks/>
            </p:cNvGrpSpPr>
            <p:nvPr/>
          </p:nvGrpSpPr>
          <p:grpSpPr bwMode="auto">
            <a:xfrm>
              <a:off x="2461" y="1618"/>
              <a:ext cx="275" cy="318"/>
              <a:chOff x="2983" y="1384"/>
              <a:chExt cx="275" cy="318"/>
            </a:xfrm>
          </p:grpSpPr>
          <p:sp>
            <p:nvSpPr>
              <p:cNvPr id="37903" name="Freeform 13"/>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4" name="Freeform 14"/>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5" name="Freeform 15"/>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6" name="Freeform 16"/>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7" name="Freeform 17"/>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7896" name="AutoShape 18"/>
          <p:cNvSpPr>
            <a:spLocks noChangeArrowheads="1"/>
          </p:cNvSpPr>
          <p:nvPr/>
        </p:nvSpPr>
        <p:spPr bwMode="auto">
          <a:xfrm>
            <a:off x="5054600" y="3119437"/>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7897" name="Line 19"/>
          <p:cNvSpPr>
            <a:spLocks noChangeShapeType="1"/>
          </p:cNvSpPr>
          <p:nvPr/>
        </p:nvSpPr>
        <p:spPr bwMode="auto">
          <a:xfrm flipV="1">
            <a:off x="5786438" y="1308100"/>
            <a:ext cx="0" cy="1371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8" name="Line 20"/>
          <p:cNvSpPr>
            <a:spLocks noChangeShapeType="1"/>
          </p:cNvSpPr>
          <p:nvPr/>
        </p:nvSpPr>
        <p:spPr bwMode="auto">
          <a:xfrm flipH="1" flipV="1">
            <a:off x="5210174" y="1181100"/>
            <a:ext cx="576263" cy="127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7899" name="Line 21"/>
          <p:cNvSpPr>
            <a:spLocks noChangeShapeType="1"/>
          </p:cNvSpPr>
          <p:nvPr/>
        </p:nvSpPr>
        <p:spPr bwMode="auto">
          <a:xfrm flipH="1">
            <a:off x="6319837" y="2657475"/>
            <a:ext cx="0" cy="3269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Contact role type constraint configuration</a:t>
            </a:r>
          </a:p>
        </p:txBody>
      </p:sp>
      <p:sp>
        <p:nvSpPr>
          <p:cNvPr id="38915" name="Rectangle 3"/>
          <p:cNvSpPr>
            <a:spLocks noGrp="1" noChangeArrowheads="1"/>
          </p:cNvSpPr>
          <p:nvPr>
            <p:ph idx="1"/>
          </p:nvPr>
        </p:nvSpPr>
        <p:spPr>
          <a:xfrm>
            <a:off x="519113" y="4406900"/>
            <a:ext cx="8318500" cy="1993900"/>
          </a:xfrm>
        </p:spPr>
        <p:txBody>
          <a:bodyPr/>
          <a:lstStyle/>
          <a:p>
            <a:r>
              <a:rPr lang="en-US" smtClean="0"/>
              <a:t>Identifies a contact role (such as "PrimaryDoctor") and the base subtype which is valid for that role (such as "Doctor")</a:t>
            </a:r>
          </a:p>
          <a:p>
            <a:pPr lvl="1"/>
            <a:r>
              <a:rPr lang="en-US" smtClean="0"/>
              <a:t>Children subtypes of the base subtype also valid</a:t>
            </a:r>
          </a:p>
          <a:p>
            <a:pPr lvl="1"/>
            <a:r>
              <a:rPr lang="en-US" smtClean="0"/>
              <a:t>In most cases, only one base subtype valid for each role</a:t>
            </a:r>
          </a:p>
          <a:p>
            <a:pPr lvl="1"/>
            <a:r>
              <a:rPr lang="en-US" smtClean="0"/>
              <a:t>Given base subtype may be valid for multiple roles</a:t>
            </a:r>
          </a:p>
        </p:txBody>
      </p:sp>
      <p:grpSp>
        <p:nvGrpSpPr>
          <p:cNvPr id="38917" name="Group 5"/>
          <p:cNvGrpSpPr>
            <a:grpSpLocks/>
          </p:cNvGrpSpPr>
          <p:nvPr/>
        </p:nvGrpSpPr>
        <p:grpSpPr bwMode="auto">
          <a:xfrm>
            <a:off x="1228725" y="1470025"/>
            <a:ext cx="1671638" cy="711200"/>
            <a:chOff x="2524" y="2022"/>
            <a:chExt cx="1053" cy="448"/>
          </a:xfrm>
        </p:grpSpPr>
        <p:sp>
          <p:nvSpPr>
            <p:cNvPr id="38959" name="AutoShape 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8960" name="Text Box 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8918" name="Group 8"/>
          <p:cNvGrpSpPr>
            <a:grpSpLocks/>
          </p:cNvGrpSpPr>
          <p:nvPr/>
        </p:nvGrpSpPr>
        <p:grpSpPr bwMode="auto">
          <a:xfrm>
            <a:off x="2339975" y="865188"/>
            <a:ext cx="1011238" cy="1001712"/>
            <a:chOff x="2461" y="1618"/>
            <a:chExt cx="635" cy="629"/>
          </a:xfrm>
        </p:grpSpPr>
        <p:sp>
          <p:nvSpPr>
            <p:cNvPr id="38951" name="AutoShape 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8952" name="Freeform 1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8953" name="Group 11"/>
            <p:cNvGrpSpPr>
              <a:grpSpLocks/>
            </p:cNvGrpSpPr>
            <p:nvPr/>
          </p:nvGrpSpPr>
          <p:grpSpPr bwMode="auto">
            <a:xfrm>
              <a:off x="2461" y="1618"/>
              <a:ext cx="275" cy="318"/>
              <a:chOff x="2983" y="1384"/>
              <a:chExt cx="275" cy="318"/>
            </a:xfrm>
          </p:grpSpPr>
          <p:sp>
            <p:nvSpPr>
              <p:cNvPr id="38954" name="Freeform 12"/>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13"/>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14"/>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7" name="Freeform 15"/>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16"/>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8919" name="Text Box 17"/>
          <p:cNvSpPr txBox="1">
            <a:spLocks noChangeArrowheads="1"/>
          </p:cNvSpPr>
          <p:nvPr/>
        </p:nvSpPr>
        <p:spPr bwMode="auto">
          <a:xfrm>
            <a:off x="1274763" y="2203450"/>
            <a:ext cx="2822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tabLst>
                <a:tab pos="625475" algn="l"/>
              </a:tabLst>
              <a:defRPr sz="2000" b="1">
                <a:solidFill>
                  <a:srgbClr val="FF0000"/>
                </a:solidFill>
                <a:latin typeface="Arial" pitchFamily="34" charset="0"/>
              </a:defRPr>
            </a:lvl1pPr>
            <a:lvl2pPr marL="742950" indent="-285750" eaLnBrk="0" hangingPunct="0">
              <a:tabLst>
                <a:tab pos="625475" algn="l"/>
              </a:tabLst>
              <a:defRPr sz="2000" b="1">
                <a:solidFill>
                  <a:srgbClr val="FF0000"/>
                </a:solidFill>
                <a:latin typeface="Arial" pitchFamily="34" charset="0"/>
              </a:defRPr>
            </a:lvl2pPr>
            <a:lvl3pPr marL="1143000" indent="-228600" eaLnBrk="0" hangingPunct="0">
              <a:tabLst>
                <a:tab pos="625475" algn="l"/>
              </a:tabLst>
              <a:defRPr sz="2000" b="1">
                <a:solidFill>
                  <a:srgbClr val="FF0000"/>
                </a:solidFill>
                <a:latin typeface="Arial" pitchFamily="34" charset="0"/>
              </a:defRPr>
            </a:lvl3pPr>
            <a:lvl4pPr marL="1600200" indent="-228600" eaLnBrk="0" hangingPunct="0">
              <a:tabLst>
                <a:tab pos="625475" algn="l"/>
              </a:tabLst>
              <a:defRPr sz="2000" b="1">
                <a:solidFill>
                  <a:srgbClr val="FF0000"/>
                </a:solidFill>
                <a:latin typeface="Arial" pitchFamily="34" charset="0"/>
              </a:defRPr>
            </a:lvl4pPr>
            <a:lvl5pPr marL="2057400" indent="-228600" eaLnBrk="0" hangingPunct="0">
              <a:tabLst>
                <a:tab pos="625475"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9pPr>
          </a:lstStyle>
          <a:p>
            <a:pPr algn="l" eaLnBrk="1" hangingPunct="1"/>
            <a:r>
              <a:rPr lang="en-US" sz="1800" dirty="0" smtClean="0">
                <a:solidFill>
                  <a:schemeClr val="bg1"/>
                </a:solidFill>
              </a:rPr>
              <a:t>roles:</a:t>
            </a:r>
            <a:r>
              <a:rPr lang="en-US" sz="1800" dirty="0">
                <a:solidFill>
                  <a:schemeClr val="bg1"/>
                </a:solidFill>
              </a:rPr>
              <a:t>	first intake doctor</a:t>
            </a:r>
            <a:br>
              <a:rPr lang="en-US" sz="1800" dirty="0">
                <a:solidFill>
                  <a:schemeClr val="bg1"/>
                </a:solidFill>
              </a:rPr>
            </a:br>
            <a:r>
              <a:rPr lang="en-US" sz="1800" dirty="0">
                <a:solidFill>
                  <a:schemeClr val="bg1"/>
                </a:solidFill>
              </a:rPr>
              <a:t>   	primary doctor</a:t>
            </a:r>
          </a:p>
        </p:txBody>
      </p:sp>
      <p:sp>
        <p:nvSpPr>
          <p:cNvPr id="38920" name="AutoShape 18"/>
          <p:cNvSpPr>
            <a:spLocks noChangeArrowheads="1"/>
          </p:cNvSpPr>
          <p:nvPr/>
        </p:nvSpPr>
        <p:spPr bwMode="auto">
          <a:xfrm>
            <a:off x="912813" y="974725"/>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8921" name="AutoShape 19"/>
          <p:cNvSpPr>
            <a:spLocks noChangeArrowheads="1"/>
          </p:cNvSpPr>
          <p:nvPr/>
        </p:nvSpPr>
        <p:spPr bwMode="auto">
          <a:xfrm>
            <a:off x="4894263" y="1462088"/>
            <a:ext cx="1671637" cy="7112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8922" name="Text Box 20"/>
          <p:cNvSpPr txBox="1">
            <a:spLocks noChangeArrowheads="1"/>
          </p:cNvSpPr>
          <p:nvPr/>
        </p:nvSpPr>
        <p:spPr bwMode="auto">
          <a:xfrm>
            <a:off x="4949825" y="1522413"/>
            <a:ext cx="1560513" cy="609600"/>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AutoTowing</a:t>
            </a:r>
            <a:br>
              <a:rPr lang="en-US">
                <a:solidFill>
                  <a:schemeClr val="bg1"/>
                </a:solidFill>
              </a:rPr>
            </a:br>
            <a:r>
              <a:rPr lang="en-US">
                <a:solidFill>
                  <a:schemeClr val="bg1"/>
                </a:solidFill>
              </a:rPr>
              <a:t>Agcy</a:t>
            </a:r>
          </a:p>
        </p:txBody>
      </p:sp>
      <p:sp>
        <p:nvSpPr>
          <p:cNvPr id="38923" name="Text Box 21"/>
          <p:cNvSpPr txBox="1">
            <a:spLocks noChangeArrowheads="1"/>
          </p:cNvSpPr>
          <p:nvPr/>
        </p:nvSpPr>
        <p:spPr bwMode="auto">
          <a:xfrm>
            <a:off x="4940300" y="2195513"/>
            <a:ext cx="2822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tabLst>
                <a:tab pos="625475" algn="l"/>
              </a:tabLst>
              <a:defRPr sz="2000" b="1">
                <a:solidFill>
                  <a:srgbClr val="FF0000"/>
                </a:solidFill>
                <a:latin typeface="Arial" pitchFamily="34" charset="0"/>
              </a:defRPr>
            </a:lvl1pPr>
            <a:lvl2pPr marL="742950" indent="-285750" eaLnBrk="0" hangingPunct="0">
              <a:tabLst>
                <a:tab pos="625475" algn="l"/>
              </a:tabLst>
              <a:defRPr sz="2000" b="1">
                <a:solidFill>
                  <a:srgbClr val="FF0000"/>
                </a:solidFill>
                <a:latin typeface="Arial" pitchFamily="34" charset="0"/>
              </a:defRPr>
            </a:lvl2pPr>
            <a:lvl3pPr marL="1143000" indent="-228600" eaLnBrk="0" hangingPunct="0">
              <a:tabLst>
                <a:tab pos="625475" algn="l"/>
              </a:tabLst>
              <a:defRPr sz="2000" b="1">
                <a:solidFill>
                  <a:srgbClr val="FF0000"/>
                </a:solidFill>
                <a:latin typeface="Arial" pitchFamily="34" charset="0"/>
              </a:defRPr>
            </a:lvl3pPr>
            <a:lvl4pPr marL="1600200" indent="-228600" eaLnBrk="0" hangingPunct="0">
              <a:tabLst>
                <a:tab pos="625475" algn="l"/>
              </a:tabLst>
              <a:defRPr sz="2000" b="1">
                <a:solidFill>
                  <a:srgbClr val="FF0000"/>
                </a:solidFill>
                <a:latin typeface="Arial" pitchFamily="34" charset="0"/>
              </a:defRPr>
            </a:lvl4pPr>
            <a:lvl5pPr marL="2057400" indent="-228600" eaLnBrk="0" hangingPunct="0">
              <a:tabLst>
                <a:tab pos="625475"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9pPr>
          </a:lstStyle>
          <a:p>
            <a:pPr algn="l" eaLnBrk="1" hangingPunct="1"/>
            <a:r>
              <a:rPr lang="en-US" sz="1800">
                <a:solidFill>
                  <a:schemeClr val="bg1"/>
                </a:solidFill>
              </a:rPr>
              <a:t>role:	towing agency</a:t>
            </a:r>
          </a:p>
        </p:txBody>
      </p:sp>
      <p:sp>
        <p:nvSpPr>
          <p:cNvPr id="38924" name="AutoShape 22"/>
          <p:cNvSpPr>
            <a:spLocks noChangeArrowheads="1"/>
          </p:cNvSpPr>
          <p:nvPr/>
        </p:nvSpPr>
        <p:spPr bwMode="auto">
          <a:xfrm>
            <a:off x="4578350" y="9667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nvGrpSpPr>
          <p:cNvPr id="38925" name="Group 23"/>
          <p:cNvGrpSpPr>
            <a:grpSpLocks/>
          </p:cNvGrpSpPr>
          <p:nvPr/>
        </p:nvGrpSpPr>
        <p:grpSpPr bwMode="auto">
          <a:xfrm>
            <a:off x="6529388" y="989013"/>
            <a:ext cx="1217612" cy="809625"/>
            <a:chOff x="2496" y="1641"/>
            <a:chExt cx="767" cy="510"/>
          </a:xfrm>
        </p:grpSpPr>
        <p:sp>
          <p:nvSpPr>
            <p:cNvPr id="38947" name="AutoShape 24"/>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8948" name="Rectangle 25"/>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8949" name="Rectangle 26"/>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8950" name="Rectangle 27"/>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8926" name="Group 28"/>
          <p:cNvGrpSpPr>
            <a:grpSpLocks/>
          </p:cNvGrpSpPr>
          <p:nvPr/>
        </p:nvGrpSpPr>
        <p:grpSpPr bwMode="auto">
          <a:xfrm>
            <a:off x="7391400" y="1050925"/>
            <a:ext cx="647700" cy="647700"/>
            <a:chOff x="4656" y="572"/>
            <a:chExt cx="408" cy="408"/>
          </a:xfrm>
        </p:grpSpPr>
        <p:sp>
          <p:nvSpPr>
            <p:cNvPr id="38927" name="AutoShape 29"/>
            <p:cNvSpPr>
              <a:spLocks noChangeAspect="1" noChangeArrowheads="1" noTextEdit="1"/>
            </p:cNvSpPr>
            <p:nvPr/>
          </p:nvSpPr>
          <p:spPr bwMode="auto">
            <a:xfrm>
              <a:off x="4656" y="572"/>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28" name="Freeform 30"/>
            <p:cNvSpPr>
              <a:spLocks/>
            </p:cNvSpPr>
            <p:nvPr/>
          </p:nvSpPr>
          <p:spPr bwMode="auto">
            <a:xfrm>
              <a:off x="4667" y="589"/>
              <a:ext cx="378" cy="381"/>
            </a:xfrm>
            <a:custGeom>
              <a:avLst/>
              <a:gdLst>
                <a:gd name="T0" fmla="*/ 0 w 1135"/>
                <a:gd name="T1" fmla="*/ 0 h 1141"/>
                <a:gd name="T2" fmla="*/ 0 w 1135"/>
                <a:gd name="T3" fmla="*/ 0 h 1141"/>
                <a:gd name="T4" fmla="*/ 0 w 1135"/>
                <a:gd name="T5" fmla="*/ 0 h 1141"/>
                <a:gd name="T6" fmla="*/ 0 w 1135"/>
                <a:gd name="T7" fmla="*/ 0 h 1141"/>
                <a:gd name="T8" fmla="*/ 0 w 1135"/>
                <a:gd name="T9" fmla="*/ 0 h 1141"/>
                <a:gd name="T10" fmla="*/ 0 w 1135"/>
                <a:gd name="T11" fmla="*/ 0 h 1141"/>
                <a:gd name="T12" fmla="*/ 0 w 1135"/>
                <a:gd name="T13" fmla="*/ 0 h 1141"/>
                <a:gd name="T14" fmla="*/ 0 w 1135"/>
                <a:gd name="T15" fmla="*/ 0 h 1141"/>
                <a:gd name="T16" fmla="*/ 0 w 1135"/>
                <a:gd name="T17" fmla="*/ 0 h 1141"/>
                <a:gd name="T18" fmla="*/ 0 w 1135"/>
                <a:gd name="T19" fmla="*/ 0 h 1141"/>
                <a:gd name="T20" fmla="*/ 0 w 1135"/>
                <a:gd name="T21" fmla="*/ 0 h 1141"/>
                <a:gd name="T22" fmla="*/ 0 w 1135"/>
                <a:gd name="T23" fmla="*/ 0 h 1141"/>
                <a:gd name="T24" fmla="*/ 0 w 1135"/>
                <a:gd name="T25" fmla="*/ 0 h 1141"/>
                <a:gd name="T26" fmla="*/ 0 w 1135"/>
                <a:gd name="T27" fmla="*/ 0 h 1141"/>
                <a:gd name="T28" fmla="*/ 0 w 1135"/>
                <a:gd name="T29" fmla="*/ 0 h 1141"/>
                <a:gd name="T30" fmla="*/ 0 w 1135"/>
                <a:gd name="T31" fmla="*/ 0 h 1141"/>
                <a:gd name="T32" fmla="*/ 0 w 1135"/>
                <a:gd name="T33" fmla="*/ 0 h 1141"/>
                <a:gd name="T34" fmla="*/ 0 w 1135"/>
                <a:gd name="T35" fmla="*/ 0 h 1141"/>
                <a:gd name="T36" fmla="*/ 0 w 1135"/>
                <a:gd name="T37" fmla="*/ 0 h 1141"/>
                <a:gd name="T38" fmla="*/ 0 w 1135"/>
                <a:gd name="T39" fmla="*/ 0 h 1141"/>
                <a:gd name="T40" fmla="*/ 0 w 1135"/>
                <a:gd name="T41" fmla="*/ 0 h 1141"/>
                <a:gd name="T42" fmla="*/ 0 w 1135"/>
                <a:gd name="T43" fmla="*/ 0 h 1141"/>
                <a:gd name="T44" fmla="*/ 0 w 1135"/>
                <a:gd name="T45" fmla="*/ 0 h 1141"/>
                <a:gd name="T46" fmla="*/ 0 w 1135"/>
                <a:gd name="T47" fmla="*/ 0 h 1141"/>
                <a:gd name="T48" fmla="*/ 0 w 1135"/>
                <a:gd name="T49" fmla="*/ 0 h 1141"/>
                <a:gd name="T50" fmla="*/ 0 w 1135"/>
                <a:gd name="T51" fmla="*/ 0 h 1141"/>
                <a:gd name="T52" fmla="*/ 0 w 1135"/>
                <a:gd name="T53" fmla="*/ 0 h 1141"/>
                <a:gd name="T54" fmla="*/ 0 w 1135"/>
                <a:gd name="T55" fmla="*/ 0 h 1141"/>
                <a:gd name="T56" fmla="*/ 0 w 1135"/>
                <a:gd name="T57" fmla="*/ 0 h 1141"/>
                <a:gd name="T58" fmla="*/ 0 w 1135"/>
                <a:gd name="T59" fmla="*/ 0 h 1141"/>
                <a:gd name="T60" fmla="*/ 0 w 1135"/>
                <a:gd name="T61" fmla="*/ 0 h 1141"/>
                <a:gd name="T62" fmla="*/ 0 w 1135"/>
                <a:gd name="T63" fmla="*/ 0 h 1141"/>
                <a:gd name="T64" fmla="*/ 0 w 1135"/>
                <a:gd name="T65" fmla="*/ 0 h 1141"/>
                <a:gd name="T66" fmla="*/ 0 w 1135"/>
                <a:gd name="T67" fmla="*/ 0 h 1141"/>
                <a:gd name="T68" fmla="*/ 0 w 1135"/>
                <a:gd name="T69" fmla="*/ 0 h 1141"/>
                <a:gd name="T70" fmla="*/ 0 w 1135"/>
                <a:gd name="T71" fmla="*/ 0 h 1141"/>
                <a:gd name="T72" fmla="*/ 0 w 1135"/>
                <a:gd name="T73" fmla="*/ 0 h 11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5"/>
                <a:gd name="T112" fmla="*/ 0 h 1141"/>
                <a:gd name="T113" fmla="*/ 1135 w 1135"/>
                <a:gd name="T114" fmla="*/ 1141 h 11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5" h="1141">
                  <a:moveTo>
                    <a:pt x="115" y="1141"/>
                  </a:moveTo>
                  <a:lnTo>
                    <a:pt x="92" y="1139"/>
                  </a:lnTo>
                  <a:lnTo>
                    <a:pt x="71" y="1132"/>
                  </a:lnTo>
                  <a:lnTo>
                    <a:pt x="51" y="1121"/>
                  </a:lnTo>
                  <a:lnTo>
                    <a:pt x="34" y="1106"/>
                  </a:lnTo>
                  <a:lnTo>
                    <a:pt x="20" y="1090"/>
                  </a:lnTo>
                  <a:lnTo>
                    <a:pt x="9" y="1071"/>
                  </a:lnTo>
                  <a:lnTo>
                    <a:pt x="3" y="1048"/>
                  </a:lnTo>
                  <a:lnTo>
                    <a:pt x="0" y="1025"/>
                  </a:lnTo>
                  <a:lnTo>
                    <a:pt x="0" y="115"/>
                  </a:lnTo>
                  <a:lnTo>
                    <a:pt x="3" y="92"/>
                  </a:lnTo>
                  <a:lnTo>
                    <a:pt x="9" y="71"/>
                  </a:lnTo>
                  <a:lnTo>
                    <a:pt x="20" y="51"/>
                  </a:lnTo>
                  <a:lnTo>
                    <a:pt x="34" y="33"/>
                  </a:lnTo>
                  <a:lnTo>
                    <a:pt x="51" y="20"/>
                  </a:lnTo>
                  <a:lnTo>
                    <a:pt x="71" y="9"/>
                  </a:lnTo>
                  <a:lnTo>
                    <a:pt x="92" y="2"/>
                  </a:lnTo>
                  <a:lnTo>
                    <a:pt x="115" y="0"/>
                  </a:lnTo>
                  <a:lnTo>
                    <a:pt x="1020" y="0"/>
                  </a:lnTo>
                  <a:lnTo>
                    <a:pt x="1044" y="2"/>
                  </a:lnTo>
                  <a:lnTo>
                    <a:pt x="1065" y="9"/>
                  </a:lnTo>
                  <a:lnTo>
                    <a:pt x="1084" y="20"/>
                  </a:lnTo>
                  <a:lnTo>
                    <a:pt x="1102" y="33"/>
                  </a:lnTo>
                  <a:lnTo>
                    <a:pt x="1115" y="51"/>
                  </a:lnTo>
                  <a:lnTo>
                    <a:pt x="1126" y="71"/>
                  </a:lnTo>
                  <a:lnTo>
                    <a:pt x="1133" y="92"/>
                  </a:lnTo>
                  <a:lnTo>
                    <a:pt x="1135" y="115"/>
                  </a:lnTo>
                  <a:lnTo>
                    <a:pt x="1135" y="1025"/>
                  </a:lnTo>
                  <a:lnTo>
                    <a:pt x="1133" y="1048"/>
                  </a:lnTo>
                  <a:lnTo>
                    <a:pt x="1126" y="1071"/>
                  </a:lnTo>
                  <a:lnTo>
                    <a:pt x="1115" y="1090"/>
                  </a:lnTo>
                  <a:lnTo>
                    <a:pt x="1102" y="1106"/>
                  </a:lnTo>
                  <a:lnTo>
                    <a:pt x="1084" y="1121"/>
                  </a:lnTo>
                  <a:lnTo>
                    <a:pt x="1065" y="1132"/>
                  </a:lnTo>
                  <a:lnTo>
                    <a:pt x="1044" y="1139"/>
                  </a:lnTo>
                  <a:lnTo>
                    <a:pt x="1020" y="1141"/>
                  </a:lnTo>
                  <a:lnTo>
                    <a:pt x="115" y="1141"/>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9" name="Freeform 31"/>
            <p:cNvSpPr>
              <a:spLocks/>
            </p:cNvSpPr>
            <p:nvPr/>
          </p:nvSpPr>
          <p:spPr bwMode="auto">
            <a:xfrm>
              <a:off x="4656" y="572"/>
              <a:ext cx="408" cy="408"/>
            </a:xfrm>
            <a:custGeom>
              <a:avLst/>
              <a:gdLst>
                <a:gd name="T0" fmla="*/ 0 w 1224"/>
                <a:gd name="T1" fmla="*/ 0 h 1224"/>
                <a:gd name="T2" fmla="*/ 0 w 1224"/>
                <a:gd name="T3" fmla="*/ 0 h 1224"/>
                <a:gd name="T4" fmla="*/ 0 w 1224"/>
                <a:gd name="T5" fmla="*/ 0 h 1224"/>
                <a:gd name="T6" fmla="*/ 0 w 1224"/>
                <a:gd name="T7" fmla="*/ 0 h 1224"/>
                <a:gd name="T8" fmla="*/ 0 w 1224"/>
                <a:gd name="T9" fmla="*/ 0 h 1224"/>
                <a:gd name="T10" fmla="*/ 0 w 1224"/>
                <a:gd name="T11" fmla="*/ 0 h 1224"/>
                <a:gd name="T12" fmla="*/ 0 w 1224"/>
                <a:gd name="T13" fmla="*/ 0 h 1224"/>
                <a:gd name="T14" fmla="*/ 0 w 1224"/>
                <a:gd name="T15" fmla="*/ 0 h 1224"/>
                <a:gd name="T16" fmla="*/ 0 w 1224"/>
                <a:gd name="T17" fmla="*/ 0 h 1224"/>
                <a:gd name="T18" fmla="*/ 0 w 1224"/>
                <a:gd name="T19" fmla="*/ 0 h 1224"/>
                <a:gd name="T20" fmla="*/ 0 w 1224"/>
                <a:gd name="T21" fmla="*/ 0 h 1224"/>
                <a:gd name="T22" fmla="*/ 0 w 1224"/>
                <a:gd name="T23" fmla="*/ 0 h 1224"/>
                <a:gd name="T24" fmla="*/ 0 w 1224"/>
                <a:gd name="T25" fmla="*/ 0 h 1224"/>
                <a:gd name="T26" fmla="*/ 0 w 1224"/>
                <a:gd name="T27" fmla="*/ 0 h 1224"/>
                <a:gd name="T28" fmla="*/ 0 w 1224"/>
                <a:gd name="T29" fmla="*/ 0 h 1224"/>
                <a:gd name="T30" fmla="*/ 0 w 1224"/>
                <a:gd name="T31" fmla="*/ 0 h 1224"/>
                <a:gd name="T32" fmla="*/ 0 w 1224"/>
                <a:gd name="T33" fmla="*/ 0 h 1224"/>
                <a:gd name="T34" fmla="*/ 0 w 1224"/>
                <a:gd name="T35" fmla="*/ 0 h 1224"/>
                <a:gd name="T36" fmla="*/ 0 w 1224"/>
                <a:gd name="T37" fmla="*/ 0 h 1224"/>
                <a:gd name="T38" fmla="*/ 0 w 1224"/>
                <a:gd name="T39" fmla="*/ 0 h 1224"/>
                <a:gd name="T40" fmla="*/ 0 w 1224"/>
                <a:gd name="T41" fmla="*/ 0 h 1224"/>
                <a:gd name="T42" fmla="*/ 0 w 1224"/>
                <a:gd name="T43" fmla="*/ 0 h 1224"/>
                <a:gd name="T44" fmla="*/ 0 w 1224"/>
                <a:gd name="T45" fmla="*/ 0 h 1224"/>
                <a:gd name="T46" fmla="*/ 0 w 1224"/>
                <a:gd name="T47" fmla="*/ 0 h 1224"/>
                <a:gd name="T48" fmla="*/ 0 w 1224"/>
                <a:gd name="T49" fmla="*/ 0 h 1224"/>
                <a:gd name="T50" fmla="*/ 0 w 1224"/>
                <a:gd name="T51" fmla="*/ 0 h 1224"/>
                <a:gd name="T52" fmla="*/ 0 w 1224"/>
                <a:gd name="T53" fmla="*/ 0 h 1224"/>
                <a:gd name="T54" fmla="*/ 0 w 1224"/>
                <a:gd name="T55" fmla="*/ 0 h 1224"/>
                <a:gd name="T56" fmla="*/ 0 w 1224"/>
                <a:gd name="T57" fmla="*/ 0 h 1224"/>
                <a:gd name="T58" fmla="*/ 0 w 1224"/>
                <a:gd name="T59" fmla="*/ 0 h 1224"/>
                <a:gd name="T60" fmla="*/ 0 w 1224"/>
                <a:gd name="T61" fmla="*/ 0 h 1224"/>
                <a:gd name="T62" fmla="*/ 0 w 1224"/>
                <a:gd name="T63" fmla="*/ 0 h 1224"/>
                <a:gd name="T64" fmla="*/ 0 w 1224"/>
                <a:gd name="T65" fmla="*/ 0 h 1224"/>
                <a:gd name="T66" fmla="*/ 0 w 1224"/>
                <a:gd name="T67" fmla="*/ 0 h 1224"/>
                <a:gd name="T68" fmla="*/ 0 w 1224"/>
                <a:gd name="T69" fmla="*/ 0 h 1224"/>
                <a:gd name="T70" fmla="*/ 0 w 1224"/>
                <a:gd name="T71" fmla="*/ 0 h 1224"/>
                <a:gd name="T72" fmla="*/ 0 w 1224"/>
                <a:gd name="T73" fmla="*/ 0 h 1224"/>
                <a:gd name="T74" fmla="*/ 0 w 1224"/>
                <a:gd name="T75" fmla="*/ 0 h 1224"/>
                <a:gd name="T76" fmla="*/ 0 w 1224"/>
                <a:gd name="T77" fmla="*/ 0 h 1224"/>
                <a:gd name="T78" fmla="*/ 0 w 1224"/>
                <a:gd name="T79" fmla="*/ 0 h 1224"/>
                <a:gd name="T80" fmla="*/ 0 w 1224"/>
                <a:gd name="T81" fmla="*/ 0 h 1224"/>
                <a:gd name="T82" fmla="*/ 0 w 1224"/>
                <a:gd name="T83" fmla="*/ 0 h 1224"/>
                <a:gd name="T84" fmla="*/ 0 w 1224"/>
                <a:gd name="T85" fmla="*/ 0 h 1224"/>
                <a:gd name="T86" fmla="*/ 0 w 1224"/>
                <a:gd name="T87" fmla="*/ 0 h 1224"/>
                <a:gd name="T88" fmla="*/ 0 w 1224"/>
                <a:gd name="T89" fmla="*/ 0 h 1224"/>
                <a:gd name="T90" fmla="*/ 0 w 1224"/>
                <a:gd name="T91" fmla="*/ 0 h 1224"/>
                <a:gd name="T92" fmla="*/ 0 w 1224"/>
                <a:gd name="T93" fmla="*/ 0 h 1224"/>
                <a:gd name="T94" fmla="*/ 0 w 1224"/>
                <a:gd name="T95" fmla="*/ 0 h 1224"/>
                <a:gd name="T96" fmla="*/ 0 w 1224"/>
                <a:gd name="T97" fmla="*/ 0 h 1224"/>
                <a:gd name="T98" fmla="*/ 0 w 1224"/>
                <a:gd name="T99" fmla="*/ 0 h 1224"/>
                <a:gd name="T100" fmla="*/ 0 w 1224"/>
                <a:gd name="T101" fmla="*/ 0 h 1224"/>
                <a:gd name="T102" fmla="*/ 0 w 1224"/>
                <a:gd name="T103" fmla="*/ 0 h 1224"/>
                <a:gd name="T104" fmla="*/ 0 w 1224"/>
                <a:gd name="T105" fmla="*/ 0 h 1224"/>
                <a:gd name="T106" fmla="*/ 0 w 1224"/>
                <a:gd name="T107" fmla="*/ 0 h 1224"/>
                <a:gd name="T108" fmla="*/ 0 w 1224"/>
                <a:gd name="T109" fmla="*/ 0 h 1224"/>
                <a:gd name="T110" fmla="*/ 0 w 1224"/>
                <a:gd name="T111" fmla="*/ 0 h 12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24"/>
                <a:gd name="T169" fmla="*/ 0 h 1224"/>
                <a:gd name="T170" fmla="*/ 1224 w 1224"/>
                <a:gd name="T171" fmla="*/ 1224 h 12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24" h="1224">
                  <a:moveTo>
                    <a:pt x="45" y="45"/>
                  </a:moveTo>
                  <a:lnTo>
                    <a:pt x="56" y="35"/>
                  </a:lnTo>
                  <a:lnTo>
                    <a:pt x="68" y="26"/>
                  </a:lnTo>
                  <a:lnTo>
                    <a:pt x="80" y="19"/>
                  </a:lnTo>
                  <a:lnTo>
                    <a:pt x="94" y="11"/>
                  </a:lnTo>
                  <a:lnTo>
                    <a:pt x="108" y="6"/>
                  </a:lnTo>
                  <a:lnTo>
                    <a:pt x="122" y="2"/>
                  </a:lnTo>
                  <a:lnTo>
                    <a:pt x="137" y="1"/>
                  </a:lnTo>
                  <a:lnTo>
                    <a:pt x="152" y="0"/>
                  </a:lnTo>
                  <a:lnTo>
                    <a:pt x="1072" y="0"/>
                  </a:lnTo>
                  <a:lnTo>
                    <a:pt x="1103" y="2"/>
                  </a:lnTo>
                  <a:lnTo>
                    <a:pt x="1131" y="12"/>
                  </a:lnTo>
                  <a:lnTo>
                    <a:pt x="1157" y="26"/>
                  </a:lnTo>
                  <a:lnTo>
                    <a:pt x="1179" y="45"/>
                  </a:lnTo>
                  <a:lnTo>
                    <a:pt x="1198" y="67"/>
                  </a:lnTo>
                  <a:lnTo>
                    <a:pt x="1212" y="93"/>
                  </a:lnTo>
                  <a:lnTo>
                    <a:pt x="1222" y="121"/>
                  </a:lnTo>
                  <a:lnTo>
                    <a:pt x="1224" y="152"/>
                  </a:lnTo>
                  <a:lnTo>
                    <a:pt x="1224" y="580"/>
                  </a:lnTo>
                  <a:lnTo>
                    <a:pt x="1151" y="580"/>
                  </a:lnTo>
                  <a:lnTo>
                    <a:pt x="1151" y="152"/>
                  </a:lnTo>
                  <a:lnTo>
                    <a:pt x="1150" y="136"/>
                  </a:lnTo>
                  <a:lnTo>
                    <a:pt x="1146" y="121"/>
                  </a:lnTo>
                  <a:lnTo>
                    <a:pt x="1139" y="108"/>
                  </a:lnTo>
                  <a:lnTo>
                    <a:pt x="1129" y="95"/>
                  </a:lnTo>
                  <a:lnTo>
                    <a:pt x="1123" y="90"/>
                  </a:lnTo>
                  <a:lnTo>
                    <a:pt x="1116" y="85"/>
                  </a:lnTo>
                  <a:lnTo>
                    <a:pt x="1109" y="82"/>
                  </a:lnTo>
                  <a:lnTo>
                    <a:pt x="1103" y="78"/>
                  </a:lnTo>
                  <a:lnTo>
                    <a:pt x="1095" y="75"/>
                  </a:lnTo>
                  <a:lnTo>
                    <a:pt x="1088" y="73"/>
                  </a:lnTo>
                  <a:lnTo>
                    <a:pt x="1079" y="72"/>
                  </a:lnTo>
                  <a:lnTo>
                    <a:pt x="1072" y="72"/>
                  </a:lnTo>
                  <a:lnTo>
                    <a:pt x="152" y="72"/>
                  </a:lnTo>
                  <a:lnTo>
                    <a:pt x="145" y="72"/>
                  </a:lnTo>
                  <a:lnTo>
                    <a:pt x="136" y="73"/>
                  </a:lnTo>
                  <a:lnTo>
                    <a:pt x="129" y="75"/>
                  </a:lnTo>
                  <a:lnTo>
                    <a:pt x="121" y="78"/>
                  </a:lnTo>
                  <a:lnTo>
                    <a:pt x="114" y="82"/>
                  </a:lnTo>
                  <a:lnTo>
                    <a:pt x="108" y="85"/>
                  </a:lnTo>
                  <a:lnTo>
                    <a:pt x="101" y="90"/>
                  </a:lnTo>
                  <a:lnTo>
                    <a:pt x="95" y="95"/>
                  </a:lnTo>
                  <a:lnTo>
                    <a:pt x="85" y="108"/>
                  </a:lnTo>
                  <a:lnTo>
                    <a:pt x="79" y="121"/>
                  </a:lnTo>
                  <a:lnTo>
                    <a:pt x="74" y="136"/>
                  </a:lnTo>
                  <a:lnTo>
                    <a:pt x="73" y="152"/>
                  </a:lnTo>
                  <a:lnTo>
                    <a:pt x="73" y="1073"/>
                  </a:lnTo>
                  <a:lnTo>
                    <a:pt x="74" y="1089"/>
                  </a:lnTo>
                  <a:lnTo>
                    <a:pt x="79" y="1104"/>
                  </a:lnTo>
                  <a:lnTo>
                    <a:pt x="87" y="1118"/>
                  </a:lnTo>
                  <a:lnTo>
                    <a:pt x="96" y="1129"/>
                  </a:lnTo>
                  <a:lnTo>
                    <a:pt x="108" y="1139"/>
                  </a:lnTo>
                  <a:lnTo>
                    <a:pt x="121" y="1146"/>
                  </a:lnTo>
                  <a:lnTo>
                    <a:pt x="136" y="1151"/>
                  </a:lnTo>
                  <a:lnTo>
                    <a:pt x="152" y="1152"/>
                  </a:lnTo>
                  <a:lnTo>
                    <a:pt x="1072" y="1152"/>
                  </a:lnTo>
                  <a:lnTo>
                    <a:pt x="1079" y="1152"/>
                  </a:lnTo>
                  <a:lnTo>
                    <a:pt x="1088" y="1151"/>
                  </a:lnTo>
                  <a:lnTo>
                    <a:pt x="1095" y="1149"/>
                  </a:lnTo>
                  <a:lnTo>
                    <a:pt x="1103" y="1146"/>
                  </a:lnTo>
                  <a:lnTo>
                    <a:pt x="1109" y="1144"/>
                  </a:lnTo>
                  <a:lnTo>
                    <a:pt x="1116" y="1139"/>
                  </a:lnTo>
                  <a:lnTo>
                    <a:pt x="1123" y="1135"/>
                  </a:lnTo>
                  <a:lnTo>
                    <a:pt x="1129" y="1129"/>
                  </a:lnTo>
                  <a:lnTo>
                    <a:pt x="1139" y="1116"/>
                  </a:lnTo>
                  <a:lnTo>
                    <a:pt x="1146" y="1103"/>
                  </a:lnTo>
                  <a:lnTo>
                    <a:pt x="1150" y="1089"/>
                  </a:lnTo>
                  <a:lnTo>
                    <a:pt x="1151" y="1073"/>
                  </a:lnTo>
                  <a:lnTo>
                    <a:pt x="1151" y="580"/>
                  </a:lnTo>
                  <a:lnTo>
                    <a:pt x="1224" y="580"/>
                  </a:lnTo>
                  <a:lnTo>
                    <a:pt x="1224" y="1073"/>
                  </a:lnTo>
                  <a:lnTo>
                    <a:pt x="1223" y="1088"/>
                  </a:lnTo>
                  <a:lnTo>
                    <a:pt x="1222" y="1103"/>
                  </a:lnTo>
                  <a:lnTo>
                    <a:pt x="1218" y="1118"/>
                  </a:lnTo>
                  <a:lnTo>
                    <a:pt x="1213" y="1131"/>
                  </a:lnTo>
                  <a:lnTo>
                    <a:pt x="1205" y="1145"/>
                  </a:lnTo>
                  <a:lnTo>
                    <a:pt x="1198" y="1157"/>
                  </a:lnTo>
                  <a:lnTo>
                    <a:pt x="1189" y="1170"/>
                  </a:lnTo>
                  <a:lnTo>
                    <a:pt x="1179" y="1181"/>
                  </a:lnTo>
                  <a:lnTo>
                    <a:pt x="1168" y="1191"/>
                  </a:lnTo>
                  <a:lnTo>
                    <a:pt x="1156" y="1199"/>
                  </a:lnTo>
                  <a:lnTo>
                    <a:pt x="1144" y="1207"/>
                  </a:lnTo>
                  <a:lnTo>
                    <a:pt x="1130" y="1213"/>
                  </a:lnTo>
                  <a:lnTo>
                    <a:pt x="1116" y="1218"/>
                  </a:lnTo>
                  <a:lnTo>
                    <a:pt x="1102" y="1222"/>
                  </a:lnTo>
                  <a:lnTo>
                    <a:pt x="1087" y="1223"/>
                  </a:lnTo>
                  <a:lnTo>
                    <a:pt x="1072" y="1224"/>
                  </a:lnTo>
                  <a:lnTo>
                    <a:pt x="152" y="1224"/>
                  </a:lnTo>
                  <a:lnTo>
                    <a:pt x="137" y="1223"/>
                  </a:lnTo>
                  <a:lnTo>
                    <a:pt x="122" y="1222"/>
                  </a:lnTo>
                  <a:lnTo>
                    <a:pt x="108" y="1218"/>
                  </a:lnTo>
                  <a:lnTo>
                    <a:pt x="94" y="1213"/>
                  </a:lnTo>
                  <a:lnTo>
                    <a:pt x="80" y="1207"/>
                  </a:lnTo>
                  <a:lnTo>
                    <a:pt x="68" y="1199"/>
                  </a:lnTo>
                  <a:lnTo>
                    <a:pt x="56" y="1191"/>
                  </a:lnTo>
                  <a:lnTo>
                    <a:pt x="45" y="1181"/>
                  </a:lnTo>
                  <a:lnTo>
                    <a:pt x="35" y="1170"/>
                  </a:lnTo>
                  <a:lnTo>
                    <a:pt x="26" y="1157"/>
                  </a:lnTo>
                  <a:lnTo>
                    <a:pt x="19" y="1145"/>
                  </a:lnTo>
                  <a:lnTo>
                    <a:pt x="11" y="1131"/>
                  </a:lnTo>
                  <a:lnTo>
                    <a:pt x="6" y="1118"/>
                  </a:lnTo>
                  <a:lnTo>
                    <a:pt x="2" y="1103"/>
                  </a:lnTo>
                  <a:lnTo>
                    <a:pt x="1" y="1088"/>
                  </a:lnTo>
                  <a:lnTo>
                    <a:pt x="0" y="1073"/>
                  </a:lnTo>
                  <a:lnTo>
                    <a:pt x="0" y="152"/>
                  </a:lnTo>
                  <a:lnTo>
                    <a:pt x="1" y="137"/>
                  </a:lnTo>
                  <a:lnTo>
                    <a:pt x="2" y="123"/>
                  </a:lnTo>
                  <a:lnTo>
                    <a:pt x="6" y="108"/>
                  </a:lnTo>
                  <a:lnTo>
                    <a:pt x="11" y="94"/>
                  </a:lnTo>
                  <a:lnTo>
                    <a:pt x="19" y="80"/>
                  </a:lnTo>
                  <a:lnTo>
                    <a:pt x="26" y="68"/>
                  </a:lnTo>
                  <a:lnTo>
                    <a:pt x="35" y="56"/>
                  </a:lnTo>
                  <a:lnTo>
                    <a:pt x="4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0" name="Freeform 32"/>
            <p:cNvSpPr>
              <a:spLocks/>
            </p:cNvSpPr>
            <p:nvPr/>
          </p:nvSpPr>
          <p:spPr bwMode="auto">
            <a:xfrm>
              <a:off x="4675" y="919"/>
              <a:ext cx="373" cy="51"/>
            </a:xfrm>
            <a:custGeom>
              <a:avLst/>
              <a:gdLst>
                <a:gd name="T0" fmla="*/ 0 w 1119"/>
                <a:gd name="T1" fmla="*/ 0 h 151"/>
                <a:gd name="T2" fmla="*/ 0 w 1119"/>
                <a:gd name="T3" fmla="*/ 0 h 151"/>
                <a:gd name="T4" fmla="*/ 0 w 1119"/>
                <a:gd name="T5" fmla="*/ 0 h 151"/>
                <a:gd name="T6" fmla="*/ 0 w 1119"/>
                <a:gd name="T7" fmla="*/ 0 h 151"/>
                <a:gd name="T8" fmla="*/ 0 w 1119"/>
                <a:gd name="T9" fmla="*/ 0 h 151"/>
                <a:gd name="T10" fmla="*/ 0 60000 65536"/>
                <a:gd name="T11" fmla="*/ 0 60000 65536"/>
                <a:gd name="T12" fmla="*/ 0 60000 65536"/>
                <a:gd name="T13" fmla="*/ 0 60000 65536"/>
                <a:gd name="T14" fmla="*/ 0 60000 65536"/>
                <a:gd name="T15" fmla="*/ 0 w 1119"/>
                <a:gd name="T16" fmla="*/ 0 h 151"/>
                <a:gd name="T17" fmla="*/ 1119 w 1119"/>
                <a:gd name="T18" fmla="*/ 151 h 151"/>
              </a:gdLst>
              <a:ahLst/>
              <a:cxnLst>
                <a:cxn ang="T10">
                  <a:pos x="T0" y="T1"/>
                </a:cxn>
                <a:cxn ang="T11">
                  <a:pos x="T2" y="T3"/>
                </a:cxn>
                <a:cxn ang="T12">
                  <a:pos x="T4" y="T5"/>
                </a:cxn>
                <a:cxn ang="T13">
                  <a:pos x="T6" y="T7"/>
                </a:cxn>
                <a:cxn ang="T14">
                  <a:pos x="T8" y="T9"/>
                </a:cxn>
              </a:cxnLst>
              <a:rect l="T15" t="T16" r="T17" b="T18"/>
              <a:pathLst>
                <a:path w="1119" h="151">
                  <a:moveTo>
                    <a:pt x="1091" y="151"/>
                  </a:moveTo>
                  <a:lnTo>
                    <a:pt x="1119" y="0"/>
                  </a:lnTo>
                  <a:lnTo>
                    <a:pt x="0" y="0"/>
                  </a:lnTo>
                  <a:lnTo>
                    <a:pt x="0" y="151"/>
                  </a:lnTo>
                  <a:lnTo>
                    <a:pt x="1091"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1" name="Freeform 33"/>
            <p:cNvSpPr>
              <a:spLocks/>
            </p:cNvSpPr>
            <p:nvPr/>
          </p:nvSpPr>
          <p:spPr bwMode="auto">
            <a:xfrm>
              <a:off x="4926" y="626"/>
              <a:ext cx="30" cy="32"/>
            </a:xfrm>
            <a:custGeom>
              <a:avLst/>
              <a:gdLst>
                <a:gd name="T0" fmla="*/ 0 w 88"/>
                <a:gd name="T1" fmla="*/ 0 h 96"/>
                <a:gd name="T2" fmla="*/ 0 w 88"/>
                <a:gd name="T3" fmla="*/ 0 h 96"/>
                <a:gd name="T4" fmla="*/ 0 w 88"/>
                <a:gd name="T5" fmla="*/ 0 h 96"/>
                <a:gd name="T6" fmla="*/ 0 w 88"/>
                <a:gd name="T7" fmla="*/ 0 h 96"/>
                <a:gd name="T8" fmla="*/ 0 w 88"/>
                <a:gd name="T9" fmla="*/ 0 h 96"/>
                <a:gd name="T10" fmla="*/ 0 w 88"/>
                <a:gd name="T11" fmla="*/ 0 h 96"/>
                <a:gd name="T12" fmla="*/ 0 w 88"/>
                <a:gd name="T13" fmla="*/ 0 h 96"/>
                <a:gd name="T14" fmla="*/ 0 w 88"/>
                <a:gd name="T15" fmla="*/ 0 h 96"/>
                <a:gd name="T16" fmla="*/ 0 w 88"/>
                <a:gd name="T17" fmla="*/ 0 h 96"/>
                <a:gd name="T18" fmla="*/ 0 w 88"/>
                <a:gd name="T19" fmla="*/ 0 h 96"/>
                <a:gd name="T20" fmla="*/ 0 w 88"/>
                <a:gd name="T21" fmla="*/ 0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96"/>
                <a:gd name="T35" fmla="*/ 88 w 88"/>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96">
                  <a:moveTo>
                    <a:pt x="41" y="96"/>
                  </a:moveTo>
                  <a:lnTo>
                    <a:pt x="88" y="0"/>
                  </a:lnTo>
                  <a:lnTo>
                    <a:pt x="0" y="64"/>
                  </a:lnTo>
                  <a:lnTo>
                    <a:pt x="5" y="68"/>
                  </a:lnTo>
                  <a:lnTo>
                    <a:pt x="11" y="72"/>
                  </a:lnTo>
                  <a:lnTo>
                    <a:pt x="16" y="75"/>
                  </a:lnTo>
                  <a:lnTo>
                    <a:pt x="21" y="80"/>
                  </a:lnTo>
                  <a:lnTo>
                    <a:pt x="26" y="84"/>
                  </a:lnTo>
                  <a:lnTo>
                    <a:pt x="31" y="88"/>
                  </a:lnTo>
                  <a:lnTo>
                    <a:pt x="36" y="93"/>
                  </a:lnTo>
                  <a:lnTo>
                    <a:pt x="4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Freeform 34"/>
            <p:cNvSpPr>
              <a:spLocks/>
            </p:cNvSpPr>
            <p:nvPr/>
          </p:nvSpPr>
          <p:spPr bwMode="auto">
            <a:xfrm>
              <a:off x="4972" y="695"/>
              <a:ext cx="34" cy="21"/>
            </a:xfrm>
            <a:custGeom>
              <a:avLst/>
              <a:gdLst>
                <a:gd name="T0" fmla="*/ 0 w 104"/>
                <a:gd name="T1" fmla="*/ 0 h 61"/>
                <a:gd name="T2" fmla="*/ 0 w 104"/>
                <a:gd name="T3" fmla="*/ 0 h 61"/>
                <a:gd name="T4" fmla="*/ 0 w 104"/>
                <a:gd name="T5" fmla="*/ 0 h 61"/>
                <a:gd name="T6" fmla="*/ 0 w 104"/>
                <a:gd name="T7" fmla="*/ 0 h 61"/>
                <a:gd name="T8" fmla="*/ 0 w 104"/>
                <a:gd name="T9" fmla="*/ 0 h 61"/>
                <a:gd name="T10" fmla="*/ 0 w 104"/>
                <a:gd name="T11" fmla="*/ 0 h 61"/>
                <a:gd name="T12" fmla="*/ 0 w 104"/>
                <a:gd name="T13" fmla="*/ 0 h 61"/>
                <a:gd name="T14" fmla="*/ 0 60000 65536"/>
                <a:gd name="T15" fmla="*/ 0 60000 65536"/>
                <a:gd name="T16" fmla="*/ 0 60000 65536"/>
                <a:gd name="T17" fmla="*/ 0 60000 65536"/>
                <a:gd name="T18" fmla="*/ 0 60000 65536"/>
                <a:gd name="T19" fmla="*/ 0 60000 65536"/>
                <a:gd name="T20" fmla="*/ 0 60000 65536"/>
                <a:gd name="T21" fmla="*/ 0 w 104"/>
                <a:gd name="T22" fmla="*/ 0 h 61"/>
                <a:gd name="T23" fmla="*/ 104 w 104"/>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61">
                  <a:moveTo>
                    <a:pt x="19" y="61"/>
                  </a:moveTo>
                  <a:lnTo>
                    <a:pt x="104" y="0"/>
                  </a:lnTo>
                  <a:lnTo>
                    <a:pt x="0" y="15"/>
                  </a:lnTo>
                  <a:lnTo>
                    <a:pt x="5" y="26"/>
                  </a:lnTo>
                  <a:lnTo>
                    <a:pt x="10" y="37"/>
                  </a:lnTo>
                  <a:lnTo>
                    <a:pt x="15" y="48"/>
                  </a:lnTo>
                  <a:lnTo>
                    <a:pt x="19"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3" name="Freeform 35"/>
            <p:cNvSpPr>
              <a:spLocks/>
            </p:cNvSpPr>
            <p:nvPr/>
          </p:nvSpPr>
          <p:spPr bwMode="auto">
            <a:xfrm>
              <a:off x="4952" y="657"/>
              <a:ext cx="33" cy="27"/>
            </a:xfrm>
            <a:custGeom>
              <a:avLst/>
              <a:gdLst>
                <a:gd name="T0" fmla="*/ 0 w 99"/>
                <a:gd name="T1" fmla="*/ 0 h 81"/>
                <a:gd name="T2" fmla="*/ 0 w 99"/>
                <a:gd name="T3" fmla="*/ 0 h 81"/>
                <a:gd name="T4" fmla="*/ 0 w 99"/>
                <a:gd name="T5" fmla="*/ 0 h 81"/>
                <a:gd name="T6" fmla="*/ 0 w 99"/>
                <a:gd name="T7" fmla="*/ 0 h 81"/>
                <a:gd name="T8" fmla="*/ 0 w 99"/>
                <a:gd name="T9" fmla="*/ 0 h 81"/>
                <a:gd name="T10" fmla="*/ 0 w 99"/>
                <a:gd name="T11" fmla="*/ 0 h 81"/>
                <a:gd name="T12" fmla="*/ 0 w 99"/>
                <a:gd name="T13" fmla="*/ 0 h 81"/>
                <a:gd name="T14" fmla="*/ 0 60000 65536"/>
                <a:gd name="T15" fmla="*/ 0 60000 65536"/>
                <a:gd name="T16" fmla="*/ 0 60000 65536"/>
                <a:gd name="T17" fmla="*/ 0 60000 65536"/>
                <a:gd name="T18" fmla="*/ 0 60000 65536"/>
                <a:gd name="T19" fmla="*/ 0 60000 65536"/>
                <a:gd name="T20" fmla="*/ 0 60000 65536"/>
                <a:gd name="T21" fmla="*/ 0 w 99"/>
                <a:gd name="T22" fmla="*/ 0 h 81"/>
                <a:gd name="T23" fmla="*/ 99 w 99"/>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1">
                  <a:moveTo>
                    <a:pt x="31" y="81"/>
                  </a:moveTo>
                  <a:lnTo>
                    <a:pt x="99" y="0"/>
                  </a:lnTo>
                  <a:lnTo>
                    <a:pt x="0" y="40"/>
                  </a:lnTo>
                  <a:lnTo>
                    <a:pt x="9" y="50"/>
                  </a:lnTo>
                  <a:lnTo>
                    <a:pt x="16" y="60"/>
                  </a:lnTo>
                  <a:lnTo>
                    <a:pt x="23" y="69"/>
                  </a:lnTo>
                  <a:lnTo>
                    <a:pt x="31"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4" name="Freeform 36"/>
            <p:cNvSpPr>
              <a:spLocks/>
            </p:cNvSpPr>
            <p:nvPr/>
          </p:nvSpPr>
          <p:spPr bwMode="auto">
            <a:xfrm>
              <a:off x="4700" y="833"/>
              <a:ext cx="87" cy="86"/>
            </a:xfrm>
            <a:custGeom>
              <a:avLst/>
              <a:gdLst>
                <a:gd name="T0" fmla="*/ 0 w 260"/>
                <a:gd name="T1" fmla="*/ 0 h 260"/>
                <a:gd name="T2" fmla="*/ 0 w 260"/>
                <a:gd name="T3" fmla="*/ 0 h 260"/>
                <a:gd name="T4" fmla="*/ 0 w 260"/>
                <a:gd name="T5" fmla="*/ 0 h 260"/>
                <a:gd name="T6" fmla="*/ 0 w 260"/>
                <a:gd name="T7" fmla="*/ 0 h 260"/>
                <a:gd name="T8" fmla="*/ 0 w 260"/>
                <a:gd name="T9" fmla="*/ 0 h 260"/>
                <a:gd name="T10" fmla="*/ 0 w 260"/>
                <a:gd name="T11" fmla="*/ 0 h 260"/>
                <a:gd name="T12" fmla="*/ 0 w 260"/>
                <a:gd name="T13" fmla="*/ 0 h 260"/>
                <a:gd name="T14" fmla="*/ 0 w 260"/>
                <a:gd name="T15" fmla="*/ 0 h 260"/>
                <a:gd name="T16" fmla="*/ 0 w 260"/>
                <a:gd name="T17" fmla="*/ 0 h 260"/>
                <a:gd name="T18" fmla="*/ 0 w 260"/>
                <a:gd name="T19" fmla="*/ 0 h 260"/>
                <a:gd name="T20" fmla="*/ 0 w 260"/>
                <a:gd name="T21" fmla="*/ 0 h 260"/>
                <a:gd name="T22" fmla="*/ 0 w 260"/>
                <a:gd name="T23" fmla="*/ 0 h 260"/>
                <a:gd name="T24" fmla="*/ 0 w 260"/>
                <a:gd name="T25" fmla="*/ 0 h 260"/>
                <a:gd name="T26" fmla="*/ 0 w 260"/>
                <a:gd name="T27" fmla="*/ 0 h 260"/>
                <a:gd name="T28" fmla="*/ 0 w 260"/>
                <a:gd name="T29" fmla="*/ 0 h 260"/>
                <a:gd name="T30" fmla="*/ 0 w 260"/>
                <a:gd name="T31" fmla="*/ 0 h 260"/>
                <a:gd name="T32" fmla="*/ 0 w 260"/>
                <a:gd name="T33" fmla="*/ 0 h 260"/>
                <a:gd name="T34" fmla="*/ 0 w 260"/>
                <a:gd name="T35" fmla="*/ 0 h 260"/>
                <a:gd name="T36" fmla="*/ 0 w 260"/>
                <a:gd name="T37" fmla="*/ 0 h 260"/>
                <a:gd name="T38" fmla="*/ 0 w 260"/>
                <a:gd name="T39" fmla="*/ 0 h 260"/>
                <a:gd name="T40" fmla="*/ 0 w 260"/>
                <a:gd name="T41" fmla="*/ 0 h 260"/>
                <a:gd name="T42" fmla="*/ 0 w 260"/>
                <a:gd name="T43" fmla="*/ 0 h 260"/>
                <a:gd name="T44" fmla="*/ 0 w 260"/>
                <a:gd name="T45" fmla="*/ 0 h 260"/>
                <a:gd name="T46" fmla="*/ 0 w 260"/>
                <a:gd name="T47" fmla="*/ 0 h 260"/>
                <a:gd name="T48" fmla="*/ 0 w 260"/>
                <a:gd name="T49" fmla="*/ 0 h 260"/>
                <a:gd name="T50" fmla="*/ 0 w 260"/>
                <a:gd name="T51" fmla="*/ 0 h 260"/>
                <a:gd name="T52" fmla="*/ 0 w 260"/>
                <a:gd name="T53" fmla="*/ 0 h 260"/>
                <a:gd name="T54" fmla="*/ 0 w 260"/>
                <a:gd name="T55" fmla="*/ 0 h 260"/>
                <a:gd name="T56" fmla="*/ 0 w 260"/>
                <a:gd name="T57" fmla="*/ 0 h 260"/>
                <a:gd name="T58" fmla="*/ 0 w 260"/>
                <a:gd name="T59" fmla="*/ 0 h 260"/>
                <a:gd name="T60" fmla="*/ 0 w 260"/>
                <a:gd name="T61" fmla="*/ 0 h 260"/>
                <a:gd name="T62" fmla="*/ 0 w 260"/>
                <a:gd name="T63" fmla="*/ 0 h 260"/>
                <a:gd name="T64" fmla="*/ 0 w 260"/>
                <a:gd name="T65" fmla="*/ 0 h 260"/>
                <a:gd name="T66" fmla="*/ 0 w 260"/>
                <a:gd name="T67" fmla="*/ 0 h 260"/>
                <a:gd name="T68" fmla="*/ 0 w 260"/>
                <a:gd name="T69" fmla="*/ 0 h 260"/>
                <a:gd name="T70" fmla="*/ 0 w 260"/>
                <a:gd name="T71" fmla="*/ 0 h 260"/>
                <a:gd name="T72" fmla="*/ 0 w 260"/>
                <a:gd name="T73" fmla="*/ 0 h 260"/>
                <a:gd name="T74" fmla="*/ 0 w 260"/>
                <a:gd name="T75" fmla="*/ 0 h 260"/>
                <a:gd name="T76" fmla="*/ 0 w 260"/>
                <a:gd name="T77" fmla="*/ 0 h 260"/>
                <a:gd name="T78" fmla="*/ 0 w 260"/>
                <a:gd name="T79" fmla="*/ 0 h 260"/>
                <a:gd name="T80" fmla="*/ 0 w 260"/>
                <a:gd name="T81" fmla="*/ 0 h 260"/>
                <a:gd name="T82" fmla="*/ 0 w 260"/>
                <a:gd name="T83" fmla="*/ 0 h 260"/>
                <a:gd name="T84" fmla="*/ 0 w 260"/>
                <a:gd name="T85" fmla="*/ 0 h 260"/>
                <a:gd name="T86" fmla="*/ 0 w 260"/>
                <a:gd name="T87" fmla="*/ 0 h 260"/>
                <a:gd name="T88" fmla="*/ 0 w 260"/>
                <a:gd name="T89" fmla="*/ 0 h 260"/>
                <a:gd name="T90" fmla="*/ 0 w 260"/>
                <a:gd name="T91" fmla="*/ 0 h 260"/>
                <a:gd name="T92" fmla="*/ 0 w 260"/>
                <a:gd name="T93" fmla="*/ 0 h 260"/>
                <a:gd name="T94" fmla="*/ 0 w 260"/>
                <a:gd name="T95" fmla="*/ 0 h 260"/>
                <a:gd name="T96" fmla="*/ 0 w 260"/>
                <a:gd name="T97" fmla="*/ 0 h 260"/>
                <a:gd name="T98" fmla="*/ 0 w 260"/>
                <a:gd name="T99" fmla="*/ 0 h 260"/>
                <a:gd name="T100" fmla="*/ 0 w 260"/>
                <a:gd name="T101" fmla="*/ 0 h 260"/>
                <a:gd name="T102" fmla="*/ 0 w 260"/>
                <a:gd name="T103" fmla="*/ 0 h 260"/>
                <a:gd name="T104" fmla="*/ 0 w 260"/>
                <a:gd name="T105" fmla="*/ 0 h 260"/>
                <a:gd name="T106" fmla="*/ 0 w 260"/>
                <a:gd name="T107" fmla="*/ 0 h 260"/>
                <a:gd name="T108" fmla="*/ 0 w 260"/>
                <a:gd name="T109" fmla="*/ 0 h 260"/>
                <a:gd name="T110" fmla="*/ 0 w 260"/>
                <a:gd name="T111" fmla="*/ 0 h 260"/>
                <a:gd name="T112" fmla="*/ 0 w 260"/>
                <a:gd name="T113" fmla="*/ 0 h 2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60"/>
                <a:gd name="T172" fmla="*/ 0 h 260"/>
                <a:gd name="T173" fmla="*/ 260 w 260"/>
                <a:gd name="T174" fmla="*/ 260 h 2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60" h="260">
                  <a:moveTo>
                    <a:pt x="223" y="37"/>
                  </a:moveTo>
                  <a:lnTo>
                    <a:pt x="213" y="29"/>
                  </a:lnTo>
                  <a:lnTo>
                    <a:pt x="203" y="21"/>
                  </a:lnTo>
                  <a:lnTo>
                    <a:pt x="192" y="15"/>
                  </a:lnTo>
                  <a:lnTo>
                    <a:pt x="181" y="10"/>
                  </a:lnTo>
                  <a:lnTo>
                    <a:pt x="168" y="5"/>
                  </a:lnTo>
                  <a:lnTo>
                    <a:pt x="156" y="3"/>
                  </a:lnTo>
                  <a:lnTo>
                    <a:pt x="142" y="1"/>
                  </a:lnTo>
                  <a:lnTo>
                    <a:pt x="130" y="0"/>
                  </a:lnTo>
                  <a:lnTo>
                    <a:pt x="104" y="3"/>
                  </a:lnTo>
                  <a:lnTo>
                    <a:pt x="79" y="10"/>
                  </a:lnTo>
                  <a:lnTo>
                    <a:pt x="57" y="22"/>
                  </a:lnTo>
                  <a:lnTo>
                    <a:pt x="39" y="39"/>
                  </a:lnTo>
                  <a:lnTo>
                    <a:pt x="23" y="57"/>
                  </a:lnTo>
                  <a:lnTo>
                    <a:pt x="10" y="79"/>
                  </a:lnTo>
                  <a:lnTo>
                    <a:pt x="3" y="104"/>
                  </a:lnTo>
                  <a:lnTo>
                    <a:pt x="0" y="130"/>
                  </a:lnTo>
                  <a:lnTo>
                    <a:pt x="2" y="142"/>
                  </a:lnTo>
                  <a:lnTo>
                    <a:pt x="3" y="156"/>
                  </a:lnTo>
                  <a:lnTo>
                    <a:pt x="6" y="167"/>
                  </a:lnTo>
                  <a:lnTo>
                    <a:pt x="10" y="180"/>
                  </a:lnTo>
                  <a:lnTo>
                    <a:pt x="15" y="191"/>
                  </a:lnTo>
                  <a:lnTo>
                    <a:pt x="23" y="202"/>
                  </a:lnTo>
                  <a:lnTo>
                    <a:pt x="30" y="212"/>
                  </a:lnTo>
                  <a:lnTo>
                    <a:pt x="39" y="222"/>
                  </a:lnTo>
                  <a:lnTo>
                    <a:pt x="49" y="230"/>
                  </a:lnTo>
                  <a:lnTo>
                    <a:pt x="58" y="238"/>
                  </a:lnTo>
                  <a:lnTo>
                    <a:pt x="70" y="245"/>
                  </a:lnTo>
                  <a:lnTo>
                    <a:pt x="81" y="250"/>
                  </a:lnTo>
                  <a:lnTo>
                    <a:pt x="93" y="254"/>
                  </a:lnTo>
                  <a:lnTo>
                    <a:pt x="104" y="258"/>
                  </a:lnTo>
                  <a:lnTo>
                    <a:pt x="118" y="259"/>
                  </a:lnTo>
                  <a:lnTo>
                    <a:pt x="130" y="260"/>
                  </a:lnTo>
                  <a:lnTo>
                    <a:pt x="142" y="259"/>
                  </a:lnTo>
                  <a:lnTo>
                    <a:pt x="156" y="258"/>
                  </a:lnTo>
                  <a:lnTo>
                    <a:pt x="168" y="254"/>
                  </a:lnTo>
                  <a:lnTo>
                    <a:pt x="181" y="250"/>
                  </a:lnTo>
                  <a:lnTo>
                    <a:pt x="192" y="245"/>
                  </a:lnTo>
                  <a:lnTo>
                    <a:pt x="203" y="238"/>
                  </a:lnTo>
                  <a:lnTo>
                    <a:pt x="213" y="230"/>
                  </a:lnTo>
                  <a:lnTo>
                    <a:pt x="223" y="222"/>
                  </a:lnTo>
                  <a:lnTo>
                    <a:pt x="231" y="212"/>
                  </a:lnTo>
                  <a:lnTo>
                    <a:pt x="239" y="202"/>
                  </a:lnTo>
                  <a:lnTo>
                    <a:pt x="245" y="191"/>
                  </a:lnTo>
                  <a:lnTo>
                    <a:pt x="251" y="180"/>
                  </a:lnTo>
                  <a:lnTo>
                    <a:pt x="255" y="167"/>
                  </a:lnTo>
                  <a:lnTo>
                    <a:pt x="257" y="156"/>
                  </a:lnTo>
                  <a:lnTo>
                    <a:pt x="260" y="142"/>
                  </a:lnTo>
                  <a:lnTo>
                    <a:pt x="260" y="130"/>
                  </a:lnTo>
                  <a:lnTo>
                    <a:pt x="260" y="118"/>
                  </a:lnTo>
                  <a:lnTo>
                    <a:pt x="257" y="104"/>
                  </a:lnTo>
                  <a:lnTo>
                    <a:pt x="255" y="92"/>
                  </a:lnTo>
                  <a:lnTo>
                    <a:pt x="251" y="79"/>
                  </a:lnTo>
                  <a:lnTo>
                    <a:pt x="245" y="68"/>
                  </a:lnTo>
                  <a:lnTo>
                    <a:pt x="239" y="57"/>
                  </a:lnTo>
                  <a:lnTo>
                    <a:pt x="231" y="47"/>
                  </a:lnTo>
                  <a:lnTo>
                    <a:pt x="22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5" name="Freeform 37"/>
            <p:cNvSpPr>
              <a:spLocks/>
            </p:cNvSpPr>
            <p:nvPr/>
          </p:nvSpPr>
          <p:spPr bwMode="auto">
            <a:xfrm>
              <a:off x="4721" y="854"/>
              <a:ext cx="45" cy="44"/>
            </a:xfrm>
            <a:custGeom>
              <a:avLst/>
              <a:gdLst>
                <a:gd name="T0" fmla="*/ 0 w 134"/>
                <a:gd name="T1" fmla="*/ 0 h 134"/>
                <a:gd name="T2" fmla="*/ 0 w 134"/>
                <a:gd name="T3" fmla="*/ 0 h 134"/>
                <a:gd name="T4" fmla="*/ 0 w 134"/>
                <a:gd name="T5" fmla="*/ 0 h 134"/>
                <a:gd name="T6" fmla="*/ 0 w 134"/>
                <a:gd name="T7" fmla="*/ 0 h 134"/>
                <a:gd name="T8" fmla="*/ 0 w 134"/>
                <a:gd name="T9" fmla="*/ 0 h 134"/>
                <a:gd name="T10" fmla="*/ 0 w 134"/>
                <a:gd name="T11" fmla="*/ 0 h 134"/>
                <a:gd name="T12" fmla="*/ 0 w 134"/>
                <a:gd name="T13" fmla="*/ 0 h 134"/>
                <a:gd name="T14" fmla="*/ 0 w 134"/>
                <a:gd name="T15" fmla="*/ 0 h 134"/>
                <a:gd name="T16" fmla="*/ 0 w 134"/>
                <a:gd name="T17" fmla="*/ 0 h 134"/>
                <a:gd name="T18" fmla="*/ 0 w 134"/>
                <a:gd name="T19" fmla="*/ 0 h 134"/>
                <a:gd name="T20" fmla="*/ 0 w 134"/>
                <a:gd name="T21" fmla="*/ 0 h 134"/>
                <a:gd name="T22" fmla="*/ 0 w 134"/>
                <a:gd name="T23" fmla="*/ 0 h 134"/>
                <a:gd name="T24" fmla="*/ 0 w 134"/>
                <a:gd name="T25" fmla="*/ 0 h 134"/>
                <a:gd name="T26" fmla="*/ 0 w 134"/>
                <a:gd name="T27" fmla="*/ 0 h 134"/>
                <a:gd name="T28" fmla="*/ 0 w 134"/>
                <a:gd name="T29" fmla="*/ 0 h 134"/>
                <a:gd name="T30" fmla="*/ 0 w 134"/>
                <a:gd name="T31" fmla="*/ 0 h 134"/>
                <a:gd name="T32" fmla="*/ 0 w 134"/>
                <a:gd name="T33" fmla="*/ 0 h 134"/>
                <a:gd name="T34" fmla="*/ 0 w 134"/>
                <a:gd name="T35" fmla="*/ 0 h 134"/>
                <a:gd name="T36" fmla="*/ 0 w 134"/>
                <a:gd name="T37" fmla="*/ 0 h 134"/>
                <a:gd name="T38" fmla="*/ 0 w 134"/>
                <a:gd name="T39" fmla="*/ 0 h 134"/>
                <a:gd name="T40" fmla="*/ 0 w 134"/>
                <a:gd name="T41" fmla="*/ 0 h 134"/>
                <a:gd name="T42" fmla="*/ 0 w 134"/>
                <a:gd name="T43" fmla="*/ 0 h 134"/>
                <a:gd name="T44" fmla="*/ 0 w 134"/>
                <a:gd name="T45" fmla="*/ 0 h 134"/>
                <a:gd name="T46" fmla="*/ 0 w 134"/>
                <a:gd name="T47" fmla="*/ 0 h 134"/>
                <a:gd name="T48" fmla="*/ 0 w 134"/>
                <a:gd name="T49" fmla="*/ 0 h 134"/>
                <a:gd name="T50" fmla="*/ 0 w 134"/>
                <a:gd name="T51" fmla="*/ 0 h 134"/>
                <a:gd name="T52" fmla="*/ 0 w 134"/>
                <a:gd name="T53" fmla="*/ 0 h 134"/>
                <a:gd name="T54" fmla="*/ 0 w 134"/>
                <a:gd name="T55" fmla="*/ 0 h 134"/>
                <a:gd name="T56" fmla="*/ 0 w 134"/>
                <a:gd name="T57" fmla="*/ 0 h 134"/>
                <a:gd name="T58" fmla="*/ 0 w 134"/>
                <a:gd name="T59" fmla="*/ 0 h 134"/>
                <a:gd name="T60" fmla="*/ 0 w 134"/>
                <a:gd name="T61" fmla="*/ 0 h 134"/>
                <a:gd name="T62" fmla="*/ 0 w 134"/>
                <a:gd name="T63" fmla="*/ 0 h 134"/>
                <a:gd name="T64" fmla="*/ 0 w 134"/>
                <a:gd name="T65" fmla="*/ 0 h 134"/>
                <a:gd name="T66" fmla="*/ 0 w 134"/>
                <a:gd name="T67" fmla="*/ 0 h 134"/>
                <a:gd name="T68" fmla="*/ 0 w 134"/>
                <a:gd name="T69" fmla="*/ 0 h 134"/>
                <a:gd name="T70" fmla="*/ 0 w 134"/>
                <a:gd name="T71" fmla="*/ 0 h 134"/>
                <a:gd name="T72" fmla="*/ 0 w 134"/>
                <a:gd name="T73" fmla="*/ 0 h 134"/>
                <a:gd name="T74" fmla="*/ 0 w 134"/>
                <a:gd name="T75" fmla="*/ 0 h 134"/>
                <a:gd name="T76" fmla="*/ 0 w 134"/>
                <a:gd name="T77" fmla="*/ 0 h 134"/>
                <a:gd name="T78" fmla="*/ 0 w 134"/>
                <a:gd name="T79" fmla="*/ 0 h 134"/>
                <a:gd name="T80" fmla="*/ 0 w 134"/>
                <a:gd name="T81" fmla="*/ 0 h 134"/>
                <a:gd name="T82" fmla="*/ 0 w 134"/>
                <a:gd name="T83" fmla="*/ 0 h 134"/>
                <a:gd name="T84" fmla="*/ 0 w 134"/>
                <a:gd name="T85" fmla="*/ 0 h 134"/>
                <a:gd name="T86" fmla="*/ 0 w 134"/>
                <a:gd name="T87" fmla="*/ 0 h 134"/>
                <a:gd name="T88" fmla="*/ 0 w 134"/>
                <a:gd name="T89" fmla="*/ 0 h 1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4"/>
                <a:gd name="T136" fmla="*/ 0 h 134"/>
                <a:gd name="T137" fmla="*/ 134 w 134"/>
                <a:gd name="T138" fmla="*/ 134 h 1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4" h="134">
                  <a:moveTo>
                    <a:pt x="0" y="67"/>
                  </a:moveTo>
                  <a:lnTo>
                    <a:pt x="2" y="55"/>
                  </a:lnTo>
                  <a:lnTo>
                    <a:pt x="5" y="41"/>
                  </a:lnTo>
                  <a:lnTo>
                    <a:pt x="11" y="30"/>
                  </a:lnTo>
                  <a:lnTo>
                    <a:pt x="20" y="20"/>
                  </a:lnTo>
                  <a:lnTo>
                    <a:pt x="25" y="15"/>
                  </a:lnTo>
                  <a:lnTo>
                    <a:pt x="30" y="11"/>
                  </a:lnTo>
                  <a:lnTo>
                    <a:pt x="36" y="9"/>
                  </a:lnTo>
                  <a:lnTo>
                    <a:pt x="42" y="5"/>
                  </a:lnTo>
                  <a:lnTo>
                    <a:pt x="47" y="3"/>
                  </a:lnTo>
                  <a:lnTo>
                    <a:pt x="55" y="2"/>
                  </a:lnTo>
                  <a:lnTo>
                    <a:pt x="61" y="0"/>
                  </a:lnTo>
                  <a:lnTo>
                    <a:pt x="67" y="0"/>
                  </a:lnTo>
                  <a:lnTo>
                    <a:pt x="75" y="0"/>
                  </a:lnTo>
                  <a:lnTo>
                    <a:pt x="81" y="2"/>
                  </a:lnTo>
                  <a:lnTo>
                    <a:pt x="87" y="3"/>
                  </a:lnTo>
                  <a:lnTo>
                    <a:pt x="93" y="5"/>
                  </a:lnTo>
                  <a:lnTo>
                    <a:pt x="99" y="9"/>
                  </a:lnTo>
                  <a:lnTo>
                    <a:pt x="104" y="11"/>
                  </a:lnTo>
                  <a:lnTo>
                    <a:pt x="109" y="15"/>
                  </a:lnTo>
                  <a:lnTo>
                    <a:pt x="114" y="20"/>
                  </a:lnTo>
                  <a:lnTo>
                    <a:pt x="123" y="30"/>
                  </a:lnTo>
                  <a:lnTo>
                    <a:pt x="129" y="41"/>
                  </a:lnTo>
                  <a:lnTo>
                    <a:pt x="133" y="55"/>
                  </a:lnTo>
                  <a:lnTo>
                    <a:pt x="134" y="67"/>
                  </a:lnTo>
                  <a:lnTo>
                    <a:pt x="133" y="81"/>
                  </a:lnTo>
                  <a:lnTo>
                    <a:pt x="129" y="93"/>
                  </a:lnTo>
                  <a:lnTo>
                    <a:pt x="123" y="104"/>
                  </a:lnTo>
                  <a:lnTo>
                    <a:pt x="114" y="114"/>
                  </a:lnTo>
                  <a:lnTo>
                    <a:pt x="104" y="123"/>
                  </a:lnTo>
                  <a:lnTo>
                    <a:pt x="93" y="129"/>
                  </a:lnTo>
                  <a:lnTo>
                    <a:pt x="81" y="133"/>
                  </a:lnTo>
                  <a:lnTo>
                    <a:pt x="67" y="134"/>
                  </a:lnTo>
                  <a:lnTo>
                    <a:pt x="61" y="134"/>
                  </a:lnTo>
                  <a:lnTo>
                    <a:pt x="55" y="133"/>
                  </a:lnTo>
                  <a:lnTo>
                    <a:pt x="47" y="131"/>
                  </a:lnTo>
                  <a:lnTo>
                    <a:pt x="42" y="129"/>
                  </a:lnTo>
                  <a:lnTo>
                    <a:pt x="36" y="125"/>
                  </a:lnTo>
                  <a:lnTo>
                    <a:pt x="30" y="123"/>
                  </a:lnTo>
                  <a:lnTo>
                    <a:pt x="25" y="119"/>
                  </a:lnTo>
                  <a:lnTo>
                    <a:pt x="20" y="114"/>
                  </a:lnTo>
                  <a:lnTo>
                    <a:pt x="11" y="104"/>
                  </a:lnTo>
                  <a:lnTo>
                    <a:pt x="5" y="92"/>
                  </a:lnTo>
                  <a:lnTo>
                    <a:pt x="2" y="79"/>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6" name="Freeform 38"/>
            <p:cNvSpPr>
              <a:spLocks/>
            </p:cNvSpPr>
            <p:nvPr/>
          </p:nvSpPr>
          <p:spPr bwMode="auto">
            <a:xfrm>
              <a:off x="4936" y="831"/>
              <a:ext cx="76" cy="77"/>
            </a:xfrm>
            <a:custGeom>
              <a:avLst/>
              <a:gdLst>
                <a:gd name="T0" fmla="*/ 0 w 228"/>
                <a:gd name="T1" fmla="*/ 0 h 229"/>
                <a:gd name="T2" fmla="*/ 0 w 228"/>
                <a:gd name="T3" fmla="*/ 0 h 229"/>
                <a:gd name="T4" fmla="*/ 0 w 228"/>
                <a:gd name="T5" fmla="*/ 0 h 229"/>
                <a:gd name="T6" fmla="*/ 0 w 228"/>
                <a:gd name="T7" fmla="*/ 0 h 229"/>
                <a:gd name="T8" fmla="*/ 0 w 228"/>
                <a:gd name="T9" fmla="*/ 0 h 229"/>
                <a:gd name="T10" fmla="*/ 0 w 228"/>
                <a:gd name="T11" fmla="*/ 0 h 229"/>
                <a:gd name="T12" fmla="*/ 0 w 228"/>
                <a:gd name="T13" fmla="*/ 0 h 229"/>
                <a:gd name="T14" fmla="*/ 0 w 228"/>
                <a:gd name="T15" fmla="*/ 0 h 229"/>
                <a:gd name="T16" fmla="*/ 0 w 228"/>
                <a:gd name="T17" fmla="*/ 0 h 229"/>
                <a:gd name="T18" fmla="*/ 0 w 228"/>
                <a:gd name="T19" fmla="*/ 0 h 229"/>
                <a:gd name="T20" fmla="*/ 0 w 228"/>
                <a:gd name="T21" fmla="*/ 0 h 229"/>
                <a:gd name="T22" fmla="*/ 0 w 228"/>
                <a:gd name="T23" fmla="*/ 0 h 229"/>
                <a:gd name="T24" fmla="*/ 0 w 228"/>
                <a:gd name="T25" fmla="*/ 0 h 229"/>
                <a:gd name="T26" fmla="*/ 0 w 228"/>
                <a:gd name="T27" fmla="*/ 0 h 229"/>
                <a:gd name="T28" fmla="*/ 0 w 228"/>
                <a:gd name="T29" fmla="*/ 0 h 229"/>
                <a:gd name="T30" fmla="*/ 0 w 228"/>
                <a:gd name="T31" fmla="*/ 0 h 229"/>
                <a:gd name="T32" fmla="*/ 0 w 228"/>
                <a:gd name="T33" fmla="*/ 0 h 229"/>
                <a:gd name="T34" fmla="*/ 0 w 228"/>
                <a:gd name="T35" fmla="*/ 0 h 229"/>
                <a:gd name="T36" fmla="*/ 0 w 228"/>
                <a:gd name="T37" fmla="*/ 0 h 229"/>
                <a:gd name="T38" fmla="*/ 0 w 228"/>
                <a:gd name="T39" fmla="*/ 0 h 229"/>
                <a:gd name="T40" fmla="*/ 0 w 228"/>
                <a:gd name="T41" fmla="*/ 0 h 229"/>
                <a:gd name="T42" fmla="*/ 0 w 228"/>
                <a:gd name="T43" fmla="*/ 0 h 229"/>
                <a:gd name="T44" fmla="*/ 0 w 228"/>
                <a:gd name="T45" fmla="*/ 0 h 229"/>
                <a:gd name="T46" fmla="*/ 0 w 228"/>
                <a:gd name="T47" fmla="*/ 0 h 229"/>
                <a:gd name="T48" fmla="*/ 0 w 228"/>
                <a:gd name="T49" fmla="*/ 0 h 229"/>
                <a:gd name="T50" fmla="*/ 0 w 228"/>
                <a:gd name="T51" fmla="*/ 0 h 229"/>
                <a:gd name="T52" fmla="*/ 0 w 228"/>
                <a:gd name="T53" fmla="*/ 0 h 229"/>
                <a:gd name="T54" fmla="*/ 0 w 228"/>
                <a:gd name="T55" fmla="*/ 0 h 229"/>
                <a:gd name="T56" fmla="*/ 0 w 228"/>
                <a:gd name="T57" fmla="*/ 0 h 229"/>
                <a:gd name="T58" fmla="*/ 0 w 228"/>
                <a:gd name="T59" fmla="*/ 0 h 229"/>
                <a:gd name="T60" fmla="*/ 0 w 228"/>
                <a:gd name="T61" fmla="*/ 0 h 229"/>
                <a:gd name="T62" fmla="*/ 0 w 228"/>
                <a:gd name="T63" fmla="*/ 0 h 229"/>
                <a:gd name="T64" fmla="*/ 0 w 228"/>
                <a:gd name="T65" fmla="*/ 0 h 229"/>
                <a:gd name="T66" fmla="*/ 0 w 228"/>
                <a:gd name="T67" fmla="*/ 0 h 229"/>
                <a:gd name="T68" fmla="*/ 0 w 228"/>
                <a:gd name="T69" fmla="*/ 0 h 229"/>
                <a:gd name="T70" fmla="*/ 0 w 228"/>
                <a:gd name="T71" fmla="*/ 0 h 229"/>
                <a:gd name="T72" fmla="*/ 0 w 228"/>
                <a:gd name="T73" fmla="*/ 0 h 229"/>
                <a:gd name="T74" fmla="*/ 0 w 228"/>
                <a:gd name="T75" fmla="*/ 0 h 229"/>
                <a:gd name="T76" fmla="*/ 0 w 228"/>
                <a:gd name="T77" fmla="*/ 0 h 229"/>
                <a:gd name="T78" fmla="*/ 0 w 228"/>
                <a:gd name="T79" fmla="*/ 0 h 229"/>
                <a:gd name="T80" fmla="*/ 0 w 228"/>
                <a:gd name="T81" fmla="*/ 0 h 229"/>
                <a:gd name="T82" fmla="*/ 0 w 228"/>
                <a:gd name="T83" fmla="*/ 0 h 229"/>
                <a:gd name="T84" fmla="*/ 0 w 228"/>
                <a:gd name="T85" fmla="*/ 0 h 229"/>
                <a:gd name="T86" fmla="*/ 0 w 228"/>
                <a:gd name="T87" fmla="*/ 0 h 229"/>
                <a:gd name="T88" fmla="*/ 0 w 228"/>
                <a:gd name="T89" fmla="*/ 0 h 2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8"/>
                <a:gd name="T136" fmla="*/ 0 h 229"/>
                <a:gd name="T137" fmla="*/ 228 w 228"/>
                <a:gd name="T138" fmla="*/ 229 h 2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8" h="229">
                  <a:moveTo>
                    <a:pt x="195" y="34"/>
                  </a:moveTo>
                  <a:lnTo>
                    <a:pt x="186" y="26"/>
                  </a:lnTo>
                  <a:lnTo>
                    <a:pt x="178" y="19"/>
                  </a:lnTo>
                  <a:lnTo>
                    <a:pt x="169" y="14"/>
                  </a:lnTo>
                  <a:lnTo>
                    <a:pt x="159" y="9"/>
                  </a:lnTo>
                  <a:lnTo>
                    <a:pt x="148" y="5"/>
                  </a:lnTo>
                  <a:lnTo>
                    <a:pt x="137" y="3"/>
                  </a:lnTo>
                  <a:lnTo>
                    <a:pt x="126" y="0"/>
                  </a:lnTo>
                  <a:lnTo>
                    <a:pt x="115" y="0"/>
                  </a:lnTo>
                  <a:lnTo>
                    <a:pt x="91" y="3"/>
                  </a:lnTo>
                  <a:lnTo>
                    <a:pt x="70" y="9"/>
                  </a:lnTo>
                  <a:lnTo>
                    <a:pt x="50" y="20"/>
                  </a:lnTo>
                  <a:lnTo>
                    <a:pt x="33" y="34"/>
                  </a:lnTo>
                  <a:lnTo>
                    <a:pt x="20" y="50"/>
                  </a:lnTo>
                  <a:lnTo>
                    <a:pt x="8" y="70"/>
                  </a:lnTo>
                  <a:lnTo>
                    <a:pt x="2" y="91"/>
                  </a:lnTo>
                  <a:lnTo>
                    <a:pt x="0" y="114"/>
                  </a:lnTo>
                  <a:lnTo>
                    <a:pt x="2" y="137"/>
                  </a:lnTo>
                  <a:lnTo>
                    <a:pt x="8" y="159"/>
                  </a:lnTo>
                  <a:lnTo>
                    <a:pt x="20" y="179"/>
                  </a:lnTo>
                  <a:lnTo>
                    <a:pt x="33" y="196"/>
                  </a:lnTo>
                  <a:lnTo>
                    <a:pt x="42" y="203"/>
                  </a:lnTo>
                  <a:lnTo>
                    <a:pt x="50" y="210"/>
                  </a:lnTo>
                  <a:lnTo>
                    <a:pt x="60" y="216"/>
                  </a:lnTo>
                  <a:lnTo>
                    <a:pt x="70" y="221"/>
                  </a:lnTo>
                  <a:lnTo>
                    <a:pt x="81" y="224"/>
                  </a:lnTo>
                  <a:lnTo>
                    <a:pt x="92" y="227"/>
                  </a:lnTo>
                  <a:lnTo>
                    <a:pt x="104" y="229"/>
                  </a:lnTo>
                  <a:lnTo>
                    <a:pt x="115" y="229"/>
                  </a:lnTo>
                  <a:lnTo>
                    <a:pt x="126" y="229"/>
                  </a:lnTo>
                  <a:lnTo>
                    <a:pt x="137" y="227"/>
                  </a:lnTo>
                  <a:lnTo>
                    <a:pt x="148" y="224"/>
                  </a:lnTo>
                  <a:lnTo>
                    <a:pt x="159" y="221"/>
                  </a:lnTo>
                  <a:lnTo>
                    <a:pt x="169" y="216"/>
                  </a:lnTo>
                  <a:lnTo>
                    <a:pt x="178" y="210"/>
                  </a:lnTo>
                  <a:lnTo>
                    <a:pt x="186" y="203"/>
                  </a:lnTo>
                  <a:lnTo>
                    <a:pt x="195" y="196"/>
                  </a:lnTo>
                  <a:lnTo>
                    <a:pt x="210" y="179"/>
                  </a:lnTo>
                  <a:lnTo>
                    <a:pt x="220" y="159"/>
                  </a:lnTo>
                  <a:lnTo>
                    <a:pt x="226" y="137"/>
                  </a:lnTo>
                  <a:lnTo>
                    <a:pt x="228" y="114"/>
                  </a:lnTo>
                  <a:lnTo>
                    <a:pt x="226" y="92"/>
                  </a:lnTo>
                  <a:lnTo>
                    <a:pt x="220" y="70"/>
                  </a:lnTo>
                  <a:lnTo>
                    <a:pt x="210" y="51"/>
                  </a:lnTo>
                  <a:lnTo>
                    <a:pt x="195"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7" name="Freeform 39"/>
            <p:cNvSpPr>
              <a:spLocks/>
            </p:cNvSpPr>
            <p:nvPr/>
          </p:nvSpPr>
          <p:spPr bwMode="auto">
            <a:xfrm>
              <a:off x="4957" y="852"/>
              <a:ext cx="35" cy="35"/>
            </a:xfrm>
            <a:custGeom>
              <a:avLst/>
              <a:gdLst>
                <a:gd name="T0" fmla="*/ 0 w 105"/>
                <a:gd name="T1" fmla="*/ 0 h 106"/>
                <a:gd name="T2" fmla="*/ 0 w 105"/>
                <a:gd name="T3" fmla="*/ 0 h 106"/>
                <a:gd name="T4" fmla="*/ 0 w 105"/>
                <a:gd name="T5" fmla="*/ 0 h 106"/>
                <a:gd name="T6" fmla="*/ 0 w 105"/>
                <a:gd name="T7" fmla="*/ 0 h 106"/>
                <a:gd name="T8" fmla="*/ 0 w 105"/>
                <a:gd name="T9" fmla="*/ 0 h 106"/>
                <a:gd name="T10" fmla="*/ 0 w 105"/>
                <a:gd name="T11" fmla="*/ 0 h 106"/>
                <a:gd name="T12" fmla="*/ 0 w 105"/>
                <a:gd name="T13" fmla="*/ 0 h 106"/>
                <a:gd name="T14" fmla="*/ 0 w 105"/>
                <a:gd name="T15" fmla="*/ 0 h 106"/>
                <a:gd name="T16" fmla="*/ 0 w 105"/>
                <a:gd name="T17" fmla="*/ 0 h 106"/>
                <a:gd name="T18" fmla="*/ 0 w 105"/>
                <a:gd name="T19" fmla="*/ 0 h 106"/>
                <a:gd name="T20" fmla="*/ 0 w 105"/>
                <a:gd name="T21" fmla="*/ 0 h 106"/>
                <a:gd name="T22" fmla="*/ 0 w 105"/>
                <a:gd name="T23" fmla="*/ 0 h 106"/>
                <a:gd name="T24" fmla="*/ 0 w 105"/>
                <a:gd name="T25" fmla="*/ 0 h 106"/>
                <a:gd name="T26" fmla="*/ 0 w 105"/>
                <a:gd name="T27" fmla="*/ 0 h 106"/>
                <a:gd name="T28" fmla="*/ 0 w 105"/>
                <a:gd name="T29" fmla="*/ 0 h 106"/>
                <a:gd name="T30" fmla="*/ 0 w 105"/>
                <a:gd name="T31" fmla="*/ 0 h 106"/>
                <a:gd name="T32" fmla="*/ 0 w 105"/>
                <a:gd name="T33" fmla="*/ 0 h 106"/>
                <a:gd name="T34" fmla="*/ 0 w 105"/>
                <a:gd name="T35" fmla="*/ 0 h 106"/>
                <a:gd name="T36" fmla="*/ 0 w 105"/>
                <a:gd name="T37" fmla="*/ 0 h 106"/>
                <a:gd name="T38" fmla="*/ 0 w 105"/>
                <a:gd name="T39" fmla="*/ 0 h 106"/>
                <a:gd name="T40" fmla="*/ 0 w 105"/>
                <a:gd name="T41" fmla="*/ 0 h 106"/>
                <a:gd name="T42" fmla="*/ 0 w 105"/>
                <a:gd name="T43" fmla="*/ 0 h 106"/>
                <a:gd name="T44" fmla="*/ 0 w 105"/>
                <a:gd name="T45" fmla="*/ 0 h 106"/>
                <a:gd name="T46" fmla="*/ 0 w 105"/>
                <a:gd name="T47" fmla="*/ 0 h 106"/>
                <a:gd name="T48" fmla="*/ 0 w 105"/>
                <a:gd name="T49" fmla="*/ 0 h 106"/>
                <a:gd name="T50" fmla="*/ 0 w 105"/>
                <a:gd name="T51" fmla="*/ 0 h 106"/>
                <a:gd name="T52" fmla="*/ 0 w 105"/>
                <a:gd name="T53" fmla="*/ 0 h 106"/>
                <a:gd name="T54" fmla="*/ 0 w 105"/>
                <a:gd name="T55" fmla="*/ 0 h 106"/>
                <a:gd name="T56" fmla="*/ 0 w 105"/>
                <a:gd name="T57" fmla="*/ 0 h 106"/>
                <a:gd name="T58" fmla="*/ 0 w 105"/>
                <a:gd name="T59" fmla="*/ 0 h 106"/>
                <a:gd name="T60" fmla="*/ 0 w 105"/>
                <a:gd name="T61" fmla="*/ 0 h 106"/>
                <a:gd name="T62" fmla="*/ 0 w 105"/>
                <a:gd name="T63" fmla="*/ 0 h 106"/>
                <a:gd name="T64" fmla="*/ 0 w 105"/>
                <a:gd name="T65" fmla="*/ 0 h 106"/>
                <a:gd name="T66" fmla="*/ 0 w 105"/>
                <a:gd name="T67" fmla="*/ 0 h 106"/>
                <a:gd name="T68" fmla="*/ 0 w 105"/>
                <a:gd name="T69" fmla="*/ 0 h 106"/>
                <a:gd name="T70" fmla="*/ 0 w 105"/>
                <a:gd name="T71" fmla="*/ 0 h 106"/>
                <a:gd name="T72" fmla="*/ 0 w 105"/>
                <a:gd name="T73" fmla="*/ 0 h 106"/>
                <a:gd name="T74" fmla="*/ 0 w 105"/>
                <a:gd name="T75" fmla="*/ 0 h 106"/>
                <a:gd name="T76" fmla="*/ 0 w 105"/>
                <a:gd name="T77" fmla="*/ 0 h 106"/>
                <a:gd name="T78" fmla="*/ 0 w 105"/>
                <a:gd name="T79" fmla="*/ 0 h 106"/>
                <a:gd name="T80" fmla="*/ 0 w 105"/>
                <a:gd name="T81" fmla="*/ 0 h 106"/>
                <a:gd name="T82" fmla="*/ 0 w 105"/>
                <a:gd name="T83" fmla="*/ 0 h 106"/>
                <a:gd name="T84" fmla="*/ 0 w 105"/>
                <a:gd name="T85" fmla="*/ 0 h 106"/>
                <a:gd name="T86" fmla="*/ 0 w 105"/>
                <a:gd name="T87" fmla="*/ 0 h 106"/>
                <a:gd name="T88" fmla="*/ 0 w 105"/>
                <a:gd name="T89" fmla="*/ 0 h 1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5"/>
                <a:gd name="T136" fmla="*/ 0 h 106"/>
                <a:gd name="T137" fmla="*/ 105 w 105"/>
                <a:gd name="T138" fmla="*/ 106 h 1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5" h="106">
                  <a:moveTo>
                    <a:pt x="0" y="52"/>
                  </a:moveTo>
                  <a:lnTo>
                    <a:pt x="1" y="42"/>
                  </a:lnTo>
                  <a:lnTo>
                    <a:pt x="4" y="33"/>
                  </a:lnTo>
                  <a:lnTo>
                    <a:pt x="9" y="24"/>
                  </a:lnTo>
                  <a:lnTo>
                    <a:pt x="16" y="15"/>
                  </a:lnTo>
                  <a:lnTo>
                    <a:pt x="19" y="11"/>
                  </a:lnTo>
                  <a:lnTo>
                    <a:pt x="23" y="9"/>
                  </a:lnTo>
                  <a:lnTo>
                    <a:pt x="28" y="7"/>
                  </a:lnTo>
                  <a:lnTo>
                    <a:pt x="33" y="4"/>
                  </a:lnTo>
                  <a:lnTo>
                    <a:pt x="37" y="3"/>
                  </a:lnTo>
                  <a:lnTo>
                    <a:pt x="42" y="2"/>
                  </a:lnTo>
                  <a:lnTo>
                    <a:pt x="48" y="0"/>
                  </a:lnTo>
                  <a:lnTo>
                    <a:pt x="53" y="0"/>
                  </a:lnTo>
                  <a:lnTo>
                    <a:pt x="58" y="0"/>
                  </a:lnTo>
                  <a:lnTo>
                    <a:pt x="63" y="2"/>
                  </a:lnTo>
                  <a:lnTo>
                    <a:pt x="68" y="3"/>
                  </a:lnTo>
                  <a:lnTo>
                    <a:pt x="72" y="4"/>
                  </a:lnTo>
                  <a:lnTo>
                    <a:pt x="77" y="7"/>
                  </a:lnTo>
                  <a:lnTo>
                    <a:pt x="81" y="9"/>
                  </a:lnTo>
                  <a:lnTo>
                    <a:pt x="86" y="11"/>
                  </a:lnTo>
                  <a:lnTo>
                    <a:pt x="90" y="15"/>
                  </a:lnTo>
                  <a:lnTo>
                    <a:pt x="96" y="24"/>
                  </a:lnTo>
                  <a:lnTo>
                    <a:pt x="101" y="33"/>
                  </a:lnTo>
                  <a:lnTo>
                    <a:pt x="103" y="42"/>
                  </a:lnTo>
                  <a:lnTo>
                    <a:pt x="105" y="52"/>
                  </a:lnTo>
                  <a:lnTo>
                    <a:pt x="103" y="63"/>
                  </a:lnTo>
                  <a:lnTo>
                    <a:pt x="101" y="73"/>
                  </a:lnTo>
                  <a:lnTo>
                    <a:pt x="96" y="82"/>
                  </a:lnTo>
                  <a:lnTo>
                    <a:pt x="90" y="89"/>
                  </a:lnTo>
                  <a:lnTo>
                    <a:pt x="81" y="97"/>
                  </a:lnTo>
                  <a:lnTo>
                    <a:pt x="72" y="102"/>
                  </a:lnTo>
                  <a:lnTo>
                    <a:pt x="63" y="104"/>
                  </a:lnTo>
                  <a:lnTo>
                    <a:pt x="53" y="106"/>
                  </a:lnTo>
                  <a:lnTo>
                    <a:pt x="48" y="106"/>
                  </a:lnTo>
                  <a:lnTo>
                    <a:pt x="42" y="104"/>
                  </a:lnTo>
                  <a:lnTo>
                    <a:pt x="37" y="103"/>
                  </a:lnTo>
                  <a:lnTo>
                    <a:pt x="33" y="101"/>
                  </a:lnTo>
                  <a:lnTo>
                    <a:pt x="28" y="99"/>
                  </a:lnTo>
                  <a:lnTo>
                    <a:pt x="23" y="96"/>
                  </a:lnTo>
                  <a:lnTo>
                    <a:pt x="19" y="93"/>
                  </a:lnTo>
                  <a:lnTo>
                    <a:pt x="16" y="89"/>
                  </a:lnTo>
                  <a:lnTo>
                    <a:pt x="9" y="82"/>
                  </a:lnTo>
                  <a:lnTo>
                    <a:pt x="4" y="72"/>
                  </a:lnTo>
                  <a:lnTo>
                    <a:pt x="1" y="63"/>
                  </a:lnTo>
                  <a:lnTo>
                    <a:pt x="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8" name="Freeform 40"/>
            <p:cNvSpPr>
              <a:spLocks/>
            </p:cNvSpPr>
            <p:nvPr/>
          </p:nvSpPr>
          <p:spPr bwMode="auto">
            <a:xfrm>
              <a:off x="4735" y="867"/>
              <a:ext cx="17" cy="18"/>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w 52"/>
                <a:gd name="T35" fmla="*/ 0 h 52"/>
                <a:gd name="T36" fmla="*/ 0 w 52"/>
                <a:gd name="T37" fmla="*/ 0 h 52"/>
                <a:gd name="T38" fmla="*/ 0 w 52"/>
                <a:gd name="T39" fmla="*/ 0 h 52"/>
                <a:gd name="T40" fmla="*/ 0 w 52"/>
                <a:gd name="T41" fmla="*/ 0 h 52"/>
                <a:gd name="T42" fmla="*/ 0 w 52"/>
                <a:gd name="T43" fmla="*/ 0 h 52"/>
                <a:gd name="T44" fmla="*/ 0 w 52"/>
                <a:gd name="T45" fmla="*/ 0 h 52"/>
                <a:gd name="T46" fmla="*/ 0 w 52"/>
                <a:gd name="T47" fmla="*/ 0 h 52"/>
                <a:gd name="T48" fmla="*/ 0 w 52"/>
                <a:gd name="T49" fmla="*/ 0 h 52"/>
                <a:gd name="T50" fmla="*/ 0 w 52"/>
                <a:gd name="T51" fmla="*/ 0 h 52"/>
                <a:gd name="T52" fmla="*/ 0 w 52"/>
                <a:gd name="T53" fmla="*/ 0 h 52"/>
                <a:gd name="T54" fmla="*/ 0 w 52"/>
                <a:gd name="T55" fmla="*/ 0 h 52"/>
                <a:gd name="T56" fmla="*/ 0 w 52"/>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52"/>
                <a:gd name="T89" fmla="*/ 52 w 52"/>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52">
                  <a:moveTo>
                    <a:pt x="0" y="26"/>
                  </a:moveTo>
                  <a:lnTo>
                    <a:pt x="0" y="21"/>
                  </a:lnTo>
                  <a:lnTo>
                    <a:pt x="3" y="16"/>
                  </a:lnTo>
                  <a:lnTo>
                    <a:pt x="4" y="11"/>
                  </a:lnTo>
                  <a:lnTo>
                    <a:pt x="8" y="8"/>
                  </a:lnTo>
                  <a:lnTo>
                    <a:pt x="11" y="4"/>
                  </a:lnTo>
                  <a:lnTo>
                    <a:pt x="16" y="1"/>
                  </a:lnTo>
                  <a:lnTo>
                    <a:pt x="21" y="0"/>
                  </a:lnTo>
                  <a:lnTo>
                    <a:pt x="26" y="0"/>
                  </a:lnTo>
                  <a:lnTo>
                    <a:pt x="31" y="0"/>
                  </a:lnTo>
                  <a:lnTo>
                    <a:pt x="36" y="1"/>
                  </a:lnTo>
                  <a:lnTo>
                    <a:pt x="41" y="4"/>
                  </a:lnTo>
                  <a:lnTo>
                    <a:pt x="45" y="8"/>
                  </a:lnTo>
                  <a:lnTo>
                    <a:pt x="48" y="11"/>
                  </a:lnTo>
                  <a:lnTo>
                    <a:pt x="51" y="16"/>
                  </a:lnTo>
                  <a:lnTo>
                    <a:pt x="52" y="21"/>
                  </a:lnTo>
                  <a:lnTo>
                    <a:pt x="52" y="26"/>
                  </a:lnTo>
                  <a:lnTo>
                    <a:pt x="50" y="36"/>
                  </a:lnTo>
                  <a:lnTo>
                    <a:pt x="45" y="45"/>
                  </a:lnTo>
                  <a:lnTo>
                    <a:pt x="36" y="50"/>
                  </a:lnTo>
                  <a:lnTo>
                    <a:pt x="26" y="52"/>
                  </a:lnTo>
                  <a:lnTo>
                    <a:pt x="21" y="52"/>
                  </a:lnTo>
                  <a:lnTo>
                    <a:pt x="16" y="50"/>
                  </a:lnTo>
                  <a:lnTo>
                    <a:pt x="11" y="48"/>
                  </a:lnTo>
                  <a:lnTo>
                    <a:pt x="8" y="45"/>
                  </a:lnTo>
                  <a:lnTo>
                    <a:pt x="4" y="41"/>
                  </a:lnTo>
                  <a:lnTo>
                    <a:pt x="3" y="36"/>
                  </a:lnTo>
                  <a:lnTo>
                    <a:pt x="0" y="31"/>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9" name="Freeform 41"/>
            <p:cNvSpPr>
              <a:spLocks/>
            </p:cNvSpPr>
            <p:nvPr/>
          </p:nvSpPr>
          <p:spPr bwMode="auto">
            <a:xfrm>
              <a:off x="4849" y="659"/>
              <a:ext cx="36" cy="36"/>
            </a:xfrm>
            <a:custGeom>
              <a:avLst/>
              <a:gdLst>
                <a:gd name="T0" fmla="*/ 0 w 106"/>
                <a:gd name="T1" fmla="*/ 0 h 109"/>
                <a:gd name="T2" fmla="*/ 0 w 106"/>
                <a:gd name="T3" fmla="*/ 0 h 109"/>
                <a:gd name="T4" fmla="*/ 0 w 106"/>
                <a:gd name="T5" fmla="*/ 0 h 109"/>
                <a:gd name="T6" fmla="*/ 0 w 106"/>
                <a:gd name="T7" fmla="*/ 0 h 109"/>
                <a:gd name="T8" fmla="*/ 0 w 106"/>
                <a:gd name="T9" fmla="*/ 0 h 109"/>
                <a:gd name="T10" fmla="*/ 0 w 106"/>
                <a:gd name="T11" fmla="*/ 0 h 109"/>
                <a:gd name="T12" fmla="*/ 0 w 106"/>
                <a:gd name="T13" fmla="*/ 0 h 109"/>
                <a:gd name="T14" fmla="*/ 0 w 106"/>
                <a:gd name="T15" fmla="*/ 0 h 109"/>
                <a:gd name="T16" fmla="*/ 0 w 106"/>
                <a:gd name="T17" fmla="*/ 0 h 109"/>
                <a:gd name="T18" fmla="*/ 0 w 106"/>
                <a:gd name="T19" fmla="*/ 0 h 109"/>
                <a:gd name="T20" fmla="*/ 0 w 106"/>
                <a:gd name="T21" fmla="*/ 0 h 109"/>
                <a:gd name="T22" fmla="*/ 0 w 106"/>
                <a:gd name="T23" fmla="*/ 0 h 109"/>
                <a:gd name="T24" fmla="*/ 0 w 106"/>
                <a:gd name="T25" fmla="*/ 0 h 109"/>
                <a:gd name="T26" fmla="*/ 0 w 106"/>
                <a:gd name="T27" fmla="*/ 0 h 109"/>
                <a:gd name="T28" fmla="*/ 0 w 106"/>
                <a:gd name="T29" fmla="*/ 0 h 109"/>
                <a:gd name="T30" fmla="*/ 0 w 106"/>
                <a:gd name="T31" fmla="*/ 0 h 109"/>
                <a:gd name="T32" fmla="*/ 0 w 106"/>
                <a:gd name="T33" fmla="*/ 0 h 109"/>
                <a:gd name="T34" fmla="*/ 0 w 106"/>
                <a:gd name="T35" fmla="*/ 0 h 109"/>
                <a:gd name="T36" fmla="*/ 0 w 106"/>
                <a:gd name="T37" fmla="*/ 0 h 109"/>
                <a:gd name="T38" fmla="*/ 0 w 106"/>
                <a:gd name="T39" fmla="*/ 0 h 109"/>
                <a:gd name="T40" fmla="*/ 0 w 106"/>
                <a:gd name="T41" fmla="*/ 0 h 109"/>
                <a:gd name="T42" fmla="*/ 0 w 106"/>
                <a:gd name="T43" fmla="*/ 0 h 109"/>
                <a:gd name="T44" fmla="*/ 0 w 106"/>
                <a:gd name="T45" fmla="*/ 0 h 109"/>
                <a:gd name="T46" fmla="*/ 0 w 106"/>
                <a:gd name="T47" fmla="*/ 0 h 109"/>
                <a:gd name="T48" fmla="*/ 0 w 106"/>
                <a:gd name="T49" fmla="*/ 0 h 109"/>
                <a:gd name="T50" fmla="*/ 0 w 106"/>
                <a:gd name="T51" fmla="*/ 0 h 109"/>
                <a:gd name="T52" fmla="*/ 0 w 106"/>
                <a:gd name="T53" fmla="*/ 0 h 109"/>
                <a:gd name="T54" fmla="*/ 0 w 106"/>
                <a:gd name="T55" fmla="*/ 0 h 109"/>
                <a:gd name="T56" fmla="*/ 0 w 106"/>
                <a:gd name="T57" fmla="*/ 0 h 109"/>
                <a:gd name="T58" fmla="*/ 0 w 106"/>
                <a:gd name="T59" fmla="*/ 0 h 109"/>
                <a:gd name="T60" fmla="*/ 0 w 106"/>
                <a:gd name="T61" fmla="*/ 0 h 109"/>
                <a:gd name="T62" fmla="*/ 0 w 106"/>
                <a:gd name="T63" fmla="*/ 0 h 109"/>
                <a:gd name="T64" fmla="*/ 0 w 106"/>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09"/>
                <a:gd name="T101" fmla="*/ 106 w 106"/>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09">
                  <a:moveTo>
                    <a:pt x="54" y="109"/>
                  </a:moveTo>
                  <a:lnTo>
                    <a:pt x="65" y="108"/>
                  </a:lnTo>
                  <a:lnTo>
                    <a:pt x="75" y="104"/>
                  </a:lnTo>
                  <a:lnTo>
                    <a:pt x="84" y="99"/>
                  </a:lnTo>
                  <a:lnTo>
                    <a:pt x="91" y="93"/>
                  </a:lnTo>
                  <a:lnTo>
                    <a:pt x="98" y="84"/>
                  </a:lnTo>
                  <a:lnTo>
                    <a:pt x="102" y="75"/>
                  </a:lnTo>
                  <a:lnTo>
                    <a:pt x="105" y="65"/>
                  </a:lnTo>
                  <a:lnTo>
                    <a:pt x="106" y="54"/>
                  </a:lnTo>
                  <a:lnTo>
                    <a:pt x="105" y="43"/>
                  </a:lnTo>
                  <a:lnTo>
                    <a:pt x="102" y="33"/>
                  </a:lnTo>
                  <a:lnTo>
                    <a:pt x="98" y="25"/>
                  </a:lnTo>
                  <a:lnTo>
                    <a:pt x="91" y="16"/>
                  </a:lnTo>
                  <a:lnTo>
                    <a:pt x="84" y="10"/>
                  </a:lnTo>
                  <a:lnTo>
                    <a:pt x="75" y="4"/>
                  </a:lnTo>
                  <a:lnTo>
                    <a:pt x="65" y="1"/>
                  </a:lnTo>
                  <a:lnTo>
                    <a:pt x="54" y="0"/>
                  </a:lnTo>
                  <a:lnTo>
                    <a:pt x="43" y="1"/>
                  </a:lnTo>
                  <a:lnTo>
                    <a:pt x="33" y="4"/>
                  </a:lnTo>
                  <a:lnTo>
                    <a:pt x="23" y="10"/>
                  </a:lnTo>
                  <a:lnTo>
                    <a:pt x="16" y="16"/>
                  </a:lnTo>
                  <a:lnTo>
                    <a:pt x="9" y="25"/>
                  </a:lnTo>
                  <a:lnTo>
                    <a:pt x="4" y="33"/>
                  </a:lnTo>
                  <a:lnTo>
                    <a:pt x="1" y="43"/>
                  </a:lnTo>
                  <a:lnTo>
                    <a:pt x="0" y="54"/>
                  </a:lnTo>
                  <a:lnTo>
                    <a:pt x="1" y="65"/>
                  </a:lnTo>
                  <a:lnTo>
                    <a:pt x="4" y="75"/>
                  </a:lnTo>
                  <a:lnTo>
                    <a:pt x="9" y="84"/>
                  </a:lnTo>
                  <a:lnTo>
                    <a:pt x="16" y="93"/>
                  </a:lnTo>
                  <a:lnTo>
                    <a:pt x="23" y="99"/>
                  </a:lnTo>
                  <a:lnTo>
                    <a:pt x="33" y="104"/>
                  </a:lnTo>
                  <a:lnTo>
                    <a:pt x="43" y="108"/>
                  </a:lnTo>
                  <a:lnTo>
                    <a:pt x="54"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0" name="Rectangle 42"/>
            <p:cNvSpPr>
              <a:spLocks noChangeArrowheads="1"/>
            </p:cNvSpPr>
            <p:nvPr/>
          </p:nvSpPr>
          <p:spPr bwMode="auto">
            <a:xfrm>
              <a:off x="4865" y="677"/>
              <a:ext cx="4"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41" name="Freeform 43"/>
            <p:cNvSpPr>
              <a:spLocks/>
            </p:cNvSpPr>
            <p:nvPr/>
          </p:nvSpPr>
          <p:spPr bwMode="auto">
            <a:xfrm>
              <a:off x="4851" y="773"/>
              <a:ext cx="32" cy="32"/>
            </a:xfrm>
            <a:custGeom>
              <a:avLst/>
              <a:gdLst>
                <a:gd name="T0" fmla="*/ 0 w 94"/>
                <a:gd name="T1" fmla="*/ 0 h 95"/>
                <a:gd name="T2" fmla="*/ 0 w 94"/>
                <a:gd name="T3" fmla="*/ 0 h 95"/>
                <a:gd name="T4" fmla="*/ 0 w 94"/>
                <a:gd name="T5" fmla="*/ 0 h 95"/>
                <a:gd name="T6" fmla="*/ 0 w 94"/>
                <a:gd name="T7" fmla="*/ 0 h 95"/>
                <a:gd name="T8" fmla="*/ 0 w 94"/>
                <a:gd name="T9" fmla="*/ 0 h 95"/>
                <a:gd name="T10" fmla="*/ 0 w 94"/>
                <a:gd name="T11" fmla="*/ 0 h 95"/>
                <a:gd name="T12" fmla="*/ 0 w 94"/>
                <a:gd name="T13" fmla="*/ 0 h 95"/>
                <a:gd name="T14" fmla="*/ 0 w 94"/>
                <a:gd name="T15" fmla="*/ 0 h 95"/>
                <a:gd name="T16" fmla="*/ 0 w 94"/>
                <a:gd name="T17" fmla="*/ 0 h 95"/>
                <a:gd name="T18" fmla="*/ 0 w 94"/>
                <a:gd name="T19" fmla="*/ 0 h 95"/>
                <a:gd name="T20" fmla="*/ 0 w 94"/>
                <a:gd name="T21" fmla="*/ 0 h 95"/>
                <a:gd name="T22" fmla="*/ 0 w 94"/>
                <a:gd name="T23" fmla="*/ 0 h 95"/>
                <a:gd name="T24" fmla="*/ 0 w 94"/>
                <a:gd name="T25" fmla="*/ 0 h 95"/>
                <a:gd name="T26" fmla="*/ 0 w 94"/>
                <a:gd name="T27" fmla="*/ 0 h 95"/>
                <a:gd name="T28" fmla="*/ 0 w 94"/>
                <a:gd name="T29" fmla="*/ 0 h 95"/>
                <a:gd name="T30" fmla="*/ 0 w 94"/>
                <a:gd name="T31" fmla="*/ 0 h 95"/>
                <a:gd name="T32" fmla="*/ 0 w 94"/>
                <a:gd name="T33" fmla="*/ 0 h 95"/>
                <a:gd name="T34" fmla="*/ 0 w 94"/>
                <a:gd name="T35" fmla="*/ 0 h 95"/>
                <a:gd name="T36" fmla="*/ 0 w 94"/>
                <a:gd name="T37" fmla="*/ 0 h 95"/>
                <a:gd name="T38" fmla="*/ 0 w 94"/>
                <a:gd name="T39" fmla="*/ 0 h 95"/>
                <a:gd name="T40" fmla="*/ 0 w 94"/>
                <a:gd name="T41" fmla="*/ 0 h 95"/>
                <a:gd name="T42" fmla="*/ 0 w 94"/>
                <a:gd name="T43" fmla="*/ 0 h 95"/>
                <a:gd name="T44" fmla="*/ 0 w 94"/>
                <a:gd name="T45" fmla="*/ 0 h 95"/>
                <a:gd name="T46" fmla="*/ 0 w 94"/>
                <a:gd name="T47" fmla="*/ 0 h 95"/>
                <a:gd name="T48" fmla="*/ 0 w 94"/>
                <a:gd name="T49" fmla="*/ 0 h 95"/>
                <a:gd name="T50" fmla="*/ 0 w 94"/>
                <a:gd name="T51" fmla="*/ 0 h 95"/>
                <a:gd name="T52" fmla="*/ 0 w 94"/>
                <a:gd name="T53" fmla="*/ 0 h 95"/>
                <a:gd name="T54" fmla="*/ 0 w 94"/>
                <a:gd name="T55" fmla="*/ 0 h 95"/>
                <a:gd name="T56" fmla="*/ 0 w 94"/>
                <a:gd name="T57" fmla="*/ 0 h 95"/>
                <a:gd name="T58" fmla="*/ 0 w 94"/>
                <a:gd name="T59" fmla="*/ 0 h 95"/>
                <a:gd name="T60" fmla="*/ 0 w 94"/>
                <a:gd name="T61" fmla="*/ 0 h 95"/>
                <a:gd name="T62" fmla="*/ 0 w 94"/>
                <a:gd name="T63" fmla="*/ 0 h 95"/>
                <a:gd name="T64" fmla="*/ 0 w 94"/>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5"/>
                <a:gd name="T101" fmla="*/ 94 w 94"/>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5">
                  <a:moveTo>
                    <a:pt x="47" y="95"/>
                  </a:moveTo>
                  <a:lnTo>
                    <a:pt x="57" y="94"/>
                  </a:lnTo>
                  <a:lnTo>
                    <a:pt x="66" y="91"/>
                  </a:lnTo>
                  <a:lnTo>
                    <a:pt x="74" y="86"/>
                  </a:lnTo>
                  <a:lnTo>
                    <a:pt x="80" y="81"/>
                  </a:lnTo>
                  <a:lnTo>
                    <a:pt x="87" y="74"/>
                  </a:lnTo>
                  <a:lnTo>
                    <a:pt x="90" y="65"/>
                  </a:lnTo>
                  <a:lnTo>
                    <a:pt x="93" y="57"/>
                  </a:lnTo>
                  <a:lnTo>
                    <a:pt x="94" y="47"/>
                  </a:lnTo>
                  <a:lnTo>
                    <a:pt x="93" y="37"/>
                  </a:lnTo>
                  <a:lnTo>
                    <a:pt x="90" y="28"/>
                  </a:lnTo>
                  <a:lnTo>
                    <a:pt x="87" y="21"/>
                  </a:lnTo>
                  <a:lnTo>
                    <a:pt x="80" y="13"/>
                  </a:lnTo>
                  <a:lnTo>
                    <a:pt x="74" y="7"/>
                  </a:lnTo>
                  <a:lnTo>
                    <a:pt x="66" y="3"/>
                  </a:lnTo>
                  <a:lnTo>
                    <a:pt x="57" y="1"/>
                  </a:lnTo>
                  <a:lnTo>
                    <a:pt x="47" y="0"/>
                  </a:lnTo>
                  <a:lnTo>
                    <a:pt x="37" y="1"/>
                  </a:lnTo>
                  <a:lnTo>
                    <a:pt x="28" y="3"/>
                  </a:lnTo>
                  <a:lnTo>
                    <a:pt x="21" y="7"/>
                  </a:lnTo>
                  <a:lnTo>
                    <a:pt x="14" y="13"/>
                  </a:lnTo>
                  <a:lnTo>
                    <a:pt x="7" y="21"/>
                  </a:lnTo>
                  <a:lnTo>
                    <a:pt x="4" y="28"/>
                  </a:lnTo>
                  <a:lnTo>
                    <a:pt x="1" y="37"/>
                  </a:lnTo>
                  <a:lnTo>
                    <a:pt x="0" y="47"/>
                  </a:lnTo>
                  <a:lnTo>
                    <a:pt x="1" y="57"/>
                  </a:lnTo>
                  <a:lnTo>
                    <a:pt x="4" y="65"/>
                  </a:lnTo>
                  <a:lnTo>
                    <a:pt x="7" y="74"/>
                  </a:lnTo>
                  <a:lnTo>
                    <a:pt x="14" y="81"/>
                  </a:lnTo>
                  <a:lnTo>
                    <a:pt x="21" y="86"/>
                  </a:lnTo>
                  <a:lnTo>
                    <a:pt x="28" y="91"/>
                  </a:lnTo>
                  <a:lnTo>
                    <a:pt x="37" y="94"/>
                  </a:lnTo>
                  <a:lnTo>
                    <a:pt x="47"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2" name="Freeform 44"/>
            <p:cNvSpPr>
              <a:spLocks/>
            </p:cNvSpPr>
            <p:nvPr/>
          </p:nvSpPr>
          <p:spPr bwMode="auto">
            <a:xfrm>
              <a:off x="4850" y="796"/>
              <a:ext cx="38" cy="55"/>
            </a:xfrm>
            <a:custGeom>
              <a:avLst/>
              <a:gdLst>
                <a:gd name="T0" fmla="*/ 0 w 114"/>
                <a:gd name="T1" fmla="*/ 0 h 164"/>
                <a:gd name="T2" fmla="*/ 0 w 114"/>
                <a:gd name="T3" fmla="*/ 0 h 164"/>
                <a:gd name="T4" fmla="*/ 0 w 114"/>
                <a:gd name="T5" fmla="*/ 0 h 164"/>
                <a:gd name="T6" fmla="*/ 0 w 114"/>
                <a:gd name="T7" fmla="*/ 0 h 164"/>
                <a:gd name="T8" fmla="*/ 0 w 114"/>
                <a:gd name="T9" fmla="*/ 0 h 164"/>
                <a:gd name="T10" fmla="*/ 0 w 114"/>
                <a:gd name="T11" fmla="*/ 0 h 164"/>
                <a:gd name="T12" fmla="*/ 0 w 114"/>
                <a:gd name="T13" fmla="*/ 0 h 164"/>
                <a:gd name="T14" fmla="*/ 0 w 114"/>
                <a:gd name="T15" fmla="*/ 0 h 164"/>
                <a:gd name="T16" fmla="*/ 0 w 114"/>
                <a:gd name="T17" fmla="*/ 0 h 164"/>
                <a:gd name="T18" fmla="*/ 0 w 114"/>
                <a:gd name="T19" fmla="*/ 0 h 164"/>
                <a:gd name="T20" fmla="*/ 0 w 114"/>
                <a:gd name="T21" fmla="*/ 0 h 164"/>
                <a:gd name="T22" fmla="*/ 0 w 114"/>
                <a:gd name="T23" fmla="*/ 0 h 164"/>
                <a:gd name="T24" fmla="*/ 0 w 114"/>
                <a:gd name="T25" fmla="*/ 0 h 164"/>
                <a:gd name="T26" fmla="*/ 0 w 114"/>
                <a:gd name="T27" fmla="*/ 0 h 164"/>
                <a:gd name="T28" fmla="*/ 0 w 114"/>
                <a:gd name="T29" fmla="*/ 0 h 164"/>
                <a:gd name="T30" fmla="*/ 0 w 114"/>
                <a:gd name="T31" fmla="*/ 0 h 164"/>
                <a:gd name="T32" fmla="*/ 0 w 114"/>
                <a:gd name="T33" fmla="*/ 0 h 164"/>
                <a:gd name="T34" fmla="*/ 0 w 114"/>
                <a:gd name="T35" fmla="*/ 0 h 164"/>
                <a:gd name="T36" fmla="*/ 0 w 114"/>
                <a:gd name="T37" fmla="*/ 0 h 164"/>
                <a:gd name="T38" fmla="*/ 0 w 114"/>
                <a:gd name="T39" fmla="*/ 0 h 164"/>
                <a:gd name="T40" fmla="*/ 0 w 114"/>
                <a:gd name="T41" fmla="*/ 0 h 164"/>
                <a:gd name="T42" fmla="*/ 0 w 114"/>
                <a:gd name="T43" fmla="*/ 0 h 164"/>
                <a:gd name="T44" fmla="*/ 0 w 114"/>
                <a:gd name="T45" fmla="*/ 0 h 164"/>
                <a:gd name="T46" fmla="*/ 0 w 114"/>
                <a:gd name="T47" fmla="*/ 0 h 164"/>
                <a:gd name="T48" fmla="*/ 0 w 114"/>
                <a:gd name="T49" fmla="*/ 0 h 164"/>
                <a:gd name="T50" fmla="*/ 0 w 114"/>
                <a:gd name="T51" fmla="*/ 0 h 164"/>
                <a:gd name="T52" fmla="*/ 0 w 114"/>
                <a:gd name="T53" fmla="*/ 0 h 164"/>
                <a:gd name="T54" fmla="*/ 0 w 114"/>
                <a:gd name="T55" fmla="*/ 0 h 164"/>
                <a:gd name="T56" fmla="*/ 0 w 114"/>
                <a:gd name="T57" fmla="*/ 0 h 164"/>
                <a:gd name="T58" fmla="*/ 0 w 114"/>
                <a:gd name="T59" fmla="*/ 0 h 164"/>
                <a:gd name="T60" fmla="*/ 0 w 114"/>
                <a:gd name="T61" fmla="*/ 0 h 164"/>
                <a:gd name="T62" fmla="*/ 0 w 114"/>
                <a:gd name="T63" fmla="*/ 0 h 164"/>
                <a:gd name="T64" fmla="*/ 0 w 114"/>
                <a:gd name="T65" fmla="*/ 0 h 164"/>
                <a:gd name="T66" fmla="*/ 0 w 114"/>
                <a:gd name="T67" fmla="*/ 0 h 164"/>
                <a:gd name="T68" fmla="*/ 0 w 114"/>
                <a:gd name="T69" fmla="*/ 0 h 164"/>
                <a:gd name="T70" fmla="*/ 0 w 114"/>
                <a:gd name="T71" fmla="*/ 0 h 164"/>
                <a:gd name="T72" fmla="*/ 0 w 114"/>
                <a:gd name="T73" fmla="*/ 0 h 164"/>
                <a:gd name="T74" fmla="*/ 0 w 114"/>
                <a:gd name="T75" fmla="*/ 0 h 1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4"/>
                <a:gd name="T115" fmla="*/ 0 h 164"/>
                <a:gd name="T116" fmla="*/ 114 w 114"/>
                <a:gd name="T117" fmla="*/ 164 h 1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4" h="164">
                  <a:moveTo>
                    <a:pt x="114" y="93"/>
                  </a:moveTo>
                  <a:lnTo>
                    <a:pt x="114" y="93"/>
                  </a:lnTo>
                  <a:lnTo>
                    <a:pt x="111" y="88"/>
                  </a:lnTo>
                  <a:lnTo>
                    <a:pt x="108" y="83"/>
                  </a:lnTo>
                  <a:lnTo>
                    <a:pt x="103" y="81"/>
                  </a:lnTo>
                  <a:lnTo>
                    <a:pt x="98" y="79"/>
                  </a:lnTo>
                  <a:lnTo>
                    <a:pt x="93" y="81"/>
                  </a:lnTo>
                  <a:lnTo>
                    <a:pt x="89" y="84"/>
                  </a:lnTo>
                  <a:lnTo>
                    <a:pt x="87" y="89"/>
                  </a:lnTo>
                  <a:lnTo>
                    <a:pt x="85" y="96"/>
                  </a:lnTo>
                  <a:lnTo>
                    <a:pt x="85" y="105"/>
                  </a:lnTo>
                  <a:lnTo>
                    <a:pt x="84" y="113"/>
                  </a:lnTo>
                  <a:lnTo>
                    <a:pt x="82" y="120"/>
                  </a:lnTo>
                  <a:lnTo>
                    <a:pt x="78" y="125"/>
                  </a:lnTo>
                  <a:lnTo>
                    <a:pt x="72" y="130"/>
                  </a:lnTo>
                  <a:lnTo>
                    <a:pt x="66" y="134"/>
                  </a:lnTo>
                  <a:lnTo>
                    <a:pt x="61" y="135"/>
                  </a:lnTo>
                  <a:lnTo>
                    <a:pt x="58" y="135"/>
                  </a:lnTo>
                  <a:lnTo>
                    <a:pt x="53" y="134"/>
                  </a:lnTo>
                  <a:lnTo>
                    <a:pt x="47" y="133"/>
                  </a:lnTo>
                  <a:lnTo>
                    <a:pt x="42" y="129"/>
                  </a:lnTo>
                  <a:lnTo>
                    <a:pt x="37" y="125"/>
                  </a:lnTo>
                  <a:lnTo>
                    <a:pt x="33" y="122"/>
                  </a:lnTo>
                  <a:lnTo>
                    <a:pt x="31" y="117"/>
                  </a:lnTo>
                  <a:lnTo>
                    <a:pt x="30" y="110"/>
                  </a:lnTo>
                  <a:lnTo>
                    <a:pt x="29" y="104"/>
                  </a:lnTo>
                  <a:lnTo>
                    <a:pt x="30" y="96"/>
                  </a:lnTo>
                  <a:lnTo>
                    <a:pt x="33" y="89"/>
                  </a:lnTo>
                  <a:lnTo>
                    <a:pt x="38" y="83"/>
                  </a:lnTo>
                  <a:lnTo>
                    <a:pt x="45" y="78"/>
                  </a:lnTo>
                  <a:lnTo>
                    <a:pt x="50" y="73"/>
                  </a:lnTo>
                  <a:lnTo>
                    <a:pt x="59" y="62"/>
                  </a:lnTo>
                  <a:lnTo>
                    <a:pt x="68" y="41"/>
                  </a:lnTo>
                  <a:lnTo>
                    <a:pt x="69" y="13"/>
                  </a:lnTo>
                  <a:lnTo>
                    <a:pt x="67" y="6"/>
                  </a:lnTo>
                  <a:lnTo>
                    <a:pt x="63" y="3"/>
                  </a:lnTo>
                  <a:lnTo>
                    <a:pt x="58" y="0"/>
                  </a:lnTo>
                  <a:lnTo>
                    <a:pt x="52" y="0"/>
                  </a:lnTo>
                  <a:lnTo>
                    <a:pt x="47" y="3"/>
                  </a:lnTo>
                  <a:lnTo>
                    <a:pt x="42" y="6"/>
                  </a:lnTo>
                  <a:lnTo>
                    <a:pt x="40" y="11"/>
                  </a:lnTo>
                  <a:lnTo>
                    <a:pt x="40" y="16"/>
                  </a:lnTo>
                  <a:lnTo>
                    <a:pt x="40" y="34"/>
                  </a:lnTo>
                  <a:lnTo>
                    <a:pt x="36" y="45"/>
                  </a:lnTo>
                  <a:lnTo>
                    <a:pt x="31" y="52"/>
                  </a:lnTo>
                  <a:lnTo>
                    <a:pt x="29" y="55"/>
                  </a:lnTo>
                  <a:lnTo>
                    <a:pt x="17" y="63"/>
                  </a:lnTo>
                  <a:lnTo>
                    <a:pt x="8" y="76"/>
                  </a:lnTo>
                  <a:lnTo>
                    <a:pt x="3" y="89"/>
                  </a:lnTo>
                  <a:lnTo>
                    <a:pt x="0" y="104"/>
                  </a:lnTo>
                  <a:lnTo>
                    <a:pt x="1" y="117"/>
                  </a:lnTo>
                  <a:lnTo>
                    <a:pt x="5" y="126"/>
                  </a:lnTo>
                  <a:lnTo>
                    <a:pt x="10" y="138"/>
                  </a:lnTo>
                  <a:lnTo>
                    <a:pt x="17" y="146"/>
                  </a:lnTo>
                  <a:lnTo>
                    <a:pt x="22" y="150"/>
                  </a:lnTo>
                  <a:lnTo>
                    <a:pt x="26" y="154"/>
                  </a:lnTo>
                  <a:lnTo>
                    <a:pt x="31" y="156"/>
                  </a:lnTo>
                  <a:lnTo>
                    <a:pt x="37" y="159"/>
                  </a:lnTo>
                  <a:lnTo>
                    <a:pt x="42" y="161"/>
                  </a:lnTo>
                  <a:lnTo>
                    <a:pt x="47" y="162"/>
                  </a:lnTo>
                  <a:lnTo>
                    <a:pt x="53" y="164"/>
                  </a:lnTo>
                  <a:lnTo>
                    <a:pt x="59" y="164"/>
                  </a:lnTo>
                  <a:lnTo>
                    <a:pt x="61" y="164"/>
                  </a:lnTo>
                  <a:lnTo>
                    <a:pt x="64" y="164"/>
                  </a:lnTo>
                  <a:lnTo>
                    <a:pt x="69" y="162"/>
                  </a:lnTo>
                  <a:lnTo>
                    <a:pt x="74" y="161"/>
                  </a:lnTo>
                  <a:lnTo>
                    <a:pt x="80" y="159"/>
                  </a:lnTo>
                  <a:lnTo>
                    <a:pt x="87" y="155"/>
                  </a:lnTo>
                  <a:lnTo>
                    <a:pt x="93" y="151"/>
                  </a:lnTo>
                  <a:lnTo>
                    <a:pt x="99" y="145"/>
                  </a:lnTo>
                  <a:lnTo>
                    <a:pt x="106" y="134"/>
                  </a:lnTo>
                  <a:lnTo>
                    <a:pt x="111" y="122"/>
                  </a:lnTo>
                  <a:lnTo>
                    <a:pt x="114" y="108"/>
                  </a:lnTo>
                  <a:lnTo>
                    <a:pt x="11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3" name="Freeform 45"/>
            <p:cNvSpPr>
              <a:spLocks/>
            </p:cNvSpPr>
            <p:nvPr/>
          </p:nvSpPr>
          <p:spPr bwMode="auto">
            <a:xfrm>
              <a:off x="4659" y="670"/>
              <a:ext cx="213" cy="206"/>
            </a:xfrm>
            <a:custGeom>
              <a:avLst/>
              <a:gdLst>
                <a:gd name="T0" fmla="*/ 0 w 639"/>
                <a:gd name="T1" fmla="*/ 0 h 618"/>
                <a:gd name="T2" fmla="*/ 0 w 639"/>
                <a:gd name="T3" fmla="*/ 0 h 618"/>
                <a:gd name="T4" fmla="*/ 0 w 639"/>
                <a:gd name="T5" fmla="*/ 0 h 618"/>
                <a:gd name="T6" fmla="*/ 0 w 639"/>
                <a:gd name="T7" fmla="*/ 0 h 618"/>
                <a:gd name="T8" fmla="*/ 0 w 639"/>
                <a:gd name="T9" fmla="*/ 0 h 618"/>
                <a:gd name="T10" fmla="*/ 0 w 639"/>
                <a:gd name="T11" fmla="*/ 0 h 618"/>
                <a:gd name="T12" fmla="*/ 0 w 639"/>
                <a:gd name="T13" fmla="*/ 0 h 618"/>
                <a:gd name="T14" fmla="*/ 0 w 639"/>
                <a:gd name="T15" fmla="*/ 0 h 618"/>
                <a:gd name="T16" fmla="*/ 0 w 639"/>
                <a:gd name="T17" fmla="*/ 0 h 618"/>
                <a:gd name="T18" fmla="*/ 0 w 639"/>
                <a:gd name="T19" fmla="*/ 0 h 618"/>
                <a:gd name="T20" fmla="*/ 0 w 639"/>
                <a:gd name="T21" fmla="*/ 0 h 618"/>
                <a:gd name="T22" fmla="*/ 0 w 639"/>
                <a:gd name="T23" fmla="*/ 0 h 618"/>
                <a:gd name="T24" fmla="*/ 0 w 639"/>
                <a:gd name="T25" fmla="*/ 0 h 618"/>
                <a:gd name="T26" fmla="*/ 0 w 639"/>
                <a:gd name="T27" fmla="*/ 0 h 618"/>
                <a:gd name="T28" fmla="*/ 0 w 639"/>
                <a:gd name="T29" fmla="*/ 0 h 618"/>
                <a:gd name="T30" fmla="*/ 0 w 639"/>
                <a:gd name="T31" fmla="*/ 0 h 618"/>
                <a:gd name="T32" fmla="*/ 0 w 639"/>
                <a:gd name="T33" fmla="*/ 0 h 618"/>
                <a:gd name="T34" fmla="*/ 0 w 639"/>
                <a:gd name="T35" fmla="*/ 0 h 618"/>
                <a:gd name="T36" fmla="*/ 0 w 639"/>
                <a:gd name="T37" fmla="*/ 0 h 618"/>
                <a:gd name="T38" fmla="*/ 0 w 639"/>
                <a:gd name="T39" fmla="*/ 0 h 618"/>
                <a:gd name="T40" fmla="*/ 0 w 639"/>
                <a:gd name="T41" fmla="*/ 0 h 618"/>
                <a:gd name="T42" fmla="*/ 0 w 639"/>
                <a:gd name="T43" fmla="*/ 0 h 618"/>
                <a:gd name="T44" fmla="*/ 0 w 639"/>
                <a:gd name="T45" fmla="*/ 0 h 618"/>
                <a:gd name="T46" fmla="*/ 0 w 639"/>
                <a:gd name="T47" fmla="*/ 0 h 618"/>
                <a:gd name="T48" fmla="*/ 0 w 639"/>
                <a:gd name="T49" fmla="*/ 0 h 618"/>
                <a:gd name="T50" fmla="*/ 0 w 639"/>
                <a:gd name="T51" fmla="*/ 0 h 618"/>
                <a:gd name="T52" fmla="*/ 0 w 639"/>
                <a:gd name="T53" fmla="*/ 0 h 618"/>
                <a:gd name="T54" fmla="*/ 0 w 639"/>
                <a:gd name="T55" fmla="*/ 0 h 618"/>
                <a:gd name="T56" fmla="*/ 0 w 639"/>
                <a:gd name="T57" fmla="*/ 0 h 618"/>
                <a:gd name="T58" fmla="*/ 0 w 639"/>
                <a:gd name="T59" fmla="*/ 0 h 618"/>
                <a:gd name="T60" fmla="*/ 0 w 639"/>
                <a:gd name="T61" fmla="*/ 0 h 618"/>
                <a:gd name="T62" fmla="*/ 0 w 639"/>
                <a:gd name="T63" fmla="*/ 0 h 618"/>
                <a:gd name="T64" fmla="*/ 0 w 639"/>
                <a:gd name="T65" fmla="*/ 0 h 618"/>
                <a:gd name="T66" fmla="*/ 0 w 639"/>
                <a:gd name="T67" fmla="*/ 0 h 618"/>
                <a:gd name="T68" fmla="*/ 0 w 639"/>
                <a:gd name="T69" fmla="*/ 0 h 618"/>
                <a:gd name="T70" fmla="*/ 0 w 639"/>
                <a:gd name="T71" fmla="*/ 0 h 618"/>
                <a:gd name="T72" fmla="*/ 0 w 639"/>
                <a:gd name="T73" fmla="*/ 0 h 618"/>
                <a:gd name="T74" fmla="*/ 0 w 639"/>
                <a:gd name="T75" fmla="*/ 0 h 618"/>
                <a:gd name="T76" fmla="*/ 0 w 639"/>
                <a:gd name="T77" fmla="*/ 0 h 618"/>
                <a:gd name="T78" fmla="*/ 0 w 639"/>
                <a:gd name="T79" fmla="*/ 0 h 618"/>
                <a:gd name="T80" fmla="*/ 0 w 639"/>
                <a:gd name="T81" fmla="*/ 0 h 618"/>
                <a:gd name="T82" fmla="*/ 0 w 639"/>
                <a:gd name="T83" fmla="*/ 0 h 618"/>
                <a:gd name="T84" fmla="*/ 0 w 639"/>
                <a:gd name="T85" fmla="*/ 0 h 6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9"/>
                <a:gd name="T130" fmla="*/ 0 h 618"/>
                <a:gd name="T131" fmla="*/ 639 w 639"/>
                <a:gd name="T132" fmla="*/ 618 h 6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9" h="618">
                  <a:moveTo>
                    <a:pt x="481" y="313"/>
                  </a:moveTo>
                  <a:lnTo>
                    <a:pt x="244" y="313"/>
                  </a:lnTo>
                  <a:lnTo>
                    <a:pt x="639" y="29"/>
                  </a:lnTo>
                  <a:lnTo>
                    <a:pt x="620" y="0"/>
                  </a:lnTo>
                  <a:lnTo>
                    <a:pt x="110" y="245"/>
                  </a:lnTo>
                  <a:lnTo>
                    <a:pt x="110" y="99"/>
                  </a:lnTo>
                  <a:lnTo>
                    <a:pt x="29" y="99"/>
                  </a:lnTo>
                  <a:lnTo>
                    <a:pt x="29" y="284"/>
                  </a:lnTo>
                  <a:lnTo>
                    <a:pt x="0" y="299"/>
                  </a:lnTo>
                  <a:lnTo>
                    <a:pt x="6" y="353"/>
                  </a:lnTo>
                  <a:lnTo>
                    <a:pt x="8" y="353"/>
                  </a:lnTo>
                  <a:lnTo>
                    <a:pt x="8" y="618"/>
                  </a:lnTo>
                  <a:lnTo>
                    <a:pt x="102" y="618"/>
                  </a:lnTo>
                  <a:lnTo>
                    <a:pt x="102" y="617"/>
                  </a:lnTo>
                  <a:lnTo>
                    <a:pt x="102" y="615"/>
                  </a:lnTo>
                  <a:lnTo>
                    <a:pt x="102" y="614"/>
                  </a:lnTo>
                  <a:lnTo>
                    <a:pt x="105" y="583"/>
                  </a:lnTo>
                  <a:lnTo>
                    <a:pt x="115" y="555"/>
                  </a:lnTo>
                  <a:lnTo>
                    <a:pt x="128" y="529"/>
                  </a:lnTo>
                  <a:lnTo>
                    <a:pt x="147" y="506"/>
                  </a:lnTo>
                  <a:lnTo>
                    <a:pt x="169" y="488"/>
                  </a:lnTo>
                  <a:lnTo>
                    <a:pt x="195" y="474"/>
                  </a:lnTo>
                  <a:lnTo>
                    <a:pt x="223" y="464"/>
                  </a:lnTo>
                  <a:lnTo>
                    <a:pt x="254" y="462"/>
                  </a:lnTo>
                  <a:lnTo>
                    <a:pt x="285" y="464"/>
                  </a:lnTo>
                  <a:lnTo>
                    <a:pt x="314" y="474"/>
                  </a:lnTo>
                  <a:lnTo>
                    <a:pt x="340" y="488"/>
                  </a:lnTo>
                  <a:lnTo>
                    <a:pt x="362" y="506"/>
                  </a:lnTo>
                  <a:lnTo>
                    <a:pt x="380" y="529"/>
                  </a:lnTo>
                  <a:lnTo>
                    <a:pt x="394" y="555"/>
                  </a:lnTo>
                  <a:lnTo>
                    <a:pt x="404" y="583"/>
                  </a:lnTo>
                  <a:lnTo>
                    <a:pt x="406" y="614"/>
                  </a:lnTo>
                  <a:lnTo>
                    <a:pt x="406" y="615"/>
                  </a:lnTo>
                  <a:lnTo>
                    <a:pt x="406" y="617"/>
                  </a:lnTo>
                  <a:lnTo>
                    <a:pt x="406" y="618"/>
                  </a:lnTo>
                  <a:lnTo>
                    <a:pt x="481" y="618"/>
                  </a:lnTo>
                  <a:lnTo>
                    <a:pt x="481" y="617"/>
                  </a:lnTo>
                  <a:lnTo>
                    <a:pt x="524" y="617"/>
                  </a:lnTo>
                  <a:lnTo>
                    <a:pt x="524" y="524"/>
                  </a:lnTo>
                  <a:lnTo>
                    <a:pt x="481" y="524"/>
                  </a:lnTo>
                  <a:lnTo>
                    <a:pt x="481" y="3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4" name="Freeform 46"/>
            <p:cNvSpPr>
              <a:spLocks/>
            </p:cNvSpPr>
            <p:nvPr/>
          </p:nvSpPr>
          <p:spPr bwMode="auto">
            <a:xfrm>
              <a:off x="4861" y="671"/>
              <a:ext cx="13" cy="12"/>
            </a:xfrm>
            <a:custGeom>
              <a:avLst/>
              <a:gdLst>
                <a:gd name="T0" fmla="*/ 0 w 39"/>
                <a:gd name="T1" fmla="*/ 0 h 37"/>
                <a:gd name="T2" fmla="*/ 0 w 39"/>
                <a:gd name="T3" fmla="*/ 0 h 37"/>
                <a:gd name="T4" fmla="*/ 0 w 39"/>
                <a:gd name="T5" fmla="*/ 0 h 37"/>
                <a:gd name="T6" fmla="*/ 0 w 39"/>
                <a:gd name="T7" fmla="*/ 0 h 37"/>
                <a:gd name="T8" fmla="*/ 0 w 39"/>
                <a:gd name="T9" fmla="*/ 0 h 37"/>
                <a:gd name="T10" fmla="*/ 0 w 39"/>
                <a:gd name="T11" fmla="*/ 0 h 37"/>
                <a:gd name="T12" fmla="*/ 0 w 39"/>
                <a:gd name="T13" fmla="*/ 0 h 37"/>
                <a:gd name="T14" fmla="*/ 0 w 39"/>
                <a:gd name="T15" fmla="*/ 0 h 37"/>
                <a:gd name="T16" fmla="*/ 0 w 39"/>
                <a:gd name="T17" fmla="*/ 0 h 37"/>
                <a:gd name="T18" fmla="*/ 0 w 39"/>
                <a:gd name="T19" fmla="*/ 0 h 37"/>
                <a:gd name="T20" fmla="*/ 0 w 39"/>
                <a:gd name="T21" fmla="*/ 0 h 37"/>
                <a:gd name="T22" fmla="*/ 0 w 39"/>
                <a:gd name="T23" fmla="*/ 0 h 37"/>
                <a:gd name="T24" fmla="*/ 0 w 39"/>
                <a:gd name="T25" fmla="*/ 0 h 37"/>
                <a:gd name="T26" fmla="*/ 0 w 39"/>
                <a:gd name="T27" fmla="*/ 0 h 37"/>
                <a:gd name="T28" fmla="*/ 0 w 39"/>
                <a:gd name="T29" fmla="*/ 0 h 37"/>
                <a:gd name="T30" fmla="*/ 0 w 39"/>
                <a:gd name="T31" fmla="*/ 0 h 37"/>
                <a:gd name="T32" fmla="*/ 0 w 39"/>
                <a:gd name="T33" fmla="*/ 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7"/>
                <a:gd name="T53" fmla="*/ 39 w 39"/>
                <a:gd name="T54" fmla="*/ 37 h 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7">
                  <a:moveTo>
                    <a:pt x="20" y="37"/>
                  </a:moveTo>
                  <a:lnTo>
                    <a:pt x="28" y="36"/>
                  </a:lnTo>
                  <a:lnTo>
                    <a:pt x="34" y="32"/>
                  </a:lnTo>
                  <a:lnTo>
                    <a:pt x="38" y="26"/>
                  </a:lnTo>
                  <a:lnTo>
                    <a:pt x="39" y="18"/>
                  </a:lnTo>
                  <a:lnTo>
                    <a:pt x="38" y="11"/>
                  </a:lnTo>
                  <a:lnTo>
                    <a:pt x="34" y="5"/>
                  </a:lnTo>
                  <a:lnTo>
                    <a:pt x="28" y="1"/>
                  </a:lnTo>
                  <a:lnTo>
                    <a:pt x="20" y="0"/>
                  </a:lnTo>
                  <a:lnTo>
                    <a:pt x="13" y="1"/>
                  </a:lnTo>
                  <a:lnTo>
                    <a:pt x="7" y="5"/>
                  </a:lnTo>
                  <a:lnTo>
                    <a:pt x="2" y="11"/>
                  </a:lnTo>
                  <a:lnTo>
                    <a:pt x="0" y="18"/>
                  </a:lnTo>
                  <a:lnTo>
                    <a:pt x="2" y="26"/>
                  </a:lnTo>
                  <a:lnTo>
                    <a:pt x="7" y="32"/>
                  </a:lnTo>
                  <a:lnTo>
                    <a:pt x="13" y="36"/>
                  </a:lnTo>
                  <a:lnTo>
                    <a:pt x="2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5" name="Freeform 47"/>
            <p:cNvSpPr>
              <a:spLocks/>
            </p:cNvSpPr>
            <p:nvPr/>
          </p:nvSpPr>
          <p:spPr bwMode="auto">
            <a:xfrm>
              <a:off x="4978" y="733"/>
              <a:ext cx="67" cy="69"/>
            </a:xfrm>
            <a:custGeom>
              <a:avLst/>
              <a:gdLst>
                <a:gd name="T0" fmla="*/ 0 w 201"/>
                <a:gd name="T1" fmla="*/ 0 h 205"/>
                <a:gd name="T2" fmla="*/ 0 w 201"/>
                <a:gd name="T3" fmla="*/ 0 h 205"/>
                <a:gd name="T4" fmla="*/ 0 w 201"/>
                <a:gd name="T5" fmla="*/ 0 h 205"/>
                <a:gd name="T6" fmla="*/ 0 w 201"/>
                <a:gd name="T7" fmla="*/ 0 h 205"/>
                <a:gd name="T8" fmla="*/ 0 w 201"/>
                <a:gd name="T9" fmla="*/ 0 h 205"/>
                <a:gd name="T10" fmla="*/ 0 w 201"/>
                <a:gd name="T11" fmla="*/ 0 h 205"/>
                <a:gd name="T12" fmla="*/ 0 w 201"/>
                <a:gd name="T13" fmla="*/ 0 h 205"/>
                <a:gd name="T14" fmla="*/ 0 w 201"/>
                <a:gd name="T15" fmla="*/ 0 h 205"/>
                <a:gd name="T16" fmla="*/ 0 w 201"/>
                <a:gd name="T17" fmla="*/ 0 h 205"/>
                <a:gd name="T18" fmla="*/ 0 w 201"/>
                <a:gd name="T19" fmla="*/ 0 h 205"/>
                <a:gd name="T20" fmla="*/ 0 w 201"/>
                <a:gd name="T21" fmla="*/ 0 h 205"/>
                <a:gd name="T22" fmla="*/ 0 w 201"/>
                <a:gd name="T23" fmla="*/ 0 h 205"/>
                <a:gd name="T24" fmla="*/ 0 w 201"/>
                <a:gd name="T25" fmla="*/ 0 h 205"/>
                <a:gd name="T26" fmla="*/ 0 w 201"/>
                <a:gd name="T27" fmla="*/ 0 h 205"/>
                <a:gd name="T28" fmla="*/ 0 w 201"/>
                <a:gd name="T29" fmla="*/ 0 h 205"/>
                <a:gd name="T30" fmla="*/ 0 w 201"/>
                <a:gd name="T31" fmla="*/ 0 h 205"/>
                <a:gd name="T32" fmla="*/ 0 w 201"/>
                <a:gd name="T33" fmla="*/ 0 h 205"/>
                <a:gd name="T34" fmla="*/ 0 w 201"/>
                <a:gd name="T35" fmla="*/ 0 h 205"/>
                <a:gd name="T36" fmla="*/ 0 w 201"/>
                <a:gd name="T37" fmla="*/ 0 h 205"/>
                <a:gd name="T38" fmla="*/ 0 w 201"/>
                <a:gd name="T39" fmla="*/ 0 h 205"/>
                <a:gd name="T40" fmla="*/ 0 w 201"/>
                <a:gd name="T41" fmla="*/ 0 h 205"/>
                <a:gd name="T42" fmla="*/ 0 w 201"/>
                <a:gd name="T43" fmla="*/ 0 h 205"/>
                <a:gd name="T44" fmla="*/ 0 w 201"/>
                <a:gd name="T45" fmla="*/ 0 h 205"/>
                <a:gd name="T46" fmla="*/ 0 w 201"/>
                <a:gd name="T47" fmla="*/ 0 h 205"/>
                <a:gd name="T48" fmla="*/ 0 w 201"/>
                <a:gd name="T49" fmla="*/ 0 h 205"/>
                <a:gd name="T50" fmla="*/ 0 w 201"/>
                <a:gd name="T51" fmla="*/ 0 h 205"/>
                <a:gd name="T52" fmla="*/ 0 w 201"/>
                <a:gd name="T53" fmla="*/ 0 h 205"/>
                <a:gd name="T54" fmla="*/ 0 w 201"/>
                <a:gd name="T55" fmla="*/ 0 h 205"/>
                <a:gd name="T56" fmla="*/ 0 w 201"/>
                <a:gd name="T57" fmla="*/ 0 h 205"/>
                <a:gd name="T58" fmla="*/ 0 w 201"/>
                <a:gd name="T59" fmla="*/ 0 h 205"/>
                <a:gd name="T60" fmla="*/ 0 w 201"/>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1"/>
                <a:gd name="T94" fmla="*/ 0 h 205"/>
                <a:gd name="T95" fmla="*/ 201 w 201"/>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1" h="205">
                  <a:moveTo>
                    <a:pt x="0" y="183"/>
                  </a:moveTo>
                  <a:lnTo>
                    <a:pt x="64" y="205"/>
                  </a:lnTo>
                  <a:lnTo>
                    <a:pt x="71" y="186"/>
                  </a:lnTo>
                  <a:lnTo>
                    <a:pt x="80" y="167"/>
                  </a:lnTo>
                  <a:lnTo>
                    <a:pt x="91" y="150"/>
                  </a:lnTo>
                  <a:lnTo>
                    <a:pt x="103" y="134"/>
                  </a:lnTo>
                  <a:lnTo>
                    <a:pt x="118" y="119"/>
                  </a:lnTo>
                  <a:lnTo>
                    <a:pt x="133" y="106"/>
                  </a:lnTo>
                  <a:lnTo>
                    <a:pt x="149" y="94"/>
                  </a:lnTo>
                  <a:lnTo>
                    <a:pt x="168" y="84"/>
                  </a:lnTo>
                  <a:lnTo>
                    <a:pt x="176" y="80"/>
                  </a:lnTo>
                  <a:lnTo>
                    <a:pt x="185" y="77"/>
                  </a:lnTo>
                  <a:lnTo>
                    <a:pt x="192" y="73"/>
                  </a:lnTo>
                  <a:lnTo>
                    <a:pt x="201" y="70"/>
                  </a:lnTo>
                  <a:lnTo>
                    <a:pt x="201" y="0"/>
                  </a:lnTo>
                  <a:lnTo>
                    <a:pt x="184" y="5"/>
                  </a:lnTo>
                  <a:lnTo>
                    <a:pt x="168" y="10"/>
                  </a:lnTo>
                  <a:lnTo>
                    <a:pt x="152" y="16"/>
                  </a:lnTo>
                  <a:lnTo>
                    <a:pt x="136" y="23"/>
                  </a:lnTo>
                  <a:lnTo>
                    <a:pt x="120" y="32"/>
                  </a:lnTo>
                  <a:lnTo>
                    <a:pt x="105" y="42"/>
                  </a:lnTo>
                  <a:lnTo>
                    <a:pt x="91" y="52"/>
                  </a:lnTo>
                  <a:lnTo>
                    <a:pt x="77" y="63"/>
                  </a:lnTo>
                  <a:lnTo>
                    <a:pt x="65" y="75"/>
                  </a:lnTo>
                  <a:lnTo>
                    <a:pt x="53" y="89"/>
                  </a:lnTo>
                  <a:lnTo>
                    <a:pt x="42" y="103"/>
                  </a:lnTo>
                  <a:lnTo>
                    <a:pt x="32" y="117"/>
                  </a:lnTo>
                  <a:lnTo>
                    <a:pt x="22" y="132"/>
                  </a:lnTo>
                  <a:lnTo>
                    <a:pt x="13" y="148"/>
                  </a:lnTo>
                  <a:lnTo>
                    <a:pt x="6" y="166"/>
                  </a:lnTo>
                  <a:lnTo>
                    <a:pt x="0"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6" name="Freeform 48"/>
            <p:cNvSpPr>
              <a:spLocks/>
            </p:cNvSpPr>
            <p:nvPr/>
          </p:nvSpPr>
          <p:spPr bwMode="auto">
            <a:xfrm>
              <a:off x="4872" y="769"/>
              <a:ext cx="173" cy="120"/>
            </a:xfrm>
            <a:custGeom>
              <a:avLst/>
              <a:gdLst>
                <a:gd name="T0" fmla="*/ 0 w 519"/>
                <a:gd name="T1" fmla="*/ 0 h 362"/>
                <a:gd name="T2" fmla="*/ 0 w 519"/>
                <a:gd name="T3" fmla="*/ 0 h 362"/>
                <a:gd name="T4" fmla="*/ 0 w 519"/>
                <a:gd name="T5" fmla="*/ 0 h 362"/>
                <a:gd name="T6" fmla="*/ 0 w 519"/>
                <a:gd name="T7" fmla="*/ 0 h 362"/>
                <a:gd name="T8" fmla="*/ 0 w 519"/>
                <a:gd name="T9" fmla="*/ 0 h 362"/>
                <a:gd name="T10" fmla="*/ 0 w 519"/>
                <a:gd name="T11" fmla="*/ 0 h 362"/>
                <a:gd name="T12" fmla="*/ 0 w 519"/>
                <a:gd name="T13" fmla="*/ 0 h 362"/>
                <a:gd name="T14" fmla="*/ 0 w 519"/>
                <a:gd name="T15" fmla="*/ 0 h 362"/>
                <a:gd name="T16" fmla="*/ 0 w 519"/>
                <a:gd name="T17" fmla="*/ 0 h 362"/>
                <a:gd name="T18" fmla="*/ 0 w 519"/>
                <a:gd name="T19" fmla="*/ 0 h 362"/>
                <a:gd name="T20" fmla="*/ 0 w 519"/>
                <a:gd name="T21" fmla="*/ 0 h 362"/>
                <a:gd name="T22" fmla="*/ 0 w 519"/>
                <a:gd name="T23" fmla="*/ 0 h 362"/>
                <a:gd name="T24" fmla="*/ 0 w 519"/>
                <a:gd name="T25" fmla="*/ 0 h 362"/>
                <a:gd name="T26" fmla="*/ 0 w 519"/>
                <a:gd name="T27" fmla="*/ 0 h 362"/>
                <a:gd name="T28" fmla="*/ 0 w 519"/>
                <a:gd name="T29" fmla="*/ 0 h 362"/>
                <a:gd name="T30" fmla="*/ 0 w 519"/>
                <a:gd name="T31" fmla="*/ 0 h 362"/>
                <a:gd name="T32" fmla="*/ 0 w 519"/>
                <a:gd name="T33" fmla="*/ 0 h 362"/>
                <a:gd name="T34" fmla="*/ 0 w 519"/>
                <a:gd name="T35" fmla="*/ 0 h 362"/>
                <a:gd name="T36" fmla="*/ 0 w 519"/>
                <a:gd name="T37" fmla="*/ 0 h 362"/>
                <a:gd name="T38" fmla="*/ 0 w 519"/>
                <a:gd name="T39" fmla="*/ 0 h 362"/>
                <a:gd name="T40" fmla="*/ 0 w 519"/>
                <a:gd name="T41" fmla="*/ 0 h 362"/>
                <a:gd name="T42" fmla="*/ 0 w 519"/>
                <a:gd name="T43" fmla="*/ 0 h 362"/>
                <a:gd name="T44" fmla="*/ 0 w 519"/>
                <a:gd name="T45" fmla="*/ 0 h 362"/>
                <a:gd name="T46" fmla="*/ 0 w 519"/>
                <a:gd name="T47" fmla="*/ 0 h 362"/>
                <a:gd name="T48" fmla="*/ 0 w 519"/>
                <a:gd name="T49" fmla="*/ 0 h 362"/>
                <a:gd name="T50" fmla="*/ 0 w 519"/>
                <a:gd name="T51" fmla="*/ 0 h 362"/>
                <a:gd name="T52" fmla="*/ 0 w 519"/>
                <a:gd name="T53" fmla="*/ 0 h 362"/>
                <a:gd name="T54" fmla="*/ 0 w 519"/>
                <a:gd name="T55" fmla="*/ 0 h 362"/>
                <a:gd name="T56" fmla="*/ 0 w 519"/>
                <a:gd name="T57" fmla="*/ 0 h 362"/>
                <a:gd name="T58" fmla="*/ 0 w 519"/>
                <a:gd name="T59" fmla="*/ 0 h 362"/>
                <a:gd name="T60" fmla="*/ 0 w 519"/>
                <a:gd name="T61" fmla="*/ 0 h 362"/>
                <a:gd name="T62" fmla="*/ 0 w 519"/>
                <a:gd name="T63" fmla="*/ 0 h 362"/>
                <a:gd name="T64" fmla="*/ 0 w 519"/>
                <a:gd name="T65" fmla="*/ 0 h 362"/>
                <a:gd name="T66" fmla="*/ 0 w 519"/>
                <a:gd name="T67" fmla="*/ 0 h 362"/>
                <a:gd name="T68" fmla="*/ 0 w 519"/>
                <a:gd name="T69" fmla="*/ 0 h 362"/>
                <a:gd name="T70" fmla="*/ 0 w 519"/>
                <a:gd name="T71" fmla="*/ 0 h 362"/>
                <a:gd name="T72" fmla="*/ 0 w 519"/>
                <a:gd name="T73" fmla="*/ 0 h 362"/>
                <a:gd name="T74" fmla="*/ 0 w 519"/>
                <a:gd name="T75" fmla="*/ 0 h 362"/>
                <a:gd name="T76" fmla="*/ 0 w 519"/>
                <a:gd name="T77" fmla="*/ 0 h 3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19"/>
                <a:gd name="T118" fmla="*/ 0 h 362"/>
                <a:gd name="T119" fmla="*/ 519 w 519"/>
                <a:gd name="T120" fmla="*/ 362 h 3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19" h="362">
                  <a:moveTo>
                    <a:pt x="62" y="138"/>
                  </a:moveTo>
                  <a:lnTo>
                    <a:pt x="22" y="125"/>
                  </a:lnTo>
                  <a:lnTo>
                    <a:pt x="0" y="192"/>
                  </a:lnTo>
                  <a:lnTo>
                    <a:pt x="178" y="250"/>
                  </a:lnTo>
                  <a:lnTo>
                    <a:pt x="189" y="224"/>
                  </a:lnTo>
                  <a:lnTo>
                    <a:pt x="205" y="202"/>
                  </a:lnTo>
                  <a:lnTo>
                    <a:pt x="225" y="185"/>
                  </a:lnTo>
                  <a:lnTo>
                    <a:pt x="248" y="171"/>
                  </a:lnTo>
                  <a:lnTo>
                    <a:pt x="273" y="161"/>
                  </a:lnTo>
                  <a:lnTo>
                    <a:pt x="300" y="156"/>
                  </a:lnTo>
                  <a:lnTo>
                    <a:pt x="327" y="156"/>
                  </a:lnTo>
                  <a:lnTo>
                    <a:pt x="355" y="162"/>
                  </a:lnTo>
                  <a:lnTo>
                    <a:pt x="381" y="174"/>
                  </a:lnTo>
                  <a:lnTo>
                    <a:pt x="403" y="190"/>
                  </a:lnTo>
                  <a:lnTo>
                    <a:pt x="421" y="208"/>
                  </a:lnTo>
                  <a:lnTo>
                    <a:pt x="436" y="231"/>
                  </a:lnTo>
                  <a:lnTo>
                    <a:pt x="446" y="255"/>
                  </a:lnTo>
                  <a:lnTo>
                    <a:pt x="451" y="283"/>
                  </a:lnTo>
                  <a:lnTo>
                    <a:pt x="451" y="310"/>
                  </a:lnTo>
                  <a:lnTo>
                    <a:pt x="446" y="337"/>
                  </a:lnTo>
                  <a:lnTo>
                    <a:pt x="519" y="362"/>
                  </a:lnTo>
                  <a:lnTo>
                    <a:pt x="519" y="77"/>
                  </a:lnTo>
                  <a:lnTo>
                    <a:pt x="305" y="8"/>
                  </a:lnTo>
                  <a:lnTo>
                    <a:pt x="289" y="4"/>
                  </a:lnTo>
                  <a:lnTo>
                    <a:pt x="273" y="2"/>
                  </a:lnTo>
                  <a:lnTo>
                    <a:pt x="256" y="0"/>
                  </a:lnTo>
                  <a:lnTo>
                    <a:pt x="237" y="0"/>
                  </a:lnTo>
                  <a:lnTo>
                    <a:pt x="220" y="2"/>
                  </a:lnTo>
                  <a:lnTo>
                    <a:pt x="201" y="4"/>
                  </a:lnTo>
                  <a:lnTo>
                    <a:pt x="184" y="9"/>
                  </a:lnTo>
                  <a:lnTo>
                    <a:pt x="167" y="15"/>
                  </a:lnTo>
                  <a:lnTo>
                    <a:pt x="149" y="23"/>
                  </a:lnTo>
                  <a:lnTo>
                    <a:pt x="133" y="33"/>
                  </a:lnTo>
                  <a:lnTo>
                    <a:pt x="117" y="45"/>
                  </a:lnTo>
                  <a:lnTo>
                    <a:pt x="104" y="59"/>
                  </a:lnTo>
                  <a:lnTo>
                    <a:pt x="91" y="75"/>
                  </a:lnTo>
                  <a:lnTo>
                    <a:pt x="79" y="93"/>
                  </a:lnTo>
                  <a:lnTo>
                    <a:pt x="69" y="114"/>
                  </a:lnTo>
                  <a:lnTo>
                    <a:pt x="62"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43" y="2857499"/>
            <a:ext cx="8711613" cy="103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 name="AutoShape 12"/>
          <p:cNvSpPr>
            <a:spLocks noChangeArrowheads="1"/>
          </p:cNvSpPr>
          <p:nvPr/>
        </p:nvSpPr>
        <p:spPr bwMode="auto">
          <a:xfrm>
            <a:off x="911681" y="2857499"/>
            <a:ext cx="7822744" cy="439737"/>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1" name="AutoShape 12"/>
          <p:cNvSpPr>
            <a:spLocks noChangeArrowheads="1"/>
          </p:cNvSpPr>
          <p:nvPr/>
        </p:nvSpPr>
        <p:spPr bwMode="auto">
          <a:xfrm>
            <a:off x="908505" y="3298823"/>
            <a:ext cx="7825919" cy="219868"/>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t>Entity role constraints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4395788" y="2551113"/>
            <a:ext cx="688975" cy="688975"/>
            <a:chOff x="1350" y="686"/>
            <a:chExt cx="1132" cy="1132"/>
          </a:xfrm>
        </p:grpSpPr>
        <p:sp>
          <p:nvSpPr>
            <p:cNvPr id="41287" name="AutoShape 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288" name="Picture 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3" name="Rectangle 5"/>
          <p:cNvSpPr>
            <a:spLocks noGrp="1" noChangeArrowheads="1"/>
          </p:cNvSpPr>
          <p:nvPr>
            <p:ph type="title"/>
          </p:nvPr>
        </p:nvSpPr>
        <p:spPr/>
        <p:txBody>
          <a:bodyPr/>
          <a:lstStyle/>
          <a:p>
            <a:pPr eaLnBrk="1" hangingPunct="1"/>
            <a:r>
              <a:rPr lang="en-US" smtClean="0"/>
              <a:t>Entity role constraints</a:t>
            </a:r>
          </a:p>
        </p:txBody>
      </p:sp>
      <p:sp>
        <p:nvSpPr>
          <p:cNvPr id="40964" name="Rectangle 6"/>
          <p:cNvSpPr>
            <a:spLocks noGrp="1" noChangeArrowheads="1"/>
          </p:cNvSpPr>
          <p:nvPr>
            <p:ph idx="1"/>
          </p:nvPr>
        </p:nvSpPr>
        <p:spPr>
          <a:xfrm>
            <a:off x="495300" y="966788"/>
            <a:ext cx="8318500" cy="1958975"/>
          </a:xfrm>
        </p:spPr>
        <p:txBody>
          <a:bodyPr/>
          <a:lstStyle/>
          <a:p>
            <a:r>
              <a:rPr lang="en-US" smtClean="0"/>
              <a:t>For a given type of "related to" entity, a role can be:</a:t>
            </a:r>
          </a:p>
          <a:p>
            <a:pPr lvl="1"/>
            <a:r>
              <a:rPr lang="en-US" smtClean="0"/>
              <a:t>Not allowed</a:t>
            </a:r>
          </a:p>
          <a:p>
            <a:pPr lvl="1"/>
            <a:r>
              <a:rPr lang="en-US" smtClean="0"/>
              <a:t>Unlimited</a:t>
            </a:r>
          </a:p>
        </p:txBody>
      </p:sp>
      <p:sp>
        <p:nvSpPr>
          <p:cNvPr id="40965" name="Rectangle 7"/>
          <p:cNvSpPr>
            <a:spLocks noChangeArrowheads="1"/>
          </p:cNvSpPr>
          <p:nvPr/>
        </p:nvSpPr>
        <p:spPr bwMode="auto">
          <a:xfrm>
            <a:off x="3030538" y="1395413"/>
            <a:ext cx="56419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pPr>
            <a:r>
              <a:rPr lang="en-US" sz="2200" b="0">
                <a:solidFill>
                  <a:srgbClr val="0033CC"/>
                </a:solidFill>
              </a:rPr>
              <a:t>-</a:t>
            </a:r>
            <a:r>
              <a:rPr lang="en-US" sz="2200" b="0">
                <a:solidFill>
                  <a:schemeClr val="bg1"/>
                </a:solidFill>
              </a:rPr>
              <a:t> Limited to at least one, at most one, or exactly one contact</a:t>
            </a:r>
          </a:p>
        </p:txBody>
      </p:sp>
      <p:grpSp>
        <p:nvGrpSpPr>
          <p:cNvPr id="40966" name="Group 8"/>
          <p:cNvGrpSpPr>
            <a:grpSpLocks/>
          </p:cNvGrpSpPr>
          <p:nvPr/>
        </p:nvGrpSpPr>
        <p:grpSpPr bwMode="auto">
          <a:xfrm>
            <a:off x="1498600" y="2552700"/>
            <a:ext cx="820738" cy="742950"/>
            <a:chOff x="2780" y="1585"/>
            <a:chExt cx="668" cy="605"/>
          </a:xfrm>
        </p:grpSpPr>
        <p:sp>
          <p:nvSpPr>
            <p:cNvPr id="41283" name="AutoShape 9"/>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1284" name="Group 10"/>
            <p:cNvGrpSpPr>
              <a:grpSpLocks/>
            </p:cNvGrpSpPr>
            <p:nvPr/>
          </p:nvGrpSpPr>
          <p:grpSpPr bwMode="auto">
            <a:xfrm flipH="1">
              <a:off x="3089" y="1738"/>
              <a:ext cx="359" cy="452"/>
              <a:chOff x="4325" y="1984"/>
              <a:chExt cx="359" cy="452"/>
            </a:xfrm>
          </p:grpSpPr>
          <p:sp>
            <p:nvSpPr>
              <p:cNvPr id="41285" name="Freeform 11"/>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6" name="Freeform 12"/>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67" name="Text Box 13"/>
          <p:cNvSpPr txBox="1">
            <a:spLocks noChangeArrowheads="1"/>
          </p:cNvSpPr>
          <p:nvPr/>
        </p:nvSpPr>
        <p:spPr bwMode="auto">
          <a:xfrm>
            <a:off x="1249363" y="3262313"/>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reporter</a:t>
            </a:r>
          </a:p>
        </p:txBody>
      </p:sp>
      <p:grpSp>
        <p:nvGrpSpPr>
          <p:cNvPr id="40968" name="Group 14"/>
          <p:cNvGrpSpPr>
            <a:grpSpLocks/>
          </p:cNvGrpSpPr>
          <p:nvPr/>
        </p:nvGrpSpPr>
        <p:grpSpPr bwMode="auto">
          <a:xfrm>
            <a:off x="712788" y="3671888"/>
            <a:ext cx="850900" cy="627062"/>
            <a:chOff x="2083" y="1606"/>
            <a:chExt cx="1489" cy="1097"/>
          </a:xfrm>
        </p:grpSpPr>
        <p:sp>
          <p:nvSpPr>
            <p:cNvPr id="41250" name="Rectangle 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251" name="Freeform 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2" name="Freeform 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3" name="Freeform 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4" name="Freeform 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5" name="Rectangle 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256" name="Rectangle 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57" name="AutoShape 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258" name="Freeform 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59" name="Freeform 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0" name="Rectangle 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1" name="Rectangle 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2" name="Rectangle 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263" name="Group 28"/>
            <p:cNvGrpSpPr>
              <a:grpSpLocks/>
            </p:cNvGrpSpPr>
            <p:nvPr/>
          </p:nvGrpSpPr>
          <p:grpSpPr bwMode="auto">
            <a:xfrm>
              <a:off x="2221" y="1871"/>
              <a:ext cx="518" cy="782"/>
              <a:chOff x="2400" y="1656"/>
              <a:chExt cx="752" cy="1136"/>
            </a:xfrm>
          </p:grpSpPr>
          <p:sp>
            <p:nvSpPr>
              <p:cNvPr id="41276"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277"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8"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9"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80"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281"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82"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264" name="Group 36"/>
            <p:cNvGrpSpPr>
              <a:grpSpLocks/>
            </p:cNvGrpSpPr>
            <p:nvPr/>
          </p:nvGrpSpPr>
          <p:grpSpPr bwMode="auto">
            <a:xfrm rot="-6511945">
              <a:off x="2834" y="1842"/>
              <a:ext cx="518" cy="783"/>
              <a:chOff x="2400" y="1656"/>
              <a:chExt cx="752" cy="1136"/>
            </a:xfrm>
          </p:grpSpPr>
          <p:sp>
            <p:nvSpPr>
              <p:cNvPr id="41269"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270"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1"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2"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3"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4"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75"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265" name="Freeform 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6" name="Freeform 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7" name="Rectangle 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8" name="Rectangle 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69" name="Group 48"/>
          <p:cNvGrpSpPr>
            <a:grpSpLocks/>
          </p:cNvGrpSpPr>
          <p:nvPr/>
        </p:nvGrpSpPr>
        <p:grpSpPr bwMode="auto">
          <a:xfrm>
            <a:off x="817563" y="5097463"/>
            <a:ext cx="641350" cy="636587"/>
            <a:chOff x="3360" y="800"/>
            <a:chExt cx="620" cy="616"/>
          </a:xfrm>
        </p:grpSpPr>
        <p:sp>
          <p:nvSpPr>
            <p:cNvPr id="41244"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245" name="Freeform 5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246" name="Group 51"/>
            <p:cNvGrpSpPr>
              <a:grpSpLocks/>
            </p:cNvGrpSpPr>
            <p:nvPr/>
          </p:nvGrpSpPr>
          <p:grpSpPr bwMode="auto">
            <a:xfrm flipH="1">
              <a:off x="3749" y="1171"/>
              <a:ext cx="212" cy="213"/>
              <a:chOff x="1350" y="686"/>
              <a:chExt cx="1132" cy="1132"/>
            </a:xfrm>
          </p:grpSpPr>
          <p:sp>
            <p:nvSpPr>
              <p:cNvPr id="41248"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249" name="Picture 5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247" name="Picture 5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70" name="Text Box 55"/>
          <p:cNvSpPr txBox="1">
            <a:spLocks noChangeArrowheads="1"/>
          </p:cNvSpPr>
          <p:nvPr/>
        </p:nvSpPr>
        <p:spPr bwMode="auto">
          <a:xfrm>
            <a:off x="425450" y="4292600"/>
            <a:ext cx="1427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(exactly 1)</a:t>
            </a:r>
          </a:p>
        </p:txBody>
      </p:sp>
      <p:sp>
        <p:nvSpPr>
          <p:cNvPr id="40971" name="Text Box 56"/>
          <p:cNvSpPr txBox="1">
            <a:spLocks noChangeArrowheads="1"/>
          </p:cNvSpPr>
          <p:nvPr/>
        </p:nvSpPr>
        <p:spPr bwMode="auto">
          <a:xfrm>
            <a:off x="474663" y="5727700"/>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(0)</a:t>
            </a:r>
          </a:p>
        </p:txBody>
      </p:sp>
      <p:grpSp>
        <p:nvGrpSpPr>
          <p:cNvPr id="40972" name="Group 57"/>
          <p:cNvGrpSpPr>
            <a:grpSpLocks/>
          </p:cNvGrpSpPr>
          <p:nvPr/>
        </p:nvGrpSpPr>
        <p:grpSpPr bwMode="auto">
          <a:xfrm>
            <a:off x="2190750" y="3673475"/>
            <a:ext cx="538163" cy="604838"/>
            <a:chOff x="2324" y="435"/>
            <a:chExt cx="933" cy="1052"/>
          </a:xfrm>
        </p:grpSpPr>
        <p:sp>
          <p:nvSpPr>
            <p:cNvPr id="41235" name="AutoShape 5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236" name="Freeform 5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237" name="Freeform 6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238" name="Freeform 6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239" name="Group 62"/>
            <p:cNvGrpSpPr>
              <a:grpSpLocks/>
            </p:cNvGrpSpPr>
            <p:nvPr/>
          </p:nvGrpSpPr>
          <p:grpSpPr bwMode="auto">
            <a:xfrm>
              <a:off x="2889" y="957"/>
              <a:ext cx="348" cy="510"/>
              <a:chOff x="2784" y="3210"/>
              <a:chExt cx="523" cy="772"/>
            </a:xfrm>
          </p:grpSpPr>
          <p:sp>
            <p:nvSpPr>
              <p:cNvPr id="41240" name="AutoShape 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241" name="AutoShape 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242" name="AutoShape 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243" name="Oval 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73" name="Text Box 67"/>
          <p:cNvSpPr txBox="1">
            <a:spLocks noChangeArrowheads="1"/>
          </p:cNvSpPr>
          <p:nvPr/>
        </p:nvSpPr>
        <p:spPr bwMode="auto">
          <a:xfrm>
            <a:off x="1989138" y="5727700"/>
            <a:ext cx="982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incident</a:t>
            </a:r>
            <a:br>
              <a:rPr lang="en-US" sz="1800">
                <a:solidFill>
                  <a:schemeClr val="bg1"/>
                </a:solidFill>
              </a:rPr>
            </a:br>
            <a:r>
              <a:rPr lang="en-US" sz="1800">
                <a:solidFill>
                  <a:schemeClr val="bg1"/>
                </a:solidFill>
              </a:rPr>
              <a:t>(0)</a:t>
            </a:r>
          </a:p>
        </p:txBody>
      </p:sp>
      <p:sp>
        <p:nvSpPr>
          <p:cNvPr id="40974" name="Text Box 68"/>
          <p:cNvSpPr txBox="1">
            <a:spLocks noChangeArrowheads="1"/>
          </p:cNvSpPr>
          <p:nvPr/>
        </p:nvSpPr>
        <p:spPr bwMode="auto">
          <a:xfrm>
            <a:off x="2089150" y="4292600"/>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0975" name="Group 69"/>
          <p:cNvGrpSpPr>
            <a:grpSpLocks/>
          </p:cNvGrpSpPr>
          <p:nvPr/>
        </p:nvGrpSpPr>
        <p:grpSpPr bwMode="auto">
          <a:xfrm>
            <a:off x="2025650" y="5097463"/>
            <a:ext cx="900113" cy="654050"/>
            <a:chOff x="1872" y="1807"/>
            <a:chExt cx="1670" cy="1215"/>
          </a:xfrm>
        </p:grpSpPr>
        <p:grpSp>
          <p:nvGrpSpPr>
            <p:cNvPr id="41189" name="Group 70"/>
            <p:cNvGrpSpPr>
              <a:grpSpLocks/>
            </p:cNvGrpSpPr>
            <p:nvPr/>
          </p:nvGrpSpPr>
          <p:grpSpPr bwMode="auto">
            <a:xfrm>
              <a:off x="1872" y="1807"/>
              <a:ext cx="1186" cy="813"/>
              <a:chOff x="1808" y="2634"/>
              <a:chExt cx="1186" cy="813"/>
            </a:xfrm>
          </p:grpSpPr>
          <p:grpSp>
            <p:nvGrpSpPr>
              <p:cNvPr id="41226" name="Group 71"/>
              <p:cNvGrpSpPr>
                <a:grpSpLocks/>
              </p:cNvGrpSpPr>
              <p:nvPr/>
            </p:nvGrpSpPr>
            <p:grpSpPr bwMode="auto">
              <a:xfrm>
                <a:off x="1808" y="2634"/>
                <a:ext cx="1186" cy="813"/>
                <a:chOff x="1732" y="3507"/>
                <a:chExt cx="1186" cy="813"/>
              </a:xfrm>
            </p:grpSpPr>
            <p:sp>
              <p:nvSpPr>
                <p:cNvPr id="41233" name="AutoShape 72"/>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234" name="AutoShape 73"/>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227" name="Group 74"/>
              <p:cNvGrpSpPr>
                <a:grpSpLocks/>
              </p:cNvGrpSpPr>
              <p:nvPr/>
            </p:nvGrpSpPr>
            <p:grpSpPr bwMode="auto">
              <a:xfrm>
                <a:off x="2083" y="2655"/>
                <a:ext cx="617" cy="784"/>
                <a:chOff x="2900" y="2726"/>
                <a:chExt cx="505" cy="642"/>
              </a:xfrm>
            </p:grpSpPr>
            <p:sp>
              <p:nvSpPr>
                <p:cNvPr id="41228" name="Oval 75"/>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229" name="Freeform 76"/>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230" name="Freeform 77"/>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231" name="Freeform 78"/>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232" name="Line 79"/>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1190" name="Group 80"/>
            <p:cNvGrpSpPr>
              <a:grpSpLocks/>
            </p:cNvGrpSpPr>
            <p:nvPr/>
          </p:nvGrpSpPr>
          <p:grpSpPr bwMode="auto">
            <a:xfrm>
              <a:off x="2114" y="2008"/>
              <a:ext cx="1186" cy="813"/>
              <a:chOff x="3182" y="2642"/>
              <a:chExt cx="1186" cy="813"/>
            </a:xfrm>
          </p:grpSpPr>
          <p:grpSp>
            <p:nvGrpSpPr>
              <p:cNvPr id="41212" name="Group 81"/>
              <p:cNvGrpSpPr>
                <a:grpSpLocks/>
              </p:cNvGrpSpPr>
              <p:nvPr/>
            </p:nvGrpSpPr>
            <p:grpSpPr bwMode="auto">
              <a:xfrm>
                <a:off x="3182" y="2642"/>
                <a:ext cx="1186" cy="813"/>
                <a:chOff x="1732" y="3507"/>
                <a:chExt cx="1186" cy="813"/>
              </a:xfrm>
            </p:grpSpPr>
            <p:sp>
              <p:nvSpPr>
                <p:cNvPr id="41224" name="AutoShape 82"/>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225" name="AutoShape 83"/>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213" name="Group 84"/>
              <p:cNvGrpSpPr>
                <a:grpSpLocks/>
              </p:cNvGrpSpPr>
              <p:nvPr/>
            </p:nvGrpSpPr>
            <p:grpSpPr bwMode="auto">
              <a:xfrm>
                <a:off x="3309" y="2668"/>
                <a:ext cx="876" cy="739"/>
                <a:chOff x="3309" y="2668"/>
                <a:chExt cx="876" cy="739"/>
              </a:xfrm>
            </p:grpSpPr>
            <p:sp>
              <p:nvSpPr>
                <p:cNvPr id="41214" name="Freeform 85"/>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215" name="Rectangle 86"/>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16" name="Rectangle 87"/>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17" name="Line 88"/>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18" name="Line 89"/>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19" name="Rectangle 90"/>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20" name="Line 91"/>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21" name="Line 92"/>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22" name="Freeform 93"/>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223" name="Freeform 94"/>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191" name="Group 95"/>
            <p:cNvGrpSpPr>
              <a:grpSpLocks/>
            </p:cNvGrpSpPr>
            <p:nvPr/>
          </p:nvGrpSpPr>
          <p:grpSpPr bwMode="auto">
            <a:xfrm>
              <a:off x="2356" y="2209"/>
              <a:ext cx="1186" cy="813"/>
              <a:chOff x="463" y="1743"/>
              <a:chExt cx="1186" cy="813"/>
            </a:xfrm>
          </p:grpSpPr>
          <p:sp>
            <p:nvSpPr>
              <p:cNvPr id="41192" name="Freeform 96"/>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3" name="Freeform 97"/>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4" name="AutoShape 98"/>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95" name="AutoShape 99"/>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196" name="Freeform 100"/>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97" name="Freeform 101"/>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98" name="Freeform 102"/>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99" name="Freeform 103"/>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0" name="Freeform 104"/>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1" name="Freeform 105"/>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2" name="Freeform 106"/>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203" name="Freeform 107"/>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204" name="Line 108"/>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05" name="Line 109"/>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06" name="Oval 110"/>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207" name="Freeform 111"/>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8" name="Freeform 112"/>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9" name="Oval 113"/>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210" name="Freeform 114"/>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11" name="Freeform 115"/>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76" name="Rectangle 116"/>
          <p:cNvSpPr>
            <a:spLocks noChangeArrowheads="1"/>
          </p:cNvSpPr>
          <p:nvPr/>
        </p:nvSpPr>
        <p:spPr bwMode="auto">
          <a:xfrm>
            <a:off x="544513" y="3556000"/>
            <a:ext cx="2479675" cy="279876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977" name="Text Box 117"/>
          <p:cNvSpPr txBox="1">
            <a:spLocks noChangeArrowheads="1"/>
          </p:cNvSpPr>
          <p:nvPr/>
        </p:nvSpPr>
        <p:spPr bwMode="auto">
          <a:xfrm>
            <a:off x="4149725" y="3263900"/>
            <a:ext cx="1204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claimant</a:t>
            </a:r>
          </a:p>
        </p:txBody>
      </p:sp>
      <p:grpSp>
        <p:nvGrpSpPr>
          <p:cNvPr id="40978" name="Group 118"/>
          <p:cNvGrpSpPr>
            <a:grpSpLocks/>
          </p:cNvGrpSpPr>
          <p:nvPr/>
        </p:nvGrpSpPr>
        <p:grpSpPr bwMode="auto">
          <a:xfrm>
            <a:off x="3613150" y="3673475"/>
            <a:ext cx="850900" cy="627063"/>
            <a:chOff x="2083" y="1606"/>
            <a:chExt cx="1489" cy="1097"/>
          </a:xfrm>
        </p:grpSpPr>
        <p:sp>
          <p:nvSpPr>
            <p:cNvPr id="41156"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157"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58"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59"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60"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61"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162"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3"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164" name="Freeform 12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65" name="Freeform 12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66"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7"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8"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169" name="Group 132"/>
            <p:cNvGrpSpPr>
              <a:grpSpLocks/>
            </p:cNvGrpSpPr>
            <p:nvPr/>
          </p:nvGrpSpPr>
          <p:grpSpPr bwMode="auto">
            <a:xfrm>
              <a:off x="2221" y="1871"/>
              <a:ext cx="518" cy="782"/>
              <a:chOff x="2400" y="1656"/>
              <a:chExt cx="752" cy="1136"/>
            </a:xfrm>
          </p:grpSpPr>
          <p:sp>
            <p:nvSpPr>
              <p:cNvPr id="41182"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83"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4"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5"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6"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187"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88"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170" name="Group 140"/>
            <p:cNvGrpSpPr>
              <a:grpSpLocks/>
            </p:cNvGrpSpPr>
            <p:nvPr/>
          </p:nvGrpSpPr>
          <p:grpSpPr bwMode="auto">
            <a:xfrm rot="-6511945">
              <a:off x="2834" y="1842"/>
              <a:ext cx="518" cy="783"/>
              <a:chOff x="2400" y="1656"/>
              <a:chExt cx="752" cy="1136"/>
            </a:xfrm>
          </p:grpSpPr>
          <p:sp>
            <p:nvSpPr>
              <p:cNvPr id="41175"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76"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7"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8"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9"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0"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81"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171" name="Freeform 14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72" name="Freeform 14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73"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74"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79" name="Group 152"/>
          <p:cNvGrpSpPr>
            <a:grpSpLocks/>
          </p:cNvGrpSpPr>
          <p:nvPr/>
        </p:nvGrpSpPr>
        <p:grpSpPr bwMode="auto">
          <a:xfrm>
            <a:off x="3717925" y="5099050"/>
            <a:ext cx="641350" cy="636588"/>
            <a:chOff x="3360" y="800"/>
            <a:chExt cx="620" cy="616"/>
          </a:xfrm>
        </p:grpSpPr>
        <p:sp>
          <p:nvSpPr>
            <p:cNvPr id="41150" name="AutoShape 15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151" name="Freeform 15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152" name="Group 155"/>
            <p:cNvGrpSpPr>
              <a:grpSpLocks/>
            </p:cNvGrpSpPr>
            <p:nvPr/>
          </p:nvGrpSpPr>
          <p:grpSpPr bwMode="auto">
            <a:xfrm flipH="1">
              <a:off x="3749" y="1171"/>
              <a:ext cx="212" cy="213"/>
              <a:chOff x="1350" y="686"/>
              <a:chExt cx="1132" cy="1132"/>
            </a:xfrm>
          </p:grpSpPr>
          <p:sp>
            <p:nvSpPr>
              <p:cNvPr id="41154" name="AutoShape 15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155" name="Picture 15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153" name="Picture 1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80" name="Text Box 159"/>
          <p:cNvSpPr txBox="1">
            <a:spLocks noChangeArrowheads="1"/>
          </p:cNvSpPr>
          <p:nvPr/>
        </p:nvSpPr>
        <p:spPr bwMode="auto">
          <a:xfrm>
            <a:off x="3325813" y="4294188"/>
            <a:ext cx="14271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(0)</a:t>
            </a:r>
          </a:p>
        </p:txBody>
      </p:sp>
      <p:sp>
        <p:nvSpPr>
          <p:cNvPr id="40981" name="Text Box 160"/>
          <p:cNvSpPr txBox="1">
            <a:spLocks noChangeArrowheads="1"/>
          </p:cNvSpPr>
          <p:nvPr/>
        </p:nvSpPr>
        <p:spPr bwMode="auto">
          <a:xfrm>
            <a:off x="3375025" y="5729288"/>
            <a:ext cx="13287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40982" name="Group 161"/>
          <p:cNvGrpSpPr>
            <a:grpSpLocks/>
          </p:cNvGrpSpPr>
          <p:nvPr/>
        </p:nvGrpSpPr>
        <p:grpSpPr bwMode="auto">
          <a:xfrm>
            <a:off x="5091113" y="3675063"/>
            <a:ext cx="538162" cy="604837"/>
            <a:chOff x="2324" y="435"/>
            <a:chExt cx="933" cy="1052"/>
          </a:xfrm>
        </p:grpSpPr>
        <p:sp>
          <p:nvSpPr>
            <p:cNvPr id="41141" name="AutoShape 16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142" name="Freeform 16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143" name="Freeform 16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144" name="Freeform 16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145" name="Group 166"/>
            <p:cNvGrpSpPr>
              <a:grpSpLocks/>
            </p:cNvGrpSpPr>
            <p:nvPr/>
          </p:nvGrpSpPr>
          <p:grpSpPr bwMode="auto">
            <a:xfrm>
              <a:off x="2889" y="957"/>
              <a:ext cx="348" cy="510"/>
              <a:chOff x="2784" y="3210"/>
              <a:chExt cx="523" cy="772"/>
            </a:xfrm>
          </p:grpSpPr>
          <p:sp>
            <p:nvSpPr>
              <p:cNvPr id="41146" name="AutoShape 16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147" name="AutoShape 16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148" name="AutoShape 16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149" name="Oval 17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83" name="Text Box 171"/>
          <p:cNvSpPr txBox="1">
            <a:spLocks noChangeArrowheads="1"/>
          </p:cNvSpPr>
          <p:nvPr/>
        </p:nvSpPr>
        <p:spPr bwMode="auto">
          <a:xfrm>
            <a:off x="4889500" y="5729288"/>
            <a:ext cx="9826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incident</a:t>
            </a:r>
            <a:br>
              <a:rPr lang="en-US" sz="1800">
                <a:solidFill>
                  <a:schemeClr val="bg1"/>
                </a:solidFill>
              </a:rPr>
            </a:br>
            <a:r>
              <a:rPr lang="en-US" sz="1800">
                <a:solidFill>
                  <a:schemeClr val="bg1"/>
                </a:solidFill>
              </a:rPr>
              <a:t>(0)</a:t>
            </a:r>
          </a:p>
        </p:txBody>
      </p:sp>
      <p:sp>
        <p:nvSpPr>
          <p:cNvPr id="40984" name="Text Box 172"/>
          <p:cNvSpPr txBox="1">
            <a:spLocks noChangeArrowheads="1"/>
          </p:cNvSpPr>
          <p:nvPr/>
        </p:nvSpPr>
        <p:spPr bwMode="auto">
          <a:xfrm>
            <a:off x="4989513" y="4294188"/>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0985" name="Group 173"/>
          <p:cNvGrpSpPr>
            <a:grpSpLocks/>
          </p:cNvGrpSpPr>
          <p:nvPr/>
        </p:nvGrpSpPr>
        <p:grpSpPr bwMode="auto">
          <a:xfrm>
            <a:off x="4926013" y="5099050"/>
            <a:ext cx="900112" cy="654050"/>
            <a:chOff x="1872" y="1807"/>
            <a:chExt cx="1670" cy="1215"/>
          </a:xfrm>
        </p:grpSpPr>
        <p:grpSp>
          <p:nvGrpSpPr>
            <p:cNvPr id="41095" name="Group 174"/>
            <p:cNvGrpSpPr>
              <a:grpSpLocks/>
            </p:cNvGrpSpPr>
            <p:nvPr/>
          </p:nvGrpSpPr>
          <p:grpSpPr bwMode="auto">
            <a:xfrm>
              <a:off x="1872" y="1807"/>
              <a:ext cx="1186" cy="813"/>
              <a:chOff x="1808" y="2634"/>
              <a:chExt cx="1186" cy="813"/>
            </a:xfrm>
          </p:grpSpPr>
          <p:grpSp>
            <p:nvGrpSpPr>
              <p:cNvPr id="41132" name="Group 175"/>
              <p:cNvGrpSpPr>
                <a:grpSpLocks/>
              </p:cNvGrpSpPr>
              <p:nvPr/>
            </p:nvGrpSpPr>
            <p:grpSpPr bwMode="auto">
              <a:xfrm>
                <a:off x="1808" y="2634"/>
                <a:ext cx="1186" cy="813"/>
                <a:chOff x="1732" y="3507"/>
                <a:chExt cx="1186" cy="813"/>
              </a:xfrm>
            </p:grpSpPr>
            <p:sp>
              <p:nvSpPr>
                <p:cNvPr id="41139" name="AutoShape 176"/>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40" name="AutoShape 177"/>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133" name="Group 178"/>
              <p:cNvGrpSpPr>
                <a:grpSpLocks/>
              </p:cNvGrpSpPr>
              <p:nvPr/>
            </p:nvGrpSpPr>
            <p:grpSpPr bwMode="auto">
              <a:xfrm>
                <a:off x="2083" y="2655"/>
                <a:ext cx="617" cy="784"/>
                <a:chOff x="2900" y="2726"/>
                <a:chExt cx="505" cy="642"/>
              </a:xfrm>
            </p:grpSpPr>
            <p:sp>
              <p:nvSpPr>
                <p:cNvPr id="41134" name="Oval 17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35" name="Freeform 18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136" name="Freeform 181"/>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137" name="Freeform 182"/>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138" name="Line 18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1096" name="Group 184"/>
            <p:cNvGrpSpPr>
              <a:grpSpLocks/>
            </p:cNvGrpSpPr>
            <p:nvPr/>
          </p:nvGrpSpPr>
          <p:grpSpPr bwMode="auto">
            <a:xfrm>
              <a:off x="2114" y="2008"/>
              <a:ext cx="1186" cy="813"/>
              <a:chOff x="3182" y="2642"/>
              <a:chExt cx="1186" cy="813"/>
            </a:xfrm>
          </p:grpSpPr>
          <p:grpSp>
            <p:nvGrpSpPr>
              <p:cNvPr id="41118" name="Group 185"/>
              <p:cNvGrpSpPr>
                <a:grpSpLocks/>
              </p:cNvGrpSpPr>
              <p:nvPr/>
            </p:nvGrpSpPr>
            <p:grpSpPr bwMode="auto">
              <a:xfrm>
                <a:off x="3182" y="2642"/>
                <a:ext cx="1186" cy="813"/>
                <a:chOff x="1732" y="3507"/>
                <a:chExt cx="1186" cy="813"/>
              </a:xfrm>
            </p:grpSpPr>
            <p:sp>
              <p:nvSpPr>
                <p:cNvPr id="41130" name="AutoShape 186"/>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31" name="AutoShape 187"/>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119" name="Group 188"/>
              <p:cNvGrpSpPr>
                <a:grpSpLocks/>
              </p:cNvGrpSpPr>
              <p:nvPr/>
            </p:nvGrpSpPr>
            <p:grpSpPr bwMode="auto">
              <a:xfrm>
                <a:off x="3309" y="2668"/>
                <a:ext cx="876" cy="739"/>
                <a:chOff x="3309" y="2668"/>
                <a:chExt cx="876" cy="739"/>
              </a:xfrm>
            </p:grpSpPr>
            <p:sp>
              <p:nvSpPr>
                <p:cNvPr id="41120" name="Freeform 189"/>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21" name="Rectangle 190"/>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2" name="Rectangle 191"/>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3" name="Line 192"/>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24" name="Line 193"/>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25" name="Rectangle 194"/>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6" name="Line 195"/>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27" name="Line 196"/>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28" name="Freeform 197"/>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129" name="Freeform 198"/>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097" name="Group 199"/>
            <p:cNvGrpSpPr>
              <a:grpSpLocks/>
            </p:cNvGrpSpPr>
            <p:nvPr/>
          </p:nvGrpSpPr>
          <p:grpSpPr bwMode="auto">
            <a:xfrm>
              <a:off x="2356" y="2209"/>
              <a:ext cx="1186" cy="813"/>
              <a:chOff x="463" y="1743"/>
              <a:chExt cx="1186" cy="813"/>
            </a:xfrm>
          </p:grpSpPr>
          <p:sp>
            <p:nvSpPr>
              <p:cNvPr id="41098" name="Freeform 200"/>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9" name="Freeform 201"/>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0" name="AutoShape 202"/>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01" name="AutoShape 203"/>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102" name="Freeform 204"/>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03" name="Freeform 205"/>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04" name="Freeform 206"/>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05" name="Freeform 207"/>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6" name="Freeform 208"/>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7" name="Freeform 209"/>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8" name="Freeform 210"/>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109" name="Freeform 211"/>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110" name="Line 212"/>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11" name="Line 213"/>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12" name="Oval 214"/>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113" name="Freeform 215"/>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4" name="Freeform 216"/>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5" name="Oval 217"/>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116" name="Freeform 218"/>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7" name="Freeform 219"/>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86" name="Rectangle 220"/>
          <p:cNvSpPr>
            <a:spLocks noChangeArrowheads="1"/>
          </p:cNvSpPr>
          <p:nvPr/>
        </p:nvSpPr>
        <p:spPr bwMode="auto">
          <a:xfrm>
            <a:off x="3444875" y="3557588"/>
            <a:ext cx="2479675" cy="27987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987" name="Text Box 221"/>
          <p:cNvSpPr txBox="1">
            <a:spLocks noChangeArrowheads="1"/>
          </p:cNvSpPr>
          <p:nvPr/>
        </p:nvSpPr>
        <p:spPr bwMode="auto">
          <a:xfrm>
            <a:off x="7050088" y="3260725"/>
            <a:ext cx="1204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driver</a:t>
            </a:r>
          </a:p>
        </p:txBody>
      </p:sp>
      <p:grpSp>
        <p:nvGrpSpPr>
          <p:cNvPr id="40988" name="Group 222"/>
          <p:cNvGrpSpPr>
            <a:grpSpLocks/>
          </p:cNvGrpSpPr>
          <p:nvPr/>
        </p:nvGrpSpPr>
        <p:grpSpPr bwMode="auto">
          <a:xfrm>
            <a:off x="6427788" y="3670300"/>
            <a:ext cx="850900" cy="627063"/>
            <a:chOff x="2083" y="1606"/>
            <a:chExt cx="1489" cy="1097"/>
          </a:xfrm>
        </p:grpSpPr>
        <p:sp>
          <p:nvSpPr>
            <p:cNvPr id="41062" name="Rectangle 2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63" name="Freeform 2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4" name="Freeform 2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5" name="Freeform 2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6" name="Freeform 2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7" name="Rectangle 2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68" name="Rectangle 2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69" name="AutoShape 2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70" name="Freeform 23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1" name="Freeform 23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2" name="Rectangle 2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73" name="Rectangle 2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74" name="Rectangle 2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75" name="Group 236"/>
            <p:cNvGrpSpPr>
              <a:grpSpLocks/>
            </p:cNvGrpSpPr>
            <p:nvPr/>
          </p:nvGrpSpPr>
          <p:grpSpPr bwMode="auto">
            <a:xfrm>
              <a:off x="2221" y="1871"/>
              <a:ext cx="518" cy="782"/>
              <a:chOff x="2400" y="1656"/>
              <a:chExt cx="752" cy="1136"/>
            </a:xfrm>
          </p:grpSpPr>
          <p:sp>
            <p:nvSpPr>
              <p:cNvPr id="41088" name="Freeform 2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89" name="Freeform 2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0" name="Freeform 2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1" name="Freeform 2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2" name="Freeform 2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093" name="Line 2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94" name="Line 2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76" name="Group 244"/>
            <p:cNvGrpSpPr>
              <a:grpSpLocks/>
            </p:cNvGrpSpPr>
            <p:nvPr/>
          </p:nvGrpSpPr>
          <p:grpSpPr bwMode="auto">
            <a:xfrm rot="-6511945">
              <a:off x="2834" y="1842"/>
              <a:ext cx="518" cy="783"/>
              <a:chOff x="2400" y="1656"/>
              <a:chExt cx="752" cy="1136"/>
            </a:xfrm>
          </p:grpSpPr>
          <p:sp>
            <p:nvSpPr>
              <p:cNvPr id="41081" name="Freeform 2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82" name="Freeform 2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3" name="Freeform 2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4" name="Freeform 2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5" name="Freeform 2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6" name="Line 2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87" name="Line 2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77" name="Freeform 25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8" name="Freeform 25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9" name="Rectangle 2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80" name="Rectangle 2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89" name="Group 256"/>
          <p:cNvGrpSpPr>
            <a:grpSpLocks/>
          </p:cNvGrpSpPr>
          <p:nvPr/>
        </p:nvGrpSpPr>
        <p:grpSpPr bwMode="auto">
          <a:xfrm>
            <a:off x="7364413" y="3667125"/>
            <a:ext cx="641350" cy="636588"/>
            <a:chOff x="3360" y="800"/>
            <a:chExt cx="620" cy="616"/>
          </a:xfrm>
        </p:grpSpPr>
        <p:sp>
          <p:nvSpPr>
            <p:cNvPr id="41056" name="AutoShape 2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057" name="Freeform 258"/>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058" name="Group 259"/>
            <p:cNvGrpSpPr>
              <a:grpSpLocks/>
            </p:cNvGrpSpPr>
            <p:nvPr/>
          </p:nvGrpSpPr>
          <p:grpSpPr bwMode="auto">
            <a:xfrm flipH="1">
              <a:off x="3749" y="1171"/>
              <a:ext cx="212" cy="213"/>
              <a:chOff x="1350" y="686"/>
              <a:chExt cx="1132" cy="1132"/>
            </a:xfrm>
          </p:grpSpPr>
          <p:sp>
            <p:nvSpPr>
              <p:cNvPr id="41060" name="AutoShape 2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061" name="Picture 2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59" name="Picture 2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0" name="Group 263"/>
          <p:cNvGrpSpPr>
            <a:grpSpLocks/>
          </p:cNvGrpSpPr>
          <p:nvPr/>
        </p:nvGrpSpPr>
        <p:grpSpPr bwMode="auto">
          <a:xfrm>
            <a:off x="8118475" y="3673475"/>
            <a:ext cx="538163" cy="604838"/>
            <a:chOff x="2324" y="435"/>
            <a:chExt cx="933" cy="1052"/>
          </a:xfrm>
        </p:grpSpPr>
        <p:sp>
          <p:nvSpPr>
            <p:cNvPr id="41047" name="AutoShape 2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048" name="Freeform 2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049" name="Freeform 2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050" name="Freeform 2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051" name="Group 268"/>
            <p:cNvGrpSpPr>
              <a:grpSpLocks/>
            </p:cNvGrpSpPr>
            <p:nvPr/>
          </p:nvGrpSpPr>
          <p:grpSpPr bwMode="auto">
            <a:xfrm>
              <a:off x="2889" y="957"/>
              <a:ext cx="348" cy="510"/>
              <a:chOff x="2784" y="3210"/>
              <a:chExt cx="523" cy="772"/>
            </a:xfrm>
          </p:grpSpPr>
          <p:sp>
            <p:nvSpPr>
              <p:cNvPr id="41052" name="AutoShape 2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053" name="AutoShape 2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054" name="AutoShape 2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055" name="Oval 2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91" name="Text Box 273"/>
          <p:cNvSpPr txBox="1">
            <a:spLocks noChangeArrowheads="1"/>
          </p:cNvSpPr>
          <p:nvPr/>
        </p:nvSpPr>
        <p:spPr bwMode="auto">
          <a:xfrm>
            <a:off x="7546975" y="5726113"/>
            <a:ext cx="117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vehicle in.</a:t>
            </a:r>
            <a:br>
              <a:rPr lang="en-US" sz="1800">
                <a:solidFill>
                  <a:schemeClr val="bg1"/>
                </a:solidFill>
              </a:rPr>
            </a:br>
            <a:r>
              <a:rPr lang="en-US" sz="1800">
                <a:solidFill>
                  <a:schemeClr val="bg1"/>
                </a:solidFill>
              </a:rPr>
              <a:t>(up to 1)</a:t>
            </a:r>
          </a:p>
        </p:txBody>
      </p:sp>
      <p:sp>
        <p:nvSpPr>
          <p:cNvPr id="40992" name="Text Box 274"/>
          <p:cNvSpPr txBox="1">
            <a:spLocks noChangeArrowheads="1"/>
          </p:cNvSpPr>
          <p:nvPr/>
        </p:nvSpPr>
        <p:spPr bwMode="auto">
          <a:xfrm>
            <a:off x="6335713" y="4640263"/>
            <a:ext cx="2479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 exp., policy, injury in., property in.</a:t>
            </a:r>
            <a:br>
              <a:rPr lang="en-US" sz="1800">
                <a:solidFill>
                  <a:schemeClr val="bg1"/>
                </a:solidFill>
              </a:rPr>
            </a:br>
            <a:r>
              <a:rPr lang="en-US" sz="1800">
                <a:solidFill>
                  <a:schemeClr val="bg1"/>
                </a:solidFill>
              </a:rPr>
              <a:t>(0)</a:t>
            </a:r>
          </a:p>
        </p:txBody>
      </p:sp>
      <p:sp>
        <p:nvSpPr>
          <p:cNvPr id="40993" name="Rectangle 275"/>
          <p:cNvSpPr>
            <a:spLocks noChangeArrowheads="1"/>
          </p:cNvSpPr>
          <p:nvPr/>
        </p:nvSpPr>
        <p:spPr bwMode="auto">
          <a:xfrm>
            <a:off x="6345238" y="3554413"/>
            <a:ext cx="2479675" cy="27987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40994" name="Group 276"/>
          <p:cNvGrpSpPr>
            <a:grpSpLocks/>
          </p:cNvGrpSpPr>
          <p:nvPr/>
        </p:nvGrpSpPr>
        <p:grpSpPr bwMode="auto">
          <a:xfrm>
            <a:off x="6688138" y="4041775"/>
            <a:ext cx="839787" cy="574675"/>
            <a:chOff x="1808" y="2634"/>
            <a:chExt cx="1186" cy="813"/>
          </a:xfrm>
        </p:grpSpPr>
        <p:grpSp>
          <p:nvGrpSpPr>
            <p:cNvPr id="41038" name="Group 277"/>
            <p:cNvGrpSpPr>
              <a:grpSpLocks/>
            </p:cNvGrpSpPr>
            <p:nvPr/>
          </p:nvGrpSpPr>
          <p:grpSpPr bwMode="auto">
            <a:xfrm>
              <a:off x="1808" y="2634"/>
              <a:ext cx="1186" cy="813"/>
              <a:chOff x="1732" y="3507"/>
              <a:chExt cx="1186" cy="813"/>
            </a:xfrm>
          </p:grpSpPr>
          <p:sp>
            <p:nvSpPr>
              <p:cNvPr id="41045" name="AutoShape 2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46" name="AutoShape 2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039" name="Group 280"/>
            <p:cNvGrpSpPr>
              <a:grpSpLocks/>
            </p:cNvGrpSpPr>
            <p:nvPr/>
          </p:nvGrpSpPr>
          <p:grpSpPr bwMode="auto">
            <a:xfrm>
              <a:off x="2083" y="2655"/>
              <a:ext cx="617" cy="784"/>
              <a:chOff x="2900" y="2726"/>
              <a:chExt cx="505" cy="642"/>
            </a:xfrm>
          </p:grpSpPr>
          <p:sp>
            <p:nvSpPr>
              <p:cNvPr id="41040" name="Oval 2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41" name="Freeform 2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042" name="Freeform 283"/>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043" name="Freeform 284"/>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044" name="Line 2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0995" name="Group 286"/>
          <p:cNvGrpSpPr>
            <a:grpSpLocks/>
          </p:cNvGrpSpPr>
          <p:nvPr/>
        </p:nvGrpSpPr>
        <p:grpSpPr bwMode="auto">
          <a:xfrm>
            <a:off x="7670800" y="4068763"/>
            <a:ext cx="796925" cy="546100"/>
            <a:chOff x="3182" y="2642"/>
            <a:chExt cx="1186" cy="813"/>
          </a:xfrm>
        </p:grpSpPr>
        <p:grpSp>
          <p:nvGrpSpPr>
            <p:cNvPr id="41024" name="Group 287"/>
            <p:cNvGrpSpPr>
              <a:grpSpLocks/>
            </p:cNvGrpSpPr>
            <p:nvPr/>
          </p:nvGrpSpPr>
          <p:grpSpPr bwMode="auto">
            <a:xfrm>
              <a:off x="3182" y="2642"/>
              <a:ext cx="1186" cy="813"/>
              <a:chOff x="1732" y="3507"/>
              <a:chExt cx="1186" cy="813"/>
            </a:xfrm>
          </p:grpSpPr>
          <p:sp>
            <p:nvSpPr>
              <p:cNvPr id="41036" name="AutoShape 28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37" name="AutoShape 28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025" name="Group 290"/>
            <p:cNvGrpSpPr>
              <a:grpSpLocks/>
            </p:cNvGrpSpPr>
            <p:nvPr/>
          </p:nvGrpSpPr>
          <p:grpSpPr bwMode="auto">
            <a:xfrm>
              <a:off x="3309" y="2668"/>
              <a:ext cx="876" cy="739"/>
              <a:chOff x="3309" y="2668"/>
              <a:chExt cx="876" cy="739"/>
            </a:xfrm>
          </p:grpSpPr>
          <p:sp>
            <p:nvSpPr>
              <p:cNvPr id="41026" name="Freeform 291"/>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27" name="Rectangle 292"/>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1028" name="Rectangle 293"/>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29" name="Line 294"/>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30" name="Line 295"/>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1" name="Rectangle 296"/>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32" name="Line 297"/>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33" name="Line 298"/>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4" name="Freeform 299"/>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035" name="Freeform 300"/>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0996" name="Group 301"/>
          <p:cNvGrpSpPr>
            <a:grpSpLocks/>
          </p:cNvGrpSpPr>
          <p:nvPr/>
        </p:nvGrpSpPr>
        <p:grpSpPr bwMode="auto">
          <a:xfrm>
            <a:off x="6670675" y="5705475"/>
            <a:ext cx="841375" cy="576263"/>
            <a:chOff x="463" y="1743"/>
            <a:chExt cx="1186" cy="813"/>
          </a:xfrm>
        </p:grpSpPr>
        <p:sp>
          <p:nvSpPr>
            <p:cNvPr id="41004" name="Freeform 30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 name="Freeform 30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 name="AutoShape 30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07" name="AutoShape 30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008" name="Freeform 30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09" name="Freeform 30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10" name="Freeform 30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1011" name="Freeform 30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 name="Freeform 31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 name="Freeform 31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 name="Freeform 31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015" name="Freeform 313"/>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016" name="Line 31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17" name="Line 31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18" name="Oval 31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019" name="Freeform 31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0" name="Freeform 31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1" name="Oval 31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022" name="Freeform 32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3" name="Freeform 32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997" name="Group 322"/>
          <p:cNvGrpSpPr>
            <a:grpSpLocks/>
          </p:cNvGrpSpPr>
          <p:nvPr/>
        </p:nvGrpSpPr>
        <p:grpSpPr bwMode="auto">
          <a:xfrm>
            <a:off x="7300913" y="2536825"/>
            <a:ext cx="820737" cy="749300"/>
            <a:chOff x="1929" y="2960"/>
            <a:chExt cx="728" cy="665"/>
          </a:xfrm>
        </p:grpSpPr>
        <p:sp>
          <p:nvSpPr>
            <p:cNvPr id="40998" name="AutoShape 32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40999" name="Group 324"/>
            <p:cNvGrpSpPr>
              <a:grpSpLocks/>
            </p:cNvGrpSpPr>
            <p:nvPr/>
          </p:nvGrpSpPr>
          <p:grpSpPr bwMode="auto">
            <a:xfrm>
              <a:off x="2328" y="3296"/>
              <a:ext cx="329" cy="329"/>
              <a:chOff x="2806" y="3358"/>
              <a:chExt cx="329" cy="329"/>
            </a:xfrm>
          </p:grpSpPr>
          <p:sp>
            <p:nvSpPr>
              <p:cNvPr id="41000" name="Oval 32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41001" name="Freeform 32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02" name="Freeform 32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1003" name="Freeform 328"/>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3705728"/>
            <a:ext cx="7424737" cy="27808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p:txBody>
          <a:bodyPr/>
          <a:lstStyle/>
          <a:p>
            <a:pPr eaLnBrk="1" hangingPunct="1"/>
            <a:r>
              <a:rPr lang="en-US" smtClean="0"/>
              <a:t>Entity role constraints in the UI (1)</a:t>
            </a:r>
          </a:p>
        </p:txBody>
      </p:sp>
      <p:sp>
        <p:nvSpPr>
          <p:cNvPr id="41987" name="Rectangle 3"/>
          <p:cNvSpPr>
            <a:spLocks noGrp="1" noChangeArrowheads="1"/>
          </p:cNvSpPr>
          <p:nvPr>
            <p:ph idx="1"/>
          </p:nvPr>
        </p:nvSpPr>
        <p:spPr>
          <a:xfrm>
            <a:off x="5026358" y="587100"/>
            <a:ext cx="4117642" cy="2535238"/>
          </a:xfrm>
        </p:spPr>
        <p:txBody>
          <a:bodyPr/>
          <a:lstStyle/>
          <a:p>
            <a:r>
              <a:rPr lang="en-US" dirty="0" smtClean="0"/>
              <a:t>If role is required:</a:t>
            </a:r>
          </a:p>
          <a:p>
            <a:pPr lvl="1"/>
            <a:r>
              <a:rPr lang="en-US" dirty="0" smtClean="0"/>
              <a:t>Contact must be specified during object creation</a:t>
            </a:r>
          </a:p>
          <a:p>
            <a:pPr lvl="1"/>
            <a:r>
              <a:rPr lang="en-US" dirty="0" smtClean="0"/>
              <a:t>Role can be shifted between contacts, but must always exist</a:t>
            </a:r>
          </a:p>
        </p:txBody>
      </p:sp>
      <p:sp>
        <p:nvSpPr>
          <p:cNvPr id="41989" name="AutoShape 5"/>
          <p:cNvSpPr>
            <a:spLocks noChangeArrowheads="1"/>
          </p:cNvSpPr>
          <p:nvPr/>
        </p:nvSpPr>
        <p:spPr bwMode="auto">
          <a:xfrm>
            <a:off x="3314700" y="6208785"/>
            <a:ext cx="5667375" cy="2778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41992" name="Group 8"/>
          <p:cNvGrpSpPr>
            <a:grpSpLocks/>
          </p:cNvGrpSpPr>
          <p:nvPr/>
        </p:nvGrpSpPr>
        <p:grpSpPr bwMode="auto">
          <a:xfrm>
            <a:off x="2739232" y="722313"/>
            <a:ext cx="641350" cy="636588"/>
            <a:chOff x="3360" y="800"/>
            <a:chExt cx="620" cy="616"/>
          </a:xfrm>
        </p:grpSpPr>
        <p:sp>
          <p:nvSpPr>
            <p:cNvPr id="42000" name="AutoShape 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2001" name="Freeform 1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002" name="Group 11"/>
            <p:cNvGrpSpPr>
              <a:grpSpLocks/>
            </p:cNvGrpSpPr>
            <p:nvPr/>
          </p:nvGrpSpPr>
          <p:grpSpPr bwMode="auto">
            <a:xfrm flipH="1">
              <a:off x="3749" y="1171"/>
              <a:ext cx="212" cy="213"/>
              <a:chOff x="1350" y="686"/>
              <a:chExt cx="1132" cy="1132"/>
            </a:xfrm>
          </p:grpSpPr>
          <p:sp>
            <p:nvSpPr>
              <p:cNvPr id="42004"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005" name="Picture 1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003" name="Picture 1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3" name="Text Box 15"/>
          <p:cNvSpPr txBox="1">
            <a:spLocks noChangeArrowheads="1"/>
          </p:cNvSpPr>
          <p:nvPr/>
        </p:nvSpPr>
        <p:spPr bwMode="auto">
          <a:xfrm>
            <a:off x="3491707" y="741363"/>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41994" name="Group 16"/>
          <p:cNvGrpSpPr>
            <a:grpSpLocks/>
          </p:cNvGrpSpPr>
          <p:nvPr/>
        </p:nvGrpSpPr>
        <p:grpSpPr bwMode="auto">
          <a:xfrm>
            <a:off x="1697832" y="698501"/>
            <a:ext cx="688975" cy="688975"/>
            <a:chOff x="1350" y="686"/>
            <a:chExt cx="1132" cy="1132"/>
          </a:xfrm>
        </p:grpSpPr>
        <p:sp>
          <p:nvSpPr>
            <p:cNvPr id="41998" name="AutoShape 1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999" name="Picture 1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Text Box 19"/>
          <p:cNvSpPr txBox="1">
            <a:spLocks noChangeArrowheads="1"/>
          </p:cNvSpPr>
          <p:nvPr/>
        </p:nvSpPr>
        <p:spPr bwMode="auto">
          <a:xfrm>
            <a:off x="570707" y="876301"/>
            <a:ext cx="1057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claimant</a:t>
            </a:r>
          </a:p>
        </p:txBody>
      </p:sp>
      <p:sp>
        <p:nvSpPr>
          <p:cNvPr id="41996" name="AutoShape 20"/>
          <p:cNvSpPr>
            <a:spLocks noChangeArrowheads="1"/>
          </p:cNvSpPr>
          <p:nvPr/>
        </p:nvSpPr>
        <p:spPr bwMode="auto">
          <a:xfrm>
            <a:off x="2329657" y="887413"/>
            <a:ext cx="442912"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7" name="Rectangle 21"/>
          <p:cNvSpPr>
            <a:spLocks noChangeArrowheads="1"/>
          </p:cNvSpPr>
          <p:nvPr/>
        </p:nvSpPr>
        <p:spPr bwMode="auto">
          <a:xfrm>
            <a:off x="583407" y="584201"/>
            <a:ext cx="4198937" cy="9001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01" y="1387477"/>
            <a:ext cx="3511550" cy="27722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91" name="AutoShape 7"/>
          <p:cNvSpPr>
            <a:spLocks noChangeArrowheads="1"/>
          </p:cNvSpPr>
          <p:nvPr/>
        </p:nvSpPr>
        <p:spPr bwMode="auto">
          <a:xfrm>
            <a:off x="469901" y="3926871"/>
            <a:ext cx="3226968" cy="23288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2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275" y="2773615"/>
            <a:ext cx="4876800" cy="771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7"/>
          <p:cNvSpPr>
            <a:spLocks noChangeArrowheads="1"/>
          </p:cNvSpPr>
          <p:nvPr/>
        </p:nvSpPr>
        <p:spPr bwMode="auto">
          <a:xfrm>
            <a:off x="4534903" y="3042936"/>
            <a:ext cx="4447172" cy="23288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42" y="742986"/>
            <a:ext cx="6387666" cy="274309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type="title"/>
          </p:nvPr>
        </p:nvSpPr>
        <p:spPr/>
        <p:txBody>
          <a:bodyPr/>
          <a:lstStyle/>
          <a:p>
            <a:pPr eaLnBrk="1" hangingPunct="1"/>
            <a:r>
              <a:rPr lang="en-US" smtClean="0"/>
              <a:t>Entity role constraints in the UI (2)</a:t>
            </a:r>
          </a:p>
        </p:txBody>
      </p:sp>
      <p:sp>
        <p:nvSpPr>
          <p:cNvPr id="43011" name="Rectangle 4"/>
          <p:cNvSpPr>
            <a:spLocks noGrp="1" noChangeArrowheads="1"/>
          </p:cNvSpPr>
          <p:nvPr>
            <p:ph idx="1"/>
          </p:nvPr>
        </p:nvSpPr>
        <p:spPr>
          <a:xfrm>
            <a:off x="432593" y="5057731"/>
            <a:ext cx="6689510" cy="1192212"/>
          </a:xfrm>
        </p:spPr>
        <p:txBody>
          <a:bodyPr/>
          <a:lstStyle/>
          <a:p>
            <a:r>
              <a:rPr lang="en-US" dirty="0" smtClean="0"/>
              <a:t>If role is not allowed:</a:t>
            </a:r>
          </a:p>
          <a:p>
            <a:pPr lvl="1"/>
            <a:r>
              <a:rPr lang="en-US" dirty="0" smtClean="0"/>
              <a:t>Does not appear in dropdown once Related To entity is selected</a:t>
            </a:r>
          </a:p>
          <a:p>
            <a:endParaRPr lang="en-US" dirty="0" smtClean="0"/>
          </a:p>
        </p:txBody>
      </p:sp>
      <p:sp>
        <p:nvSpPr>
          <p:cNvPr id="43013" name="Text Box 5"/>
          <p:cNvSpPr txBox="1">
            <a:spLocks noChangeArrowheads="1"/>
          </p:cNvSpPr>
          <p:nvPr/>
        </p:nvSpPr>
        <p:spPr bwMode="auto">
          <a:xfrm>
            <a:off x="4783138" y="3802063"/>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3014" name="Group 6"/>
          <p:cNvGrpSpPr>
            <a:grpSpLocks/>
          </p:cNvGrpSpPr>
          <p:nvPr/>
        </p:nvGrpSpPr>
        <p:grpSpPr bwMode="auto">
          <a:xfrm>
            <a:off x="3060700" y="3730625"/>
            <a:ext cx="688975" cy="688975"/>
            <a:chOff x="1350" y="686"/>
            <a:chExt cx="1132" cy="1132"/>
          </a:xfrm>
        </p:grpSpPr>
        <p:sp>
          <p:nvSpPr>
            <p:cNvPr id="43030" name="AutoShape 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3031" name="Picture 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5" name="Text Box 9"/>
          <p:cNvSpPr txBox="1">
            <a:spLocks noChangeArrowheads="1"/>
          </p:cNvSpPr>
          <p:nvPr/>
        </p:nvSpPr>
        <p:spPr bwMode="auto">
          <a:xfrm>
            <a:off x="1965325" y="3929063"/>
            <a:ext cx="1025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claimant</a:t>
            </a:r>
          </a:p>
        </p:txBody>
      </p:sp>
      <p:sp>
        <p:nvSpPr>
          <p:cNvPr id="43016" name="Rectangle 10"/>
          <p:cNvSpPr>
            <a:spLocks noChangeArrowheads="1"/>
          </p:cNvSpPr>
          <p:nvPr/>
        </p:nvSpPr>
        <p:spPr bwMode="auto">
          <a:xfrm>
            <a:off x="1946275" y="3616325"/>
            <a:ext cx="4005263" cy="9001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3017" name="Group 11"/>
          <p:cNvGrpSpPr>
            <a:grpSpLocks/>
          </p:cNvGrpSpPr>
          <p:nvPr/>
        </p:nvGrpSpPr>
        <p:grpSpPr bwMode="auto">
          <a:xfrm>
            <a:off x="4090988" y="3716338"/>
            <a:ext cx="622300" cy="700087"/>
            <a:chOff x="2324" y="435"/>
            <a:chExt cx="933" cy="1052"/>
          </a:xfrm>
        </p:grpSpPr>
        <p:sp>
          <p:nvSpPr>
            <p:cNvPr id="43021" name="AutoShape 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022" name="Freeform 1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023" name="Freeform 1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024" name="Freeform 1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025" name="Group 16"/>
            <p:cNvGrpSpPr>
              <a:grpSpLocks/>
            </p:cNvGrpSpPr>
            <p:nvPr/>
          </p:nvGrpSpPr>
          <p:grpSpPr bwMode="auto">
            <a:xfrm>
              <a:off x="2889" y="957"/>
              <a:ext cx="348" cy="510"/>
              <a:chOff x="2784" y="3210"/>
              <a:chExt cx="523" cy="772"/>
            </a:xfrm>
          </p:grpSpPr>
          <p:sp>
            <p:nvSpPr>
              <p:cNvPr id="43026" name="AutoShape 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027" name="AutoShape 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028" name="AutoShape 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029" name="Oval 2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18" name="AutoShape 21"/>
          <p:cNvSpPr>
            <a:spLocks noChangeArrowheads="1"/>
          </p:cNvSpPr>
          <p:nvPr/>
        </p:nvSpPr>
        <p:spPr bwMode="auto">
          <a:xfrm>
            <a:off x="3692525" y="3919538"/>
            <a:ext cx="442913"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019" name="Text Box 22"/>
          <p:cNvSpPr txBox="1">
            <a:spLocks noChangeArrowheads="1"/>
          </p:cNvSpPr>
          <p:nvPr/>
        </p:nvSpPr>
        <p:spPr bwMode="auto">
          <a:xfrm>
            <a:off x="4166648" y="2970525"/>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(policy)</a:t>
            </a:r>
          </a:p>
        </p:txBody>
      </p:sp>
      <p:pic>
        <p:nvPicPr>
          <p:cNvPr id="10242" name="Picture 2" descr="C:\Users\trhoades\AppData\Local\Temp\SNAGHTML24055a9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613" y="982707"/>
            <a:ext cx="1575940" cy="5267236"/>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6" name="Line 6"/>
          <p:cNvSpPr>
            <a:spLocks noChangeShapeType="1"/>
          </p:cNvSpPr>
          <p:nvPr/>
        </p:nvSpPr>
        <p:spPr bwMode="auto">
          <a:xfrm flipH="1" flipV="1">
            <a:off x="6943508" y="3359887"/>
            <a:ext cx="348105" cy="289005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7"/>
          <p:cNvSpPr>
            <a:spLocks noChangeShapeType="1"/>
          </p:cNvSpPr>
          <p:nvPr/>
        </p:nvSpPr>
        <p:spPr bwMode="auto">
          <a:xfrm flipV="1">
            <a:off x="6943508" y="1180214"/>
            <a:ext cx="357188" cy="182571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8" name="AutoShape 12"/>
          <p:cNvSpPr>
            <a:spLocks noChangeArrowheads="1"/>
          </p:cNvSpPr>
          <p:nvPr/>
        </p:nvSpPr>
        <p:spPr bwMode="auto">
          <a:xfrm>
            <a:off x="5240338" y="2970525"/>
            <a:ext cx="1703170" cy="35746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 name="Text Box 22"/>
          <p:cNvSpPr txBox="1">
            <a:spLocks noChangeArrowheads="1"/>
          </p:cNvSpPr>
          <p:nvPr/>
        </p:nvSpPr>
        <p:spPr bwMode="auto">
          <a:xfrm>
            <a:off x="7291613" y="708070"/>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smtClean="0"/>
              <a:t>claimant</a:t>
            </a:r>
            <a:endParaRPr lang="en-US" sz="1800" dirty="0"/>
          </a:p>
        </p:txBody>
      </p:sp>
      <p:sp>
        <p:nvSpPr>
          <p:cNvPr id="30" name="AutoShape 18"/>
          <p:cNvSpPr>
            <a:spLocks noChangeArrowheads="1"/>
          </p:cNvSpPr>
          <p:nvPr/>
        </p:nvSpPr>
        <p:spPr bwMode="auto">
          <a:xfrm>
            <a:off x="7403308" y="179744"/>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4846638" y="196373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1" name="Line 3"/>
          <p:cNvSpPr>
            <a:spLocks noChangeShapeType="1"/>
          </p:cNvSpPr>
          <p:nvPr/>
        </p:nvSpPr>
        <p:spPr bwMode="auto">
          <a:xfrm>
            <a:off x="4284663" y="1985963"/>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2" name="Rectangle 4"/>
          <p:cNvSpPr>
            <a:spLocks noGrp="1" noChangeArrowheads="1"/>
          </p:cNvSpPr>
          <p:nvPr>
            <p:ph type="title"/>
          </p:nvPr>
        </p:nvSpPr>
        <p:spPr/>
        <p:txBody>
          <a:bodyPr/>
          <a:lstStyle/>
          <a:p>
            <a:pPr eaLnBrk="1" hangingPunct="1"/>
            <a:r>
              <a:rPr lang="en-US" smtClean="0"/>
              <a:t>Contacts</a:t>
            </a:r>
          </a:p>
        </p:txBody>
      </p:sp>
      <p:sp>
        <p:nvSpPr>
          <p:cNvPr id="7173" name="Rectangle 5"/>
          <p:cNvSpPr>
            <a:spLocks noGrp="1" noChangeArrowheads="1"/>
          </p:cNvSpPr>
          <p:nvPr>
            <p:ph idx="1"/>
          </p:nvPr>
        </p:nvSpPr>
        <p:spPr>
          <a:xfrm>
            <a:off x="519113" y="4465638"/>
            <a:ext cx="8318500" cy="1924050"/>
          </a:xfrm>
        </p:spPr>
        <p:txBody>
          <a:bodyPr/>
          <a:lstStyle/>
          <a:p>
            <a:r>
              <a:rPr lang="en-US" dirty="0" smtClean="0"/>
              <a:t>A contact is a person, organization, or venue which is related to the claim, such as...</a:t>
            </a:r>
          </a:p>
          <a:p>
            <a:pPr lvl="1"/>
            <a:r>
              <a:rPr lang="en-US" dirty="0" smtClean="0"/>
              <a:t>Someone who suffered a loss</a:t>
            </a:r>
          </a:p>
          <a:p>
            <a:pPr lvl="1"/>
            <a:r>
              <a:rPr lang="en-US" dirty="0" smtClean="0"/>
              <a:t>Some company or vendor which repaired a damaged asset</a:t>
            </a:r>
          </a:p>
          <a:p>
            <a:pPr lvl="1"/>
            <a:r>
              <a:rPr lang="en-US" dirty="0" smtClean="0"/>
              <a:t>Some place where disputes were resolved</a:t>
            </a:r>
          </a:p>
        </p:txBody>
      </p:sp>
      <p:sp>
        <p:nvSpPr>
          <p:cNvPr id="7174" name="Text Box 6"/>
          <p:cNvSpPr txBox="1">
            <a:spLocks noChangeArrowheads="1"/>
          </p:cNvSpPr>
          <p:nvPr/>
        </p:nvSpPr>
        <p:spPr bwMode="auto">
          <a:xfrm>
            <a:off x="76200" y="3446463"/>
            <a:ext cx="1352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a:solidFill>
                  <a:schemeClr val="bg1"/>
                </a:solidFill>
              </a:rPr>
              <a:t>Claimant</a:t>
            </a:r>
          </a:p>
        </p:txBody>
      </p:sp>
      <p:sp>
        <p:nvSpPr>
          <p:cNvPr id="7175" name="Text Box 7"/>
          <p:cNvSpPr txBox="1">
            <a:spLocks noChangeArrowheads="1"/>
          </p:cNvSpPr>
          <p:nvPr/>
        </p:nvSpPr>
        <p:spPr bwMode="auto">
          <a:xfrm>
            <a:off x="3894138" y="501650"/>
            <a:ext cx="1300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sp>
        <p:nvSpPr>
          <p:cNvPr id="7176" name="Line 8"/>
          <p:cNvSpPr>
            <a:spLocks noChangeShapeType="1"/>
          </p:cNvSpPr>
          <p:nvPr/>
        </p:nvSpPr>
        <p:spPr bwMode="auto">
          <a:xfrm>
            <a:off x="1108075" y="1970088"/>
            <a:ext cx="6664325"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9"/>
          <p:cNvSpPr>
            <a:spLocks noChangeShapeType="1"/>
          </p:cNvSpPr>
          <p:nvPr/>
        </p:nvSpPr>
        <p:spPr bwMode="auto">
          <a:xfrm>
            <a:off x="4543425" y="1408113"/>
            <a:ext cx="0" cy="56515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8" name="Line 10"/>
          <p:cNvSpPr>
            <a:spLocks noChangeShapeType="1"/>
          </p:cNvSpPr>
          <p:nvPr/>
        </p:nvSpPr>
        <p:spPr bwMode="auto">
          <a:xfrm>
            <a:off x="1978025" y="197008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9" name="AutoShape 11"/>
          <p:cNvSpPr>
            <a:spLocks noChangeArrowheads="1"/>
          </p:cNvSpPr>
          <p:nvPr/>
        </p:nvSpPr>
        <p:spPr bwMode="auto">
          <a:xfrm>
            <a:off x="4052888" y="8461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7180" name="Line 12"/>
          <p:cNvSpPr>
            <a:spLocks noChangeShapeType="1"/>
          </p:cNvSpPr>
          <p:nvPr/>
        </p:nvSpPr>
        <p:spPr bwMode="auto">
          <a:xfrm flipV="1">
            <a:off x="1089025"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1" name="Group 13"/>
          <p:cNvGrpSpPr>
            <a:grpSpLocks/>
          </p:cNvGrpSpPr>
          <p:nvPr/>
        </p:nvGrpSpPr>
        <p:grpSpPr bwMode="auto">
          <a:xfrm>
            <a:off x="592138" y="2436813"/>
            <a:ext cx="984250" cy="984250"/>
            <a:chOff x="1350" y="686"/>
            <a:chExt cx="1132" cy="1132"/>
          </a:xfrm>
        </p:grpSpPr>
        <p:sp>
          <p:nvSpPr>
            <p:cNvPr id="7246"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47"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2" name="Text Box 16"/>
          <p:cNvSpPr txBox="1">
            <a:spLocks noChangeArrowheads="1"/>
          </p:cNvSpPr>
          <p:nvPr/>
        </p:nvSpPr>
        <p:spPr bwMode="auto">
          <a:xfrm>
            <a:off x="2943225" y="3460750"/>
            <a:ext cx="1708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a:solidFill>
                  <a:schemeClr val="bg1"/>
                </a:solidFill>
              </a:rPr>
              <a:t>Auto Repair</a:t>
            </a:r>
            <a:br>
              <a:rPr lang="en-US">
                <a:solidFill>
                  <a:schemeClr val="bg1"/>
                </a:solidFill>
              </a:rPr>
            </a:br>
            <a:r>
              <a:rPr lang="en-US">
                <a:solidFill>
                  <a:schemeClr val="bg1"/>
                </a:solidFill>
              </a:rPr>
              <a:t>Shop</a:t>
            </a:r>
          </a:p>
        </p:txBody>
      </p:sp>
      <p:sp>
        <p:nvSpPr>
          <p:cNvPr id="7183" name="Text Box 17"/>
          <p:cNvSpPr txBox="1">
            <a:spLocks noChangeArrowheads="1"/>
          </p:cNvSpPr>
          <p:nvPr/>
        </p:nvSpPr>
        <p:spPr bwMode="auto">
          <a:xfrm>
            <a:off x="6892925"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Court</a:t>
            </a:r>
          </a:p>
        </p:txBody>
      </p:sp>
      <p:grpSp>
        <p:nvGrpSpPr>
          <p:cNvPr id="7184" name="Group 18"/>
          <p:cNvGrpSpPr>
            <a:grpSpLocks/>
          </p:cNvGrpSpPr>
          <p:nvPr/>
        </p:nvGrpSpPr>
        <p:grpSpPr bwMode="auto">
          <a:xfrm>
            <a:off x="3371850" y="2357438"/>
            <a:ext cx="1217613" cy="809625"/>
            <a:chOff x="2496" y="1641"/>
            <a:chExt cx="767" cy="510"/>
          </a:xfrm>
        </p:grpSpPr>
        <p:sp>
          <p:nvSpPr>
            <p:cNvPr id="724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24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4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4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7185" name="Group 23"/>
          <p:cNvGrpSpPr>
            <a:grpSpLocks/>
          </p:cNvGrpSpPr>
          <p:nvPr/>
        </p:nvGrpSpPr>
        <p:grpSpPr bwMode="auto">
          <a:xfrm>
            <a:off x="4781550" y="2370138"/>
            <a:ext cx="1217613" cy="809625"/>
            <a:chOff x="2496" y="1641"/>
            <a:chExt cx="767" cy="510"/>
          </a:xfrm>
        </p:grpSpPr>
        <p:sp>
          <p:nvSpPr>
            <p:cNvPr id="7238" name="AutoShape 24"/>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239" name="Rectangle 25"/>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40" name="Rectangle 26"/>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41" name="Rectangle 27"/>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sp>
        <p:nvSpPr>
          <p:cNvPr id="7186" name="Text Box 28"/>
          <p:cNvSpPr txBox="1">
            <a:spLocks noChangeArrowheads="1"/>
          </p:cNvSpPr>
          <p:nvPr/>
        </p:nvSpPr>
        <p:spPr bwMode="auto">
          <a:xfrm>
            <a:off x="4848225"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a:solidFill>
                  <a:schemeClr val="bg1"/>
                </a:solidFill>
              </a:rPr>
              <a:t>Hospital</a:t>
            </a:r>
          </a:p>
        </p:txBody>
      </p:sp>
      <p:grpSp>
        <p:nvGrpSpPr>
          <p:cNvPr id="7187" name="Group 29"/>
          <p:cNvGrpSpPr>
            <a:grpSpLocks/>
          </p:cNvGrpSpPr>
          <p:nvPr/>
        </p:nvGrpSpPr>
        <p:grpSpPr bwMode="auto">
          <a:xfrm>
            <a:off x="3608388" y="2760663"/>
            <a:ext cx="1150937" cy="708025"/>
            <a:chOff x="2943" y="3239"/>
            <a:chExt cx="725" cy="446"/>
          </a:xfrm>
        </p:grpSpPr>
        <p:sp>
          <p:nvSpPr>
            <p:cNvPr id="722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1 w 1140"/>
                <a:gd name="T37" fmla="*/ 1 h 526"/>
                <a:gd name="T38" fmla="*/ 1 w 1140"/>
                <a:gd name="T39" fmla="*/ 1 h 526"/>
                <a:gd name="T40" fmla="*/ 1 w 1140"/>
                <a:gd name="T41" fmla="*/ 1 h 526"/>
                <a:gd name="T42" fmla="*/ 1 w 1140"/>
                <a:gd name="T43" fmla="*/ 1 h 526"/>
                <a:gd name="T44" fmla="*/ 1 w 1140"/>
                <a:gd name="T45" fmla="*/ 1 h 526"/>
                <a:gd name="T46" fmla="*/ 1 w 1140"/>
                <a:gd name="T47" fmla="*/ 1 h 526"/>
                <a:gd name="T48" fmla="*/ 1 w 1140"/>
                <a:gd name="T49" fmla="*/ 1 h 526"/>
                <a:gd name="T50" fmla="*/ 1 w 1140"/>
                <a:gd name="T51" fmla="*/ 1 h 526"/>
                <a:gd name="T52" fmla="*/ 1 w 1140"/>
                <a:gd name="T53" fmla="*/ 1 h 526"/>
                <a:gd name="T54" fmla="*/ 1 w 1140"/>
                <a:gd name="T55" fmla="*/ 1 h 526"/>
                <a:gd name="T56" fmla="*/ 1 w 1140"/>
                <a:gd name="T57" fmla="*/ 1 h 526"/>
                <a:gd name="T58" fmla="*/ 1 w 1140"/>
                <a:gd name="T59" fmla="*/ 1 h 526"/>
                <a:gd name="T60" fmla="*/ 1 w 1140"/>
                <a:gd name="T61" fmla="*/ 1 h 526"/>
                <a:gd name="T62" fmla="*/ 1 w 1140"/>
                <a:gd name="T63" fmla="*/ 1 h 526"/>
                <a:gd name="T64" fmla="*/ 1 w 1140"/>
                <a:gd name="T65" fmla="*/ 1 h 526"/>
                <a:gd name="T66" fmla="*/ 1 w 1140"/>
                <a:gd name="T67" fmla="*/ 1 h 526"/>
                <a:gd name="T68" fmla="*/ 1 w 1140"/>
                <a:gd name="T69" fmla="*/ 1 h 526"/>
                <a:gd name="T70" fmla="*/ 1 w 1140"/>
                <a:gd name="T71" fmla="*/ 1 h 526"/>
                <a:gd name="T72" fmla="*/ 1 w 1140"/>
                <a:gd name="T73" fmla="*/ 1 h 526"/>
                <a:gd name="T74" fmla="*/ 1 w 1140"/>
                <a:gd name="T75" fmla="*/ 1 h 526"/>
                <a:gd name="T76" fmla="*/ 1 w 1140"/>
                <a:gd name="T77" fmla="*/ 1 h 526"/>
                <a:gd name="T78" fmla="*/ 1 w 1140"/>
                <a:gd name="T79" fmla="*/ 1 h 526"/>
                <a:gd name="T80" fmla="*/ 1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22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22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22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2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723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23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23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88" name="Group 48"/>
          <p:cNvGrpSpPr>
            <a:grpSpLocks/>
          </p:cNvGrpSpPr>
          <p:nvPr/>
        </p:nvGrpSpPr>
        <p:grpSpPr bwMode="auto">
          <a:xfrm>
            <a:off x="5313363" y="2676525"/>
            <a:ext cx="622300" cy="792163"/>
            <a:chOff x="2900" y="2726"/>
            <a:chExt cx="505" cy="642"/>
          </a:xfrm>
        </p:grpSpPr>
        <p:sp>
          <p:nvSpPr>
            <p:cNvPr id="7215" name="Oval 4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216" name="Freeform 5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217" name="Freeform 51"/>
            <p:cNvSpPr>
              <a:spLocks/>
            </p:cNvSpPr>
            <p:nvPr/>
          </p:nvSpPr>
          <p:spPr bwMode="auto">
            <a:xfrm>
              <a:off x="2900" y="3068"/>
              <a:ext cx="409" cy="264"/>
            </a:xfrm>
            <a:custGeom>
              <a:avLst/>
              <a:gdLst>
                <a:gd name="T0" fmla="*/ 1 w 559"/>
                <a:gd name="T1" fmla="*/ 1 h 434"/>
                <a:gd name="T2" fmla="*/ 1 w 559"/>
                <a:gd name="T3" fmla="*/ 0 h 434"/>
                <a:gd name="T4" fmla="*/ 1 w 559"/>
                <a:gd name="T5" fmla="*/ 1 h 434"/>
                <a:gd name="T6" fmla="*/ 3 w 559"/>
                <a:gd name="T7" fmla="*/ 1 h 434"/>
                <a:gd name="T8" fmla="*/ 4 w 559"/>
                <a:gd name="T9" fmla="*/ 1 h 434"/>
                <a:gd name="T10" fmla="*/ 4 w 559"/>
                <a:gd name="T11" fmla="*/ 1 h 434"/>
                <a:gd name="T12" fmla="*/ 4 w 559"/>
                <a:gd name="T13" fmla="*/ 1 h 434"/>
                <a:gd name="T14" fmla="*/ 3 w 559"/>
                <a:gd name="T15" fmla="*/ 1 h 434"/>
                <a:gd name="T16" fmla="*/ 1 w 559"/>
                <a:gd name="T17" fmla="*/ 1 h 434"/>
                <a:gd name="T18" fmla="*/ 1 w 559"/>
                <a:gd name="T19" fmla="*/ 1 h 434"/>
                <a:gd name="T20" fmla="*/ 1 w 559"/>
                <a:gd name="T21" fmla="*/ 1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7218" name="Freeform 52"/>
            <p:cNvSpPr>
              <a:spLocks/>
            </p:cNvSpPr>
            <p:nvPr/>
          </p:nvSpPr>
          <p:spPr bwMode="auto">
            <a:xfrm>
              <a:off x="3022" y="2996"/>
              <a:ext cx="219" cy="331"/>
            </a:xfrm>
            <a:custGeom>
              <a:avLst/>
              <a:gdLst>
                <a:gd name="T0" fmla="*/ 1 w 300"/>
                <a:gd name="T1" fmla="*/ 0 h 543"/>
                <a:gd name="T2" fmla="*/ 0 w 300"/>
                <a:gd name="T3" fmla="*/ 1 h 543"/>
                <a:gd name="T4" fmla="*/ 1 w 300"/>
                <a:gd name="T5" fmla="*/ 1 h 543"/>
                <a:gd name="T6" fmla="*/ 2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7219" name="Line 5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89" name="Line 54"/>
          <p:cNvSpPr>
            <a:spLocks noChangeShapeType="1"/>
          </p:cNvSpPr>
          <p:nvPr/>
        </p:nvSpPr>
        <p:spPr bwMode="auto">
          <a:xfrm flipV="1">
            <a:off x="7759700"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90" name="Group 55"/>
          <p:cNvGrpSpPr>
            <a:grpSpLocks/>
          </p:cNvGrpSpPr>
          <p:nvPr/>
        </p:nvGrpSpPr>
        <p:grpSpPr bwMode="auto">
          <a:xfrm>
            <a:off x="7175500" y="2295525"/>
            <a:ext cx="1152525" cy="1131888"/>
            <a:chOff x="4460" y="1398"/>
            <a:chExt cx="826" cy="811"/>
          </a:xfrm>
        </p:grpSpPr>
        <p:sp>
          <p:nvSpPr>
            <p:cNvPr id="7203" name="Freeform 56"/>
            <p:cNvSpPr>
              <a:spLocks/>
            </p:cNvSpPr>
            <p:nvPr/>
          </p:nvSpPr>
          <p:spPr bwMode="auto">
            <a:xfrm>
              <a:off x="4460" y="1398"/>
              <a:ext cx="826" cy="811"/>
            </a:xfrm>
            <a:custGeom>
              <a:avLst/>
              <a:gdLst>
                <a:gd name="T0" fmla="*/ 2083 w 772"/>
                <a:gd name="T1" fmla="*/ 1933 h 758"/>
                <a:gd name="T2" fmla="*/ 2083 w 772"/>
                <a:gd name="T3" fmla="*/ 1739 h 758"/>
                <a:gd name="T4" fmla="*/ 1992 w 772"/>
                <a:gd name="T5" fmla="*/ 1739 h 758"/>
                <a:gd name="T6" fmla="*/ 1992 w 772"/>
                <a:gd name="T7" fmla="*/ 804 h 758"/>
                <a:gd name="T8" fmla="*/ 2083 w 772"/>
                <a:gd name="T9" fmla="*/ 804 h 758"/>
                <a:gd name="T10" fmla="*/ 2083 w 772"/>
                <a:gd name="T11" fmla="*/ 600 h 758"/>
                <a:gd name="T12" fmla="*/ 2248 w 772"/>
                <a:gd name="T13" fmla="*/ 600 h 758"/>
                <a:gd name="T14" fmla="*/ 2260 w 772"/>
                <a:gd name="T15" fmla="*/ 542 h 758"/>
                <a:gd name="T16" fmla="*/ 1156 w 772"/>
                <a:gd name="T17" fmla="*/ 0 h 758"/>
                <a:gd name="T18" fmla="*/ 30 w 772"/>
                <a:gd name="T19" fmla="*/ 542 h 758"/>
                <a:gd name="T20" fmla="*/ 45 w 772"/>
                <a:gd name="T21" fmla="*/ 600 h 758"/>
                <a:gd name="T22" fmla="*/ 229 w 772"/>
                <a:gd name="T23" fmla="*/ 600 h 758"/>
                <a:gd name="T24" fmla="*/ 229 w 772"/>
                <a:gd name="T25" fmla="*/ 804 h 758"/>
                <a:gd name="T26" fmla="*/ 343 w 772"/>
                <a:gd name="T27" fmla="*/ 804 h 758"/>
                <a:gd name="T28" fmla="*/ 343 w 772"/>
                <a:gd name="T29" fmla="*/ 1739 h 758"/>
                <a:gd name="T30" fmla="*/ 229 w 772"/>
                <a:gd name="T31" fmla="*/ 1739 h 758"/>
                <a:gd name="T32" fmla="*/ 229 w 772"/>
                <a:gd name="T33" fmla="*/ 1933 h 758"/>
                <a:gd name="T34" fmla="*/ 0 w 772"/>
                <a:gd name="T35" fmla="*/ 1933 h 758"/>
                <a:gd name="T36" fmla="*/ 0 w 772"/>
                <a:gd name="T37" fmla="*/ 2237 h 758"/>
                <a:gd name="T38" fmla="*/ 2279 w 772"/>
                <a:gd name="T39" fmla="*/ 2237 h 758"/>
                <a:gd name="T40" fmla="*/ 2279 w 772"/>
                <a:gd name="T41" fmla="*/ 1933 h 758"/>
                <a:gd name="T42" fmla="*/ 2083 w 772"/>
                <a:gd name="T43" fmla="*/ 1933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CC9900"/>
            </a:solidFill>
            <a:ln w="12700">
              <a:solidFill>
                <a:schemeClr val="bg1"/>
              </a:solidFill>
              <a:round/>
              <a:headEnd/>
              <a:tailEnd/>
            </a:ln>
          </p:spPr>
          <p:txBody>
            <a:bodyPr wrap="none" anchor="ctr"/>
            <a:lstStyle/>
            <a:p>
              <a:endParaRPr lang="en-US"/>
            </a:p>
          </p:txBody>
        </p:sp>
        <p:sp>
          <p:nvSpPr>
            <p:cNvPr id="7204" name="Rectangle 57"/>
            <p:cNvSpPr>
              <a:spLocks noChangeArrowheads="1"/>
            </p:cNvSpPr>
            <p:nvPr/>
          </p:nvSpPr>
          <p:spPr bwMode="auto">
            <a:xfrm>
              <a:off x="4569"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05" name="Rectangle 58"/>
            <p:cNvSpPr>
              <a:spLocks noChangeArrowheads="1"/>
            </p:cNvSpPr>
            <p:nvPr/>
          </p:nvSpPr>
          <p:spPr bwMode="auto">
            <a:xfrm>
              <a:off x="5069" y="1689"/>
              <a:ext cx="88"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06" name="Rectangle 59"/>
            <p:cNvSpPr>
              <a:spLocks noChangeArrowheads="1"/>
            </p:cNvSpPr>
            <p:nvPr/>
          </p:nvSpPr>
          <p:spPr bwMode="auto">
            <a:xfrm>
              <a:off x="5027" y="2055"/>
              <a:ext cx="164" cy="34"/>
            </a:xfrm>
            <a:prstGeom prst="rect">
              <a:avLst/>
            </a:prstGeom>
            <a:solidFill>
              <a:srgbClr val="FFCC99"/>
            </a:solidFill>
            <a:ln w="9525" algn="ctr">
              <a:solidFill>
                <a:schemeClr val="bg1"/>
              </a:solidFill>
              <a:miter lim="800000"/>
              <a:headEnd/>
              <a:tailEnd/>
            </a:ln>
          </p:spPr>
          <p:txBody>
            <a:bodyPr/>
            <a:lstStyle/>
            <a:p>
              <a:endParaRPr lang="en-US"/>
            </a:p>
          </p:txBody>
        </p:sp>
        <p:sp>
          <p:nvSpPr>
            <p:cNvPr id="7207" name="Rectangle 60"/>
            <p:cNvSpPr>
              <a:spLocks noChangeArrowheads="1"/>
            </p:cNvSpPr>
            <p:nvPr/>
          </p:nvSpPr>
          <p:spPr bwMode="auto">
            <a:xfrm>
              <a:off x="4611" y="1689"/>
              <a:ext cx="86"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08" name="Rectangle 61"/>
            <p:cNvSpPr>
              <a:spLocks noChangeArrowheads="1"/>
            </p:cNvSpPr>
            <p:nvPr/>
          </p:nvSpPr>
          <p:spPr bwMode="auto">
            <a:xfrm>
              <a:off x="4569" y="2055"/>
              <a:ext cx="162" cy="34"/>
            </a:xfrm>
            <a:prstGeom prst="rect">
              <a:avLst/>
            </a:prstGeom>
            <a:solidFill>
              <a:srgbClr val="FFCC99"/>
            </a:solidFill>
            <a:ln w="9525" algn="ctr">
              <a:solidFill>
                <a:schemeClr val="bg1"/>
              </a:solidFill>
              <a:miter lim="800000"/>
              <a:headEnd/>
              <a:tailEnd/>
            </a:ln>
          </p:spPr>
          <p:txBody>
            <a:bodyPr/>
            <a:lstStyle/>
            <a:p>
              <a:endParaRPr lang="en-US"/>
            </a:p>
          </p:txBody>
        </p:sp>
        <p:sp>
          <p:nvSpPr>
            <p:cNvPr id="7209" name="Rectangle 62"/>
            <p:cNvSpPr>
              <a:spLocks noChangeArrowheads="1"/>
            </p:cNvSpPr>
            <p:nvPr/>
          </p:nvSpPr>
          <p:spPr bwMode="auto">
            <a:xfrm>
              <a:off x="4486" y="2125"/>
              <a:ext cx="774" cy="58"/>
            </a:xfrm>
            <a:prstGeom prst="rect">
              <a:avLst/>
            </a:prstGeom>
            <a:solidFill>
              <a:srgbClr val="FFCC99"/>
            </a:solidFill>
            <a:ln w="9525" algn="ctr">
              <a:solidFill>
                <a:schemeClr val="bg1"/>
              </a:solidFill>
              <a:miter lim="800000"/>
              <a:headEnd/>
              <a:tailEnd/>
            </a:ln>
          </p:spPr>
          <p:txBody>
            <a:bodyPr/>
            <a:lstStyle/>
            <a:p>
              <a:endParaRPr lang="en-US"/>
            </a:p>
          </p:txBody>
        </p:sp>
        <p:sp>
          <p:nvSpPr>
            <p:cNvPr id="7210" name="Rectangle 63"/>
            <p:cNvSpPr>
              <a:spLocks noChangeArrowheads="1"/>
            </p:cNvSpPr>
            <p:nvPr/>
          </p:nvSpPr>
          <p:spPr bwMode="auto">
            <a:xfrm>
              <a:off x="5027" y="1628"/>
              <a:ext cx="164"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11" name="Freeform 64"/>
            <p:cNvSpPr>
              <a:spLocks/>
            </p:cNvSpPr>
            <p:nvPr/>
          </p:nvSpPr>
          <p:spPr bwMode="auto">
            <a:xfrm>
              <a:off x="4533" y="1426"/>
              <a:ext cx="688" cy="166"/>
            </a:xfrm>
            <a:custGeom>
              <a:avLst/>
              <a:gdLst>
                <a:gd name="T0" fmla="*/ 1898 w 643"/>
                <a:gd name="T1" fmla="*/ 426 h 156"/>
                <a:gd name="T2" fmla="*/ 0 w 643"/>
                <a:gd name="T3" fmla="*/ 426 h 156"/>
                <a:gd name="T4" fmla="*/ 959 w 643"/>
                <a:gd name="T5" fmla="*/ 0 h 156"/>
                <a:gd name="T6" fmla="*/ 1898 w 643"/>
                <a:gd name="T7" fmla="*/ 42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FFCC99"/>
            </a:solidFill>
            <a:ln w="9525">
              <a:solidFill>
                <a:schemeClr val="bg1"/>
              </a:solidFill>
              <a:round/>
              <a:headEnd/>
              <a:tailEnd/>
            </a:ln>
          </p:spPr>
          <p:txBody>
            <a:bodyPr/>
            <a:lstStyle/>
            <a:p>
              <a:endParaRPr lang="en-US"/>
            </a:p>
          </p:txBody>
        </p:sp>
        <p:sp>
          <p:nvSpPr>
            <p:cNvPr id="7212" name="Rectangle 65"/>
            <p:cNvSpPr>
              <a:spLocks noChangeArrowheads="1"/>
            </p:cNvSpPr>
            <p:nvPr/>
          </p:nvSpPr>
          <p:spPr bwMode="auto">
            <a:xfrm>
              <a:off x="4788"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13" name="Rectangle 66"/>
            <p:cNvSpPr>
              <a:spLocks noChangeArrowheads="1"/>
            </p:cNvSpPr>
            <p:nvPr/>
          </p:nvSpPr>
          <p:spPr bwMode="auto">
            <a:xfrm>
              <a:off x="4830" y="1689"/>
              <a:ext cx="87"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14" name="Rectangle 67"/>
            <p:cNvSpPr>
              <a:spLocks noChangeArrowheads="1"/>
            </p:cNvSpPr>
            <p:nvPr/>
          </p:nvSpPr>
          <p:spPr bwMode="auto">
            <a:xfrm>
              <a:off x="4788" y="2055"/>
              <a:ext cx="162" cy="34"/>
            </a:xfrm>
            <a:prstGeom prst="rect">
              <a:avLst/>
            </a:prstGeom>
            <a:solidFill>
              <a:srgbClr val="FFCC99"/>
            </a:solidFill>
            <a:ln w="9525" algn="ctr">
              <a:solidFill>
                <a:schemeClr val="bg1"/>
              </a:solidFill>
              <a:miter lim="800000"/>
              <a:headEnd/>
              <a:tailEnd/>
            </a:ln>
          </p:spPr>
          <p:txBody>
            <a:bodyPr/>
            <a:lstStyle/>
            <a:p>
              <a:endParaRPr lang="en-US"/>
            </a:p>
          </p:txBody>
        </p:sp>
      </p:grpSp>
      <p:grpSp>
        <p:nvGrpSpPr>
          <p:cNvPr id="7191" name="Group 68"/>
          <p:cNvGrpSpPr>
            <a:grpSpLocks/>
          </p:cNvGrpSpPr>
          <p:nvPr/>
        </p:nvGrpSpPr>
        <p:grpSpPr bwMode="auto">
          <a:xfrm>
            <a:off x="1443038" y="2409825"/>
            <a:ext cx="1441450" cy="1341438"/>
            <a:chOff x="1485" y="1518"/>
            <a:chExt cx="908" cy="845"/>
          </a:xfrm>
        </p:grpSpPr>
        <p:sp>
          <p:nvSpPr>
            <p:cNvPr id="7197" name="Text Box 69"/>
            <p:cNvSpPr txBox="1">
              <a:spLocks noChangeArrowheads="1"/>
            </p:cNvSpPr>
            <p:nvPr/>
          </p:nvSpPr>
          <p:spPr bwMode="auto">
            <a:xfrm>
              <a:off x="1574" y="2171"/>
              <a:ext cx="8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a:solidFill>
                    <a:schemeClr val="bg1"/>
                  </a:solidFill>
                </a:rPr>
                <a:t>Reporter</a:t>
              </a:r>
            </a:p>
          </p:txBody>
        </p:sp>
        <p:grpSp>
          <p:nvGrpSpPr>
            <p:cNvPr id="7198" name="Group 70"/>
            <p:cNvGrpSpPr>
              <a:grpSpLocks/>
            </p:cNvGrpSpPr>
            <p:nvPr/>
          </p:nvGrpSpPr>
          <p:grpSpPr bwMode="auto">
            <a:xfrm>
              <a:off x="1485" y="1518"/>
              <a:ext cx="756" cy="685"/>
              <a:chOff x="2780" y="1585"/>
              <a:chExt cx="668" cy="605"/>
            </a:xfrm>
          </p:grpSpPr>
          <p:sp>
            <p:nvSpPr>
              <p:cNvPr id="7199" name="AutoShape 71"/>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solidFill>
                    <a:schemeClr val="bg1"/>
                  </a:solidFill>
                </a:endParaRPr>
              </a:p>
            </p:txBody>
          </p:sp>
          <p:grpSp>
            <p:nvGrpSpPr>
              <p:cNvPr id="7200" name="Group 72"/>
              <p:cNvGrpSpPr>
                <a:grpSpLocks/>
              </p:cNvGrpSpPr>
              <p:nvPr/>
            </p:nvGrpSpPr>
            <p:grpSpPr bwMode="auto">
              <a:xfrm flipH="1">
                <a:off x="3089" y="1738"/>
                <a:ext cx="359" cy="452"/>
                <a:chOff x="4325" y="1984"/>
                <a:chExt cx="359" cy="452"/>
              </a:xfrm>
            </p:grpSpPr>
            <p:sp>
              <p:nvSpPr>
                <p:cNvPr id="7201" name="Freeform 73"/>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2" name="Freeform 74"/>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7192" name="Group 75"/>
          <p:cNvGrpSpPr>
            <a:grpSpLocks/>
          </p:cNvGrpSpPr>
          <p:nvPr/>
        </p:nvGrpSpPr>
        <p:grpSpPr bwMode="auto">
          <a:xfrm>
            <a:off x="7723188" y="2897188"/>
            <a:ext cx="723900" cy="468312"/>
            <a:chOff x="2657" y="3160"/>
            <a:chExt cx="670" cy="433"/>
          </a:xfrm>
        </p:grpSpPr>
        <p:sp>
          <p:nvSpPr>
            <p:cNvPr id="7193" name="Freeform 76"/>
            <p:cNvSpPr>
              <a:spLocks/>
            </p:cNvSpPr>
            <p:nvPr/>
          </p:nvSpPr>
          <p:spPr bwMode="auto">
            <a:xfrm>
              <a:off x="2787" y="3160"/>
              <a:ext cx="249" cy="123"/>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77"/>
            <p:cNvSpPr>
              <a:spLocks/>
            </p:cNvSpPr>
            <p:nvPr/>
          </p:nvSpPr>
          <p:spPr bwMode="auto">
            <a:xfrm>
              <a:off x="2657" y="3468"/>
              <a:ext cx="249" cy="125"/>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78"/>
            <p:cNvSpPr>
              <a:spLocks/>
            </p:cNvSpPr>
            <p:nvPr/>
          </p:nvSpPr>
          <p:spPr bwMode="auto">
            <a:xfrm>
              <a:off x="2697" y="3226"/>
              <a:ext cx="298" cy="299"/>
            </a:xfrm>
            <a:custGeom>
              <a:avLst/>
              <a:gdLst>
                <a:gd name="T0" fmla="*/ 0 w 650"/>
                <a:gd name="T1" fmla="*/ 0 h 650"/>
                <a:gd name="T2" fmla="*/ 0 w 650"/>
                <a:gd name="T3" fmla="*/ 0 h 650"/>
                <a:gd name="T4" fmla="*/ 0 w 650"/>
                <a:gd name="T5" fmla="*/ 0 h 650"/>
                <a:gd name="T6" fmla="*/ 0 w 650"/>
                <a:gd name="T7" fmla="*/ 0 h 650"/>
                <a:gd name="T8" fmla="*/ 0 w 650"/>
                <a:gd name="T9" fmla="*/ 0 h 650"/>
                <a:gd name="T10" fmla="*/ 0 w 650"/>
                <a:gd name="T11" fmla="*/ 0 h 650"/>
                <a:gd name="T12" fmla="*/ 0 w 650"/>
                <a:gd name="T13" fmla="*/ 0 h 650"/>
                <a:gd name="T14" fmla="*/ 0 w 650"/>
                <a:gd name="T15" fmla="*/ 0 h 650"/>
                <a:gd name="T16" fmla="*/ 0 w 650"/>
                <a:gd name="T17" fmla="*/ 0 h 650"/>
                <a:gd name="T18" fmla="*/ 0 w 650"/>
                <a:gd name="T19" fmla="*/ 0 h 650"/>
                <a:gd name="T20" fmla="*/ 0 w 650"/>
                <a:gd name="T21" fmla="*/ 0 h 650"/>
                <a:gd name="T22" fmla="*/ 0 w 650"/>
                <a:gd name="T23" fmla="*/ 0 h 650"/>
                <a:gd name="T24" fmla="*/ 0 w 650"/>
                <a:gd name="T25" fmla="*/ 0 h 650"/>
                <a:gd name="T26" fmla="*/ 0 w 650"/>
                <a:gd name="T27" fmla="*/ 0 h 650"/>
                <a:gd name="T28" fmla="*/ 0 w 650"/>
                <a:gd name="T29" fmla="*/ 0 h 650"/>
                <a:gd name="T30" fmla="*/ 0 w 650"/>
                <a:gd name="T31" fmla="*/ 0 h 650"/>
                <a:gd name="T32" fmla="*/ 0 w 650"/>
                <a:gd name="T33" fmla="*/ 0 h 650"/>
                <a:gd name="T34" fmla="*/ 0 w 650"/>
                <a:gd name="T35" fmla="*/ 0 h 650"/>
                <a:gd name="T36" fmla="*/ 0 w 650"/>
                <a:gd name="T37" fmla="*/ 0 h 650"/>
                <a:gd name="T38" fmla="*/ 0 w 650"/>
                <a:gd name="T39" fmla="*/ 0 h 650"/>
                <a:gd name="T40" fmla="*/ 0 w 650"/>
                <a:gd name="T41" fmla="*/ 0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Freeform 79"/>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097338" y="1211263"/>
            <a:ext cx="841375" cy="576262"/>
            <a:chOff x="463" y="1743"/>
            <a:chExt cx="1186" cy="813"/>
          </a:xfrm>
        </p:grpSpPr>
        <p:sp>
          <p:nvSpPr>
            <p:cNvPr id="44049" name="Freeform 3"/>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0" name="Freeform 4"/>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1" name="AutoShape 5"/>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4052" name="AutoShape 6"/>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4053" name="Freeform 7"/>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4054" name="Freeform 8"/>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4055" name="Freeform 9"/>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4056" name="Freeform 10"/>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7" name="Freeform 11"/>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8" name="Freeform 12"/>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9" name="Freeform 13"/>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60" name="Freeform 14"/>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4061" name="Line 15"/>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62" name="Line 16"/>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63" name="Oval 17"/>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064" name="Freeform 18"/>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5" name="Freeform 19"/>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6" name="Oval 20"/>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4067" name="Freeform 21"/>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8" name="Freeform 22"/>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035" name="Rectangle 23"/>
          <p:cNvSpPr>
            <a:spLocks noGrp="1" noChangeArrowheads="1"/>
          </p:cNvSpPr>
          <p:nvPr>
            <p:ph type="title"/>
          </p:nvPr>
        </p:nvSpPr>
        <p:spPr/>
        <p:txBody>
          <a:bodyPr/>
          <a:lstStyle/>
          <a:p>
            <a:pPr eaLnBrk="1" hangingPunct="1"/>
            <a:r>
              <a:rPr lang="en-US" smtClean="0"/>
              <a:t>Entity role constraints in the UI (3)</a:t>
            </a:r>
          </a:p>
        </p:txBody>
      </p:sp>
      <p:sp>
        <p:nvSpPr>
          <p:cNvPr id="44036" name="Rectangle 24"/>
          <p:cNvSpPr>
            <a:spLocks noGrp="1" noChangeArrowheads="1"/>
          </p:cNvSpPr>
          <p:nvPr>
            <p:ph idx="1"/>
          </p:nvPr>
        </p:nvSpPr>
        <p:spPr>
          <a:xfrm>
            <a:off x="598488" y="2273300"/>
            <a:ext cx="8097837" cy="1128713"/>
          </a:xfrm>
        </p:spPr>
        <p:txBody>
          <a:bodyPr/>
          <a:lstStyle/>
          <a:p>
            <a:r>
              <a:rPr lang="en-US" smtClean="0"/>
              <a:t>If role is limited to at most one contact and existing contact has role, then error message displays when user attempts to give role to additional contact</a:t>
            </a:r>
          </a:p>
        </p:txBody>
      </p:sp>
      <p:sp>
        <p:nvSpPr>
          <p:cNvPr id="44038" name="Text Box 26"/>
          <p:cNvSpPr txBox="1">
            <a:spLocks noChangeArrowheads="1"/>
          </p:cNvSpPr>
          <p:nvPr/>
        </p:nvSpPr>
        <p:spPr bwMode="auto">
          <a:xfrm>
            <a:off x="1912938" y="13525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driver</a:t>
            </a:r>
          </a:p>
        </p:txBody>
      </p:sp>
      <p:sp>
        <p:nvSpPr>
          <p:cNvPr id="44039" name="Rectangle 27"/>
          <p:cNvSpPr>
            <a:spLocks noChangeArrowheads="1"/>
          </p:cNvSpPr>
          <p:nvPr/>
        </p:nvSpPr>
        <p:spPr bwMode="auto">
          <a:xfrm>
            <a:off x="1941513" y="1039813"/>
            <a:ext cx="5002212" cy="9001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40" name="Text Box 28"/>
          <p:cNvSpPr txBox="1">
            <a:spLocks noChangeArrowheads="1"/>
          </p:cNvSpPr>
          <p:nvPr/>
        </p:nvSpPr>
        <p:spPr bwMode="auto">
          <a:xfrm>
            <a:off x="5033963" y="1185863"/>
            <a:ext cx="1804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vehicle incident</a:t>
            </a:r>
            <a:br>
              <a:rPr lang="en-US" sz="1800">
                <a:solidFill>
                  <a:schemeClr val="bg1"/>
                </a:solidFill>
              </a:rPr>
            </a:br>
            <a:r>
              <a:rPr lang="en-US" sz="1800">
                <a:solidFill>
                  <a:schemeClr val="bg1"/>
                </a:solidFill>
              </a:rPr>
              <a:t>(up to 1)</a:t>
            </a:r>
          </a:p>
        </p:txBody>
      </p:sp>
      <p:grpSp>
        <p:nvGrpSpPr>
          <p:cNvPr id="44041" name="Group 29"/>
          <p:cNvGrpSpPr>
            <a:grpSpLocks/>
          </p:cNvGrpSpPr>
          <p:nvPr/>
        </p:nvGrpSpPr>
        <p:grpSpPr bwMode="auto">
          <a:xfrm>
            <a:off x="3049588" y="1152525"/>
            <a:ext cx="820737" cy="749300"/>
            <a:chOff x="1929" y="2960"/>
            <a:chExt cx="728" cy="665"/>
          </a:xfrm>
        </p:grpSpPr>
        <p:sp>
          <p:nvSpPr>
            <p:cNvPr id="44043" name="AutoShape 30"/>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44044" name="Group 31"/>
            <p:cNvGrpSpPr>
              <a:grpSpLocks/>
            </p:cNvGrpSpPr>
            <p:nvPr/>
          </p:nvGrpSpPr>
          <p:grpSpPr bwMode="auto">
            <a:xfrm>
              <a:off x="2328" y="3296"/>
              <a:ext cx="329" cy="329"/>
              <a:chOff x="2806" y="3358"/>
              <a:chExt cx="329" cy="329"/>
            </a:xfrm>
          </p:grpSpPr>
          <p:sp>
            <p:nvSpPr>
              <p:cNvPr id="44045" name="Oval 32"/>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44046" name="Freeform 33"/>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4047" name="Freeform 34"/>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4048" name="Freeform 35"/>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44042" name="AutoShape 36"/>
          <p:cNvSpPr>
            <a:spLocks noChangeArrowheads="1"/>
          </p:cNvSpPr>
          <p:nvPr/>
        </p:nvSpPr>
        <p:spPr bwMode="auto">
          <a:xfrm>
            <a:off x="3687763" y="1343025"/>
            <a:ext cx="442912"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58" y="3509630"/>
            <a:ext cx="8296431" cy="29336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 name="AutoShape 12"/>
          <p:cNvSpPr>
            <a:spLocks noChangeArrowheads="1"/>
          </p:cNvSpPr>
          <p:nvPr/>
        </p:nvSpPr>
        <p:spPr bwMode="auto">
          <a:xfrm>
            <a:off x="5135780" y="6085865"/>
            <a:ext cx="851585" cy="35746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Entities that can be role owners</a:t>
            </a:r>
          </a:p>
        </p:txBody>
      </p:sp>
      <p:sp>
        <p:nvSpPr>
          <p:cNvPr id="45059" name="Content Placeholder 2"/>
          <p:cNvSpPr>
            <a:spLocks noGrp="1"/>
          </p:cNvSpPr>
          <p:nvPr>
            <p:ph idx="1"/>
          </p:nvPr>
        </p:nvSpPr>
        <p:spPr>
          <a:xfrm>
            <a:off x="519113" y="914400"/>
            <a:ext cx="8318500" cy="1166813"/>
          </a:xfrm>
        </p:spPr>
        <p:txBody>
          <a:bodyPr/>
          <a:lstStyle/>
          <a:p>
            <a:r>
              <a:rPr lang="en-US" smtClean="0"/>
              <a:t>List is self-documented in entityroleconstraints.xml file</a:t>
            </a:r>
          </a:p>
          <a:p>
            <a:r>
              <a:rPr lang="en-US" smtClean="0"/>
              <a:t>List is not extendable</a:t>
            </a:r>
          </a:p>
          <a:p>
            <a:pPr>
              <a:buFont typeface="Arial" pitchFamily="34" charset="0"/>
              <a:buNone/>
            </a:pPr>
            <a:endParaRPr lang="en-US" smtClean="0"/>
          </a:p>
          <a:p>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626839036"/>
              </p:ext>
            </p:extLst>
          </p:nvPr>
        </p:nvGraphicFramePr>
        <p:xfrm>
          <a:off x="261865" y="2151912"/>
          <a:ext cx="5150108" cy="3336921"/>
        </p:xfrm>
        <a:graphic>
          <a:graphicData uri="http://schemas.openxmlformats.org/drawingml/2006/table">
            <a:tbl>
              <a:tblPr firstRow="1" bandRow="1">
                <a:tableStyleId>{5C22544A-7EE6-4342-B048-85BDC9FD1C3A}</a:tableStyleId>
              </a:tblPr>
              <a:tblGrid>
                <a:gridCol w="2555763"/>
                <a:gridCol w="2594345"/>
              </a:tblGrid>
              <a:tr h="370769">
                <a:tc gridSpan="2">
                  <a:txBody>
                    <a:bodyPr/>
                    <a:lstStyle/>
                    <a:p>
                      <a:r>
                        <a:rPr lang="en-US" sz="1800" dirty="0" smtClean="0"/>
                        <a:t>From</a:t>
                      </a:r>
                      <a:r>
                        <a:rPr lang="en-US" sz="1800" baseline="0" dirty="0" smtClean="0"/>
                        <a:t> entityroleconstraints.xml</a:t>
                      </a:r>
                      <a:endParaRPr lang="en-US" sz="1800" dirty="0"/>
                    </a:p>
                  </a:txBody>
                  <a:tcPr marT="45711" marB="45711"/>
                </a:tc>
                <a:tc hMerge="1">
                  <a:txBody>
                    <a:bodyPr/>
                    <a:lstStyle/>
                    <a:p>
                      <a:endParaRPr lang="en-US" dirty="0"/>
                    </a:p>
                  </a:txBody>
                  <a:tcPr/>
                </a:tc>
              </a:tr>
              <a:tr h="370769">
                <a:tc>
                  <a:txBody>
                    <a:bodyPr/>
                    <a:lstStyle/>
                    <a:p>
                      <a:r>
                        <a:rPr lang="en-US" sz="1800" dirty="0" smtClean="0"/>
                        <a:t>Claim</a:t>
                      </a:r>
                      <a:endParaRPr lang="en-US" sz="1800" dirty="0"/>
                    </a:p>
                  </a:txBody>
                  <a:tcPr marT="45711" marB="45711"/>
                </a:tc>
                <a:tc>
                  <a:txBody>
                    <a:bodyPr/>
                    <a:lstStyle/>
                    <a:p>
                      <a:r>
                        <a:rPr lang="en-US" sz="1800" dirty="0" smtClean="0"/>
                        <a:t>Matter</a:t>
                      </a:r>
                      <a:endParaRPr lang="en-US" sz="1800" dirty="0"/>
                    </a:p>
                  </a:txBody>
                  <a:tcPr marT="45711" marB="45711"/>
                </a:tc>
              </a:tr>
              <a:tr h="370769">
                <a:tc>
                  <a:txBody>
                    <a:bodyPr/>
                    <a:lstStyle/>
                    <a:p>
                      <a:r>
                        <a:rPr lang="en-US" sz="1800" dirty="0" smtClean="0"/>
                        <a:t>Evaluation</a:t>
                      </a:r>
                      <a:endParaRPr lang="en-US" sz="1800" dirty="0"/>
                    </a:p>
                  </a:txBody>
                  <a:tcPr marT="45711" marB="45711"/>
                </a:tc>
                <a:tc>
                  <a:txBody>
                    <a:bodyPr/>
                    <a:lstStyle/>
                    <a:p>
                      <a:r>
                        <a:rPr lang="en-US" sz="1800" dirty="0" err="1" smtClean="0"/>
                        <a:t>MobilePropertyIncident</a:t>
                      </a:r>
                      <a:endParaRPr lang="en-US" sz="1800" dirty="0"/>
                    </a:p>
                  </a:txBody>
                  <a:tcPr marT="45711" marB="45711"/>
                </a:tc>
              </a:tr>
              <a:tr h="370769">
                <a:tc>
                  <a:txBody>
                    <a:bodyPr/>
                    <a:lstStyle/>
                    <a:p>
                      <a:r>
                        <a:rPr lang="en-US" sz="1800" dirty="0" smtClean="0"/>
                        <a:t>Exposure</a:t>
                      </a:r>
                      <a:endParaRPr lang="en-US" sz="1800" dirty="0"/>
                    </a:p>
                  </a:txBody>
                  <a:tcPr marT="45711" marB="45711"/>
                </a:tc>
                <a:tc>
                  <a:txBody>
                    <a:bodyPr/>
                    <a:lstStyle/>
                    <a:p>
                      <a:r>
                        <a:rPr lang="en-US" sz="1800" dirty="0" smtClean="0"/>
                        <a:t>Negotiation</a:t>
                      </a:r>
                      <a:endParaRPr lang="en-US" sz="1800" dirty="0"/>
                    </a:p>
                  </a:txBody>
                  <a:tcPr marT="45711" marB="45711"/>
                </a:tc>
              </a:tr>
              <a:tr h="370769">
                <a:tc>
                  <a:txBody>
                    <a:bodyPr/>
                    <a:lstStyle/>
                    <a:p>
                      <a:r>
                        <a:rPr lang="en-US" sz="1800" dirty="0" err="1" smtClean="0"/>
                        <a:t>FixedPropertyIncident</a:t>
                      </a:r>
                      <a:endParaRPr lang="en-US" sz="1800" dirty="0"/>
                    </a:p>
                  </a:txBody>
                  <a:tcPr marT="45711" marB="45711"/>
                </a:tc>
                <a:tc>
                  <a:txBody>
                    <a:bodyPr/>
                    <a:lstStyle/>
                    <a:p>
                      <a:r>
                        <a:rPr lang="en-US" sz="1800" dirty="0" smtClean="0"/>
                        <a:t>Policy</a:t>
                      </a:r>
                      <a:endParaRPr lang="en-US" sz="1800" dirty="0"/>
                    </a:p>
                  </a:txBody>
                  <a:tcPr marT="45711" marB="45711"/>
                </a:tc>
              </a:tr>
              <a:tr h="370769">
                <a:tc>
                  <a:txBody>
                    <a:bodyPr/>
                    <a:lstStyle/>
                    <a:p>
                      <a:r>
                        <a:rPr lang="en-US" sz="1800" dirty="0" err="1" smtClean="0"/>
                        <a:t>DwellingIncident</a:t>
                      </a:r>
                      <a:endParaRPr lang="en-US" sz="1800" dirty="0"/>
                    </a:p>
                  </a:txBody>
                  <a:tcPr marT="45711" marB="45711"/>
                </a:tc>
                <a:tc>
                  <a:txBody>
                    <a:bodyPr/>
                    <a:lstStyle/>
                    <a:p>
                      <a:r>
                        <a:rPr lang="en-US" sz="1800" dirty="0" err="1" smtClean="0"/>
                        <a:t>PropertyIncident</a:t>
                      </a:r>
                      <a:endParaRPr lang="en-US" sz="1800" dirty="0"/>
                    </a:p>
                  </a:txBody>
                  <a:tcPr marT="45711" marB="45711"/>
                </a:tc>
              </a:tr>
              <a:tr h="370769">
                <a:tc>
                  <a:txBody>
                    <a:bodyPr/>
                    <a:lstStyle/>
                    <a:p>
                      <a:r>
                        <a:rPr lang="en-US" sz="1800" dirty="0" err="1" smtClean="0"/>
                        <a:t>BaggageIncident</a:t>
                      </a:r>
                      <a:endParaRPr lang="en-US" sz="1800" dirty="0"/>
                    </a:p>
                  </a:txBody>
                  <a:tcPr marT="45711" marB="45711"/>
                </a:tc>
                <a:tc>
                  <a:txBody>
                    <a:bodyPr/>
                    <a:lstStyle/>
                    <a:p>
                      <a:r>
                        <a:rPr lang="en-US" sz="1800" dirty="0" err="1" smtClean="0"/>
                        <a:t>VehicleIncident</a:t>
                      </a:r>
                      <a:endParaRPr lang="en-US" sz="1800" dirty="0"/>
                    </a:p>
                  </a:txBody>
                  <a:tcPr marT="45711" marB="45711"/>
                </a:tc>
              </a:tr>
              <a:tr h="370769">
                <a:tc>
                  <a:txBody>
                    <a:bodyPr/>
                    <a:lstStyle/>
                    <a:p>
                      <a:r>
                        <a:rPr lang="en-US" sz="1800" dirty="0" smtClean="0"/>
                        <a:t>Incident</a:t>
                      </a:r>
                      <a:endParaRPr lang="en-US" sz="1800" dirty="0"/>
                    </a:p>
                  </a:txBody>
                  <a:tcPr marT="45711" marB="45711"/>
                </a:tc>
                <a:tc>
                  <a:txBody>
                    <a:bodyPr/>
                    <a:lstStyle/>
                    <a:p>
                      <a:r>
                        <a:rPr lang="en-US" sz="1800" dirty="0" err="1" smtClean="0"/>
                        <a:t>LivingExpensesIncident</a:t>
                      </a:r>
                      <a:endParaRPr lang="en-US" sz="1800" dirty="0"/>
                    </a:p>
                  </a:txBody>
                  <a:tcPr marT="45711" marB="45711"/>
                </a:tc>
              </a:tr>
              <a:tr h="37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InjuryIncident</a:t>
                      </a:r>
                      <a:endParaRPr lang="en-US" sz="1800" dirty="0" smtClean="0"/>
                    </a:p>
                  </a:txBody>
                  <a:tcPr marT="45711" marB="45711"/>
                </a:tc>
                <a:tc>
                  <a:txBody>
                    <a:bodyPr/>
                    <a:lstStyle/>
                    <a:p>
                      <a:endParaRPr lang="en-US" sz="1800" dirty="0"/>
                    </a:p>
                  </a:txBody>
                  <a:tcPr marT="45711" marB="45711"/>
                </a:tc>
              </a:tr>
            </a:tbl>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645" y="2545390"/>
            <a:ext cx="3551433" cy="231369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168" y="1012641"/>
            <a:ext cx="6560850" cy="261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3" name="Rectangle 3"/>
          <p:cNvSpPr>
            <a:spLocks noGrp="1" noChangeArrowheads="1"/>
          </p:cNvSpPr>
          <p:nvPr>
            <p:ph type="title"/>
          </p:nvPr>
        </p:nvSpPr>
        <p:spPr>
          <a:xfrm>
            <a:off x="495300" y="115888"/>
            <a:ext cx="8318500" cy="742950"/>
          </a:xfrm>
        </p:spPr>
        <p:txBody>
          <a:bodyPr/>
          <a:lstStyle/>
          <a:p>
            <a:pPr eaLnBrk="1" hangingPunct="1"/>
            <a:r>
              <a:rPr lang="en-US" smtClean="0"/>
              <a:t>Entity role constraint configuration</a:t>
            </a:r>
            <a:br>
              <a:rPr lang="en-US" smtClean="0"/>
            </a:br>
            <a:r>
              <a:rPr lang="en-US" smtClean="0"/>
              <a:t>(unrestricted)</a:t>
            </a:r>
          </a:p>
        </p:txBody>
      </p:sp>
      <p:sp>
        <p:nvSpPr>
          <p:cNvPr id="46084" name="Rectangle 4"/>
          <p:cNvSpPr>
            <a:spLocks noGrp="1" noChangeArrowheads="1"/>
          </p:cNvSpPr>
          <p:nvPr>
            <p:ph idx="1"/>
          </p:nvPr>
        </p:nvSpPr>
        <p:spPr>
          <a:xfrm>
            <a:off x="519113" y="3914775"/>
            <a:ext cx="8318500" cy="2474913"/>
          </a:xfrm>
        </p:spPr>
        <p:txBody>
          <a:bodyPr/>
          <a:lstStyle/>
          <a:p>
            <a:r>
              <a:rPr lang="en-US" dirty="0" smtClean="0"/>
              <a:t>Entity role constraint lists type of entity and roles allowed for that entity</a:t>
            </a:r>
          </a:p>
          <a:p>
            <a:pPr lvl="1"/>
            <a:r>
              <a:rPr lang="en-US" dirty="0" err="1" smtClean="0"/>
              <a:t>RoleRef</a:t>
            </a:r>
            <a:r>
              <a:rPr lang="en-US" dirty="0" smtClean="0"/>
              <a:t> (without any child tags) identifies that any number of contacts (including 0) can have role on instance of that entity</a:t>
            </a:r>
          </a:p>
          <a:p>
            <a:pPr lvl="1"/>
            <a:r>
              <a:rPr lang="en-US" dirty="0" smtClean="0"/>
              <a:t>For example, claim can have 0 to many physical therapists, occupational therapists, law enforcement agencies, and insured representatives</a:t>
            </a:r>
          </a:p>
        </p:txBody>
      </p:sp>
      <p:sp>
        <p:nvSpPr>
          <p:cNvPr id="46085" name="AutoShape 5"/>
          <p:cNvSpPr>
            <a:spLocks noChangeArrowheads="1"/>
          </p:cNvSpPr>
          <p:nvPr/>
        </p:nvSpPr>
        <p:spPr bwMode="auto">
          <a:xfrm>
            <a:off x="1765004" y="2319171"/>
            <a:ext cx="5656521" cy="1306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5"/>
          <p:cNvSpPr>
            <a:spLocks noChangeArrowheads="1"/>
          </p:cNvSpPr>
          <p:nvPr/>
        </p:nvSpPr>
        <p:spPr bwMode="auto">
          <a:xfrm>
            <a:off x="1502735" y="1004278"/>
            <a:ext cx="4026196" cy="3460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495300" y="115888"/>
            <a:ext cx="8318500" cy="742950"/>
          </a:xfrm>
        </p:spPr>
        <p:txBody>
          <a:bodyPr/>
          <a:lstStyle/>
          <a:p>
            <a:pPr eaLnBrk="1" hangingPunct="1"/>
            <a:r>
              <a:rPr lang="en-US" smtClean="0"/>
              <a:t>Entity role constraint configuration</a:t>
            </a:r>
            <a:br>
              <a:rPr lang="en-US" smtClean="0"/>
            </a:br>
            <a:r>
              <a:rPr lang="en-US" smtClean="0"/>
              <a:t>(restricted)</a:t>
            </a:r>
          </a:p>
        </p:txBody>
      </p:sp>
      <p:sp>
        <p:nvSpPr>
          <p:cNvPr id="47108" name="Rectangle 4"/>
          <p:cNvSpPr>
            <a:spLocks noGrp="1" noChangeArrowheads="1"/>
          </p:cNvSpPr>
          <p:nvPr>
            <p:ph idx="1"/>
          </p:nvPr>
        </p:nvSpPr>
        <p:spPr>
          <a:xfrm>
            <a:off x="519113" y="3854683"/>
            <a:ext cx="8318500" cy="2728913"/>
          </a:xfrm>
        </p:spPr>
        <p:txBody>
          <a:bodyPr/>
          <a:lstStyle/>
          <a:p>
            <a:r>
              <a:rPr lang="en-US" dirty="0" smtClean="0"/>
              <a:t>Role constraint modifies "0 to many" default cardinality</a:t>
            </a:r>
          </a:p>
          <a:p>
            <a:r>
              <a:rPr lang="en-US" dirty="0" smtClean="0"/>
              <a:t>Can be set to:</a:t>
            </a:r>
          </a:p>
          <a:p>
            <a:pPr lvl="1"/>
            <a:r>
              <a:rPr lang="en-US" dirty="0" smtClean="0"/>
              <a:t>Exclusive - At most one (0 or 1)</a:t>
            </a:r>
          </a:p>
          <a:p>
            <a:pPr lvl="1"/>
            <a:r>
              <a:rPr lang="en-US" dirty="0" smtClean="0"/>
              <a:t>Required - At least one (1 to many)</a:t>
            </a:r>
          </a:p>
          <a:p>
            <a:pPr lvl="1"/>
            <a:r>
              <a:rPr lang="en-US" dirty="0" smtClean="0"/>
              <a:t>Prohibited - None (0)</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168" y="1012641"/>
            <a:ext cx="6560850" cy="261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p:cNvSpPr>
            <a:spLocks noChangeArrowheads="1"/>
          </p:cNvSpPr>
          <p:nvPr/>
        </p:nvSpPr>
        <p:spPr bwMode="auto">
          <a:xfrm>
            <a:off x="1820332" y="1309078"/>
            <a:ext cx="6108686" cy="101009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Role refs with multiple role constraints</a:t>
            </a:r>
          </a:p>
        </p:txBody>
      </p:sp>
      <p:sp>
        <p:nvSpPr>
          <p:cNvPr id="48131" name="Rectangle 3"/>
          <p:cNvSpPr>
            <a:spLocks noGrp="1" noChangeArrowheads="1"/>
          </p:cNvSpPr>
          <p:nvPr>
            <p:ph idx="1"/>
          </p:nvPr>
        </p:nvSpPr>
        <p:spPr>
          <a:xfrm>
            <a:off x="519113" y="3168650"/>
            <a:ext cx="8318500" cy="3221038"/>
          </a:xfrm>
        </p:spPr>
        <p:txBody>
          <a:bodyPr/>
          <a:lstStyle/>
          <a:p>
            <a:r>
              <a:rPr lang="en-US" smtClean="0"/>
              <a:t>A RoleRef can have multiple role constraints, which typically occurs when combining...</a:t>
            </a:r>
          </a:p>
          <a:p>
            <a:pPr lvl="1"/>
            <a:r>
              <a:rPr lang="en-US" smtClean="0"/>
              <a:t>Exclusive (at most one), and</a:t>
            </a:r>
          </a:p>
          <a:p>
            <a:pPr lvl="1"/>
            <a:r>
              <a:rPr lang="en-US" smtClean="0"/>
              <a:t>Required (at least one)</a:t>
            </a:r>
          </a:p>
          <a:p>
            <a:pPr>
              <a:buFont typeface="Wingdings 3" pitchFamily="18" charset="2"/>
              <a:buNone/>
            </a:pPr>
            <a:r>
              <a:rPr lang="en-US" smtClean="0"/>
              <a:t>	...to require exactly one contact with the role</a:t>
            </a:r>
          </a:p>
        </p:txBody>
      </p:sp>
      <p:pic>
        <p:nvPicPr>
          <p:cNvPr id="7" name="Picture 2" descr="C:\Users\trhoades\AppData\Local\Temp\SNAGHTML241d66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991" y="1595270"/>
            <a:ext cx="6171590" cy="1190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trhoades\AppData\Local\Temp\SNAGHTML241d8a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991" y="1012641"/>
            <a:ext cx="6128638" cy="390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p:txBody>
          <a:bodyPr/>
          <a:lstStyle/>
          <a:p>
            <a:pPr eaLnBrk="1" hangingPunct="1"/>
            <a:r>
              <a:rPr lang="en-US" smtClean="0"/>
              <a:t>Conditional role constraints</a:t>
            </a:r>
          </a:p>
        </p:txBody>
      </p:sp>
      <p:sp>
        <p:nvSpPr>
          <p:cNvPr id="49155" name="Rectangle 4"/>
          <p:cNvSpPr>
            <a:spLocks noGrp="1" noChangeArrowheads="1"/>
          </p:cNvSpPr>
          <p:nvPr>
            <p:ph idx="1"/>
          </p:nvPr>
        </p:nvSpPr>
        <p:spPr>
          <a:xfrm>
            <a:off x="519113" y="5135563"/>
            <a:ext cx="8318500" cy="1254125"/>
          </a:xfrm>
        </p:spPr>
        <p:txBody>
          <a:bodyPr/>
          <a:lstStyle/>
          <a:p>
            <a:r>
              <a:rPr lang="en-US" smtClean="0"/>
              <a:t>RoleConstraint can have AdditionalInfo child, which specifies entity field and value</a:t>
            </a:r>
          </a:p>
          <a:p>
            <a:pPr lvl="1"/>
            <a:r>
              <a:rPr lang="en-US" smtClean="0"/>
              <a:t>Constraint applies only when field has that value</a:t>
            </a:r>
          </a:p>
          <a:p>
            <a:pPr lvl="1"/>
            <a:endParaRPr lang="en-US" smtClean="0"/>
          </a:p>
        </p:txBody>
      </p:sp>
      <p:pic>
        <p:nvPicPr>
          <p:cNvPr id="16388" name="Picture 4" descr="C:\Users\trhoades\AppData\Local\Temp\SNAGHTML2468e5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23" y="1766085"/>
            <a:ext cx="7852423" cy="3350566"/>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descr="C:\Users\trhoades\AppData\Local\Temp\SNAGHTML246ceba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23" y="1035552"/>
            <a:ext cx="7915981" cy="738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561975" y="3700463"/>
            <a:ext cx="1017588" cy="749300"/>
            <a:chOff x="2083" y="1606"/>
            <a:chExt cx="1489" cy="1097"/>
          </a:xfrm>
        </p:grpSpPr>
        <p:sp>
          <p:nvSpPr>
            <p:cNvPr id="50219" name="Rectangle 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0220" name="Freeform 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1" name="Freeform 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2" name="Freeform 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3" name="Freeform 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4" name="Rectangle 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50225" name="Rectangle 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26" name="AutoShape 1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0227" name="Freeform 1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28" name="Freeform 1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29" name="Rectangle 1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0" name="Rectangle 1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1" name="Rectangle 1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0232" name="Group 16"/>
            <p:cNvGrpSpPr>
              <a:grpSpLocks/>
            </p:cNvGrpSpPr>
            <p:nvPr/>
          </p:nvGrpSpPr>
          <p:grpSpPr bwMode="auto">
            <a:xfrm>
              <a:off x="2221" y="1871"/>
              <a:ext cx="518" cy="782"/>
              <a:chOff x="2400" y="1656"/>
              <a:chExt cx="752" cy="1136"/>
            </a:xfrm>
          </p:grpSpPr>
          <p:sp>
            <p:nvSpPr>
              <p:cNvPr id="50245" name="Freeform 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246" name="Freeform 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7" name="Freeform 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8" name="Freeform 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9" name="Freeform 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0250" name="Line 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51" name="Line 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0233" name="Group 24"/>
            <p:cNvGrpSpPr>
              <a:grpSpLocks/>
            </p:cNvGrpSpPr>
            <p:nvPr/>
          </p:nvGrpSpPr>
          <p:grpSpPr bwMode="auto">
            <a:xfrm rot="-6511945">
              <a:off x="2834" y="1842"/>
              <a:ext cx="518" cy="783"/>
              <a:chOff x="2400" y="1656"/>
              <a:chExt cx="752" cy="1136"/>
            </a:xfrm>
          </p:grpSpPr>
          <p:sp>
            <p:nvSpPr>
              <p:cNvPr id="50238"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0239"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0"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1"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2"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3"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44"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0234" name="Freeform 3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35" name="Freeform 3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36" name="Rectangle 3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7" name="Rectangle 3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50179" name="Rectangle 8"/>
          <p:cNvSpPr>
            <a:spLocks noGrp="1" noChangeArrowheads="1"/>
          </p:cNvSpPr>
          <p:nvPr>
            <p:ph type="title" idx="4294967295"/>
          </p:nvPr>
        </p:nvSpPr>
        <p:spPr/>
        <p:txBody>
          <a:bodyPr/>
          <a:lstStyle/>
          <a:p>
            <a:pPr eaLnBrk="1" hangingPunct="1"/>
            <a:r>
              <a:rPr lang="en-US" smtClean="0"/>
              <a:t>Contact role functions</a:t>
            </a:r>
          </a:p>
        </p:txBody>
      </p:sp>
      <p:sp>
        <p:nvSpPr>
          <p:cNvPr id="50180" name="Rectangle 9"/>
          <p:cNvSpPr>
            <a:spLocks noGrp="1" noChangeArrowheads="1"/>
          </p:cNvSpPr>
          <p:nvPr>
            <p:ph idx="4294967295"/>
          </p:nvPr>
        </p:nvSpPr>
        <p:spPr>
          <a:xfrm>
            <a:off x="701675" y="976313"/>
            <a:ext cx="8442325" cy="2519362"/>
          </a:xfrm>
        </p:spPr>
        <p:txBody>
          <a:bodyPr/>
          <a:lstStyle/>
          <a:p>
            <a:pPr eaLnBrk="1" hangingPunct="1"/>
            <a:r>
              <a:rPr lang="en-US" smtClean="0"/>
              <a:t>For "Related" entities, function created for each role entity can own</a:t>
            </a:r>
          </a:p>
          <a:p>
            <a:pPr eaLnBrk="1" hangingPunct="1"/>
            <a:r>
              <a:rPr lang="en-US" smtClean="0"/>
              <a:t>Appears in data dictionary like a field, but:</a:t>
            </a:r>
          </a:p>
          <a:p>
            <a:pPr lvl="1" eaLnBrk="1" hangingPunct="1"/>
            <a:r>
              <a:rPr lang="en-US" smtClean="0"/>
              <a:t>Always singular (even when many contacts can have the role)</a:t>
            </a:r>
          </a:p>
          <a:p>
            <a:pPr lvl="1" eaLnBrk="1" hangingPunct="1"/>
            <a:r>
              <a:rPr lang="en-US" smtClean="0"/>
              <a:t>Sometimes written with a lowercase initial letter</a:t>
            </a:r>
          </a:p>
          <a:p>
            <a:pPr lvl="1" eaLnBrk="1" hangingPunct="1"/>
            <a:r>
              <a:rPr lang="en-US" smtClean="0"/>
              <a:t>Always a virtual property, not a table column</a:t>
            </a:r>
          </a:p>
        </p:txBody>
      </p:sp>
      <p:grpSp>
        <p:nvGrpSpPr>
          <p:cNvPr id="50181" name="Group 40"/>
          <p:cNvGrpSpPr>
            <a:grpSpLocks/>
          </p:cNvGrpSpPr>
          <p:nvPr/>
        </p:nvGrpSpPr>
        <p:grpSpPr bwMode="auto">
          <a:xfrm>
            <a:off x="590550" y="5084763"/>
            <a:ext cx="1017588" cy="749300"/>
            <a:chOff x="2083" y="1606"/>
            <a:chExt cx="1489" cy="1097"/>
          </a:xfrm>
        </p:grpSpPr>
        <p:sp>
          <p:nvSpPr>
            <p:cNvPr id="50186" name="Rectangle 4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0187" name="Freeform 4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88" name="Freeform 4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89" name="Freeform 4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90" name="Freeform 4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91" name="Rectangle 4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50192" name="Rectangle 4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3" name="AutoShape 4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0194" name="Freeform 49"/>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195" name="Freeform 50"/>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196" name="Rectangle 5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7" name="Rectangle 5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8" name="Rectangle 5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0199" name="Group 54"/>
            <p:cNvGrpSpPr>
              <a:grpSpLocks/>
            </p:cNvGrpSpPr>
            <p:nvPr/>
          </p:nvGrpSpPr>
          <p:grpSpPr bwMode="auto">
            <a:xfrm>
              <a:off x="2221" y="1871"/>
              <a:ext cx="518" cy="782"/>
              <a:chOff x="2400" y="1656"/>
              <a:chExt cx="752" cy="1136"/>
            </a:xfrm>
          </p:grpSpPr>
          <p:sp>
            <p:nvSpPr>
              <p:cNvPr id="50212" name="Freeform 5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213" name="Freeform 5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4" name="Freeform 5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5" name="Freeform 5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6" name="Freeform 5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0217" name="Line 6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18" name="Line 6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0200" name="Group 62"/>
            <p:cNvGrpSpPr>
              <a:grpSpLocks/>
            </p:cNvGrpSpPr>
            <p:nvPr/>
          </p:nvGrpSpPr>
          <p:grpSpPr bwMode="auto">
            <a:xfrm rot="-6511945">
              <a:off x="2834" y="1842"/>
              <a:ext cx="518" cy="783"/>
              <a:chOff x="2400" y="1656"/>
              <a:chExt cx="752" cy="1136"/>
            </a:xfrm>
          </p:grpSpPr>
          <p:sp>
            <p:nvSpPr>
              <p:cNvPr id="50205" name="Freeform 6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0206" name="Freeform 6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7" name="Freeform 6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8" name="Freeform 6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9" name="Freeform 6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0" name="Line 6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11" name="Line 6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0201" name="Freeform 70"/>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02" name="Freeform 71"/>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03" name="Rectangle 7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04" name="Rectangle 7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50182" name="Text Box 75"/>
          <p:cNvSpPr txBox="1">
            <a:spLocks noChangeArrowheads="1"/>
          </p:cNvSpPr>
          <p:nvPr/>
        </p:nvSpPr>
        <p:spPr bwMode="auto">
          <a:xfrm>
            <a:off x="6834188" y="5311775"/>
            <a:ext cx="20907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t>Returns the set of persons with the role "witness" for the claim</a:t>
            </a:r>
          </a:p>
        </p:txBody>
      </p:sp>
      <p:pic>
        <p:nvPicPr>
          <p:cNvPr id="50183"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4197350"/>
            <a:ext cx="7132638" cy="8112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0184" name="Text Box 39"/>
          <p:cNvSpPr txBox="1">
            <a:spLocks noChangeArrowheads="1"/>
          </p:cNvSpPr>
          <p:nvPr/>
        </p:nvSpPr>
        <p:spPr bwMode="auto">
          <a:xfrm>
            <a:off x="7137400" y="3220069"/>
            <a:ext cx="2006600" cy="10985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Returns the contact with the role "reporter" for the claim</a:t>
            </a:r>
          </a:p>
        </p:txBody>
      </p:sp>
      <p:pic>
        <p:nvPicPr>
          <p:cNvPr id="50185"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5580063"/>
            <a:ext cx="5499100" cy="8032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Review: Steps to create a new contact role</a:t>
            </a:r>
          </a:p>
        </p:txBody>
      </p:sp>
      <p:sp>
        <p:nvSpPr>
          <p:cNvPr id="51203" name="Rectangle 3"/>
          <p:cNvSpPr>
            <a:spLocks noGrp="1" noChangeArrowheads="1"/>
          </p:cNvSpPr>
          <p:nvPr>
            <p:ph idx="1"/>
          </p:nvPr>
        </p:nvSpPr>
        <p:spPr/>
        <p:txBody>
          <a:bodyPr/>
          <a:lstStyle/>
          <a:p>
            <a:r>
              <a:rPr lang="en-US" dirty="0" smtClean="0"/>
              <a:t>Edit </a:t>
            </a:r>
            <a:r>
              <a:rPr lang="en-US" dirty="0" err="1" smtClean="0"/>
              <a:t>ContactRole</a:t>
            </a:r>
            <a:r>
              <a:rPr lang="en-US" dirty="0" smtClean="0"/>
              <a:t> typelist with new role</a:t>
            </a:r>
          </a:p>
          <a:p>
            <a:r>
              <a:rPr lang="en-US" dirty="0" smtClean="0"/>
              <a:t>Edit </a:t>
            </a:r>
            <a:r>
              <a:rPr lang="en-US" dirty="0" err="1" smtClean="0"/>
              <a:t>ContactRoleCategory</a:t>
            </a:r>
            <a:r>
              <a:rPr lang="en-US" dirty="0" smtClean="0"/>
              <a:t> typelist</a:t>
            </a:r>
          </a:p>
          <a:p>
            <a:pPr lvl="1"/>
            <a:r>
              <a:rPr lang="en-US" dirty="0" smtClean="0"/>
              <a:t>Only if you want this role filterable in parties involved </a:t>
            </a:r>
            <a:r>
              <a:rPr lang="en-US" dirty="0" err="1" smtClean="0"/>
              <a:t>listview</a:t>
            </a:r>
            <a:r>
              <a:rPr lang="en-US" dirty="0" smtClean="0"/>
              <a:t> entries</a:t>
            </a:r>
          </a:p>
          <a:p>
            <a:r>
              <a:rPr lang="en-US" dirty="0" smtClean="0"/>
              <a:t>Edit </a:t>
            </a:r>
            <a:r>
              <a:rPr lang="en-US" b="1" dirty="0" smtClean="0"/>
              <a:t>entityroleconstraints-config.xml</a:t>
            </a:r>
          </a:p>
          <a:p>
            <a:pPr lvl="1"/>
            <a:r>
              <a:rPr lang="en-US" dirty="0" smtClean="0"/>
              <a:t>Add contact role type constraint to restrict type of contact allowable for this role</a:t>
            </a:r>
          </a:p>
          <a:p>
            <a:pPr lvl="1"/>
            <a:r>
              <a:rPr lang="en-US" dirty="0" smtClean="0"/>
              <a:t>Add entity role constraints to enable role on entities</a:t>
            </a:r>
          </a:p>
          <a:p>
            <a:pPr lvl="2"/>
            <a:r>
              <a:rPr lang="en-US" dirty="0" smtClean="0"/>
              <a:t>Add further constraints to make role exclusive, required, or prohibited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smtClean="0"/>
              <a:t>Lesson objectives review</a:t>
            </a:r>
          </a:p>
        </p:txBody>
      </p:sp>
      <p:sp>
        <p:nvSpPr>
          <p:cNvPr id="5222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ways in which contacts are categorized</a:t>
            </a:r>
          </a:p>
          <a:p>
            <a:pPr lvl="1" eaLnBrk="1" hangingPunct="1"/>
            <a:r>
              <a:rPr lang="en-US" smtClean="0"/>
              <a:t>Describe and configure contact roles</a:t>
            </a:r>
          </a:p>
          <a:p>
            <a:pPr lvl="1" eaLnBrk="1" hangingPunct="1"/>
            <a:r>
              <a:rPr lang="en-US" smtClean="0"/>
              <a:t>Configure contact role type constraints</a:t>
            </a:r>
          </a:p>
          <a:p>
            <a:pPr lvl="1" eaLnBrk="1" hangingPunct="1"/>
            <a:r>
              <a:rPr lang="en-US" smtClean="0"/>
              <a:t>Configure entity role constraints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en-US" smtClean="0"/>
              <a:t>Review questions</a:t>
            </a:r>
          </a:p>
        </p:txBody>
      </p:sp>
      <p:sp>
        <p:nvSpPr>
          <p:cNvPr id="53251" name="Rectangle 3"/>
          <p:cNvSpPr>
            <a:spLocks noGrp="1" noChangeArrowheads="1"/>
          </p:cNvSpPr>
          <p:nvPr>
            <p:ph idx="1"/>
          </p:nvPr>
        </p:nvSpPr>
        <p:spPr>
          <a:xfrm>
            <a:off x="495300" y="906463"/>
            <a:ext cx="8318500" cy="5483225"/>
          </a:xfrm>
        </p:spPr>
        <p:txBody>
          <a:bodyPr/>
          <a:lstStyle/>
          <a:p>
            <a:pPr marL="457200" indent="-457200" eaLnBrk="1" hangingPunct="1">
              <a:buFont typeface="Webdings" pitchFamily="18" charset="2"/>
              <a:buAutoNum type="arabicPeriod"/>
            </a:pPr>
            <a:r>
              <a:rPr lang="en-US" smtClean="0"/>
              <a:t>What is the ContactRoleCategory typelist used for?</a:t>
            </a:r>
          </a:p>
          <a:p>
            <a:pPr marL="457200" indent="-457200" eaLnBrk="1" hangingPunct="1">
              <a:buFont typeface="Webdings" pitchFamily="18" charset="2"/>
              <a:buAutoNum type="arabicPeriod"/>
            </a:pPr>
            <a:r>
              <a:rPr lang="en-US" smtClean="0"/>
              <a:t>Acme Insurance has requirements around contacts who are inspectors. For each requirement, identify if this could be implemented through a subtype, a contact role type constraint, or an entity role constraint:</a:t>
            </a:r>
          </a:p>
          <a:p>
            <a:pPr marL="909638" lvl="1" indent="-457200" eaLnBrk="1" hangingPunct="1">
              <a:buSzTx/>
              <a:buFont typeface="Webdings" pitchFamily="18" charset="2"/>
              <a:buAutoNum type="alphaLcParenR"/>
            </a:pPr>
            <a:r>
              <a:rPr lang="en-US" smtClean="0"/>
              <a:t>A property incident can have at most one inspector, but it is not required.</a:t>
            </a:r>
          </a:p>
          <a:p>
            <a:pPr marL="909638" lvl="1" indent="-457200" eaLnBrk="1" hangingPunct="1">
              <a:buSzTx/>
              <a:buFont typeface="Webdings" pitchFamily="18" charset="2"/>
              <a:buAutoNum type="alphaLcParenR"/>
            </a:pPr>
            <a:r>
              <a:rPr lang="en-US" smtClean="0"/>
              <a:t>An inspector must have a license, and Acme must know the date the license was issued.</a:t>
            </a:r>
          </a:p>
          <a:p>
            <a:pPr marL="909638" lvl="1" indent="-457200" eaLnBrk="1" hangingPunct="1">
              <a:buSzTx/>
              <a:buFont typeface="Webdings" pitchFamily="18" charset="2"/>
              <a:buAutoNum type="alphaLcParenR"/>
            </a:pPr>
            <a:r>
              <a:rPr lang="en-US" smtClean="0"/>
              <a:t>You cannot assign an inspector to a policy.</a:t>
            </a:r>
          </a:p>
          <a:p>
            <a:pPr marL="909638" lvl="1" indent="-457200" eaLnBrk="1" hangingPunct="1">
              <a:buSzTx/>
              <a:buFont typeface="Webdings" pitchFamily="18" charset="2"/>
              <a:buAutoNum type="alphaLcParenR"/>
            </a:pPr>
            <a:r>
              <a:rPr lang="en-US" smtClean="0"/>
              <a:t>The inspector role cannot be assigned to a contact whose subtype is doctor or lawyer.</a:t>
            </a:r>
          </a:p>
          <a:p>
            <a:pPr marL="457200" indent="-457200" eaLnBrk="1" hangingPunct="1">
              <a:buFont typeface="Webdings" pitchFamily="18" charset="2"/>
              <a:buAutoNum type="arabicPeriod"/>
            </a:pPr>
            <a:r>
              <a:rPr lang="en-US" smtClean="0"/>
              <a:t>The Claim entity has a listing in the data dictionary called "reporter". It is not a data field. What is 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120650"/>
            <a:ext cx="4260850" cy="1154113"/>
          </a:xfrm>
        </p:spPr>
        <p:txBody>
          <a:bodyPr/>
          <a:lstStyle/>
          <a:p>
            <a:pPr eaLnBrk="1" hangingPunct="1"/>
            <a:r>
              <a:rPr lang="en-US" smtClean="0"/>
              <a:t>The contact subtype hierarchy</a:t>
            </a:r>
          </a:p>
        </p:txBody>
      </p:sp>
      <p:sp>
        <p:nvSpPr>
          <p:cNvPr id="11267" name="Line 3"/>
          <p:cNvSpPr>
            <a:spLocks noChangeShapeType="1"/>
          </p:cNvSpPr>
          <p:nvPr/>
        </p:nvSpPr>
        <p:spPr bwMode="auto">
          <a:xfrm>
            <a:off x="3040063" y="1249363"/>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8" name="Line 4"/>
          <p:cNvSpPr>
            <a:spLocks noChangeShapeType="1"/>
          </p:cNvSpPr>
          <p:nvPr/>
        </p:nvSpPr>
        <p:spPr bwMode="auto">
          <a:xfrm flipV="1">
            <a:off x="5730875" y="1233488"/>
            <a:ext cx="0" cy="48863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5"/>
          <p:cNvSpPr>
            <a:spLocks noChangeShapeType="1"/>
          </p:cNvSpPr>
          <p:nvPr/>
        </p:nvSpPr>
        <p:spPr bwMode="auto">
          <a:xfrm flipV="1">
            <a:off x="8047038" y="1233488"/>
            <a:ext cx="0" cy="1276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0" name="Line 6"/>
          <p:cNvSpPr>
            <a:spLocks noChangeShapeType="1"/>
          </p:cNvSpPr>
          <p:nvPr/>
        </p:nvSpPr>
        <p:spPr bwMode="auto">
          <a:xfrm flipV="1">
            <a:off x="5719763" y="1076325"/>
            <a:ext cx="0" cy="1730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1" name="Group 7"/>
          <p:cNvGrpSpPr>
            <a:grpSpLocks/>
          </p:cNvGrpSpPr>
          <p:nvPr/>
        </p:nvGrpSpPr>
        <p:grpSpPr bwMode="auto">
          <a:xfrm>
            <a:off x="4992688" y="2517775"/>
            <a:ext cx="1576387" cy="711200"/>
            <a:chOff x="3541" y="2201"/>
            <a:chExt cx="993" cy="448"/>
          </a:xfrm>
        </p:grpSpPr>
        <p:sp>
          <p:nvSpPr>
            <p:cNvPr id="11381" name="AutoShape 8"/>
            <p:cNvSpPr>
              <a:spLocks noChangeArrowheads="1"/>
            </p:cNvSpPr>
            <p:nvPr/>
          </p:nvSpPr>
          <p:spPr bwMode="auto">
            <a:xfrm>
              <a:off x="3541"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2" name="Text Box 9"/>
            <p:cNvSpPr txBox="1">
              <a:spLocks noChangeArrowheads="1"/>
            </p:cNvSpPr>
            <p:nvPr/>
          </p:nvSpPr>
          <p:spPr bwMode="auto">
            <a:xfrm>
              <a:off x="3636"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Company Vendor</a:t>
              </a:r>
            </a:p>
          </p:txBody>
        </p:sp>
      </p:grpSp>
      <p:grpSp>
        <p:nvGrpSpPr>
          <p:cNvPr id="11272" name="Group 10"/>
          <p:cNvGrpSpPr>
            <a:grpSpLocks/>
          </p:cNvGrpSpPr>
          <p:nvPr/>
        </p:nvGrpSpPr>
        <p:grpSpPr bwMode="auto">
          <a:xfrm>
            <a:off x="7251700" y="2517775"/>
            <a:ext cx="1576388" cy="711200"/>
            <a:chOff x="4614" y="2201"/>
            <a:chExt cx="993" cy="448"/>
          </a:xfrm>
        </p:grpSpPr>
        <p:sp>
          <p:nvSpPr>
            <p:cNvPr id="11379" name="AutoShape 11"/>
            <p:cNvSpPr>
              <a:spLocks noChangeArrowheads="1"/>
            </p:cNvSpPr>
            <p:nvPr/>
          </p:nvSpPr>
          <p:spPr bwMode="auto">
            <a:xfrm>
              <a:off x="4614"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0" name="Text Box 12"/>
            <p:cNvSpPr txBox="1">
              <a:spLocks noChangeArrowheads="1"/>
            </p:cNvSpPr>
            <p:nvPr/>
          </p:nvSpPr>
          <p:spPr bwMode="auto">
            <a:xfrm>
              <a:off x="4709"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Legal</a:t>
              </a:r>
              <a:br>
                <a:rPr lang="en-US" sz="2000" b="1"/>
              </a:br>
              <a:r>
                <a:rPr lang="en-US" sz="2000" b="1"/>
                <a:t>Venue</a:t>
              </a:r>
            </a:p>
          </p:txBody>
        </p:sp>
      </p:grpSp>
      <p:grpSp>
        <p:nvGrpSpPr>
          <p:cNvPr id="11273" name="Group 13"/>
          <p:cNvGrpSpPr>
            <a:grpSpLocks/>
          </p:cNvGrpSpPr>
          <p:nvPr/>
        </p:nvGrpSpPr>
        <p:grpSpPr bwMode="auto">
          <a:xfrm>
            <a:off x="4886325" y="374650"/>
            <a:ext cx="1671638" cy="711200"/>
            <a:chOff x="2524" y="2022"/>
            <a:chExt cx="1053" cy="448"/>
          </a:xfrm>
        </p:grpSpPr>
        <p:sp>
          <p:nvSpPr>
            <p:cNvPr id="11377"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8"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Contact</a:t>
              </a:r>
            </a:p>
          </p:txBody>
        </p:sp>
      </p:grpSp>
      <p:grpSp>
        <p:nvGrpSpPr>
          <p:cNvPr id="11274" name="Group 16"/>
          <p:cNvGrpSpPr>
            <a:grpSpLocks/>
          </p:cNvGrpSpPr>
          <p:nvPr/>
        </p:nvGrpSpPr>
        <p:grpSpPr bwMode="auto">
          <a:xfrm>
            <a:off x="4949827" y="1427169"/>
            <a:ext cx="1576389" cy="711200"/>
            <a:chOff x="2024" y="2871"/>
            <a:chExt cx="993" cy="448"/>
          </a:xfrm>
        </p:grpSpPr>
        <p:sp>
          <p:nvSpPr>
            <p:cNvPr id="11375" name="AutoShape 17"/>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6" name="Text Box 18"/>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Company</a:t>
              </a:r>
            </a:p>
          </p:txBody>
        </p:sp>
      </p:grpSp>
      <p:grpSp>
        <p:nvGrpSpPr>
          <p:cNvPr id="11275" name="Group 19"/>
          <p:cNvGrpSpPr>
            <a:grpSpLocks/>
          </p:cNvGrpSpPr>
          <p:nvPr/>
        </p:nvGrpSpPr>
        <p:grpSpPr bwMode="auto">
          <a:xfrm>
            <a:off x="7251700" y="1427163"/>
            <a:ext cx="1576388" cy="711200"/>
            <a:chOff x="2024" y="2871"/>
            <a:chExt cx="993" cy="448"/>
          </a:xfrm>
        </p:grpSpPr>
        <p:sp>
          <p:nvSpPr>
            <p:cNvPr id="11373" name="AutoShape 20"/>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4" name="Text Box 21"/>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smtClean="0"/>
                <a:t>Place</a:t>
              </a:r>
              <a:endParaRPr lang="en-US" sz="2000" b="1" dirty="0"/>
            </a:p>
          </p:txBody>
        </p:sp>
      </p:grpSp>
      <p:sp>
        <p:nvSpPr>
          <p:cNvPr id="11276" name="Line 22"/>
          <p:cNvSpPr>
            <a:spLocks noChangeShapeType="1"/>
          </p:cNvSpPr>
          <p:nvPr/>
        </p:nvSpPr>
        <p:spPr bwMode="auto">
          <a:xfrm>
            <a:off x="5724525" y="3824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3"/>
          <p:cNvSpPr>
            <a:spLocks noChangeShapeType="1"/>
          </p:cNvSpPr>
          <p:nvPr/>
        </p:nvSpPr>
        <p:spPr bwMode="auto">
          <a:xfrm>
            <a:off x="5724525" y="457676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Line 24"/>
          <p:cNvSpPr>
            <a:spLocks noChangeShapeType="1"/>
          </p:cNvSpPr>
          <p:nvPr/>
        </p:nvSpPr>
        <p:spPr bwMode="auto">
          <a:xfrm>
            <a:off x="5724525" y="53578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9" name="Line 25"/>
          <p:cNvSpPr>
            <a:spLocks noChangeShapeType="1"/>
          </p:cNvSpPr>
          <p:nvPr/>
        </p:nvSpPr>
        <p:spPr bwMode="auto">
          <a:xfrm>
            <a:off x="5724525" y="6110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80" name="Group 26"/>
          <p:cNvGrpSpPr>
            <a:grpSpLocks/>
          </p:cNvGrpSpPr>
          <p:nvPr/>
        </p:nvGrpSpPr>
        <p:grpSpPr bwMode="auto">
          <a:xfrm>
            <a:off x="6048375" y="4232275"/>
            <a:ext cx="1671638" cy="711200"/>
            <a:chOff x="1773" y="3296"/>
            <a:chExt cx="1053" cy="448"/>
          </a:xfrm>
        </p:grpSpPr>
        <p:sp>
          <p:nvSpPr>
            <p:cNvPr id="11371"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2"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Medical Care Org</a:t>
              </a:r>
            </a:p>
          </p:txBody>
        </p:sp>
      </p:grpSp>
      <p:grpSp>
        <p:nvGrpSpPr>
          <p:cNvPr id="11281" name="Group 29"/>
          <p:cNvGrpSpPr>
            <a:grpSpLocks/>
          </p:cNvGrpSpPr>
          <p:nvPr/>
        </p:nvGrpSpPr>
        <p:grpSpPr bwMode="auto">
          <a:xfrm>
            <a:off x="6048375" y="3470275"/>
            <a:ext cx="1671638" cy="711200"/>
            <a:chOff x="2524" y="2022"/>
            <a:chExt cx="1053" cy="448"/>
          </a:xfrm>
        </p:grpSpPr>
        <p:sp>
          <p:nvSpPr>
            <p:cNvPr id="11369"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0"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Law Firm</a:t>
              </a:r>
            </a:p>
          </p:txBody>
        </p:sp>
      </p:grpSp>
      <p:grpSp>
        <p:nvGrpSpPr>
          <p:cNvPr id="11282" name="Group 32"/>
          <p:cNvGrpSpPr>
            <a:grpSpLocks/>
          </p:cNvGrpSpPr>
          <p:nvPr/>
        </p:nvGrpSpPr>
        <p:grpSpPr bwMode="auto">
          <a:xfrm>
            <a:off x="6048375" y="4994275"/>
            <a:ext cx="1671638" cy="711200"/>
            <a:chOff x="2524" y="2022"/>
            <a:chExt cx="1053" cy="448"/>
          </a:xfrm>
        </p:grpSpPr>
        <p:sp>
          <p:nvSpPr>
            <p:cNvPr id="11367"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8"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Towing</a:t>
              </a:r>
            </a:p>
          </p:txBody>
        </p:sp>
      </p:grpSp>
      <p:grpSp>
        <p:nvGrpSpPr>
          <p:cNvPr id="11283" name="Group 35"/>
          <p:cNvGrpSpPr>
            <a:grpSpLocks/>
          </p:cNvGrpSpPr>
          <p:nvPr/>
        </p:nvGrpSpPr>
        <p:grpSpPr bwMode="auto">
          <a:xfrm>
            <a:off x="6048375" y="5757863"/>
            <a:ext cx="1671638" cy="711200"/>
            <a:chOff x="2524" y="2022"/>
            <a:chExt cx="1053" cy="448"/>
          </a:xfrm>
        </p:grpSpPr>
        <p:sp>
          <p:nvSpPr>
            <p:cNvPr id="11365" name="AutoShape 3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6" name="Text Box 3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Repair</a:t>
              </a:r>
            </a:p>
          </p:txBody>
        </p:sp>
      </p:grpSp>
      <p:sp>
        <p:nvSpPr>
          <p:cNvPr id="11284" name="Line 38"/>
          <p:cNvSpPr>
            <a:spLocks noChangeShapeType="1"/>
          </p:cNvSpPr>
          <p:nvPr/>
        </p:nvSpPr>
        <p:spPr bwMode="auto">
          <a:xfrm>
            <a:off x="3927475" y="2320925"/>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39"/>
          <p:cNvSpPr>
            <a:spLocks noChangeShapeType="1"/>
          </p:cNvSpPr>
          <p:nvPr/>
        </p:nvSpPr>
        <p:spPr bwMode="auto">
          <a:xfrm>
            <a:off x="2173288" y="2320925"/>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40"/>
          <p:cNvSpPr>
            <a:spLocks noChangeShapeType="1"/>
          </p:cNvSpPr>
          <p:nvPr/>
        </p:nvSpPr>
        <p:spPr bwMode="auto">
          <a:xfrm>
            <a:off x="2154238" y="3254375"/>
            <a:ext cx="0" cy="2081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41"/>
          <p:cNvSpPr>
            <a:spLocks noChangeShapeType="1"/>
          </p:cNvSpPr>
          <p:nvPr/>
        </p:nvSpPr>
        <p:spPr bwMode="auto">
          <a:xfrm>
            <a:off x="2157413" y="5348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42"/>
          <p:cNvSpPr>
            <a:spLocks noChangeShapeType="1"/>
          </p:cNvSpPr>
          <p:nvPr/>
        </p:nvSpPr>
        <p:spPr bwMode="auto">
          <a:xfrm flipV="1">
            <a:off x="2173288" y="2305050"/>
            <a:ext cx="0" cy="2206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Line 43"/>
          <p:cNvSpPr>
            <a:spLocks noChangeShapeType="1"/>
          </p:cNvSpPr>
          <p:nvPr/>
        </p:nvSpPr>
        <p:spPr bwMode="auto">
          <a:xfrm flipV="1">
            <a:off x="3049588" y="1233488"/>
            <a:ext cx="0" cy="10810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0" name="Line 44"/>
          <p:cNvSpPr>
            <a:spLocks noChangeShapeType="1"/>
          </p:cNvSpPr>
          <p:nvPr/>
        </p:nvSpPr>
        <p:spPr bwMode="auto">
          <a:xfrm>
            <a:off x="2157413" y="42402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91" name="Group 45"/>
          <p:cNvGrpSpPr>
            <a:grpSpLocks/>
          </p:cNvGrpSpPr>
          <p:nvPr/>
        </p:nvGrpSpPr>
        <p:grpSpPr bwMode="auto">
          <a:xfrm>
            <a:off x="1401763" y="2517775"/>
            <a:ext cx="1576387" cy="711200"/>
            <a:chOff x="249" y="2201"/>
            <a:chExt cx="993" cy="448"/>
          </a:xfrm>
        </p:grpSpPr>
        <p:sp>
          <p:nvSpPr>
            <p:cNvPr id="11363" name="AutoShape 46"/>
            <p:cNvSpPr>
              <a:spLocks noChangeArrowheads="1"/>
            </p:cNvSpPr>
            <p:nvPr/>
          </p:nvSpPr>
          <p:spPr bwMode="auto">
            <a:xfrm>
              <a:off x="249"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4" name="Text Box 47"/>
            <p:cNvSpPr txBox="1">
              <a:spLocks noChangeArrowheads="1"/>
            </p:cNvSpPr>
            <p:nvPr/>
          </p:nvSpPr>
          <p:spPr bwMode="auto">
            <a:xfrm>
              <a:off x="344"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Person Vendor</a:t>
              </a:r>
            </a:p>
          </p:txBody>
        </p:sp>
      </p:grpSp>
      <p:grpSp>
        <p:nvGrpSpPr>
          <p:cNvPr id="11292" name="Group 48"/>
          <p:cNvGrpSpPr>
            <a:grpSpLocks/>
          </p:cNvGrpSpPr>
          <p:nvPr/>
        </p:nvGrpSpPr>
        <p:grpSpPr bwMode="auto">
          <a:xfrm>
            <a:off x="3125788" y="2517775"/>
            <a:ext cx="1576387" cy="711200"/>
            <a:chOff x="1340" y="2201"/>
            <a:chExt cx="993" cy="448"/>
          </a:xfrm>
        </p:grpSpPr>
        <p:sp>
          <p:nvSpPr>
            <p:cNvPr id="11361" name="AutoShape 49"/>
            <p:cNvSpPr>
              <a:spLocks noChangeArrowheads="1"/>
            </p:cNvSpPr>
            <p:nvPr/>
          </p:nvSpPr>
          <p:spPr bwMode="auto">
            <a:xfrm>
              <a:off x="1340"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2" name="Text Box 50"/>
            <p:cNvSpPr txBox="1">
              <a:spLocks noChangeArrowheads="1"/>
            </p:cNvSpPr>
            <p:nvPr/>
          </p:nvSpPr>
          <p:spPr bwMode="auto">
            <a:xfrm>
              <a:off x="1435"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Adjudi-</a:t>
              </a:r>
              <a:br>
                <a:rPr lang="en-US" sz="2000" b="1"/>
              </a:br>
              <a:r>
                <a:rPr lang="en-US" sz="2000" b="1"/>
                <a:t>cator</a:t>
              </a:r>
            </a:p>
          </p:txBody>
        </p:sp>
      </p:grpSp>
      <p:grpSp>
        <p:nvGrpSpPr>
          <p:cNvPr id="11293" name="Group 51"/>
          <p:cNvGrpSpPr>
            <a:grpSpLocks/>
          </p:cNvGrpSpPr>
          <p:nvPr/>
        </p:nvGrpSpPr>
        <p:grpSpPr bwMode="auto">
          <a:xfrm>
            <a:off x="2192338" y="1427163"/>
            <a:ext cx="1671637" cy="711200"/>
            <a:chOff x="2524" y="2022"/>
            <a:chExt cx="1053" cy="448"/>
          </a:xfrm>
        </p:grpSpPr>
        <p:sp>
          <p:nvSpPr>
            <p:cNvPr id="11359" name="AutoShape 52"/>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1360" name="Text Box 53"/>
            <p:cNvSpPr txBox="1">
              <a:spLocks noChangeArrowheads="1"/>
            </p:cNvSpPr>
            <p:nvPr/>
          </p:nvSpPr>
          <p:spPr bwMode="auto">
            <a:xfrm>
              <a:off x="2559" y="2150"/>
              <a:ext cx="983"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Person</a:t>
              </a:r>
            </a:p>
          </p:txBody>
        </p:sp>
      </p:grpSp>
      <p:grpSp>
        <p:nvGrpSpPr>
          <p:cNvPr id="11294" name="Group 54"/>
          <p:cNvGrpSpPr>
            <a:grpSpLocks/>
          </p:cNvGrpSpPr>
          <p:nvPr/>
        </p:nvGrpSpPr>
        <p:grpSpPr bwMode="auto">
          <a:xfrm>
            <a:off x="2392363" y="3879850"/>
            <a:ext cx="1671637" cy="711200"/>
            <a:chOff x="2524" y="2022"/>
            <a:chExt cx="1053" cy="448"/>
          </a:xfrm>
        </p:grpSpPr>
        <p:sp>
          <p:nvSpPr>
            <p:cNvPr id="11357" name="AutoShape 5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8" name="Text Box 5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Attorney</a:t>
              </a:r>
            </a:p>
          </p:txBody>
        </p:sp>
      </p:grpSp>
      <p:grpSp>
        <p:nvGrpSpPr>
          <p:cNvPr id="11295" name="Group 57"/>
          <p:cNvGrpSpPr>
            <a:grpSpLocks/>
          </p:cNvGrpSpPr>
          <p:nvPr/>
        </p:nvGrpSpPr>
        <p:grpSpPr bwMode="auto">
          <a:xfrm>
            <a:off x="2390775" y="4953000"/>
            <a:ext cx="1671638" cy="711200"/>
            <a:chOff x="2524" y="2022"/>
            <a:chExt cx="1053" cy="448"/>
          </a:xfrm>
        </p:grpSpPr>
        <p:sp>
          <p:nvSpPr>
            <p:cNvPr id="11355"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6"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Doctor</a:t>
              </a:r>
            </a:p>
          </p:txBody>
        </p:sp>
      </p:grpSp>
      <p:grpSp>
        <p:nvGrpSpPr>
          <p:cNvPr id="11296" name="Group 60"/>
          <p:cNvGrpSpPr>
            <a:grpSpLocks/>
          </p:cNvGrpSpPr>
          <p:nvPr/>
        </p:nvGrpSpPr>
        <p:grpSpPr bwMode="auto">
          <a:xfrm>
            <a:off x="1192213" y="2659063"/>
            <a:ext cx="492125" cy="539750"/>
            <a:chOff x="4508" y="1968"/>
            <a:chExt cx="310" cy="340"/>
          </a:xfrm>
        </p:grpSpPr>
        <p:sp>
          <p:nvSpPr>
            <p:cNvPr id="11351" name="Rectangle 61"/>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52" name="Oval 62"/>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53" name="Rectangle 63"/>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4" name="Oval 64"/>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297" name="Text Box 65"/>
          <p:cNvSpPr txBox="1">
            <a:spLocks noChangeArrowheads="1"/>
          </p:cNvSpPr>
          <p:nvPr/>
        </p:nvSpPr>
        <p:spPr bwMode="auto">
          <a:xfrm>
            <a:off x="268288" y="335121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solidFill>
                  <a:srgbClr val="C00000"/>
                </a:solidFill>
              </a:rPr>
              <a:t>searches at this level return doctors and attorneys</a:t>
            </a:r>
          </a:p>
        </p:txBody>
      </p:sp>
      <p:sp>
        <p:nvSpPr>
          <p:cNvPr id="11298" name="Line 66"/>
          <p:cNvSpPr>
            <a:spLocks noChangeShapeType="1"/>
          </p:cNvSpPr>
          <p:nvPr/>
        </p:nvSpPr>
        <p:spPr bwMode="auto">
          <a:xfrm>
            <a:off x="773113" y="2855913"/>
            <a:ext cx="0" cy="525462"/>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9" name="Line 67"/>
          <p:cNvSpPr>
            <a:spLocks noChangeShapeType="1"/>
          </p:cNvSpPr>
          <p:nvPr/>
        </p:nvSpPr>
        <p:spPr bwMode="auto">
          <a:xfrm>
            <a:off x="758825" y="2847975"/>
            <a:ext cx="6413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300" name="Group 68"/>
          <p:cNvGrpSpPr>
            <a:grpSpLocks/>
          </p:cNvGrpSpPr>
          <p:nvPr/>
        </p:nvGrpSpPr>
        <p:grpSpPr bwMode="auto">
          <a:xfrm>
            <a:off x="2336800" y="5454650"/>
            <a:ext cx="492125" cy="539750"/>
            <a:chOff x="4508" y="1968"/>
            <a:chExt cx="310" cy="340"/>
          </a:xfrm>
        </p:grpSpPr>
        <p:sp>
          <p:nvSpPr>
            <p:cNvPr id="11347" name="Rectangle 69"/>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48" name="Oval 70"/>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49" name="Rectangle 71"/>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0" name="Oval 72"/>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301" name="Text Box 73"/>
          <p:cNvSpPr txBox="1">
            <a:spLocks noChangeArrowheads="1"/>
          </p:cNvSpPr>
          <p:nvPr/>
        </p:nvSpPr>
        <p:spPr bwMode="auto">
          <a:xfrm>
            <a:off x="325438" y="494506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searches at this level return only doctors </a:t>
            </a:r>
          </a:p>
        </p:txBody>
      </p:sp>
      <p:sp>
        <p:nvSpPr>
          <p:cNvPr id="11302" name="Line 74"/>
          <p:cNvSpPr>
            <a:spLocks noChangeShapeType="1"/>
          </p:cNvSpPr>
          <p:nvPr/>
        </p:nvSpPr>
        <p:spPr bwMode="auto">
          <a:xfrm>
            <a:off x="2003425" y="5649913"/>
            <a:ext cx="5651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3" name="Text Box 75"/>
          <p:cNvSpPr txBox="1">
            <a:spLocks noChangeArrowheads="1"/>
          </p:cNvSpPr>
          <p:nvPr/>
        </p:nvSpPr>
        <p:spPr bwMode="auto">
          <a:xfrm>
            <a:off x="268288" y="1436688"/>
            <a:ext cx="175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the primary subtypes</a:t>
            </a:r>
          </a:p>
        </p:txBody>
      </p:sp>
      <p:sp>
        <p:nvSpPr>
          <p:cNvPr id="11304" name="Line 76"/>
          <p:cNvSpPr>
            <a:spLocks noChangeShapeType="1"/>
          </p:cNvSpPr>
          <p:nvPr/>
        </p:nvSpPr>
        <p:spPr bwMode="auto">
          <a:xfrm>
            <a:off x="1847850" y="1758950"/>
            <a:ext cx="331788"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26226926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8433819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endParaRPr lang="en-US" smtClean="0"/>
          </a:p>
        </p:txBody>
      </p:sp>
    </p:spTree>
    <p:extLst>
      <p:ext uri="{BB962C8B-B14F-4D97-AF65-F5344CB8AC3E}">
        <p14:creationId xmlns:p14="http://schemas.microsoft.com/office/powerpoint/2010/main" val="12247406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Two applications store contacts</a:t>
            </a:r>
          </a:p>
        </p:txBody>
      </p:sp>
      <p:sp>
        <p:nvSpPr>
          <p:cNvPr id="12291" name="Rectangle 3"/>
          <p:cNvSpPr>
            <a:spLocks noGrp="1" noChangeArrowheads="1"/>
          </p:cNvSpPr>
          <p:nvPr>
            <p:ph idx="1"/>
          </p:nvPr>
        </p:nvSpPr>
        <p:spPr>
          <a:xfrm>
            <a:off x="519113" y="4235450"/>
            <a:ext cx="8318500" cy="2154238"/>
          </a:xfrm>
        </p:spPr>
        <p:txBody>
          <a:bodyPr/>
          <a:lstStyle/>
          <a:p>
            <a:r>
              <a:rPr lang="en-US" dirty="0" smtClean="0"/>
              <a:t>Two applications store contacts</a:t>
            </a:r>
          </a:p>
          <a:p>
            <a:pPr lvl="1"/>
            <a:r>
              <a:rPr lang="en-US" dirty="0" smtClean="0"/>
              <a:t>ClaimCenter stores contact information as it pertains to a given claim</a:t>
            </a:r>
          </a:p>
          <a:p>
            <a:pPr lvl="1"/>
            <a:r>
              <a:rPr lang="en-US" dirty="0" smtClean="0"/>
              <a:t>Address Book stores contacts that are (potentially) relevant to multiple claims</a:t>
            </a:r>
          </a:p>
          <a:p>
            <a:pPr lvl="1"/>
            <a:r>
              <a:rPr lang="en-US" dirty="0"/>
              <a:t>Contacts can be shared across both applications</a:t>
            </a:r>
            <a:endParaRPr lang="en-US" dirty="0" smtClean="0"/>
          </a:p>
        </p:txBody>
      </p:sp>
      <p:sp>
        <p:nvSpPr>
          <p:cNvPr id="12292" name="Text Box 4"/>
          <p:cNvSpPr txBox="1">
            <a:spLocks noChangeArrowheads="1"/>
          </p:cNvSpPr>
          <p:nvPr/>
        </p:nvSpPr>
        <p:spPr bwMode="auto">
          <a:xfrm>
            <a:off x="6858000" y="2641600"/>
            <a:ext cx="1565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000" b="1" dirty="0"/>
              <a:t>contacts relevant to multiple claims</a:t>
            </a:r>
          </a:p>
        </p:txBody>
      </p:sp>
      <p:grpSp>
        <p:nvGrpSpPr>
          <p:cNvPr id="12293" name="Group 5"/>
          <p:cNvGrpSpPr>
            <a:grpSpLocks/>
          </p:cNvGrpSpPr>
          <p:nvPr/>
        </p:nvGrpSpPr>
        <p:grpSpPr bwMode="auto">
          <a:xfrm>
            <a:off x="4837113" y="855663"/>
            <a:ext cx="1912937" cy="3005137"/>
            <a:chOff x="3047" y="539"/>
            <a:chExt cx="1205" cy="1893"/>
          </a:xfrm>
        </p:grpSpPr>
        <p:sp>
          <p:nvSpPr>
            <p:cNvPr id="12334" name="AutoShape 6"/>
            <p:cNvSpPr>
              <a:spLocks noChangeArrowheads="1"/>
            </p:cNvSpPr>
            <p:nvPr/>
          </p:nvSpPr>
          <p:spPr bwMode="auto">
            <a:xfrm>
              <a:off x="3067" y="539"/>
              <a:ext cx="1185" cy="1893"/>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2335" name="AutoShape 7"/>
            <p:cNvSpPr>
              <a:spLocks noChangeArrowheads="1"/>
            </p:cNvSpPr>
            <p:nvPr/>
          </p:nvSpPr>
          <p:spPr bwMode="auto">
            <a:xfrm>
              <a:off x="3296" y="1751"/>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336" name="Text Box 8"/>
            <p:cNvSpPr txBox="1">
              <a:spLocks noChangeArrowheads="1"/>
            </p:cNvSpPr>
            <p:nvPr/>
          </p:nvSpPr>
          <p:spPr bwMode="auto">
            <a:xfrm>
              <a:off x="3047" y="724"/>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Address Book</a:t>
              </a:r>
            </a:p>
          </p:txBody>
        </p:sp>
        <p:grpSp>
          <p:nvGrpSpPr>
            <p:cNvPr id="12337" name="Group 9"/>
            <p:cNvGrpSpPr>
              <a:grpSpLocks/>
            </p:cNvGrpSpPr>
            <p:nvPr/>
          </p:nvGrpSpPr>
          <p:grpSpPr bwMode="auto">
            <a:xfrm>
              <a:off x="3255" y="942"/>
              <a:ext cx="699" cy="611"/>
              <a:chOff x="1305" y="2500"/>
              <a:chExt cx="1138" cy="995"/>
            </a:xfrm>
          </p:grpSpPr>
          <p:sp>
            <p:nvSpPr>
              <p:cNvPr id="12338" name="Freeform 10"/>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11"/>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12"/>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13"/>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14"/>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15"/>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16"/>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Freeform 17"/>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18"/>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19"/>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20"/>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21"/>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22"/>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23"/>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294" name="Text Box 24"/>
          <p:cNvSpPr txBox="1">
            <a:spLocks noChangeArrowheads="1"/>
          </p:cNvSpPr>
          <p:nvPr/>
        </p:nvSpPr>
        <p:spPr bwMode="auto">
          <a:xfrm>
            <a:off x="666750" y="2641600"/>
            <a:ext cx="16129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000" b="1" dirty="0"/>
              <a:t>contacts relevant to</a:t>
            </a:r>
            <a:br>
              <a:rPr lang="en-US" sz="2000" b="1" dirty="0"/>
            </a:br>
            <a:r>
              <a:rPr lang="en-US" sz="2000" b="1" dirty="0"/>
              <a:t>a single claim</a:t>
            </a:r>
          </a:p>
        </p:txBody>
      </p:sp>
      <p:sp>
        <p:nvSpPr>
          <p:cNvPr id="12295" name="AutoShape 25"/>
          <p:cNvSpPr>
            <a:spLocks noChangeArrowheads="1"/>
          </p:cNvSpPr>
          <p:nvPr/>
        </p:nvSpPr>
        <p:spPr bwMode="auto">
          <a:xfrm>
            <a:off x="2395538" y="855663"/>
            <a:ext cx="1881187" cy="30051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grpSp>
        <p:nvGrpSpPr>
          <p:cNvPr id="12296" name="Group 26"/>
          <p:cNvGrpSpPr>
            <a:grpSpLocks/>
          </p:cNvGrpSpPr>
          <p:nvPr/>
        </p:nvGrpSpPr>
        <p:grpSpPr bwMode="auto">
          <a:xfrm>
            <a:off x="2476500" y="2570163"/>
            <a:ext cx="692150" cy="511175"/>
            <a:chOff x="2083" y="1606"/>
            <a:chExt cx="1489" cy="1097"/>
          </a:xfrm>
        </p:grpSpPr>
        <p:sp>
          <p:nvSpPr>
            <p:cNvPr id="12301" name="Rectangle 2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02" name="Freeform 2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3" name="Freeform 2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4" name="Freeform 3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05" name="Freeform 3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06" name="Rectangle 3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07" name="Rectangle 3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08" name="AutoShape 3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09" name="Freeform 3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0" name="Freeform 3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1" name="Rectangle 3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2" name="Rectangle 3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3" name="Rectangle 3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14" name="Group 40"/>
            <p:cNvGrpSpPr>
              <a:grpSpLocks/>
            </p:cNvGrpSpPr>
            <p:nvPr/>
          </p:nvGrpSpPr>
          <p:grpSpPr bwMode="auto">
            <a:xfrm>
              <a:off x="2221" y="1871"/>
              <a:ext cx="518" cy="782"/>
              <a:chOff x="2400" y="1656"/>
              <a:chExt cx="752" cy="1136"/>
            </a:xfrm>
          </p:grpSpPr>
          <p:sp>
            <p:nvSpPr>
              <p:cNvPr id="12327"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28"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9"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30"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31"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332"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3"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15" name="Group 48"/>
            <p:cNvGrpSpPr>
              <a:grpSpLocks/>
            </p:cNvGrpSpPr>
            <p:nvPr/>
          </p:nvGrpSpPr>
          <p:grpSpPr bwMode="auto">
            <a:xfrm rot="-6511945">
              <a:off x="2834" y="1842"/>
              <a:ext cx="518" cy="783"/>
              <a:chOff x="2400" y="1656"/>
              <a:chExt cx="752" cy="1136"/>
            </a:xfrm>
          </p:grpSpPr>
          <p:sp>
            <p:nvSpPr>
              <p:cNvPr id="12320"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21"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2"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3"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4"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325"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6"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16" name="Freeform 5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17" name="Freeform 5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Rectangle 5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19" name="Rectangle 5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7" name="AutoShape 60"/>
          <p:cNvSpPr>
            <a:spLocks noChangeArrowheads="1"/>
          </p:cNvSpPr>
          <p:nvPr/>
        </p:nvSpPr>
        <p:spPr bwMode="auto">
          <a:xfrm>
            <a:off x="2913063" y="2779713"/>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298" name="Line 61"/>
          <p:cNvSpPr>
            <a:spLocks noChangeShapeType="1"/>
          </p:cNvSpPr>
          <p:nvPr/>
        </p:nvSpPr>
        <p:spPr bwMode="auto">
          <a:xfrm flipH="1">
            <a:off x="2638425" y="3217863"/>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9" name="Line 62"/>
          <p:cNvSpPr>
            <a:spLocks noChangeShapeType="1"/>
          </p:cNvSpPr>
          <p:nvPr/>
        </p:nvSpPr>
        <p:spPr bwMode="auto">
          <a:xfrm flipV="1">
            <a:off x="2638425" y="2954338"/>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230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2144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63"/>
          <p:cNvGrpSpPr/>
          <p:nvPr/>
        </p:nvGrpSpPr>
        <p:grpSpPr>
          <a:xfrm>
            <a:off x="6870913" y="1453342"/>
            <a:ext cx="1136650" cy="1066800"/>
            <a:chOff x="6781800" y="1524000"/>
            <a:chExt cx="1136650" cy="1066800"/>
          </a:xfrm>
        </p:grpSpPr>
        <p:pic>
          <p:nvPicPr>
            <p:cNvPr id="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6"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
        <p:nvSpPr>
          <p:cNvPr id="67" name="Line 133"/>
          <p:cNvSpPr>
            <a:spLocks noChangeShapeType="1"/>
          </p:cNvSpPr>
          <p:nvPr/>
        </p:nvSpPr>
        <p:spPr bwMode="auto">
          <a:xfrm>
            <a:off x="4276725" y="1933126"/>
            <a:ext cx="560388" cy="0"/>
          </a:xfrm>
          <a:prstGeom prst="line">
            <a:avLst/>
          </a:prstGeom>
          <a:noFill/>
          <a:ln w="28575">
            <a:solidFill>
              <a:srgbClr val="0070C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8" name="Line 133"/>
          <p:cNvSpPr>
            <a:spLocks noChangeShapeType="1"/>
          </p:cNvSpPr>
          <p:nvPr/>
        </p:nvSpPr>
        <p:spPr bwMode="auto">
          <a:xfrm>
            <a:off x="4276725" y="2026151"/>
            <a:ext cx="592138" cy="0"/>
          </a:xfrm>
          <a:prstGeom prst="line">
            <a:avLst/>
          </a:prstGeom>
          <a:noFill/>
          <a:ln w="28575">
            <a:solidFill>
              <a:srgbClr val="008000"/>
            </a:solidFill>
            <a:round/>
            <a:headEnd type="none" w="med" len="me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129615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“Local” contacts</a:t>
            </a:r>
          </a:p>
        </p:txBody>
      </p:sp>
      <p:sp>
        <p:nvSpPr>
          <p:cNvPr id="13315" name="Rectangle 61"/>
          <p:cNvSpPr>
            <a:spLocks noGrp="1" noChangeArrowheads="1"/>
          </p:cNvSpPr>
          <p:nvPr>
            <p:ph idx="1"/>
          </p:nvPr>
        </p:nvSpPr>
        <p:spPr>
          <a:xfrm>
            <a:off x="617538" y="4468813"/>
            <a:ext cx="3379787" cy="1943100"/>
          </a:xfrm>
        </p:spPr>
        <p:txBody>
          <a:bodyPr/>
          <a:lstStyle/>
          <a:p>
            <a:r>
              <a:rPr lang="en-US" dirty="0" smtClean="0"/>
              <a:t>Typically a non-vendor, non-venue contact, such as a passenger, claimant, or a witness</a:t>
            </a:r>
          </a:p>
        </p:txBody>
      </p:sp>
      <p:sp>
        <p:nvSpPr>
          <p:cNvPr id="13316"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3317" name="Group 4"/>
          <p:cNvGrpSpPr>
            <a:grpSpLocks/>
          </p:cNvGrpSpPr>
          <p:nvPr/>
        </p:nvGrpSpPr>
        <p:grpSpPr bwMode="auto">
          <a:xfrm>
            <a:off x="5975350" y="1212850"/>
            <a:ext cx="1109663" cy="969963"/>
            <a:chOff x="1305" y="2500"/>
            <a:chExt cx="1138" cy="995"/>
          </a:xfrm>
        </p:grpSpPr>
        <p:sp>
          <p:nvSpPr>
            <p:cNvPr id="13360"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18" name="Group 19"/>
          <p:cNvGrpSpPr>
            <a:grpSpLocks/>
          </p:cNvGrpSpPr>
          <p:nvPr/>
        </p:nvGrpSpPr>
        <p:grpSpPr bwMode="auto">
          <a:xfrm>
            <a:off x="2476500" y="2447925"/>
            <a:ext cx="692150" cy="511175"/>
            <a:chOff x="2083" y="1606"/>
            <a:chExt cx="1489" cy="1097"/>
          </a:xfrm>
        </p:grpSpPr>
        <p:sp>
          <p:nvSpPr>
            <p:cNvPr id="13327"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28"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29"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0"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31"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332"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33"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4"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35"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6"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37"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8"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9"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40" name="Group 33"/>
            <p:cNvGrpSpPr>
              <a:grpSpLocks/>
            </p:cNvGrpSpPr>
            <p:nvPr/>
          </p:nvGrpSpPr>
          <p:grpSpPr bwMode="auto">
            <a:xfrm>
              <a:off x="2221" y="1871"/>
              <a:ext cx="518" cy="782"/>
              <a:chOff x="2400" y="1656"/>
              <a:chExt cx="752" cy="1136"/>
            </a:xfrm>
          </p:grpSpPr>
          <p:sp>
            <p:nvSpPr>
              <p:cNvPr id="13353"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4"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5"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6"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358"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9"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41" name="Group 41"/>
            <p:cNvGrpSpPr>
              <a:grpSpLocks/>
            </p:cNvGrpSpPr>
            <p:nvPr/>
          </p:nvGrpSpPr>
          <p:grpSpPr bwMode="auto">
            <a:xfrm rot="-6511945">
              <a:off x="2834" y="1842"/>
              <a:ext cx="518" cy="783"/>
              <a:chOff x="2400" y="1656"/>
              <a:chExt cx="752" cy="1136"/>
            </a:xfrm>
          </p:grpSpPr>
          <p:sp>
            <p:nvSpPr>
              <p:cNvPr id="13346"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7"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8"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49"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0"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351"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2"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42"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343"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44"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3320"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1"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Text Box 56"/>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smtClean="0"/>
              <a:t>000-00-002001</a:t>
            </a:r>
            <a:endParaRPr lang="en-US" sz="1800" b="1" dirty="0"/>
          </a:p>
        </p:txBody>
      </p:sp>
      <p:sp>
        <p:nvSpPr>
          <p:cNvPr id="13323" name="Text Box 57"/>
          <p:cNvSpPr txBox="1">
            <a:spLocks noChangeArrowheads="1"/>
          </p:cNvSpPr>
          <p:nvPr/>
        </p:nvSpPr>
        <p:spPr bwMode="auto">
          <a:xfrm>
            <a:off x="681038" y="3162300"/>
            <a:ext cx="1900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smtClean="0"/>
              <a:t>Stanley Poole</a:t>
            </a:r>
            <a:r>
              <a:rPr lang="en-US" sz="1800" b="1" dirty="0"/>
              <a:t/>
            </a:r>
            <a:br>
              <a:rPr lang="en-US" sz="1800" b="1" dirty="0"/>
            </a:br>
            <a:r>
              <a:rPr lang="en-US" sz="1800" b="1" dirty="0"/>
              <a:t>(witness)</a:t>
            </a:r>
          </a:p>
        </p:txBody>
      </p:sp>
      <p:sp>
        <p:nvSpPr>
          <p:cNvPr id="13324" name="Rectangle 58"/>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5" name="Rectangle 59"/>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26"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 name="Group 61"/>
          <p:cNvGrpSpPr/>
          <p:nvPr/>
        </p:nvGrpSpPr>
        <p:grpSpPr>
          <a:xfrm>
            <a:off x="7033332" y="2129858"/>
            <a:ext cx="1136650" cy="1066800"/>
            <a:chOff x="6781800" y="1524000"/>
            <a:chExt cx="1136650" cy="1066800"/>
          </a:xfrm>
        </p:grpSpPr>
        <p:pic>
          <p:nvPicPr>
            <p:cNvPr id="6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4"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19766203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“Shared” contacts</a:t>
            </a:r>
          </a:p>
        </p:txBody>
      </p:sp>
      <p:sp>
        <p:nvSpPr>
          <p:cNvPr id="14339"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Address</a:t>
            </a:r>
            <a:br>
              <a:rPr lang="en-US" sz="1800" b="1"/>
            </a:br>
            <a:r>
              <a:rPr lang="en-US" sz="1800" b="1"/>
              <a:t>Book</a:t>
            </a:r>
          </a:p>
        </p:txBody>
      </p:sp>
      <p:grpSp>
        <p:nvGrpSpPr>
          <p:cNvPr id="14340" name="Group 4"/>
          <p:cNvGrpSpPr>
            <a:grpSpLocks/>
          </p:cNvGrpSpPr>
          <p:nvPr/>
        </p:nvGrpSpPr>
        <p:grpSpPr bwMode="auto">
          <a:xfrm>
            <a:off x="5975350" y="1212850"/>
            <a:ext cx="1109663" cy="969963"/>
            <a:chOff x="1305" y="2500"/>
            <a:chExt cx="1138" cy="995"/>
          </a:xfrm>
        </p:grpSpPr>
        <p:sp>
          <p:nvSpPr>
            <p:cNvPr id="14469"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0"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1"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2"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3"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4"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5"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6"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7"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8"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9"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0"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1"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2"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1" name="Group 19"/>
          <p:cNvGrpSpPr>
            <a:grpSpLocks/>
          </p:cNvGrpSpPr>
          <p:nvPr/>
        </p:nvGrpSpPr>
        <p:grpSpPr bwMode="auto">
          <a:xfrm>
            <a:off x="2476500" y="2447925"/>
            <a:ext cx="692150" cy="511175"/>
            <a:chOff x="2083" y="1606"/>
            <a:chExt cx="1489" cy="1097"/>
          </a:xfrm>
        </p:grpSpPr>
        <p:sp>
          <p:nvSpPr>
            <p:cNvPr id="14436"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7"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8"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9"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40"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41"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42"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44"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5"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6"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7"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8"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9" name="Group 33"/>
            <p:cNvGrpSpPr>
              <a:grpSpLocks/>
            </p:cNvGrpSpPr>
            <p:nvPr/>
          </p:nvGrpSpPr>
          <p:grpSpPr bwMode="auto">
            <a:xfrm>
              <a:off x="2221" y="1871"/>
              <a:ext cx="518" cy="782"/>
              <a:chOff x="2400" y="1656"/>
              <a:chExt cx="752" cy="1136"/>
            </a:xfrm>
          </p:grpSpPr>
          <p:sp>
            <p:nvSpPr>
              <p:cNvPr id="14462"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63"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4"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5"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6"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7"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8"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50" name="Group 41"/>
            <p:cNvGrpSpPr>
              <a:grpSpLocks/>
            </p:cNvGrpSpPr>
            <p:nvPr/>
          </p:nvGrpSpPr>
          <p:grpSpPr bwMode="auto">
            <a:xfrm rot="-6511945">
              <a:off x="2834" y="1842"/>
              <a:ext cx="518" cy="783"/>
              <a:chOff x="2400" y="1656"/>
              <a:chExt cx="752" cy="1136"/>
            </a:xfrm>
          </p:grpSpPr>
          <p:sp>
            <p:nvSpPr>
              <p:cNvPr id="14455"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6"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7"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61"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51"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52"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4"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2"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43"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5" name="Group 56"/>
          <p:cNvGrpSpPr>
            <a:grpSpLocks/>
          </p:cNvGrpSpPr>
          <p:nvPr/>
        </p:nvGrpSpPr>
        <p:grpSpPr bwMode="auto">
          <a:xfrm>
            <a:off x="2471738" y="3832225"/>
            <a:ext cx="692150" cy="511175"/>
            <a:chOff x="2083" y="1606"/>
            <a:chExt cx="1489" cy="1097"/>
          </a:xfrm>
        </p:grpSpPr>
        <p:sp>
          <p:nvSpPr>
            <p:cNvPr id="14403" name="Rectangle 5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04" name="Freeform 5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5" name="Freeform 5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6" name="Freeform 6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07" name="Freeform 6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08" name="Rectangle 6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09" name="Rectangle 6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0" name="AutoShape 6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11" name="Freeform 6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2" name="Freeform 6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3" name="Rectangle 6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4" name="Rectangle 6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15" name="Rectangle 6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16" name="Group 70"/>
            <p:cNvGrpSpPr>
              <a:grpSpLocks/>
            </p:cNvGrpSpPr>
            <p:nvPr/>
          </p:nvGrpSpPr>
          <p:grpSpPr bwMode="auto">
            <a:xfrm>
              <a:off x="2221" y="1871"/>
              <a:ext cx="518" cy="782"/>
              <a:chOff x="2400" y="1656"/>
              <a:chExt cx="752" cy="1136"/>
            </a:xfrm>
          </p:grpSpPr>
          <p:sp>
            <p:nvSpPr>
              <p:cNvPr id="14429" name="Freeform 7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30" name="Freeform 7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1" name="Freeform 7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2" name="Freeform 7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33" name="Freeform 7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34" name="Line 7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5" name="Line 7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17" name="Group 78"/>
            <p:cNvGrpSpPr>
              <a:grpSpLocks/>
            </p:cNvGrpSpPr>
            <p:nvPr/>
          </p:nvGrpSpPr>
          <p:grpSpPr bwMode="auto">
            <a:xfrm rot="-6511945">
              <a:off x="2834" y="1842"/>
              <a:ext cx="518" cy="783"/>
              <a:chOff x="2400" y="1656"/>
              <a:chExt cx="752" cy="1136"/>
            </a:xfrm>
          </p:grpSpPr>
          <p:sp>
            <p:nvSpPr>
              <p:cNvPr id="14422"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23"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4"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5"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6"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27"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8"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18" name="Freeform 8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19" name="Freeform 8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20" name="Rectangle 8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21" name="Rectangle 8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6" name="AutoShape 90"/>
          <p:cNvSpPr>
            <a:spLocks noChangeArrowheads="1"/>
          </p:cNvSpPr>
          <p:nvPr/>
        </p:nvSpPr>
        <p:spPr bwMode="auto">
          <a:xfrm>
            <a:off x="2908300" y="40417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47" name="Line 91"/>
          <p:cNvSpPr>
            <a:spLocks noChangeShapeType="1"/>
          </p:cNvSpPr>
          <p:nvPr/>
        </p:nvSpPr>
        <p:spPr bwMode="auto">
          <a:xfrm flipH="1">
            <a:off x="2633663" y="4479925"/>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8" name="Line 92"/>
          <p:cNvSpPr>
            <a:spLocks noChangeShapeType="1"/>
          </p:cNvSpPr>
          <p:nvPr/>
        </p:nvSpPr>
        <p:spPr bwMode="auto">
          <a:xfrm flipV="1">
            <a:off x="2633663" y="42164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9" name="Group 93"/>
          <p:cNvGrpSpPr>
            <a:grpSpLocks/>
          </p:cNvGrpSpPr>
          <p:nvPr/>
        </p:nvGrpSpPr>
        <p:grpSpPr bwMode="auto">
          <a:xfrm>
            <a:off x="2449513" y="5145088"/>
            <a:ext cx="692150" cy="511175"/>
            <a:chOff x="2083" y="1606"/>
            <a:chExt cx="1489" cy="1097"/>
          </a:xfrm>
        </p:grpSpPr>
        <p:sp>
          <p:nvSpPr>
            <p:cNvPr id="14370" name="Rectangle 9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71" name="Freeform 9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2" name="Freeform 9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3" name="Freeform 9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374" name="Freeform 9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375" name="Rectangle 9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76" name="Rectangle 10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77" name="AutoShape 10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378" name="Freeform 10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79" name="Freeform 10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80" name="Rectangle 10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1" name="Rectangle 10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2" name="Rectangle 10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383" name="Group 107"/>
            <p:cNvGrpSpPr>
              <a:grpSpLocks/>
            </p:cNvGrpSpPr>
            <p:nvPr/>
          </p:nvGrpSpPr>
          <p:grpSpPr bwMode="auto">
            <a:xfrm>
              <a:off x="2221" y="1871"/>
              <a:ext cx="518" cy="782"/>
              <a:chOff x="2400" y="1656"/>
              <a:chExt cx="752" cy="1136"/>
            </a:xfrm>
          </p:grpSpPr>
          <p:sp>
            <p:nvSpPr>
              <p:cNvPr id="14396" name="Freeform 10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97" name="Freeform 10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8" name="Freeform 11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9" name="Freeform 11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00" name="Freeform 11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01" name="Line 11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2" name="Line 11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84" name="Group 115"/>
            <p:cNvGrpSpPr>
              <a:grpSpLocks/>
            </p:cNvGrpSpPr>
            <p:nvPr/>
          </p:nvGrpSpPr>
          <p:grpSpPr bwMode="auto">
            <a:xfrm rot="-6511945">
              <a:off x="2834" y="1842"/>
              <a:ext cx="518" cy="783"/>
              <a:chOff x="2400" y="1656"/>
              <a:chExt cx="752" cy="1136"/>
            </a:xfrm>
          </p:grpSpPr>
          <p:sp>
            <p:nvSpPr>
              <p:cNvPr id="14389" name="Freeform 11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90" name="Freeform 11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1" name="Freeform 11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2" name="Freeform 11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3" name="Freeform 12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394" name="Line 12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5" name="Line 12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85" name="Freeform 12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386" name="Freeform 12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87" name="Rectangle 12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12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50" name="AutoShape 127"/>
          <p:cNvSpPr>
            <a:spLocks noChangeArrowheads="1"/>
          </p:cNvSpPr>
          <p:nvPr/>
        </p:nvSpPr>
        <p:spPr bwMode="auto">
          <a:xfrm>
            <a:off x="2886075" y="53546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51" name="Line 128"/>
          <p:cNvSpPr>
            <a:spLocks noChangeShapeType="1"/>
          </p:cNvSpPr>
          <p:nvPr/>
        </p:nvSpPr>
        <p:spPr bwMode="auto">
          <a:xfrm flipH="1">
            <a:off x="2611438" y="5792788"/>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2" name="Line 129"/>
          <p:cNvSpPr>
            <a:spLocks noChangeShapeType="1"/>
          </p:cNvSpPr>
          <p:nvPr/>
        </p:nvSpPr>
        <p:spPr bwMode="auto">
          <a:xfrm flipV="1">
            <a:off x="2611438" y="5529263"/>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3" name="Text Box 130"/>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000-00-002006</a:t>
            </a:r>
          </a:p>
        </p:txBody>
      </p:sp>
      <p:sp>
        <p:nvSpPr>
          <p:cNvPr id="14354" name="Text Box 131"/>
          <p:cNvSpPr txBox="1">
            <a:spLocks noChangeArrowheads="1"/>
          </p:cNvSpPr>
          <p:nvPr/>
        </p:nvSpPr>
        <p:spPr bwMode="auto">
          <a:xfrm>
            <a:off x="492125" y="3813175"/>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036-22-934712</a:t>
            </a:r>
          </a:p>
        </p:txBody>
      </p:sp>
      <p:sp>
        <p:nvSpPr>
          <p:cNvPr id="14355" name="Text Box 132"/>
          <p:cNvSpPr txBox="1">
            <a:spLocks noChangeArrowheads="1"/>
          </p:cNvSpPr>
          <p:nvPr/>
        </p:nvSpPr>
        <p:spPr bwMode="auto">
          <a:xfrm>
            <a:off x="492125" y="5202238"/>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1800" b="1" dirty="0"/>
              <a:t>Claim</a:t>
            </a:r>
            <a:br>
              <a:rPr lang="en-US" sz="1800" b="1" dirty="0"/>
            </a:br>
            <a:r>
              <a:rPr lang="en-US" sz="1800" b="1" dirty="0"/>
              <a:t>908-00-230166</a:t>
            </a:r>
          </a:p>
        </p:txBody>
      </p:sp>
      <p:sp>
        <p:nvSpPr>
          <p:cNvPr id="14356" name="Text Box 133"/>
          <p:cNvSpPr txBox="1">
            <a:spLocks noChangeArrowheads="1"/>
          </p:cNvSpPr>
          <p:nvPr/>
        </p:nvSpPr>
        <p:spPr bwMode="auto">
          <a:xfrm>
            <a:off x="868363" y="3162300"/>
            <a:ext cx="2273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(1)</a:t>
            </a:r>
          </a:p>
        </p:txBody>
      </p:sp>
      <p:sp>
        <p:nvSpPr>
          <p:cNvPr id="14357" name="Text Box 134"/>
          <p:cNvSpPr txBox="1">
            <a:spLocks noChangeArrowheads="1"/>
          </p:cNvSpPr>
          <p:nvPr/>
        </p:nvSpPr>
        <p:spPr bwMode="auto">
          <a:xfrm>
            <a:off x="868363" y="4545013"/>
            <a:ext cx="2060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(2)</a:t>
            </a:r>
          </a:p>
        </p:txBody>
      </p:sp>
      <p:sp>
        <p:nvSpPr>
          <p:cNvPr id="14358" name="Text Box 135"/>
          <p:cNvSpPr txBox="1">
            <a:spLocks noChangeArrowheads="1"/>
          </p:cNvSpPr>
          <p:nvPr/>
        </p:nvSpPr>
        <p:spPr bwMode="auto">
          <a:xfrm>
            <a:off x="868363" y="5865813"/>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Dr. Matt Sawyer (3)</a:t>
            </a:r>
          </a:p>
        </p:txBody>
      </p:sp>
      <p:sp>
        <p:nvSpPr>
          <p:cNvPr id="14359" name="Rectangle 136"/>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60" name="Rectangle 137"/>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61" name="AutoShape 138"/>
          <p:cNvSpPr>
            <a:spLocks noChangeArrowheads="1"/>
          </p:cNvSpPr>
          <p:nvPr/>
        </p:nvSpPr>
        <p:spPr bwMode="auto">
          <a:xfrm>
            <a:off x="5518150" y="39703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4362" name="Line 139"/>
          <p:cNvSpPr>
            <a:spLocks noChangeShapeType="1"/>
          </p:cNvSpPr>
          <p:nvPr/>
        </p:nvSpPr>
        <p:spPr bwMode="auto">
          <a:xfrm>
            <a:off x="3886200" y="3148013"/>
            <a:ext cx="213995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3" name="Line 140"/>
          <p:cNvSpPr>
            <a:spLocks noChangeShapeType="1"/>
          </p:cNvSpPr>
          <p:nvPr/>
        </p:nvSpPr>
        <p:spPr bwMode="auto">
          <a:xfrm>
            <a:off x="6019800" y="3148013"/>
            <a:ext cx="0" cy="8255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141"/>
          <p:cNvSpPr>
            <a:spLocks noChangeShapeType="1"/>
          </p:cNvSpPr>
          <p:nvPr/>
        </p:nvSpPr>
        <p:spPr bwMode="auto">
          <a:xfrm flipV="1">
            <a:off x="6013450" y="4953000"/>
            <a:ext cx="0" cy="931863"/>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142"/>
          <p:cNvSpPr>
            <a:spLocks noChangeShapeType="1"/>
          </p:cNvSpPr>
          <p:nvPr/>
        </p:nvSpPr>
        <p:spPr bwMode="auto">
          <a:xfrm>
            <a:off x="3863975" y="5886450"/>
            <a:ext cx="215900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6" name="Line 143"/>
          <p:cNvSpPr>
            <a:spLocks noChangeShapeType="1"/>
          </p:cNvSpPr>
          <p:nvPr/>
        </p:nvSpPr>
        <p:spPr bwMode="auto">
          <a:xfrm>
            <a:off x="3886200" y="4554538"/>
            <a:ext cx="1649413"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Text Box 144"/>
          <p:cNvSpPr txBox="1">
            <a:spLocks noChangeArrowheads="1"/>
          </p:cNvSpPr>
          <p:nvPr/>
        </p:nvSpPr>
        <p:spPr bwMode="auto">
          <a:xfrm>
            <a:off x="6562725" y="4349750"/>
            <a:ext cx="2411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dirty="0"/>
              <a:t>Dr. Matt Sawyer (AB)</a:t>
            </a:r>
          </a:p>
        </p:txBody>
      </p:sp>
      <p:sp>
        <p:nvSpPr>
          <p:cNvPr id="14368" name="Rectangle 146"/>
          <p:cNvSpPr>
            <a:spLocks noChangeArrowheads="1"/>
          </p:cNvSpPr>
          <p:nvPr/>
        </p:nvSpPr>
        <p:spPr bwMode="auto">
          <a:xfrm>
            <a:off x="6070600" y="5302250"/>
            <a:ext cx="27717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Typically a vendor (or venue)</a:t>
            </a:r>
          </a:p>
        </p:txBody>
      </p:sp>
      <p:pic>
        <p:nvPicPr>
          <p:cNvPr id="14369"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p:cNvGrpSpPr/>
          <p:nvPr/>
        </p:nvGrpSpPr>
        <p:grpSpPr>
          <a:xfrm>
            <a:off x="7033332" y="2129858"/>
            <a:ext cx="1136650" cy="1066800"/>
            <a:chOff x="6781800" y="1524000"/>
            <a:chExt cx="1136650" cy="1066800"/>
          </a:xfrm>
        </p:grpSpPr>
        <p:pic>
          <p:nvPicPr>
            <p:cNvPr id="15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52"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extLst>
      <p:ext uri="{BB962C8B-B14F-4D97-AF65-F5344CB8AC3E}">
        <p14:creationId xmlns:p14="http://schemas.microsoft.com/office/powerpoint/2010/main" val="12667408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87F858-C516-4005-9271-0FCDDE8CA7CA}"/>
</file>

<file path=customXml/itemProps2.xml><?xml version="1.0" encoding="utf-8"?>
<ds:datastoreItem xmlns:ds="http://schemas.openxmlformats.org/officeDocument/2006/customXml" ds:itemID="{25AECC6D-2261-44CB-AB54-345805CBB9D3}"/>
</file>

<file path=customXml/itemProps3.xml><?xml version="1.0" encoding="utf-8"?>
<ds:datastoreItem xmlns:ds="http://schemas.openxmlformats.org/officeDocument/2006/customXml" ds:itemID="{E9332B88-5C9A-4747-8AEF-B8DD40CA923C}"/>
</file>

<file path=docProps/app.xml><?xml version="1.0" encoding="utf-8"?>
<Properties xmlns="http://schemas.openxmlformats.org/officeDocument/2006/extended-properties" xmlns:vt="http://schemas.openxmlformats.org/officeDocument/2006/docPropsVTypes">
  <Template/>
  <TotalTime>17562</TotalTime>
  <Words>5728</Words>
  <Application>Microsoft Office PowerPoint</Application>
  <PresentationFormat>On-screen Show (4:3)</PresentationFormat>
  <Paragraphs>580</Paragraphs>
  <Slides>50</Slides>
  <Notes>50</Notes>
  <HiddenSlides>3</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1_test-template</vt:lpstr>
      <vt:lpstr>Contact Roles</vt:lpstr>
      <vt:lpstr>Lesson objectives</vt:lpstr>
      <vt:lpstr>Lesson outline</vt:lpstr>
      <vt:lpstr>Contacts</vt:lpstr>
      <vt:lpstr>The contact subtype hierarchy</vt:lpstr>
      <vt:lpstr>(Notes only slide)</vt:lpstr>
      <vt:lpstr>Two applications store contacts</vt:lpstr>
      <vt:lpstr>“Local” contacts</vt:lpstr>
      <vt:lpstr>“Shared” contacts</vt:lpstr>
      <vt:lpstr>(Notes only slide)</vt:lpstr>
      <vt:lpstr>Lesson outline</vt:lpstr>
      <vt:lpstr>Contact roles</vt:lpstr>
      <vt:lpstr>(Notes only slide)</vt:lpstr>
      <vt:lpstr>Creating contacts from the new claim wizard</vt:lpstr>
      <vt:lpstr>Roles in the User Interface</vt:lpstr>
      <vt:lpstr>Transferring roles on a claim</vt:lpstr>
      <vt:lpstr>Transferring roles screen</vt:lpstr>
      <vt:lpstr>Transfer the roles</vt:lpstr>
      <vt:lpstr>Lesson outline</vt:lpstr>
      <vt:lpstr>Contact categorization</vt:lpstr>
      <vt:lpstr>Categorization by subtype</vt:lpstr>
      <vt:lpstr>Categorization by role</vt:lpstr>
      <vt:lpstr>The contact role data model</vt:lpstr>
      <vt:lpstr>The contact data model in the UI</vt:lpstr>
      <vt:lpstr>Intersection of roles and subtypes</vt:lpstr>
      <vt:lpstr>Lesson outline</vt:lpstr>
      <vt:lpstr>Contact roles</vt:lpstr>
      <vt:lpstr>The contacts list view filter</vt:lpstr>
      <vt:lpstr>Contact role categories</vt:lpstr>
      <vt:lpstr>Role constraints</vt:lpstr>
      <vt:lpstr>Two types of role constraints</vt:lpstr>
      <vt:lpstr>Specifying role constraints</vt:lpstr>
      <vt:lpstr>Lesson outline</vt:lpstr>
      <vt:lpstr>Contact role type constraints in the user interface</vt:lpstr>
      <vt:lpstr>Contact role type constraint configuration</vt:lpstr>
      <vt:lpstr>Lesson outline</vt:lpstr>
      <vt:lpstr>Entity role constraints</vt:lpstr>
      <vt:lpstr>Entity role constraints in the UI (1)</vt:lpstr>
      <vt:lpstr>Entity role constraints in the UI (2)</vt:lpstr>
      <vt:lpstr>Entity role constraints in the UI (3)</vt:lpstr>
      <vt:lpstr>Entities that can be role owners</vt:lpstr>
      <vt:lpstr>Entity role constraint configuration (unrestricted)</vt:lpstr>
      <vt:lpstr>Entity role constraint configuration (restricted)</vt:lpstr>
      <vt:lpstr>Role refs with multiple role constraints</vt:lpstr>
      <vt:lpstr>Conditional role constraints</vt:lpstr>
      <vt:lpstr>Contact role functions</vt:lpstr>
      <vt:lpstr>Review: Steps to create a new contact role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Roles</dc:title>
  <dc:creator>Tom Rhoades</dc:creator>
  <dc:description>3230</dc:description>
  <cp:lastModifiedBy>Tom Rhoades</cp:lastModifiedBy>
  <cp:revision>1827</cp:revision>
  <dcterms:created xsi:type="dcterms:W3CDTF">2007-08-02T20:13:16Z</dcterms:created>
  <dcterms:modified xsi:type="dcterms:W3CDTF">2014-07-02T17:55:01Z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