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2.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42.xml" ContentType="application/vnd.openxmlformats-officedocument.presentationml.notesSlide+xml"/>
  <Override PartName="/ppt/slideMasters/slideMaster1.xml" ContentType="application/vnd.openxmlformats-officedocument.presentationml.slideMaster+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4"/>
  </p:notesMasterIdLst>
  <p:handoutMasterIdLst>
    <p:handoutMasterId r:id="rId45"/>
  </p:handoutMasterIdLst>
  <p:sldIdLst>
    <p:sldId id="1192" r:id="rId2"/>
    <p:sldId id="1299" r:id="rId3"/>
    <p:sldId id="1300" r:id="rId4"/>
    <p:sldId id="1571" r:id="rId5"/>
    <p:sldId id="1572" r:id="rId6"/>
    <p:sldId id="1608" r:id="rId7"/>
    <p:sldId id="1586" r:id="rId8"/>
    <p:sldId id="1587" r:id="rId9"/>
    <p:sldId id="1594" r:id="rId10"/>
    <p:sldId id="1588" r:id="rId11"/>
    <p:sldId id="1589" r:id="rId12"/>
    <p:sldId id="1605" r:id="rId13"/>
    <p:sldId id="1590" r:id="rId14"/>
    <p:sldId id="1591" r:id="rId15"/>
    <p:sldId id="1592" r:id="rId16"/>
    <p:sldId id="1606" r:id="rId17"/>
    <p:sldId id="1593" r:id="rId18"/>
    <p:sldId id="1573" r:id="rId19"/>
    <p:sldId id="1576" r:id="rId20"/>
    <p:sldId id="1596" r:id="rId21"/>
    <p:sldId id="1618" r:id="rId22"/>
    <p:sldId id="1619" r:id="rId23"/>
    <p:sldId id="1600" r:id="rId24"/>
    <p:sldId id="1620" r:id="rId25"/>
    <p:sldId id="1621" r:id="rId26"/>
    <p:sldId id="1622" r:id="rId27"/>
    <p:sldId id="1595" r:id="rId28"/>
    <p:sldId id="1614" r:id="rId29"/>
    <p:sldId id="1577" r:id="rId30"/>
    <p:sldId id="1603" r:id="rId31"/>
    <p:sldId id="1624" r:id="rId32"/>
    <p:sldId id="1625" r:id="rId33"/>
    <p:sldId id="1579" r:id="rId34"/>
    <p:sldId id="1617" r:id="rId35"/>
    <p:sldId id="1581" r:id="rId36"/>
    <p:sldId id="1582" r:id="rId37"/>
    <p:sldId id="1616" r:id="rId38"/>
    <p:sldId id="1604" r:id="rId39"/>
    <p:sldId id="1583" r:id="rId40"/>
    <p:sldId id="1551" r:id="rId41"/>
    <p:sldId id="1554" r:id="rId42"/>
    <p:sldId id="1623" r:id="rId43"/>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84192" autoAdjust="0"/>
  </p:normalViewPr>
  <p:slideViewPr>
    <p:cSldViewPr snapToGrid="0">
      <p:cViewPr>
        <p:scale>
          <a:sx n="76" d="100"/>
          <a:sy n="76" d="100"/>
        </p:scale>
        <p:origin x="-2694" y="-78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5346"/>
    </p:cViewPr>
  </p:sorterViewPr>
  <p:notesViewPr>
    <p:cSldViewPr snapToGrid="0">
      <p:cViewPr>
        <p:scale>
          <a:sx n="70" d="100"/>
          <a:sy n="70" d="100"/>
        </p:scale>
        <p:origin x="-4122" y="-8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19.xml"/><Relationship Id="rId1" Type="http://schemas.openxmlformats.org/officeDocument/2006/relationships/slide" Target="slides/slide3.xml"/><Relationship Id="rId4"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414671A5-9FE7-4178-A34F-454F0C66BE46}" type="slidenum">
              <a:rPr lang="en-US" altLang="en-US"/>
              <a:pPr>
                <a:defRPr/>
              </a:pPr>
              <a:t>‹#›</a:t>
            </a:fld>
            <a:endParaRPr lang="en-US" altLang="en-US"/>
          </a:p>
        </p:txBody>
      </p:sp>
    </p:spTree>
    <p:extLst>
      <p:ext uri="{BB962C8B-B14F-4D97-AF65-F5344CB8AC3E}">
        <p14:creationId xmlns:p14="http://schemas.microsoft.com/office/powerpoint/2010/main" val="140537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5061"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517B47F1-A274-4758-B061-2F8DD3108C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5062"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smtClean="0"/>
              <a:t>	Transaction Approval Rules - </a:t>
            </a:r>
            <a:fld id="{61C344D3-F74C-48E1-9645-E96AE1CF8DE6}" type="slidenum">
              <a:rPr lang="en-US" altLang="en-US" smtClean="0"/>
              <a:pPr>
                <a:defRPr/>
              </a:pPr>
              <a:t>‹#›</a:t>
            </a:fld>
            <a:endParaRPr lang="en-US" altLang="en-US" dirty="0"/>
          </a:p>
        </p:txBody>
      </p:sp>
    </p:spTree>
    <p:extLst>
      <p:ext uri="{BB962C8B-B14F-4D97-AF65-F5344CB8AC3E}">
        <p14:creationId xmlns:p14="http://schemas.microsoft.com/office/powerpoint/2010/main" val="176613985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C80354C-2138-4D64-B357-AEFCAEF63560}"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B63B702-A701-49A0-8997-F0CD407AC412}"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C303554-C23F-4B2D-B2CA-CE4AA815A961}"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a transaction set consisting of a single reserve transaction is created. The transaction set triggers the</a:t>
            </a:r>
            <a:r>
              <a:rPr lang="en-US" baseline="0" dirty="0" smtClean="0"/>
              <a:t> base application’s $15,000</a:t>
            </a:r>
            <a:r>
              <a:rPr lang="en-US" dirty="0" smtClean="0"/>
              <a:t> authority limit for adjusters on creating reserves. Therefore, the transaction is listed as "Pending approval".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AFAF304-A2B9-4E34-B58D-DA3B64B6B787}"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adjuster</a:t>
            </a:r>
            <a:r>
              <a:rPr lang="en-US" baseline="0" dirty="0" smtClean="0"/>
              <a:t> can</a:t>
            </a:r>
            <a:r>
              <a:rPr lang="en-US" dirty="0" smtClean="0"/>
              <a:t> view detailed information about a transaction, including the reason for the approval, by</a:t>
            </a:r>
            <a:r>
              <a:rPr lang="en-US" baseline="0" dirty="0" smtClean="0"/>
              <a:t> </a:t>
            </a:r>
            <a:r>
              <a:rPr lang="en-US" dirty="0" smtClean="0"/>
              <a:t>clicking the link in the transaction list Amount column.</a:t>
            </a:r>
          </a:p>
          <a:p>
            <a:pPr eaLnBrk="1" hangingPunct="1"/>
            <a:endParaRPr lang="en-US" dirty="0" smtClean="0"/>
          </a:p>
          <a:p>
            <a:pPr eaLnBrk="1" hangingPunct="1"/>
            <a:r>
              <a:rPr lang="en-US" dirty="0" smtClean="0"/>
              <a:t>If multiple transactions are in a set they are shown separately. </a:t>
            </a:r>
          </a:p>
          <a:p>
            <a:pPr eaLnBrk="1" hangingPunct="1"/>
            <a:endParaRPr lang="en-US" dirty="0" smtClean="0"/>
          </a:p>
          <a:p>
            <a:pPr eaLnBrk="1" hangingPunct="1"/>
            <a:r>
              <a:rPr lang="en-US" dirty="0" smtClean="0"/>
              <a:t>The approval history of the transaction appears in the approval History list. Note the issue column, which includes “Issue” text from the transaction rule. This text would contain multiple causes if more than one transaction contributed to requiring the approval.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C39E89CB-B610-4E25-AEBF-C2AA61AB14B3}"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Transaction approval activities are unlike regular activities in the following ways:</a:t>
            </a:r>
          </a:p>
          <a:p>
            <a:pPr lvl="1" eaLnBrk="1" hangingPunct="1"/>
            <a:r>
              <a:rPr lang="en-US" dirty="0" smtClean="0"/>
              <a:t>They are not closed by being skipped or completed. Instead, they are approved or rejected</a:t>
            </a:r>
            <a:r>
              <a:rPr lang="en-US" baseline="0" dirty="0" smtClean="0"/>
              <a:t>. The approval or rejection may include a “note” from the supervisor explaining the rationale for approving or rejecting. </a:t>
            </a:r>
            <a:endParaRPr lang="en-US" dirty="0" smtClean="0"/>
          </a:p>
          <a:p>
            <a:pPr lvl="1" eaLnBrk="1" hangingPunct="1"/>
            <a:r>
              <a:rPr lang="en-US" dirty="0" smtClean="0"/>
              <a:t>They have toolbar buttons, list views, and a rationale field specific to the act of approving financial transactions</a:t>
            </a:r>
            <a:r>
              <a:rPr lang="en-US" baseline="0" dirty="0" smtClean="0"/>
              <a:t>.</a:t>
            </a:r>
            <a:endParaRPr lang="en-US" dirty="0" smtClean="0"/>
          </a:p>
          <a:p>
            <a:pPr lvl="1" eaLnBrk="1" hangingPunct="1"/>
            <a:r>
              <a:rPr lang="en-US" dirty="0" smtClean="0"/>
              <a:t>They are routed not by activity assignment rules but rather by approval routing rules.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EFA1FBE-F530-4F05-913F-A022C6063912}"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time the </a:t>
            </a:r>
            <a:r>
              <a:rPr lang="en-US" dirty="0" err="1" smtClean="0"/>
              <a:t>TransactionSet</a:t>
            </a:r>
            <a:r>
              <a:rPr lang="en-US" dirty="0" smtClean="0"/>
              <a:t> is submitted, it carries with it the submitting user.</a:t>
            </a:r>
          </a:p>
          <a:p>
            <a:pPr eaLnBrk="1" hangingPunct="1"/>
            <a:endParaRPr lang="en-US" dirty="0" smtClean="0"/>
          </a:p>
          <a:p>
            <a:pPr eaLnBrk="1" hangingPunct="1"/>
            <a:r>
              <a:rPr lang="en-US" dirty="0" smtClean="0"/>
              <a:t>Once routed for approval, the approving user is associated with the </a:t>
            </a:r>
            <a:r>
              <a:rPr lang="en-US" dirty="0" err="1" smtClean="0"/>
              <a:t>TransactionSet</a:t>
            </a:r>
            <a:r>
              <a:rPr lang="en-US" dirty="0" smtClean="0"/>
              <a:t> and her limits are used to determine if it requires approval again.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3BA29467-8BA7-4391-BEB2-93CC533D7CBB}"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an example of multi-phased approval, a carrier might have a rule which says workers' comp checks over $10,000 must be approved first by the group supervisor and then by the regional manager. If this were the case, then you would expect to see an approval rule similar to the one shown below...</a:t>
            </a:r>
          </a:p>
          <a:p>
            <a:pPr eaLnBrk="1" hangingPunct="1"/>
            <a:r>
              <a:rPr lang="en-US" dirty="0" smtClean="0"/>
              <a:t>Condition:	</a:t>
            </a:r>
            <a:r>
              <a:rPr lang="en-US" dirty="0" smtClean="0">
                <a:latin typeface="Courier New" pitchFamily="49" charset="0"/>
              </a:rPr>
              <a:t>return </a:t>
            </a:r>
            <a:r>
              <a:rPr lang="en-US" dirty="0" err="1" smtClean="0">
                <a:latin typeface="Courier New" pitchFamily="49" charset="0"/>
              </a:rPr>
              <a:t>transactionSet.Claim.LossType</a:t>
            </a:r>
            <a:r>
              <a:rPr lang="en-US" dirty="0" smtClean="0">
                <a:latin typeface="Courier New" pitchFamily="49" charset="0"/>
              </a:rPr>
              <a:t> == </a:t>
            </a:r>
            <a:r>
              <a:rPr lang="en-US" dirty="0" err="1" smtClean="0">
                <a:latin typeface="Courier New" pitchFamily="49" charset="0"/>
              </a:rPr>
              <a:t>LossType.TC_WC</a:t>
            </a:r>
            <a:r>
              <a:rPr lang="en-US" dirty="0" smtClean="0">
                <a:latin typeface="Courier New" pitchFamily="49" charset="0"/>
              </a:rPr>
              <a:t> and </a:t>
            </a:r>
            <a:r>
              <a:rPr lang="en-US" dirty="0" err="1" smtClean="0">
                <a:latin typeface="Courier New" pitchFamily="49" charset="0"/>
              </a:rPr>
              <a:t>transactionSet.Subtype</a:t>
            </a:r>
            <a:r>
              <a:rPr lang="en-US" dirty="0" smtClean="0">
                <a:latin typeface="Courier New" pitchFamily="49" charset="0"/>
              </a:rPr>
              <a:t>==“</a:t>
            </a:r>
            <a:r>
              <a:rPr lang="en-US" dirty="0" err="1" smtClean="0">
                <a:latin typeface="Courier New" pitchFamily="49" charset="0"/>
              </a:rPr>
              <a:t>CheckSet</a:t>
            </a:r>
            <a:r>
              <a:rPr lang="en-US" dirty="0" smtClean="0">
                <a:latin typeface="Courier New" pitchFamily="49" charset="0"/>
              </a:rPr>
              <a:t>” and </a:t>
            </a:r>
            <a:r>
              <a:rPr lang="en-US" dirty="0" err="1" smtClean="0">
                <a:latin typeface="Courier New" pitchFamily="49" charset="0"/>
              </a:rPr>
              <a:t>transactionSet.ClaimAmount</a:t>
            </a:r>
            <a:r>
              <a:rPr lang="en-US" dirty="0" smtClean="0">
                <a:latin typeface="Courier New" pitchFamily="49" charset="0"/>
              </a:rPr>
              <a:t> &gt; 10000</a:t>
            </a:r>
          </a:p>
          <a:p>
            <a:pPr eaLnBrk="1" hangingPunct="1"/>
            <a:endParaRPr lang="en-US" dirty="0" smtClean="0">
              <a:latin typeface="Courier New" pitchFamily="49" charset="0"/>
            </a:endParaRPr>
          </a:p>
          <a:p>
            <a:pPr eaLnBrk="1" hangingPunct="1"/>
            <a:r>
              <a:rPr lang="en-US" dirty="0" smtClean="0"/>
              <a:t>Action:	</a:t>
            </a:r>
            <a:r>
              <a:rPr lang="en-US" dirty="0" err="1">
                <a:latin typeface="Courier New" pitchFamily="49" charset="0"/>
              </a:rPr>
              <a:t>t</a:t>
            </a:r>
            <a:r>
              <a:rPr lang="en-US" dirty="0" err="1" smtClean="0">
                <a:latin typeface="Courier New" pitchFamily="49" charset="0"/>
              </a:rPr>
              <a:t>ransactionSet.requireApproval</a:t>
            </a:r>
            <a:r>
              <a:rPr lang="en-US" dirty="0">
                <a:latin typeface="Courier New" pitchFamily="49" charset="0"/>
              </a:rPr>
              <a:t>("Workers' Comp check over $10,000 requires additional approval")</a:t>
            </a:r>
            <a:endParaRPr lang="en-US" dirty="0" smtClean="0">
              <a:latin typeface="Courier New" pitchFamily="49" charset="0"/>
            </a:endParaRPr>
          </a:p>
          <a:p>
            <a:pPr eaLnBrk="1" hangingPunct="1"/>
            <a:endParaRPr lang="en-US" dirty="0" smtClean="0">
              <a:latin typeface="Courier New" pitchFamily="49" charset="0"/>
            </a:endParaRPr>
          </a:p>
          <a:p>
            <a:pPr eaLnBrk="1" hangingPunct="1"/>
            <a:r>
              <a:rPr lang="en-US" dirty="0" smtClean="0"/>
              <a:t>...and an approval routing rule similar to the one shown below...note that additional code is needed in the action to query for group name and user name (this will be discussed later in the lesson):</a:t>
            </a:r>
          </a:p>
          <a:p>
            <a:pPr eaLnBrk="1" hangingPunct="1"/>
            <a:endParaRPr lang="en-US" dirty="0" smtClean="0"/>
          </a:p>
          <a:p>
            <a:pPr eaLnBrk="1" hangingPunct="1"/>
            <a:r>
              <a:rPr lang="en-US" dirty="0" smtClean="0"/>
              <a:t>Condition:	</a:t>
            </a:r>
            <a:r>
              <a:rPr lang="en-US" dirty="0">
                <a:latin typeface="Courier New" pitchFamily="49" charset="0"/>
              </a:rPr>
              <a:t>return(</a:t>
            </a:r>
            <a:r>
              <a:rPr lang="en-US" dirty="0" err="1">
                <a:latin typeface="Courier New" pitchFamily="49" charset="0"/>
              </a:rPr>
              <a:t>transactionSet.Claim.LossType</a:t>
            </a:r>
            <a:r>
              <a:rPr lang="en-US" dirty="0">
                <a:latin typeface="Courier New" pitchFamily="49" charset="0"/>
              </a:rPr>
              <a:t> == </a:t>
            </a:r>
            <a:r>
              <a:rPr lang="en-US" dirty="0" err="1">
                <a:latin typeface="Courier New" pitchFamily="49" charset="0"/>
              </a:rPr>
              <a:t>LossType.TC_WC</a:t>
            </a:r>
            <a:r>
              <a:rPr lang="en-US" dirty="0">
                <a:latin typeface="Courier New" pitchFamily="49" charset="0"/>
              </a:rPr>
              <a:t>) and</a:t>
            </a:r>
          </a:p>
          <a:p>
            <a:pPr eaLnBrk="1" hangingPunct="1"/>
            <a:r>
              <a:rPr lang="en-US" dirty="0">
                <a:latin typeface="Courier New" pitchFamily="49" charset="0"/>
              </a:rPr>
              <a:t>	     </a:t>
            </a:r>
            <a:r>
              <a:rPr lang="en-US" dirty="0" err="1">
                <a:latin typeface="Courier New" pitchFamily="49" charset="0"/>
              </a:rPr>
              <a:t>transactionSet.ClaimAmount</a:t>
            </a:r>
            <a:r>
              <a:rPr lang="en-US" dirty="0">
                <a:latin typeface="Courier New" pitchFamily="49" charset="0"/>
              </a:rPr>
              <a:t> &gt; 10000</a:t>
            </a:r>
          </a:p>
          <a:p>
            <a:pPr eaLnBrk="1" hangingPunct="1"/>
            <a:endParaRPr lang="en-US" dirty="0" smtClean="0"/>
          </a:p>
          <a:p>
            <a:pPr eaLnBrk="1" hangingPunct="1"/>
            <a:r>
              <a:rPr lang="en-US" dirty="0" smtClean="0"/>
              <a:t>Action:	</a:t>
            </a:r>
            <a:r>
              <a:rPr lang="en-US" dirty="0">
                <a:latin typeface="Courier New" pitchFamily="49" charset="0"/>
              </a:rPr>
              <a:t> if (</a:t>
            </a:r>
            <a:r>
              <a:rPr lang="en-US" dirty="0" err="1">
                <a:latin typeface="Courier New" pitchFamily="49" charset="0"/>
              </a:rPr>
              <a:t>transactionSet.LastApprovingUser</a:t>
            </a:r>
            <a:r>
              <a:rPr lang="en-US" dirty="0">
                <a:latin typeface="Courier New" pitchFamily="49" charset="0"/>
              </a:rPr>
              <a:t> == null){</a:t>
            </a:r>
          </a:p>
          <a:p>
            <a:pPr eaLnBrk="1" hangingPunct="1"/>
            <a:r>
              <a:rPr lang="en-US" dirty="0">
                <a:latin typeface="Courier New" pitchFamily="49" charset="0"/>
              </a:rPr>
              <a:t>	   </a:t>
            </a:r>
            <a:r>
              <a:rPr lang="en-US" dirty="0" err="1">
                <a:latin typeface="Courier New" pitchFamily="49" charset="0"/>
              </a:rPr>
              <a:t>transactionSet.approveByGroupSupervisor</a:t>
            </a:r>
            <a:r>
              <a:rPr lang="en-US" dirty="0">
                <a:latin typeface="Courier New" pitchFamily="49" charset="0"/>
              </a:rPr>
              <a:t>() }</a:t>
            </a:r>
          </a:p>
          <a:p>
            <a:pPr eaLnBrk="1" hangingPunct="1"/>
            <a:r>
              <a:rPr lang="en-US" dirty="0">
                <a:latin typeface="Courier New" pitchFamily="49" charset="0"/>
              </a:rPr>
              <a:t>	      </a:t>
            </a:r>
            <a:r>
              <a:rPr lang="en-US" dirty="0" smtClean="0">
                <a:latin typeface="Courier New" pitchFamily="49" charset="0"/>
              </a:rPr>
              <a:t>else</a:t>
            </a:r>
            <a:br>
              <a:rPr lang="en-US" dirty="0" smtClean="0">
                <a:latin typeface="Courier New" pitchFamily="49" charset="0"/>
              </a:rPr>
            </a:br>
            <a:r>
              <a:rPr lang="en-US" dirty="0" smtClean="0">
                <a:latin typeface="Courier New" pitchFamily="49" charset="0"/>
              </a:rPr>
              <a:t>	   {</a:t>
            </a:r>
          </a:p>
          <a:p>
            <a:pPr eaLnBrk="1" hangingPunct="1"/>
            <a:r>
              <a:rPr lang="en-US" dirty="0" smtClean="0">
                <a:latin typeface="Courier New" pitchFamily="49" charset="0"/>
              </a:rPr>
              <a:t>	     // code here to create Queries to retrieve User and Group</a:t>
            </a:r>
          </a:p>
          <a:p>
            <a:pPr eaLnBrk="1" hangingPunct="1"/>
            <a:r>
              <a:rPr lang="en-US" dirty="0" smtClean="0">
                <a:latin typeface="Courier New" pitchFamily="49" charset="0"/>
              </a:rPr>
              <a:t>	     </a:t>
            </a:r>
            <a:r>
              <a:rPr lang="en-US" dirty="0" err="1" smtClean="0">
                <a:latin typeface="Courier New" pitchFamily="49" charset="0"/>
              </a:rPr>
              <a:t>TransactionSet.setApprovingUser</a:t>
            </a:r>
            <a:r>
              <a:rPr lang="en-US" dirty="0" smtClean="0">
                <a:latin typeface="Courier New" pitchFamily="49" charset="0"/>
              </a:rPr>
              <a:t>(</a:t>
            </a:r>
          </a:p>
          <a:p>
            <a:pPr eaLnBrk="1" hangingPunct="1"/>
            <a:r>
              <a:rPr lang="en-US" dirty="0" smtClean="0">
                <a:latin typeface="Courier New" pitchFamily="49" charset="0"/>
              </a:rPr>
              <a:t>	        </a:t>
            </a:r>
            <a:r>
              <a:rPr lang="en-US" dirty="0" err="1" smtClean="0">
                <a:latin typeface="Courier New" pitchFamily="49" charset="0"/>
              </a:rPr>
              <a:t>targetUser.AtMostOneRow</a:t>
            </a:r>
            <a:r>
              <a:rPr lang="en-US" dirty="0" smtClean="0">
                <a:latin typeface="Courier New" pitchFamily="49" charset="0"/>
              </a:rPr>
              <a:t>, </a:t>
            </a:r>
            <a:r>
              <a:rPr lang="en-US" dirty="0" err="1" smtClean="0">
                <a:latin typeface="Courier New" pitchFamily="49" charset="0"/>
              </a:rPr>
              <a:t>targetGroup.AtMostOneRow</a:t>
            </a:r>
            <a:r>
              <a:rPr lang="en-US" dirty="0" smtClean="0">
                <a:latin typeface="Courier New" pitchFamily="49" charset="0"/>
              </a:rPr>
              <a:t>)</a:t>
            </a:r>
          </a:p>
          <a:p>
            <a:pPr eaLnBrk="1" hangingPunct="1"/>
            <a:r>
              <a:rPr lang="en-US" dirty="0" smtClean="0">
                <a:latin typeface="Courier New" pitchFamily="49" charset="0"/>
              </a:rPr>
              <a:t>	   }</a:t>
            </a:r>
          </a:p>
          <a:p>
            <a:pPr eaLnBrk="1" hangingPunct="1"/>
            <a:endParaRPr lang="en-US" dirty="0" smtClean="0">
              <a:latin typeface="Courier New" pitchFamily="49"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6623ED0C-59BA-4C4D-9E1E-15711973996B}"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a:t>
            </a:r>
            <a:r>
              <a:rPr lang="en-US" baseline="0" dirty="0" smtClean="0"/>
              <a:t> above, multiple issues (based on authority limits) prevent the transaction from being submitted, and multiple issues appear. After Sue Smith has approved, the transaction required further approval from Mike Maples (a higher authority limit had been reached). Mike entered a rationale when approving.</a:t>
            </a:r>
            <a:br>
              <a:rPr lang="en-US" baseline="0"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If multiple approvals</a:t>
            </a:r>
            <a:r>
              <a:rPr lang="en-US" baseline="0" dirty="0" smtClean="0"/>
              <a:t> are required by </a:t>
            </a:r>
            <a:r>
              <a:rPr lang="en-US" i="0" baseline="0" dirty="0" smtClean="0"/>
              <a:t>different users, </a:t>
            </a:r>
            <a:r>
              <a:rPr lang="en-US" dirty="0" smtClean="0"/>
              <a:t>then each approval appears as a line in the approval History list. Note that the user, date, action, and rationale for each approval event appears in the list.</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6861415D-64C7-4324-BDFD-B7EFC9E58E38}"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shown above shows four transaction sets. (You can identify which transactions belong to the same set only by viewing the details for each transaction.)</a:t>
            </a:r>
          </a:p>
          <a:p>
            <a:pPr lvl="1" eaLnBrk="1" hangingPunct="1"/>
            <a:r>
              <a:rPr lang="en-US" dirty="0" smtClean="0"/>
              <a:t>The first one (consisting of two reserve transactions) is waiting on approval.</a:t>
            </a:r>
          </a:p>
          <a:p>
            <a:pPr lvl="1" eaLnBrk="1" hangingPunct="1"/>
            <a:r>
              <a:rPr lang="en-US" dirty="0" smtClean="0"/>
              <a:t>The second one (consisting of one reserve transaction) required approval. It was not approved and went to rejected.</a:t>
            </a:r>
          </a:p>
          <a:p>
            <a:pPr lvl="1" eaLnBrk="1" hangingPunct="1"/>
            <a:r>
              <a:rPr lang="en-US" dirty="0" smtClean="0"/>
              <a:t>The third one (consisting of one reserve transaction) required approval. Once it was approved, it went to Submitting</a:t>
            </a:r>
            <a:r>
              <a:rPr lang="en-US" baseline="0" dirty="0" smtClean="0"/>
              <a:t> and is now Submitted.</a:t>
            </a:r>
            <a:endParaRPr lang="en-US" dirty="0" smtClean="0"/>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smtClean="0"/>
              <a:t>The fourth one (consisting of three</a:t>
            </a:r>
            <a:r>
              <a:rPr lang="en-US" baseline="0" dirty="0" smtClean="0"/>
              <a:t> </a:t>
            </a:r>
            <a:r>
              <a:rPr lang="en-US" dirty="0" smtClean="0"/>
              <a:t>reserve transactions) required approval. Once it was approved, it went to Submitting</a:t>
            </a:r>
            <a:r>
              <a:rPr lang="en-US" baseline="0" dirty="0" smtClean="0"/>
              <a:t> and is now Submitted.</a:t>
            </a:r>
            <a:endParaRPr lang="en-US" dirty="0" smtClean="0"/>
          </a:p>
          <a:p>
            <a:pPr lvl="1" eaLnBrk="1" hangingPunct="1"/>
            <a:r>
              <a:rPr lang="en-US" dirty="0" smtClean="0"/>
              <a:t>From the Transactions list, there is no status distinction between transactions which were immediately approved, transactions which were pending approval for authority limits reasons and then approved, or transactions which were pending approval for approval rules reasons and then approved. However, you would see differences in the Transaction Detail screen, as this lists the approval history of each transaction, if any.</a:t>
            </a:r>
          </a:p>
          <a:p>
            <a:pPr eaLnBrk="1" hangingPunct="1"/>
            <a:r>
              <a:rPr lang="en-US" dirty="0" smtClean="0"/>
              <a:t>Rejected transactions are obviously listed with a status of "Rejected".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6EF90B1-72D7-4BF9-AB8A-EEA892CB3D1E}"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three methods are discussed later in this lesson.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1165E680-0420-4C37-BC52-A27BB7EA8584}"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B877C2F3-5CA3-4AB8-8817-9B4CBC4F4EC2}"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FEC2A22-342A-4C85-82FE-429D857F6AE1}"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authority limit is associated to a user through an authority limit profile. This is discussed in an upcoming slide.</a:t>
            </a:r>
          </a:p>
          <a:p>
            <a:pPr eaLnBrk="1" hangingPunct="1"/>
            <a:r>
              <a:rPr lang="en-US" smtClean="0"/>
              <a:t>If an adjuster creates a transaction which meets the criteria of an associated authority limit, and the authority limit threshold is exceeded, then the transaction is immediately placed in a state of "pending approval" and an activity is generated and (typically) assigned to the supervisor of the group to approve or reject the transaction.</a:t>
            </a:r>
          </a:p>
          <a:p>
            <a:pPr eaLnBrk="1" hangingPunct="1"/>
            <a:r>
              <a:rPr lang="en-US" smtClean="0"/>
              <a:t>Authority limits can be tied to any type of transaction. They can be tied to a single exposure, a single payment, the entire claim, or a change in the size of the reserve line. They can be associated to a specific coverage. They can be associated to a specific cost type.</a:t>
            </a:r>
          </a:p>
          <a:p>
            <a:pPr eaLnBrk="1" hangingPunct="1"/>
            <a:endParaRPr lang="en-US"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EE4CD784-C5D3-4E65-A080-F4FE85EEFBEC}"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options available in the Limit Type list cannot be modified: it maps to the </a:t>
            </a:r>
            <a:r>
              <a:rPr lang="en-US" dirty="0" err="1" smtClean="0"/>
              <a:t>AuthorityLimitType</a:t>
            </a:r>
            <a:r>
              <a:rPr lang="en-US" dirty="0" smtClean="0"/>
              <a:t> </a:t>
            </a:r>
            <a:r>
              <a:rPr lang="en-US" dirty="0" err="1" smtClean="0"/>
              <a:t>typelist</a:t>
            </a:r>
            <a:r>
              <a:rPr lang="en-US" dirty="0" smtClean="0"/>
              <a:t>, which is an internal (and therefore </a:t>
            </a:r>
            <a:r>
              <a:rPr lang="en-US" dirty="0" err="1" smtClean="0"/>
              <a:t>unmodifiable</a:t>
            </a:r>
            <a:r>
              <a:rPr lang="en-US" dirty="0" smtClean="0"/>
              <a:t>) </a:t>
            </a:r>
            <a:r>
              <a:rPr lang="en-US" dirty="0" err="1" smtClean="0"/>
              <a:t>typelist</a:t>
            </a:r>
            <a:r>
              <a:rPr lang="en-US" dirty="0" smtClean="0"/>
              <a:t>.</a:t>
            </a:r>
          </a:p>
          <a:p>
            <a:pPr eaLnBrk="1" hangingPunct="1"/>
            <a:r>
              <a:rPr lang="en-US" dirty="0" smtClean="0"/>
              <a:t>The Coverage and Cost Type lists can be modified. </a:t>
            </a:r>
          </a:p>
          <a:p>
            <a:pPr eaLnBrk="1" hangingPunct="1"/>
            <a:endParaRPr lang="en-US" dirty="0" smtClean="0"/>
          </a:p>
          <a:p>
            <a:pPr eaLnBrk="1" hangingPunct="1"/>
            <a:r>
              <a:rPr lang="en-US" dirty="0" smtClean="0"/>
              <a:t>The</a:t>
            </a:r>
            <a:r>
              <a:rPr lang="en-US" baseline="0" dirty="0" smtClean="0"/>
              <a:t> authority limit changes shown in the screenshot </a:t>
            </a:r>
            <a:r>
              <a:rPr lang="en-US" dirty="0" smtClean="0"/>
              <a:t>are made</a:t>
            </a:r>
            <a:r>
              <a:rPr lang="en-US" baseline="0" dirty="0" smtClean="0"/>
              <a:t> by a supervisor using the Administration screen &gt; Users and Security &gt; Authority Limit Profile.</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11C70791-2AC3-44E3-8B65-271998DB02ED}"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transaction exceeds an authority limit, the transaction is saved, but the status is set to "Pending approval". From a financials standpoint, no further action is taken on the transaction until it is approved.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CF9E579B-ADD2-451C-9ABE-25E615ABFF0C}"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authority limit profile is a set of limits that specify threshold amounts for one or more types of transactions. When an authority limit profile is associated with a given user, if that user creates a transaction of a type listed in the profile which is at or exceeds the threshold amount, then the transaction is marked as requiring supervisor approval.</a:t>
            </a:r>
          </a:p>
          <a:p>
            <a:pPr eaLnBrk="1" hangingPunct="1"/>
            <a:r>
              <a:rPr lang="en-US" smtClean="0"/>
              <a:t>In the example above, if either Dana Evans or Peter Beebe creates a reserve transaction for an exposure tied to collision coverage and the amount is over $10,000, then the transaction will require approval. Also, if either Dana Evans or Peter Beebe creates any type of reserve transaction that causes the total reserves for the claim to exceed $15,000, then the transaction will require approval.</a:t>
            </a:r>
          </a:p>
          <a:p>
            <a:pPr eaLnBrk="1" hangingPunct="1"/>
            <a:r>
              <a:rPr lang="en-US" smtClean="0"/>
              <a:t>Technically speaking, there is an entity used by ClaimCenter for financials processing known as a transaction set. Every transaction belongs to a transaction set. Transaction sets can have one or multiple transactions in them. approval occurs at the transaction set level. If one transaction in the set requires approval, then the entire set requires approval. If the supervisor accepts the transaction, then the entire transaction set is accepted. If the supervisor rejects the transaction, then the entire transaction set is rejected. In practice, this level is typically transparent to an end user and is not discussed in detail here.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E0DB0DA-176A-44E7-8D78-D5821F905B30}"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Pre-defined authority profile limits can be shared across multiple users. They are created and configured from the Administration tab's Authority Limit Profiles screen.</a:t>
            </a:r>
          </a:p>
          <a:p>
            <a:pPr eaLnBrk="1" hangingPunct="1"/>
            <a:r>
              <a:rPr lang="en-US" smtClean="0"/>
              <a:t>To configure an existing profile, click the profile name, click the Edit button, and add, remove, or modify limits as needed.</a:t>
            </a:r>
          </a:p>
          <a:p>
            <a:pPr eaLnBrk="1" hangingPunct="1"/>
            <a:r>
              <a:rPr lang="en-US" smtClean="0"/>
              <a:t>To create a new profile, click the Add Authority Limit Profile button. Then add limits as needed.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2EF8591D-59F2-4558-ABC5-6C1148D7DA30}"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assign a pre-defined profile to a user, select the profile from the Authority Limit Profile dropdown. Note that when you choose a profile, the limits of the profile appear but are read-only. You cannot modify a pre-defined profile at the user level. You can modify it only at the profile level (which means the change you make will affect all users associated to that profile).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DE9EA562-A3A3-4CD5-896A-3DF771F25251}"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create a custom profile by selecting Custom from the Authority Limit Profile dropdown. Once you select Custom, the Authority Limit list becomes editable. Any custom profile created for a user is unique for that user. It cannot be applied to other users (unless you manually recreate it for the next user), and any changes to a given custom profile have no affects on any other profile.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E0A3ADD0-45A0-4A67-87F9-62586A5B32FB}"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Transaction approval rules implement approval logic that cannot be captured in an authority limit, such as</a:t>
            </a:r>
          </a:p>
          <a:p>
            <a:pPr lvl="1"/>
            <a:r>
              <a:rPr lang="en-US" smtClean="0"/>
              <a:t>Logic beyond the given limit types</a:t>
            </a:r>
          </a:p>
          <a:p>
            <a:pPr lvl="1"/>
            <a:r>
              <a:rPr lang="en-US" smtClean="0"/>
              <a:t>Logic tied to attributes other than coverage and cost type</a:t>
            </a:r>
          </a:p>
          <a:p>
            <a:pPr lvl="1"/>
            <a:r>
              <a:rPr lang="en-US" smtClean="0"/>
              <a:t>Logic that cannot easily be associated to given users</a:t>
            </a:r>
          </a:p>
          <a:p>
            <a:endParaRPr lang="en-US" smtClean="0"/>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7FB86C54-A9B5-4A19-AAB4-4ECB20896DCD}" type="slidenum">
              <a:rPr lang="en-US" altLang="en-US" sz="1200" b="0" smtClean="0">
                <a:solidFill>
                  <a:schemeClr val="tx1"/>
                </a:solidFill>
              </a:rPr>
              <a:pPr eaLnBrk="1" hangingPunct="1"/>
              <a:t>28</a:t>
            </a:fld>
            <a:endParaRPr lang="en-US" altLang="en-US" sz="1200" b="0" dirty="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3A05DAF-FFAE-4197-9D0C-5321B7F9CA24}"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transaction set either requires approval or does not require approval. However, there could be additional causes that the approving supervisor should know about. By executing all rules, the approval activity will contain a list of all limits that have been exceeded.</a:t>
            </a:r>
          </a:p>
          <a:p>
            <a:pPr eaLnBrk="1" hangingPunct="1"/>
            <a:endParaRPr lang="en-US" dirty="0" smtClean="0"/>
          </a:p>
          <a:p>
            <a:pPr eaLnBrk="1" hangingPunct="1"/>
            <a:r>
              <a:rPr lang="en-US" dirty="0" smtClean="0"/>
              <a:t>The disabled </a:t>
            </a:r>
            <a:r>
              <a:rPr lang="en-US" dirty="0" err="1" smtClean="0"/>
              <a:t>ruleset</a:t>
            </a:r>
            <a:r>
              <a:rPr lang="en-US" baseline="0" dirty="0" smtClean="0"/>
              <a:t> above is included as-is in the base application and is explained on the next slide.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57E79B82-4491-42D9-BE4E-5FC667B71EDC}"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298CAA7-4121-4268-AABA-A52F20A7B59E}"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a:t>
            </a:r>
          </a:p>
          <a:p>
            <a:pPr lvl="1" eaLnBrk="1" hangingPunct="1"/>
            <a:r>
              <a:rPr lang="en-US" dirty="0" smtClean="0"/>
              <a:t>The condition checks to see if the transaction set is a check set.</a:t>
            </a:r>
          </a:p>
          <a:p>
            <a:pPr lvl="1" eaLnBrk="1" hangingPunct="1"/>
            <a:r>
              <a:rPr lang="en-US" dirty="0" smtClean="0"/>
              <a:t>In the rule actions, line 20 creates a variable and sets it to the total incurred amount of the claim.</a:t>
            </a:r>
          </a:p>
          <a:p>
            <a:pPr lvl="1" eaLnBrk="1" hangingPunct="1"/>
            <a:r>
              <a:rPr lang="en-US" dirty="0" smtClean="0"/>
              <a:t>Line 21 creates a variable and sets it to the exceeds limit value. </a:t>
            </a:r>
          </a:p>
          <a:p>
            <a:pPr lvl="1" eaLnBrk="1" hangingPunct="1"/>
            <a:r>
              <a:rPr lang="en-US" dirty="0" smtClean="0"/>
              <a:t>Line 22 checks to see if the total incurred amount is greater than the exceeds limit value. </a:t>
            </a:r>
          </a:p>
          <a:p>
            <a:pPr lvl="1" eaLnBrk="1" hangingPunct="1"/>
            <a:r>
              <a:rPr lang="en-US" dirty="0" smtClean="0"/>
              <a:t>If the limit is exceeded, Lines 23-25  identify that the transaction set requires approval and specifies the display key-supplied string to be used for the reason. This string appears both in the approval activity (which is seen by the supervisor) and in the transaction detail view (which any user with access to the claim can see by selecting the transaction from the transaction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rule is</a:t>
            </a:r>
            <a:r>
              <a:rPr lang="en-US" baseline="0" dirty="0" smtClean="0"/>
              <a:t> enabled in the base application and no code has been altered. One of the reasons for this rule is to designate </a:t>
            </a:r>
            <a:r>
              <a:rPr lang="en-US" i="1" baseline="0" dirty="0" smtClean="0"/>
              <a:t>imported</a:t>
            </a:r>
            <a:r>
              <a:rPr lang="en-US" baseline="0" dirty="0" smtClean="0"/>
              <a:t> checks for approval if the imported claim/exposures are not at ability to pay. </a:t>
            </a:r>
            <a:r>
              <a:rPr lang="en-US" sz="1000" b="0" i="0" kern="1200" dirty="0" smtClean="0">
                <a:solidFill>
                  <a:schemeClr val="tx1"/>
                </a:solidFill>
                <a:effectLst/>
                <a:latin typeface="Arial" charset="0"/>
                <a:ea typeface="+mn-ea"/>
                <a:cs typeface="+mn-cs"/>
              </a:rPr>
              <a:t>This rule</a:t>
            </a:r>
            <a:r>
              <a:rPr lang="en-US" sz="1000" b="0" i="0" kern="1200" baseline="0" dirty="0" smtClean="0">
                <a:solidFill>
                  <a:schemeClr val="tx1"/>
                </a:solidFill>
                <a:effectLst/>
                <a:latin typeface="Arial" charset="0"/>
                <a:ea typeface="+mn-ea"/>
                <a:cs typeface="+mn-cs"/>
              </a:rPr>
              <a:t> impacts the </a:t>
            </a:r>
            <a:r>
              <a:rPr lang="en-US" sz="1000" b="0" i="0" kern="1200" dirty="0" smtClean="0">
                <a:solidFill>
                  <a:schemeClr val="tx1"/>
                </a:solidFill>
                <a:effectLst/>
                <a:latin typeface="Arial" charset="0"/>
                <a:ea typeface="+mn-ea"/>
                <a:cs typeface="+mn-cs"/>
              </a:rPr>
              <a:t>behavior of the </a:t>
            </a:r>
            <a:r>
              <a:rPr lang="en-US" sz="1000" b="0" i="0" kern="1200" dirty="0" err="1" smtClean="0">
                <a:solidFill>
                  <a:schemeClr val="tx1"/>
                </a:solidFill>
                <a:effectLst/>
                <a:latin typeface="Arial" charset="0"/>
                <a:ea typeface="+mn-ea"/>
                <a:cs typeface="+mn-cs"/>
              </a:rPr>
              <a:t>webservice</a:t>
            </a:r>
            <a:r>
              <a:rPr lang="en-US" sz="1000" b="0" i="0" kern="1200" dirty="0" smtClean="0">
                <a:solidFill>
                  <a:schemeClr val="tx1"/>
                </a:solidFill>
                <a:effectLst/>
                <a:latin typeface="Arial" charset="0"/>
                <a:ea typeface="+mn-ea"/>
                <a:cs typeface="+mn-cs"/>
              </a:rPr>
              <a:t> </a:t>
            </a:r>
            <a:r>
              <a:rPr lang="en-US" sz="1000" b="0" i="0" kern="1200" dirty="0" err="1" smtClean="0">
                <a:solidFill>
                  <a:schemeClr val="tx1"/>
                </a:solidFill>
                <a:effectLst/>
                <a:latin typeface="Arial" charset="0"/>
                <a:ea typeface="+mn-ea"/>
                <a:cs typeface="+mn-cs"/>
              </a:rPr>
              <a:t>api</a:t>
            </a:r>
            <a:r>
              <a:rPr lang="en-US" sz="1000" b="0" i="0" kern="1200" dirty="0" smtClean="0">
                <a:solidFill>
                  <a:schemeClr val="tx1"/>
                </a:solidFill>
                <a:effectLst/>
                <a:latin typeface="Arial" charset="0"/>
                <a:ea typeface="+mn-ea"/>
                <a:cs typeface="+mn-cs"/>
              </a:rPr>
              <a:t> ClaimFinancialsAPI.gs</a:t>
            </a:r>
            <a:r>
              <a:rPr lang="en-US" sz="1000" b="0" i="0" kern="1200" baseline="0" dirty="0" smtClean="0">
                <a:solidFill>
                  <a:schemeClr val="tx1"/>
                </a:solidFill>
                <a:effectLst/>
                <a:latin typeface="Arial" charset="0"/>
                <a:ea typeface="+mn-ea"/>
                <a:cs typeface="+mn-cs"/>
              </a:rPr>
              <a:t> </a:t>
            </a:r>
            <a:r>
              <a:rPr lang="en-US" sz="1000" b="0" i="0" kern="1200" dirty="0" smtClean="0">
                <a:solidFill>
                  <a:schemeClr val="tx1"/>
                </a:solidFill>
                <a:effectLst/>
                <a:latin typeface="Arial" charset="0"/>
                <a:ea typeface="+mn-ea"/>
                <a:cs typeface="+mn-cs"/>
              </a:rPr>
              <a:t>which performs</a:t>
            </a:r>
            <a:r>
              <a:rPr lang="en-US" sz="1000" b="0" i="0" kern="1200" baseline="0" dirty="0" smtClean="0">
                <a:solidFill>
                  <a:schemeClr val="tx1"/>
                </a:solidFill>
                <a:effectLst/>
                <a:latin typeface="Arial" charset="0"/>
                <a:ea typeface="+mn-ea"/>
                <a:cs typeface="+mn-cs"/>
              </a:rPr>
              <a:t> such an import. Another case would be checks on Auto First and Final claims.</a:t>
            </a:r>
            <a:endParaRPr lang="en-US" sz="1000" b="0" i="0" kern="1200" dirty="0" smtClean="0">
              <a:solidFill>
                <a:schemeClr val="tx1"/>
              </a:solidFill>
              <a:effectLst/>
              <a:latin typeface="Arial" charset="0"/>
              <a:ea typeface="+mn-ea"/>
              <a:cs typeface="+mn-cs"/>
            </a:endParaRPr>
          </a:p>
          <a:p>
            <a:endParaRPr lang="en-US" baseline="0" dirty="0" smtClean="0"/>
          </a:p>
          <a:p>
            <a:pPr eaLnBrk="1" hangingPunct="1"/>
            <a:r>
              <a:rPr lang="en-US" dirty="0" smtClean="0"/>
              <a:t>In the example above:</a:t>
            </a:r>
          </a:p>
          <a:p>
            <a:pPr lvl="1" eaLnBrk="1" hangingPunct="1"/>
            <a:r>
              <a:rPr lang="en-US" dirty="0" smtClean="0"/>
              <a:t>The condition checks to see if the transaction set is a check set.</a:t>
            </a:r>
          </a:p>
          <a:p>
            <a:pPr lvl="1" eaLnBrk="1" hangingPunct="1"/>
            <a:r>
              <a:rPr lang="en-US" dirty="0" smtClean="0"/>
              <a:t>Line</a:t>
            </a:r>
            <a:r>
              <a:rPr lang="en-US" baseline="0" dirty="0" smtClean="0"/>
              <a:t> 19 sets a </a:t>
            </a:r>
            <a:r>
              <a:rPr lang="en-US" baseline="0" dirty="0" err="1" smtClean="0"/>
              <a:t>boolean</a:t>
            </a:r>
            <a:r>
              <a:rPr lang="en-US" baseline="0" dirty="0" smtClean="0"/>
              <a:t> variable by using the </a:t>
            </a:r>
            <a:r>
              <a:rPr lang="en-US" baseline="0" dirty="0" err="1" smtClean="0"/>
              <a:t>Claim.AtAbilityToPay</a:t>
            </a:r>
            <a:r>
              <a:rPr lang="en-US" baseline="0" dirty="0" smtClean="0"/>
              <a:t> property to check if the claim is currently at ability to pay. No validation is performed, instead the value is checked.</a:t>
            </a:r>
          </a:p>
          <a:p>
            <a:pPr lvl="1" eaLnBrk="1" hangingPunct="1"/>
            <a:r>
              <a:rPr lang="en-US" baseline="0" dirty="0" smtClean="0"/>
              <a:t>Lines 20 – 27 sets a </a:t>
            </a:r>
            <a:r>
              <a:rPr lang="en-US" baseline="0" dirty="0" err="1" smtClean="0"/>
              <a:t>HashSet</a:t>
            </a:r>
            <a:r>
              <a:rPr lang="en-US" baseline="0" dirty="0" smtClean="0"/>
              <a:t> variable for use in determining if the array of related Exposures is at ability to pay using a similar property (</a:t>
            </a:r>
            <a:r>
              <a:rPr lang="en-US" baseline="0" dirty="0" err="1" smtClean="0"/>
              <a:t>Exposure.AtAbilityToPay</a:t>
            </a:r>
            <a:r>
              <a:rPr lang="en-US" baseline="0" dirty="0" smtClean="0"/>
              <a:t>).</a:t>
            </a:r>
          </a:p>
          <a:p>
            <a:pPr lvl="1" eaLnBrk="1" hangingPunct="1"/>
            <a:r>
              <a:rPr lang="en-US" baseline="0" dirty="0" smtClean="0"/>
              <a:t>Lines 29 – 40 set </a:t>
            </a:r>
            <a:r>
              <a:rPr lang="en-US" dirty="0" smtClean="0"/>
              <a:t>display key-supplied string values (</a:t>
            </a:r>
            <a:r>
              <a:rPr lang="en-US" dirty="0" err="1" smtClean="0"/>
              <a:t>approvalReason</a:t>
            </a:r>
            <a:r>
              <a:rPr lang="en-US" dirty="0" smtClean="0"/>
              <a:t>) for three specific</a:t>
            </a:r>
            <a:r>
              <a:rPr lang="en-US" baseline="0" dirty="0" smtClean="0"/>
              <a:t> cases depending on whether the claim or exposures are not at ability to pay. If one or more exposures is not at ability to pay, the exposure # is included in the “Issue” reason for approval. </a:t>
            </a:r>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Transaction Approval Rules - </a:t>
            </a:r>
            <a:fld id="{61C344D3-F74C-48E1-9645-E96AE1CF8DE6}" type="slidenum">
              <a:rPr lang="en-US" altLang="en-US" smtClean="0"/>
              <a:pPr>
                <a:defRPr/>
              </a:pPr>
              <a:t>31</a:t>
            </a:fld>
            <a:endParaRPr lang="en-US" altLang="en-US" dirty="0"/>
          </a:p>
        </p:txBody>
      </p:sp>
    </p:spTree>
    <p:extLst>
      <p:ext uri="{BB962C8B-B14F-4D97-AF65-F5344CB8AC3E}">
        <p14:creationId xmlns:p14="http://schemas.microsoft.com/office/powerpoint/2010/main" val="2652458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the rule guards against re-approved already approved checks, in the case of approved checks at a lower claim/exposure maturity level. </a:t>
            </a:r>
          </a:p>
          <a:p>
            <a:endParaRPr lang="en-US" baseline="0" dirty="0" smtClean="0"/>
          </a:p>
          <a:p>
            <a:r>
              <a:rPr lang="en-US" baseline="0" dirty="0" smtClean="0"/>
              <a:t>Line 49 uses the </a:t>
            </a:r>
            <a:r>
              <a:rPr lang="en-US" baseline="0" dirty="0" err="1" smtClean="0"/>
              <a:t>requireApproval</a:t>
            </a:r>
            <a:r>
              <a:rPr lang="en-US" baseline="0" dirty="0" smtClean="0"/>
              <a:t>() method with the </a:t>
            </a:r>
            <a:r>
              <a:rPr lang="en-US" baseline="0" dirty="0" err="1" smtClean="0"/>
              <a:t>approvalReason</a:t>
            </a:r>
            <a:r>
              <a:rPr lang="en-US" baseline="0" dirty="0" smtClean="0"/>
              <a:t> string argument as defined previously.</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Transaction Approval Rules - </a:t>
            </a:r>
            <a:fld id="{61C344D3-F74C-48E1-9645-E96AE1CF8DE6}" type="slidenum">
              <a:rPr lang="en-US" altLang="en-US" smtClean="0"/>
              <a:pPr>
                <a:defRPr/>
              </a:pPr>
              <a:t>32</a:t>
            </a:fld>
            <a:endParaRPr lang="en-US" altLang="en-US" dirty="0"/>
          </a:p>
        </p:txBody>
      </p:sp>
    </p:spTree>
    <p:extLst>
      <p:ext uri="{BB962C8B-B14F-4D97-AF65-F5344CB8AC3E}">
        <p14:creationId xmlns:p14="http://schemas.microsoft.com/office/powerpoint/2010/main" val="2652458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26F1332-8F90-418B-8CBF-42F3167DB04F}" type="slidenum">
              <a:rPr lang="en-US" altLang="en-US" sz="1200" b="0" smtClean="0">
                <a:solidFill>
                  <a:schemeClr val="tx1"/>
                </a:solidFill>
              </a:rPr>
              <a:pPr eaLnBrk="1" hangingPunct="1"/>
              <a:t>33</a:t>
            </a:fld>
            <a:endParaRPr lang="en-US" altLang="en-US" sz="1200" b="0" dirty="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endParaRPr lang="en-US" smtClean="0"/>
          </a:p>
          <a:p>
            <a:pPr marL="190500" indent="-190500"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The screenshot shown above is the Sample approval rule Manual </a:t>
            </a:r>
            <a:r>
              <a:rPr lang="en-US" dirty="0" err="1" smtClean="0"/>
              <a:t>Auth</a:t>
            </a:r>
            <a:r>
              <a:rPr lang="en-US" dirty="0" smtClean="0"/>
              <a:t> Limit Checking rule that is disabled in the</a:t>
            </a:r>
            <a:r>
              <a:rPr lang="en-US" baseline="0" dirty="0" smtClean="0"/>
              <a:t> base application (</a:t>
            </a:r>
            <a:r>
              <a:rPr lang="en-US" dirty="0" smtClean="0"/>
              <a:t>TAP02000). The example illustrates that some customers may want to configure the system to skip automatic authority limit checks for every check because they use the Bulk Pay feature and don't want these tests run on bulked checks.</a:t>
            </a:r>
          </a:p>
          <a:p>
            <a:pPr marL="190500" indent="-190500" eaLnBrk="1" hangingPunct="1"/>
            <a:endParaRPr lang="en-US" dirty="0" smtClean="0"/>
          </a:p>
          <a:p>
            <a:pPr marL="190500" indent="-190500" eaLnBrk="1" hangingPunct="1">
              <a:buFontTx/>
              <a:buAutoNum type="arabicPeriod"/>
            </a:pPr>
            <a:r>
              <a:rPr lang="en-US" dirty="0" smtClean="0"/>
              <a:t>To implement a rule like the example, you have to set </a:t>
            </a:r>
            <a:r>
              <a:rPr lang="en-US" dirty="0" err="1" smtClean="0"/>
              <a:t>CheckAuthorityLimits</a:t>
            </a:r>
            <a:r>
              <a:rPr lang="en-US" dirty="0" smtClean="0"/>
              <a:t> to false in config.xml.</a:t>
            </a:r>
          </a:p>
          <a:p>
            <a:pPr marL="190500" indent="-190500" eaLnBrk="1" hangingPunct="1">
              <a:buFontTx/>
              <a:buAutoNum type="arabicPeriod"/>
            </a:pPr>
            <a:r>
              <a:rPr lang="en-US" dirty="0" smtClean="0"/>
              <a:t>This rule needs a condition that tests for the kind of transaction that you wanted to perform selective approval for, e.g. checks in bulk payments</a:t>
            </a:r>
          </a:p>
          <a:p>
            <a:pPr marL="190500" indent="-190500" eaLnBrk="1" hangingPunct="1">
              <a:buFontTx/>
              <a:buAutoNum type="arabicPeriod"/>
            </a:pPr>
            <a:r>
              <a:rPr lang="en-US" dirty="0" smtClean="0"/>
              <a:t>If you want to check approval, you need to </a:t>
            </a:r>
          </a:p>
          <a:p>
            <a:pPr marL="190500" indent="-190500" eaLnBrk="1" hangingPunct="1">
              <a:buFontTx/>
              <a:buChar char="•"/>
            </a:pPr>
            <a:r>
              <a:rPr lang="en-US" dirty="0" smtClean="0"/>
              <a:t>(a) determine if any limits are configured that would apply </a:t>
            </a:r>
          </a:p>
          <a:p>
            <a:pPr marL="190500" indent="-190500" eaLnBrk="1" hangingPunct="1">
              <a:buFontTx/>
              <a:buChar char="•"/>
            </a:pPr>
            <a:r>
              <a:rPr lang="en-US" dirty="0" smtClean="0"/>
              <a:t>(b) determine if they will be exceeded i.e. would the user fail for the current </a:t>
            </a:r>
            <a:r>
              <a:rPr lang="en-US" dirty="0" err="1" smtClean="0"/>
              <a:t>transactionset</a:t>
            </a:r>
            <a:r>
              <a:rPr lang="en-US" dirty="0" smtClean="0"/>
              <a:t> and if so </a:t>
            </a:r>
          </a:p>
          <a:p>
            <a:pPr marL="190500" indent="-190500" eaLnBrk="1" hangingPunct="1">
              <a:buFontTx/>
              <a:buChar char="•"/>
            </a:pPr>
            <a:r>
              <a:rPr lang="en-US" dirty="0" smtClean="0"/>
              <a:t>(c) state the reason for the failure. </a:t>
            </a:r>
          </a:p>
          <a:p>
            <a:pPr marL="190500" indent="-190500" eaLnBrk="1" hangingPunct="1"/>
            <a:r>
              <a:rPr lang="en-US" dirty="0" smtClean="0"/>
              <a:t>The object returned by </a:t>
            </a:r>
            <a:r>
              <a:rPr lang="en-US" dirty="0" err="1" smtClean="0"/>
              <a:t>TransactionSet.testAuthorityLimits</a:t>
            </a:r>
            <a:r>
              <a:rPr lang="en-US" dirty="0" smtClean="0"/>
              <a:t>() (for example, </a:t>
            </a:r>
            <a:r>
              <a:rPr lang="en-US" dirty="0" err="1" smtClean="0"/>
              <a:t>approvalResult</a:t>
            </a:r>
            <a:r>
              <a:rPr lang="en-US" dirty="0" smtClean="0"/>
              <a:t>) has 3 properties than can be used to do this:</a:t>
            </a:r>
          </a:p>
          <a:p>
            <a:pPr marL="190500" indent="-190500" eaLnBrk="1" hangingPunct="1">
              <a:buFontTx/>
              <a:buChar char="•"/>
            </a:pPr>
            <a:r>
              <a:rPr lang="en-US" dirty="0" err="1" smtClean="0"/>
              <a:t>HasAuthority</a:t>
            </a:r>
            <a:r>
              <a:rPr lang="en-US" dirty="0" smtClean="0"/>
              <a:t> (</a:t>
            </a:r>
            <a:r>
              <a:rPr lang="en-US" dirty="0" err="1" smtClean="0"/>
              <a:t>boolean</a:t>
            </a:r>
            <a:r>
              <a:rPr lang="en-US" dirty="0" smtClean="0"/>
              <a:t>) true if limits do exist for this type of transaction</a:t>
            </a:r>
          </a:p>
          <a:p>
            <a:pPr marL="190500" indent="-190500" eaLnBrk="1" hangingPunct="1">
              <a:buFontTx/>
              <a:buChar char="•"/>
            </a:pPr>
            <a:r>
              <a:rPr lang="en-US" dirty="0" err="1" smtClean="0"/>
              <a:t>RequiresApproval</a:t>
            </a:r>
            <a:r>
              <a:rPr lang="en-US" dirty="0" smtClean="0"/>
              <a:t> (</a:t>
            </a:r>
            <a:r>
              <a:rPr lang="en-US" dirty="0" err="1" smtClean="0"/>
              <a:t>boolean</a:t>
            </a:r>
            <a:r>
              <a:rPr lang="en-US" dirty="0" smtClean="0"/>
              <a:t>) true if the transaction is more than the limit</a:t>
            </a:r>
          </a:p>
          <a:p>
            <a:pPr marL="190500" indent="-190500" eaLnBrk="1" hangingPunct="1">
              <a:buFontTx/>
              <a:buChar char="•"/>
            </a:pPr>
            <a:r>
              <a:rPr lang="en-US" dirty="0" err="1" smtClean="0"/>
              <a:t>CombinedMessages</a:t>
            </a:r>
            <a:r>
              <a:rPr lang="en-US" dirty="0" smtClean="0"/>
              <a:t> (string) contains the list of reasons it failed</a:t>
            </a:r>
          </a:p>
          <a:p>
            <a:pPr marL="190500" indent="-190500" eaLnBrk="1" hangingPunct="1"/>
            <a:r>
              <a:rPr lang="en-US" dirty="0" smtClean="0"/>
              <a:t> </a:t>
            </a:r>
          </a:p>
          <a:p>
            <a:pPr marL="190500" indent="-190500" eaLnBrk="1" hangingPunct="1"/>
            <a:r>
              <a:rPr lang="en-US" dirty="0" smtClean="0"/>
              <a:t>Note that if there are no limits configured for a user, you probably don't grant approval. If there are limits and they pass, then you fall through to the next rule or approval is simply not required.</a:t>
            </a:r>
          </a:p>
        </p:txBody>
      </p:sp>
      <p:sp>
        <p:nvSpPr>
          <p:cNvPr id="778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8483877-74C3-43A6-BEEE-E1B7F15CAE03}" type="slidenum">
              <a:rPr lang="en-US" altLang="en-US" sz="1200" b="0" smtClean="0">
                <a:solidFill>
                  <a:schemeClr val="tx1"/>
                </a:solidFill>
              </a:rPr>
              <a:pPr eaLnBrk="1" hangingPunct="1"/>
              <a:t>34</a:t>
            </a:fld>
            <a:endParaRPr lang="en-US" altLang="en-US" sz="1200" b="0" dirty="0" smtClean="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52B81C19-E605-4D91-B1FE-E868A32ACB11}" type="slidenum">
              <a:rPr lang="en-US" altLang="en-US" sz="1200" b="0" smtClean="0">
                <a:solidFill>
                  <a:schemeClr val="tx1"/>
                </a:solidFill>
              </a:rPr>
              <a:pPr eaLnBrk="1" hangingPunct="1"/>
              <a:t>35</a:t>
            </a:fld>
            <a:endParaRPr lang="en-US" altLang="en-US" sz="1200" b="0" dirty="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C091AC6A-09D6-4C8B-888A-4D23CA49BE48}" type="slidenum">
              <a:rPr lang="en-US" altLang="en-US" sz="1200" b="0" smtClean="0">
                <a:solidFill>
                  <a:schemeClr val="tx1"/>
                </a:solidFill>
              </a:rPr>
              <a:pPr eaLnBrk="1" hangingPunct="1"/>
              <a:t>36</a:t>
            </a:fld>
            <a:endParaRPr lang="en-US" altLang="en-US" sz="1200" b="0" dirty="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rules shown above are in the base application. Once you identify and succeed in routing to a user, you want to exit the rule set to avoid another rule routing to a less appropriate user.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4503888E-1C75-4D87-8287-FB5A733E81DC}" type="slidenum">
              <a:rPr lang="en-US" altLang="en-US" sz="1200" b="0" smtClean="0">
                <a:solidFill>
                  <a:schemeClr val="tx1"/>
                </a:solidFill>
              </a:rPr>
              <a:pPr eaLnBrk="1" hangingPunct="1"/>
              <a:t>37</a:t>
            </a:fld>
            <a:endParaRPr lang="en-US" altLang="en-US" sz="1200" b="0" dirty="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approveByUserSupervisor</a:t>
            </a:r>
            <a:r>
              <a:rPr lang="en-US" dirty="0" smtClean="0"/>
              <a:t>() method works directly with the group hierarchy and assigns the approval activity to the supervisor of the submitting owner. If that supervisor does not have authority, then when the </a:t>
            </a:r>
            <a:r>
              <a:rPr lang="en-US" dirty="0" err="1" smtClean="0"/>
              <a:t>approveByUserSupervisor</a:t>
            </a:r>
            <a:r>
              <a:rPr lang="en-US" dirty="0" smtClean="0"/>
              <a:t>() method runs again, it will assign the activity to the next supervisor up the chain.</a:t>
            </a:r>
          </a:p>
          <a:p>
            <a:pPr fontAlgn="t"/>
            <a:r>
              <a:rPr lang="en-US" dirty="0" smtClean="0"/>
              <a:t>•If the submitting user is in the owning group and is not the supervisor, then approval goes to the group supervisor. </a:t>
            </a:r>
          </a:p>
          <a:p>
            <a:pPr fontAlgn="t"/>
            <a:r>
              <a:rPr lang="en-US" dirty="0" smtClean="0"/>
              <a:t>•If the submitting user is the group supervisor, then ClaimCenter escalates the approval to the group supervisor of the next group up the group hierarchy. </a:t>
            </a:r>
          </a:p>
          <a:p>
            <a:pPr fontAlgn="t"/>
            <a:r>
              <a:rPr lang="en-US" dirty="0" smtClean="0"/>
              <a:t>•If the submitting user is a group supervisor someplace higher in the hierarchy, then the approval escalates to the supervisor of the next group up the hierarchy.</a:t>
            </a:r>
          </a:p>
          <a:p>
            <a:pPr fontAlgn="t"/>
            <a:r>
              <a:rPr lang="en-US" dirty="0" smtClean="0"/>
              <a:t>•If the submitting user is in one and only one group, then the approval goes to the supervisor of that group. Otherwise, approval goes to the supervisor of the owning group.</a:t>
            </a:r>
          </a:p>
          <a:p>
            <a:pPr eaLnBrk="1" hangingPunct="1"/>
            <a:r>
              <a:rPr lang="en-US" dirty="0" smtClean="0"/>
              <a:t>If ClaimCenter works its way through the various conditions to the supervisor of the root group without making an assignment, then the approval will be assigned to user </a:t>
            </a:r>
            <a:r>
              <a:rPr lang="en-US" i="1" dirty="0" err="1" smtClean="0"/>
              <a:t>defaultowner</a:t>
            </a:r>
            <a:r>
              <a:rPr lang="en-US" i="1" dirty="0" smtClean="0"/>
              <a:t>.</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8C08F10A-980C-4B58-8AFA-6A22CB949DDC}" type="slidenum">
              <a:rPr lang="en-US" altLang="en-US" sz="1200" b="0" smtClean="0">
                <a:solidFill>
                  <a:schemeClr val="tx1"/>
                </a:solidFill>
              </a:rPr>
              <a:pPr eaLnBrk="1" hangingPunct="1"/>
              <a:t>38</a:t>
            </a:fld>
            <a:endParaRPr lang="en-US" altLang="en-US" sz="1200" b="0" dirty="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approveByGroupSupervisor</a:t>
            </a:r>
            <a:r>
              <a:rPr lang="en-US" dirty="0" smtClean="0"/>
              <a:t>() method returns a </a:t>
            </a:r>
            <a:r>
              <a:rPr lang="en-US" dirty="0" err="1" smtClean="0"/>
              <a:t>boolean</a:t>
            </a:r>
            <a:r>
              <a:rPr lang="en-US" dirty="0" smtClean="0"/>
              <a:t>. The value is true if the user who initiated the action that requires approval is not the group supervisor. The value is false if the user who initiated the action that requires approval is the group supervisor. </a:t>
            </a:r>
          </a:p>
          <a:p>
            <a:pPr fontAlgn="t"/>
            <a:r>
              <a:rPr lang="en-US" dirty="0" smtClean="0"/>
              <a:t>• If the transaction set has transactions associated with only one exposure—the method assigns the approval activity to the supervisor of the group assigned to the exposure.</a:t>
            </a:r>
          </a:p>
          <a:p>
            <a:pPr fontAlgn="t"/>
            <a:r>
              <a:rPr lang="en-US" dirty="0" smtClean="0"/>
              <a:t>• If the transaction set has transactions associated with more than one exposure—the method assigns the approval activity to the supervisor of the group assigned to the associated claim.</a:t>
            </a:r>
          </a:p>
          <a:p>
            <a:pPr eaLnBrk="1" hangingPunct="1"/>
            <a:r>
              <a:rPr lang="en-US" dirty="0" smtClean="0"/>
              <a:t>In either case, if the supervisor of the group is the same as the user requesting approval, then the activity remains unassigned. </a:t>
            </a:r>
            <a:r>
              <a:rPr lang="en-US" i="1" dirty="0" smtClean="0"/>
              <a:t>If you use this method, you must explicitly handle this case, most</a:t>
            </a:r>
            <a:r>
              <a:rPr lang="en-US" i="1" baseline="0" dirty="0" smtClean="0"/>
              <a:t> likely by using </a:t>
            </a:r>
            <a:r>
              <a:rPr lang="en-US" i="1" baseline="0" dirty="0" err="1" smtClean="0"/>
              <a:t>setApprovingUser</a:t>
            </a:r>
            <a:r>
              <a:rPr lang="en-US" i="1" baseline="0" dirty="0" smtClean="0"/>
              <a:t>(user, group).</a:t>
            </a:r>
            <a:endParaRPr lang="en-US" i="1" dirty="0" smtClean="0"/>
          </a:p>
          <a:p>
            <a:pPr eaLnBrk="1" hangingPunct="1"/>
            <a:endParaRPr lang="en-US" b="1" i="1" dirty="0" smtClean="0"/>
          </a:p>
          <a:p>
            <a:pPr eaLnBrk="1" hangingPunct="1"/>
            <a:r>
              <a:rPr lang="en-US" b="0" i="0" dirty="0" smtClean="0"/>
              <a:t>Th</a:t>
            </a:r>
            <a:r>
              <a:rPr lang="en-US" b="0" i="0" baseline="0" dirty="0" smtClean="0"/>
              <a:t>e example shown above for the </a:t>
            </a:r>
            <a:r>
              <a:rPr lang="en-US" b="0" i="0" baseline="0" dirty="0" err="1" smtClean="0"/>
              <a:t>setApprovingUser</a:t>
            </a:r>
            <a:r>
              <a:rPr lang="en-US" b="0" i="0" baseline="0" dirty="0" smtClean="0"/>
              <a:t>(user, group) method uses both a Query and the </a:t>
            </a:r>
            <a:r>
              <a:rPr lang="en-US" b="0" i="0" baseline="0" dirty="0" err="1" smtClean="0"/>
              <a:t>findUserByUserName</a:t>
            </a:r>
            <a:r>
              <a:rPr lang="en-US" b="0" i="0" baseline="0" dirty="0" smtClean="0"/>
              <a:t>() method. This may not be how you retrieve these values to pass in as arguments, but this is shown for instructional purposes so either could potentially be employed. Queries are discussed in the Configuration Fundamentals course, which is a pre-requisite to this course. </a:t>
            </a:r>
            <a:endParaRPr lang="en-US" b="0" i="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2874C31-905E-4FDF-B886-313B33D783A9}" type="slidenum">
              <a:rPr lang="en-US" altLang="en-US" sz="1200" b="0" smtClean="0">
                <a:solidFill>
                  <a:schemeClr val="tx1"/>
                </a:solidFill>
              </a:rPr>
              <a:pPr eaLnBrk="1" hangingPunct="1"/>
              <a:t>39</a:t>
            </a:fld>
            <a:endParaRPr lang="en-US" altLang="en-US" sz="1200" b="0" dirty="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6012B8A8-E643-445D-A05E-4B75FF725745}"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Approval rules are run when a transaction is created and when it is edited or approved. (A transaction might require multiple approvals. Therefore, approval rules are run even when a transaction is approved.)</a:t>
            </a:r>
          </a:p>
          <a:p>
            <a:pPr eaLnBrk="1" hangingPunct="1"/>
            <a:r>
              <a:rPr lang="en-US" dirty="0" smtClean="0"/>
              <a:t>Approval routing rules are run whenever a transaction is designated as requiring approval.</a:t>
            </a:r>
          </a:p>
          <a:p>
            <a:pPr eaLnBrk="1" hangingPunct="1"/>
            <a:r>
              <a:rPr lang="en-US" dirty="0" smtClean="0"/>
              <a:t>There is no "Check approval" rule set. This is because the Transaction approval rule set is intended to cover both transactions and checks. Keep in mind that:</a:t>
            </a:r>
          </a:p>
          <a:p>
            <a:pPr lvl="1" eaLnBrk="1" hangingPunct="1"/>
            <a:r>
              <a:rPr lang="en-US" dirty="0" smtClean="0"/>
              <a:t>The root entity for all transaction rule sets is </a:t>
            </a:r>
            <a:r>
              <a:rPr lang="en-US" dirty="0" err="1" smtClean="0"/>
              <a:t>TransactionSet</a:t>
            </a:r>
            <a:r>
              <a:rPr lang="en-US" dirty="0" smtClean="0"/>
              <a:t>.</a:t>
            </a:r>
          </a:p>
          <a:p>
            <a:pPr lvl="1" eaLnBrk="1" hangingPunct="1"/>
            <a:r>
              <a:rPr lang="en-US" dirty="0" smtClean="0"/>
              <a:t>The </a:t>
            </a:r>
            <a:r>
              <a:rPr lang="en-US" dirty="0" err="1" smtClean="0"/>
              <a:t>TransactionSet</a:t>
            </a:r>
            <a:r>
              <a:rPr lang="en-US" dirty="0" smtClean="0"/>
              <a:t> entity has a </a:t>
            </a:r>
            <a:r>
              <a:rPr lang="en-US" dirty="0" err="1" smtClean="0"/>
              <a:t>CheckSet</a:t>
            </a:r>
            <a:r>
              <a:rPr lang="en-US" dirty="0" smtClean="0"/>
              <a:t> subtype.</a:t>
            </a:r>
          </a:p>
          <a:p>
            <a:pPr lvl="1" eaLnBrk="1" hangingPunct="1"/>
            <a:r>
              <a:rPr lang="en-US" dirty="0" smtClean="0"/>
              <a:t>The </a:t>
            </a:r>
            <a:r>
              <a:rPr lang="en-US" dirty="0" err="1" smtClean="0"/>
              <a:t>CheckSet</a:t>
            </a:r>
            <a:r>
              <a:rPr lang="en-US" dirty="0" smtClean="0"/>
              <a:t> subtype has a Checks array which points to the Check entity.</a:t>
            </a:r>
          </a:p>
          <a:p>
            <a:pPr eaLnBrk="1" hangingPunct="1"/>
            <a:r>
              <a:rPr lang="en-US" dirty="0" smtClean="0"/>
              <a:t>In other words, every check is associated with a transaction set.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8DE5DAA1-5423-4537-AC13-5DD02C029C4C}" type="slidenum">
              <a:rPr lang="en-US" altLang="en-US" sz="1200" b="0" smtClean="0">
                <a:solidFill>
                  <a:schemeClr val="tx1"/>
                </a:solidFill>
              </a:rPr>
              <a:pPr eaLnBrk="1" hangingPunct="1"/>
              <a:t>40</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5FEB08A2-D17C-4A92-9649-04A6CEF50498}" type="slidenum">
              <a:rPr lang="en-US" altLang="en-US" sz="1200" b="0" smtClean="0">
                <a:solidFill>
                  <a:schemeClr val="tx1"/>
                </a:solidFill>
              </a:rPr>
              <a:pPr eaLnBrk="1" hangingPunct="1"/>
              <a:t>41</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All of them.</a:t>
            </a:r>
          </a:p>
          <a:p>
            <a:pPr marL="209550" indent="-209550" eaLnBrk="1" hangingPunct="1"/>
            <a:r>
              <a:rPr lang="en-US" dirty="0" smtClean="0"/>
              <a:t>2. All of them except for pre-setup and post-setup, which are exclusive to transaction creation.</a:t>
            </a:r>
          </a:p>
          <a:p>
            <a:pPr marL="209550" indent="-209550" eaLnBrk="1" hangingPunct="1"/>
            <a:r>
              <a:rPr lang="en-US" dirty="0" smtClean="0"/>
              <a:t>3. Validation and approval.</a:t>
            </a:r>
          </a:p>
          <a:p>
            <a:pPr marL="209550" indent="-209550" eaLnBrk="1" hangingPunct="1"/>
            <a:r>
              <a:rPr lang="en-US" dirty="0" smtClean="0"/>
              <a:t>4. Approval.</a:t>
            </a:r>
          </a:p>
          <a:p>
            <a:pPr marL="209550" indent="-209550" eaLnBrk="1" hangingPunct="1"/>
            <a:r>
              <a:rPr lang="en-US" dirty="0" smtClean="0"/>
              <a:t>5. All of them.</a:t>
            </a:r>
          </a:p>
          <a:p>
            <a:pPr marL="209550" indent="-209550" eaLnBrk="1" hangingPunct="1"/>
            <a:r>
              <a:rPr lang="en-US" dirty="0" smtClean="0"/>
              <a:t>6. Approval.</a:t>
            </a:r>
          </a:p>
          <a:p>
            <a:pPr marL="209550" indent="-209550" eaLnBrk="1" hangingPunct="1"/>
            <a:r>
              <a:rPr lang="en-US" dirty="0" smtClean="0"/>
              <a:t>7. Approval routing.</a:t>
            </a:r>
            <a:endParaRPr lang="en-US" b="1"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Transaction Approval Rules</a:t>
            </a:r>
            <a:r>
              <a:rPr lang="en-US" altLang="en-US" dirty="0" smtClean="0"/>
              <a:t> - </a:t>
            </a:r>
            <a:fld id="{211C349A-83C9-44D0-A356-DBEB3FC715FC}" type="slidenum">
              <a:rPr lang="en-US" altLang="en-US" smtClean="0"/>
              <a:pPr>
                <a:defRPr/>
              </a:pPr>
              <a:t>42</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B72ECB29-0EAA-435F-AE74-8FD5D0A75E92}"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a user submits (saves) a transaction, a decision process is initiated to determine if rules or authority limits require approval and if so, who should perform the first level of approval. Subsequent slides discuss each possible step and path in the decision tree.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A2A2A89A-F0B8-461B-9AA8-9209D728280C}"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primary purpose of the transaction approval process is determine if a transaction can be acted on immediately or if it must be approved by someone of sufficient authority. In the base application, no other object requires this type of approval. This functionality is implemented only for transactions because the setting of reserves and execution of payments is typically one of the most tightly controlled activities within the claims process.</a:t>
            </a:r>
          </a:p>
          <a:p>
            <a:pPr eaLnBrk="1" hangingPunct="1"/>
            <a:r>
              <a:rPr lang="en-US" dirty="0" smtClean="0"/>
              <a:t>Transactions are approved or rejected as a group because one transaction often influences another. For example, a single check might involve three payment transactions from two different reserve lines. If the check requires approval, for example, for a single transaction (</a:t>
            </a:r>
            <a:r>
              <a:rPr lang="en-US" dirty="0" err="1" smtClean="0"/>
              <a:t>txn</a:t>
            </a:r>
            <a:r>
              <a:rPr lang="en-US" dirty="0" smtClean="0"/>
              <a:t> 3 in the slide) because it is for a medical procedure and it is more than 25% over the standard amount for the specified procedure, then the check and all of its payment transactions must be set to pending. If approval was at the transaction level, then there would be ambiguity as to what to do with a check which consisted of two approved payment transaction and one pending approval payment transaction.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A947864-7A2B-4508-B0A7-514CBFA578FD}"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Authority limits and transaction approval rules are discussed in detail in this lesson.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09077710-682A-4495-9249-EF72710697BC}"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a check remains in "awaiting submission" status until the batch process which sends the check information to the check printing system. The next status it is set to is "requested" or "requesting", depending on the nature of the integration point to the check processing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Approval Rules - </a:t>
            </a:r>
            <a:fld id="{9A2179FF-5B9A-43FD-BCB9-C590F49AA428}"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 transaction set consisting of two reserve transactions is created. The transaction set does not exceed any authority limits or trigger any approval rules. Therefore, both transactions in the transaction set are listed as "Submitting".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459845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784541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8992227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9922013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695224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287719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90448379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97569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6671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590658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3905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8624547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145A814A-7A20-4671-A61A-7FEE06EED8FA}" type="slidenum">
              <a:rPr lang="en-US" sz="1200" smtClean="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17"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Transaction Approval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a:t>
            </a:r>
            <a:r>
              <a:rPr lang="en-US" dirty="0"/>
              <a:t>9</a:t>
            </a:r>
            <a:r>
              <a:rPr lang="en-US" dirty="0" smtClean="0"/>
              <a:t> March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ChangeArrowheads="1"/>
          </p:cNvSpPr>
          <p:nvPr/>
        </p:nvSpPr>
        <p:spPr bwMode="auto">
          <a:xfrm>
            <a:off x="4551363"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315" name="Rectangle 16"/>
          <p:cNvSpPr>
            <a:spLocks noChangeArrowheads="1"/>
          </p:cNvSpPr>
          <p:nvPr/>
        </p:nvSpPr>
        <p:spPr bwMode="auto">
          <a:xfrm>
            <a:off x="6915150"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316" name="Rectangle 2"/>
          <p:cNvSpPr>
            <a:spLocks noGrp="1" noChangeArrowheads="1"/>
          </p:cNvSpPr>
          <p:nvPr>
            <p:ph type="title"/>
          </p:nvPr>
        </p:nvSpPr>
        <p:spPr/>
        <p:txBody>
          <a:bodyPr/>
          <a:lstStyle/>
          <a:p>
            <a:pPr eaLnBrk="1" hangingPunct="1"/>
            <a:r>
              <a:rPr lang="en-US" smtClean="0"/>
              <a:t>If approval is required</a:t>
            </a:r>
          </a:p>
        </p:txBody>
      </p:sp>
      <p:sp>
        <p:nvSpPr>
          <p:cNvPr id="13317" name="Rectangle 26"/>
          <p:cNvSpPr>
            <a:spLocks noGrp="1" noChangeArrowheads="1"/>
          </p:cNvSpPr>
          <p:nvPr>
            <p:ph idx="1"/>
          </p:nvPr>
        </p:nvSpPr>
        <p:spPr>
          <a:xfrm>
            <a:off x="4367213" y="3419475"/>
            <a:ext cx="4497387" cy="2967038"/>
          </a:xfrm>
        </p:spPr>
        <p:txBody>
          <a:bodyPr/>
          <a:lstStyle/>
          <a:p>
            <a:pPr>
              <a:buFont typeface="Arial" charset="0"/>
              <a:buChar char="•"/>
            </a:pPr>
            <a:r>
              <a:rPr lang="en-US" smtClean="0"/>
              <a:t>TransactionSet and all transactions in it set to "pending approval"</a:t>
            </a:r>
          </a:p>
          <a:p>
            <a:pPr>
              <a:buFont typeface="Arial" charset="0"/>
              <a:buChar char="•"/>
            </a:pPr>
            <a:r>
              <a:rPr lang="en-US" smtClean="0"/>
              <a:t>Special approval activity created and routed according to approval routing rules</a:t>
            </a:r>
          </a:p>
        </p:txBody>
      </p:sp>
      <p:grpSp>
        <p:nvGrpSpPr>
          <p:cNvPr id="13318" name="Group 3"/>
          <p:cNvGrpSpPr>
            <a:grpSpLocks/>
          </p:cNvGrpSpPr>
          <p:nvPr/>
        </p:nvGrpSpPr>
        <p:grpSpPr bwMode="auto">
          <a:xfrm>
            <a:off x="561975" y="1739900"/>
            <a:ext cx="914400" cy="755650"/>
            <a:chOff x="504" y="926"/>
            <a:chExt cx="1008" cy="833"/>
          </a:xfrm>
        </p:grpSpPr>
        <p:sp>
          <p:nvSpPr>
            <p:cNvPr id="13349"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0"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1"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2"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19"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3320" name="Text Box 15"/>
          <p:cNvSpPr txBox="1">
            <a:spLocks noChangeArrowheads="1"/>
          </p:cNvSpPr>
          <p:nvPr/>
        </p:nvSpPr>
        <p:spPr bwMode="auto">
          <a:xfrm>
            <a:off x="6956425" y="1676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grpSp>
        <p:nvGrpSpPr>
          <p:cNvPr id="13321" name="Group 17"/>
          <p:cNvGrpSpPr>
            <a:grpSpLocks/>
          </p:cNvGrpSpPr>
          <p:nvPr/>
        </p:nvGrpSpPr>
        <p:grpSpPr bwMode="auto">
          <a:xfrm>
            <a:off x="1965325" y="1585913"/>
            <a:ext cx="1943100" cy="1093787"/>
            <a:chOff x="3343" y="2811"/>
            <a:chExt cx="1224" cy="689"/>
          </a:xfrm>
        </p:grpSpPr>
        <p:sp>
          <p:nvSpPr>
            <p:cNvPr id="13347" name="Text Box 18"/>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3348" name="Rectangle 19"/>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3323" name="Line 21"/>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22"/>
          <p:cNvSpPr>
            <a:spLocks noChangeShapeType="1"/>
          </p:cNvSpPr>
          <p:nvPr/>
        </p:nvSpPr>
        <p:spPr bwMode="auto">
          <a:xfrm>
            <a:off x="2941638" y="2693988"/>
            <a:ext cx="0" cy="719137"/>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hlink"/>
                </a:solidFill>
              </a:rPr>
              <a:t>no</a:t>
            </a:r>
          </a:p>
        </p:txBody>
      </p:sp>
      <p:sp>
        <p:nvSpPr>
          <p:cNvPr id="13326" name="Line 24"/>
          <p:cNvSpPr>
            <a:spLocks noChangeShapeType="1"/>
          </p:cNvSpPr>
          <p:nvPr/>
        </p:nvSpPr>
        <p:spPr bwMode="auto">
          <a:xfrm>
            <a:off x="6489700" y="21399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7"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8"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3329" name="Rectangle 29"/>
          <p:cNvSpPr>
            <a:spLocks noChangeArrowheads="1"/>
          </p:cNvSpPr>
          <p:nvPr/>
        </p:nvSpPr>
        <p:spPr bwMode="auto">
          <a:xfrm>
            <a:off x="1965325" y="3416300"/>
            <a:ext cx="1943100" cy="1093788"/>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0" name="Text Box 44"/>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3331" name="Group 45"/>
          <p:cNvGrpSpPr>
            <a:grpSpLocks/>
          </p:cNvGrpSpPr>
          <p:nvPr/>
        </p:nvGrpSpPr>
        <p:grpSpPr bwMode="auto">
          <a:xfrm>
            <a:off x="946150" y="1249363"/>
            <a:ext cx="1541463" cy="639762"/>
            <a:chOff x="122" y="1348"/>
            <a:chExt cx="971" cy="403"/>
          </a:xfrm>
        </p:grpSpPr>
        <p:sp>
          <p:nvSpPr>
            <p:cNvPr id="13332" name="Text Box 46"/>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3333" name="Group 47"/>
            <p:cNvGrpSpPr>
              <a:grpSpLocks/>
            </p:cNvGrpSpPr>
            <p:nvPr/>
          </p:nvGrpSpPr>
          <p:grpSpPr bwMode="auto">
            <a:xfrm>
              <a:off x="703" y="1482"/>
              <a:ext cx="390" cy="269"/>
              <a:chOff x="2984" y="3331"/>
              <a:chExt cx="845" cy="569"/>
            </a:xfrm>
          </p:grpSpPr>
          <p:sp>
            <p:nvSpPr>
              <p:cNvPr id="13334"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5" name="Group 49"/>
              <p:cNvGrpSpPr>
                <a:grpSpLocks/>
              </p:cNvGrpSpPr>
              <p:nvPr/>
            </p:nvGrpSpPr>
            <p:grpSpPr bwMode="auto">
              <a:xfrm>
                <a:off x="3386" y="3487"/>
                <a:ext cx="443" cy="398"/>
                <a:chOff x="4838" y="2218"/>
                <a:chExt cx="395" cy="355"/>
              </a:xfrm>
            </p:grpSpPr>
            <p:sp>
              <p:nvSpPr>
                <p:cNvPr id="13336" name="Freeform 50"/>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Freeform 5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8" name="Freeform 5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Freeform 5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0" name="Freeform 5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5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5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4"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5" name="Freeform 5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16" y="4251282"/>
            <a:ext cx="8844181" cy="21053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89" y="898236"/>
            <a:ext cx="8199437" cy="3219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8" name="Rectangle 2"/>
          <p:cNvSpPr>
            <a:spLocks noGrp="1" noChangeArrowheads="1"/>
          </p:cNvSpPr>
          <p:nvPr>
            <p:ph type="title"/>
          </p:nvPr>
        </p:nvSpPr>
        <p:spPr/>
        <p:txBody>
          <a:bodyPr/>
          <a:lstStyle/>
          <a:p>
            <a:pPr eaLnBrk="1" hangingPunct="1"/>
            <a:r>
              <a:rPr lang="en-US" smtClean="0"/>
              <a:t>Transaction set pending approval</a:t>
            </a:r>
          </a:p>
        </p:txBody>
      </p:sp>
      <p:sp>
        <p:nvSpPr>
          <p:cNvPr id="14341" name="AutoShape 8"/>
          <p:cNvSpPr>
            <a:spLocks noChangeArrowheads="1"/>
          </p:cNvSpPr>
          <p:nvPr/>
        </p:nvSpPr>
        <p:spPr bwMode="auto">
          <a:xfrm>
            <a:off x="301625" y="1354138"/>
            <a:ext cx="396875" cy="260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42" name="Line 9"/>
          <p:cNvSpPr>
            <a:spLocks noChangeShapeType="1"/>
          </p:cNvSpPr>
          <p:nvPr/>
        </p:nvSpPr>
        <p:spPr bwMode="auto">
          <a:xfrm flipH="1">
            <a:off x="500061" y="1614487"/>
            <a:ext cx="0" cy="439052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4" name="AutoShape 11"/>
          <p:cNvSpPr>
            <a:spLocks noChangeArrowheads="1"/>
          </p:cNvSpPr>
          <p:nvPr/>
        </p:nvSpPr>
        <p:spPr bwMode="auto">
          <a:xfrm>
            <a:off x="285181" y="6005014"/>
            <a:ext cx="8791016" cy="29101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7" name="AutoShape 14"/>
          <p:cNvSpPr>
            <a:spLocks noChangeArrowheads="1"/>
          </p:cNvSpPr>
          <p:nvPr/>
        </p:nvSpPr>
        <p:spPr bwMode="auto">
          <a:xfrm>
            <a:off x="684851" y="3588830"/>
            <a:ext cx="7689429" cy="228600"/>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8" name="AutoShape 15"/>
          <p:cNvSpPr>
            <a:spLocks noChangeArrowheads="1"/>
          </p:cNvSpPr>
          <p:nvPr/>
        </p:nvSpPr>
        <p:spPr bwMode="auto">
          <a:xfrm>
            <a:off x="8229600" y="2654859"/>
            <a:ext cx="914400" cy="755650"/>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14349" name="AutoShape 16"/>
          <p:cNvSpPr>
            <a:spLocks noChangeArrowheads="1"/>
          </p:cNvSpPr>
          <p:nvPr/>
        </p:nvSpPr>
        <p:spPr bwMode="auto">
          <a:xfrm>
            <a:off x="8374281" y="2844565"/>
            <a:ext cx="469900" cy="376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3" y="2343151"/>
            <a:ext cx="8701209" cy="436244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2" name="Rectangle 2"/>
          <p:cNvSpPr>
            <a:spLocks noGrp="1" noChangeArrowheads="1"/>
          </p:cNvSpPr>
          <p:nvPr>
            <p:ph type="title"/>
          </p:nvPr>
        </p:nvSpPr>
        <p:spPr/>
        <p:txBody>
          <a:bodyPr/>
          <a:lstStyle/>
          <a:p>
            <a:pPr eaLnBrk="1" hangingPunct="1"/>
            <a:r>
              <a:rPr lang="en-US" smtClean="0"/>
              <a:t>Pending approval transaction in detail</a:t>
            </a:r>
          </a:p>
        </p:txBody>
      </p:sp>
      <p:sp>
        <p:nvSpPr>
          <p:cNvPr id="15369" name="Line 10"/>
          <p:cNvSpPr>
            <a:spLocks noChangeShapeType="1"/>
          </p:cNvSpPr>
          <p:nvPr/>
        </p:nvSpPr>
        <p:spPr bwMode="auto">
          <a:xfrm>
            <a:off x="4186688" y="2144714"/>
            <a:ext cx="0" cy="1984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9"/>
          <p:cNvSpPr>
            <a:spLocks noChangeArrowheads="1"/>
          </p:cNvSpPr>
          <p:nvPr/>
        </p:nvSpPr>
        <p:spPr bwMode="auto">
          <a:xfrm>
            <a:off x="3810817" y="6394098"/>
            <a:ext cx="3428183" cy="24069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23" y="542924"/>
            <a:ext cx="1859352" cy="113375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 Box 9"/>
          <p:cNvSpPr txBox="1">
            <a:spLocks noChangeArrowheads="1"/>
          </p:cNvSpPr>
          <p:nvPr/>
        </p:nvSpPr>
        <p:spPr bwMode="auto">
          <a:xfrm>
            <a:off x="3431025" y="4898673"/>
            <a:ext cx="3294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Approval History list</a:t>
            </a:r>
          </a:p>
        </p:txBody>
      </p:sp>
      <p:sp>
        <p:nvSpPr>
          <p:cNvPr id="16" name="Line 10"/>
          <p:cNvSpPr>
            <a:spLocks noChangeShapeType="1"/>
          </p:cNvSpPr>
          <p:nvPr/>
        </p:nvSpPr>
        <p:spPr bwMode="auto">
          <a:xfrm flipH="1">
            <a:off x="4778590" y="5203473"/>
            <a:ext cx="205932" cy="11906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6" name="Picture 8" descr="C:\Users\trhoades\AppData\Local\Temp\SNAGHTML7e9c1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5529" y="542924"/>
            <a:ext cx="3667125" cy="2181226"/>
          </a:xfrm>
          <a:prstGeom prst="rect">
            <a:avLst/>
          </a:prstGeom>
          <a:noFill/>
          <a:extLst>
            <a:ext uri="{909E8E84-426E-40DD-AFC4-6F175D3DCCD1}">
              <a14:hiddenFill xmlns:a14="http://schemas.microsoft.com/office/drawing/2010/main">
                <a:solidFill>
                  <a:srgbClr val="FFFFFF"/>
                </a:solidFill>
              </a14:hiddenFill>
            </a:ext>
          </a:extLst>
        </p:spPr>
      </p:pic>
      <p:sp>
        <p:nvSpPr>
          <p:cNvPr id="15368" name="AutoShape 9"/>
          <p:cNvSpPr>
            <a:spLocks noChangeArrowheads="1"/>
          </p:cNvSpPr>
          <p:nvPr/>
        </p:nvSpPr>
        <p:spPr bwMode="auto">
          <a:xfrm>
            <a:off x="2668594" y="2424337"/>
            <a:ext cx="3414708" cy="20081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Line 10"/>
          <p:cNvSpPr>
            <a:spLocks noChangeShapeType="1"/>
          </p:cNvSpPr>
          <p:nvPr/>
        </p:nvSpPr>
        <p:spPr bwMode="auto">
          <a:xfrm>
            <a:off x="2346386" y="1216024"/>
            <a:ext cx="259144" cy="4606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 name="Line 10"/>
          <p:cNvSpPr>
            <a:spLocks noChangeShapeType="1"/>
          </p:cNvSpPr>
          <p:nvPr/>
        </p:nvSpPr>
        <p:spPr bwMode="auto">
          <a:xfrm>
            <a:off x="4246376" y="2625155"/>
            <a:ext cx="0" cy="4998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48813"/>
            <a:ext cx="9122598" cy="1992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209" y="533397"/>
            <a:ext cx="7437244" cy="23272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US" smtClean="0"/>
              <a:t>Transaction approval activity</a:t>
            </a:r>
          </a:p>
        </p:txBody>
      </p:sp>
      <p:sp>
        <p:nvSpPr>
          <p:cNvPr id="16387" name="Rectangle 3"/>
          <p:cNvSpPr>
            <a:spLocks noGrp="1" noChangeArrowheads="1"/>
          </p:cNvSpPr>
          <p:nvPr>
            <p:ph idx="1"/>
          </p:nvPr>
        </p:nvSpPr>
        <p:spPr>
          <a:xfrm>
            <a:off x="519113" y="5607050"/>
            <a:ext cx="8318500" cy="782638"/>
          </a:xfrm>
        </p:spPr>
        <p:txBody>
          <a:bodyPr/>
          <a:lstStyle/>
          <a:p>
            <a:pPr>
              <a:buFont typeface="Arial" charset="0"/>
              <a:buChar char="•"/>
            </a:pPr>
            <a:r>
              <a:rPr lang="en-US" dirty="0" smtClean="0"/>
              <a:t>Approval activities are a special type of activity unique to transaction approval</a:t>
            </a:r>
          </a:p>
        </p:txBody>
      </p:sp>
      <p:sp>
        <p:nvSpPr>
          <p:cNvPr id="16389" name="Text Box 7"/>
          <p:cNvSpPr txBox="1">
            <a:spLocks noChangeArrowheads="1"/>
          </p:cNvSpPr>
          <p:nvPr/>
        </p:nvSpPr>
        <p:spPr bwMode="auto">
          <a:xfrm>
            <a:off x="1809748" y="2923761"/>
            <a:ext cx="32766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Approve / reject buttons</a:t>
            </a:r>
          </a:p>
        </p:txBody>
      </p:sp>
      <p:sp>
        <p:nvSpPr>
          <p:cNvPr id="16390" name="Line 8"/>
          <p:cNvSpPr>
            <a:spLocks noChangeShapeType="1"/>
          </p:cNvSpPr>
          <p:nvPr/>
        </p:nvSpPr>
        <p:spPr bwMode="auto">
          <a:xfrm flipH="1">
            <a:off x="751384" y="3064244"/>
            <a:ext cx="1210765" cy="114263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3" name="Text Box 11"/>
          <p:cNvSpPr txBox="1">
            <a:spLocks noChangeArrowheads="1"/>
          </p:cNvSpPr>
          <p:nvPr/>
        </p:nvSpPr>
        <p:spPr bwMode="auto">
          <a:xfrm>
            <a:off x="5350537" y="4153709"/>
            <a:ext cx="3294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Approval Rationale</a:t>
            </a:r>
          </a:p>
        </p:txBody>
      </p:sp>
      <p:sp>
        <p:nvSpPr>
          <p:cNvPr id="16394" name="Line 12"/>
          <p:cNvSpPr>
            <a:spLocks noChangeShapeType="1"/>
          </p:cNvSpPr>
          <p:nvPr/>
        </p:nvSpPr>
        <p:spPr bwMode="auto">
          <a:xfrm>
            <a:off x="7372350" y="4458508"/>
            <a:ext cx="857249" cy="37225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9"/>
          <p:cNvSpPr>
            <a:spLocks noChangeArrowheads="1"/>
          </p:cNvSpPr>
          <p:nvPr/>
        </p:nvSpPr>
        <p:spPr bwMode="auto">
          <a:xfrm>
            <a:off x="1" y="3348813"/>
            <a:ext cx="876236" cy="3278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9"/>
          <p:cNvSpPr>
            <a:spLocks noChangeArrowheads="1"/>
          </p:cNvSpPr>
          <p:nvPr/>
        </p:nvSpPr>
        <p:spPr bwMode="auto">
          <a:xfrm>
            <a:off x="3167856" y="2347952"/>
            <a:ext cx="5976143" cy="21508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Line 8"/>
          <p:cNvSpPr>
            <a:spLocks noChangeShapeType="1"/>
          </p:cNvSpPr>
          <p:nvPr/>
        </p:nvSpPr>
        <p:spPr bwMode="auto">
          <a:xfrm flipH="1">
            <a:off x="6997568" y="2563038"/>
            <a:ext cx="0" cy="7857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Text Box 9"/>
          <p:cNvSpPr txBox="1">
            <a:spLocks noChangeArrowheads="1"/>
          </p:cNvSpPr>
          <p:nvPr/>
        </p:nvSpPr>
        <p:spPr bwMode="auto">
          <a:xfrm>
            <a:off x="152399" y="2212760"/>
            <a:ext cx="138932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Tab in workspace</a:t>
            </a:r>
            <a:endParaRPr lang="en-US" dirty="0"/>
          </a:p>
        </p:txBody>
      </p:sp>
      <p:sp>
        <p:nvSpPr>
          <p:cNvPr id="17" name="Line 10"/>
          <p:cNvSpPr>
            <a:spLocks noChangeShapeType="1"/>
          </p:cNvSpPr>
          <p:nvPr/>
        </p:nvSpPr>
        <p:spPr bwMode="auto">
          <a:xfrm>
            <a:off x="735106" y="2807438"/>
            <a:ext cx="0" cy="513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AutoShape 9"/>
          <p:cNvSpPr>
            <a:spLocks noChangeArrowheads="1"/>
          </p:cNvSpPr>
          <p:nvPr/>
        </p:nvSpPr>
        <p:spPr bwMode="auto">
          <a:xfrm>
            <a:off x="46992" y="4130673"/>
            <a:ext cx="1345246" cy="3278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0"/>
          <p:cNvSpPr>
            <a:spLocks noChangeArrowheads="1"/>
          </p:cNvSpPr>
          <p:nvPr/>
        </p:nvSpPr>
        <p:spPr bwMode="auto">
          <a:xfrm>
            <a:off x="454183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7411" name="Rectangle 19"/>
          <p:cNvSpPr>
            <a:spLocks noChangeArrowheads="1"/>
          </p:cNvSpPr>
          <p:nvPr/>
        </p:nvSpPr>
        <p:spPr bwMode="auto">
          <a:xfrm>
            <a:off x="1965325" y="30464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2" name="Rectangle 31"/>
          <p:cNvSpPr>
            <a:spLocks noChangeArrowheads="1"/>
          </p:cNvSpPr>
          <p:nvPr/>
        </p:nvSpPr>
        <p:spPr bwMode="auto">
          <a:xfrm>
            <a:off x="197008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7413" name="Rectangle 2"/>
          <p:cNvSpPr>
            <a:spLocks noGrp="1" noChangeArrowheads="1"/>
          </p:cNvSpPr>
          <p:nvPr>
            <p:ph type="title"/>
          </p:nvPr>
        </p:nvSpPr>
        <p:spPr/>
        <p:txBody>
          <a:bodyPr/>
          <a:lstStyle/>
          <a:p>
            <a:pPr eaLnBrk="1" hangingPunct="1"/>
            <a:r>
              <a:rPr lang="en-US" smtClean="0"/>
              <a:t>Rejection of TransactionSet</a:t>
            </a:r>
          </a:p>
        </p:txBody>
      </p:sp>
      <p:sp>
        <p:nvSpPr>
          <p:cNvPr id="17414" name="Rectangle 45"/>
          <p:cNvSpPr>
            <a:spLocks noGrp="1" noChangeArrowheads="1"/>
          </p:cNvSpPr>
          <p:nvPr>
            <p:ph idx="1"/>
          </p:nvPr>
        </p:nvSpPr>
        <p:spPr>
          <a:xfrm>
            <a:off x="4367213" y="4810125"/>
            <a:ext cx="4497387" cy="1576388"/>
          </a:xfrm>
        </p:spPr>
        <p:txBody>
          <a:bodyPr/>
          <a:lstStyle/>
          <a:p>
            <a:pPr>
              <a:buFont typeface="Arial" charset="0"/>
              <a:buChar char="•"/>
            </a:pPr>
            <a:r>
              <a:rPr lang="en-US" smtClean="0"/>
              <a:t>When set is rejected, transactions remain in system but no further action is taken</a:t>
            </a:r>
          </a:p>
        </p:txBody>
      </p:sp>
      <p:grpSp>
        <p:nvGrpSpPr>
          <p:cNvPr id="17415" name="Group 3"/>
          <p:cNvGrpSpPr>
            <a:grpSpLocks/>
          </p:cNvGrpSpPr>
          <p:nvPr/>
        </p:nvGrpSpPr>
        <p:grpSpPr bwMode="auto">
          <a:xfrm>
            <a:off x="554038" y="3135313"/>
            <a:ext cx="914400" cy="755650"/>
            <a:chOff x="504" y="926"/>
            <a:chExt cx="1008" cy="833"/>
          </a:xfrm>
        </p:grpSpPr>
        <p:sp>
          <p:nvSpPr>
            <p:cNvPr id="17457"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58"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59"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60"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16" name="Group 11"/>
          <p:cNvGrpSpPr>
            <a:grpSpLocks/>
          </p:cNvGrpSpPr>
          <p:nvPr/>
        </p:nvGrpSpPr>
        <p:grpSpPr bwMode="auto">
          <a:xfrm>
            <a:off x="4551363" y="3046413"/>
            <a:ext cx="1943100" cy="1093787"/>
            <a:chOff x="3027" y="1008"/>
            <a:chExt cx="1224" cy="689"/>
          </a:xfrm>
        </p:grpSpPr>
        <p:sp>
          <p:nvSpPr>
            <p:cNvPr id="17455" name="Text Box 12"/>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7456" name="Rectangle 13"/>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7417" name="Group 14"/>
          <p:cNvGrpSpPr>
            <a:grpSpLocks/>
          </p:cNvGrpSpPr>
          <p:nvPr/>
        </p:nvGrpSpPr>
        <p:grpSpPr bwMode="auto">
          <a:xfrm>
            <a:off x="6915150" y="3046413"/>
            <a:ext cx="1943100" cy="1093787"/>
            <a:chOff x="3277" y="2431"/>
            <a:chExt cx="1224" cy="689"/>
          </a:xfrm>
        </p:grpSpPr>
        <p:sp>
          <p:nvSpPr>
            <p:cNvPr id="17453" name="Text Box 15"/>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17454" name="Rectangle 16"/>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18" name="Text Box 18"/>
          <p:cNvSpPr txBox="1">
            <a:spLocks noChangeArrowheads="1"/>
          </p:cNvSpPr>
          <p:nvPr/>
        </p:nvSpPr>
        <p:spPr bwMode="auto">
          <a:xfrm>
            <a:off x="2103438" y="32877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7419" name="Text Box 20"/>
          <p:cNvSpPr txBox="1">
            <a:spLocks noChangeArrowheads="1"/>
          </p:cNvSpPr>
          <p:nvPr/>
        </p:nvSpPr>
        <p:spPr bwMode="auto">
          <a:xfrm>
            <a:off x="3903663" y="32893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yes</a:t>
            </a:r>
          </a:p>
        </p:txBody>
      </p:sp>
      <p:sp>
        <p:nvSpPr>
          <p:cNvPr id="17420" name="Line 21"/>
          <p:cNvSpPr>
            <a:spLocks noChangeShapeType="1"/>
          </p:cNvSpPr>
          <p:nvPr/>
        </p:nvSpPr>
        <p:spPr bwMode="auto">
          <a:xfrm>
            <a:off x="3905250" y="3600450"/>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1" name="Line 22"/>
          <p:cNvSpPr>
            <a:spLocks noChangeShapeType="1"/>
          </p:cNvSpPr>
          <p:nvPr/>
        </p:nvSpPr>
        <p:spPr bwMode="auto">
          <a:xfrm>
            <a:off x="2941638" y="4154488"/>
            <a:ext cx="0" cy="7191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2" name="Text Box 23"/>
          <p:cNvSpPr txBox="1">
            <a:spLocks noChangeArrowheads="1"/>
          </p:cNvSpPr>
          <p:nvPr/>
        </p:nvSpPr>
        <p:spPr bwMode="auto">
          <a:xfrm>
            <a:off x="3044825" y="43195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no</a:t>
            </a:r>
          </a:p>
        </p:txBody>
      </p:sp>
      <p:sp>
        <p:nvSpPr>
          <p:cNvPr id="17423" name="Line 24"/>
          <p:cNvSpPr>
            <a:spLocks noChangeShapeType="1"/>
          </p:cNvSpPr>
          <p:nvPr/>
        </p:nvSpPr>
        <p:spPr bwMode="auto">
          <a:xfrm>
            <a:off x="6489700" y="3600450"/>
            <a:ext cx="4238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25"/>
          <p:cNvSpPr>
            <a:spLocks noChangeShapeType="1"/>
          </p:cNvSpPr>
          <p:nvPr/>
        </p:nvSpPr>
        <p:spPr bwMode="auto">
          <a:xfrm>
            <a:off x="1481138" y="3535363"/>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Text Box 27"/>
          <p:cNvSpPr txBox="1">
            <a:spLocks noChangeArrowheads="1"/>
          </p:cNvSpPr>
          <p:nvPr/>
        </p:nvSpPr>
        <p:spPr bwMode="auto">
          <a:xfrm>
            <a:off x="354013" y="3894138"/>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7426" name="Text Box 30"/>
          <p:cNvSpPr txBox="1">
            <a:spLocks noChangeArrowheads="1"/>
          </p:cNvSpPr>
          <p:nvPr/>
        </p:nvSpPr>
        <p:spPr bwMode="auto">
          <a:xfrm>
            <a:off x="2108200" y="1312863"/>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 set approved?</a:t>
            </a:r>
          </a:p>
        </p:txBody>
      </p:sp>
      <p:sp>
        <p:nvSpPr>
          <p:cNvPr id="17427" name="Text Box 39"/>
          <p:cNvSpPr txBox="1">
            <a:spLocks noChangeArrowheads="1"/>
          </p:cNvSpPr>
          <p:nvPr/>
        </p:nvSpPr>
        <p:spPr bwMode="auto">
          <a:xfrm>
            <a:off x="4679950" y="1312863"/>
            <a:ext cx="1665288" cy="914400"/>
          </a:xfrm>
          <a:prstGeom prst="rect">
            <a:avLst/>
          </a:prstGeom>
          <a:solidFill>
            <a:schemeClr val="fo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a:t>
            </a:r>
            <a:br>
              <a:rPr lang="en-US">
                <a:solidFill>
                  <a:schemeClr val="bg1"/>
                </a:solidFill>
              </a:rPr>
            </a:br>
            <a:r>
              <a:rPr lang="en-US">
                <a:solidFill>
                  <a:schemeClr val="bg1"/>
                </a:solidFill>
              </a:rPr>
              <a:t>status to "Rejected"</a:t>
            </a:r>
          </a:p>
        </p:txBody>
      </p:sp>
      <p:sp>
        <p:nvSpPr>
          <p:cNvPr id="17428" name="Line 41"/>
          <p:cNvSpPr>
            <a:spLocks noChangeShapeType="1"/>
          </p:cNvSpPr>
          <p:nvPr/>
        </p:nvSpPr>
        <p:spPr bwMode="auto">
          <a:xfrm>
            <a:off x="2946400" y="2314575"/>
            <a:ext cx="0" cy="7191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9" name="Text Box 42"/>
          <p:cNvSpPr txBox="1">
            <a:spLocks noChangeArrowheads="1"/>
          </p:cNvSpPr>
          <p:nvPr/>
        </p:nvSpPr>
        <p:spPr bwMode="auto">
          <a:xfrm>
            <a:off x="3027363" y="2506663"/>
            <a:ext cx="557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yes</a:t>
            </a:r>
          </a:p>
        </p:txBody>
      </p:sp>
      <p:sp>
        <p:nvSpPr>
          <p:cNvPr id="17430" name="Text Box 43"/>
          <p:cNvSpPr txBox="1">
            <a:spLocks noChangeArrowheads="1"/>
          </p:cNvSpPr>
          <p:nvPr/>
        </p:nvSpPr>
        <p:spPr bwMode="auto">
          <a:xfrm>
            <a:off x="3925888" y="1436688"/>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17431" name="Line 44"/>
          <p:cNvSpPr>
            <a:spLocks noChangeShapeType="1"/>
          </p:cNvSpPr>
          <p:nvPr/>
        </p:nvSpPr>
        <p:spPr bwMode="auto">
          <a:xfrm>
            <a:off x="3927475" y="1747838"/>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2" name="Rectangle 47"/>
          <p:cNvSpPr>
            <a:spLocks noChangeArrowheads="1"/>
          </p:cNvSpPr>
          <p:nvPr/>
        </p:nvSpPr>
        <p:spPr bwMode="auto">
          <a:xfrm>
            <a:off x="1965325" y="4892675"/>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Line 48"/>
          <p:cNvSpPr>
            <a:spLocks noChangeShapeType="1"/>
          </p:cNvSpPr>
          <p:nvPr/>
        </p:nvSpPr>
        <p:spPr bwMode="auto">
          <a:xfrm flipV="1">
            <a:off x="7902575" y="865188"/>
            <a:ext cx="0" cy="2155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4" name="Line 49"/>
          <p:cNvSpPr>
            <a:spLocks noChangeShapeType="1"/>
          </p:cNvSpPr>
          <p:nvPr/>
        </p:nvSpPr>
        <p:spPr bwMode="auto">
          <a:xfrm flipH="1">
            <a:off x="2952750" y="865188"/>
            <a:ext cx="4949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5" name="Line 50"/>
          <p:cNvSpPr>
            <a:spLocks noChangeShapeType="1"/>
          </p:cNvSpPr>
          <p:nvPr/>
        </p:nvSpPr>
        <p:spPr bwMode="auto">
          <a:xfrm>
            <a:off x="2960688" y="855663"/>
            <a:ext cx="0" cy="3540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6" name="Text Box 51"/>
          <p:cNvSpPr txBox="1">
            <a:spLocks noChangeArrowheads="1"/>
          </p:cNvSpPr>
          <p:nvPr/>
        </p:nvSpPr>
        <p:spPr bwMode="auto">
          <a:xfrm>
            <a:off x="2074863" y="4933950"/>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7437" name="Group 75"/>
          <p:cNvGrpSpPr>
            <a:grpSpLocks/>
          </p:cNvGrpSpPr>
          <p:nvPr/>
        </p:nvGrpSpPr>
        <p:grpSpPr bwMode="auto">
          <a:xfrm>
            <a:off x="890588" y="2660650"/>
            <a:ext cx="1541462" cy="639763"/>
            <a:chOff x="122" y="1348"/>
            <a:chExt cx="971" cy="403"/>
          </a:xfrm>
        </p:grpSpPr>
        <p:sp>
          <p:nvSpPr>
            <p:cNvPr id="17438" name="Text Box 73"/>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7439" name="Group 58"/>
            <p:cNvGrpSpPr>
              <a:grpSpLocks/>
            </p:cNvGrpSpPr>
            <p:nvPr/>
          </p:nvGrpSpPr>
          <p:grpSpPr bwMode="auto">
            <a:xfrm>
              <a:off x="703" y="1482"/>
              <a:ext cx="390" cy="269"/>
              <a:chOff x="2984" y="3331"/>
              <a:chExt cx="845" cy="569"/>
            </a:xfrm>
          </p:grpSpPr>
          <p:sp>
            <p:nvSpPr>
              <p:cNvPr id="17440" name="AutoShape 5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1" name="Group 60"/>
              <p:cNvGrpSpPr>
                <a:grpSpLocks/>
              </p:cNvGrpSpPr>
              <p:nvPr/>
            </p:nvGrpSpPr>
            <p:grpSpPr bwMode="auto">
              <a:xfrm>
                <a:off x="3386" y="3487"/>
                <a:ext cx="443" cy="398"/>
                <a:chOff x="4838" y="2218"/>
                <a:chExt cx="395" cy="355"/>
              </a:xfrm>
            </p:grpSpPr>
            <p:sp>
              <p:nvSpPr>
                <p:cNvPr id="17442" name="Freeform 6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6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6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6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6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6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6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Rectangle 6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0" name="Rectangle 6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1" name="Freeform 7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Rectangle 7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965325" y="30464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435" name="Rectangle 3"/>
          <p:cNvSpPr>
            <a:spLocks noChangeArrowheads="1"/>
          </p:cNvSpPr>
          <p:nvPr/>
        </p:nvSpPr>
        <p:spPr bwMode="auto">
          <a:xfrm>
            <a:off x="197008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436" name="Rectangle 4"/>
          <p:cNvSpPr>
            <a:spLocks noGrp="1" noChangeArrowheads="1"/>
          </p:cNvSpPr>
          <p:nvPr>
            <p:ph type="title"/>
          </p:nvPr>
        </p:nvSpPr>
        <p:spPr/>
        <p:txBody>
          <a:bodyPr/>
          <a:lstStyle/>
          <a:p>
            <a:pPr eaLnBrk="1" hangingPunct="1"/>
            <a:r>
              <a:rPr lang="en-US" smtClean="0"/>
              <a:t>Approval of TransactionSet</a:t>
            </a:r>
          </a:p>
        </p:txBody>
      </p:sp>
      <p:sp>
        <p:nvSpPr>
          <p:cNvPr id="18437" name="Rectangle 35"/>
          <p:cNvSpPr>
            <a:spLocks noGrp="1" noChangeArrowheads="1"/>
          </p:cNvSpPr>
          <p:nvPr>
            <p:ph idx="1"/>
          </p:nvPr>
        </p:nvSpPr>
        <p:spPr>
          <a:xfrm>
            <a:off x="4367213" y="4471988"/>
            <a:ext cx="4497387" cy="1931987"/>
          </a:xfrm>
        </p:spPr>
        <p:txBody>
          <a:bodyPr/>
          <a:lstStyle/>
          <a:p>
            <a:pPr>
              <a:buFont typeface="Arial" charset="0"/>
              <a:buChar char="•"/>
            </a:pPr>
            <a:r>
              <a:rPr lang="en-US" smtClean="0"/>
              <a:t>When set is approved, approval rules re-executed using permissions of last approving user</a:t>
            </a:r>
          </a:p>
          <a:p>
            <a:pPr lvl="1"/>
            <a:r>
              <a:rPr lang="en-US" smtClean="0"/>
              <a:t>Allows multi-stage approval</a:t>
            </a:r>
          </a:p>
        </p:txBody>
      </p:sp>
      <p:grpSp>
        <p:nvGrpSpPr>
          <p:cNvPr id="18438" name="Group 5"/>
          <p:cNvGrpSpPr>
            <a:grpSpLocks/>
          </p:cNvGrpSpPr>
          <p:nvPr/>
        </p:nvGrpSpPr>
        <p:grpSpPr bwMode="auto">
          <a:xfrm>
            <a:off x="534988" y="3179763"/>
            <a:ext cx="914400" cy="755650"/>
            <a:chOff x="504" y="926"/>
            <a:chExt cx="1008" cy="833"/>
          </a:xfrm>
        </p:grpSpPr>
        <p:sp>
          <p:nvSpPr>
            <p:cNvPr id="18474" name="AutoShape 6"/>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5" name="AutoShape 7"/>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6" name="AutoShape 8"/>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7" name="AutoShape 9"/>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8439" name="Group 13"/>
          <p:cNvGrpSpPr>
            <a:grpSpLocks/>
          </p:cNvGrpSpPr>
          <p:nvPr/>
        </p:nvGrpSpPr>
        <p:grpSpPr bwMode="auto">
          <a:xfrm>
            <a:off x="4551363" y="3046413"/>
            <a:ext cx="1943100" cy="1093787"/>
            <a:chOff x="3027" y="1008"/>
            <a:chExt cx="1224" cy="689"/>
          </a:xfrm>
        </p:grpSpPr>
        <p:sp>
          <p:nvSpPr>
            <p:cNvPr id="18472" name="Text Box 14"/>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8473" name="Rectangle 15"/>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8440" name="Group 16"/>
          <p:cNvGrpSpPr>
            <a:grpSpLocks/>
          </p:cNvGrpSpPr>
          <p:nvPr/>
        </p:nvGrpSpPr>
        <p:grpSpPr bwMode="auto">
          <a:xfrm>
            <a:off x="6915150" y="3046413"/>
            <a:ext cx="1943100" cy="1093787"/>
            <a:chOff x="3277" y="2431"/>
            <a:chExt cx="1224" cy="689"/>
          </a:xfrm>
        </p:grpSpPr>
        <p:sp>
          <p:nvSpPr>
            <p:cNvPr id="18470" name="Text Box 17"/>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18471" name="Rectangle 18"/>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41" name="Text Box 19"/>
          <p:cNvSpPr txBox="1">
            <a:spLocks noChangeArrowheads="1"/>
          </p:cNvSpPr>
          <p:nvPr/>
        </p:nvSpPr>
        <p:spPr bwMode="auto">
          <a:xfrm>
            <a:off x="2103438" y="32877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8442" name="Text Box 20"/>
          <p:cNvSpPr txBox="1">
            <a:spLocks noChangeArrowheads="1"/>
          </p:cNvSpPr>
          <p:nvPr/>
        </p:nvSpPr>
        <p:spPr bwMode="auto">
          <a:xfrm>
            <a:off x="3903663" y="32893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8443" name="Line 21"/>
          <p:cNvSpPr>
            <a:spLocks noChangeShapeType="1"/>
          </p:cNvSpPr>
          <p:nvPr/>
        </p:nvSpPr>
        <p:spPr bwMode="auto">
          <a:xfrm>
            <a:off x="3905250" y="36004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22"/>
          <p:cNvSpPr>
            <a:spLocks noChangeShapeType="1"/>
          </p:cNvSpPr>
          <p:nvPr/>
        </p:nvSpPr>
        <p:spPr bwMode="auto">
          <a:xfrm>
            <a:off x="2941638" y="41544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5" name="Text Box 23"/>
          <p:cNvSpPr txBox="1">
            <a:spLocks noChangeArrowheads="1"/>
          </p:cNvSpPr>
          <p:nvPr/>
        </p:nvSpPr>
        <p:spPr bwMode="auto">
          <a:xfrm>
            <a:off x="3044825" y="43195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8446" name="Line 24"/>
          <p:cNvSpPr>
            <a:spLocks noChangeShapeType="1"/>
          </p:cNvSpPr>
          <p:nvPr/>
        </p:nvSpPr>
        <p:spPr bwMode="auto">
          <a:xfrm>
            <a:off x="6489700" y="36004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25"/>
          <p:cNvSpPr>
            <a:spLocks noChangeShapeType="1"/>
          </p:cNvSpPr>
          <p:nvPr/>
        </p:nvSpPr>
        <p:spPr bwMode="auto">
          <a:xfrm>
            <a:off x="1462088" y="3579813"/>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Text Box 26"/>
          <p:cNvSpPr txBox="1">
            <a:spLocks noChangeArrowheads="1"/>
          </p:cNvSpPr>
          <p:nvPr/>
        </p:nvSpPr>
        <p:spPr bwMode="auto">
          <a:xfrm>
            <a:off x="334963" y="3938588"/>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8449" name="Text Box 27"/>
          <p:cNvSpPr txBox="1">
            <a:spLocks noChangeArrowheads="1"/>
          </p:cNvSpPr>
          <p:nvPr/>
        </p:nvSpPr>
        <p:spPr bwMode="auto">
          <a:xfrm>
            <a:off x="2108200" y="1312863"/>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 set approved?</a:t>
            </a:r>
          </a:p>
        </p:txBody>
      </p:sp>
      <p:grpSp>
        <p:nvGrpSpPr>
          <p:cNvPr id="18450" name="Group 28"/>
          <p:cNvGrpSpPr>
            <a:grpSpLocks/>
          </p:cNvGrpSpPr>
          <p:nvPr/>
        </p:nvGrpSpPr>
        <p:grpSpPr bwMode="auto">
          <a:xfrm>
            <a:off x="4541838" y="1222375"/>
            <a:ext cx="1943100" cy="1093788"/>
            <a:chOff x="3268" y="2585"/>
            <a:chExt cx="1224" cy="689"/>
          </a:xfrm>
        </p:grpSpPr>
        <p:sp>
          <p:nvSpPr>
            <p:cNvPr id="18468" name="Text Box 29"/>
            <p:cNvSpPr txBox="1">
              <a:spLocks noChangeArrowheads="1"/>
            </p:cNvSpPr>
            <p:nvPr/>
          </p:nvSpPr>
          <p:spPr bwMode="auto">
            <a:xfrm>
              <a:off x="3355" y="2642"/>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a:t>
              </a:r>
              <a:br>
                <a:rPr lang="en-US">
                  <a:solidFill>
                    <a:schemeClr val="bg1"/>
                  </a:solidFill>
                </a:rPr>
              </a:br>
              <a:r>
                <a:rPr lang="en-US">
                  <a:solidFill>
                    <a:schemeClr val="bg1"/>
                  </a:solidFill>
                </a:rPr>
                <a:t>status to "Rejected"</a:t>
              </a:r>
            </a:p>
          </p:txBody>
        </p:sp>
        <p:sp>
          <p:nvSpPr>
            <p:cNvPr id="18469" name="Rectangle 30"/>
            <p:cNvSpPr>
              <a:spLocks noChangeArrowheads="1"/>
            </p:cNvSpPr>
            <p:nvPr/>
          </p:nvSpPr>
          <p:spPr bwMode="auto">
            <a:xfrm>
              <a:off x="3268" y="2585"/>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51" name="Line 31"/>
          <p:cNvSpPr>
            <a:spLocks noChangeShapeType="1"/>
          </p:cNvSpPr>
          <p:nvPr/>
        </p:nvSpPr>
        <p:spPr bwMode="auto">
          <a:xfrm>
            <a:off x="2946400" y="2314575"/>
            <a:ext cx="0" cy="719138"/>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2" name="Text Box 32"/>
          <p:cNvSpPr txBox="1">
            <a:spLocks noChangeArrowheads="1"/>
          </p:cNvSpPr>
          <p:nvPr/>
        </p:nvSpPr>
        <p:spPr bwMode="auto">
          <a:xfrm>
            <a:off x="2209800" y="2479675"/>
            <a:ext cx="490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yes</a:t>
            </a:r>
          </a:p>
        </p:txBody>
      </p:sp>
      <p:sp>
        <p:nvSpPr>
          <p:cNvPr id="18453" name="Text Box 33"/>
          <p:cNvSpPr txBox="1">
            <a:spLocks noChangeArrowheads="1"/>
          </p:cNvSpPr>
          <p:nvPr/>
        </p:nvSpPr>
        <p:spPr bwMode="auto">
          <a:xfrm>
            <a:off x="3925888" y="1436688"/>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a:t>
            </a:r>
          </a:p>
        </p:txBody>
      </p:sp>
      <p:sp>
        <p:nvSpPr>
          <p:cNvPr id="18454" name="Line 34"/>
          <p:cNvSpPr>
            <a:spLocks noChangeShapeType="1"/>
          </p:cNvSpPr>
          <p:nvPr/>
        </p:nvSpPr>
        <p:spPr bwMode="auto">
          <a:xfrm>
            <a:off x="3927475" y="1747838"/>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Rectangle 37"/>
          <p:cNvSpPr>
            <a:spLocks noChangeArrowheads="1"/>
          </p:cNvSpPr>
          <p:nvPr/>
        </p:nvSpPr>
        <p:spPr bwMode="auto">
          <a:xfrm>
            <a:off x="1965325" y="4892675"/>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6" name="Line 38"/>
          <p:cNvSpPr>
            <a:spLocks noChangeShapeType="1"/>
          </p:cNvSpPr>
          <p:nvPr/>
        </p:nvSpPr>
        <p:spPr bwMode="auto">
          <a:xfrm flipV="1">
            <a:off x="7902575" y="865188"/>
            <a:ext cx="0" cy="21558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7" name="Line 39"/>
          <p:cNvSpPr>
            <a:spLocks noChangeShapeType="1"/>
          </p:cNvSpPr>
          <p:nvPr/>
        </p:nvSpPr>
        <p:spPr bwMode="auto">
          <a:xfrm flipH="1">
            <a:off x="2933700" y="865188"/>
            <a:ext cx="496887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8" name="Line 40"/>
          <p:cNvSpPr>
            <a:spLocks noChangeShapeType="1"/>
          </p:cNvSpPr>
          <p:nvPr/>
        </p:nvSpPr>
        <p:spPr bwMode="auto">
          <a:xfrm>
            <a:off x="2941638" y="865188"/>
            <a:ext cx="0" cy="3730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Text Box 41"/>
          <p:cNvSpPr txBox="1">
            <a:spLocks noChangeArrowheads="1"/>
          </p:cNvSpPr>
          <p:nvPr/>
        </p:nvSpPr>
        <p:spPr bwMode="auto">
          <a:xfrm>
            <a:off x="2073275" y="4935538"/>
            <a:ext cx="17224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8460" name="Group 42"/>
          <p:cNvGrpSpPr>
            <a:grpSpLocks/>
          </p:cNvGrpSpPr>
          <p:nvPr/>
        </p:nvGrpSpPr>
        <p:grpSpPr bwMode="auto">
          <a:xfrm>
            <a:off x="2794000" y="2438400"/>
            <a:ext cx="1360488" cy="762000"/>
            <a:chOff x="4519" y="1074"/>
            <a:chExt cx="857" cy="480"/>
          </a:xfrm>
        </p:grpSpPr>
        <p:sp>
          <p:nvSpPr>
            <p:cNvPr id="18461" name="Text Box 43"/>
            <p:cNvSpPr txBox="1">
              <a:spLocks noChangeArrowheads="1"/>
            </p:cNvSpPr>
            <p:nvPr/>
          </p:nvSpPr>
          <p:spPr bwMode="auto">
            <a:xfrm>
              <a:off x="4519" y="1074"/>
              <a:ext cx="844" cy="271"/>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Last approving User</a:t>
              </a:r>
            </a:p>
          </p:txBody>
        </p:sp>
        <p:grpSp>
          <p:nvGrpSpPr>
            <p:cNvPr id="18462" name="Group 44"/>
            <p:cNvGrpSpPr>
              <a:grpSpLocks/>
            </p:cNvGrpSpPr>
            <p:nvPr/>
          </p:nvGrpSpPr>
          <p:grpSpPr bwMode="auto">
            <a:xfrm>
              <a:off x="5122" y="1216"/>
              <a:ext cx="254" cy="338"/>
              <a:chOff x="3870" y="2092"/>
              <a:chExt cx="570" cy="800"/>
            </a:xfrm>
          </p:grpSpPr>
          <p:sp>
            <p:nvSpPr>
              <p:cNvPr id="18463" name="Line 45"/>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46"/>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5" name="AutoShape 47"/>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8466" name="Freeform 48"/>
              <p:cNvSpPr>
                <a:spLocks/>
              </p:cNvSpPr>
              <p:nvPr/>
            </p:nvSpPr>
            <p:spPr bwMode="auto">
              <a:xfrm>
                <a:off x="4114" y="2691"/>
                <a:ext cx="97" cy="201"/>
              </a:xfrm>
              <a:custGeom>
                <a:avLst/>
                <a:gdLst>
                  <a:gd name="T0" fmla="*/ 352 w 75"/>
                  <a:gd name="T1" fmla="*/ 36 h 156"/>
                  <a:gd name="T2" fmla="*/ 0 w 75"/>
                  <a:gd name="T3" fmla="*/ 1439 h 156"/>
                  <a:gd name="T4" fmla="*/ 508 w 75"/>
                  <a:gd name="T5" fmla="*/ 1967 h 156"/>
                  <a:gd name="T6" fmla="*/ 983 w 75"/>
                  <a:gd name="T7" fmla="*/ 1439 h 156"/>
                  <a:gd name="T8" fmla="*/ 621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8467" name="AutoShape 49"/>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Multi-stage approval</a:t>
            </a:r>
          </a:p>
        </p:txBody>
      </p:sp>
      <p:sp>
        <p:nvSpPr>
          <p:cNvPr id="9" name="AutoShape 7"/>
          <p:cNvSpPr>
            <a:spLocks noChangeArrowheads="1"/>
          </p:cNvSpPr>
          <p:nvPr/>
        </p:nvSpPr>
        <p:spPr bwMode="auto">
          <a:xfrm>
            <a:off x="1691794" y="2298700"/>
            <a:ext cx="868362"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Line 8"/>
          <p:cNvSpPr>
            <a:spLocks noChangeShapeType="1"/>
          </p:cNvSpPr>
          <p:nvPr/>
        </p:nvSpPr>
        <p:spPr bwMode="auto">
          <a:xfrm flipH="1">
            <a:off x="2125975" y="2609467"/>
            <a:ext cx="232422" cy="29721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AutoShape 9"/>
          <p:cNvSpPr>
            <a:spLocks noChangeArrowheads="1"/>
          </p:cNvSpPr>
          <p:nvPr/>
        </p:nvSpPr>
        <p:spPr bwMode="auto">
          <a:xfrm>
            <a:off x="2804153" y="5617978"/>
            <a:ext cx="6226168" cy="4678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1628"/>
            <a:ext cx="8672139" cy="46309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8" y="5324977"/>
            <a:ext cx="9030321" cy="12168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Rectangle 11"/>
          <p:cNvSpPr>
            <a:spLocks noChangeArrowheads="1"/>
          </p:cNvSpPr>
          <p:nvPr/>
        </p:nvSpPr>
        <p:spPr bwMode="auto">
          <a:xfrm>
            <a:off x="228600" y="3486149"/>
            <a:ext cx="7600950" cy="731837"/>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13" name="Line 8"/>
          <p:cNvSpPr>
            <a:spLocks noChangeShapeType="1"/>
          </p:cNvSpPr>
          <p:nvPr/>
        </p:nvSpPr>
        <p:spPr bwMode="auto">
          <a:xfrm flipH="1">
            <a:off x="5917237" y="4217986"/>
            <a:ext cx="1000606" cy="110699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trhoades\AppData\Local\Temp\SNAGHTML9903b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561038"/>
            <a:ext cx="8943975" cy="2905125"/>
          </a:xfrm>
          <a:prstGeom prst="rect">
            <a:avLst/>
          </a:prstGeom>
          <a:noFill/>
          <a:extLst>
            <a:ext uri="{909E8E84-426E-40DD-AFC4-6F175D3DCCD1}">
              <a14:hiddenFill xmlns:a14="http://schemas.microsoft.com/office/drawing/2010/main">
                <a:solidFill>
                  <a:srgbClr val="FFFFFF"/>
                </a:solidFill>
              </a14:hiddenFill>
            </a:ext>
          </a:extLst>
        </p:spPr>
      </p:pic>
      <p:sp>
        <p:nvSpPr>
          <p:cNvPr id="20482" name="Rectangle 2"/>
          <p:cNvSpPr>
            <a:spLocks noGrp="1" noChangeArrowheads="1"/>
          </p:cNvSpPr>
          <p:nvPr>
            <p:ph type="title"/>
          </p:nvPr>
        </p:nvSpPr>
        <p:spPr/>
        <p:txBody>
          <a:bodyPr/>
          <a:lstStyle/>
          <a:p>
            <a:pPr eaLnBrk="1" hangingPunct="1"/>
            <a:r>
              <a:rPr lang="en-US" smtClean="0"/>
              <a:t>Approved and rejected transaction sets</a:t>
            </a:r>
          </a:p>
        </p:txBody>
      </p:sp>
      <p:sp>
        <p:nvSpPr>
          <p:cNvPr id="20485" name="Rectangle 7"/>
          <p:cNvSpPr>
            <a:spLocks noChangeArrowheads="1"/>
          </p:cNvSpPr>
          <p:nvPr/>
        </p:nvSpPr>
        <p:spPr bwMode="auto">
          <a:xfrm>
            <a:off x="5171163" y="1406739"/>
            <a:ext cx="1224242" cy="1894601"/>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9" name="Text Box 11"/>
          <p:cNvSpPr txBox="1">
            <a:spLocks noChangeArrowheads="1"/>
          </p:cNvSpPr>
          <p:nvPr/>
        </p:nvSpPr>
        <p:spPr bwMode="auto">
          <a:xfrm>
            <a:off x="1455738" y="4130446"/>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grpSp>
        <p:nvGrpSpPr>
          <p:cNvPr id="20495" name="Group 24"/>
          <p:cNvGrpSpPr>
            <a:grpSpLocks/>
          </p:cNvGrpSpPr>
          <p:nvPr/>
        </p:nvGrpSpPr>
        <p:grpSpPr bwMode="auto">
          <a:xfrm>
            <a:off x="6150680" y="4483908"/>
            <a:ext cx="655638" cy="541337"/>
            <a:chOff x="5020" y="2311"/>
            <a:chExt cx="576" cy="476"/>
          </a:xfrm>
        </p:grpSpPr>
        <p:sp>
          <p:nvSpPr>
            <p:cNvPr id="20508" name="AutoShape 18"/>
            <p:cNvSpPr>
              <a:spLocks noChangeArrowheads="1"/>
            </p:cNvSpPr>
            <p:nvPr/>
          </p:nvSpPr>
          <p:spPr bwMode="auto">
            <a:xfrm>
              <a:off x="5020" y="231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9" name="AutoShape 19"/>
            <p:cNvSpPr>
              <a:spLocks noChangeArrowheads="1"/>
            </p:cNvSpPr>
            <p:nvPr/>
          </p:nvSpPr>
          <p:spPr bwMode="auto">
            <a:xfrm>
              <a:off x="5147" y="246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grpSp>
        <p:nvGrpSpPr>
          <p:cNvPr id="20496" name="Group 23"/>
          <p:cNvGrpSpPr>
            <a:grpSpLocks/>
          </p:cNvGrpSpPr>
          <p:nvPr/>
        </p:nvGrpSpPr>
        <p:grpSpPr bwMode="auto">
          <a:xfrm>
            <a:off x="6150680" y="5684324"/>
            <a:ext cx="655638" cy="541338"/>
            <a:chOff x="5020" y="1941"/>
            <a:chExt cx="576" cy="476"/>
          </a:xfrm>
        </p:grpSpPr>
        <p:sp>
          <p:nvSpPr>
            <p:cNvPr id="20505" name="AutoShape 20"/>
            <p:cNvSpPr>
              <a:spLocks noChangeArrowheads="1"/>
            </p:cNvSpPr>
            <p:nvPr/>
          </p:nvSpPr>
          <p:spPr bwMode="auto">
            <a:xfrm>
              <a:off x="5020" y="194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6" name="AutoShape 21"/>
            <p:cNvSpPr>
              <a:spLocks noChangeArrowheads="1"/>
            </p:cNvSpPr>
            <p:nvPr/>
          </p:nvSpPr>
          <p:spPr bwMode="auto">
            <a:xfrm>
              <a:off x="5087" y="203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7" name="AutoShape 22"/>
            <p:cNvSpPr>
              <a:spLocks noChangeArrowheads="1"/>
            </p:cNvSpPr>
            <p:nvPr/>
          </p:nvSpPr>
          <p:spPr bwMode="auto">
            <a:xfrm>
              <a:off x="5192" y="2128"/>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723" y="3533546"/>
            <a:ext cx="1951227" cy="29833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0498" name="Group 29"/>
          <p:cNvGrpSpPr>
            <a:grpSpLocks/>
          </p:cNvGrpSpPr>
          <p:nvPr/>
        </p:nvGrpSpPr>
        <p:grpSpPr bwMode="auto">
          <a:xfrm>
            <a:off x="6150680" y="3859777"/>
            <a:ext cx="655638" cy="541337"/>
            <a:chOff x="5020" y="1941"/>
            <a:chExt cx="576" cy="476"/>
          </a:xfrm>
        </p:grpSpPr>
        <p:sp>
          <p:nvSpPr>
            <p:cNvPr id="20499" name="AutoShape 30"/>
            <p:cNvSpPr>
              <a:spLocks noChangeArrowheads="1"/>
            </p:cNvSpPr>
            <p:nvPr/>
          </p:nvSpPr>
          <p:spPr bwMode="auto">
            <a:xfrm>
              <a:off x="5020" y="194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0" name="AutoShape 31"/>
            <p:cNvSpPr>
              <a:spLocks noChangeArrowheads="1"/>
            </p:cNvSpPr>
            <p:nvPr/>
          </p:nvSpPr>
          <p:spPr bwMode="auto">
            <a:xfrm>
              <a:off x="5087" y="203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1" name="AutoShape 32"/>
            <p:cNvSpPr>
              <a:spLocks noChangeArrowheads="1"/>
            </p:cNvSpPr>
            <p:nvPr/>
          </p:nvSpPr>
          <p:spPr bwMode="auto">
            <a:xfrm>
              <a:off x="5192" y="2128"/>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sp>
        <p:nvSpPr>
          <p:cNvPr id="20487" name="AutoShape 9"/>
          <p:cNvSpPr>
            <a:spLocks noChangeArrowheads="1"/>
          </p:cNvSpPr>
          <p:nvPr/>
        </p:nvSpPr>
        <p:spPr bwMode="auto">
          <a:xfrm>
            <a:off x="4250577" y="4746625"/>
            <a:ext cx="1667623" cy="31557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0" name="AutoShape 12"/>
          <p:cNvSpPr>
            <a:spLocks noChangeArrowheads="1"/>
          </p:cNvSpPr>
          <p:nvPr/>
        </p:nvSpPr>
        <p:spPr bwMode="auto">
          <a:xfrm>
            <a:off x="4239044" y="5101090"/>
            <a:ext cx="1672807" cy="295841"/>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2" name="Line 14"/>
          <p:cNvSpPr>
            <a:spLocks noChangeShapeType="1"/>
          </p:cNvSpPr>
          <p:nvPr/>
        </p:nvSpPr>
        <p:spPr bwMode="auto">
          <a:xfrm flipH="1">
            <a:off x="3759455" y="5339558"/>
            <a:ext cx="491121" cy="215383"/>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3" name="AutoShape 15"/>
          <p:cNvSpPr>
            <a:spLocks noChangeArrowheads="1"/>
          </p:cNvSpPr>
          <p:nvPr/>
        </p:nvSpPr>
        <p:spPr bwMode="auto">
          <a:xfrm>
            <a:off x="4227514" y="3962401"/>
            <a:ext cx="1684338" cy="761206"/>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4" name="Line 17"/>
          <p:cNvSpPr>
            <a:spLocks noChangeShapeType="1"/>
          </p:cNvSpPr>
          <p:nvPr/>
        </p:nvSpPr>
        <p:spPr bwMode="auto">
          <a:xfrm flipV="1">
            <a:off x="3698876" y="4251324"/>
            <a:ext cx="522288" cy="61684"/>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8" name="Text Box 10"/>
          <p:cNvSpPr txBox="1">
            <a:spLocks noChangeArrowheads="1"/>
          </p:cNvSpPr>
          <p:nvPr/>
        </p:nvSpPr>
        <p:spPr bwMode="auto">
          <a:xfrm>
            <a:off x="1487634" y="4689384"/>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t>rejected</a:t>
            </a:r>
          </a:p>
        </p:txBody>
      </p:sp>
      <p:sp>
        <p:nvSpPr>
          <p:cNvPr id="20491" name="Line 13"/>
          <p:cNvSpPr>
            <a:spLocks noChangeShapeType="1"/>
          </p:cNvSpPr>
          <p:nvPr/>
        </p:nvSpPr>
        <p:spPr bwMode="auto">
          <a:xfrm flipH="1">
            <a:off x="3795859" y="4856071"/>
            <a:ext cx="44291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 name="AutoShape 15"/>
          <p:cNvSpPr>
            <a:spLocks noChangeArrowheads="1"/>
          </p:cNvSpPr>
          <p:nvPr/>
        </p:nvSpPr>
        <p:spPr bwMode="auto">
          <a:xfrm>
            <a:off x="4221164" y="5424389"/>
            <a:ext cx="1697036" cy="1092555"/>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34" name="Group 24"/>
          <p:cNvGrpSpPr>
            <a:grpSpLocks/>
          </p:cNvGrpSpPr>
          <p:nvPr/>
        </p:nvGrpSpPr>
        <p:grpSpPr bwMode="auto">
          <a:xfrm>
            <a:off x="6143625" y="5031930"/>
            <a:ext cx="655638" cy="541337"/>
            <a:chOff x="5020" y="2311"/>
            <a:chExt cx="576" cy="476"/>
          </a:xfrm>
        </p:grpSpPr>
        <p:sp>
          <p:nvSpPr>
            <p:cNvPr id="35" name="AutoShape 18"/>
            <p:cNvSpPr>
              <a:spLocks noChangeArrowheads="1"/>
            </p:cNvSpPr>
            <p:nvPr/>
          </p:nvSpPr>
          <p:spPr bwMode="auto">
            <a:xfrm>
              <a:off x="5020" y="231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36" name="AutoShape 19"/>
            <p:cNvSpPr>
              <a:spLocks noChangeArrowheads="1"/>
            </p:cNvSpPr>
            <p:nvPr/>
          </p:nvSpPr>
          <p:spPr bwMode="auto">
            <a:xfrm>
              <a:off x="5147" y="246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sp>
        <p:nvSpPr>
          <p:cNvPr id="20486" name="Line 8"/>
          <p:cNvSpPr>
            <a:spLocks noChangeShapeType="1"/>
          </p:cNvSpPr>
          <p:nvPr/>
        </p:nvSpPr>
        <p:spPr bwMode="auto">
          <a:xfrm flipH="1">
            <a:off x="5526156" y="3301341"/>
            <a:ext cx="257127" cy="23220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 name="Text Box 11"/>
          <p:cNvSpPr txBox="1">
            <a:spLocks noChangeArrowheads="1"/>
          </p:cNvSpPr>
          <p:nvPr/>
        </p:nvSpPr>
        <p:spPr bwMode="auto">
          <a:xfrm>
            <a:off x="1455737" y="5344395"/>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sp>
        <p:nvSpPr>
          <p:cNvPr id="31" name="Text Box 11"/>
          <p:cNvSpPr txBox="1">
            <a:spLocks noChangeArrowheads="1"/>
          </p:cNvSpPr>
          <p:nvPr/>
        </p:nvSpPr>
        <p:spPr bwMode="auto">
          <a:xfrm>
            <a:off x="1490808" y="5741155"/>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sp>
        <p:nvSpPr>
          <p:cNvPr id="32" name="Line 14"/>
          <p:cNvSpPr>
            <a:spLocks noChangeShapeType="1"/>
          </p:cNvSpPr>
          <p:nvPr/>
        </p:nvSpPr>
        <p:spPr bwMode="auto">
          <a:xfrm flipH="1" flipV="1">
            <a:off x="3776773" y="5944846"/>
            <a:ext cx="473075" cy="258763"/>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Primary transaction approval methods</a:t>
            </a:r>
          </a:p>
        </p:txBody>
      </p:sp>
      <p:sp>
        <p:nvSpPr>
          <p:cNvPr id="21507" name="Rectangle 3"/>
          <p:cNvSpPr>
            <a:spLocks noGrp="1" noChangeArrowheads="1"/>
          </p:cNvSpPr>
          <p:nvPr>
            <p:ph idx="1"/>
          </p:nvPr>
        </p:nvSpPr>
        <p:spPr>
          <a:xfrm>
            <a:off x="519113" y="2906713"/>
            <a:ext cx="8318500" cy="3482975"/>
          </a:xfrm>
        </p:spPr>
        <p:txBody>
          <a:bodyPr/>
          <a:lstStyle/>
          <a:p>
            <a:pPr>
              <a:buFont typeface="Arial" charset="0"/>
              <a:buChar char="•"/>
            </a:pPr>
            <a:r>
              <a:rPr lang="en-US" dirty="0" smtClean="0"/>
              <a:t>Transaction approval</a:t>
            </a:r>
          </a:p>
          <a:p>
            <a:pPr lvl="1"/>
            <a:r>
              <a:rPr lang="en-US" dirty="0" err="1" smtClean="0"/>
              <a:t>transactionSet.</a:t>
            </a:r>
            <a:r>
              <a:rPr lang="en-US" dirty="0" err="1" smtClean="0">
                <a:solidFill>
                  <a:srgbClr val="FF0000"/>
                </a:solidFill>
              </a:rPr>
              <a:t>requiresApproval</a:t>
            </a:r>
            <a:r>
              <a:rPr lang="en-US" dirty="0" smtClean="0">
                <a:solidFill>
                  <a:srgbClr val="FF0000"/>
                </a:solidFill>
              </a:rPr>
              <a:t>()</a:t>
            </a:r>
          </a:p>
          <a:p>
            <a:pPr lvl="2"/>
            <a:r>
              <a:rPr lang="en-US" dirty="0" smtClean="0"/>
              <a:t>When executed, transaction set is flagged as</a:t>
            </a:r>
            <a:br>
              <a:rPr lang="en-US" dirty="0" smtClean="0"/>
            </a:br>
            <a:r>
              <a:rPr lang="en-US" dirty="0" smtClean="0"/>
              <a:t>needing approval</a:t>
            </a:r>
          </a:p>
          <a:p>
            <a:pPr>
              <a:buFont typeface="Arial" charset="0"/>
              <a:buChar char="•"/>
            </a:pPr>
            <a:r>
              <a:rPr lang="en-US" dirty="0" smtClean="0"/>
              <a:t>Approval routing rules</a:t>
            </a:r>
          </a:p>
          <a:p>
            <a:pPr lvl="1"/>
            <a:r>
              <a:rPr lang="en-US" dirty="0" err="1" smtClean="0"/>
              <a:t>transactionSet.</a:t>
            </a:r>
            <a:r>
              <a:rPr lang="en-US" dirty="0" err="1" smtClean="0">
                <a:solidFill>
                  <a:srgbClr val="FF0000"/>
                </a:solidFill>
              </a:rPr>
              <a:t>approveByGroupSupervisor</a:t>
            </a:r>
            <a:r>
              <a:rPr lang="en-US" dirty="0" smtClean="0">
                <a:solidFill>
                  <a:srgbClr val="FF0000"/>
                </a:solidFill>
              </a:rPr>
              <a:t>()</a:t>
            </a:r>
          </a:p>
          <a:p>
            <a:pPr lvl="2"/>
            <a:r>
              <a:rPr lang="en-US" dirty="0" smtClean="0"/>
              <a:t>Approval activity routed to supervisor of owning group</a:t>
            </a:r>
          </a:p>
          <a:p>
            <a:pPr lvl="1"/>
            <a:r>
              <a:rPr lang="en-US" dirty="0" err="1" smtClean="0"/>
              <a:t>transactionSet.</a:t>
            </a:r>
            <a:r>
              <a:rPr lang="en-US" dirty="0" err="1" smtClean="0">
                <a:solidFill>
                  <a:srgbClr val="FF0000"/>
                </a:solidFill>
              </a:rPr>
              <a:t>setApprovingUser</a:t>
            </a:r>
            <a:r>
              <a:rPr lang="en-US" dirty="0" smtClean="0">
                <a:solidFill>
                  <a:srgbClr val="FF0000"/>
                </a:solidFill>
              </a:rPr>
              <a:t>()</a:t>
            </a:r>
          </a:p>
          <a:p>
            <a:pPr lvl="2"/>
            <a:r>
              <a:rPr lang="en-US" dirty="0" smtClean="0"/>
              <a:t>Approval activity routed to specified user and group</a:t>
            </a:r>
          </a:p>
        </p:txBody>
      </p:sp>
      <p:sp>
        <p:nvSpPr>
          <p:cNvPr id="21508" name="Rectangle 4"/>
          <p:cNvSpPr>
            <a:spLocks noChangeArrowheads="1"/>
          </p:cNvSpPr>
          <p:nvPr/>
        </p:nvSpPr>
        <p:spPr bwMode="auto">
          <a:xfrm>
            <a:off x="4551363" y="14589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09" name="Rectangle 5"/>
          <p:cNvSpPr>
            <a:spLocks noChangeArrowheads="1"/>
          </p:cNvSpPr>
          <p:nvPr/>
        </p:nvSpPr>
        <p:spPr bwMode="auto">
          <a:xfrm>
            <a:off x="6915150" y="14589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1510" name="Group 6"/>
          <p:cNvGrpSpPr>
            <a:grpSpLocks/>
          </p:cNvGrpSpPr>
          <p:nvPr/>
        </p:nvGrpSpPr>
        <p:grpSpPr bwMode="auto">
          <a:xfrm>
            <a:off x="561975" y="1612900"/>
            <a:ext cx="914400" cy="755650"/>
            <a:chOff x="504" y="926"/>
            <a:chExt cx="1008" cy="833"/>
          </a:xfrm>
        </p:grpSpPr>
        <p:sp>
          <p:nvSpPr>
            <p:cNvPr id="21524" name="AutoShape 7"/>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5" name="AutoShape 8"/>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6" name="AutoShape 9"/>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7" name="AutoShape 10"/>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1" name="Text Box 11"/>
          <p:cNvSpPr txBox="1">
            <a:spLocks noChangeArrowheads="1"/>
          </p:cNvSpPr>
          <p:nvPr/>
        </p:nvSpPr>
        <p:spPr bwMode="auto">
          <a:xfrm>
            <a:off x="4689475" y="1549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21512" name="Text Box 12"/>
          <p:cNvSpPr txBox="1">
            <a:spLocks noChangeArrowheads="1"/>
          </p:cNvSpPr>
          <p:nvPr/>
        </p:nvSpPr>
        <p:spPr bwMode="auto">
          <a:xfrm>
            <a:off x="6956425" y="1549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grpSp>
        <p:nvGrpSpPr>
          <p:cNvPr id="21513" name="Group 13"/>
          <p:cNvGrpSpPr>
            <a:grpSpLocks/>
          </p:cNvGrpSpPr>
          <p:nvPr/>
        </p:nvGrpSpPr>
        <p:grpSpPr bwMode="auto">
          <a:xfrm>
            <a:off x="1965325" y="1458913"/>
            <a:ext cx="1943100" cy="1093787"/>
            <a:chOff x="3343" y="2811"/>
            <a:chExt cx="1224" cy="689"/>
          </a:xfrm>
        </p:grpSpPr>
        <p:sp>
          <p:nvSpPr>
            <p:cNvPr id="21522" name="Text Box 14"/>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21523" name="Rectangle 15"/>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14" name="Text Box 16"/>
          <p:cNvSpPr txBox="1">
            <a:spLocks noChangeArrowheads="1"/>
          </p:cNvSpPr>
          <p:nvPr/>
        </p:nvSpPr>
        <p:spPr bwMode="auto">
          <a:xfrm>
            <a:off x="3903663" y="1701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yes</a:t>
            </a:r>
          </a:p>
        </p:txBody>
      </p:sp>
      <p:sp>
        <p:nvSpPr>
          <p:cNvPr id="21515" name="Line 17"/>
          <p:cNvSpPr>
            <a:spLocks noChangeShapeType="1"/>
          </p:cNvSpPr>
          <p:nvPr/>
        </p:nvSpPr>
        <p:spPr bwMode="auto">
          <a:xfrm>
            <a:off x="3905250" y="2012950"/>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Line 19"/>
          <p:cNvSpPr>
            <a:spLocks noChangeShapeType="1"/>
          </p:cNvSpPr>
          <p:nvPr/>
        </p:nvSpPr>
        <p:spPr bwMode="auto">
          <a:xfrm>
            <a:off x="6489700" y="2012950"/>
            <a:ext cx="4238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20"/>
          <p:cNvSpPr>
            <a:spLocks noChangeShapeType="1"/>
          </p:cNvSpPr>
          <p:nvPr/>
        </p:nvSpPr>
        <p:spPr bwMode="auto">
          <a:xfrm>
            <a:off x="1489075" y="2012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24"/>
          <p:cNvSpPr>
            <a:spLocks noChangeShapeType="1"/>
          </p:cNvSpPr>
          <p:nvPr/>
        </p:nvSpPr>
        <p:spPr bwMode="auto">
          <a:xfrm flipH="1" flipV="1">
            <a:off x="3576638" y="2366963"/>
            <a:ext cx="865187" cy="963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9" name="Line 25"/>
          <p:cNvSpPr>
            <a:spLocks noChangeShapeType="1"/>
          </p:cNvSpPr>
          <p:nvPr/>
        </p:nvSpPr>
        <p:spPr bwMode="auto">
          <a:xfrm>
            <a:off x="6824663" y="5110163"/>
            <a:ext cx="132397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0" name="Line 26"/>
          <p:cNvSpPr>
            <a:spLocks noChangeShapeType="1"/>
          </p:cNvSpPr>
          <p:nvPr/>
        </p:nvSpPr>
        <p:spPr bwMode="auto">
          <a:xfrm>
            <a:off x="5600700" y="5894388"/>
            <a:ext cx="256381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1" name="Line 27"/>
          <p:cNvSpPr>
            <a:spLocks noChangeShapeType="1"/>
          </p:cNvSpPr>
          <p:nvPr/>
        </p:nvSpPr>
        <p:spPr bwMode="auto">
          <a:xfrm flipV="1">
            <a:off x="8164513" y="2449513"/>
            <a:ext cx="0" cy="34448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approval basics</a:t>
            </a:r>
          </a:p>
          <a:p>
            <a:pPr>
              <a:lnSpc>
                <a:spcPct val="150000"/>
              </a:lnSpc>
              <a:buFont typeface="Arial" charset="0"/>
              <a:buChar char="•"/>
            </a:pPr>
            <a:r>
              <a:rPr lang="en-US" sz="2800" smtClean="0"/>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solidFill>
                  <a:srgbClr val="C0C0C0"/>
                </a:solidFill>
              </a:rPr>
              <a:t>Approval routing rules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how transactions are approved</a:t>
            </a:r>
          </a:p>
          <a:p>
            <a:pPr lvl="1" eaLnBrk="1" hangingPunct="1"/>
            <a:r>
              <a:rPr lang="en-US" smtClean="0"/>
              <a:t>Describe how authority limits are used to check if approval is required</a:t>
            </a:r>
          </a:p>
          <a:p>
            <a:pPr lvl="1" eaLnBrk="1" hangingPunct="1"/>
            <a:r>
              <a:rPr lang="en-US" smtClean="0"/>
              <a:t>Write transaction approval rules that check if approval is required</a:t>
            </a:r>
          </a:p>
          <a:p>
            <a:pPr lvl="1" eaLnBrk="1" hangingPunct="1"/>
            <a:r>
              <a:rPr lang="en-US" smtClean="0"/>
              <a:t>Write approval routing rules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4"/>
          <p:cNvSpPr txBox="1">
            <a:spLocks noChangeArrowheads="1"/>
          </p:cNvSpPr>
          <p:nvPr/>
        </p:nvSpPr>
        <p:spPr bwMode="auto">
          <a:xfrm>
            <a:off x="6283325" y="1601788"/>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
        <p:nvSpPr>
          <p:cNvPr id="23555" name="Rectangle 2"/>
          <p:cNvSpPr>
            <a:spLocks noGrp="1" noChangeArrowheads="1"/>
          </p:cNvSpPr>
          <p:nvPr>
            <p:ph type="title"/>
          </p:nvPr>
        </p:nvSpPr>
        <p:spPr/>
        <p:txBody>
          <a:bodyPr/>
          <a:lstStyle/>
          <a:p>
            <a:pPr eaLnBrk="1" hangingPunct="1"/>
            <a:r>
              <a:rPr lang="en-US" smtClean="0"/>
              <a:t>Authority limits</a:t>
            </a:r>
          </a:p>
        </p:txBody>
      </p:sp>
      <p:sp>
        <p:nvSpPr>
          <p:cNvPr id="23556" name="Rectangle 3"/>
          <p:cNvSpPr>
            <a:spLocks noGrp="1" noChangeArrowheads="1"/>
          </p:cNvSpPr>
          <p:nvPr>
            <p:ph idx="1"/>
          </p:nvPr>
        </p:nvSpPr>
        <p:spPr>
          <a:xfrm>
            <a:off x="519113" y="4575175"/>
            <a:ext cx="8318500" cy="1722438"/>
          </a:xfrm>
        </p:spPr>
        <p:txBody>
          <a:bodyPr/>
          <a:lstStyle/>
          <a:p>
            <a:pPr>
              <a:buFont typeface="Arial" charset="0"/>
              <a:buChar char="•"/>
            </a:pPr>
            <a:r>
              <a:rPr lang="en-US" smtClean="0"/>
              <a:t>An authority limit is a rule which limits the transactions an adjuster can create without approval</a:t>
            </a:r>
          </a:p>
          <a:p>
            <a:pPr lvl="1"/>
            <a:r>
              <a:rPr lang="en-US" smtClean="0"/>
              <a:t>It consists of a criteria (such as "total payments for the entire claim") and an amount (such as $15,000)</a:t>
            </a:r>
          </a:p>
        </p:txBody>
      </p:sp>
      <p:sp>
        <p:nvSpPr>
          <p:cNvPr id="23557" name="AutoShape 4"/>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58" name="Text Box 5"/>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3559" name="Text Box 6"/>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3560" name="Text Box 7"/>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3561" name="Line 8"/>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2" name="Line 9"/>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3" name="Line 10"/>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4" name="Line 11"/>
          <p:cNvSpPr>
            <a:spLocks noChangeShapeType="1"/>
          </p:cNvSpPr>
          <p:nvPr/>
        </p:nvSpPr>
        <p:spPr bwMode="auto">
          <a:xfrm flipV="1">
            <a:off x="4208463" y="162401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5" name="AutoShape 12"/>
          <p:cNvSpPr>
            <a:spLocks noChangeArrowheads="1"/>
          </p:cNvSpPr>
          <p:nvPr/>
        </p:nvSpPr>
        <p:spPr bwMode="auto">
          <a:xfrm>
            <a:off x="3975100" y="1397000"/>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66" name="Text Box 14"/>
          <p:cNvSpPr txBox="1">
            <a:spLocks noChangeArrowheads="1"/>
          </p:cNvSpPr>
          <p:nvPr/>
        </p:nvSpPr>
        <p:spPr bwMode="auto">
          <a:xfrm>
            <a:off x="3441700" y="914400"/>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Authority limits</a:t>
            </a:r>
          </a:p>
        </p:txBody>
      </p:sp>
      <p:sp>
        <p:nvSpPr>
          <p:cNvPr id="23567" name="AutoShape 15"/>
          <p:cNvSpPr>
            <a:spLocks noChangeArrowheads="1"/>
          </p:cNvSpPr>
          <p:nvPr/>
        </p:nvSpPr>
        <p:spPr bwMode="auto">
          <a:xfrm>
            <a:off x="3406775" y="3082925"/>
            <a:ext cx="2755900" cy="758825"/>
          </a:xfrm>
          <a:prstGeom prst="rightArrow">
            <a:avLst>
              <a:gd name="adj1" fmla="val 50000"/>
              <a:gd name="adj2" fmla="val 907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68" name="Text Box 16"/>
          <p:cNvSpPr txBox="1">
            <a:spLocks noChangeArrowheads="1"/>
          </p:cNvSpPr>
          <p:nvPr/>
        </p:nvSpPr>
        <p:spPr bwMode="auto">
          <a:xfrm>
            <a:off x="3756025"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3569" name="Text Box 17"/>
          <p:cNvSpPr txBox="1">
            <a:spLocks noChangeArrowheads="1"/>
          </p:cNvSpPr>
          <p:nvPr/>
        </p:nvSpPr>
        <p:spPr bwMode="auto">
          <a:xfrm>
            <a:off x="4559300"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3570" name="Text Box 18"/>
          <p:cNvSpPr txBox="1">
            <a:spLocks noChangeArrowheads="1"/>
          </p:cNvSpPr>
          <p:nvPr/>
        </p:nvSpPr>
        <p:spPr bwMode="auto">
          <a:xfrm>
            <a:off x="3086100" y="376237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3571" name="Line 19"/>
          <p:cNvSpPr>
            <a:spLocks noChangeShapeType="1"/>
          </p:cNvSpPr>
          <p:nvPr/>
        </p:nvSpPr>
        <p:spPr bwMode="auto">
          <a:xfrm flipV="1">
            <a:off x="4211638"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20"/>
          <p:cNvSpPr>
            <a:spLocks noChangeShapeType="1"/>
          </p:cNvSpPr>
          <p:nvPr/>
        </p:nvSpPr>
        <p:spPr bwMode="auto">
          <a:xfrm flipV="1">
            <a:off x="5013325"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21"/>
          <p:cNvSpPr>
            <a:spLocks noChangeShapeType="1"/>
          </p:cNvSpPr>
          <p:nvPr/>
        </p:nvSpPr>
        <p:spPr bwMode="auto">
          <a:xfrm flipV="1">
            <a:off x="3409950"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4" name="Line 22"/>
          <p:cNvSpPr>
            <a:spLocks noChangeShapeType="1"/>
          </p:cNvSpPr>
          <p:nvPr/>
        </p:nvSpPr>
        <p:spPr bwMode="auto">
          <a:xfrm flipV="1">
            <a:off x="4598988" y="301466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AutoShape 23"/>
          <p:cNvSpPr>
            <a:spLocks noChangeArrowheads="1"/>
          </p:cNvSpPr>
          <p:nvPr/>
        </p:nvSpPr>
        <p:spPr bwMode="auto">
          <a:xfrm>
            <a:off x="4365625" y="2787650"/>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76" name="Text Box 27"/>
          <p:cNvSpPr txBox="1">
            <a:spLocks noChangeArrowheads="1"/>
          </p:cNvSpPr>
          <p:nvPr/>
        </p:nvSpPr>
        <p:spPr bwMode="auto">
          <a:xfrm>
            <a:off x="6283325" y="3125788"/>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Total</a:t>
            </a:r>
            <a:br>
              <a:rPr lang="en-US"/>
            </a:br>
            <a:r>
              <a:rPr lang="en-US"/>
              <a:t>Payments:</a:t>
            </a:r>
            <a:br>
              <a:rPr lang="en-US"/>
            </a:br>
            <a:r>
              <a:rPr lang="en-US"/>
              <a:t>$15,000</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Authority limit options</a:t>
            </a:r>
          </a:p>
        </p:txBody>
      </p:sp>
      <p:sp>
        <p:nvSpPr>
          <p:cNvPr id="10244" name="Rectangle 3"/>
          <p:cNvSpPr>
            <a:spLocks noGrp="1" noChangeArrowheads="1"/>
          </p:cNvSpPr>
          <p:nvPr>
            <p:ph idx="1"/>
          </p:nvPr>
        </p:nvSpPr>
        <p:spPr>
          <a:xfrm>
            <a:off x="6179737" y="468313"/>
            <a:ext cx="2647828" cy="2159000"/>
          </a:xfrm>
        </p:spPr>
        <p:txBody>
          <a:bodyPr/>
          <a:lstStyle/>
          <a:p>
            <a:pPr>
              <a:buFont typeface="Arial" charset="0"/>
              <a:buChar char="•"/>
            </a:pPr>
            <a:r>
              <a:rPr lang="en-US" dirty="0" smtClean="0"/>
              <a:t>Each criteria is a combination of:</a:t>
            </a:r>
          </a:p>
          <a:p>
            <a:pPr lvl="1"/>
            <a:r>
              <a:rPr lang="en-US" dirty="0" smtClean="0"/>
              <a:t>A predefined limit type</a:t>
            </a:r>
          </a:p>
          <a:p>
            <a:pPr lvl="1"/>
            <a:r>
              <a:rPr lang="en-US" dirty="0" smtClean="0"/>
              <a:t>An optional coverage</a:t>
            </a:r>
          </a:p>
          <a:p>
            <a:pPr lvl="1"/>
            <a:r>
              <a:rPr lang="en-US" dirty="0" smtClean="0"/>
              <a:t>An optional cost type</a:t>
            </a:r>
          </a:p>
          <a:p>
            <a:pPr>
              <a:buFont typeface="Arial" charset="0"/>
              <a:buChar char="•"/>
            </a:pPr>
            <a:r>
              <a:rPr lang="en-US" dirty="0" smtClean="0"/>
              <a:t>Each limit is a criteria plus an amount</a:t>
            </a:r>
          </a:p>
        </p:txBody>
      </p:sp>
      <p:sp>
        <p:nvSpPr>
          <p:cNvPr id="10245" name="Text Box 6"/>
          <p:cNvSpPr txBox="1">
            <a:spLocks noChangeArrowheads="1"/>
          </p:cNvSpPr>
          <p:nvPr/>
        </p:nvSpPr>
        <p:spPr bwMode="auto">
          <a:xfrm>
            <a:off x="2177412" y="2249215"/>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Criteria</a:t>
            </a:r>
          </a:p>
        </p:txBody>
      </p:sp>
      <p:sp>
        <p:nvSpPr>
          <p:cNvPr id="10247" name="Text Box 8"/>
          <p:cNvSpPr txBox="1">
            <a:spLocks noChangeArrowheads="1"/>
          </p:cNvSpPr>
          <p:nvPr/>
        </p:nvSpPr>
        <p:spPr bwMode="auto">
          <a:xfrm>
            <a:off x="4943788" y="2549253"/>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Amount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93" y="519269"/>
            <a:ext cx="1514475"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2854053"/>
            <a:ext cx="5506218" cy="13451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6" name="AutoShape 7"/>
          <p:cNvSpPr>
            <a:spLocks/>
          </p:cNvSpPr>
          <p:nvPr/>
        </p:nvSpPr>
        <p:spPr bwMode="auto">
          <a:xfrm rot="5400000">
            <a:off x="2567143" y="477408"/>
            <a:ext cx="300038" cy="4453252"/>
          </a:xfrm>
          <a:prstGeom prst="leftBrace">
            <a:avLst>
              <a:gd name="adj1" fmla="val 22243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11"/>
          <p:cNvSpPr>
            <a:spLocks noChangeShapeType="1"/>
          </p:cNvSpPr>
          <p:nvPr/>
        </p:nvSpPr>
        <p:spPr bwMode="auto">
          <a:xfrm flipH="1">
            <a:off x="1579717" y="2052879"/>
            <a:ext cx="0" cy="99177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1033" name="Picture 9" descr="C:\Users\trhoades\AppData\Local\Temp\SNAGHTML1a3e5ba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93" y="4513855"/>
            <a:ext cx="163830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trhoades\AppData\Local\Temp\SNAGHTML1a3fec6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262" y="4309068"/>
            <a:ext cx="20193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trhoades\AppData\Local\Temp\SNAGHTML1a40507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2359" y="4513855"/>
            <a:ext cx="1333500" cy="847725"/>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p:nvSpPr>
        <p:spPr bwMode="auto">
          <a:xfrm flipH="1">
            <a:off x="713433" y="4096513"/>
            <a:ext cx="576557" cy="147027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19" name="Line 11"/>
          <p:cNvSpPr>
            <a:spLocks noChangeShapeType="1"/>
          </p:cNvSpPr>
          <p:nvPr/>
        </p:nvSpPr>
        <p:spPr bwMode="auto">
          <a:xfrm>
            <a:off x="3410192" y="4096513"/>
            <a:ext cx="0" cy="41734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0" name="Line 11"/>
          <p:cNvSpPr>
            <a:spLocks noChangeShapeType="1"/>
          </p:cNvSpPr>
          <p:nvPr/>
        </p:nvSpPr>
        <p:spPr bwMode="auto">
          <a:xfrm>
            <a:off x="4446847" y="4100397"/>
            <a:ext cx="607474" cy="7312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Tree>
    <p:extLst>
      <p:ext uri="{BB962C8B-B14F-4D97-AF65-F5344CB8AC3E}">
        <p14:creationId xmlns:p14="http://schemas.microsoft.com/office/powerpoint/2010/main" val="14351823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725033"/>
            <a:ext cx="8610833" cy="16841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3544434"/>
            <a:ext cx="8610833" cy="18113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7" name="Rectangle 2"/>
          <p:cNvSpPr>
            <a:spLocks noGrp="1" noChangeArrowheads="1"/>
          </p:cNvSpPr>
          <p:nvPr>
            <p:ph type="title"/>
          </p:nvPr>
        </p:nvSpPr>
        <p:spPr/>
        <p:txBody>
          <a:bodyPr/>
          <a:lstStyle/>
          <a:p>
            <a:pPr eaLnBrk="1" hangingPunct="1"/>
            <a:r>
              <a:rPr lang="en-US" smtClean="0"/>
              <a:t>Exceeding an authority limit</a:t>
            </a:r>
          </a:p>
        </p:txBody>
      </p:sp>
      <p:sp>
        <p:nvSpPr>
          <p:cNvPr id="11269" name="AutoShape 9"/>
          <p:cNvSpPr>
            <a:spLocks noChangeArrowheads="1"/>
          </p:cNvSpPr>
          <p:nvPr/>
        </p:nvSpPr>
        <p:spPr bwMode="auto">
          <a:xfrm>
            <a:off x="1848059" y="1849594"/>
            <a:ext cx="1829637"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0" name="Text Box 10"/>
          <p:cNvSpPr txBox="1">
            <a:spLocks noChangeArrowheads="1"/>
          </p:cNvSpPr>
          <p:nvPr/>
        </p:nvSpPr>
        <p:spPr bwMode="auto">
          <a:xfrm>
            <a:off x="2368550" y="2934834"/>
            <a:ext cx="5135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Transaction will increase exposure total reserves for collision to over </a:t>
            </a:r>
            <a:r>
              <a:rPr lang="en-US" dirty="0" smtClean="0"/>
              <a:t>$20,000 </a:t>
            </a:r>
            <a:endParaRPr lang="en-US" dirty="0"/>
          </a:p>
        </p:txBody>
      </p:sp>
      <p:sp>
        <p:nvSpPr>
          <p:cNvPr id="11271" name="Line 11"/>
          <p:cNvSpPr>
            <a:spLocks noChangeShapeType="1"/>
          </p:cNvSpPr>
          <p:nvPr/>
        </p:nvSpPr>
        <p:spPr bwMode="auto">
          <a:xfrm flipH="1">
            <a:off x="7277099" y="2186144"/>
            <a:ext cx="661098" cy="282514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9" name="AutoShape 9"/>
          <p:cNvSpPr>
            <a:spLocks noChangeArrowheads="1"/>
          </p:cNvSpPr>
          <p:nvPr/>
        </p:nvSpPr>
        <p:spPr bwMode="auto">
          <a:xfrm>
            <a:off x="478970" y="5011284"/>
            <a:ext cx="85112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9"/>
          <p:cNvSpPr>
            <a:spLocks noChangeArrowheads="1"/>
          </p:cNvSpPr>
          <p:nvPr/>
        </p:nvSpPr>
        <p:spPr bwMode="auto">
          <a:xfrm>
            <a:off x="6200670" y="1849594"/>
            <a:ext cx="27895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230805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022600" y="1306513"/>
            <a:ext cx="5037138" cy="2914650"/>
          </a:xfrm>
          <a:prstGeom prst="rect">
            <a:avLst/>
          </a:prstGeom>
          <a:solidFill>
            <a:srgbClr val="CCFFCC">
              <a:alpha val="25098"/>
            </a:srgbClr>
          </a:solidFill>
          <a:ln w="28575" algn="ctr">
            <a:solidFill>
              <a:schemeClr val="bg1"/>
            </a:solidFill>
            <a:miter lim="800000"/>
            <a:headEnd/>
            <a:tailEnd/>
          </a:ln>
        </p:spPr>
        <p:txBody>
          <a:bodyPr lIns="0" tIns="0" rIns="0" bIns="0" anchor="ctr">
            <a:spAutoFit/>
          </a:bodyPr>
          <a:lstStyle/>
          <a:p>
            <a:endParaRPr lang="en-US"/>
          </a:p>
        </p:txBody>
      </p:sp>
      <p:sp>
        <p:nvSpPr>
          <p:cNvPr id="26627" name="Rectangle 3"/>
          <p:cNvSpPr>
            <a:spLocks noGrp="1" noChangeArrowheads="1"/>
          </p:cNvSpPr>
          <p:nvPr>
            <p:ph type="title"/>
          </p:nvPr>
        </p:nvSpPr>
        <p:spPr/>
        <p:txBody>
          <a:bodyPr/>
          <a:lstStyle/>
          <a:p>
            <a:pPr eaLnBrk="1" hangingPunct="1"/>
            <a:r>
              <a:rPr lang="en-US" smtClean="0"/>
              <a:t>Authority limit profiles</a:t>
            </a:r>
          </a:p>
        </p:txBody>
      </p:sp>
      <p:sp>
        <p:nvSpPr>
          <p:cNvPr id="26628" name="Rectangle 4"/>
          <p:cNvSpPr>
            <a:spLocks noGrp="1" noChangeArrowheads="1"/>
          </p:cNvSpPr>
          <p:nvPr>
            <p:ph idx="1"/>
          </p:nvPr>
        </p:nvSpPr>
        <p:spPr>
          <a:xfrm>
            <a:off x="519113" y="4575175"/>
            <a:ext cx="8318500" cy="1722438"/>
          </a:xfrm>
        </p:spPr>
        <p:txBody>
          <a:bodyPr/>
          <a:lstStyle/>
          <a:p>
            <a:pPr>
              <a:buFont typeface="Arial" charset="0"/>
              <a:buChar char="•"/>
            </a:pPr>
            <a:r>
              <a:rPr lang="en-US" smtClean="0"/>
              <a:t>An authority limit profile is a collection of authority limits assigned to one or more users</a:t>
            </a:r>
          </a:p>
          <a:p>
            <a:pPr lvl="1"/>
            <a:r>
              <a:rPr lang="en-US" smtClean="0"/>
              <a:t>Can be pre-defined (created once and shared across multiple users)</a:t>
            </a:r>
          </a:p>
          <a:p>
            <a:pPr lvl="1"/>
            <a:r>
              <a:rPr lang="en-US" smtClean="0"/>
              <a:t>Can be custom (created for a single user)</a:t>
            </a:r>
          </a:p>
        </p:txBody>
      </p:sp>
      <p:sp>
        <p:nvSpPr>
          <p:cNvPr id="26629" name="AutoShape 5"/>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630" name="Text Box 6"/>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6631" name="Text Box 7"/>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6632" name="Text Box 8"/>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6633" name="Line 9"/>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Line 10"/>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5" name="Line 11"/>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6" name="AutoShape 12"/>
          <p:cNvSpPr>
            <a:spLocks noChangeArrowheads="1"/>
          </p:cNvSpPr>
          <p:nvPr/>
        </p:nvSpPr>
        <p:spPr bwMode="auto">
          <a:xfrm>
            <a:off x="3406775" y="3009900"/>
            <a:ext cx="2755900" cy="758825"/>
          </a:xfrm>
          <a:prstGeom prst="rightArrow">
            <a:avLst>
              <a:gd name="adj1" fmla="val 50000"/>
              <a:gd name="adj2" fmla="val 907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637" name="Text Box 13"/>
          <p:cNvSpPr txBox="1">
            <a:spLocks noChangeArrowheads="1"/>
          </p:cNvSpPr>
          <p:nvPr/>
        </p:nvSpPr>
        <p:spPr bwMode="auto">
          <a:xfrm>
            <a:off x="3756025"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6638" name="Text Box 14"/>
          <p:cNvSpPr txBox="1">
            <a:spLocks noChangeArrowheads="1"/>
          </p:cNvSpPr>
          <p:nvPr/>
        </p:nvSpPr>
        <p:spPr bwMode="auto">
          <a:xfrm>
            <a:off x="4559300"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6639" name="Text Box 15"/>
          <p:cNvSpPr txBox="1">
            <a:spLocks noChangeArrowheads="1"/>
          </p:cNvSpPr>
          <p:nvPr/>
        </p:nvSpPr>
        <p:spPr bwMode="auto">
          <a:xfrm>
            <a:off x="3086100" y="3689350"/>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6640" name="Line 16"/>
          <p:cNvSpPr>
            <a:spLocks noChangeShapeType="1"/>
          </p:cNvSpPr>
          <p:nvPr/>
        </p:nvSpPr>
        <p:spPr bwMode="auto">
          <a:xfrm flipV="1">
            <a:off x="4211638"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1" name="Line 17"/>
          <p:cNvSpPr>
            <a:spLocks noChangeShapeType="1"/>
          </p:cNvSpPr>
          <p:nvPr/>
        </p:nvSpPr>
        <p:spPr bwMode="auto">
          <a:xfrm flipV="1">
            <a:off x="5013325"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2" name="Line 18"/>
          <p:cNvSpPr>
            <a:spLocks noChangeShapeType="1"/>
          </p:cNvSpPr>
          <p:nvPr/>
        </p:nvSpPr>
        <p:spPr bwMode="auto">
          <a:xfrm flipV="1">
            <a:off x="3409950"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3" name="Line 19"/>
          <p:cNvSpPr>
            <a:spLocks noChangeShapeType="1"/>
          </p:cNvSpPr>
          <p:nvPr/>
        </p:nvSpPr>
        <p:spPr bwMode="auto">
          <a:xfrm flipV="1">
            <a:off x="4621213" y="294163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4" name="AutoShape 20"/>
          <p:cNvSpPr>
            <a:spLocks noChangeArrowheads="1"/>
          </p:cNvSpPr>
          <p:nvPr/>
        </p:nvSpPr>
        <p:spPr bwMode="auto">
          <a:xfrm>
            <a:off x="4387850" y="2714625"/>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5" name="Text Box 21"/>
          <p:cNvSpPr txBox="1">
            <a:spLocks noChangeArrowheads="1"/>
          </p:cNvSpPr>
          <p:nvPr/>
        </p:nvSpPr>
        <p:spPr bwMode="auto">
          <a:xfrm>
            <a:off x="6283325" y="3125788"/>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Total</a:t>
            </a:r>
            <a:br>
              <a:rPr lang="en-US"/>
            </a:br>
            <a:r>
              <a:rPr lang="en-US"/>
              <a:t>Payments:</a:t>
            </a:r>
            <a:br>
              <a:rPr lang="en-US"/>
            </a:br>
            <a:r>
              <a:rPr lang="en-US"/>
              <a:t>$15,000</a:t>
            </a:r>
          </a:p>
        </p:txBody>
      </p:sp>
      <p:sp>
        <p:nvSpPr>
          <p:cNvPr id="26646" name="Text Box 22"/>
          <p:cNvSpPr txBox="1">
            <a:spLocks noChangeArrowheads="1"/>
          </p:cNvSpPr>
          <p:nvPr/>
        </p:nvSpPr>
        <p:spPr bwMode="auto">
          <a:xfrm>
            <a:off x="3441700" y="914400"/>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Adjuster profile</a:t>
            </a:r>
          </a:p>
        </p:txBody>
      </p:sp>
      <p:grpSp>
        <p:nvGrpSpPr>
          <p:cNvPr id="26647" name="Group 23"/>
          <p:cNvGrpSpPr>
            <a:grpSpLocks/>
          </p:cNvGrpSpPr>
          <p:nvPr/>
        </p:nvGrpSpPr>
        <p:grpSpPr bwMode="auto">
          <a:xfrm>
            <a:off x="868363" y="1128713"/>
            <a:ext cx="1341437" cy="903287"/>
            <a:chOff x="2984" y="3331"/>
            <a:chExt cx="845" cy="569"/>
          </a:xfrm>
        </p:grpSpPr>
        <p:sp>
          <p:nvSpPr>
            <p:cNvPr id="26669" name="AutoShape 2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670" name="Group 25"/>
            <p:cNvGrpSpPr>
              <a:grpSpLocks/>
            </p:cNvGrpSpPr>
            <p:nvPr/>
          </p:nvGrpSpPr>
          <p:grpSpPr bwMode="auto">
            <a:xfrm>
              <a:off x="3386" y="3487"/>
              <a:ext cx="443" cy="398"/>
              <a:chOff x="4838" y="2218"/>
              <a:chExt cx="395" cy="355"/>
            </a:xfrm>
          </p:grpSpPr>
          <p:sp>
            <p:nvSpPr>
              <p:cNvPr id="26671" name="Freeform 2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2" name="Freeform 2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3" name="Freeform 2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4" name="Freeform 2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5" name="Freeform 3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6" name="Freeform 3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7" name="Freeform 3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8" name="Rectangle 3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79" name="Rectangle 3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80" name="Freeform 3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1" name="Rectangle 3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648" name="Text Box 37"/>
          <p:cNvSpPr txBox="1">
            <a:spLocks noChangeArrowheads="1"/>
          </p:cNvSpPr>
          <p:nvPr/>
        </p:nvSpPr>
        <p:spPr bwMode="auto">
          <a:xfrm>
            <a:off x="619125" y="2046288"/>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Dana Evans</a:t>
            </a:r>
          </a:p>
        </p:txBody>
      </p:sp>
      <p:grpSp>
        <p:nvGrpSpPr>
          <p:cNvPr id="26649" name="Group 38"/>
          <p:cNvGrpSpPr>
            <a:grpSpLocks/>
          </p:cNvGrpSpPr>
          <p:nvPr/>
        </p:nvGrpSpPr>
        <p:grpSpPr bwMode="auto">
          <a:xfrm>
            <a:off x="896938" y="2801938"/>
            <a:ext cx="1341437" cy="903287"/>
            <a:chOff x="2984" y="3331"/>
            <a:chExt cx="845" cy="569"/>
          </a:xfrm>
        </p:grpSpPr>
        <p:sp>
          <p:nvSpPr>
            <p:cNvPr id="26656" name="AutoShape 3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657" name="Group 40"/>
            <p:cNvGrpSpPr>
              <a:grpSpLocks/>
            </p:cNvGrpSpPr>
            <p:nvPr/>
          </p:nvGrpSpPr>
          <p:grpSpPr bwMode="auto">
            <a:xfrm>
              <a:off x="3386" y="3487"/>
              <a:ext cx="443" cy="398"/>
              <a:chOff x="4838" y="2218"/>
              <a:chExt cx="395" cy="355"/>
            </a:xfrm>
          </p:grpSpPr>
          <p:sp>
            <p:nvSpPr>
              <p:cNvPr id="26658" name="Freeform 4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9" name="Freeform 4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0" name="Freeform 4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1" name="Freeform 4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2" name="Freeform 4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3" name="Freeform 4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4" name="Freeform 4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5" name="Rectangle 4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6" name="Rectangle 4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7" name="Freeform 5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8" name="Rectangle 5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650" name="Text Box 52"/>
          <p:cNvSpPr txBox="1">
            <a:spLocks noChangeArrowheads="1"/>
          </p:cNvSpPr>
          <p:nvPr/>
        </p:nvSpPr>
        <p:spPr bwMode="auto">
          <a:xfrm>
            <a:off x="647700" y="3719513"/>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Peter Beebe</a:t>
            </a:r>
          </a:p>
        </p:txBody>
      </p:sp>
      <p:sp>
        <p:nvSpPr>
          <p:cNvPr id="26651" name="Line 53"/>
          <p:cNvSpPr>
            <a:spLocks noChangeShapeType="1"/>
          </p:cNvSpPr>
          <p:nvPr/>
        </p:nvSpPr>
        <p:spPr bwMode="auto">
          <a:xfrm>
            <a:off x="1751013" y="1503363"/>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2" name="Line 54"/>
          <p:cNvSpPr>
            <a:spLocks noChangeShapeType="1"/>
          </p:cNvSpPr>
          <p:nvPr/>
        </p:nvSpPr>
        <p:spPr bwMode="auto">
          <a:xfrm>
            <a:off x="1747838" y="3144838"/>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3" name="Text Box 55"/>
          <p:cNvSpPr txBox="1">
            <a:spLocks noChangeArrowheads="1"/>
          </p:cNvSpPr>
          <p:nvPr/>
        </p:nvSpPr>
        <p:spPr bwMode="auto">
          <a:xfrm>
            <a:off x="6283325" y="1458913"/>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
        <p:nvSpPr>
          <p:cNvPr id="26654" name="Line 56"/>
          <p:cNvSpPr>
            <a:spLocks noChangeShapeType="1"/>
          </p:cNvSpPr>
          <p:nvPr/>
        </p:nvSpPr>
        <p:spPr bwMode="auto">
          <a:xfrm flipV="1">
            <a:off x="4213225" y="163988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5" name="AutoShape 57"/>
          <p:cNvSpPr>
            <a:spLocks noChangeArrowheads="1"/>
          </p:cNvSpPr>
          <p:nvPr/>
        </p:nvSpPr>
        <p:spPr bwMode="auto">
          <a:xfrm>
            <a:off x="3979863" y="1412875"/>
            <a:ext cx="468312"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Creating pre-defined profiles</a:t>
            </a:r>
          </a:p>
        </p:txBody>
      </p:sp>
      <p:sp>
        <p:nvSpPr>
          <p:cNvPr id="14340" name="AutoShape 6"/>
          <p:cNvSpPr>
            <a:spLocks noChangeArrowheads="1"/>
          </p:cNvSpPr>
          <p:nvPr/>
        </p:nvSpPr>
        <p:spPr bwMode="auto">
          <a:xfrm>
            <a:off x="773113" y="2138363"/>
            <a:ext cx="858837" cy="3238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93" y="519269"/>
            <a:ext cx="1514475"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900113"/>
            <a:ext cx="5113843" cy="2279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550" y="3458692"/>
            <a:ext cx="5543550" cy="2114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1" name="Line 7"/>
          <p:cNvSpPr>
            <a:spLocks noChangeShapeType="1"/>
          </p:cNvSpPr>
          <p:nvPr/>
        </p:nvSpPr>
        <p:spPr bwMode="auto">
          <a:xfrm>
            <a:off x="3354667" y="2497363"/>
            <a:ext cx="832739" cy="18033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2716143" y="2186598"/>
            <a:ext cx="868362"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7"/>
          <p:cNvSpPr>
            <a:spLocks noChangeShapeType="1"/>
          </p:cNvSpPr>
          <p:nvPr/>
        </p:nvSpPr>
        <p:spPr bwMode="auto">
          <a:xfrm flipV="1">
            <a:off x="1782168" y="1222774"/>
            <a:ext cx="689727" cy="70350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14827390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Assigning pre-defined profiles to users</a:t>
            </a:r>
          </a:p>
        </p:txBody>
      </p:sp>
      <p:sp>
        <p:nvSpPr>
          <p:cNvPr id="15363" name="Rectangle 3"/>
          <p:cNvSpPr>
            <a:spLocks noGrp="1" noChangeArrowheads="1"/>
          </p:cNvSpPr>
          <p:nvPr>
            <p:ph idx="1"/>
          </p:nvPr>
        </p:nvSpPr>
        <p:spPr>
          <a:xfrm>
            <a:off x="519113" y="5257800"/>
            <a:ext cx="8318500" cy="1131888"/>
          </a:xfrm>
        </p:spPr>
        <p:txBody>
          <a:bodyPr/>
          <a:lstStyle/>
          <a:p>
            <a:pPr>
              <a:buFont typeface="Arial" charset="0"/>
              <a:buChar char="•"/>
            </a:pPr>
            <a:r>
              <a:rPr lang="en-US" smtClean="0"/>
              <a:t>Each user can have at most one authority profile</a:t>
            </a:r>
          </a:p>
          <a:p>
            <a:pPr lvl="1"/>
            <a:r>
              <a:rPr lang="en-US" smtClean="0"/>
              <a:t>Profile is assigned through the User screen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787" y="1218241"/>
            <a:ext cx="6608278" cy="37109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7"/>
          <p:cNvSpPr>
            <a:spLocks noChangeArrowheads="1"/>
          </p:cNvSpPr>
          <p:nvPr/>
        </p:nvSpPr>
        <p:spPr bwMode="auto">
          <a:xfrm>
            <a:off x="3359237" y="2638774"/>
            <a:ext cx="2398467"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88171407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602" y="737630"/>
            <a:ext cx="6218097" cy="43411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US" smtClean="0"/>
              <a:t>Assigning custom profiles to users</a:t>
            </a:r>
          </a:p>
        </p:txBody>
      </p:sp>
      <p:sp>
        <p:nvSpPr>
          <p:cNvPr id="16387" name="Rectangle 3"/>
          <p:cNvSpPr>
            <a:spLocks noGrp="1" noChangeArrowheads="1"/>
          </p:cNvSpPr>
          <p:nvPr>
            <p:ph idx="1"/>
          </p:nvPr>
        </p:nvSpPr>
        <p:spPr>
          <a:xfrm>
            <a:off x="519113" y="5087938"/>
            <a:ext cx="8318500" cy="1301750"/>
          </a:xfrm>
        </p:spPr>
        <p:txBody>
          <a:bodyPr/>
          <a:lstStyle/>
          <a:p>
            <a:pPr>
              <a:buFont typeface="Arial" charset="0"/>
              <a:buChar char="•"/>
            </a:pPr>
            <a:r>
              <a:rPr lang="en-US" smtClean="0"/>
              <a:t>Can also assign a custom profile to a user</a:t>
            </a:r>
          </a:p>
          <a:p>
            <a:pPr lvl="1"/>
            <a:r>
              <a:rPr lang="en-US" smtClean="0"/>
              <a:t>Specifies set of authority limits that are not shared with other users</a:t>
            </a:r>
          </a:p>
        </p:txBody>
      </p:sp>
      <p:sp>
        <p:nvSpPr>
          <p:cNvPr id="16389" name="AutoShape 6"/>
          <p:cNvSpPr>
            <a:spLocks noChangeArrowheads="1"/>
          </p:cNvSpPr>
          <p:nvPr/>
        </p:nvSpPr>
        <p:spPr bwMode="auto">
          <a:xfrm>
            <a:off x="3102272" y="2291024"/>
            <a:ext cx="2374080" cy="5871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6"/>
          <p:cNvSpPr>
            <a:spLocks noChangeArrowheads="1"/>
          </p:cNvSpPr>
          <p:nvPr/>
        </p:nvSpPr>
        <p:spPr bwMode="auto">
          <a:xfrm>
            <a:off x="4289311" y="4392804"/>
            <a:ext cx="3226855" cy="2935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6"/>
          <p:cNvSpPr>
            <a:spLocks noChangeArrowheads="1"/>
          </p:cNvSpPr>
          <p:nvPr/>
        </p:nvSpPr>
        <p:spPr bwMode="auto">
          <a:xfrm>
            <a:off x="1909526" y="4691982"/>
            <a:ext cx="5606640" cy="2935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4464158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approval basics</a:t>
            </a:r>
          </a:p>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t>Transaction approval rules</a:t>
            </a:r>
          </a:p>
          <a:p>
            <a:pPr>
              <a:lnSpc>
                <a:spcPct val="150000"/>
              </a:lnSpc>
              <a:buFont typeface="Arial" charset="0"/>
              <a:buChar char="•"/>
            </a:pPr>
            <a:r>
              <a:rPr lang="en-US" sz="2800" smtClean="0">
                <a:solidFill>
                  <a:srgbClr val="C0C0C0"/>
                </a:solidFill>
              </a:rPr>
              <a:t>Approval routing rules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Transaction approval, approval routing</a:t>
            </a:r>
          </a:p>
        </p:txBody>
      </p:sp>
      <p:sp>
        <p:nvSpPr>
          <p:cNvPr id="31747" name="Content Placeholder 2"/>
          <p:cNvSpPr>
            <a:spLocks noGrp="1"/>
          </p:cNvSpPr>
          <p:nvPr>
            <p:ph idx="1"/>
          </p:nvPr>
        </p:nvSpPr>
        <p:spPr/>
        <p:txBody>
          <a:bodyPr/>
          <a:lstStyle/>
          <a:p>
            <a:pPr>
              <a:buFont typeface="Arial" charset="0"/>
              <a:buChar char="•"/>
            </a:pPr>
            <a:r>
              <a:rPr lang="en-US" smtClean="0"/>
              <a:t>Transaction approval rules implement approval logic that cannot be captured in an authority limit, such as</a:t>
            </a:r>
          </a:p>
          <a:p>
            <a:pPr lvl="1"/>
            <a:r>
              <a:rPr lang="en-US" smtClean="0"/>
              <a:t>Logic beyond the given limit types</a:t>
            </a:r>
          </a:p>
          <a:p>
            <a:pPr lvl="1"/>
            <a:r>
              <a:rPr lang="en-US" smtClean="0"/>
              <a:t>Logic tied to attributes other than coverage and cost type</a:t>
            </a:r>
          </a:p>
          <a:p>
            <a:pPr lvl="1"/>
            <a:r>
              <a:rPr lang="en-US" smtClean="0"/>
              <a:t>Logic that cannot easily be associated to given users</a:t>
            </a:r>
          </a:p>
          <a:p>
            <a:pPr>
              <a:buFont typeface="Arial" charset="0"/>
              <a:buChar char="•"/>
            </a:pPr>
            <a:r>
              <a:rPr lang="en-US" smtClean="0"/>
              <a:t>Approval routing rules assign approval ownership</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93" y="844528"/>
            <a:ext cx="5880203" cy="21989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0" name="Rectangle 2"/>
          <p:cNvSpPr>
            <a:spLocks noGrp="1" noChangeArrowheads="1"/>
          </p:cNvSpPr>
          <p:nvPr>
            <p:ph type="title"/>
          </p:nvPr>
        </p:nvSpPr>
        <p:spPr/>
        <p:txBody>
          <a:bodyPr/>
          <a:lstStyle/>
          <a:p>
            <a:pPr eaLnBrk="1" hangingPunct="1"/>
            <a:r>
              <a:rPr lang="en-US" smtClean="0"/>
              <a:t>Transaction approval rules</a:t>
            </a:r>
          </a:p>
        </p:txBody>
      </p:sp>
      <p:sp>
        <p:nvSpPr>
          <p:cNvPr id="32771" name="Rectangle 3"/>
          <p:cNvSpPr>
            <a:spLocks noGrp="1" noChangeArrowheads="1"/>
          </p:cNvSpPr>
          <p:nvPr>
            <p:ph idx="1"/>
          </p:nvPr>
        </p:nvSpPr>
        <p:spPr>
          <a:xfrm>
            <a:off x="6054725" y="466725"/>
            <a:ext cx="3089275" cy="2143125"/>
          </a:xfrm>
        </p:spPr>
        <p:txBody>
          <a:bodyPr/>
          <a:lstStyle/>
          <a:p>
            <a:pPr>
              <a:buFont typeface="Arial" charset="0"/>
              <a:buChar char="•"/>
            </a:pPr>
            <a:r>
              <a:rPr lang="en-US" dirty="0" smtClean="0"/>
              <a:t>Typically, all (relevant) rules are executed</a:t>
            </a:r>
          </a:p>
          <a:p>
            <a:pPr lvl="1"/>
            <a:r>
              <a:rPr lang="en-US" dirty="0" smtClean="0"/>
              <a:t>The cause for additional  approvals will be added to the approval activity</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44" y="3429000"/>
            <a:ext cx="8486976" cy="28654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Line 7"/>
          <p:cNvSpPr>
            <a:spLocks noChangeShapeType="1"/>
          </p:cNvSpPr>
          <p:nvPr/>
        </p:nvSpPr>
        <p:spPr bwMode="auto">
          <a:xfrm flipH="1">
            <a:off x="4223905" y="2567835"/>
            <a:ext cx="0" cy="9355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AutoShape 6"/>
          <p:cNvSpPr>
            <a:spLocks noChangeArrowheads="1"/>
          </p:cNvSpPr>
          <p:nvPr/>
        </p:nvSpPr>
        <p:spPr bwMode="auto">
          <a:xfrm>
            <a:off x="448044" y="2154478"/>
            <a:ext cx="4048800" cy="40083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Transaction approval basics</a:t>
            </a:r>
          </a:p>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solidFill>
                  <a:srgbClr val="C0C0C0"/>
                </a:solidFill>
              </a:rPr>
              <a:t>Approval routing rules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98" y="2300287"/>
            <a:ext cx="8918204" cy="27927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4" name="Rectangle 2"/>
          <p:cNvSpPr>
            <a:spLocks noGrp="1" noChangeArrowheads="1"/>
          </p:cNvSpPr>
          <p:nvPr>
            <p:ph type="title"/>
          </p:nvPr>
        </p:nvSpPr>
        <p:spPr/>
        <p:txBody>
          <a:bodyPr/>
          <a:lstStyle/>
          <a:p>
            <a:pPr eaLnBrk="1" hangingPunct="1"/>
            <a:r>
              <a:rPr lang="en-US" smtClean="0"/>
              <a:t>The requireApproval method</a:t>
            </a:r>
          </a:p>
        </p:txBody>
      </p:sp>
      <p:sp>
        <p:nvSpPr>
          <p:cNvPr id="33795" name="Rectangle 3"/>
          <p:cNvSpPr>
            <a:spLocks noGrp="1" noChangeArrowheads="1"/>
          </p:cNvSpPr>
          <p:nvPr>
            <p:ph idx="1"/>
          </p:nvPr>
        </p:nvSpPr>
        <p:spPr>
          <a:xfrm>
            <a:off x="519113" y="1035050"/>
            <a:ext cx="8318500" cy="1458913"/>
          </a:xfrm>
        </p:spPr>
        <p:txBody>
          <a:bodyPr/>
          <a:lstStyle/>
          <a:p>
            <a:pPr>
              <a:buFont typeface="Arial" charset="0"/>
              <a:buChar char="•"/>
            </a:pPr>
            <a:r>
              <a:rPr lang="en-US" smtClean="0"/>
              <a:t>Syntax: </a:t>
            </a:r>
            <a:r>
              <a:rPr lang="en-US" sz="2200" i="1" smtClean="0">
                <a:solidFill>
                  <a:srgbClr val="0033CC"/>
                </a:solidFill>
              </a:rPr>
              <a:t>transactionSet</a:t>
            </a:r>
            <a:r>
              <a:rPr lang="en-US" sz="2200" smtClean="0">
                <a:solidFill>
                  <a:srgbClr val="FF3300"/>
                </a:solidFill>
              </a:rPr>
              <a:t>.requireApproval(</a:t>
            </a:r>
            <a:r>
              <a:rPr lang="en-US" sz="2200" i="1" smtClean="0">
                <a:solidFill>
                  <a:srgbClr val="0033CC"/>
                </a:solidFill>
              </a:rPr>
              <a:t>"reason"</a:t>
            </a:r>
            <a:r>
              <a:rPr lang="en-US" sz="2200" smtClean="0">
                <a:solidFill>
                  <a:srgbClr val="FF3300"/>
                </a:solidFill>
              </a:rPr>
              <a:t>)</a:t>
            </a:r>
          </a:p>
          <a:p>
            <a:pPr lvl="1"/>
            <a:r>
              <a:rPr lang="en-US" smtClean="0"/>
              <a:t>Method only on transactionSet (not Transaction or Check)</a:t>
            </a:r>
          </a:p>
        </p:txBody>
      </p:sp>
      <p:sp>
        <p:nvSpPr>
          <p:cNvPr id="7" name="AutoShape 9"/>
          <p:cNvSpPr>
            <a:spLocks noChangeArrowheads="1"/>
          </p:cNvSpPr>
          <p:nvPr/>
        </p:nvSpPr>
        <p:spPr bwMode="auto">
          <a:xfrm>
            <a:off x="788698" y="4082431"/>
            <a:ext cx="7855572" cy="63842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Required if not at Ability to Pay</a:t>
            </a:r>
            <a:endParaRPr lang="en-US" dirty="0"/>
          </a:p>
        </p:txBody>
      </p:sp>
      <p:pic>
        <p:nvPicPr>
          <p:cNvPr id="2053" name="Picture 5" descr="C:\Users\trhoades\AppData\Local\Temp\SNAGHTMLd81a6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84371"/>
            <a:ext cx="8048625" cy="552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952" y="841691"/>
            <a:ext cx="5166518" cy="2853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00114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Required if not at Ability to Pay (cont.)</a:t>
            </a:r>
            <a:endParaRPr lang="en-US" dirty="0"/>
          </a:p>
        </p:txBody>
      </p:sp>
      <p:pic>
        <p:nvPicPr>
          <p:cNvPr id="4" name="Picture 7" descr="C:\Users\trhoades\AppData\Local\Temp\SNAGHTMLd8270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20" y="984371"/>
            <a:ext cx="7143750" cy="2495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952" y="841691"/>
            <a:ext cx="5166518" cy="2853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3630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Manual evaluation of authority limits</a:t>
            </a:r>
          </a:p>
        </p:txBody>
      </p:sp>
      <p:sp>
        <p:nvSpPr>
          <p:cNvPr id="34819" name="Rectangle 3"/>
          <p:cNvSpPr>
            <a:spLocks noGrp="1" noChangeArrowheads="1"/>
          </p:cNvSpPr>
          <p:nvPr>
            <p:ph idx="1"/>
          </p:nvPr>
        </p:nvSpPr>
        <p:spPr>
          <a:xfrm>
            <a:off x="487363" y="977900"/>
            <a:ext cx="8318500" cy="1854200"/>
          </a:xfrm>
        </p:spPr>
        <p:txBody>
          <a:bodyPr/>
          <a:lstStyle/>
          <a:p>
            <a:pPr>
              <a:lnSpc>
                <a:spcPct val="90000"/>
              </a:lnSpc>
              <a:buFont typeface="Arial" charset="0"/>
              <a:buChar char="•"/>
            </a:pPr>
            <a:r>
              <a:rPr lang="en-US" sz="2000" dirty="0" smtClean="0"/>
              <a:t>You can perform manual authority limit checking for transactions by</a:t>
            </a:r>
          </a:p>
          <a:p>
            <a:pPr marL="400050" lvl="1" indent="0">
              <a:lnSpc>
                <a:spcPct val="90000"/>
              </a:lnSpc>
              <a:buNone/>
            </a:pPr>
            <a:r>
              <a:rPr lang="en-US" sz="2000" dirty="0" smtClean="0"/>
              <a:t>1. Setting </a:t>
            </a:r>
            <a:r>
              <a:rPr lang="en-US" sz="2000" dirty="0" err="1" smtClean="0"/>
              <a:t>CheckAuthorityLimits</a:t>
            </a:r>
            <a:r>
              <a:rPr lang="en-US" sz="2000" dirty="0" smtClean="0"/>
              <a:t> to false in config.xml</a:t>
            </a:r>
          </a:p>
          <a:p>
            <a:pPr lvl="1">
              <a:lnSpc>
                <a:spcPct val="90000"/>
              </a:lnSpc>
            </a:pPr>
            <a:endParaRPr lang="en-US" sz="2000" dirty="0"/>
          </a:p>
          <a:p>
            <a:pPr marL="400050" lvl="1" indent="0">
              <a:lnSpc>
                <a:spcPct val="90000"/>
              </a:lnSpc>
              <a:buNone/>
            </a:pPr>
            <a:endParaRPr lang="en-US" sz="2000" dirty="0" smtClean="0"/>
          </a:p>
          <a:p>
            <a:pPr marL="400050" lvl="1" indent="0">
              <a:lnSpc>
                <a:spcPct val="90000"/>
              </a:lnSpc>
              <a:buNone/>
            </a:pPr>
            <a:endParaRPr lang="en-US" sz="2000" dirty="0"/>
          </a:p>
          <a:p>
            <a:pPr marL="400050" lvl="1" indent="0">
              <a:lnSpc>
                <a:spcPct val="90000"/>
              </a:lnSpc>
              <a:buNone/>
            </a:pPr>
            <a:endParaRPr lang="en-US" sz="2000" dirty="0" smtClean="0"/>
          </a:p>
          <a:p>
            <a:pPr marL="400050" lvl="1" indent="0">
              <a:lnSpc>
                <a:spcPct val="90000"/>
              </a:lnSpc>
              <a:buNone/>
            </a:pPr>
            <a:r>
              <a:rPr lang="en-US" sz="2000" dirty="0" smtClean="0"/>
              <a:t>2. Writing selective rules that perform “manual” checks for users’ authority limits and reject or require approval</a:t>
            </a:r>
          </a:p>
          <a:p>
            <a:pPr marL="400050" lvl="1" indent="0">
              <a:lnSpc>
                <a:spcPct val="90000"/>
              </a:lnSpc>
              <a:buNone/>
            </a:pPr>
            <a:r>
              <a:rPr lang="en-US" sz="2000" dirty="0" smtClean="0"/>
              <a:t>3. Writing default rules that perform checking against limits for all other transactions </a:t>
            </a:r>
          </a:p>
          <a:p>
            <a:pPr>
              <a:lnSpc>
                <a:spcPct val="90000"/>
              </a:lnSpc>
              <a:buFont typeface="Arial" charset="0"/>
              <a:buChar char="•"/>
            </a:pPr>
            <a:endParaRPr lang="en-US" sz="2000" dirty="0" smtClean="0"/>
          </a:p>
        </p:txBody>
      </p:sp>
      <p:sp>
        <p:nvSpPr>
          <p:cNvPr id="34820" name="AutoShape 7" descr="436591718@05082008-1E0A"/>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1" name="AutoShape 9" descr="436591718@05082008-1E0A"/>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6146" name="Picture 2" descr="C:\Users\trhoades\AppData\Local\Temp\SNAGHTML9aca5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22" y="1896140"/>
            <a:ext cx="7294830" cy="847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769" y="40746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2169" y="42270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4569" y="43794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Manual evaluation of authority limits example</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557" y="1127051"/>
            <a:ext cx="6669824" cy="530022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952" y="849387"/>
            <a:ext cx="4589623" cy="2776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approval basics</a:t>
            </a:r>
          </a:p>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t>Approval routing rules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Approval routing </a:t>
            </a:r>
            <a:r>
              <a:rPr lang="en-US" dirty="0" err="1" smtClean="0"/>
              <a:t>ruleset</a:t>
            </a:r>
            <a:r>
              <a:rPr lang="en-US" dirty="0" smtClean="0"/>
              <a:t> category</a:t>
            </a:r>
          </a:p>
        </p:txBody>
      </p:sp>
      <p:sp>
        <p:nvSpPr>
          <p:cNvPr id="37891" name="Rectangle 3"/>
          <p:cNvSpPr>
            <a:spLocks noGrp="1" noChangeArrowheads="1"/>
          </p:cNvSpPr>
          <p:nvPr>
            <p:ph idx="1"/>
          </p:nvPr>
        </p:nvSpPr>
        <p:spPr>
          <a:xfrm>
            <a:off x="5337543" y="1255713"/>
            <a:ext cx="3633419" cy="5114925"/>
          </a:xfrm>
        </p:spPr>
        <p:txBody>
          <a:bodyPr/>
          <a:lstStyle/>
          <a:p>
            <a:pPr>
              <a:buFont typeface="Arial" charset="0"/>
              <a:buChar char="•"/>
            </a:pPr>
            <a:r>
              <a:rPr lang="en-US" dirty="0" smtClean="0"/>
              <a:t>Approval routing akin to assignment for approval activities</a:t>
            </a:r>
          </a:p>
          <a:p>
            <a:pPr>
              <a:buFont typeface="Arial" charset="0"/>
              <a:buChar char="•"/>
            </a:pPr>
            <a:r>
              <a:rPr lang="en-US" dirty="0" smtClean="0"/>
              <a:t>One set of rules for transaction set approval routing, and one for bulk invoice approval routing</a:t>
            </a:r>
          </a:p>
          <a:p>
            <a:pPr>
              <a:buFont typeface="Arial" charset="0"/>
              <a:buChar char="•"/>
            </a:pPr>
            <a:r>
              <a:rPr lang="en-US" dirty="0" smtClean="0"/>
              <a:t>Typically, all (relevant) rules are not executed</a:t>
            </a:r>
          </a:p>
          <a:p>
            <a:pPr lvl="1"/>
            <a:r>
              <a:rPr lang="en-US" dirty="0" smtClean="0"/>
              <a:t>As soon as one rule makes assignment, execution exits out of rule set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11" y="1054285"/>
            <a:ext cx="4423785" cy="1454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03" y="3034047"/>
            <a:ext cx="2945291" cy="8255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11" y="4382274"/>
            <a:ext cx="4211103" cy="1454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Line 7"/>
          <p:cNvSpPr>
            <a:spLocks noChangeShapeType="1"/>
          </p:cNvSpPr>
          <p:nvPr/>
        </p:nvSpPr>
        <p:spPr bwMode="auto">
          <a:xfrm>
            <a:off x="2286000" y="3859621"/>
            <a:ext cx="116958" cy="52265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7"/>
          <p:cNvSpPr>
            <a:spLocks noChangeShapeType="1"/>
          </p:cNvSpPr>
          <p:nvPr/>
        </p:nvSpPr>
        <p:spPr bwMode="auto">
          <a:xfrm flipV="1">
            <a:off x="1998920" y="2509284"/>
            <a:ext cx="287079" cy="9375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AutoShape 9"/>
          <p:cNvSpPr>
            <a:spLocks noChangeArrowheads="1"/>
          </p:cNvSpPr>
          <p:nvPr/>
        </p:nvSpPr>
        <p:spPr bwMode="auto">
          <a:xfrm flipH="1" flipV="1">
            <a:off x="839971" y="3446835"/>
            <a:ext cx="2409322" cy="16823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9"/>
          <p:cNvSpPr>
            <a:spLocks noChangeArrowheads="1"/>
          </p:cNvSpPr>
          <p:nvPr/>
        </p:nvSpPr>
        <p:spPr bwMode="auto">
          <a:xfrm flipH="1" flipV="1">
            <a:off x="839971" y="3676264"/>
            <a:ext cx="2409322" cy="16823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Approval routing methods</a:t>
            </a:r>
          </a:p>
        </p:txBody>
      </p:sp>
      <p:sp>
        <p:nvSpPr>
          <p:cNvPr id="38915" name="Rectangle 3"/>
          <p:cNvSpPr>
            <a:spLocks noGrp="1" noChangeArrowheads="1"/>
          </p:cNvSpPr>
          <p:nvPr>
            <p:ph idx="1"/>
          </p:nvPr>
        </p:nvSpPr>
        <p:spPr>
          <a:xfrm>
            <a:off x="519113" y="1339850"/>
            <a:ext cx="8624887" cy="5049838"/>
          </a:xfrm>
        </p:spPr>
        <p:txBody>
          <a:bodyPr/>
          <a:lstStyle/>
          <a:p>
            <a:pPr>
              <a:buFont typeface="Arial" charset="0"/>
              <a:buChar char="•"/>
            </a:pPr>
            <a:r>
              <a:rPr lang="en-US" dirty="0" smtClean="0"/>
              <a:t>Syntax: </a:t>
            </a:r>
            <a:r>
              <a:rPr lang="en-US" sz="2200" i="1" dirty="0" err="1" smtClean="0">
                <a:solidFill>
                  <a:srgbClr val="0033CC"/>
                </a:solidFill>
              </a:rPr>
              <a:t>transactionSet</a:t>
            </a:r>
            <a:r>
              <a:rPr lang="en-US" sz="2200" dirty="0" err="1" smtClean="0">
                <a:solidFill>
                  <a:srgbClr val="FF3300"/>
                </a:solidFill>
              </a:rPr>
              <a:t>.approveByUserSupervisor</a:t>
            </a:r>
            <a:r>
              <a:rPr lang="en-US" sz="2200" dirty="0" smtClean="0">
                <a:solidFill>
                  <a:srgbClr val="FF3300"/>
                </a:solidFill>
              </a:rPr>
              <a:t>()</a:t>
            </a:r>
          </a:p>
          <a:p>
            <a:pPr lvl="1"/>
            <a:r>
              <a:rPr lang="en-US" sz="2400" dirty="0" smtClean="0"/>
              <a:t>No parameters</a:t>
            </a:r>
          </a:p>
          <a:p>
            <a:pPr lvl="1"/>
            <a:r>
              <a:rPr lang="en-US" sz="2400" dirty="0" smtClean="0"/>
              <a:t>Assigns to group supervisor based on the user who submitted the transaction</a:t>
            </a:r>
          </a:p>
          <a:p>
            <a:pPr lvl="2"/>
            <a:r>
              <a:rPr lang="en-US" dirty="0" smtClean="0"/>
              <a:t>If submitting user is in multiple groups, goes to the supervisor of the owning group</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55" y="4089881"/>
            <a:ext cx="8325115" cy="801096"/>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Approval routing methods </a:t>
            </a:r>
            <a:r>
              <a:rPr lang="en-US" sz="2000" smtClean="0"/>
              <a:t>(Continued)</a:t>
            </a:r>
            <a:endParaRPr lang="en-US" smtClean="0"/>
          </a:p>
        </p:txBody>
      </p:sp>
      <p:sp>
        <p:nvSpPr>
          <p:cNvPr id="39939" name="Rectangle 3"/>
          <p:cNvSpPr>
            <a:spLocks noGrp="1" noChangeArrowheads="1"/>
          </p:cNvSpPr>
          <p:nvPr>
            <p:ph idx="1"/>
          </p:nvPr>
        </p:nvSpPr>
        <p:spPr>
          <a:xfrm>
            <a:off x="519113" y="539750"/>
            <a:ext cx="8624887" cy="5861050"/>
          </a:xfrm>
        </p:spPr>
        <p:txBody>
          <a:bodyPr/>
          <a:lstStyle/>
          <a:p>
            <a:pPr>
              <a:buFont typeface="Arial" charset="0"/>
              <a:buChar char="•"/>
            </a:pPr>
            <a:r>
              <a:rPr lang="en-US" dirty="0" smtClean="0"/>
              <a:t>Syntax: </a:t>
            </a:r>
            <a:r>
              <a:rPr lang="en-US" sz="2200" i="1" dirty="0" err="1" smtClean="0">
                <a:solidFill>
                  <a:srgbClr val="0033CC"/>
                </a:solidFill>
              </a:rPr>
              <a:t>transactionSet</a:t>
            </a:r>
            <a:r>
              <a:rPr lang="en-US" sz="2200" dirty="0" err="1" smtClean="0">
                <a:solidFill>
                  <a:srgbClr val="FF3300"/>
                </a:solidFill>
              </a:rPr>
              <a:t>.approveByGroupSupervisor</a:t>
            </a:r>
            <a:r>
              <a:rPr lang="en-US" sz="2200" dirty="0" smtClean="0">
                <a:solidFill>
                  <a:srgbClr val="FF3300"/>
                </a:solidFill>
              </a:rPr>
              <a:t>()</a:t>
            </a:r>
          </a:p>
          <a:p>
            <a:pPr lvl="1"/>
            <a:r>
              <a:rPr lang="en-US" sz="2400" dirty="0" smtClean="0"/>
              <a:t>No parameters; routed to supervisor of owning group</a:t>
            </a:r>
          </a:p>
          <a:p>
            <a:pPr lvl="1"/>
            <a:r>
              <a:rPr lang="en-US" sz="2400" dirty="0" smtClean="0"/>
              <a:t>Returns false if user needing approval is group supervisor</a:t>
            </a:r>
          </a:p>
          <a:p>
            <a:pPr marL="400050" lvl="1" indent="0">
              <a:buNone/>
            </a:pPr>
            <a:endParaRPr lang="en-US" sz="2400" dirty="0"/>
          </a:p>
          <a:p>
            <a:pPr marL="400050" lvl="1" indent="0">
              <a:buNone/>
            </a:pPr>
            <a:endParaRPr lang="en-US" sz="2400" dirty="0" smtClean="0"/>
          </a:p>
          <a:p>
            <a:pPr>
              <a:buFont typeface="Arial" charset="0"/>
              <a:buChar char="•"/>
            </a:pPr>
            <a:r>
              <a:rPr lang="en-US" dirty="0" smtClean="0"/>
              <a:t>Syntax: </a:t>
            </a:r>
            <a:r>
              <a:rPr lang="en-US" sz="2200" i="1" dirty="0" err="1" smtClean="0">
                <a:solidFill>
                  <a:srgbClr val="0033CC"/>
                </a:solidFill>
              </a:rPr>
              <a:t>transactionSet</a:t>
            </a:r>
            <a:r>
              <a:rPr lang="en-US" sz="2200" dirty="0" err="1" smtClean="0">
                <a:solidFill>
                  <a:srgbClr val="FF3300"/>
                </a:solidFill>
              </a:rPr>
              <a:t>.setApprovingUser</a:t>
            </a:r>
            <a:r>
              <a:rPr lang="en-US" sz="2200" dirty="0" smtClean="0">
                <a:solidFill>
                  <a:srgbClr val="FF3300"/>
                </a:solidFill>
              </a:rPr>
              <a:t>(</a:t>
            </a:r>
            <a:r>
              <a:rPr lang="en-US" sz="2200" i="1" dirty="0" smtClean="0">
                <a:solidFill>
                  <a:srgbClr val="0033CC"/>
                </a:solidFill>
              </a:rPr>
              <a:t>user</a:t>
            </a:r>
            <a:r>
              <a:rPr lang="en-US" sz="2200" dirty="0" smtClean="0">
                <a:solidFill>
                  <a:srgbClr val="FF3300"/>
                </a:solidFill>
              </a:rPr>
              <a:t>, </a:t>
            </a:r>
            <a:r>
              <a:rPr lang="en-US" sz="2200" i="1" dirty="0" smtClean="0">
                <a:solidFill>
                  <a:srgbClr val="0033CC"/>
                </a:solidFill>
              </a:rPr>
              <a:t>group</a:t>
            </a:r>
            <a:r>
              <a:rPr lang="en-US" sz="2200" dirty="0" smtClean="0">
                <a:solidFill>
                  <a:srgbClr val="FF3300"/>
                </a:solidFill>
              </a:rPr>
              <a:t>)</a:t>
            </a:r>
          </a:p>
          <a:p>
            <a:pPr lvl="1"/>
            <a:r>
              <a:rPr lang="en-US" sz="2400" dirty="0" smtClean="0"/>
              <a:t>Routed to specified user and specified group</a:t>
            </a:r>
          </a:p>
          <a:p>
            <a:pPr lvl="1"/>
            <a:r>
              <a:rPr lang="en-US" sz="2400" dirty="0" smtClean="0"/>
              <a:t>Use Queries and/or </a:t>
            </a:r>
            <a:r>
              <a:rPr lang="en-US" sz="2400" dirty="0" err="1" smtClean="0"/>
              <a:t>findUserByUserName</a:t>
            </a:r>
            <a:r>
              <a:rPr lang="en-US" sz="2400" dirty="0" smtClean="0"/>
              <a:t>() to retrieve users and groups</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4433888"/>
            <a:ext cx="7740688" cy="1738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1947863"/>
            <a:ext cx="8005067" cy="528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smtClean="0"/>
              <a:t>Exiting out of approval routing rules</a:t>
            </a:r>
          </a:p>
        </p:txBody>
      </p:sp>
      <p:sp>
        <p:nvSpPr>
          <p:cNvPr id="40965" name="Rectangle 3"/>
          <p:cNvSpPr>
            <a:spLocks noGrp="1" noChangeArrowheads="1"/>
          </p:cNvSpPr>
          <p:nvPr>
            <p:ph idx="1"/>
          </p:nvPr>
        </p:nvSpPr>
        <p:spPr>
          <a:xfrm>
            <a:off x="519113" y="677910"/>
            <a:ext cx="8318500" cy="5486400"/>
          </a:xfrm>
        </p:spPr>
        <p:txBody>
          <a:bodyPr/>
          <a:lstStyle/>
          <a:p>
            <a:pPr>
              <a:buFont typeface="Arial" charset="0"/>
              <a:buChar char="•"/>
            </a:pPr>
            <a:r>
              <a:rPr lang="en-US" dirty="0" smtClean="0"/>
              <a:t>Once object is successfully assigned, you typically want no other rules to be executed</a:t>
            </a:r>
          </a:p>
          <a:p>
            <a:pPr lvl="1"/>
            <a:r>
              <a:rPr lang="en-US" dirty="0" smtClean="0"/>
              <a:t>Approval routing methods are </a:t>
            </a:r>
            <a:r>
              <a:rPr lang="en-US" dirty="0" err="1" smtClean="0"/>
              <a:t>boolean</a:t>
            </a:r>
            <a:r>
              <a:rPr lang="en-US" dirty="0" smtClean="0"/>
              <a:t> – return true if the assignment was successful</a:t>
            </a:r>
          </a:p>
          <a:p>
            <a:pPr lvl="1"/>
            <a:r>
              <a:rPr lang="en-US" dirty="0" smtClean="0"/>
              <a:t>Otherwise, fall through to a default assignment rule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18" y="2581766"/>
            <a:ext cx="7414841" cy="39451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1"/>
          <p:cNvSpPr>
            <a:spLocks noChangeArrowheads="1"/>
          </p:cNvSpPr>
          <p:nvPr/>
        </p:nvSpPr>
        <p:spPr bwMode="auto">
          <a:xfrm>
            <a:off x="1025525" y="29225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71" name="AutoShape 22"/>
          <p:cNvSpPr>
            <a:spLocks noChangeArrowheads="1"/>
          </p:cNvSpPr>
          <p:nvPr/>
        </p:nvSpPr>
        <p:spPr bwMode="auto">
          <a:xfrm>
            <a:off x="1027113" y="3611563"/>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72" name="AutoShape 2"/>
          <p:cNvSpPr>
            <a:spLocks noChangeArrowheads="1"/>
          </p:cNvSpPr>
          <p:nvPr/>
        </p:nvSpPr>
        <p:spPr bwMode="auto">
          <a:xfrm>
            <a:off x="5884863" y="29225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7173" name="Text Box 3"/>
          <p:cNvSpPr txBox="1">
            <a:spLocks noChangeArrowheads="1"/>
          </p:cNvSpPr>
          <p:nvPr/>
        </p:nvSpPr>
        <p:spPr bwMode="auto">
          <a:xfrm>
            <a:off x="5891213"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Approval</a:t>
            </a:r>
          </a:p>
        </p:txBody>
      </p:sp>
      <p:sp>
        <p:nvSpPr>
          <p:cNvPr id="7174" name="AutoShape 4"/>
          <p:cNvSpPr>
            <a:spLocks noChangeArrowheads="1"/>
          </p:cNvSpPr>
          <p:nvPr/>
        </p:nvSpPr>
        <p:spPr bwMode="auto">
          <a:xfrm>
            <a:off x="5884863" y="3609975"/>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7175" name="Text Box 5"/>
          <p:cNvSpPr txBox="1">
            <a:spLocks noChangeArrowheads="1"/>
          </p:cNvSpPr>
          <p:nvPr/>
        </p:nvSpPr>
        <p:spPr bwMode="auto">
          <a:xfrm>
            <a:off x="5891213" y="3700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7176" name="Rectangle 6"/>
          <p:cNvSpPr>
            <a:spLocks noGrp="1" noChangeArrowheads="1"/>
          </p:cNvSpPr>
          <p:nvPr>
            <p:ph type="title"/>
          </p:nvPr>
        </p:nvSpPr>
        <p:spPr/>
        <p:txBody>
          <a:bodyPr/>
          <a:lstStyle/>
          <a:p>
            <a:pPr eaLnBrk="1" hangingPunct="1"/>
            <a:r>
              <a:rPr lang="en-US" smtClean="0"/>
              <a:t>Review: Transaction rules</a:t>
            </a:r>
          </a:p>
        </p:txBody>
      </p:sp>
      <p:sp>
        <p:nvSpPr>
          <p:cNvPr id="7177" name="Rectangle 7"/>
          <p:cNvSpPr>
            <a:spLocks noGrp="1" noChangeArrowheads="1"/>
          </p:cNvSpPr>
          <p:nvPr>
            <p:ph idx="1"/>
          </p:nvPr>
        </p:nvSpPr>
        <p:spPr>
          <a:xfrm>
            <a:off x="561975" y="4645025"/>
            <a:ext cx="8318500" cy="1725613"/>
          </a:xfrm>
        </p:spPr>
        <p:txBody>
          <a:bodyPr/>
          <a:lstStyle/>
          <a:p>
            <a:pPr>
              <a:buFont typeface="Arial" charset="0"/>
              <a:buChar char="•"/>
            </a:pPr>
            <a:r>
              <a:rPr lang="en-US" smtClean="0"/>
              <a:t>Approval rules determine if transactions (and/or checks) require approval</a:t>
            </a:r>
          </a:p>
          <a:p>
            <a:pPr>
              <a:buFont typeface="Arial" charset="0"/>
              <a:buChar char="•"/>
            </a:pPr>
            <a:r>
              <a:rPr lang="en-US" smtClean="0"/>
              <a:t>If approval is needed, approval routing rules route approval activity to person whose approval is needed</a:t>
            </a:r>
          </a:p>
        </p:txBody>
      </p:sp>
      <p:sp>
        <p:nvSpPr>
          <p:cNvPr id="7178" name="Text Box 9"/>
          <p:cNvSpPr txBox="1">
            <a:spLocks noChangeArrowheads="1"/>
          </p:cNvSpPr>
          <p:nvPr/>
        </p:nvSpPr>
        <p:spPr bwMode="auto">
          <a:xfrm>
            <a:off x="1031875"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7179" name="Text Box 11"/>
          <p:cNvSpPr txBox="1">
            <a:spLocks noChangeArrowheads="1"/>
          </p:cNvSpPr>
          <p:nvPr/>
        </p:nvSpPr>
        <p:spPr bwMode="auto">
          <a:xfrm>
            <a:off x="1031875" y="36988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7180" name="Rectangle 12"/>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1" name="Line 13"/>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2" name="AutoShape 14"/>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83" name="AutoShape 15"/>
          <p:cNvSpPr>
            <a:spLocks noChangeArrowheads="1"/>
          </p:cNvSpPr>
          <p:nvPr/>
        </p:nvSpPr>
        <p:spPr bwMode="auto">
          <a:xfrm>
            <a:off x="3568700" y="29225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84" name="Text Box 16"/>
          <p:cNvSpPr txBox="1">
            <a:spLocks noChangeArrowheads="1"/>
          </p:cNvSpPr>
          <p:nvPr/>
        </p:nvSpPr>
        <p:spPr bwMode="auto">
          <a:xfrm>
            <a:off x="3575050"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7185" name="AutoShape 17"/>
          <p:cNvSpPr>
            <a:spLocks noChangeArrowheads="1"/>
          </p:cNvSpPr>
          <p:nvPr/>
        </p:nvSpPr>
        <p:spPr bwMode="auto">
          <a:xfrm>
            <a:off x="3567113" y="3609975"/>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86" name="Text Box 18"/>
          <p:cNvSpPr txBox="1">
            <a:spLocks noChangeArrowheads="1"/>
          </p:cNvSpPr>
          <p:nvPr/>
        </p:nvSpPr>
        <p:spPr bwMode="auto">
          <a:xfrm>
            <a:off x="3573463" y="3700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7187" name="Text Box 19"/>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7188" name="Text Box 20"/>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smtClean="0"/>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how transactions are approved</a:t>
            </a:r>
          </a:p>
          <a:p>
            <a:pPr lvl="1" eaLnBrk="1" hangingPunct="1"/>
            <a:r>
              <a:rPr lang="en-US" smtClean="0"/>
              <a:t>Describe how authority limits are used to check if approval is required</a:t>
            </a:r>
          </a:p>
          <a:p>
            <a:pPr lvl="1" eaLnBrk="1" hangingPunct="1"/>
            <a:r>
              <a:rPr lang="en-US" smtClean="0"/>
              <a:t>Write transaction approval rules that check if approval is required</a:t>
            </a:r>
          </a:p>
          <a:p>
            <a:pPr lvl="1" eaLnBrk="1" hangingPunct="1"/>
            <a:r>
              <a:rPr lang="en-US" smtClean="0"/>
              <a:t>Write approval routing rules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smtClean="0"/>
              <a:t>Review questions</a:t>
            </a:r>
          </a:p>
        </p:txBody>
      </p:sp>
      <p:sp>
        <p:nvSpPr>
          <p:cNvPr id="43011" name="Rectangle 45"/>
          <p:cNvSpPr>
            <a:spLocks noGrp="1" noChangeArrowheads="1"/>
          </p:cNvSpPr>
          <p:nvPr>
            <p:ph idx="1"/>
          </p:nvPr>
        </p:nvSpPr>
        <p:spPr/>
        <p:txBody>
          <a:bodyPr/>
          <a:lstStyle/>
          <a:p>
            <a:pPr marL="457200" indent="-457200">
              <a:buFont typeface="Webdings" pitchFamily="18" charset="2"/>
              <a:buNone/>
            </a:pPr>
            <a:r>
              <a:rPr lang="en-US" smtClean="0"/>
              <a:t>	For each of the following, identify the set or sets of transaction rules being described.</a:t>
            </a:r>
          </a:p>
          <a:p>
            <a:pPr marL="933450" lvl="1" indent="-419100">
              <a:buFont typeface="Webdings" pitchFamily="18" charset="2"/>
              <a:buNone/>
            </a:pPr>
            <a:r>
              <a:rPr lang="en-US" smtClean="0">
                <a:solidFill>
                  <a:srgbClr val="0033CC"/>
                </a:solidFill>
              </a:rPr>
              <a:t>Pre-setup/post-setup rules</a:t>
            </a:r>
          </a:p>
          <a:p>
            <a:pPr marL="933450" lvl="1" indent="-419100">
              <a:buFont typeface="Webdings" pitchFamily="18" charset="2"/>
              <a:buNone/>
            </a:pPr>
            <a:r>
              <a:rPr lang="en-US" smtClean="0">
                <a:solidFill>
                  <a:srgbClr val="0033CC"/>
                </a:solidFill>
              </a:rPr>
              <a:t>Pre-update rules</a:t>
            </a:r>
          </a:p>
          <a:p>
            <a:pPr marL="933450" lvl="1" indent="-419100">
              <a:buFont typeface="Webdings" pitchFamily="18" charset="2"/>
              <a:buNone/>
            </a:pPr>
            <a:r>
              <a:rPr lang="en-US" smtClean="0">
                <a:solidFill>
                  <a:srgbClr val="0033CC"/>
                </a:solidFill>
              </a:rPr>
              <a:t>Validation rules</a:t>
            </a:r>
            <a:br>
              <a:rPr lang="en-US" smtClean="0">
                <a:solidFill>
                  <a:srgbClr val="0033CC"/>
                </a:solidFill>
              </a:rPr>
            </a:br>
            <a:endParaRPr lang="en-US" smtClean="0">
              <a:solidFill>
                <a:srgbClr val="0033CC"/>
              </a:solidFill>
            </a:endParaRPr>
          </a:p>
          <a:p>
            <a:pPr marL="933450" lvl="1" indent="-419100">
              <a:buSzTx/>
              <a:buFont typeface="Webdings" pitchFamily="18" charset="2"/>
              <a:buAutoNum type="arabicPeriod"/>
            </a:pPr>
            <a:r>
              <a:rPr lang="en-US" smtClean="0"/>
              <a:t>They are run when a transaction is created.</a:t>
            </a:r>
          </a:p>
          <a:p>
            <a:pPr marL="933450" lvl="1" indent="-419100">
              <a:buSzTx/>
              <a:buFont typeface="Webdings" pitchFamily="18" charset="2"/>
              <a:buAutoNum type="arabicPeriod"/>
            </a:pPr>
            <a:r>
              <a:rPr lang="en-US" smtClean="0"/>
              <a:t>They are run when a payment is modified.</a:t>
            </a:r>
          </a:p>
          <a:p>
            <a:pPr marL="933450" lvl="1" indent="-419100">
              <a:buSzTx/>
              <a:buFont typeface="Webdings" pitchFamily="18" charset="2"/>
              <a:buAutoNum type="arabicPeriod"/>
            </a:pPr>
            <a:r>
              <a:rPr lang="en-US" smtClean="0"/>
              <a:t>They use the reject() method.</a:t>
            </a:r>
          </a:p>
          <a:p>
            <a:pPr marL="933450" lvl="1" indent="-419100">
              <a:buSzTx/>
              <a:buFont typeface="Webdings" pitchFamily="18" charset="2"/>
              <a:buAutoNum type="arabicPeriod"/>
            </a:pPr>
            <a:r>
              <a:rPr lang="en-US" smtClean="0"/>
              <a:t>They use a method which creates a special type of activity.</a:t>
            </a:r>
          </a:p>
          <a:p>
            <a:pPr marL="933450" lvl="1" indent="-419100">
              <a:buSzTx/>
              <a:buFont typeface="Webdings" pitchFamily="18" charset="2"/>
              <a:buAutoNum type="arabicPeriod"/>
            </a:pPr>
            <a:r>
              <a:rPr lang="en-US" smtClean="0"/>
              <a:t>They have TransactionSet as the root entity.</a:t>
            </a:r>
          </a:p>
          <a:p>
            <a:pPr marL="933450" lvl="1" indent="-419100">
              <a:buSzTx/>
              <a:buFont typeface="Webdings" pitchFamily="18" charset="2"/>
              <a:buAutoNum type="arabicPeriod"/>
            </a:pPr>
            <a:r>
              <a:rPr lang="en-US" smtClean="0"/>
              <a:t>They perform a function similar to authority limits.</a:t>
            </a:r>
          </a:p>
          <a:p>
            <a:pPr marL="933450" lvl="1" indent="-419100">
              <a:buSzTx/>
              <a:buFont typeface="Webdings" pitchFamily="18" charset="2"/>
              <a:buAutoNum type="arabicPeriod"/>
            </a:pPr>
            <a:r>
              <a:rPr lang="en-US" smtClean="0"/>
              <a:t>They typically include the line "actions.exit()".</a:t>
            </a:r>
          </a:p>
        </p:txBody>
      </p:sp>
      <p:sp>
        <p:nvSpPr>
          <p:cNvPr id="43012" name="Rectangle 50"/>
          <p:cNvSpPr>
            <a:spLocks noChangeArrowheads="1"/>
          </p:cNvSpPr>
          <p:nvPr/>
        </p:nvSpPr>
        <p:spPr bwMode="auto">
          <a:xfrm>
            <a:off x="4565650" y="2009775"/>
            <a:ext cx="42195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933450" lvl="1" indent="-419100" algn="l" eaLnBrk="0" hangingPunct="0">
              <a:spcBef>
                <a:spcPct val="20000"/>
              </a:spcBef>
              <a:spcAft>
                <a:spcPct val="0"/>
              </a:spcAft>
              <a:buClr>
                <a:srgbClr val="0146AD"/>
              </a:buClr>
              <a:buSzPct val="90000"/>
              <a:buFont typeface="Webdings" pitchFamily="18" charset="2"/>
              <a:buNone/>
            </a:pPr>
            <a:r>
              <a:rPr lang="en-US" sz="2200" b="0">
                <a:solidFill>
                  <a:srgbClr val="0033CC"/>
                </a:solidFill>
              </a:rPr>
              <a:t>Approval rules</a:t>
            </a:r>
          </a:p>
          <a:p>
            <a:pPr marL="933450" lvl="1" indent="-419100" algn="l" eaLnBrk="0" hangingPunct="0">
              <a:spcBef>
                <a:spcPct val="20000"/>
              </a:spcBef>
              <a:spcAft>
                <a:spcPct val="0"/>
              </a:spcAft>
              <a:buClr>
                <a:srgbClr val="0146AD"/>
              </a:buClr>
              <a:buSzPct val="90000"/>
              <a:buFont typeface="Webdings" pitchFamily="18" charset="2"/>
              <a:buNone/>
            </a:pPr>
            <a:r>
              <a:rPr lang="en-US" sz="2200" b="0">
                <a:solidFill>
                  <a:srgbClr val="0033CC"/>
                </a:solidFill>
              </a:rPr>
              <a:t>Approval routing rules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148956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TransactionSet approval process</a:t>
            </a:r>
          </a:p>
        </p:txBody>
      </p:sp>
      <p:sp>
        <p:nvSpPr>
          <p:cNvPr id="8195" name="Rectangle 31"/>
          <p:cNvSpPr>
            <a:spLocks noGrp="1" noChangeArrowheads="1"/>
          </p:cNvSpPr>
          <p:nvPr>
            <p:ph idx="1"/>
          </p:nvPr>
        </p:nvSpPr>
        <p:spPr>
          <a:xfrm>
            <a:off x="4330700" y="3963988"/>
            <a:ext cx="4497388" cy="1755775"/>
          </a:xfrm>
        </p:spPr>
        <p:txBody>
          <a:bodyPr/>
          <a:lstStyle/>
          <a:p>
            <a:pPr>
              <a:buFont typeface="Arial" charset="0"/>
              <a:buChar char="•"/>
            </a:pPr>
            <a:r>
              <a:rPr lang="en-US" smtClean="0"/>
              <a:t>Approval process initiated whenever transaction is created or changed</a:t>
            </a:r>
          </a:p>
        </p:txBody>
      </p:sp>
      <p:grpSp>
        <p:nvGrpSpPr>
          <p:cNvPr id="8196" name="Group 15"/>
          <p:cNvGrpSpPr>
            <a:grpSpLocks/>
          </p:cNvGrpSpPr>
          <p:nvPr/>
        </p:nvGrpSpPr>
        <p:grpSpPr bwMode="auto">
          <a:xfrm>
            <a:off x="561975" y="1739900"/>
            <a:ext cx="914400" cy="755650"/>
            <a:chOff x="504" y="926"/>
            <a:chExt cx="1008" cy="833"/>
          </a:xfrm>
        </p:grpSpPr>
        <p:sp>
          <p:nvSpPr>
            <p:cNvPr id="8232" name="AutoShape 6"/>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3" name="AutoShape 7"/>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4" name="AutoShape 8"/>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5" name="AutoShape 9"/>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8197" name="Rectangle 12"/>
          <p:cNvSpPr>
            <a:spLocks noChangeArrowheads="1"/>
          </p:cNvSpPr>
          <p:nvPr/>
        </p:nvSpPr>
        <p:spPr bwMode="auto">
          <a:xfrm>
            <a:off x="1965325" y="3416300"/>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8198" name="Group 19"/>
          <p:cNvGrpSpPr>
            <a:grpSpLocks/>
          </p:cNvGrpSpPr>
          <p:nvPr/>
        </p:nvGrpSpPr>
        <p:grpSpPr bwMode="auto">
          <a:xfrm>
            <a:off x="4551363" y="1585913"/>
            <a:ext cx="1943100" cy="1093787"/>
            <a:chOff x="3027" y="1008"/>
            <a:chExt cx="1224" cy="689"/>
          </a:xfrm>
        </p:grpSpPr>
        <p:sp>
          <p:nvSpPr>
            <p:cNvPr id="8230" name="Text Box 13"/>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8231" name="Rectangle 14"/>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199" name="Group 18"/>
          <p:cNvGrpSpPr>
            <a:grpSpLocks/>
          </p:cNvGrpSpPr>
          <p:nvPr/>
        </p:nvGrpSpPr>
        <p:grpSpPr bwMode="auto">
          <a:xfrm>
            <a:off x="6915150" y="1585913"/>
            <a:ext cx="1943100" cy="1093787"/>
            <a:chOff x="3277" y="2431"/>
            <a:chExt cx="1224" cy="689"/>
          </a:xfrm>
        </p:grpSpPr>
        <p:sp>
          <p:nvSpPr>
            <p:cNvPr id="8228" name="Text Box 16"/>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8229" name="Rectangle 17"/>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200" name="Group 23"/>
          <p:cNvGrpSpPr>
            <a:grpSpLocks/>
          </p:cNvGrpSpPr>
          <p:nvPr/>
        </p:nvGrpSpPr>
        <p:grpSpPr bwMode="auto">
          <a:xfrm>
            <a:off x="1965325" y="1585913"/>
            <a:ext cx="1943100" cy="1093787"/>
            <a:chOff x="3343" y="2811"/>
            <a:chExt cx="1224" cy="689"/>
          </a:xfrm>
        </p:grpSpPr>
        <p:sp>
          <p:nvSpPr>
            <p:cNvPr id="8226" name="Text Box 21"/>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8227" name="Rectangle 22"/>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8201" name="Text Box 25"/>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8202" name="Line 26"/>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3" name="Line 27"/>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4" name="Text Box 28"/>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8205" name="Line 29"/>
          <p:cNvSpPr>
            <a:spLocks noChangeShapeType="1"/>
          </p:cNvSpPr>
          <p:nvPr/>
        </p:nvSpPr>
        <p:spPr bwMode="auto">
          <a:xfrm>
            <a:off x="6489700" y="21399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0"/>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Text Box 32"/>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8208" name="Text Box 52"/>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8209" name="Group 53"/>
          <p:cNvGrpSpPr>
            <a:grpSpLocks/>
          </p:cNvGrpSpPr>
          <p:nvPr/>
        </p:nvGrpSpPr>
        <p:grpSpPr bwMode="auto">
          <a:xfrm>
            <a:off x="200025" y="936625"/>
            <a:ext cx="1541463" cy="639763"/>
            <a:chOff x="122" y="1348"/>
            <a:chExt cx="971" cy="403"/>
          </a:xfrm>
        </p:grpSpPr>
        <p:sp>
          <p:nvSpPr>
            <p:cNvPr id="8211" name="Text Box 54"/>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8212" name="Group 55"/>
            <p:cNvGrpSpPr>
              <a:grpSpLocks/>
            </p:cNvGrpSpPr>
            <p:nvPr/>
          </p:nvGrpSpPr>
          <p:grpSpPr bwMode="auto">
            <a:xfrm>
              <a:off x="703" y="1482"/>
              <a:ext cx="390" cy="269"/>
              <a:chOff x="2984" y="3331"/>
              <a:chExt cx="845" cy="569"/>
            </a:xfrm>
          </p:grpSpPr>
          <p:sp>
            <p:nvSpPr>
              <p:cNvPr id="8213" name="AutoShape 5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14" name="Group 57"/>
              <p:cNvGrpSpPr>
                <a:grpSpLocks/>
              </p:cNvGrpSpPr>
              <p:nvPr/>
            </p:nvGrpSpPr>
            <p:grpSpPr bwMode="auto">
              <a:xfrm>
                <a:off x="3386" y="3487"/>
                <a:ext cx="443" cy="398"/>
                <a:chOff x="4838" y="2218"/>
                <a:chExt cx="395" cy="355"/>
              </a:xfrm>
            </p:grpSpPr>
            <p:sp>
              <p:nvSpPr>
                <p:cNvPr id="8215" name="Freeform 58"/>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Freeform 59"/>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60"/>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61"/>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Freeform 62"/>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63"/>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64"/>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Rectangle 6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3" name="Rectangle 6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4" name="Freeform 67"/>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Rectangle 6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8210" name="Line 69"/>
          <p:cNvSpPr>
            <a:spLocks noChangeShapeType="1"/>
          </p:cNvSpPr>
          <p:nvPr/>
        </p:nvSpPr>
        <p:spPr bwMode="auto">
          <a:xfrm>
            <a:off x="806450" y="1377950"/>
            <a:ext cx="0" cy="3540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Transaction approval</a:t>
            </a:r>
          </a:p>
        </p:txBody>
      </p:sp>
      <p:sp>
        <p:nvSpPr>
          <p:cNvPr id="9219" name="Rectangle 25"/>
          <p:cNvSpPr>
            <a:spLocks noGrp="1" noChangeArrowheads="1"/>
          </p:cNvSpPr>
          <p:nvPr>
            <p:ph idx="1"/>
          </p:nvPr>
        </p:nvSpPr>
        <p:spPr>
          <a:xfrm>
            <a:off x="4138613" y="1190625"/>
            <a:ext cx="4645025" cy="4386263"/>
          </a:xfrm>
        </p:spPr>
        <p:txBody>
          <a:bodyPr/>
          <a:lstStyle/>
          <a:p>
            <a:pPr>
              <a:buFont typeface="Arial" charset="0"/>
              <a:buChar char="•"/>
            </a:pPr>
            <a:r>
              <a:rPr lang="en-US" dirty="0" smtClean="0"/>
              <a:t>Transaction is always submitted by a user who may or may not have configured authority limits</a:t>
            </a:r>
          </a:p>
          <a:p>
            <a:pPr>
              <a:buFont typeface="Arial" charset="0"/>
              <a:buChar char="•"/>
            </a:pPr>
            <a:r>
              <a:rPr lang="en-US" dirty="0" smtClean="0"/>
              <a:t>Each transaction in the set may be tested against some authority limit or business rule</a:t>
            </a:r>
          </a:p>
          <a:p>
            <a:pPr>
              <a:buFont typeface="Arial" charset="0"/>
              <a:buChar char="•"/>
            </a:pPr>
            <a:r>
              <a:rPr lang="en-US" dirty="0" smtClean="0"/>
              <a:t>Approval always occurs at the </a:t>
            </a:r>
            <a:r>
              <a:rPr lang="en-US" dirty="0" err="1" smtClean="0"/>
              <a:t>TransactionSet</a:t>
            </a:r>
            <a:r>
              <a:rPr lang="en-US" dirty="0" smtClean="0"/>
              <a:t> level</a:t>
            </a:r>
          </a:p>
          <a:p>
            <a:pPr lvl="1"/>
            <a:r>
              <a:rPr lang="en-US" dirty="0" smtClean="0"/>
              <a:t>Either all transactions in set are approved or none are approved</a:t>
            </a:r>
          </a:p>
        </p:txBody>
      </p:sp>
      <p:sp>
        <p:nvSpPr>
          <p:cNvPr id="9220" name="AutoShape 4"/>
          <p:cNvSpPr>
            <a:spLocks noChangeArrowheads="1"/>
          </p:cNvSpPr>
          <p:nvPr/>
        </p:nvSpPr>
        <p:spPr bwMode="auto">
          <a:xfrm>
            <a:off x="1700213" y="2862263"/>
            <a:ext cx="814387"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solidFill>
                  <a:schemeClr val="bg1"/>
                </a:solidFill>
              </a:rPr>
              <a:t>txn1</a:t>
            </a:r>
          </a:p>
        </p:txBody>
      </p:sp>
      <p:sp>
        <p:nvSpPr>
          <p:cNvPr id="9221" name="AutoShape 5"/>
          <p:cNvSpPr>
            <a:spLocks noChangeArrowheads="1"/>
          </p:cNvSpPr>
          <p:nvPr/>
        </p:nvSpPr>
        <p:spPr bwMode="auto">
          <a:xfrm>
            <a:off x="1851025" y="3016250"/>
            <a:ext cx="814388"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solidFill>
                  <a:schemeClr val="bg1"/>
                </a:solidFill>
              </a:rPr>
              <a:t>txn2</a:t>
            </a:r>
          </a:p>
        </p:txBody>
      </p:sp>
      <p:sp>
        <p:nvSpPr>
          <p:cNvPr id="9222" name="AutoShape 6"/>
          <p:cNvSpPr>
            <a:spLocks noChangeArrowheads="1"/>
          </p:cNvSpPr>
          <p:nvPr/>
        </p:nvSpPr>
        <p:spPr bwMode="auto">
          <a:xfrm>
            <a:off x="2001838" y="3160713"/>
            <a:ext cx="814387"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t>txn3</a:t>
            </a:r>
          </a:p>
        </p:txBody>
      </p:sp>
      <p:sp>
        <p:nvSpPr>
          <p:cNvPr id="9223" name="AutoShape 7"/>
          <p:cNvSpPr>
            <a:spLocks noChangeArrowheads="1"/>
          </p:cNvSpPr>
          <p:nvPr/>
        </p:nvSpPr>
        <p:spPr bwMode="auto">
          <a:xfrm>
            <a:off x="1516063" y="2554288"/>
            <a:ext cx="1582737" cy="1339850"/>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4" name="Text Box 17"/>
          <p:cNvSpPr txBox="1">
            <a:spLocks noChangeArrowheads="1"/>
          </p:cNvSpPr>
          <p:nvPr/>
        </p:nvSpPr>
        <p:spPr bwMode="auto">
          <a:xfrm>
            <a:off x="1263650" y="4424363"/>
            <a:ext cx="19081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br>
              <a:rPr lang="en-US">
                <a:solidFill>
                  <a:schemeClr val="bg1"/>
                </a:solidFill>
              </a:rPr>
            </a:br>
            <a:r>
              <a:rPr lang="en-US">
                <a:solidFill>
                  <a:schemeClr val="bg1"/>
                </a:solidFill>
              </a:rPr>
              <a:t>Requires approval</a:t>
            </a:r>
          </a:p>
        </p:txBody>
      </p:sp>
      <p:sp>
        <p:nvSpPr>
          <p:cNvPr id="9225" name="Rectangle 18"/>
          <p:cNvSpPr>
            <a:spLocks noChangeArrowheads="1"/>
          </p:cNvSpPr>
          <p:nvPr/>
        </p:nvSpPr>
        <p:spPr bwMode="auto">
          <a:xfrm>
            <a:off x="1095375" y="4346575"/>
            <a:ext cx="2227263"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6" name="Line 24"/>
          <p:cNvSpPr>
            <a:spLocks noChangeShapeType="1"/>
          </p:cNvSpPr>
          <p:nvPr/>
        </p:nvSpPr>
        <p:spPr bwMode="auto">
          <a:xfrm>
            <a:off x="2055813" y="3976688"/>
            <a:ext cx="0" cy="3397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7" name="Group 55"/>
          <p:cNvGrpSpPr>
            <a:grpSpLocks/>
          </p:cNvGrpSpPr>
          <p:nvPr/>
        </p:nvGrpSpPr>
        <p:grpSpPr bwMode="auto">
          <a:xfrm>
            <a:off x="1387475" y="1403350"/>
            <a:ext cx="1541463" cy="639763"/>
            <a:chOff x="122" y="1348"/>
            <a:chExt cx="971" cy="403"/>
          </a:xfrm>
        </p:grpSpPr>
        <p:sp>
          <p:nvSpPr>
            <p:cNvPr id="9230" name="Text Box 56"/>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9231" name="Group 57"/>
            <p:cNvGrpSpPr>
              <a:grpSpLocks/>
            </p:cNvGrpSpPr>
            <p:nvPr/>
          </p:nvGrpSpPr>
          <p:grpSpPr bwMode="auto">
            <a:xfrm>
              <a:off x="703" y="1482"/>
              <a:ext cx="390" cy="269"/>
              <a:chOff x="2984" y="3331"/>
              <a:chExt cx="845" cy="569"/>
            </a:xfrm>
          </p:grpSpPr>
          <p:sp>
            <p:nvSpPr>
              <p:cNvPr id="9232"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233" name="Group 59"/>
              <p:cNvGrpSpPr>
                <a:grpSpLocks/>
              </p:cNvGrpSpPr>
              <p:nvPr/>
            </p:nvGrpSpPr>
            <p:grpSpPr bwMode="auto">
              <a:xfrm>
                <a:off x="3386" y="3487"/>
                <a:ext cx="443" cy="398"/>
                <a:chOff x="4838" y="2218"/>
                <a:chExt cx="395" cy="355"/>
              </a:xfrm>
            </p:grpSpPr>
            <p:sp>
              <p:nvSpPr>
                <p:cNvPr id="9234" name="Freeform 60"/>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5"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6" name="Freeform 6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7" name="Freeform 6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8"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9" name="Freeform 6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0" name="Freeform 6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1"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2"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3" name="Freeform 6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4"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9228" name="Line 71"/>
          <p:cNvSpPr>
            <a:spLocks noChangeShapeType="1"/>
          </p:cNvSpPr>
          <p:nvPr/>
        </p:nvSpPr>
        <p:spPr bwMode="auto">
          <a:xfrm>
            <a:off x="1993900" y="1844675"/>
            <a:ext cx="0" cy="6731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Text Box 26"/>
          <p:cNvSpPr txBox="1">
            <a:spLocks noChangeArrowheads="1"/>
          </p:cNvSpPr>
          <p:nvPr/>
        </p:nvSpPr>
        <p:spPr bwMode="auto">
          <a:xfrm>
            <a:off x="160338" y="306387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9"/>
          <p:cNvSpPr>
            <a:spLocks noChangeArrowheads="1"/>
          </p:cNvSpPr>
          <p:nvPr/>
        </p:nvSpPr>
        <p:spPr bwMode="auto">
          <a:xfrm>
            <a:off x="1965325"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0243" name="Rectangle 2"/>
          <p:cNvSpPr>
            <a:spLocks noGrp="1" noChangeArrowheads="1"/>
          </p:cNvSpPr>
          <p:nvPr>
            <p:ph type="title"/>
          </p:nvPr>
        </p:nvSpPr>
        <p:spPr/>
        <p:txBody>
          <a:bodyPr/>
          <a:lstStyle/>
          <a:p>
            <a:pPr eaLnBrk="1" hangingPunct="1"/>
            <a:r>
              <a:rPr lang="en-US" smtClean="0"/>
              <a:t>Determining if approval is required</a:t>
            </a:r>
          </a:p>
        </p:txBody>
      </p:sp>
      <p:sp>
        <p:nvSpPr>
          <p:cNvPr id="10244" name="Rectangle 26"/>
          <p:cNvSpPr>
            <a:spLocks noGrp="1" noChangeArrowheads="1"/>
          </p:cNvSpPr>
          <p:nvPr>
            <p:ph idx="1"/>
          </p:nvPr>
        </p:nvSpPr>
        <p:spPr>
          <a:xfrm>
            <a:off x="4367213" y="3370263"/>
            <a:ext cx="4497387" cy="3016250"/>
          </a:xfrm>
        </p:spPr>
        <p:txBody>
          <a:bodyPr/>
          <a:lstStyle/>
          <a:p>
            <a:pPr>
              <a:buFont typeface="Arial" charset="0"/>
              <a:buChar char="•"/>
            </a:pPr>
            <a:r>
              <a:rPr lang="en-US" smtClean="0"/>
              <a:t>Two mechanisms for identifying transactions that require approval</a:t>
            </a:r>
          </a:p>
          <a:p>
            <a:pPr lvl="1"/>
            <a:r>
              <a:rPr lang="en-US" smtClean="0"/>
              <a:t>Authority limits</a:t>
            </a:r>
          </a:p>
          <a:p>
            <a:pPr lvl="1"/>
            <a:r>
              <a:rPr lang="en-US" smtClean="0"/>
              <a:t>Transaction approval rules</a:t>
            </a:r>
          </a:p>
          <a:p>
            <a:pPr>
              <a:buFont typeface="Arial" charset="0"/>
              <a:buChar char="•"/>
            </a:pPr>
            <a:r>
              <a:rPr lang="en-US" smtClean="0"/>
              <a:t>Configure to use either or both mechanisms</a:t>
            </a:r>
          </a:p>
        </p:txBody>
      </p:sp>
      <p:grpSp>
        <p:nvGrpSpPr>
          <p:cNvPr id="10245" name="Group 3"/>
          <p:cNvGrpSpPr>
            <a:grpSpLocks/>
          </p:cNvGrpSpPr>
          <p:nvPr/>
        </p:nvGrpSpPr>
        <p:grpSpPr bwMode="auto">
          <a:xfrm>
            <a:off x="561975" y="1739900"/>
            <a:ext cx="914400" cy="755650"/>
            <a:chOff x="504" y="926"/>
            <a:chExt cx="1008" cy="833"/>
          </a:xfrm>
        </p:grpSpPr>
        <p:sp>
          <p:nvSpPr>
            <p:cNvPr id="10277"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8"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9"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80"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0246"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Set status to "Pending approval"</a:t>
            </a:r>
          </a:p>
        </p:txBody>
      </p:sp>
      <p:sp>
        <p:nvSpPr>
          <p:cNvPr id="10247" name="Rectangle 13"/>
          <p:cNvSpPr>
            <a:spLocks noChangeArrowheads="1"/>
          </p:cNvSpPr>
          <p:nvPr/>
        </p:nvSpPr>
        <p:spPr bwMode="auto">
          <a:xfrm>
            <a:off x="4551363"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0248" name="Group 14"/>
          <p:cNvGrpSpPr>
            <a:grpSpLocks/>
          </p:cNvGrpSpPr>
          <p:nvPr/>
        </p:nvGrpSpPr>
        <p:grpSpPr bwMode="auto">
          <a:xfrm>
            <a:off x="6915150" y="1585913"/>
            <a:ext cx="1943100" cy="1093787"/>
            <a:chOff x="3277" y="2431"/>
            <a:chExt cx="1224" cy="689"/>
          </a:xfrm>
        </p:grpSpPr>
        <p:sp>
          <p:nvSpPr>
            <p:cNvPr id="10275" name="Text Box 15"/>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Create and route approval activity</a:t>
              </a:r>
            </a:p>
          </p:txBody>
        </p:sp>
        <p:sp>
          <p:nvSpPr>
            <p:cNvPr id="10276" name="Rectangle 16"/>
            <p:cNvSpPr>
              <a:spLocks noChangeArrowheads="1"/>
            </p:cNvSpPr>
            <p:nvPr/>
          </p:nvSpPr>
          <p:spPr bwMode="auto">
            <a:xfrm>
              <a:off x="3277" y="2431"/>
              <a:ext cx="1224" cy="689"/>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0249" name="Text Box 18"/>
          <p:cNvSpPr txBox="1">
            <a:spLocks noChangeArrowheads="1"/>
          </p:cNvSpPr>
          <p:nvPr/>
        </p:nvSpPr>
        <p:spPr bwMode="auto">
          <a:xfrm>
            <a:off x="2103438" y="18272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0250"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0251" name="Line 21"/>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2" name="Line 22"/>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3"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0254" name="Line 24"/>
          <p:cNvSpPr>
            <a:spLocks noChangeShapeType="1"/>
          </p:cNvSpPr>
          <p:nvPr/>
        </p:nvSpPr>
        <p:spPr bwMode="auto">
          <a:xfrm>
            <a:off x="6489700" y="2139950"/>
            <a:ext cx="423863"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5"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6"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0257" name="Rectangle 29"/>
          <p:cNvSpPr>
            <a:spLocks noChangeArrowheads="1"/>
          </p:cNvSpPr>
          <p:nvPr/>
        </p:nvSpPr>
        <p:spPr bwMode="auto">
          <a:xfrm>
            <a:off x="1965325" y="3416300"/>
            <a:ext cx="1943100" cy="1093788"/>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Text Box 30"/>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0259" name="Group 31"/>
          <p:cNvGrpSpPr>
            <a:grpSpLocks/>
          </p:cNvGrpSpPr>
          <p:nvPr/>
        </p:nvGrpSpPr>
        <p:grpSpPr bwMode="auto">
          <a:xfrm>
            <a:off x="1019175" y="1184275"/>
            <a:ext cx="1541463" cy="639763"/>
            <a:chOff x="122" y="1348"/>
            <a:chExt cx="971" cy="403"/>
          </a:xfrm>
        </p:grpSpPr>
        <p:sp>
          <p:nvSpPr>
            <p:cNvPr id="10260" name="Text Box 32"/>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0261" name="Group 33"/>
            <p:cNvGrpSpPr>
              <a:grpSpLocks/>
            </p:cNvGrpSpPr>
            <p:nvPr/>
          </p:nvGrpSpPr>
          <p:grpSpPr bwMode="auto">
            <a:xfrm>
              <a:off x="703" y="1482"/>
              <a:ext cx="390" cy="269"/>
              <a:chOff x="2984" y="3331"/>
              <a:chExt cx="845" cy="569"/>
            </a:xfrm>
          </p:grpSpPr>
          <p:sp>
            <p:nvSpPr>
              <p:cNvPr id="10262" name="AutoShape 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263" name="Group 35"/>
              <p:cNvGrpSpPr>
                <a:grpSpLocks/>
              </p:cNvGrpSpPr>
              <p:nvPr/>
            </p:nvGrpSpPr>
            <p:grpSpPr bwMode="auto">
              <a:xfrm>
                <a:off x="3386" y="3487"/>
                <a:ext cx="443" cy="398"/>
                <a:chOff x="4838" y="2218"/>
                <a:chExt cx="395" cy="355"/>
              </a:xfrm>
            </p:grpSpPr>
            <p:sp>
              <p:nvSpPr>
                <p:cNvPr id="10264" name="Freeform 3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5" name="Freeform 3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Freeform 3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Freeform 3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4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4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Freeform 4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Rectangle 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2" name="Rectangle 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3" name="Freeform 4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Rectangle 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9"/>
          <p:cNvSpPr>
            <a:spLocks noChangeArrowheads="1"/>
          </p:cNvSpPr>
          <p:nvPr/>
        </p:nvSpPr>
        <p:spPr bwMode="auto">
          <a:xfrm>
            <a:off x="1965325" y="3416300"/>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1267" name="Rectangle 2"/>
          <p:cNvSpPr>
            <a:spLocks noGrp="1" noChangeArrowheads="1"/>
          </p:cNvSpPr>
          <p:nvPr>
            <p:ph type="title"/>
          </p:nvPr>
        </p:nvSpPr>
        <p:spPr/>
        <p:txBody>
          <a:bodyPr/>
          <a:lstStyle/>
          <a:p>
            <a:pPr eaLnBrk="1" hangingPunct="1"/>
            <a:r>
              <a:rPr lang="en-US" smtClean="0"/>
              <a:t>If no approval is required</a:t>
            </a:r>
          </a:p>
        </p:txBody>
      </p:sp>
      <p:sp>
        <p:nvSpPr>
          <p:cNvPr id="11268" name="Rectangle 26"/>
          <p:cNvSpPr>
            <a:spLocks noGrp="1" noChangeArrowheads="1"/>
          </p:cNvSpPr>
          <p:nvPr>
            <p:ph idx="1"/>
          </p:nvPr>
        </p:nvSpPr>
        <p:spPr>
          <a:xfrm>
            <a:off x="4367213" y="3435350"/>
            <a:ext cx="4497387" cy="2951163"/>
          </a:xfrm>
        </p:spPr>
        <p:txBody>
          <a:bodyPr/>
          <a:lstStyle/>
          <a:p>
            <a:pPr>
              <a:buFont typeface="Arial" charset="0"/>
              <a:buChar char="•"/>
            </a:pPr>
            <a:r>
              <a:rPr lang="en-US" smtClean="0"/>
              <a:t>For reserve transactions, reserve lines are created or modified</a:t>
            </a:r>
          </a:p>
          <a:p>
            <a:pPr>
              <a:buFont typeface="Arial" charset="0"/>
              <a:buChar char="•"/>
            </a:pPr>
            <a:r>
              <a:rPr lang="en-US" smtClean="0"/>
              <a:t>For payment transactions, checks put into "awaiting submission" status</a:t>
            </a:r>
          </a:p>
        </p:txBody>
      </p:sp>
      <p:grpSp>
        <p:nvGrpSpPr>
          <p:cNvPr id="11269" name="Group 3"/>
          <p:cNvGrpSpPr>
            <a:grpSpLocks/>
          </p:cNvGrpSpPr>
          <p:nvPr/>
        </p:nvGrpSpPr>
        <p:grpSpPr bwMode="auto">
          <a:xfrm>
            <a:off x="561975" y="1739900"/>
            <a:ext cx="914400" cy="755650"/>
            <a:chOff x="504" y="926"/>
            <a:chExt cx="1008" cy="833"/>
          </a:xfrm>
        </p:grpSpPr>
        <p:sp>
          <p:nvSpPr>
            <p:cNvPr id="11301"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2"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3"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4"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1270"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Set status to "Pending approval"</a:t>
            </a:r>
          </a:p>
        </p:txBody>
      </p:sp>
      <p:sp>
        <p:nvSpPr>
          <p:cNvPr id="11271" name="Rectangle 13"/>
          <p:cNvSpPr>
            <a:spLocks noChangeArrowheads="1"/>
          </p:cNvSpPr>
          <p:nvPr/>
        </p:nvSpPr>
        <p:spPr bwMode="auto">
          <a:xfrm>
            <a:off x="4551363"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2" name="Text Box 15"/>
          <p:cNvSpPr txBox="1">
            <a:spLocks noChangeArrowheads="1"/>
          </p:cNvSpPr>
          <p:nvPr/>
        </p:nvSpPr>
        <p:spPr bwMode="auto">
          <a:xfrm>
            <a:off x="6956425" y="1676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Create and route approval activity</a:t>
            </a:r>
          </a:p>
        </p:txBody>
      </p:sp>
      <p:sp>
        <p:nvSpPr>
          <p:cNvPr id="11273" name="Rectangle 16"/>
          <p:cNvSpPr>
            <a:spLocks noChangeArrowheads="1"/>
          </p:cNvSpPr>
          <p:nvPr/>
        </p:nvSpPr>
        <p:spPr bwMode="auto">
          <a:xfrm>
            <a:off x="6915150"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1274" name="Group 17"/>
          <p:cNvGrpSpPr>
            <a:grpSpLocks/>
          </p:cNvGrpSpPr>
          <p:nvPr/>
        </p:nvGrpSpPr>
        <p:grpSpPr bwMode="auto">
          <a:xfrm>
            <a:off x="1965325" y="1585913"/>
            <a:ext cx="1943100" cy="1093787"/>
            <a:chOff x="3343" y="2811"/>
            <a:chExt cx="1224" cy="689"/>
          </a:xfrm>
        </p:grpSpPr>
        <p:sp>
          <p:nvSpPr>
            <p:cNvPr id="11299" name="Text Box 18"/>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1300" name="Rectangle 19"/>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1275"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yes</a:t>
            </a:r>
          </a:p>
        </p:txBody>
      </p:sp>
      <p:sp>
        <p:nvSpPr>
          <p:cNvPr id="11276" name="Line 21"/>
          <p:cNvSpPr>
            <a:spLocks noChangeShapeType="1"/>
          </p:cNvSpPr>
          <p:nvPr/>
        </p:nvSpPr>
        <p:spPr bwMode="auto">
          <a:xfrm>
            <a:off x="3905250" y="2139950"/>
            <a:ext cx="636588"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7" name="Line 22"/>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8"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1279" name="Line 24"/>
          <p:cNvSpPr>
            <a:spLocks noChangeShapeType="1"/>
          </p:cNvSpPr>
          <p:nvPr/>
        </p:nvSpPr>
        <p:spPr bwMode="auto">
          <a:xfrm>
            <a:off x="6489700" y="2139950"/>
            <a:ext cx="423863"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1282" name="Text Box 28"/>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1283" name="Group 47"/>
          <p:cNvGrpSpPr>
            <a:grpSpLocks/>
          </p:cNvGrpSpPr>
          <p:nvPr/>
        </p:nvGrpSpPr>
        <p:grpSpPr bwMode="auto">
          <a:xfrm>
            <a:off x="1019175" y="1184275"/>
            <a:ext cx="1541463" cy="639763"/>
            <a:chOff x="122" y="1348"/>
            <a:chExt cx="971" cy="403"/>
          </a:xfrm>
        </p:grpSpPr>
        <p:sp>
          <p:nvSpPr>
            <p:cNvPr id="11284" name="Text Box 48"/>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1285" name="Group 49"/>
            <p:cNvGrpSpPr>
              <a:grpSpLocks/>
            </p:cNvGrpSpPr>
            <p:nvPr/>
          </p:nvGrpSpPr>
          <p:grpSpPr bwMode="auto">
            <a:xfrm>
              <a:off x="703" y="1482"/>
              <a:ext cx="390" cy="269"/>
              <a:chOff x="2984" y="3331"/>
              <a:chExt cx="845" cy="569"/>
            </a:xfrm>
          </p:grpSpPr>
          <p:sp>
            <p:nvSpPr>
              <p:cNvPr id="11286" name="AutoShape 5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87" name="Group 51"/>
              <p:cNvGrpSpPr>
                <a:grpSpLocks/>
              </p:cNvGrpSpPr>
              <p:nvPr/>
            </p:nvGrpSpPr>
            <p:grpSpPr bwMode="auto">
              <a:xfrm>
                <a:off x="3386" y="3487"/>
                <a:ext cx="443" cy="398"/>
                <a:chOff x="4838" y="2218"/>
                <a:chExt cx="395" cy="355"/>
              </a:xfrm>
            </p:grpSpPr>
            <p:sp>
              <p:nvSpPr>
                <p:cNvPr id="11288" name="Freeform 5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9" name="Freeform 5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5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1" name="Freeform 5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2" name="Freeform 5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Freeform 5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5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Rectangle 5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6" name="Rectangle 6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7" name="Freeform 6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Rectangle 6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25" y="4036218"/>
            <a:ext cx="8288753" cy="24358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descr="C:\Users\trhoades\AppData\Local\Temp\SNAGHTML5442e8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80" y="962849"/>
            <a:ext cx="8570245" cy="2862264"/>
          </a:xfrm>
          <a:prstGeom prst="rect">
            <a:avLst/>
          </a:prstGeom>
          <a:noFill/>
          <a:extLst>
            <a:ext uri="{909E8E84-426E-40DD-AFC4-6F175D3DCCD1}">
              <a14:hiddenFill xmlns:a14="http://schemas.microsoft.com/office/drawing/2010/main">
                <a:solidFill>
                  <a:srgbClr val="FFFFFF"/>
                </a:solidFill>
              </a14:hiddenFill>
            </a:ext>
          </a:extLst>
        </p:spPr>
      </p:pic>
      <p:sp>
        <p:nvSpPr>
          <p:cNvPr id="12290" name="Rectangle 2"/>
          <p:cNvSpPr>
            <a:spLocks noGrp="1" noChangeArrowheads="1"/>
          </p:cNvSpPr>
          <p:nvPr>
            <p:ph type="title"/>
          </p:nvPr>
        </p:nvSpPr>
        <p:spPr/>
        <p:txBody>
          <a:bodyPr/>
          <a:lstStyle/>
          <a:p>
            <a:pPr eaLnBrk="1" hangingPunct="1"/>
            <a:r>
              <a:rPr lang="en-US" smtClean="0"/>
              <a:t>Transaction set not requiring approval</a:t>
            </a:r>
          </a:p>
        </p:txBody>
      </p:sp>
      <p:sp>
        <p:nvSpPr>
          <p:cNvPr id="12294" name="AutoShape 10"/>
          <p:cNvSpPr>
            <a:spLocks noChangeArrowheads="1"/>
          </p:cNvSpPr>
          <p:nvPr/>
        </p:nvSpPr>
        <p:spPr bwMode="auto">
          <a:xfrm>
            <a:off x="175325" y="1258290"/>
            <a:ext cx="447675" cy="27622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295" name="Line 11"/>
          <p:cNvSpPr>
            <a:spLocks noChangeShapeType="1"/>
          </p:cNvSpPr>
          <p:nvPr/>
        </p:nvSpPr>
        <p:spPr bwMode="auto">
          <a:xfrm>
            <a:off x="392380" y="1534514"/>
            <a:ext cx="6781" cy="434469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9" name="AutoShape 16"/>
          <p:cNvSpPr>
            <a:spLocks noChangeArrowheads="1"/>
          </p:cNvSpPr>
          <p:nvPr/>
        </p:nvSpPr>
        <p:spPr bwMode="auto">
          <a:xfrm>
            <a:off x="533400" y="2957709"/>
            <a:ext cx="7969250" cy="501454"/>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300" name="AutoShape 21"/>
          <p:cNvSpPr>
            <a:spLocks noChangeArrowheads="1"/>
          </p:cNvSpPr>
          <p:nvPr/>
        </p:nvSpPr>
        <p:spPr bwMode="auto">
          <a:xfrm>
            <a:off x="8229600" y="3081338"/>
            <a:ext cx="914400" cy="755650"/>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12301" name="AutoShape 18"/>
          <p:cNvSpPr>
            <a:spLocks noChangeArrowheads="1"/>
          </p:cNvSpPr>
          <p:nvPr/>
        </p:nvSpPr>
        <p:spPr bwMode="auto">
          <a:xfrm>
            <a:off x="8335963" y="3227388"/>
            <a:ext cx="469900" cy="376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2" name="AutoShape 19"/>
          <p:cNvSpPr>
            <a:spLocks noChangeArrowheads="1"/>
          </p:cNvSpPr>
          <p:nvPr/>
        </p:nvSpPr>
        <p:spPr bwMode="auto">
          <a:xfrm>
            <a:off x="8502650" y="3378200"/>
            <a:ext cx="469900" cy="376238"/>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 name="AutoShape 16"/>
          <p:cNvSpPr>
            <a:spLocks noChangeArrowheads="1"/>
          </p:cNvSpPr>
          <p:nvPr/>
        </p:nvSpPr>
        <p:spPr bwMode="auto">
          <a:xfrm>
            <a:off x="272584" y="5879208"/>
            <a:ext cx="8063379" cy="501454"/>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99A698-A66B-48F0-9795-116548341738}"/>
</file>

<file path=customXml/itemProps2.xml><?xml version="1.0" encoding="utf-8"?>
<ds:datastoreItem xmlns:ds="http://schemas.openxmlformats.org/officeDocument/2006/customXml" ds:itemID="{255152DA-23A8-4F72-B486-60DA53E7B190}"/>
</file>

<file path=customXml/itemProps3.xml><?xml version="1.0" encoding="utf-8"?>
<ds:datastoreItem xmlns:ds="http://schemas.openxmlformats.org/officeDocument/2006/customXml" ds:itemID="{DDF689A2-A370-4554-B4F7-AA45C69C2069}"/>
</file>

<file path=docProps/app.xml><?xml version="1.0" encoding="utf-8"?>
<Properties xmlns="http://schemas.openxmlformats.org/officeDocument/2006/extended-properties" xmlns:vt="http://schemas.openxmlformats.org/officeDocument/2006/docPropsVTypes">
  <Template/>
  <TotalTime>15268</TotalTime>
  <Words>4590</Words>
  <Application>Microsoft Office PowerPoint</Application>
  <PresentationFormat>On-screen Show (4:3)</PresentationFormat>
  <Paragraphs>483</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1_test-template</vt:lpstr>
      <vt:lpstr>Transaction Approval Rules</vt:lpstr>
      <vt:lpstr>Lesson objectives</vt:lpstr>
      <vt:lpstr>Lesson outline</vt:lpstr>
      <vt:lpstr>Review: Transaction rules</vt:lpstr>
      <vt:lpstr>TransactionSet approval process</vt:lpstr>
      <vt:lpstr>Transaction approval</vt:lpstr>
      <vt:lpstr>Determining if approval is required</vt:lpstr>
      <vt:lpstr>If no approval is required</vt:lpstr>
      <vt:lpstr>Transaction set not requiring approval</vt:lpstr>
      <vt:lpstr>If approval is required</vt:lpstr>
      <vt:lpstr>Transaction set pending approval</vt:lpstr>
      <vt:lpstr>Pending approval transaction in detail</vt:lpstr>
      <vt:lpstr>Transaction approval activity</vt:lpstr>
      <vt:lpstr>Rejection of TransactionSet</vt:lpstr>
      <vt:lpstr>Approval of TransactionSet</vt:lpstr>
      <vt:lpstr>Multi-stage approval</vt:lpstr>
      <vt:lpstr>Approved and rejected transaction sets</vt:lpstr>
      <vt:lpstr>Primary transaction approval methods</vt:lpstr>
      <vt:lpstr>Lesson outline</vt:lpstr>
      <vt:lpstr>Authority limits</vt:lpstr>
      <vt:lpstr>Authority limit options</vt:lpstr>
      <vt:lpstr>Exceeding an authority limit</vt:lpstr>
      <vt:lpstr>Authority limit profiles</vt:lpstr>
      <vt:lpstr>Creating pre-defined profiles</vt:lpstr>
      <vt:lpstr>Assigning pre-defined profiles to users</vt:lpstr>
      <vt:lpstr>Assigning custom profiles to users</vt:lpstr>
      <vt:lpstr>Lesson outline</vt:lpstr>
      <vt:lpstr>Transaction approval, approval routing</vt:lpstr>
      <vt:lpstr>Transaction approval rules</vt:lpstr>
      <vt:lpstr>The requireApproval method</vt:lpstr>
      <vt:lpstr>Approval Required if not at Ability to Pay</vt:lpstr>
      <vt:lpstr>Approval Required if not at Ability to Pay (cont.)</vt:lpstr>
      <vt:lpstr>Manual evaluation of authority limits</vt:lpstr>
      <vt:lpstr>Manual evaluation of authority limits example</vt:lpstr>
      <vt:lpstr>Lesson outline</vt:lpstr>
      <vt:lpstr>Approval routing ruleset category</vt:lpstr>
      <vt:lpstr>Approval routing methods</vt:lpstr>
      <vt:lpstr>Approval routing methods (Continued)</vt:lpstr>
      <vt:lpstr>Exiting out of approval routing rules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Approval Rules</dc:title>
  <dc:creator>Tom Rhoades</dc:creator>
  <dc:description>3440</dc:description>
  <cp:lastModifiedBy>Tom Rhoades</cp:lastModifiedBy>
  <cp:revision>1848</cp:revision>
  <dcterms:created xsi:type="dcterms:W3CDTF">2007-08-02T20:13:16Z</dcterms:created>
  <dcterms:modified xsi:type="dcterms:W3CDTF">2014-03-19T20:25:55Z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