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4"/>
  </p:sldMasterIdLst>
  <p:notesMasterIdLst>
    <p:notesMasterId r:id="rId56"/>
  </p:notesMasterIdLst>
  <p:handoutMasterIdLst>
    <p:handoutMasterId r:id="rId57"/>
  </p:handoutMasterIdLst>
  <p:sldIdLst>
    <p:sldId id="1192" r:id="rId5"/>
    <p:sldId id="1267" r:id="rId6"/>
    <p:sldId id="1099" r:id="rId7"/>
    <p:sldId id="1359" r:id="rId8"/>
    <p:sldId id="1360" r:id="rId9"/>
    <p:sldId id="1268" r:id="rId10"/>
    <p:sldId id="1305" r:id="rId11"/>
    <p:sldId id="1310" r:id="rId12"/>
    <p:sldId id="1283" r:id="rId13"/>
    <p:sldId id="1356" r:id="rId14"/>
    <p:sldId id="1309" r:id="rId15"/>
    <p:sldId id="1311" r:id="rId16"/>
    <p:sldId id="1312" r:id="rId17"/>
    <p:sldId id="1313" r:id="rId18"/>
    <p:sldId id="1315" r:id="rId19"/>
    <p:sldId id="1316" r:id="rId20"/>
    <p:sldId id="1333" r:id="rId21"/>
    <p:sldId id="1336" r:id="rId22"/>
    <p:sldId id="1337" r:id="rId23"/>
    <p:sldId id="1317" r:id="rId24"/>
    <p:sldId id="1318" r:id="rId25"/>
    <p:sldId id="1320" r:id="rId26"/>
    <p:sldId id="1321" r:id="rId27"/>
    <p:sldId id="1322" r:id="rId28"/>
    <p:sldId id="1323" r:id="rId29"/>
    <p:sldId id="1364" r:id="rId30"/>
    <p:sldId id="1363" r:id="rId31"/>
    <p:sldId id="1324" r:id="rId32"/>
    <p:sldId id="1326" r:id="rId33"/>
    <p:sldId id="1351" r:id="rId34"/>
    <p:sldId id="1352" r:id="rId35"/>
    <p:sldId id="1353" r:id="rId36"/>
    <p:sldId id="1355" r:id="rId37"/>
    <p:sldId id="1354" r:id="rId38"/>
    <p:sldId id="1330" r:id="rId39"/>
    <p:sldId id="1344" r:id="rId40"/>
    <p:sldId id="1345" r:id="rId41"/>
    <p:sldId id="1346" r:id="rId42"/>
    <p:sldId id="1350" r:id="rId43"/>
    <p:sldId id="1347" r:id="rId44"/>
    <p:sldId id="1338" r:id="rId45"/>
    <p:sldId id="1339" r:id="rId46"/>
    <p:sldId id="1334" r:id="rId47"/>
    <p:sldId id="1340" r:id="rId48"/>
    <p:sldId id="1357" r:id="rId49"/>
    <p:sldId id="1358" r:id="rId50"/>
    <p:sldId id="1301" r:id="rId51"/>
    <p:sldId id="1295" r:id="rId52"/>
    <p:sldId id="1265" r:id="rId53"/>
    <p:sldId id="1343" r:id="rId54"/>
    <p:sldId id="1361" r:id="rId55"/>
  </p:sldIdLst>
  <p:sldSz cx="9144000" cy="6858000" type="screen4x3"/>
  <p:notesSz cx="6858000" cy="9296400"/>
  <p:defaultTex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3F8E39"/>
    <a:srgbClr val="CC3399"/>
    <a:srgbClr val="FF3399"/>
    <a:srgbClr val="645893"/>
    <a:srgbClr val="D8691E"/>
    <a:srgbClr val="00B050"/>
    <a:srgbClr val="0033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5F64A8-E7E3-4E61-A7A9-8FF82C283F53}" v="1" dt="2021-09-13T09:41:09.120"/>
    <p1510:client id="{2198712D-C9C0-4025-B88A-BD987234EB7B}" v="1" dt="2020-12-14T16:07:28.997"/>
    <p1510:client id="{921F42CF-D0B8-42E4-9DF9-03CB6EA43845}" v="1" dt="2020-12-11T09:55:03.030"/>
    <p1510:client id="{BA635F64-724A-4D69-830E-851491C96B21}" v="2" dt="2020-12-11T09:13:38.352"/>
    <p1510:client id="{D19AB89D-4059-4BA9-A0B9-37822ECD9DCC}" v="26" dt="2020-08-03T15:00:02.841"/>
    <p1510:client id="{E33BCF1F-E2DD-12EA-09DB-8C19D1F7D346}" v="4" dt="2020-12-22T07:59:25.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gela, Vamshidhar Reddy" userId="S::vamshidhar-reddy.erigela@capgemini.com::8c85746f-5a05-4d4d-9751-56ca9de3aa3c" providerId="AD" clId="Web-{2198712D-C9C0-4025-B88A-BD987234EB7B}"/>
    <pc:docChg chg="modSld">
      <pc:chgData name="Erigela, Vamshidhar Reddy" userId="S::vamshidhar-reddy.erigela@capgemini.com::8c85746f-5a05-4d4d-9751-56ca9de3aa3c" providerId="AD" clId="Web-{2198712D-C9C0-4025-B88A-BD987234EB7B}" dt="2020-12-14T16:07:28.997" v="0" actId="1076"/>
      <pc:docMkLst>
        <pc:docMk/>
      </pc:docMkLst>
      <pc:sldChg chg="modSp">
        <pc:chgData name="Erigela, Vamshidhar Reddy" userId="S::vamshidhar-reddy.erigela@capgemini.com::8c85746f-5a05-4d4d-9751-56ca9de3aa3c" providerId="AD" clId="Web-{2198712D-C9C0-4025-B88A-BD987234EB7B}" dt="2020-12-14T16:07:28.997" v="0" actId="1076"/>
        <pc:sldMkLst>
          <pc:docMk/>
          <pc:sldMk cId="2056876551" sldId="1350"/>
        </pc:sldMkLst>
        <pc:spChg chg="mod">
          <ac:chgData name="Erigela, Vamshidhar Reddy" userId="S::vamshidhar-reddy.erigela@capgemini.com::8c85746f-5a05-4d4d-9751-56ca9de3aa3c" providerId="AD" clId="Web-{2198712D-C9C0-4025-B88A-BD987234EB7B}" dt="2020-12-14T16:07:28.997" v="0" actId="1076"/>
          <ac:spMkLst>
            <pc:docMk/>
            <pc:sldMk cId="2056876551" sldId="1350"/>
            <ac:spMk id="2" creationId="{00000000-0000-0000-0000-000000000000}"/>
          </ac:spMkLst>
        </pc:spChg>
      </pc:sldChg>
    </pc:docChg>
  </pc:docChgLst>
  <pc:docChgLst>
    <pc:chgData name="Alekhya, Muppirishetty" userId="S::muppirishetty.alekhya@capgemini.com::c42fec53-8f05-48c6-930b-79eb140ac80e" providerId="AD" clId="Web-{921F42CF-D0B8-42E4-9DF9-03CB6EA43845}"/>
    <pc:docChg chg="modSld">
      <pc:chgData name="Alekhya, Muppirishetty" userId="S::muppirishetty.alekhya@capgemini.com::c42fec53-8f05-48c6-930b-79eb140ac80e" providerId="AD" clId="Web-{921F42CF-D0B8-42E4-9DF9-03CB6EA43845}" dt="2020-12-11T09:55:03.030" v="3" actId="1076"/>
      <pc:docMkLst>
        <pc:docMk/>
      </pc:docMkLst>
      <pc:sldChg chg="modNotes">
        <pc:chgData name="Alekhya, Muppirishetty" userId="S::muppirishetty.alekhya@capgemini.com::c42fec53-8f05-48c6-930b-79eb140ac80e" providerId="AD" clId="Web-{921F42CF-D0B8-42E4-9DF9-03CB6EA43845}" dt="2020-12-11T09:27:09.663" v="2"/>
        <pc:sldMkLst>
          <pc:docMk/>
          <pc:sldMk cId="0" sldId="1283"/>
        </pc:sldMkLst>
      </pc:sldChg>
      <pc:sldChg chg="modSp">
        <pc:chgData name="Alekhya, Muppirishetty" userId="S::muppirishetty.alekhya@capgemini.com::c42fec53-8f05-48c6-930b-79eb140ac80e" providerId="AD" clId="Web-{921F42CF-D0B8-42E4-9DF9-03CB6EA43845}" dt="2020-12-11T09:55:03.030" v="3" actId="1076"/>
        <pc:sldMkLst>
          <pc:docMk/>
          <pc:sldMk cId="0" sldId="1316"/>
        </pc:sldMkLst>
        <pc:picChg chg="mod">
          <ac:chgData name="Alekhya, Muppirishetty" userId="S::muppirishetty.alekhya@capgemini.com::c42fec53-8f05-48c6-930b-79eb140ac80e" providerId="AD" clId="Web-{921F42CF-D0B8-42E4-9DF9-03CB6EA43845}" dt="2020-12-11T09:55:03.030" v="3" actId="1076"/>
          <ac:picMkLst>
            <pc:docMk/>
            <pc:sldMk cId="0" sldId="1316"/>
            <ac:picMk id="1026" creationId="{00000000-0000-0000-0000-000000000000}"/>
          </ac:picMkLst>
        </pc:picChg>
      </pc:sldChg>
    </pc:docChg>
  </pc:docChgLst>
  <pc:docChgLst>
    <pc:chgData name="Sasi Kumar, Kandoori" userId="S::kandoori.sasi-kumar@capgemini.com::5bb7758a-1e1c-45c5-bad2-6753932d6348" providerId="AD" clId="Web-{D19AB89D-4059-4BA9-A0B9-37822ECD9DCC}"/>
    <pc:docChg chg="modSld">
      <pc:chgData name="Sasi Kumar, Kandoori" userId="S::kandoori.sasi-kumar@capgemini.com::5bb7758a-1e1c-45c5-bad2-6753932d6348" providerId="AD" clId="Web-{D19AB89D-4059-4BA9-A0B9-37822ECD9DCC}" dt="2020-08-03T15:00:02.825" v="25" actId="20577"/>
      <pc:docMkLst>
        <pc:docMk/>
      </pc:docMkLst>
      <pc:sldChg chg="modSp">
        <pc:chgData name="Sasi Kumar, Kandoori" userId="S::kandoori.sasi-kumar@capgemini.com::5bb7758a-1e1c-45c5-bad2-6753932d6348" providerId="AD" clId="Web-{D19AB89D-4059-4BA9-A0B9-37822ECD9DCC}" dt="2020-08-03T15:00:02.825" v="25" actId="20577"/>
        <pc:sldMkLst>
          <pc:docMk/>
          <pc:sldMk cId="0" sldId="1305"/>
        </pc:sldMkLst>
        <pc:spChg chg="mod">
          <ac:chgData name="Sasi Kumar, Kandoori" userId="S::kandoori.sasi-kumar@capgemini.com::5bb7758a-1e1c-45c5-bad2-6753932d6348" providerId="AD" clId="Web-{D19AB89D-4059-4BA9-A0B9-37822ECD9DCC}" dt="2020-08-03T14:59:37.403" v="7"/>
          <ac:spMkLst>
            <pc:docMk/>
            <pc:sldMk cId="0" sldId="1305"/>
            <ac:spMk id="10297" creationId="{00000000-0000-0000-0000-000000000000}"/>
          </ac:spMkLst>
        </pc:spChg>
        <pc:spChg chg="mod">
          <ac:chgData name="Sasi Kumar, Kandoori" userId="S::kandoori.sasi-kumar@capgemini.com::5bb7758a-1e1c-45c5-bad2-6753932d6348" providerId="AD" clId="Web-{D19AB89D-4059-4BA9-A0B9-37822ECD9DCC}" dt="2020-08-03T15:00:02.825" v="25" actId="20577"/>
          <ac:spMkLst>
            <pc:docMk/>
            <pc:sldMk cId="0" sldId="1305"/>
            <ac:spMk id="10298" creationId="{00000000-0000-0000-0000-000000000000}"/>
          </ac:spMkLst>
        </pc:spChg>
      </pc:sldChg>
    </pc:docChg>
  </pc:docChgLst>
  <pc:docChgLst>
    <pc:chgData name="Boppudi, Yesaswini Sai Prabha" userId="S::yesaswini-sai-prabha.boppudi@capgemini.com::eb5555a9-f9f1-4f98-8f29-2c25aab84f0f" providerId="AD" clId="Web-{1E5F64A8-E7E3-4E61-A7A9-8FF82C283F53}"/>
    <pc:docChg chg="modSld">
      <pc:chgData name="Boppudi, Yesaswini Sai Prabha" userId="S::yesaswini-sai-prabha.boppudi@capgemini.com::eb5555a9-f9f1-4f98-8f29-2c25aab84f0f" providerId="AD" clId="Web-{1E5F64A8-E7E3-4E61-A7A9-8FF82C283F53}" dt="2021-09-13T09:41:09.120" v="0" actId="1076"/>
      <pc:docMkLst>
        <pc:docMk/>
      </pc:docMkLst>
      <pc:sldChg chg="modSp">
        <pc:chgData name="Boppudi, Yesaswini Sai Prabha" userId="S::yesaswini-sai-prabha.boppudi@capgemini.com::eb5555a9-f9f1-4f98-8f29-2c25aab84f0f" providerId="AD" clId="Web-{1E5F64A8-E7E3-4E61-A7A9-8FF82C283F53}" dt="2021-09-13T09:41:09.120" v="0" actId="1076"/>
        <pc:sldMkLst>
          <pc:docMk/>
          <pc:sldMk cId="0" sldId="1315"/>
        </pc:sldMkLst>
        <pc:picChg chg="mod">
          <ac:chgData name="Boppudi, Yesaswini Sai Prabha" userId="S::yesaswini-sai-prabha.boppudi@capgemini.com::eb5555a9-f9f1-4f98-8f29-2c25aab84f0f" providerId="AD" clId="Web-{1E5F64A8-E7E3-4E61-A7A9-8FF82C283F53}" dt="2021-09-13T09:41:09.120" v="0" actId="1076"/>
          <ac:picMkLst>
            <pc:docMk/>
            <pc:sldMk cId="0" sldId="1315"/>
            <ac:picMk id="1027" creationId="{00000000-0000-0000-0000-000000000000}"/>
          </ac:picMkLst>
        </pc:picChg>
      </pc:sldChg>
    </pc:docChg>
  </pc:docChgLst>
  <pc:docChgLst>
    <pc:chgData name="sindhura, paruchuri" userId="S::paruchuri.sindhura@capgemini.com::2259f1b5-7c47-4b40-bdda-9fddef5c6b31" providerId="AD" clId="Web-{BA635F64-724A-4D69-830E-851491C96B21}"/>
    <pc:docChg chg="sldOrd">
      <pc:chgData name="sindhura, paruchuri" userId="S::paruchuri.sindhura@capgemini.com::2259f1b5-7c47-4b40-bdda-9fddef5c6b31" providerId="AD" clId="Web-{BA635F64-724A-4D69-830E-851491C96B21}" dt="2020-12-11T09:13:38.352" v="1"/>
      <pc:docMkLst>
        <pc:docMk/>
      </pc:docMkLst>
      <pc:sldChg chg="ord">
        <pc:chgData name="sindhura, paruchuri" userId="S::paruchuri.sindhura@capgemini.com::2259f1b5-7c47-4b40-bdda-9fddef5c6b31" providerId="AD" clId="Web-{BA635F64-724A-4D69-830E-851491C96B21}" dt="2020-12-11T09:13:38.352" v="1"/>
        <pc:sldMkLst>
          <pc:docMk/>
          <pc:sldMk cId="0" sldId="1324"/>
        </pc:sldMkLst>
      </pc:sldChg>
      <pc:sldChg chg="ord">
        <pc:chgData name="sindhura, paruchuri" userId="S::paruchuri.sindhura@capgemini.com::2259f1b5-7c47-4b40-bdda-9fddef5c6b31" providerId="AD" clId="Web-{BA635F64-724A-4D69-830E-851491C96B21}" dt="2020-12-11T09:13:25.867" v="0"/>
        <pc:sldMkLst>
          <pc:docMk/>
          <pc:sldMk cId="0" sldId="1326"/>
        </pc:sldMkLst>
      </pc:sldChg>
    </pc:docChg>
  </pc:docChgLst>
  <pc:docChgLst>
    <pc:chgData name="Priya, Bandi Sindhu" userId="S::bandi-sindhu.priya@capgemini.com::037c9062-ac4e-427c-90ef-636e0afa718e" providerId="AD" clId="Web-{E33BCF1F-E2DD-12EA-09DB-8C19D1F7D346}"/>
    <pc:docChg chg="modSld">
      <pc:chgData name="Priya, Bandi Sindhu" userId="S::bandi-sindhu.priya@capgemini.com::037c9062-ac4e-427c-90ef-636e0afa718e" providerId="AD" clId="Web-{E33BCF1F-E2DD-12EA-09DB-8C19D1F7D346}" dt="2020-12-22T07:59:25.941" v="3" actId="1076"/>
      <pc:docMkLst>
        <pc:docMk/>
      </pc:docMkLst>
      <pc:sldChg chg="modSp">
        <pc:chgData name="Priya, Bandi Sindhu" userId="S::bandi-sindhu.priya@capgemini.com::037c9062-ac4e-427c-90ef-636e0afa718e" providerId="AD" clId="Web-{E33BCF1F-E2DD-12EA-09DB-8C19D1F7D346}" dt="2020-12-22T07:59:25.941" v="3" actId="1076"/>
        <pc:sldMkLst>
          <pc:docMk/>
          <pc:sldMk cId="0" sldId="1338"/>
        </pc:sldMkLst>
        <pc:picChg chg="mod">
          <ac:chgData name="Priya, Bandi Sindhu" userId="S::bandi-sindhu.priya@capgemini.com::037c9062-ac4e-427c-90ef-636e0afa718e" providerId="AD" clId="Web-{E33BCF1F-E2DD-12EA-09DB-8C19D1F7D346}" dt="2020-12-22T07:59:25.941" v="3" actId="1076"/>
          <ac:picMkLst>
            <pc:docMk/>
            <pc:sldMk cId="0" sldId="1338"/>
            <ac:picMk id="1027"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fld id="{32D4A8A0-EFDC-4333-8BEC-75D8CAB5AB6B}" type="slidenum">
              <a:rPr lang="en-US" altLang="en-US"/>
              <a:pPr>
                <a:defRPr/>
              </a:pPr>
              <a:t>‹#›</a:t>
            </a:fld>
            <a:endParaRPr lang="en-US" altLang="en-US"/>
          </a:p>
        </p:txBody>
      </p:sp>
    </p:spTree>
    <p:extLst>
      <p:ext uri="{BB962C8B-B14F-4D97-AF65-F5344CB8AC3E}">
        <p14:creationId xmlns:p14="http://schemas.microsoft.com/office/powerpoint/2010/main" val="1897465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a:solidFill>
                  <a:schemeClr val="tx1"/>
                </a:solidFill>
                <a:latin typeface="Arial" charset="0"/>
              </a:defRPr>
            </a:lvl1pPr>
          </a:lstStyle>
          <a:p>
            <a:pPr>
              <a:defRPr/>
            </a:pPr>
            <a:r>
              <a:rPr lang="en-US" altLang="en-US"/>
              <a:t>	</a:t>
            </a:r>
            <a:endParaRPr lang="en-US"/>
          </a:p>
        </p:txBody>
      </p:sp>
      <p:sp>
        <p:nvSpPr>
          <p:cNvPr id="43013"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i="1">
                <a:solidFill>
                  <a:srgbClr val="000000"/>
                </a:solidFill>
                <a:latin typeface="Times New Roman" pitchFamily="18" charset="0"/>
                <a:cs typeface="Times New Roman" pitchFamily="18" charset="0"/>
              </a:rPr>
              <a:t>Introduction, 2.</a:t>
            </a:r>
            <a:fld id="{E552EFD6-6FB6-4810-9978-05ECFE66B69A}" type="slidenum">
              <a:rPr lang="en-US" sz="110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i="1">
              <a:solidFill>
                <a:srgbClr val="000000"/>
              </a:solidFill>
              <a:latin typeface="Times New Roman" pitchFamily="18" charset="0"/>
              <a:cs typeface="Times New Roman" pitchFamily="18" charset="0"/>
            </a:endParaRPr>
          </a:p>
        </p:txBody>
      </p:sp>
      <p:sp>
        <p:nvSpPr>
          <p:cNvPr id="43014"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a:solidFill>
                  <a:schemeClr val="tx1"/>
                </a:solidFill>
                <a:latin typeface="Arial" charset="0"/>
              </a:defRPr>
            </a:lvl1pPr>
          </a:lstStyle>
          <a:p>
            <a:pPr>
              <a:defRPr/>
            </a:pPr>
            <a:r>
              <a:rPr lang="en-US" altLang="en-US"/>
              <a:t>	ClaimCenter Overview - </a:t>
            </a:r>
            <a:fld id="{9796CD3D-D736-4F93-B740-57C3DF9FA3FF}" type="slidenum">
              <a:rPr lang="en-US" altLang="en-US" smtClean="0"/>
              <a:pPr>
                <a:defRPr/>
              </a:pPr>
              <a:t>‹#›</a:t>
            </a:fld>
            <a:endParaRPr lang="en-US" altLang="en-US"/>
          </a:p>
        </p:txBody>
      </p:sp>
    </p:spTree>
    <p:extLst>
      <p:ext uri="{BB962C8B-B14F-4D97-AF65-F5344CB8AC3E}">
        <p14:creationId xmlns:p14="http://schemas.microsoft.com/office/powerpoint/2010/main" val="402374261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guidewire.hivelive.com/pages/hom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|EON~001|</a:t>
            </a:r>
          </a:p>
        </p:txBody>
      </p:sp>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A147FC4D-6D0A-4A21-94FA-74FFD037DDE6}" type="slidenum">
              <a:rPr lang="en-US" altLang="en-US" sz="1200" smtClean="0">
                <a:solidFill>
                  <a:schemeClr val="tx1"/>
                </a:solidFill>
              </a:rPr>
              <a:pPr eaLnBrk="1" hangingPunct="1"/>
              <a:t>1</a:t>
            </a:fld>
            <a:endParaRPr lang="en-US" altLang="en-US" sz="1200">
              <a:solidFill>
                <a:schemeClr val="tx1"/>
              </a:solidFill>
            </a:endParaRPr>
          </a:p>
        </p:txBody>
      </p:sp>
      <p:sp>
        <p:nvSpPr>
          <p:cNvPr id="44036" name="Rectangle 2"/>
          <p:cNvSpPr>
            <a:spLocks noGrp="1" noRot="1" noChangeAspect="1" noChangeArrowheads="1" noTextEdit="1"/>
          </p:cNvSpPr>
          <p:nvPr>
            <p:ph type="sldImg"/>
          </p:nvPr>
        </p:nvSpPr>
        <p:spPr>
          <a:xfrm>
            <a:off x="715963" y="630238"/>
            <a:ext cx="5430837"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extLst>
      <p:ext uri="{BB962C8B-B14F-4D97-AF65-F5344CB8AC3E}">
        <p14:creationId xmlns:p14="http://schemas.microsoft.com/office/powerpoint/2010/main" val="2473862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|EON~010|</a:t>
            </a:r>
          </a:p>
        </p:txBody>
      </p:sp>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EAD54436-8ACA-43BE-955A-F3E26337FDBC}" type="slidenum">
              <a:rPr lang="en-US" altLang="en-US" sz="1200" smtClean="0">
                <a:solidFill>
                  <a:schemeClr val="tx1"/>
                </a:solidFill>
              </a:rPr>
              <a:pPr eaLnBrk="1" hangingPunct="1"/>
              <a:t>10</a:t>
            </a:fld>
            <a:endParaRPr lang="en-US" altLang="en-US" sz="1200">
              <a:solidFill>
                <a:schemeClr val="tx1"/>
              </a:solidFill>
            </a:endParaRPr>
          </a:p>
        </p:txBody>
      </p:sp>
      <p:sp>
        <p:nvSpPr>
          <p:cNvPr id="54276" name="Rectangle 2"/>
          <p:cNvSpPr>
            <a:spLocks noGrp="1" noChangeArrowheads="1"/>
          </p:cNvSpPr>
          <p:nvPr>
            <p:ph type="body" idx="1"/>
          </p:nvPr>
        </p:nvSpPr>
        <p:spPr>
          <a:xfrm>
            <a:off x="406400" y="622300"/>
            <a:ext cx="6069013" cy="811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t>Metropolitan Reporting Bureau - This system provides a nationwide police accident and incident reports service in the United States used by carriers to improve recordkeeping and to reduce fraud.</a:t>
            </a:r>
          </a:p>
          <a:p>
            <a:pPr lvl="1" eaLnBrk="1" hangingPunct="1"/>
            <a:r>
              <a:rPr lang="en-US"/>
              <a:t>General ledger - This system tracks finances for the carrier, and the integration point exists so that the ledger system can stay abreast of the payments ClaimCenter is making.</a:t>
            </a:r>
          </a:p>
          <a:p>
            <a:pPr lvl="1" eaLnBrk="1" hangingPunct="1"/>
            <a:r>
              <a:rPr lang="en-US"/>
              <a:t>Check processing - This system prints paper checks and/or manages electronic funds transfers.</a:t>
            </a:r>
          </a:p>
          <a:p>
            <a:pPr lvl="1" eaLnBrk="1" hangingPunct="1"/>
            <a:r>
              <a:rPr lang="en-US"/>
              <a:t>Financial institutions - The integration point exists so that ClaimCenter can track when checks have been paid by banks.</a:t>
            </a:r>
          </a:p>
          <a:p>
            <a:pPr lvl="1" eaLnBrk="1" hangingPunct="1"/>
            <a:r>
              <a:rPr lang="en-US"/>
              <a:t>Medical bill review - This system provides information about the standard amount of money being charged within the industry for a given medical service.</a:t>
            </a:r>
          </a:p>
          <a:p>
            <a:pPr lvl="1" eaLnBrk="1" hangingPunct="1"/>
            <a:r>
              <a:rPr lang="en-US"/>
              <a:t>Reinsurance administration – This system stores information about reinsurance agreements the carrier has with reinsurers, and the specific agreements on each policy.</a:t>
            </a:r>
          </a:p>
          <a:p>
            <a:pPr lvl="1" eaLnBrk="1" hangingPunct="1"/>
            <a:r>
              <a:rPr lang="en-US"/>
              <a:t>Reporting - This system provides reports on ClaimCenter business and user data.</a:t>
            </a:r>
          </a:p>
          <a:p>
            <a:pPr lvl="1" eaLnBrk="1" hangingPunct="1"/>
            <a:endParaRPr lang="en-US"/>
          </a:p>
        </p:txBody>
      </p:sp>
    </p:spTree>
    <p:extLst>
      <p:ext uri="{BB962C8B-B14F-4D97-AF65-F5344CB8AC3E}">
        <p14:creationId xmlns:p14="http://schemas.microsoft.com/office/powerpoint/2010/main" val="2904099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|EON~011|</a:t>
            </a:r>
          </a:p>
        </p:txBody>
      </p:sp>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AFEA4A66-6E7B-4E60-B76D-DD00BB327AE7}" type="slidenum">
              <a:rPr lang="en-US" altLang="en-US" sz="1200" smtClean="0">
                <a:solidFill>
                  <a:schemeClr val="tx1"/>
                </a:solidFill>
              </a:rPr>
              <a:pPr eaLnBrk="1" hangingPunct="1"/>
              <a:t>11</a:t>
            </a:fld>
            <a:endParaRPr lang="en-US" altLang="en-US" sz="120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144046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|EON~012|</a:t>
            </a:r>
          </a:p>
        </p:txBody>
      </p:sp>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0C67CE0E-3994-4D3B-B6E1-A94EA8B7B9B8}" type="slidenum">
              <a:rPr lang="en-US" altLang="en-US" sz="1200" smtClean="0">
                <a:solidFill>
                  <a:schemeClr val="tx1"/>
                </a:solidFill>
              </a:rPr>
              <a:pPr eaLnBrk="1" hangingPunct="1"/>
              <a:t>12</a:t>
            </a:fld>
            <a:endParaRPr lang="en-US" altLang="en-US" sz="120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To access ClaimCenter, a user must have:</a:t>
            </a:r>
          </a:p>
          <a:p>
            <a:pPr lvl="1" eaLnBrk="1" hangingPunct="1"/>
            <a:r>
              <a:rPr lang="en-US"/>
              <a:t>A</a:t>
            </a:r>
            <a:r>
              <a:rPr lang="en-US" baseline="0"/>
              <a:t> web browser (Chrome, Firefox or IE)</a:t>
            </a:r>
          </a:p>
          <a:p>
            <a:pPr lvl="1" eaLnBrk="1" hangingPunct="1"/>
            <a:r>
              <a:rPr lang="en-US"/>
              <a:t>The URL for connecting to ClaimCenter</a:t>
            </a:r>
          </a:p>
          <a:p>
            <a:pPr lvl="1" eaLnBrk="1" hangingPunct="1"/>
            <a:r>
              <a:rPr lang="en-US"/>
              <a:t>A valid user name and password</a:t>
            </a:r>
          </a:p>
        </p:txBody>
      </p:sp>
    </p:spTree>
    <p:extLst>
      <p:ext uri="{BB962C8B-B14F-4D97-AF65-F5344CB8AC3E}">
        <p14:creationId xmlns:p14="http://schemas.microsoft.com/office/powerpoint/2010/main" val="2404318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|EON~013|</a:t>
            </a:r>
          </a:p>
        </p:txBody>
      </p:sp>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7219B49B-4D88-48BB-8E31-8BD13DC2A9D6}" type="slidenum">
              <a:rPr lang="en-US" altLang="en-US" sz="1200" smtClean="0">
                <a:solidFill>
                  <a:schemeClr val="tx1"/>
                </a:solidFill>
              </a:rPr>
              <a:pPr eaLnBrk="1" hangingPunct="1"/>
              <a:t>13</a:t>
            </a:fld>
            <a:endParaRPr lang="en-US" altLang="en-US" sz="120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To log in to an application, end users must open an instance of their web</a:t>
            </a:r>
            <a:r>
              <a:rPr lang="en-US" baseline="0"/>
              <a:t> browser </a:t>
            </a:r>
            <a:r>
              <a:rPr lang="en-US"/>
              <a:t>and access the system through the appropriate URL (Universal Resource Locator, also more commonly known as a "web address"). The URL is:</a:t>
            </a:r>
          </a:p>
          <a:p>
            <a:pPr eaLnBrk="1" hangingPunct="1"/>
            <a:r>
              <a:rPr lang="en-US"/>
              <a:t>http://</a:t>
            </a:r>
            <a:r>
              <a:rPr lang="en-US" i="1"/>
              <a:t>machine</a:t>
            </a:r>
            <a:r>
              <a:rPr lang="en-US"/>
              <a:t>:</a:t>
            </a:r>
            <a:r>
              <a:rPr lang="en-US" i="1"/>
              <a:t>port#</a:t>
            </a:r>
            <a:r>
              <a:rPr lang="en-US"/>
              <a:t>/</a:t>
            </a:r>
            <a:r>
              <a:rPr lang="en-US" i="1"/>
              <a:t>instanceName</a:t>
            </a:r>
            <a:r>
              <a:rPr lang="en-US"/>
              <a:t>/ClaimCenter.do, where:</a:t>
            </a:r>
          </a:p>
          <a:p>
            <a:pPr lvl="1" eaLnBrk="1" hangingPunct="1"/>
            <a:r>
              <a:rPr lang="en-US" i="1"/>
              <a:t>machine</a:t>
            </a:r>
            <a:r>
              <a:rPr lang="en-US"/>
              <a:t> is the name of the host machine, and</a:t>
            </a:r>
          </a:p>
          <a:p>
            <a:pPr lvl="1" eaLnBrk="1" hangingPunct="1"/>
            <a:r>
              <a:rPr lang="en-US" i="1"/>
              <a:t>port#</a:t>
            </a:r>
            <a:r>
              <a:rPr lang="en-US"/>
              <a:t> is the port which the browser</a:t>
            </a:r>
            <a:r>
              <a:rPr lang="en-US" baseline="0"/>
              <a:t> </a:t>
            </a:r>
            <a:r>
              <a:rPr lang="en-US"/>
              <a:t>should use to access the application, and</a:t>
            </a:r>
          </a:p>
          <a:p>
            <a:pPr lvl="1" eaLnBrk="1" hangingPunct="1"/>
            <a:r>
              <a:rPr lang="en-US" i="1" err="1"/>
              <a:t>instanceName</a:t>
            </a:r>
            <a:r>
              <a:rPr lang="en-US"/>
              <a:t> is the name of the instance of ClaimCenter (typically "cc").</a:t>
            </a:r>
          </a:p>
          <a:p>
            <a:pPr eaLnBrk="1" hangingPunct="1"/>
            <a:r>
              <a:rPr lang="en-US"/>
              <a:t>Connections to ClaimCenter are usually initiated using one of the following methods:</a:t>
            </a:r>
          </a:p>
          <a:p>
            <a:pPr lvl="1" eaLnBrk="1" hangingPunct="1"/>
            <a:r>
              <a:rPr lang="en-US"/>
              <a:t>Providing users with a “Favorite” or “Bookmark” or “Shortcut” that links to the URL</a:t>
            </a:r>
          </a:p>
          <a:p>
            <a:pPr lvl="1" eaLnBrk="1" hangingPunct="1"/>
            <a:r>
              <a:rPr lang="en-US"/>
              <a:t>Providing users with a shortcut on the computer desktop that invokes a browser with the URL</a:t>
            </a:r>
          </a:p>
          <a:p>
            <a:pPr lvl="1" eaLnBrk="1" hangingPunct="1"/>
            <a:r>
              <a:rPr lang="en-US"/>
              <a:t>Creating a web link on a readily accessible web page that links to the URL</a:t>
            </a:r>
          </a:p>
          <a:p>
            <a:pPr eaLnBrk="1" hangingPunct="1"/>
            <a:r>
              <a:rPr lang="en-US"/>
              <a:t>Even though the Back button and favorites to non-login pages are not supported, navigation within ClaimCenter is rarely if ever cumbersome. ClaimCenter contains a number of navigation features to make it easy for users to view commonly referenced information and recently viewed information. These features are discussed through this section.</a:t>
            </a:r>
          </a:p>
          <a:p>
            <a:pPr eaLnBrk="1" hangingPunct="1"/>
            <a:r>
              <a:rPr lang="en-US"/>
              <a:t>With regard to bookmarks/favorites, it is technically possible to have favorites to pages other than the login page, but it requires the help of a ClaimCenter developer to enable a particular page for that purpose (through the use of technology known as an entry point.) For the typical user experience, the login page is the only one that should be saved as a favorite.</a:t>
            </a:r>
          </a:p>
        </p:txBody>
      </p:sp>
    </p:spTree>
    <p:extLst>
      <p:ext uri="{BB962C8B-B14F-4D97-AF65-F5344CB8AC3E}">
        <p14:creationId xmlns:p14="http://schemas.microsoft.com/office/powerpoint/2010/main" val="2638976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|EON~014|</a:t>
            </a:r>
          </a:p>
        </p:txBody>
      </p:sp>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8F4D6912-3A3D-4C35-9FF0-581806DB98F4}" type="slidenum">
              <a:rPr lang="en-US" altLang="en-US" sz="1200" smtClean="0">
                <a:solidFill>
                  <a:schemeClr val="tx1"/>
                </a:solidFill>
              </a:rPr>
              <a:pPr eaLnBrk="1" hangingPunct="1"/>
              <a:t>14</a:t>
            </a:fld>
            <a:endParaRPr lang="en-US" altLang="en-US" sz="120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Authentication is the process of verifying a user is who he or she claims to be. Authorization is the process of determining which objects a user is allowed to view and edit and what actions a user is allowed to take.</a:t>
            </a:r>
          </a:p>
          <a:p>
            <a:pPr eaLnBrk="1" hangingPunct="1"/>
            <a:r>
              <a:rPr lang="en-US"/>
              <a:t>When an end user attempts to log on to an application, the following occurs:</a:t>
            </a:r>
          </a:p>
          <a:p>
            <a:pPr lvl="1" eaLnBrk="1" hangingPunct="1"/>
            <a:r>
              <a:rPr lang="en-US"/>
              <a:t>The user supplies their user name and password to ClaimCenter via the login page.</a:t>
            </a:r>
          </a:p>
          <a:p>
            <a:pPr lvl="1" eaLnBrk="1" hangingPunct="1"/>
            <a:r>
              <a:rPr lang="en-US"/>
              <a:t>ClaimCenter queries the authentication system (which could be a separate system accessed through an integration point or the ClaimCenter database itself) to authenticate the user.</a:t>
            </a:r>
          </a:p>
          <a:p>
            <a:pPr lvl="1" eaLnBrk="1" hangingPunct="1"/>
            <a:r>
              <a:rPr lang="en-US"/>
              <a:t>ClaimCenter queries the ClaimCenter database to determine which permissions are assigned to the user and what the user's start page is. Permissions determine which screens the user can navigate to and which actions the user can perform. The startup view is the first page rendered after log in.</a:t>
            </a:r>
          </a:p>
          <a:p>
            <a:pPr lvl="1" eaLnBrk="1" hangingPunct="1"/>
            <a:r>
              <a:rPr lang="en-US"/>
              <a:t>ClaimCenter renders the appropriate startup view with permissions appropriate for that user.</a:t>
            </a:r>
          </a:p>
          <a:p>
            <a:pPr eaLnBrk="1" hangingPunct="1"/>
            <a:r>
              <a:rPr lang="en-US"/>
              <a:t>Out-of-box, authentication is managed through the ClaimCenter database. There is a table in the database which stores user names and password. (The system can also be configured to authenticate against an existing user domain structure, as discussed on the next slide.) </a:t>
            </a:r>
          </a:p>
          <a:p>
            <a:pPr eaLnBrk="1" hangingPunct="1"/>
            <a:r>
              <a:rPr lang="en-US"/>
              <a:t>ClaimCenter can be configured to lock an account after a user attempts to log in a certain number of times without providing the correct password. (This feature is designed to prevent someone circumventing the authentication process to illegally log on to the application.) When an account is locked, it must be unlocked by a manager. In the base application, the number of attempts before locking the account is 3, but this number can be configured.</a:t>
            </a:r>
          </a:p>
        </p:txBody>
      </p:sp>
    </p:spTree>
    <p:extLst>
      <p:ext uri="{BB962C8B-B14F-4D97-AF65-F5344CB8AC3E}">
        <p14:creationId xmlns:p14="http://schemas.microsoft.com/office/powerpoint/2010/main" val="4174300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|EON~015|</a:t>
            </a:r>
          </a:p>
        </p:txBody>
      </p:sp>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D2C746E7-4398-45DB-B5DB-90A5EC8BC162}" type="slidenum">
              <a:rPr lang="en-US" altLang="en-US" sz="1200" smtClean="0">
                <a:solidFill>
                  <a:schemeClr val="tx1"/>
                </a:solidFill>
              </a:rPr>
              <a:pPr eaLnBrk="1" hangingPunct="1"/>
              <a:t>15</a:t>
            </a:fld>
            <a:endParaRPr lang="en-US" altLang="en-US" sz="120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Each user has a startup view, which is what is first displayed when the user logs in. This is sometimes referred to as the user's "landing page".</a:t>
            </a:r>
          </a:p>
          <a:p>
            <a:pPr eaLnBrk="1" hangingPunct="1"/>
            <a:r>
              <a:rPr lang="en-US"/>
              <a:t>In the base application, a new user's startup view is set to "Desktop: Activities". This page lists all open activities that have been assigned to that user.</a:t>
            </a:r>
          </a:p>
          <a:p>
            <a:pPr eaLnBrk="1" hangingPunct="1"/>
            <a:r>
              <a:rPr lang="en-US"/>
              <a:t>Users can change their startup view by clicking the Preferences menu action accessible from the Desktop. This opens a worksheet in the workspace frame. In this worksheet, they can select a different view as their startup view. (The workspace frame displays information that is "stand-alone" from a navigation perspective. The information could be user preferences (which has no impact on business data), or it could be a new note or new activity (which, once created, does not require any change to the data displayed in the screen area). The workspace frame is visible only when a worksheet is rendered. Most of the time, it is collapsed.)</a:t>
            </a:r>
          </a:p>
          <a:p>
            <a:pPr eaLnBrk="1" hangingPunct="1"/>
            <a:r>
              <a:rPr lang="en-US"/>
              <a:t>The "look and feel" of ClaimCenter is controlled by a series of cascading style sheets (CSS). These can be configured if a given instance requires the use of different fonts and/or colors.</a:t>
            </a:r>
          </a:p>
          <a:p>
            <a:pPr eaLnBrk="1" hangingPunct="1"/>
            <a:endParaRPr lang="en-US"/>
          </a:p>
          <a:p>
            <a:pPr eaLnBrk="1" hangingPunct="1"/>
            <a:r>
              <a:rPr lang="en-US"/>
              <a:t>There are a total of eight regional formats (will be discussed later in this lesson):</a:t>
            </a:r>
          </a:p>
          <a:p>
            <a:pPr marL="228600" indent="-228600" eaLnBrk="1" hangingPunct="1">
              <a:buAutoNum type="arabicPeriod"/>
            </a:pPr>
            <a:r>
              <a:rPr lang="en-US" baseline="0"/>
              <a:t>Australia (English)</a:t>
            </a:r>
          </a:p>
          <a:p>
            <a:pPr marL="228600" indent="-228600" eaLnBrk="1" hangingPunct="1">
              <a:buAutoNum type="arabicPeriod"/>
            </a:pPr>
            <a:r>
              <a:rPr lang="en-US" baseline="0"/>
              <a:t>Canada (English)</a:t>
            </a:r>
          </a:p>
          <a:p>
            <a:pPr marL="228600" indent="-228600" eaLnBrk="1" hangingPunct="1">
              <a:buAutoNum type="arabicPeriod"/>
            </a:pPr>
            <a:r>
              <a:rPr lang="en-US" baseline="0"/>
              <a:t>Canada (French)</a:t>
            </a:r>
          </a:p>
          <a:p>
            <a:pPr marL="228600" indent="-228600" eaLnBrk="1" hangingPunct="1">
              <a:buAutoNum type="arabicPeriod"/>
            </a:pPr>
            <a:r>
              <a:rPr lang="en-US" baseline="0"/>
              <a:t>France (French)</a:t>
            </a:r>
          </a:p>
          <a:p>
            <a:pPr marL="228600" indent="-228600" eaLnBrk="1" hangingPunct="1">
              <a:buAutoNum type="arabicPeriod"/>
            </a:pPr>
            <a:r>
              <a:rPr lang="en-US" baseline="0"/>
              <a:t>Germany (German)</a:t>
            </a:r>
          </a:p>
          <a:p>
            <a:pPr marL="228600" indent="-228600" eaLnBrk="1" hangingPunct="1">
              <a:buAutoNum type="arabicPeriod"/>
            </a:pPr>
            <a:r>
              <a:rPr lang="en-US" baseline="0"/>
              <a:t>Great Britain (UK)(English)</a:t>
            </a:r>
          </a:p>
          <a:p>
            <a:pPr marL="228600" indent="-228600" eaLnBrk="1" hangingPunct="1">
              <a:buAutoNum type="arabicPeriod"/>
            </a:pPr>
            <a:r>
              <a:rPr lang="en-US" baseline="0"/>
              <a:t>Japan (Japanese)</a:t>
            </a:r>
          </a:p>
          <a:p>
            <a:pPr marL="228600" indent="-228600" eaLnBrk="1" hangingPunct="1">
              <a:buAutoNum type="arabicPeriod"/>
            </a:pPr>
            <a:r>
              <a:rPr lang="en-US" baseline="0"/>
              <a:t>United States (English)</a:t>
            </a:r>
          </a:p>
          <a:p>
            <a:pPr marL="228600" indent="-228600" eaLnBrk="1" hangingPunct="1">
              <a:buAutoNum type="arabicPeriod"/>
            </a:pPr>
            <a:endParaRPr lang="en-US"/>
          </a:p>
        </p:txBody>
      </p:sp>
    </p:spTree>
    <p:extLst>
      <p:ext uri="{BB962C8B-B14F-4D97-AF65-F5344CB8AC3E}">
        <p14:creationId xmlns:p14="http://schemas.microsoft.com/office/powerpoint/2010/main" val="691712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|EON~016|</a:t>
            </a:r>
          </a:p>
        </p:txBody>
      </p:sp>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36FAEC47-E51B-4EDC-97E5-CB0183B1DA98}" type="slidenum">
              <a:rPr lang="en-US" altLang="en-US" sz="1200" smtClean="0">
                <a:solidFill>
                  <a:schemeClr val="tx1"/>
                </a:solidFill>
              </a:rPr>
              <a:pPr eaLnBrk="1" hangingPunct="1"/>
              <a:t>16</a:t>
            </a:fld>
            <a:endParaRPr lang="en-US" altLang="en-US" sz="120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permission is a granular ability to see or do something within ClaimCenter, such as "create activities" or "close exposures".</a:t>
            </a:r>
          </a:p>
          <a:p>
            <a:pPr eaLnBrk="1" hangingPunct="1"/>
            <a:r>
              <a:rPr lang="en-US"/>
              <a:t>A role is a named collection of permissions. Typically, a role maps to a job function or job title. For example, the "adjuster" role would contain the set of permissions appropriate to someone who was an adjuster. (This role might, for example, have the "create activities" or "close exposures" permissions, but it would not have the "create users" permission. Similarly, a "customer service representative" role might have only "create activities" and not "close exposures".)</a:t>
            </a:r>
          </a:p>
          <a:p>
            <a:pPr eaLnBrk="1" hangingPunct="1"/>
            <a:r>
              <a:rPr lang="en-US"/>
              <a:t>Administrators can assign roles to users. They can also create new roles and modify existing roles (to add or remove permissions to them).</a:t>
            </a:r>
          </a:p>
          <a:p>
            <a:pPr eaLnBrk="1" hangingPunct="1"/>
            <a:r>
              <a:rPr lang="en-US"/>
              <a:t>When embedded in the web</a:t>
            </a:r>
            <a:r>
              <a:rPr lang="en-US" baseline="0"/>
              <a:t> browser</a:t>
            </a:r>
            <a:r>
              <a:rPr lang="en-US"/>
              <a:t>, the name of the user you are logged on as appears as a mouse-over text on the browser</a:t>
            </a:r>
            <a:r>
              <a:rPr lang="en-US" baseline="0"/>
              <a:t>’s tab. You may also view the user by clicking the “gear” icon (Options menu).</a:t>
            </a:r>
            <a:endParaRPr lang="en-US"/>
          </a:p>
          <a:p>
            <a:pPr eaLnBrk="1" hangingPunct="1"/>
            <a:r>
              <a:rPr lang="en-US"/>
              <a:t>In the example above, Ida Belt (who is a CSR and is shown in the left screenshot) does not have a Desktop tab. When viewing a claim, she does not have access to the </a:t>
            </a:r>
            <a:r>
              <a:rPr lang="en-US" err="1"/>
              <a:t>Workplan</a:t>
            </a:r>
            <a:r>
              <a:rPr lang="en-US"/>
              <a:t>, Policy, Documents, or History screens. Dana Evans (who is an adjuster and is shown in the right screenshot) has access to all of the things just listed.</a:t>
            </a:r>
          </a:p>
          <a:p>
            <a:pPr eaLnBrk="1" hangingPunct="1"/>
            <a:r>
              <a:rPr lang="en-US"/>
              <a:t>User permissions is discussed in detail in the "Permissions" lesson.</a:t>
            </a:r>
          </a:p>
          <a:p>
            <a:pPr eaLnBrk="1" hangingPunct="1"/>
            <a:endParaRPr lang="en-US"/>
          </a:p>
        </p:txBody>
      </p:sp>
    </p:spTree>
    <p:extLst>
      <p:ext uri="{BB962C8B-B14F-4D97-AF65-F5344CB8AC3E}">
        <p14:creationId xmlns:p14="http://schemas.microsoft.com/office/powerpoint/2010/main" val="2116848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|EON~017|</a:t>
            </a:r>
          </a:p>
        </p:txBody>
      </p:sp>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8615CDA8-1914-4D3D-BFF8-57352D4F1B14}" type="slidenum">
              <a:rPr lang="en-US" altLang="en-US" sz="1200" smtClean="0">
                <a:solidFill>
                  <a:schemeClr val="tx1"/>
                </a:solidFill>
              </a:rPr>
              <a:pPr eaLnBrk="1" hangingPunct="1"/>
              <a:t>17</a:t>
            </a:fld>
            <a:endParaRPr lang="en-US" altLang="en-US" sz="120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When a user is finished interacting with ClaimCenter, he or she can log out using the Logout link.</a:t>
            </a:r>
          </a:p>
          <a:p>
            <a:pPr eaLnBrk="1" hangingPunct="1"/>
            <a:r>
              <a:rPr lang="en-US"/>
              <a:t>The timeout period can be configured in the config.xml file. The default value is 10800 seconds (3 hours).</a:t>
            </a:r>
          </a:p>
          <a:p>
            <a:pPr eaLnBrk="1" hangingPunct="1"/>
            <a:endParaRPr lang="en-US"/>
          </a:p>
          <a:p>
            <a:pPr eaLnBrk="1" hangingPunct="1"/>
            <a:endParaRPr lang="en-US"/>
          </a:p>
        </p:txBody>
      </p:sp>
    </p:spTree>
    <p:extLst>
      <p:ext uri="{BB962C8B-B14F-4D97-AF65-F5344CB8AC3E}">
        <p14:creationId xmlns:p14="http://schemas.microsoft.com/office/powerpoint/2010/main" val="2109402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|EON~018|</a:t>
            </a:r>
          </a:p>
        </p:txBody>
      </p:sp>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91BFA69A-B2A9-4C14-9C55-4C11956101FD}" type="slidenum">
              <a:rPr lang="en-US" altLang="en-US" sz="1200" smtClean="0">
                <a:solidFill>
                  <a:schemeClr val="tx1"/>
                </a:solidFill>
              </a:rPr>
              <a:pPr eaLnBrk="1" hangingPunct="1"/>
              <a:t>18</a:t>
            </a:fld>
            <a:endParaRPr lang="en-US" altLang="en-US" sz="120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"Unsaved work" refers to either work in a screen for a new object which you created but did not save or work in a screen for an existing object which you put into edit mode without updating or cancelling. In other words, unsaved work refers to any work which you navigated away from without clicking the Update or Cancel button.</a:t>
            </a:r>
            <a:r>
              <a:rPr lang="en-US" baseline="0"/>
              <a:t> When the unsaved work list icon turns from gray to green, “unsaved work” exists. </a:t>
            </a:r>
            <a:endParaRPr lang="en-US"/>
          </a:p>
          <a:p>
            <a:pPr eaLnBrk="1" hangingPunct="1"/>
            <a:r>
              <a:rPr lang="en-US"/>
              <a:t>All of your unsaved work is automatically listed in the unsaved work list. Work for the claim currently in focus is listed at the top, and work for previously visited claims is listed underneath.</a:t>
            </a:r>
          </a:p>
          <a:p>
            <a:pPr eaLnBrk="1" hangingPunct="1"/>
            <a:r>
              <a:rPr lang="en-US"/>
              <a:t>From the unsaved work list, you can either navigate to the screen where the unsaved work is (by clicking the link) or discard the work (by clicking the corresponding trash icon).</a:t>
            </a:r>
          </a:p>
          <a:p>
            <a:pPr eaLnBrk="1" hangingPunct="1"/>
            <a:r>
              <a:rPr lang="en-US"/>
              <a:t>If you attempt to log off with unsaved work, you are warned that all unsaved work will be discarded. If you click Ok, then all unsaved work is discarded.</a:t>
            </a:r>
          </a:p>
          <a:p>
            <a:pPr eaLnBrk="1" hangingPunct="1"/>
            <a:r>
              <a:rPr lang="en-US"/>
              <a:t>The unsaved work list is available only when you have unsaved work. If the menu is unavailable (grayed out), then you have updated /</a:t>
            </a:r>
            <a:r>
              <a:rPr lang="en-US" baseline="0"/>
              <a:t> saved </a:t>
            </a:r>
            <a:r>
              <a:rPr lang="en-US"/>
              <a:t>all changes you have made so far. Lastly,</a:t>
            </a:r>
            <a:r>
              <a:rPr lang="en-US" baseline="0"/>
              <a:t> you may discard data in the unsaved work list using the small “trash” icon.</a:t>
            </a:r>
            <a:endParaRPr lang="en-US"/>
          </a:p>
        </p:txBody>
      </p:sp>
    </p:spTree>
    <p:extLst>
      <p:ext uri="{BB962C8B-B14F-4D97-AF65-F5344CB8AC3E}">
        <p14:creationId xmlns:p14="http://schemas.microsoft.com/office/powerpoint/2010/main" val="2430253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|EON~019|</a:t>
            </a:r>
          </a:p>
        </p:txBody>
      </p:sp>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D082F818-F54A-4DCE-9786-D40AF696AAD3}" type="slidenum">
              <a:rPr lang="en-US" altLang="en-US" sz="1200" smtClean="0">
                <a:solidFill>
                  <a:schemeClr val="tx1"/>
                </a:solidFill>
              </a:rPr>
              <a:pPr eaLnBrk="1" hangingPunct="1"/>
              <a:t>19</a:t>
            </a:fld>
            <a:endParaRPr lang="en-US" altLang="en-US" sz="120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If the user inadvertently closes the web browser (without formally logging off), all unsaved work is likely to be discarded. </a:t>
            </a:r>
          </a:p>
        </p:txBody>
      </p:sp>
    </p:spTree>
    <p:extLst>
      <p:ext uri="{BB962C8B-B14F-4D97-AF65-F5344CB8AC3E}">
        <p14:creationId xmlns:p14="http://schemas.microsoft.com/office/powerpoint/2010/main" val="334122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|EON~002|</a:t>
            </a:r>
          </a:p>
        </p:txBody>
      </p:sp>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20263E33-C3CA-4561-909B-026BB3081557}" type="slidenum">
              <a:rPr lang="en-US" altLang="en-US" sz="1200" smtClean="0">
                <a:solidFill>
                  <a:schemeClr val="tx1"/>
                </a:solidFill>
              </a:rPr>
              <a:pPr eaLnBrk="1" hangingPunct="1"/>
              <a:t>2</a:t>
            </a:fld>
            <a:endParaRPr lang="en-US" altLang="en-US" sz="120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21993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|EON~020|</a:t>
            </a:r>
          </a:p>
        </p:txBody>
      </p:sp>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7791D9A1-1402-4D53-AA63-25D1F872ED0C}" type="slidenum">
              <a:rPr lang="en-US" altLang="en-US" sz="1200" smtClean="0">
                <a:solidFill>
                  <a:schemeClr val="tx1"/>
                </a:solidFill>
              </a:rPr>
              <a:pPr eaLnBrk="1" hangingPunct="1"/>
              <a:t>20</a:t>
            </a:fld>
            <a:endParaRPr lang="en-US" altLang="en-US" sz="120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3150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|EON~021|</a:t>
            </a:r>
          </a:p>
        </p:txBody>
      </p:sp>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FDE8F5B5-0153-4F1C-8136-D8E7E06818FA}" type="slidenum">
              <a:rPr lang="en-US" altLang="en-US" sz="1200" smtClean="0">
                <a:solidFill>
                  <a:schemeClr val="tx1"/>
                </a:solidFill>
              </a:rPr>
              <a:pPr eaLnBrk="1" hangingPunct="1"/>
              <a:t>21</a:t>
            </a:fld>
            <a:endParaRPr lang="en-US" altLang="en-US" sz="120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ClaimCenter user interface can be broken down into the following main areas:</a:t>
            </a:r>
          </a:p>
          <a:p>
            <a:pPr marL="342900" marR="0" lvl="1" indent="-114300" algn="l" defTabSz="914400" rtl="0" eaLnBrk="1" fontAlgn="base" latinLnBrk="0" hangingPunct="1">
              <a:lnSpc>
                <a:spcPct val="100000"/>
              </a:lnSpc>
              <a:spcBef>
                <a:spcPct val="10000"/>
              </a:spcBef>
              <a:spcAft>
                <a:spcPct val="0"/>
              </a:spcAft>
              <a:buClrTx/>
              <a:buSzTx/>
              <a:buFontTx/>
              <a:buChar char="•"/>
              <a:tabLst/>
              <a:defRPr/>
            </a:pPr>
            <a:r>
              <a:rPr lang="en-US"/>
              <a:t>The Tab Bar is the top portion of the screen. It contains the Guidewire ClaimCenter</a:t>
            </a:r>
            <a:r>
              <a:rPr lang="en-US" baseline="0"/>
              <a:t> </a:t>
            </a:r>
            <a:r>
              <a:rPr lang="en-US"/>
              <a:t>logo, main tabs, the Unsaved Work List (save button icon)</a:t>
            </a:r>
            <a:r>
              <a:rPr lang="en-US" baseline="0"/>
              <a:t> and the Options Menu (gear icon). Use the Options menu to set regional/international settings, layouts, link to help, about and log out.</a:t>
            </a:r>
            <a:endParaRPr lang="en-US"/>
          </a:p>
          <a:p>
            <a:pPr marL="342900" marR="0" lvl="1" indent="-114300" algn="l" defTabSz="914400" rtl="0" eaLnBrk="1" fontAlgn="base" latinLnBrk="0" hangingPunct="1">
              <a:lnSpc>
                <a:spcPct val="100000"/>
              </a:lnSpc>
              <a:spcBef>
                <a:spcPct val="10000"/>
              </a:spcBef>
              <a:spcAft>
                <a:spcPct val="0"/>
              </a:spcAft>
              <a:buClrTx/>
              <a:buSzTx/>
              <a:buFontTx/>
              <a:buChar char="•"/>
              <a:tabLst/>
              <a:defRPr/>
            </a:pPr>
            <a:r>
              <a:rPr lang="en-US"/>
              <a:t>The Info Bar is the horizontal dark gray strip between the tab bar and the screen area. It is not always visible. (In the base application, it is visible only on the Claim tab.) When it is visible, it either contains summary information about the primary object displayed in the screen area</a:t>
            </a:r>
            <a:r>
              <a:rPr lang="en-US" baseline="0"/>
              <a:t> as well as a series of icons to identify or signal activities, claim status and other information.</a:t>
            </a:r>
            <a:endParaRPr lang="en-US"/>
          </a:p>
          <a:p>
            <a:pPr lvl="1" eaLnBrk="1" hangingPunct="1"/>
            <a:r>
              <a:rPr lang="en-US"/>
              <a:t>The Side Bar is the vertical bar running down the left side of the user interface. The side bar contains menu actions and menu links that navigate the user to different parts of the application and let the user create new objects and initiate new jobs.</a:t>
            </a:r>
          </a:p>
          <a:p>
            <a:pPr lvl="1" eaLnBrk="1" hangingPunct="1"/>
            <a:r>
              <a:rPr lang="en-US"/>
              <a:t>The Screen Area is the rectangular area to the right of the side bar. When the Workspace is collapsed, the screen area occupies the lower right corner of the user interface. This is where the majority of the business data is displayed and acted upon.</a:t>
            </a:r>
          </a:p>
          <a:p>
            <a:pPr lvl="1" eaLnBrk="1" hangingPunct="1"/>
            <a:r>
              <a:rPr lang="en-US"/>
              <a:t>The Workspace displays information that is "stand-alone" from a navigation perspective. The information could be user preferences (which has no impact on business data), or it could be a new note or new activity (which, once created, does not require any change to the data displayed in the screen area). The Workspace</a:t>
            </a:r>
            <a:r>
              <a:rPr lang="en-US" baseline="0"/>
              <a:t> </a:t>
            </a:r>
            <a:r>
              <a:rPr lang="en-US"/>
              <a:t>is visible only when a worksheet is rendered. Most of the time, it is collapsed.</a:t>
            </a:r>
          </a:p>
          <a:p>
            <a:pPr eaLnBrk="1" hangingPunct="1"/>
            <a:endParaRPr lang="en-US"/>
          </a:p>
        </p:txBody>
      </p:sp>
    </p:spTree>
    <p:extLst>
      <p:ext uri="{BB962C8B-B14F-4D97-AF65-F5344CB8AC3E}">
        <p14:creationId xmlns:p14="http://schemas.microsoft.com/office/powerpoint/2010/main" val="657965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|EON~022|</a:t>
            </a:r>
          </a:p>
        </p:txBody>
      </p:sp>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3B89D511-656A-4BD8-A07A-A35292505BEB}" type="slidenum">
              <a:rPr lang="en-US" altLang="en-US" sz="1200" smtClean="0">
                <a:solidFill>
                  <a:schemeClr val="tx1"/>
                </a:solidFill>
              </a:rPr>
              <a:pPr eaLnBrk="1" hangingPunct="1"/>
              <a:t>22</a:t>
            </a:fld>
            <a:endParaRPr lang="en-US" altLang="en-US" sz="120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Desktop tab is a series of lists of objects for which the user has some responsibility, including:</a:t>
            </a:r>
          </a:p>
          <a:p>
            <a:pPr lvl="1" eaLnBrk="1" hangingPunct="1"/>
            <a:r>
              <a:rPr lang="en-US"/>
              <a:t>Activities assigned to the user.</a:t>
            </a:r>
          </a:p>
          <a:p>
            <a:pPr lvl="1" eaLnBrk="1" hangingPunct="1"/>
            <a:r>
              <a:rPr lang="en-US"/>
              <a:t>Claims assigned to the user</a:t>
            </a:r>
          </a:p>
          <a:p>
            <a:pPr lvl="1" eaLnBrk="1" hangingPunct="1"/>
            <a:r>
              <a:rPr lang="en-US"/>
              <a:t>Exposures assigned to the user</a:t>
            </a:r>
          </a:p>
          <a:p>
            <a:pPr lvl="1" eaLnBrk="1" hangingPunct="1"/>
            <a:r>
              <a:rPr lang="en-US"/>
              <a:t>Queues the user has access to (which contain activities that no user has taken ownership of yet)</a:t>
            </a:r>
          </a:p>
          <a:p>
            <a:pPr eaLnBrk="1" hangingPunct="1"/>
            <a:r>
              <a:rPr lang="en-US"/>
              <a:t>Customer service representatives do not have access to the Desktop tab in the base application.</a:t>
            </a:r>
          </a:p>
        </p:txBody>
      </p:sp>
    </p:spTree>
    <p:extLst>
      <p:ext uri="{BB962C8B-B14F-4D97-AF65-F5344CB8AC3E}">
        <p14:creationId xmlns:p14="http://schemas.microsoft.com/office/powerpoint/2010/main" val="3310410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|EON~023|</a:t>
            </a:r>
          </a:p>
        </p:txBody>
      </p:sp>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066B36F0-561B-4068-9DDE-27423B61AD97}" type="slidenum">
              <a:rPr lang="en-US" altLang="en-US" sz="1200" smtClean="0">
                <a:solidFill>
                  <a:schemeClr val="tx1"/>
                </a:solidFill>
              </a:rPr>
              <a:pPr eaLnBrk="1" hangingPunct="1"/>
              <a:t>23</a:t>
            </a:fld>
            <a:endParaRPr lang="en-US" altLang="en-US" sz="120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Claim tab contains the "claim file", which is a series of screens detailing information about the claim and its exposures.</a:t>
            </a:r>
          </a:p>
        </p:txBody>
      </p:sp>
    </p:spTree>
    <p:extLst>
      <p:ext uri="{BB962C8B-B14F-4D97-AF65-F5344CB8AC3E}">
        <p14:creationId xmlns:p14="http://schemas.microsoft.com/office/powerpoint/2010/main" val="4116518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|EON~024|</a:t>
            </a:r>
          </a:p>
        </p:txBody>
      </p:sp>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A7D1916F-4F07-4BA8-AE0E-6B80876747FC}" type="slidenum">
              <a:rPr lang="en-US" altLang="en-US" sz="1200" smtClean="0">
                <a:solidFill>
                  <a:schemeClr val="tx1"/>
                </a:solidFill>
              </a:rPr>
              <a:pPr eaLnBrk="1" hangingPunct="1"/>
              <a:t>24</a:t>
            </a:fld>
            <a:endParaRPr lang="en-US" altLang="en-US" sz="120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Address Book tab is used for searching for contacts listed in an external address book application. This could be Guidewire's ContactManager application or another customer contact management system.</a:t>
            </a:r>
          </a:p>
        </p:txBody>
      </p:sp>
    </p:spTree>
    <p:extLst>
      <p:ext uri="{BB962C8B-B14F-4D97-AF65-F5344CB8AC3E}">
        <p14:creationId xmlns:p14="http://schemas.microsoft.com/office/powerpoint/2010/main" val="3308099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|EON~025|</a:t>
            </a:r>
          </a:p>
        </p:txBody>
      </p:sp>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05EEAAC5-F7D2-4320-BCB8-736060D7F4CB}" type="slidenum">
              <a:rPr lang="en-US" altLang="en-US" sz="1200" smtClean="0">
                <a:solidFill>
                  <a:schemeClr val="tx1"/>
                </a:solidFill>
              </a:rPr>
              <a:pPr eaLnBrk="1" hangingPunct="1"/>
              <a:t>25</a:t>
            </a:fld>
            <a:endParaRPr lang="en-US" altLang="en-US" sz="120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Search tab gives users the ability to search for different types of objects, specifically:</a:t>
            </a:r>
          </a:p>
          <a:p>
            <a:pPr lvl="1" eaLnBrk="1" hangingPunct="1"/>
            <a:r>
              <a:rPr lang="en-US"/>
              <a:t>Claims</a:t>
            </a:r>
          </a:p>
          <a:p>
            <a:pPr lvl="1" eaLnBrk="1" hangingPunct="1"/>
            <a:r>
              <a:rPr lang="en-US"/>
              <a:t>Activities</a:t>
            </a:r>
          </a:p>
          <a:p>
            <a:pPr lvl="1" eaLnBrk="1" hangingPunct="1"/>
            <a:r>
              <a:rPr lang="en-US"/>
              <a:t>Checks</a:t>
            </a:r>
          </a:p>
          <a:p>
            <a:pPr lvl="1" eaLnBrk="1" hangingPunct="1"/>
            <a:r>
              <a:rPr lang="en-US"/>
              <a:t>Recoveries</a:t>
            </a:r>
          </a:p>
          <a:p>
            <a:pPr lvl="1" eaLnBrk="1" hangingPunct="1"/>
            <a:r>
              <a:rPr lang="en-US"/>
              <a:t>Bulk invoices</a:t>
            </a:r>
          </a:p>
          <a:p>
            <a:pPr eaLnBrk="1" hangingPunct="1"/>
            <a:r>
              <a:rPr lang="en-US"/>
              <a:t>Some fields on search screens are text fields. Whenever you enter text into one of these fields, ClaimCenter treats the field as a "starts with" criteria. For example, if you entered "Smith" into the last name field, then the search will return any user whose last name starts with 'Smith', which includes "Smith", "</a:t>
            </a:r>
            <a:r>
              <a:rPr lang="en-US" err="1"/>
              <a:t>Smithers</a:t>
            </a:r>
            <a:r>
              <a:rPr lang="en-US"/>
              <a:t>", and "Smith-Collins".</a:t>
            </a:r>
          </a:p>
          <a:p>
            <a:pPr eaLnBrk="1" hangingPunct="1"/>
            <a:r>
              <a:rPr lang="en-US"/>
              <a:t>In the base application, there are two claim search screens, a "simple" one (shown above) and an advanced one with a larger number of search fields. Claim search is the only search which has two screens in the base application, but any entity can have additional search screens created for it.</a:t>
            </a:r>
          </a:p>
        </p:txBody>
      </p:sp>
    </p:spTree>
    <p:extLst>
      <p:ext uri="{BB962C8B-B14F-4D97-AF65-F5344CB8AC3E}">
        <p14:creationId xmlns:p14="http://schemas.microsoft.com/office/powerpoint/2010/main" val="301215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|EON~026|</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None/>
            </a:pPr>
            <a:r>
              <a:rPr lang="en-US" b="0" kern="0"/>
              <a:t>Search by Contact specifically searches the active ClaimCenter database of Claim Contacts. This means the fields are used to retrieve claims containing contacts</a:t>
            </a:r>
            <a:r>
              <a:rPr lang="en-US" b="0" kern="0" baseline="0"/>
              <a:t> with the matching criteria.</a:t>
            </a:r>
            <a:endParaRPr lang="en-US" b="0" kern="0"/>
          </a:p>
          <a:p>
            <a:pPr>
              <a:buFont typeface="Arial" charset="0"/>
              <a:buNone/>
            </a:pPr>
            <a:endParaRPr lang="en-US" b="0" kern="0"/>
          </a:p>
          <a:p>
            <a:pPr>
              <a:buFont typeface="Arial" charset="0"/>
              <a:buNone/>
            </a:pPr>
            <a:r>
              <a:rPr lang="en-US" b="0" kern="0"/>
              <a:t>Search</a:t>
            </a:r>
            <a:r>
              <a:rPr lang="en-US" b="0" kern="0" baseline="0"/>
              <a:t> by Contact is not enabled in the base application. It r</a:t>
            </a:r>
            <a:r>
              <a:rPr lang="en-US" b="0" kern="0"/>
              <a:t>equires Solr installation and configuration on server, usually on a standalone</a:t>
            </a:r>
            <a:r>
              <a:rPr lang="en-US" b="0" kern="0" baseline="0"/>
              <a:t> application server such as Tomcat.</a:t>
            </a:r>
            <a:endParaRPr lang="en-US" b="0" kern="0"/>
          </a:p>
          <a:p>
            <a:endParaRPr lang="en-US"/>
          </a:p>
          <a:p>
            <a:r>
              <a:rPr lang="en-US"/>
              <a:t>In the example, the</a:t>
            </a:r>
            <a:r>
              <a:rPr lang="en-US" baseline="0"/>
              <a:t> criteria is for claims with a contact named “Ray” (matching on the first name 100%), and limited to </a:t>
            </a:r>
            <a:r>
              <a:rPr lang="en-US" b="1" baseline="0"/>
              <a:t>only </a:t>
            </a:r>
            <a:r>
              <a:rPr lang="en-US" b="0" baseline="0"/>
              <a:t>claim contacts with addresses in California (exact match on State field). It is important to know that address fields (Address, City, State Postal Code) match against Contact addresses, </a:t>
            </a:r>
            <a:r>
              <a:rPr lang="en-US" b="1" baseline="0"/>
              <a:t>not </a:t>
            </a:r>
            <a:r>
              <a:rPr lang="en-US" b="0" baseline="0"/>
              <a:t>loss location. This search shown in the example </a:t>
            </a:r>
            <a:r>
              <a:rPr lang="en-US" b="1" baseline="0"/>
              <a:t>cannot be performed </a:t>
            </a:r>
            <a:r>
              <a:rPr lang="en-US" b="0" baseline="0"/>
              <a:t>using “Simple Search” in the base application. </a:t>
            </a:r>
          </a:p>
          <a:p>
            <a:endParaRPr lang="en-US"/>
          </a:p>
          <a:p>
            <a:r>
              <a:rPr lang="en-US"/>
              <a:t>NOTE: You may wish to adjust the column widths of the “Search Results” to your liking, and/or rearrange or remove columns. Your changes will persist with each subsequent search you do during your web browsing session. The base application set of columns may contain more columns that you need.</a:t>
            </a:r>
          </a:p>
        </p:txBody>
      </p:sp>
      <p:sp>
        <p:nvSpPr>
          <p:cNvPr id="4" name="Slide Number Placeholder 3"/>
          <p:cNvSpPr>
            <a:spLocks noGrp="1"/>
          </p:cNvSpPr>
          <p:nvPr>
            <p:ph type="sldNum" sz="quarter" idx="10"/>
          </p:nvPr>
        </p:nvSpPr>
        <p:spPr/>
        <p:txBody>
          <a:bodyPr/>
          <a:lstStyle/>
          <a:p>
            <a:pPr>
              <a:defRPr/>
            </a:pPr>
            <a:r>
              <a:rPr lang="en-US" altLang="en-US"/>
              <a:t>	 ClaimCenter Overview - </a:t>
            </a:r>
            <a:fld id="{9BD8A03C-98CE-402C-9756-C545B827ABC7}" type="slidenum">
              <a:rPr lang="en-US" altLang="en-US" smtClean="0"/>
              <a:pPr>
                <a:defRPr/>
              </a:pPr>
              <a:t>26</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36065726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|EON~027|</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Name is one of the most flexible fields</a:t>
            </a:r>
            <a:r>
              <a:rPr lang="en-US" baseline="0"/>
              <a:t> in free-text search. In the example you may search by both first and last name and because a whitespace separates the two terms, it is interpreted as a first and last name combination and claims involving “Jim Caron” are listed in the results. </a:t>
            </a:r>
          </a:p>
          <a:p>
            <a:endParaRPr lang="en-US" baseline="0"/>
          </a:p>
          <a:p>
            <a:r>
              <a:rPr lang="en-US" baseline="0"/>
              <a:t>The purpose of using free-text search capabilities with an engine such as the Guidewire </a:t>
            </a:r>
            <a:r>
              <a:rPr lang="en-US" baseline="0" err="1"/>
              <a:t>Solr</a:t>
            </a:r>
            <a:r>
              <a:rPr lang="en-US" baseline="0"/>
              <a:t> Extension is to provide inexact and partial matches, similar to modern search engines where people can enter part of a name, a whole name, a last name, or a first name or even a company name and expect to see a set of results that include synonyms, names “containing” a phrase or word, or names that “sound” alike. Typos and alternate spellings are acceptable, and free-text search provides a large set of potential results that can be constrained by the use of exact match “Filter By” fields if possible. </a:t>
            </a:r>
          </a:p>
          <a:p>
            <a:endParaRPr lang="en-US"/>
          </a:p>
          <a:p>
            <a:r>
              <a:rPr lang="en-US"/>
              <a:t>Search by Contact and Free-Text Search capabilities are discussed in the ClaimCenter</a:t>
            </a:r>
            <a:r>
              <a:rPr lang="en-US" baseline="0"/>
              <a:t> 7.0-8.0 New Configuration Features training course </a:t>
            </a:r>
            <a:r>
              <a:rPr lang="en-US"/>
              <a:t>(Free-Text Search lesson).</a:t>
            </a:r>
          </a:p>
        </p:txBody>
      </p:sp>
      <p:sp>
        <p:nvSpPr>
          <p:cNvPr id="4" name="Slide Number Placeholder 3"/>
          <p:cNvSpPr>
            <a:spLocks noGrp="1"/>
          </p:cNvSpPr>
          <p:nvPr>
            <p:ph type="sldNum" sz="quarter" idx="10"/>
          </p:nvPr>
        </p:nvSpPr>
        <p:spPr/>
        <p:txBody>
          <a:bodyPr/>
          <a:lstStyle/>
          <a:p>
            <a:pPr>
              <a:defRPr/>
            </a:pPr>
            <a:r>
              <a:rPr lang="en-US" altLang="en-US"/>
              <a:t>	 ClaimCenter Overview - </a:t>
            </a:r>
            <a:fld id="{9BD8A03C-98CE-402C-9756-C545B827ABC7}" type="slidenum">
              <a:rPr lang="en-US" altLang="en-US" smtClean="0"/>
              <a:pPr>
                <a:defRPr/>
              </a:pPr>
              <a:t>27</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238651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|EON~028|</a:t>
            </a:r>
          </a:p>
        </p:txBody>
      </p:sp>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07D071C9-4894-49F8-96F9-6B20F220B050}" type="slidenum">
              <a:rPr lang="en-US" altLang="en-US" sz="1200" smtClean="0">
                <a:solidFill>
                  <a:schemeClr val="tx1"/>
                </a:solidFill>
              </a:rPr>
              <a:pPr eaLnBrk="1" hangingPunct="1"/>
              <a:t>28</a:t>
            </a:fld>
            <a:endParaRPr lang="en-US" altLang="en-US" sz="120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Adjusters have a Vacation tab. The Vacation tab shows the objects that belong to users who are currently on vacation and for whom you are the designated backup handler. You can manage these objects as if they were your own. If you are not the backup handler for any users currently on vacation, this tab is unavailable (as shown in previous slides).</a:t>
            </a:r>
          </a:p>
        </p:txBody>
      </p:sp>
    </p:spTree>
    <p:extLst>
      <p:ext uri="{BB962C8B-B14F-4D97-AF65-F5344CB8AC3E}">
        <p14:creationId xmlns:p14="http://schemas.microsoft.com/office/powerpoint/2010/main" val="2749587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|EON~029|</a:t>
            </a:r>
          </a:p>
        </p:txBody>
      </p:sp>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80BA4AF9-B032-4BE2-855C-DCD781A79A4D}" type="slidenum">
              <a:rPr lang="en-US" altLang="en-US" sz="1200" smtClean="0">
                <a:solidFill>
                  <a:schemeClr val="tx1"/>
                </a:solidFill>
              </a:rPr>
              <a:pPr eaLnBrk="1" hangingPunct="1"/>
              <a:t>29</a:t>
            </a:fld>
            <a:endParaRPr lang="en-US" altLang="en-US" sz="120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side</a:t>
            </a:r>
            <a:r>
              <a:rPr lang="en-US" baseline="0"/>
              <a:t> bar contains t</a:t>
            </a:r>
            <a:r>
              <a:rPr lang="en-US"/>
              <a:t>he Actions menu, which has embedded menu actions that navigate the user to different parts of the application and let the user create new objects and initiate new jobs.</a:t>
            </a:r>
          </a:p>
          <a:p>
            <a:pPr eaLnBrk="1" hangingPunct="1"/>
            <a:r>
              <a:rPr lang="en-US"/>
              <a:t>The behavior described above is true for base application menu links and menu actions. However, any clickable item can be configured to behave in any manner.</a:t>
            </a:r>
          </a:p>
        </p:txBody>
      </p:sp>
    </p:spTree>
    <p:extLst>
      <p:ext uri="{BB962C8B-B14F-4D97-AF65-F5344CB8AC3E}">
        <p14:creationId xmlns:p14="http://schemas.microsoft.com/office/powerpoint/2010/main" val="2480462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|EON~003|</a:t>
            </a:r>
          </a:p>
        </p:txBody>
      </p:sp>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BA932FFA-B30A-4B50-8BFA-6FD5291EB021}" type="slidenum">
              <a:rPr lang="en-US" altLang="en-US" sz="1200" smtClean="0">
                <a:solidFill>
                  <a:schemeClr val="tx1"/>
                </a:solidFill>
              </a:rPr>
              <a:pPr eaLnBrk="1" hangingPunct="1"/>
              <a:t>3</a:t>
            </a:fld>
            <a:endParaRPr lang="en-US" altLang="en-US" sz="120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880542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|EON~030|</a:t>
            </a:r>
          </a:p>
        </p:txBody>
      </p:sp>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B8EB9803-BFE8-4E4E-86F5-5A0A9E52422B}" type="slidenum">
              <a:rPr lang="en-US" altLang="en-US" sz="1200" smtClean="0">
                <a:solidFill>
                  <a:schemeClr val="tx1"/>
                </a:solidFill>
              </a:rPr>
              <a:pPr eaLnBrk="1" hangingPunct="1"/>
              <a:t>30</a:t>
            </a:fld>
            <a:endParaRPr lang="en-US" altLang="en-US" sz="1200">
              <a:solidFill>
                <a:schemeClr val="tx1"/>
              </a:solidFill>
            </a:endParaRPr>
          </a:p>
        </p:txBody>
      </p:sp>
      <p:sp>
        <p:nvSpPr>
          <p:cNvPr id="73732" name="Rectangle 2"/>
          <p:cNvSpPr>
            <a:spLocks noGrp="1" noRot="1" noChangeAspect="1" noChangeArrowheads="1" noTextEdit="1"/>
          </p:cNvSpPr>
          <p:nvPr>
            <p:ph type="sldImg"/>
          </p:nvPr>
        </p:nvSpPr>
        <p:spPr>
          <a:xfrm>
            <a:off x="715963" y="630238"/>
            <a:ext cx="5432425" cy="4073525"/>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screen area is the rectangular area to the right of the side bar. When the workspace frame is collapsed, the screen area occupies the lower right corner of the user interface. This is where the majority of the business data is displayed and acted upon.</a:t>
            </a:r>
          </a:p>
          <a:p>
            <a:pPr eaLnBrk="1" hangingPunct="1"/>
            <a:r>
              <a:rPr lang="en-US"/>
              <a:t>End users typically navigate to a given screen (that is, they cause a screen to be rendered in the screen area) by clicking the appropriate tab and then clicking the appropriate menu link.</a:t>
            </a:r>
            <a:r>
              <a:rPr lang="en-US" baseline="0"/>
              <a:t> </a:t>
            </a:r>
            <a:br>
              <a:rPr lang="en-US" baseline="0"/>
            </a:br>
            <a:br>
              <a:rPr lang="en-US" baseline="0"/>
            </a:br>
            <a:r>
              <a:rPr lang="en-US" baseline="0"/>
              <a:t>Screens may open directly from solitary menu links (i.e. </a:t>
            </a:r>
            <a:r>
              <a:rPr lang="en-US" baseline="0" err="1"/>
              <a:t>Workplan</a:t>
            </a:r>
            <a:r>
              <a:rPr lang="en-US" baseline="0"/>
              <a:t>, Exposures, Notes) or from “child” menu links (i.e. Loss Details, Parties Involved, Financials). To summarize, </a:t>
            </a:r>
            <a:r>
              <a:rPr lang="en-US" sz="1000" b="0" i="0" kern="1200">
                <a:solidFill>
                  <a:schemeClr val="tx1"/>
                </a:solidFill>
                <a:effectLst/>
                <a:latin typeface="Arial" charset="0"/>
                <a:ea typeface="+mn-ea"/>
                <a:cs typeface="+mn-cs"/>
              </a:rPr>
              <a:t>menu links consist of any links in the sidebar that, when clicked, may navigate you to a screen. They can be configured in a parent-child hierarchy as shown above,</a:t>
            </a:r>
            <a:r>
              <a:rPr lang="en-US" sz="1000" b="0" i="0" kern="1200" baseline="0">
                <a:solidFill>
                  <a:schemeClr val="tx1"/>
                </a:solidFill>
                <a:effectLst/>
                <a:latin typeface="Arial" charset="0"/>
                <a:ea typeface="+mn-ea"/>
                <a:cs typeface="+mn-cs"/>
              </a:rPr>
              <a:t> but all are still menu links.</a:t>
            </a:r>
            <a:endParaRPr lang="en-US"/>
          </a:p>
        </p:txBody>
      </p:sp>
    </p:spTree>
    <p:extLst>
      <p:ext uri="{BB962C8B-B14F-4D97-AF65-F5344CB8AC3E}">
        <p14:creationId xmlns:p14="http://schemas.microsoft.com/office/powerpoint/2010/main" val="2819215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|EON~031|</a:t>
            </a:r>
          </a:p>
        </p:txBody>
      </p:sp>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5091AA9F-DFD1-47FC-814B-77E546656603}" type="slidenum">
              <a:rPr lang="en-US" altLang="en-US" sz="1200" smtClean="0">
                <a:solidFill>
                  <a:schemeClr val="tx1"/>
                </a:solidFill>
              </a:rPr>
              <a:pPr eaLnBrk="1" hangingPunct="1"/>
              <a:t>31</a:t>
            </a:fld>
            <a:endParaRPr lang="en-US" altLang="en-US" sz="1200">
              <a:solidFill>
                <a:schemeClr val="tx1"/>
              </a:solidFill>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7589316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|EON~032|</a:t>
            </a:r>
          </a:p>
        </p:txBody>
      </p:sp>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E134A815-2986-4370-9CCB-58EC037A2BE8}" type="slidenum">
              <a:rPr lang="en-US" altLang="en-US" sz="1200" smtClean="0">
                <a:solidFill>
                  <a:schemeClr val="tx1"/>
                </a:solidFill>
              </a:rPr>
              <a:pPr eaLnBrk="1" hangingPunct="1"/>
              <a:t>32</a:t>
            </a:fld>
            <a:endParaRPr lang="en-US" altLang="en-US" sz="120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example above, the card view is a collection of three detail views.</a:t>
            </a:r>
            <a:r>
              <a:rPr lang="en-US" baseline="0"/>
              <a:t> The first one is “Details”, second is “Total Loss Calculator”, and the third “ISO”. Each card in this example contains a detail view with one inline list view (except for “Total Loss Calculator”)</a:t>
            </a:r>
            <a:r>
              <a:rPr lang="en-US"/>
              <a:t>.</a:t>
            </a:r>
          </a:p>
        </p:txBody>
      </p:sp>
    </p:spTree>
    <p:extLst>
      <p:ext uri="{BB962C8B-B14F-4D97-AF65-F5344CB8AC3E}">
        <p14:creationId xmlns:p14="http://schemas.microsoft.com/office/powerpoint/2010/main" val="2842215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|EON~033|</a:t>
            </a:r>
          </a:p>
        </p:txBody>
      </p:sp>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E134A815-2986-4370-9CCB-58EC037A2BE8}" type="slidenum">
              <a:rPr lang="en-US" altLang="en-US" sz="1200" smtClean="0">
                <a:solidFill>
                  <a:schemeClr val="tx1"/>
                </a:solidFill>
              </a:rPr>
              <a:pPr eaLnBrk="1" hangingPunct="1"/>
              <a:t>33</a:t>
            </a:fld>
            <a:endParaRPr lang="en-US" altLang="en-US" sz="120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If you were to make changes in the “Details” as well as the “Total Loss Calculator” cards, when you click “Update”, all changes across</a:t>
            </a:r>
            <a:r>
              <a:rPr lang="en-US" baseline="0"/>
              <a:t> all cards are saved. </a:t>
            </a:r>
            <a:endParaRPr lang="en-US"/>
          </a:p>
        </p:txBody>
      </p:sp>
    </p:spTree>
    <p:extLst>
      <p:ext uri="{BB962C8B-B14F-4D97-AF65-F5344CB8AC3E}">
        <p14:creationId xmlns:p14="http://schemas.microsoft.com/office/powerpoint/2010/main" val="13125091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|EON~034|</a:t>
            </a:r>
          </a:p>
        </p:txBody>
      </p:sp>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32C6647C-4CC7-40CA-A554-B38EF93E78B0}" type="slidenum">
              <a:rPr lang="en-US" altLang="en-US" sz="1200" smtClean="0">
                <a:solidFill>
                  <a:schemeClr val="tx1"/>
                </a:solidFill>
              </a:rPr>
              <a:pPr eaLnBrk="1" hangingPunct="1"/>
              <a:t>34</a:t>
            </a:fld>
            <a:endParaRPr lang="en-US" altLang="en-US" sz="1200">
              <a:solidFill>
                <a:schemeClr val="tx1"/>
              </a:solidFill>
            </a:endParaRPr>
          </a:p>
        </p:txBody>
      </p:sp>
      <p:sp>
        <p:nvSpPr>
          <p:cNvPr id="86020" name="Rectangle 2"/>
          <p:cNvSpPr>
            <a:spLocks noGrp="1" noRot="1" noChangeAspect="1" noChangeArrowheads="1" noTextEdit="1"/>
          </p:cNvSpPr>
          <p:nvPr>
            <p:ph type="sldImg"/>
          </p:nvPr>
        </p:nvSpPr>
        <p:spPr>
          <a:xfrm>
            <a:off x="715963" y="630238"/>
            <a:ext cx="5432425" cy="40735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example above, the </a:t>
            </a:r>
            <a:r>
              <a:rPr lang="en-US" err="1"/>
              <a:t>listdetail</a:t>
            </a:r>
            <a:r>
              <a:rPr lang="en-US"/>
              <a:t> view is a collection of two views:</a:t>
            </a:r>
          </a:p>
          <a:p>
            <a:pPr lvl="1" eaLnBrk="1" hangingPunct="1"/>
            <a:r>
              <a:rPr lang="en-US"/>
              <a:t>A list view (the list of contacts on top)</a:t>
            </a:r>
          </a:p>
          <a:p>
            <a:pPr lvl="1" eaLnBrk="1" hangingPunct="1"/>
            <a:r>
              <a:rPr lang="en-US"/>
              <a:t>A card view (a set of three additional lists, each on their own card, on the bottom)</a:t>
            </a:r>
          </a:p>
        </p:txBody>
      </p:sp>
    </p:spTree>
    <p:extLst>
      <p:ext uri="{BB962C8B-B14F-4D97-AF65-F5344CB8AC3E}">
        <p14:creationId xmlns:p14="http://schemas.microsoft.com/office/powerpoint/2010/main" val="2890444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|EON~035|</a:t>
            </a:r>
          </a:p>
        </p:txBody>
      </p:sp>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C87AAE7A-16CA-42E3-80E3-815A76B47CA4}" type="slidenum">
              <a:rPr lang="en-US" altLang="en-US" sz="1200" smtClean="0">
                <a:solidFill>
                  <a:schemeClr val="tx1"/>
                </a:solidFill>
              </a:rPr>
              <a:pPr eaLnBrk="1" hangingPunct="1"/>
              <a:t>35</a:t>
            </a:fld>
            <a:endParaRPr lang="en-US" altLang="en-US" sz="120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a:t>
            </a:r>
            <a:r>
              <a:rPr lang="en-US" err="1"/>
              <a:t>QuickJump</a:t>
            </a:r>
            <a:r>
              <a:rPr lang="en-US"/>
              <a:t> field is located in the upper-right corner of the user interface, though it can be accessed using a keyboard shortcut as well. The </a:t>
            </a:r>
            <a:r>
              <a:rPr lang="en-US" err="1"/>
              <a:t>QuickJump</a:t>
            </a:r>
            <a:r>
              <a:rPr lang="en-US"/>
              <a:t> field is designed to let users navigate to virtually any place in ClaimCenter without having to use their mouse or pointer.</a:t>
            </a:r>
          </a:p>
          <a:p>
            <a:pPr eaLnBrk="1" hangingPunct="1"/>
            <a:r>
              <a:rPr lang="en-US"/>
              <a:t>For example, to navigate to claim 235-53-356871, a user could press </a:t>
            </a:r>
            <a:r>
              <a:rPr lang="en-US" b="1"/>
              <a:t>ALT+/ </a:t>
            </a:r>
            <a:r>
              <a:rPr lang="en-US"/>
              <a:t>(to activate the </a:t>
            </a:r>
            <a:r>
              <a:rPr lang="en-US" err="1"/>
              <a:t>QuickJump</a:t>
            </a:r>
            <a:r>
              <a:rPr lang="en-US"/>
              <a:t> field) and then enter "Claim 235-53-365871" and then press the Enter key. This navigates the user to that claim</a:t>
            </a:r>
            <a:r>
              <a:rPr lang="en-US" baseline="0"/>
              <a:t> solely using the keyboard.</a:t>
            </a:r>
          </a:p>
          <a:p>
            <a:pPr eaLnBrk="1" hangingPunct="1"/>
            <a:endParaRPr lang="en-US" baseline="0"/>
          </a:p>
          <a:p>
            <a:pPr eaLnBrk="1" hangingPunct="1"/>
            <a:r>
              <a:rPr lang="en-US"/>
              <a:t>The valid set of character strings that can be entered in the base application's </a:t>
            </a:r>
            <a:r>
              <a:rPr lang="en-US" err="1"/>
              <a:t>QuickJump</a:t>
            </a:r>
            <a:r>
              <a:rPr lang="en-US"/>
              <a:t> field depends on which tab the user is on.</a:t>
            </a:r>
          </a:p>
          <a:p>
            <a:pPr eaLnBrk="1" hangingPunct="1"/>
            <a:r>
              <a:rPr lang="en-US"/>
              <a:t>The largest set of options is tied to the Claim tab. This is because there are a number of places the user can navigate to once a given claim has been selected. The user can:</a:t>
            </a:r>
          </a:p>
          <a:p>
            <a:pPr lvl="1" eaLnBrk="1" hangingPunct="1"/>
            <a:r>
              <a:rPr lang="en-US"/>
              <a:t>Navigate to a different tab (for example, "</a:t>
            </a:r>
            <a:r>
              <a:rPr lang="en-US" err="1"/>
              <a:t>AddressBook</a:t>
            </a:r>
            <a:r>
              <a:rPr lang="en-US"/>
              <a:t>" takes the user to the Address Book tab)</a:t>
            </a:r>
          </a:p>
          <a:p>
            <a:pPr lvl="1" eaLnBrk="1" hangingPunct="1"/>
            <a:r>
              <a:rPr lang="en-US"/>
              <a:t>Navigate to a screen relevant to the claim in focus (for example, "</a:t>
            </a:r>
            <a:r>
              <a:rPr lang="en-US" err="1"/>
              <a:t>LossDetails</a:t>
            </a:r>
            <a:r>
              <a:rPr lang="en-US"/>
              <a:t>" takes the user to the Loss Details screen for the active claim)</a:t>
            </a:r>
          </a:p>
          <a:p>
            <a:pPr lvl="1" eaLnBrk="1" hangingPunct="1"/>
            <a:r>
              <a:rPr lang="en-US"/>
              <a:t>Navigate to a screen where a new object can be created (for example, "</a:t>
            </a:r>
            <a:r>
              <a:rPr lang="en-US" err="1"/>
              <a:t>NewNote</a:t>
            </a:r>
            <a:r>
              <a:rPr lang="en-US"/>
              <a:t>" takes the user to the New Note screen for the active claim)</a:t>
            </a:r>
          </a:p>
          <a:p>
            <a:pPr eaLnBrk="1" hangingPunct="1"/>
            <a:r>
              <a:rPr lang="en-US"/>
              <a:t>If there is no claim in focus (which is the case when the Desktop, Search, or Address Book tabs are active), then the user can only go to a given tab or start a new claim.</a:t>
            </a:r>
          </a:p>
          <a:p>
            <a:pPr eaLnBrk="1" hangingPunct="1"/>
            <a:r>
              <a:rPr lang="en-US"/>
              <a:t>The </a:t>
            </a:r>
            <a:r>
              <a:rPr lang="en-US" err="1"/>
              <a:t>QuickJump</a:t>
            </a:r>
            <a:r>
              <a:rPr lang="en-US"/>
              <a:t> box is configurable. Developers can remove existing </a:t>
            </a:r>
            <a:r>
              <a:rPr lang="en-US" err="1"/>
              <a:t>QuickJump</a:t>
            </a:r>
            <a:r>
              <a:rPr lang="en-US"/>
              <a:t> strings, modify the spelling for existing strings, and create new ones.</a:t>
            </a:r>
          </a:p>
          <a:p>
            <a:pPr eaLnBrk="1" hangingPunct="1"/>
            <a:br>
              <a:rPr lang="en-US"/>
            </a:br>
            <a:r>
              <a:rPr lang="en-US"/>
              <a:t>Use the Help option in the Options menu (“gear icon”) to access a listing and description of all available ALT keyboard shortcuts. Keep in mind underlined letters in menus and menu items represent the key used (i.e. press </a:t>
            </a:r>
            <a:r>
              <a:rPr lang="en-US" err="1"/>
              <a:t>ALT+k</a:t>
            </a:r>
            <a:r>
              <a:rPr lang="en-US"/>
              <a:t> to go to the Desktop tab).</a:t>
            </a:r>
          </a:p>
        </p:txBody>
      </p:sp>
    </p:spTree>
    <p:extLst>
      <p:ext uri="{BB962C8B-B14F-4D97-AF65-F5344CB8AC3E}">
        <p14:creationId xmlns:p14="http://schemas.microsoft.com/office/powerpoint/2010/main" val="6627093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|EON~036|</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a:t>
            </a:r>
            <a:r>
              <a:rPr lang="en-US" baseline="0"/>
              <a:t> the sidebar, the left navigation menu features second level navigation menu links.</a:t>
            </a:r>
            <a:endParaRPr lang="en-US"/>
          </a:p>
        </p:txBody>
      </p:sp>
      <p:sp>
        <p:nvSpPr>
          <p:cNvPr id="4" name="Slide Number Placeholder 3"/>
          <p:cNvSpPr>
            <a:spLocks noGrp="1"/>
          </p:cNvSpPr>
          <p:nvPr>
            <p:ph type="sldNum" sz="quarter" idx="10"/>
          </p:nvPr>
        </p:nvSpPr>
        <p:spPr/>
        <p:txBody>
          <a:bodyPr/>
          <a:lstStyle/>
          <a:p>
            <a:pPr algn="ctr"/>
            <a:r>
              <a:rPr lang="en-US"/>
              <a:t>ClaimCenter Overview - </a:t>
            </a:r>
            <a:fld id="{BC59C1E8-2E88-4BF4-A80C-B8AE78323CDF}" type="slidenum">
              <a:rPr lang="en-US" smtClean="0"/>
              <a:pPr algn="ctr"/>
              <a:t>36</a:t>
            </a:fld>
            <a:endParaRPr lang="en-US"/>
          </a:p>
        </p:txBody>
      </p:sp>
    </p:spTree>
    <p:extLst>
      <p:ext uri="{BB962C8B-B14F-4D97-AF65-F5344CB8AC3E}">
        <p14:creationId xmlns:p14="http://schemas.microsoft.com/office/powerpoint/2010/main" val="41009615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|EON~037|</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Drop-down lists support filtering the list as you type and sizing based on the values in the list. When editing the specific field, the drop-down grows to the longest size. </a:t>
            </a:r>
          </a:p>
        </p:txBody>
      </p:sp>
      <p:sp>
        <p:nvSpPr>
          <p:cNvPr id="6" name="Slide Number Placeholder 3"/>
          <p:cNvSpPr>
            <a:spLocks noGrp="1"/>
          </p:cNvSpPr>
          <p:nvPr>
            <p:ph type="sldNum" sz="quarter" idx="10"/>
          </p:nvPr>
        </p:nvSpPr>
        <p:spPr/>
        <p:txBody>
          <a:bodyPr/>
          <a:lstStyle/>
          <a:p>
            <a:pPr algn="ctr"/>
            <a:r>
              <a:rPr lang="en-US"/>
              <a:t>ClaimCenter Overview - </a:t>
            </a:r>
            <a:fld id="{BC59C1E8-2E88-4BF4-A80C-B8AE78323CDF}" type="slidenum">
              <a:rPr lang="en-US" smtClean="0"/>
              <a:pPr algn="ctr"/>
              <a:t>37</a:t>
            </a:fld>
            <a:endParaRPr lang="en-US"/>
          </a:p>
        </p:txBody>
      </p:sp>
    </p:spTree>
    <p:extLst>
      <p:ext uri="{BB962C8B-B14F-4D97-AF65-F5344CB8AC3E}">
        <p14:creationId xmlns:p14="http://schemas.microsoft.com/office/powerpoint/2010/main" val="41964773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|EON~038|</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When working with lists, the user can control several user-configurable interactive columns. The end user can re-arrange, show and hide, resize, sort and group data by a column data value.  Configurators no longer need to limit the data views contained in a List View for end users. </a:t>
            </a:r>
          </a:p>
          <a:p>
            <a:endParaRPr lang="en-US"/>
          </a:p>
          <a:p>
            <a:r>
              <a:rPr lang="en-US"/>
              <a:t>User configurations are saved in the browser local data store.</a:t>
            </a:r>
          </a:p>
        </p:txBody>
      </p:sp>
      <p:sp>
        <p:nvSpPr>
          <p:cNvPr id="5" name="Slide Number Placeholder 3"/>
          <p:cNvSpPr>
            <a:spLocks noGrp="1"/>
          </p:cNvSpPr>
          <p:nvPr>
            <p:ph type="sldNum" sz="quarter" idx="10"/>
          </p:nvPr>
        </p:nvSpPr>
        <p:spPr/>
        <p:txBody>
          <a:bodyPr/>
          <a:lstStyle/>
          <a:p>
            <a:pPr algn="ctr"/>
            <a:r>
              <a:rPr lang="en-US"/>
              <a:t>ClaimCenter Overview - </a:t>
            </a:r>
            <a:fld id="{BC59C1E8-2E88-4BF4-A80C-B8AE78323CDF}" type="slidenum">
              <a:rPr lang="en-US" smtClean="0"/>
              <a:pPr algn="ctr"/>
              <a:t>38</a:t>
            </a:fld>
            <a:endParaRPr lang="en-US"/>
          </a:p>
        </p:txBody>
      </p:sp>
    </p:spTree>
    <p:extLst>
      <p:ext uri="{BB962C8B-B14F-4D97-AF65-F5344CB8AC3E}">
        <p14:creationId xmlns:p14="http://schemas.microsoft.com/office/powerpoint/2010/main" val="37829867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|EON~039|</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Standard user interface controls such</a:t>
            </a:r>
            <a:r>
              <a:rPr lang="en-US" baseline="0"/>
              <a:t> as watermark, validation, drop-down lists and Calendar date pickers are supported in List Views and all other primary and secondary views. The Watermark is tied to what is known as an “input mask”, which allows data to be entered according to a set number of characters or numbers. All input masks and field validators are configurable. </a:t>
            </a:r>
            <a:endParaRPr lang="en-US"/>
          </a:p>
        </p:txBody>
      </p:sp>
      <p:sp>
        <p:nvSpPr>
          <p:cNvPr id="6" name="Slide Number Placeholder 3"/>
          <p:cNvSpPr>
            <a:spLocks noGrp="1"/>
          </p:cNvSpPr>
          <p:nvPr>
            <p:ph type="sldNum" sz="quarter" idx="10"/>
          </p:nvPr>
        </p:nvSpPr>
        <p:spPr/>
        <p:txBody>
          <a:bodyPr/>
          <a:lstStyle/>
          <a:p>
            <a:pPr algn="ctr"/>
            <a:r>
              <a:rPr lang="en-US"/>
              <a:t>ClaimCenter Overview - </a:t>
            </a:r>
            <a:fld id="{BC59C1E8-2E88-4BF4-A80C-B8AE78323CDF}" type="slidenum">
              <a:rPr lang="en-US" smtClean="0"/>
              <a:pPr algn="ctr"/>
              <a:t>39</a:t>
            </a:fld>
            <a:endParaRPr lang="en-US"/>
          </a:p>
        </p:txBody>
      </p:sp>
    </p:spTree>
    <p:extLst>
      <p:ext uri="{BB962C8B-B14F-4D97-AF65-F5344CB8AC3E}">
        <p14:creationId xmlns:p14="http://schemas.microsoft.com/office/powerpoint/2010/main" val="3636025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|EON~004|</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a:t>Guidewire builds software</a:t>
            </a:r>
            <a:r>
              <a:rPr lang="en-US" baseline="0"/>
              <a:t> products that help property and casualty (P&amp;C) insurers replace their legacy core systems and transform their business. Guidewire provides core systems and data management/business intelligence tools used by insurers as operational systems of record. Additional products provide support for anytime/anywhere access and guidance and monitoring.</a:t>
            </a:r>
          </a:p>
          <a:p>
            <a:endParaRPr lang="en-US" baseline="0"/>
          </a:p>
          <a:p>
            <a:r>
              <a:rPr lang="en-US" baseline="0"/>
              <a:t>Who uses Guidewire products?</a:t>
            </a:r>
          </a:p>
          <a:p>
            <a:endParaRPr lang="en-US" baseline="0"/>
          </a:p>
          <a:p>
            <a:pPr marL="514350" lvl="1" indent="-171450">
              <a:buFont typeface="Arial" pitchFamily="34" charset="0"/>
              <a:buChar char="•"/>
            </a:pPr>
            <a:r>
              <a:rPr lang="en-US" baseline="0"/>
              <a:t>Everything in the blue circle is targeted at internal users at insurance companies—claims adjusters, underwriters, supervisors,</a:t>
            </a:r>
            <a:r>
              <a:rPr lang="en-US"/>
              <a:t> </a:t>
            </a:r>
            <a:r>
              <a:rPr lang="en-US" baseline="0"/>
              <a:t>risk managers, customer service representatives, billing clerks, and so on. </a:t>
            </a:r>
            <a:br>
              <a:rPr lang="en-US" baseline="0"/>
            </a:br>
            <a:endParaRPr lang="en-US" baseline="0"/>
          </a:p>
          <a:p>
            <a:pPr marL="514350" lvl="1" indent="-171450">
              <a:buFont typeface="Arial" pitchFamily="34" charset="0"/>
              <a:buChar char="•"/>
            </a:pPr>
            <a:r>
              <a:rPr lang="en-US" baseline="0"/>
              <a:t>External Access includes two types of external users: </a:t>
            </a:r>
          </a:p>
          <a:p>
            <a:pPr marL="742950" lvl="2" indent="-171450">
              <a:buFont typeface="Arial" pitchFamily="34" charset="0"/>
              <a:buChar char="•"/>
            </a:pPr>
            <a:r>
              <a:rPr lang="en-US" baseline="0"/>
              <a:t>Third-party users such as policyholders and vendors, who can't log in to the core systems but need to access some of the data that lives in those systems. </a:t>
            </a:r>
          </a:p>
          <a:p>
            <a:pPr marL="742950" lvl="2" indent="-171450">
              <a:buFont typeface="Arial" pitchFamily="34" charset="0"/>
              <a:buChar char="•"/>
            </a:pPr>
            <a:r>
              <a:rPr lang="en-US" baseline="0"/>
              <a:t>Authorized users of the core systems who have special requirements, such as an adjuster who is currently mobile after a catastrophe and has no internet access but needs to take pictures and take notes to upload later.</a:t>
            </a:r>
            <a:br>
              <a:rPr lang="en-US" baseline="0"/>
            </a:br>
            <a:endParaRPr lang="en-US" baseline="0"/>
          </a:p>
          <a:p>
            <a:pPr marL="514350" lvl="1" indent="-171450">
              <a:buFont typeface="Arial" pitchFamily="34" charset="0"/>
              <a:buChar char="•"/>
            </a:pPr>
            <a:r>
              <a:rPr lang="en-US" baseline="0"/>
              <a:t>Monitoring and Guidance describes a variety of hosted services that enable carriers to use cloud-based applications in their day-to-day workflow. Hosted services include geographic visualization, catastrophe capture, and comparison of peer insurer benchmarks, among others. </a:t>
            </a:r>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ClaimCenter Overview - </a:t>
            </a:r>
            <a:fld id="{9796CD3D-D736-4F93-B740-57C3DF9FA3FF}" type="slidenum">
              <a:rPr lang="en-US" altLang="en-US" smtClean="0"/>
              <a:pPr>
                <a:defRPr/>
              </a:pPr>
              <a:t>4</a:t>
            </a:fld>
            <a:endParaRPr lang="en-US" altLang="en-US"/>
          </a:p>
        </p:txBody>
      </p:sp>
    </p:spTree>
    <p:extLst>
      <p:ext uri="{BB962C8B-B14F-4D97-AF65-F5344CB8AC3E}">
        <p14:creationId xmlns:p14="http://schemas.microsoft.com/office/powerpoint/2010/main" val="3199024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|EON~040|</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3"/>
          <p:cNvSpPr>
            <a:spLocks noGrp="1"/>
          </p:cNvSpPr>
          <p:nvPr>
            <p:ph type="sldNum" sz="quarter" idx="10"/>
          </p:nvPr>
        </p:nvSpPr>
        <p:spPr/>
        <p:txBody>
          <a:bodyPr/>
          <a:lstStyle/>
          <a:p>
            <a:pPr algn="ctr"/>
            <a:r>
              <a:rPr lang="en-US"/>
              <a:t>ClaimCenter Overview - </a:t>
            </a:r>
            <a:fld id="{BC59C1E8-2E88-4BF4-A80C-B8AE78323CDF}" type="slidenum">
              <a:rPr lang="en-US" smtClean="0"/>
              <a:pPr algn="ctr"/>
              <a:t>40</a:t>
            </a:fld>
            <a:endParaRPr lang="en-US"/>
          </a:p>
        </p:txBody>
      </p:sp>
    </p:spTree>
    <p:extLst>
      <p:ext uri="{BB962C8B-B14F-4D97-AF65-F5344CB8AC3E}">
        <p14:creationId xmlns:p14="http://schemas.microsoft.com/office/powerpoint/2010/main" val="4350863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|EON~041|</a:t>
            </a:r>
          </a:p>
        </p:txBody>
      </p:sp>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FE353D83-E86D-4D3B-91AC-F34821E6FEDB}" type="slidenum">
              <a:rPr lang="en-US" altLang="en-US" sz="1200" smtClean="0">
                <a:solidFill>
                  <a:schemeClr val="tx1"/>
                </a:solidFill>
              </a:rPr>
              <a:pPr eaLnBrk="1" hangingPunct="1"/>
              <a:t>41</a:t>
            </a:fld>
            <a:endParaRPr lang="en-US" altLang="en-US" sz="120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kern="1200">
                <a:solidFill>
                  <a:schemeClr val="tx1"/>
                </a:solidFill>
                <a:effectLst/>
                <a:latin typeface="Arial" charset="0"/>
                <a:ea typeface="+mn-ea"/>
                <a:cs typeface="+mn-cs"/>
              </a:rPr>
              <a:t>The two screenshots in Japanese are from our Japanese language pack for ClaimCenter</a:t>
            </a:r>
            <a:r>
              <a:rPr lang="en-US" sz="1000" kern="1200" baseline="0">
                <a:solidFill>
                  <a:schemeClr val="tx1"/>
                </a:solidFill>
                <a:effectLst/>
                <a:latin typeface="Arial" charset="0"/>
                <a:ea typeface="+mn-ea"/>
                <a:cs typeface="+mn-cs"/>
              </a:rPr>
              <a:t>. The English language screenshot is from the default EN_US (English – USA) application, but has the ability to switch between currencies. </a:t>
            </a:r>
            <a:endParaRPr lang="en-US"/>
          </a:p>
        </p:txBody>
      </p:sp>
    </p:spTree>
    <p:extLst>
      <p:ext uri="{BB962C8B-B14F-4D97-AF65-F5344CB8AC3E}">
        <p14:creationId xmlns:p14="http://schemas.microsoft.com/office/powerpoint/2010/main" val="9745764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|EON~042|</a:t>
            </a:r>
          </a:p>
        </p:txBody>
      </p:sp>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673625D0-8E08-4A9A-A604-B4B09F4EEF0D}" type="slidenum">
              <a:rPr lang="en-US" altLang="en-US" sz="1200" smtClean="0">
                <a:solidFill>
                  <a:schemeClr val="tx1"/>
                </a:solidFill>
              </a:rPr>
              <a:pPr eaLnBrk="1" hangingPunct="1"/>
              <a:t>42</a:t>
            </a:fld>
            <a:endParaRPr lang="en-US" altLang="en-US" sz="120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eight regional</a:t>
            </a:r>
            <a:r>
              <a:rPr lang="en-US" baseline="0"/>
              <a:t> formats shown in the screenshot above are included with the base application. For more information about Language packs and regional formats, consult the “Internationalization Features” lesson in the “ClaimCenter 7.0-8.0 New Configuration Features” course. </a:t>
            </a:r>
            <a:endParaRPr lang="en-US"/>
          </a:p>
        </p:txBody>
      </p:sp>
    </p:spTree>
    <p:extLst>
      <p:ext uri="{BB962C8B-B14F-4D97-AF65-F5344CB8AC3E}">
        <p14:creationId xmlns:p14="http://schemas.microsoft.com/office/powerpoint/2010/main" val="14184816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|EON~043|</a:t>
            </a:r>
          </a:p>
        </p:txBody>
      </p:sp>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90FF917D-B1F1-4F96-8CCA-640E37B6FEEF}" type="slidenum">
              <a:rPr lang="en-US" altLang="en-US" sz="1200" smtClean="0">
                <a:solidFill>
                  <a:schemeClr val="tx1"/>
                </a:solidFill>
              </a:rPr>
              <a:pPr eaLnBrk="1" hangingPunct="1"/>
              <a:t>43</a:t>
            </a:fld>
            <a:endParaRPr lang="en-US" altLang="en-US" sz="120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3740285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|EON~044|</a:t>
            </a:r>
          </a:p>
        </p:txBody>
      </p:sp>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 Guidewire implementation team consists of several people acting in several roles.</a:t>
            </a:r>
          </a:p>
          <a:p>
            <a:endParaRPr lang="en-US"/>
          </a:p>
          <a:p>
            <a:r>
              <a:rPr lang="en-US"/>
              <a:t>The following roles are relevant to every implementation:</a:t>
            </a:r>
          </a:p>
          <a:p>
            <a:pPr marL="514350" lvl="1" indent="-171450"/>
            <a:r>
              <a:rPr lang="en-US" b="1"/>
              <a:t>Business architects </a:t>
            </a:r>
            <a:r>
              <a:rPr lang="en-US"/>
              <a:t>are responsible for writing business requirements documents. They learn the functionality of the base application and then identify how the base application must be configured to meet the needs of a particular carrier.</a:t>
            </a:r>
          </a:p>
          <a:p>
            <a:pPr marL="514350" lvl="1" indent="-171450"/>
            <a:r>
              <a:rPr lang="en-US" b="1"/>
              <a:t>Configuration developers</a:t>
            </a:r>
            <a:r>
              <a:rPr lang="en-US"/>
              <a:t> configure the behavior of the application. This includes extending the application data model, modifying the application user interface, and writing business logic to enforce requirements.</a:t>
            </a:r>
          </a:p>
          <a:p>
            <a:pPr marL="514350" lvl="1" indent="-171450"/>
            <a:r>
              <a:rPr lang="en-US" b="1"/>
              <a:t>Integration developers</a:t>
            </a:r>
            <a:r>
              <a:rPr lang="en-US"/>
              <a:t> create integration points so that the Guidewire application can share data with external systems.</a:t>
            </a:r>
          </a:p>
          <a:p>
            <a:endParaRPr lang="en-US"/>
          </a:p>
          <a:p>
            <a:r>
              <a:rPr lang="en-US"/>
              <a:t>The following roles are relevant to an implementation only if the associated feature or functionality is to be implemented:</a:t>
            </a:r>
          </a:p>
          <a:p>
            <a:pPr marL="514350" lvl="1" indent="-171450"/>
            <a:r>
              <a:rPr lang="en-US" b="1"/>
              <a:t>Reporting developers</a:t>
            </a:r>
            <a:r>
              <a:rPr lang="en-US"/>
              <a:t> configure reporting functionality for the Guidewire application, such as creating data warehouses and creating reports to meet the business needs. This role is relevant only for carriers who are planning to implement one of the Guidewire Data Management reporting solutions.</a:t>
            </a:r>
          </a:p>
          <a:p>
            <a:pPr marL="514350" lvl="1" indent="-171450"/>
            <a:r>
              <a:rPr lang="en-US" b="1"/>
              <a:t>Data migration developers</a:t>
            </a:r>
            <a:r>
              <a:rPr lang="en-US"/>
              <a:t> migrate data from legacy systems to the Guidewire application. This could include either administration data (such as users and groups) and/or business data (such as policies that are still in force, unpaid invoices, and/or open claims.) This role is relevant only for carriers who are planning to do a data migration.</a:t>
            </a:r>
          </a:p>
          <a:p>
            <a:endParaRPr lang="en-US"/>
          </a:p>
        </p:txBody>
      </p:sp>
      <p:sp>
        <p:nvSpPr>
          <p:cNvPr id="7270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270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2FB81C9B-DAAD-43A6-8A2A-1E82F28C04A9}" type="slidenum">
              <a:rPr lang="en-US" altLang="en-US" sz="1200" smtClean="0">
                <a:solidFill>
                  <a:schemeClr val="tx1"/>
                </a:solidFill>
              </a:rPr>
              <a:pPr eaLnBrk="1" hangingPunct="1"/>
              <a:t>44</a:t>
            </a:fld>
            <a:endParaRPr lang="en-US" altLang="en-US" sz="1200">
              <a:solidFill>
                <a:schemeClr val="tx1"/>
              </a:solidFill>
            </a:endParaRPr>
          </a:p>
        </p:txBody>
      </p:sp>
    </p:spTree>
    <p:extLst>
      <p:ext uri="{BB962C8B-B14F-4D97-AF65-F5344CB8AC3E}">
        <p14:creationId xmlns:p14="http://schemas.microsoft.com/office/powerpoint/2010/main" val="10931878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|EON~045|</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Guidewire ClaimCenter</a:t>
            </a:r>
            <a:r>
              <a:rPr lang="en-US" baseline="0"/>
              <a:t> </a:t>
            </a:r>
            <a:r>
              <a:rPr lang="en-US"/>
              <a:t>Studio is a development environment for the technical members of the implementation team. It lets you</a:t>
            </a:r>
            <a:r>
              <a:rPr lang="en-US" baseline="0"/>
              <a:t> </a:t>
            </a:r>
            <a:r>
              <a:rPr lang="en-US"/>
              <a:t>configure product behavior, write integration points, and complete other technical tasks.</a:t>
            </a:r>
            <a:r>
              <a:rPr lang="en-US" baseline="0"/>
              <a:t>  Studio provides graphical editors for most of the configuration files. </a:t>
            </a:r>
          </a:p>
          <a:p>
            <a:r>
              <a:rPr lang="en-US" baseline="0"/>
              <a:t>There are two modes of environment – Development environment and Production environment.</a:t>
            </a:r>
          </a:p>
          <a:p>
            <a:r>
              <a:rPr lang="en-US" baseline="0"/>
              <a:t>Development environment is used to build and test application customization  before deploying your changes to a production server. </a:t>
            </a:r>
          </a:p>
          <a:p>
            <a:r>
              <a:rPr lang="en-US" baseline="0"/>
              <a:t>The Production environment is after your changes are deployed to a running application server. It generates web pages for browser-based client access to ClaimCenter.</a:t>
            </a:r>
          </a:p>
          <a:p>
            <a:pPr eaLnBrk="1" hangingPunct="1"/>
            <a:r>
              <a:rPr lang="en-US">
                <a:latin typeface="Arial" charset="0"/>
              </a:rPr>
              <a:t>Guidewire applications define their business logic through the following </a:t>
            </a:r>
            <a:r>
              <a:rPr lang="en-US" err="1">
                <a:latin typeface="Arial" charset="0"/>
              </a:rPr>
              <a:t>Gosu</a:t>
            </a:r>
            <a:r>
              <a:rPr lang="en-US">
                <a:latin typeface="Arial" charset="0"/>
              </a:rPr>
              <a:t> constructs:</a:t>
            </a:r>
          </a:p>
          <a:p>
            <a:pPr lvl="1" eaLnBrk="1" hangingPunct="1"/>
            <a:r>
              <a:rPr lang="en-US">
                <a:latin typeface="Arial" charset="0"/>
              </a:rPr>
              <a:t> </a:t>
            </a:r>
            <a:r>
              <a:rPr lang="en-US" err="1">
                <a:latin typeface="Arial" charset="0"/>
              </a:rPr>
              <a:t>Gosu</a:t>
            </a:r>
            <a:r>
              <a:rPr lang="en-US">
                <a:latin typeface="Arial" charset="0"/>
              </a:rPr>
              <a:t> business rules define actions to take based on conditional logic (if this is true, then do the following). Users write each one as a </a:t>
            </a:r>
            <a:r>
              <a:rPr lang="en-US" i="1">
                <a:latin typeface="Arial" charset="0"/>
              </a:rPr>
              <a:t>Condition</a:t>
            </a:r>
            <a:r>
              <a:rPr lang="en-US">
                <a:latin typeface="Arial" charset="0"/>
              </a:rPr>
              <a:t> and an </a:t>
            </a:r>
            <a:r>
              <a:rPr lang="en-US" i="1">
                <a:latin typeface="Arial" charset="0"/>
              </a:rPr>
              <a:t>Action</a:t>
            </a:r>
            <a:r>
              <a:rPr lang="en-US">
                <a:latin typeface="Arial" charset="0"/>
              </a:rPr>
              <a:t>. Each condition block must evaluate to either true or false. Within an action block, users can use the full range of the </a:t>
            </a:r>
            <a:r>
              <a:rPr lang="en-US" err="1">
                <a:latin typeface="Arial" charset="0"/>
              </a:rPr>
              <a:t>Gosu</a:t>
            </a:r>
            <a:r>
              <a:rPr lang="en-US">
                <a:latin typeface="Arial" charset="0"/>
              </a:rPr>
              <a:t> language to perform further condition evaluations, to create, manage, and manipulate business objects and entities.</a:t>
            </a:r>
          </a:p>
          <a:p>
            <a:pPr lvl="1" eaLnBrk="1" hangingPunct="1"/>
            <a:r>
              <a:rPr lang="en-US">
                <a:latin typeface="Arial" charset="0"/>
              </a:rPr>
              <a:t> </a:t>
            </a:r>
            <a:r>
              <a:rPr lang="en-US" err="1">
                <a:latin typeface="Arial" charset="0"/>
              </a:rPr>
              <a:t>Gosu</a:t>
            </a:r>
            <a:r>
              <a:rPr lang="en-US">
                <a:latin typeface="Arial" charset="0"/>
              </a:rPr>
              <a:t> classes behave in a similar fashion to Java classes in that they become objects when instantiated, contain data constructions to store data, and contain methods to manipulate that data.</a:t>
            </a:r>
          </a:p>
          <a:p>
            <a:pPr lvl="1" eaLnBrk="1" hangingPunct="1"/>
            <a:r>
              <a:rPr lang="en-US">
                <a:latin typeface="Arial" charset="0"/>
              </a:rPr>
              <a:t> </a:t>
            </a:r>
            <a:r>
              <a:rPr lang="en-US" err="1">
                <a:latin typeface="Arial" charset="0"/>
              </a:rPr>
              <a:t>Gosu</a:t>
            </a:r>
            <a:r>
              <a:rPr lang="en-US">
                <a:latin typeface="Arial" charset="0"/>
              </a:rPr>
              <a:t> enhancements are a feature of the </a:t>
            </a:r>
            <a:r>
              <a:rPr lang="en-US" err="1">
                <a:latin typeface="Arial" charset="0"/>
              </a:rPr>
              <a:t>Gosu</a:t>
            </a:r>
            <a:r>
              <a:rPr lang="en-US">
                <a:latin typeface="Arial" charset="0"/>
              </a:rPr>
              <a:t> language that users can use to augment classes and other types with additional concrete methods and properties. </a:t>
            </a:r>
          </a:p>
        </p:txBody>
      </p:sp>
      <p:sp>
        <p:nvSpPr>
          <p:cNvPr id="4" name="Slide Number Placeholder 3"/>
          <p:cNvSpPr>
            <a:spLocks noGrp="1"/>
          </p:cNvSpPr>
          <p:nvPr>
            <p:ph type="sldNum" sz="quarter" idx="10"/>
          </p:nvPr>
        </p:nvSpPr>
        <p:spPr/>
        <p:txBody>
          <a:bodyPr/>
          <a:lstStyle/>
          <a:p>
            <a:pPr>
              <a:defRPr/>
            </a:pPr>
            <a:r>
              <a:rPr lang="en-US" altLang="en-US"/>
              <a:t>	ClaimCenter Overview - </a:t>
            </a:r>
            <a:fld id="{7D58CAAE-E885-46F4-9CF3-864CB46D6062}" type="slidenum">
              <a:rPr lang="en-US" altLang="en-US" smtClean="0"/>
              <a:pPr>
                <a:defRPr/>
              </a:pPr>
              <a:t>45</a:t>
            </a:fld>
            <a:endParaRPr lang="en-US" altLang="en-US"/>
          </a:p>
        </p:txBody>
      </p:sp>
      <p:sp>
        <p:nvSpPr>
          <p:cNvPr id="5" name="Header Placeholder 4"/>
          <p:cNvSpPr>
            <a:spLocks noGrp="1"/>
          </p:cNvSpPr>
          <p:nvPr>
            <p:ph type="hdr" sz="quarter" idx="11"/>
          </p:nvPr>
        </p:nvSpPr>
        <p:spPr/>
        <p:txBody>
          <a:bodyPr/>
          <a:lstStyle/>
          <a:p>
            <a:pPr>
              <a:defRPr/>
            </a:pPr>
            <a:r>
              <a:rPr lang="en-US" altLang="en-US"/>
              <a:t>	</a:t>
            </a:r>
            <a:endParaRPr lang="en-US"/>
          </a:p>
        </p:txBody>
      </p:sp>
    </p:spTree>
    <p:extLst>
      <p:ext uri="{BB962C8B-B14F-4D97-AF65-F5344CB8AC3E}">
        <p14:creationId xmlns:p14="http://schemas.microsoft.com/office/powerpoint/2010/main" val="2074990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|EON~046|</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a:latin typeface="Arial" charset="0"/>
              </a:rPr>
              <a:t>To modify the user interface, developers interact with a visual editor to modify PCF files and the screen elements they contain. PCF (Page Configuration File) is a proprietary version of XML used to define how the user interface behaves. The Studio PCF editor provides a visual way of adding or modifying the XML-defined screen elements.</a:t>
            </a:r>
          </a:p>
          <a:p>
            <a:endParaRPr lang="en-US"/>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ClaimCenter Overview - </a:t>
            </a:r>
            <a:fld id="{9796CD3D-D736-4F93-B740-57C3DF9FA3FF}" type="slidenum">
              <a:rPr lang="en-US" altLang="en-US" smtClean="0"/>
              <a:pPr>
                <a:defRPr/>
              </a:pPr>
              <a:t>46</a:t>
            </a:fld>
            <a:endParaRPr lang="en-US" altLang="en-US"/>
          </a:p>
        </p:txBody>
      </p:sp>
    </p:spTree>
    <p:extLst>
      <p:ext uri="{BB962C8B-B14F-4D97-AF65-F5344CB8AC3E}">
        <p14:creationId xmlns:p14="http://schemas.microsoft.com/office/powerpoint/2010/main" val="20644391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|EON~047|</a:t>
            </a:r>
          </a:p>
        </p:txBody>
      </p:sp>
      <p:sp>
        <p:nvSpPr>
          <p:cNvPr id="73730"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lgn="l">
              <a:lnSpc>
                <a:spcPts val="1875"/>
              </a:lnSpc>
              <a:spcBef>
                <a:spcPts val="625"/>
              </a:spcBef>
              <a:spcAft>
                <a:spcPct val="0"/>
              </a:spcAft>
              <a:buClrTx/>
              <a:buFont typeface="Wingdings" pitchFamily="2" charset="2"/>
              <a:buNone/>
            </a:pPr>
            <a:r>
              <a:rPr lang="en-US" altLang="en-US" sz="1200">
                <a:solidFill>
                  <a:schemeClr val="tx1"/>
                </a:solidFill>
              </a:rPr>
              <a:t>	</a:t>
            </a:r>
            <a:endParaRPr lang="en-US" sz="1200">
              <a:solidFill>
                <a:schemeClr val="tx1"/>
              </a:solidFill>
            </a:endParaRPr>
          </a:p>
        </p:txBody>
      </p:sp>
      <p:sp>
        <p:nvSpPr>
          <p:cNvPr id="73731"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algn="l" eaLnBrk="1" hangingPunct="1">
              <a:spcBef>
                <a:spcPct val="0"/>
              </a:spcBef>
              <a:spcAft>
                <a:spcPct val="0"/>
              </a:spcAft>
              <a:buClrTx/>
            </a:pPr>
            <a:r>
              <a:rPr lang="en-US" altLang="en-US" sz="1200">
                <a:solidFill>
                  <a:schemeClr val="tx1"/>
                </a:solidFill>
              </a:rPr>
              <a:t>	ClaimCenter Overview - </a:t>
            </a:r>
            <a:fld id="{33BBA6F8-9C04-4546-9CCD-57FE46A64E67}" type="slidenum">
              <a:rPr lang="en-US" altLang="en-US" sz="1200">
                <a:solidFill>
                  <a:schemeClr val="tx1"/>
                </a:solidFill>
              </a:rPr>
              <a:pPr algn="l" eaLnBrk="1" hangingPunct="1">
                <a:spcBef>
                  <a:spcPct val="0"/>
                </a:spcBef>
                <a:spcAft>
                  <a:spcPct val="0"/>
                </a:spcAft>
                <a:buClrTx/>
              </a:pPr>
              <a:t>47</a:t>
            </a:fld>
            <a:endParaRPr lang="en-US" altLang="en-US" sz="1200">
              <a:solidFill>
                <a:schemeClr val="tx1"/>
              </a:solidFill>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There are two types of ClaimCenter documentation that you can access from the ClaimCenter Welcome page:</a:t>
            </a:r>
          </a:p>
          <a:p>
            <a:pPr lvl="1" indent="-228600" eaLnBrk="1" hangingPunct="1"/>
            <a:r>
              <a:rPr lang="en-US"/>
              <a:t>Books that are immediately available in both HTML and PDF format</a:t>
            </a:r>
          </a:p>
          <a:p>
            <a:pPr marL="342900" marR="0" lvl="1" indent="-228600" algn="l" defTabSz="914400" rtl="0" eaLnBrk="1" fontAlgn="base" latinLnBrk="0" hangingPunct="1">
              <a:lnSpc>
                <a:spcPct val="100000"/>
              </a:lnSpc>
              <a:spcBef>
                <a:spcPct val="10000"/>
              </a:spcBef>
              <a:spcAft>
                <a:spcPct val="0"/>
              </a:spcAft>
              <a:buClrTx/>
              <a:buSzTx/>
              <a:buFontTx/>
              <a:buChar char="•"/>
              <a:tabLst/>
              <a:defRPr/>
            </a:pPr>
            <a:r>
              <a:rPr lang="en-US"/>
              <a:t>Dynamic documents that need to be generated</a:t>
            </a:r>
          </a:p>
          <a:p>
            <a:pPr marL="0" marR="0" lvl="0" indent="-228600" algn="l" defTabSz="914400" rtl="0" eaLnBrk="1" fontAlgn="base" latinLnBrk="0" hangingPunct="1">
              <a:lnSpc>
                <a:spcPct val="100000"/>
              </a:lnSpc>
              <a:spcBef>
                <a:spcPct val="10000"/>
              </a:spcBef>
              <a:spcAft>
                <a:spcPct val="0"/>
              </a:spcAft>
              <a:buClrTx/>
              <a:buSzTx/>
              <a:buFontTx/>
              <a:buNone/>
              <a:tabLst/>
              <a:defRPr/>
            </a:pPr>
            <a:r>
              <a:rPr lang="en-US"/>
              <a:t>When you mouse-over the name of a document, a tooltip that describes the resource is displayed. For dynamic documents, the tooltip also provides instructions for generating the document.</a:t>
            </a:r>
          </a:p>
          <a:p>
            <a:pPr lvl="1" indent="-228600" eaLnBrk="1" hangingPunct="1"/>
            <a:endParaRPr lang="en-US"/>
          </a:p>
          <a:p>
            <a:pPr eaLnBrk="1" hangingPunct="1"/>
            <a:r>
              <a:rPr lang="en-US"/>
              <a:t>Two tabs are provided for searching and navigating the documentation:</a:t>
            </a:r>
          </a:p>
          <a:p>
            <a:pPr lvl="1" indent="-228600" eaLnBrk="1" hangingPunct="1"/>
            <a:r>
              <a:rPr lang="en-US"/>
              <a:t>The Contents tab displays the table of contents for all books.</a:t>
            </a:r>
          </a:p>
          <a:p>
            <a:pPr lvl="1" indent="-228600" eaLnBrk="1" hangingPunct="1"/>
            <a:r>
              <a:rPr lang="en-US"/>
              <a:t>The Search tab allows you to perform a simple word search within the HTML documents. You can select a specific book or choose “All Available Books” to include in your search.</a:t>
            </a:r>
          </a:p>
          <a:p>
            <a:pPr eaLnBrk="1" hangingPunct="1"/>
            <a:r>
              <a:rPr lang="en-US"/>
              <a:t>The following buttons are available:</a:t>
            </a:r>
          </a:p>
          <a:p>
            <a:pPr lvl="1" indent="-228600" eaLnBrk="1" hangingPunct="1"/>
            <a:r>
              <a:rPr lang="en-US"/>
              <a:t>“Find in TOC” displays the table of contents with the current topic highlighted. </a:t>
            </a:r>
          </a:p>
          <a:p>
            <a:pPr lvl="1" indent="-228600" eaLnBrk="1" hangingPunct="1"/>
            <a:r>
              <a:rPr lang="en-US"/>
              <a:t>“Previous Page” and “Next Page” help you navigate sequentially through a document. Note the difference in behavior between “Previous Page” and the back button in your browser: “Previous Page” takes you to the page that immediately precedes the current page whereas the back button redisplays the most recent page you visited.</a:t>
            </a:r>
          </a:p>
          <a:p>
            <a:pPr lvl="1" indent="-228600" eaLnBrk="1" hangingPunct="1"/>
            <a:r>
              <a:rPr lang="en-US"/>
              <a:t>E-mail opens a new email that includes a link to the current topic.</a:t>
            </a:r>
          </a:p>
          <a:p>
            <a:pPr lvl="1" indent="-228600" eaLnBrk="1" hangingPunct="1"/>
            <a:r>
              <a:rPr lang="en-US"/>
              <a:t>Print allows you to print the current page.</a:t>
            </a:r>
          </a:p>
          <a:p>
            <a:pPr lvl="1" indent="-228600" eaLnBrk="1" hangingPunct="1"/>
            <a:r>
              <a:rPr lang="en-US"/>
              <a:t>“Link to This Page” provides a URL for you to copy or bookmark in your browser. </a:t>
            </a:r>
          </a:p>
        </p:txBody>
      </p:sp>
    </p:spTree>
    <p:extLst>
      <p:ext uri="{BB962C8B-B14F-4D97-AF65-F5344CB8AC3E}">
        <p14:creationId xmlns:p14="http://schemas.microsoft.com/office/powerpoint/2010/main" val="41923236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|EON~048|</a:t>
            </a:r>
          </a:p>
        </p:txBody>
      </p:sp>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84469490-A9EA-4E82-A09F-791C5E9D345D}" type="slidenum">
              <a:rPr lang="en-US" altLang="en-US" sz="1200" smtClean="0">
                <a:solidFill>
                  <a:schemeClr val="tx1"/>
                </a:solidFill>
              </a:rPr>
              <a:pPr eaLnBrk="1" hangingPunct="1"/>
              <a:t>48</a:t>
            </a:fld>
            <a:endParaRPr lang="en-US" altLang="en-US" sz="120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ClaimCenter is shipped with a full set of documentation in both HTML and PDF formats. The recommended way to access the full documentation set is to open the main index.html. You can then bookmark the URL in your browser. </a:t>
            </a:r>
          </a:p>
          <a:p>
            <a:pPr marL="0" marR="0" indent="0" algn="l" defTabSz="914400" rtl="0" eaLnBrk="1" fontAlgn="base" latinLnBrk="0" hangingPunct="1">
              <a:lnSpc>
                <a:spcPct val="100000"/>
              </a:lnSpc>
              <a:spcBef>
                <a:spcPct val="10000"/>
              </a:spcBef>
              <a:spcAft>
                <a:spcPct val="0"/>
              </a:spcAft>
              <a:buClrTx/>
              <a:buSzTx/>
              <a:buFontTx/>
              <a:buNone/>
              <a:tabLst/>
              <a:defRPr/>
            </a:pPr>
            <a:r>
              <a:rPr lang="en-US"/>
              <a:t>In addition, there are multiple references that describe the current state of your implementation, but they must be generated. These references are discussed in the “ClaimCenter Application Configuration" and “ClaimCenter Application Integration" courses.</a:t>
            </a:r>
            <a:r>
              <a:rPr lang="en-US" baseline="0"/>
              <a:t> The three references are:</a:t>
            </a:r>
            <a:endParaRPr lang="en-US"/>
          </a:p>
          <a:p>
            <a:pPr eaLnBrk="1" hangingPunct="1"/>
            <a:endParaRPr lang="en-US"/>
          </a:p>
          <a:p>
            <a:pPr marL="457200" lvl="1" indent="-228600" eaLnBrk="1" hangingPunct="1">
              <a:buFont typeface="+mj-lt"/>
              <a:buAutoNum type="arabicPeriod"/>
            </a:pPr>
            <a:r>
              <a:rPr lang="en-US"/>
              <a:t>Gosu API reference </a:t>
            </a:r>
          </a:p>
          <a:p>
            <a:pPr marL="457200" lvl="1" indent="-228600" eaLnBrk="1" hangingPunct="1">
              <a:buFont typeface="+mj-lt"/>
              <a:buAutoNum type="arabicPeriod"/>
            </a:pPr>
            <a:r>
              <a:rPr lang="en-US"/>
              <a:t>Java API reference </a:t>
            </a:r>
          </a:p>
          <a:p>
            <a:pPr marL="457200" lvl="1" indent="-228600" eaLnBrk="1" hangingPunct="1">
              <a:buFont typeface="+mj-lt"/>
              <a:buAutoNum type="arabicPeriod"/>
            </a:pPr>
            <a:r>
              <a:rPr lang="en-US"/>
              <a:t>SOAP API reference</a:t>
            </a:r>
          </a:p>
        </p:txBody>
      </p:sp>
    </p:spTree>
    <p:extLst>
      <p:ext uri="{BB962C8B-B14F-4D97-AF65-F5344CB8AC3E}">
        <p14:creationId xmlns:p14="http://schemas.microsoft.com/office/powerpoint/2010/main" val="17630923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|EON~049|</a:t>
            </a:r>
          </a:p>
        </p:txBody>
      </p:sp>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36A4D8A4-DAE5-4AB3-9451-CB47DFCAC247}" type="slidenum">
              <a:rPr lang="en-US" altLang="en-US" sz="1200" smtClean="0">
                <a:solidFill>
                  <a:schemeClr val="tx1"/>
                </a:solidFill>
              </a:rPr>
              <a:pPr eaLnBrk="1" hangingPunct="1"/>
              <a:t>49</a:t>
            </a:fld>
            <a:endParaRPr lang="en-US" altLang="en-US" sz="120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04753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|EON~005|</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a:t>Operational Systems of Record</a:t>
            </a:r>
          </a:p>
          <a:p>
            <a:r>
              <a:rPr lang="en-US" b="0" baseline="0"/>
              <a:t>In the area of Core Operations Support, </a:t>
            </a:r>
            <a:r>
              <a:rPr lang="en-US" baseline="0"/>
              <a:t>Guidewire InsuranceSuite provides a complete set of applications to support a carrier's core operations—underwriting, policy administration, billing, and claim management. </a:t>
            </a:r>
            <a:r>
              <a:rPr lang="en-US" sz="1000" kern="1200">
                <a:solidFill>
                  <a:schemeClr val="tx1"/>
                </a:solidFill>
                <a:effectLst/>
                <a:latin typeface="Arial" charset="0"/>
                <a:ea typeface="+mn-ea"/>
                <a:cs typeface="+mn-cs"/>
              </a:rPr>
              <a:t>The slide provides a high-level view of the core Guidewire products. It is not an exhaustive list of all applications and licensed features. Therefore, some features and products, such as ContactManager, Client Data Management, PolicyCenter Rating, PolicyCenter Reinsurance, and the ISO Standards-Based templates, are not shown.</a:t>
            </a:r>
          </a:p>
          <a:p>
            <a:endParaRPr lang="en-US" baseline="0"/>
          </a:p>
          <a:p>
            <a:r>
              <a:rPr lang="en-US" b="0" baseline="0"/>
              <a:t>In the area of Data Management and Business Intelligence Products, </a:t>
            </a:r>
            <a:r>
              <a:rPr lang="en-US" baseline="0"/>
              <a:t>Guidewire DataHub is an operational data store that unifies, standardizes, and stores data from a carrier's own systems as well as external sources. Guidewire InfoCenter is a business intelligence warehouse that is purpose-built for P&amp;C insurance. It provides easy-to-use reporting formats for business intelligence, analysis, and enhanced decision making. Using InfoCenter, carriers gain operational insight across the enterprise.</a:t>
            </a:r>
          </a:p>
          <a:p>
            <a:endParaRPr lang="en-US" baseline="0"/>
          </a:p>
          <a:p>
            <a:r>
              <a:rPr lang="en-US" b="1" baseline="0"/>
              <a:t>Monitoring and Guidance</a:t>
            </a:r>
          </a:p>
          <a:p>
            <a:pPr marL="0" marR="0" indent="0" algn="l" defTabSz="914400" rtl="0" eaLnBrk="0" fontAlgn="base" latinLnBrk="0" hangingPunct="0">
              <a:lnSpc>
                <a:spcPct val="100000"/>
              </a:lnSpc>
              <a:spcBef>
                <a:spcPct val="10000"/>
              </a:spcBef>
              <a:spcAft>
                <a:spcPct val="0"/>
              </a:spcAft>
              <a:buClrTx/>
              <a:buSzTx/>
              <a:buFontTx/>
              <a:buNone/>
              <a:tabLst/>
              <a:defRPr/>
            </a:pPr>
            <a:r>
              <a:rPr lang="en-US" baseline="0"/>
              <a:t>Guidewire Live is a network that connects peer insurers, core systems data, external sources of information (such as weather services), and expert tools. Users access Guidewire Live through applications hosted by Guidewire and designed for specific challenges faced by P&amp;C insurance professionals. </a:t>
            </a:r>
          </a:p>
          <a:p>
            <a:endParaRPr lang="en-US" baseline="0"/>
          </a:p>
          <a:p>
            <a:r>
              <a:rPr lang="en-US" b="1" baseline="0"/>
              <a:t>External Access</a:t>
            </a:r>
          </a:p>
          <a:p>
            <a:pPr marL="0" marR="0" indent="0" algn="l" defTabSz="914400" rtl="0" eaLnBrk="0" fontAlgn="base" latinLnBrk="0" hangingPunct="0">
              <a:lnSpc>
                <a:spcPct val="100000"/>
              </a:lnSpc>
              <a:spcBef>
                <a:spcPct val="10000"/>
              </a:spcBef>
              <a:spcAft>
                <a:spcPct val="0"/>
              </a:spcAft>
              <a:buClrTx/>
              <a:buSzTx/>
              <a:buFontTx/>
              <a:buNone/>
              <a:tabLst/>
              <a:defRPr/>
            </a:pPr>
            <a:r>
              <a:rPr lang="en-US" baseline="0"/>
              <a:t>Mobile &amp; Portals is a new set of applications that feature add-on products to the Guidewire core suite, providing self-service transactions through various mobile channels.</a:t>
            </a:r>
            <a:endParaRPr lang="en-US"/>
          </a:p>
          <a:p>
            <a:endParaRPr lang="en-US" b="1" baseline="0"/>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ClaimCenter Overview - </a:t>
            </a:r>
            <a:fld id="{9796CD3D-D736-4F93-B740-57C3DF9FA3FF}" type="slidenum">
              <a:rPr lang="en-US" altLang="en-US" smtClean="0"/>
              <a:pPr>
                <a:defRPr/>
              </a:pPr>
              <a:t>5</a:t>
            </a:fld>
            <a:endParaRPr lang="en-US" altLang="en-US"/>
          </a:p>
        </p:txBody>
      </p:sp>
    </p:spTree>
    <p:extLst>
      <p:ext uri="{BB962C8B-B14F-4D97-AF65-F5344CB8AC3E}">
        <p14:creationId xmlns:p14="http://schemas.microsoft.com/office/powerpoint/2010/main" val="3199024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|EON~050|</a:t>
            </a:r>
          </a:p>
        </p:txBody>
      </p:sp>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1. Possible answers: Policy administration system, Address book, vendor portal,</a:t>
            </a:r>
            <a:r>
              <a:rPr lang="en-US" baseline="0"/>
              <a:t> </a:t>
            </a:r>
            <a:r>
              <a:rPr lang="en-US"/>
              <a:t>authentication system, check printing system, reporting system.</a:t>
            </a:r>
          </a:p>
          <a:p>
            <a:r>
              <a:rPr lang="en-US"/>
              <a:t>2. A supported web browser and a valid user name and password.</a:t>
            </a:r>
          </a:p>
          <a:p>
            <a:r>
              <a:rPr lang="en-US"/>
              <a:t>3. Whether or not the user can be authenticated, what are the user's roles (permissions), and what is the user's startup page.</a:t>
            </a:r>
          </a:p>
          <a:p>
            <a:r>
              <a:rPr lang="en-US"/>
              <a:t>4. The unsaved work list is available. (It is available only when there is unsaved work.) If a user attempts to log off ClaimCenter and there is unsaved work, a dialog box alerts them to this fact.</a:t>
            </a:r>
          </a:p>
          <a:p>
            <a:r>
              <a:rPr lang="en-US"/>
              <a:t>5. Guidewire Studio is a development environment for the technical members of the implementation team. It lets the configure product behavior, write integration points, and complete other technical tasks.</a:t>
            </a:r>
          </a:p>
          <a:p>
            <a:endParaRPr lang="en-US"/>
          </a:p>
          <a:p>
            <a:endParaRPr lang="en-US"/>
          </a:p>
        </p:txBody>
      </p:sp>
      <p:sp>
        <p:nvSpPr>
          <p:cNvPr id="7680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680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5240FFC1-1A73-4CDD-8A83-ECC0F801758A}" type="slidenum">
              <a:rPr lang="en-US" altLang="en-US" sz="1200" smtClean="0">
                <a:solidFill>
                  <a:schemeClr val="tx1"/>
                </a:solidFill>
              </a:rPr>
              <a:pPr eaLnBrk="1" hangingPunct="1"/>
              <a:t>50</a:t>
            </a:fld>
            <a:endParaRPr lang="en-US" altLang="en-US" sz="1200">
              <a:solidFill>
                <a:schemeClr val="tx1"/>
              </a:solidFill>
            </a:endParaRPr>
          </a:p>
        </p:txBody>
      </p:sp>
    </p:spTree>
    <p:extLst>
      <p:ext uri="{BB962C8B-B14F-4D97-AF65-F5344CB8AC3E}">
        <p14:creationId xmlns:p14="http://schemas.microsoft.com/office/powerpoint/2010/main" val="8750739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|EON~051|</a:t>
            </a:r>
          </a:p>
        </p:txBody>
      </p:sp>
      <p:sp>
        <p:nvSpPr>
          <p:cNvPr id="100354" name="Copyright"/>
          <p:cNvSpPr>
            <a:spLocks noGrp="1" noChangeArrowheads="1"/>
          </p:cNvSpPr>
          <p:nvPr>
            <p:ph type="sldNum" sz="quarter" idx="5"/>
          </p:nvPr>
        </p:nvSpPr>
        <p:spPr/>
        <p:txBody>
          <a:bodyPr/>
          <a:lstStyle/>
          <a:p>
            <a:pPr>
              <a:defRPr/>
            </a:pPr>
            <a:r>
              <a:rPr lang="en-US" altLang="en-US"/>
              <a:t>	ClaimCenter Overview - </a:t>
            </a:r>
            <a:fld id="{211C349A-83C9-44D0-A356-DBEB3FC715FC}" type="slidenum">
              <a:rPr lang="en-US" altLang="en-US" smtClean="0"/>
              <a:pPr>
                <a:defRPr/>
              </a:pPr>
              <a:t>51</a:t>
            </a:fld>
            <a:endParaRPr lang="en-US" altLang="en-US"/>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08687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|EON~006|</a:t>
            </a:r>
          </a:p>
        </p:txBody>
      </p:sp>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08CD71E4-7915-4EF5-9A43-5171CD9C7C0C}" type="slidenum">
              <a:rPr lang="en-US" altLang="en-US" sz="1200" smtClean="0">
                <a:solidFill>
                  <a:schemeClr val="tx1"/>
                </a:solidFill>
              </a:rPr>
              <a:pPr eaLnBrk="1" hangingPunct="1"/>
              <a:t>6</a:t>
            </a:fld>
            <a:endParaRPr lang="en-US" altLang="en-US" sz="1200">
              <a:solidFill>
                <a:schemeClr val="tx1"/>
              </a:solidFill>
            </a:endParaRPr>
          </a:p>
        </p:txBody>
      </p:sp>
      <p:sp>
        <p:nvSpPr>
          <p:cNvPr id="47108" name="Rectangle 2"/>
          <p:cNvSpPr>
            <a:spLocks noGrp="1" noRot="1" noChangeAspect="1" noChangeArrowheads="1" noTextEdit="1"/>
          </p:cNvSpPr>
          <p:nvPr>
            <p:ph type="sldImg"/>
          </p:nvPr>
        </p:nvSpPr>
        <p:spPr>
          <a:xfrm>
            <a:off x="715963" y="630238"/>
            <a:ext cx="5432425"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ClaimCenter (CC) is a browser-based application that enables users to participate in claims processing. The most common internal users</a:t>
            </a:r>
            <a:r>
              <a:rPr lang="en-US" baseline="0"/>
              <a:t> of ClaimCenter at a carrier are shown in this slide and these are the primary users that will be discussed in this course.</a:t>
            </a:r>
            <a:endParaRPr lang="en-US"/>
          </a:p>
          <a:p>
            <a:pPr eaLnBrk="1" hangingPunct="1"/>
            <a:endParaRPr lang="en-US"/>
          </a:p>
        </p:txBody>
      </p:sp>
    </p:spTree>
    <p:extLst>
      <p:ext uri="{BB962C8B-B14F-4D97-AF65-F5344CB8AC3E}">
        <p14:creationId xmlns:p14="http://schemas.microsoft.com/office/powerpoint/2010/main" val="1035937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|EON~007|</a:t>
            </a:r>
          </a:p>
        </p:txBody>
      </p:sp>
      <p:sp>
        <p:nvSpPr>
          <p:cNvPr id="48130"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lgn="l">
              <a:lnSpc>
                <a:spcPts val="1875"/>
              </a:lnSpc>
              <a:spcBef>
                <a:spcPts val="625"/>
              </a:spcBef>
              <a:spcAft>
                <a:spcPct val="0"/>
              </a:spcAft>
              <a:buClrTx/>
              <a:buFont typeface="Wingdings" pitchFamily="2" charset="2"/>
              <a:buNone/>
            </a:pPr>
            <a:r>
              <a:rPr lang="en-US" altLang="en-US" sz="1200">
                <a:solidFill>
                  <a:schemeClr val="tx1"/>
                </a:solidFill>
              </a:rPr>
              <a:t>	</a:t>
            </a:r>
            <a:endParaRPr lang="en-US" sz="1200">
              <a:solidFill>
                <a:schemeClr val="tx1"/>
              </a:solidFill>
            </a:endParaRPr>
          </a:p>
        </p:txBody>
      </p:sp>
      <p:sp>
        <p:nvSpPr>
          <p:cNvPr id="48131"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algn="l" eaLnBrk="1" hangingPunct="1">
              <a:spcBef>
                <a:spcPct val="0"/>
              </a:spcBef>
              <a:spcAft>
                <a:spcPct val="0"/>
              </a:spcAft>
              <a:buClrTx/>
            </a:pPr>
            <a:r>
              <a:rPr lang="en-US" altLang="en-US" sz="1200">
                <a:solidFill>
                  <a:schemeClr val="tx1"/>
                </a:solidFill>
              </a:rPr>
              <a:t>	ClaimCenter Overview - </a:t>
            </a:r>
            <a:fld id="{6109E9D9-FE77-431B-99C5-4BEB46513911}" type="slidenum">
              <a:rPr lang="en-US" altLang="en-US" sz="1200">
                <a:solidFill>
                  <a:schemeClr val="tx1"/>
                </a:solidFill>
              </a:rPr>
              <a:pPr algn="l" eaLnBrk="1" hangingPunct="1">
                <a:spcBef>
                  <a:spcPct val="0"/>
                </a:spcBef>
                <a:spcAft>
                  <a:spcPct val="0"/>
                </a:spcAft>
                <a:buClrTx/>
              </a:pPr>
              <a:t>7</a:t>
            </a:fld>
            <a:endParaRPr lang="en-US" altLang="en-US" sz="120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ClaimCenter is a claim-centric solution. All of the data pertaining to a claim is centralized in the claim file. This includes information on policies, financials, diaries, documents, parties involved, and litigation. All users have an integrated and holistic view of the claim.</a:t>
            </a:r>
          </a:p>
          <a:p>
            <a:pPr eaLnBrk="1" hangingPunct="1"/>
            <a:r>
              <a:rPr lang="en-US"/>
              <a:t>ClaimCenter facilitates collaboration among claims workers by providing one centralized location where all information needed to adjudicate the claim can be uniformly worked on and shared concurrently.</a:t>
            </a:r>
          </a:p>
          <a:p>
            <a:pPr eaLnBrk="1" hangingPunct="1"/>
            <a:r>
              <a:rPr lang="en-US"/>
              <a:t>ClaimCenter provides a wide span of control for supervisors by providing them with real-time team statistics and the ability to not only manage the team but to also control and direct team activities.</a:t>
            </a:r>
          </a:p>
        </p:txBody>
      </p:sp>
    </p:spTree>
    <p:extLst>
      <p:ext uri="{BB962C8B-B14F-4D97-AF65-F5344CB8AC3E}">
        <p14:creationId xmlns:p14="http://schemas.microsoft.com/office/powerpoint/2010/main" val="2753019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|EON~008|</a:t>
            </a:r>
          </a:p>
        </p:txBody>
      </p:sp>
      <p:sp>
        <p:nvSpPr>
          <p:cNvPr id="49154"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algn="l" eaLnBrk="1" hangingPunct="1">
              <a:spcBef>
                <a:spcPct val="0"/>
              </a:spcBef>
              <a:spcAft>
                <a:spcPct val="0"/>
              </a:spcAft>
              <a:buClrTx/>
            </a:pPr>
            <a:r>
              <a:rPr lang="en-US" altLang="en-US" sz="1200">
                <a:solidFill>
                  <a:schemeClr val="tx1"/>
                </a:solidFill>
              </a:rPr>
              <a:t>	ClaimCenter Overview - </a:t>
            </a:r>
            <a:fld id="{A3271AD0-D6EC-4560-84F2-6A59D6CC442F}" type="slidenum">
              <a:rPr lang="en-US" altLang="en-US" sz="1200">
                <a:solidFill>
                  <a:schemeClr val="tx1"/>
                </a:solidFill>
              </a:rPr>
              <a:pPr algn="l" eaLnBrk="1" hangingPunct="1">
                <a:spcBef>
                  <a:spcPct val="0"/>
                </a:spcBef>
                <a:spcAft>
                  <a:spcPct val="0"/>
                </a:spcAft>
                <a:buClrTx/>
              </a:pPr>
              <a:t>8</a:t>
            </a:fld>
            <a:endParaRPr lang="en-US" altLang="en-US" sz="1200">
              <a:solidFill>
                <a:schemeClr val="tx1"/>
              </a:solidFill>
            </a:endParaRPr>
          </a:p>
        </p:txBody>
      </p:sp>
      <p:sp>
        <p:nvSpPr>
          <p:cNvPr id="49155"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lgn="l">
              <a:lnSpc>
                <a:spcPts val="1875"/>
              </a:lnSpc>
              <a:spcBef>
                <a:spcPts val="625"/>
              </a:spcBef>
              <a:spcAft>
                <a:spcPct val="0"/>
              </a:spcAft>
              <a:buClrTx/>
              <a:buFont typeface="Wingdings" pitchFamily="2" charset="2"/>
              <a:buNone/>
            </a:pPr>
            <a:r>
              <a:rPr lang="en-US" altLang="en-US" sz="1200">
                <a:solidFill>
                  <a:schemeClr val="tx1"/>
                </a:solidFill>
              </a:rPr>
              <a:t>	</a:t>
            </a:r>
            <a:endParaRPr lang="en-US" sz="1200">
              <a:solidFill>
                <a:schemeClr val="tx1"/>
              </a:solidFill>
            </a:endParaRPr>
          </a:p>
        </p:txBody>
      </p:sp>
      <p:sp>
        <p:nvSpPr>
          <p:cNvPr id="49156" name="Rectangle 2"/>
          <p:cNvSpPr>
            <a:spLocks noGrp="1" noRot="1" noChangeAspect="1" noChangeArrowheads="1" noTextEdit="1"/>
          </p:cNvSpPr>
          <p:nvPr>
            <p:ph type="sldImg"/>
          </p:nvPr>
        </p:nvSpPr>
        <p:spPr>
          <a:xfrm>
            <a:off x="717550" y="630238"/>
            <a:ext cx="5429250"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Three-tier architecture is a client-server architecture in which the operational data, application logic, and user interface are developed and maintained as independent modules on separate platforms. Three-tier architecture is one of the industry-standard software architectures.</a:t>
            </a:r>
            <a:endParaRPr lang="en-US" sz="2400">
              <a:solidFill>
                <a:schemeClr val="bg1"/>
              </a:solidFill>
            </a:endParaRPr>
          </a:p>
          <a:p>
            <a:pPr marL="685800" lvl="1" indent="-342900"/>
            <a:endParaRPr lang="en-US"/>
          </a:p>
          <a:p>
            <a:pPr marL="685800" lvl="1" indent="-342900"/>
            <a:r>
              <a:rPr lang="en-US"/>
              <a:t>The data tier contains the business and operational database. It is hosted in an Oracle or SQL Server database or cluster of databases.</a:t>
            </a:r>
          </a:p>
          <a:p>
            <a:pPr marL="685800" lvl="1" indent="-342900"/>
            <a:r>
              <a:rPr lang="en-US"/>
              <a:t>The application tier contains the functional process logic. It is hosted in an application server such as </a:t>
            </a:r>
            <a:r>
              <a:rPr lang="en-US" err="1"/>
              <a:t>WebLogic</a:t>
            </a:r>
            <a:r>
              <a:rPr lang="en-US"/>
              <a:t>, </a:t>
            </a:r>
            <a:r>
              <a:rPr lang="en-US" err="1"/>
              <a:t>WebSphere</a:t>
            </a:r>
            <a:r>
              <a:rPr lang="en-US"/>
              <a:t>, Apache Tomcat, or </a:t>
            </a:r>
            <a:r>
              <a:rPr lang="en-US" err="1"/>
              <a:t>JBoss</a:t>
            </a:r>
            <a:r>
              <a:rPr lang="en-US"/>
              <a:t> EAP.</a:t>
            </a:r>
          </a:p>
          <a:p>
            <a:pPr marL="685800" lvl="1" indent="-342900"/>
            <a:r>
              <a:rPr lang="en-US"/>
              <a:t>The presentation tier contains the user interface. The Guidewire user interface is supported in these web browsers: Google Chrome, Mozilla Firefox, and Microsoft Internet Explorer.</a:t>
            </a:r>
          </a:p>
          <a:p>
            <a:endParaRPr lang="en-US"/>
          </a:p>
          <a:p>
            <a:r>
              <a:rPr lang="en-US"/>
              <a:t>Refer to the "Guidewire Platform Support Matrix" for the latest and most complete information about the software Guidewire supports. You can access it from the customer portal by navigating to </a:t>
            </a:r>
            <a:r>
              <a:rPr lang="en-US">
                <a:hlinkClick r:id="rId3"/>
              </a:rPr>
              <a:t>http://guidewire.hivelive.com/pages/home</a:t>
            </a:r>
            <a:r>
              <a:rPr lang="en-US"/>
              <a:t>"Resources -&gt; Documentation", and clicking "Platform Matrix".</a:t>
            </a:r>
          </a:p>
          <a:p>
            <a:endParaRPr lang="en-US"/>
          </a:p>
          <a:p>
            <a:r>
              <a:rPr lang="en-US"/>
              <a:t>Each application is typically integrated with a number of external systems.</a:t>
            </a:r>
          </a:p>
        </p:txBody>
      </p:sp>
    </p:spTree>
    <p:extLst>
      <p:ext uri="{BB962C8B-B14F-4D97-AF65-F5344CB8AC3E}">
        <p14:creationId xmlns:p14="http://schemas.microsoft.com/office/powerpoint/2010/main" val="1650910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|EON~009|</a:t>
            </a:r>
          </a:p>
        </p:txBody>
      </p:sp>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ClaimCenter Overview - </a:t>
            </a:r>
            <a:fld id="{2EAEF326-514D-4D6F-9E8A-2D2ABEE223A7}" type="slidenum">
              <a:rPr lang="en-US" altLang="en-US" sz="1200" smtClean="0">
                <a:solidFill>
                  <a:schemeClr val="tx1"/>
                </a:solidFill>
              </a:rPr>
              <a:pPr eaLnBrk="1" hangingPunct="1"/>
              <a:t>9</a:t>
            </a:fld>
            <a:endParaRPr lang="en-US" altLang="en-US" sz="120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a:cs typeface="Arial"/>
              </a:rPr>
              <a:t>The integration points are listed above in the order in which they are discussed in the course. A definition for each system appears below:</a:t>
            </a:r>
          </a:p>
          <a:p>
            <a:pPr lvl="1" eaLnBrk="1" hangingPunct="1"/>
            <a:r>
              <a:rPr lang="en-US">
                <a:latin typeface="Arial"/>
                <a:cs typeface="Arial"/>
              </a:rPr>
              <a:t>Authentication - This system takes a user name and either a token or a password and verifies if the two match.</a:t>
            </a:r>
          </a:p>
          <a:p>
            <a:pPr lvl="1" eaLnBrk="1" hangingPunct="1"/>
            <a:r>
              <a:rPr lang="en-US">
                <a:latin typeface="Arial"/>
                <a:cs typeface="Arial"/>
              </a:rPr>
              <a:t>Policy administration - This application stores information about policies issued by the carrier, the coverages on each policy, and the people or assets covered by those coverages.</a:t>
            </a:r>
          </a:p>
          <a:p>
            <a:pPr lvl="1" eaLnBrk="1" hangingPunct="1"/>
            <a:r>
              <a:rPr lang="en-US">
                <a:latin typeface="Arial"/>
                <a:cs typeface="Arial"/>
              </a:rPr>
              <a:t>First Notice application - This application stores First Notice of Loss reports in a standard XML-based file format called ACORD XML.</a:t>
            </a:r>
          </a:p>
          <a:p>
            <a:pPr lvl="1" eaLnBrk="1" hangingPunct="1"/>
            <a:r>
              <a:rPr lang="en-US">
                <a:latin typeface="Arial"/>
                <a:cs typeface="Arial"/>
              </a:rPr>
              <a:t>Address book - This is an integration point to an external address book application for managing contacts used across multiple claims.</a:t>
            </a:r>
          </a:p>
          <a:p>
            <a:pPr lvl="1" eaLnBrk="1" hangingPunct="1"/>
            <a:r>
              <a:rPr lang="en-US">
                <a:latin typeface="Arial"/>
                <a:cs typeface="Arial"/>
              </a:rPr>
              <a:t>Vendor portal – This is an integration point to an external portal that a vendor uses for managing incoming requests for service related to claims (such as vehicle repair, vehicle inspection, or property inspection).</a:t>
            </a:r>
          </a:p>
          <a:p>
            <a:pPr lvl="1" eaLnBrk="1" hangingPunct="1"/>
            <a:r>
              <a:rPr lang="en-US">
                <a:latin typeface="Arial"/>
                <a:cs typeface="Arial"/>
              </a:rPr>
              <a:t>Geocoding service - This service provides longitude and latitude coordinates for a street address (or exchanges zip code for city/state and vice versa).</a:t>
            </a:r>
          </a:p>
          <a:p>
            <a:pPr lvl="1" eaLnBrk="1" hangingPunct="1"/>
            <a:r>
              <a:rPr lang="en-US">
                <a:latin typeface="Arial"/>
                <a:cs typeface="Arial"/>
              </a:rPr>
              <a:t>Document production - This is an integration point to an external system used to store document templates and create documents.</a:t>
            </a:r>
          </a:p>
          <a:p>
            <a:pPr lvl="1" eaLnBrk="1" hangingPunct="1"/>
            <a:r>
              <a:rPr lang="en-US">
                <a:latin typeface="Arial"/>
                <a:cs typeface="Arial"/>
              </a:rPr>
              <a:t>Document storage - This is an integration point to an external document storage system which is used for document storage and retrieval.</a:t>
            </a:r>
          </a:p>
          <a:p>
            <a:pPr lvl="1" eaLnBrk="1" hangingPunct="1"/>
            <a:r>
              <a:rPr lang="en-US">
                <a:latin typeface="Arial"/>
                <a:cs typeface="Arial"/>
              </a:rPr>
              <a:t>ISO </a:t>
            </a:r>
            <a:r>
              <a:rPr lang="en-US" err="1">
                <a:latin typeface="Arial"/>
                <a:cs typeface="Arial"/>
              </a:rPr>
              <a:t>ClaimSearch</a:t>
            </a:r>
            <a:r>
              <a:rPr lang="en-US">
                <a:latin typeface="Arial"/>
                <a:cs typeface="Arial"/>
              </a:rPr>
              <a:t> - This system is a database of claims filed by carriers across the United</a:t>
            </a:r>
            <a:r>
              <a:rPr lang="en-US" baseline="0">
                <a:latin typeface="Arial"/>
                <a:cs typeface="Arial"/>
              </a:rPr>
              <a:t> States</a:t>
            </a:r>
            <a:r>
              <a:rPr lang="en-US">
                <a:latin typeface="Arial"/>
                <a:cs typeface="Arial"/>
              </a:rPr>
              <a:t> and is used to detect duplicate and fraudulent insurance claims.</a:t>
            </a:r>
          </a:p>
          <a:p>
            <a:pPr lvl="1" algn="ctr" eaLnBrk="1" hangingPunct="1">
              <a:buFontTx/>
              <a:buNone/>
            </a:pPr>
            <a:r>
              <a:rPr lang="en-US">
                <a:latin typeface="Arial"/>
                <a:cs typeface="Arial"/>
              </a:rPr>
              <a:t>(continued)</a:t>
            </a:r>
          </a:p>
        </p:txBody>
      </p:sp>
    </p:spTree>
    <p:extLst>
      <p:ext uri="{BB962C8B-B14F-4D97-AF65-F5344CB8AC3E}">
        <p14:creationId xmlns:p14="http://schemas.microsoft.com/office/powerpoint/2010/main" val="3719172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a:t>Click to edit Master text styles</a:t>
            </a:r>
          </a:p>
        </p:txBody>
      </p:sp>
    </p:spTree>
    <p:extLst>
      <p:ext uri="{BB962C8B-B14F-4D97-AF65-F5344CB8AC3E}">
        <p14:creationId xmlns:p14="http://schemas.microsoft.com/office/powerpoint/2010/main" val="369250427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2293106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a:p>
        </p:txBody>
      </p:sp>
    </p:spTree>
    <p:extLst>
      <p:ext uri="{BB962C8B-B14F-4D97-AF65-F5344CB8AC3E}">
        <p14:creationId xmlns:p14="http://schemas.microsoft.com/office/powerpoint/2010/main" val="361974701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3733038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p>
            <a:r>
              <a:rPr lang="en-US"/>
              <a:t>Click to edit Master title style</a:t>
            </a:r>
          </a:p>
        </p:txBody>
      </p:sp>
      <p:sp>
        <p:nvSpPr>
          <p:cNvPr id="3" name="Content Placeholder 2"/>
          <p:cNvSpPr>
            <a:spLocks noGrp="1"/>
          </p:cNvSpPr>
          <p:nvPr>
            <p:ph sz="half" idx="1"/>
          </p:nvPr>
        </p:nvSpPr>
        <p:spPr>
          <a:xfrm>
            <a:off x="519113" y="1192213"/>
            <a:ext cx="8318500" cy="2522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19113" y="3867150"/>
            <a:ext cx="8318500" cy="2522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339383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a:t>Click to edit Right Column Subtitle</a:t>
            </a:r>
          </a:p>
        </p:txBody>
      </p:sp>
    </p:spTree>
    <p:extLst>
      <p:ext uri="{BB962C8B-B14F-4D97-AF65-F5344CB8AC3E}">
        <p14:creationId xmlns:p14="http://schemas.microsoft.com/office/powerpoint/2010/main" val="6064461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3624033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0500173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2216113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p>
        </p:txBody>
      </p:sp>
    </p:spTree>
    <p:extLst>
      <p:ext uri="{BB962C8B-B14F-4D97-AF65-F5344CB8AC3E}">
        <p14:creationId xmlns:p14="http://schemas.microsoft.com/office/powerpoint/2010/main" val="368233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3206751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18635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8860648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0887816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2559743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Font typeface="Wingdings" pitchFamily="2" charset="2"/>
              <a:buNone/>
            </a:pPr>
            <a:fld id="{6DAF3D0A-5E61-49CD-BB88-9E021525CE97}" type="slidenum">
              <a:rPr lang="en-US" sz="120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chemeClr val="tx2"/>
              </a:buClr>
              <a:buFont typeface="Arial" charset="0"/>
              <a:buNone/>
            </a:pPr>
            <a:r>
              <a:rPr lang="en-US" sz="60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97"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8" r:id="rId12"/>
    <p:sldLayoutId id="2147483796" r:id="rId13"/>
    <p:sldLayoutId id="2147483799" r:id="rId14"/>
    <p:sldLayoutId id="2147483800" r:id="rId15"/>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14.xml"/><Relationship Id="rId5" Type="http://schemas.openxmlformats.org/officeDocument/2006/relationships/image" Target="../media/image53.png"/><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9" Type="http://schemas.openxmlformats.org/officeDocument/2006/relationships/image" Target="../media/image7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0.xml"/><Relationship Id="rId1" Type="http://schemas.openxmlformats.org/officeDocument/2006/relationships/slideLayout" Target="../slideLayouts/slideLayout15.xml"/><Relationship Id="rId5" Type="http://schemas.openxmlformats.org/officeDocument/2006/relationships/image" Target="../media/image73.png"/><Relationship Id="rId4" Type="http://schemas.openxmlformats.org/officeDocument/2006/relationships/image" Target="../media/image72.png"/></Relationships>
</file>

<file path=ppt/slides/_rels/slide4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4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4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|EOS~001|</a:t>
            </a:r>
            <a:endParaRPr lang="en-US" sz="100" err="1">
              <a:solidFill>
                <a:srgbClr val="FFFFFF"/>
              </a:solidFill>
              <a:latin typeface="Arial"/>
              <a:cs typeface="Calibri" pitchFamily="34" charset="0"/>
            </a:endParaRPr>
          </a:p>
        </p:txBody>
      </p:sp>
      <p:sp>
        <p:nvSpPr>
          <p:cNvPr id="4098" name="Rectangle 2"/>
          <p:cNvSpPr>
            <a:spLocks noGrp="1" noChangeArrowheads="1"/>
          </p:cNvSpPr>
          <p:nvPr>
            <p:ph type="ctrTitle"/>
          </p:nvPr>
        </p:nvSpPr>
        <p:spPr>
          <a:xfrm>
            <a:off x="458788" y="2957513"/>
            <a:ext cx="8348662" cy="457200"/>
          </a:xfrm>
        </p:spPr>
        <p:txBody>
          <a:bodyPr/>
          <a:lstStyle/>
          <a:p>
            <a:pPr eaLnBrk="1" hangingPunct="1"/>
            <a:r>
              <a:rPr lang="en-US"/>
              <a:t>ClaimCenter Overview</a:t>
            </a:r>
          </a:p>
        </p:txBody>
      </p:sp>
      <p:sp>
        <p:nvSpPr>
          <p:cNvPr id="4099" name="Text Placeholder 4"/>
          <p:cNvSpPr>
            <a:spLocks noGrp="1"/>
          </p:cNvSpPr>
          <p:nvPr>
            <p:ph type="body" sz="quarter" idx="10"/>
          </p:nvPr>
        </p:nvSpPr>
        <p:spPr>
          <a:xfrm>
            <a:off x="5718175" y="6167438"/>
            <a:ext cx="3089275" cy="273050"/>
          </a:xfrm>
        </p:spPr>
        <p:txBody>
          <a:bodyPr/>
          <a:lstStyle/>
          <a:p>
            <a:r>
              <a:rPr lang="en-US"/>
              <a:t>22 April 2015</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|EOS~010|</a:t>
            </a:r>
            <a:endParaRPr lang="en-US" sz="100" err="1">
              <a:solidFill>
                <a:srgbClr val="FFFFFF"/>
              </a:solidFill>
              <a:latin typeface="Arial"/>
              <a:cs typeface="Calibri" pitchFamily="34" charset="0"/>
            </a:endParaRPr>
          </a:p>
        </p:txBody>
      </p:sp>
      <p:sp>
        <p:nvSpPr>
          <p:cNvPr id="22530" name="Rectangle 2"/>
          <p:cNvSpPr>
            <a:spLocks noGrp="1" noChangeArrowheads="1"/>
          </p:cNvSpPr>
          <p:nvPr>
            <p:ph type="title"/>
          </p:nvPr>
        </p:nvSpPr>
        <p:spPr/>
        <p:txBody>
          <a:bodyPr/>
          <a:lstStyle/>
          <a:p>
            <a:pPr eaLnBrk="1" hangingPunct="1"/>
            <a:r>
              <a:rPr lang="en-US">
                <a:solidFill>
                  <a:srgbClr val="CC00CC"/>
                </a:solidFill>
              </a:rPr>
              <a:t>(Notes only slide)</a:t>
            </a:r>
          </a:p>
        </p:txBody>
      </p:sp>
      <p:sp>
        <p:nvSpPr>
          <p:cNvPr id="22531" name="Rectangle 3"/>
          <p:cNvSpPr>
            <a:spLocks noGrp="1" noChangeArrowheads="1"/>
          </p:cNvSpPr>
          <p:nvPr>
            <p:ph idx="1"/>
          </p:nvPr>
        </p:nvSpPr>
        <p:spPr/>
        <p:txBody>
          <a:bodyPr/>
          <a:lstStyle/>
          <a:p>
            <a:pPr>
              <a:buFont typeface="Arial" charset="0"/>
              <a:buChar char="•"/>
            </a:pPr>
            <a:endParaRPr lang="en-US"/>
          </a:p>
        </p:txBody>
      </p:sp>
    </p:spTree>
    <p:extLst>
      <p:ext uri="{BB962C8B-B14F-4D97-AF65-F5344CB8AC3E}">
        <p14:creationId xmlns:p14="http://schemas.microsoft.com/office/powerpoint/2010/main" val="364431545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1"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|EOS~011|</a:t>
            </a:r>
            <a:endParaRPr lang="en-US" sz="100" err="1">
              <a:solidFill>
                <a:srgbClr val="FFFFFF"/>
              </a:solidFill>
              <a:latin typeface="Arial"/>
              <a:cs typeface="Calibri" pitchFamily="34" charset="0"/>
            </a:endParaRPr>
          </a:p>
        </p:txBody>
      </p:sp>
      <p:sp>
        <p:nvSpPr>
          <p:cNvPr id="13314" name="Rectangle 2"/>
          <p:cNvSpPr>
            <a:spLocks noGrp="1" noChangeArrowheads="1"/>
          </p:cNvSpPr>
          <p:nvPr>
            <p:ph type="title"/>
          </p:nvPr>
        </p:nvSpPr>
        <p:spPr/>
        <p:txBody>
          <a:bodyPr/>
          <a:lstStyle/>
          <a:p>
            <a:pPr eaLnBrk="1" hangingPunct="1"/>
            <a:r>
              <a:rPr lang="en-US"/>
              <a:t>Lesson outline</a:t>
            </a:r>
          </a:p>
        </p:txBody>
      </p:sp>
      <p:sp>
        <p:nvSpPr>
          <p:cNvPr id="13315"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ClaimCenter overview</a:t>
            </a:r>
          </a:p>
          <a:p>
            <a:pPr>
              <a:lnSpc>
                <a:spcPct val="150000"/>
              </a:lnSpc>
              <a:buFont typeface="Arial" charset="0"/>
              <a:buChar char="•"/>
            </a:pPr>
            <a:r>
              <a:rPr lang="en-US" sz="2800"/>
              <a:t>Logging in</a:t>
            </a:r>
          </a:p>
          <a:p>
            <a:pPr>
              <a:lnSpc>
                <a:spcPct val="150000"/>
              </a:lnSpc>
              <a:buFont typeface="Arial" charset="0"/>
              <a:buChar char="•"/>
            </a:pPr>
            <a:r>
              <a:rPr lang="en-US" sz="2800">
                <a:solidFill>
                  <a:srgbClr val="C0C0C0"/>
                </a:solidFill>
              </a:rPr>
              <a:t>User interface</a:t>
            </a:r>
          </a:p>
          <a:p>
            <a:pPr>
              <a:lnSpc>
                <a:spcPct val="150000"/>
              </a:lnSpc>
              <a:buFont typeface="Arial" charset="0"/>
              <a:buChar char="•"/>
            </a:pPr>
            <a:r>
              <a:rPr lang="en-US" sz="2800">
                <a:solidFill>
                  <a:srgbClr val="C0C0C0"/>
                </a:solidFill>
              </a:rPr>
              <a:t>ClaimCenter implementations</a:t>
            </a:r>
          </a:p>
          <a:p>
            <a:pPr>
              <a:lnSpc>
                <a:spcPct val="150000"/>
              </a:lnSpc>
              <a:buFont typeface="Wingdings 3" pitchFamily="18" charset="2"/>
              <a:buNone/>
            </a:pPr>
            <a:endParaRPr lang="en-US" sz="2800">
              <a:solidFill>
                <a:srgbClr val="C0C0C0"/>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|EOS~012|</a:t>
            </a:r>
            <a:endParaRPr lang="en-US" sz="100" err="1">
              <a:solidFill>
                <a:srgbClr val="FFFFFF"/>
              </a:solidFill>
              <a:latin typeface="Arial"/>
              <a:cs typeface="Calibri" pitchFamily="34" charset="0"/>
            </a:endParaRPr>
          </a:p>
        </p:txBody>
      </p:sp>
      <p:sp>
        <p:nvSpPr>
          <p:cNvPr id="14339" name="Rectangle 3"/>
          <p:cNvSpPr>
            <a:spLocks noGrp="1" noChangeArrowheads="1"/>
          </p:cNvSpPr>
          <p:nvPr>
            <p:ph type="title"/>
          </p:nvPr>
        </p:nvSpPr>
        <p:spPr/>
        <p:txBody>
          <a:bodyPr/>
          <a:lstStyle/>
          <a:p>
            <a:r>
              <a:rPr lang="en-US"/>
              <a:t>Accessing ClaimCenter</a:t>
            </a:r>
          </a:p>
        </p:txBody>
      </p:sp>
      <p:sp>
        <p:nvSpPr>
          <p:cNvPr id="14340" name="Rectangle 4"/>
          <p:cNvSpPr>
            <a:spLocks noGrp="1" noChangeArrowheads="1"/>
          </p:cNvSpPr>
          <p:nvPr>
            <p:ph idx="1"/>
          </p:nvPr>
        </p:nvSpPr>
        <p:spPr>
          <a:xfrm>
            <a:off x="519113" y="4464050"/>
            <a:ext cx="8318500" cy="1925638"/>
          </a:xfrm>
        </p:spPr>
        <p:txBody>
          <a:bodyPr/>
          <a:lstStyle/>
          <a:p>
            <a:pPr>
              <a:buFont typeface="Arial" charset="0"/>
              <a:buChar char="•"/>
            </a:pPr>
            <a:r>
              <a:rPr lang="en-US"/>
              <a:t>Users must have:</a:t>
            </a:r>
          </a:p>
          <a:p>
            <a:pPr lvl="1"/>
            <a:r>
              <a:rPr lang="en-US"/>
              <a:t>A web browser (Google Chrome, Mozilla Firefox, or Microsoft Internet Explorer)</a:t>
            </a:r>
          </a:p>
          <a:p>
            <a:pPr lvl="1"/>
            <a:r>
              <a:rPr lang="en-US"/>
              <a:t>The ClaimCenter URL</a:t>
            </a:r>
          </a:p>
          <a:p>
            <a:pPr lvl="1"/>
            <a:r>
              <a:rPr lang="en-US"/>
              <a:t>A user name and password</a:t>
            </a:r>
          </a:p>
        </p:txBody>
      </p:sp>
      <p:sp>
        <p:nvSpPr>
          <p:cNvPr id="14341" name="AutoShape 5"/>
          <p:cNvSpPr>
            <a:spLocks noChangeArrowheads="1"/>
          </p:cNvSpPr>
          <p:nvPr/>
        </p:nvSpPr>
        <p:spPr bwMode="auto">
          <a:xfrm>
            <a:off x="1320800" y="1906588"/>
            <a:ext cx="1555750" cy="158432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4342" name="AutoShape 6"/>
          <p:cNvSpPr>
            <a:spLocks noChangeArrowheads="1"/>
          </p:cNvSpPr>
          <p:nvPr/>
        </p:nvSpPr>
        <p:spPr bwMode="invGray">
          <a:xfrm>
            <a:off x="4183063" y="1423988"/>
            <a:ext cx="3867150" cy="2546350"/>
          </a:xfrm>
          <a:prstGeom prst="roundRect">
            <a:avLst>
              <a:gd name="adj" fmla="val 16667"/>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3" name="Line 7"/>
          <p:cNvSpPr>
            <a:spLocks noChangeShapeType="1"/>
          </p:cNvSpPr>
          <p:nvPr/>
        </p:nvSpPr>
        <p:spPr bwMode="invGray">
          <a:xfrm>
            <a:off x="7870825" y="1497013"/>
            <a:ext cx="831850" cy="6858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4" name="Line 8"/>
          <p:cNvSpPr>
            <a:spLocks noChangeShapeType="1"/>
          </p:cNvSpPr>
          <p:nvPr/>
        </p:nvSpPr>
        <p:spPr bwMode="invGray">
          <a:xfrm flipV="1">
            <a:off x="7921625" y="2981325"/>
            <a:ext cx="795338" cy="8651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5" name="Line 9"/>
          <p:cNvSpPr>
            <a:spLocks noChangeShapeType="1"/>
          </p:cNvSpPr>
          <p:nvPr/>
        </p:nvSpPr>
        <p:spPr bwMode="invGray">
          <a:xfrm>
            <a:off x="8707438" y="2141538"/>
            <a:ext cx="0" cy="87312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6" name="Line 10"/>
          <p:cNvSpPr>
            <a:spLocks noChangeShapeType="1"/>
          </p:cNvSpPr>
          <p:nvPr/>
        </p:nvSpPr>
        <p:spPr bwMode="invGray">
          <a:xfrm flipH="1">
            <a:off x="4597400" y="3970338"/>
            <a:ext cx="149225" cy="22066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7" name="Line 11"/>
          <p:cNvSpPr>
            <a:spLocks noChangeShapeType="1"/>
          </p:cNvSpPr>
          <p:nvPr/>
        </p:nvSpPr>
        <p:spPr bwMode="invGray">
          <a:xfrm>
            <a:off x="7532688" y="3959225"/>
            <a:ext cx="133350" cy="19843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8" name="Line 12"/>
          <p:cNvSpPr>
            <a:spLocks noChangeShapeType="1"/>
          </p:cNvSpPr>
          <p:nvPr/>
        </p:nvSpPr>
        <p:spPr bwMode="invGray">
          <a:xfrm>
            <a:off x="4605338" y="4175125"/>
            <a:ext cx="3090862"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9" name="Line 13"/>
          <p:cNvSpPr>
            <a:spLocks noChangeShapeType="1"/>
          </p:cNvSpPr>
          <p:nvPr/>
        </p:nvSpPr>
        <p:spPr bwMode="auto">
          <a:xfrm>
            <a:off x="2889250" y="2719388"/>
            <a:ext cx="15192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7116" y="1606497"/>
            <a:ext cx="3543271" cy="211709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|EOS~013|</a:t>
            </a:r>
            <a:endParaRPr lang="en-US" sz="100" err="1">
              <a:solidFill>
                <a:srgbClr val="FFFFFF"/>
              </a:solidFill>
              <a:latin typeface="Arial"/>
              <a:cs typeface="Calibri" pitchFamily="34" charset="0"/>
            </a:endParaRPr>
          </a:p>
        </p:txBody>
      </p:sp>
      <p:sp>
        <p:nvSpPr>
          <p:cNvPr id="15363" name="Rectangle 3"/>
          <p:cNvSpPr>
            <a:spLocks noGrp="1" noChangeArrowheads="1"/>
          </p:cNvSpPr>
          <p:nvPr>
            <p:ph type="title"/>
          </p:nvPr>
        </p:nvSpPr>
        <p:spPr/>
        <p:txBody>
          <a:bodyPr/>
          <a:lstStyle/>
          <a:p>
            <a:r>
              <a:rPr lang="en-US"/>
              <a:t>The login page</a:t>
            </a:r>
          </a:p>
        </p:txBody>
      </p:sp>
      <p:sp>
        <p:nvSpPr>
          <p:cNvPr id="15364" name="Rectangle 4"/>
          <p:cNvSpPr>
            <a:spLocks noGrp="1" noChangeArrowheads="1"/>
          </p:cNvSpPr>
          <p:nvPr>
            <p:ph idx="1"/>
          </p:nvPr>
        </p:nvSpPr>
        <p:spPr>
          <a:xfrm>
            <a:off x="703263" y="4654550"/>
            <a:ext cx="7566025" cy="1800225"/>
          </a:xfrm>
          <a:solidFill>
            <a:schemeClr val="tx1"/>
          </a:solidFill>
        </p:spPr>
        <p:txBody>
          <a:bodyPr/>
          <a:lstStyle/>
          <a:p>
            <a:pPr>
              <a:buFont typeface="Arial" charset="0"/>
              <a:buChar char="•"/>
            </a:pPr>
            <a:r>
              <a:rPr lang="en-US"/>
              <a:t>Because the pages are generated dynamically:</a:t>
            </a:r>
          </a:p>
          <a:p>
            <a:pPr lvl="1"/>
            <a:r>
              <a:rPr lang="en-US"/>
              <a:t>Back is not supported</a:t>
            </a:r>
          </a:p>
          <a:p>
            <a:pPr lvl="1"/>
            <a:r>
              <a:rPr lang="en-US"/>
              <a:t>You typically cannot bookmark or create favorites to pages (other than the login page)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276" y="1233598"/>
            <a:ext cx="5715000" cy="28384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1576276" y="1498750"/>
            <a:ext cx="362671" cy="2857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|EOS~014|</a:t>
            </a:r>
            <a:endParaRPr lang="en-US" sz="100" err="1">
              <a:solidFill>
                <a:srgbClr val="FFFFFF"/>
              </a:solidFill>
              <a:latin typeface="Arial"/>
              <a:cs typeface="Calibri" pitchFamily="34" charset="0"/>
            </a:endParaRPr>
          </a:p>
        </p:txBody>
      </p:sp>
      <p:grpSp>
        <p:nvGrpSpPr>
          <p:cNvPr id="16386" name="Group 3"/>
          <p:cNvGrpSpPr>
            <a:grpSpLocks/>
          </p:cNvGrpSpPr>
          <p:nvPr/>
        </p:nvGrpSpPr>
        <p:grpSpPr bwMode="auto">
          <a:xfrm>
            <a:off x="8367713" y="34925"/>
            <a:ext cx="741362" cy="792163"/>
            <a:chOff x="3777" y="1768"/>
            <a:chExt cx="467" cy="499"/>
          </a:xfrm>
        </p:grpSpPr>
        <p:sp>
          <p:nvSpPr>
            <p:cNvPr id="16415" name="Rectangle 4"/>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416" name="AutoShape 5"/>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3" name="Group 6"/>
          <p:cNvGrpSpPr>
            <a:grpSpLocks/>
          </p:cNvGrpSpPr>
          <p:nvPr/>
        </p:nvGrpSpPr>
        <p:grpSpPr bwMode="auto">
          <a:xfrm>
            <a:off x="8367713" y="34925"/>
            <a:ext cx="741362" cy="792163"/>
            <a:chOff x="2967" y="1718"/>
            <a:chExt cx="467" cy="499"/>
          </a:xfrm>
        </p:grpSpPr>
        <p:sp>
          <p:nvSpPr>
            <p:cNvPr id="16413" name="Rectangle 7"/>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414" name="Rectangle 8"/>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16388" name="Rectangle 9"/>
          <p:cNvSpPr>
            <a:spLocks noGrp="1" noChangeArrowheads="1"/>
          </p:cNvSpPr>
          <p:nvPr>
            <p:ph type="title"/>
          </p:nvPr>
        </p:nvSpPr>
        <p:spPr/>
        <p:txBody>
          <a:bodyPr/>
          <a:lstStyle/>
          <a:p>
            <a:r>
              <a:rPr lang="en-US"/>
              <a:t>Authentication and authorization</a:t>
            </a:r>
          </a:p>
        </p:txBody>
      </p:sp>
      <p:sp>
        <p:nvSpPr>
          <p:cNvPr id="16389" name="AutoShape 10"/>
          <p:cNvSpPr>
            <a:spLocks noChangeArrowheads="1"/>
          </p:cNvSpPr>
          <p:nvPr/>
        </p:nvSpPr>
        <p:spPr bwMode="auto">
          <a:xfrm>
            <a:off x="2649538" y="1020763"/>
            <a:ext cx="901700" cy="9191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390" name="AutoShape 12"/>
          <p:cNvSpPr>
            <a:spLocks noChangeArrowheads="1"/>
          </p:cNvSpPr>
          <p:nvPr/>
        </p:nvSpPr>
        <p:spPr bwMode="invGray">
          <a:xfrm>
            <a:off x="3692525" y="885825"/>
            <a:ext cx="1803400" cy="1187450"/>
          </a:xfrm>
          <a:prstGeom prst="roundRect">
            <a:avLst>
              <a:gd name="adj" fmla="val 16667"/>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91" name="Line 13"/>
          <p:cNvSpPr>
            <a:spLocks noChangeShapeType="1"/>
          </p:cNvSpPr>
          <p:nvPr/>
        </p:nvSpPr>
        <p:spPr bwMode="invGray">
          <a:xfrm>
            <a:off x="5411788" y="920750"/>
            <a:ext cx="388937" cy="3190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2" name="Line 14"/>
          <p:cNvSpPr>
            <a:spLocks noChangeShapeType="1"/>
          </p:cNvSpPr>
          <p:nvPr/>
        </p:nvSpPr>
        <p:spPr bwMode="invGray">
          <a:xfrm flipV="1">
            <a:off x="5435600" y="1612900"/>
            <a:ext cx="371475" cy="40322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3" name="Line 15"/>
          <p:cNvSpPr>
            <a:spLocks noChangeShapeType="1"/>
          </p:cNvSpPr>
          <p:nvPr/>
        </p:nvSpPr>
        <p:spPr bwMode="invGray">
          <a:xfrm>
            <a:off x="5802313" y="1220788"/>
            <a:ext cx="0" cy="40640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4" name="Line 16"/>
          <p:cNvSpPr>
            <a:spLocks noChangeShapeType="1"/>
          </p:cNvSpPr>
          <p:nvPr/>
        </p:nvSpPr>
        <p:spPr bwMode="invGray">
          <a:xfrm flipH="1">
            <a:off x="3886200" y="2073275"/>
            <a:ext cx="69850" cy="1031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5" name="Line 17"/>
          <p:cNvSpPr>
            <a:spLocks noChangeShapeType="1"/>
          </p:cNvSpPr>
          <p:nvPr/>
        </p:nvSpPr>
        <p:spPr bwMode="invGray">
          <a:xfrm>
            <a:off x="5254625" y="2068513"/>
            <a:ext cx="61913" cy="9207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6" name="Line 18"/>
          <p:cNvSpPr>
            <a:spLocks noChangeShapeType="1"/>
          </p:cNvSpPr>
          <p:nvPr/>
        </p:nvSpPr>
        <p:spPr bwMode="invGray">
          <a:xfrm>
            <a:off x="3889375" y="2168525"/>
            <a:ext cx="144145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7" name="AutoShape 20"/>
          <p:cNvSpPr>
            <a:spLocks noChangeArrowheads="1"/>
          </p:cNvSpPr>
          <p:nvPr/>
        </p:nvSpPr>
        <p:spPr bwMode="invGray">
          <a:xfrm>
            <a:off x="3906838" y="5162550"/>
            <a:ext cx="1462087" cy="1408113"/>
          </a:xfrm>
          <a:prstGeom prst="can">
            <a:avLst>
              <a:gd name="adj" fmla="val 25000"/>
            </a:avLst>
          </a:prstGeom>
          <a:solidFill>
            <a:schemeClr val="accent1"/>
          </a:solidFill>
          <a:ln w="28575">
            <a:solidFill>
              <a:schemeClr val="tx2"/>
            </a:solidFill>
            <a:round/>
            <a:headEnd/>
            <a:tailEnd/>
          </a:ln>
        </p:spPr>
        <p:txBody>
          <a:bodyPr wrap="none" anchor="ctr"/>
          <a:lstStyle/>
          <a:p>
            <a:endParaRPr lang="en-US"/>
          </a:p>
        </p:txBody>
      </p:sp>
      <p:sp>
        <p:nvSpPr>
          <p:cNvPr id="16398" name="Text Box 21"/>
          <p:cNvSpPr txBox="1">
            <a:spLocks noChangeArrowheads="1"/>
          </p:cNvSpPr>
          <p:nvPr/>
        </p:nvSpPr>
        <p:spPr bwMode="invGray">
          <a:xfrm>
            <a:off x="3889375" y="5478463"/>
            <a:ext cx="14954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spcAft>
                <a:spcPct val="0"/>
              </a:spcAft>
              <a:buClrTx/>
            </a:pPr>
            <a:r>
              <a:rPr lang="en-US" sz="2800" b="1">
                <a:solidFill>
                  <a:srgbClr val="99CCFF"/>
                </a:solidFill>
              </a:rPr>
              <a:t>cc</a:t>
            </a:r>
            <a:br>
              <a:rPr lang="en-US" sz="2800" b="1">
                <a:solidFill>
                  <a:srgbClr val="99CCFF"/>
                </a:solidFill>
              </a:rPr>
            </a:br>
            <a:r>
              <a:rPr lang="en-US" sz="2800" b="1">
                <a:solidFill>
                  <a:srgbClr val="99CCFF"/>
                </a:solidFill>
              </a:rPr>
              <a:t>data</a:t>
            </a:r>
          </a:p>
        </p:txBody>
      </p:sp>
      <p:grpSp>
        <p:nvGrpSpPr>
          <p:cNvPr id="4" name="Group 22"/>
          <p:cNvGrpSpPr>
            <a:grpSpLocks/>
          </p:cNvGrpSpPr>
          <p:nvPr/>
        </p:nvGrpSpPr>
        <p:grpSpPr bwMode="auto">
          <a:xfrm>
            <a:off x="1184275" y="2192338"/>
            <a:ext cx="3286125" cy="795337"/>
            <a:chOff x="746" y="1381"/>
            <a:chExt cx="2070" cy="501"/>
          </a:xfrm>
        </p:grpSpPr>
        <p:sp>
          <p:nvSpPr>
            <p:cNvPr id="16411" name="Line 23"/>
            <p:cNvSpPr>
              <a:spLocks noChangeShapeType="1"/>
            </p:cNvSpPr>
            <p:nvPr/>
          </p:nvSpPr>
          <p:spPr bwMode="auto">
            <a:xfrm>
              <a:off x="2816" y="1408"/>
              <a:ext cx="0" cy="474"/>
            </a:xfrm>
            <a:prstGeom prst="line">
              <a:avLst/>
            </a:prstGeom>
            <a:noFill/>
            <a:ln w="28575">
              <a:solidFill>
                <a:srgbClr val="99CCFF"/>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12" name="Text Box 24"/>
            <p:cNvSpPr txBox="1">
              <a:spLocks noChangeArrowheads="1"/>
            </p:cNvSpPr>
            <p:nvPr/>
          </p:nvSpPr>
          <p:spPr bwMode="auto">
            <a:xfrm>
              <a:off x="746" y="1381"/>
              <a:ext cx="172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400" b="1"/>
                <a:t>username</a:t>
              </a:r>
              <a:br>
                <a:rPr lang="en-US" sz="2400" b="1"/>
              </a:br>
              <a:r>
                <a:rPr lang="en-US" sz="2400" b="1"/>
                <a:t>and password</a:t>
              </a:r>
            </a:p>
          </p:txBody>
        </p:sp>
      </p:grpSp>
      <p:grpSp>
        <p:nvGrpSpPr>
          <p:cNvPr id="5" name="Group 25"/>
          <p:cNvGrpSpPr>
            <a:grpSpLocks/>
          </p:cNvGrpSpPr>
          <p:nvPr/>
        </p:nvGrpSpPr>
        <p:grpSpPr bwMode="auto">
          <a:xfrm>
            <a:off x="1042988" y="4494213"/>
            <a:ext cx="3427412" cy="1095375"/>
            <a:chOff x="657" y="2831"/>
            <a:chExt cx="2159" cy="690"/>
          </a:xfrm>
        </p:grpSpPr>
        <p:sp>
          <p:nvSpPr>
            <p:cNvPr id="16409" name="Text Box 26"/>
            <p:cNvSpPr txBox="1">
              <a:spLocks noChangeArrowheads="1"/>
            </p:cNvSpPr>
            <p:nvPr/>
          </p:nvSpPr>
          <p:spPr bwMode="auto">
            <a:xfrm>
              <a:off x="657" y="2831"/>
              <a:ext cx="1817"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400" b="1"/>
                <a:t>authenticated?</a:t>
              </a:r>
              <a:br>
                <a:rPr lang="en-US" sz="2400" b="1"/>
              </a:br>
              <a:r>
                <a:rPr lang="en-US" sz="2400" b="1"/>
                <a:t>what permissions?</a:t>
              </a:r>
              <a:br>
                <a:rPr lang="en-US" sz="2400" b="1"/>
              </a:br>
              <a:r>
                <a:rPr lang="en-US" sz="2400" b="1"/>
                <a:t>which start page?</a:t>
              </a:r>
            </a:p>
          </p:txBody>
        </p:sp>
        <p:sp>
          <p:nvSpPr>
            <p:cNvPr id="16410" name="Line 27"/>
            <p:cNvSpPr>
              <a:spLocks noChangeShapeType="1"/>
            </p:cNvSpPr>
            <p:nvPr/>
          </p:nvSpPr>
          <p:spPr bwMode="auto">
            <a:xfrm>
              <a:off x="2816" y="2875"/>
              <a:ext cx="0" cy="551"/>
            </a:xfrm>
            <a:prstGeom prst="line">
              <a:avLst/>
            </a:prstGeom>
            <a:noFill/>
            <a:ln w="28575">
              <a:solidFill>
                <a:srgbClr val="99CC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6" name="Group 28"/>
          <p:cNvGrpSpPr>
            <a:grpSpLocks/>
          </p:cNvGrpSpPr>
          <p:nvPr/>
        </p:nvGrpSpPr>
        <p:grpSpPr bwMode="auto">
          <a:xfrm>
            <a:off x="4829175" y="4494213"/>
            <a:ext cx="3890963" cy="1095375"/>
            <a:chOff x="3042" y="2831"/>
            <a:chExt cx="2451" cy="690"/>
          </a:xfrm>
        </p:grpSpPr>
        <p:sp>
          <p:nvSpPr>
            <p:cNvPr id="16407" name="Line 29"/>
            <p:cNvSpPr>
              <a:spLocks noChangeShapeType="1"/>
            </p:cNvSpPr>
            <p:nvPr/>
          </p:nvSpPr>
          <p:spPr bwMode="auto">
            <a:xfrm>
              <a:off x="3042" y="2875"/>
              <a:ext cx="0" cy="551"/>
            </a:xfrm>
            <a:prstGeom prst="line">
              <a:avLst/>
            </a:prstGeom>
            <a:noFill/>
            <a:ln w="28575">
              <a:solidFill>
                <a:srgbClr val="99CCFF"/>
              </a:solidFill>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08" name="Text Box 30"/>
            <p:cNvSpPr txBox="1">
              <a:spLocks noChangeArrowheads="1"/>
            </p:cNvSpPr>
            <p:nvPr/>
          </p:nvSpPr>
          <p:spPr bwMode="auto">
            <a:xfrm>
              <a:off x="3509" y="2831"/>
              <a:ext cx="1984"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Yes!</a:t>
              </a:r>
              <a:br>
                <a:rPr lang="en-US" sz="2400" b="1"/>
              </a:br>
              <a:r>
                <a:rPr lang="en-US" sz="2400" b="1"/>
                <a:t>View claim, ...</a:t>
              </a:r>
              <a:br>
                <a:rPr lang="en-US" sz="2400" b="1"/>
              </a:br>
              <a:r>
                <a:rPr lang="en-US" sz="2400" b="1"/>
                <a:t>Desktop: Activities</a:t>
              </a:r>
            </a:p>
          </p:txBody>
        </p:sp>
      </p:grpSp>
      <p:grpSp>
        <p:nvGrpSpPr>
          <p:cNvPr id="7" name="Group 31"/>
          <p:cNvGrpSpPr>
            <a:grpSpLocks/>
          </p:cNvGrpSpPr>
          <p:nvPr/>
        </p:nvGrpSpPr>
        <p:grpSpPr bwMode="auto">
          <a:xfrm>
            <a:off x="4829175" y="2235200"/>
            <a:ext cx="3870325" cy="752475"/>
            <a:chOff x="3042" y="1408"/>
            <a:chExt cx="2438" cy="474"/>
          </a:xfrm>
        </p:grpSpPr>
        <p:sp>
          <p:nvSpPr>
            <p:cNvPr id="16405" name="Line 32"/>
            <p:cNvSpPr>
              <a:spLocks noChangeShapeType="1"/>
            </p:cNvSpPr>
            <p:nvPr/>
          </p:nvSpPr>
          <p:spPr bwMode="auto">
            <a:xfrm>
              <a:off x="3042" y="1408"/>
              <a:ext cx="0" cy="474"/>
            </a:xfrm>
            <a:prstGeom prst="line">
              <a:avLst/>
            </a:prstGeom>
            <a:noFill/>
            <a:ln w="28575">
              <a:solidFill>
                <a:srgbClr val="99CCFF"/>
              </a:solidFill>
              <a:round/>
              <a:headEnd type="triangle"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06" name="Text Box 33"/>
            <p:cNvSpPr txBox="1">
              <a:spLocks noChangeArrowheads="1"/>
            </p:cNvSpPr>
            <p:nvPr/>
          </p:nvSpPr>
          <p:spPr bwMode="auto">
            <a:xfrm>
              <a:off x="3509" y="1505"/>
              <a:ext cx="19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Desktop: Activities</a:t>
              </a:r>
            </a:p>
          </p:txBody>
        </p:sp>
      </p:grpSp>
      <p:pic>
        <p:nvPicPr>
          <p:cNvPr id="16404"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87788" y="2986088"/>
            <a:ext cx="1560512"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9722" y="966494"/>
            <a:ext cx="1673941" cy="100017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par>
                          <p:cTn id="23" fill="hold" nodeType="afterGroup">
                            <p:stCondLst>
                              <p:cond delay="500"/>
                            </p:stCondLst>
                            <p:childTnLst>
                              <p:par>
                                <p:cTn id="24" presetID="17" presetClass="entr" presetSubtype="1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|EOS~015|</a:t>
            </a:r>
            <a:endParaRPr lang="en-US" sz="100" err="1">
              <a:solidFill>
                <a:srgbClr val="FFFFFF"/>
              </a:solidFill>
              <a:latin typeface="Arial"/>
              <a:cs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71" y="964993"/>
            <a:ext cx="7516379" cy="354762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412" name="Rectangle 4"/>
          <p:cNvSpPr>
            <a:spLocks noGrp="1" noChangeArrowheads="1"/>
          </p:cNvSpPr>
          <p:nvPr>
            <p:ph type="title"/>
          </p:nvPr>
        </p:nvSpPr>
        <p:spPr/>
        <p:txBody>
          <a:bodyPr/>
          <a:lstStyle/>
          <a:p>
            <a:r>
              <a:rPr lang="en-US"/>
              <a:t>The startup view</a:t>
            </a:r>
          </a:p>
        </p:txBody>
      </p:sp>
      <p:sp>
        <p:nvSpPr>
          <p:cNvPr id="17413" name="AutoShape 5"/>
          <p:cNvSpPr>
            <a:spLocks noChangeArrowheads="1"/>
          </p:cNvSpPr>
          <p:nvPr/>
        </p:nvSpPr>
        <p:spPr bwMode="auto">
          <a:xfrm>
            <a:off x="332508" y="2738807"/>
            <a:ext cx="1650671" cy="299079"/>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7414" name="Line 6"/>
          <p:cNvSpPr>
            <a:spLocks noChangeShapeType="1"/>
          </p:cNvSpPr>
          <p:nvPr/>
        </p:nvSpPr>
        <p:spPr bwMode="auto">
          <a:xfrm>
            <a:off x="1583129" y="3037887"/>
            <a:ext cx="568325" cy="92451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3179" y="3427491"/>
            <a:ext cx="3076575" cy="32004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415" name="AutoShape 7"/>
          <p:cNvSpPr>
            <a:spLocks noChangeArrowheads="1"/>
          </p:cNvSpPr>
          <p:nvPr/>
        </p:nvSpPr>
        <p:spPr bwMode="auto">
          <a:xfrm>
            <a:off x="1983179" y="5068888"/>
            <a:ext cx="3076575" cy="3651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6080" y="3312472"/>
            <a:ext cx="3086100" cy="32480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 name="AutoShape 7"/>
          <p:cNvSpPr>
            <a:spLocks noChangeArrowheads="1"/>
          </p:cNvSpPr>
          <p:nvPr/>
        </p:nvSpPr>
        <p:spPr bwMode="auto">
          <a:xfrm>
            <a:off x="1983178" y="5445348"/>
            <a:ext cx="3076576" cy="106752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7"/>
          <p:cNvSpPr>
            <a:spLocks noChangeArrowheads="1"/>
          </p:cNvSpPr>
          <p:nvPr/>
        </p:nvSpPr>
        <p:spPr bwMode="auto">
          <a:xfrm>
            <a:off x="5166080" y="5470935"/>
            <a:ext cx="3076576" cy="106752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AutoShape 7"/>
          <p:cNvSpPr>
            <a:spLocks noChangeArrowheads="1"/>
          </p:cNvSpPr>
          <p:nvPr/>
        </p:nvSpPr>
        <p:spPr bwMode="auto">
          <a:xfrm>
            <a:off x="5175605" y="5095176"/>
            <a:ext cx="3076575" cy="3651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|EOS~016|</a:t>
            </a:r>
            <a:endParaRPr lang="en-US" sz="100" err="1">
              <a:solidFill>
                <a:srgbClr val="FFFFFF"/>
              </a:solidFill>
              <a:latin typeface="Arial"/>
              <a:cs typeface="Calibri"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38" y="661193"/>
            <a:ext cx="6748761" cy="385472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436" name="Rectangle 4"/>
          <p:cNvSpPr>
            <a:spLocks noGrp="1" noChangeArrowheads="1"/>
          </p:cNvSpPr>
          <p:nvPr>
            <p:ph type="title"/>
          </p:nvPr>
        </p:nvSpPr>
        <p:spPr/>
        <p:txBody>
          <a:bodyPr/>
          <a:lstStyle/>
          <a:p>
            <a:r>
              <a:rPr lang="en-US"/>
              <a:t>User permissions</a:t>
            </a:r>
          </a:p>
        </p:txBody>
      </p:sp>
      <p:sp>
        <p:nvSpPr>
          <p:cNvPr id="18438" name="AutoShape 6"/>
          <p:cNvSpPr>
            <a:spLocks noChangeArrowheads="1"/>
          </p:cNvSpPr>
          <p:nvPr/>
        </p:nvSpPr>
        <p:spPr bwMode="auto">
          <a:xfrm>
            <a:off x="1800225" y="619918"/>
            <a:ext cx="120650" cy="309563"/>
          </a:xfrm>
          <a:prstGeom prst="roundRect">
            <a:avLst>
              <a:gd name="adj" fmla="val 16667"/>
            </a:avLst>
          </a:prstGeom>
          <a:noFill/>
          <a:ln w="1905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39" name="AutoShape 7"/>
          <p:cNvSpPr>
            <a:spLocks noChangeArrowheads="1"/>
          </p:cNvSpPr>
          <p:nvPr/>
        </p:nvSpPr>
        <p:spPr bwMode="auto">
          <a:xfrm>
            <a:off x="6334125" y="3163888"/>
            <a:ext cx="688975" cy="2190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1" name="AutoShape 9"/>
          <p:cNvSpPr>
            <a:spLocks noChangeArrowheads="1"/>
          </p:cNvSpPr>
          <p:nvPr/>
        </p:nvSpPr>
        <p:spPr bwMode="auto">
          <a:xfrm>
            <a:off x="351158" y="2646363"/>
            <a:ext cx="1047750" cy="88900"/>
          </a:xfrm>
          <a:prstGeom prst="roundRect">
            <a:avLst>
              <a:gd name="adj" fmla="val 16667"/>
            </a:avLst>
          </a:prstGeom>
          <a:noFill/>
          <a:ln w="1905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42" name="AutoShape 10"/>
          <p:cNvSpPr>
            <a:spLocks noChangeArrowheads="1"/>
          </p:cNvSpPr>
          <p:nvPr/>
        </p:nvSpPr>
        <p:spPr bwMode="auto">
          <a:xfrm>
            <a:off x="342171" y="4319229"/>
            <a:ext cx="1047750" cy="88900"/>
          </a:xfrm>
          <a:prstGeom prst="roundRect">
            <a:avLst>
              <a:gd name="adj" fmla="val 16667"/>
            </a:avLst>
          </a:prstGeom>
          <a:noFill/>
          <a:ln w="1905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18443" name="Group 11"/>
          <p:cNvGrpSpPr>
            <a:grpSpLocks/>
          </p:cNvGrpSpPr>
          <p:nvPr/>
        </p:nvGrpSpPr>
        <p:grpSpPr bwMode="auto">
          <a:xfrm>
            <a:off x="7179615" y="774700"/>
            <a:ext cx="765175" cy="728663"/>
            <a:chOff x="3917" y="3057"/>
            <a:chExt cx="809" cy="771"/>
          </a:xfrm>
        </p:grpSpPr>
        <p:sp>
          <p:nvSpPr>
            <p:cNvPr id="18466" name="AutoShape 12"/>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8467" name="Oval 13"/>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18468" name="Freeform 14"/>
            <p:cNvSpPr>
              <a:spLocks/>
            </p:cNvSpPr>
            <p:nvPr/>
          </p:nvSpPr>
          <p:spPr bwMode="auto">
            <a:xfrm>
              <a:off x="4387" y="3376"/>
              <a:ext cx="270" cy="365"/>
            </a:xfrm>
            <a:custGeom>
              <a:avLst/>
              <a:gdLst>
                <a:gd name="T0" fmla="*/ 0 w 162"/>
                <a:gd name="T1" fmla="*/ 2977 h 216"/>
                <a:gd name="T2" fmla="*/ 963 w 162"/>
                <a:gd name="T3" fmla="*/ 2518 h 216"/>
                <a:gd name="T4" fmla="*/ 1813 w 162"/>
                <a:gd name="T5" fmla="*/ 1159 h 216"/>
                <a:gd name="T6" fmla="*/ 2083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69" name="Freeform 15"/>
            <p:cNvSpPr>
              <a:spLocks/>
            </p:cNvSpPr>
            <p:nvPr/>
          </p:nvSpPr>
          <p:spPr bwMode="auto">
            <a:xfrm>
              <a:off x="3939" y="3057"/>
              <a:ext cx="740" cy="349"/>
            </a:xfrm>
            <a:custGeom>
              <a:avLst/>
              <a:gdLst>
                <a:gd name="T0" fmla="*/ 0 w 446"/>
                <a:gd name="T1" fmla="*/ 2331 h 206"/>
                <a:gd name="T2" fmla="*/ 380 w 446"/>
                <a:gd name="T3" fmla="*/ 1071 h 206"/>
                <a:gd name="T4" fmla="*/ 1813 w 446"/>
                <a:gd name="T5" fmla="*/ 281 h 206"/>
                <a:gd name="T6" fmla="*/ 3091 w 446"/>
                <a:gd name="T7" fmla="*/ 69 h 206"/>
                <a:gd name="T8" fmla="*/ 4601 w 446"/>
                <a:gd name="T9" fmla="*/ 700 h 206"/>
                <a:gd name="T10" fmla="*/ 5472 w 446"/>
                <a:gd name="T11" fmla="*/ 2075 h 206"/>
                <a:gd name="T12" fmla="*/ 5434 w 446"/>
                <a:gd name="T13" fmla="*/ 2873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70" name="Oval 16"/>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grpSp>
        <p:nvGrpSpPr>
          <p:cNvPr id="18444" name="Group 17"/>
          <p:cNvGrpSpPr>
            <a:grpSpLocks/>
          </p:cNvGrpSpPr>
          <p:nvPr/>
        </p:nvGrpSpPr>
        <p:grpSpPr bwMode="auto">
          <a:xfrm>
            <a:off x="1469653" y="5049838"/>
            <a:ext cx="1046162" cy="704850"/>
            <a:chOff x="2984" y="3331"/>
            <a:chExt cx="845" cy="569"/>
          </a:xfrm>
        </p:grpSpPr>
        <p:sp>
          <p:nvSpPr>
            <p:cNvPr id="18453" name="AutoShape 1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8454" name="Group 19"/>
            <p:cNvGrpSpPr>
              <a:grpSpLocks/>
            </p:cNvGrpSpPr>
            <p:nvPr/>
          </p:nvGrpSpPr>
          <p:grpSpPr bwMode="auto">
            <a:xfrm>
              <a:off x="3386" y="3487"/>
              <a:ext cx="443" cy="398"/>
              <a:chOff x="4838" y="2218"/>
              <a:chExt cx="395" cy="355"/>
            </a:xfrm>
          </p:grpSpPr>
          <p:sp>
            <p:nvSpPr>
              <p:cNvPr id="18455" name="Freeform 20"/>
              <p:cNvSpPr>
                <a:spLocks/>
              </p:cNvSpPr>
              <p:nvPr/>
            </p:nvSpPr>
            <p:spPr bwMode="auto">
              <a:xfrm>
                <a:off x="4888" y="2251"/>
                <a:ext cx="294" cy="113"/>
              </a:xfrm>
              <a:custGeom>
                <a:avLst/>
                <a:gdLst>
                  <a:gd name="T0" fmla="*/ 5 w 839"/>
                  <a:gd name="T1" fmla="*/ 1 h 319"/>
                  <a:gd name="T2" fmla="*/ 4 w 839"/>
                  <a:gd name="T3" fmla="*/ 1 h 319"/>
                  <a:gd name="T4" fmla="*/ 4 w 839"/>
                  <a:gd name="T5" fmla="*/ 1 h 319"/>
                  <a:gd name="T6" fmla="*/ 4 w 839"/>
                  <a:gd name="T7" fmla="*/ 1 h 319"/>
                  <a:gd name="T8" fmla="*/ 4 w 839"/>
                  <a:gd name="T9" fmla="*/ 1 h 319"/>
                  <a:gd name="T10" fmla="*/ 4 w 839"/>
                  <a:gd name="T11" fmla="*/ 1 h 319"/>
                  <a:gd name="T12" fmla="*/ 4 w 839"/>
                  <a:gd name="T13" fmla="*/ 1 h 319"/>
                  <a:gd name="T14" fmla="*/ 4 w 839"/>
                  <a:gd name="T15" fmla="*/ 1 h 319"/>
                  <a:gd name="T16" fmla="*/ 4 w 839"/>
                  <a:gd name="T17" fmla="*/ 1 h 319"/>
                  <a:gd name="T18" fmla="*/ 3 w 839"/>
                  <a:gd name="T19" fmla="*/ 1 h 319"/>
                  <a:gd name="T20" fmla="*/ 3 w 839"/>
                  <a:gd name="T21" fmla="*/ 1 h 319"/>
                  <a:gd name="T22" fmla="*/ 3 w 839"/>
                  <a:gd name="T23" fmla="*/ 1 h 319"/>
                  <a:gd name="T24" fmla="*/ 3 w 839"/>
                  <a:gd name="T25" fmla="*/ 1 h 319"/>
                  <a:gd name="T26" fmla="*/ 2 w 839"/>
                  <a:gd name="T27" fmla="*/ 1 h 319"/>
                  <a:gd name="T28" fmla="*/ 2 w 839"/>
                  <a:gd name="T29" fmla="*/ 1 h 319"/>
                  <a:gd name="T30" fmla="*/ 2 w 839"/>
                  <a:gd name="T31" fmla="*/ 0 h 319"/>
                  <a:gd name="T32" fmla="*/ 2 w 839"/>
                  <a:gd name="T33" fmla="*/ 0 h 319"/>
                  <a:gd name="T34" fmla="*/ 1 w 839"/>
                  <a:gd name="T35" fmla="*/ 0 h 319"/>
                  <a:gd name="T36" fmla="*/ 1 w 839"/>
                  <a:gd name="T37" fmla="*/ 1 h 319"/>
                  <a:gd name="T38" fmla="*/ 1 w 839"/>
                  <a:gd name="T39" fmla="*/ 1 h 319"/>
                  <a:gd name="T40" fmla="*/ 1 w 839"/>
                  <a:gd name="T41" fmla="*/ 1 h 319"/>
                  <a:gd name="T42" fmla="*/ 1 w 839"/>
                  <a:gd name="T43" fmla="*/ 1 h 319"/>
                  <a:gd name="T44" fmla="*/ 1 w 839"/>
                  <a:gd name="T45" fmla="*/ 1 h 319"/>
                  <a:gd name="T46" fmla="*/ 1 w 839"/>
                  <a:gd name="T47" fmla="*/ 0 h 319"/>
                  <a:gd name="T48" fmla="*/ 1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1 h 319"/>
                  <a:gd name="T62" fmla="*/ 0 w 839"/>
                  <a:gd name="T63" fmla="*/ 1 h 319"/>
                  <a:gd name="T64" fmla="*/ 0 w 839"/>
                  <a:gd name="T65" fmla="*/ 1 h 319"/>
                  <a:gd name="T66" fmla="*/ 1 w 839"/>
                  <a:gd name="T67" fmla="*/ 1 h 319"/>
                  <a:gd name="T68" fmla="*/ 1 w 839"/>
                  <a:gd name="T69" fmla="*/ 1 h 319"/>
                  <a:gd name="T70" fmla="*/ 1 w 839"/>
                  <a:gd name="T71" fmla="*/ 1 h 319"/>
                  <a:gd name="T72" fmla="*/ 1 w 839"/>
                  <a:gd name="T73" fmla="*/ 1 h 319"/>
                  <a:gd name="T74" fmla="*/ 2 w 839"/>
                  <a:gd name="T75" fmla="*/ 1 h 319"/>
                  <a:gd name="T76" fmla="*/ 2 w 839"/>
                  <a:gd name="T77" fmla="*/ 1 h 319"/>
                  <a:gd name="T78" fmla="*/ 2 w 839"/>
                  <a:gd name="T79" fmla="*/ 1 h 319"/>
                  <a:gd name="T80" fmla="*/ 3 w 839"/>
                  <a:gd name="T81" fmla="*/ 1 h 319"/>
                  <a:gd name="T82" fmla="*/ 3 w 839"/>
                  <a:gd name="T83" fmla="*/ 1 h 319"/>
                  <a:gd name="T84" fmla="*/ 3 w 839"/>
                  <a:gd name="T85" fmla="*/ 1 h 319"/>
                  <a:gd name="T86" fmla="*/ 4 w 839"/>
                  <a:gd name="T87" fmla="*/ 2 h 319"/>
                  <a:gd name="T88" fmla="*/ 4 w 839"/>
                  <a:gd name="T89" fmla="*/ 2 h 319"/>
                  <a:gd name="T90" fmla="*/ 4 w 839"/>
                  <a:gd name="T91" fmla="*/ 2 h 319"/>
                  <a:gd name="T92" fmla="*/ 4 w 839"/>
                  <a:gd name="T93" fmla="*/ 2 h 319"/>
                  <a:gd name="T94" fmla="*/ 5 w 839"/>
                  <a:gd name="T95" fmla="*/ 1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6" name="Freeform 21"/>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1 h 156"/>
                  <a:gd name="T10" fmla="*/ 0 w 413"/>
                  <a:gd name="T11" fmla="*/ 1 h 156"/>
                  <a:gd name="T12" fmla="*/ 1 w 413"/>
                  <a:gd name="T13" fmla="*/ 1 h 156"/>
                  <a:gd name="T14" fmla="*/ 1 w 413"/>
                  <a:gd name="T15" fmla="*/ 1 h 156"/>
                  <a:gd name="T16" fmla="*/ 1 w 413"/>
                  <a:gd name="T17" fmla="*/ 1 h 156"/>
                  <a:gd name="T18" fmla="*/ 1 w 413"/>
                  <a:gd name="T19" fmla="*/ 1 h 156"/>
                  <a:gd name="T20" fmla="*/ 1 w 413"/>
                  <a:gd name="T21" fmla="*/ 1 h 156"/>
                  <a:gd name="T22" fmla="*/ 2 w 413"/>
                  <a:gd name="T23" fmla="*/ 1 h 156"/>
                  <a:gd name="T24" fmla="*/ 2 w 413"/>
                  <a:gd name="T25" fmla="*/ 1 h 156"/>
                  <a:gd name="T26" fmla="*/ 2 w 413"/>
                  <a:gd name="T27" fmla="*/ 0 h 156"/>
                  <a:gd name="T28" fmla="*/ 2 w 413"/>
                  <a:gd name="T29" fmla="*/ 0 h 156"/>
                  <a:gd name="T30" fmla="*/ 2 w 413"/>
                  <a:gd name="T31" fmla="*/ 0 h 156"/>
                  <a:gd name="T32" fmla="*/ 2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7" name="Freeform 22"/>
              <p:cNvSpPr>
                <a:spLocks/>
              </p:cNvSpPr>
              <p:nvPr/>
            </p:nvSpPr>
            <p:spPr bwMode="auto">
              <a:xfrm>
                <a:off x="4854" y="2282"/>
                <a:ext cx="60" cy="131"/>
              </a:xfrm>
              <a:custGeom>
                <a:avLst/>
                <a:gdLst>
                  <a:gd name="T0" fmla="*/ 0 w 170"/>
                  <a:gd name="T1" fmla="*/ 2 h 373"/>
                  <a:gd name="T2" fmla="*/ 1 w 170"/>
                  <a:gd name="T3" fmla="*/ 0 h 373"/>
                  <a:gd name="T4" fmla="*/ 1 w 170"/>
                  <a:gd name="T5" fmla="*/ 0 h 373"/>
                  <a:gd name="T6" fmla="*/ 0 w 170"/>
                  <a:gd name="T7" fmla="*/ 2 h 373"/>
                  <a:gd name="T8" fmla="*/ 0 w 170"/>
                  <a:gd name="T9" fmla="*/ 2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8" name="Freeform 23"/>
              <p:cNvSpPr>
                <a:spLocks/>
              </p:cNvSpPr>
              <p:nvPr/>
            </p:nvSpPr>
            <p:spPr bwMode="auto">
              <a:xfrm>
                <a:off x="4908" y="2282"/>
                <a:ext cx="59" cy="131"/>
              </a:xfrm>
              <a:custGeom>
                <a:avLst/>
                <a:gdLst>
                  <a:gd name="T0" fmla="*/ 1 w 168"/>
                  <a:gd name="T1" fmla="*/ 2 h 373"/>
                  <a:gd name="T2" fmla="*/ 0 w 168"/>
                  <a:gd name="T3" fmla="*/ 0 h 373"/>
                  <a:gd name="T4" fmla="*/ 0 w 168"/>
                  <a:gd name="T5" fmla="*/ 0 h 373"/>
                  <a:gd name="T6" fmla="*/ 1 w 168"/>
                  <a:gd name="T7" fmla="*/ 2 h 373"/>
                  <a:gd name="T8" fmla="*/ 1 w 168"/>
                  <a:gd name="T9" fmla="*/ 2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9" name="Freeform 24"/>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1 h 158"/>
                  <a:gd name="T10" fmla="*/ 0 w 413"/>
                  <a:gd name="T11" fmla="*/ 1 h 158"/>
                  <a:gd name="T12" fmla="*/ 1 w 413"/>
                  <a:gd name="T13" fmla="*/ 1 h 158"/>
                  <a:gd name="T14" fmla="*/ 1 w 413"/>
                  <a:gd name="T15" fmla="*/ 1 h 158"/>
                  <a:gd name="T16" fmla="*/ 1 w 413"/>
                  <a:gd name="T17" fmla="*/ 1 h 158"/>
                  <a:gd name="T18" fmla="*/ 1 w 413"/>
                  <a:gd name="T19" fmla="*/ 1 h 158"/>
                  <a:gd name="T20" fmla="*/ 1 w 413"/>
                  <a:gd name="T21" fmla="*/ 1 h 158"/>
                  <a:gd name="T22" fmla="*/ 2 w 413"/>
                  <a:gd name="T23" fmla="*/ 1 h 158"/>
                  <a:gd name="T24" fmla="*/ 2 w 413"/>
                  <a:gd name="T25" fmla="*/ 1 h 158"/>
                  <a:gd name="T26" fmla="*/ 2 w 413"/>
                  <a:gd name="T27" fmla="*/ 0 h 158"/>
                  <a:gd name="T28" fmla="*/ 2 w 413"/>
                  <a:gd name="T29" fmla="*/ 0 h 158"/>
                  <a:gd name="T30" fmla="*/ 2 w 413"/>
                  <a:gd name="T31" fmla="*/ 0 h 158"/>
                  <a:gd name="T32" fmla="*/ 2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0" name="Freeform 25"/>
              <p:cNvSpPr>
                <a:spLocks/>
              </p:cNvSpPr>
              <p:nvPr/>
            </p:nvSpPr>
            <p:spPr bwMode="auto">
              <a:xfrm>
                <a:off x="5103" y="2338"/>
                <a:ext cx="60" cy="130"/>
              </a:xfrm>
              <a:custGeom>
                <a:avLst/>
                <a:gdLst>
                  <a:gd name="T0" fmla="*/ 0 w 170"/>
                  <a:gd name="T1" fmla="*/ 2 h 370"/>
                  <a:gd name="T2" fmla="*/ 1 w 170"/>
                  <a:gd name="T3" fmla="*/ 0 h 370"/>
                  <a:gd name="T4" fmla="*/ 1 w 170"/>
                  <a:gd name="T5" fmla="*/ 0 h 370"/>
                  <a:gd name="T6" fmla="*/ 0 w 170"/>
                  <a:gd name="T7" fmla="*/ 2 h 370"/>
                  <a:gd name="T8" fmla="*/ 0 w 170"/>
                  <a:gd name="T9" fmla="*/ 2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1" name="Freeform 26"/>
              <p:cNvSpPr>
                <a:spLocks/>
              </p:cNvSpPr>
              <p:nvPr/>
            </p:nvSpPr>
            <p:spPr bwMode="auto">
              <a:xfrm>
                <a:off x="5157" y="2338"/>
                <a:ext cx="60" cy="130"/>
              </a:xfrm>
              <a:custGeom>
                <a:avLst/>
                <a:gdLst>
                  <a:gd name="T0" fmla="*/ 1 w 170"/>
                  <a:gd name="T1" fmla="*/ 2 h 370"/>
                  <a:gd name="T2" fmla="*/ 0 w 170"/>
                  <a:gd name="T3" fmla="*/ 0 h 370"/>
                  <a:gd name="T4" fmla="*/ 0 w 170"/>
                  <a:gd name="T5" fmla="*/ 0 h 370"/>
                  <a:gd name="T6" fmla="*/ 1 w 170"/>
                  <a:gd name="T7" fmla="*/ 2 h 370"/>
                  <a:gd name="T8" fmla="*/ 1 w 170"/>
                  <a:gd name="T9" fmla="*/ 2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2" name="Rectangle 2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63" name="Rectangle 2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64" name="Freeform 29"/>
              <p:cNvSpPr>
                <a:spLocks/>
              </p:cNvSpPr>
              <p:nvPr/>
            </p:nvSpPr>
            <p:spPr bwMode="auto">
              <a:xfrm>
                <a:off x="5008" y="2218"/>
                <a:ext cx="45" cy="46"/>
              </a:xfrm>
              <a:custGeom>
                <a:avLst/>
                <a:gdLst>
                  <a:gd name="T0" fmla="*/ 0 w 129"/>
                  <a:gd name="T1" fmla="*/ 1 h 128"/>
                  <a:gd name="T2" fmla="*/ 0 w 129"/>
                  <a:gd name="T3" fmla="*/ 1 h 128"/>
                  <a:gd name="T4" fmla="*/ 0 w 129"/>
                  <a:gd name="T5" fmla="*/ 1 h 128"/>
                  <a:gd name="T6" fmla="*/ 0 w 129"/>
                  <a:gd name="T7" fmla="*/ 1 h 128"/>
                  <a:gd name="T8" fmla="*/ 1 w 129"/>
                  <a:gd name="T9" fmla="*/ 1 h 128"/>
                  <a:gd name="T10" fmla="*/ 1 w 129"/>
                  <a:gd name="T11" fmla="*/ 1 h 128"/>
                  <a:gd name="T12" fmla="*/ 1 w 129"/>
                  <a:gd name="T13" fmla="*/ 0 h 128"/>
                  <a:gd name="T14" fmla="*/ 1 w 129"/>
                  <a:gd name="T15" fmla="*/ 0 h 128"/>
                  <a:gd name="T16" fmla="*/ 1 w 129"/>
                  <a:gd name="T17" fmla="*/ 0 h 128"/>
                  <a:gd name="T18" fmla="*/ 1 w 129"/>
                  <a:gd name="T19" fmla="*/ 0 h 128"/>
                  <a:gd name="T20" fmla="*/ 1 w 129"/>
                  <a:gd name="T21" fmla="*/ 0 h 128"/>
                  <a:gd name="T22" fmla="*/ 1 w 129"/>
                  <a:gd name="T23" fmla="*/ 0 h 128"/>
                  <a:gd name="T24" fmla="*/ 1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1 h 128"/>
                  <a:gd name="T56" fmla="*/ 0 w 129"/>
                  <a:gd name="T57" fmla="*/ 1 h 128"/>
                  <a:gd name="T58" fmla="*/ 0 w 129"/>
                  <a:gd name="T59" fmla="*/ 1 h 128"/>
                  <a:gd name="T60" fmla="*/ 0 w 129"/>
                  <a:gd name="T61" fmla="*/ 1 h 128"/>
                  <a:gd name="T62" fmla="*/ 0 w 129"/>
                  <a:gd name="T63" fmla="*/ 1 h 128"/>
                  <a:gd name="T64" fmla="*/ 0 w 129"/>
                  <a:gd name="T65" fmla="*/ 1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5" name="Rectangle 3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8445" name="Text Box 31"/>
          <p:cNvSpPr txBox="1">
            <a:spLocks noChangeArrowheads="1"/>
          </p:cNvSpPr>
          <p:nvPr/>
        </p:nvSpPr>
        <p:spPr bwMode="auto">
          <a:xfrm>
            <a:off x="6633515" y="1576388"/>
            <a:ext cx="1803400"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Ida Belt</a:t>
            </a:r>
            <a:br>
              <a:rPr lang="en-US" sz="2000" b="1"/>
            </a:br>
            <a:r>
              <a:rPr lang="en-US" sz="1800" b="1"/>
              <a:t>(Customer Service Representative)</a:t>
            </a:r>
          </a:p>
        </p:txBody>
      </p:sp>
      <p:sp>
        <p:nvSpPr>
          <p:cNvPr id="18446" name="Text Box 32"/>
          <p:cNvSpPr txBox="1">
            <a:spLocks noChangeArrowheads="1"/>
          </p:cNvSpPr>
          <p:nvPr/>
        </p:nvSpPr>
        <p:spPr bwMode="auto">
          <a:xfrm>
            <a:off x="1101353" y="5772150"/>
            <a:ext cx="1695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Dana Evans</a:t>
            </a:r>
            <a:br>
              <a:rPr lang="en-US" sz="2000" b="1"/>
            </a:br>
            <a:r>
              <a:rPr lang="en-US" sz="1800" b="1"/>
              <a:t>(Adjuster)</a:t>
            </a:r>
          </a:p>
        </p:txBody>
      </p:sp>
      <p:sp>
        <p:nvSpPr>
          <p:cNvPr id="18447" name="AutoShape 33"/>
          <p:cNvSpPr>
            <a:spLocks noChangeArrowheads="1"/>
          </p:cNvSpPr>
          <p:nvPr/>
        </p:nvSpPr>
        <p:spPr bwMode="auto">
          <a:xfrm>
            <a:off x="5253334" y="630055"/>
            <a:ext cx="120650" cy="309563"/>
          </a:xfrm>
          <a:prstGeom prst="roundRect">
            <a:avLst>
              <a:gd name="adj" fmla="val 16667"/>
            </a:avLst>
          </a:prstGeom>
          <a:noFill/>
          <a:ln w="1905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51" name="AutoShape 37"/>
          <p:cNvSpPr>
            <a:spLocks noChangeArrowheads="1"/>
          </p:cNvSpPr>
          <p:nvPr/>
        </p:nvSpPr>
        <p:spPr bwMode="auto">
          <a:xfrm>
            <a:off x="337629" y="3673241"/>
            <a:ext cx="1047750" cy="88900"/>
          </a:xfrm>
          <a:prstGeom prst="roundRect">
            <a:avLst>
              <a:gd name="adj" fmla="val 16667"/>
            </a:avLst>
          </a:prstGeom>
          <a:noFill/>
          <a:ln w="1905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52" name="AutoShape 38"/>
          <p:cNvSpPr>
            <a:spLocks noChangeArrowheads="1"/>
          </p:cNvSpPr>
          <p:nvPr/>
        </p:nvSpPr>
        <p:spPr bwMode="auto">
          <a:xfrm>
            <a:off x="351158" y="3273425"/>
            <a:ext cx="1047750" cy="88900"/>
          </a:xfrm>
          <a:prstGeom prst="roundRect">
            <a:avLst>
              <a:gd name="adj" fmla="val 16667"/>
            </a:avLst>
          </a:prstGeom>
          <a:noFill/>
          <a:ln w="1905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1769" y="2471558"/>
            <a:ext cx="6138387" cy="403121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440" name="AutoShape 8"/>
          <p:cNvSpPr>
            <a:spLocks noChangeArrowheads="1"/>
          </p:cNvSpPr>
          <p:nvPr/>
        </p:nvSpPr>
        <p:spPr bwMode="auto">
          <a:xfrm>
            <a:off x="4141891" y="2489925"/>
            <a:ext cx="798513" cy="2349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37" name="AutoShape 5"/>
          <p:cNvSpPr>
            <a:spLocks noChangeArrowheads="1"/>
          </p:cNvSpPr>
          <p:nvPr/>
        </p:nvSpPr>
        <p:spPr bwMode="auto">
          <a:xfrm>
            <a:off x="2785379" y="4165241"/>
            <a:ext cx="973138" cy="1984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8" name="AutoShape 34"/>
          <p:cNvSpPr>
            <a:spLocks noChangeArrowheads="1"/>
          </p:cNvSpPr>
          <p:nvPr/>
        </p:nvSpPr>
        <p:spPr bwMode="auto">
          <a:xfrm>
            <a:off x="2785379" y="4852449"/>
            <a:ext cx="973138" cy="1984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9" name="AutoShape 35"/>
          <p:cNvSpPr>
            <a:spLocks noChangeArrowheads="1"/>
          </p:cNvSpPr>
          <p:nvPr/>
        </p:nvSpPr>
        <p:spPr bwMode="auto">
          <a:xfrm>
            <a:off x="2785379" y="5346628"/>
            <a:ext cx="973138" cy="1984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50" name="AutoShape 36"/>
          <p:cNvSpPr>
            <a:spLocks noChangeArrowheads="1"/>
          </p:cNvSpPr>
          <p:nvPr/>
        </p:nvSpPr>
        <p:spPr bwMode="auto">
          <a:xfrm>
            <a:off x="2785379" y="6229350"/>
            <a:ext cx="973138" cy="1984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2" name="AutoShape 8"/>
          <p:cNvSpPr>
            <a:spLocks noChangeArrowheads="1"/>
          </p:cNvSpPr>
          <p:nvPr/>
        </p:nvSpPr>
        <p:spPr bwMode="auto">
          <a:xfrm>
            <a:off x="7698826" y="2500313"/>
            <a:ext cx="798513" cy="2349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|EOS~017|</a:t>
            </a:r>
            <a:endParaRPr lang="en-US" sz="100" err="1">
              <a:solidFill>
                <a:srgbClr val="FFFFFF"/>
              </a:solidFill>
              <a:latin typeface="Arial"/>
              <a:cs typeface="Calibri" pitchFamily="34" charset="0"/>
            </a:endParaRPr>
          </a:p>
        </p:txBody>
      </p:sp>
      <p:sp>
        <p:nvSpPr>
          <p:cNvPr id="28676" name="Rectangle 4"/>
          <p:cNvSpPr>
            <a:spLocks noGrp="1" noChangeArrowheads="1"/>
          </p:cNvSpPr>
          <p:nvPr>
            <p:ph type="title"/>
          </p:nvPr>
        </p:nvSpPr>
        <p:spPr/>
        <p:txBody>
          <a:bodyPr/>
          <a:lstStyle/>
          <a:p>
            <a:r>
              <a:rPr lang="en-US"/>
              <a:t>Logging out</a:t>
            </a:r>
          </a:p>
        </p:txBody>
      </p:sp>
      <p:sp>
        <p:nvSpPr>
          <p:cNvPr id="28678" name="Text Box 7"/>
          <p:cNvSpPr txBox="1">
            <a:spLocks noChangeArrowheads="1"/>
          </p:cNvSpPr>
          <p:nvPr/>
        </p:nvSpPr>
        <p:spPr bwMode="auto">
          <a:xfrm>
            <a:off x="3313113" y="492125"/>
            <a:ext cx="48593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solidFill>
                  <a:srgbClr val="FF0000"/>
                </a:solidFill>
              </a:rPr>
              <a:t>After the configured period of inactivity, OR</a:t>
            </a:r>
            <a:br>
              <a:rPr lang="en-US" sz="1800" b="1">
                <a:solidFill>
                  <a:srgbClr val="FF0000"/>
                </a:solidFill>
              </a:rPr>
            </a:br>
            <a:r>
              <a:rPr lang="en-US" sz="1800" b="1">
                <a:solidFill>
                  <a:srgbClr val="FF0000"/>
                </a:solidFill>
              </a:rPr>
              <a:t>when you click...</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82" y="1041400"/>
            <a:ext cx="5681662" cy="468203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019" y="1041400"/>
            <a:ext cx="2724150" cy="14573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7" name="AutoShape 5"/>
          <p:cNvSpPr>
            <a:spLocks noChangeArrowheads="1"/>
          </p:cNvSpPr>
          <p:nvPr/>
        </p:nvSpPr>
        <p:spPr bwMode="auto">
          <a:xfrm>
            <a:off x="7143750" y="2259012"/>
            <a:ext cx="1826419" cy="23971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|EOS~018|</a:t>
            </a:r>
            <a:endParaRPr lang="en-US" sz="100" err="1">
              <a:solidFill>
                <a:srgbClr val="FFFFFF"/>
              </a:solidFill>
              <a:latin typeface="Arial"/>
              <a:cs typeface="Calibri" pitchFamily="34"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562" y="839905"/>
            <a:ext cx="8383451" cy="281543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0724" name="Rectangle 4"/>
          <p:cNvSpPr>
            <a:spLocks noGrp="1" noChangeArrowheads="1"/>
          </p:cNvSpPr>
          <p:nvPr>
            <p:ph type="title"/>
          </p:nvPr>
        </p:nvSpPr>
        <p:spPr/>
        <p:txBody>
          <a:bodyPr/>
          <a:lstStyle/>
          <a:p>
            <a:r>
              <a:rPr lang="en-US"/>
              <a:t>The unsaved work list</a:t>
            </a:r>
          </a:p>
        </p:txBody>
      </p:sp>
      <p:sp>
        <p:nvSpPr>
          <p:cNvPr id="30725" name="AutoShape 5"/>
          <p:cNvSpPr>
            <a:spLocks noChangeArrowheads="1"/>
          </p:cNvSpPr>
          <p:nvPr/>
        </p:nvSpPr>
        <p:spPr bwMode="auto">
          <a:xfrm>
            <a:off x="8267700" y="855777"/>
            <a:ext cx="397669" cy="2809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0727" name="Text Box 7"/>
          <p:cNvSpPr txBox="1">
            <a:spLocks noChangeArrowheads="1"/>
          </p:cNvSpPr>
          <p:nvPr/>
        </p:nvSpPr>
        <p:spPr bwMode="auto">
          <a:xfrm>
            <a:off x="944730" y="3655340"/>
            <a:ext cx="19986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solidFill>
                  <a:srgbClr val="FF0000"/>
                </a:solidFill>
              </a:rPr>
              <a:t>unsaved on current claim</a:t>
            </a:r>
          </a:p>
        </p:txBody>
      </p:sp>
      <p:sp>
        <p:nvSpPr>
          <p:cNvPr id="30728" name="Text Box 8"/>
          <p:cNvSpPr txBox="1">
            <a:spLocks noChangeArrowheads="1"/>
          </p:cNvSpPr>
          <p:nvPr/>
        </p:nvSpPr>
        <p:spPr bwMode="auto">
          <a:xfrm>
            <a:off x="1001880" y="4604745"/>
            <a:ext cx="19415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solidFill>
                  <a:srgbClr val="FF0000"/>
                </a:solidFill>
              </a:rPr>
              <a:t>unsaved on previously</a:t>
            </a:r>
            <a:br>
              <a:rPr lang="en-US" sz="2000" b="1">
                <a:solidFill>
                  <a:srgbClr val="FF0000"/>
                </a:solidFill>
              </a:rPr>
            </a:br>
            <a:r>
              <a:rPr lang="en-US" sz="2000" b="1">
                <a:solidFill>
                  <a:srgbClr val="FF0000"/>
                </a:solidFill>
              </a:rPr>
              <a:t>visited claims</a:t>
            </a:r>
          </a:p>
        </p:txBody>
      </p:sp>
      <p:sp>
        <p:nvSpPr>
          <p:cNvPr id="30729" name="AutoShape 9"/>
          <p:cNvSpPr>
            <a:spLocks/>
          </p:cNvSpPr>
          <p:nvPr/>
        </p:nvSpPr>
        <p:spPr bwMode="auto">
          <a:xfrm>
            <a:off x="2990270" y="4359858"/>
            <a:ext cx="367402" cy="1252703"/>
          </a:xfrm>
          <a:prstGeom prst="leftBrace">
            <a:avLst>
              <a:gd name="adj1" fmla="val 37791"/>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0730" name="AutoShape 10"/>
          <p:cNvSpPr>
            <a:spLocks/>
          </p:cNvSpPr>
          <p:nvPr/>
        </p:nvSpPr>
        <p:spPr bwMode="auto">
          <a:xfrm>
            <a:off x="3060245" y="3672401"/>
            <a:ext cx="260852" cy="450057"/>
          </a:xfrm>
          <a:prstGeom prst="leftBrace">
            <a:avLst>
              <a:gd name="adj1" fmla="val 15698"/>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1384" y="3200400"/>
            <a:ext cx="5239210" cy="24241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6" name="Line 6"/>
          <p:cNvSpPr>
            <a:spLocks noChangeShapeType="1"/>
          </p:cNvSpPr>
          <p:nvPr/>
        </p:nvSpPr>
        <p:spPr bwMode="auto">
          <a:xfrm flipH="1">
            <a:off x="7610474" y="1136766"/>
            <a:ext cx="808434" cy="223714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 name="Text Box 7"/>
          <p:cNvSpPr txBox="1">
            <a:spLocks noChangeArrowheads="1"/>
          </p:cNvSpPr>
          <p:nvPr/>
        </p:nvSpPr>
        <p:spPr bwMode="auto">
          <a:xfrm>
            <a:off x="6096000" y="212567"/>
            <a:ext cx="277194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solidFill>
                  <a:srgbClr val="FF0000"/>
                </a:solidFill>
              </a:rPr>
              <a:t>unsaved work exists (icon is green)</a:t>
            </a:r>
          </a:p>
        </p:txBody>
      </p:sp>
      <p:sp>
        <p:nvSpPr>
          <p:cNvPr id="15" name="Line 6"/>
          <p:cNvSpPr>
            <a:spLocks noChangeShapeType="1"/>
          </p:cNvSpPr>
          <p:nvPr/>
        </p:nvSpPr>
        <p:spPr bwMode="auto">
          <a:xfrm flipV="1">
            <a:off x="6267450" y="5383512"/>
            <a:ext cx="1214521" cy="73153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 name="Text Box 8"/>
          <p:cNvSpPr txBox="1">
            <a:spLocks noChangeArrowheads="1"/>
          </p:cNvSpPr>
          <p:nvPr/>
        </p:nvSpPr>
        <p:spPr bwMode="auto">
          <a:xfrm>
            <a:off x="4325937" y="5807272"/>
            <a:ext cx="19415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solidFill>
                  <a:srgbClr val="FF0000"/>
                </a:solidFill>
              </a:rPr>
              <a:t>discard unsaved work</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|EOS~019|</a:t>
            </a:r>
            <a:endParaRPr lang="en-US" sz="100" err="1">
              <a:solidFill>
                <a:srgbClr val="FFFFFF"/>
              </a:solidFill>
              <a:latin typeface="Arial"/>
              <a:cs typeface="Calibri"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288" y="1408749"/>
            <a:ext cx="7319962" cy="434371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46" name="Rectangle 2"/>
          <p:cNvSpPr>
            <a:spLocks noGrp="1" noChangeArrowheads="1"/>
          </p:cNvSpPr>
          <p:nvPr>
            <p:ph type="title"/>
          </p:nvPr>
        </p:nvSpPr>
        <p:spPr/>
        <p:txBody>
          <a:bodyPr/>
          <a:lstStyle/>
          <a:p>
            <a:r>
              <a:rPr lang="en-US"/>
              <a:t>Logging off with unsaved work</a:t>
            </a:r>
          </a:p>
        </p:txBody>
      </p:sp>
      <p:sp>
        <p:nvSpPr>
          <p:cNvPr id="31747" name="Line 3"/>
          <p:cNvSpPr>
            <a:spLocks noChangeShapeType="1"/>
          </p:cNvSpPr>
          <p:nvPr/>
        </p:nvSpPr>
        <p:spPr bwMode="auto">
          <a:xfrm>
            <a:off x="1387475" y="3021013"/>
            <a:ext cx="29845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748" name="Text Box 4"/>
          <p:cNvSpPr txBox="1">
            <a:spLocks noChangeArrowheads="1"/>
          </p:cNvSpPr>
          <p:nvPr/>
        </p:nvSpPr>
        <p:spPr bwMode="auto">
          <a:xfrm>
            <a:off x="3403600" y="646113"/>
            <a:ext cx="50196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400" b="1">
                <a:solidFill>
                  <a:srgbClr val="FF0000"/>
                </a:solidFill>
              </a:rPr>
              <a:t>If the user attempts to log out and there is unsaved work...</a:t>
            </a:r>
          </a:p>
        </p:txBody>
      </p:sp>
      <p:sp>
        <p:nvSpPr>
          <p:cNvPr id="31749" name="Text Box 5"/>
          <p:cNvSpPr txBox="1">
            <a:spLocks noChangeArrowheads="1"/>
          </p:cNvSpPr>
          <p:nvPr/>
        </p:nvSpPr>
        <p:spPr bwMode="auto">
          <a:xfrm>
            <a:off x="2422525" y="3937000"/>
            <a:ext cx="54673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400" b="1">
                <a:solidFill>
                  <a:srgbClr val="FF0000"/>
                </a:solidFill>
              </a:rPr>
              <a:t>... the user must verify that it is okay to discard the unsaved work.</a:t>
            </a:r>
          </a:p>
        </p:txBody>
      </p:sp>
      <p:sp>
        <p:nvSpPr>
          <p:cNvPr id="31751" name="AutoShape 7"/>
          <p:cNvSpPr>
            <a:spLocks noChangeArrowheads="1"/>
          </p:cNvSpPr>
          <p:nvPr/>
        </p:nvSpPr>
        <p:spPr bwMode="auto">
          <a:xfrm>
            <a:off x="7467600" y="1408749"/>
            <a:ext cx="755650" cy="3143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1752" name="Line 8"/>
          <p:cNvSpPr>
            <a:spLocks noChangeShapeType="1"/>
          </p:cNvSpPr>
          <p:nvPr/>
        </p:nvSpPr>
        <p:spPr bwMode="auto">
          <a:xfrm flipH="1">
            <a:off x="3403600" y="4419600"/>
            <a:ext cx="196850" cy="53498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|EOS~002|</a:t>
            </a:r>
            <a:endParaRPr lang="en-US" sz="100" err="1">
              <a:solidFill>
                <a:srgbClr val="FFFFFF"/>
              </a:solidFill>
              <a:latin typeface="Arial"/>
              <a:cs typeface="Calibri" pitchFamily="34" charset="0"/>
            </a:endParaRPr>
          </a:p>
        </p:txBody>
      </p:sp>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a:t>By the end of this lesson, you should be able to:</a:t>
            </a:r>
          </a:p>
          <a:p>
            <a:pPr lvl="1"/>
            <a:r>
              <a:rPr lang="en-US"/>
              <a:t>Describe the role of ClaimCenter in the Guidewire InsuranceSuite products </a:t>
            </a:r>
          </a:p>
          <a:p>
            <a:pPr lvl="1"/>
            <a:r>
              <a:rPr lang="en-US"/>
              <a:t>Describe the process of logging on to ClaimCenter</a:t>
            </a:r>
          </a:p>
          <a:p>
            <a:pPr lvl="1"/>
            <a:r>
              <a:rPr lang="en-US"/>
              <a:t>Describe the structure and functionality of the user interface</a:t>
            </a:r>
          </a:p>
          <a:p>
            <a:pPr lvl="1"/>
            <a:r>
              <a:rPr lang="en-US"/>
              <a:t>Describe the typical implementation team members and tools that they use</a:t>
            </a:r>
          </a:p>
          <a:p>
            <a:pPr lvl="1"/>
            <a:endParaRPr lang="en-US"/>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a:solidFill>
                  <a:srgbClr val="AA3704"/>
                </a:solidFill>
              </a:rPr>
              <a:t>This lesson uses the notes section for additional explanation and information.</a:t>
            </a:r>
            <a:br>
              <a:rPr lang="en-US">
                <a:solidFill>
                  <a:srgbClr val="AA3704"/>
                </a:solidFill>
              </a:rPr>
            </a:br>
            <a:r>
              <a:rPr lang="en-US">
                <a:solidFill>
                  <a:srgbClr val="AA3704"/>
                </a:solidFill>
              </a:rPr>
              <a:t>To view the notes in PowerPoint, choose </a:t>
            </a:r>
            <a:r>
              <a:rPr lang="en-US" err="1">
                <a:solidFill>
                  <a:srgbClr val="AA3704"/>
                </a:solidFill>
              </a:rPr>
              <a:t>View</a:t>
            </a:r>
            <a:r>
              <a:rPr lang="en-US" err="1">
                <a:solidFill>
                  <a:srgbClr val="AA3704"/>
                </a:solidFill>
                <a:sym typeface="Wingdings" pitchFamily="2" charset="2"/>
              </a:rPr>
              <a:t>Normal</a:t>
            </a:r>
            <a:r>
              <a:rPr lang="en-US">
                <a:solidFill>
                  <a:srgbClr val="AA3704"/>
                </a:solidFill>
                <a:sym typeface="Wingdings" pitchFamily="2" charset="2"/>
              </a:rPr>
              <a:t> or </a:t>
            </a:r>
            <a:r>
              <a:rPr lang="en-US" err="1">
                <a:solidFill>
                  <a:srgbClr val="AA3704"/>
                </a:solidFill>
              </a:rPr>
              <a:t>View</a:t>
            </a:r>
            <a:r>
              <a:rPr lang="en-US" err="1">
                <a:solidFill>
                  <a:srgbClr val="AA3704"/>
                </a:solidFill>
                <a:sym typeface="Wingdings" pitchFamily="2" charset="2"/>
              </a:rPr>
              <a:t></a:t>
            </a:r>
            <a:r>
              <a:rPr lang="en-US" err="1">
                <a:solidFill>
                  <a:srgbClr val="AA3704"/>
                </a:solidFill>
              </a:rPr>
              <a:t>Notes</a:t>
            </a:r>
            <a:r>
              <a:rPr lang="en-US">
                <a:solidFill>
                  <a:srgbClr val="AA3704"/>
                </a:solidFill>
              </a:rPr>
              <a:t> Page.</a:t>
            </a:r>
            <a:br>
              <a:rPr lang="en-US">
                <a:solidFill>
                  <a:srgbClr val="AA3704"/>
                </a:solidFill>
              </a:rPr>
            </a:br>
            <a:r>
              <a:rPr lang="en-US">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|EOS~020|</a:t>
            </a:r>
            <a:endParaRPr lang="en-US" sz="100" err="1">
              <a:solidFill>
                <a:srgbClr val="FFFFFF"/>
              </a:solidFill>
              <a:latin typeface="Arial"/>
              <a:cs typeface="Calibri" pitchFamily="34" charset="0"/>
            </a:endParaRPr>
          </a:p>
        </p:txBody>
      </p:sp>
      <p:sp>
        <p:nvSpPr>
          <p:cNvPr id="19458" name="Rectangle 2"/>
          <p:cNvSpPr>
            <a:spLocks noGrp="1" noChangeArrowheads="1"/>
          </p:cNvSpPr>
          <p:nvPr>
            <p:ph type="title"/>
          </p:nvPr>
        </p:nvSpPr>
        <p:spPr/>
        <p:txBody>
          <a:bodyPr/>
          <a:lstStyle/>
          <a:p>
            <a:pPr eaLnBrk="1" hangingPunct="1"/>
            <a:r>
              <a:rPr lang="en-US"/>
              <a:t>Lesson outline</a:t>
            </a:r>
          </a:p>
        </p:txBody>
      </p:sp>
      <p:sp>
        <p:nvSpPr>
          <p:cNvPr id="19459"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ClaimCenter overview</a:t>
            </a:r>
          </a:p>
          <a:p>
            <a:pPr>
              <a:lnSpc>
                <a:spcPct val="150000"/>
              </a:lnSpc>
              <a:buFont typeface="Arial" charset="0"/>
              <a:buChar char="•"/>
            </a:pPr>
            <a:r>
              <a:rPr lang="en-US" sz="2800">
                <a:solidFill>
                  <a:srgbClr val="C0C0C0"/>
                </a:solidFill>
              </a:rPr>
              <a:t>Logging in</a:t>
            </a:r>
          </a:p>
          <a:p>
            <a:pPr>
              <a:lnSpc>
                <a:spcPct val="150000"/>
              </a:lnSpc>
              <a:buFont typeface="Arial" charset="0"/>
              <a:buChar char="•"/>
            </a:pPr>
            <a:r>
              <a:rPr lang="en-US" sz="2800"/>
              <a:t>User interface</a:t>
            </a:r>
          </a:p>
          <a:p>
            <a:pPr>
              <a:lnSpc>
                <a:spcPct val="150000"/>
              </a:lnSpc>
              <a:buFont typeface="Arial" charset="0"/>
              <a:buChar char="•"/>
            </a:pPr>
            <a:r>
              <a:rPr lang="en-US" sz="2800">
                <a:solidFill>
                  <a:srgbClr val="C0C0C0"/>
                </a:solidFill>
              </a:rPr>
              <a:t>ClaimCenter implementations</a:t>
            </a:r>
          </a:p>
          <a:p>
            <a:pPr>
              <a:lnSpc>
                <a:spcPct val="150000"/>
              </a:lnSpc>
              <a:buFont typeface="Wingdings 3" pitchFamily="18" charset="2"/>
              <a:buNone/>
            </a:pPr>
            <a:endParaRPr lang="en-US" sz="2800">
              <a:solidFill>
                <a:srgbClr val="C0C0C0"/>
              </a:solidFill>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|EOS~021|</a:t>
            </a:r>
            <a:endParaRPr lang="en-US" sz="100" err="1">
              <a:solidFill>
                <a:srgbClr val="FFFFFF"/>
              </a:solidFill>
              <a:latin typeface="Arial"/>
              <a:cs typeface="Calibr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80" y="884352"/>
            <a:ext cx="8133870" cy="49791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3" name="Rectangle 3"/>
          <p:cNvSpPr>
            <a:spLocks noGrp="1" noChangeArrowheads="1"/>
          </p:cNvSpPr>
          <p:nvPr>
            <p:ph type="title"/>
          </p:nvPr>
        </p:nvSpPr>
        <p:spPr/>
        <p:txBody>
          <a:bodyPr/>
          <a:lstStyle/>
          <a:p>
            <a:r>
              <a:rPr lang="en-US"/>
              <a:t>Main areas of the user interface</a:t>
            </a:r>
          </a:p>
        </p:txBody>
      </p:sp>
      <p:sp>
        <p:nvSpPr>
          <p:cNvPr id="20484" name="Rectangle 4"/>
          <p:cNvSpPr>
            <a:spLocks noChangeArrowheads="1"/>
          </p:cNvSpPr>
          <p:nvPr/>
        </p:nvSpPr>
        <p:spPr bwMode="auto">
          <a:xfrm>
            <a:off x="610080" y="5070764"/>
            <a:ext cx="8133871" cy="792708"/>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485" name="Text Box 5"/>
          <p:cNvSpPr txBox="1">
            <a:spLocks noChangeArrowheads="1"/>
          </p:cNvSpPr>
          <p:nvPr/>
        </p:nvSpPr>
        <p:spPr bwMode="auto">
          <a:xfrm>
            <a:off x="3419475" y="5883359"/>
            <a:ext cx="272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rgbClr val="FF0000"/>
                </a:solidFill>
              </a:rPr>
              <a:t>Workspace</a:t>
            </a:r>
          </a:p>
        </p:txBody>
      </p:sp>
      <p:sp>
        <p:nvSpPr>
          <p:cNvPr id="20486" name="Rectangle 6"/>
          <p:cNvSpPr>
            <a:spLocks noChangeArrowheads="1"/>
          </p:cNvSpPr>
          <p:nvPr/>
        </p:nvSpPr>
        <p:spPr bwMode="auto">
          <a:xfrm>
            <a:off x="1733797" y="1355726"/>
            <a:ext cx="7010153" cy="3690937"/>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487" name="Text Box 7"/>
          <p:cNvSpPr txBox="1">
            <a:spLocks noChangeArrowheads="1"/>
          </p:cNvSpPr>
          <p:nvPr/>
        </p:nvSpPr>
        <p:spPr bwMode="auto">
          <a:xfrm rot="5400000">
            <a:off x="7970044" y="2867819"/>
            <a:ext cx="1947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rgbClr val="FF0000"/>
                </a:solidFill>
              </a:rPr>
              <a:t>Screen Area</a:t>
            </a:r>
          </a:p>
        </p:txBody>
      </p:sp>
      <p:sp>
        <p:nvSpPr>
          <p:cNvPr id="20488" name="Rectangle 8"/>
          <p:cNvSpPr>
            <a:spLocks noChangeArrowheads="1"/>
          </p:cNvSpPr>
          <p:nvPr/>
        </p:nvSpPr>
        <p:spPr bwMode="auto">
          <a:xfrm>
            <a:off x="612364" y="1355726"/>
            <a:ext cx="1121433" cy="3690938"/>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489" name="Text Box 9"/>
          <p:cNvSpPr txBox="1">
            <a:spLocks noChangeArrowheads="1"/>
          </p:cNvSpPr>
          <p:nvPr/>
        </p:nvSpPr>
        <p:spPr bwMode="auto">
          <a:xfrm rot="-5400000">
            <a:off x="-902111" y="3017838"/>
            <a:ext cx="272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rgbClr val="FF0000"/>
                </a:solidFill>
              </a:rPr>
              <a:t>Side Bar</a:t>
            </a:r>
          </a:p>
        </p:txBody>
      </p:sp>
      <p:sp>
        <p:nvSpPr>
          <p:cNvPr id="20490" name="Rectangle 10"/>
          <p:cNvSpPr>
            <a:spLocks noChangeArrowheads="1"/>
          </p:cNvSpPr>
          <p:nvPr/>
        </p:nvSpPr>
        <p:spPr bwMode="auto">
          <a:xfrm>
            <a:off x="610080" y="884351"/>
            <a:ext cx="8137045" cy="471373"/>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491" name="Text Box 11"/>
          <p:cNvSpPr txBox="1">
            <a:spLocks noChangeArrowheads="1"/>
          </p:cNvSpPr>
          <p:nvPr/>
        </p:nvSpPr>
        <p:spPr bwMode="auto">
          <a:xfrm>
            <a:off x="47867" y="563166"/>
            <a:ext cx="5191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solidFill>
                  <a:srgbClr val="FF0000"/>
                </a:solidFill>
              </a:rPr>
              <a:t>Tab</a:t>
            </a:r>
            <a:br>
              <a:rPr lang="en-US" sz="2000" b="1">
                <a:solidFill>
                  <a:srgbClr val="FF0000"/>
                </a:solidFill>
              </a:rPr>
            </a:br>
            <a:r>
              <a:rPr lang="en-US" sz="2000" b="1">
                <a:solidFill>
                  <a:srgbClr val="FF0000"/>
                </a:solidFill>
              </a:rPr>
              <a:t>Bar</a:t>
            </a:r>
          </a:p>
        </p:txBody>
      </p:sp>
      <p:sp>
        <p:nvSpPr>
          <p:cNvPr id="20492" name="Rectangle 12"/>
          <p:cNvSpPr>
            <a:spLocks noChangeArrowheads="1"/>
          </p:cNvSpPr>
          <p:nvPr/>
        </p:nvSpPr>
        <p:spPr bwMode="auto">
          <a:xfrm>
            <a:off x="612364" y="1077913"/>
            <a:ext cx="8131586" cy="276225"/>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493" name="Text Box 13"/>
          <p:cNvSpPr txBox="1">
            <a:spLocks noChangeArrowheads="1"/>
          </p:cNvSpPr>
          <p:nvPr/>
        </p:nvSpPr>
        <p:spPr bwMode="auto">
          <a:xfrm>
            <a:off x="7102475" y="1060451"/>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solidFill>
                  <a:srgbClr val="FF0000"/>
                </a:solidFill>
              </a:rPr>
              <a:t>Info Bar</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|EOS~022|</a:t>
            </a:r>
            <a:endParaRPr lang="en-US" sz="100" err="1">
              <a:solidFill>
                <a:srgbClr val="FFFFFF"/>
              </a:solidFill>
              <a:latin typeface="Arial"/>
              <a:cs typeface="Calibri" pitchFamily="34" charset="0"/>
            </a:endParaRPr>
          </a:p>
        </p:txBody>
      </p:sp>
      <p:sp>
        <p:nvSpPr>
          <p:cNvPr id="21506" name="Rectangle 3"/>
          <p:cNvSpPr>
            <a:spLocks noGrp="1" noChangeArrowheads="1"/>
          </p:cNvSpPr>
          <p:nvPr>
            <p:ph type="title"/>
          </p:nvPr>
        </p:nvSpPr>
        <p:spPr/>
        <p:txBody>
          <a:bodyPr/>
          <a:lstStyle/>
          <a:p>
            <a:r>
              <a:rPr lang="en-US"/>
              <a:t>The desktop tab</a:t>
            </a:r>
          </a:p>
        </p:txBody>
      </p:sp>
      <p:sp>
        <p:nvSpPr>
          <p:cNvPr id="21507" name="Rectangle 4"/>
          <p:cNvSpPr>
            <a:spLocks noGrp="1" noChangeArrowheads="1"/>
          </p:cNvSpPr>
          <p:nvPr>
            <p:ph idx="1"/>
          </p:nvPr>
        </p:nvSpPr>
        <p:spPr>
          <a:xfrm>
            <a:off x="500063" y="5011738"/>
            <a:ext cx="8432800" cy="679450"/>
          </a:xfrm>
        </p:spPr>
        <p:txBody>
          <a:bodyPr/>
          <a:lstStyle/>
          <a:p>
            <a:pPr>
              <a:buFont typeface="Arial" charset="0"/>
              <a:buChar char="•"/>
            </a:pPr>
            <a:r>
              <a:rPr lang="en-US"/>
              <a:t>User-centric, listing work you as the user are responsible for (regardless of which claim it pertains to)</a:t>
            </a:r>
          </a:p>
        </p:txBody>
      </p:sp>
      <p:pic>
        <p:nvPicPr>
          <p:cNvPr id="1026" name="Picture 2" descr="C:\Users\trhoades\AppData\Local\Temp\SNAGHTML238461c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72" y="795670"/>
            <a:ext cx="8946249" cy="32659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|EOS~023|</a:t>
            </a:r>
            <a:endParaRPr lang="en-US" sz="100" err="1">
              <a:solidFill>
                <a:srgbClr val="FFFFFF"/>
              </a:solidFill>
              <a:latin typeface="Arial"/>
              <a:cs typeface="Calibri" pitchFamily="34" charset="0"/>
            </a:endParaRPr>
          </a:p>
        </p:txBody>
      </p:sp>
      <p:sp>
        <p:nvSpPr>
          <p:cNvPr id="22530" name="Rectangle 3"/>
          <p:cNvSpPr>
            <a:spLocks noGrp="1" noChangeArrowheads="1"/>
          </p:cNvSpPr>
          <p:nvPr>
            <p:ph type="title"/>
          </p:nvPr>
        </p:nvSpPr>
        <p:spPr/>
        <p:txBody>
          <a:bodyPr/>
          <a:lstStyle/>
          <a:p>
            <a:r>
              <a:rPr lang="en-US"/>
              <a:t>The claim tab</a:t>
            </a:r>
          </a:p>
        </p:txBody>
      </p:sp>
      <p:sp>
        <p:nvSpPr>
          <p:cNvPr id="22531" name="Rectangle 4"/>
          <p:cNvSpPr>
            <a:spLocks noGrp="1" noChangeArrowheads="1"/>
          </p:cNvSpPr>
          <p:nvPr>
            <p:ph idx="1"/>
          </p:nvPr>
        </p:nvSpPr>
        <p:spPr>
          <a:xfrm>
            <a:off x="427038" y="5741988"/>
            <a:ext cx="8159750" cy="577850"/>
          </a:xfrm>
          <a:solidFill>
            <a:schemeClr val="tx1"/>
          </a:solidFill>
        </p:spPr>
        <p:txBody>
          <a:bodyPr/>
          <a:lstStyle/>
          <a:p>
            <a:pPr>
              <a:buFont typeface="Arial" charset="0"/>
              <a:buChar char="•"/>
            </a:pPr>
            <a:r>
              <a:rPr lang="en-US"/>
              <a:t>Claim-centric, listing work for this claim (regardless of who is doing the work)</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8" y="508001"/>
            <a:ext cx="8594620" cy="5253037"/>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|EOS~024|</a:t>
            </a:r>
            <a:endParaRPr lang="en-US" sz="100" err="1">
              <a:solidFill>
                <a:srgbClr val="FFFFFF"/>
              </a:solidFill>
              <a:latin typeface="Arial"/>
              <a:cs typeface="Calibri" pitchFamily="34" charset="0"/>
            </a:endParaRPr>
          </a:p>
        </p:txBody>
      </p:sp>
      <p:sp>
        <p:nvSpPr>
          <p:cNvPr id="23554" name="Rectangle 2"/>
          <p:cNvSpPr>
            <a:spLocks noGrp="1" noChangeArrowheads="1"/>
          </p:cNvSpPr>
          <p:nvPr>
            <p:ph type="title"/>
          </p:nvPr>
        </p:nvSpPr>
        <p:spPr/>
        <p:txBody>
          <a:bodyPr/>
          <a:lstStyle/>
          <a:p>
            <a:r>
              <a:rPr lang="en-US"/>
              <a:t>The address book tab</a:t>
            </a:r>
          </a:p>
        </p:txBody>
      </p:sp>
      <p:sp>
        <p:nvSpPr>
          <p:cNvPr id="23555" name="Rectangle 4"/>
          <p:cNvSpPr>
            <a:spLocks noGrp="1" noChangeArrowheads="1"/>
          </p:cNvSpPr>
          <p:nvPr>
            <p:ph idx="1"/>
          </p:nvPr>
        </p:nvSpPr>
        <p:spPr>
          <a:xfrm>
            <a:off x="427038" y="5202238"/>
            <a:ext cx="8159750" cy="577850"/>
          </a:xfrm>
          <a:solidFill>
            <a:schemeClr val="tx1"/>
          </a:solidFill>
        </p:spPr>
        <p:txBody>
          <a:bodyPr/>
          <a:lstStyle/>
          <a:p>
            <a:pPr>
              <a:buFont typeface="Arial" charset="0"/>
              <a:buChar char="•"/>
            </a:pPr>
            <a:r>
              <a:rPr lang="en-US"/>
              <a:t>Used to search for contacts listed in an external address book application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577850"/>
            <a:ext cx="8439150" cy="450536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|EOS~025|</a:t>
            </a:r>
            <a:endParaRPr lang="en-US" sz="100" err="1">
              <a:solidFill>
                <a:srgbClr val="FFFFFF"/>
              </a:solidFill>
              <a:latin typeface="Arial"/>
              <a:cs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1136387"/>
            <a:ext cx="8515350" cy="314031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79" name="Rectangle 3"/>
          <p:cNvSpPr>
            <a:spLocks noGrp="1" noChangeArrowheads="1"/>
          </p:cNvSpPr>
          <p:nvPr>
            <p:ph type="title"/>
          </p:nvPr>
        </p:nvSpPr>
        <p:spPr/>
        <p:txBody>
          <a:bodyPr/>
          <a:lstStyle/>
          <a:p>
            <a:r>
              <a:rPr lang="en-US"/>
              <a:t>The search tab</a:t>
            </a:r>
          </a:p>
        </p:txBody>
      </p:sp>
      <p:sp>
        <p:nvSpPr>
          <p:cNvPr id="24580" name="Rectangle 6"/>
          <p:cNvSpPr>
            <a:spLocks noGrp="1" noChangeArrowheads="1"/>
          </p:cNvSpPr>
          <p:nvPr>
            <p:ph idx="1"/>
          </p:nvPr>
        </p:nvSpPr>
        <p:spPr>
          <a:xfrm>
            <a:off x="427038" y="5564188"/>
            <a:ext cx="8507412" cy="860425"/>
          </a:xfrm>
          <a:solidFill>
            <a:schemeClr val="tx1"/>
          </a:solidFill>
        </p:spPr>
        <p:txBody>
          <a:bodyPr/>
          <a:lstStyle/>
          <a:p>
            <a:pPr>
              <a:buFont typeface="Arial" charset="0"/>
              <a:buChar char="•"/>
            </a:pPr>
            <a:r>
              <a:rPr lang="en-US"/>
              <a:t>Text fields are treated as "starts with" conditions</a:t>
            </a:r>
          </a:p>
          <a:p>
            <a:pPr>
              <a:buFont typeface="Arial" charset="0"/>
              <a:buChar char="•"/>
            </a:pPr>
            <a:r>
              <a:rPr lang="en-US"/>
              <a:t>Can have multiple screens with different number of fields </a:t>
            </a:r>
          </a:p>
        </p:txBody>
      </p:sp>
      <p:sp>
        <p:nvSpPr>
          <p:cNvPr id="24581" name="AutoShape 4"/>
          <p:cNvSpPr>
            <a:spLocks noChangeArrowheads="1"/>
          </p:cNvSpPr>
          <p:nvPr/>
        </p:nvSpPr>
        <p:spPr bwMode="auto">
          <a:xfrm>
            <a:off x="6718301" y="1784350"/>
            <a:ext cx="2101850" cy="5969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4582" name="Line 5"/>
          <p:cNvSpPr>
            <a:spLocks noChangeShapeType="1"/>
          </p:cNvSpPr>
          <p:nvPr/>
        </p:nvSpPr>
        <p:spPr bwMode="auto">
          <a:xfrm flipH="1">
            <a:off x="5930900" y="2381251"/>
            <a:ext cx="1955799" cy="14986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583" name="AutoShape 7"/>
          <p:cNvSpPr>
            <a:spLocks noChangeArrowheads="1"/>
          </p:cNvSpPr>
          <p:nvPr/>
        </p:nvSpPr>
        <p:spPr bwMode="auto">
          <a:xfrm>
            <a:off x="387350" y="1488280"/>
            <a:ext cx="1054099" cy="391319"/>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|EOS~026|</a:t>
            </a:r>
            <a:endParaRPr lang="en-US" sz="100" err="1">
              <a:solidFill>
                <a:srgbClr val="FFFFFF"/>
              </a:solidFill>
              <a:latin typeface="Arial"/>
              <a:cs typeface="Calibri" pitchFamily="34" charset="0"/>
            </a:endParaRPr>
          </a:p>
        </p:txBody>
      </p:sp>
      <p:sp>
        <p:nvSpPr>
          <p:cNvPr id="2" name="Title 1"/>
          <p:cNvSpPr>
            <a:spLocks noGrp="1"/>
          </p:cNvSpPr>
          <p:nvPr>
            <p:ph type="title"/>
          </p:nvPr>
        </p:nvSpPr>
        <p:spPr/>
        <p:txBody>
          <a:bodyPr/>
          <a:lstStyle/>
          <a:p>
            <a:r>
              <a:rPr lang="en-US"/>
              <a:t>Search by Contact (Free-Text)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572493"/>
            <a:ext cx="8761413" cy="54673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10"/>
          <p:cNvSpPr>
            <a:spLocks noChangeArrowheads="1"/>
          </p:cNvSpPr>
          <p:nvPr/>
        </p:nvSpPr>
        <p:spPr bwMode="auto">
          <a:xfrm>
            <a:off x="3207222" y="3306169"/>
            <a:ext cx="2162532" cy="1146130"/>
          </a:xfrm>
          <a:prstGeom prst="wedgeRectCallout">
            <a:avLst>
              <a:gd name="adj1" fmla="val 3841"/>
              <a:gd name="adj2" fmla="val 112685"/>
            </a:avLst>
          </a:prstGeom>
          <a:solidFill>
            <a:schemeClr val="tx1"/>
          </a:solidFill>
          <a:ln w="12700" algn="ctr">
            <a:solidFill>
              <a:srgbClr val="D33941"/>
            </a:solidFill>
            <a:miter lim="800000"/>
            <a:headEnd/>
            <a:tailEnd/>
          </a:ln>
        </p:spPr>
        <p:txBody>
          <a:bodyPr lIns="182880" tIns="182880" rIns="182880" bIns="182880" anchor="ctr">
            <a:noAutofit/>
          </a:bodyPr>
          <a:lstStyle/>
          <a:p>
            <a:pPr>
              <a:lnSpc>
                <a:spcPct val="90000"/>
              </a:lnSpc>
            </a:pPr>
            <a:r>
              <a:rPr lang="en-US" b="0">
                <a:solidFill>
                  <a:srgbClr val="D33819"/>
                </a:solidFill>
              </a:rPr>
              <a:t>Results include claims with matching claim contacts</a:t>
            </a:r>
          </a:p>
        </p:txBody>
      </p:sp>
      <p:sp>
        <p:nvSpPr>
          <p:cNvPr id="9" name="Rounded Rectangle 3"/>
          <p:cNvSpPr>
            <a:spLocks noChangeArrowheads="1"/>
          </p:cNvSpPr>
          <p:nvPr/>
        </p:nvSpPr>
        <p:spPr bwMode="auto">
          <a:xfrm>
            <a:off x="190500" y="1582833"/>
            <a:ext cx="3344270" cy="199721"/>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rgbClr val="FFFFFF"/>
              </a:buClr>
            </a:pPr>
            <a:endParaRPr lang="en-US" b="0"/>
          </a:p>
        </p:txBody>
      </p:sp>
      <p:sp>
        <p:nvSpPr>
          <p:cNvPr id="10" name="Rounded Rectangle 3"/>
          <p:cNvSpPr>
            <a:spLocks noChangeArrowheads="1"/>
          </p:cNvSpPr>
          <p:nvPr/>
        </p:nvSpPr>
        <p:spPr bwMode="auto">
          <a:xfrm>
            <a:off x="3862316" y="1337174"/>
            <a:ext cx="3353153" cy="199721"/>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rgbClr val="FFFFFF"/>
              </a:buClr>
            </a:pPr>
            <a:endParaRPr lang="en-US" b="0"/>
          </a:p>
        </p:txBody>
      </p:sp>
      <p:sp>
        <p:nvSpPr>
          <p:cNvPr id="7" name="AutoShape 10"/>
          <p:cNvSpPr>
            <a:spLocks noChangeArrowheads="1"/>
          </p:cNvSpPr>
          <p:nvPr/>
        </p:nvSpPr>
        <p:spPr bwMode="auto">
          <a:xfrm>
            <a:off x="506062" y="2733102"/>
            <a:ext cx="2473621" cy="1146131"/>
          </a:xfrm>
          <a:prstGeom prst="wedgeRectCallout">
            <a:avLst>
              <a:gd name="adj1" fmla="val 7317"/>
              <a:gd name="adj2" fmla="val -131823"/>
            </a:avLst>
          </a:prstGeom>
          <a:solidFill>
            <a:schemeClr val="tx1"/>
          </a:solidFill>
          <a:ln w="12700" algn="ctr">
            <a:solidFill>
              <a:srgbClr val="D33941"/>
            </a:solidFill>
            <a:miter lim="800000"/>
            <a:headEnd/>
            <a:tailEnd/>
          </a:ln>
        </p:spPr>
        <p:txBody>
          <a:bodyPr lIns="182880" tIns="182880" rIns="182880" bIns="182880" anchor="ctr">
            <a:noAutofit/>
          </a:bodyPr>
          <a:lstStyle/>
          <a:p>
            <a:pPr>
              <a:lnSpc>
                <a:spcPct val="90000"/>
              </a:lnSpc>
            </a:pPr>
            <a:r>
              <a:rPr lang="en-US" b="0">
                <a:solidFill>
                  <a:srgbClr val="D33819"/>
                </a:solidFill>
              </a:rPr>
              <a:t>Query term (inexact match) sent to search engine as criteria</a:t>
            </a:r>
          </a:p>
        </p:txBody>
      </p:sp>
      <p:sp>
        <p:nvSpPr>
          <p:cNvPr id="11" name="AutoShape 10"/>
          <p:cNvSpPr>
            <a:spLocks noChangeArrowheads="1"/>
          </p:cNvSpPr>
          <p:nvPr/>
        </p:nvSpPr>
        <p:spPr bwMode="auto">
          <a:xfrm>
            <a:off x="6286752" y="94479"/>
            <a:ext cx="2473621" cy="1138898"/>
          </a:xfrm>
          <a:prstGeom prst="wedgeRectCallout">
            <a:avLst>
              <a:gd name="adj1" fmla="val -45909"/>
              <a:gd name="adj2" fmla="val 66318"/>
            </a:avLst>
          </a:prstGeom>
          <a:solidFill>
            <a:schemeClr val="tx1"/>
          </a:solidFill>
          <a:ln w="12700" algn="ctr">
            <a:solidFill>
              <a:srgbClr val="D33941"/>
            </a:solidFill>
            <a:miter lim="800000"/>
            <a:headEnd/>
            <a:tailEnd/>
          </a:ln>
        </p:spPr>
        <p:txBody>
          <a:bodyPr lIns="182880" tIns="182880" rIns="182880" bIns="182880" anchor="ctr">
            <a:noAutofit/>
          </a:bodyPr>
          <a:lstStyle/>
          <a:p>
            <a:pPr>
              <a:lnSpc>
                <a:spcPct val="90000"/>
              </a:lnSpc>
            </a:pPr>
            <a:r>
              <a:rPr lang="en-US" b="0">
                <a:solidFill>
                  <a:srgbClr val="D33819"/>
                </a:solidFill>
              </a:rPr>
              <a:t>Filter term (exact match) to constrain search results</a:t>
            </a:r>
          </a:p>
        </p:txBody>
      </p:sp>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569" y="519612"/>
            <a:ext cx="619347" cy="584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756498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|EOS~027|</a:t>
            </a:r>
            <a:endParaRPr lang="en-US" sz="100" err="1">
              <a:solidFill>
                <a:srgbClr val="FFFFFF"/>
              </a:solidFill>
              <a:latin typeface="Arial"/>
              <a:cs typeface="Calibri" pitchFamily="34" charset="0"/>
            </a:endParaRPr>
          </a:p>
        </p:txBody>
      </p:sp>
      <p:sp>
        <p:nvSpPr>
          <p:cNvPr id="2" name="Title 1"/>
          <p:cNvSpPr>
            <a:spLocks noGrp="1"/>
          </p:cNvSpPr>
          <p:nvPr>
            <p:ph type="title"/>
          </p:nvPr>
        </p:nvSpPr>
        <p:spPr/>
        <p:txBody>
          <a:bodyPr/>
          <a:lstStyle/>
          <a:p>
            <a:r>
              <a:rPr lang="en-US"/>
              <a:t>Searching by Names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1253" y="620108"/>
            <a:ext cx="5099873" cy="496088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3"/>
          <p:cNvSpPr txBox="1">
            <a:spLocks noChangeArrowheads="1"/>
          </p:cNvSpPr>
          <p:nvPr/>
        </p:nvSpPr>
        <p:spPr bwMode="auto">
          <a:xfrm>
            <a:off x="6385034" y="2599013"/>
            <a:ext cx="2066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defRPr/>
            </a:pPr>
            <a:r>
              <a:rPr lang="en-US" sz="1800">
                <a:solidFill>
                  <a:srgbClr val="008000"/>
                </a:solidFill>
                <a:latin typeface="Calibri" pitchFamily="34" charset="0"/>
              </a:rPr>
              <a:t>First and/or Last </a:t>
            </a:r>
            <a:br>
              <a:rPr lang="en-US" sz="1800">
                <a:solidFill>
                  <a:srgbClr val="008000"/>
                </a:solidFill>
                <a:latin typeface="Calibri" pitchFamily="34" charset="0"/>
              </a:rPr>
            </a:br>
            <a:r>
              <a:rPr lang="en-US" sz="1800">
                <a:solidFill>
                  <a:srgbClr val="008000"/>
                </a:solidFill>
                <a:latin typeface="Calibri" pitchFamily="34" charset="0"/>
              </a:rPr>
              <a:t>OR </a:t>
            </a:r>
            <a:br>
              <a:rPr lang="en-US" sz="1800">
                <a:solidFill>
                  <a:srgbClr val="008000"/>
                </a:solidFill>
                <a:latin typeface="Calibri" pitchFamily="34" charset="0"/>
              </a:rPr>
            </a:br>
            <a:r>
              <a:rPr lang="en-US" sz="1800">
                <a:solidFill>
                  <a:srgbClr val="008000"/>
                </a:solidFill>
                <a:latin typeface="Calibri" pitchFamily="34" charset="0"/>
              </a:rPr>
              <a:t>Company name</a:t>
            </a:r>
          </a:p>
        </p:txBody>
      </p:sp>
      <p:sp>
        <p:nvSpPr>
          <p:cNvPr id="6" name="Rounded Rectangle 3"/>
          <p:cNvSpPr>
            <a:spLocks noChangeArrowheads="1"/>
          </p:cNvSpPr>
          <p:nvPr/>
        </p:nvSpPr>
        <p:spPr bwMode="auto">
          <a:xfrm>
            <a:off x="5486400" y="1357489"/>
            <a:ext cx="1797269" cy="207962"/>
          </a:xfrm>
          <a:prstGeom prst="roundRect">
            <a:avLst>
              <a:gd name="adj" fmla="val 16667"/>
            </a:avLst>
          </a:prstGeom>
          <a:noFill/>
          <a:ln w="19050" algn="ctr">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defRPr/>
            </a:pPr>
            <a:endParaRPr lang="en-US">
              <a:solidFill>
                <a:srgbClr val="008000"/>
              </a:solidFill>
            </a:endParaRPr>
          </a:p>
        </p:txBody>
      </p:sp>
      <p:cxnSp>
        <p:nvCxnSpPr>
          <p:cNvPr id="7" name="Straight Arrow Connector 6"/>
          <p:cNvCxnSpPr/>
          <p:nvPr/>
        </p:nvCxnSpPr>
        <p:spPr bwMode="auto">
          <a:xfrm flipH="1" flipV="1">
            <a:off x="6709144" y="1565451"/>
            <a:ext cx="574525" cy="1033563"/>
          </a:xfrm>
          <a:prstGeom prst="straightConnector1">
            <a:avLst/>
          </a:prstGeom>
          <a:noFill/>
          <a:ln w="12700" cap="flat" cmpd="sng" algn="ctr">
            <a:solidFill>
              <a:srgbClr val="FF0000"/>
            </a:solidFill>
            <a:prstDash val="solid"/>
            <a:round/>
            <a:headEnd type="none" w="med" len="med"/>
            <a:tailEnd type="arrow"/>
          </a:ln>
          <a:effectLst/>
        </p:spPr>
      </p:cxn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0" y="2599013"/>
            <a:ext cx="4429125" cy="38671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5568748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|EOS~028|</a:t>
            </a:r>
            <a:endParaRPr lang="en-US" sz="100" err="1">
              <a:solidFill>
                <a:srgbClr val="FFFFFF"/>
              </a:solidFill>
              <a:latin typeface="Arial"/>
              <a:cs typeface="Calibri" pitchFamily="34" charset="0"/>
            </a:endParaRPr>
          </a:p>
        </p:txBody>
      </p:sp>
      <p:sp>
        <p:nvSpPr>
          <p:cNvPr id="25602" name="Rectangle 2"/>
          <p:cNvSpPr>
            <a:spLocks noGrp="1" noChangeArrowheads="1"/>
          </p:cNvSpPr>
          <p:nvPr>
            <p:ph type="title"/>
          </p:nvPr>
        </p:nvSpPr>
        <p:spPr/>
        <p:txBody>
          <a:bodyPr/>
          <a:lstStyle/>
          <a:p>
            <a:r>
              <a:rPr lang="en-US"/>
              <a:t>The vacation tab</a:t>
            </a:r>
          </a:p>
        </p:txBody>
      </p:sp>
      <p:sp>
        <p:nvSpPr>
          <p:cNvPr id="25603" name="Rectangle 5"/>
          <p:cNvSpPr>
            <a:spLocks noGrp="1" noChangeArrowheads="1"/>
          </p:cNvSpPr>
          <p:nvPr>
            <p:ph type="body" sz="half" idx="2"/>
          </p:nvPr>
        </p:nvSpPr>
        <p:spPr>
          <a:xfrm>
            <a:off x="506413" y="4583113"/>
            <a:ext cx="8318500" cy="1885950"/>
          </a:xfrm>
        </p:spPr>
        <p:txBody>
          <a:bodyPr/>
          <a:lstStyle/>
          <a:p>
            <a:r>
              <a:rPr lang="en-US" sz="2200"/>
              <a:t>Access to assigned work for user marked as “On vacation”</a:t>
            </a:r>
          </a:p>
          <a:p>
            <a:r>
              <a:rPr lang="en-US" sz="2200"/>
              <a:t>Visible only if specified as backup user to another user</a:t>
            </a:r>
          </a:p>
          <a:p>
            <a:pPr lvl="1"/>
            <a:r>
              <a:rPr lang="en-US" sz="2000"/>
              <a:t>Otherwise grayed out</a:t>
            </a:r>
          </a:p>
          <a:p>
            <a:pPr lvl="1">
              <a:buFont typeface="Wingdings 2" pitchFamily="18" charset="2"/>
              <a:buNone/>
            </a:pPr>
            <a:endParaRPr lang="en-US" sz="20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7" y="5559425"/>
            <a:ext cx="4217729" cy="5365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AutoShape 7"/>
          <p:cNvSpPr>
            <a:spLocks noChangeArrowheads="1"/>
          </p:cNvSpPr>
          <p:nvPr/>
        </p:nvSpPr>
        <p:spPr bwMode="auto">
          <a:xfrm>
            <a:off x="7292975" y="5559425"/>
            <a:ext cx="1054099" cy="391319"/>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652" y="1214439"/>
            <a:ext cx="8362950" cy="283975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|EOS~029|</a:t>
            </a:r>
            <a:endParaRPr lang="en-US" sz="100" err="1">
              <a:solidFill>
                <a:srgbClr val="FFFFFF"/>
              </a:solidFill>
              <a:latin typeface="Arial"/>
              <a:cs typeface="Calibri" pitchFamily="34" charset="0"/>
            </a:endParaRPr>
          </a:p>
        </p:txBody>
      </p:sp>
      <p:sp>
        <p:nvSpPr>
          <p:cNvPr id="26627" name="Rectangle 3"/>
          <p:cNvSpPr>
            <a:spLocks noGrp="1" noChangeArrowheads="1"/>
          </p:cNvSpPr>
          <p:nvPr>
            <p:ph type="title"/>
          </p:nvPr>
        </p:nvSpPr>
        <p:spPr/>
        <p:txBody>
          <a:bodyPr/>
          <a:lstStyle/>
          <a:p>
            <a:r>
              <a:rPr lang="en-US"/>
              <a:t>Actions menu</a:t>
            </a:r>
          </a:p>
        </p:txBody>
      </p:sp>
      <p:sp>
        <p:nvSpPr>
          <p:cNvPr id="26628" name="Rectangle 4"/>
          <p:cNvSpPr>
            <a:spLocks noGrp="1" noChangeArrowheads="1"/>
          </p:cNvSpPr>
          <p:nvPr>
            <p:ph idx="1"/>
          </p:nvPr>
        </p:nvSpPr>
        <p:spPr>
          <a:xfrm>
            <a:off x="5495925" y="719138"/>
            <a:ext cx="3424238" cy="5138737"/>
          </a:xfrm>
        </p:spPr>
        <p:txBody>
          <a:bodyPr/>
          <a:lstStyle/>
          <a:p>
            <a:pPr>
              <a:buFont typeface="Arial" charset="0"/>
              <a:buChar char="•"/>
            </a:pPr>
            <a:r>
              <a:rPr lang="en-US"/>
              <a:t>Actions menu displays a set of cascading menu actions based on the current tab</a:t>
            </a:r>
            <a:br>
              <a:rPr lang="en-US"/>
            </a:br>
            <a:endParaRPr lang="en-US"/>
          </a:p>
          <a:p>
            <a:pPr>
              <a:buFont typeface="Arial" charset="0"/>
              <a:buChar char="•"/>
            </a:pPr>
            <a:r>
              <a:rPr lang="en-US"/>
              <a:t>Menu actions execute actions (which often display screens in the screen area or workspace frame where a new object can be created)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656" y="617538"/>
            <a:ext cx="3057525" cy="17716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30" name="Text Box 6"/>
          <p:cNvSpPr txBox="1">
            <a:spLocks noChangeArrowheads="1"/>
          </p:cNvSpPr>
          <p:nvPr/>
        </p:nvSpPr>
        <p:spPr bwMode="auto">
          <a:xfrm>
            <a:off x="3716338" y="1145381"/>
            <a:ext cx="136048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FF0000"/>
                </a:solidFill>
              </a:rPr>
              <a:t>menu</a:t>
            </a:r>
            <a:br>
              <a:rPr lang="en-US" sz="2400" b="1">
                <a:solidFill>
                  <a:srgbClr val="FF0000"/>
                </a:solidFill>
              </a:rPr>
            </a:br>
            <a:r>
              <a:rPr lang="en-US" sz="2400" b="1">
                <a:solidFill>
                  <a:srgbClr val="FF0000"/>
                </a:solidFill>
              </a:rPr>
              <a:t>actions</a:t>
            </a:r>
          </a:p>
        </p:txBody>
      </p:sp>
      <p:sp>
        <p:nvSpPr>
          <p:cNvPr id="9" name="AutoShape 4"/>
          <p:cNvSpPr>
            <a:spLocks noChangeArrowheads="1"/>
          </p:cNvSpPr>
          <p:nvPr/>
        </p:nvSpPr>
        <p:spPr bwMode="auto">
          <a:xfrm>
            <a:off x="574676" y="1503363"/>
            <a:ext cx="1282699" cy="5969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Line 5"/>
          <p:cNvSpPr>
            <a:spLocks noChangeShapeType="1"/>
          </p:cNvSpPr>
          <p:nvPr/>
        </p:nvSpPr>
        <p:spPr bwMode="auto">
          <a:xfrm flipH="1">
            <a:off x="1857375" y="1499394"/>
            <a:ext cx="2000250" cy="52149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913" y="2205038"/>
            <a:ext cx="4533900" cy="42767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 name="AutoShape 4"/>
          <p:cNvSpPr>
            <a:spLocks noChangeArrowheads="1"/>
          </p:cNvSpPr>
          <p:nvPr/>
        </p:nvSpPr>
        <p:spPr bwMode="auto">
          <a:xfrm>
            <a:off x="3228974" y="5810249"/>
            <a:ext cx="1390651" cy="69056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 name="Line 5"/>
          <p:cNvSpPr>
            <a:spLocks noChangeShapeType="1"/>
          </p:cNvSpPr>
          <p:nvPr/>
        </p:nvSpPr>
        <p:spPr bwMode="auto">
          <a:xfrm flipH="1">
            <a:off x="3371849" y="1499395"/>
            <a:ext cx="485776" cy="431085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 name="AutoShape 4"/>
          <p:cNvSpPr>
            <a:spLocks noChangeArrowheads="1"/>
          </p:cNvSpPr>
          <p:nvPr/>
        </p:nvSpPr>
        <p:spPr bwMode="auto">
          <a:xfrm>
            <a:off x="2533650" y="617538"/>
            <a:ext cx="948531" cy="2984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 name="AutoShape 4"/>
          <p:cNvSpPr>
            <a:spLocks noChangeArrowheads="1"/>
          </p:cNvSpPr>
          <p:nvPr/>
        </p:nvSpPr>
        <p:spPr bwMode="auto">
          <a:xfrm>
            <a:off x="3857625" y="2205038"/>
            <a:ext cx="1373188" cy="2984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|EOS~003|</a:t>
            </a:r>
            <a:endParaRPr lang="en-US" sz="100" err="1">
              <a:solidFill>
                <a:srgbClr val="FFFFFF"/>
              </a:solidFill>
              <a:latin typeface="Arial"/>
              <a:cs typeface="Calibri" pitchFamily="34" charset="0"/>
            </a:endParaRPr>
          </a:p>
        </p:txBody>
      </p:sp>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t>ClaimCenter overview</a:t>
            </a:r>
          </a:p>
          <a:p>
            <a:pPr>
              <a:lnSpc>
                <a:spcPct val="150000"/>
              </a:lnSpc>
              <a:buFont typeface="Arial" charset="0"/>
              <a:buChar char="•"/>
            </a:pPr>
            <a:r>
              <a:rPr lang="en-US" sz="2800">
                <a:solidFill>
                  <a:srgbClr val="C0C0C0"/>
                </a:solidFill>
              </a:rPr>
              <a:t>Logging in</a:t>
            </a:r>
          </a:p>
          <a:p>
            <a:pPr>
              <a:lnSpc>
                <a:spcPct val="150000"/>
              </a:lnSpc>
              <a:buFont typeface="Arial" charset="0"/>
              <a:buChar char="•"/>
            </a:pPr>
            <a:r>
              <a:rPr lang="en-US" sz="2800">
                <a:solidFill>
                  <a:srgbClr val="C0C0C0"/>
                </a:solidFill>
              </a:rPr>
              <a:t>User interface</a:t>
            </a:r>
          </a:p>
          <a:p>
            <a:pPr>
              <a:lnSpc>
                <a:spcPct val="150000"/>
              </a:lnSpc>
              <a:buFont typeface="Arial" charset="0"/>
              <a:buChar char="•"/>
            </a:pPr>
            <a:r>
              <a:rPr lang="en-US" sz="2800">
                <a:solidFill>
                  <a:srgbClr val="C0C0C0"/>
                </a:solidFill>
              </a:rPr>
              <a:t>ClaimCenter implementations</a:t>
            </a:r>
          </a:p>
          <a:p>
            <a:pPr>
              <a:lnSpc>
                <a:spcPct val="150000"/>
              </a:lnSpc>
              <a:buFont typeface="Wingdings 3" pitchFamily="18" charset="2"/>
              <a:buNone/>
            </a:pPr>
            <a:endParaRPr lang="en-US" sz="2800">
              <a:solidFill>
                <a:srgbClr val="C0C0C0"/>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|EOS~030|</a:t>
            </a:r>
            <a:endParaRPr lang="en-US" sz="100" err="1">
              <a:solidFill>
                <a:srgbClr val="FFFFFF"/>
              </a:solidFill>
              <a:latin typeface="Arial"/>
              <a:cs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618" y="1100138"/>
            <a:ext cx="8143082" cy="537882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55" name="Rectangle 3"/>
          <p:cNvSpPr>
            <a:spLocks noGrp="1" noChangeArrowheads="1"/>
          </p:cNvSpPr>
          <p:nvPr>
            <p:ph type="title"/>
          </p:nvPr>
        </p:nvSpPr>
        <p:spPr/>
        <p:txBody>
          <a:bodyPr/>
          <a:lstStyle/>
          <a:p>
            <a:r>
              <a:rPr lang="en-US"/>
              <a:t>The screen area</a:t>
            </a:r>
          </a:p>
        </p:txBody>
      </p:sp>
      <p:sp>
        <p:nvSpPr>
          <p:cNvPr id="23559" name="Text Box 7"/>
          <p:cNvSpPr txBox="1">
            <a:spLocks noChangeArrowheads="1"/>
          </p:cNvSpPr>
          <p:nvPr/>
        </p:nvSpPr>
        <p:spPr bwMode="auto">
          <a:xfrm>
            <a:off x="2119312" y="750888"/>
            <a:ext cx="2027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solidFill>
                  <a:srgbClr val="FF0000"/>
                </a:solidFill>
              </a:rPr>
              <a:t>Menu links</a:t>
            </a:r>
          </a:p>
        </p:txBody>
      </p:sp>
      <p:sp>
        <p:nvSpPr>
          <p:cNvPr id="23560" name="Line 8"/>
          <p:cNvSpPr>
            <a:spLocks noChangeShapeType="1"/>
          </p:cNvSpPr>
          <p:nvPr/>
        </p:nvSpPr>
        <p:spPr bwMode="auto">
          <a:xfrm flipH="1">
            <a:off x="1472083" y="1055688"/>
            <a:ext cx="1337789" cy="224017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562" name="Line 10"/>
          <p:cNvSpPr>
            <a:spLocks noChangeShapeType="1"/>
          </p:cNvSpPr>
          <p:nvPr/>
        </p:nvSpPr>
        <p:spPr bwMode="auto">
          <a:xfrm flipH="1">
            <a:off x="1472083" y="1055687"/>
            <a:ext cx="1337789" cy="200905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 name="Line 10"/>
          <p:cNvSpPr>
            <a:spLocks noChangeShapeType="1"/>
          </p:cNvSpPr>
          <p:nvPr/>
        </p:nvSpPr>
        <p:spPr bwMode="auto">
          <a:xfrm flipH="1">
            <a:off x="1328737" y="1055688"/>
            <a:ext cx="1481137" cy="17494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56562832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|EOS~031|</a:t>
            </a:r>
            <a:endParaRPr lang="en-US" sz="100" err="1">
              <a:solidFill>
                <a:srgbClr val="FFFFFF"/>
              </a:solidFill>
              <a:latin typeface="Arial"/>
              <a:cs typeface="Calibri" pitchFamily="34" charset="0"/>
            </a:endParaRPr>
          </a:p>
        </p:txBody>
      </p:sp>
      <p:sp>
        <p:nvSpPr>
          <p:cNvPr id="33795" name="Rectangle 3"/>
          <p:cNvSpPr>
            <a:spLocks noGrp="1" noChangeArrowheads="1"/>
          </p:cNvSpPr>
          <p:nvPr>
            <p:ph type="title"/>
          </p:nvPr>
        </p:nvSpPr>
        <p:spPr/>
        <p:txBody>
          <a:bodyPr/>
          <a:lstStyle/>
          <a:p>
            <a:r>
              <a:rPr lang="en-US"/>
              <a:t>Primary views</a:t>
            </a:r>
          </a:p>
        </p:txBody>
      </p:sp>
      <p:sp>
        <p:nvSpPr>
          <p:cNvPr id="33796" name="Rectangle 4"/>
          <p:cNvSpPr>
            <a:spLocks noGrp="1" noChangeArrowheads="1"/>
          </p:cNvSpPr>
          <p:nvPr>
            <p:ph idx="1"/>
          </p:nvPr>
        </p:nvSpPr>
        <p:spPr>
          <a:xfrm>
            <a:off x="519113" y="5324475"/>
            <a:ext cx="8318500" cy="1065212"/>
          </a:xfrm>
        </p:spPr>
        <p:txBody>
          <a:bodyPr/>
          <a:lstStyle/>
          <a:p>
            <a:pPr>
              <a:buFont typeface="Arial" charset="0"/>
              <a:buChar char="•"/>
            </a:pPr>
            <a:r>
              <a:rPr lang="en-US"/>
              <a:t>Organize atomic widgets that display information about one object or one set of objects</a:t>
            </a:r>
          </a:p>
          <a:p>
            <a:pPr lvl="1"/>
            <a:r>
              <a:rPr lang="en-US"/>
              <a:t>Two types of primary views</a:t>
            </a:r>
          </a:p>
        </p:txBody>
      </p:sp>
      <p:sp>
        <p:nvSpPr>
          <p:cNvPr id="33797" name="Text Box 5"/>
          <p:cNvSpPr txBox="1">
            <a:spLocks noChangeArrowheads="1"/>
          </p:cNvSpPr>
          <p:nvPr/>
        </p:nvSpPr>
        <p:spPr bwMode="auto">
          <a:xfrm>
            <a:off x="6518275" y="1011238"/>
            <a:ext cx="87471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List</a:t>
            </a:r>
            <a:br>
              <a:rPr lang="en-US" sz="2400" b="1">
                <a:solidFill>
                  <a:srgbClr val="FF0000"/>
                </a:solidFill>
              </a:rPr>
            </a:br>
            <a:r>
              <a:rPr lang="en-US" sz="2400" b="1">
                <a:solidFill>
                  <a:srgbClr val="FF0000"/>
                </a:solidFill>
              </a:rPr>
              <a:t>View</a:t>
            </a:r>
          </a:p>
        </p:txBody>
      </p:sp>
      <p:sp>
        <p:nvSpPr>
          <p:cNvPr id="33798" name="Text Box 6"/>
          <p:cNvSpPr txBox="1">
            <a:spLocks noChangeArrowheads="1"/>
          </p:cNvSpPr>
          <p:nvPr/>
        </p:nvSpPr>
        <p:spPr bwMode="auto">
          <a:xfrm>
            <a:off x="5680076" y="3391694"/>
            <a:ext cx="10604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Detail</a:t>
            </a:r>
            <a:br>
              <a:rPr lang="en-US" sz="2400" b="1">
                <a:solidFill>
                  <a:srgbClr val="FF0000"/>
                </a:solidFill>
              </a:rPr>
            </a:br>
            <a:r>
              <a:rPr lang="en-US" sz="2400" b="1">
                <a:solidFill>
                  <a:srgbClr val="FF0000"/>
                </a:solidFill>
              </a:rPr>
              <a:t>View</a:t>
            </a:r>
          </a:p>
        </p:txBody>
      </p:sp>
      <p:sp>
        <p:nvSpPr>
          <p:cNvPr id="33799" name="AutoShape 7"/>
          <p:cNvSpPr>
            <a:spLocks noChangeArrowheads="1"/>
          </p:cNvSpPr>
          <p:nvPr/>
        </p:nvSpPr>
        <p:spPr bwMode="auto">
          <a:xfrm>
            <a:off x="600075" y="782638"/>
            <a:ext cx="5534026" cy="1387475"/>
          </a:xfrm>
          <a:prstGeom prst="roundRect">
            <a:avLst>
              <a:gd name="adj" fmla="val 10755"/>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3801" name="Line 9"/>
          <p:cNvSpPr>
            <a:spLocks noChangeShapeType="1"/>
          </p:cNvSpPr>
          <p:nvPr/>
        </p:nvSpPr>
        <p:spPr bwMode="auto">
          <a:xfrm>
            <a:off x="6113463" y="1404938"/>
            <a:ext cx="30956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2" name="Line 10"/>
          <p:cNvSpPr>
            <a:spLocks noChangeShapeType="1"/>
          </p:cNvSpPr>
          <p:nvPr/>
        </p:nvSpPr>
        <p:spPr bwMode="auto">
          <a:xfrm>
            <a:off x="5297489" y="3802857"/>
            <a:ext cx="30956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824988"/>
            <a:ext cx="5334000" cy="130277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 y="2352675"/>
            <a:ext cx="4437469" cy="28765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 name="AutoShape 7"/>
          <p:cNvSpPr>
            <a:spLocks noChangeArrowheads="1"/>
          </p:cNvSpPr>
          <p:nvPr/>
        </p:nvSpPr>
        <p:spPr bwMode="auto">
          <a:xfrm>
            <a:off x="600075" y="2179638"/>
            <a:ext cx="4695825" cy="3154362"/>
          </a:xfrm>
          <a:prstGeom prst="roundRect">
            <a:avLst>
              <a:gd name="adj" fmla="val 10755"/>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68505388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|EOS~032|</a:t>
            </a:r>
            <a:endParaRPr lang="en-US" sz="100" err="1">
              <a:solidFill>
                <a:srgbClr val="FFFFFF"/>
              </a:solidFill>
              <a:latin typeface="Arial"/>
              <a:cs typeface="Calibri" pitchFamily="34" charset="0"/>
            </a:endParaRPr>
          </a:p>
        </p:txBody>
      </p:sp>
      <p:sp>
        <p:nvSpPr>
          <p:cNvPr id="34823" name="AutoShape 6"/>
          <p:cNvSpPr>
            <a:spLocks noChangeArrowheads="1"/>
          </p:cNvSpPr>
          <p:nvPr/>
        </p:nvSpPr>
        <p:spPr bwMode="auto">
          <a:xfrm>
            <a:off x="1319213" y="1119981"/>
            <a:ext cx="4928393" cy="2042319"/>
          </a:xfrm>
          <a:prstGeom prst="roundRect">
            <a:avLst>
              <a:gd name="adj" fmla="val 16667"/>
            </a:avLst>
          </a:prstGeom>
          <a:noFill/>
          <a:ln w="1905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058" name="Picture 10" descr="C:\Users\trhoades\AppData\Local\Temp\SNAGHTML1c41e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306" y="501346"/>
            <a:ext cx="4940300" cy="273239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4821" name="Rectangle 5"/>
          <p:cNvSpPr>
            <a:spLocks noGrp="1" noChangeArrowheads="1"/>
          </p:cNvSpPr>
          <p:nvPr>
            <p:ph type="title"/>
          </p:nvPr>
        </p:nvSpPr>
        <p:spPr/>
        <p:txBody>
          <a:bodyPr/>
          <a:lstStyle/>
          <a:p>
            <a:r>
              <a:rPr lang="en-US"/>
              <a:t>Secondary views: card view</a:t>
            </a:r>
          </a:p>
        </p:txBody>
      </p:sp>
      <p:sp>
        <p:nvSpPr>
          <p:cNvPr id="34822" name="Rectangle 12"/>
          <p:cNvSpPr>
            <a:spLocks noGrp="1" noChangeArrowheads="1"/>
          </p:cNvSpPr>
          <p:nvPr>
            <p:ph idx="1"/>
          </p:nvPr>
        </p:nvSpPr>
        <p:spPr>
          <a:xfrm>
            <a:off x="6427788" y="395288"/>
            <a:ext cx="2630487" cy="1408112"/>
          </a:xfrm>
        </p:spPr>
        <p:txBody>
          <a:bodyPr/>
          <a:lstStyle/>
          <a:p>
            <a:pPr>
              <a:buFont typeface="Arial" charset="0"/>
              <a:buChar char="•"/>
            </a:pPr>
            <a:r>
              <a:rPr lang="en-US"/>
              <a:t>A card view is a collection of cards</a:t>
            </a:r>
          </a:p>
          <a:p>
            <a:pPr lvl="1"/>
            <a:r>
              <a:rPr lang="en-US"/>
              <a:t>Each card can contain a detail view, list view, card view, or </a:t>
            </a:r>
            <a:r>
              <a:rPr lang="en-US" err="1"/>
              <a:t>listdetail</a:t>
            </a:r>
            <a:r>
              <a:rPr lang="en-US"/>
              <a:t> view</a:t>
            </a:r>
          </a:p>
        </p:txBody>
      </p:sp>
      <p:sp>
        <p:nvSpPr>
          <p:cNvPr id="34824" name="Line 7"/>
          <p:cNvSpPr>
            <a:spLocks noChangeShapeType="1"/>
          </p:cNvSpPr>
          <p:nvPr/>
        </p:nvSpPr>
        <p:spPr bwMode="auto">
          <a:xfrm flipH="1">
            <a:off x="744538" y="2643188"/>
            <a:ext cx="1797050" cy="0"/>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05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9" y="3233738"/>
            <a:ext cx="7434944" cy="31729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4825" name="Line 8"/>
          <p:cNvSpPr>
            <a:spLocks noChangeShapeType="1"/>
          </p:cNvSpPr>
          <p:nvPr/>
        </p:nvSpPr>
        <p:spPr bwMode="auto">
          <a:xfrm>
            <a:off x="744538" y="2643188"/>
            <a:ext cx="0" cy="681037"/>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 name="AutoShape 5"/>
          <p:cNvSpPr>
            <a:spLocks noChangeArrowheads="1"/>
          </p:cNvSpPr>
          <p:nvPr/>
        </p:nvSpPr>
        <p:spPr bwMode="auto">
          <a:xfrm>
            <a:off x="406003" y="3828897"/>
            <a:ext cx="603647" cy="23971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2" name="Text Box 6"/>
          <p:cNvSpPr txBox="1">
            <a:spLocks noChangeArrowheads="1"/>
          </p:cNvSpPr>
          <p:nvPr/>
        </p:nvSpPr>
        <p:spPr bwMode="auto">
          <a:xfrm>
            <a:off x="3035641" y="4050354"/>
            <a:ext cx="10604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First card</a:t>
            </a:r>
          </a:p>
        </p:txBody>
      </p:sp>
      <p:sp>
        <p:nvSpPr>
          <p:cNvPr id="23" name="Line 9"/>
          <p:cNvSpPr>
            <a:spLocks noChangeShapeType="1"/>
          </p:cNvSpPr>
          <p:nvPr/>
        </p:nvSpPr>
        <p:spPr bwMode="auto">
          <a:xfrm flipH="1" flipV="1">
            <a:off x="1009649" y="4050354"/>
            <a:ext cx="2114549" cy="36933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97230582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|EOS~033|</a:t>
            </a:r>
            <a:endParaRPr lang="en-US" sz="100" err="1">
              <a:solidFill>
                <a:srgbClr val="FFFFFF"/>
              </a:solidFill>
              <a:latin typeface="Arial"/>
              <a:cs typeface="Calibri" pitchFamily="34" charset="0"/>
            </a:endParaRPr>
          </a:p>
        </p:txBody>
      </p:sp>
      <p:sp>
        <p:nvSpPr>
          <p:cNvPr id="34823" name="AutoShape 6"/>
          <p:cNvSpPr>
            <a:spLocks noChangeArrowheads="1"/>
          </p:cNvSpPr>
          <p:nvPr/>
        </p:nvSpPr>
        <p:spPr bwMode="auto">
          <a:xfrm>
            <a:off x="1319213" y="1119981"/>
            <a:ext cx="4928393" cy="2042319"/>
          </a:xfrm>
          <a:prstGeom prst="roundRect">
            <a:avLst>
              <a:gd name="adj" fmla="val 16667"/>
            </a:avLst>
          </a:prstGeom>
          <a:noFill/>
          <a:ln w="1905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058" name="Picture 10" descr="C:\Users\trhoades\AppData\Local\Temp\SNAGHTML1c41e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306" y="501346"/>
            <a:ext cx="4940300" cy="273239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4821" name="Rectangle 5"/>
          <p:cNvSpPr>
            <a:spLocks noGrp="1" noChangeArrowheads="1"/>
          </p:cNvSpPr>
          <p:nvPr>
            <p:ph type="title"/>
          </p:nvPr>
        </p:nvSpPr>
        <p:spPr/>
        <p:txBody>
          <a:bodyPr/>
          <a:lstStyle/>
          <a:p>
            <a:r>
              <a:rPr lang="en-US"/>
              <a:t>Secondary views: card view</a:t>
            </a:r>
          </a:p>
        </p:txBody>
      </p:sp>
      <p:sp>
        <p:nvSpPr>
          <p:cNvPr id="34822" name="Rectangle 12"/>
          <p:cNvSpPr>
            <a:spLocks noGrp="1" noChangeArrowheads="1"/>
          </p:cNvSpPr>
          <p:nvPr>
            <p:ph idx="1"/>
          </p:nvPr>
        </p:nvSpPr>
        <p:spPr>
          <a:xfrm>
            <a:off x="6427788" y="395288"/>
            <a:ext cx="2630487" cy="1408112"/>
          </a:xfrm>
        </p:spPr>
        <p:txBody>
          <a:bodyPr/>
          <a:lstStyle/>
          <a:p>
            <a:pPr>
              <a:buFont typeface="Arial" charset="0"/>
              <a:buChar char="•"/>
            </a:pPr>
            <a:r>
              <a:rPr lang="en-US"/>
              <a:t>Card view behaves as one screen</a:t>
            </a:r>
          </a:p>
          <a:p>
            <a:pPr lvl="1">
              <a:buFont typeface="Arial" charset="0"/>
              <a:buChar char="•"/>
            </a:pPr>
            <a:r>
              <a:rPr lang="en-US"/>
              <a:t>You may make edits in multiple cards and commit (update) the changes for all cards at once</a:t>
            </a:r>
          </a:p>
        </p:txBody>
      </p:sp>
      <p:sp>
        <p:nvSpPr>
          <p:cNvPr id="34824" name="Line 7"/>
          <p:cNvSpPr>
            <a:spLocks noChangeShapeType="1"/>
          </p:cNvSpPr>
          <p:nvPr/>
        </p:nvSpPr>
        <p:spPr bwMode="auto">
          <a:xfrm flipH="1">
            <a:off x="1785938" y="1490663"/>
            <a:ext cx="1797050" cy="0"/>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06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641" y="2141140"/>
            <a:ext cx="3048000" cy="43910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4825" name="Line 8"/>
          <p:cNvSpPr>
            <a:spLocks noChangeShapeType="1"/>
          </p:cNvSpPr>
          <p:nvPr/>
        </p:nvSpPr>
        <p:spPr bwMode="auto">
          <a:xfrm>
            <a:off x="1785938" y="1490663"/>
            <a:ext cx="0" cy="681037"/>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 name="AutoShape 5"/>
          <p:cNvSpPr>
            <a:spLocks noChangeArrowheads="1"/>
          </p:cNvSpPr>
          <p:nvPr/>
        </p:nvSpPr>
        <p:spPr bwMode="auto">
          <a:xfrm>
            <a:off x="2201664" y="2801143"/>
            <a:ext cx="1379736" cy="23971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 name="Text Box 6"/>
          <p:cNvSpPr txBox="1">
            <a:spLocks noChangeArrowheads="1"/>
          </p:cNvSpPr>
          <p:nvPr/>
        </p:nvSpPr>
        <p:spPr bwMode="auto">
          <a:xfrm>
            <a:off x="5061633" y="3380348"/>
            <a:ext cx="135538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Second card</a:t>
            </a:r>
          </a:p>
        </p:txBody>
      </p:sp>
      <p:sp>
        <p:nvSpPr>
          <p:cNvPr id="16" name="Line 9"/>
          <p:cNvSpPr>
            <a:spLocks noChangeShapeType="1"/>
          </p:cNvSpPr>
          <p:nvPr/>
        </p:nvSpPr>
        <p:spPr bwMode="auto">
          <a:xfrm flipH="1" flipV="1">
            <a:off x="3502365" y="3011016"/>
            <a:ext cx="1559267" cy="73866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 name="AutoShape 5"/>
          <p:cNvSpPr>
            <a:spLocks noChangeArrowheads="1"/>
          </p:cNvSpPr>
          <p:nvPr/>
        </p:nvSpPr>
        <p:spPr bwMode="auto">
          <a:xfrm>
            <a:off x="1367999" y="805767"/>
            <a:ext cx="535230" cy="23971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 name="Text Box 6"/>
          <p:cNvSpPr txBox="1">
            <a:spLocks noChangeArrowheads="1"/>
          </p:cNvSpPr>
          <p:nvPr/>
        </p:nvSpPr>
        <p:spPr bwMode="auto">
          <a:xfrm>
            <a:off x="156256" y="3516868"/>
            <a:ext cx="135538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FF0000"/>
                </a:solidFill>
              </a:rPr>
              <a:t>Updates all cards</a:t>
            </a:r>
          </a:p>
        </p:txBody>
      </p:sp>
      <p:sp>
        <p:nvSpPr>
          <p:cNvPr id="17" name="Line 9"/>
          <p:cNvSpPr>
            <a:spLocks noChangeShapeType="1"/>
          </p:cNvSpPr>
          <p:nvPr/>
        </p:nvSpPr>
        <p:spPr bwMode="auto">
          <a:xfrm flipV="1">
            <a:off x="914399" y="1024213"/>
            <a:ext cx="597241" cy="249390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17110690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|EOS~034|</a:t>
            </a:r>
            <a:endParaRPr lang="en-US" sz="100" err="1">
              <a:solidFill>
                <a:srgbClr val="FFFFFF"/>
              </a:solidFill>
              <a:latin typeface="Arial"/>
              <a:cs typeface="Calibri" pitchFamily="34" charset="0"/>
            </a:endParaRPr>
          </a:p>
        </p:txBody>
      </p:sp>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08" y="681813"/>
            <a:ext cx="7140991" cy="393939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5843" name="Rectangle 3"/>
          <p:cNvSpPr>
            <a:spLocks noGrp="1" noChangeArrowheads="1"/>
          </p:cNvSpPr>
          <p:nvPr>
            <p:ph type="title"/>
          </p:nvPr>
        </p:nvSpPr>
        <p:spPr/>
        <p:txBody>
          <a:bodyPr/>
          <a:lstStyle/>
          <a:p>
            <a:r>
              <a:rPr lang="en-US"/>
              <a:t>Secondary views: listdetail view</a:t>
            </a:r>
          </a:p>
        </p:txBody>
      </p:sp>
      <p:sp>
        <p:nvSpPr>
          <p:cNvPr id="35844" name="Rectangle 4"/>
          <p:cNvSpPr>
            <a:spLocks noGrp="1" noChangeArrowheads="1"/>
          </p:cNvSpPr>
          <p:nvPr>
            <p:ph idx="1"/>
          </p:nvPr>
        </p:nvSpPr>
        <p:spPr>
          <a:xfrm>
            <a:off x="519113" y="5027613"/>
            <a:ext cx="8318500" cy="1362075"/>
          </a:xfrm>
        </p:spPr>
        <p:txBody>
          <a:bodyPr/>
          <a:lstStyle/>
          <a:p>
            <a:pPr>
              <a:buFont typeface="Arial" charset="0"/>
              <a:buChar char="•"/>
            </a:pPr>
            <a:r>
              <a:rPr lang="en-US"/>
              <a:t>Contains a list on top with one object selected and "details" about that object on the bottom</a:t>
            </a:r>
          </a:p>
          <a:p>
            <a:pPr lvl="1"/>
            <a:r>
              <a:rPr lang="en-US"/>
              <a:t>The "details" could be a detail view, list view, card view, or embedded </a:t>
            </a:r>
            <a:r>
              <a:rPr lang="en-US" err="1"/>
              <a:t>listdetail</a:t>
            </a:r>
            <a:r>
              <a:rPr lang="en-US"/>
              <a:t> view</a:t>
            </a:r>
          </a:p>
        </p:txBody>
      </p:sp>
      <p:sp>
        <p:nvSpPr>
          <p:cNvPr id="35845" name="Text Box 5"/>
          <p:cNvSpPr txBox="1">
            <a:spLocks noChangeArrowheads="1"/>
          </p:cNvSpPr>
          <p:nvPr/>
        </p:nvSpPr>
        <p:spPr bwMode="auto">
          <a:xfrm>
            <a:off x="7494588" y="684213"/>
            <a:ext cx="152558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err="1">
                <a:solidFill>
                  <a:srgbClr val="FF0000"/>
                </a:solidFill>
              </a:rPr>
              <a:t>Listdetail</a:t>
            </a:r>
            <a:r>
              <a:rPr lang="en-US" sz="2400" b="1">
                <a:solidFill>
                  <a:srgbClr val="FF0000"/>
                </a:solidFill>
              </a:rPr>
              <a:t> view</a:t>
            </a:r>
          </a:p>
        </p:txBody>
      </p:sp>
      <p:sp>
        <p:nvSpPr>
          <p:cNvPr id="35846" name="Text Box 6"/>
          <p:cNvSpPr txBox="1">
            <a:spLocks noChangeArrowheads="1"/>
          </p:cNvSpPr>
          <p:nvPr/>
        </p:nvSpPr>
        <p:spPr bwMode="auto">
          <a:xfrm>
            <a:off x="7418388" y="3160713"/>
            <a:ext cx="1731962"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marL="176213" indent="-176213"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663300"/>
                </a:solidFill>
              </a:rPr>
              <a:t>"Details" of selected row on bottom</a:t>
            </a:r>
          </a:p>
        </p:txBody>
      </p:sp>
      <p:sp>
        <p:nvSpPr>
          <p:cNvPr id="35847" name="AutoShape 7"/>
          <p:cNvSpPr>
            <a:spLocks noChangeArrowheads="1"/>
          </p:cNvSpPr>
          <p:nvPr/>
        </p:nvSpPr>
        <p:spPr bwMode="auto">
          <a:xfrm>
            <a:off x="212208" y="684213"/>
            <a:ext cx="7140991" cy="3937000"/>
          </a:xfrm>
          <a:prstGeom prst="roundRect">
            <a:avLst>
              <a:gd name="adj" fmla="val 4398"/>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5848" name="AutoShape 8"/>
          <p:cNvSpPr>
            <a:spLocks noChangeArrowheads="1"/>
          </p:cNvSpPr>
          <p:nvPr/>
        </p:nvSpPr>
        <p:spPr bwMode="auto">
          <a:xfrm>
            <a:off x="252412" y="2933701"/>
            <a:ext cx="7015163" cy="1687512"/>
          </a:xfrm>
          <a:prstGeom prst="roundRect">
            <a:avLst>
              <a:gd name="adj" fmla="val 10259"/>
            </a:avLst>
          </a:prstGeom>
          <a:noFill/>
          <a:ln w="19050" algn="ctr">
            <a:solidFill>
              <a:srgbClr val="6633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5849" name="Line 9"/>
          <p:cNvSpPr>
            <a:spLocks noChangeShapeType="1"/>
          </p:cNvSpPr>
          <p:nvPr/>
        </p:nvSpPr>
        <p:spPr bwMode="auto">
          <a:xfrm>
            <a:off x="6613525" y="879475"/>
            <a:ext cx="88106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50" name="AutoShape 10"/>
          <p:cNvSpPr>
            <a:spLocks noChangeArrowheads="1"/>
          </p:cNvSpPr>
          <p:nvPr/>
        </p:nvSpPr>
        <p:spPr bwMode="auto">
          <a:xfrm>
            <a:off x="252412" y="1017588"/>
            <a:ext cx="7015163" cy="1916113"/>
          </a:xfrm>
          <a:prstGeom prst="roundRect">
            <a:avLst>
              <a:gd name="adj" fmla="val 10259"/>
            </a:avLst>
          </a:prstGeom>
          <a:noFill/>
          <a:ln w="19050" algn="ctr">
            <a:solidFill>
              <a:srgbClr val="6633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5851" name="Text Box 11"/>
          <p:cNvSpPr txBox="1">
            <a:spLocks noChangeArrowheads="1"/>
          </p:cNvSpPr>
          <p:nvPr/>
        </p:nvSpPr>
        <p:spPr bwMode="auto">
          <a:xfrm>
            <a:off x="7475538" y="1484313"/>
            <a:ext cx="1679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solidFill>
                  <a:srgbClr val="663300"/>
                </a:solidFill>
              </a:rPr>
              <a:t>List on top</a:t>
            </a:r>
          </a:p>
        </p:txBody>
      </p:sp>
      <p:sp>
        <p:nvSpPr>
          <p:cNvPr id="35852" name="Line 12"/>
          <p:cNvSpPr>
            <a:spLocks noChangeShapeType="1"/>
          </p:cNvSpPr>
          <p:nvPr/>
        </p:nvSpPr>
        <p:spPr bwMode="auto">
          <a:xfrm>
            <a:off x="6546850" y="1585913"/>
            <a:ext cx="928688" cy="0"/>
          </a:xfrm>
          <a:prstGeom prst="line">
            <a:avLst/>
          </a:prstGeom>
          <a:noFill/>
          <a:ln w="28575">
            <a:solidFill>
              <a:srgbClr val="6633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53" name="Line 13"/>
          <p:cNvSpPr>
            <a:spLocks noChangeShapeType="1"/>
          </p:cNvSpPr>
          <p:nvPr/>
        </p:nvSpPr>
        <p:spPr bwMode="auto">
          <a:xfrm>
            <a:off x="6640412" y="4449763"/>
            <a:ext cx="914400" cy="0"/>
          </a:xfrm>
          <a:prstGeom prst="line">
            <a:avLst/>
          </a:prstGeom>
          <a:noFill/>
          <a:ln w="28575">
            <a:solidFill>
              <a:srgbClr val="6633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54" name="Line 14"/>
          <p:cNvSpPr>
            <a:spLocks noChangeShapeType="1"/>
          </p:cNvSpPr>
          <p:nvPr/>
        </p:nvSpPr>
        <p:spPr bwMode="auto">
          <a:xfrm>
            <a:off x="1914525" y="2200275"/>
            <a:ext cx="0" cy="8286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55" name="Rectangle 15"/>
          <p:cNvSpPr>
            <a:spLocks noChangeArrowheads="1"/>
          </p:cNvSpPr>
          <p:nvPr/>
        </p:nvSpPr>
        <p:spPr bwMode="auto">
          <a:xfrm>
            <a:off x="252412" y="1809750"/>
            <a:ext cx="7100787" cy="390525"/>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99925132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|EOS~035|</a:t>
            </a:r>
            <a:endParaRPr lang="en-US" sz="100" err="1">
              <a:solidFill>
                <a:srgbClr val="FFFFFF"/>
              </a:solidFill>
              <a:latin typeface="Arial"/>
              <a:cs typeface="Calibri"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510506"/>
            <a:ext cx="7770813" cy="19907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0" name="Rectangle 2"/>
          <p:cNvSpPr>
            <a:spLocks noGrp="1" noChangeArrowheads="1"/>
          </p:cNvSpPr>
          <p:nvPr>
            <p:ph type="title"/>
          </p:nvPr>
        </p:nvSpPr>
        <p:spPr/>
        <p:txBody>
          <a:bodyPr/>
          <a:lstStyle/>
          <a:p>
            <a:r>
              <a:rPr lang="en-US"/>
              <a:t>The "QuickJump" field</a:t>
            </a:r>
          </a:p>
        </p:txBody>
      </p:sp>
      <p:sp>
        <p:nvSpPr>
          <p:cNvPr id="27653" name="AutoShape 5"/>
          <p:cNvSpPr>
            <a:spLocks noChangeArrowheads="1"/>
          </p:cNvSpPr>
          <p:nvPr/>
        </p:nvSpPr>
        <p:spPr bwMode="auto">
          <a:xfrm>
            <a:off x="5750719" y="1473200"/>
            <a:ext cx="1735137" cy="4191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655" name="Text Box 7"/>
          <p:cNvSpPr txBox="1">
            <a:spLocks noChangeArrowheads="1"/>
          </p:cNvSpPr>
          <p:nvPr/>
        </p:nvSpPr>
        <p:spPr bwMode="auto">
          <a:xfrm>
            <a:off x="2122190" y="588963"/>
            <a:ext cx="3517900" cy="1123950"/>
          </a:xfrm>
          <a:prstGeom prst="rect">
            <a:avLst/>
          </a:prstGeom>
          <a:solidFill>
            <a:schemeClr val="tx1"/>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FF0000"/>
                </a:solidFill>
              </a:rPr>
              <a:t>ALT+/, and then</a:t>
            </a:r>
            <a:br>
              <a:rPr lang="en-US" sz="2400" b="1">
                <a:solidFill>
                  <a:srgbClr val="FF0000"/>
                </a:solidFill>
              </a:rPr>
            </a:br>
            <a:r>
              <a:rPr lang="en-US" sz="2400" b="1">
                <a:solidFill>
                  <a:srgbClr val="FF0000"/>
                </a:solidFill>
              </a:rPr>
              <a:t>"Claim 235-53-365871"</a:t>
            </a:r>
            <a:br>
              <a:rPr lang="en-US" sz="2400" b="1">
                <a:solidFill>
                  <a:srgbClr val="FF0000"/>
                </a:solidFill>
              </a:rPr>
            </a:br>
            <a:r>
              <a:rPr lang="en-US" sz="2400" b="1">
                <a:solidFill>
                  <a:srgbClr val="FF0000"/>
                </a:solidFill>
              </a:rPr>
              <a:t>and then Enter</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518" y="3278188"/>
            <a:ext cx="6810375" cy="312205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4" name="Line 6"/>
          <p:cNvSpPr>
            <a:spLocks noChangeShapeType="1"/>
          </p:cNvSpPr>
          <p:nvPr/>
        </p:nvSpPr>
        <p:spPr bwMode="auto">
          <a:xfrm flipH="1">
            <a:off x="4457700" y="1892300"/>
            <a:ext cx="2593975" cy="22129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358" y="74428"/>
            <a:ext cx="2135859" cy="125863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 Box 6"/>
          <p:cNvSpPr txBox="1">
            <a:spLocks noChangeArrowheads="1"/>
          </p:cNvSpPr>
          <p:nvPr/>
        </p:nvSpPr>
        <p:spPr bwMode="auto">
          <a:xfrm>
            <a:off x="7662188" y="1347681"/>
            <a:ext cx="1481812" cy="1354217"/>
          </a:xfrm>
          <a:prstGeom prst="rect">
            <a:avLst/>
          </a:prstGeom>
          <a:solidFill>
            <a:schemeClr val="tx1"/>
          </a:solidFill>
          <a:ln w="28575" algn="ctr">
            <a:solidFill>
              <a:schemeClr val="bg1"/>
            </a:solidFill>
            <a:miter lim="800000"/>
            <a:headEnd/>
            <a:tailEnd/>
          </a:ln>
        </p:spPr>
        <p:txBody>
          <a:bodyPr wrap="square" lIns="0" tIns="0" rIns="0" bIns="0">
            <a:spAutoFit/>
          </a:bodyPr>
          <a:lstStyle>
            <a:defPPr>
              <a:defRPr lang="en-US"/>
            </a:defPPr>
            <a:lvl1pPr eaLnBrk="1" hangingPunct="1">
              <a:defRPr sz="2400" b="1">
                <a:solidFill>
                  <a:srgbClr val="FF0000"/>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sz="2200"/>
              <a:t>Help menu shows all ALT shortcuts</a:t>
            </a:r>
          </a:p>
        </p:txBody>
      </p:sp>
      <p:sp>
        <p:nvSpPr>
          <p:cNvPr id="10" name="Line 9"/>
          <p:cNvSpPr>
            <a:spLocks noChangeShapeType="1"/>
          </p:cNvSpPr>
          <p:nvPr/>
        </p:nvSpPr>
        <p:spPr bwMode="auto">
          <a:xfrm flipH="1" flipV="1">
            <a:off x="6935286" y="573949"/>
            <a:ext cx="1467807" cy="75911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 name="AutoShape 5"/>
          <p:cNvSpPr>
            <a:spLocks noChangeArrowheads="1"/>
          </p:cNvSpPr>
          <p:nvPr/>
        </p:nvSpPr>
        <p:spPr bwMode="auto">
          <a:xfrm>
            <a:off x="7785894" y="56412"/>
            <a:ext cx="217324" cy="29446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|EOS~036|</a:t>
            </a:r>
            <a:endParaRPr lang="en-US" sz="100" err="1">
              <a:solidFill>
                <a:srgbClr val="FFFFFF"/>
              </a:solidFill>
              <a:latin typeface="Arial"/>
              <a:cs typeface="Calibri"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593" y="1310111"/>
            <a:ext cx="2266950" cy="24669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612" y="1310112"/>
            <a:ext cx="1619250" cy="30575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522" y="1310112"/>
            <a:ext cx="1857375" cy="30099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Side bar modes</a:t>
            </a:r>
          </a:p>
        </p:txBody>
      </p:sp>
      <p:sp>
        <p:nvSpPr>
          <p:cNvPr id="3" name="Content Placeholder 2"/>
          <p:cNvSpPr>
            <a:spLocks noGrp="1"/>
          </p:cNvSpPr>
          <p:nvPr>
            <p:ph sz="half" idx="1"/>
          </p:nvPr>
        </p:nvSpPr>
        <p:spPr>
          <a:xfrm>
            <a:off x="519112" y="4577548"/>
            <a:ext cx="2651760" cy="2089951"/>
          </a:xfrm>
        </p:spPr>
        <p:txBody>
          <a:bodyPr/>
          <a:lstStyle/>
          <a:p>
            <a:r>
              <a:rPr lang="en-US"/>
              <a:t>Adjustable borders</a:t>
            </a:r>
          </a:p>
          <a:p>
            <a:r>
              <a:rPr lang="en-US"/>
              <a:t>Right and bottom scrollbars supported </a:t>
            </a:r>
          </a:p>
          <a:p>
            <a:pPr marL="0" indent="0">
              <a:buNone/>
            </a:pPr>
            <a:endParaRPr lang="en-US"/>
          </a:p>
        </p:txBody>
      </p:sp>
      <p:sp>
        <p:nvSpPr>
          <p:cNvPr id="22" name="Content Placeholder 21"/>
          <p:cNvSpPr>
            <a:spLocks noGrp="1"/>
          </p:cNvSpPr>
          <p:nvPr>
            <p:ph sz="half" idx="10"/>
          </p:nvPr>
        </p:nvSpPr>
        <p:spPr>
          <a:xfrm>
            <a:off x="3352800" y="4619297"/>
            <a:ext cx="2651760" cy="1857702"/>
          </a:xfrm>
        </p:spPr>
        <p:txBody>
          <a:bodyPr/>
          <a:lstStyle/>
          <a:p>
            <a:r>
              <a:rPr lang="en-US"/>
              <a:t>Panel collapses</a:t>
            </a:r>
          </a:p>
          <a:p>
            <a:r>
              <a:rPr lang="en-US"/>
              <a:t>Center moves left and creates screen real estate</a:t>
            </a:r>
          </a:p>
        </p:txBody>
      </p:sp>
      <p:sp>
        <p:nvSpPr>
          <p:cNvPr id="21" name="Content Placeholder 20"/>
          <p:cNvSpPr>
            <a:spLocks noGrp="1"/>
          </p:cNvSpPr>
          <p:nvPr>
            <p:ph sz="half" idx="2"/>
          </p:nvPr>
        </p:nvSpPr>
        <p:spPr>
          <a:xfrm>
            <a:off x="6062392" y="3878655"/>
            <a:ext cx="3005407" cy="3025385"/>
          </a:xfrm>
        </p:spPr>
        <p:txBody>
          <a:bodyPr/>
          <a:lstStyle/>
          <a:p>
            <a:r>
              <a:rPr lang="en-US"/>
              <a:t>Click collapsed panel to trigger</a:t>
            </a:r>
          </a:p>
          <a:p>
            <a:r>
              <a:rPr lang="en-US"/>
              <a:t>Panel floats over center</a:t>
            </a:r>
          </a:p>
          <a:p>
            <a:r>
              <a:rPr lang="en-US"/>
              <a:t>Click panel button to revert to Fixed mode</a:t>
            </a:r>
          </a:p>
        </p:txBody>
      </p:sp>
      <p:sp>
        <p:nvSpPr>
          <p:cNvPr id="6" name="Subtitle 5"/>
          <p:cNvSpPr>
            <a:spLocks noGrp="1"/>
          </p:cNvSpPr>
          <p:nvPr>
            <p:ph type="subTitle" idx="11"/>
          </p:nvPr>
        </p:nvSpPr>
        <p:spPr/>
        <p:txBody>
          <a:bodyPr/>
          <a:lstStyle/>
          <a:p>
            <a:r>
              <a:rPr lang="en-US"/>
              <a:t>Fixed mode</a:t>
            </a:r>
          </a:p>
        </p:txBody>
      </p:sp>
      <p:sp>
        <p:nvSpPr>
          <p:cNvPr id="7" name="Text Placeholder 6"/>
          <p:cNvSpPr>
            <a:spLocks noGrp="1"/>
          </p:cNvSpPr>
          <p:nvPr>
            <p:ph type="body" sz="quarter" idx="12"/>
          </p:nvPr>
        </p:nvSpPr>
        <p:spPr/>
        <p:txBody>
          <a:bodyPr/>
          <a:lstStyle/>
          <a:p>
            <a:r>
              <a:rPr lang="en-US"/>
              <a:t>Collapsed mode</a:t>
            </a:r>
          </a:p>
        </p:txBody>
      </p:sp>
      <p:sp>
        <p:nvSpPr>
          <p:cNvPr id="8" name="Text Placeholder 7"/>
          <p:cNvSpPr>
            <a:spLocks noGrp="1"/>
          </p:cNvSpPr>
          <p:nvPr>
            <p:ph type="body" sz="quarter" idx="13"/>
          </p:nvPr>
        </p:nvSpPr>
        <p:spPr/>
        <p:txBody>
          <a:bodyPr/>
          <a:lstStyle/>
          <a:p>
            <a:r>
              <a:rPr lang="en-US"/>
              <a:t>Floating mode</a:t>
            </a:r>
          </a:p>
        </p:txBody>
      </p:sp>
      <p:sp>
        <p:nvSpPr>
          <p:cNvPr id="4" name="Right Arrow 3"/>
          <p:cNvSpPr/>
          <p:nvPr/>
        </p:nvSpPr>
        <p:spPr bwMode="auto">
          <a:xfrm rot="10800000">
            <a:off x="3866669" y="3934188"/>
            <a:ext cx="705135" cy="433449"/>
          </a:xfrm>
          <a:prstGeom prst="rightArrow">
            <a:avLst/>
          </a:prstGeom>
          <a:solidFill>
            <a:srgbClr val="FF0000"/>
          </a:solid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Line 6"/>
          <p:cNvSpPr>
            <a:spLocks noChangeShapeType="1"/>
          </p:cNvSpPr>
          <p:nvPr/>
        </p:nvSpPr>
        <p:spPr bwMode="auto">
          <a:xfrm flipH="1">
            <a:off x="3755715" y="1310111"/>
            <a:ext cx="0" cy="3057525"/>
          </a:xfrm>
          <a:prstGeom prst="line">
            <a:avLst/>
          </a:prstGeom>
          <a:noFill/>
          <a:ln w="19050">
            <a:solidFill>
              <a:srgbClr val="FF0000"/>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 name="Right Arrow 15"/>
          <p:cNvSpPr/>
          <p:nvPr/>
        </p:nvSpPr>
        <p:spPr bwMode="auto">
          <a:xfrm>
            <a:off x="5596408" y="2723028"/>
            <a:ext cx="705135" cy="433449"/>
          </a:xfrm>
          <a:prstGeom prst="rightArrow">
            <a:avLst/>
          </a:prstGeom>
          <a:solidFill>
            <a:srgbClr val="FF0000"/>
          </a:solid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9" name="AutoShape 5"/>
          <p:cNvSpPr>
            <a:spLocks noChangeArrowheads="1"/>
          </p:cNvSpPr>
          <p:nvPr/>
        </p:nvSpPr>
        <p:spPr bwMode="auto">
          <a:xfrm>
            <a:off x="3755715" y="4031055"/>
            <a:ext cx="110953" cy="23971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48134586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|EOS~037|</a:t>
            </a:r>
            <a:endParaRPr lang="en-US" sz="100" err="1">
              <a:solidFill>
                <a:srgbClr val="FFFFFF"/>
              </a:solidFill>
              <a:latin typeface="Arial"/>
              <a:cs typeface="Calibri" pitchFamily="34" charset="0"/>
            </a:endParaRPr>
          </a:p>
        </p:txBody>
      </p:sp>
      <p:sp>
        <p:nvSpPr>
          <p:cNvPr id="16" name="TextBox 15"/>
          <p:cNvSpPr txBox="1"/>
          <p:nvPr/>
        </p:nvSpPr>
        <p:spPr>
          <a:xfrm>
            <a:off x="428625" y="912532"/>
            <a:ext cx="1752600" cy="346667"/>
          </a:xfrm>
          <a:prstGeom prst="rect">
            <a:avLst/>
          </a:prstGeom>
          <a:noFill/>
          <a:ln>
            <a:noFill/>
          </a:ln>
        </p:spPr>
        <p:txBody>
          <a:bodyPr wrap="square" rtlCol="0">
            <a:noAutofit/>
          </a:bodyPr>
          <a:lstStyle/>
          <a:p>
            <a:r>
              <a:rPr lang="en-US" sz="1600">
                <a:solidFill>
                  <a:schemeClr val="bg1"/>
                </a:solidFill>
                <a:latin typeface="Arial" pitchFamily="32" charset="0"/>
                <a:cs typeface="Arial" pitchFamily="32" charset="0"/>
              </a:rPr>
              <a:t>Tax Filing Status</a:t>
            </a:r>
          </a:p>
        </p:txBody>
      </p:sp>
      <p:sp>
        <p:nvSpPr>
          <p:cNvPr id="3" name="Title 2"/>
          <p:cNvSpPr>
            <a:spLocks noGrp="1"/>
          </p:cNvSpPr>
          <p:nvPr>
            <p:ph type="title"/>
          </p:nvPr>
        </p:nvSpPr>
        <p:spPr/>
        <p:txBody>
          <a:bodyPr/>
          <a:lstStyle/>
          <a:p>
            <a:r>
              <a:rPr lang="en-US"/>
              <a:t>Drop-down list behavior</a:t>
            </a:r>
          </a:p>
        </p:txBody>
      </p:sp>
      <p:sp>
        <p:nvSpPr>
          <p:cNvPr id="21" name="Content Placeholder 20"/>
          <p:cNvSpPr>
            <a:spLocks noGrp="1"/>
          </p:cNvSpPr>
          <p:nvPr>
            <p:ph idx="1"/>
          </p:nvPr>
        </p:nvSpPr>
        <p:spPr>
          <a:xfrm>
            <a:off x="519113" y="3429000"/>
            <a:ext cx="8318500" cy="2971800"/>
          </a:xfrm>
        </p:spPr>
        <p:txBody>
          <a:bodyPr/>
          <a:lstStyle/>
          <a:p>
            <a:r>
              <a:rPr lang="en-US"/>
              <a:t>When editing, the longest option value determines width of the drop-down values</a:t>
            </a:r>
          </a:p>
          <a:p>
            <a:r>
              <a:rPr lang="en-US"/>
              <a:t>Filters as you type</a:t>
            </a:r>
          </a:p>
          <a:p>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8228" y="912533"/>
            <a:ext cx="2228572" cy="346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8227" y="1259200"/>
            <a:ext cx="1993333" cy="59428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543" y="912533"/>
            <a:ext cx="2228572" cy="346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542" y="1226858"/>
            <a:ext cx="3342858" cy="178285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Arc 4"/>
          <p:cNvSpPr/>
          <p:nvPr/>
        </p:nvSpPr>
        <p:spPr bwMode="auto">
          <a:xfrm flipH="1">
            <a:off x="5867400" y="781050"/>
            <a:ext cx="990600" cy="1238065"/>
          </a:xfrm>
          <a:prstGeom prst="arc">
            <a:avLst>
              <a:gd name="adj1" fmla="val 13967793"/>
              <a:gd name="adj2" fmla="val 7804793"/>
            </a:avLst>
          </a:prstGeom>
          <a:noFill/>
          <a:ln w="28575" cap="flat" cmpd="sng" algn="ctr">
            <a:solidFill>
              <a:schemeClr val="accent1"/>
            </a:solidFill>
            <a:prstDash val="solid"/>
            <a:round/>
            <a:headEnd type="none" w="med" len="med"/>
            <a:tailEnd type="arrow" w="lg"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6" name="Rectangle 5"/>
          <p:cNvSpPr/>
          <p:nvPr/>
        </p:nvSpPr>
        <p:spPr>
          <a:xfrm>
            <a:off x="5867400" y="2247716"/>
            <a:ext cx="2819400" cy="923330"/>
          </a:xfrm>
          <a:prstGeom prst="rect">
            <a:avLst/>
          </a:prstGeom>
        </p:spPr>
        <p:txBody>
          <a:bodyPr wrap="square">
            <a:spAutoFit/>
          </a:bodyPr>
          <a:lstStyle/>
          <a:p>
            <a:pPr lvl="1"/>
            <a:r>
              <a:rPr lang="en-US" b="1">
                <a:solidFill>
                  <a:schemeClr val="accent1"/>
                </a:solidFill>
              </a:rPr>
              <a:t>As you type, the list filters to the matching pattern</a:t>
            </a:r>
          </a:p>
        </p:txBody>
      </p:sp>
    </p:spTree>
    <p:extLst>
      <p:ext uri="{BB962C8B-B14F-4D97-AF65-F5344CB8AC3E}">
        <p14:creationId xmlns:p14="http://schemas.microsoft.com/office/powerpoint/2010/main" val="322106222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|EOS~038|</a:t>
            </a:r>
            <a:endParaRPr lang="en-US" sz="100" err="1">
              <a:solidFill>
                <a:srgbClr val="FFFFFF"/>
              </a:solidFill>
              <a:latin typeface="Arial"/>
              <a:cs typeface="Calibri" pitchFamily="34" charset="0"/>
            </a:endParaRPr>
          </a:p>
        </p:txBody>
      </p:sp>
      <p:pic>
        <p:nvPicPr>
          <p:cNvPr id="1040" name="pic L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583" y="913912"/>
            <a:ext cx="8146286" cy="199885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User configurable lists</a:t>
            </a:r>
          </a:p>
        </p:txBody>
      </p:sp>
      <p:sp>
        <p:nvSpPr>
          <p:cNvPr id="3" name="text"/>
          <p:cNvSpPr>
            <a:spLocks noGrp="1"/>
          </p:cNvSpPr>
          <p:nvPr>
            <p:ph idx="1"/>
          </p:nvPr>
        </p:nvSpPr>
        <p:spPr>
          <a:xfrm>
            <a:off x="519113" y="3124200"/>
            <a:ext cx="8318500" cy="3276600"/>
          </a:xfrm>
        </p:spPr>
        <p:txBody>
          <a:bodyPr/>
          <a:lstStyle/>
          <a:p>
            <a:pPr marL="457200" indent="-457200">
              <a:buFont typeface="+mj-lt"/>
              <a:buAutoNum type="arabicPeriod"/>
            </a:pPr>
            <a:r>
              <a:rPr lang="en-US"/>
              <a:t>Ascending and descending sort</a:t>
            </a:r>
          </a:p>
          <a:p>
            <a:pPr marL="457200" indent="-457200">
              <a:buFont typeface="+mj-lt"/>
              <a:buAutoNum type="arabicPeriod"/>
            </a:pPr>
            <a:r>
              <a:rPr lang="en-US"/>
              <a:t>Group by this field</a:t>
            </a:r>
          </a:p>
          <a:p>
            <a:pPr marL="800100" lvl="1" indent="-457200"/>
            <a:r>
              <a:rPr lang="en-US"/>
              <a:t>By column data value</a:t>
            </a:r>
          </a:p>
          <a:p>
            <a:pPr marL="800100" lvl="1" indent="-457200"/>
            <a:r>
              <a:rPr lang="en-US"/>
              <a:t>Collapse  and expand</a:t>
            </a:r>
          </a:p>
          <a:p>
            <a:pPr marL="457200" indent="-457200">
              <a:buFont typeface="+mj-lt"/>
              <a:buAutoNum type="arabicPeriod"/>
            </a:pPr>
            <a:r>
              <a:rPr lang="en-US"/>
              <a:t>Re-arrange horizontally</a:t>
            </a:r>
          </a:p>
          <a:p>
            <a:pPr marL="457200" indent="-457200">
              <a:buFont typeface="+mj-lt"/>
              <a:buAutoNum type="arabicPeriod"/>
            </a:pPr>
            <a:r>
              <a:rPr lang="en-US"/>
              <a:t>Show and hide columns</a:t>
            </a:r>
          </a:p>
          <a:p>
            <a:pPr marL="457200" indent="-457200">
              <a:buFont typeface="+mj-lt"/>
              <a:buAutoNum type="arabicPeriod"/>
            </a:pPr>
            <a:r>
              <a:rPr lang="en-US"/>
              <a:t>Resize columns</a:t>
            </a:r>
          </a:p>
        </p:txBody>
      </p:sp>
      <p:pic>
        <p:nvPicPr>
          <p:cNvPr id="1037" name="z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5184" y="1207483"/>
            <a:ext cx="515428" cy="3142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5" name="Picture 21" descr="C:\Users\sluersen\AppData\Local\Temp\SNAGHTML8d2ec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1380" y="826723"/>
            <a:ext cx="113142" cy="553143"/>
          </a:xfrm>
          <a:prstGeom prst="rect">
            <a:avLst/>
          </a:prstGeom>
          <a:noFill/>
          <a:extLst>
            <a:ext uri="{909E8E84-426E-40DD-AFC4-6F175D3DCCD1}">
              <a14:hiddenFill xmlns:a14="http://schemas.microsoft.com/office/drawing/2010/main">
                <a:solidFill>
                  <a:srgbClr val="FFFFFF"/>
                </a:solidFill>
              </a14:hiddenFill>
            </a:ext>
          </a:extLst>
        </p:spPr>
      </p:pic>
      <p:sp>
        <p:nvSpPr>
          <p:cNvPr id="24" name="num1"/>
          <p:cNvSpPr/>
          <p:nvPr/>
        </p:nvSpPr>
        <p:spPr bwMode="auto">
          <a:xfrm>
            <a:off x="1693984" y="861648"/>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a:solidFill>
                  <a:schemeClr val="accent1"/>
                </a:solidFill>
              </a:rPr>
              <a:t>1</a:t>
            </a:r>
            <a:endParaRPr lang="en-US"/>
          </a:p>
        </p:txBody>
      </p:sp>
      <p:sp>
        <p:nvSpPr>
          <p:cNvPr id="27" name="num4"/>
          <p:cNvSpPr/>
          <p:nvPr/>
        </p:nvSpPr>
        <p:spPr bwMode="auto">
          <a:xfrm>
            <a:off x="1371600" y="2514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a:solidFill>
                  <a:schemeClr val="accent1"/>
                </a:solidFill>
              </a:rPr>
              <a:t>2</a:t>
            </a:r>
            <a:endParaRPr lang="en-US"/>
          </a:p>
        </p:txBody>
      </p:sp>
      <p:pic>
        <p:nvPicPr>
          <p:cNvPr id="1047" name="pic Men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8184" y="1285875"/>
            <a:ext cx="1910857" cy="143314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 Column Selec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1809460"/>
            <a:ext cx="1483614" cy="23637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num2"/>
          <p:cNvSpPr/>
          <p:nvPr/>
        </p:nvSpPr>
        <p:spPr bwMode="auto">
          <a:xfrm>
            <a:off x="4267200" y="1447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a:solidFill>
                  <a:schemeClr val="accent1"/>
                </a:solidFill>
              </a:rPr>
              <a:t>3</a:t>
            </a:r>
            <a:endParaRPr lang="en-US"/>
          </a:p>
        </p:txBody>
      </p:sp>
      <p:sp>
        <p:nvSpPr>
          <p:cNvPr id="26" name="num3"/>
          <p:cNvSpPr/>
          <p:nvPr/>
        </p:nvSpPr>
        <p:spPr bwMode="auto">
          <a:xfrm>
            <a:off x="8153400" y="35052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a:solidFill>
                  <a:schemeClr val="accent1"/>
                </a:solidFill>
              </a:rPr>
              <a:t>4</a:t>
            </a:r>
            <a:endParaRPr lang="en-US"/>
          </a:p>
        </p:txBody>
      </p:sp>
      <p:pic>
        <p:nvPicPr>
          <p:cNvPr id="6148" name="Picture 4" descr="C:\Users\sluersen\AppData\Local\Temp\SNAGHTML1835ff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53300" y="813901"/>
            <a:ext cx="502857" cy="238857"/>
          </a:xfrm>
          <a:prstGeom prst="rect">
            <a:avLst/>
          </a:prstGeom>
          <a:noFill/>
          <a:extLst>
            <a:ext uri="{909E8E84-426E-40DD-AFC4-6F175D3DCCD1}">
              <a14:hiddenFill xmlns:a14="http://schemas.microsoft.com/office/drawing/2010/main">
                <a:solidFill>
                  <a:srgbClr val="FFFFFF"/>
                </a:solidFill>
              </a14:hiddenFill>
            </a:ext>
          </a:extLst>
        </p:spPr>
      </p:pic>
      <p:sp>
        <p:nvSpPr>
          <p:cNvPr id="19" name="num3"/>
          <p:cNvSpPr/>
          <p:nvPr/>
        </p:nvSpPr>
        <p:spPr bwMode="auto">
          <a:xfrm>
            <a:off x="7796215" y="826723"/>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a:solidFill>
                  <a:schemeClr val="accent1"/>
                </a:solidFill>
              </a:rPr>
              <a:t>5</a:t>
            </a:r>
            <a:endParaRPr lang="en-US"/>
          </a:p>
        </p:txBody>
      </p:sp>
      <p:sp>
        <p:nvSpPr>
          <p:cNvPr id="20" name="Content Placeholder 9"/>
          <p:cNvSpPr txBox="1">
            <a:spLocks/>
          </p:cNvSpPr>
          <p:nvPr/>
        </p:nvSpPr>
        <p:spPr>
          <a:xfrm>
            <a:off x="4572000" y="5410200"/>
            <a:ext cx="4265613" cy="962025"/>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a:t>User-configuration persists in browser local storage</a:t>
            </a:r>
          </a:p>
        </p:txBody>
      </p:sp>
    </p:spTree>
    <p:extLst>
      <p:ext uri="{BB962C8B-B14F-4D97-AF65-F5344CB8AC3E}">
        <p14:creationId xmlns:p14="http://schemas.microsoft.com/office/powerpoint/2010/main" val="3667466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|EOS~039|</a:t>
            </a:r>
            <a:endParaRPr lang="en-US" sz="100" err="1">
              <a:solidFill>
                <a:srgbClr val="FFFFFF"/>
              </a:solidFill>
              <a:latin typeface="Arial"/>
              <a:cs typeface="Calibri" pitchFamily="34" charset="0"/>
            </a:endParaRPr>
          </a:p>
        </p:txBody>
      </p:sp>
      <p:pic>
        <p:nvPicPr>
          <p:cNvPr id="2075"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8220953" cy="18695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495300" y="135027"/>
            <a:ext cx="8318500" cy="742950"/>
          </a:xfrm>
        </p:spPr>
        <p:txBody>
          <a:bodyPr/>
          <a:lstStyle/>
          <a:p>
            <a:r>
              <a:rPr lang="en-US"/>
              <a:t>Editing in List Views </a:t>
            </a:r>
          </a:p>
        </p:txBody>
      </p:sp>
      <p:sp>
        <p:nvSpPr>
          <p:cNvPr id="3" name="Content Placeholder 2"/>
          <p:cNvSpPr>
            <a:spLocks noGrp="1"/>
          </p:cNvSpPr>
          <p:nvPr>
            <p:ph idx="1"/>
          </p:nvPr>
        </p:nvSpPr>
        <p:spPr>
          <a:xfrm>
            <a:off x="261937" y="3588822"/>
            <a:ext cx="5894313" cy="2295412"/>
          </a:xfrm>
        </p:spPr>
        <p:txBody>
          <a:bodyPr/>
          <a:lstStyle/>
          <a:p>
            <a:r>
              <a:rPr lang="en-US" sz="2200"/>
              <a:t>Editable cell indicator</a:t>
            </a:r>
          </a:p>
          <a:p>
            <a:pPr lvl="1"/>
            <a:r>
              <a:rPr lang="en-US"/>
              <a:t>Top left triangle: </a:t>
            </a:r>
          </a:p>
          <a:p>
            <a:r>
              <a:rPr lang="en-US" sz="2200"/>
              <a:t>Standard user interface controls in primary and secondary views support:</a:t>
            </a:r>
          </a:p>
          <a:p>
            <a:pPr lvl="1"/>
            <a:r>
              <a:rPr lang="en-US"/>
              <a:t>Watermark</a:t>
            </a:r>
          </a:p>
          <a:p>
            <a:pPr lvl="1"/>
            <a:r>
              <a:rPr lang="en-US"/>
              <a:t>Validation</a:t>
            </a:r>
          </a:p>
          <a:p>
            <a:pPr lvl="1"/>
            <a:r>
              <a:rPr lang="en-US"/>
              <a:t>Drop-down lists</a:t>
            </a:r>
          </a:p>
          <a:p>
            <a:pPr lvl="1"/>
            <a:r>
              <a:rPr lang="en-US"/>
              <a:t>Calendar</a:t>
            </a:r>
          </a:p>
        </p:txBody>
      </p:sp>
      <p:pic>
        <p:nvPicPr>
          <p:cNvPr id="2073" name="pic Cell ma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3835" y="2439749"/>
            <a:ext cx="1550590" cy="350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74" name="pic Calend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8256" y="2763920"/>
            <a:ext cx="2637144" cy="29590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76" name="pic Cell No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9550" y="2437256"/>
            <a:ext cx="1621905" cy="346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72" name="pic dropdow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9550" y="2759158"/>
            <a:ext cx="1436191" cy="12009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77" name="pic Cell Input Mas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9549" y="2436525"/>
            <a:ext cx="1572381" cy="346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9" name="pic Floating Mas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12242" y="2724889"/>
            <a:ext cx="829524" cy="3714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Isosceles Triangle 5"/>
          <p:cNvSpPr/>
          <p:nvPr/>
        </p:nvSpPr>
        <p:spPr bwMode="auto">
          <a:xfrm rot="5400000">
            <a:off x="2948417" y="4004584"/>
            <a:ext cx="390412" cy="358094"/>
          </a:xfrm>
          <a:prstGeom prst="triangle">
            <a:avLst>
              <a:gd name="adj" fmla="val 0"/>
            </a:avLst>
          </a:prstGeom>
          <a:solidFill>
            <a:schemeClr val="accent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AutoShape 5"/>
          <p:cNvSpPr>
            <a:spLocks noChangeArrowheads="1"/>
          </p:cNvSpPr>
          <p:nvPr/>
        </p:nvSpPr>
        <p:spPr bwMode="auto">
          <a:xfrm>
            <a:off x="2439550" y="2439749"/>
            <a:ext cx="867568" cy="28514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 name="Line 6"/>
          <p:cNvSpPr>
            <a:spLocks noChangeShapeType="1"/>
          </p:cNvSpPr>
          <p:nvPr/>
        </p:nvSpPr>
        <p:spPr bwMode="auto">
          <a:xfrm flipV="1">
            <a:off x="2307264" y="2724888"/>
            <a:ext cx="308345" cy="63474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 name="Text Box 5"/>
          <p:cNvSpPr txBox="1">
            <a:spLocks noChangeArrowheads="1"/>
          </p:cNvSpPr>
          <p:nvPr/>
        </p:nvSpPr>
        <p:spPr bwMode="auto">
          <a:xfrm>
            <a:off x="781677" y="3114864"/>
            <a:ext cx="15255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a:solidFill>
                  <a:srgbClr val="FF0000"/>
                </a:solidFill>
              </a:rPr>
              <a:t>Watermark</a:t>
            </a:r>
          </a:p>
        </p:txBody>
      </p:sp>
    </p:spTree>
    <p:extLst>
      <p:ext uri="{BB962C8B-B14F-4D97-AF65-F5344CB8AC3E}">
        <p14:creationId xmlns:p14="http://schemas.microsoft.com/office/powerpoint/2010/main" val="205687655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|EOS~004|</a:t>
            </a:r>
            <a:endParaRPr lang="en-US" sz="100" err="1">
              <a:solidFill>
                <a:srgbClr val="FFFFFF"/>
              </a:solidFill>
              <a:latin typeface="Arial"/>
              <a:cs typeface="Calibri" pitchFamily="34" charset="0"/>
            </a:endParaRPr>
          </a:p>
        </p:txBody>
      </p:sp>
      <p:sp>
        <p:nvSpPr>
          <p:cNvPr id="2" name="Title 1"/>
          <p:cNvSpPr>
            <a:spLocks noGrp="1"/>
          </p:cNvSpPr>
          <p:nvPr>
            <p:ph type="title"/>
          </p:nvPr>
        </p:nvSpPr>
        <p:spPr/>
        <p:txBody>
          <a:bodyPr/>
          <a:lstStyle/>
          <a:p>
            <a:r>
              <a:rPr lang="en-US"/>
              <a:t>Guidewire product landscape</a:t>
            </a:r>
          </a:p>
        </p:txBody>
      </p:sp>
      <p:sp>
        <p:nvSpPr>
          <p:cNvPr id="12" name="Content Placeholder 11"/>
          <p:cNvSpPr>
            <a:spLocks noGrp="1"/>
          </p:cNvSpPr>
          <p:nvPr>
            <p:ph idx="1"/>
          </p:nvPr>
        </p:nvSpPr>
        <p:spPr/>
        <p:txBody>
          <a:bodyPr/>
          <a:lstStyle/>
          <a:p>
            <a:r>
              <a:rPr lang="en-US"/>
              <a:t>Guidewire provides core systems used by carriers as operational systems of record</a:t>
            </a:r>
          </a:p>
        </p:txBody>
      </p:sp>
      <p:grpSp>
        <p:nvGrpSpPr>
          <p:cNvPr id="9" name="Group 8"/>
          <p:cNvGrpSpPr/>
          <p:nvPr/>
        </p:nvGrpSpPr>
        <p:grpSpPr>
          <a:xfrm>
            <a:off x="2362200" y="1971675"/>
            <a:ext cx="4371975" cy="4371975"/>
            <a:chOff x="2362200" y="1971675"/>
            <a:chExt cx="4371975" cy="4371975"/>
          </a:xfrm>
        </p:grpSpPr>
        <p:sp>
          <p:nvSpPr>
            <p:cNvPr id="3" name="Oval 2"/>
            <p:cNvSpPr/>
            <p:nvPr/>
          </p:nvSpPr>
          <p:spPr bwMode="auto">
            <a:xfrm>
              <a:off x="2362200" y="1971675"/>
              <a:ext cx="4371975" cy="4371975"/>
            </a:xfrm>
            <a:prstGeom prst="ellipse">
              <a:avLst/>
            </a:prstGeom>
            <a:noFill/>
            <a:ln w="28575" algn="ctr">
              <a:solidFill>
                <a:srgbClr val="04628C"/>
              </a:solidFill>
              <a:round/>
              <a:headEnd/>
              <a:tailEnd/>
            </a:ln>
          </p:spPr>
          <p:txBody>
            <a:bodyPr wrap="none" lIns="0" tIns="0" rIns="0" bIns="0" rtlCol="0" anchor="ctr">
              <a:prstTxWarp prst="textArchUp">
                <a:avLst/>
              </a:prstTxWarp>
              <a:noAutofit/>
              <a:scene3d>
                <a:camera prst="isometricRightUp"/>
                <a:lightRig rig="threePt" dir="t"/>
              </a:scene3d>
              <a:flatTx/>
            </a:bodyPr>
            <a:lstStyle/>
            <a:p>
              <a:pPr algn="ctr">
                <a:spcBef>
                  <a:spcPct val="50000"/>
                </a:spcBef>
                <a:spcAft>
                  <a:spcPct val="30000"/>
                </a:spcAft>
                <a:buClr>
                  <a:schemeClr val="tx1"/>
                </a:buClr>
              </a:pPr>
              <a:r>
                <a:rPr lang="en-US" sz="1800">
                  <a:latin typeface="Arial Black" pitchFamily="34" charset="0"/>
                </a:rPr>
                <a:t>Core Operations Support</a:t>
              </a:r>
            </a:p>
          </p:txBody>
        </p:sp>
        <p:sp>
          <p:nvSpPr>
            <p:cNvPr id="5" name="TextBox 4"/>
            <p:cNvSpPr txBox="1"/>
            <p:nvPr/>
          </p:nvSpPr>
          <p:spPr>
            <a:xfrm>
              <a:off x="2668333" y="3829050"/>
              <a:ext cx="3759708" cy="1733550"/>
            </a:xfrm>
            <a:prstGeom prst="rect">
              <a:avLst/>
            </a:prstGeom>
            <a:noFill/>
          </p:spPr>
          <p:txBody>
            <a:bodyPr wrap="none" rtlCol="0">
              <a:prstTxWarp prst="textArchDown">
                <a:avLst/>
              </a:prstTxWarp>
              <a:spAutoFit/>
            </a:bodyPr>
            <a:lstStyle/>
            <a:p>
              <a:r>
                <a:rPr lang="en-US" sz="1800">
                  <a:latin typeface="Arial Black" pitchFamily="34" charset="0"/>
                  <a:cs typeface="Calibri" pitchFamily="34" charset="0"/>
                </a:rPr>
                <a:t>Data Management </a:t>
              </a:r>
              <a:br>
                <a:rPr lang="en-US" sz="1800">
                  <a:latin typeface="Arial Black" pitchFamily="34" charset="0"/>
                  <a:cs typeface="Calibri" pitchFamily="34" charset="0"/>
                </a:rPr>
              </a:br>
              <a:r>
                <a:rPr lang="en-US" sz="1800">
                  <a:latin typeface="Arial Black" pitchFamily="34" charset="0"/>
                  <a:cs typeface="Calibri" pitchFamily="34" charset="0"/>
                </a:rPr>
                <a:t>and </a:t>
              </a:r>
              <a:br>
                <a:rPr lang="en-US" sz="1800">
                  <a:latin typeface="Arial Black" pitchFamily="34" charset="0"/>
                  <a:cs typeface="Calibri" pitchFamily="34" charset="0"/>
                </a:rPr>
              </a:br>
              <a:r>
                <a:rPr lang="en-US" sz="1800">
                  <a:latin typeface="Arial Black" pitchFamily="34" charset="0"/>
                  <a:cs typeface="Calibri" pitchFamily="34" charset="0"/>
                </a:rPr>
                <a:t>BI Products</a:t>
              </a:r>
            </a:p>
          </p:txBody>
        </p:sp>
        <p:sp>
          <p:nvSpPr>
            <p:cNvPr id="6" name="Rectangle 5"/>
            <p:cNvSpPr/>
            <p:nvPr/>
          </p:nvSpPr>
          <p:spPr>
            <a:xfrm>
              <a:off x="2571293" y="4003773"/>
              <a:ext cx="4001415" cy="400110"/>
            </a:xfrm>
            <a:prstGeom prst="rect">
              <a:avLst/>
            </a:prstGeom>
          </p:spPr>
          <p:txBody>
            <a:bodyPr wrap="none">
              <a:spAutoFit/>
            </a:bodyPr>
            <a:lstStyle/>
            <a:p>
              <a:r>
                <a:rPr lang="en-US" sz="2000" b="1">
                  <a:solidFill>
                    <a:srgbClr val="04628C"/>
                  </a:solidFill>
                  <a:latin typeface="Arial" pitchFamily="34" charset="0"/>
                  <a:cs typeface="Arial" pitchFamily="34" charset="0"/>
                </a:rPr>
                <a:t>Operational Systems of Record</a:t>
              </a:r>
            </a:p>
          </p:txBody>
        </p:sp>
      </p:grpSp>
      <p:grpSp>
        <p:nvGrpSpPr>
          <p:cNvPr id="13" name="Group 12"/>
          <p:cNvGrpSpPr/>
          <p:nvPr/>
        </p:nvGrpSpPr>
        <p:grpSpPr>
          <a:xfrm>
            <a:off x="694213" y="2786062"/>
            <a:ext cx="1667987" cy="2743200"/>
            <a:chOff x="737302" y="2903537"/>
            <a:chExt cx="1667987" cy="2743200"/>
          </a:xfrm>
        </p:grpSpPr>
        <p:sp>
          <p:nvSpPr>
            <p:cNvPr id="7" name="Freeform 6"/>
            <p:cNvSpPr>
              <a:spLocks/>
            </p:cNvSpPr>
            <p:nvPr/>
          </p:nvSpPr>
          <p:spPr bwMode="auto">
            <a:xfrm>
              <a:off x="737302" y="2903537"/>
              <a:ext cx="1667987" cy="2743200"/>
            </a:xfrm>
            <a:custGeom>
              <a:avLst/>
              <a:gdLst>
                <a:gd name="T0" fmla="*/ 466 w 506"/>
                <a:gd name="T1" fmla="*/ 379 h 759"/>
                <a:gd name="T2" fmla="*/ 506 w 506"/>
                <a:gd name="T3" fmla="*/ 187 h 759"/>
                <a:gd name="T4" fmla="*/ 80 w 506"/>
                <a:gd name="T5" fmla="*/ 0 h 759"/>
                <a:gd name="T6" fmla="*/ 0 w 506"/>
                <a:gd name="T7" fmla="*/ 379 h 759"/>
                <a:gd name="T8" fmla="*/ 80 w 506"/>
                <a:gd name="T9" fmla="*/ 759 h 759"/>
                <a:gd name="T10" fmla="*/ 506 w 506"/>
                <a:gd name="T11" fmla="*/ 571 h 759"/>
                <a:gd name="T12" fmla="*/ 466 w 506"/>
                <a:gd name="T13" fmla="*/ 379 h 759"/>
              </a:gdLst>
              <a:ahLst/>
              <a:cxnLst>
                <a:cxn ang="0">
                  <a:pos x="T0" y="T1"/>
                </a:cxn>
                <a:cxn ang="0">
                  <a:pos x="T2" y="T3"/>
                </a:cxn>
                <a:cxn ang="0">
                  <a:pos x="T4" y="T5"/>
                </a:cxn>
                <a:cxn ang="0">
                  <a:pos x="T6" y="T7"/>
                </a:cxn>
                <a:cxn ang="0">
                  <a:pos x="T8" y="T9"/>
                </a:cxn>
                <a:cxn ang="0">
                  <a:pos x="T10" y="T11"/>
                </a:cxn>
                <a:cxn ang="0">
                  <a:pos x="T12" y="T13"/>
                </a:cxn>
              </a:cxnLst>
              <a:rect l="0" t="0" r="r" b="b"/>
              <a:pathLst>
                <a:path w="506" h="759">
                  <a:moveTo>
                    <a:pt x="466" y="379"/>
                  </a:moveTo>
                  <a:cubicBezTo>
                    <a:pt x="466" y="311"/>
                    <a:pt x="480" y="246"/>
                    <a:pt x="506" y="187"/>
                  </a:cubicBezTo>
                  <a:cubicBezTo>
                    <a:pt x="80" y="0"/>
                    <a:pt x="80" y="0"/>
                    <a:pt x="80" y="0"/>
                  </a:cubicBezTo>
                  <a:cubicBezTo>
                    <a:pt x="29" y="116"/>
                    <a:pt x="0" y="244"/>
                    <a:pt x="0" y="379"/>
                  </a:cubicBezTo>
                  <a:cubicBezTo>
                    <a:pt x="0" y="514"/>
                    <a:pt x="29" y="642"/>
                    <a:pt x="80" y="759"/>
                  </a:cubicBezTo>
                  <a:cubicBezTo>
                    <a:pt x="506" y="571"/>
                    <a:pt x="506" y="571"/>
                    <a:pt x="506" y="571"/>
                  </a:cubicBezTo>
                  <a:cubicBezTo>
                    <a:pt x="480" y="512"/>
                    <a:pt x="466" y="447"/>
                    <a:pt x="466" y="379"/>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931386" y="3967361"/>
              <a:ext cx="1146468" cy="563231"/>
            </a:xfrm>
            <a:prstGeom prst="rect">
              <a:avLst/>
            </a:prstGeom>
          </p:spPr>
          <p:txBody>
            <a:bodyPr wrap="none">
              <a:spAutoFit/>
            </a:bodyPr>
            <a:lstStyle/>
            <a:p>
              <a:pPr>
                <a:lnSpc>
                  <a:spcPct val="85000"/>
                </a:lnSpc>
              </a:pPr>
              <a:r>
                <a:rPr lang="en-US" sz="1800" b="1" spc="50">
                  <a:ln w="13500">
                    <a:solidFill>
                      <a:schemeClr val="accent1">
                        <a:shade val="2500"/>
                        <a:alpha val="6500"/>
                      </a:schemeClr>
                    </a:solidFill>
                    <a:prstDash val="solid"/>
                  </a:ln>
                  <a:solidFill>
                    <a:srgbClr val="04628C">
                      <a:alpha val="95000"/>
                    </a:srgbClr>
                  </a:solidFill>
                  <a:effectLst>
                    <a:innerShdw blurRad="50900" dist="38500" dir="13500000">
                      <a:srgbClr val="000000">
                        <a:alpha val="60000"/>
                      </a:srgbClr>
                    </a:innerShdw>
                  </a:effectLst>
                  <a:latin typeface="+mj-lt"/>
                </a:rPr>
                <a:t>External</a:t>
              </a:r>
              <a:br>
                <a:rPr lang="en-US" sz="1800" b="1" spc="50">
                  <a:ln w="13500">
                    <a:solidFill>
                      <a:schemeClr val="accent1">
                        <a:shade val="2500"/>
                        <a:alpha val="6500"/>
                      </a:schemeClr>
                    </a:solidFill>
                    <a:prstDash val="solid"/>
                  </a:ln>
                  <a:solidFill>
                    <a:srgbClr val="04628C">
                      <a:alpha val="95000"/>
                    </a:srgbClr>
                  </a:solidFill>
                  <a:effectLst>
                    <a:innerShdw blurRad="50900" dist="38500" dir="13500000">
                      <a:srgbClr val="000000">
                        <a:alpha val="60000"/>
                      </a:srgbClr>
                    </a:innerShdw>
                  </a:effectLst>
                  <a:latin typeface="+mj-lt"/>
                </a:rPr>
              </a:br>
              <a:r>
                <a:rPr lang="en-US" sz="1800" b="1" spc="50">
                  <a:ln w="13500">
                    <a:solidFill>
                      <a:schemeClr val="accent1">
                        <a:shade val="2500"/>
                        <a:alpha val="6500"/>
                      </a:schemeClr>
                    </a:solidFill>
                    <a:prstDash val="solid"/>
                  </a:ln>
                  <a:solidFill>
                    <a:srgbClr val="04628C">
                      <a:alpha val="95000"/>
                    </a:srgbClr>
                  </a:solidFill>
                  <a:effectLst>
                    <a:innerShdw blurRad="50900" dist="38500" dir="13500000">
                      <a:srgbClr val="000000">
                        <a:alpha val="60000"/>
                      </a:srgbClr>
                    </a:innerShdw>
                  </a:effectLst>
                  <a:latin typeface="+mj-lt"/>
                </a:rPr>
                <a:t>Access</a:t>
              </a:r>
            </a:p>
          </p:txBody>
        </p:sp>
      </p:grpSp>
      <p:grpSp>
        <p:nvGrpSpPr>
          <p:cNvPr id="14" name="Group 13"/>
          <p:cNvGrpSpPr/>
          <p:nvPr/>
        </p:nvGrpSpPr>
        <p:grpSpPr>
          <a:xfrm>
            <a:off x="6738378" y="2786062"/>
            <a:ext cx="1667987" cy="2743200"/>
            <a:chOff x="6766953" y="2903537"/>
            <a:chExt cx="1667987" cy="2743200"/>
          </a:xfrm>
        </p:grpSpPr>
        <p:sp>
          <p:nvSpPr>
            <p:cNvPr id="8" name="Freeform 6"/>
            <p:cNvSpPr>
              <a:spLocks/>
            </p:cNvSpPr>
            <p:nvPr/>
          </p:nvSpPr>
          <p:spPr bwMode="auto">
            <a:xfrm flipH="1">
              <a:off x="6766953" y="2903537"/>
              <a:ext cx="1667987" cy="2743200"/>
            </a:xfrm>
            <a:custGeom>
              <a:avLst/>
              <a:gdLst>
                <a:gd name="T0" fmla="*/ 466 w 506"/>
                <a:gd name="T1" fmla="*/ 379 h 759"/>
                <a:gd name="T2" fmla="*/ 506 w 506"/>
                <a:gd name="T3" fmla="*/ 187 h 759"/>
                <a:gd name="T4" fmla="*/ 80 w 506"/>
                <a:gd name="T5" fmla="*/ 0 h 759"/>
                <a:gd name="T6" fmla="*/ 0 w 506"/>
                <a:gd name="T7" fmla="*/ 379 h 759"/>
                <a:gd name="T8" fmla="*/ 80 w 506"/>
                <a:gd name="T9" fmla="*/ 759 h 759"/>
                <a:gd name="T10" fmla="*/ 506 w 506"/>
                <a:gd name="T11" fmla="*/ 571 h 759"/>
                <a:gd name="T12" fmla="*/ 466 w 506"/>
                <a:gd name="T13" fmla="*/ 379 h 759"/>
              </a:gdLst>
              <a:ahLst/>
              <a:cxnLst>
                <a:cxn ang="0">
                  <a:pos x="T0" y="T1"/>
                </a:cxn>
                <a:cxn ang="0">
                  <a:pos x="T2" y="T3"/>
                </a:cxn>
                <a:cxn ang="0">
                  <a:pos x="T4" y="T5"/>
                </a:cxn>
                <a:cxn ang="0">
                  <a:pos x="T6" y="T7"/>
                </a:cxn>
                <a:cxn ang="0">
                  <a:pos x="T8" y="T9"/>
                </a:cxn>
                <a:cxn ang="0">
                  <a:pos x="T10" y="T11"/>
                </a:cxn>
                <a:cxn ang="0">
                  <a:pos x="T12" y="T13"/>
                </a:cxn>
              </a:cxnLst>
              <a:rect l="0" t="0" r="r" b="b"/>
              <a:pathLst>
                <a:path w="506" h="759">
                  <a:moveTo>
                    <a:pt x="466" y="379"/>
                  </a:moveTo>
                  <a:cubicBezTo>
                    <a:pt x="466" y="311"/>
                    <a:pt x="480" y="246"/>
                    <a:pt x="506" y="187"/>
                  </a:cubicBezTo>
                  <a:cubicBezTo>
                    <a:pt x="80" y="0"/>
                    <a:pt x="80" y="0"/>
                    <a:pt x="80" y="0"/>
                  </a:cubicBezTo>
                  <a:cubicBezTo>
                    <a:pt x="29" y="116"/>
                    <a:pt x="0" y="244"/>
                    <a:pt x="0" y="379"/>
                  </a:cubicBezTo>
                  <a:cubicBezTo>
                    <a:pt x="0" y="514"/>
                    <a:pt x="29" y="642"/>
                    <a:pt x="80" y="759"/>
                  </a:cubicBezTo>
                  <a:cubicBezTo>
                    <a:pt x="506" y="571"/>
                    <a:pt x="506" y="571"/>
                    <a:pt x="506" y="571"/>
                  </a:cubicBezTo>
                  <a:cubicBezTo>
                    <a:pt x="480" y="512"/>
                    <a:pt x="466" y="447"/>
                    <a:pt x="466" y="379"/>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6890403" y="3967361"/>
              <a:ext cx="1531188" cy="563231"/>
            </a:xfrm>
            <a:prstGeom prst="rect">
              <a:avLst/>
            </a:prstGeom>
          </p:spPr>
          <p:txBody>
            <a:bodyPr wrap="none">
              <a:spAutoFit/>
            </a:bodyPr>
            <a:lstStyle/>
            <a:p>
              <a:pPr>
                <a:lnSpc>
                  <a:spcPct val="85000"/>
                </a:lnSpc>
              </a:pPr>
              <a:r>
                <a:rPr lang="en-US" sz="1800" b="1" spc="50">
                  <a:ln w="13500">
                    <a:solidFill>
                      <a:schemeClr val="accent1">
                        <a:shade val="2500"/>
                        <a:alpha val="6500"/>
                      </a:schemeClr>
                    </a:solidFill>
                    <a:prstDash val="solid"/>
                  </a:ln>
                  <a:solidFill>
                    <a:srgbClr val="04628C">
                      <a:alpha val="95000"/>
                    </a:srgbClr>
                  </a:solidFill>
                  <a:effectLst>
                    <a:innerShdw blurRad="50900" dist="38500" dir="13500000">
                      <a:srgbClr val="000000">
                        <a:alpha val="60000"/>
                      </a:srgbClr>
                    </a:innerShdw>
                  </a:effectLst>
                  <a:latin typeface="+mj-lt"/>
                </a:rPr>
                <a:t>Monitoring</a:t>
              </a:r>
              <a:br>
                <a:rPr lang="en-US" sz="1800" b="1" spc="50">
                  <a:ln w="13500">
                    <a:solidFill>
                      <a:schemeClr val="accent1">
                        <a:shade val="2500"/>
                        <a:alpha val="6500"/>
                      </a:schemeClr>
                    </a:solidFill>
                    <a:prstDash val="solid"/>
                  </a:ln>
                  <a:solidFill>
                    <a:srgbClr val="04628C">
                      <a:alpha val="95000"/>
                    </a:srgbClr>
                  </a:solidFill>
                  <a:effectLst>
                    <a:innerShdw blurRad="50900" dist="38500" dir="13500000">
                      <a:srgbClr val="000000">
                        <a:alpha val="60000"/>
                      </a:srgbClr>
                    </a:innerShdw>
                  </a:effectLst>
                  <a:latin typeface="+mj-lt"/>
                </a:rPr>
              </a:br>
              <a:r>
                <a:rPr lang="en-US" sz="1800" b="1" spc="50">
                  <a:ln w="13500">
                    <a:solidFill>
                      <a:schemeClr val="accent1">
                        <a:shade val="2500"/>
                        <a:alpha val="6500"/>
                      </a:schemeClr>
                    </a:solidFill>
                    <a:prstDash val="solid"/>
                  </a:ln>
                  <a:solidFill>
                    <a:srgbClr val="04628C">
                      <a:alpha val="95000"/>
                    </a:srgbClr>
                  </a:solidFill>
                  <a:effectLst>
                    <a:innerShdw blurRad="50900" dist="38500" dir="13500000">
                      <a:srgbClr val="000000">
                        <a:alpha val="60000"/>
                      </a:srgbClr>
                    </a:innerShdw>
                  </a:effectLst>
                  <a:latin typeface="+mj-lt"/>
                </a:rPr>
                <a:t>&amp; Guidance</a:t>
              </a:r>
            </a:p>
          </p:txBody>
        </p:sp>
      </p:grpSp>
    </p:spTree>
    <p:extLst>
      <p:ext uri="{BB962C8B-B14F-4D97-AF65-F5344CB8AC3E}">
        <p14:creationId xmlns:p14="http://schemas.microsoft.com/office/powerpoint/2010/main" val="207159592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|EOS~040|</a:t>
            </a:r>
            <a:endParaRPr lang="en-US" sz="100" err="1">
              <a:solidFill>
                <a:srgbClr val="FFFFFF"/>
              </a:solidFill>
              <a:latin typeface="Arial"/>
              <a:cs typeface="Calibri" pitchFamily="34" charset="0"/>
            </a:endParaRPr>
          </a:p>
        </p:txBody>
      </p:sp>
      <p:sp>
        <p:nvSpPr>
          <p:cNvPr id="2" name="Title 1"/>
          <p:cNvSpPr>
            <a:spLocks noGrp="1"/>
          </p:cNvSpPr>
          <p:nvPr>
            <p:ph type="title"/>
          </p:nvPr>
        </p:nvSpPr>
        <p:spPr/>
        <p:txBody>
          <a:bodyPr/>
          <a:lstStyle/>
          <a:p>
            <a:r>
              <a:rPr lang="en-US"/>
              <a:t>Clear layout preference</a:t>
            </a:r>
          </a:p>
        </p:txBody>
      </p:sp>
      <p:sp>
        <p:nvSpPr>
          <p:cNvPr id="3" name="Content Placeholder 2"/>
          <p:cNvSpPr>
            <a:spLocks noGrp="1"/>
          </p:cNvSpPr>
          <p:nvPr>
            <p:ph sz="half" idx="1"/>
          </p:nvPr>
        </p:nvSpPr>
        <p:spPr/>
        <p:txBody>
          <a:bodyPr/>
          <a:lstStyle/>
          <a:p>
            <a:r>
              <a:rPr lang="en-US"/>
              <a:t>User configuration stored in browser Local Data store</a:t>
            </a:r>
          </a:p>
          <a:p>
            <a:r>
              <a:rPr lang="en-US"/>
              <a:t>Reset layout default with </a:t>
            </a:r>
            <a:r>
              <a:rPr lang="en-US" b="1"/>
              <a:t>Settings </a:t>
            </a:r>
            <a:r>
              <a:rPr lang="en-US" b="1">
                <a:sym typeface="Wingdings" pitchFamily="2" charset="2"/>
              </a:rPr>
              <a:t></a:t>
            </a:r>
            <a:br>
              <a:rPr lang="en-US" b="1">
                <a:sym typeface="Wingdings" pitchFamily="2" charset="2"/>
              </a:rPr>
            </a:br>
            <a:r>
              <a:rPr lang="en-US" b="1">
                <a:sym typeface="Wingdings" pitchFamily="2" charset="2"/>
              </a:rPr>
              <a:t>Clear Layout Preference</a:t>
            </a:r>
          </a:p>
          <a:p>
            <a:endParaRPr lang="en-US"/>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81400"/>
            <a:ext cx="3086100" cy="2057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1016" y="4724400"/>
            <a:ext cx="7527641" cy="169902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6248400" y="4381500"/>
            <a:ext cx="2431428" cy="3810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Default configuration</a:t>
            </a:r>
          </a:p>
        </p:txBody>
      </p:sp>
      <p:sp>
        <p:nvSpPr>
          <p:cNvPr id="10" name="Rounded Rectangle 9"/>
          <p:cNvSpPr/>
          <p:nvPr/>
        </p:nvSpPr>
        <p:spPr bwMode="auto">
          <a:xfrm>
            <a:off x="2076450" y="3240289"/>
            <a:ext cx="2057400" cy="3810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User configuration</a:t>
            </a: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1889" y="604838"/>
            <a:ext cx="3466768" cy="263545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8910308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|EOS~041|</a:t>
            </a:r>
            <a:endParaRPr lang="en-US" sz="100" err="1">
              <a:solidFill>
                <a:srgbClr val="FFFFFF"/>
              </a:solidFill>
              <a:latin typeface="Arial"/>
              <a:cs typeface="Calibri" pitchFamily="34" charset="0"/>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5712" y="892277"/>
            <a:ext cx="2758288" cy="263673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887" y="2255974"/>
            <a:ext cx="7561263" cy="42672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2770" name="Rectangle 2"/>
          <p:cNvSpPr>
            <a:spLocks noGrp="1" noChangeArrowheads="1"/>
          </p:cNvSpPr>
          <p:nvPr>
            <p:ph type="title"/>
          </p:nvPr>
        </p:nvSpPr>
        <p:spPr/>
        <p:txBody>
          <a:bodyPr/>
          <a:lstStyle/>
          <a:p>
            <a:r>
              <a:rPr lang="en-US"/>
              <a:t>Localization: Language Packs</a:t>
            </a:r>
          </a:p>
        </p:txBody>
      </p:sp>
      <p:sp>
        <p:nvSpPr>
          <p:cNvPr id="32771" name="Rectangle 3"/>
          <p:cNvSpPr>
            <a:spLocks noGrp="1" noChangeArrowheads="1"/>
          </p:cNvSpPr>
          <p:nvPr>
            <p:ph idx="1"/>
          </p:nvPr>
        </p:nvSpPr>
        <p:spPr>
          <a:xfrm>
            <a:off x="317093" y="558800"/>
            <a:ext cx="8318500" cy="5486400"/>
          </a:xfrm>
        </p:spPr>
        <p:txBody>
          <a:bodyPr/>
          <a:lstStyle/>
          <a:p>
            <a:pPr>
              <a:buFont typeface="Arial" charset="0"/>
              <a:buChar char="•"/>
            </a:pPr>
            <a:r>
              <a:rPr lang="en-US" sz="2000"/>
              <a:t>A locale can define how elements of the UI are presented, including:</a:t>
            </a:r>
          </a:p>
          <a:p>
            <a:pPr lvl="1"/>
            <a:r>
              <a:rPr lang="en-US" sz="2000"/>
              <a:t>Global Currencies</a:t>
            </a:r>
          </a:p>
          <a:p>
            <a:pPr lvl="1"/>
            <a:r>
              <a:rPr lang="en-US" sz="2000"/>
              <a:t>Date/time formats</a:t>
            </a:r>
          </a:p>
          <a:p>
            <a:pPr lvl="1"/>
            <a:r>
              <a:rPr lang="en-US" sz="2000"/>
              <a:t>Text labels</a:t>
            </a:r>
          </a:p>
        </p:txBody>
      </p:sp>
      <p:sp>
        <p:nvSpPr>
          <p:cNvPr id="32773" name="Line 5"/>
          <p:cNvSpPr>
            <a:spLocks noChangeShapeType="1"/>
          </p:cNvSpPr>
          <p:nvPr/>
        </p:nvSpPr>
        <p:spPr bwMode="auto">
          <a:xfrm>
            <a:off x="1743519" y="2060059"/>
            <a:ext cx="527050" cy="5397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4" name="Line 6"/>
          <p:cNvSpPr>
            <a:spLocks noChangeShapeType="1"/>
          </p:cNvSpPr>
          <p:nvPr/>
        </p:nvSpPr>
        <p:spPr bwMode="auto">
          <a:xfrm>
            <a:off x="1743519" y="2060059"/>
            <a:ext cx="393700" cy="138906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5" name="Line 7"/>
          <p:cNvSpPr>
            <a:spLocks noChangeShapeType="1"/>
          </p:cNvSpPr>
          <p:nvPr/>
        </p:nvSpPr>
        <p:spPr bwMode="auto">
          <a:xfrm flipH="1">
            <a:off x="728109" y="2060059"/>
            <a:ext cx="989013" cy="14573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6" name="Line 8"/>
          <p:cNvSpPr>
            <a:spLocks noChangeShapeType="1"/>
          </p:cNvSpPr>
          <p:nvPr/>
        </p:nvSpPr>
        <p:spPr bwMode="auto">
          <a:xfrm>
            <a:off x="2957626" y="1139868"/>
            <a:ext cx="4777524" cy="107077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2777" name="Line 9"/>
          <p:cNvSpPr>
            <a:spLocks noChangeShapeType="1"/>
          </p:cNvSpPr>
          <p:nvPr/>
        </p:nvSpPr>
        <p:spPr bwMode="auto">
          <a:xfrm>
            <a:off x="2914504" y="1517650"/>
            <a:ext cx="658037" cy="347965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4393" y="4175808"/>
            <a:ext cx="3301853" cy="201156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4" name="Line 9"/>
          <p:cNvSpPr>
            <a:spLocks noChangeShapeType="1"/>
          </p:cNvSpPr>
          <p:nvPr/>
        </p:nvSpPr>
        <p:spPr bwMode="auto">
          <a:xfrm>
            <a:off x="2957626" y="1517649"/>
            <a:ext cx="4070496" cy="366394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 name="AutoShape 5"/>
          <p:cNvSpPr>
            <a:spLocks noChangeArrowheads="1"/>
          </p:cNvSpPr>
          <p:nvPr/>
        </p:nvSpPr>
        <p:spPr bwMode="auto">
          <a:xfrm>
            <a:off x="7764856" y="1910153"/>
            <a:ext cx="1379144" cy="161886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|EOS~042|</a:t>
            </a:r>
            <a:endParaRPr lang="en-US" sz="100" err="1">
              <a:solidFill>
                <a:srgbClr val="FFFFFF"/>
              </a:solidFill>
              <a:latin typeface="Arial"/>
              <a:cs typeface="Calibri" pitchFamily="34"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60" y="2115436"/>
            <a:ext cx="5495925" cy="26289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3794" name="Rectangle 2"/>
          <p:cNvSpPr>
            <a:spLocks noGrp="1" noChangeArrowheads="1"/>
          </p:cNvSpPr>
          <p:nvPr>
            <p:ph type="title"/>
          </p:nvPr>
        </p:nvSpPr>
        <p:spPr/>
        <p:txBody>
          <a:bodyPr/>
          <a:lstStyle/>
          <a:p>
            <a:r>
              <a:rPr lang="en-US"/>
              <a:t>Setting Regional Format</a:t>
            </a:r>
          </a:p>
        </p:txBody>
      </p:sp>
      <p:sp>
        <p:nvSpPr>
          <p:cNvPr id="33795" name="Rectangle 3"/>
          <p:cNvSpPr>
            <a:spLocks noGrp="1" noChangeArrowheads="1"/>
          </p:cNvSpPr>
          <p:nvPr>
            <p:ph idx="1"/>
          </p:nvPr>
        </p:nvSpPr>
        <p:spPr/>
        <p:txBody>
          <a:bodyPr/>
          <a:lstStyle/>
          <a:p>
            <a:pPr>
              <a:buFont typeface="Arial" charset="0"/>
              <a:buChar char="•"/>
            </a:pPr>
            <a:r>
              <a:rPr lang="en-US"/>
              <a:t>Regional format can be set per user:</a:t>
            </a:r>
          </a:p>
          <a:p>
            <a:pPr lvl="1"/>
            <a:r>
              <a:rPr lang="en-US"/>
              <a:t>At logon (default)</a:t>
            </a:r>
          </a:p>
          <a:p>
            <a:pPr lvl="1"/>
            <a:r>
              <a:rPr lang="en-US"/>
              <a:t>By the user via preferences, or via the options menu</a:t>
            </a:r>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8464" y="2610587"/>
            <a:ext cx="3117704" cy="308444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 name="Line 9"/>
          <p:cNvSpPr>
            <a:spLocks noChangeShapeType="1"/>
          </p:cNvSpPr>
          <p:nvPr/>
        </p:nvSpPr>
        <p:spPr bwMode="auto">
          <a:xfrm flipV="1">
            <a:off x="1394640" y="2743200"/>
            <a:ext cx="4283146" cy="60641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178" y="4833496"/>
            <a:ext cx="1697674" cy="129085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5"/>
          <p:cNvSpPr>
            <a:spLocks noChangeArrowheads="1"/>
          </p:cNvSpPr>
          <p:nvPr/>
        </p:nvSpPr>
        <p:spPr bwMode="auto">
          <a:xfrm>
            <a:off x="516439" y="5108524"/>
            <a:ext cx="1531780" cy="14257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1122" y="4469275"/>
            <a:ext cx="1952625" cy="20193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Line 9"/>
          <p:cNvSpPr>
            <a:spLocks noChangeShapeType="1"/>
          </p:cNvSpPr>
          <p:nvPr/>
        </p:nvSpPr>
        <p:spPr bwMode="auto">
          <a:xfrm flipV="1">
            <a:off x="2058852" y="4933506"/>
            <a:ext cx="962270" cy="20319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|EOS~043|</a:t>
            </a:r>
            <a:endParaRPr lang="en-US" sz="100" err="1">
              <a:solidFill>
                <a:srgbClr val="FFFFFF"/>
              </a:solidFill>
              <a:latin typeface="Arial"/>
              <a:cs typeface="Calibri" pitchFamily="34" charset="0"/>
            </a:endParaRPr>
          </a:p>
        </p:txBody>
      </p:sp>
      <p:sp>
        <p:nvSpPr>
          <p:cNvPr id="34818" name="Rectangle 2"/>
          <p:cNvSpPr>
            <a:spLocks noGrp="1" noChangeArrowheads="1"/>
          </p:cNvSpPr>
          <p:nvPr>
            <p:ph type="title"/>
          </p:nvPr>
        </p:nvSpPr>
        <p:spPr/>
        <p:txBody>
          <a:bodyPr/>
          <a:lstStyle/>
          <a:p>
            <a:pPr eaLnBrk="1" hangingPunct="1"/>
            <a:r>
              <a:rPr lang="en-US"/>
              <a:t>Lesson outline</a:t>
            </a:r>
          </a:p>
        </p:txBody>
      </p:sp>
      <p:sp>
        <p:nvSpPr>
          <p:cNvPr id="34819"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ClaimCenter overview</a:t>
            </a:r>
          </a:p>
          <a:p>
            <a:pPr>
              <a:lnSpc>
                <a:spcPct val="150000"/>
              </a:lnSpc>
              <a:buFont typeface="Arial" charset="0"/>
              <a:buChar char="•"/>
            </a:pPr>
            <a:r>
              <a:rPr lang="en-US" sz="2800">
                <a:solidFill>
                  <a:srgbClr val="C0C0C0"/>
                </a:solidFill>
              </a:rPr>
              <a:t>Logging in</a:t>
            </a:r>
          </a:p>
          <a:p>
            <a:pPr>
              <a:lnSpc>
                <a:spcPct val="150000"/>
              </a:lnSpc>
              <a:buFont typeface="Arial" charset="0"/>
              <a:buChar char="•"/>
            </a:pPr>
            <a:r>
              <a:rPr lang="en-US" sz="2800">
                <a:solidFill>
                  <a:srgbClr val="C0C0C0"/>
                </a:solidFill>
              </a:rPr>
              <a:t>User interface</a:t>
            </a:r>
          </a:p>
          <a:p>
            <a:pPr>
              <a:lnSpc>
                <a:spcPct val="150000"/>
              </a:lnSpc>
              <a:buFont typeface="Arial" charset="0"/>
              <a:buChar char="•"/>
            </a:pPr>
            <a:r>
              <a:rPr lang="en-US" sz="2800"/>
              <a:t>ClaimCenter implementations</a:t>
            </a:r>
          </a:p>
          <a:p>
            <a:pPr>
              <a:lnSpc>
                <a:spcPct val="150000"/>
              </a:lnSpc>
              <a:buFont typeface="Wingdings 3" pitchFamily="18" charset="2"/>
              <a:buNone/>
            </a:pPr>
            <a:endParaRPr lang="en-US" sz="2800">
              <a:solidFill>
                <a:srgbClr val="C0C0C0"/>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|EOS~044|</a:t>
            </a:r>
            <a:endParaRPr lang="en-US" sz="100" err="1">
              <a:solidFill>
                <a:srgbClr val="FFFFFF"/>
              </a:solidFill>
              <a:latin typeface="Arial"/>
              <a:cs typeface="Calibri" pitchFamily="34" charset="0"/>
            </a:endParaRPr>
          </a:p>
        </p:txBody>
      </p:sp>
      <p:sp>
        <p:nvSpPr>
          <p:cNvPr id="35842" name="Title 1"/>
          <p:cNvSpPr>
            <a:spLocks noGrp="1"/>
          </p:cNvSpPr>
          <p:nvPr>
            <p:ph type="title"/>
          </p:nvPr>
        </p:nvSpPr>
        <p:spPr/>
        <p:txBody>
          <a:bodyPr/>
          <a:lstStyle/>
          <a:p>
            <a:r>
              <a:rPr lang="en-US"/>
              <a:t>Guidewire implementation team</a:t>
            </a:r>
          </a:p>
        </p:txBody>
      </p:sp>
      <p:sp>
        <p:nvSpPr>
          <p:cNvPr id="35843" name="Content Placeholder 2"/>
          <p:cNvSpPr>
            <a:spLocks noGrp="1"/>
          </p:cNvSpPr>
          <p:nvPr>
            <p:ph idx="1"/>
          </p:nvPr>
        </p:nvSpPr>
        <p:spPr/>
        <p:txBody>
          <a:bodyPr/>
          <a:lstStyle/>
          <a:p>
            <a:pPr>
              <a:buFont typeface="Arial" charset="0"/>
              <a:buChar char="•"/>
            </a:pPr>
            <a:r>
              <a:rPr lang="en-US"/>
              <a:t>Business architect</a:t>
            </a:r>
          </a:p>
          <a:p>
            <a:pPr lvl="1"/>
            <a:r>
              <a:rPr lang="en-US"/>
              <a:t>Writes business requirements documents</a:t>
            </a:r>
          </a:p>
          <a:p>
            <a:pPr>
              <a:buFont typeface="Arial" charset="0"/>
              <a:buChar char="•"/>
            </a:pPr>
            <a:r>
              <a:rPr lang="en-US"/>
              <a:t>Configuration developer</a:t>
            </a:r>
          </a:p>
          <a:p>
            <a:pPr lvl="1"/>
            <a:r>
              <a:rPr lang="en-US"/>
              <a:t>Configure product data model, user interface, and business logic</a:t>
            </a:r>
          </a:p>
          <a:p>
            <a:pPr>
              <a:buFont typeface="Arial" charset="0"/>
              <a:buChar char="•"/>
            </a:pPr>
            <a:r>
              <a:rPr lang="en-US"/>
              <a:t>Integration developer</a:t>
            </a:r>
          </a:p>
          <a:p>
            <a:pPr lvl="1"/>
            <a:r>
              <a:rPr lang="en-US"/>
              <a:t>Create integration points to external systems to share data with Guidewire application</a:t>
            </a:r>
          </a:p>
          <a:p>
            <a:pPr>
              <a:buFont typeface="Arial" charset="0"/>
              <a:buChar char="•"/>
            </a:pPr>
            <a:r>
              <a:rPr lang="en-US"/>
              <a:t>Reporting developer</a:t>
            </a:r>
          </a:p>
          <a:p>
            <a:pPr lvl="1"/>
            <a:r>
              <a:rPr lang="en-US"/>
              <a:t>Develops data warehouses and reports</a:t>
            </a:r>
          </a:p>
          <a:p>
            <a:pPr>
              <a:buFont typeface="Arial" charset="0"/>
              <a:buChar char="•"/>
            </a:pPr>
            <a:r>
              <a:rPr lang="en-US"/>
              <a:t>Data migration developer</a:t>
            </a:r>
          </a:p>
          <a:p>
            <a:pPr lvl="1"/>
            <a:r>
              <a:rPr lang="en-US"/>
              <a:t>Migrates data from legacy system to Guidewire application</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|EOS~045|</a:t>
            </a:r>
            <a:endParaRPr lang="en-US" sz="100" err="1">
              <a:solidFill>
                <a:srgbClr val="FFFFFF"/>
              </a:solidFill>
              <a:latin typeface="Arial"/>
              <a:cs typeface="Calibri" pitchFamily="34" charset="0"/>
            </a:endParaRPr>
          </a:p>
        </p:txBody>
      </p:sp>
      <p:sp>
        <p:nvSpPr>
          <p:cNvPr id="36866" name="Title 1"/>
          <p:cNvSpPr>
            <a:spLocks noGrp="1"/>
          </p:cNvSpPr>
          <p:nvPr>
            <p:ph type="title"/>
          </p:nvPr>
        </p:nvSpPr>
        <p:spPr>
          <a:xfrm>
            <a:off x="495299" y="120650"/>
            <a:ext cx="8467725" cy="742950"/>
          </a:xfrm>
        </p:spPr>
        <p:txBody>
          <a:bodyPr/>
          <a:lstStyle/>
          <a:p>
            <a:r>
              <a:rPr lang="en-US"/>
              <a:t>Configure ClaimCenter using Studio</a:t>
            </a:r>
          </a:p>
        </p:txBody>
      </p:sp>
      <p:sp>
        <p:nvSpPr>
          <p:cNvPr id="7" name="Rectangle 3"/>
          <p:cNvSpPr>
            <a:spLocks noGrp="1" noChangeArrowheads="1"/>
          </p:cNvSpPr>
          <p:nvPr>
            <p:ph sz="half" idx="1"/>
          </p:nvPr>
        </p:nvSpPr>
        <p:spPr>
          <a:xfrm>
            <a:off x="344519" y="5734049"/>
            <a:ext cx="8456580" cy="733425"/>
          </a:xfrm>
        </p:spPr>
        <p:txBody>
          <a:bodyPr/>
          <a:lstStyle/>
          <a:p>
            <a:pPr>
              <a:buFont typeface="Arial" charset="0"/>
              <a:buChar char="•"/>
            </a:pPr>
            <a:r>
              <a:rPr lang="en-US" sz="2200"/>
              <a:t>Configure product behavior, user interface, integration points and business logic</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523" y="546262"/>
            <a:ext cx="7113319" cy="5200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996007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|EOS~046|</a:t>
            </a:r>
            <a:endParaRPr lang="en-US" sz="100" err="1">
              <a:solidFill>
                <a:srgbClr val="FFFFFF"/>
              </a:solidFill>
              <a:latin typeface="Arial"/>
              <a:cs typeface="Calibri" pitchFamily="34" charset="0"/>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25" y="2245666"/>
            <a:ext cx="3657600" cy="40290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Example: Editing fields in the user interface</a:t>
            </a:r>
          </a:p>
        </p:txBody>
      </p:sp>
      <p:sp>
        <p:nvSpPr>
          <p:cNvPr id="4" name="Rectangle 3"/>
          <p:cNvSpPr txBox="1">
            <a:spLocks noChangeArrowheads="1"/>
          </p:cNvSpPr>
          <p:nvPr/>
        </p:nvSpPr>
        <p:spPr bwMode="auto">
          <a:xfrm>
            <a:off x="3372592" y="660739"/>
            <a:ext cx="5599393" cy="2133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a:buFont typeface="Arial" charset="0"/>
              <a:buChar char="•"/>
            </a:pPr>
            <a:r>
              <a:rPr lang="en-US" sz="2200" kern="0"/>
              <a:t>Use PCF Visual Editor to:</a:t>
            </a:r>
          </a:p>
          <a:p>
            <a:pPr lvl="1">
              <a:buFont typeface="Arial" charset="0"/>
              <a:buChar char="•"/>
            </a:pPr>
            <a:r>
              <a:rPr lang="en-US" sz="2000" kern="0"/>
              <a:t>Add or remove widgets from UI</a:t>
            </a:r>
          </a:p>
          <a:p>
            <a:pPr lvl="1">
              <a:buFont typeface="Arial" charset="0"/>
              <a:buChar char="•"/>
            </a:pPr>
            <a:r>
              <a:rPr lang="en-US" sz="2000" kern="0"/>
              <a:t>Rearrange widgets or modify label text</a:t>
            </a:r>
          </a:p>
          <a:p>
            <a:pPr lvl="1">
              <a:buFont typeface="Arial" charset="0"/>
              <a:buChar char="•"/>
            </a:pPr>
            <a:r>
              <a:rPr lang="en-US" sz="2000" kern="0"/>
              <a:t>Create and modify detail views, list views, card views and </a:t>
            </a:r>
            <a:r>
              <a:rPr lang="en-US" sz="2000" kern="0" err="1"/>
              <a:t>listdetail</a:t>
            </a:r>
            <a:r>
              <a:rPr lang="en-US" sz="2000" kern="0"/>
              <a:t> views</a:t>
            </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0384" y="2436172"/>
            <a:ext cx="4401601" cy="4084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15"/>
          <p:cNvSpPr>
            <a:spLocks noChangeArrowheads="1"/>
          </p:cNvSpPr>
          <p:nvPr/>
        </p:nvSpPr>
        <p:spPr bwMode="auto">
          <a:xfrm>
            <a:off x="1680737" y="3405879"/>
            <a:ext cx="1127125" cy="2460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buClr>
                <a:srgbClr val="FFFFFF"/>
              </a:buClr>
            </a:pPr>
            <a:endParaRPr lang="en-US"/>
          </a:p>
        </p:txBody>
      </p:sp>
      <p:cxnSp>
        <p:nvCxnSpPr>
          <p:cNvPr id="8" name="AutoShape 7"/>
          <p:cNvCxnSpPr>
            <a:cxnSpLocks noChangeShapeType="1"/>
          </p:cNvCxnSpPr>
          <p:nvPr/>
        </p:nvCxnSpPr>
        <p:spPr bwMode="auto">
          <a:xfrm rot="10800000" flipV="1">
            <a:off x="2807865" y="3135086"/>
            <a:ext cx="1882889" cy="393824"/>
          </a:xfrm>
          <a:prstGeom prst="curvedConnector3">
            <a:avLst>
              <a:gd name="adj1" fmla="val 50000"/>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cxnSp>
      <p:sp>
        <p:nvSpPr>
          <p:cNvPr id="12" name="Rounded Rectangle 15"/>
          <p:cNvSpPr>
            <a:spLocks noChangeArrowheads="1"/>
          </p:cNvSpPr>
          <p:nvPr/>
        </p:nvSpPr>
        <p:spPr bwMode="auto">
          <a:xfrm>
            <a:off x="4690754" y="3012054"/>
            <a:ext cx="4191989" cy="2460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buClr>
                <a:srgbClr val="FFFFFF"/>
              </a:buClr>
            </a:pPr>
            <a:endParaRPr lang="en-US"/>
          </a:p>
        </p:txBody>
      </p:sp>
    </p:spTree>
    <p:extLst>
      <p:ext uri="{BB962C8B-B14F-4D97-AF65-F5344CB8AC3E}">
        <p14:creationId xmlns:p14="http://schemas.microsoft.com/office/powerpoint/2010/main" val="241150448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|EOS~047|</a:t>
            </a:r>
            <a:endParaRPr lang="en-US" sz="100" err="1">
              <a:solidFill>
                <a:srgbClr val="FFFFFF"/>
              </a:solidFill>
              <a:latin typeface="Arial"/>
              <a:cs typeface="Calibri"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373" y="793755"/>
            <a:ext cx="7578724" cy="575698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7891" name="Rectangle 3"/>
          <p:cNvSpPr>
            <a:spLocks noGrp="1" noChangeArrowheads="1"/>
          </p:cNvSpPr>
          <p:nvPr>
            <p:ph type="title" idx="4294967295"/>
          </p:nvPr>
        </p:nvSpPr>
        <p:spPr>
          <a:xfrm>
            <a:off x="825500" y="120650"/>
            <a:ext cx="8318500" cy="742950"/>
          </a:xfrm>
        </p:spPr>
        <p:txBody>
          <a:bodyPr/>
          <a:lstStyle/>
          <a:p>
            <a:pPr eaLnBrk="1" hangingPunct="1"/>
            <a:r>
              <a:rPr lang="en-US"/>
              <a:t>ClaimCenter documentation</a:t>
            </a:r>
          </a:p>
        </p:txBody>
      </p:sp>
      <p:sp>
        <p:nvSpPr>
          <p:cNvPr id="26628" name="Text Box 5"/>
          <p:cNvSpPr txBox="1">
            <a:spLocks noChangeArrowheads="1"/>
          </p:cNvSpPr>
          <p:nvPr/>
        </p:nvSpPr>
        <p:spPr bwMode="auto">
          <a:xfrm>
            <a:off x="5646046" y="5563752"/>
            <a:ext cx="27699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FF0000"/>
                </a:solidFill>
              </a:rPr>
              <a:t>Publication date in footer</a:t>
            </a:r>
          </a:p>
        </p:txBody>
      </p:sp>
      <p:sp>
        <p:nvSpPr>
          <p:cNvPr id="26629" name="Text Box 6"/>
          <p:cNvSpPr txBox="1">
            <a:spLocks noChangeArrowheads="1"/>
          </p:cNvSpPr>
          <p:nvPr/>
        </p:nvSpPr>
        <p:spPr bwMode="auto">
          <a:xfrm>
            <a:off x="454025" y="3534927"/>
            <a:ext cx="1892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0033CC"/>
                </a:solidFill>
              </a:rPr>
              <a:t>Table of contents</a:t>
            </a:r>
          </a:p>
        </p:txBody>
      </p:sp>
      <p:sp>
        <p:nvSpPr>
          <p:cNvPr id="26630" name="Text Box 7"/>
          <p:cNvSpPr txBox="1">
            <a:spLocks noChangeArrowheads="1"/>
          </p:cNvSpPr>
          <p:nvPr/>
        </p:nvSpPr>
        <p:spPr bwMode="auto">
          <a:xfrm>
            <a:off x="1250105" y="5073214"/>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FF0000"/>
                </a:solidFill>
              </a:rPr>
              <a:t>Documentation set</a:t>
            </a:r>
          </a:p>
        </p:txBody>
      </p:sp>
      <p:sp>
        <p:nvSpPr>
          <p:cNvPr id="26631" name="Line 9"/>
          <p:cNvSpPr>
            <a:spLocks noChangeShapeType="1"/>
          </p:cNvSpPr>
          <p:nvPr/>
        </p:nvSpPr>
        <p:spPr bwMode="auto">
          <a:xfrm flipH="1">
            <a:off x="3307505" y="5210533"/>
            <a:ext cx="20002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2" name="Line 10"/>
          <p:cNvSpPr>
            <a:spLocks noChangeShapeType="1"/>
          </p:cNvSpPr>
          <p:nvPr/>
        </p:nvSpPr>
        <p:spPr bwMode="auto">
          <a:xfrm>
            <a:off x="1400175" y="3282514"/>
            <a:ext cx="0" cy="261938"/>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3" name="Line 24"/>
          <p:cNvSpPr>
            <a:spLocks noChangeShapeType="1"/>
          </p:cNvSpPr>
          <p:nvPr/>
        </p:nvSpPr>
        <p:spPr bwMode="auto">
          <a:xfrm>
            <a:off x="7146925" y="5806639"/>
            <a:ext cx="0" cy="38735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7898" name="Group 29"/>
          <p:cNvGrpSpPr>
            <a:grpSpLocks/>
          </p:cNvGrpSpPr>
          <p:nvPr/>
        </p:nvGrpSpPr>
        <p:grpSpPr bwMode="auto">
          <a:xfrm>
            <a:off x="8632825" y="79375"/>
            <a:ext cx="431800" cy="461963"/>
            <a:chOff x="3777" y="1768"/>
            <a:chExt cx="467" cy="499"/>
          </a:xfrm>
        </p:grpSpPr>
        <p:sp>
          <p:nvSpPr>
            <p:cNvPr id="37908" name="Rectangle 30"/>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7909" name="AutoShape 31"/>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3" name="Group 32"/>
          <p:cNvGrpSpPr>
            <a:grpSpLocks/>
          </p:cNvGrpSpPr>
          <p:nvPr/>
        </p:nvGrpSpPr>
        <p:grpSpPr bwMode="auto">
          <a:xfrm>
            <a:off x="8632825" y="79375"/>
            <a:ext cx="431800" cy="461963"/>
            <a:chOff x="2967" y="1718"/>
            <a:chExt cx="467" cy="499"/>
          </a:xfrm>
        </p:grpSpPr>
        <p:sp>
          <p:nvSpPr>
            <p:cNvPr id="37906" name="Rectangle 33"/>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7907" name="Rectangle 34"/>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26636" name="Rectangle 26"/>
          <p:cNvSpPr>
            <a:spLocks noChangeArrowheads="1"/>
          </p:cNvSpPr>
          <p:nvPr/>
        </p:nvSpPr>
        <p:spPr bwMode="auto">
          <a:xfrm>
            <a:off x="3467596" y="1515626"/>
            <a:ext cx="5165230" cy="4587875"/>
          </a:xfrm>
          <a:prstGeom prst="rect">
            <a:avLst/>
          </a:prstGeom>
          <a:noFill/>
          <a:ln w="158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6637" name="AutoShape 27"/>
          <p:cNvSpPr>
            <a:spLocks noChangeArrowheads="1"/>
          </p:cNvSpPr>
          <p:nvPr/>
        </p:nvSpPr>
        <p:spPr bwMode="auto">
          <a:xfrm>
            <a:off x="6329548" y="6222564"/>
            <a:ext cx="2373549" cy="238125"/>
          </a:xfrm>
          <a:prstGeom prst="roundRect">
            <a:avLst>
              <a:gd name="adj" fmla="val 16667"/>
            </a:avLst>
          </a:prstGeom>
          <a:noFill/>
          <a:ln w="158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39" name="Rectangle 30"/>
          <p:cNvSpPr>
            <a:spLocks noChangeArrowheads="1"/>
          </p:cNvSpPr>
          <p:nvPr/>
        </p:nvSpPr>
        <p:spPr bwMode="auto">
          <a:xfrm>
            <a:off x="1124373" y="1120339"/>
            <a:ext cx="2343222" cy="2160588"/>
          </a:xfrm>
          <a:prstGeom prst="rect">
            <a:avLst/>
          </a:prstGeom>
          <a:noFill/>
          <a:ln w="15875"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 name="Rectangle 1"/>
          <p:cNvSpPr/>
          <p:nvPr/>
        </p:nvSpPr>
        <p:spPr>
          <a:xfrm>
            <a:off x="1104269" y="487699"/>
            <a:ext cx="45397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p>
            <a:r>
              <a:rPr lang="en-US" sz="1800" b="1">
                <a:solidFill>
                  <a:srgbClr val="0033CC"/>
                </a:solidFill>
              </a:rPr>
              <a:t>C:\Guidewire\ClaimCenter\doc\index.html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6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39"/>
                                        </p:tgtEl>
                                        <p:attrNameLst>
                                          <p:attrName>style.visibility</p:attrName>
                                        </p:attrNameLst>
                                      </p:cBhvr>
                                      <p:to>
                                        <p:strVal val="visible"/>
                                      </p:to>
                                    </p:set>
                                  </p:childTnLst>
                                </p:cTn>
                              </p:par>
                            </p:childTnLst>
                          </p:cTn>
                        </p:par>
                        <p:par>
                          <p:cTn id="23" fill="hold" nodeType="afterGroup">
                            <p:stCondLst>
                              <p:cond delay="0"/>
                            </p:stCondLst>
                            <p:childTnLst>
                              <p:par>
                                <p:cTn id="24" presetID="17" presetClass="entr" presetSubtype="1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26629" grpId="0"/>
      <p:bldP spid="26630" grpId="0"/>
      <p:bldP spid="26631" grpId="0" animBg="1"/>
      <p:bldP spid="26632" grpId="0" animBg="1"/>
      <p:bldP spid="26633" grpId="0" animBg="1"/>
      <p:bldP spid="26636" grpId="0" animBg="1"/>
      <p:bldP spid="26637" grpId="0" animBg="1"/>
      <p:bldP spid="2663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|EOS~048|</a:t>
            </a:r>
            <a:endParaRPr lang="en-US" sz="100" err="1">
              <a:solidFill>
                <a:srgbClr val="FFFFFF"/>
              </a:solidFill>
              <a:latin typeface="Arial"/>
              <a:cs typeface="Calibri"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16" y="661987"/>
            <a:ext cx="5886450" cy="55340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8914" name="Rectangle 2"/>
          <p:cNvSpPr>
            <a:spLocks noGrp="1" noChangeArrowheads="1"/>
          </p:cNvSpPr>
          <p:nvPr>
            <p:ph type="title"/>
          </p:nvPr>
        </p:nvSpPr>
        <p:spPr/>
        <p:txBody>
          <a:bodyPr/>
          <a:lstStyle/>
          <a:p>
            <a:pPr eaLnBrk="1" hangingPunct="1"/>
            <a:r>
              <a:rPr lang="en-US"/>
              <a:t>Location of documentation</a:t>
            </a:r>
          </a:p>
        </p:txBody>
      </p:sp>
      <p:sp>
        <p:nvSpPr>
          <p:cNvPr id="38915" name="Rectangle 3"/>
          <p:cNvSpPr>
            <a:spLocks noGrp="1" noChangeArrowheads="1"/>
          </p:cNvSpPr>
          <p:nvPr>
            <p:ph idx="1"/>
          </p:nvPr>
        </p:nvSpPr>
        <p:spPr>
          <a:xfrm>
            <a:off x="6271718" y="661987"/>
            <a:ext cx="2593047" cy="5486400"/>
          </a:xfrm>
        </p:spPr>
        <p:txBody>
          <a:bodyPr/>
          <a:lstStyle/>
          <a:p>
            <a:pPr>
              <a:buFont typeface="Arial" charset="0"/>
              <a:buChar char="•"/>
            </a:pPr>
            <a:r>
              <a:rPr lang="en-US" sz="2200"/>
              <a:t>Available from &lt;ClaimCenter home&gt;\doc directory</a:t>
            </a:r>
          </a:p>
          <a:p>
            <a:pPr>
              <a:buFont typeface="Arial" charset="0"/>
              <a:buChar char="•"/>
            </a:pPr>
            <a:r>
              <a:rPr lang="en-US" sz="2200"/>
              <a:t>API references are also available but must be generated</a:t>
            </a:r>
          </a:p>
        </p:txBody>
      </p:sp>
      <p:sp>
        <p:nvSpPr>
          <p:cNvPr id="38917" name="Line 5"/>
          <p:cNvSpPr>
            <a:spLocks noChangeShapeType="1"/>
          </p:cNvSpPr>
          <p:nvPr/>
        </p:nvSpPr>
        <p:spPr bwMode="auto">
          <a:xfrm flipV="1">
            <a:off x="2707575" y="3986212"/>
            <a:ext cx="4017075" cy="33640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8918" name="Line 6"/>
          <p:cNvSpPr>
            <a:spLocks noChangeShapeType="1"/>
          </p:cNvSpPr>
          <p:nvPr/>
        </p:nvSpPr>
        <p:spPr bwMode="auto">
          <a:xfrm flipV="1">
            <a:off x="2897579" y="4657725"/>
            <a:ext cx="3827071" cy="123243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8919" name="Text Box 7"/>
          <p:cNvSpPr txBox="1">
            <a:spLocks noChangeArrowheads="1"/>
          </p:cNvSpPr>
          <p:nvPr/>
        </p:nvSpPr>
        <p:spPr bwMode="auto">
          <a:xfrm>
            <a:off x="6775450" y="3676650"/>
            <a:ext cx="19446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FF0000"/>
                </a:solidFill>
              </a:rPr>
              <a:t>Documentation set in PDF</a:t>
            </a:r>
          </a:p>
        </p:txBody>
      </p:sp>
      <p:sp>
        <p:nvSpPr>
          <p:cNvPr id="38920" name="Text Box 8"/>
          <p:cNvSpPr txBox="1">
            <a:spLocks noChangeArrowheads="1"/>
          </p:cNvSpPr>
          <p:nvPr/>
        </p:nvSpPr>
        <p:spPr bwMode="auto">
          <a:xfrm>
            <a:off x="6775450" y="4410075"/>
            <a:ext cx="2082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FF0000"/>
                </a:solidFill>
              </a:rPr>
              <a:t>Always open this file to access full documentation set </a:t>
            </a:r>
          </a:p>
        </p:txBody>
      </p:sp>
      <p:sp>
        <p:nvSpPr>
          <p:cNvPr id="11" name="AutoShape 27"/>
          <p:cNvSpPr>
            <a:spLocks noChangeArrowheads="1"/>
          </p:cNvSpPr>
          <p:nvPr/>
        </p:nvSpPr>
        <p:spPr bwMode="auto">
          <a:xfrm>
            <a:off x="2114567" y="4203554"/>
            <a:ext cx="593008" cy="238125"/>
          </a:xfrm>
          <a:prstGeom prst="roundRect">
            <a:avLst>
              <a:gd name="adj" fmla="val 16667"/>
            </a:avLst>
          </a:prstGeom>
          <a:noFill/>
          <a:ln w="158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2" name="AutoShape 27"/>
          <p:cNvSpPr>
            <a:spLocks noChangeArrowheads="1"/>
          </p:cNvSpPr>
          <p:nvPr/>
        </p:nvSpPr>
        <p:spPr bwMode="auto">
          <a:xfrm>
            <a:off x="2138319" y="5771098"/>
            <a:ext cx="759260" cy="238125"/>
          </a:xfrm>
          <a:prstGeom prst="roundRect">
            <a:avLst>
              <a:gd name="adj" fmla="val 16667"/>
            </a:avLst>
          </a:prstGeom>
          <a:noFill/>
          <a:ln w="158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|EOS~049|</a:t>
            </a:r>
            <a:endParaRPr lang="en-US" sz="100" err="1">
              <a:solidFill>
                <a:srgbClr val="FFFFFF"/>
              </a:solidFill>
              <a:latin typeface="Arial"/>
              <a:cs typeface="Calibri" pitchFamily="34" charset="0"/>
            </a:endParaRPr>
          </a:p>
        </p:txBody>
      </p:sp>
      <p:sp>
        <p:nvSpPr>
          <p:cNvPr id="39938" name="Rectangle 2"/>
          <p:cNvSpPr>
            <a:spLocks noGrp="1" noChangeArrowheads="1"/>
          </p:cNvSpPr>
          <p:nvPr>
            <p:ph type="title"/>
          </p:nvPr>
        </p:nvSpPr>
        <p:spPr/>
        <p:txBody>
          <a:bodyPr/>
          <a:lstStyle/>
          <a:p>
            <a:pPr eaLnBrk="1" hangingPunct="1"/>
            <a:r>
              <a:rPr lang="en-US"/>
              <a:t>Lesson objectives review</a:t>
            </a:r>
          </a:p>
        </p:txBody>
      </p:sp>
      <p:sp>
        <p:nvSpPr>
          <p:cNvPr id="39939" name="Rectangle 3"/>
          <p:cNvSpPr>
            <a:spLocks noGrp="1" noChangeArrowheads="1"/>
          </p:cNvSpPr>
          <p:nvPr>
            <p:ph idx="1"/>
          </p:nvPr>
        </p:nvSpPr>
        <p:spPr/>
        <p:txBody>
          <a:bodyPr/>
          <a:lstStyle/>
          <a:p>
            <a:pPr>
              <a:buFont typeface="Wingdings 3" pitchFamily="18" charset="2"/>
              <a:buNone/>
            </a:pPr>
            <a:r>
              <a:rPr lang="en-US"/>
              <a:t>You should now be able to:</a:t>
            </a:r>
          </a:p>
          <a:p>
            <a:pPr lvl="1"/>
            <a:r>
              <a:rPr lang="en-US"/>
              <a:t>Describe the role of ClaimCenter in the Guidewire InsuranceSuite products </a:t>
            </a:r>
          </a:p>
          <a:p>
            <a:pPr lvl="1"/>
            <a:r>
              <a:rPr lang="en-US"/>
              <a:t>Describe the process of logging on to ClaimCenter</a:t>
            </a:r>
          </a:p>
          <a:p>
            <a:pPr lvl="1"/>
            <a:r>
              <a:rPr lang="en-US"/>
              <a:t>Describe the structure and functionality of the user interface</a:t>
            </a:r>
          </a:p>
          <a:p>
            <a:pPr lvl="1"/>
            <a:r>
              <a:rPr lang="en-US"/>
              <a:t>Describe the typical implementation team members and tools that they use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|EOS~005|</a:t>
            </a:r>
            <a:endParaRPr lang="en-US" sz="100" err="1">
              <a:solidFill>
                <a:srgbClr val="FFFFFF"/>
              </a:solidFill>
              <a:latin typeface="Arial"/>
              <a:cs typeface="Calibri" pitchFamily="34" charset="0"/>
            </a:endParaRPr>
          </a:p>
        </p:txBody>
      </p:sp>
      <p:sp>
        <p:nvSpPr>
          <p:cNvPr id="2" name="Title 1"/>
          <p:cNvSpPr>
            <a:spLocks noGrp="1"/>
          </p:cNvSpPr>
          <p:nvPr>
            <p:ph type="title"/>
          </p:nvPr>
        </p:nvSpPr>
        <p:spPr/>
        <p:txBody>
          <a:bodyPr/>
          <a:lstStyle/>
          <a:p>
            <a:r>
              <a:rPr lang="en-US"/>
              <a:t>Guidewire products</a:t>
            </a:r>
          </a:p>
        </p:txBody>
      </p:sp>
      <p:sp>
        <p:nvSpPr>
          <p:cNvPr id="3" name="Oval 2"/>
          <p:cNvSpPr/>
          <p:nvPr/>
        </p:nvSpPr>
        <p:spPr bwMode="auto">
          <a:xfrm>
            <a:off x="1971675" y="758365"/>
            <a:ext cx="5356686" cy="5356686"/>
          </a:xfrm>
          <a:prstGeom prst="ellipse">
            <a:avLst/>
          </a:prstGeom>
          <a:noFill/>
          <a:ln w="28575" algn="ctr">
            <a:solidFill>
              <a:srgbClr val="04628C"/>
            </a:solidFill>
            <a:round/>
            <a:headEnd/>
            <a:tailEnd/>
          </a:ln>
        </p:spPr>
        <p:txBody>
          <a:bodyPr wrap="none" lIns="0" tIns="0" rIns="0" bIns="0" rtlCol="0" anchor="ctr">
            <a:prstTxWarp prst="textArchUp">
              <a:avLst/>
            </a:prstTxWarp>
            <a:noAutofit/>
            <a:scene3d>
              <a:camera prst="isometricRightUp"/>
              <a:lightRig rig="threePt" dir="t"/>
            </a:scene3d>
            <a:flatTx/>
          </a:bodyPr>
          <a:lstStyle/>
          <a:p>
            <a:pPr algn="ctr">
              <a:spcBef>
                <a:spcPct val="50000"/>
              </a:spcBef>
              <a:spcAft>
                <a:spcPct val="30000"/>
              </a:spcAft>
              <a:buClr>
                <a:schemeClr val="tx1"/>
              </a:buClr>
            </a:pPr>
            <a:endParaRPr lang="en-US" sz="1800">
              <a:latin typeface="Arial Black" pitchFamily="34" charset="0"/>
            </a:endParaRPr>
          </a:p>
        </p:txBody>
      </p:sp>
      <p:sp>
        <p:nvSpPr>
          <p:cNvPr id="7" name="Freeform 6"/>
          <p:cNvSpPr>
            <a:spLocks/>
          </p:cNvSpPr>
          <p:nvPr/>
        </p:nvSpPr>
        <p:spPr bwMode="auto">
          <a:xfrm>
            <a:off x="251527" y="1752279"/>
            <a:ext cx="1790998" cy="3361058"/>
          </a:xfrm>
          <a:custGeom>
            <a:avLst/>
            <a:gdLst>
              <a:gd name="T0" fmla="*/ 466 w 506"/>
              <a:gd name="T1" fmla="*/ 379 h 759"/>
              <a:gd name="T2" fmla="*/ 506 w 506"/>
              <a:gd name="T3" fmla="*/ 187 h 759"/>
              <a:gd name="T4" fmla="*/ 80 w 506"/>
              <a:gd name="T5" fmla="*/ 0 h 759"/>
              <a:gd name="T6" fmla="*/ 0 w 506"/>
              <a:gd name="T7" fmla="*/ 379 h 759"/>
              <a:gd name="T8" fmla="*/ 80 w 506"/>
              <a:gd name="T9" fmla="*/ 759 h 759"/>
              <a:gd name="T10" fmla="*/ 506 w 506"/>
              <a:gd name="T11" fmla="*/ 571 h 759"/>
              <a:gd name="T12" fmla="*/ 466 w 506"/>
              <a:gd name="T13" fmla="*/ 379 h 759"/>
            </a:gdLst>
            <a:ahLst/>
            <a:cxnLst>
              <a:cxn ang="0">
                <a:pos x="T0" y="T1"/>
              </a:cxn>
              <a:cxn ang="0">
                <a:pos x="T2" y="T3"/>
              </a:cxn>
              <a:cxn ang="0">
                <a:pos x="T4" y="T5"/>
              </a:cxn>
              <a:cxn ang="0">
                <a:pos x="T6" y="T7"/>
              </a:cxn>
              <a:cxn ang="0">
                <a:pos x="T8" y="T9"/>
              </a:cxn>
              <a:cxn ang="0">
                <a:pos x="T10" y="T11"/>
              </a:cxn>
              <a:cxn ang="0">
                <a:pos x="T12" y="T13"/>
              </a:cxn>
            </a:cxnLst>
            <a:rect l="0" t="0" r="r" b="b"/>
            <a:pathLst>
              <a:path w="506" h="759">
                <a:moveTo>
                  <a:pt x="466" y="379"/>
                </a:moveTo>
                <a:cubicBezTo>
                  <a:pt x="466" y="311"/>
                  <a:pt x="480" y="246"/>
                  <a:pt x="506" y="187"/>
                </a:cubicBezTo>
                <a:cubicBezTo>
                  <a:pt x="80" y="0"/>
                  <a:pt x="80" y="0"/>
                  <a:pt x="80" y="0"/>
                </a:cubicBezTo>
                <a:cubicBezTo>
                  <a:pt x="29" y="116"/>
                  <a:pt x="0" y="244"/>
                  <a:pt x="0" y="379"/>
                </a:cubicBezTo>
                <a:cubicBezTo>
                  <a:pt x="0" y="514"/>
                  <a:pt x="29" y="642"/>
                  <a:pt x="80" y="759"/>
                </a:cubicBezTo>
                <a:cubicBezTo>
                  <a:pt x="506" y="571"/>
                  <a:pt x="506" y="571"/>
                  <a:pt x="506" y="571"/>
                </a:cubicBezTo>
                <a:cubicBezTo>
                  <a:pt x="480" y="512"/>
                  <a:pt x="466" y="447"/>
                  <a:pt x="466" y="379"/>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flipH="1">
            <a:off x="7262252" y="1752279"/>
            <a:ext cx="1792224" cy="3361058"/>
          </a:xfrm>
          <a:custGeom>
            <a:avLst/>
            <a:gdLst>
              <a:gd name="T0" fmla="*/ 466 w 506"/>
              <a:gd name="T1" fmla="*/ 379 h 759"/>
              <a:gd name="T2" fmla="*/ 506 w 506"/>
              <a:gd name="T3" fmla="*/ 187 h 759"/>
              <a:gd name="T4" fmla="*/ 80 w 506"/>
              <a:gd name="T5" fmla="*/ 0 h 759"/>
              <a:gd name="T6" fmla="*/ 0 w 506"/>
              <a:gd name="T7" fmla="*/ 379 h 759"/>
              <a:gd name="T8" fmla="*/ 80 w 506"/>
              <a:gd name="T9" fmla="*/ 759 h 759"/>
              <a:gd name="T10" fmla="*/ 506 w 506"/>
              <a:gd name="T11" fmla="*/ 571 h 759"/>
              <a:gd name="T12" fmla="*/ 466 w 506"/>
              <a:gd name="T13" fmla="*/ 379 h 759"/>
            </a:gdLst>
            <a:ahLst/>
            <a:cxnLst>
              <a:cxn ang="0">
                <a:pos x="T0" y="T1"/>
              </a:cxn>
              <a:cxn ang="0">
                <a:pos x="T2" y="T3"/>
              </a:cxn>
              <a:cxn ang="0">
                <a:pos x="T4" y="T5"/>
              </a:cxn>
              <a:cxn ang="0">
                <a:pos x="T6" y="T7"/>
              </a:cxn>
              <a:cxn ang="0">
                <a:pos x="T8" y="T9"/>
              </a:cxn>
              <a:cxn ang="0">
                <a:pos x="T10" y="T11"/>
              </a:cxn>
              <a:cxn ang="0">
                <a:pos x="T12" y="T13"/>
              </a:cxn>
            </a:cxnLst>
            <a:rect l="0" t="0" r="r" b="b"/>
            <a:pathLst>
              <a:path w="506" h="759">
                <a:moveTo>
                  <a:pt x="466" y="379"/>
                </a:moveTo>
                <a:cubicBezTo>
                  <a:pt x="466" y="311"/>
                  <a:pt x="480" y="246"/>
                  <a:pt x="506" y="187"/>
                </a:cubicBezTo>
                <a:cubicBezTo>
                  <a:pt x="80" y="0"/>
                  <a:pt x="80" y="0"/>
                  <a:pt x="80" y="0"/>
                </a:cubicBezTo>
                <a:cubicBezTo>
                  <a:pt x="29" y="116"/>
                  <a:pt x="0" y="244"/>
                  <a:pt x="0" y="379"/>
                </a:cubicBezTo>
                <a:cubicBezTo>
                  <a:pt x="0" y="514"/>
                  <a:pt x="29" y="642"/>
                  <a:pt x="80" y="759"/>
                </a:cubicBezTo>
                <a:cubicBezTo>
                  <a:pt x="506" y="571"/>
                  <a:pt x="506" y="571"/>
                  <a:pt x="506" y="571"/>
                </a:cubicBezTo>
                <a:cubicBezTo>
                  <a:pt x="480" y="512"/>
                  <a:pt x="466" y="447"/>
                  <a:pt x="466" y="379"/>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203902" y="2912730"/>
            <a:ext cx="1790998" cy="563231"/>
          </a:xfrm>
          <a:prstGeom prst="rect">
            <a:avLst/>
          </a:prstGeom>
        </p:spPr>
        <p:txBody>
          <a:bodyPr wrap="square">
            <a:spAutoFit/>
          </a:bodyPr>
          <a:lstStyle/>
          <a:p>
            <a:pPr>
              <a:lnSpc>
                <a:spcPct val="85000"/>
              </a:lnSpc>
            </a:pPr>
            <a:r>
              <a:rPr lang="en-US" sz="1800" b="1" spc="50">
                <a:ln w="13500">
                  <a:solidFill>
                    <a:schemeClr val="accent1">
                      <a:shade val="2500"/>
                      <a:alpha val="6500"/>
                    </a:schemeClr>
                  </a:solidFill>
                  <a:prstDash val="solid"/>
                </a:ln>
                <a:solidFill>
                  <a:srgbClr val="04628C">
                    <a:alpha val="95000"/>
                  </a:srgbClr>
                </a:solidFill>
                <a:effectLst>
                  <a:innerShdw blurRad="50900" dist="38500" dir="13500000">
                    <a:srgbClr val="000000">
                      <a:alpha val="60000"/>
                    </a:srgbClr>
                  </a:innerShdw>
                </a:effectLst>
                <a:latin typeface="+mj-lt"/>
              </a:rPr>
              <a:t>Mobile &amp; Portals</a:t>
            </a:r>
          </a:p>
        </p:txBody>
      </p:sp>
      <p:sp>
        <p:nvSpPr>
          <p:cNvPr id="11" name="Rectangle 10"/>
          <p:cNvSpPr/>
          <p:nvPr/>
        </p:nvSpPr>
        <p:spPr>
          <a:xfrm>
            <a:off x="7411353" y="2847644"/>
            <a:ext cx="1813212" cy="563231"/>
          </a:xfrm>
          <a:prstGeom prst="rect">
            <a:avLst/>
          </a:prstGeom>
        </p:spPr>
        <p:txBody>
          <a:bodyPr wrap="square">
            <a:spAutoFit/>
          </a:bodyPr>
          <a:lstStyle/>
          <a:p>
            <a:pPr>
              <a:lnSpc>
                <a:spcPct val="85000"/>
              </a:lnSpc>
            </a:pPr>
            <a:r>
              <a:rPr lang="en-US" sz="1800" b="1" spc="50">
                <a:ln w="13500">
                  <a:solidFill>
                    <a:schemeClr val="accent1">
                      <a:shade val="2500"/>
                      <a:alpha val="6500"/>
                    </a:schemeClr>
                  </a:solidFill>
                  <a:prstDash val="solid"/>
                </a:ln>
                <a:solidFill>
                  <a:srgbClr val="04628C">
                    <a:alpha val="95000"/>
                  </a:srgbClr>
                </a:solidFill>
                <a:effectLst>
                  <a:innerShdw blurRad="50900" dist="38500" dir="13500000">
                    <a:srgbClr val="000000">
                      <a:alpha val="60000"/>
                    </a:srgbClr>
                  </a:innerShdw>
                </a:effectLst>
                <a:latin typeface="+mj-lt"/>
              </a:rPr>
              <a:t>Guidewire</a:t>
            </a:r>
            <a:br>
              <a:rPr lang="en-US" sz="1800" b="1" spc="50">
                <a:ln w="13500">
                  <a:solidFill>
                    <a:schemeClr val="accent1">
                      <a:shade val="2500"/>
                      <a:alpha val="6500"/>
                    </a:schemeClr>
                  </a:solidFill>
                  <a:prstDash val="solid"/>
                </a:ln>
                <a:solidFill>
                  <a:srgbClr val="04628C">
                    <a:alpha val="95000"/>
                  </a:srgbClr>
                </a:solidFill>
                <a:effectLst>
                  <a:innerShdw blurRad="50900" dist="38500" dir="13500000">
                    <a:srgbClr val="000000">
                      <a:alpha val="60000"/>
                    </a:srgbClr>
                  </a:innerShdw>
                </a:effectLst>
                <a:latin typeface="+mj-lt"/>
              </a:rPr>
            </a:br>
            <a:r>
              <a:rPr lang="en-US" sz="1800" b="1" spc="50">
                <a:ln w="13500">
                  <a:solidFill>
                    <a:schemeClr val="accent1">
                      <a:shade val="2500"/>
                      <a:alpha val="6500"/>
                    </a:schemeClr>
                  </a:solidFill>
                  <a:prstDash val="solid"/>
                </a:ln>
                <a:solidFill>
                  <a:srgbClr val="04628C">
                    <a:alpha val="95000"/>
                  </a:srgbClr>
                </a:solidFill>
                <a:effectLst>
                  <a:innerShdw blurRad="50900" dist="38500" dir="13500000">
                    <a:srgbClr val="000000">
                      <a:alpha val="60000"/>
                    </a:srgbClr>
                  </a:innerShdw>
                </a:effectLst>
                <a:latin typeface="+mj-lt"/>
              </a:rPr>
              <a:t>Live</a:t>
            </a:r>
          </a:p>
        </p:txBody>
      </p:sp>
      <p:grpSp>
        <p:nvGrpSpPr>
          <p:cNvPr id="13" name="Group 12"/>
          <p:cNvGrpSpPr/>
          <p:nvPr/>
        </p:nvGrpSpPr>
        <p:grpSpPr>
          <a:xfrm>
            <a:off x="2917392" y="946610"/>
            <a:ext cx="3441047" cy="4684458"/>
            <a:chOff x="3105249" y="1714499"/>
            <a:chExt cx="2934954" cy="3995490"/>
          </a:xfrm>
        </p:grpSpPr>
        <p:grpSp>
          <p:nvGrpSpPr>
            <p:cNvPr id="14" name="Group 13"/>
            <p:cNvGrpSpPr/>
            <p:nvPr/>
          </p:nvGrpSpPr>
          <p:grpSpPr>
            <a:xfrm>
              <a:off x="3105249" y="1714499"/>
              <a:ext cx="2934954" cy="2442363"/>
              <a:chOff x="2928941" y="1978819"/>
              <a:chExt cx="3395658" cy="2825744"/>
            </a:xfrm>
          </p:grpSpPr>
          <p:pic>
            <p:nvPicPr>
              <p:cNvPr id="21" name="Picture 20"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11724" y="3391691"/>
                <a:ext cx="1412875" cy="141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billing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28941" y="3391691"/>
                <a:ext cx="1412872" cy="141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descr="policy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67991" y="1978819"/>
                <a:ext cx="1408018" cy="141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Rectangle 14"/>
            <p:cNvSpPr/>
            <p:nvPr/>
          </p:nvSpPr>
          <p:spPr bwMode="auto">
            <a:xfrm>
              <a:off x="3342306" y="4459680"/>
              <a:ext cx="1221181" cy="1221182"/>
            </a:xfrm>
            <a:prstGeom prst="rect">
              <a:avLst/>
            </a:prstGeom>
            <a:gradFill flip="none" rotWithShape="1">
              <a:gsLst>
                <a:gs pos="0">
                  <a:schemeClr val="tx1">
                    <a:lumMod val="65000"/>
                    <a:tint val="66000"/>
                    <a:satMod val="160000"/>
                  </a:schemeClr>
                </a:gs>
                <a:gs pos="50000">
                  <a:schemeClr val="tx1">
                    <a:lumMod val="65000"/>
                    <a:tint val="44500"/>
                    <a:satMod val="160000"/>
                  </a:schemeClr>
                </a:gs>
                <a:gs pos="100000">
                  <a:schemeClr val="tx1">
                    <a:lumMod val="65000"/>
                    <a:tint val="23500"/>
                    <a:satMod val="160000"/>
                  </a:schemeClr>
                </a:gs>
              </a:gsLst>
              <a:lin ang="8100000" scaled="1"/>
              <a:tileRect/>
            </a:gra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ectangle 15"/>
            <p:cNvSpPr/>
            <p:nvPr/>
          </p:nvSpPr>
          <p:spPr bwMode="auto">
            <a:xfrm>
              <a:off x="3344505" y="4459680"/>
              <a:ext cx="266679" cy="1221181"/>
            </a:xfrm>
            <a:prstGeom prst="rect">
              <a:avLst/>
            </a:prstGeom>
            <a:gradFill flip="none" rotWithShape="1">
              <a:gsLst>
                <a:gs pos="0">
                  <a:schemeClr val="bg1">
                    <a:lumMod val="65000"/>
                    <a:lumOff val="35000"/>
                    <a:tint val="66000"/>
                    <a:satMod val="160000"/>
                  </a:schemeClr>
                </a:gs>
                <a:gs pos="50000">
                  <a:schemeClr val="bg1">
                    <a:lumMod val="65000"/>
                    <a:lumOff val="35000"/>
                    <a:tint val="44500"/>
                    <a:satMod val="160000"/>
                  </a:schemeClr>
                </a:gs>
                <a:gs pos="100000">
                  <a:schemeClr val="bg1">
                    <a:lumMod val="65000"/>
                    <a:lumOff val="35000"/>
                    <a:tint val="23500"/>
                    <a:satMod val="160000"/>
                  </a:schemeClr>
                </a:gs>
              </a:gsLst>
              <a:lin ang="8100000" scaled="1"/>
              <a:tileRect/>
            </a:gra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7" name="TextBox 16"/>
            <p:cNvSpPr txBox="1"/>
            <p:nvPr/>
          </p:nvSpPr>
          <p:spPr>
            <a:xfrm>
              <a:off x="3342306" y="5324026"/>
              <a:ext cx="1194558" cy="369332"/>
            </a:xfrm>
            <a:prstGeom prst="rect">
              <a:avLst/>
            </a:prstGeom>
            <a:noFill/>
            <a:effectLst>
              <a:glow rad="63500">
                <a:schemeClr val="accent1">
                  <a:satMod val="175000"/>
                  <a:alpha val="40000"/>
                </a:schemeClr>
              </a:glow>
            </a:effectLst>
          </p:spPr>
          <p:txBody>
            <a:bodyPr wrap="none" rtlCol="0">
              <a:spAutoFit/>
            </a:bodyPr>
            <a:lstStyle/>
            <a:p>
              <a:r>
                <a:rPr lang="en-US" sz="1800" b="1">
                  <a:solidFill>
                    <a:schemeClr val="tx1">
                      <a:lumMod val="50000"/>
                    </a:schemeClr>
                  </a:solidFill>
                  <a:latin typeface="Calibri" pitchFamily="34" charset="0"/>
                  <a:cs typeface="Calibri" pitchFamily="34" charset="0"/>
                </a:rPr>
                <a:t>InfoCenter</a:t>
              </a:r>
            </a:p>
          </p:txBody>
        </p:sp>
        <p:sp>
          <p:nvSpPr>
            <p:cNvPr id="18" name="Can 17"/>
            <p:cNvSpPr/>
            <p:nvPr/>
          </p:nvSpPr>
          <p:spPr bwMode="auto">
            <a:xfrm>
              <a:off x="4657725" y="4459679"/>
              <a:ext cx="1228725" cy="1221182"/>
            </a:xfrm>
            <a:prstGeom prst="can">
              <a:avLst/>
            </a:prstGeom>
            <a:gradFill flip="none" rotWithShape="1">
              <a:gsLst>
                <a:gs pos="0">
                  <a:schemeClr val="tx1">
                    <a:lumMod val="85000"/>
                    <a:shade val="30000"/>
                    <a:satMod val="115000"/>
                  </a:schemeClr>
                </a:gs>
                <a:gs pos="50000">
                  <a:schemeClr val="tx1">
                    <a:lumMod val="85000"/>
                    <a:shade val="67500"/>
                    <a:satMod val="115000"/>
                  </a:schemeClr>
                </a:gs>
                <a:gs pos="100000">
                  <a:schemeClr val="tx1">
                    <a:lumMod val="85000"/>
                    <a:shade val="100000"/>
                    <a:satMod val="115000"/>
                  </a:schemeClr>
                </a:gs>
              </a:gsLst>
              <a:lin ang="10800000" scaled="1"/>
              <a:tileRect/>
            </a:gradFill>
            <a:ln w="19050" algn="ctr">
              <a:solidFill>
                <a:schemeClr val="tx1">
                  <a:lumMod val="50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9" name="TextBox 18"/>
            <p:cNvSpPr txBox="1"/>
            <p:nvPr/>
          </p:nvSpPr>
          <p:spPr>
            <a:xfrm>
              <a:off x="4735623" y="5324026"/>
              <a:ext cx="1072925" cy="385963"/>
            </a:xfrm>
            <a:prstGeom prst="rect">
              <a:avLst/>
            </a:prstGeom>
            <a:noFill/>
            <a:effectLst>
              <a:glow rad="63500">
                <a:schemeClr val="accent1">
                  <a:satMod val="175000"/>
                  <a:alpha val="40000"/>
                </a:schemeClr>
              </a:glow>
            </a:effectLst>
          </p:spPr>
          <p:txBody>
            <a:bodyPr wrap="none" rtlCol="0">
              <a:spAutoFit/>
            </a:bodyPr>
            <a:lstStyle/>
            <a:p>
              <a:r>
                <a:rPr lang="en-US" sz="1800" b="1">
                  <a:solidFill>
                    <a:srgbClr val="696969"/>
                  </a:solidFill>
                  <a:latin typeface="Calibri" pitchFamily="34" charset="0"/>
                  <a:cs typeface="Calibri" pitchFamily="34" charset="0"/>
                </a:rPr>
                <a:t>DataHub</a:t>
              </a:r>
            </a:p>
          </p:txBody>
        </p:sp>
        <p:sp>
          <p:nvSpPr>
            <p:cNvPr id="20" name="Oval 19"/>
            <p:cNvSpPr/>
            <p:nvPr/>
          </p:nvSpPr>
          <p:spPr bwMode="auto">
            <a:xfrm>
              <a:off x="3344505" y="4459679"/>
              <a:ext cx="266679" cy="266679"/>
            </a:xfrm>
            <a:prstGeom prst="ellipse">
              <a:avLst/>
            </a:prstGeom>
            <a:gradFill flip="none" rotWithShape="1">
              <a:gsLst>
                <a:gs pos="0">
                  <a:schemeClr val="bg1">
                    <a:lumMod val="50000"/>
                    <a:lumOff val="50000"/>
                    <a:tint val="66000"/>
                    <a:satMod val="160000"/>
                  </a:schemeClr>
                </a:gs>
                <a:gs pos="50000">
                  <a:schemeClr val="bg1">
                    <a:lumMod val="50000"/>
                    <a:lumOff val="50000"/>
                    <a:tint val="44500"/>
                    <a:satMod val="160000"/>
                  </a:schemeClr>
                </a:gs>
                <a:gs pos="100000">
                  <a:schemeClr val="bg1">
                    <a:lumMod val="50000"/>
                    <a:lumOff val="50000"/>
                    <a:tint val="23500"/>
                    <a:satMod val="160000"/>
                  </a:schemeClr>
                </a:gs>
              </a:gsLst>
              <a:lin ang="5400000" scaled="1"/>
              <a:tileRect/>
            </a:gra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pic>
        <p:nvPicPr>
          <p:cNvPr id="1026" name="Picture 2" descr="compar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7594" y="3582497"/>
            <a:ext cx="640080" cy="6400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aim canva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9874" y="4109547"/>
            <a:ext cx="640080" cy="6400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efore &amp; afte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61149" y="3381445"/>
            <a:ext cx="640080" cy="64008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free vector Tablet clip ar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5680" y="3449018"/>
            <a:ext cx="1337438" cy="1150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23970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|EOS~050|</a:t>
            </a:r>
            <a:endParaRPr lang="en-US" sz="100" err="1">
              <a:solidFill>
                <a:srgbClr val="FFFFFF"/>
              </a:solidFill>
              <a:latin typeface="Arial"/>
              <a:cs typeface="Calibri" pitchFamily="34" charset="0"/>
            </a:endParaRPr>
          </a:p>
        </p:txBody>
      </p:sp>
      <p:sp>
        <p:nvSpPr>
          <p:cNvPr id="40962" name="Title 1"/>
          <p:cNvSpPr>
            <a:spLocks noGrp="1"/>
          </p:cNvSpPr>
          <p:nvPr>
            <p:ph type="title"/>
          </p:nvPr>
        </p:nvSpPr>
        <p:spPr/>
        <p:txBody>
          <a:bodyPr/>
          <a:lstStyle/>
          <a:p>
            <a:r>
              <a:rPr lang="en-US"/>
              <a:t>Review questions</a:t>
            </a:r>
          </a:p>
        </p:txBody>
      </p:sp>
      <p:sp>
        <p:nvSpPr>
          <p:cNvPr id="40963" name="Content Placeholder 2"/>
          <p:cNvSpPr>
            <a:spLocks noGrp="1"/>
          </p:cNvSpPr>
          <p:nvPr>
            <p:ph idx="1"/>
          </p:nvPr>
        </p:nvSpPr>
        <p:spPr/>
        <p:txBody>
          <a:bodyPr/>
          <a:lstStyle/>
          <a:p>
            <a:pPr marL="457200" indent="-457200">
              <a:buFont typeface="Arial" charset="0"/>
              <a:buAutoNum type="arabicPeriod"/>
            </a:pPr>
            <a:r>
              <a:rPr lang="en-US"/>
              <a:t>Name three external systems that are typically integrated with ClaimCenter.</a:t>
            </a:r>
          </a:p>
          <a:p>
            <a:pPr marL="457200" indent="-457200">
              <a:buFont typeface="Arial" charset="0"/>
              <a:buAutoNum type="arabicPeriod"/>
            </a:pPr>
            <a:r>
              <a:rPr lang="en-US"/>
              <a:t>What does an end user need to access a Guidewire application?</a:t>
            </a:r>
          </a:p>
          <a:p>
            <a:pPr marL="457200" indent="-457200">
              <a:buFont typeface="Arial" charset="0"/>
              <a:buAutoNum type="arabicPeriod"/>
            </a:pPr>
            <a:r>
              <a:rPr lang="en-US"/>
              <a:t>When a user attempts to log into ClaimCenter, what three pieces of information does the application attempt to determine?</a:t>
            </a:r>
          </a:p>
          <a:p>
            <a:pPr marL="457200" indent="-457200">
              <a:buFont typeface="Webdings" pitchFamily="18" charset="2"/>
              <a:buAutoNum type="arabicPeriod"/>
            </a:pPr>
            <a:r>
              <a:rPr lang="en-US"/>
              <a:t>Name two ways a user could identify if they have any unsaved work.</a:t>
            </a:r>
          </a:p>
          <a:p>
            <a:pPr marL="457200" indent="-457200">
              <a:buFont typeface="Webdings" pitchFamily="18" charset="2"/>
              <a:buAutoNum type="arabicPeriod"/>
            </a:pPr>
            <a:r>
              <a:rPr lang="en-US"/>
              <a:t>What is Guidewire Studio?</a:t>
            </a:r>
          </a:p>
          <a:p>
            <a:pPr marL="457200" indent="-457200">
              <a:buFont typeface="Arial" charset="0"/>
              <a:buAutoNum type="arabicPeriod"/>
            </a:pPr>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|EOS~051|</a:t>
            </a:r>
            <a:endParaRPr lang="en-US" sz="100" err="1">
              <a:solidFill>
                <a:srgbClr val="FFFFFF"/>
              </a:solidFill>
              <a:latin typeface="Arial"/>
              <a:cs typeface="Calibri" pitchFamily="34" charset="0"/>
            </a:endParaRPr>
          </a:p>
        </p:txBody>
      </p:sp>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a:t>Copyright © 2001-2014 Guidewire Software, Inc. All rights reserved.</a:t>
            </a:r>
          </a:p>
          <a:p>
            <a:pPr marL="0" indent="0">
              <a:buNone/>
            </a:pPr>
            <a:r>
              <a:rPr lang="en-US" sz="160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35369275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|EOS~006|</a:t>
            </a:r>
            <a:endParaRPr lang="en-US" sz="100" err="1">
              <a:solidFill>
                <a:srgbClr val="FFFFFF"/>
              </a:solidFill>
              <a:latin typeface="Arial"/>
              <a:cs typeface="Calibri" pitchFamily="34" charset="0"/>
            </a:endParaRPr>
          </a:p>
        </p:txBody>
      </p:sp>
      <p:sp>
        <p:nvSpPr>
          <p:cNvPr id="9218" name="Line 2"/>
          <p:cNvSpPr>
            <a:spLocks noChangeShapeType="1"/>
          </p:cNvSpPr>
          <p:nvPr/>
        </p:nvSpPr>
        <p:spPr bwMode="auto">
          <a:xfrm>
            <a:off x="2466975" y="2333625"/>
            <a:ext cx="215741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19" name="Rectangle 3"/>
          <p:cNvSpPr>
            <a:spLocks noGrp="1" noChangeArrowheads="1"/>
          </p:cNvSpPr>
          <p:nvPr>
            <p:ph type="title"/>
          </p:nvPr>
        </p:nvSpPr>
        <p:spPr/>
        <p:txBody>
          <a:bodyPr/>
          <a:lstStyle/>
          <a:p>
            <a:pPr eaLnBrk="1" hangingPunct="1"/>
            <a:r>
              <a:rPr lang="en-US"/>
              <a:t>ClaimCenter Internal Users</a:t>
            </a:r>
          </a:p>
        </p:txBody>
      </p:sp>
      <p:sp>
        <p:nvSpPr>
          <p:cNvPr id="9220" name="Rectangle 14"/>
          <p:cNvSpPr>
            <a:spLocks noGrp="1" noChangeArrowheads="1"/>
          </p:cNvSpPr>
          <p:nvPr>
            <p:ph idx="1"/>
          </p:nvPr>
        </p:nvSpPr>
        <p:spPr>
          <a:xfrm>
            <a:off x="519113" y="4081463"/>
            <a:ext cx="8318500" cy="2116137"/>
          </a:xfrm>
        </p:spPr>
        <p:txBody>
          <a:bodyPr/>
          <a:lstStyle/>
          <a:p>
            <a:pPr>
              <a:buFont typeface="Arial" charset="0"/>
              <a:buChar char="•"/>
            </a:pPr>
            <a:r>
              <a:rPr lang="en-US"/>
              <a:t>Browser-based application</a:t>
            </a:r>
          </a:p>
          <a:p>
            <a:pPr>
              <a:buFont typeface="Arial" charset="0"/>
              <a:buChar char="•"/>
            </a:pPr>
            <a:r>
              <a:rPr lang="en-US"/>
              <a:t>Supports the most common types of internal users:</a:t>
            </a:r>
          </a:p>
          <a:p>
            <a:pPr lvl="1"/>
            <a:r>
              <a:rPr lang="en-US"/>
              <a:t>Customer Service Representatives (who create claims) (CSRs)</a:t>
            </a:r>
          </a:p>
          <a:p>
            <a:pPr lvl="1"/>
            <a:r>
              <a:rPr lang="en-US"/>
              <a:t>Adjusters (who act on claims)</a:t>
            </a:r>
          </a:p>
          <a:p>
            <a:pPr lvl="1"/>
            <a:r>
              <a:rPr lang="en-US"/>
              <a:t>Supervisors (who supervise users and approve work)</a:t>
            </a:r>
          </a:p>
        </p:txBody>
      </p:sp>
      <p:sp>
        <p:nvSpPr>
          <p:cNvPr id="9221" name="AutoShape 5"/>
          <p:cNvSpPr>
            <a:spLocks noChangeArrowheads="1"/>
          </p:cNvSpPr>
          <p:nvPr/>
        </p:nvSpPr>
        <p:spPr bwMode="invGray">
          <a:xfrm>
            <a:off x="4605338" y="1193800"/>
            <a:ext cx="3614737" cy="2379663"/>
          </a:xfrm>
          <a:prstGeom prst="roundRect">
            <a:avLst>
              <a:gd name="adj" fmla="val 16667"/>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22" name="Line 6"/>
          <p:cNvSpPr>
            <a:spLocks noChangeShapeType="1"/>
          </p:cNvSpPr>
          <p:nvPr/>
        </p:nvSpPr>
        <p:spPr bwMode="invGray">
          <a:xfrm>
            <a:off x="8051800" y="1262063"/>
            <a:ext cx="777875" cy="63976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3" name="Line 7"/>
          <p:cNvSpPr>
            <a:spLocks noChangeShapeType="1"/>
          </p:cNvSpPr>
          <p:nvPr/>
        </p:nvSpPr>
        <p:spPr bwMode="invGray">
          <a:xfrm flipV="1">
            <a:off x="8099425" y="2649538"/>
            <a:ext cx="742950" cy="808037"/>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4" name="Line 8"/>
          <p:cNvSpPr>
            <a:spLocks noChangeShapeType="1"/>
          </p:cNvSpPr>
          <p:nvPr/>
        </p:nvSpPr>
        <p:spPr bwMode="invGray">
          <a:xfrm>
            <a:off x="8832850" y="1863725"/>
            <a:ext cx="0" cy="81597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5" name="Line 9"/>
          <p:cNvSpPr>
            <a:spLocks noChangeShapeType="1"/>
          </p:cNvSpPr>
          <p:nvPr/>
        </p:nvSpPr>
        <p:spPr bwMode="invGray">
          <a:xfrm flipH="1">
            <a:off x="4992688" y="3573463"/>
            <a:ext cx="139700" cy="20637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6" name="Line 10"/>
          <p:cNvSpPr>
            <a:spLocks noChangeShapeType="1"/>
          </p:cNvSpPr>
          <p:nvPr/>
        </p:nvSpPr>
        <p:spPr bwMode="invGray">
          <a:xfrm>
            <a:off x="7735888" y="3563938"/>
            <a:ext cx="123825" cy="185737"/>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7" name="Line 11"/>
          <p:cNvSpPr>
            <a:spLocks noChangeShapeType="1"/>
          </p:cNvSpPr>
          <p:nvPr/>
        </p:nvSpPr>
        <p:spPr bwMode="invGray">
          <a:xfrm>
            <a:off x="5000625" y="3763963"/>
            <a:ext cx="2887663"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8" name="Line 13"/>
          <p:cNvSpPr>
            <a:spLocks noChangeShapeType="1"/>
          </p:cNvSpPr>
          <p:nvPr/>
        </p:nvSpPr>
        <p:spPr bwMode="auto">
          <a:xfrm>
            <a:off x="1531938" y="1501775"/>
            <a:ext cx="3089275"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9" name="Group 15"/>
          <p:cNvGrpSpPr>
            <a:grpSpLocks/>
          </p:cNvGrpSpPr>
          <p:nvPr/>
        </p:nvGrpSpPr>
        <p:grpSpPr bwMode="auto">
          <a:xfrm>
            <a:off x="517525" y="1049338"/>
            <a:ext cx="979488" cy="933450"/>
            <a:chOff x="3917" y="3057"/>
            <a:chExt cx="809" cy="771"/>
          </a:xfrm>
        </p:grpSpPr>
        <p:sp>
          <p:nvSpPr>
            <p:cNvPr id="9255" name="AutoShape 16"/>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9256" name="Oval 17"/>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9257" name="Freeform 18"/>
            <p:cNvSpPr>
              <a:spLocks/>
            </p:cNvSpPr>
            <p:nvPr/>
          </p:nvSpPr>
          <p:spPr bwMode="auto">
            <a:xfrm>
              <a:off x="4387" y="3376"/>
              <a:ext cx="270" cy="365"/>
            </a:xfrm>
            <a:custGeom>
              <a:avLst/>
              <a:gdLst>
                <a:gd name="T0" fmla="*/ 0 w 162"/>
                <a:gd name="T1" fmla="*/ 14365 h 216"/>
                <a:gd name="T2" fmla="*/ 4458 w 162"/>
                <a:gd name="T3" fmla="*/ 12150 h 216"/>
                <a:gd name="T4" fmla="*/ 8395 w 162"/>
                <a:gd name="T5" fmla="*/ 5592 h 216"/>
                <a:gd name="T6" fmla="*/ 9645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58" name="Freeform 19"/>
            <p:cNvSpPr>
              <a:spLocks/>
            </p:cNvSpPr>
            <p:nvPr/>
          </p:nvSpPr>
          <p:spPr bwMode="auto">
            <a:xfrm>
              <a:off x="3939" y="3057"/>
              <a:ext cx="740" cy="349"/>
            </a:xfrm>
            <a:custGeom>
              <a:avLst/>
              <a:gdLst>
                <a:gd name="T0" fmla="*/ 0 w 446"/>
                <a:gd name="T1" fmla="*/ 11334 h 206"/>
                <a:gd name="T2" fmla="*/ 1734 w 446"/>
                <a:gd name="T3" fmla="*/ 5206 h 206"/>
                <a:gd name="T4" fmla="*/ 8281 w 446"/>
                <a:gd name="T5" fmla="*/ 1366 h 206"/>
                <a:gd name="T6" fmla="*/ 14120 w 446"/>
                <a:gd name="T7" fmla="*/ 335 h 206"/>
                <a:gd name="T8" fmla="*/ 21015 w 446"/>
                <a:gd name="T9" fmla="*/ 3404 h 206"/>
                <a:gd name="T10" fmla="*/ 24994 w 446"/>
                <a:gd name="T11" fmla="*/ 10089 h 206"/>
                <a:gd name="T12" fmla="*/ 24820 w 446"/>
                <a:gd name="T13" fmla="*/ 13970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59" name="Oval 20"/>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grpSp>
        <p:nvGrpSpPr>
          <p:cNvPr id="9230" name="Group 21"/>
          <p:cNvGrpSpPr>
            <a:grpSpLocks/>
          </p:cNvGrpSpPr>
          <p:nvPr/>
        </p:nvGrpSpPr>
        <p:grpSpPr bwMode="auto">
          <a:xfrm>
            <a:off x="1452563" y="1835150"/>
            <a:ext cx="1341437" cy="903288"/>
            <a:chOff x="2984" y="3331"/>
            <a:chExt cx="845" cy="569"/>
          </a:xfrm>
        </p:grpSpPr>
        <p:sp>
          <p:nvSpPr>
            <p:cNvPr id="9242" name="AutoShape 22"/>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9243" name="Group 23"/>
            <p:cNvGrpSpPr>
              <a:grpSpLocks/>
            </p:cNvGrpSpPr>
            <p:nvPr/>
          </p:nvGrpSpPr>
          <p:grpSpPr bwMode="auto">
            <a:xfrm>
              <a:off x="3386" y="3487"/>
              <a:ext cx="443" cy="398"/>
              <a:chOff x="4838" y="2218"/>
              <a:chExt cx="395" cy="355"/>
            </a:xfrm>
          </p:grpSpPr>
          <p:sp>
            <p:nvSpPr>
              <p:cNvPr id="9244" name="Freeform 24"/>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5" name="Freeform 25"/>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6" name="Freeform 26"/>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7" name="Freeform 27"/>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8" name="Freeform 28"/>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9" name="Freeform 29"/>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0" name="Freeform 30"/>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1" name="Rectangle 31"/>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52" name="Rectangle 32"/>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53" name="Freeform 33"/>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4" name="Rectangle 34"/>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9231" name="Group 35"/>
          <p:cNvGrpSpPr>
            <a:grpSpLocks/>
          </p:cNvGrpSpPr>
          <p:nvPr/>
        </p:nvGrpSpPr>
        <p:grpSpPr bwMode="auto">
          <a:xfrm>
            <a:off x="2219325" y="2814638"/>
            <a:ext cx="904875" cy="1270000"/>
            <a:chOff x="3870" y="2092"/>
            <a:chExt cx="570" cy="800"/>
          </a:xfrm>
        </p:grpSpPr>
        <p:sp>
          <p:nvSpPr>
            <p:cNvPr id="9237" name="Line 36"/>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8" name="Line 37"/>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9" name="AutoShape 38"/>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9240" name="Freeform 39"/>
            <p:cNvSpPr>
              <a:spLocks/>
            </p:cNvSpPr>
            <p:nvPr/>
          </p:nvSpPr>
          <p:spPr bwMode="auto">
            <a:xfrm>
              <a:off x="4114" y="2691"/>
              <a:ext cx="97" cy="201"/>
            </a:xfrm>
            <a:custGeom>
              <a:avLst/>
              <a:gdLst>
                <a:gd name="T0" fmla="*/ 210 w 75"/>
                <a:gd name="T1" fmla="*/ 22 h 156"/>
                <a:gd name="T2" fmla="*/ 0 w 75"/>
                <a:gd name="T3" fmla="*/ 867 h 156"/>
                <a:gd name="T4" fmla="*/ 304 w 75"/>
                <a:gd name="T5" fmla="*/ 1185 h 156"/>
                <a:gd name="T6" fmla="*/ 588 w 75"/>
                <a:gd name="T7" fmla="*/ 867 h 156"/>
                <a:gd name="T8" fmla="*/ 371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9241" name="AutoShape 40"/>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9232" name="Text Box 41"/>
          <p:cNvSpPr txBox="1">
            <a:spLocks noChangeArrowheads="1"/>
          </p:cNvSpPr>
          <p:nvPr/>
        </p:nvSpPr>
        <p:spPr bwMode="auto">
          <a:xfrm>
            <a:off x="1554163" y="1160463"/>
            <a:ext cx="2587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customer service rep</a:t>
            </a:r>
          </a:p>
        </p:txBody>
      </p:sp>
      <p:sp>
        <p:nvSpPr>
          <p:cNvPr id="9233" name="Text Box 42"/>
          <p:cNvSpPr txBox="1">
            <a:spLocks noChangeArrowheads="1"/>
          </p:cNvSpPr>
          <p:nvPr/>
        </p:nvSpPr>
        <p:spPr bwMode="auto">
          <a:xfrm>
            <a:off x="2862263" y="2003425"/>
            <a:ext cx="1085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adjuster</a:t>
            </a:r>
          </a:p>
        </p:txBody>
      </p:sp>
      <p:sp>
        <p:nvSpPr>
          <p:cNvPr id="9234" name="Line 43"/>
          <p:cNvSpPr>
            <a:spLocks noChangeShapeType="1"/>
          </p:cNvSpPr>
          <p:nvPr/>
        </p:nvSpPr>
        <p:spPr bwMode="auto">
          <a:xfrm>
            <a:off x="3117850" y="3263900"/>
            <a:ext cx="1489075"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5" name="Text Box 44"/>
          <p:cNvSpPr txBox="1">
            <a:spLocks noChangeArrowheads="1"/>
          </p:cNvSpPr>
          <p:nvPr/>
        </p:nvSpPr>
        <p:spPr bwMode="auto">
          <a:xfrm>
            <a:off x="3095625" y="2933700"/>
            <a:ext cx="1401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supervisor</a:t>
            </a:r>
          </a:p>
        </p:txBody>
      </p:sp>
      <p:pic>
        <p:nvPicPr>
          <p:cNvPr id="4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4719" y="1352557"/>
            <a:ext cx="3355974" cy="200518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45" name="Group 44"/>
          <p:cNvGrpSpPr>
            <a:grpSpLocks/>
          </p:cNvGrpSpPr>
          <p:nvPr/>
        </p:nvGrpSpPr>
        <p:grpSpPr bwMode="auto">
          <a:xfrm>
            <a:off x="366557" y="2493962"/>
            <a:ext cx="1065212" cy="879475"/>
            <a:chOff x="1426" y="2489"/>
            <a:chExt cx="815" cy="673"/>
          </a:xfrm>
        </p:grpSpPr>
        <p:sp>
          <p:nvSpPr>
            <p:cNvPr id="46" name="AutoShape 45"/>
            <p:cNvSpPr>
              <a:spLocks noChangeArrowheads="1"/>
            </p:cNvSpPr>
            <p:nvPr/>
          </p:nvSpPr>
          <p:spPr bwMode="auto">
            <a:xfrm>
              <a:off x="1426" y="2620"/>
              <a:ext cx="815" cy="542"/>
            </a:xfrm>
            <a:prstGeom prst="cube">
              <a:avLst>
                <a:gd name="adj" fmla="val 18921"/>
              </a:avLst>
            </a:prstGeom>
            <a:solidFill>
              <a:srgbClr val="FFFF99"/>
            </a:solidFill>
            <a:ln w="12700">
              <a:solidFill>
                <a:schemeClr val="bg1"/>
              </a:solidFill>
              <a:miter lim="800000"/>
              <a:headEnd/>
              <a:tailEnd/>
            </a:ln>
          </p:spPr>
          <p:txBody>
            <a:bodyPr wrap="none" anchor="ctr"/>
            <a:lstStyle/>
            <a:p>
              <a:pPr algn="ctr">
                <a:spcBef>
                  <a:spcPct val="50000"/>
                </a:spcBef>
                <a:spcAft>
                  <a:spcPct val="30000"/>
                </a:spcAft>
                <a:buClr>
                  <a:schemeClr val="tx1"/>
                </a:buClr>
              </a:pPr>
              <a:endParaRPr lang="en-US"/>
            </a:p>
          </p:txBody>
        </p:sp>
        <p:sp>
          <p:nvSpPr>
            <p:cNvPr id="47" name="Rectangle 46"/>
            <p:cNvSpPr>
              <a:spLocks noChangeArrowheads="1"/>
            </p:cNvSpPr>
            <p:nvPr/>
          </p:nvSpPr>
          <p:spPr bwMode="auto">
            <a:xfrm>
              <a:off x="1662" y="2786"/>
              <a:ext cx="235" cy="376"/>
            </a:xfrm>
            <a:prstGeom prst="rect">
              <a:avLst/>
            </a:prstGeom>
            <a:solidFill>
              <a:srgbClr val="CC9900"/>
            </a:solidFill>
            <a:ln w="12700">
              <a:solidFill>
                <a:schemeClr val="bg1"/>
              </a:solidFill>
              <a:miter lim="800000"/>
              <a:headEnd/>
              <a:tailEnd/>
            </a:ln>
          </p:spPr>
          <p:txBody>
            <a:bodyPr wrap="none" anchor="ctr"/>
            <a:lstStyle/>
            <a:p>
              <a:pPr algn="ctr">
                <a:spcBef>
                  <a:spcPct val="50000"/>
                </a:spcBef>
                <a:spcAft>
                  <a:spcPct val="30000"/>
                </a:spcAft>
                <a:buClr>
                  <a:schemeClr val="tx1"/>
                </a:buClr>
              </a:pPr>
              <a:endParaRPr lang="en-US"/>
            </a:p>
          </p:txBody>
        </p:sp>
        <p:sp>
          <p:nvSpPr>
            <p:cNvPr id="48" name="Rectangle 47"/>
            <p:cNvSpPr>
              <a:spLocks noChangeArrowheads="1"/>
            </p:cNvSpPr>
            <p:nvPr/>
          </p:nvSpPr>
          <p:spPr bwMode="auto">
            <a:xfrm>
              <a:off x="1476" y="2786"/>
              <a:ext cx="119" cy="176"/>
            </a:xfrm>
            <a:prstGeom prst="rect">
              <a:avLst/>
            </a:prstGeom>
            <a:solidFill>
              <a:srgbClr val="FFFFCC"/>
            </a:solidFill>
            <a:ln w="12700">
              <a:solidFill>
                <a:schemeClr val="bg1"/>
              </a:solidFill>
              <a:miter lim="800000"/>
              <a:headEnd/>
              <a:tailEnd/>
            </a:ln>
          </p:spPr>
          <p:txBody>
            <a:bodyPr wrap="none" anchor="ctr"/>
            <a:lstStyle/>
            <a:p>
              <a:pPr algn="ctr">
                <a:spcBef>
                  <a:spcPct val="50000"/>
                </a:spcBef>
                <a:spcAft>
                  <a:spcPct val="30000"/>
                </a:spcAft>
                <a:buClr>
                  <a:schemeClr val="tx1"/>
                </a:buClr>
              </a:pPr>
              <a:endParaRPr lang="en-US"/>
            </a:p>
          </p:txBody>
        </p:sp>
        <p:sp>
          <p:nvSpPr>
            <p:cNvPr id="49" name="Rectangle 48"/>
            <p:cNvSpPr>
              <a:spLocks noChangeArrowheads="1"/>
            </p:cNvSpPr>
            <p:nvPr/>
          </p:nvSpPr>
          <p:spPr bwMode="auto">
            <a:xfrm>
              <a:off x="1956" y="2786"/>
              <a:ext cx="123" cy="176"/>
            </a:xfrm>
            <a:prstGeom prst="rect">
              <a:avLst/>
            </a:prstGeom>
            <a:solidFill>
              <a:srgbClr val="FFFFCC"/>
            </a:solidFill>
            <a:ln w="12700" algn="ctr">
              <a:solidFill>
                <a:schemeClr val="bg1"/>
              </a:solidFill>
              <a:miter lim="800000"/>
              <a:headEnd/>
              <a:tailEnd/>
            </a:ln>
          </p:spPr>
          <p:txBody>
            <a:bodyPr wrap="none" anchor="ctr"/>
            <a:lstStyle/>
            <a:p>
              <a:pPr algn="ctr">
                <a:spcBef>
                  <a:spcPct val="50000"/>
                </a:spcBef>
                <a:spcAft>
                  <a:spcPct val="30000"/>
                </a:spcAft>
                <a:buClr>
                  <a:schemeClr val="tx1"/>
                </a:buClr>
              </a:pPr>
              <a:endParaRPr lang="en-US"/>
            </a:p>
          </p:txBody>
        </p:sp>
        <p:sp>
          <p:nvSpPr>
            <p:cNvPr id="50" name="Rectangle 49"/>
            <p:cNvSpPr>
              <a:spLocks noChangeArrowheads="1"/>
            </p:cNvSpPr>
            <p:nvPr/>
          </p:nvSpPr>
          <p:spPr bwMode="auto">
            <a:xfrm>
              <a:off x="1839" y="2952"/>
              <a:ext cx="32" cy="7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spcBef>
                  <a:spcPct val="50000"/>
                </a:spcBef>
                <a:spcAft>
                  <a:spcPct val="30000"/>
                </a:spcAft>
                <a:buClr>
                  <a:schemeClr val="tx1"/>
                </a:buClr>
              </a:pPr>
              <a:endParaRPr lang="en-US"/>
            </a:p>
          </p:txBody>
        </p:sp>
        <p:sp>
          <p:nvSpPr>
            <p:cNvPr id="51" name="Rectangle 50"/>
            <p:cNvSpPr>
              <a:spLocks noChangeArrowheads="1"/>
            </p:cNvSpPr>
            <p:nvPr/>
          </p:nvSpPr>
          <p:spPr bwMode="auto">
            <a:xfrm>
              <a:off x="1509" y="2489"/>
              <a:ext cx="583" cy="228"/>
            </a:xfrm>
            <a:prstGeom prst="rect">
              <a:avLst/>
            </a:prstGeom>
            <a:solidFill>
              <a:srgbClr val="CC9900"/>
            </a:solidFill>
            <a:ln w="12700" algn="ctr">
              <a:solidFill>
                <a:schemeClr val="bg1"/>
              </a:solidFill>
              <a:miter lim="800000"/>
              <a:headEnd/>
              <a:tailEnd/>
            </a:ln>
          </p:spPr>
          <p:txBody>
            <a:bodyPr wrap="none" anchor="ctr"/>
            <a:lstStyle/>
            <a:p>
              <a:pPr algn="ctr">
                <a:spcBef>
                  <a:spcPct val="50000"/>
                </a:spcBef>
                <a:spcAft>
                  <a:spcPct val="30000"/>
                </a:spcAft>
                <a:buClr>
                  <a:schemeClr val="tx1"/>
                </a:buClr>
              </a:pPr>
              <a:endParaRPr lang="en-US"/>
            </a:p>
          </p:txBody>
        </p:sp>
        <p:sp>
          <p:nvSpPr>
            <p:cNvPr id="52" name="Line 51"/>
            <p:cNvSpPr>
              <a:spLocks noChangeShapeType="1"/>
            </p:cNvSpPr>
            <p:nvPr/>
          </p:nvSpPr>
          <p:spPr bwMode="auto">
            <a:xfrm>
              <a:off x="2087" y="2540"/>
              <a:ext cx="96" cy="10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52"/>
            <p:cNvSpPr>
              <a:spLocks noChangeShapeType="1"/>
            </p:cNvSpPr>
            <p:nvPr/>
          </p:nvSpPr>
          <p:spPr bwMode="auto">
            <a:xfrm>
              <a:off x="2094" y="2628"/>
              <a:ext cx="51" cy="5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4" name="Group 53"/>
            <p:cNvGrpSpPr>
              <a:grpSpLocks/>
            </p:cNvGrpSpPr>
            <p:nvPr/>
          </p:nvGrpSpPr>
          <p:grpSpPr bwMode="auto">
            <a:xfrm>
              <a:off x="1534" y="2525"/>
              <a:ext cx="518" cy="139"/>
              <a:chOff x="2386" y="998"/>
              <a:chExt cx="529" cy="142"/>
            </a:xfrm>
          </p:grpSpPr>
          <p:sp>
            <p:nvSpPr>
              <p:cNvPr id="55" name="Line 54"/>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55"/>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56"/>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57"/>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58"/>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59"/>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60"/>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Line 61"/>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Line 62"/>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 name="Line 63"/>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 name="Line 64"/>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65"/>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Freeform 66"/>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 name="Freeform 67"/>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|EOS~007|</a:t>
            </a:r>
            <a:endParaRPr lang="en-US" sz="100" err="1">
              <a:solidFill>
                <a:srgbClr val="FFFFFF"/>
              </a:solidFill>
              <a:latin typeface="Arial"/>
              <a:cs typeface="Calibri" pitchFamily="34" charset="0"/>
            </a:endParaRPr>
          </a:p>
        </p:txBody>
      </p:sp>
      <p:sp>
        <p:nvSpPr>
          <p:cNvPr id="2526210" name="Rectangle 2"/>
          <p:cNvSpPr>
            <a:spLocks noChangeArrowheads="1"/>
          </p:cNvSpPr>
          <p:nvPr/>
        </p:nvSpPr>
        <p:spPr bwMode="auto">
          <a:xfrm>
            <a:off x="419100" y="4900613"/>
            <a:ext cx="284003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628650" lvl="1" indent="-228600" algn="l" eaLnBrk="0" hangingPunct="0">
              <a:spcBef>
                <a:spcPct val="20000"/>
              </a:spcBef>
              <a:spcAft>
                <a:spcPct val="0"/>
              </a:spcAft>
              <a:buClr>
                <a:srgbClr val="0146AD"/>
              </a:buClr>
              <a:buSzPct val="90000"/>
              <a:buFont typeface="Wingdings 2" pitchFamily="18" charset="2"/>
              <a:buChar char=""/>
            </a:pPr>
            <a:r>
              <a:rPr lang="en-US" sz="2200" b="1"/>
              <a:t>Claim-centric</a:t>
            </a:r>
            <a:endParaRPr lang="en-US" sz="2200" b="1">
              <a:solidFill>
                <a:schemeClr val="accent1"/>
              </a:solidFill>
            </a:endParaRPr>
          </a:p>
        </p:txBody>
      </p:sp>
      <p:sp>
        <p:nvSpPr>
          <p:cNvPr id="2526211" name="Rectangle 3"/>
          <p:cNvSpPr>
            <a:spLocks noChangeArrowheads="1"/>
          </p:cNvSpPr>
          <p:nvPr/>
        </p:nvSpPr>
        <p:spPr bwMode="auto">
          <a:xfrm>
            <a:off x="417513" y="5338763"/>
            <a:ext cx="28400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628650" lvl="1" indent="-228600" algn="l" eaLnBrk="0" hangingPunct="0">
              <a:spcBef>
                <a:spcPct val="20000"/>
              </a:spcBef>
              <a:spcAft>
                <a:spcPct val="0"/>
              </a:spcAft>
              <a:buClr>
                <a:srgbClr val="0146AD"/>
              </a:buClr>
              <a:buSzPct val="90000"/>
              <a:buFont typeface="Wingdings 2" pitchFamily="18" charset="2"/>
              <a:buChar char=""/>
            </a:pPr>
            <a:r>
              <a:rPr lang="en-US" sz="2200" b="1">
                <a:solidFill>
                  <a:srgbClr val="C8A200"/>
                </a:solidFill>
              </a:rPr>
              <a:t>Collaborative</a:t>
            </a:r>
          </a:p>
        </p:txBody>
      </p:sp>
      <p:sp>
        <p:nvSpPr>
          <p:cNvPr id="2526212" name="Rectangle 4"/>
          <p:cNvSpPr>
            <a:spLocks noChangeArrowheads="1"/>
          </p:cNvSpPr>
          <p:nvPr/>
        </p:nvSpPr>
        <p:spPr bwMode="auto">
          <a:xfrm>
            <a:off x="419100" y="5776913"/>
            <a:ext cx="28400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628650" lvl="1" indent="-228600" algn="l" eaLnBrk="0" hangingPunct="0">
              <a:spcBef>
                <a:spcPct val="20000"/>
              </a:spcBef>
              <a:spcAft>
                <a:spcPct val="0"/>
              </a:spcAft>
              <a:buClr>
                <a:srgbClr val="0146AD"/>
              </a:buClr>
              <a:buSzPct val="90000"/>
              <a:buFont typeface="Wingdings 2" pitchFamily="18" charset="2"/>
              <a:buChar char=""/>
            </a:pPr>
            <a:r>
              <a:rPr lang="en-US" sz="2200" b="1">
                <a:solidFill>
                  <a:schemeClr val="accent1"/>
                </a:solidFill>
              </a:rPr>
              <a:t>Controlled</a:t>
            </a:r>
          </a:p>
        </p:txBody>
      </p:sp>
      <p:sp>
        <p:nvSpPr>
          <p:cNvPr id="10245" name="Rectangle 5"/>
          <p:cNvSpPr>
            <a:spLocks noGrp="1" noChangeArrowheads="1"/>
          </p:cNvSpPr>
          <p:nvPr>
            <p:ph type="body" idx="4294967295"/>
          </p:nvPr>
        </p:nvSpPr>
        <p:spPr>
          <a:xfrm>
            <a:off x="0" y="804863"/>
            <a:ext cx="2840038" cy="5603875"/>
          </a:xfrm>
          <a:noFill/>
        </p:spPr>
        <p:txBody>
          <a:bodyPr/>
          <a:lstStyle/>
          <a:p>
            <a:r>
              <a:rPr lang="en-US"/>
              <a:t>ClaimCenter makes the claims process:</a:t>
            </a:r>
            <a:endParaRPr lang="en-US" b="1">
              <a:solidFill>
                <a:schemeClr val="accent1"/>
              </a:solidFill>
            </a:endParaRPr>
          </a:p>
        </p:txBody>
      </p:sp>
      <p:sp>
        <p:nvSpPr>
          <p:cNvPr id="10246" name="Rectangle 6"/>
          <p:cNvSpPr>
            <a:spLocks noGrp="1" noChangeArrowheads="1"/>
          </p:cNvSpPr>
          <p:nvPr>
            <p:ph type="title" idx="4294967295"/>
          </p:nvPr>
        </p:nvSpPr>
        <p:spPr>
          <a:xfrm>
            <a:off x="520700" y="120650"/>
            <a:ext cx="8318500" cy="742950"/>
          </a:xfrm>
        </p:spPr>
        <p:txBody>
          <a:bodyPr/>
          <a:lstStyle/>
          <a:p>
            <a:pPr eaLnBrk="1" hangingPunct="1"/>
            <a:r>
              <a:rPr lang="en-US"/>
              <a:t>The value proposition of ClaimCenter</a:t>
            </a:r>
          </a:p>
        </p:txBody>
      </p:sp>
      <p:grpSp>
        <p:nvGrpSpPr>
          <p:cNvPr id="10247" name="Group 7"/>
          <p:cNvGrpSpPr>
            <a:grpSpLocks/>
          </p:cNvGrpSpPr>
          <p:nvPr/>
        </p:nvGrpSpPr>
        <p:grpSpPr bwMode="auto">
          <a:xfrm>
            <a:off x="5727700" y="2906713"/>
            <a:ext cx="1392238" cy="1392237"/>
            <a:chOff x="3608" y="1831"/>
            <a:chExt cx="877" cy="877"/>
          </a:xfrm>
        </p:grpSpPr>
        <p:sp>
          <p:nvSpPr>
            <p:cNvPr id="10335" name="Text Box 8"/>
            <p:cNvSpPr txBox="1">
              <a:spLocks noChangeArrowheads="1"/>
            </p:cNvSpPr>
            <p:nvPr/>
          </p:nvSpPr>
          <p:spPr bwMode="auto">
            <a:xfrm>
              <a:off x="3667" y="2116"/>
              <a:ext cx="759"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3200" b="1"/>
                <a:t>Claim</a:t>
              </a:r>
            </a:p>
          </p:txBody>
        </p:sp>
        <p:sp>
          <p:nvSpPr>
            <p:cNvPr id="10336" name="Oval 9"/>
            <p:cNvSpPr>
              <a:spLocks noChangeArrowheads="1"/>
            </p:cNvSpPr>
            <p:nvPr/>
          </p:nvSpPr>
          <p:spPr bwMode="auto">
            <a:xfrm>
              <a:off x="3608" y="1831"/>
              <a:ext cx="877" cy="877"/>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3" name="Group 10"/>
          <p:cNvGrpSpPr>
            <a:grpSpLocks/>
          </p:cNvGrpSpPr>
          <p:nvPr/>
        </p:nvGrpSpPr>
        <p:grpSpPr bwMode="auto">
          <a:xfrm>
            <a:off x="4133850" y="2209800"/>
            <a:ext cx="4675188" cy="2667000"/>
            <a:chOff x="1776" y="1392"/>
            <a:chExt cx="2945" cy="1680"/>
          </a:xfrm>
        </p:grpSpPr>
        <p:sp>
          <p:nvSpPr>
            <p:cNvPr id="10320" name="Text Box 11"/>
            <p:cNvSpPr txBox="1">
              <a:spLocks noChangeArrowheads="1"/>
            </p:cNvSpPr>
            <p:nvPr/>
          </p:nvSpPr>
          <p:spPr bwMode="auto">
            <a:xfrm>
              <a:off x="2851" y="1452"/>
              <a:ext cx="73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policy</a:t>
              </a:r>
            </a:p>
          </p:txBody>
        </p:sp>
        <p:sp>
          <p:nvSpPr>
            <p:cNvPr id="10321" name="Text Box 12"/>
            <p:cNvSpPr txBox="1">
              <a:spLocks noChangeArrowheads="1"/>
            </p:cNvSpPr>
            <p:nvPr/>
          </p:nvSpPr>
          <p:spPr bwMode="auto">
            <a:xfrm>
              <a:off x="3716" y="2334"/>
              <a:ext cx="7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notes</a:t>
              </a:r>
            </a:p>
          </p:txBody>
        </p:sp>
        <p:sp>
          <p:nvSpPr>
            <p:cNvPr id="10322" name="Text Box 13"/>
            <p:cNvSpPr txBox="1">
              <a:spLocks noChangeArrowheads="1"/>
            </p:cNvSpPr>
            <p:nvPr/>
          </p:nvSpPr>
          <p:spPr bwMode="auto">
            <a:xfrm>
              <a:off x="3687" y="1821"/>
              <a:ext cx="103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financials</a:t>
              </a:r>
            </a:p>
          </p:txBody>
        </p:sp>
        <p:sp>
          <p:nvSpPr>
            <p:cNvPr id="10323" name="Text Box 14"/>
            <p:cNvSpPr txBox="1">
              <a:spLocks noChangeArrowheads="1"/>
            </p:cNvSpPr>
            <p:nvPr/>
          </p:nvSpPr>
          <p:spPr bwMode="auto">
            <a:xfrm>
              <a:off x="1853" y="2730"/>
              <a:ext cx="117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documents</a:t>
              </a:r>
            </a:p>
          </p:txBody>
        </p:sp>
        <p:sp>
          <p:nvSpPr>
            <p:cNvPr id="10324" name="Text Box 15"/>
            <p:cNvSpPr txBox="1">
              <a:spLocks noChangeArrowheads="1"/>
            </p:cNvSpPr>
            <p:nvPr/>
          </p:nvSpPr>
          <p:spPr bwMode="auto">
            <a:xfrm>
              <a:off x="3377" y="2756"/>
              <a:ext cx="117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litigation</a:t>
              </a:r>
            </a:p>
          </p:txBody>
        </p:sp>
        <p:sp>
          <p:nvSpPr>
            <p:cNvPr id="10325" name="Text Box 16"/>
            <p:cNvSpPr txBox="1">
              <a:spLocks noChangeArrowheads="1"/>
            </p:cNvSpPr>
            <p:nvPr/>
          </p:nvSpPr>
          <p:spPr bwMode="auto">
            <a:xfrm>
              <a:off x="1833" y="1821"/>
              <a:ext cx="102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activities</a:t>
              </a:r>
            </a:p>
          </p:txBody>
        </p:sp>
        <p:sp>
          <p:nvSpPr>
            <p:cNvPr id="10326" name="Text Box 17"/>
            <p:cNvSpPr txBox="1">
              <a:spLocks noChangeArrowheads="1"/>
            </p:cNvSpPr>
            <p:nvPr/>
          </p:nvSpPr>
          <p:spPr bwMode="auto">
            <a:xfrm>
              <a:off x="1842" y="2334"/>
              <a:ext cx="94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parties</a:t>
              </a:r>
            </a:p>
          </p:txBody>
        </p:sp>
        <p:sp>
          <p:nvSpPr>
            <p:cNvPr id="10327" name="Line 18"/>
            <p:cNvSpPr>
              <a:spLocks noChangeShapeType="1"/>
            </p:cNvSpPr>
            <p:nvPr/>
          </p:nvSpPr>
          <p:spPr bwMode="auto">
            <a:xfrm>
              <a:off x="2691" y="1990"/>
              <a:ext cx="131" cy="6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28" name="Line 19"/>
            <p:cNvSpPr>
              <a:spLocks noChangeShapeType="1"/>
            </p:cNvSpPr>
            <p:nvPr/>
          </p:nvSpPr>
          <p:spPr bwMode="auto">
            <a:xfrm>
              <a:off x="3215" y="1688"/>
              <a:ext cx="0" cy="144"/>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29" name="Line 20"/>
            <p:cNvSpPr>
              <a:spLocks noChangeShapeType="1"/>
            </p:cNvSpPr>
            <p:nvPr/>
          </p:nvSpPr>
          <p:spPr bwMode="auto">
            <a:xfrm flipH="1">
              <a:off x="3581" y="1963"/>
              <a:ext cx="144" cy="79"/>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30" name="Line 21"/>
            <p:cNvSpPr>
              <a:spLocks noChangeShapeType="1"/>
            </p:cNvSpPr>
            <p:nvPr/>
          </p:nvSpPr>
          <p:spPr bwMode="auto">
            <a:xfrm flipH="1" flipV="1">
              <a:off x="3634" y="2422"/>
              <a:ext cx="130" cy="39"/>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31" name="Line 22"/>
            <p:cNvSpPr>
              <a:spLocks noChangeShapeType="1"/>
            </p:cNvSpPr>
            <p:nvPr/>
          </p:nvSpPr>
          <p:spPr bwMode="auto">
            <a:xfrm flipH="1" flipV="1">
              <a:off x="3484" y="2608"/>
              <a:ext cx="126" cy="131"/>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32" name="Line 23"/>
            <p:cNvSpPr>
              <a:spLocks noChangeShapeType="1"/>
            </p:cNvSpPr>
            <p:nvPr/>
          </p:nvSpPr>
          <p:spPr bwMode="auto">
            <a:xfrm flipV="1">
              <a:off x="2796" y="2605"/>
              <a:ext cx="131" cy="131"/>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33" name="Line 24"/>
            <p:cNvSpPr>
              <a:spLocks noChangeShapeType="1"/>
            </p:cNvSpPr>
            <p:nvPr/>
          </p:nvSpPr>
          <p:spPr bwMode="auto">
            <a:xfrm flipV="1">
              <a:off x="2652" y="2395"/>
              <a:ext cx="131" cy="27"/>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34" name="Rectangle 25"/>
            <p:cNvSpPr>
              <a:spLocks noChangeArrowheads="1"/>
            </p:cNvSpPr>
            <p:nvPr/>
          </p:nvSpPr>
          <p:spPr bwMode="auto">
            <a:xfrm>
              <a:off x="1776" y="1392"/>
              <a:ext cx="2904" cy="1680"/>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4" name="Group 26"/>
          <p:cNvGrpSpPr>
            <a:grpSpLocks/>
          </p:cNvGrpSpPr>
          <p:nvPr/>
        </p:nvGrpSpPr>
        <p:grpSpPr bwMode="auto">
          <a:xfrm>
            <a:off x="2212975" y="1409700"/>
            <a:ext cx="4892675" cy="4343400"/>
            <a:chOff x="1394" y="888"/>
            <a:chExt cx="3082" cy="2736"/>
          </a:xfrm>
        </p:grpSpPr>
        <p:sp>
          <p:nvSpPr>
            <p:cNvPr id="10301" name="Line 27"/>
            <p:cNvSpPr>
              <a:spLocks noChangeShapeType="1"/>
            </p:cNvSpPr>
            <p:nvPr/>
          </p:nvSpPr>
          <p:spPr bwMode="auto">
            <a:xfrm>
              <a:off x="2232" y="3624"/>
              <a:ext cx="2244"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02" name="Line 28"/>
            <p:cNvSpPr>
              <a:spLocks noChangeShapeType="1"/>
            </p:cNvSpPr>
            <p:nvPr/>
          </p:nvSpPr>
          <p:spPr bwMode="auto">
            <a:xfrm>
              <a:off x="2232" y="1092"/>
              <a:ext cx="2244"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0303" name="Group 29"/>
            <p:cNvGrpSpPr>
              <a:grpSpLocks/>
            </p:cNvGrpSpPr>
            <p:nvPr/>
          </p:nvGrpSpPr>
          <p:grpSpPr bwMode="auto">
            <a:xfrm>
              <a:off x="1394" y="1971"/>
              <a:ext cx="570" cy="800"/>
              <a:chOff x="3870" y="2092"/>
              <a:chExt cx="570" cy="800"/>
            </a:xfrm>
          </p:grpSpPr>
          <p:sp>
            <p:nvSpPr>
              <p:cNvPr id="10315" name="Line 30"/>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16" name="Line 31"/>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17" name="AutoShape 32"/>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10318" name="Freeform 33"/>
              <p:cNvSpPr>
                <a:spLocks/>
              </p:cNvSpPr>
              <p:nvPr/>
            </p:nvSpPr>
            <p:spPr bwMode="auto">
              <a:xfrm>
                <a:off x="4114" y="2691"/>
                <a:ext cx="97" cy="201"/>
              </a:xfrm>
              <a:custGeom>
                <a:avLst/>
                <a:gdLst>
                  <a:gd name="T0" fmla="*/ 210 w 75"/>
                  <a:gd name="T1" fmla="*/ 22 h 156"/>
                  <a:gd name="T2" fmla="*/ 0 w 75"/>
                  <a:gd name="T3" fmla="*/ 867 h 156"/>
                  <a:gd name="T4" fmla="*/ 304 w 75"/>
                  <a:gd name="T5" fmla="*/ 1185 h 156"/>
                  <a:gd name="T6" fmla="*/ 588 w 75"/>
                  <a:gd name="T7" fmla="*/ 867 h 156"/>
                  <a:gd name="T8" fmla="*/ 371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10319" name="AutoShape 34"/>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nvGrpSpPr>
            <p:cNvPr id="10304" name="Group 35"/>
            <p:cNvGrpSpPr>
              <a:grpSpLocks/>
            </p:cNvGrpSpPr>
            <p:nvPr/>
          </p:nvGrpSpPr>
          <p:grpSpPr bwMode="auto">
            <a:xfrm>
              <a:off x="1539" y="2019"/>
              <a:ext cx="299" cy="296"/>
              <a:chOff x="1539" y="2019"/>
              <a:chExt cx="299" cy="296"/>
            </a:xfrm>
          </p:grpSpPr>
          <p:grpSp>
            <p:nvGrpSpPr>
              <p:cNvPr id="10309" name="Group 36"/>
              <p:cNvGrpSpPr>
                <a:grpSpLocks/>
              </p:cNvGrpSpPr>
              <p:nvPr/>
            </p:nvGrpSpPr>
            <p:grpSpPr bwMode="auto">
              <a:xfrm>
                <a:off x="1659" y="2019"/>
                <a:ext cx="179" cy="293"/>
                <a:chOff x="1659" y="2019"/>
                <a:chExt cx="179" cy="293"/>
              </a:xfrm>
            </p:grpSpPr>
            <p:sp>
              <p:nvSpPr>
                <p:cNvPr id="10313" name="Oval 37"/>
                <p:cNvSpPr>
                  <a:spLocks noChangeArrowheads="1"/>
                </p:cNvSpPr>
                <p:nvPr/>
              </p:nvSpPr>
              <p:spPr bwMode="auto">
                <a:xfrm>
                  <a:off x="1659" y="2019"/>
                  <a:ext cx="179" cy="293"/>
                </a:xfrm>
                <a:prstGeom prst="ellipse">
                  <a:avLst/>
                </a:prstGeom>
                <a:solidFill>
                  <a:schemeClr val="tx1"/>
                </a:solidFill>
                <a:ln w="28575" algn="ctr">
                  <a:solidFill>
                    <a:schemeClr val="hlink"/>
                  </a:solidFill>
                  <a:round/>
                  <a:headEnd/>
                  <a:tailEnd/>
                </a:ln>
              </p:spPr>
              <p:txBody>
                <a:bodyPr wrap="none" lIns="0" tIns="0" rIns="0" bIns="0" anchor="ctr">
                  <a:spAutoFit/>
                </a:bodyPr>
                <a:lstStyle/>
                <a:p>
                  <a:endParaRPr lang="en-US"/>
                </a:p>
              </p:txBody>
            </p:sp>
            <p:sp>
              <p:nvSpPr>
                <p:cNvPr id="10314" name="Oval 38"/>
                <p:cNvSpPr>
                  <a:spLocks noChangeArrowheads="1"/>
                </p:cNvSpPr>
                <p:nvPr/>
              </p:nvSpPr>
              <p:spPr bwMode="auto">
                <a:xfrm>
                  <a:off x="1731" y="2091"/>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nvGrpSpPr>
              <p:cNvPr id="10310" name="Group 39"/>
              <p:cNvGrpSpPr>
                <a:grpSpLocks/>
              </p:cNvGrpSpPr>
              <p:nvPr/>
            </p:nvGrpSpPr>
            <p:grpSpPr bwMode="auto">
              <a:xfrm>
                <a:off x="1539" y="2022"/>
                <a:ext cx="179" cy="293"/>
                <a:chOff x="1539" y="2022"/>
                <a:chExt cx="179" cy="293"/>
              </a:xfrm>
            </p:grpSpPr>
            <p:sp>
              <p:nvSpPr>
                <p:cNvPr id="10311" name="Oval 40"/>
                <p:cNvSpPr>
                  <a:spLocks noChangeArrowheads="1"/>
                </p:cNvSpPr>
                <p:nvPr/>
              </p:nvSpPr>
              <p:spPr bwMode="auto">
                <a:xfrm>
                  <a:off x="1539" y="2022"/>
                  <a:ext cx="179" cy="293"/>
                </a:xfrm>
                <a:prstGeom prst="ellipse">
                  <a:avLst/>
                </a:prstGeom>
                <a:solidFill>
                  <a:schemeClr val="tx1"/>
                </a:solidFill>
                <a:ln w="28575" algn="ctr">
                  <a:solidFill>
                    <a:schemeClr val="hlink"/>
                  </a:solidFill>
                  <a:round/>
                  <a:headEnd/>
                  <a:tailEnd/>
                </a:ln>
              </p:spPr>
              <p:txBody>
                <a:bodyPr wrap="none" lIns="0" tIns="0" rIns="0" bIns="0" anchor="ctr">
                  <a:spAutoFit/>
                </a:bodyPr>
                <a:lstStyle/>
                <a:p>
                  <a:endParaRPr lang="en-US"/>
                </a:p>
              </p:txBody>
            </p:sp>
            <p:sp>
              <p:nvSpPr>
                <p:cNvPr id="10312" name="Oval 41"/>
                <p:cNvSpPr>
                  <a:spLocks noChangeArrowheads="1"/>
                </p:cNvSpPr>
                <p:nvPr/>
              </p:nvSpPr>
              <p:spPr bwMode="auto">
                <a:xfrm>
                  <a:off x="1614" y="2094"/>
                  <a:ext cx="95" cy="155"/>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sp>
          <p:nvSpPr>
            <p:cNvPr id="10305" name="Line 42"/>
            <p:cNvSpPr>
              <a:spLocks noChangeShapeType="1"/>
            </p:cNvSpPr>
            <p:nvPr/>
          </p:nvSpPr>
          <p:spPr bwMode="auto">
            <a:xfrm>
              <a:off x="2232" y="888"/>
              <a:ext cx="624"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06" name="Line 43"/>
            <p:cNvSpPr>
              <a:spLocks noChangeShapeType="1"/>
            </p:cNvSpPr>
            <p:nvPr/>
          </p:nvSpPr>
          <p:spPr bwMode="auto">
            <a:xfrm>
              <a:off x="2232" y="3420"/>
              <a:ext cx="624"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07" name="Line 44"/>
            <p:cNvSpPr>
              <a:spLocks noChangeShapeType="1"/>
            </p:cNvSpPr>
            <p:nvPr/>
          </p:nvSpPr>
          <p:spPr bwMode="auto">
            <a:xfrm flipV="1">
              <a:off x="2232" y="888"/>
              <a:ext cx="0" cy="273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08" name="Line 45"/>
            <p:cNvSpPr>
              <a:spLocks noChangeShapeType="1"/>
            </p:cNvSpPr>
            <p:nvPr/>
          </p:nvSpPr>
          <p:spPr bwMode="auto">
            <a:xfrm>
              <a:off x="1788" y="2160"/>
              <a:ext cx="1831"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0250" name="Group 46"/>
          <p:cNvGrpSpPr>
            <a:grpSpLocks/>
          </p:cNvGrpSpPr>
          <p:nvPr/>
        </p:nvGrpSpPr>
        <p:grpSpPr bwMode="auto">
          <a:xfrm>
            <a:off x="8367713" y="34925"/>
            <a:ext cx="741362" cy="792163"/>
            <a:chOff x="3777" y="1768"/>
            <a:chExt cx="467" cy="499"/>
          </a:xfrm>
        </p:grpSpPr>
        <p:sp>
          <p:nvSpPr>
            <p:cNvPr id="10299" name="Rectangle 47"/>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300" name="AutoShape 48"/>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0" name="Group 49"/>
          <p:cNvGrpSpPr>
            <a:grpSpLocks/>
          </p:cNvGrpSpPr>
          <p:nvPr/>
        </p:nvGrpSpPr>
        <p:grpSpPr bwMode="auto">
          <a:xfrm>
            <a:off x="8367713" y="34925"/>
            <a:ext cx="741362" cy="792163"/>
            <a:chOff x="2967" y="1718"/>
            <a:chExt cx="467" cy="499"/>
          </a:xfrm>
        </p:grpSpPr>
        <p:sp>
          <p:nvSpPr>
            <p:cNvPr id="10297" name="Rectangle 50"/>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0298" name="Rectangle 51"/>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11" name="Group 52"/>
          <p:cNvGrpSpPr>
            <a:grpSpLocks/>
          </p:cNvGrpSpPr>
          <p:nvPr/>
        </p:nvGrpSpPr>
        <p:grpSpPr bwMode="auto">
          <a:xfrm>
            <a:off x="4518025" y="1077913"/>
            <a:ext cx="3894138" cy="4927600"/>
            <a:chOff x="2018" y="679"/>
            <a:chExt cx="2453" cy="3104"/>
          </a:xfrm>
        </p:grpSpPr>
        <p:grpSp>
          <p:nvGrpSpPr>
            <p:cNvPr id="10253" name="Group 53"/>
            <p:cNvGrpSpPr>
              <a:grpSpLocks/>
            </p:cNvGrpSpPr>
            <p:nvPr/>
          </p:nvGrpSpPr>
          <p:grpSpPr bwMode="auto">
            <a:xfrm>
              <a:off x="2018" y="679"/>
              <a:ext cx="617" cy="588"/>
              <a:chOff x="3917" y="3057"/>
              <a:chExt cx="809" cy="771"/>
            </a:xfrm>
          </p:grpSpPr>
          <p:sp>
            <p:nvSpPr>
              <p:cNvPr id="10292" name="AutoShape 54"/>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0293" name="Oval 55"/>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10294" name="Freeform 56"/>
              <p:cNvSpPr>
                <a:spLocks/>
              </p:cNvSpPr>
              <p:nvPr/>
            </p:nvSpPr>
            <p:spPr bwMode="auto">
              <a:xfrm>
                <a:off x="4387" y="3376"/>
                <a:ext cx="270" cy="365"/>
              </a:xfrm>
              <a:custGeom>
                <a:avLst/>
                <a:gdLst>
                  <a:gd name="T0" fmla="*/ 0 w 162"/>
                  <a:gd name="T1" fmla="*/ 14365 h 216"/>
                  <a:gd name="T2" fmla="*/ 4458 w 162"/>
                  <a:gd name="T3" fmla="*/ 12150 h 216"/>
                  <a:gd name="T4" fmla="*/ 8395 w 162"/>
                  <a:gd name="T5" fmla="*/ 5592 h 216"/>
                  <a:gd name="T6" fmla="*/ 9645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95" name="Freeform 57"/>
              <p:cNvSpPr>
                <a:spLocks/>
              </p:cNvSpPr>
              <p:nvPr/>
            </p:nvSpPr>
            <p:spPr bwMode="auto">
              <a:xfrm>
                <a:off x="3939" y="3057"/>
                <a:ext cx="740" cy="349"/>
              </a:xfrm>
              <a:custGeom>
                <a:avLst/>
                <a:gdLst>
                  <a:gd name="T0" fmla="*/ 0 w 446"/>
                  <a:gd name="T1" fmla="*/ 11334 h 206"/>
                  <a:gd name="T2" fmla="*/ 1734 w 446"/>
                  <a:gd name="T3" fmla="*/ 5206 h 206"/>
                  <a:gd name="T4" fmla="*/ 8281 w 446"/>
                  <a:gd name="T5" fmla="*/ 1366 h 206"/>
                  <a:gd name="T6" fmla="*/ 14120 w 446"/>
                  <a:gd name="T7" fmla="*/ 335 h 206"/>
                  <a:gd name="T8" fmla="*/ 21015 w 446"/>
                  <a:gd name="T9" fmla="*/ 3404 h 206"/>
                  <a:gd name="T10" fmla="*/ 24994 w 446"/>
                  <a:gd name="T11" fmla="*/ 10089 h 206"/>
                  <a:gd name="T12" fmla="*/ 24820 w 446"/>
                  <a:gd name="T13" fmla="*/ 13970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96" name="Oval 58"/>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grpSp>
          <p:nvGrpSpPr>
            <p:cNvPr id="10254" name="Group 59"/>
            <p:cNvGrpSpPr>
              <a:grpSpLocks/>
            </p:cNvGrpSpPr>
            <p:nvPr/>
          </p:nvGrpSpPr>
          <p:grpSpPr bwMode="auto">
            <a:xfrm>
              <a:off x="3626" y="3214"/>
              <a:ext cx="845" cy="569"/>
              <a:chOff x="2984" y="3331"/>
              <a:chExt cx="845" cy="569"/>
            </a:xfrm>
          </p:grpSpPr>
          <p:sp>
            <p:nvSpPr>
              <p:cNvPr id="10279" name="AutoShape 60"/>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0280" name="Group 61"/>
              <p:cNvGrpSpPr>
                <a:grpSpLocks/>
              </p:cNvGrpSpPr>
              <p:nvPr/>
            </p:nvGrpSpPr>
            <p:grpSpPr bwMode="auto">
              <a:xfrm>
                <a:off x="3386" y="3487"/>
                <a:ext cx="443" cy="398"/>
                <a:chOff x="4838" y="2218"/>
                <a:chExt cx="395" cy="355"/>
              </a:xfrm>
            </p:grpSpPr>
            <p:sp>
              <p:nvSpPr>
                <p:cNvPr id="10281" name="Freeform 62"/>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2" name="Freeform 63"/>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3" name="Freeform 64"/>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4" name="Freeform 65"/>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5" name="Freeform 66"/>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6" name="Freeform 67"/>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7" name="Freeform 68"/>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8" name="Rectangle 69"/>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89" name="Rectangle 70"/>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90" name="Freeform 71"/>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1" name="Rectangle 72"/>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0255" name="Group 73"/>
            <p:cNvGrpSpPr>
              <a:grpSpLocks/>
            </p:cNvGrpSpPr>
            <p:nvPr/>
          </p:nvGrpSpPr>
          <p:grpSpPr bwMode="auto">
            <a:xfrm>
              <a:off x="2018" y="3214"/>
              <a:ext cx="845" cy="569"/>
              <a:chOff x="2984" y="3331"/>
              <a:chExt cx="845" cy="569"/>
            </a:xfrm>
          </p:grpSpPr>
          <p:sp>
            <p:nvSpPr>
              <p:cNvPr id="10266" name="AutoShape 7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0267" name="Group 75"/>
              <p:cNvGrpSpPr>
                <a:grpSpLocks/>
              </p:cNvGrpSpPr>
              <p:nvPr/>
            </p:nvGrpSpPr>
            <p:grpSpPr bwMode="auto">
              <a:xfrm>
                <a:off x="3386" y="3487"/>
                <a:ext cx="443" cy="398"/>
                <a:chOff x="4838" y="2218"/>
                <a:chExt cx="395" cy="355"/>
              </a:xfrm>
            </p:grpSpPr>
            <p:sp>
              <p:nvSpPr>
                <p:cNvPr id="10268" name="Freeform 76"/>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9" name="Freeform 77"/>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0" name="Freeform 78"/>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1" name="Freeform 79"/>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2" name="Freeform 80"/>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3" name="Freeform 81"/>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4" name="Freeform 82"/>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5" name="Rectangle 8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76" name="Rectangle 8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77" name="Freeform 85"/>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8" name="Rectangle 8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0256" name="Group 87"/>
            <p:cNvGrpSpPr>
              <a:grpSpLocks/>
            </p:cNvGrpSpPr>
            <p:nvPr/>
          </p:nvGrpSpPr>
          <p:grpSpPr bwMode="auto">
            <a:xfrm>
              <a:off x="3626" y="679"/>
              <a:ext cx="617" cy="588"/>
              <a:chOff x="3917" y="3057"/>
              <a:chExt cx="809" cy="771"/>
            </a:xfrm>
          </p:grpSpPr>
          <p:sp>
            <p:nvSpPr>
              <p:cNvPr id="10261" name="AutoShape 88"/>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0262" name="Oval 89"/>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10263" name="Freeform 90"/>
              <p:cNvSpPr>
                <a:spLocks/>
              </p:cNvSpPr>
              <p:nvPr/>
            </p:nvSpPr>
            <p:spPr bwMode="auto">
              <a:xfrm>
                <a:off x="4387" y="3376"/>
                <a:ext cx="270" cy="365"/>
              </a:xfrm>
              <a:custGeom>
                <a:avLst/>
                <a:gdLst>
                  <a:gd name="T0" fmla="*/ 0 w 162"/>
                  <a:gd name="T1" fmla="*/ 14365 h 216"/>
                  <a:gd name="T2" fmla="*/ 4458 w 162"/>
                  <a:gd name="T3" fmla="*/ 12150 h 216"/>
                  <a:gd name="T4" fmla="*/ 8395 w 162"/>
                  <a:gd name="T5" fmla="*/ 5592 h 216"/>
                  <a:gd name="T6" fmla="*/ 9645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64" name="Freeform 91"/>
              <p:cNvSpPr>
                <a:spLocks/>
              </p:cNvSpPr>
              <p:nvPr/>
            </p:nvSpPr>
            <p:spPr bwMode="auto">
              <a:xfrm>
                <a:off x="3939" y="3057"/>
                <a:ext cx="740" cy="349"/>
              </a:xfrm>
              <a:custGeom>
                <a:avLst/>
                <a:gdLst>
                  <a:gd name="T0" fmla="*/ 0 w 446"/>
                  <a:gd name="T1" fmla="*/ 11334 h 206"/>
                  <a:gd name="T2" fmla="*/ 1734 w 446"/>
                  <a:gd name="T3" fmla="*/ 5206 h 206"/>
                  <a:gd name="T4" fmla="*/ 8281 w 446"/>
                  <a:gd name="T5" fmla="*/ 1366 h 206"/>
                  <a:gd name="T6" fmla="*/ 14120 w 446"/>
                  <a:gd name="T7" fmla="*/ 335 h 206"/>
                  <a:gd name="T8" fmla="*/ 21015 w 446"/>
                  <a:gd name="T9" fmla="*/ 3404 h 206"/>
                  <a:gd name="T10" fmla="*/ 24994 w 446"/>
                  <a:gd name="T11" fmla="*/ 10089 h 206"/>
                  <a:gd name="T12" fmla="*/ 24820 w 446"/>
                  <a:gd name="T13" fmla="*/ 13970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65" name="Oval 92"/>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sp>
          <p:nvSpPr>
            <p:cNvPr id="10257" name="Line 93"/>
            <p:cNvSpPr>
              <a:spLocks noChangeShapeType="1"/>
            </p:cNvSpPr>
            <p:nvPr/>
          </p:nvSpPr>
          <p:spPr bwMode="auto">
            <a:xfrm>
              <a:off x="2472" y="1224"/>
              <a:ext cx="612" cy="84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8" name="Line 94"/>
            <p:cNvSpPr>
              <a:spLocks noChangeShapeType="1"/>
            </p:cNvSpPr>
            <p:nvPr/>
          </p:nvSpPr>
          <p:spPr bwMode="auto">
            <a:xfrm flipH="1">
              <a:off x="3336" y="1296"/>
              <a:ext cx="456" cy="78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9" name="Line 95"/>
            <p:cNvSpPr>
              <a:spLocks noChangeShapeType="1"/>
            </p:cNvSpPr>
            <p:nvPr/>
          </p:nvSpPr>
          <p:spPr bwMode="auto">
            <a:xfrm flipV="1">
              <a:off x="2520" y="2484"/>
              <a:ext cx="564" cy="840"/>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60" name="Line 96"/>
            <p:cNvSpPr>
              <a:spLocks noChangeShapeType="1"/>
            </p:cNvSpPr>
            <p:nvPr/>
          </p:nvSpPr>
          <p:spPr bwMode="auto">
            <a:xfrm flipH="1" flipV="1">
              <a:off x="3288" y="2484"/>
              <a:ext cx="414" cy="768"/>
            </a:xfrm>
            <a:prstGeom prst="line">
              <a:avLst/>
            </a:prstGeom>
            <a:noFill/>
            <a:ln w="57150">
              <a:solidFill>
                <a:schemeClr val="folHlink"/>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6210"/>
                                        </p:tgtEl>
                                        <p:attrNameLst>
                                          <p:attrName>style.visibility</p:attrName>
                                        </p:attrNameLst>
                                      </p:cBhvr>
                                      <p:to>
                                        <p:strVal val="visible"/>
                                      </p:to>
                                    </p:set>
                                    <p:animEffect transition="in" filter="wipe(left)">
                                      <p:cBhvr>
                                        <p:cTn id="7" dur="500"/>
                                        <p:tgtEl>
                                          <p:spTgt spid="2526210"/>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ox(out)">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526211"/>
                                        </p:tgtEl>
                                        <p:attrNameLst>
                                          <p:attrName>style.visibility</p:attrName>
                                        </p:attrNameLst>
                                      </p:cBhvr>
                                      <p:to>
                                        <p:strVal val="visible"/>
                                      </p:to>
                                    </p:set>
                                    <p:animEffect transition="in" filter="wipe(left)">
                                      <p:cBhvr>
                                        <p:cTn id="16" dur="500"/>
                                        <p:tgtEl>
                                          <p:spTgt spid="2526211"/>
                                        </p:tgtEl>
                                      </p:cBhvr>
                                    </p:animEffect>
                                  </p:childTnLst>
                                </p:cTn>
                              </p:par>
                            </p:childTnLst>
                          </p:cTn>
                        </p:par>
                        <p:par>
                          <p:cTn id="17" fill="hold" nodeType="afterGroup">
                            <p:stCondLst>
                              <p:cond delay="500"/>
                            </p:stCondLst>
                            <p:childTnLst>
                              <p:par>
                                <p:cTn id="18" presetID="21" presetClass="entr" presetSubtype="4"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heel(4)">
                                      <p:cBhvr>
                                        <p:cTn id="20" dur="500"/>
                                        <p:tgtEl>
                                          <p:spTgt spid="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526212"/>
                                        </p:tgtEl>
                                        <p:attrNameLst>
                                          <p:attrName>style.visibility</p:attrName>
                                        </p:attrNameLst>
                                      </p:cBhvr>
                                      <p:to>
                                        <p:strVal val="visible"/>
                                      </p:to>
                                    </p:set>
                                    <p:animEffect transition="in" filter="wipe(left)">
                                      <p:cBhvr>
                                        <p:cTn id="25" dur="500"/>
                                        <p:tgtEl>
                                          <p:spTgt spid="2526212"/>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par>
                          <p:cTn id="30" fill="hold" nodeType="afterGroup">
                            <p:stCondLst>
                              <p:cond delay="1000"/>
                            </p:stCondLst>
                            <p:childTnLst>
                              <p:par>
                                <p:cTn id="31" presetID="17" presetClass="entr" presetSubtype="1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6210" grpId="0"/>
      <p:bldP spid="2526211" grpId="0"/>
      <p:bldP spid="25262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|EOS~008|</a:t>
            </a:r>
            <a:endParaRPr lang="en-US" sz="100" err="1">
              <a:solidFill>
                <a:srgbClr val="FFFFFF"/>
              </a:solidFill>
              <a:latin typeface="Arial"/>
              <a:cs typeface="Calibri" pitchFamily="34" charset="0"/>
            </a:endParaRPr>
          </a:p>
        </p:txBody>
      </p:sp>
      <p:pic>
        <p:nvPicPr>
          <p:cNvPr id="54"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59201" y="2305050"/>
            <a:ext cx="1560512"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62"/>
          <p:cNvSpPr>
            <a:spLocks noChangeArrowheads="1"/>
          </p:cNvSpPr>
          <p:nvPr/>
        </p:nvSpPr>
        <p:spPr bwMode="auto">
          <a:xfrm>
            <a:off x="327025" y="1493838"/>
            <a:ext cx="2395538" cy="2863850"/>
          </a:xfrm>
          <a:prstGeom prst="rect">
            <a:avLst/>
          </a:prstGeom>
          <a:solidFill>
            <a:schemeClr val="tx1">
              <a:alpha val="50195"/>
            </a:schemeClr>
          </a:solidFill>
          <a:ln w="28575" algn="ctr">
            <a:solidFill>
              <a:schemeClr val="accent1"/>
            </a:solidFill>
            <a:miter lim="800000"/>
            <a:headEnd/>
            <a:tailEnd/>
          </a:ln>
        </p:spPr>
        <p:txBody>
          <a:bodyPr anchor="ctr"/>
          <a:lstStyle/>
          <a:p>
            <a:endParaRPr lang="en-US"/>
          </a:p>
        </p:txBody>
      </p:sp>
      <p:sp>
        <p:nvSpPr>
          <p:cNvPr id="11267" name="Rectangle 61"/>
          <p:cNvSpPr>
            <a:spLocks noChangeArrowheads="1"/>
          </p:cNvSpPr>
          <p:nvPr/>
        </p:nvSpPr>
        <p:spPr bwMode="auto">
          <a:xfrm>
            <a:off x="3030538" y="2171700"/>
            <a:ext cx="3017837" cy="1985963"/>
          </a:xfrm>
          <a:prstGeom prst="rect">
            <a:avLst/>
          </a:prstGeom>
          <a:noFill/>
          <a:ln w="381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1268" name="Rectangle 34"/>
          <p:cNvSpPr>
            <a:spLocks noChangeArrowheads="1"/>
          </p:cNvSpPr>
          <p:nvPr/>
        </p:nvSpPr>
        <p:spPr bwMode="auto">
          <a:xfrm>
            <a:off x="2930525" y="1512888"/>
            <a:ext cx="3409950" cy="283051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1269" name="Text Box 35"/>
          <p:cNvSpPr txBox="1">
            <a:spLocks noChangeArrowheads="1"/>
          </p:cNvSpPr>
          <p:nvPr/>
        </p:nvSpPr>
        <p:spPr bwMode="invGray">
          <a:xfrm>
            <a:off x="2973388" y="1792288"/>
            <a:ext cx="326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spcAft>
                <a:spcPct val="0"/>
              </a:spcAft>
              <a:buClrTx/>
            </a:pPr>
            <a:r>
              <a:rPr lang="en-US" sz="2000" b="1">
                <a:latin typeface="MetaPlusBook-Roman" pitchFamily="34" charset="0"/>
              </a:rPr>
              <a:t>Guidewire Application</a:t>
            </a:r>
          </a:p>
        </p:txBody>
      </p:sp>
      <p:sp>
        <p:nvSpPr>
          <p:cNvPr id="11273" name="Line 43"/>
          <p:cNvSpPr>
            <a:spLocks noChangeShapeType="1"/>
          </p:cNvSpPr>
          <p:nvPr/>
        </p:nvSpPr>
        <p:spPr bwMode="auto">
          <a:xfrm>
            <a:off x="5338763" y="3357563"/>
            <a:ext cx="1662112" cy="414337"/>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74" name="Line 44"/>
          <p:cNvSpPr>
            <a:spLocks noChangeShapeType="1"/>
          </p:cNvSpPr>
          <p:nvPr/>
        </p:nvSpPr>
        <p:spPr bwMode="auto">
          <a:xfrm flipV="1">
            <a:off x="5349875" y="3084513"/>
            <a:ext cx="1508125" cy="46037"/>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75" name="Line 45"/>
          <p:cNvSpPr>
            <a:spLocks noChangeShapeType="1"/>
          </p:cNvSpPr>
          <p:nvPr/>
        </p:nvSpPr>
        <p:spPr bwMode="auto">
          <a:xfrm flipV="1">
            <a:off x="5349875" y="2414588"/>
            <a:ext cx="1336675" cy="488950"/>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77" name="AutoShape 7"/>
          <p:cNvSpPr>
            <a:spLocks noChangeArrowheads="1"/>
          </p:cNvSpPr>
          <p:nvPr/>
        </p:nvSpPr>
        <p:spPr bwMode="auto">
          <a:xfrm>
            <a:off x="949325" y="2536825"/>
            <a:ext cx="1085850" cy="893763"/>
          </a:xfrm>
          <a:prstGeom prst="can">
            <a:avLst>
              <a:gd name="adj" fmla="val 25000"/>
            </a:avLst>
          </a:prstGeom>
          <a:gradFill flip="none" rotWithShape="1">
            <a:gsLst>
              <a:gs pos="0">
                <a:schemeClr val="tx1">
                  <a:lumMod val="65000"/>
                  <a:tint val="66000"/>
                  <a:satMod val="160000"/>
                </a:schemeClr>
              </a:gs>
              <a:gs pos="50000">
                <a:schemeClr val="tx1">
                  <a:lumMod val="65000"/>
                  <a:tint val="44500"/>
                  <a:satMod val="160000"/>
                </a:schemeClr>
              </a:gs>
              <a:gs pos="100000">
                <a:schemeClr val="tx1">
                  <a:lumMod val="65000"/>
                  <a:tint val="23500"/>
                  <a:satMod val="160000"/>
                </a:schemeClr>
              </a:gs>
            </a:gsLst>
            <a:path path="circle">
              <a:fillToRect l="50000" t="50000" r="50000" b="50000"/>
            </a:path>
            <a:tileRect/>
          </a:gradFill>
          <a:ln w="28575">
            <a:solidFill>
              <a:schemeClr val="bg1"/>
            </a:solidFill>
            <a:round/>
            <a:headEnd/>
            <a:tailEnd/>
          </a:ln>
        </p:spPr>
        <p:txBody>
          <a:bodyPr wrap="none" anchor="ctr"/>
          <a:lstStyle/>
          <a:p>
            <a:endParaRPr lang="en-US"/>
          </a:p>
        </p:txBody>
      </p:sp>
      <p:sp>
        <p:nvSpPr>
          <p:cNvPr id="11278" name="Text Box 11"/>
          <p:cNvSpPr txBox="1">
            <a:spLocks noChangeArrowheads="1"/>
          </p:cNvSpPr>
          <p:nvPr/>
        </p:nvSpPr>
        <p:spPr bwMode="auto">
          <a:xfrm>
            <a:off x="307975" y="1792288"/>
            <a:ext cx="237013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spcAft>
                <a:spcPct val="0"/>
              </a:spcAft>
              <a:buClrTx/>
            </a:pPr>
            <a:r>
              <a:rPr lang="en-US" sz="2000" b="1">
                <a:latin typeface="MetaPlusBook-Roman" pitchFamily="34" charset="0"/>
              </a:rPr>
              <a:t>Operational</a:t>
            </a:r>
            <a:br>
              <a:rPr lang="en-US" sz="2000" b="1">
                <a:latin typeface="MetaPlusBook-Roman" pitchFamily="34" charset="0"/>
              </a:rPr>
            </a:br>
            <a:r>
              <a:rPr lang="en-US" sz="2000" b="1">
                <a:latin typeface="MetaPlusBook-Roman" pitchFamily="34" charset="0"/>
              </a:rPr>
              <a:t>Database</a:t>
            </a:r>
          </a:p>
        </p:txBody>
      </p:sp>
      <p:grpSp>
        <p:nvGrpSpPr>
          <p:cNvPr id="11279" name="Group 9"/>
          <p:cNvGrpSpPr>
            <a:grpSpLocks/>
          </p:cNvGrpSpPr>
          <p:nvPr/>
        </p:nvGrpSpPr>
        <p:grpSpPr bwMode="auto">
          <a:xfrm rot="5400000">
            <a:off x="8522495" y="5463381"/>
            <a:ext cx="106362" cy="441325"/>
            <a:chOff x="682" y="3110"/>
            <a:chExt cx="67" cy="278"/>
          </a:xfrm>
        </p:grpSpPr>
        <p:sp>
          <p:nvSpPr>
            <p:cNvPr id="11309" name="Oval 10"/>
            <p:cNvSpPr>
              <a:spLocks noChangeArrowheads="1"/>
            </p:cNvSpPr>
            <p:nvPr/>
          </p:nvSpPr>
          <p:spPr bwMode="auto">
            <a:xfrm>
              <a:off x="682" y="3110"/>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endParaRPr lang="en-US"/>
            </a:p>
          </p:txBody>
        </p:sp>
        <p:sp>
          <p:nvSpPr>
            <p:cNvPr id="11310" name="Oval 11"/>
            <p:cNvSpPr>
              <a:spLocks noChangeArrowheads="1"/>
            </p:cNvSpPr>
            <p:nvPr/>
          </p:nvSpPr>
          <p:spPr bwMode="auto">
            <a:xfrm>
              <a:off x="682" y="3215"/>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endParaRPr lang="en-US"/>
            </a:p>
          </p:txBody>
        </p:sp>
        <p:sp>
          <p:nvSpPr>
            <p:cNvPr id="11311" name="Oval 12"/>
            <p:cNvSpPr>
              <a:spLocks noChangeArrowheads="1"/>
            </p:cNvSpPr>
            <p:nvPr/>
          </p:nvSpPr>
          <p:spPr bwMode="auto">
            <a:xfrm>
              <a:off x="682" y="3321"/>
              <a:ext cx="67" cy="67"/>
            </a:xfrm>
            <a:prstGeom prst="ellipse">
              <a:avLst/>
            </a:prstGeom>
            <a:solidFill>
              <a:schemeClr val="accent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lstStyle/>
            <a:p>
              <a:endParaRPr lang="en-US"/>
            </a:p>
          </p:txBody>
        </p:sp>
      </p:grpSp>
      <p:grpSp>
        <p:nvGrpSpPr>
          <p:cNvPr id="11280" name="Group 74"/>
          <p:cNvGrpSpPr>
            <a:grpSpLocks/>
          </p:cNvGrpSpPr>
          <p:nvPr/>
        </p:nvGrpSpPr>
        <p:grpSpPr bwMode="auto">
          <a:xfrm>
            <a:off x="901700" y="4776788"/>
            <a:ext cx="2322513" cy="931862"/>
            <a:chOff x="301624" y="4706938"/>
            <a:chExt cx="2322513" cy="931862"/>
          </a:xfrm>
        </p:grpSpPr>
        <p:sp>
          <p:nvSpPr>
            <p:cNvPr id="11306" name="Rectangle 64"/>
            <p:cNvSpPr>
              <a:spLocks noChangeArrowheads="1"/>
            </p:cNvSpPr>
            <p:nvPr/>
          </p:nvSpPr>
          <p:spPr bwMode="auto">
            <a:xfrm>
              <a:off x="301624" y="4710113"/>
              <a:ext cx="2293938" cy="928687"/>
            </a:xfrm>
            <a:prstGeom prst="rect">
              <a:avLst/>
            </a:prstGeom>
            <a:solidFill>
              <a:srgbClr val="FFFFFF"/>
            </a:solidFill>
            <a:ln w="28575" algn="ctr">
              <a:solidFill>
                <a:schemeClr val="accent1"/>
              </a:solidFill>
              <a:miter lim="800000"/>
              <a:headEnd/>
              <a:tailEnd/>
            </a:ln>
          </p:spPr>
          <p:txBody>
            <a:bodyPr anchor="ctr"/>
            <a:lstStyle/>
            <a:p>
              <a:endParaRPr lang="en-US"/>
            </a:p>
          </p:txBody>
        </p:sp>
        <p:sp>
          <p:nvSpPr>
            <p:cNvPr id="11307" name="Text Box 27"/>
            <p:cNvSpPr txBox="1">
              <a:spLocks noChangeArrowheads="1"/>
            </p:cNvSpPr>
            <p:nvPr/>
          </p:nvSpPr>
          <p:spPr bwMode="auto">
            <a:xfrm>
              <a:off x="1217612" y="4816475"/>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b="1">
                  <a:solidFill>
                    <a:schemeClr val="accent1"/>
                  </a:solidFill>
                  <a:latin typeface="MetaPlusBook-Roman" pitchFamily="34" charset="0"/>
                </a:rPr>
                <a:t>Policy</a:t>
              </a:r>
              <a:br>
                <a:rPr lang="en-US" sz="2000" b="1">
                  <a:solidFill>
                    <a:schemeClr val="accent1"/>
                  </a:solidFill>
                  <a:latin typeface="MetaPlusBook-Roman" pitchFamily="34" charset="0"/>
                </a:rPr>
              </a:br>
              <a:r>
                <a:rPr lang="en-US" sz="2000" b="1">
                  <a:solidFill>
                    <a:schemeClr val="accent1"/>
                  </a:solidFill>
                  <a:latin typeface="MetaPlusBook-Roman" pitchFamily="34" charset="0"/>
                </a:rPr>
                <a:t>Admin.</a:t>
              </a:r>
            </a:p>
          </p:txBody>
        </p:sp>
        <p:pic>
          <p:nvPicPr>
            <p:cNvPr id="11308" name="Picture 26"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262" y="4706938"/>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1281" name="Straight Connector 65"/>
          <p:cNvCxnSpPr>
            <a:cxnSpLocks noChangeShapeType="1"/>
          </p:cNvCxnSpPr>
          <p:nvPr/>
        </p:nvCxnSpPr>
        <p:spPr bwMode="auto">
          <a:xfrm>
            <a:off x="2011363" y="3059113"/>
            <a:ext cx="1793875" cy="1587"/>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cxnSp>
      <p:grpSp>
        <p:nvGrpSpPr>
          <p:cNvPr id="11282" name="Group 75"/>
          <p:cNvGrpSpPr>
            <a:grpSpLocks/>
          </p:cNvGrpSpPr>
          <p:nvPr/>
        </p:nvGrpSpPr>
        <p:grpSpPr bwMode="auto">
          <a:xfrm>
            <a:off x="2168525" y="5556250"/>
            <a:ext cx="2322513" cy="941388"/>
            <a:chOff x="1401762" y="5513388"/>
            <a:chExt cx="2322513" cy="941387"/>
          </a:xfrm>
        </p:grpSpPr>
        <p:sp>
          <p:nvSpPr>
            <p:cNvPr id="11303" name="Rectangle 65"/>
            <p:cNvSpPr>
              <a:spLocks noChangeArrowheads="1"/>
            </p:cNvSpPr>
            <p:nvPr/>
          </p:nvSpPr>
          <p:spPr bwMode="auto">
            <a:xfrm>
              <a:off x="1401762" y="5526088"/>
              <a:ext cx="2293938" cy="928687"/>
            </a:xfrm>
            <a:prstGeom prst="rect">
              <a:avLst/>
            </a:prstGeom>
            <a:solidFill>
              <a:srgbClr val="FFFFFF"/>
            </a:solidFill>
            <a:ln w="28575" algn="ctr">
              <a:solidFill>
                <a:schemeClr val="accent1"/>
              </a:solidFill>
              <a:miter lim="800000"/>
              <a:headEnd/>
              <a:tailEnd/>
            </a:ln>
          </p:spPr>
          <p:txBody>
            <a:bodyPr anchor="ctr"/>
            <a:lstStyle/>
            <a:p>
              <a:endParaRPr lang="en-US"/>
            </a:p>
          </p:txBody>
        </p:sp>
        <p:sp>
          <p:nvSpPr>
            <p:cNvPr id="11304" name="Text Box 18"/>
            <p:cNvSpPr txBox="1">
              <a:spLocks noChangeArrowheads="1"/>
            </p:cNvSpPr>
            <p:nvPr/>
          </p:nvSpPr>
          <p:spPr bwMode="auto">
            <a:xfrm>
              <a:off x="2317750" y="5622925"/>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b="1">
                  <a:solidFill>
                    <a:schemeClr val="accent1"/>
                  </a:solidFill>
                  <a:latin typeface="MetaPlusBook-Roman" pitchFamily="34" charset="0"/>
                </a:rPr>
                <a:t>Address</a:t>
              </a:r>
              <a:br>
                <a:rPr lang="en-US" sz="2000" b="1">
                  <a:solidFill>
                    <a:schemeClr val="accent1"/>
                  </a:solidFill>
                  <a:latin typeface="MetaPlusBook-Roman" pitchFamily="34" charset="0"/>
                </a:rPr>
              </a:br>
              <a:r>
                <a:rPr lang="en-US" sz="2000" b="1">
                  <a:solidFill>
                    <a:schemeClr val="accent1"/>
                  </a:solidFill>
                  <a:latin typeface="MetaPlusBook-Roman" pitchFamily="34" charset="0"/>
                </a:rPr>
                <a:t>Book</a:t>
              </a:r>
            </a:p>
          </p:txBody>
        </p:sp>
        <p:pic>
          <p:nvPicPr>
            <p:cNvPr id="11305" name="Picture 17"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2400" y="5513388"/>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3" name="Group 78"/>
          <p:cNvGrpSpPr>
            <a:grpSpLocks/>
          </p:cNvGrpSpPr>
          <p:nvPr/>
        </p:nvGrpSpPr>
        <p:grpSpPr bwMode="auto">
          <a:xfrm>
            <a:off x="3435350" y="4776788"/>
            <a:ext cx="2293938" cy="936625"/>
            <a:chOff x="3416300" y="4619626"/>
            <a:chExt cx="2293938" cy="936625"/>
          </a:xfrm>
        </p:grpSpPr>
        <p:sp>
          <p:nvSpPr>
            <p:cNvPr id="11300" name="Rectangle 66"/>
            <p:cNvSpPr>
              <a:spLocks noChangeArrowheads="1"/>
            </p:cNvSpPr>
            <p:nvPr/>
          </p:nvSpPr>
          <p:spPr bwMode="auto">
            <a:xfrm>
              <a:off x="3416300" y="4627563"/>
              <a:ext cx="2293938" cy="928688"/>
            </a:xfrm>
            <a:prstGeom prst="rect">
              <a:avLst/>
            </a:prstGeom>
            <a:solidFill>
              <a:srgbClr val="FFFFFF"/>
            </a:solidFill>
            <a:ln w="28575" algn="ctr">
              <a:solidFill>
                <a:schemeClr val="accent1"/>
              </a:solidFill>
              <a:miter lim="800000"/>
              <a:headEnd/>
              <a:tailEnd/>
            </a:ln>
          </p:spPr>
          <p:txBody>
            <a:bodyPr anchor="ctr"/>
            <a:lstStyle/>
            <a:p>
              <a:endParaRPr lang="en-US"/>
            </a:p>
          </p:txBody>
        </p:sp>
        <p:sp>
          <p:nvSpPr>
            <p:cNvPr id="11301" name="Text Box 21"/>
            <p:cNvSpPr txBox="1">
              <a:spLocks noChangeArrowheads="1"/>
            </p:cNvSpPr>
            <p:nvPr/>
          </p:nvSpPr>
          <p:spPr bwMode="auto">
            <a:xfrm>
              <a:off x="4332288" y="4729163"/>
              <a:ext cx="12938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b="1">
                  <a:solidFill>
                    <a:schemeClr val="accent1"/>
                  </a:solidFill>
                  <a:latin typeface="MetaPlusBook-Roman" pitchFamily="34" charset="0"/>
                </a:rPr>
                <a:t>Authen-</a:t>
              </a:r>
              <a:br>
                <a:rPr lang="en-US" sz="2000" b="1">
                  <a:solidFill>
                    <a:schemeClr val="accent1"/>
                  </a:solidFill>
                  <a:latin typeface="MetaPlusBook-Roman" pitchFamily="34" charset="0"/>
                </a:rPr>
              </a:br>
              <a:r>
                <a:rPr lang="en-US" sz="2000" b="1">
                  <a:solidFill>
                    <a:schemeClr val="accent1"/>
                  </a:solidFill>
                  <a:latin typeface="MetaPlusBook-Roman" pitchFamily="34" charset="0"/>
                </a:rPr>
                <a:t>tication</a:t>
              </a:r>
            </a:p>
          </p:txBody>
        </p:sp>
        <p:pic>
          <p:nvPicPr>
            <p:cNvPr id="11302" name="Picture 20"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36938" y="4619626"/>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4" name="Group 76"/>
          <p:cNvGrpSpPr>
            <a:grpSpLocks/>
          </p:cNvGrpSpPr>
          <p:nvPr/>
        </p:nvGrpSpPr>
        <p:grpSpPr bwMode="auto">
          <a:xfrm>
            <a:off x="4673600" y="5565775"/>
            <a:ext cx="2322513" cy="931863"/>
            <a:chOff x="5316537" y="5486400"/>
            <a:chExt cx="2322513" cy="931863"/>
          </a:xfrm>
        </p:grpSpPr>
        <p:sp>
          <p:nvSpPr>
            <p:cNvPr id="11297" name="Rectangle 63"/>
            <p:cNvSpPr>
              <a:spLocks noChangeArrowheads="1"/>
            </p:cNvSpPr>
            <p:nvPr/>
          </p:nvSpPr>
          <p:spPr bwMode="auto">
            <a:xfrm>
              <a:off x="5316537" y="5486400"/>
              <a:ext cx="2293938" cy="928688"/>
            </a:xfrm>
            <a:prstGeom prst="rect">
              <a:avLst/>
            </a:prstGeom>
            <a:solidFill>
              <a:srgbClr val="FFFFFF"/>
            </a:solidFill>
            <a:ln w="28575" algn="ctr">
              <a:solidFill>
                <a:schemeClr val="accent1"/>
              </a:solidFill>
              <a:miter lim="800000"/>
              <a:headEnd/>
              <a:tailEnd/>
            </a:ln>
          </p:spPr>
          <p:txBody>
            <a:bodyPr anchor="ctr"/>
            <a:lstStyle/>
            <a:p>
              <a:endParaRPr lang="en-US"/>
            </a:p>
          </p:txBody>
        </p:sp>
        <p:sp>
          <p:nvSpPr>
            <p:cNvPr id="11298" name="Text Box 24"/>
            <p:cNvSpPr txBox="1">
              <a:spLocks noChangeArrowheads="1"/>
            </p:cNvSpPr>
            <p:nvPr/>
          </p:nvSpPr>
          <p:spPr bwMode="auto">
            <a:xfrm>
              <a:off x="6232525" y="5607050"/>
              <a:ext cx="140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b="1">
                  <a:solidFill>
                    <a:schemeClr val="accent1"/>
                  </a:solidFill>
                  <a:latin typeface="MetaPlusBook-Roman" pitchFamily="34" charset="0"/>
                </a:rPr>
                <a:t>Check</a:t>
              </a:r>
              <a:br>
                <a:rPr lang="en-US" sz="2000" b="1">
                  <a:solidFill>
                    <a:schemeClr val="accent1"/>
                  </a:solidFill>
                  <a:latin typeface="MetaPlusBook-Roman" pitchFamily="34" charset="0"/>
                </a:rPr>
              </a:br>
              <a:r>
                <a:rPr lang="en-US" sz="2000" b="1">
                  <a:solidFill>
                    <a:schemeClr val="accent1"/>
                  </a:solidFill>
                  <a:latin typeface="MetaPlusBook-Roman" pitchFamily="34" charset="0"/>
                </a:rPr>
                <a:t>Printing</a:t>
              </a:r>
            </a:p>
          </p:txBody>
        </p:sp>
        <p:pic>
          <p:nvPicPr>
            <p:cNvPr id="11299" name="Picture 23"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7175" y="5497513"/>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85" name="Group 77"/>
          <p:cNvGrpSpPr>
            <a:grpSpLocks/>
          </p:cNvGrpSpPr>
          <p:nvPr/>
        </p:nvGrpSpPr>
        <p:grpSpPr bwMode="auto">
          <a:xfrm>
            <a:off x="5940425" y="4776788"/>
            <a:ext cx="2403475" cy="928687"/>
            <a:chOff x="6540502" y="4613273"/>
            <a:chExt cx="2403475" cy="928688"/>
          </a:xfrm>
        </p:grpSpPr>
        <p:sp>
          <p:nvSpPr>
            <p:cNvPr id="11294" name="Rectangle 94"/>
            <p:cNvSpPr>
              <a:spLocks noChangeArrowheads="1"/>
            </p:cNvSpPr>
            <p:nvPr/>
          </p:nvSpPr>
          <p:spPr bwMode="auto">
            <a:xfrm>
              <a:off x="6540502" y="4613273"/>
              <a:ext cx="2293938" cy="928688"/>
            </a:xfrm>
            <a:prstGeom prst="rect">
              <a:avLst/>
            </a:prstGeom>
            <a:solidFill>
              <a:srgbClr val="FFFFFF"/>
            </a:solidFill>
            <a:ln w="28575" algn="ctr">
              <a:solidFill>
                <a:schemeClr val="accent1"/>
              </a:solidFill>
              <a:miter lim="800000"/>
              <a:headEnd/>
              <a:tailEnd/>
            </a:ln>
          </p:spPr>
          <p:txBody>
            <a:bodyPr anchor="ctr"/>
            <a:lstStyle/>
            <a:p>
              <a:endParaRPr lang="en-US"/>
            </a:p>
          </p:txBody>
        </p:sp>
        <p:pic>
          <p:nvPicPr>
            <p:cNvPr id="11295" name="Picture 14"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1615" y="4618036"/>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6" name="Text Box 15"/>
            <p:cNvSpPr txBox="1">
              <a:spLocks noChangeArrowheads="1"/>
            </p:cNvSpPr>
            <p:nvPr/>
          </p:nvSpPr>
          <p:spPr bwMode="auto">
            <a:xfrm>
              <a:off x="7418389" y="4743449"/>
              <a:ext cx="1525588"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b="1">
                  <a:solidFill>
                    <a:schemeClr val="accent1"/>
                  </a:solidFill>
                  <a:latin typeface="MetaPlusBook-Roman" pitchFamily="34" charset="0"/>
                </a:rPr>
                <a:t>Document</a:t>
              </a:r>
              <a:br>
                <a:rPr lang="en-US" sz="2000" b="1">
                  <a:solidFill>
                    <a:schemeClr val="accent1"/>
                  </a:solidFill>
                  <a:latin typeface="MetaPlusBook-Roman" pitchFamily="34" charset="0"/>
                </a:rPr>
              </a:br>
              <a:r>
                <a:rPr lang="en-US" sz="2000" b="1">
                  <a:solidFill>
                    <a:schemeClr val="accent1"/>
                  </a:solidFill>
                  <a:latin typeface="MetaPlusBook-Roman" pitchFamily="34" charset="0"/>
                </a:rPr>
                <a:t>Storage</a:t>
              </a:r>
            </a:p>
          </p:txBody>
        </p:sp>
      </p:grpSp>
      <p:cxnSp>
        <p:nvCxnSpPr>
          <p:cNvPr id="11286" name="Straight Connector 82"/>
          <p:cNvCxnSpPr>
            <a:cxnSpLocks noChangeShapeType="1"/>
          </p:cNvCxnSpPr>
          <p:nvPr/>
        </p:nvCxnSpPr>
        <p:spPr bwMode="auto">
          <a:xfrm rot="16200000" flipV="1">
            <a:off x="2865438" y="4564063"/>
            <a:ext cx="430212" cy="4762"/>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1287" name="Straight Connector 84"/>
          <p:cNvCxnSpPr>
            <a:cxnSpLocks noChangeShapeType="1"/>
            <a:stCxn id="11303" idx="0"/>
          </p:cNvCxnSpPr>
          <p:nvPr/>
        </p:nvCxnSpPr>
        <p:spPr bwMode="auto">
          <a:xfrm rot="5400000" flipH="1" flipV="1">
            <a:off x="2705100" y="4956175"/>
            <a:ext cx="1222375" cy="3175"/>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1288" name="Straight Connector 85"/>
          <p:cNvCxnSpPr>
            <a:cxnSpLocks noChangeShapeType="1"/>
          </p:cNvCxnSpPr>
          <p:nvPr/>
        </p:nvCxnSpPr>
        <p:spPr bwMode="auto">
          <a:xfrm rot="16200000" flipV="1">
            <a:off x="5943601" y="4564062"/>
            <a:ext cx="430212" cy="4763"/>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1289" name="Straight Connector 86"/>
          <p:cNvCxnSpPr>
            <a:cxnSpLocks noChangeShapeType="1"/>
          </p:cNvCxnSpPr>
          <p:nvPr/>
        </p:nvCxnSpPr>
        <p:spPr bwMode="auto">
          <a:xfrm rot="5400000" flipH="1" flipV="1">
            <a:off x="5232400" y="4964113"/>
            <a:ext cx="1222375" cy="3175"/>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1290" name="Straight Connector 87"/>
          <p:cNvCxnSpPr>
            <a:cxnSpLocks noChangeShapeType="1"/>
          </p:cNvCxnSpPr>
          <p:nvPr/>
        </p:nvCxnSpPr>
        <p:spPr bwMode="auto">
          <a:xfrm rot="16200000" flipV="1">
            <a:off x="4323557" y="4560093"/>
            <a:ext cx="431800" cy="4763"/>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cxnSp>
      <p:sp>
        <p:nvSpPr>
          <p:cNvPr id="11291" name="Title 1"/>
          <p:cNvSpPr txBox="1">
            <a:spLocks/>
          </p:cNvSpPr>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lnSpc>
                <a:spcPct val="90000"/>
              </a:lnSpc>
              <a:spcBef>
                <a:spcPct val="0"/>
              </a:spcBef>
              <a:spcAft>
                <a:spcPct val="0"/>
              </a:spcAft>
              <a:buClrTx/>
            </a:pPr>
            <a:r>
              <a:rPr lang="en-US" sz="3400" b="1">
                <a:solidFill>
                  <a:srgbClr val="04628C"/>
                </a:solidFill>
                <a:latin typeface="Calibri" pitchFamily="34" charset="0"/>
                <a:ea typeface="Calibri" pitchFamily="34" charset="0"/>
                <a:cs typeface="Calibri" pitchFamily="34" charset="0"/>
              </a:rPr>
              <a:t>Guidewire applications architecture</a:t>
            </a:r>
          </a:p>
        </p:txBody>
      </p:sp>
      <p:sp>
        <p:nvSpPr>
          <p:cNvPr id="55" name="Text Box 35"/>
          <p:cNvSpPr txBox="1">
            <a:spLocks noChangeArrowheads="1"/>
          </p:cNvSpPr>
          <p:nvPr/>
        </p:nvSpPr>
        <p:spPr bwMode="invGray">
          <a:xfrm>
            <a:off x="6834188" y="1292225"/>
            <a:ext cx="14128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spcAft>
                <a:spcPct val="0"/>
              </a:spcAft>
              <a:buClrTx/>
            </a:pPr>
            <a:r>
              <a:rPr lang="en-US" sz="2000">
                <a:solidFill>
                  <a:srgbClr val="000000"/>
                </a:solidFill>
                <a:latin typeface="MetaPlusBook-Roman" pitchFamily="34" charset="0"/>
              </a:rPr>
              <a:t>Users</a:t>
            </a:r>
          </a:p>
        </p:txBody>
      </p:sp>
      <p:pic>
        <p:nvPicPr>
          <p:cNvPr id="56"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8975" y="3182172"/>
            <a:ext cx="1928149" cy="701145"/>
          </a:xfrm>
          <a:prstGeom prst="rect">
            <a:avLst/>
          </a:prstGeom>
          <a:noFill/>
          <a:ln w="28575" cap="flat" cmpd="sng" algn="ctr">
            <a:solidFill>
              <a:schemeClr val="accent1"/>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pic>
      <p:pic>
        <p:nvPicPr>
          <p:cNvPr id="57"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5651" y="2471211"/>
            <a:ext cx="1928149" cy="701145"/>
          </a:xfrm>
          <a:prstGeom prst="rect">
            <a:avLst/>
          </a:prstGeom>
          <a:noFill/>
          <a:ln w="28575" cap="flat" cmpd="sng" algn="ctr">
            <a:solidFill>
              <a:schemeClr val="accent1"/>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pic>
      <p:pic>
        <p:nvPicPr>
          <p:cNvPr id="58"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2775" y="1749690"/>
            <a:ext cx="1928149" cy="701145"/>
          </a:xfrm>
          <a:prstGeom prst="rect">
            <a:avLst/>
          </a:prstGeom>
          <a:noFill/>
          <a:ln w="28575" cap="flat" cmpd="sng" algn="ctr">
            <a:solidFill>
              <a:schemeClr val="accent1"/>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a:solidFill>
                  <a:srgbClr val="FFFFFF"/>
                </a:solidFill>
                <a:latin typeface="Arial"/>
                <a:cs typeface="Calibri" pitchFamily="34" charset="0"/>
              </a:rPr>
              <a:t>|EOS~009|</a:t>
            </a:r>
            <a:endParaRPr lang="en-US" sz="100" err="1">
              <a:solidFill>
                <a:srgbClr val="FFFFFF"/>
              </a:solidFill>
              <a:latin typeface="Arial"/>
              <a:cs typeface="Calibri" pitchFamily="34" charset="0"/>
            </a:endParaRPr>
          </a:p>
        </p:txBody>
      </p:sp>
      <p:sp>
        <p:nvSpPr>
          <p:cNvPr id="12290" name="Rectangle 2"/>
          <p:cNvSpPr>
            <a:spLocks noGrp="1" noChangeArrowheads="1"/>
          </p:cNvSpPr>
          <p:nvPr>
            <p:ph type="title"/>
          </p:nvPr>
        </p:nvSpPr>
        <p:spPr/>
        <p:txBody>
          <a:bodyPr/>
          <a:lstStyle/>
          <a:p>
            <a:pPr eaLnBrk="1" hangingPunct="1"/>
            <a:r>
              <a:rPr lang="en-US"/>
              <a:t>Typical integration points</a:t>
            </a:r>
          </a:p>
        </p:txBody>
      </p:sp>
      <p:sp>
        <p:nvSpPr>
          <p:cNvPr id="12291" name="Rectangle 3"/>
          <p:cNvSpPr>
            <a:spLocks noGrp="1" noChangeArrowheads="1"/>
          </p:cNvSpPr>
          <p:nvPr>
            <p:ph idx="1"/>
          </p:nvPr>
        </p:nvSpPr>
        <p:spPr>
          <a:xfrm>
            <a:off x="519113" y="1781850"/>
            <a:ext cx="4113212" cy="4432300"/>
          </a:xfrm>
        </p:spPr>
        <p:txBody>
          <a:bodyPr/>
          <a:lstStyle/>
          <a:p>
            <a:pPr>
              <a:buFont typeface="Arial" charset="0"/>
              <a:buChar char="•"/>
            </a:pPr>
            <a:r>
              <a:rPr lang="en-US" sz="2800"/>
              <a:t>Overview</a:t>
            </a:r>
          </a:p>
          <a:p>
            <a:pPr lvl="1"/>
            <a:r>
              <a:rPr lang="en-US"/>
              <a:t>Authentication</a:t>
            </a:r>
          </a:p>
          <a:p>
            <a:pPr>
              <a:buFont typeface="Arial" charset="0"/>
              <a:buChar char="•"/>
            </a:pPr>
            <a:r>
              <a:rPr lang="en-US" sz="2800"/>
              <a:t>Claim Intake</a:t>
            </a:r>
          </a:p>
          <a:p>
            <a:pPr lvl="1"/>
            <a:r>
              <a:rPr lang="en-US"/>
              <a:t>Policy administration</a:t>
            </a:r>
          </a:p>
          <a:p>
            <a:pPr lvl="1"/>
            <a:r>
              <a:rPr lang="en-US"/>
              <a:t>First Notice application</a:t>
            </a:r>
          </a:p>
          <a:p>
            <a:pPr>
              <a:buFont typeface="Arial" charset="0"/>
              <a:buChar char="•"/>
            </a:pPr>
            <a:r>
              <a:rPr lang="en-US" sz="2800"/>
              <a:t>Claim Objects</a:t>
            </a:r>
          </a:p>
          <a:p>
            <a:pPr lvl="1"/>
            <a:r>
              <a:rPr lang="en-US"/>
              <a:t>Address book</a:t>
            </a:r>
          </a:p>
          <a:p>
            <a:pPr lvl="1"/>
            <a:r>
              <a:rPr lang="en-US"/>
              <a:t>Vendor portal</a:t>
            </a:r>
          </a:p>
          <a:p>
            <a:pPr lvl="1"/>
            <a:r>
              <a:rPr lang="en-US"/>
              <a:t>Geocoding service</a:t>
            </a:r>
          </a:p>
          <a:p>
            <a:pPr lvl="1"/>
            <a:r>
              <a:rPr lang="en-US"/>
              <a:t>Document production</a:t>
            </a:r>
          </a:p>
          <a:p>
            <a:pPr lvl="1"/>
            <a:r>
              <a:rPr lang="en-US"/>
              <a:t>Document storage</a:t>
            </a:r>
          </a:p>
        </p:txBody>
      </p:sp>
      <p:sp>
        <p:nvSpPr>
          <p:cNvPr id="12292" name="Rectangle 5"/>
          <p:cNvSpPr>
            <a:spLocks noChangeArrowheads="1"/>
          </p:cNvSpPr>
          <p:nvPr/>
        </p:nvSpPr>
        <p:spPr bwMode="auto">
          <a:xfrm>
            <a:off x="3365500" y="779463"/>
            <a:ext cx="2293938" cy="911225"/>
          </a:xfrm>
          <a:prstGeom prst="rect">
            <a:avLst/>
          </a:prstGeom>
          <a:noFill/>
          <a:ln w="2857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2293" name="Picture 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6613" y="768350"/>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Text Box 7"/>
          <p:cNvSpPr txBox="1">
            <a:spLocks noChangeArrowheads="1"/>
          </p:cNvSpPr>
          <p:nvPr/>
        </p:nvSpPr>
        <p:spPr bwMode="auto">
          <a:xfrm>
            <a:off x="4271963" y="877888"/>
            <a:ext cx="1406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1800" b="1">
                <a:solidFill>
                  <a:schemeClr val="accent1"/>
                </a:solidFill>
                <a:latin typeface="MetaPlusBook-Roman" pitchFamily="34" charset="0"/>
              </a:rPr>
              <a:t>External</a:t>
            </a:r>
            <a:br>
              <a:rPr lang="en-US" sz="1800" b="1">
                <a:solidFill>
                  <a:schemeClr val="accent1"/>
                </a:solidFill>
                <a:latin typeface="MetaPlusBook-Roman" pitchFamily="34" charset="0"/>
              </a:rPr>
            </a:br>
            <a:r>
              <a:rPr lang="en-US" sz="1800" b="1">
                <a:solidFill>
                  <a:schemeClr val="accent1"/>
                </a:solidFill>
                <a:latin typeface="MetaPlusBook-Roman" pitchFamily="34" charset="0"/>
              </a:rPr>
              <a:t>System</a:t>
            </a:r>
          </a:p>
        </p:txBody>
      </p:sp>
      <p:sp>
        <p:nvSpPr>
          <p:cNvPr id="8" name="Rectangle 3"/>
          <p:cNvSpPr txBox="1">
            <a:spLocks noChangeArrowheads="1"/>
          </p:cNvSpPr>
          <p:nvPr/>
        </p:nvSpPr>
        <p:spPr bwMode="auto">
          <a:xfrm>
            <a:off x="5030788" y="1781850"/>
            <a:ext cx="4113212" cy="4432300"/>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4628C"/>
              </a:buClr>
              <a:buSzPct val="90000"/>
              <a:buFont typeface="Arial" pitchFamily="34" charset="0"/>
              <a:buChar char="•"/>
              <a:defRPr/>
            </a:pPr>
            <a:r>
              <a:rPr lang="en-US" sz="2800" kern="0">
                <a:latin typeface="+mn-lt"/>
                <a:ea typeface="Calibri" pitchFamily="34" charset="0"/>
                <a:cs typeface="Calibri" pitchFamily="34" charset="0"/>
              </a:rPr>
              <a:t>Processing Claims</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kern="0">
                <a:latin typeface="+mn-lt"/>
                <a:ea typeface="Calibri" pitchFamily="34" charset="0"/>
                <a:cs typeface="Calibri" pitchFamily="34" charset="0"/>
              </a:rPr>
              <a:t>ISO </a:t>
            </a:r>
            <a:r>
              <a:rPr lang="en-US" sz="2200" kern="0" err="1">
                <a:latin typeface="+mn-lt"/>
                <a:ea typeface="Calibri" pitchFamily="34" charset="0"/>
                <a:cs typeface="Calibri" pitchFamily="34" charset="0"/>
              </a:rPr>
              <a:t>ClaimSearch</a:t>
            </a:r>
            <a:endParaRPr lang="en-US" sz="2200" kern="0">
              <a:latin typeface="+mn-lt"/>
              <a:ea typeface="Calibri" pitchFamily="34" charset="0"/>
              <a:cs typeface="Calibri" pitchFamily="34" charset="0"/>
            </a:endParaRP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kern="0">
                <a:latin typeface="+mn-lt"/>
                <a:ea typeface="Calibri" pitchFamily="34" charset="0"/>
                <a:cs typeface="Calibri" pitchFamily="34" charset="0"/>
              </a:rPr>
              <a:t>Metro Reporting Bureau</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kern="0">
                <a:latin typeface="+mn-lt"/>
                <a:ea typeface="Calibri" pitchFamily="34" charset="0"/>
                <a:cs typeface="Calibri" pitchFamily="34" charset="0"/>
              </a:rPr>
              <a:t>General Ledger</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kern="0">
                <a:latin typeface="+mn-lt"/>
                <a:ea typeface="Calibri" pitchFamily="34" charset="0"/>
                <a:cs typeface="Calibri" pitchFamily="34" charset="0"/>
              </a:rPr>
              <a:t>Check Processing</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kern="0">
                <a:latin typeface="+mn-lt"/>
                <a:ea typeface="Calibri" pitchFamily="34" charset="0"/>
                <a:cs typeface="Calibri" pitchFamily="34" charset="0"/>
              </a:rPr>
              <a:t>Financial Institutions</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kern="0">
                <a:latin typeface="+mn-lt"/>
                <a:ea typeface="Calibri" pitchFamily="34" charset="0"/>
                <a:cs typeface="Calibri" pitchFamily="34" charset="0"/>
              </a:rPr>
              <a:t>Medical bill review</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kern="0">
                <a:latin typeface="+mn-lt"/>
                <a:ea typeface="Calibri" pitchFamily="34" charset="0"/>
                <a:cs typeface="Calibri" pitchFamily="34" charset="0"/>
              </a:rPr>
              <a:t>Reinsurance administration</a:t>
            </a:r>
          </a:p>
          <a:p>
            <a:pPr marL="285750" indent="-285750" algn="l" eaLnBrk="0" hangingPunct="0">
              <a:spcBef>
                <a:spcPct val="40000"/>
              </a:spcBef>
              <a:spcAft>
                <a:spcPct val="0"/>
              </a:spcAft>
              <a:buClr>
                <a:srgbClr val="04628C"/>
              </a:buClr>
              <a:buSzPct val="90000"/>
              <a:buFont typeface="Arial" pitchFamily="34" charset="0"/>
              <a:buChar char="•"/>
              <a:defRPr/>
            </a:pPr>
            <a:r>
              <a:rPr lang="en-US" sz="2800" kern="0">
                <a:latin typeface="+mn-lt"/>
                <a:ea typeface="Calibri" pitchFamily="34" charset="0"/>
                <a:cs typeface="Calibri" pitchFamily="34" charset="0"/>
              </a:rPr>
              <a:t>Management &amp; Configuration</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kern="0">
                <a:latin typeface="+mn-lt"/>
                <a:ea typeface="Calibri" pitchFamily="34" charset="0"/>
                <a:cs typeface="Calibri" pitchFamily="34" charset="0"/>
              </a:rPr>
              <a:t>Reporting</a:t>
            </a:r>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8F7247-D65C-4495-BECA-973728195E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56eeb5-80f6-4042-a17b-f7bb2df89857"/>
    <ds:schemaRef ds:uri="cb5d11a5-97db-4cbf-be38-21d195c5a3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DB6B0F-2036-4E0D-AB15-F24D789224F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FC306CA-15F1-48DB-B9D5-353FBD405E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51</Slides>
  <Notes>51</Notes>
  <HiddenSlides>1</HiddenSlide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1_test-template</vt:lpstr>
      <vt:lpstr>ClaimCenter Overview</vt:lpstr>
      <vt:lpstr>Lesson objectives</vt:lpstr>
      <vt:lpstr>Lesson outline</vt:lpstr>
      <vt:lpstr>Guidewire product landscape</vt:lpstr>
      <vt:lpstr>Guidewire products</vt:lpstr>
      <vt:lpstr>ClaimCenter Internal Users</vt:lpstr>
      <vt:lpstr>The value proposition of ClaimCenter</vt:lpstr>
      <vt:lpstr>PowerPoint Presentation</vt:lpstr>
      <vt:lpstr>Typical integration points</vt:lpstr>
      <vt:lpstr>(Notes only slide)</vt:lpstr>
      <vt:lpstr>Lesson outline</vt:lpstr>
      <vt:lpstr>Accessing ClaimCenter</vt:lpstr>
      <vt:lpstr>The login page</vt:lpstr>
      <vt:lpstr>Authentication and authorization</vt:lpstr>
      <vt:lpstr>The startup view</vt:lpstr>
      <vt:lpstr>User permissions</vt:lpstr>
      <vt:lpstr>Logging out</vt:lpstr>
      <vt:lpstr>The unsaved work list</vt:lpstr>
      <vt:lpstr>Logging off with unsaved work</vt:lpstr>
      <vt:lpstr>Lesson outline</vt:lpstr>
      <vt:lpstr>Main areas of the user interface</vt:lpstr>
      <vt:lpstr>The desktop tab</vt:lpstr>
      <vt:lpstr>The claim tab</vt:lpstr>
      <vt:lpstr>The address book tab</vt:lpstr>
      <vt:lpstr>The search tab</vt:lpstr>
      <vt:lpstr>Search by Contact (Free-Text)</vt:lpstr>
      <vt:lpstr>Searching by Names</vt:lpstr>
      <vt:lpstr>The vacation tab</vt:lpstr>
      <vt:lpstr>Actions menu</vt:lpstr>
      <vt:lpstr>The screen area</vt:lpstr>
      <vt:lpstr>Primary views</vt:lpstr>
      <vt:lpstr>Secondary views: card view</vt:lpstr>
      <vt:lpstr>Secondary views: card view</vt:lpstr>
      <vt:lpstr>Secondary views: listdetail view</vt:lpstr>
      <vt:lpstr>The "QuickJump" field</vt:lpstr>
      <vt:lpstr>Side bar modes</vt:lpstr>
      <vt:lpstr>Drop-down list behavior</vt:lpstr>
      <vt:lpstr>User configurable lists</vt:lpstr>
      <vt:lpstr>Editing in List Views </vt:lpstr>
      <vt:lpstr>Clear layout preference</vt:lpstr>
      <vt:lpstr>Localization: Language Packs</vt:lpstr>
      <vt:lpstr>Setting Regional Format</vt:lpstr>
      <vt:lpstr>Lesson outline</vt:lpstr>
      <vt:lpstr>Guidewire implementation team</vt:lpstr>
      <vt:lpstr>Configure ClaimCenter using Studio</vt:lpstr>
      <vt:lpstr>Example: Editing fields in the user interface</vt:lpstr>
      <vt:lpstr>ClaimCenter documentation</vt:lpstr>
      <vt:lpstr>Location of documentation</vt:lpstr>
      <vt:lpstr>Lesson objectives review</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ClaimCenter</dc:title>
  <dc:creator>Jason Gische</dc:creator>
  <dc:description>1010</dc:description>
  <cp:revision>6</cp:revision>
  <dcterms:created xsi:type="dcterms:W3CDTF">2007-08-02T20:13:16Z</dcterms:created>
  <dcterms:modified xsi:type="dcterms:W3CDTF">2021-09-13T09:41:09Z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0x01010057552D58B9F7294897B380DE69948B13</vt:lpwstr>
  </property>
</Properties>
</file>