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7"/>
  </p:notesMasterIdLst>
  <p:handoutMasterIdLst>
    <p:handoutMasterId r:id="rId48"/>
  </p:handoutMasterIdLst>
  <p:sldIdLst>
    <p:sldId id="1192" r:id="rId5"/>
    <p:sldId id="1267" r:id="rId6"/>
    <p:sldId id="1294" r:id="rId7"/>
    <p:sldId id="1295" r:id="rId8"/>
    <p:sldId id="1296" r:id="rId9"/>
    <p:sldId id="1297" r:id="rId10"/>
    <p:sldId id="1298" r:id="rId11"/>
    <p:sldId id="1300" r:id="rId12"/>
    <p:sldId id="1301" r:id="rId13"/>
    <p:sldId id="1333" r:id="rId14"/>
    <p:sldId id="1302" r:id="rId15"/>
    <p:sldId id="1303" r:id="rId16"/>
    <p:sldId id="1304" r:id="rId17"/>
    <p:sldId id="1305" r:id="rId18"/>
    <p:sldId id="1306" r:id="rId19"/>
    <p:sldId id="1307" r:id="rId20"/>
    <p:sldId id="1308" r:id="rId21"/>
    <p:sldId id="1309" r:id="rId22"/>
    <p:sldId id="1310" r:id="rId23"/>
    <p:sldId id="1311" r:id="rId24"/>
    <p:sldId id="1312" r:id="rId25"/>
    <p:sldId id="1313" r:id="rId26"/>
    <p:sldId id="1314" r:id="rId27"/>
    <p:sldId id="1332" r:id="rId28"/>
    <p:sldId id="1326" r:id="rId29"/>
    <p:sldId id="1327" r:id="rId30"/>
    <p:sldId id="1320" r:id="rId31"/>
    <p:sldId id="1317" r:id="rId32"/>
    <p:sldId id="1319" r:id="rId33"/>
    <p:sldId id="1318" r:id="rId34"/>
    <p:sldId id="1316" r:id="rId35"/>
    <p:sldId id="1315" r:id="rId36"/>
    <p:sldId id="1324" r:id="rId37"/>
    <p:sldId id="1325" r:id="rId38"/>
    <p:sldId id="1322" r:id="rId39"/>
    <p:sldId id="1321" r:id="rId40"/>
    <p:sldId id="1334" r:id="rId41"/>
    <p:sldId id="1323" r:id="rId42"/>
    <p:sldId id="1328" r:id="rId43"/>
    <p:sldId id="1329" r:id="rId44"/>
    <p:sldId id="1330" r:id="rId45"/>
    <p:sldId id="1335" r:id="rId46"/>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FF"/>
    <a:srgbClr val="0033CC"/>
    <a:srgbClr val="000099"/>
    <a:srgbClr val="000066"/>
    <a:srgbClr val="993300"/>
    <a:srgbClr val="FF6600"/>
    <a:srgbClr val="FF0066"/>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A4C86-4BFD-134E-FDD0-856F018E3211}" v="1" dt="2020-12-14T07:33:10.083"/>
    <p1510:client id="{68F65AB9-5B9A-81DB-468C-35020EBBF370}" v="1" dt="2021-06-09T12:12:24.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ya, Arpally" userId="S::arpally.a.sharanya@capgemini.com::64adcf6b-d00b-4e5a-966a-65d9ff4234ec" providerId="AD" clId="Web-{594A4C86-4BFD-134E-FDD0-856F018E3211}"/>
    <pc:docChg chg="modSld">
      <pc:chgData name="Sharanya, Arpally" userId="S::arpally.a.sharanya@capgemini.com::64adcf6b-d00b-4e5a-966a-65d9ff4234ec" providerId="AD" clId="Web-{594A4C86-4BFD-134E-FDD0-856F018E3211}" dt="2020-12-14T07:33:10.083" v="0" actId="1076"/>
      <pc:docMkLst>
        <pc:docMk/>
      </pc:docMkLst>
      <pc:sldChg chg="modSp">
        <pc:chgData name="Sharanya, Arpally" userId="S::arpally.a.sharanya@capgemini.com::64adcf6b-d00b-4e5a-966a-65d9ff4234ec" providerId="AD" clId="Web-{594A4C86-4BFD-134E-FDD0-856F018E3211}" dt="2020-12-14T07:33:10.083" v="0" actId="1076"/>
        <pc:sldMkLst>
          <pc:docMk/>
          <pc:sldMk cId="0" sldId="1300"/>
        </pc:sldMkLst>
        <pc:spChg chg="mod">
          <ac:chgData name="Sharanya, Arpally" userId="S::arpally.a.sharanya@capgemini.com::64adcf6b-d00b-4e5a-966a-65d9ff4234ec" providerId="AD" clId="Web-{594A4C86-4BFD-134E-FDD0-856F018E3211}" dt="2020-12-14T07:33:10.083" v="0" actId="1076"/>
          <ac:spMkLst>
            <pc:docMk/>
            <pc:sldMk cId="0" sldId="1300"/>
            <ac:spMk id="4" creationId="{00000000-0000-0000-0000-000000000000}"/>
          </ac:spMkLst>
        </pc:spChg>
      </pc:sldChg>
    </pc:docChg>
  </pc:docChgLst>
  <pc:docChgLst>
    <pc:chgData name="Priya, Bandi Sindhu" userId="S::bandi-sindhu.priya@capgemini.com::037c9062-ac4e-427c-90ef-636e0afa718e" providerId="AD" clId="Web-{68F65AB9-5B9A-81DB-468C-35020EBBF370}"/>
    <pc:docChg chg="delSld">
      <pc:chgData name="Priya, Bandi Sindhu" userId="S::bandi-sindhu.priya@capgemini.com::037c9062-ac4e-427c-90ef-636e0afa718e" providerId="AD" clId="Web-{68F65AB9-5B9A-81DB-468C-35020EBBF370}" dt="2021-06-09T12:12:24.073" v="0"/>
      <pc:docMkLst>
        <pc:docMk/>
      </pc:docMkLst>
      <pc:sldChg chg="del">
        <pc:chgData name="Priya, Bandi Sindhu" userId="S::bandi-sindhu.priya@capgemini.com::037c9062-ac4e-427c-90ef-636e0afa718e" providerId="AD" clId="Web-{68F65AB9-5B9A-81DB-468C-35020EBBF370}" dt="2021-06-09T12:12:24.073" v="0"/>
        <pc:sldMkLst>
          <pc:docMk/>
          <pc:sldMk cId="0" sldId="1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D7A3BF65-582F-4986-80CE-BB05B39BC2B3}" type="slidenum">
              <a:rPr lang="en-US" altLang="en-US"/>
              <a:pPr>
                <a:defRPr/>
              </a:pPr>
              <a:t>‹#›</a:t>
            </a:fld>
            <a:endParaRPr lang="en-US" altLang="en-US"/>
          </a:p>
        </p:txBody>
      </p:sp>
    </p:spTree>
    <p:extLst>
      <p:ext uri="{BB962C8B-B14F-4D97-AF65-F5344CB8AC3E}">
        <p14:creationId xmlns:p14="http://schemas.microsoft.com/office/powerpoint/2010/main" val="63418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5645CC3A-9D9F-438C-ADC0-88579EE81D95}"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 File - </a:t>
            </a:r>
            <a:fld id="{C72D5080-8B4F-4810-9267-33C8B04DB7A4}" type="slidenum">
              <a:rPr lang="en-US" altLang="en-US"/>
              <a:pPr>
                <a:defRPr/>
              </a:pPr>
              <a:t>‹#›</a:t>
            </a:fld>
            <a:endParaRPr lang="en-US" altLang="en-US"/>
          </a:p>
        </p:txBody>
      </p:sp>
    </p:spTree>
    <p:extLst>
      <p:ext uri="{BB962C8B-B14F-4D97-AF65-F5344CB8AC3E}">
        <p14:creationId xmlns:p14="http://schemas.microsoft.com/office/powerpoint/2010/main" val="47580282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77CB5AA7-8743-45C4-B23D-2975834F72BF}" type="slidenum">
              <a:rPr lang="en-US" altLang="en-US" sz="1200" smtClean="0">
                <a:solidFill>
                  <a:schemeClr val="tx1"/>
                </a:solidFill>
              </a:rPr>
              <a:pPr eaLnBrk="1" hangingPunct="1"/>
              <a:t>1</a:t>
            </a:fld>
            <a:endParaRPr lang="en-US" altLang="en-US" sz="120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a:t>Services are created either when the claim is first created and saved, or after initial claim creation. When services are created in ClaimCenter, they are automatically submitted to vendors. That way, service requests are submitted as soon as possible and vendors receive these requests typically through an vendor portal. The service request can be for a quote to compare prices, a service to be performed, or for both a quote and service. The vendor can start work right away, specify a time frame for completion, delay the request or decline the request. Typically, a Service is tied to an incident such as requesting locksmith services for a burglarized home, or requesting vehicle damage assessment for one or more damaged vehicles, or requesting towing for a disabled vehicle, and so on. Each incident can have one or many services.</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baseline="0"/>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a:t>Technically, the name of the entity in ClaimCenter is Service Request, but for the purposes of training the terms Service and Service Request are interchangeable. </a:t>
            </a:r>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The Claim File - </a:t>
            </a:r>
            <a:fld id="{C72D5080-8B4F-4810-9267-33C8B04DB7A4}" type="slidenum">
              <a:rPr lang="en-US" altLang="en-US" smtClean="0"/>
              <a:pPr>
                <a:defRPr/>
              </a:pPr>
              <a:t>11</a:t>
            </a:fld>
            <a:endParaRPr lang="en-US" altLang="en-US"/>
          </a:p>
        </p:txBody>
      </p:sp>
    </p:spTree>
    <p:extLst>
      <p:ext uri="{BB962C8B-B14F-4D97-AF65-F5344CB8AC3E}">
        <p14:creationId xmlns:p14="http://schemas.microsoft.com/office/powerpoint/2010/main" val="327069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39BC0A72-D297-4921-AB84-B2C16E6352CD}" type="slidenum">
              <a:rPr lang="en-US" altLang="en-US" sz="1200" smtClean="0">
                <a:solidFill>
                  <a:schemeClr val="tx1"/>
                </a:solidFill>
              </a:rPr>
              <a:pPr eaLnBrk="1" hangingPunct="1"/>
              <a:t>12</a:t>
            </a:fld>
            <a:endParaRPr lang="en-US" altLang="en-US" sz="120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many claims, a single occurrence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a:t>The term exposure is used differently in ClaimCenter than it is in PAS systems. The underwriter looks upon the possible coverages as exposures, while in CC it is the coverages that are deemed in effect that lead to the creation of a particular exposure (for a particular claimant).</a:t>
            </a:r>
          </a:p>
          <a:p>
            <a:pPr eaLnBrk="1" hangingPunct="1"/>
            <a:endParaRPr lang="en-US"/>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1262CD5-7E14-4F1F-81A6-ECA789A55A4B}" type="slidenum">
              <a:rPr lang="en-US" altLang="en-US" sz="1200" smtClean="0">
                <a:solidFill>
                  <a:schemeClr val="tx1"/>
                </a:solidFill>
              </a:rPr>
              <a:pPr eaLnBrk="1" hangingPunct="1"/>
              <a:t>13</a:t>
            </a:fld>
            <a:endParaRPr lang="en-US" altLang="en-US" sz="120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Every activity is ultimately assigned to a user, who is responsible for completing the task. The activity identifies when the task is expected to be done (due</a:t>
            </a:r>
            <a:r>
              <a:rPr lang="en-US" baseline="0"/>
              <a:t> date)</a:t>
            </a:r>
            <a:r>
              <a:rPr lang="en-US"/>
              <a:t> and whether it has been done or not (status). Theoretically, one could say the process of processing a claim is identical to the process of completing its activities.</a:t>
            </a:r>
          </a:p>
          <a:p>
            <a:pPr eaLnBrk="1" hangingPunct="1"/>
            <a:r>
              <a:rPr lang="en-US"/>
              <a:t>Legacy claim systems often have a "diary" feature. This feature is used to manage claim-handling activities. A user can indicate that he or she (or someone else) has to look at a claim on a particular day. Typically, you can type a short note to remind yourself or the other user why you should look at this claim on a particular day. The diary feature is often limited, particularly in terms of how much text you can enter and how the visibility of this text is controlled, the number of references a given user can make for a claim on a given day (often limited to one), and the logic behind how diary activities get assigned.</a:t>
            </a:r>
          </a:p>
          <a:p>
            <a:pPr eaLnBrk="1" hangingPunct="1"/>
            <a:r>
              <a:rPr lang="en-US"/>
              <a:t>ClaimCenter replaces the traditional diary with two features: activities and notes. Activities let both users and the system create and assign tasks. Activity assignment can be done manually or through a robust set of assignment rules. 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p>
          <a:p>
            <a:pPr eaLnBrk="1" hangingPunct="1"/>
            <a:endParaRPr lang="en-US"/>
          </a:p>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B4F599D-A575-44BC-B2FC-A5456DF3193C}" type="slidenum">
              <a:rPr lang="en-US" altLang="en-US" sz="1200" smtClean="0">
                <a:solidFill>
                  <a:schemeClr val="tx1"/>
                </a:solidFill>
              </a:rPr>
              <a:pPr eaLnBrk="1" hangingPunct="1"/>
              <a:t>14</a:t>
            </a:fld>
            <a:endParaRPr lang="en-US" altLang="en-US" sz="120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document is an electronic file or physical piece of paper which contains information relevant to the claim, such as:</a:t>
            </a:r>
          </a:p>
          <a:p>
            <a:pPr lvl="1" eaLnBrk="1" hangingPunct="1"/>
            <a:r>
              <a:rPr lang="en-US"/>
              <a:t>First Report of Injury</a:t>
            </a:r>
          </a:p>
          <a:p>
            <a:pPr lvl="1" eaLnBrk="1" hangingPunct="1"/>
            <a:r>
              <a:rPr lang="en-US"/>
              <a:t>Notification of Pending Inspection</a:t>
            </a:r>
          </a:p>
          <a:p>
            <a:pPr lvl="1" eaLnBrk="1" hangingPunct="1"/>
            <a:r>
              <a:rPr lang="en-US"/>
              <a:t>Affidavit of Vehicle Theft</a:t>
            </a:r>
          </a:p>
          <a:p>
            <a:pPr eaLnBrk="1" hangingPunct="1"/>
            <a:r>
              <a:rPr lang="en-US"/>
              <a:t>Documents can be used to:</a:t>
            </a:r>
          </a:p>
          <a:p>
            <a:pPr lvl="1" eaLnBrk="1" hangingPunct="1"/>
            <a:r>
              <a:rPr lang="en-US"/>
              <a:t>Track information on physical pieces of paper (such as photographs of a damaged car, diagrams of the floor plan for a workplace, assessments from mechanics or diagnoses from a doctor)</a:t>
            </a:r>
          </a:p>
          <a:p>
            <a:pPr lvl="1" eaLnBrk="1" hangingPunct="1"/>
            <a:r>
              <a:rPr lang="en-US"/>
              <a:t>Track information that exists electronically (such as email correspondences, word processing documents that were mailed to the insured, and scanned photographs of property that was stolen)</a:t>
            </a:r>
          </a:p>
          <a:p>
            <a:pPr marL="0" marR="0" indent="0" algn="l" defTabSz="914400" rtl="0" eaLnBrk="1" fontAlgn="base" latinLnBrk="0" hangingPunct="1">
              <a:lnSpc>
                <a:spcPct val="100000"/>
              </a:lnSpc>
              <a:spcBef>
                <a:spcPct val="10000"/>
              </a:spcBef>
              <a:spcAft>
                <a:spcPct val="0"/>
              </a:spcAft>
              <a:buClrTx/>
              <a:buSzTx/>
              <a:buFontTx/>
              <a:buNone/>
              <a:tabLst/>
              <a:defRPr/>
            </a:pPr>
            <a:r>
              <a:rPr lang="en-US"/>
              <a:t>Unlike the other objects, which are often created automatically by ClaimCenter,</a:t>
            </a:r>
            <a:r>
              <a:rPr lang="en-US" baseline="0"/>
              <a:t> documents</a:t>
            </a:r>
            <a:r>
              <a:rPr lang="en-US"/>
              <a:t> are typically created manually by users.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BB074A43-135C-4640-A61B-4AA0A0737B71}" type="slidenum">
              <a:rPr lang="en-US" altLang="en-US" sz="1200" smtClean="0">
                <a:solidFill>
                  <a:schemeClr val="tx1"/>
                </a:solidFill>
              </a:rPr>
              <a:pPr eaLnBrk="1" hangingPunct="1"/>
              <a:t>15</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note is a detailed record of the actions or thinking behind the processing of a claim. </a:t>
            </a:r>
          </a:p>
          <a:p>
            <a:pPr eaLnBrk="1" hangingPunct="1"/>
            <a:r>
              <a:rPr lang="en-US"/>
              <a:t>Legacy claim systems often have a "diary" feature. This feature is used to manage claim-handling activities. A user can indicate that he or she (or someone else) has to look at a claim on a particular day. Typically, you can type a short note to remind yourself or the other user why you should look at this claim on a particular day. The diary feature is often limited, particularly in terms of how much text you can enter and how the visibility of this text is controlled, the number of references a given user can make for a claim on a given day (often limited to one), and the logic behind how diary activities get assigned.</a:t>
            </a:r>
          </a:p>
          <a:p>
            <a:pPr eaLnBrk="1" hangingPunct="1"/>
            <a:r>
              <a:rPr lang="en-US"/>
              <a:t>ClaimCenter replaces the traditional diary with two features: activities and notes. Activities let both users and the system create and assign tasks. Activity assignment can be done manually or through a robust set of assignment rules. 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br>
              <a:rPr lang="en-US"/>
            </a:br>
            <a:r>
              <a:rPr lang="en-US"/>
              <a:t>Notes may be manually created by users or</a:t>
            </a:r>
            <a:r>
              <a:rPr lang="en-US" baseline="0"/>
              <a:t> generated automatically by ClaimCenter.</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8509CA4F-9EA8-4C8D-A658-6BCBB18272E9}" type="slidenum">
              <a:rPr lang="en-US" altLang="en-US" sz="1200" smtClean="0">
                <a:solidFill>
                  <a:schemeClr val="tx1"/>
                </a:solidFill>
              </a:rPr>
              <a:pPr eaLnBrk="1" hangingPunct="1"/>
              <a:t>16</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6976B1C-7FDC-4D93-8B79-AE6618BF32EA}" type="slidenum">
              <a:rPr lang="en-US" altLang="en-US" sz="1200" smtClean="0">
                <a:solidFill>
                  <a:schemeClr val="tx1"/>
                </a:solidFill>
              </a:rPr>
              <a:pPr eaLnBrk="1" hangingPunct="1"/>
              <a:t>17</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AB540A8C-A3C2-4B68-B634-606BC806D4BA}" type="slidenum">
              <a:rPr lang="en-US" altLang="en-US" sz="1200" smtClean="0">
                <a:solidFill>
                  <a:schemeClr val="tx1"/>
                </a:solidFill>
              </a:rPr>
              <a:pPr eaLnBrk="1" hangingPunct="1"/>
              <a:t>18</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single reserve line might have a single check associated to it. It could also have several checks associated to it if:</a:t>
            </a:r>
          </a:p>
          <a:p>
            <a:pPr lvl="1" eaLnBrk="1" hangingPunct="1"/>
            <a:r>
              <a:rPr lang="en-US"/>
              <a:t>There are multiple payments (such as a recurring payment to treat ongoing medical care).</a:t>
            </a:r>
          </a:p>
          <a:p>
            <a:pPr lvl="1" eaLnBrk="1" hangingPunct="1"/>
            <a:r>
              <a:rPr lang="en-US"/>
              <a:t>There are multiple payees (such as a circumstance of litigation where the claimant gets 80% of the settlement and the lawyer gets 20% of the settlement).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C2934DC-0538-4847-8EAF-6D5A345D0BB7}" type="slidenum">
              <a:rPr lang="en-US" altLang="en-US" sz="1200" smtClean="0">
                <a:solidFill>
                  <a:schemeClr val="tx1"/>
                </a:solidFill>
              </a:rPr>
              <a:pPr eaLnBrk="1" hangingPunct="1"/>
              <a:t>19</a:t>
            </a:fld>
            <a:endParaRPr lang="en-US" altLang="en-US" sz="120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Technically speaking, there are five assignable entities in ClaimCenter: claim, activity, exposure, service request and matter. </a:t>
            </a:r>
            <a:br>
              <a:rPr lang="en-US"/>
            </a:br>
            <a:br>
              <a:rPr lang="en-US"/>
            </a:br>
            <a:r>
              <a:rPr lang="en-US"/>
              <a:t>Matters are not fundamental to ClaimCenter because they are only needed for claims which involve litigation (whereas every claim which gets paid out involves claims, activities, and exposures). To simplify the discussion of the primary entities, matters have been omitted from the slide above.</a:t>
            </a:r>
          </a:p>
          <a:p>
            <a:pPr marL="0" marR="0" indent="0" algn="l" defTabSz="914400" rtl="0" eaLnBrk="1" fontAlgn="base" latinLnBrk="0" hangingPunct="1">
              <a:lnSpc>
                <a:spcPct val="100000"/>
              </a:lnSpc>
              <a:spcBef>
                <a:spcPct val="10000"/>
              </a:spcBef>
              <a:spcAft>
                <a:spcPct val="0"/>
              </a:spcAft>
              <a:buClrTx/>
              <a:buSzTx/>
              <a:buFontTx/>
              <a:buNone/>
              <a:tabLst/>
              <a:defRPr/>
            </a:pPr>
            <a:br>
              <a:rPr lang="en-US"/>
            </a:br>
            <a:r>
              <a:rPr lang="en-US"/>
              <a:t>Services</a:t>
            </a:r>
            <a:r>
              <a:rPr lang="en-US" baseline="0"/>
              <a:t> are also not required for claims that get paid out, although they are more common on claims than matters because usually incidents require at least one service involving repairs, inspections, or assistance of some kind from a vendor.</a:t>
            </a:r>
            <a:endParaRPr lang="en-US"/>
          </a:p>
          <a:p>
            <a:pPr eaLnBrk="1" hangingPunct="1"/>
            <a:br>
              <a:rPr lang="en-US"/>
            </a:br>
            <a:r>
              <a:rPr lang="en-US"/>
              <a:t>Each assignable entity on the claim may have its own owner, though it is common for sub-entities (activities, exposures, service requests and matters) to be owned by the claim owner.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EBEEB5C3-B406-4414-9677-1190A3D3048D}" type="slidenum">
              <a:rPr lang="en-US" altLang="en-US" sz="1200" smtClean="0">
                <a:solidFill>
                  <a:schemeClr val="tx1"/>
                </a:solidFill>
              </a:rPr>
              <a:pPr eaLnBrk="1" hangingPunct="1"/>
              <a:t>20</a:t>
            </a:fld>
            <a:endParaRPr lang="en-US" altLang="en-US" sz="120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Typically, a "group level" set of assignment logic is used to assign an object to a group, and then a separate "user level" set of assignment logic is used to assign the object to a member of that group. Assignment is discussed in the "Assignment" lesson.</a:t>
            </a:r>
          </a:p>
          <a:p>
            <a:pPr eaLnBrk="1" hangingPunct="1"/>
            <a:r>
              <a:rPr lang="en-US"/>
              <a:t>ClaimCenter can be configured so that a claim can be viewed and/or edited only by the owner, by anyone in the same group as the owner, or by any ClaimCenter user. Controlling access to claims is discussed in the "Access Control Lists" lesson.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2B084349-EE93-47D4-98B0-E1CCBC8D35CB}" type="slidenum">
              <a:rPr lang="en-US" altLang="en-US" sz="1200" smtClean="0">
                <a:solidFill>
                  <a:schemeClr val="tx1"/>
                </a:solidFill>
              </a:rPr>
              <a:pPr eaLnBrk="1" hangingPunct="1"/>
              <a:t>2</a:t>
            </a:fld>
            <a:endParaRPr lang="en-US" altLang="en-US" sz="120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FB4748AE-CF67-4CDE-8C94-D8DC8CA1DA55}" type="slidenum">
              <a:rPr lang="en-US" altLang="en-US" sz="1200" smtClean="0">
                <a:solidFill>
                  <a:schemeClr val="tx1"/>
                </a:solidFill>
              </a:rPr>
              <a:pPr eaLnBrk="1" hangingPunct="1"/>
              <a:t>21</a:t>
            </a:fld>
            <a:endParaRPr lang="en-US" altLang="en-US" sz="120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C0233D35-2872-4FF8-B536-B840CE7240D0}" type="slidenum">
              <a:rPr lang="en-US" altLang="en-US" sz="1200" smtClean="0">
                <a:solidFill>
                  <a:schemeClr val="tx1"/>
                </a:solidFill>
              </a:rPr>
              <a:pPr eaLnBrk="1" hangingPunct="1"/>
              <a:t>22</a:t>
            </a:fld>
            <a:endParaRPr lang="en-US" altLang="en-US" sz="120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49D5E64-60D0-4143-8FC9-49F9C962815B}" type="slidenum">
              <a:rPr lang="en-US" altLang="en-US" sz="1200" smtClean="0">
                <a:solidFill>
                  <a:schemeClr val="tx1"/>
                </a:solidFill>
              </a:rPr>
              <a:pPr eaLnBrk="1" hangingPunct="1"/>
              <a:t>23</a:t>
            </a:fld>
            <a:endParaRPr lang="en-US" altLang="en-US" sz="120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ClaimCenter is a highly configurable application. Consequently, it is impossible to discuss what "should be" or "will be" in the claim file, as this information can and will vary based on the needs of each carrier. This lesson discusses information found in the base application's claim file as well as some information not necessarily found in the base application as examples of how the application can be configured.</a:t>
            </a:r>
          </a:p>
          <a:p>
            <a:pPr eaLnBrk="1" hangingPunct="1"/>
            <a:r>
              <a:rPr lang="en-US"/>
              <a:t>This lesson discusses all of the menu links in the base application's claim file except the following:</a:t>
            </a:r>
          </a:p>
          <a:p>
            <a:pPr lvl="1" eaLnBrk="1" hangingPunct="1"/>
            <a:r>
              <a:rPr lang="en-US"/>
              <a:t>Plan of Action - This is discussed in the "Specialized Claim Processes" lesson.</a:t>
            </a:r>
          </a:p>
          <a:p>
            <a:pPr lvl="1" eaLnBrk="1" hangingPunct="1"/>
            <a:r>
              <a:rPr lang="en-US"/>
              <a:t>FNOL Snapshot - This is discussed in the "New Claim Wizard" lesson.</a:t>
            </a:r>
          </a:p>
          <a:p>
            <a:pPr lvl="1" eaLnBrk="1" hangingPunct="1"/>
            <a:r>
              <a:rPr lang="en-US"/>
              <a:t>Calendar - This is discussed in the "Activities" lesson and the "Specialized Claim Processes" lesson.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2D6F7670-88EC-4575-8A75-54AB707FD709}" type="slidenum">
              <a:rPr lang="en-US" altLang="en-US" sz="1200" smtClean="0">
                <a:solidFill>
                  <a:schemeClr val="tx1"/>
                </a:solidFill>
              </a:rPr>
              <a:pPr eaLnBrk="1" hangingPunct="1"/>
              <a:t>24</a:t>
            </a:fld>
            <a:endParaRPr lang="en-US" altLang="en-US" sz="120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a:t>The Summary screen simply repeats information that is available (and in many cases editable) on other screens in the claim file. The Summary screen can help users determine which part of the claim file they need to attend to.</a:t>
            </a:r>
            <a:br>
              <a:rPr lang="en-US"/>
            </a:br>
            <a:endParaRPr lang="en-US" sz="1000" kern="120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2D6F7670-88EC-4575-8A75-54AB707FD709}" type="slidenum">
              <a:rPr lang="en-US" altLang="en-US" sz="1200" smtClean="0">
                <a:solidFill>
                  <a:schemeClr val="tx1"/>
                </a:solidFill>
              </a:rPr>
              <a:pPr eaLnBrk="1" hangingPunct="1"/>
              <a:t>25</a:t>
            </a:fld>
            <a:endParaRPr lang="en-US" altLang="en-US" sz="120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Summary screen simply repeats information that is available (and in many cases editable) on other screens in the claim file. The Summary screen can help users determine which part of the claim file they need to attend to.</a:t>
            </a:r>
          </a:p>
          <a:p>
            <a:pPr eaLnBrk="1" hangingPunct="1"/>
            <a:r>
              <a:rPr lang="en-US"/>
              <a:t>The Associations screen lists other claims which are associated to the given claim. For example, if a claim involves two claimants who are both insured by the carrier, then it may be helpful for an adjuster working on one claim to be aware of and have easy access to the other claim. A larger image of the Associated Claims list appears below (which is visible if you view PowerPoint in Notes view (View &gt; Notes Page)).</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In the base application, claims are associated to one another using the Associations list, which is available from the Loss Details page (in the Associations</a:t>
            </a:r>
            <a:r>
              <a:rPr lang="en-US" baseline="0"/>
              <a:t> menu link)</a:t>
            </a:r>
            <a:r>
              <a:rPr lang="en-US"/>
              <a:t>.</a:t>
            </a:r>
          </a:p>
          <a:p>
            <a:pPr eaLnBrk="1" hangingPunct="1"/>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45" y="6263931"/>
            <a:ext cx="5584342" cy="844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81CB799-3021-44A2-B744-6F41BF9F81DD}" type="slidenum">
              <a:rPr lang="en-US" altLang="en-US" sz="1200" smtClean="0">
                <a:solidFill>
                  <a:schemeClr val="tx1"/>
                </a:solidFill>
              </a:rPr>
              <a:pPr eaLnBrk="1" hangingPunct="1"/>
              <a:t>26</a:t>
            </a:fld>
            <a:endParaRPr lang="en-US" altLang="en-US" sz="120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owner of the claim and the group to which the claim has been assigned are listed from the Summary &gt; Status menu link, as well as in the info bar.</a:t>
            </a:r>
          </a:p>
          <a:p>
            <a:pPr eaLnBrk="1" hangingPunct="1"/>
            <a:r>
              <a:rPr lang="en-US"/>
              <a:t>The process for determining an owner and a group is discussed in the "Assignment" lesson.</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A0CB78F-561F-4907-A8F3-6720C968D37A}" type="slidenum">
              <a:rPr lang="en-US" altLang="en-US" sz="1200" smtClean="0">
                <a:solidFill>
                  <a:schemeClr val="tx1"/>
                </a:solidFill>
              </a:rPr>
              <a:pPr eaLnBrk="1" hangingPunct="1"/>
              <a:t>27</a:t>
            </a:fld>
            <a:endParaRPr lang="en-US" altLang="en-US" sz="120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Any user who owns the claim, an exposure on the claim, or an activity on the claim is listed on the Parties Involved page in the Users menu link. Also, any user who has a claim user role on the claim (such as an Independent Appraiser) is also listed on this screen, even if that user does not own any object on the claim. An alternate example (using a different claim) of this is visible if you view PowerPoint in Notes view (View &gt; Notes Page)).</a:t>
            </a:r>
          </a:p>
          <a:p>
            <a:pPr eaLnBrk="1" hangingPunct="1"/>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08" y="5765532"/>
            <a:ext cx="4984557" cy="3070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FF56F959-8284-4E77-8931-0DA9397CC049}" type="slidenum">
              <a:rPr lang="en-US" altLang="en-US" sz="1200" smtClean="0">
                <a:solidFill>
                  <a:schemeClr val="tx1"/>
                </a:solidFill>
              </a:rPr>
              <a:pPr eaLnBrk="1" hangingPunct="1"/>
              <a:t>28</a:t>
            </a:fld>
            <a:endParaRPr lang="en-US" altLang="en-US" sz="120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Activities for the given claim are listed from the </a:t>
            </a:r>
            <a:r>
              <a:rPr lang="en-US" err="1"/>
              <a:t>Workplan</a:t>
            </a:r>
            <a:r>
              <a:rPr lang="en-US"/>
              <a:t> menu link. (Recall that activities assigned to a given user are listed on that user's Desktop tab.)</a:t>
            </a:r>
          </a:p>
          <a:p>
            <a:pPr eaLnBrk="1" hangingPunct="1"/>
            <a:r>
              <a:rPr lang="en-US"/>
              <a:t>Activities are discussed in the "Activities" lesson.</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E56B4B27-6359-403C-A231-13D93A575C51}" type="slidenum">
              <a:rPr lang="en-US" altLang="en-US" sz="1200" smtClean="0">
                <a:solidFill>
                  <a:schemeClr val="tx1"/>
                </a:solidFill>
              </a:rPr>
              <a:pPr eaLnBrk="1" hangingPunct="1"/>
              <a:t>29</a:t>
            </a:fld>
            <a:endParaRPr lang="en-US" altLang="en-US" sz="120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Loss Details screen lists general information about the claim, including information common to multiple exposures (such as the location of the loss, a list of witnesses, contributing factors to the loss, and so on).</a:t>
            </a:r>
          </a:p>
          <a:p>
            <a:pPr eaLnBrk="1" hangingPunct="1"/>
            <a:r>
              <a:rPr lang="en-US"/>
              <a:t>The nature of the Loss Details screen is highly dependent on the claim's line of business.</a:t>
            </a:r>
          </a:p>
          <a:p>
            <a:pPr eaLnBrk="1" hangingPunct="1"/>
            <a:r>
              <a:rPr lang="en-US"/>
              <a:t>The Loss Details screen is discussed in detail in the "Adjudicating Claims" lesson.</a:t>
            </a:r>
          </a:p>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0920674C-F3F7-4DF7-9B29-3FFDB2EA3EDB}" type="slidenum">
              <a:rPr lang="en-US" altLang="en-US" sz="1200" smtClean="0">
                <a:solidFill>
                  <a:schemeClr val="tx1"/>
                </a:solidFill>
              </a:rPr>
              <a:pPr eaLnBrk="1" hangingPunct="1"/>
              <a:t>30</a:t>
            </a:fld>
            <a:endParaRPr lang="en-US" altLang="en-US" sz="120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list of incidents across the entire claim is shown on the Loss Details screen. Each incident may again appear on each screen of the exposure to which it is associated. The detail of each incident is displayed on its own screen by following the link of each item in the list.</a:t>
            </a:r>
          </a:p>
          <a:p>
            <a:pPr eaLnBrk="1" hangingPunct="1"/>
            <a:endParaRPr lang="en-US"/>
          </a:p>
          <a:p>
            <a:pPr eaLnBrk="1" hangingPunct="1"/>
            <a:r>
              <a:rPr lang="en-US"/>
              <a:t>Incidents are discussed in the "New Claim Wizard" lesson.</a:t>
            </a:r>
          </a:p>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4FD9028-A490-4640-9716-73A11024F96B}" type="slidenum">
              <a:rPr lang="en-US" altLang="en-US" sz="1200" smtClean="0">
                <a:solidFill>
                  <a:schemeClr val="tx1"/>
                </a:solidFill>
              </a:rPr>
              <a:pPr eaLnBrk="1" hangingPunct="1"/>
              <a:t>3</a:t>
            </a:fld>
            <a:endParaRPr lang="en-US" altLang="en-US" sz="120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29F369A-41DB-4F2E-A6FE-27211C20F323}" type="slidenum">
              <a:rPr lang="en-US" altLang="en-US" sz="1200" smtClean="0">
                <a:solidFill>
                  <a:schemeClr val="tx1"/>
                </a:solidFill>
              </a:rPr>
              <a:pPr eaLnBrk="1" hangingPunct="1"/>
              <a:t>31</a:t>
            </a:fld>
            <a:endParaRPr lang="en-US" altLang="en-US" sz="120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Each individual exposure is listed from the Exposures menu link. The Type column is a link which navigates to detailed information about the exposure.</a:t>
            </a:r>
          </a:p>
          <a:p>
            <a:pPr eaLnBrk="1" hangingPunct="1"/>
            <a:r>
              <a:rPr lang="en-US"/>
              <a:t>Exposures are discussed in the "Exposures" lesson.</a:t>
            </a:r>
          </a:p>
          <a:p>
            <a:pPr eaLnBrk="1" hangingPunct="1"/>
            <a:endParaRPr lang="en-US"/>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71C71DAB-3169-4072-901D-0F20005234A8}" type="slidenum">
              <a:rPr lang="en-US" altLang="en-US" sz="1200" smtClean="0">
                <a:solidFill>
                  <a:schemeClr val="tx1"/>
                </a:solidFill>
              </a:rPr>
              <a:pPr eaLnBrk="1" hangingPunct="1"/>
              <a:t>32</a:t>
            </a:fld>
            <a:endParaRPr lang="en-US" altLang="en-US" sz="120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Contacts are listed on the Parties Involved &gt; Contacts menu link. The list identifies both each contact and the role or roles the contact has with the claim (such as claimant, reporter, or driver).</a:t>
            </a:r>
          </a:p>
          <a:p>
            <a:pPr eaLnBrk="1" hangingPunct="1"/>
            <a:r>
              <a:rPr lang="en-US"/>
              <a:t>Contacts are discussed in the "Contacts" lesson.</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23469EE6-AE67-4485-BE80-AA58451AB051}" type="slidenum">
              <a:rPr lang="en-US" altLang="en-US" sz="1200" smtClean="0">
                <a:solidFill>
                  <a:schemeClr val="tx1"/>
                </a:solidFill>
              </a:rPr>
              <a:pPr eaLnBrk="1" hangingPunct="1"/>
              <a:t>33</a:t>
            </a:fld>
            <a:endParaRPr lang="en-US" altLang="en-US" sz="120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policy information is listed on the Policy &gt; General menu link. The information displayed and the location of coverage information can vary based on the line of business and the nature of the coverage. (For example, an auto policy may have the policy-level </a:t>
            </a:r>
            <a:r>
              <a:rPr lang="en-US" err="1"/>
              <a:t>coverages</a:t>
            </a:r>
            <a:r>
              <a:rPr lang="en-US"/>
              <a:t>, such as a liability coverage, listed on the General menu</a:t>
            </a:r>
            <a:r>
              <a:rPr lang="en-US" baseline="0"/>
              <a:t> link</a:t>
            </a:r>
            <a:r>
              <a:rPr lang="en-US"/>
              <a:t> and the vehicle-level </a:t>
            </a:r>
            <a:r>
              <a:rPr lang="en-US" err="1"/>
              <a:t>coverages</a:t>
            </a:r>
            <a:r>
              <a:rPr lang="en-US"/>
              <a:t>, such as a collision coverage, on the Vehicles menu link.)</a:t>
            </a:r>
          </a:p>
          <a:p>
            <a:pPr eaLnBrk="1" hangingPunct="1"/>
            <a:r>
              <a:rPr lang="en-US"/>
              <a:t>In the base application, the General screen lists general information about the policy, including:</a:t>
            </a:r>
          </a:p>
          <a:p>
            <a:pPr lvl="1" eaLnBrk="1" hangingPunct="1"/>
            <a:r>
              <a:rPr lang="en-US"/>
              <a:t>Its type</a:t>
            </a:r>
          </a:p>
          <a:p>
            <a:pPr lvl="1" eaLnBrk="1" hangingPunct="1"/>
            <a:r>
              <a:rPr lang="en-US"/>
              <a:t>Its effective and expiration dates</a:t>
            </a:r>
          </a:p>
          <a:p>
            <a:pPr lvl="1" eaLnBrk="1" hangingPunct="1"/>
            <a:r>
              <a:rPr lang="en-US"/>
              <a:t>Any line-level (policy-level) </a:t>
            </a:r>
            <a:r>
              <a:rPr lang="en-US" err="1"/>
              <a:t>coverages</a:t>
            </a:r>
            <a:endParaRPr lang="en-US"/>
          </a:p>
          <a:p>
            <a:pPr eaLnBrk="1" hangingPunct="1"/>
            <a:r>
              <a:rPr lang="en-US"/>
              <a:t>A line-level coverage is a coverage which is added to a policy at a general level without being tied to a specific thing covered by the policy. For example, a business owner's policy might have a pollution liability coverage which is general to the entire policy and not tied to any one building owned by the business. Line-level </a:t>
            </a:r>
            <a:r>
              <a:rPr lang="en-US" err="1"/>
              <a:t>coverages</a:t>
            </a:r>
            <a:r>
              <a:rPr lang="en-US"/>
              <a:t> are not typically found on auto policies, but are typical for workers comp' policies.</a:t>
            </a:r>
          </a:p>
          <a:p>
            <a:pPr eaLnBrk="1" hangingPunct="1"/>
            <a:r>
              <a:rPr lang="en-US"/>
              <a:t>There is also a screen for property covered on the policy. (Underwriters typically refer to this as the policy's "exposures". The term exposure is used differently in ClaimCenter.)</a:t>
            </a:r>
          </a:p>
          <a:p>
            <a:pPr eaLnBrk="1" hangingPunct="1"/>
            <a:r>
              <a:rPr lang="en-US"/>
              <a:t>The Endorsements screen lists any endorsements associated to the policy. Endorsements are physical forms printed when a policy is issued, modified, or renewed. They typically detail what is and what isn't covered on the policy.</a:t>
            </a:r>
          </a:p>
          <a:p>
            <a:pPr eaLnBrk="1" hangingPunct="1"/>
            <a:r>
              <a:rPr lang="en-US"/>
              <a:t>The Aggregate Limits screen lists information about aggregate limits (such as a limit on the bodily injury coverage of $500,000 per loss event).</a:t>
            </a:r>
          </a:p>
          <a:p>
            <a:pPr eaLnBrk="1" hangingPunct="1"/>
            <a:r>
              <a:rPr lang="en-US"/>
              <a:t>Policies and </a:t>
            </a:r>
            <a:r>
              <a:rPr lang="en-US" err="1"/>
              <a:t>coverages</a:t>
            </a:r>
            <a:r>
              <a:rPr lang="en-US"/>
              <a:t> are discussed in the "New Claim Wizard" lesson.</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3C99472B-80A0-4E49-8B63-CACA00E4E1B6}" type="slidenum">
              <a:rPr lang="en-US" altLang="en-US" sz="1200" smtClean="0">
                <a:solidFill>
                  <a:schemeClr val="tx1"/>
                </a:solidFill>
              </a:rPr>
              <a:pPr eaLnBrk="1" hangingPunct="1"/>
              <a:t>34</a:t>
            </a:fld>
            <a:endParaRPr lang="en-US" altLang="en-US" sz="120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a:t>Reserve lines are listed from the Financials &gt; Summary menu link,</a:t>
            </a:r>
            <a:r>
              <a:rPr lang="en-US" baseline="0"/>
              <a:t> or from the Financials &gt; Transactions menu link.</a:t>
            </a:r>
            <a:endParaRPr lang="en-US"/>
          </a:p>
          <a:p>
            <a:pPr eaLnBrk="1" hangingPunct="1"/>
            <a:endParaRPr lang="en-US"/>
          </a:p>
          <a:p>
            <a:pPr eaLnBrk="1" hangingPunct="1"/>
            <a:r>
              <a:rPr lang="en-US"/>
              <a:t>Reserve lines are discussed in the "Reserves" lesson. Reserves</a:t>
            </a:r>
            <a:r>
              <a:rPr lang="en-US" baseline="0"/>
              <a:t> are created from Exposures to set aside money for payments to claimants. Reserves are known as “Reserve Lines” so the two terms are synonymous in this course.</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7D2407F-811E-470A-8789-E9B063A7EF32}" type="slidenum">
              <a:rPr lang="en-US" altLang="en-US" sz="1200" smtClean="0">
                <a:solidFill>
                  <a:schemeClr val="tx1"/>
                </a:solidFill>
              </a:rPr>
              <a:pPr eaLnBrk="1" hangingPunct="1"/>
              <a:t>35</a:t>
            </a:fld>
            <a:endParaRPr lang="en-US" altLang="en-US" sz="120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Checks are listed from the Financials &gt; Checks menu link.</a:t>
            </a:r>
          </a:p>
          <a:p>
            <a:pPr eaLnBrk="1" hangingPunct="1"/>
            <a:r>
              <a:rPr lang="en-US"/>
              <a:t>Checks are discussed in the "Payments" lesson.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18A4D28A-CF06-4861-8F25-966C7DEFBC67}" type="slidenum">
              <a:rPr lang="en-US" altLang="en-US" sz="1200" smtClean="0">
                <a:solidFill>
                  <a:schemeClr val="tx1"/>
                </a:solidFill>
              </a:rPr>
              <a:pPr eaLnBrk="1" hangingPunct="1"/>
              <a:t>36</a:t>
            </a:fld>
            <a:endParaRPr lang="en-US" altLang="en-US" sz="120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Notes are listed from the Notes menu link. Like documents, the screen consists of a set of search criteria on top and a list of notes meeting that search criteria underneath.</a:t>
            </a:r>
          </a:p>
          <a:p>
            <a:pPr eaLnBrk="1" hangingPunct="1"/>
            <a:r>
              <a:rPr lang="en-US"/>
              <a:t>Notes are discussed in the "Notes" lesson.</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37D399A-FED9-46FC-A216-1F14F849CECF}" type="slidenum">
              <a:rPr lang="en-US" altLang="en-US" sz="1200" smtClean="0">
                <a:solidFill>
                  <a:schemeClr val="tx1"/>
                </a:solidFill>
              </a:rPr>
              <a:pPr eaLnBrk="1" hangingPunct="1"/>
              <a:t>37</a:t>
            </a:fld>
            <a:endParaRPr lang="en-US" altLang="en-US" sz="120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Documents are listed from the Documents menu link. The screen consists of a set of search criteria on top and a list of documents meeting that search criteria underneath.</a:t>
            </a:r>
          </a:p>
          <a:p>
            <a:pPr eaLnBrk="1" hangingPunct="1"/>
            <a:r>
              <a:rPr lang="en-US"/>
              <a:t>Documents are discussed in the "Documents" lesson.</a:t>
            </a:r>
          </a:p>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Each service is listed from the Services</a:t>
            </a:r>
            <a:r>
              <a:rPr lang="en-US" baseline="0"/>
              <a:t> </a:t>
            </a:r>
            <a:r>
              <a:rPr lang="en-US"/>
              <a:t>menu link. Clicking the row for each Service</a:t>
            </a:r>
            <a:r>
              <a:rPr lang="en-US" baseline="0"/>
              <a:t> displays all information about the Service in the detail view below. The type of service – Quote, Service and Quote and Service are identified in the “Type” column using specific icons (wrench = service, pencil/pad = quote). Services are usually associated to an incident but may be claim-level.</a:t>
            </a:r>
            <a:endParaRPr lang="en-US"/>
          </a:p>
          <a:p>
            <a:pPr eaLnBrk="1" hangingPunct="1"/>
            <a:r>
              <a:rPr lang="en-US"/>
              <a:t>Services are discussed in the “Vendor Service Requests” lesson.</a:t>
            </a:r>
          </a:p>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The Claim File - </a:t>
            </a:r>
            <a:fld id="{C72D5080-8B4F-4810-9267-33C8B04DB7A4}" type="slidenum">
              <a:rPr lang="en-US" altLang="en-US" smtClean="0"/>
              <a:pPr>
                <a:defRPr/>
              </a:pPr>
              <a:t>38</a:t>
            </a:fld>
            <a:endParaRPr lang="en-US" altLang="en-US"/>
          </a:p>
        </p:txBody>
      </p:sp>
    </p:spTree>
    <p:extLst>
      <p:ext uri="{BB962C8B-B14F-4D97-AF65-F5344CB8AC3E}">
        <p14:creationId xmlns:p14="http://schemas.microsoft.com/office/powerpoint/2010/main" val="1763915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254A08A1-1993-40CE-A63F-105A0969B4A4}" type="slidenum">
              <a:rPr lang="en-US" altLang="en-US" sz="1200" smtClean="0">
                <a:solidFill>
                  <a:schemeClr val="tx1"/>
                </a:solidFill>
              </a:rPr>
              <a:pPr eaLnBrk="1" hangingPunct="1"/>
              <a:t>39</a:t>
            </a:fld>
            <a:endParaRPr lang="en-US" altLang="en-US" sz="120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Matters are listed from the Litigation menu link</a:t>
            </a:r>
            <a:r>
              <a:rPr lang="en-US" baseline="0"/>
              <a:t> (only if a matter has been created on the claim). A claim is “in litigation” if a matter has been created.</a:t>
            </a:r>
            <a:endParaRPr lang="en-US"/>
          </a:p>
          <a:p>
            <a:pPr eaLnBrk="1" hangingPunct="1"/>
            <a:r>
              <a:rPr lang="en-US"/>
              <a:t>Matters are discussed in the "Specialized Claim Processes" lesson.</a:t>
            </a:r>
          </a:p>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7B03C976-34BA-4C22-A7C3-81BA6B8AF2CF}" type="slidenum">
              <a:rPr lang="en-US" altLang="en-US" sz="1200" smtClean="0">
                <a:solidFill>
                  <a:schemeClr val="tx1"/>
                </a:solidFill>
              </a:rPr>
              <a:pPr eaLnBrk="1" hangingPunct="1"/>
              <a:t>40</a:t>
            </a:fld>
            <a:endParaRPr lang="en-US" altLang="en-US" sz="120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History is a list of important events that have taken place for the claim (such as when a claim was viewed or when objects on the claim were assigned and to whom).</a:t>
            </a:r>
          </a:p>
          <a:p>
            <a:pPr eaLnBrk="1" hangingPunct="1"/>
            <a:r>
              <a:rPr lang="en-US"/>
              <a:t>The History screen can include,</a:t>
            </a:r>
            <a:r>
              <a:rPr lang="en-US" baseline="0"/>
              <a:t> through configuration,</a:t>
            </a:r>
            <a:r>
              <a:rPr lang="en-US"/>
              <a:t> any kind of event a carrier wants to track, such as when the value of the Loss Cause field changes (and what the old and new values are).</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A2F5F5F6-9CD7-4A66-82EC-A1667A540337}" type="slidenum">
              <a:rPr lang="en-US" altLang="en-US" sz="1200" smtClean="0">
                <a:solidFill>
                  <a:schemeClr val="tx1"/>
                </a:solidFill>
              </a:rPr>
              <a:pPr eaLnBrk="1" hangingPunct="1"/>
              <a:t>4</a:t>
            </a:fld>
            <a:endParaRPr lang="en-US" altLang="en-US" sz="120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data model is the collection of: </a:t>
            </a:r>
          </a:p>
          <a:p>
            <a:pPr lvl="1" eaLnBrk="1" hangingPunct="1"/>
            <a:r>
              <a:rPr lang="en-US"/>
              <a:t>Entities used by ClaimCenter, along with the associated data types (generally,</a:t>
            </a:r>
            <a:r>
              <a:rPr lang="en-US" baseline="0"/>
              <a:t> you can think of entities as being associated with database tables and entity instances (objects) with rows in those tables)</a:t>
            </a:r>
            <a:endParaRPr lang="en-US"/>
          </a:p>
          <a:p>
            <a:pPr lvl="1" eaLnBrk="1" hangingPunct="1"/>
            <a:r>
              <a:rPr lang="en-US" err="1"/>
              <a:t>Typelists</a:t>
            </a:r>
            <a:r>
              <a:rPr lang="en-US"/>
              <a:t> (which are sets of hard-coded values typically used for dropdowns and for relationships</a:t>
            </a:r>
            <a:r>
              <a:rPr lang="en-US" baseline="0"/>
              <a:t> between LOB (Lines of Business)</a:t>
            </a:r>
            <a:r>
              <a:rPr lang="en-US"/>
              <a:t>) </a:t>
            </a:r>
          </a:p>
          <a:p>
            <a:pPr lvl="1" eaLnBrk="1" hangingPunct="1"/>
            <a:r>
              <a:rPr lang="en-US"/>
              <a:t>Field validators (which are patterns that can be applied to field to ensure the data meets a given format, such as a 5- or 9-digit requirement for a US zip code or a 6-</a:t>
            </a:r>
            <a:r>
              <a:rPr lang="en-US" baseline="0"/>
              <a:t>character requirement for a Canadian postal code</a:t>
            </a:r>
            <a:r>
              <a:rPr lang="en-US"/>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0EE3AF01-6B27-4F19-9955-5101712739FC}" type="slidenum">
              <a:rPr lang="en-US" altLang="en-US" sz="1200" smtClean="0">
                <a:solidFill>
                  <a:schemeClr val="tx1"/>
                </a:solidFill>
              </a:rPr>
              <a:pPr eaLnBrk="1" hangingPunct="1"/>
              <a:t>41</a:t>
            </a:fld>
            <a:endParaRPr lang="en-US" altLang="en-US" sz="120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D699825A-B532-4DFA-88FF-F944F224ABAD}" type="slidenum">
              <a:rPr lang="en-US" altLang="en-US" sz="1200" smtClean="0">
                <a:solidFill>
                  <a:schemeClr val="tx1"/>
                </a:solidFill>
              </a:rPr>
              <a:pPr eaLnBrk="1" hangingPunct="1"/>
              <a:t>42</a:t>
            </a:fld>
            <a:endParaRPr lang="en-US" altLang="en-US" sz="120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Answers</a:t>
            </a:r>
          </a:p>
          <a:p>
            <a:pPr eaLnBrk="1" hangingPunct="1"/>
            <a:r>
              <a:rPr lang="en-US"/>
              <a:t>1.	a) Incident</a:t>
            </a:r>
          </a:p>
          <a:p>
            <a:pPr eaLnBrk="1" hangingPunct="1"/>
            <a:r>
              <a:rPr lang="en-US"/>
              <a:t>	b) Exposure</a:t>
            </a:r>
          </a:p>
          <a:p>
            <a:pPr eaLnBrk="1" hangingPunct="1"/>
            <a:r>
              <a:rPr lang="en-US"/>
              <a:t>	c) Activity</a:t>
            </a:r>
          </a:p>
          <a:p>
            <a:pPr eaLnBrk="1" hangingPunct="1"/>
            <a:r>
              <a:rPr lang="en-US"/>
              <a:t>	d) Reserve line and check</a:t>
            </a:r>
          </a:p>
          <a:p>
            <a:pPr eaLnBrk="1" hangingPunct="1"/>
            <a:r>
              <a:rPr lang="en-US"/>
              <a:t>	e) Policy (see Note)</a:t>
            </a:r>
          </a:p>
          <a:p>
            <a:pPr eaLnBrk="1" hangingPunct="1"/>
            <a:r>
              <a:rPr lang="en-US"/>
              <a:t>	f) Contact</a:t>
            </a:r>
          </a:p>
          <a:p>
            <a:pPr eaLnBrk="1" hangingPunct="1"/>
            <a:r>
              <a:rPr lang="en-US"/>
              <a:t>	g)</a:t>
            </a:r>
            <a:r>
              <a:rPr lang="en-US" baseline="0"/>
              <a:t> Service (or Service Request)</a:t>
            </a:r>
            <a:endParaRPr lang="en-US"/>
          </a:p>
          <a:p>
            <a:pPr eaLnBrk="1" hangingPunct="1"/>
            <a:r>
              <a:rPr lang="en-US"/>
              <a:t>2. Not necessarily. It is not unusual for a claim to have exposures and/or activities assigned to someone other than the claim owner, and it is not unusual for other users to have user claim roles on the claim (such as legal or subrogation specialist). All the ClaimCenter users associated to the claim are listed on the Parties Involves --&gt; Users list.</a:t>
            </a:r>
          </a:p>
          <a:p>
            <a:pPr eaLnBrk="1" hangingPunct="1"/>
            <a:endParaRPr lang="en-US"/>
          </a:p>
          <a:p>
            <a:pPr eaLnBrk="1" hangingPunct="1"/>
            <a:r>
              <a:rPr lang="en-US"/>
              <a:t>There is also only one group assigned to the claim, but group-to-claim is one-to-many, as a group presumably owns many claims. But couldn’t you say the same for Policy? There is only a single group object, and it can have many claims associated with it - in fact, there is an array key called </a:t>
            </a:r>
            <a:r>
              <a:rPr lang="en-US" err="1"/>
              <a:t>Group.OpenClaims</a:t>
            </a:r>
            <a:r>
              <a:rPr lang="en-US"/>
              <a:t>. There are, however, as many Policy objects as there are claims, because we make a clone of the PAS exported policy. The now deprecated array key </a:t>
            </a:r>
            <a:r>
              <a:rPr lang="en-US" err="1"/>
              <a:t>Policy.Claims</a:t>
            </a:r>
            <a:r>
              <a:rPr lang="en-US"/>
              <a:t> was a virtual field to provide a way to locate all the claims that were originally derived from the Policy.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The Claim File - </a:t>
            </a:r>
            <a:fld id="{211C349A-83C9-44D0-A356-DBEB3FC715FC}" type="slidenum">
              <a:rPr lang="en-US" altLang="en-US" smtClean="0"/>
              <a:pPr>
                <a:defRPr/>
              </a:pPr>
              <a:t>43</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686A8748-287A-488C-97E0-9502B26078C9}" type="slidenum">
              <a:rPr lang="en-US" altLang="en-US" sz="1200" smtClean="0">
                <a:solidFill>
                  <a:schemeClr val="tx1"/>
                </a:solidFill>
              </a:rPr>
              <a:pPr eaLnBrk="1" hangingPunct="1"/>
              <a:t>5</a:t>
            </a:fld>
            <a:endParaRPr lang="en-US" altLang="en-US" sz="120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ClaimCenter does not manage policies and is not the system of record for policies. Instead, it is integrated with an external policy administration system (PAS). Whenever information about a policy is needed, the PAS is queried and the relevant information copied over to ClaimCenter.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B08BD12F-1C6D-4C99-986E-61CBD57AF3D4}" type="slidenum">
              <a:rPr lang="en-US" altLang="en-US" sz="1200" smtClean="0">
                <a:solidFill>
                  <a:schemeClr val="tx1"/>
                </a:solidFill>
              </a:rPr>
              <a:pPr eaLnBrk="1" hangingPunct="1"/>
              <a:t>6</a:t>
            </a:fld>
            <a:endParaRPr lang="en-US" altLang="en-US" sz="120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term "insured" refers to the person, group of people, or business covered on the policy. The term "third party" refers to a person who suffers a loss for which the insured is responsible. (The "first party" is the insured, and the "second party" is the carrier.)</a:t>
            </a:r>
          </a:p>
          <a:p>
            <a:pPr eaLnBrk="1" hangingPunct="1"/>
            <a:r>
              <a:rPr lang="en-US"/>
              <a:t>A property coverage is a coverage in which a tangible asset (a physical object, a real estate location, or the body) of the insured is covered. The coverage exists to repair or replace the asset if it is lost, damaged, or otherwise rendered unusable. (For example, an auto policy's collision coverage covers the car in the event that it is damaged due to a collision. Comprehensive coverage covers the car in the event that it is lost or damaged due to a non-collision event (such as a hail storm or theft). Medical payment coverage covers medical payments (damage done to the insured's body) that results from use of the car.</a:t>
            </a:r>
          </a:p>
          <a:p>
            <a:pPr eaLnBrk="1" hangingPunct="1"/>
            <a:r>
              <a:rPr lang="en-US"/>
              <a:t>When a claim is filed, the money from losses covered by property coverages goes to the insured. (In some cases, it may go to a business which provided service to the insured, such as an auto shop which repaired the insured's car. But from a logical standpoint, the money is still going to the insured.</a:t>
            </a:r>
          </a:p>
          <a:p>
            <a:pPr eaLnBrk="1" hangingPunct="1"/>
            <a:r>
              <a:rPr lang="en-US"/>
              <a:t>A liability coverage is an coverage in which the liability of the insured is covered. The coverage exists to provide financial remuneration if a third party suffers a loss for which the insured is liable. (For example, an auto policy's "liability - vehicle damage" coverage covers damage done to a third party's car for which the insured is responsible. "Liability - injury" covers damage done to a third party's body which occurred as the result of the insured operating a vehicle.)</a:t>
            </a:r>
          </a:p>
          <a:p>
            <a:pPr eaLnBrk="1" hangingPunct="1"/>
            <a:r>
              <a:rPr lang="en-US"/>
              <a:t>When a claim is filed, the money from losses covered by liability coverages goes to the third party.</a:t>
            </a:r>
          </a:p>
          <a:p>
            <a:pPr algn="ctr" eaLnBrk="1" hangingPunct="1"/>
            <a:r>
              <a:rPr lang="en-US"/>
              <a:t>(continued)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B0FFF5CD-9369-487D-B896-9F9097A089B2}" type="slidenum">
              <a:rPr lang="en-US" altLang="en-US" sz="1200" smtClean="0">
                <a:solidFill>
                  <a:schemeClr val="tx1"/>
                </a:solidFill>
              </a:rPr>
              <a:pPr eaLnBrk="1" hangingPunct="1"/>
              <a:t>7</a:t>
            </a:fld>
            <a:endParaRPr lang="en-US" altLang="en-US" sz="1200">
              <a:solidFill>
                <a:schemeClr val="tx1"/>
              </a:solidFill>
            </a:endParaRPr>
          </a:p>
        </p:txBody>
      </p:sp>
      <p:sp>
        <p:nvSpPr>
          <p:cNvPr id="52228"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Some policies may cover only property exposures (such as a business property policy), some may cover only liability exposures (such as a workers' comp policy), and some may cover both (such as an auto policy).</a:t>
            </a:r>
          </a:p>
          <a:p>
            <a:pPr eaLnBrk="1" hangingPunct="1"/>
            <a:r>
              <a:rPr lang="en-US"/>
              <a:t>There are several different categories of insurance. Guidewire currently focuses on the "property and casualty" category. The name "property and casualty" involves policies with property exposure and liability exposures. (Casualty is the issue of who was the cause of the occurrence, and therefore who is liable for financial remuneration.)</a:t>
            </a:r>
          </a:p>
          <a:p>
            <a:pPr eaLnBrk="1" hangingPunct="1"/>
            <a:endParaRPr lang="en-US"/>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57C9C3A9-EE6C-4A98-A46D-344D8B2E7CCB}" type="slidenum">
              <a:rPr lang="en-US" altLang="en-US" sz="1200" smtClean="0">
                <a:solidFill>
                  <a:schemeClr val="tx1"/>
                </a:solidFill>
              </a:rPr>
              <a:pPr eaLnBrk="1" hangingPunct="1"/>
              <a:t>9</a:t>
            </a:fld>
            <a:endParaRPr lang="en-US" altLang="en-US" sz="120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Contacts are typically captured when the claim is first created. Some information about contacts may need to be gathered later, but ideally an intake process captures all information about the “who”. Each contact</a:t>
            </a:r>
            <a:r>
              <a:rPr lang="en-US" baseline="0"/>
              <a:t> involved in a claim must have one or more roles, such as a reporter, claimant, witness, doctor, attorney, repair shop, and so on. This concept will be explained later in the lesson. </a:t>
            </a:r>
          </a:p>
          <a:p>
            <a:pPr eaLnBrk="1" hangingPunct="1"/>
            <a:endParaRPr lang="en-US" baseline="0"/>
          </a:p>
          <a:p>
            <a:pPr eaLnBrk="1" hangingPunct="1"/>
            <a:r>
              <a:rPr lang="en-US" baseline="0"/>
              <a:t>Contacts may be thought of as being involved either in the loss (such as an injured person or a company who’s property has been stolen), or involved in providing services (such as auto service vendors or property restoration or repair).</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 File - </a:t>
            </a:r>
            <a:fld id="{BF36C94D-7EF0-40CB-B888-4BEF43278D6A}" type="slidenum">
              <a:rPr lang="en-US" altLang="en-US" sz="1200" smtClean="0">
                <a:solidFill>
                  <a:schemeClr val="tx1"/>
                </a:solidFill>
              </a:rPr>
              <a:pPr eaLnBrk="1" hangingPunct="1"/>
              <a:t>10</a:t>
            </a:fld>
            <a:endParaRPr lang="en-US" altLang="en-US" sz="120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one current case where an incident does not represent the damaged item is the "Living Expenses" incident.</a:t>
            </a:r>
          </a:p>
          <a:p>
            <a:pPr eaLnBrk="1" hangingPunct="1"/>
            <a:r>
              <a:rPr lang="en-US"/>
              <a:t>The incident could belong to the insured (which is covered by a property coverage), or belong to a third party (which would be covered by a liability coverage).</a:t>
            </a:r>
          </a:p>
          <a:p>
            <a:pPr eaLnBrk="1" hangingPunct="1"/>
            <a:r>
              <a:rPr lang="en-US"/>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a:t>Technically speaking, if incident is defined as "an item that suffered damage", then in a claim where a person is hurt, the incident should be called a "body incident". However, the term "injury incident" is more common in the industry and has been adopted by ClaimCenter.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40579435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68958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22180256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7951352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880022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577553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17084236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15454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3967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5479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81781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040446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571CE4F-90E2-4C3F-B256-A9F78D3217C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a:t>The Claim File</a:t>
            </a:r>
          </a:p>
        </p:txBody>
      </p:sp>
      <p:sp>
        <p:nvSpPr>
          <p:cNvPr id="4099" name="Text Placeholder 4"/>
          <p:cNvSpPr>
            <a:spLocks noGrp="1"/>
          </p:cNvSpPr>
          <p:nvPr>
            <p:ph type="body" sz="quarter" idx="10"/>
          </p:nvPr>
        </p:nvSpPr>
        <p:spPr>
          <a:xfrm>
            <a:off x="5718175" y="6167438"/>
            <a:ext cx="3089275" cy="273050"/>
          </a:xfrm>
        </p:spPr>
        <p:txBody>
          <a:bodyPr/>
          <a:lstStyle/>
          <a:p>
            <a:r>
              <a:rPr lang="en-US"/>
              <a:t> 21 June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5"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a:t>Services</a:t>
            </a:r>
          </a:p>
        </p:txBody>
      </p:sp>
      <p:sp>
        <p:nvSpPr>
          <p:cNvPr id="6"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Rectangle 72"/>
          <p:cNvSpPr>
            <a:spLocks noGrp="1" noChangeArrowheads="1"/>
          </p:cNvSpPr>
          <p:nvPr>
            <p:ph idx="1"/>
          </p:nvPr>
        </p:nvSpPr>
        <p:spPr>
          <a:xfrm>
            <a:off x="5169087" y="1042988"/>
            <a:ext cx="3794159" cy="5197475"/>
          </a:xfrm>
        </p:spPr>
        <p:txBody>
          <a:bodyPr/>
          <a:lstStyle/>
          <a:p>
            <a:pPr>
              <a:buFont typeface="Arial" charset="0"/>
              <a:buChar char="•"/>
            </a:pPr>
            <a:r>
              <a:rPr lang="en-US"/>
              <a:t>A </a:t>
            </a:r>
            <a:r>
              <a:rPr lang="en-US" b="1"/>
              <a:t>service </a:t>
            </a:r>
            <a:r>
              <a:rPr lang="en-US"/>
              <a:t>is a request for work to be performed by a vendor, usually related to an incident.</a:t>
            </a:r>
          </a:p>
          <a:p>
            <a:pPr lvl="1">
              <a:buFont typeface="Arial" charset="0"/>
              <a:buChar char="•"/>
            </a:pPr>
            <a:r>
              <a:rPr lang="en-US"/>
              <a:t>Examples include auto inspection/repair, roadside assistance, locksmith, appraisal, etc.</a:t>
            </a:r>
          </a:p>
          <a:p>
            <a:pPr lvl="1">
              <a:buFont typeface="Arial" charset="0"/>
              <a:buChar char="•"/>
            </a:pPr>
            <a:r>
              <a:rPr lang="en-US"/>
              <a:t>Service types can include Quote only, Service only, or both Quote and Service</a:t>
            </a:r>
          </a:p>
          <a:p>
            <a:pPr lvl="1">
              <a:buFont typeface="Arial" charset="0"/>
              <a:buChar char="•"/>
            </a:pPr>
            <a:r>
              <a:rPr lang="en-US"/>
              <a:t>Services can track quotes and vendor communications</a:t>
            </a:r>
          </a:p>
        </p:txBody>
      </p:sp>
      <p:grpSp>
        <p:nvGrpSpPr>
          <p:cNvPr id="9" name="Group 5"/>
          <p:cNvGrpSpPr>
            <a:grpSpLocks/>
          </p:cNvGrpSpPr>
          <p:nvPr/>
        </p:nvGrpSpPr>
        <p:grpSpPr bwMode="auto">
          <a:xfrm>
            <a:off x="3749675" y="1974850"/>
            <a:ext cx="1512888" cy="1114425"/>
            <a:chOff x="2083" y="1606"/>
            <a:chExt cx="1489" cy="1097"/>
          </a:xfrm>
        </p:grpSpPr>
        <p:sp>
          <p:nvSpPr>
            <p:cNvPr id="1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 name="Group 19"/>
            <p:cNvGrpSpPr>
              <a:grpSpLocks/>
            </p:cNvGrpSpPr>
            <p:nvPr/>
          </p:nvGrpSpPr>
          <p:grpSpPr bwMode="auto">
            <a:xfrm>
              <a:off x="2221" y="1871"/>
              <a:ext cx="518" cy="782"/>
              <a:chOff x="2400" y="1656"/>
              <a:chExt cx="752" cy="1136"/>
            </a:xfrm>
          </p:grpSpPr>
          <p:sp>
            <p:nvSpPr>
              <p:cNvPr id="3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27"/>
            <p:cNvGrpSpPr>
              <a:grpSpLocks/>
            </p:cNvGrpSpPr>
            <p:nvPr/>
          </p:nvGrpSpPr>
          <p:grpSpPr bwMode="auto">
            <a:xfrm rot="-6511945">
              <a:off x="2834" y="1842"/>
              <a:ext cx="518" cy="783"/>
              <a:chOff x="2400" y="1656"/>
              <a:chExt cx="752" cy="1136"/>
            </a:xfrm>
          </p:grpSpPr>
          <p:sp>
            <p:nvSpPr>
              <p:cNvPr id="2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6"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3" name="Group 39"/>
          <p:cNvGrpSpPr>
            <a:grpSpLocks/>
          </p:cNvGrpSpPr>
          <p:nvPr/>
        </p:nvGrpSpPr>
        <p:grpSpPr bwMode="auto">
          <a:xfrm>
            <a:off x="4146550" y="812800"/>
            <a:ext cx="760413" cy="857250"/>
            <a:chOff x="2324" y="435"/>
            <a:chExt cx="933" cy="1052"/>
          </a:xfrm>
        </p:grpSpPr>
        <p:sp>
          <p:nvSpPr>
            <p:cNvPr id="44" name="AutoShape 4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 name="Freeform 41"/>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6" name="Freeform 42"/>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7" name="Freeform 43"/>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 name="Group 44"/>
            <p:cNvGrpSpPr>
              <a:grpSpLocks/>
            </p:cNvGrpSpPr>
            <p:nvPr/>
          </p:nvGrpSpPr>
          <p:grpSpPr bwMode="auto">
            <a:xfrm>
              <a:off x="2889" y="957"/>
              <a:ext cx="348" cy="510"/>
              <a:chOff x="2784" y="3210"/>
              <a:chExt cx="523" cy="772"/>
            </a:xfrm>
          </p:grpSpPr>
          <p:sp>
            <p:nvSpPr>
              <p:cNvPr id="49"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0"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1"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2"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53"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5" name="Text Box 5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56"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6"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sp>
        <p:nvSpPr>
          <p:cNvPr id="127" name="Text Box 14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128" name="Group 48"/>
          <p:cNvGrpSpPr>
            <a:grpSpLocks/>
          </p:cNvGrpSpPr>
          <p:nvPr/>
        </p:nvGrpSpPr>
        <p:grpSpPr bwMode="auto">
          <a:xfrm>
            <a:off x="346123" y="3807029"/>
            <a:ext cx="651326" cy="651327"/>
            <a:chOff x="1350" y="686"/>
            <a:chExt cx="1132" cy="1132"/>
          </a:xfrm>
        </p:grpSpPr>
        <p:sp>
          <p:nvSpPr>
            <p:cNvPr id="12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53"/>
          <p:cNvGrpSpPr>
            <a:grpSpLocks/>
          </p:cNvGrpSpPr>
          <p:nvPr/>
        </p:nvGrpSpPr>
        <p:grpSpPr bwMode="auto">
          <a:xfrm>
            <a:off x="333569" y="4346247"/>
            <a:ext cx="805498" cy="730318"/>
            <a:chOff x="2780" y="1585"/>
            <a:chExt cx="668" cy="605"/>
          </a:xfrm>
        </p:grpSpPr>
        <p:sp>
          <p:nvSpPr>
            <p:cNvPr id="132"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 name="Group 55"/>
            <p:cNvGrpSpPr>
              <a:grpSpLocks/>
            </p:cNvGrpSpPr>
            <p:nvPr/>
          </p:nvGrpSpPr>
          <p:grpSpPr bwMode="auto">
            <a:xfrm flipH="1">
              <a:off x="3089" y="1738"/>
              <a:ext cx="359" cy="452"/>
              <a:chOff x="4325" y="1984"/>
              <a:chExt cx="359" cy="452"/>
            </a:xfrm>
          </p:grpSpPr>
          <p:sp>
            <p:nvSpPr>
              <p:cNvPr id="134"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58"/>
          <p:cNvGrpSpPr>
            <a:grpSpLocks/>
          </p:cNvGrpSpPr>
          <p:nvPr/>
        </p:nvGrpSpPr>
        <p:grpSpPr bwMode="auto">
          <a:xfrm>
            <a:off x="239790" y="4869645"/>
            <a:ext cx="782501" cy="775661"/>
            <a:chOff x="2461" y="1618"/>
            <a:chExt cx="635" cy="629"/>
          </a:xfrm>
        </p:grpSpPr>
        <p:sp>
          <p:nvSpPr>
            <p:cNvPr id="137"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38"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9" name="Group 61"/>
            <p:cNvGrpSpPr>
              <a:grpSpLocks/>
            </p:cNvGrpSpPr>
            <p:nvPr/>
          </p:nvGrpSpPr>
          <p:grpSpPr bwMode="auto">
            <a:xfrm>
              <a:off x="2461" y="1618"/>
              <a:ext cx="275" cy="318"/>
              <a:chOff x="2983" y="1384"/>
              <a:chExt cx="275" cy="318"/>
            </a:xfrm>
          </p:grpSpPr>
          <p:sp>
            <p:nvSpPr>
              <p:cNvPr id="140"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5" name="Group 144"/>
          <p:cNvGrpSpPr/>
          <p:nvPr/>
        </p:nvGrpSpPr>
        <p:grpSpPr>
          <a:xfrm>
            <a:off x="314349" y="5604315"/>
            <a:ext cx="927168" cy="676638"/>
            <a:chOff x="346122" y="5885642"/>
            <a:chExt cx="1049373" cy="765822"/>
          </a:xfrm>
        </p:grpSpPr>
        <p:grpSp>
          <p:nvGrpSpPr>
            <p:cNvPr id="146" name="Group 18"/>
            <p:cNvGrpSpPr>
              <a:grpSpLocks/>
            </p:cNvGrpSpPr>
            <p:nvPr/>
          </p:nvGrpSpPr>
          <p:grpSpPr bwMode="auto">
            <a:xfrm>
              <a:off x="346122" y="5885642"/>
              <a:ext cx="859923" cy="571787"/>
              <a:chOff x="2496" y="1641"/>
              <a:chExt cx="767" cy="510"/>
            </a:xfrm>
          </p:grpSpPr>
          <p:sp>
            <p:nvSpPr>
              <p:cNvPr id="166"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7"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8"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9"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47" name="Group 29"/>
            <p:cNvGrpSpPr>
              <a:grpSpLocks/>
            </p:cNvGrpSpPr>
            <p:nvPr/>
          </p:nvGrpSpPr>
          <p:grpSpPr bwMode="auto">
            <a:xfrm>
              <a:off x="582661" y="6151431"/>
              <a:ext cx="812834" cy="500033"/>
              <a:chOff x="2943" y="3239"/>
              <a:chExt cx="725" cy="446"/>
            </a:xfrm>
          </p:grpSpPr>
          <p:sp>
            <p:nvSpPr>
              <p:cNvPr id="148"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1"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2"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7"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8"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9"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0"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61"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64"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0"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77" name="Group 2"/>
          <p:cNvGrpSpPr>
            <a:grpSpLocks/>
          </p:cNvGrpSpPr>
          <p:nvPr/>
        </p:nvGrpSpPr>
        <p:grpSpPr bwMode="auto">
          <a:xfrm>
            <a:off x="1308100" y="4756150"/>
            <a:ext cx="1216025" cy="833438"/>
            <a:chOff x="3182" y="2642"/>
            <a:chExt cx="1186" cy="813"/>
          </a:xfrm>
        </p:grpSpPr>
        <p:grpSp>
          <p:nvGrpSpPr>
            <p:cNvPr id="178" name="Group 3"/>
            <p:cNvGrpSpPr>
              <a:grpSpLocks/>
            </p:cNvGrpSpPr>
            <p:nvPr/>
          </p:nvGrpSpPr>
          <p:grpSpPr bwMode="auto">
            <a:xfrm>
              <a:off x="3182" y="2642"/>
              <a:ext cx="1186" cy="813"/>
              <a:chOff x="1732" y="3507"/>
              <a:chExt cx="1186" cy="813"/>
            </a:xfrm>
          </p:grpSpPr>
          <p:sp>
            <p:nvSpPr>
              <p:cNvPr id="19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9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79" name="Group 6"/>
            <p:cNvGrpSpPr>
              <a:grpSpLocks/>
            </p:cNvGrpSpPr>
            <p:nvPr/>
          </p:nvGrpSpPr>
          <p:grpSpPr bwMode="auto">
            <a:xfrm>
              <a:off x="3309" y="2668"/>
              <a:ext cx="876" cy="739"/>
              <a:chOff x="3309" y="2668"/>
              <a:chExt cx="876" cy="739"/>
            </a:xfrm>
          </p:grpSpPr>
          <p:sp>
            <p:nvSpPr>
              <p:cNvPr id="18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8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8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8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192" name="Group 17"/>
          <p:cNvGrpSpPr>
            <a:grpSpLocks/>
          </p:cNvGrpSpPr>
          <p:nvPr/>
        </p:nvGrpSpPr>
        <p:grpSpPr bwMode="auto">
          <a:xfrm>
            <a:off x="1308100" y="5641975"/>
            <a:ext cx="1201738" cy="822325"/>
            <a:chOff x="1808" y="2634"/>
            <a:chExt cx="1186" cy="813"/>
          </a:xfrm>
        </p:grpSpPr>
        <p:grpSp>
          <p:nvGrpSpPr>
            <p:cNvPr id="193" name="Group 18"/>
            <p:cNvGrpSpPr>
              <a:grpSpLocks/>
            </p:cNvGrpSpPr>
            <p:nvPr/>
          </p:nvGrpSpPr>
          <p:grpSpPr bwMode="auto">
            <a:xfrm>
              <a:off x="1808" y="2634"/>
              <a:ext cx="1186" cy="813"/>
              <a:chOff x="1732" y="3507"/>
              <a:chExt cx="1186" cy="813"/>
            </a:xfrm>
          </p:grpSpPr>
          <p:sp>
            <p:nvSpPr>
              <p:cNvPr id="20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94" name="Group 21"/>
            <p:cNvGrpSpPr>
              <a:grpSpLocks/>
            </p:cNvGrpSpPr>
            <p:nvPr/>
          </p:nvGrpSpPr>
          <p:grpSpPr bwMode="auto">
            <a:xfrm>
              <a:off x="2083" y="2655"/>
              <a:ext cx="617" cy="784"/>
              <a:chOff x="2900" y="2726"/>
              <a:chExt cx="505" cy="642"/>
            </a:xfrm>
          </p:grpSpPr>
          <p:sp>
            <p:nvSpPr>
              <p:cNvPr id="19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9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9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9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02" name="Group 27"/>
          <p:cNvGrpSpPr>
            <a:grpSpLocks/>
          </p:cNvGrpSpPr>
          <p:nvPr/>
        </p:nvGrpSpPr>
        <p:grpSpPr bwMode="auto">
          <a:xfrm>
            <a:off x="1298575" y="3876675"/>
            <a:ext cx="1216025" cy="833438"/>
            <a:chOff x="463" y="1743"/>
            <a:chExt cx="1186" cy="813"/>
          </a:xfrm>
        </p:grpSpPr>
        <p:sp>
          <p:nvSpPr>
            <p:cNvPr id="20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0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0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2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sp>
        <p:nvSpPr>
          <p:cNvPr id="22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1" name="Group 170"/>
          <p:cNvGrpSpPr/>
          <p:nvPr/>
        </p:nvGrpSpPr>
        <p:grpSpPr>
          <a:xfrm>
            <a:off x="2692479" y="3833629"/>
            <a:ext cx="762000" cy="741506"/>
            <a:chOff x="4343400" y="4495800"/>
            <a:chExt cx="762000" cy="741506"/>
          </a:xfrm>
        </p:grpSpPr>
        <p:sp>
          <p:nvSpPr>
            <p:cNvPr id="172" name="Rounded Rectangle 17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75" name="Straight Connector 1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76" name="Picture 1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225" name="Picture 2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73" name="Group 172"/>
          <p:cNvGrpSpPr/>
          <p:nvPr/>
        </p:nvGrpSpPr>
        <p:grpSpPr>
          <a:xfrm>
            <a:off x="2874197" y="3986029"/>
            <a:ext cx="762000" cy="741506"/>
            <a:chOff x="4343400" y="4495800"/>
            <a:chExt cx="762000" cy="741506"/>
          </a:xfrm>
        </p:grpSpPr>
        <p:sp>
          <p:nvSpPr>
            <p:cNvPr id="174" name="Rounded Rectangle 1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236" name="Straight Connector 23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237" name="Picture 2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238" name="Picture 2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06" name="Group 305"/>
          <p:cNvGrpSpPr/>
          <p:nvPr/>
        </p:nvGrpSpPr>
        <p:grpSpPr>
          <a:xfrm>
            <a:off x="2692479" y="4756194"/>
            <a:ext cx="762000" cy="741506"/>
            <a:chOff x="4343400" y="4495800"/>
            <a:chExt cx="762000" cy="741506"/>
          </a:xfrm>
        </p:grpSpPr>
        <p:sp>
          <p:nvSpPr>
            <p:cNvPr id="307" name="Rounded Rectangle 30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08" name="Straight Connector 30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09" name="Picture 30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10" name="Picture 3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11" name="Group 310"/>
          <p:cNvGrpSpPr/>
          <p:nvPr/>
        </p:nvGrpSpPr>
        <p:grpSpPr>
          <a:xfrm>
            <a:off x="2859287" y="4908594"/>
            <a:ext cx="762000" cy="741506"/>
            <a:chOff x="4343400" y="4495800"/>
            <a:chExt cx="762000" cy="741506"/>
          </a:xfrm>
        </p:grpSpPr>
        <p:sp>
          <p:nvSpPr>
            <p:cNvPr id="312" name="Rounded Rectangle 31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13" name="Straight Connector 31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14" name="Picture 3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15" name="Picture 3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26" name="Group 325"/>
          <p:cNvGrpSpPr/>
          <p:nvPr/>
        </p:nvGrpSpPr>
        <p:grpSpPr>
          <a:xfrm>
            <a:off x="2692479" y="5669691"/>
            <a:ext cx="762000" cy="741506"/>
            <a:chOff x="4343400" y="4495800"/>
            <a:chExt cx="762000" cy="741506"/>
          </a:xfrm>
        </p:grpSpPr>
        <p:sp>
          <p:nvSpPr>
            <p:cNvPr id="327" name="Rounded Rectangle 32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28" name="Straight Connector 32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29" name="Picture 3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30" name="Picture 3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31" name="Group 330"/>
          <p:cNvGrpSpPr/>
          <p:nvPr/>
        </p:nvGrpSpPr>
        <p:grpSpPr>
          <a:xfrm>
            <a:off x="2844879" y="5822091"/>
            <a:ext cx="762000" cy="741506"/>
            <a:chOff x="4343400" y="4495800"/>
            <a:chExt cx="762000" cy="741506"/>
          </a:xfrm>
        </p:grpSpPr>
        <p:sp>
          <p:nvSpPr>
            <p:cNvPr id="332" name="Rounded Rectangle 33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33" name="Straight Connector 33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34" name="Picture 3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35" name="Picture 3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extLst>
      <p:ext uri="{BB962C8B-B14F-4D97-AF65-F5344CB8AC3E}">
        <p14:creationId xmlns:p14="http://schemas.microsoft.com/office/powerpoint/2010/main" val="41708929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Rectangle 4"/>
          <p:cNvSpPr>
            <a:spLocks noGrp="1" noChangeArrowheads="1"/>
          </p:cNvSpPr>
          <p:nvPr>
            <p:ph type="title"/>
          </p:nvPr>
        </p:nvSpPr>
        <p:spPr/>
        <p:txBody>
          <a:bodyPr/>
          <a:lstStyle/>
          <a:p>
            <a:r>
              <a:rPr lang="en-US"/>
              <a:t>Exposures</a:t>
            </a:r>
          </a:p>
        </p:txBody>
      </p:sp>
      <p:sp>
        <p:nvSpPr>
          <p:cNvPr id="14341" name="Rectangle 72"/>
          <p:cNvSpPr>
            <a:spLocks noGrp="1" noChangeArrowheads="1"/>
          </p:cNvSpPr>
          <p:nvPr>
            <p:ph idx="1"/>
          </p:nvPr>
        </p:nvSpPr>
        <p:spPr>
          <a:xfrm>
            <a:off x="5341938" y="1042988"/>
            <a:ext cx="3495675" cy="5197475"/>
          </a:xfrm>
        </p:spPr>
        <p:txBody>
          <a:bodyPr/>
          <a:lstStyle/>
          <a:p>
            <a:pPr>
              <a:buFont typeface="Arial" charset="0"/>
              <a:buChar char="•"/>
            </a:pPr>
            <a:r>
              <a:rPr lang="en-US"/>
              <a:t>An </a:t>
            </a:r>
            <a:r>
              <a:rPr lang="en-US" b="1"/>
              <a:t>exposure</a:t>
            </a:r>
            <a:r>
              <a:rPr lang="en-US"/>
              <a:t> is a set of data used to track a potential payment from one coverage to one claimant</a:t>
            </a:r>
          </a:p>
        </p:txBody>
      </p:sp>
      <p:grpSp>
        <p:nvGrpSpPr>
          <p:cNvPr id="14342" name="Group 5"/>
          <p:cNvGrpSpPr>
            <a:grpSpLocks/>
          </p:cNvGrpSpPr>
          <p:nvPr/>
        </p:nvGrpSpPr>
        <p:grpSpPr bwMode="auto">
          <a:xfrm>
            <a:off x="3749675" y="1974850"/>
            <a:ext cx="1512888" cy="1114425"/>
            <a:chOff x="2083" y="1606"/>
            <a:chExt cx="1489" cy="1097"/>
          </a:xfrm>
        </p:grpSpPr>
        <p:sp>
          <p:nvSpPr>
            <p:cNvPr id="1444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4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4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5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5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53"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54"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5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5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58" name="Group 19"/>
            <p:cNvGrpSpPr>
              <a:grpSpLocks/>
            </p:cNvGrpSpPr>
            <p:nvPr/>
          </p:nvGrpSpPr>
          <p:grpSpPr bwMode="auto">
            <a:xfrm>
              <a:off x="2221" y="1871"/>
              <a:ext cx="518" cy="782"/>
              <a:chOff x="2400" y="1656"/>
              <a:chExt cx="752" cy="1136"/>
            </a:xfrm>
          </p:grpSpPr>
          <p:sp>
            <p:nvSpPr>
              <p:cNvPr id="1447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447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7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447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7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59" name="Group 27"/>
            <p:cNvGrpSpPr>
              <a:grpSpLocks/>
            </p:cNvGrpSpPr>
            <p:nvPr/>
          </p:nvGrpSpPr>
          <p:grpSpPr bwMode="auto">
            <a:xfrm rot="-6511945">
              <a:off x="2834" y="1842"/>
              <a:ext cx="518" cy="783"/>
              <a:chOff x="2400" y="1656"/>
              <a:chExt cx="752" cy="1136"/>
            </a:xfrm>
          </p:grpSpPr>
          <p:sp>
            <p:nvSpPr>
              <p:cNvPr id="1446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46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46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7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60"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4461"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6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6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4343" name="Group 39"/>
          <p:cNvGrpSpPr>
            <a:grpSpLocks/>
          </p:cNvGrpSpPr>
          <p:nvPr/>
        </p:nvGrpSpPr>
        <p:grpSpPr bwMode="auto">
          <a:xfrm>
            <a:off x="4146550" y="812800"/>
            <a:ext cx="760413" cy="857250"/>
            <a:chOff x="2324" y="435"/>
            <a:chExt cx="933" cy="1052"/>
          </a:xfrm>
        </p:grpSpPr>
        <p:sp>
          <p:nvSpPr>
            <p:cNvPr id="14436" name="AutoShape 4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37" name="Freeform 41"/>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38" name="Freeform 42"/>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439" name="Freeform 43"/>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40" name="Group 44"/>
            <p:cNvGrpSpPr>
              <a:grpSpLocks/>
            </p:cNvGrpSpPr>
            <p:nvPr/>
          </p:nvGrpSpPr>
          <p:grpSpPr bwMode="auto">
            <a:xfrm>
              <a:off x="2889" y="957"/>
              <a:ext cx="348" cy="510"/>
              <a:chOff x="2784" y="3210"/>
              <a:chExt cx="523" cy="772"/>
            </a:xfrm>
          </p:grpSpPr>
          <p:sp>
            <p:nvSpPr>
              <p:cNvPr id="14441" name="AutoShape 4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42" name="AutoShape 4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43" name="AutoShape 4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44" name="Oval 4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47" name="Text Box 5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435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3" name="Group 73"/>
          <p:cNvGrpSpPr>
            <a:grpSpLocks/>
          </p:cNvGrpSpPr>
          <p:nvPr/>
        </p:nvGrpSpPr>
        <p:grpSpPr bwMode="auto">
          <a:xfrm>
            <a:off x="3851275" y="3895725"/>
            <a:ext cx="781050" cy="776288"/>
            <a:chOff x="3360" y="800"/>
            <a:chExt cx="620" cy="616"/>
          </a:xfrm>
        </p:grpSpPr>
        <p:sp>
          <p:nvSpPr>
            <p:cNvPr id="1441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1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18" name="Group 76"/>
            <p:cNvGrpSpPr>
              <a:grpSpLocks/>
            </p:cNvGrpSpPr>
            <p:nvPr/>
          </p:nvGrpSpPr>
          <p:grpSpPr bwMode="auto">
            <a:xfrm flipH="1">
              <a:off x="3749" y="1171"/>
              <a:ext cx="212" cy="213"/>
              <a:chOff x="1350" y="686"/>
              <a:chExt cx="1132" cy="1132"/>
            </a:xfrm>
          </p:grpSpPr>
          <p:sp>
            <p:nvSpPr>
              <p:cNvPr id="1442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2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1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4"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14355" name="Group 81"/>
          <p:cNvGrpSpPr>
            <a:grpSpLocks/>
          </p:cNvGrpSpPr>
          <p:nvPr/>
        </p:nvGrpSpPr>
        <p:grpSpPr bwMode="auto">
          <a:xfrm>
            <a:off x="3851275" y="4764088"/>
            <a:ext cx="781050" cy="776287"/>
            <a:chOff x="3360" y="800"/>
            <a:chExt cx="620" cy="616"/>
          </a:xfrm>
        </p:grpSpPr>
        <p:sp>
          <p:nvSpPr>
            <p:cNvPr id="14410"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11"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12" name="Group 84"/>
            <p:cNvGrpSpPr>
              <a:grpSpLocks/>
            </p:cNvGrpSpPr>
            <p:nvPr/>
          </p:nvGrpSpPr>
          <p:grpSpPr bwMode="auto">
            <a:xfrm flipH="1">
              <a:off x="3749" y="1171"/>
              <a:ext cx="212" cy="213"/>
              <a:chOff x="1350" y="686"/>
              <a:chExt cx="1132" cy="1132"/>
            </a:xfrm>
          </p:grpSpPr>
          <p:sp>
            <p:nvSpPr>
              <p:cNvPr id="14414"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15"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13"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6" name="Group 88"/>
          <p:cNvGrpSpPr>
            <a:grpSpLocks/>
          </p:cNvGrpSpPr>
          <p:nvPr/>
        </p:nvGrpSpPr>
        <p:grpSpPr bwMode="auto">
          <a:xfrm>
            <a:off x="3851275" y="5634038"/>
            <a:ext cx="781050" cy="776287"/>
            <a:chOff x="3360" y="800"/>
            <a:chExt cx="620" cy="616"/>
          </a:xfrm>
        </p:grpSpPr>
        <p:sp>
          <p:nvSpPr>
            <p:cNvPr id="1440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0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406" name="Group 91"/>
            <p:cNvGrpSpPr>
              <a:grpSpLocks/>
            </p:cNvGrpSpPr>
            <p:nvPr/>
          </p:nvGrpSpPr>
          <p:grpSpPr bwMode="auto">
            <a:xfrm flipH="1">
              <a:off x="3749" y="1171"/>
              <a:ext cx="212" cy="213"/>
              <a:chOff x="1350" y="686"/>
              <a:chExt cx="1132" cy="1132"/>
            </a:xfrm>
          </p:grpSpPr>
          <p:sp>
            <p:nvSpPr>
              <p:cNvPr id="1440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0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0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60" name="Text Box 14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185"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0"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1"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2"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293"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294" name="Group 48"/>
          <p:cNvGrpSpPr>
            <a:grpSpLocks/>
          </p:cNvGrpSpPr>
          <p:nvPr/>
        </p:nvGrpSpPr>
        <p:grpSpPr bwMode="auto">
          <a:xfrm>
            <a:off x="346123" y="3807029"/>
            <a:ext cx="651326" cy="651327"/>
            <a:chOff x="1350" y="686"/>
            <a:chExt cx="1132" cy="1132"/>
          </a:xfrm>
        </p:grpSpPr>
        <p:sp>
          <p:nvSpPr>
            <p:cNvPr id="29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 name="Group 53"/>
          <p:cNvGrpSpPr>
            <a:grpSpLocks/>
          </p:cNvGrpSpPr>
          <p:nvPr/>
        </p:nvGrpSpPr>
        <p:grpSpPr bwMode="auto">
          <a:xfrm>
            <a:off x="333569" y="4346247"/>
            <a:ext cx="805498" cy="730318"/>
            <a:chOff x="2780" y="1585"/>
            <a:chExt cx="668" cy="605"/>
          </a:xfrm>
        </p:grpSpPr>
        <p:sp>
          <p:nvSpPr>
            <p:cNvPr id="298"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299" name="Group 55"/>
            <p:cNvGrpSpPr>
              <a:grpSpLocks/>
            </p:cNvGrpSpPr>
            <p:nvPr/>
          </p:nvGrpSpPr>
          <p:grpSpPr bwMode="auto">
            <a:xfrm flipH="1">
              <a:off x="3089" y="1738"/>
              <a:ext cx="359" cy="452"/>
              <a:chOff x="4325" y="1984"/>
              <a:chExt cx="359" cy="452"/>
            </a:xfrm>
          </p:grpSpPr>
          <p:sp>
            <p:nvSpPr>
              <p:cNvPr id="300"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02" name="Group 58"/>
          <p:cNvGrpSpPr>
            <a:grpSpLocks/>
          </p:cNvGrpSpPr>
          <p:nvPr/>
        </p:nvGrpSpPr>
        <p:grpSpPr bwMode="auto">
          <a:xfrm>
            <a:off x="239790" y="4869645"/>
            <a:ext cx="782501" cy="775661"/>
            <a:chOff x="2461" y="1618"/>
            <a:chExt cx="635" cy="629"/>
          </a:xfrm>
        </p:grpSpPr>
        <p:sp>
          <p:nvSpPr>
            <p:cNvPr id="30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0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05" name="Group 61"/>
            <p:cNvGrpSpPr>
              <a:grpSpLocks/>
            </p:cNvGrpSpPr>
            <p:nvPr/>
          </p:nvGrpSpPr>
          <p:grpSpPr bwMode="auto">
            <a:xfrm>
              <a:off x="2461" y="1618"/>
              <a:ext cx="275" cy="318"/>
              <a:chOff x="2983" y="1384"/>
              <a:chExt cx="275" cy="318"/>
            </a:xfrm>
          </p:grpSpPr>
          <p:sp>
            <p:nvSpPr>
              <p:cNvPr id="30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11" name="Group 310"/>
          <p:cNvGrpSpPr/>
          <p:nvPr/>
        </p:nvGrpSpPr>
        <p:grpSpPr>
          <a:xfrm>
            <a:off x="314349" y="5604315"/>
            <a:ext cx="927168" cy="676638"/>
            <a:chOff x="346122" y="5885642"/>
            <a:chExt cx="1049373" cy="765822"/>
          </a:xfrm>
        </p:grpSpPr>
        <p:grpSp>
          <p:nvGrpSpPr>
            <p:cNvPr id="312" name="Group 18"/>
            <p:cNvGrpSpPr>
              <a:grpSpLocks/>
            </p:cNvGrpSpPr>
            <p:nvPr/>
          </p:nvGrpSpPr>
          <p:grpSpPr bwMode="auto">
            <a:xfrm>
              <a:off x="346122" y="5885642"/>
              <a:ext cx="859923" cy="571787"/>
              <a:chOff x="2496" y="1641"/>
              <a:chExt cx="767" cy="510"/>
            </a:xfrm>
          </p:grpSpPr>
          <p:sp>
            <p:nvSpPr>
              <p:cNvPr id="33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3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13" name="Group 29"/>
            <p:cNvGrpSpPr>
              <a:grpSpLocks/>
            </p:cNvGrpSpPr>
            <p:nvPr/>
          </p:nvGrpSpPr>
          <p:grpSpPr bwMode="auto">
            <a:xfrm>
              <a:off x="582661" y="6151431"/>
              <a:ext cx="812834" cy="500033"/>
              <a:chOff x="2943" y="3239"/>
              <a:chExt cx="725" cy="446"/>
            </a:xfrm>
          </p:grpSpPr>
          <p:sp>
            <p:nvSpPr>
              <p:cNvPr id="314"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7"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8"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19"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3"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24"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5"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6"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27"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0"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6"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37" name="Group 2"/>
          <p:cNvGrpSpPr>
            <a:grpSpLocks/>
          </p:cNvGrpSpPr>
          <p:nvPr/>
        </p:nvGrpSpPr>
        <p:grpSpPr bwMode="auto">
          <a:xfrm>
            <a:off x="1308100" y="4756150"/>
            <a:ext cx="1216025" cy="833438"/>
            <a:chOff x="3182" y="2642"/>
            <a:chExt cx="1186" cy="813"/>
          </a:xfrm>
        </p:grpSpPr>
        <p:grpSp>
          <p:nvGrpSpPr>
            <p:cNvPr id="338" name="Group 3"/>
            <p:cNvGrpSpPr>
              <a:grpSpLocks/>
            </p:cNvGrpSpPr>
            <p:nvPr/>
          </p:nvGrpSpPr>
          <p:grpSpPr bwMode="auto">
            <a:xfrm>
              <a:off x="3182" y="2642"/>
              <a:ext cx="1186" cy="813"/>
              <a:chOff x="1732" y="3507"/>
              <a:chExt cx="1186" cy="813"/>
            </a:xfrm>
          </p:grpSpPr>
          <p:sp>
            <p:nvSpPr>
              <p:cNvPr id="35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5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39" name="Group 6"/>
            <p:cNvGrpSpPr>
              <a:grpSpLocks/>
            </p:cNvGrpSpPr>
            <p:nvPr/>
          </p:nvGrpSpPr>
          <p:grpSpPr bwMode="auto">
            <a:xfrm>
              <a:off x="3309" y="2668"/>
              <a:ext cx="876" cy="739"/>
              <a:chOff x="3309" y="2668"/>
              <a:chExt cx="876" cy="739"/>
            </a:xfrm>
          </p:grpSpPr>
          <p:sp>
            <p:nvSpPr>
              <p:cNvPr id="34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4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34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34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34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34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352" name="Group 17"/>
          <p:cNvGrpSpPr>
            <a:grpSpLocks/>
          </p:cNvGrpSpPr>
          <p:nvPr/>
        </p:nvGrpSpPr>
        <p:grpSpPr bwMode="auto">
          <a:xfrm>
            <a:off x="1308100" y="5641975"/>
            <a:ext cx="1201738" cy="822325"/>
            <a:chOff x="1808" y="2634"/>
            <a:chExt cx="1186" cy="813"/>
          </a:xfrm>
        </p:grpSpPr>
        <p:grpSp>
          <p:nvGrpSpPr>
            <p:cNvPr id="353" name="Group 18"/>
            <p:cNvGrpSpPr>
              <a:grpSpLocks/>
            </p:cNvGrpSpPr>
            <p:nvPr/>
          </p:nvGrpSpPr>
          <p:grpSpPr bwMode="auto">
            <a:xfrm>
              <a:off x="1808" y="2634"/>
              <a:ext cx="1186" cy="813"/>
              <a:chOff x="1732" y="3507"/>
              <a:chExt cx="1186" cy="813"/>
            </a:xfrm>
          </p:grpSpPr>
          <p:sp>
            <p:nvSpPr>
              <p:cNvPr id="36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6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54" name="Group 21"/>
            <p:cNvGrpSpPr>
              <a:grpSpLocks/>
            </p:cNvGrpSpPr>
            <p:nvPr/>
          </p:nvGrpSpPr>
          <p:grpSpPr bwMode="auto">
            <a:xfrm>
              <a:off x="2083" y="2655"/>
              <a:ext cx="617" cy="784"/>
              <a:chOff x="2900" y="2726"/>
              <a:chExt cx="505" cy="642"/>
            </a:xfrm>
          </p:grpSpPr>
          <p:sp>
            <p:nvSpPr>
              <p:cNvPr id="35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5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5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5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5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362" name="Group 27"/>
          <p:cNvGrpSpPr>
            <a:grpSpLocks/>
          </p:cNvGrpSpPr>
          <p:nvPr/>
        </p:nvGrpSpPr>
        <p:grpSpPr bwMode="auto">
          <a:xfrm>
            <a:off x="1298575" y="3876675"/>
            <a:ext cx="1216025" cy="833438"/>
            <a:chOff x="463" y="1743"/>
            <a:chExt cx="1186" cy="813"/>
          </a:xfrm>
        </p:grpSpPr>
        <p:sp>
          <p:nvSpPr>
            <p:cNvPr id="36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6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6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6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6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7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7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7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8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384" name="Group 383"/>
          <p:cNvGrpSpPr/>
          <p:nvPr/>
        </p:nvGrpSpPr>
        <p:grpSpPr>
          <a:xfrm>
            <a:off x="2692479" y="3833629"/>
            <a:ext cx="762000" cy="741506"/>
            <a:chOff x="4343400" y="4495800"/>
            <a:chExt cx="762000" cy="741506"/>
          </a:xfrm>
        </p:grpSpPr>
        <p:sp>
          <p:nvSpPr>
            <p:cNvPr id="385" name="Rounded Rectangle 38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86" name="Straight Connector 38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87" name="Picture 3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88" name="Picture 3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89" name="Group 388"/>
          <p:cNvGrpSpPr/>
          <p:nvPr/>
        </p:nvGrpSpPr>
        <p:grpSpPr>
          <a:xfrm>
            <a:off x="2874197" y="3986029"/>
            <a:ext cx="762000" cy="741506"/>
            <a:chOff x="4343400" y="4495800"/>
            <a:chExt cx="762000" cy="741506"/>
          </a:xfrm>
        </p:grpSpPr>
        <p:sp>
          <p:nvSpPr>
            <p:cNvPr id="390" name="Rounded Rectangle 38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91" name="Straight Connector 39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92" name="Picture 3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93" name="Picture 3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94" name="Group 393"/>
          <p:cNvGrpSpPr/>
          <p:nvPr/>
        </p:nvGrpSpPr>
        <p:grpSpPr>
          <a:xfrm>
            <a:off x="2692479" y="4756194"/>
            <a:ext cx="762000" cy="741506"/>
            <a:chOff x="4343400" y="4495800"/>
            <a:chExt cx="762000" cy="741506"/>
          </a:xfrm>
        </p:grpSpPr>
        <p:sp>
          <p:nvSpPr>
            <p:cNvPr id="395" name="Rounded Rectangle 39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96" name="Straight Connector 39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397" name="Picture 3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398" name="Picture 3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399" name="Group 398"/>
          <p:cNvGrpSpPr/>
          <p:nvPr/>
        </p:nvGrpSpPr>
        <p:grpSpPr>
          <a:xfrm>
            <a:off x="2859287" y="4908594"/>
            <a:ext cx="762000" cy="741506"/>
            <a:chOff x="4343400" y="4495800"/>
            <a:chExt cx="762000" cy="741506"/>
          </a:xfrm>
        </p:grpSpPr>
        <p:sp>
          <p:nvSpPr>
            <p:cNvPr id="400" name="Rounded Rectangle 39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01" name="Straight Connector 40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02" name="Picture 4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03" name="Picture 40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04" name="Group 403"/>
          <p:cNvGrpSpPr/>
          <p:nvPr/>
        </p:nvGrpSpPr>
        <p:grpSpPr>
          <a:xfrm>
            <a:off x="2692479" y="5669691"/>
            <a:ext cx="762000" cy="741506"/>
            <a:chOff x="4343400" y="4495800"/>
            <a:chExt cx="762000" cy="741506"/>
          </a:xfrm>
        </p:grpSpPr>
        <p:sp>
          <p:nvSpPr>
            <p:cNvPr id="405" name="Rounded Rectangle 40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06" name="Straight Connector 40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07" name="Picture 4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08" name="Picture 40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09" name="Group 408"/>
          <p:cNvGrpSpPr/>
          <p:nvPr/>
        </p:nvGrpSpPr>
        <p:grpSpPr>
          <a:xfrm>
            <a:off x="2844879" y="5822091"/>
            <a:ext cx="762000" cy="741506"/>
            <a:chOff x="4343400" y="4495800"/>
            <a:chExt cx="762000" cy="741506"/>
          </a:xfrm>
        </p:grpSpPr>
        <p:sp>
          <p:nvSpPr>
            <p:cNvPr id="410" name="Rounded Rectangle 40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11" name="Straight Connector 4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12" name="Picture 4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13" name="Picture 4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4" name="Rectangle 4"/>
          <p:cNvSpPr>
            <a:spLocks noGrp="1" noChangeArrowheads="1"/>
          </p:cNvSpPr>
          <p:nvPr>
            <p:ph type="title"/>
          </p:nvPr>
        </p:nvSpPr>
        <p:spPr/>
        <p:txBody>
          <a:bodyPr/>
          <a:lstStyle/>
          <a:p>
            <a:r>
              <a:rPr lang="en-US"/>
              <a:t>Activities</a:t>
            </a:r>
          </a:p>
        </p:txBody>
      </p:sp>
      <p:sp>
        <p:nvSpPr>
          <p:cNvPr id="15365" name="Rectangle 94"/>
          <p:cNvSpPr>
            <a:spLocks noGrp="1" noChangeArrowheads="1"/>
          </p:cNvSpPr>
          <p:nvPr>
            <p:ph idx="1"/>
          </p:nvPr>
        </p:nvSpPr>
        <p:spPr>
          <a:xfrm>
            <a:off x="5835650" y="1042988"/>
            <a:ext cx="3001963" cy="5197475"/>
          </a:xfrm>
        </p:spPr>
        <p:txBody>
          <a:bodyPr/>
          <a:lstStyle/>
          <a:p>
            <a:pPr>
              <a:buFont typeface="Arial" charset="0"/>
              <a:buChar char="•"/>
            </a:pPr>
            <a:r>
              <a:rPr lang="en-US"/>
              <a:t>An </a:t>
            </a:r>
            <a:r>
              <a:rPr lang="en-US" b="1"/>
              <a:t>activity</a:t>
            </a:r>
            <a:r>
              <a:rPr lang="en-US"/>
              <a:t> is a task required to process a claim</a:t>
            </a:r>
          </a:p>
          <a:p>
            <a:pPr lvl="1"/>
            <a:r>
              <a:rPr lang="en-US"/>
              <a:t>The set of activities associated to a given claim is often referred to as the claim's "</a:t>
            </a:r>
            <a:r>
              <a:rPr lang="en-US" err="1"/>
              <a:t>workplan</a:t>
            </a:r>
            <a:r>
              <a:rPr lang="en-US"/>
              <a:t>"</a:t>
            </a:r>
          </a:p>
          <a:p>
            <a:pPr lvl="1"/>
            <a:r>
              <a:rPr lang="en-US"/>
              <a:t>Activity due dates and statuses used for business processes and reporting</a:t>
            </a:r>
          </a:p>
        </p:txBody>
      </p:sp>
      <p:grpSp>
        <p:nvGrpSpPr>
          <p:cNvPr id="15366" name="Group 5"/>
          <p:cNvGrpSpPr>
            <a:grpSpLocks/>
          </p:cNvGrpSpPr>
          <p:nvPr/>
        </p:nvGrpSpPr>
        <p:grpSpPr bwMode="auto">
          <a:xfrm>
            <a:off x="3749675" y="1974850"/>
            <a:ext cx="1512888" cy="1114425"/>
            <a:chOff x="2083" y="1606"/>
            <a:chExt cx="1489" cy="1097"/>
          </a:xfrm>
        </p:grpSpPr>
        <p:sp>
          <p:nvSpPr>
            <p:cNvPr id="1549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9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49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50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50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503"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04"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0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0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508" name="Group 19"/>
            <p:cNvGrpSpPr>
              <a:grpSpLocks/>
            </p:cNvGrpSpPr>
            <p:nvPr/>
          </p:nvGrpSpPr>
          <p:grpSpPr bwMode="auto">
            <a:xfrm>
              <a:off x="2221" y="1871"/>
              <a:ext cx="518" cy="782"/>
              <a:chOff x="2400" y="1656"/>
              <a:chExt cx="752" cy="1136"/>
            </a:xfrm>
          </p:grpSpPr>
          <p:sp>
            <p:nvSpPr>
              <p:cNvPr id="1552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52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2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52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52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509" name="Group 27"/>
            <p:cNvGrpSpPr>
              <a:grpSpLocks/>
            </p:cNvGrpSpPr>
            <p:nvPr/>
          </p:nvGrpSpPr>
          <p:grpSpPr bwMode="auto">
            <a:xfrm rot="-6511945">
              <a:off x="2834" y="1842"/>
              <a:ext cx="518" cy="783"/>
              <a:chOff x="2400" y="1656"/>
              <a:chExt cx="752" cy="1136"/>
            </a:xfrm>
          </p:grpSpPr>
          <p:sp>
            <p:nvSpPr>
              <p:cNvPr id="1551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51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51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52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510"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5511"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1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51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5367" name="Group 39"/>
          <p:cNvGrpSpPr>
            <a:grpSpLocks/>
          </p:cNvGrpSpPr>
          <p:nvPr/>
        </p:nvGrpSpPr>
        <p:grpSpPr bwMode="auto">
          <a:xfrm>
            <a:off x="4759325" y="3887788"/>
            <a:ext cx="620713" cy="788987"/>
            <a:chOff x="2401" y="425"/>
            <a:chExt cx="907" cy="1154"/>
          </a:xfrm>
        </p:grpSpPr>
        <p:sp>
          <p:nvSpPr>
            <p:cNvPr id="15489"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90"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91"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92"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93"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94"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68" name="Group 46"/>
          <p:cNvGrpSpPr>
            <a:grpSpLocks/>
          </p:cNvGrpSpPr>
          <p:nvPr/>
        </p:nvGrpSpPr>
        <p:grpSpPr bwMode="auto">
          <a:xfrm>
            <a:off x="4146550" y="812800"/>
            <a:ext cx="760413" cy="857250"/>
            <a:chOff x="2324" y="435"/>
            <a:chExt cx="933" cy="1052"/>
          </a:xfrm>
        </p:grpSpPr>
        <p:sp>
          <p:nvSpPr>
            <p:cNvPr id="15480" name="AutoShape 4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81" name="Freeform 4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82" name="Freeform 4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83" name="Freeform 5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84" name="Group 51"/>
            <p:cNvGrpSpPr>
              <a:grpSpLocks/>
            </p:cNvGrpSpPr>
            <p:nvPr/>
          </p:nvGrpSpPr>
          <p:grpSpPr bwMode="auto">
            <a:xfrm>
              <a:off x="2889" y="957"/>
              <a:ext cx="348" cy="510"/>
              <a:chOff x="2784" y="3210"/>
              <a:chExt cx="523" cy="772"/>
            </a:xfrm>
          </p:grpSpPr>
          <p:sp>
            <p:nvSpPr>
              <p:cNvPr id="15485"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86"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87"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88"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2"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sp>
        <p:nvSpPr>
          <p:cNvPr id="15373" name="Text Box 62"/>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15374" name="Group 63"/>
          <p:cNvGrpSpPr>
            <a:grpSpLocks/>
          </p:cNvGrpSpPr>
          <p:nvPr/>
        </p:nvGrpSpPr>
        <p:grpSpPr bwMode="auto">
          <a:xfrm>
            <a:off x="4918075" y="4289425"/>
            <a:ext cx="620713" cy="788988"/>
            <a:chOff x="2401" y="425"/>
            <a:chExt cx="907" cy="1154"/>
          </a:xfrm>
        </p:grpSpPr>
        <p:sp>
          <p:nvSpPr>
            <p:cNvPr id="15472"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73"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4"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5"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76"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77"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75" name="Group 70"/>
          <p:cNvGrpSpPr>
            <a:grpSpLocks/>
          </p:cNvGrpSpPr>
          <p:nvPr/>
        </p:nvGrpSpPr>
        <p:grpSpPr bwMode="auto">
          <a:xfrm>
            <a:off x="5075238" y="4689475"/>
            <a:ext cx="620712" cy="788988"/>
            <a:chOff x="2401" y="425"/>
            <a:chExt cx="907" cy="1154"/>
          </a:xfrm>
        </p:grpSpPr>
        <p:sp>
          <p:nvSpPr>
            <p:cNvPr id="15466"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67"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8"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69"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70"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71"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81" name="AutoShape 95"/>
          <p:cNvSpPr>
            <a:spLocks noChangeArrowheads="1"/>
          </p:cNvSpPr>
          <p:nvPr/>
        </p:nvSpPr>
        <p:spPr bwMode="auto">
          <a:xfrm>
            <a:off x="4687888" y="3827463"/>
            <a:ext cx="1190625" cy="180816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82" name="Text Box 96"/>
          <p:cNvSpPr txBox="1">
            <a:spLocks noChangeArrowheads="1"/>
          </p:cNvSpPr>
          <p:nvPr/>
        </p:nvSpPr>
        <p:spPr bwMode="auto">
          <a:xfrm>
            <a:off x="4689475" y="596423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workplan</a:t>
            </a:r>
          </a:p>
        </p:txBody>
      </p:sp>
      <p:sp>
        <p:nvSpPr>
          <p:cNvPr id="15383" name="Line 97"/>
          <p:cNvSpPr>
            <a:spLocks noChangeShapeType="1"/>
          </p:cNvSpPr>
          <p:nvPr/>
        </p:nvSpPr>
        <p:spPr bwMode="auto">
          <a:xfrm>
            <a:off x="5286375" y="5635625"/>
            <a:ext cx="0" cy="317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7"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Text Box 167"/>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31" name="Line 3"/>
          <p:cNvSpPr>
            <a:spLocks noChangeShapeType="1"/>
          </p:cNvSpPr>
          <p:nvPr/>
        </p:nvSpPr>
        <p:spPr bwMode="auto">
          <a:xfrm>
            <a:off x="698499" y="3330575"/>
            <a:ext cx="464808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6" name="Group 73"/>
          <p:cNvGrpSpPr>
            <a:grpSpLocks/>
          </p:cNvGrpSpPr>
          <p:nvPr/>
        </p:nvGrpSpPr>
        <p:grpSpPr bwMode="auto">
          <a:xfrm>
            <a:off x="3851275" y="3895725"/>
            <a:ext cx="781050" cy="776288"/>
            <a:chOff x="3360" y="800"/>
            <a:chExt cx="620" cy="616"/>
          </a:xfrm>
        </p:grpSpPr>
        <p:sp>
          <p:nvSpPr>
            <p:cNvPr id="20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9" name="Group 76"/>
            <p:cNvGrpSpPr>
              <a:grpSpLocks/>
            </p:cNvGrpSpPr>
            <p:nvPr/>
          </p:nvGrpSpPr>
          <p:grpSpPr bwMode="auto">
            <a:xfrm flipH="1">
              <a:off x="3749" y="1171"/>
              <a:ext cx="212" cy="213"/>
              <a:chOff x="1350" y="686"/>
              <a:chExt cx="1132" cy="1132"/>
            </a:xfrm>
          </p:grpSpPr>
          <p:sp>
            <p:nvSpPr>
              <p:cNvPr id="333"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34"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7"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5"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336" name="Group 81"/>
          <p:cNvGrpSpPr>
            <a:grpSpLocks/>
          </p:cNvGrpSpPr>
          <p:nvPr/>
        </p:nvGrpSpPr>
        <p:grpSpPr bwMode="auto">
          <a:xfrm>
            <a:off x="3851275" y="4764088"/>
            <a:ext cx="781050" cy="776287"/>
            <a:chOff x="3360" y="800"/>
            <a:chExt cx="620" cy="616"/>
          </a:xfrm>
        </p:grpSpPr>
        <p:sp>
          <p:nvSpPr>
            <p:cNvPr id="337"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38"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9" name="Group 84"/>
            <p:cNvGrpSpPr>
              <a:grpSpLocks/>
            </p:cNvGrpSpPr>
            <p:nvPr/>
          </p:nvGrpSpPr>
          <p:grpSpPr bwMode="auto">
            <a:xfrm flipH="1">
              <a:off x="3749" y="1171"/>
              <a:ext cx="212" cy="213"/>
              <a:chOff x="1350" y="686"/>
              <a:chExt cx="1132" cy="1132"/>
            </a:xfrm>
          </p:grpSpPr>
          <p:sp>
            <p:nvSpPr>
              <p:cNvPr id="341"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2"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0"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3" name="Group 88"/>
          <p:cNvGrpSpPr>
            <a:grpSpLocks/>
          </p:cNvGrpSpPr>
          <p:nvPr/>
        </p:nvGrpSpPr>
        <p:grpSpPr bwMode="auto">
          <a:xfrm>
            <a:off x="3851275" y="5634038"/>
            <a:ext cx="781050" cy="776287"/>
            <a:chOff x="3360" y="800"/>
            <a:chExt cx="620" cy="616"/>
          </a:xfrm>
        </p:grpSpPr>
        <p:sp>
          <p:nvSpPr>
            <p:cNvPr id="34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4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6" name="Group 91"/>
            <p:cNvGrpSpPr>
              <a:grpSpLocks/>
            </p:cNvGrpSpPr>
            <p:nvPr/>
          </p:nvGrpSpPr>
          <p:grpSpPr bwMode="auto">
            <a:xfrm flipH="1">
              <a:off x="3749" y="1171"/>
              <a:ext cx="212" cy="213"/>
              <a:chOff x="1350" y="686"/>
              <a:chExt cx="1132" cy="1132"/>
            </a:xfrm>
          </p:grpSpPr>
          <p:sp>
            <p:nvSpPr>
              <p:cNvPr id="34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0" name="Line 3"/>
          <p:cNvSpPr>
            <a:spLocks noChangeShapeType="1"/>
          </p:cNvSpPr>
          <p:nvPr/>
        </p:nvSpPr>
        <p:spPr bwMode="auto">
          <a:xfrm>
            <a:off x="698500" y="3330575"/>
            <a:ext cx="38147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1"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2"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3"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4"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5"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6"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357"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358" name="Group 48"/>
          <p:cNvGrpSpPr>
            <a:grpSpLocks/>
          </p:cNvGrpSpPr>
          <p:nvPr/>
        </p:nvGrpSpPr>
        <p:grpSpPr bwMode="auto">
          <a:xfrm>
            <a:off x="346123" y="3807029"/>
            <a:ext cx="651326" cy="651327"/>
            <a:chOff x="1350" y="686"/>
            <a:chExt cx="1132" cy="1132"/>
          </a:xfrm>
        </p:grpSpPr>
        <p:sp>
          <p:nvSpPr>
            <p:cNvPr id="35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6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1" name="Group 53"/>
          <p:cNvGrpSpPr>
            <a:grpSpLocks/>
          </p:cNvGrpSpPr>
          <p:nvPr/>
        </p:nvGrpSpPr>
        <p:grpSpPr bwMode="auto">
          <a:xfrm>
            <a:off x="333569" y="4346247"/>
            <a:ext cx="805498" cy="730318"/>
            <a:chOff x="2780" y="1585"/>
            <a:chExt cx="668" cy="605"/>
          </a:xfrm>
        </p:grpSpPr>
        <p:sp>
          <p:nvSpPr>
            <p:cNvPr id="362"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363" name="Group 55"/>
            <p:cNvGrpSpPr>
              <a:grpSpLocks/>
            </p:cNvGrpSpPr>
            <p:nvPr/>
          </p:nvGrpSpPr>
          <p:grpSpPr bwMode="auto">
            <a:xfrm flipH="1">
              <a:off x="3089" y="1738"/>
              <a:ext cx="359" cy="452"/>
              <a:chOff x="4325" y="1984"/>
              <a:chExt cx="359" cy="452"/>
            </a:xfrm>
          </p:grpSpPr>
          <p:sp>
            <p:nvSpPr>
              <p:cNvPr id="364"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66" name="Group 58"/>
          <p:cNvGrpSpPr>
            <a:grpSpLocks/>
          </p:cNvGrpSpPr>
          <p:nvPr/>
        </p:nvGrpSpPr>
        <p:grpSpPr bwMode="auto">
          <a:xfrm>
            <a:off x="239790" y="4869645"/>
            <a:ext cx="782501" cy="775661"/>
            <a:chOff x="2461" y="1618"/>
            <a:chExt cx="635" cy="629"/>
          </a:xfrm>
        </p:grpSpPr>
        <p:sp>
          <p:nvSpPr>
            <p:cNvPr id="367"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68"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69" name="Group 61"/>
            <p:cNvGrpSpPr>
              <a:grpSpLocks/>
            </p:cNvGrpSpPr>
            <p:nvPr/>
          </p:nvGrpSpPr>
          <p:grpSpPr bwMode="auto">
            <a:xfrm>
              <a:off x="2461" y="1618"/>
              <a:ext cx="275" cy="318"/>
              <a:chOff x="2983" y="1384"/>
              <a:chExt cx="275" cy="318"/>
            </a:xfrm>
          </p:grpSpPr>
          <p:sp>
            <p:nvSpPr>
              <p:cNvPr id="370"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75" name="Group 374"/>
          <p:cNvGrpSpPr/>
          <p:nvPr/>
        </p:nvGrpSpPr>
        <p:grpSpPr>
          <a:xfrm>
            <a:off x="314349" y="5604315"/>
            <a:ext cx="927168" cy="676638"/>
            <a:chOff x="346122" y="5885642"/>
            <a:chExt cx="1049373" cy="765822"/>
          </a:xfrm>
        </p:grpSpPr>
        <p:grpSp>
          <p:nvGrpSpPr>
            <p:cNvPr id="376" name="Group 18"/>
            <p:cNvGrpSpPr>
              <a:grpSpLocks/>
            </p:cNvGrpSpPr>
            <p:nvPr/>
          </p:nvGrpSpPr>
          <p:grpSpPr bwMode="auto">
            <a:xfrm>
              <a:off x="346122" y="5885642"/>
              <a:ext cx="859923" cy="571787"/>
              <a:chOff x="2496" y="1641"/>
              <a:chExt cx="767" cy="510"/>
            </a:xfrm>
          </p:grpSpPr>
          <p:sp>
            <p:nvSpPr>
              <p:cNvPr id="396"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97"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98"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99"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77" name="Group 29"/>
            <p:cNvGrpSpPr>
              <a:grpSpLocks/>
            </p:cNvGrpSpPr>
            <p:nvPr/>
          </p:nvGrpSpPr>
          <p:grpSpPr bwMode="auto">
            <a:xfrm>
              <a:off x="582661" y="6151431"/>
              <a:ext cx="812834" cy="500033"/>
              <a:chOff x="2943" y="3239"/>
              <a:chExt cx="725" cy="446"/>
            </a:xfrm>
          </p:grpSpPr>
          <p:sp>
            <p:nvSpPr>
              <p:cNvPr id="378"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1"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2"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83"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7"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88"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9"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0"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91"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94"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0"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01" name="Group 2"/>
          <p:cNvGrpSpPr>
            <a:grpSpLocks/>
          </p:cNvGrpSpPr>
          <p:nvPr/>
        </p:nvGrpSpPr>
        <p:grpSpPr bwMode="auto">
          <a:xfrm>
            <a:off x="1308100" y="4756150"/>
            <a:ext cx="1216025" cy="833438"/>
            <a:chOff x="3182" y="2642"/>
            <a:chExt cx="1186" cy="813"/>
          </a:xfrm>
        </p:grpSpPr>
        <p:grpSp>
          <p:nvGrpSpPr>
            <p:cNvPr id="402" name="Group 3"/>
            <p:cNvGrpSpPr>
              <a:grpSpLocks/>
            </p:cNvGrpSpPr>
            <p:nvPr/>
          </p:nvGrpSpPr>
          <p:grpSpPr bwMode="auto">
            <a:xfrm>
              <a:off x="3182" y="2642"/>
              <a:ext cx="1186" cy="813"/>
              <a:chOff x="1732" y="3507"/>
              <a:chExt cx="1186" cy="813"/>
            </a:xfrm>
          </p:grpSpPr>
          <p:sp>
            <p:nvSpPr>
              <p:cNvPr id="414"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5"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03" name="Group 6"/>
            <p:cNvGrpSpPr>
              <a:grpSpLocks/>
            </p:cNvGrpSpPr>
            <p:nvPr/>
          </p:nvGrpSpPr>
          <p:grpSpPr bwMode="auto">
            <a:xfrm>
              <a:off x="3309" y="2668"/>
              <a:ext cx="876" cy="739"/>
              <a:chOff x="3309" y="2668"/>
              <a:chExt cx="876" cy="739"/>
            </a:xfrm>
          </p:grpSpPr>
          <p:sp>
            <p:nvSpPr>
              <p:cNvPr id="404"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05"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06"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07"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8"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3"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6" name="Group 17"/>
          <p:cNvGrpSpPr>
            <a:grpSpLocks/>
          </p:cNvGrpSpPr>
          <p:nvPr/>
        </p:nvGrpSpPr>
        <p:grpSpPr bwMode="auto">
          <a:xfrm>
            <a:off x="1308100" y="5641975"/>
            <a:ext cx="1201738" cy="822325"/>
            <a:chOff x="1808" y="2634"/>
            <a:chExt cx="1186" cy="813"/>
          </a:xfrm>
        </p:grpSpPr>
        <p:grpSp>
          <p:nvGrpSpPr>
            <p:cNvPr id="417" name="Group 18"/>
            <p:cNvGrpSpPr>
              <a:grpSpLocks/>
            </p:cNvGrpSpPr>
            <p:nvPr/>
          </p:nvGrpSpPr>
          <p:grpSpPr bwMode="auto">
            <a:xfrm>
              <a:off x="1808" y="2634"/>
              <a:ext cx="1186" cy="813"/>
              <a:chOff x="1732" y="3507"/>
              <a:chExt cx="1186" cy="813"/>
            </a:xfrm>
          </p:grpSpPr>
          <p:sp>
            <p:nvSpPr>
              <p:cNvPr id="424"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25"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8" name="Group 21"/>
            <p:cNvGrpSpPr>
              <a:grpSpLocks/>
            </p:cNvGrpSpPr>
            <p:nvPr/>
          </p:nvGrpSpPr>
          <p:grpSpPr bwMode="auto">
            <a:xfrm>
              <a:off x="2083" y="2655"/>
              <a:ext cx="617" cy="784"/>
              <a:chOff x="2900" y="2726"/>
              <a:chExt cx="505" cy="642"/>
            </a:xfrm>
          </p:grpSpPr>
          <p:sp>
            <p:nvSpPr>
              <p:cNvPr id="419"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20"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21"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22"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23"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26" name="Group 27"/>
          <p:cNvGrpSpPr>
            <a:grpSpLocks/>
          </p:cNvGrpSpPr>
          <p:nvPr/>
        </p:nvGrpSpPr>
        <p:grpSpPr bwMode="auto">
          <a:xfrm>
            <a:off x="1298575" y="3876675"/>
            <a:ext cx="1216025" cy="833438"/>
            <a:chOff x="463" y="1743"/>
            <a:chExt cx="1186" cy="813"/>
          </a:xfrm>
        </p:grpSpPr>
        <p:sp>
          <p:nvSpPr>
            <p:cNvPr id="427"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30"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31"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32"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33"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34"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8"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39"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1"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2"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45"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7"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448" name="Group 447"/>
          <p:cNvGrpSpPr/>
          <p:nvPr/>
        </p:nvGrpSpPr>
        <p:grpSpPr>
          <a:xfrm>
            <a:off x="2692479" y="3833629"/>
            <a:ext cx="762000" cy="741506"/>
            <a:chOff x="4343400" y="4495800"/>
            <a:chExt cx="762000" cy="741506"/>
          </a:xfrm>
        </p:grpSpPr>
        <p:sp>
          <p:nvSpPr>
            <p:cNvPr id="449" name="Rounded Rectangle 44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50" name="Straight Connector 44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51" name="Picture 4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52" name="Picture 4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53" name="Group 452"/>
          <p:cNvGrpSpPr/>
          <p:nvPr/>
        </p:nvGrpSpPr>
        <p:grpSpPr>
          <a:xfrm>
            <a:off x="2874197" y="3986029"/>
            <a:ext cx="762000" cy="741506"/>
            <a:chOff x="4343400" y="4495800"/>
            <a:chExt cx="762000" cy="741506"/>
          </a:xfrm>
        </p:grpSpPr>
        <p:sp>
          <p:nvSpPr>
            <p:cNvPr id="454" name="Rounded Rectangle 45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55" name="Straight Connector 45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56" name="Picture 4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57" name="Picture 4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58" name="Group 457"/>
          <p:cNvGrpSpPr/>
          <p:nvPr/>
        </p:nvGrpSpPr>
        <p:grpSpPr>
          <a:xfrm>
            <a:off x="2692479" y="4756194"/>
            <a:ext cx="762000" cy="741506"/>
            <a:chOff x="4343400" y="4495800"/>
            <a:chExt cx="762000" cy="741506"/>
          </a:xfrm>
        </p:grpSpPr>
        <p:sp>
          <p:nvSpPr>
            <p:cNvPr id="459" name="Rounded Rectangle 45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60" name="Straight Connector 45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61" name="Picture 4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62" name="Picture 4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63" name="Group 462"/>
          <p:cNvGrpSpPr/>
          <p:nvPr/>
        </p:nvGrpSpPr>
        <p:grpSpPr>
          <a:xfrm>
            <a:off x="2859287" y="4908594"/>
            <a:ext cx="762000" cy="741506"/>
            <a:chOff x="4343400" y="4495800"/>
            <a:chExt cx="762000" cy="741506"/>
          </a:xfrm>
        </p:grpSpPr>
        <p:sp>
          <p:nvSpPr>
            <p:cNvPr id="464" name="Rounded Rectangle 46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65" name="Straight Connector 46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66" name="Picture 4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67" name="Picture 4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68" name="Group 467"/>
          <p:cNvGrpSpPr/>
          <p:nvPr/>
        </p:nvGrpSpPr>
        <p:grpSpPr>
          <a:xfrm>
            <a:off x="2692479" y="5669691"/>
            <a:ext cx="762000" cy="741506"/>
            <a:chOff x="4343400" y="4495800"/>
            <a:chExt cx="762000" cy="741506"/>
          </a:xfrm>
        </p:grpSpPr>
        <p:sp>
          <p:nvSpPr>
            <p:cNvPr id="469" name="Rounded Rectangle 468"/>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70" name="Straight Connector 469"/>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71" name="Picture 4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72" name="Picture 4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73" name="Group 472"/>
          <p:cNvGrpSpPr/>
          <p:nvPr/>
        </p:nvGrpSpPr>
        <p:grpSpPr>
          <a:xfrm>
            <a:off x="2844879" y="5822091"/>
            <a:ext cx="762000" cy="741506"/>
            <a:chOff x="4343400" y="4495800"/>
            <a:chExt cx="762000" cy="741506"/>
          </a:xfrm>
        </p:grpSpPr>
        <p:sp>
          <p:nvSpPr>
            <p:cNvPr id="474" name="Rounded Rectangle 473"/>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75" name="Straight Connector 474"/>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76" name="Picture 4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77" name="Picture 4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942013" y="3887788"/>
            <a:ext cx="644525" cy="727075"/>
            <a:chOff x="3445" y="2543"/>
            <a:chExt cx="406" cy="458"/>
          </a:xfrm>
        </p:grpSpPr>
        <p:sp>
          <p:nvSpPr>
            <p:cNvPr id="16559"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60"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1"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2"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3"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64"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6387" name="Group 9"/>
          <p:cNvGrpSpPr>
            <a:grpSpLocks/>
          </p:cNvGrpSpPr>
          <p:nvPr/>
        </p:nvGrpSpPr>
        <p:grpSpPr bwMode="auto">
          <a:xfrm>
            <a:off x="6132513" y="4268788"/>
            <a:ext cx="644525" cy="727075"/>
            <a:chOff x="3541" y="2795"/>
            <a:chExt cx="406" cy="458"/>
          </a:xfrm>
        </p:grpSpPr>
        <p:sp>
          <p:nvSpPr>
            <p:cNvPr id="16553"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54"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5"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6"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7"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58"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388" name="Line 16"/>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Rectangle 17"/>
          <p:cNvSpPr>
            <a:spLocks noGrp="1" noChangeArrowheads="1"/>
          </p:cNvSpPr>
          <p:nvPr>
            <p:ph type="title"/>
          </p:nvPr>
        </p:nvSpPr>
        <p:spPr/>
        <p:txBody>
          <a:bodyPr/>
          <a:lstStyle/>
          <a:p>
            <a:r>
              <a:rPr lang="en-US"/>
              <a:t>Documents</a:t>
            </a:r>
          </a:p>
        </p:txBody>
      </p:sp>
      <p:sp>
        <p:nvSpPr>
          <p:cNvPr id="16390" name="Rectangle 89"/>
          <p:cNvSpPr>
            <a:spLocks noGrp="1" noChangeArrowheads="1"/>
          </p:cNvSpPr>
          <p:nvPr>
            <p:ph idx="1"/>
          </p:nvPr>
        </p:nvSpPr>
        <p:spPr>
          <a:xfrm>
            <a:off x="5341938" y="1042988"/>
            <a:ext cx="3495675" cy="2147887"/>
          </a:xfrm>
        </p:spPr>
        <p:txBody>
          <a:bodyPr/>
          <a:lstStyle/>
          <a:p>
            <a:pPr>
              <a:buFont typeface="Arial" charset="0"/>
              <a:buChar char="•"/>
            </a:pPr>
            <a:r>
              <a:rPr lang="en-US"/>
              <a:t>A </a:t>
            </a:r>
            <a:r>
              <a:rPr lang="en-US" b="1"/>
              <a:t>document</a:t>
            </a:r>
            <a:r>
              <a:rPr lang="en-US"/>
              <a:t> is an electronic file or physical piece of paper which contains information relevant to the claim</a:t>
            </a:r>
          </a:p>
        </p:txBody>
      </p:sp>
      <p:grpSp>
        <p:nvGrpSpPr>
          <p:cNvPr id="16391" name="Group 18"/>
          <p:cNvGrpSpPr>
            <a:grpSpLocks/>
          </p:cNvGrpSpPr>
          <p:nvPr/>
        </p:nvGrpSpPr>
        <p:grpSpPr bwMode="auto">
          <a:xfrm>
            <a:off x="3749675" y="1974850"/>
            <a:ext cx="1512888" cy="1114425"/>
            <a:chOff x="2083" y="1606"/>
            <a:chExt cx="1489" cy="1097"/>
          </a:xfrm>
        </p:grpSpPr>
        <p:sp>
          <p:nvSpPr>
            <p:cNvPr id="16520"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6521"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2"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3"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4"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6525"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6526"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27"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6528" name="Freeform 27"/>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29" name="Freeform 28"/>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30"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1"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2"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6533" name="Group 32"/>
            <p:cNvGrpSpPr>
              <a:grpSpLocks/>
            </p:cNvGrpSpPr>
            <p:nvPr/>
          </p:nvGrpSpPr>
          <p:grpSpPr bwMode="auto">
            <a:xfrm>
              <a:off x="2221" y="1871"/>
              <a:ext cx="518" cy="782"/>
              <a:chOff x="2400" y="1656"/>
              <a:chExt cx="752" cy="1136"/>
            </a:xfrm>
          </p:grpSpPr>
          <p:sp>
            <p:nvSpPr>
              <p:cNvPr id="1654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654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5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655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55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534" name="Group 40"/>
            <p:cNvGrpSpPr>
              <a:grpSpLocks/>
            </p:cNvGrpSpPr>
            <p:nvPr/>
          </p:nvGrpSpPr>
          <p:grpSpPr bwMode="auto">
            <a:xfrm rot="-6511945">
              <a:off x="2834" y="1842"/>
              <a:ext cx="518" cy="783"/>
              <a:chOff x="2400" y="1656"/>
              <a:chExt cx="752" cy="1136"/>
            </a:xfrm>
          </p:grpSpPr>
          <p:sp>
            <p:nvSpPr>
              <p:cNvPr id="16539"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6540"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1"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2"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3"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44"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45"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6535" name="Freeform 48"/>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6536" name="Freeform 49"/>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537"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538"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6392" name="Group 52"/>
          <p:cNvGrpSpPr>
            <a:grpSpLocks/>
          </p:cNvGrpSpPr>
          <p:nvPr/>
        </p:nvGrpSpPr>
        <p:grpSpPr bwMode="auto">
          <a:xfrm>
            <a:off x="4146550" y="812800"/>
            <a:ext cx="760413" cy="857250"/>
            <a:chOff x="2324" y="435"/>
            <a:chExt cx="933" cy="1052"/>
          </a:xfrm>
        </p:grpSpPr>
        <p:sp>
          <p:nvSpPr>
            <p:cNvPr id="16511" name="AutoShape 5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512" name="Freeform 5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13" name="Freeform 5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514" name="Freeform 5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515" name="Group 57"/>
            <p:cNvGrpSpPr>
              <a:grpSpLocks/>
            </p:cNvGrpSpPr>
            <p:nvPr/>
          </p:nvGrpSpPr>
          <p:grpSpPr bwMode="auto">
            <a:xfrm>
              <a:off x="2889" y="957"/>
              <a:ext cx="348" cy="510"/>
              <a:chOff x="2784" y="3210"/>
              <a:chExt cx="523" cy="772"/>
            </a:xfrm>
          </p:grpSpPr>
          <p:sp>
            <p:nvSpPr>
              <p:cNvPr id="16516" name="AutoShape 5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517" name="AutoShape 5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518" name="AutoShape 6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519" name="Oval 6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639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16397" name="Text Box 6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6402"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17" name="Text Box 18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15" name="Group 39"/>
          <p:cNvGrpSpPr>
            <a:grpSpLocks/>
          </p:cNvGrpSpPr>
          <p:nvPr/>
        </p:nvGrpSpPr>
        <p:grpSpPr bwMode="auto">
          <a:xfrm>
            <a:off x="4759325" y="3887788"/>
            <a:ext cx="620713" cy="788987"/>
            <a:chOff x="2401" y="425"/>
            <a:chExt cx="907" cy="1154"/>
          </a:xfrm>
        </p:grpSpPr>
        <p:sp>
          <p:nvSpPr>
            <p:cNvPr id="216"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7"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8"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9"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0"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1"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2"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256" name="Group 63"/>
          <p:cNvGrpSpPr>
            <a:grpSpLocks/>
          </p:cNvGrpSpPr>
          <p:nvPr/>
        </p:nvGrpSpPr>
        <p:grpSpPr bwMode="auto">
          <a:xfrm>
            <a:off x="4918075" y="4289425"/>
            <a:ext cx="620713" cy="788988"/>
            <a:chOff x="2401" y="425"/>
            <a:chExt cx="907" cy="1154"/>
          </a:xfrm>
        </p:grpSpPr>
        <p:sp>
          <p:nvSpPr>
            <p:cNvPr id="372"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73"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4"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5"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6"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77"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8" name="Group 70"/>
          <p:cNvGrpSpPr>
            <a:grpSpLocks/>
          </p:cNvGrpSpPr>
          <p:nvPr/>
        </p:nvGrpSpPr>
        <p:grpSpPr bwMode="auto">
          <a:xfrm>
            <a:off x="5075238" y="4689475"/>
            <a:ext cx="620712" cy="788988"/>
            <a:chOff x="2401" y="425"/>
            <a:chExt cx="907" cy="1154"/>
          </a:xfrm>
        </p:grpSpPr>
        <p:sp>
          <p:nvSpPr>
            <p:cNvPr id="379"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80"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1"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83"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84"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8" name="Group 73"/>
          <p:cNvGrpSpPr>
            <a:grpSpLocks/>
          </p:cNvGrpSpPr>
          <p:nvPr/>
        </p:nvGrpSpPr>
        <p:grpSpPr bwMode="auto">
          <a:xfrm>
            <a:off x="3851275" y="3895725"/>
            <a:ext cx="781050" cy="776288"/>
            <a:chOff x="3360" y="800"/>
            <a:chExt cx="620" cy="616"/>
          </a:xfrm>
        </p:grpSpPr>
        <p:sp>
          <p:nvSpPr>
            <p:cNvPr id="389"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0"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1" name="Group 76"/>
            <p:cNvGrpSpPr>
              <a:grpSpLocks/>
            </p:cNvGrpSpPr>
            <p:nvPr/>
          </p:nvGrpSpPr>
          <p:grpSpPr bwMode="auto">
            <a:xfrm flipH="1">
              <a:off x="3749" y="1171"/>
              <a:ext cx="212" cy="213"/>
              <a:chOff x="1350" y="686"/>
              <a:chExt cx="1132" cy="1132"/>
            </a:xfrm>
          </p:grpSpPr>
          <p:sp>
            <p:nvSpPr>
              <p:cNvPr id="393"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94"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2"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5"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396" name="Group 81"/>
          <p:cNvGrpSpPr>
            <a:grpSpLocks/>
          </p:cNvGrpSpPr>
          <p:nvPr/>
        </p:nvGrpSpPr>
        <p:grpSpPr bwMode="auto">
          <a:xfrm>
            <a:off x="3851275" y="4764088"/>
            <a:ext cx="781050" cy="776287"/>
            <a:chOff x="3360" y="800"/>
            <a:chExt cx="620" cy="616"/>
          </a:xfrm>
        </p:grpSpPr>
        <p:sp>
          <p:nvSpPr>
            <p:cNvPr id="397"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8"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9" name="Group 84"/>
            <p:cNvGrpSpPr>
              <a:grpSpLocks/>
            </p:cNvGrpSpPr>
            <p:nvPr/>
          </p:nvGrpSpPr>
          <p:grpSpPr bwMode="auto">
            <a:xfrm flipH="1">
              <a:off x="3749" y="1171"/>
              <a:ext cx="212" cy="213"/>
              <a:chOff x="1350" y="686"/>
              <a:chExt cx="1132" cy="1132"/>
            </a:xfrm>
          </p:grpSpPr>
          <p:sp>
            <p:nvSpPr>
              <p:cNvPr id="401"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2"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0"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3" name="Group 88"/>
          <p:cNvGrpSpPr>
            <a:grpSpLocks/>
          </p:cNvGrpSpPr>
          <p:nvPr/>
        </p:nvGrpSpPr>
        <p:grpSpPr bwMode="auto">
          <a:xfrm>
            <a:off x="3851275" y="5634038"/>
            <a:ext cx="781050" cy="776287"/>
            <a:chOff x="3360" y="800"/>
            <a:chExt cx="620" cy="616"/>
          </a:xfrm>
        </p:grpSpPr>
        <p:sp>
          <p:nvSpPr>
            <p:cNvPr id="404"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05"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06" name="Group 91"/>
            <p:cNvGrpSpPr>
              <a:grpSpLocks/>
            </p:cNvGrpSpPr>
            <p:nvPr/>
          </p:nvGrpSpPr>
          <p:grpSpPr bwMode="auto">
            <a:xfrm flipH="1">
              <a:off x="3749" y="1171"/>
              <a:ext cx="212" cy="213"/>
              <a:chOff x="1350" y="686"/>
              <a:chExt cx="1132" cy="1132"/>
            </a:xfrm>
          </p:grpSpPr>
          <p:sp>
            <p:nvSpPr>
              <p:cNvPr id="408"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9"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7"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1"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2"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13"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14" name="Group 48"/>
          <p:cNvGrpSpPr>
            <a:grpSpLocks/>
          </p:cNvGrpSpPr>
          <p:nvPr/>
        </p:nvGrpSpPr>
        <p:grpSpPr bwMode="auto">
          <a:xfrm>
            <a:off x="346123" y="3807029"/>
            <a:ext cx="651326" cy="651327"/>
            <a:chOff x="1350" y="686"/>
            <a:chExt cx="1132" cy="1132"/>
          </a:xfrm>
        </p:grpSpPr>
        <p:sp>
          <p:nvSpPr>
            <p:cNvPr id="41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7" name="Group 53"/>
          <p:cNvGrpSpPr>
            <a:grpSpLocks/>
          </p:cNvGrpSpPr>
          <p:nvPr/>
        </p:nvGrpSpPr>
        <p:grpSpPr bwMode="auto">
          <a:xfrm>
            <a:off x="333569" y="4346247"/>
            <a:ext cx="805498" cy="730318"/>
            <a:chOff x="2780" y="1585"/>
            <a:chExt cx="668" cy="605"/>
          </a:xfrm>
        </p:grpSpPr>
        <p:sp>
          <p:nvSpPr>
            <p:cNvPr id="418"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19" name="Group 55"/>
            <p:cNvGrpSpPr>
              <a:grpSpLocks/>
            </p:cNvGrpSpPr>
            <p:nvPr/>
          </p:nvGrpSpPr>
          <p:grpSpPr bwMode="auto">
            <a:xfrm flipH="1">
              <a:off x="3089" y="1738"/>
              <a:ext cx="359" cy="452"/>
              <a:chOff x="4325" y="1984"/>
              <a:chExt cx="359" cy="452"/>
            </a:xfrm>
          </p:grpSpPr>
          <p:sp>
            <p:nvSpPr>
              <p:cNvPr id="420"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22" name="Group 58"/>
          <p:cNvGrpSpPr>
            <a:grpSpLocks/>
          </p:cNvGrpSpPr>
          <p:nvPr/>
        </p:nvGrpSpPr>
        <p:grpSpPr bwMode="auto">
          <a:xfrm>
            <a:off x="239790" y="4869645"/>
            <a:ext cx="782501" cy="775661"/>
            <a:chOff x="2461" y="1618"/>
            <a:chExt cx="635" cy="629"/>
          </a:xfrm>
        </p:grpSpPr>
        <p:sp>
          <p:nvSpPr>
            <p:cNvPr id="42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2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25" name="Group 61"/>
            <p:cNvGrpSpPr>
              <a:grpSpLocks/>
            </p:cNvGrpSpPr>
            <p:nvPr/>
          </p:nvGrpSpPr>
          <p:grpSpPr bwMode="auto">
            <a:xfrm>
              <a:off x="2461" y="1618"/>
              <a:ext cx="275" cy="318"/>
              <a:chOff x="2983" y="1384"/>
              <a:chExt cx="275" cy="318"/>
            </a:xfrm>
          </p:grpSpPr>
          <p:sp>
            <p:nvSpPr>
              <p:cNvPr id="42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31" name="Group 430"/>
          <p:cNvGrpSpPr/>
          <p:nvPr/>
        </p:nvGrpSpPr>
        <p:grpSpPr>
          <a:xfrm>
            <a:off x="314349" y="5604315"/>
            <a:ext cx="927168" cy="676638"/>
            <a:chOff x="346122" y="5885642"/>
            <a:chExt cx="1049373" cy="765822"/>
          </a:xfrm>
        </p:grpSpPr>
        <p:grpSp>
          <p:nvGrpSpPr>
            <p:cNvPr id="432" name="Group 18"/>
            <p:cNvGrpSpPr>
              <a:grpSpLocks/>
            </p:cNvGrpSpPr>
            <p:nvPr/>
          </p:nvGrpSpPr>
          <p:grpSpPr bwMode="auto">
            <a:xfrm>
              <a:off x="346122" y="5885642"/>
              <a:ext cx="859923" cy="571787"/>
              <a:chOff x="2496" y="1641"/>
              <a:chExt cx="767" cy="510"/>
            </a:xfrm>
          </p:grpSpPr>
          <p:sp>
            <p:nvSpPr>
              <p:cNvPr id="45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5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5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33" name="Group 29"/>
            <p:cNvGrpSpPr>
              <a:grpSpLocks/>
            </p:cNvGrpSpPr>
            <p:nvPr/>
          </p:nvGrpSpPr>
          <p:grpSpPr bwMode="auto">
            <a:xfrm>
              <a:off x="582661" y="6151431"/>
              <a:ext cx="812834" cy="500033"/>
              <a:chOff x="2943" y="3239"/>
              <a:chExt cx="725" cy="446"/>
            </a:xfrm>
          </p:grpSpPr>
          <p:sp>
            <p:nvSpPr>
              <p:cNvPr id="434"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7"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8"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9"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44"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5"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6"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7"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50"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6"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7" name="Group 2"/>
          <p:cNvGrpSpPr>
            <a:grpSpLocks/>
          </p:cNvGrpSpPr>
          <p:nvPr/>
        </p:nvGrpSpPr>
        <p:grpSpPr bwMode="auto">
          <a:xfrm>
            <a:off x="1308100" y="4756150"/>
            <a:ext cx="1216025" cy="833438"/>
            <a:chOff x="3182" y="2642"/>
            <a:chExt cx="1186" cy="813"/>
          </a:xfrm>
        </p:grpSpPr>
        <p:grpSp>
          <p:nvGrpSpPr>
            <p:cNvPr id="458" name="Group 3"/>
            <p:cNvGrpSpPr>
              <a:grpSpLocks/>
            </p:cNvGrpSpPr>
            <p:nvPr/>
          </p:nvGrpSpPr>
          <p:grpSpPr bwMode="auto">
            <a:xfrm>
              <a:off x="3182" y="2642"/>
              <a:ext cx="1186" cy="813"/>
              <a:chOff x="1732" y="3507"/>
              <a:chExt cx="1186" cy="813"/>
            </a:xfrm>
          </p:grpSpPr>
          <p:sp>
            <p:nvSpPr>
              <p:cNvPr id="470"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71"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59" name="Group 6"/>
            <p:cNvGrpSpPr>
              <a:grpSpLocks/>
            </p:cNvGrpSpPr>
            <p:nvPr/>
          </p:nvGrpSpPr>
          <p:grpSpPr bwMode="auto">
            <a:xfrm>
              <a:off x="3309" y="2668"/>
              <a:ext cx="876" cy="739"/>
              <a:chOff x="3309" y="2668"/>
              <a:chExt cx="876" cy="739"/>
            </a:xfrm>
          </p:grpSpPr>
          <p:sp>
            <p:nvSpPr>
              <p:cNvPr id="460"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61"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62"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63"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5"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66"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8"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69"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72" name="Group 17"/>
          <p:cNvGrpSpPr>
            <a:grpSpLocks/>
          </p:cNvGrpSpPr>
          <p:nvPr/>
        </p:nvGrpSpPr>
        <p:grpSpPr bwMode="auto">
          <a:xfrm>
            <a:off x="1308100" y="5641975"/>
            <a:ext cx="1201738" cy="822325"/>
            <a:chOff x="1808" y="2634"/>
            <a:chExt cx="1186" cy="813"/>
          </a:xfrm>
        </p:grpSpPr>
        <p:grpSp>
          <p:nvGrpSpPr>
            <p:cNvPr id="473" name="Group 18"/>
            <p:cNvGrpSpPr>
              <a:grpSpLocks/>
            </p:cNvGrpSpPr>
            <p:nvPr/>
          </p:nvGrpSpPr>
          <p:grpSpPr bwMode="auto">
            <a:xfrm>
              <a:off x="1808" y="2634"/>
              <a:ext cx="1186" cy="813"/>
              <a:chOff x="1732" y="3507"/>
              <a:chExt cx="1186" cy="813"/>
            </a:xfrm>
          </p:grpSpPr>
          <p:sp>
            <p:nvSpPr>
              <p:cNvPr id="480"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81"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74" name="Group 21"/>
            <p:cNvGrpSpPr>
              <a:grpSpLocks/>
            </p:cNvGrpSpPr>
            <p:nvPr/>
          </p:nvGrpSpPr>
          <p:grpSpPr bwMode="auto">
            <a:xfrm>
              <a:off x="2083" y="2655"/>
              <a:ext cx="617" cy="784"/>
              <a:chOff x="2900" y="2726"/>
              <a:chExt cx="505" cy="642"/>
            </a:xfrm>
          </p:grpSpPr>
          <p:sp>
            <p:nvSpPr>
              <p:cNvPr id="475"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76"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77"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78"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79"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82" name="Group 27"/>
          <p:cNvGrpSpPr>
            <a:grpSpLocks/>
          </p:cNvGrpSpPr>
          <p:nvPr/>
        </p:nvGrpSpPr>
        <p:grpSpPr bwMode="auto">
          <a:xfrm>
            <a:off x="1298575" y="3876675"/>
            <a:ext cx="1216025" cy="833438"/>
            <a:chOff x="463" y="1743"/>
            <a:chExt cx="1186" cy="813"/>
          </a:xfrm>
        </p:grpSpPr>
        <p:sp>
          <p:nvSpPr>
            <p:cNvPr id="483"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86"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87"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88"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89"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90"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94"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95"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6"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7"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98"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01"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03"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04" name="Group 503"/>
          <p:cNvGrpSpPr/>
          <p:nvPr/>
        </p:nvGrpSpPr>
        <p:grpSpPr>
          <a:xfrm>
            <a:off x="2692479" y="3833629"/>
            <a:ext cx="762000" cy="741506"/>
            <a:chOff x="4343400" y="4495800"/>
            <a:chExt cx="762000" cy="741506"/>
          </a:xfrm>
        </p:grpSpPr>
        <p:sp>
          <p:nvSpPr>
            <p:cNvPr id="505" name="Rounded Rectangle 50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6" name="Straight Connector 50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7" name="Picture 50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8" name="Picture 50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9" name="Group 508"/>
          <p:cNvGrpSpPr/>
          <p:nvPr/>
        </p:nvGrpSpPr>
        <p:grpSpPr>
          <a:xfrm>
            <a:off x="2874197" y="3986029"/>
            <a:ext cx="762000" cy="741506"/>
            <a:chOff x="4343400" y="4495800"/>
            <a:chExt cx="762000" cy="741506"/>
          </a:xfrm>
        </p:grpSpPr>
        <p:sp>
          <p:nvSpPr>
            <p:cNvPr id="510" name="Rounded Rectangle 50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1" name="Straight Connector 5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2" name="Picture 5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3" name="Picture 5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4" name="Group 513"/>
          <p:cNvGrpSpPr/>
          <p:nvPr/>
        </p:nvGrpSpPr>
        <p:grpSpPr>
          <a:xfrm>
            <a:off x="2692479" y="4756194"/>
            <a:ext cx="762000" cy="741506"/>
            <a:chOff x="4343400" y="4495800"/>
            <a:chExt cx="762000" cy="741506"/>
          </a:xfrm>
        </p:grpSpPr>
        <p:sp>
          <p:nvSpPr>
            <p:cNvPr id="515" name="Rounded Rectangle 51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6" name="Straight Connector 51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7" name="Picture 5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8" name="Picture 5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9" name="Group 518"/>
          <p:cNvGrpSpPr/>
          <p:nvPr/>
        </p:nvGrpSpPr>
        <p:grpSpPr>
          <a:xfrm>
            <a:off x="2859287" y="4908594"/>
            <a:ext cx="762000" cy="741506"/>
            <a:chOff x="4343400" y="4495800"/>
            <a:chExt cx="762000" cy="741506"/>
          </a:xfrm>
        </p:grpSpPr>
        <p:sp>
          <p:nvSpPr>
            <p:cNvPr id="520" name="Rounded Rectangle 51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21" name="Straight Connector 52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22" name="Picture 5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3" name="Picture 5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24" name="Group 523"/>
          <p:cNvGrpSpPr/>
          <p:nvPr/>
        </p:nvGrpSpPr>
        <p:grpSpPr>
          <a:xfrm>
            <a:off x="2692479" y="5669691"/>
            <a:ext cx="762000" cy="741506"/>
            <a:chOff x="4343400" y="4495800"/>
            <a:chExt cx="762000" cy="741506"/>
          </a:xfrm>
        </p:grpSpPr>
        <p:sp>
          <p:nvSpPr>
            <p:cNvPr id="525" name="Rounded Rectangle 52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26" name="Straight Connector 52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27" name="Picture 5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8" name="Picture 5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29" name="Group 528"/>
          <p:cNvGrpSpPr/>
          <p:nvPr/>
        </p:nvGrpSpPr>
        <p:grpSpPr>
          <a:xfrm>
            <a:off x="2844879" y="5822091"/>
            <a:ext cx="762000" cy="741506"/>
            <a:chOff x="4343400" y="4495800"/>
            <a:chExt cx="762000" cy="741506"/>
          </a:xfrm>
        </p:grpSpPr>
        <p:sp>
          <p:nvSpPr>
            <p:cNvPr id="530" name="Rounded Rectangle 52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1" name="Straight Connector 53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2" name="Picture 5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33" name="Picture 5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34"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5"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6"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7"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8"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3"/>
          <p:cNvSpPr>
            <a:spLocks noGrp="1" noChangeArrowheads="1"/>
          </p:cNvSpPr>
          <p:nvPr>
            <p:ph type="title"/>
          </p:nvPr>
        </p:nvSpPr>
        <p:spPr/>
        <p:txBody>
          <a:bodyPr/>
          <a:lstStyle/>
          <a:p>
            <a:r>
              <a:rPr lang="en-US"/>
              <a:t>Notes</a:t>
            </a:r>
          </a:p>
        </p:txBody>
      </p:sp>
      <p:sp>
        <p:nvSpPr>
          <p:cNvPr id="17412" name="Rectangle 77"/>
          <p:cNvSpPr>
            <a:spLocks noGrp="1" noChangeArrowheads="1"/>
          </p:cNvSpPr>
          <p:nvPr>
            <p:ph idx="1"/>
          </p:nvPr>
        </p:nvSpPr>
        <p:spPr>
          <a:xfrm>
            <a:off x="5341938" y="1042988"/>
            <a:ext cx="3495675" cy="2147887"/>
          </a:xfrm>
        </p:spPr>
        <p:txBody>
          <a:bodyPr/>
          <a:lstStyle/>
          <a:p>
            <a:pPr>
              <a:buFont typeface="Arial" charset="0"/>
              <a:buChar char="•"/>
            </a:pPr>
            <a:r>
              <a:rPr lang="en-US"/>
              <a:t>A </a:t>
            </a:r>
            <a:r>
              <a:rPr lang="en-US" b="1"/>
              <a:t>note</a:t>
            </a:r>
            <a:r>
              <a:rPr lang="en-US"/>
              <a:t> is a text entry which details the events, courses of actions, and/or thinking of a user during the processing of a claim </a:t>
            </a:r>
          </a:p>
        </p:txBody>
      </p:sp>
      <p:grpSp>
        <p:nvGrpSpPr>
          <p:cNvPr id="17413" name="Group 4"/>
          <p:cNvGrpSpPr>
            <a:grpSpLocks/>
          </p:cNvGrpSpPr>
          <p:nvPr/>
        </p:nvGrpSpPr>
        <p:grpSpPr bwMode="auto">
          <a:xfrm>
            <a:off x="3749675" y="1974850"/>
            <a:ext cx="1512888" cy="1114425"/>
            <a:chOff x="2083" y="1606"/>
            <a:chExt cx="1489" cy="1097"/>
          </a:xfrm>
        </p:grpSpPr>
        <p:sp>
          <p:nvSpPr>
            <p:cNvPr id="17599"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600"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1"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2"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3"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604"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605"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06"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607" name="Freeform 13"/>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08" name="Freeform 14"/>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09"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0"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1"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612" name="Group 18"/>
            <p:cNvGrpSpPr>
              <a:grpSpLocks/>
            </p:cNvGrpSpPr>
            <p:nvPr/>
          </p:nvGrpSpPr>
          <p:grpSpPr bwMode="auto">
            <a:xfrm>
              <a:off x="2221" y="1871"/>
              <a:ext cx="518" cy="782"/>
              <a:chOff x="2400" y="1656"/>
              <a:chExt cx="752" cy="1136"/>
            </a:xfrm>
          </p:grpSpPr>
          <p:sp>
            <p:nvSpPr>
              <p:cNvPr id="17625"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626"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7"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8"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9"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630"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631"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13" name="Group 26"/>
            <p:cNvGrpSpPr>
              <a:grpSpLocks/>
            </p:cNvGrpSpPr>
            <p:nvPr/>
          </p:nvGrpSpPr>
          <p:grpSpPr bwMode="auto">
            <a:xfrm rot="-6511945">
              <a:off x="2834" y="1842"/>
              <a:ext cx="518" cy="783"/>
              <a:chOff x="2400" y="1656"/>
              <a:chExt cx="752" cy="1136"/>
            </a:xfrm>
          </p:grpSpPr>
          <p:sp>
            <p:nvSpPr>
              <p:cNvPr id="17618"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619"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0"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1"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2"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623"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624"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614" name="Freeform 34"/>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7615" name="Freeform 35"/>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616"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617"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8"/>
          <p:cNvGrpSpPr>
            <a:grpSpLocks/>
          </p:cNvGrpSpPr>
          <p:nvPr/>
        </p:nvGrpSpPr>
        <p:grpSpPr bwMode="auto">
          <a:xfrm>
            <a:off x="4146550" y="812800"/>
            <a:ext cx="760413" cy="857250"/>
            <a:chOff x="2324" y="435"/>
            <a:chExt cx="933" cy="1052"/>
          </a:xfrm>
        </p:grpSpPr>
        <p:sp>
          <p:nvSpPr>
            <p:cNvPr id="17590"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591" name="Freeform 40"/>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92" name="Freeform 41"/>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593" name="Freeform 42"/>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594" name="Group 43"/>
            <p:cNvGrpSpPr>
              <a:grpSpLocks/>
            </p:cNvGrpSpPr>
            <p:nvPr/>
          </p:nvGrpSpPr>
          <p:grpSpPr bwMode="auto">
            <a:xfrm>
              <a:off x="2889" y="957"/>
              <a:ext cx="348" cy="510"/>
              <a:chOff x="2784" y="3210"/>
              <a:chExt cx="523" cy="772"/>
            </a:xfrm>
          </p:grpSpPr>
          <p:sp>
            <p:nvSpPr>
              <p:cNvPr id="17595"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96"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597"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598"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418"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17420" name="Text Box 55"/>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7426"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2" name="Group 92"/>
          <p:cNvGrpSpPr>
            <a:grpSpLocks/>
          </p:cNvGrpSpPr>
          <p:nvPr/>
        </p:nvGrpSpPr>
        <p:grpSpPr bwMode="auto">
          <a:xfrm>
            <a:off x="6792913" y="3868738"/>
            <a:ext cx="928687" cy="2408237"/>
            <a:chOff x="4279" y="2531"/>
            <a:chExt cx="585" cy="1517"/>
          </a:xfrm>
        </p:grpSpPr>
        <p:grpSp>
          <p:nvGrpSpPr>
            <p:cNvPr id="17524" name="Group 93"/>
            <p:cNvGrpSpPr>
              <a:grpSpLocks/>
            </p:cNvGrpSpPr>
            <p:nvPr/>
          </p:nvGrpSpPr>
          <p:grpSpPr bwMode="auto">
            <a:xfrm>
              <a:off x="4279" y="2531"/>
              <a:ext cx="585" cy="521"/>
              <a:chOff x="2322" y="507"/>
              <a:chExt cx="1203" cy="1071"/>
            </a:xfrm>
          </p:grpSpPr>
          <p:sp>
            <p:nvSpPr>
              <p:cNvPr id="17555"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56"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57"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58"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59"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0"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1"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2"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63"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5" name="Group 103"/>
            <p:cNvGrpSpPr>
              <a:grpSpLocks/>
            </p:cNvGrpSpPr>
            <p:nvPr/>
          </p:nvGrpSpPr>
          <p:grpSpPr bwMode="auto">
            <a:xfrm>
              <a:off x="4279" y="2863"/>
              <a:ext cx="585" cy="521"/>
              <a:chOff x="2322" y="507"/>
              <a:chExt cx="1203" cy="1071"/>
            </a:xfrm>
          </p:grpSpPr>
          <p:sp>
            <p:nvSpPr>
              <p:cNvPr id="17546"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47"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48"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49"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50"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1"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2"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3"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54"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6" name="Group 113"/>
            <p:cNvGrpSpPr>
              <a:grpSpLocks/>
            </p:cNvGrpSpPr>
            <p:nvPr/>
          </p:nvGrpSpPr>
          <p:grpSpPr bwMode="auto">
            <a:xfrm>
              <a:off x="4279" y="3195"/>
              <a:ext cx="585" cy="521"/>
              <a:chOff x="2322" y="507"/>
              <a:chExt cx="1203" cy="1071"/>
            </a:xfrm>
          </p:grpSpPr>
          <p:sp>
            <p:nvSpPr>
              <p:cNvPr id="17537" name="Freeform 11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38" name="Oval 11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39" name="Freeform 11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40" name="Line 11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1" name="Freeform 11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2" name="Freeform 11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3" name="Freeform 12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4" name="Freeform 12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45" name="Oval 12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7527" name="Group 123"/>
            <p:cNvGrpSpPr>
              <a:grpSpLocks/>
            </p:cNvGrpSpPr>
            <p:nvPr/>
          </p:nvGrpSpPr>
          <p:grpSpPr bwMode="auto">
            <a:xfrm>
              <a:off x="4279" y="3527"/>
              <a:ext cx="585" cy="521"/>
              <a:chOff x="2322" y="507"/>
              <a:chExt cx="1203" cy="1071"/>
            </a:xfrm>
          </p:grpSpPr>
          <p:sp>
            <p:nvSpPr>
              <p:cNvPr id="17528" name="Freeform 1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7529" name="Oval 12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7530" name="Freeform 1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7531" name="Line 12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2" name="Freeform 1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3" name="Freeform 1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4" name="Freeform 1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5" name="Freeform 1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36" name="Oval 13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17444" name="Text Box 223"/>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428"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58" name="Group 2"/>
          <p:cNvGrpSpPr>
            <a:grpSpLocks/>
          </p:cNvGrpSpPr>
          <p:nvPr/>
        </p:nvGrpSpPr>
        <p:grpSpPr bwMode="auto">
          <a:xfrm>
            <a:off x="5942013" y="3887788"/>
            <a:ext cx="644525" cy="727075"/>
            <a:chOff x="3445" y="2543"/>
            <a:chExt cx="406" cy="458"/>
          </a:xfrm>
        </p:grpSpPr>
        <p:sp>
          <p:nvSpPr>
            <p:cNvPr id="259"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0"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1"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2"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3"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4"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65" name="Group 9"/>
          <p:cNvGrpSpPr>
            <a:grpSpLocks/>
          </p:cNvGrpSpPr>
          <p:nvPr/>
        </p:nvGrpSpPr>
        <p:grpSpPr bwMode="auto">
          <a:xfrm>
            <a:off x="6132513" y="4268788"/>
            <a:ext cx="644525" cy="727075"/>
            <a:chOff x="3541" y="2795"/>
            <a:chExt cx="406" cy="458"/>
          </a:xfrm>
        </p:grpSpPr>
        <p:sp>
          <p:nvSpPr>
            <p:cNvPr id="430"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4"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5"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437"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8"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39" name="Group 39"/>
          <p:cNvGrpSpPr>
            <a:grpSpLocks/>
          </p:cNvGrpSpPr>
          <p:nvPr/>
        </p:nvGrpSpPr>
        <p:grpSpPr bwMode="auto">
          <a:xfrm>
            <a:off x="4759325" y="3887788"/>
            <a:ext cx="620713" cy="788987"/>
            <a:chOff x="2401" y="425"/>
            <a:chExt cx="907" cy="1154"/>
          </a:xfrm>
        </p:grpSpPr>
        <p:sp>
          <p:nvSpPr>
            <p:cNvPr id="440"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1"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44"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45"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46"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447" name="Group 63"/>
          <p:cNvGrpSpPr>
            <a:grpSpLocks/>
          </p:cNvGrpSpPr>
          <p:nvPr/>
        </p:nvGrpSpPr>
        <p:grpSpPr bwMode="auto">
          <a:xfrm>
            <a:off x="4918075" y="4289425"/>
            <a:ext cx="620713" cy="788988"/>
            <a:chOff x="2401" y="425"/>
            <a:chExt cx="907" cy="1154"/>
          </a:xfrm>
        </p:grpSpPr>
        <p:sp>
          <p:nvSpPr>
            <p:cNvPr id="448"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9"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2"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53"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4" name="Group 70"/>
          <p:cNvGrpSpPr>
            <a:grpSpLocks/>
          </p:cNvGrpSpPr>
          <p:nvPr/>
        </p:nvGrpSpPr>
        <p:grpSpPr bwMode="auto">
          <a:xfrm>
            <a:off x="5075238" y="4689475"/>
            <a:ext cx="620712" cy="788988"/>
            <a:chOff x="2401" y="425"/>
            <a:chExt cx="907" cy="1154"/>
          </a:xfrm>
        </p:grpSpPr>
        <p:sp>
          <p:nvSpPr>
            <p:cNvPr id="455"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6"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7"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8"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9"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0"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64" name="Group 73"/>
          <p:cNvGrpSpPr>
            <a:grpSpLocks/>
          </p:cNvGrpSpPr>
          <p:nvPr/>
        </p:nvGrpSpPr>
        <p:grpSpPr bwMode="auto">
          <a:xfrm>
            <a:off x="3851275" y="3895725"/>
            <a:ext cx="781050" cy="776288"/>
            <a:chOff x="3360" y="800"/>
            <a:chExt cx="620" cy="616"/>
          </a:xfrm>
        </p:grpSpPr>
        <p:sp>
          <p:nvSpPr>
            <p:cNvPr id="465"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66"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67" name="Group 76"/>
            <p:cNvGrpSpPr>
              <a:grpSpLocks/>
            </p:cNvGrpSpPr>
            <p:nvPr/>
          </p:nvGrpSpPr>
          <p:grpSpPr bwMode="auto">
            <a:xfrm flipH="1">
              <a:off x="3749" y="1171"/>
              <a:ext cx="212" cy="213"/>
              <a:chOff x="1350" y="686"/>
              <a:chExt cx="1132" cy="1132"/>
            </a:xfrm>
          </p:grpSpPr>
          <p:sp>
            <p:nvSpPr>
              <p:cNvPr id="469"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0"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8"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472" name="Group 81"/>
          <p:cNvGrpSpPr>
            <a:grpSpLocks/>
          </p:cNvGrpSpPr>
          <p:nvPr/>
        </p:nvGrpSpPr>
        <p:grpSpPr bwMode="auto">
          <a:xfrm>
            <a:off x="3851275" y="4764088"/>
            <a:ext cx="781050" cy="776287"/>
            <a:chOff x="3360" y="800"/>
            <a:chExt cx="620" cy="616"/>
          </a:xfrm>
        </p:grpSpPr>
        <p:sp>
          <p:nvSpPr>
            <p:cNvPr id="473"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4"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5" name="Group 84"/>
            <p:cNvGrpSpPr>
              <a:grpSpLocks/>
            </p:cNvGrpSpPr>
            <p:nvPr/>
          </p:nvGrpSpPr>
          <p:grpSpPr bwMode="auto">
            <a:xfrm flipH="1">
              <a:off x="3749" y="1171"/>
              <a:ext cx="212" cy="213"/>
              <a:chOff x="1350" y="686"/>
              <a:chExt cx="1132" cy="1132"/>
            </a:xfrm>
          </p:grpSpPr>
          <p:sp>
            <p:nvSpPr>
              <p:cNvPr id="477"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8"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6"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9" name="Group 88"/>
          <p:cNvGrpSpPr>
            <a:grpSpLocks/>
          </p:cNvGrpSpPr>
          <p:nvPr/>
        </p:nvGrpSpPr>
        <p:grpSpPr bwMode="auto">
          <a:xfrm>
            <a:off x="3851275" y="5634038"/>
            <a:ext cx="781050" cy="776287"/>
            <a:chOff x="3360" y="800"/>
            <a:chExt cx="620" cy="616"/>
          </a:xfrm>
        </p:grpSpPr>
        <p:sp>
          <p:nvSpPr>
            <p:cNvPr id="480"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1"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2" name="Group 91"/>
            <p:cNvGrpSpPr>
              <a:grpSpLocks/>
            </p:cNvGrpSpPr>
            <p:nvPr/>
          </p:nvGrpSpPr>
          <p:grpSpPr bwMode="auto">
            <a:xfrm flipH="1">
              <a:off x="3749" y="1171"/>
              <a:ext cx="212" cy="213"/>
              <a:chOff x="1350" y="686"/>
              <a:chExt cx="1132" cy="1132"/>
            </a:xfrm>
          </p:grpSpPr>
          <p:sp>
            <p:nvSpPr>
              <p:cNvPr id="484"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5"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3"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6"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7"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8"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89"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90" name="Group 48"/>
          <p:cNvGrpSpPr>
            <a:grpSpLocks/>
          </p:cNvGrpSpPr>
          <p:nvPr/>
        </p:nvGrpSpPr>
        <p:grpSpPr bwMode="auto">
          <a:xfrm>
            <a:off x="346123" y="3807029"/>
            <a:ext cx="651326" cy="651327"/>
            <a:chOff x="1350" y="686"/>
            <a:chExt cx="1132" cy="1132"/>
          </a:xfrm>
        </p:grpSpPr>
        <p:sp>
          <p:nvSpPr>
            <p:cNvPr id="491"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3" name="Group 53"/>
          <p:cNvGrpSpPr>
            <a:grpSpLocks/>
          </p:cNvGrpSpPr>
          <p:nvPr/>
        </p:nvGrpSpPr>
        <p:grpSpPr bwMode="auto">
          <a:xfrm>
            <a:off x="333569" y="4346247"/>
            <a:ext cx="805498" cy="730318"/>
            <a:chOff x="2780" y="1585"/>
            <a:chExt cx="668" cy="605"/>
          </a:xfrm>
        </p:grpSpPr>
        <p:sp>
          <p:nvSpPr>
            <p:cNvPr id="494"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95" name="Group 55"/>
            <p:cNvGrpSpPr>
              <a:grpSpLocks/>
            </p:cNvGrpSpPr>
            <p:nvPr/>
          </p:nvGrpSpPr>
          <p:grpSpPr bwMode="auto">
            <a:xfrm flipH="1">
              <a:off x="3089" y="1738"/>
              <a:ext cx="359" cy="452"/>
              <a:chOff x="4325" y="1984"/>
              <a:chExt cx="359" cy="452"/>
            </a:xfrm>
          </p:grpSpPr>
          <p:sp>
            <p:nvSpPr>
              <p:cNvPr id="496"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98" name="Group 58"/>
          <p:cNvGrpSpPr>
            <a:grpSpLocks/>
          </p:cNvGrpSpPr>
          <p:nvPr/>
        </p:nvGrpSpPr>
        <p:grpSpPr bwMode="auto">
          <a:xfrm>
            <a:off x="239790" y="4869645"/>
            <a:ext cx="782501" cy="775661"/>
            <a:chOff x="2461" y="1618"/>
            <a:chExt cx="635" cy="629"/>
          </a:xfrm>
        </p:grpSpPr>
        <p:sp>
          <p:nvSpPr>
            <p:cNvPr id="499"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00"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01" name="Group 61"/>
            <p:cNvGrpSpPr>
              <a:grpSpLocks/>
            </p:cNvGrpSpPr>
            <p:nvPr/>
          </p:nvGrpSpPr>
          <p:grpSpPr bwMode="auto">
            <a:xfrm>
              <a:off x="2461" y="1618"/>
              <a:ext cx="275" cy="318"/>
              <a:chOff x="2983" y="1384"/>
              <a:chExt cx="275" cy="318"/>
            </a:xfrm>
          </p:grpSpPr>
          <p:sp>
            <p:nvSpPr>
              <p:cNvPr id="502"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07" name="Group 506"/>
          <p:cNvGrpSpPr/>
          <p:nvPr/>
        </p:nvGrpSpPr>
        <p:grpSpPr>
          <a:xfrm>
            <a:off x="314349" y="5604315"/>
            <a:ext cx="927168" cy="676638"/>
            <a:chOff x="346122" y="5885642"/>
            <a:chExt cx="1049373" cy="765822"/>
          </a:xfrm>
        </p:grpSpPr>
        <p:grpSp>
          <p:nvGrpSpPr>
            <p:cNvPr id="508" name="Group 18"/>
            <p:cNvGrpSpPr>
              <a:grpSpLocks/>
            </p:cNvGrpSpPr>
            <p:nvPr/>
          </p:nvGrpSpPr>
          <p:grpSpPr bwMode="auto">
            <a:xfrm>
              <a:off x="346122" y="5885642"/>
              <a:ext cx="859923" cy="571787"/>
              <a:chOff x="2496" y="1641"/>
              <a:chExt cx="767" cy="510"/>
            </a:xfrm>
          </p:grpSpPr>
          <p:sp>
            <p:nvSpPr>
              <p:cNvPr id="52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2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3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3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09" name="Group 29"/>
            <p:cNvGrpSpPr>
              <a:grpSpLocks/>
            </p:cNvGrpSpPr>
            <p:nvPr/>
          </p:nvGrpSpPr>
          <p:grpSpPr bwMode="auto">
            <a:xfrm>
              <a:off x="582661" y="6151431"/>
              <a:ext cx="812834" cy="500033"/>
              <a:chOff x="2943" y="3239"/>
              <a:chExt cx="725" cy="446"/>
            </a:xfrm>
          </p:grpSpPr>
          <p:sp>
            <p:nvSpPr>
              <p:cNvPr id="51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1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2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32"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33" name="Group 2"/>
          <p:cNvGrpSpPr>
            <a:grpSpLocks/>
          </p:cNvGrpSpPr>
          <p:nvPr/>
        </p:nvGrpSpPr>
        <p:grpSpPr bwMode="auto">
          <a:xfrm>
            <a:off x="1308100" y="4756150"/>
            <a:ext cx="1216025" cy="833438"/>
            <a:chOff x="3182" y="2642"/>
            <a:chExt cx="1186" cy="813"/>
          </a:xfrm>
        </p:grpSpPr>
        <p:grpSp>
          <p:nvGrpSpPr>
            <p:cNvPr id="534" name="Group 3"/>
            <p:cNvGrpSpPr>
              <a:grpSpLocks/>
            </p:cNvGrpSpPr>
            <p:nvPr/>
          </p:nvGrpSpPr>
          <p:grpSpPr bwMode="auto">
            <a:xfrm>
              <a:off x="3182" y="2642"/>
              <a:ext cx="1186" cy="813"/>
              <a:chOff x="1732" y="3507"/>
              <a:chExt cx="1186" cy="813"/>
            </a:xfrm>
          </p:grpSpPr>
          <p:sp>
            <p:nvSpPr>
              <p:cNvPr id="546"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47"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35" name="Group 6"/>
            <p:cNvGrpSpPr>
              <a:grpSpLocks/>
            </p:cNvGrpSpPr>
            <p:nvPr/>
          </p:nvGrpSpPr>
          <p:grpSpPr bwMode="auto">
            <a:xfrm>
              <a:off x="3309" y="2668"/>
              <a:ext cx="876" cy="739"/>
              <a:chOff x="3309" y="2668"/>
              <a:chExt cx="876" cy="739"/>
            </a:xfrm>
          </p:grpSpPr>
          <p:sp>
            <p:nvSpPr>
              <p:cNvPr id="536"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37"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38"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9"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0"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1"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42"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4"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45"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48" name="Group 17"/>
          <p:cNvGrpSpPr>
            <a:grpSpLocks/>
          </p:cNvGrpSpPr>
          <p:nvPr/>
        </p:nvGrpSpPr>
        <p:grpSpPr bwMode="auto">
          <a:xfrm>
            <a:off x="1308100" y="5641975"/>
            <a:ext cx="1201738" cy="822325"/>
            <a:chOff x="1808" y="2634"/>
            <a:chExt cx="1186" cy="813"/>
          </a:xfrm>
        </p:grpSpPr>
        <p:grpSp>
          <p:nvGrpSpPr>
            <p:cNvPr id="549" name="Group 18"/>
            <p:cNvGrpSpPr>
              <a:grpSpLocks/>
            </p:cNvGrpSpPr>
            <p:nvPr/>
          </p:nvGrpSpPr>
          <p:grpSpPr bwMode="auto">
            <a:xfrm>
              <a:off x="1808" y="2634"/>
              <a:ext cx="1186" cy="813"/>
              <a:chOff x="1732" y="3507"/>
              <a:chExt cx="1186" cy="813"/>
            </a:xfrm>
          </p:grpSpPr>
          <p:sp>
            <p:nvSpPr>
              <p:cNvPr id="556"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7"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0" name="Group 21"/>
            <p:cNvGrpSpPr>
              <a:grpSpLocks/>
            </p:cNvGrpSpPr>
            <p:nvPr/>
          </p:nvGrpSpPr>
          <p:grpSpPr bwMode="auto">
            <a:xfrm>
              <a:off x="2083" y="2655"/>
              <a:ext cx="617" cy="784"/>
              <a:chOff x="2900" y="2726"/>
              <a:chExt cx="505" cy="642"/>
            </a:xfrm>
          </p:grpSpPr>
          <p:sp>
            <p:nvSpPr>
              <p:cNvPr id="551"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52"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53"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4"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5"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58" name="Group 27"/>
          <p:cNvGrpSpPr>
            <a:grpSpLocks/>
          </p:cNvGrpSpPr>
          <p:nvPr/>
        </p:nvGrpSpPr>
        <p:grpSpPr bwMode="auto">
          <a:xfrm>
            <a:off x="1298575" y="3876675"/>
            <a:ext cx="1216025" cy="833438"/>
            <a:chOff x="463" y="1743"/>
            <a:chExt cx="1186" cy="813"/>
          </a:xfrm>
        </p:grpSpPr>
        <p:sp>
          <p:nvSpPr>
            <p:cNvPr id="559"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2"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63"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64"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5"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6"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70"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71"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2"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3"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74"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77"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9"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80" name="Group 579"/>
          <p:cNvGrpSpPr/>
          <p:nvPr/>
        </p:nvGrpSpPr>
        <p:grpSpPr>
          <a:xfrm>
            <a:off x="2692479" y="3833629"/>
            <a:ext cx="762000" cy="741506"/>
            <a:chOff x="4343400" y="4495800"/>
            <a:chExt cx="762000" cy="741506"/>
          </a:xfrm>
        </p:grpSpPr>
        <p:sp>
          <p:nvSpPr>
            <p:cNvPr id="581" name="Rounded Rectangle 58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2" name="Straight Connector 58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3" name="Picture 5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4" name="Picture 5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5" name="Group 584"/>
          <p:cNvGrpSpPr/>
          <p:nvPr/>
        </p:nvGrpSpPr>
        <p:grpSpPr>
          <a:xfrm>
            <a:off x="2874197" y="3986029"/>
            <a:ext cx="762000" cy="741506"/>
            <a:chOff x="4343400" y="4495800"/>
            <a:chExt cx="762000" cy="741506"/>
          </a:xfrm>
        </p:grpSpPr>
        <p:sp>
          <p:nvSpPr>
            <p:cNvPr id="586" name="Rounded Rectangle 58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7" name="Straight Connector 58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8" name="Picture 5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9" name="Picture 5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0" name="Group 589"/>
          <p:cNvGrpSpPr/>
          <p:nvPr/>
        </p:nvGrpSpPr>
        <p:grpSpPr>
          <a:xfrm>
            <a:off x="2692479" y="4756194"/>
            <a:ext cx="762000" cy="741506"/>
            <a:chOff x="4343400" y="4495800"/>
            <a:chExt cx="762000" cy="741506"/>
          </a:xfrm>
        </p:grpSpPr>
        <p:sp>
          <p:nvSpPr>
            <p:cNvPr id="591" name="Rounded Rectangle 59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2" name="Straight Connector 59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3" name="Picture 5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4" name="Picture 5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5" name="Group 594"/>
          <p:cNvGrpSpPr/>
          <p:nvPr/>
        </p:nvGrpSpPr>
        <p:grpSpPr>
          <a:xfrm>
            <a:off x="2859287" y="4908594"/>
            <a:ext cx="762000" cy="741506"/>
            <a:chOff x="4343400" y="4495800"/>
            <a:chExt cx="762000" cy="741506"/>
          </a:xfrm>
        </p:grpSpPr>
        <p:sp>
          <p:nvSpPr>
            <p:cNvPr id="596" name="Rounded Rectangle 59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7" name="Straight Connector 59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8" name="Picture 5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9" name="Picture 5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0" name="Group 599"/>
          <p:cNvGrpSpPr/>
          <p:nvPr/>
        </p:nvGrpSpPr>
        <p:grpSpPr>
          <a:xfrm>
            <a:off x="2692479" y="5669691"/>
            <a:ext cx="762000" cy="741506"/>
            <a:chOff x="4343400" y="4495800"/>
            <a:chExt cx="762000" cy="741506"/>
          </a:xfrm>
        </p:grpSpPr>
        <p:sp>
          <p:nvSpPr>
            <p:cNvPr id="601" name="Rounded Rectangle 60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2" name="Straight Connector 60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3" name="Picture 60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4" name="Picture 6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5" name="Group 604"/>
          <p:cNvGrpSpPr/>
          <p:nvPr/>
        </p:nvGrpSpPr>
        <p:grpSpPr>
          <a:xfrm>
            <a:off x="2844879" y="5822091"/>
            <a:ext cx="762000" cy="741506"/>
            <a:chOff x="4343400" y="4495800"/>
            <a:chExt cx="762000" cy="741506"/>
          </a:xfrm>
        </p:grpSpPr>
        <p:sp>
          <p:nvSpPr>
            <p:cNvPr id="606" name="Rounded Rectangle 60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7" name="Straight Connector 60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8" name="Picture 6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9" name="Picture 6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10"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1"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3"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7975600" y="3865563"/>
            <a:ext cx="746125" cy="749300"/>
            <a:chOff x="4932" y="501"/>
            <a:chExt cx="708" cy="712"/>
          </a:xfrm>
        </p:grpSpPr>
        <p:sp>
          <p:nvSpPr>
            <p:cNvPr id="18669"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8670"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1"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2"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3"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4"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5"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6"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7"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78"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35" name="Group 13"/>
          <p:cNvGrpSpPr>
            <a:grpSpLocks/>
          </p:cNvGrpSpPr>
          <p:nvPr/>
        </p:nvGrpSpPr>
        <p:grpSpPr bwMode="auto">
          <a:xfrm>
            <a:off x="8154988" y="4083050"/>
            <a:ext cx="746125" cy="749300"/>
            <a:chOff x="4932" y="501"/>
            <a:chExt cx="708" cy="712"/>
          </a:xfrm>
        </p:grpSpPr>
        <p:sp>
          <p:nvSpPr>
            <p:cNvPr id="18659"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8660"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1"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2"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3"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4"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5"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6"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7"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68"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6" name="Line 24"/>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Rectangle 25"/>
          <p:cNvSpPr>
            <a:spLocks noGrp="1" noChangeArrowheads="1"/>
          </p:cNvSpPr>
          <p:nvPr>
            <p:ph type="title"/>
          </p:nvPr>
        </p:nvSpPr>
        <p:spPr/>
        <p:txBody>
          <a:bodyPr/>
          <a:lstStyle/>
          <a:p>
            <a:r>
              <a:rPr lang="en-US"/>
              <a:t>Matters</a:t>
            </a:r>
          </a:p>
        </p:txBody>
      </p:sp>
      <p:sp>
        <p:nvSpPr>
          <p:cNvPr id="18438" name="Rectangle 101"/>
          <p:cNvSpPr>
            <a:spLocks noGrp="1" noChangeArrowheads="1"/>
          </p:cNvSpPr>
          <p:nvPr>
            <p:ph idx="1"/>
          </p:nvPr>
        </p:nvSpPr>
        <p:spPr>
          <a:xfrm>
            <a:off x="5341938" y="1042988"/>
            <a:ext cx="3495675" cy="2147887"/>
          </a:xfrm>
        </p:spPr>
        <p:txBody>
          <a:bodyPr/>
          <a:lstStyle/>
          <a:p>
            <a:pPr>
              <a:buFont typeface="Arial" charset="0"/>
              <a:buChar char="•"/>
            </a:pPr>
            <a:r>
              <a:rPr lang="en-US"/>
              <a:t>A </a:t>
            </a:r>
            <a:r>
              <a:rPr lang="en-US" b="1"/>
              <a:t>matter</a:t>
            </a:r>
            <a:r>
              <a:rPr lang="en-US"/>
              <a:t> is a set of data pertaining to a single (potential) lawsuit</a:t>
            </a:r>
          </a:p>
        </p:txBody>
      </p:sp>
      <p:grpSp>
        <p:nvGrpSpPr>
          <p:cNvPr id="18439" name="Group 26"/>
          <p:cNvGrpSpPr>
            <a:grpSpLocks/>
          </p:cNvGrpSpPr>
          <p:nvPr/>
        </p:nvGrpSpPr>
        <p:grpSpPr bwMode="auto">
          <a:xfrm>
            <a:off x="3749675" y="1974850"/>
            <a:ext cx="1512888" cy="1114425"/>
            <a:chOff x="2083" y="1606"/>
            <a:chExt cx="1489" cy="1097"/>
          </a:xfrm>
        </p:grpSpPr>
        <p:sp>
          <p:nvSpPr>
            <p:cNvPr id="18626" name="Rectangle 2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627" name="Freeform 2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28" name="Freeform 2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29" name="Freeform 3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30" name="Freeform 3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631" name="Rectangle 3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632" name="Rectangle 3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3" name="AutoShape 3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634" name="Freeform 35"/>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35" name="Freeform 36"/>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36" name="Rectangle 3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7" name="Rectangle 3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38" name="Rectangle 3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639" name="Group 40"/>
            <p:cNvGrpSpPr>
              <a:grpSpLocks/>
            </p:cNvGrpSpPr>
            <p:nvPr/>
          </p:nvGrpSpPr>
          <p:grpSpPr bwMode="auto">
            <a:xfrm>
              <a:off x="2221" y="1871"/>
              <a:ext cx="518" cy="782"/>
              <a:chOff x="2400" y="1656"/>
              <a:chExt cx="752" cy="1136"/>
            </a:xfrm>
          </p:grpSpPr>
          <p:sp>
            <p:nvSpPr>
              <p:cNvPr id="18652"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653"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4"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5"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6"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657"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58"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640" name="Group 48"/>
            <p:cNvGrpSpPr>
              <a:grpSpLocks/>
            </p:cNvGrpSpPr>
            <p:nvPr/>
          </p:nvGrpSpPr>
          <p:grpSpPr bwMode="auto">
            <a:xfrm rot="-6511945">
              <a:off x="2834" y="1842"/>
              <a:ext cx="518" cy="783"/>
              <a:chOff x="2400" y="1656"/>
              <a:chExt cx="752" cy="1136"/>
            </a:xfrm>
          </p:grpSpPr>
          <p:sp>
            <p:nvSpPr>
              <p:cNvPr id="18645"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646"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7"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8"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49"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650"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651"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641" name="Freeform 56"/>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8642" name="Freeform 57"/>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643" name="Rectangle 5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644" name="Rectangle 5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40" name="Group 60"/>
          <p:cNvGrpSpPr>
            <a:grpSpLocks/>
          </p:cNvGrpSpPr>
          <p:nvPr/>
        </p:nvGrpSpPr>
        <p:grpSpPr bwMode="auto">
          <a:xfrm>
            <a:off x="4146550" y="812800"/>
            <a:ext cx="760413" cy="857250"/>
            <a:chOff x="2324" y="435"/>
            <a:chExt cx="933" cy="1052"/>
          </a:xfrm>
        </p:grpSpPr>
        <p:sp>
          <p:nvSpPr>
            <p:cNvPr id="18617" name="AutoShape 6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618" name="Freeform 62"/>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619" name="Freeform 63"/>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620" name="Freeform 64"/>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621" name="Group 65"/>
            <p:cNvGrpSpPr>
              <a:grpSpLocks/>
            </p:cNvGrpSpPr>
            <p:nvPr/>
          </p:nvGrpSpPr>
          <p:grpSpPr bwMode="auto">
            <a:xfrm>
              <a:off x="2889" y="957"/>
              <a:ext cx="348" cy="510"/>
              <a:chOff x="2784" y="3210"/>
              <a:chExt cx="523" cy="772"/>
            </a:xfrm>
          </p:grpSpPr>
          <p:sp>
            <p:nvSpPr>
              <p:cNvPr id="18622" name="AutoShape 6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23" name="AutoShape 6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624" name="AutoShape 6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625" name="Oval 6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8443"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18447" name="Text Box 7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8450"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2"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Text Box 246"/>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289"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290"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1" name="Group 92"/>
          <p:cNvGrpSpPr>
            <a:grpSpLocks/>
          </p:cNvGrpSpPr>
          <p:nvPr/>
        </p:nvGrpSpPr>
        <p:grpSpPr bwMode="auto">
          <a:xfrm>
            <a:off x="6792913" y="3868738"/>
            <a:ext cx="928687" cy="2408237"/>
            <a:chOff x="4279" y="2531"/>
            <a:chExt cx="585" cy="1517"/>
          </a:xfrm>
        </p:grpSpPr>
        <p:grpSp>
          <p:nvGrpSpPr>
            <p:cNvPr id="292" name="Group 93"/>
            <p:cNvGrpSpPr>
              <a:grpSpLocks/>
            </p:cNvGrpSpPr>
            <p:nvPr/>
          </p:nvGrpSpPr>
          <p:grpSpPr bwMode="auto">
            <a:xfrm>
              <a:off x="4279" y="2531"/>
              <a:ext cx="585" cy="521"/>
              <a:chOff x="2322" y="507"/>
              <a:chExt cx="1203" cy="1071"/>
            </a:xfrm>
          </p:grpSpPr>
          <p:sp>
            <p:nvSpPr>
              <p:cNvPr id="323"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24"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25"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26"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9"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0"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1"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3" name="Group 103"/>
            <p:cNvGrpSpPr>
              <a:grpSpLocks/>
            </p:cNvGrpSpPr>
            <p:nvPr/>
          </p:nvGrpSpPr>
          <p:grpSpPr bwMode="auto">
            <a:xfrm>
              <a:off x="4279" y="2863"/>
              <a:ext cx="585" cy="521"/>
              <a:chOff x="2322" y="507"/>
              <a:chExt cx="1203" cy="1071"/>
            </a:xfrm>
          </p:grpSpPr>
          <p:sp>
            <p:nvSpPr>
              <p:cNvPr id="314"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15"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16"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17"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9"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0"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1"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2"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4" name="Group 113"/>
            <p:cNvGrpSpPr>
              <a:grpSpLocks/>
            </p:cNvGrpSpPr>
            <p:nvPr/>
          </p:nvGrpSpPr>
          <p:grpSpPr bwMode="auto">
            <a:xfrm>
              <a:off x="4279" y="3195"/>
              <a:ext cx="585" cy="521"/>
              <a:chOff x="2322" y="507"/>
              <a:chExt cx="1203" cy="1071"/>
            </a:xfrm>
          </p:grpSpPr>
          <p:sp>
            <p:nvSpPr>
              <p:cNvPr id="305" name="Freeform 11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06" name="Oval 11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07" name="Freeform 11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08" name="Line 11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9" name="Freeform 11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0" name="Freeform 11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1" name="Freeform 12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2" name="Freeform 12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3" name="Oval 12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295" name="Group 123"/>
            <p:cNvGrpSpPr>
              <a:grpSpLocks/>
            </p:cNvGrpSpPr>
            <p:nvPr/>
          </p:nvGrpSpPr>
          <p:grpSpPr bwMode="auto">
            <a:xfrm>
              <a:off x="4279" y="3527"/>
              <a:ext cx="585" cy="521"/>
              <a:chOff x="2322" y="507"/>
              <a:chExt cx="1203" cy="1071"/>
            </a:xfrm>
          </p:grpSpPr>
          <p:sp>
            <p:nvSpPr>
              <p:cNvPr id="296" name="Freeform 12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297" name="Oval 12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298" name="Freeform 12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299" name="Line 12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0" name="Freeform 12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1" name="Freeform 12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2" name="Freeform 13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3" name="Freeform 13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4" name="Oval 13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332"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33" name="Group 2"/>
          <p:cNvGrpSpPr>
            <a:grpSpLocks/>
          </p:cNvGrpSpPr>
          <p:nvPr/>
        </p:nvGrpSpPr>
        <p:grpSpPr bwMode="auto">
          <a:xfrm>
            <a:off x="5942013" y="3887788"/>
            <a:ext cx="644525" cy="727075"/>
            <a:chOff x="3445" y="2543"/>
            <a:chExt cx="406" cy="458"/>
          </a:xfrm>
        </p:grpSpPr>
        <p:sp>
          <p:nvSpPr>
            <p:cNvPr id="334"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5"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6"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7"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9"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9"/>
          <p:cNvGrpSpPr>
            <a:grpSpLocks/>
          </p:cNvGrpSpPr>
          <p:nvPr/>
        </p:nvGrpSpPr>
        <p:grpSpPr bwMode="auto">
          <a:xfrm>
            <a:off x="6132513" y="4268788"/>
            <a:ext cx="644525" cy="727075"/>
            <a:chOff x="3541" y="2795"/>
            <a:chExt cx="406" cy="458"/>
          </a:xfrm>
        </p:grpSpPr>
        <p:sp>
          <p:nvSpPr>
            <p:cNvPr id="341"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2"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3"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4"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5"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6"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47"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348"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9"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0" name="Group 39"/>
          <p:cNvGrpSpPr>
            <a:grpSpLocks/>
          </p:cNvGrpSpPr>
          <p:nvPr/>
        </p:nvGrpSpPr>
        <p:grpSpPr bwMode="auto">
          <a:xfrm>
            <a:off x="4759325" y="3887788"/>
            <a:ext cx="620713" cy="788987"/>
            <a:chOff x="2401" y="425"/>
            <a:chExt cx="907" cy="1154"/>
          </a:xfrm>
        </p:grpSpPr>
        <p:sp>
          <p:nvSpPr>
            <p:cNvPr id="351"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52"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3"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4"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5"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56"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7"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358" name="Group 63"/>
          <p:cNvGrpSpPr>
            <a:grpSpLocks/>
          </p:cNvGrpSpPr>
          <p:nvPr/>
        </p:nvGrpSpPr>
        <p:grpSpPr bwMode="auto">
          <a:xfrm>
            <a:off x="4918075" y="4289425"/>
            <a:ext cx="620713" cy="788988"/>
            <a:chOff x="2401" y="425"/>
            <a:chExt cx="907" cy="1154"/>
          </a:xfrm>
        </p:grpSpPr>
        <p:sp>
          <p:nvSpPr>
            <p:cNvPr id="359"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60"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1"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2"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63"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64"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65" name="Group 70"/>
          <p:cNvGrpSpPr>
            <a:grpSpLocks/>
          </p:cNvGrpSpPr>
          <p:nvPr/>
        </p:nvGrpSpPr>
        <p:grpSpPr bwMode="auto">
          <a:xfrm>
            <a:off x="5075238" y="4689475"/>
            <a:ext cx="620712" cy="788988"/>
            <a:chOff x="2401" y="425"/>
            <a:chExt cx="907" cy="1154"/>
          </a:xfrm>
        </p:grpSpPr>
        <p:sp>
          <p:nvSpPr>
            <p:cNvPr id="366" name="Rectangle 7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67" name="Line 7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 name="Line 7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 name="Rectangle 7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0" name="Freeform 7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71" name="Line 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5" name="Group 73"/>
          <p:cNvGrpSpPr>
            <a:grpSpLocks/>
          </p:cNvGrpSpPr>
          <p:nvPr/>
        </p:nvGrpSpPr>
        <p:grpSpPr bwMode="auto">
          <a:xfrm>
            <a:off x="3851275" y="3895725"/>
            <a:ext cx="781050" cy="776288"/>
            <a:chOff x="3360" y="800"/>
            <a:chExt cx="620" cy="616"/>
          </a:xfrm>
        </p:grpSpPr>
        <p:sp>
          <p:nvSpPr>
            <p:cNvPr id="37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7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78" name="Group 76"/>
            <p:cNvGrpSpPr>
              <a:grpSpLocks/>
            </p:cNvGrpSpPr>
            <p:nvPr/>
          </p:nvGrpSpPr>
          <p:grpSpPr bwMode="auto">
            <a:xfrm flipH="1">
              <a:off x="3749" y="1171"/>
              <a:ext cx="212" cy="213"/>
              <a:chOff x="1350" y="686"/>
              <a:chExt cx="1132" cy="1132"/>
            </a:xfrm>
          </p:grpSpPr>
          <p:sp>
            <p:nvSpPr>
              <p:cNvPr id="38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8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2"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383" name="Group 81"/>
          <p:cNvGrpSpPr>
            <a:grpSpLocks/>
          </p:cNvGrpSpPr>
          <p:nvPr/>
        </p:nvGrpSpPr>
        <p:grpSpPr bwMode="auto">
          <a:xfrm>
            <a:off x="3851275" y="4764088"/>
            <a:ext cx="781050" cy="776287"/>
            <a:chOff x="3360" y="800"/>
            <a:chExt cx="620" cy="616"/>
          </a:xfrm>
        </p:grpSpPr>
        <p:sp>
          <p:nvSpPr>
            <p:cNvPr id="384"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85"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86" name="Group 84"/>
            <p:cNvGrpSpPr>
              <a:grpSpLocks/>
            </p:cNvGrpSpPr>
            <p:nvPr/>
          </p:nvGrpSpPr>
          <p:grpSpPr bwMode="auto">
            <a:xfrm flipH="1">
              <a:off x="3749" y="1171"/>
              <a:ext cx="212" cy="213"/>
              <a:chOff x="1350" y="686"/>
              <a:chExt cx="1132" cy="1132"/>
            </a:xfrm>
          </p:grpSpPr>
          <p:sp>
            <p:nvSpPr>
              <p:cNvPr id="388"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89"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7"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0" name="Group 88"/>
          <p:cNvGrpSpPr>
            <a:grpSpLocks/>
          </p:cNvGrpSpPr>
          <p:nvPr/>
        </p:nvGrpSpPr>
        <p:grpSpPr bwMode="auto">
          <a:xfrm>
            <a:off x="3851275" y="5634038"/>
            <a:ext cx="781050" cy="776287"/>
            <a:chOff x="3360" y="800"/>
            <a:chExt cx="620" cy="616"/>
          </a:xfrm>
        </p:grpSpPr>
        <p:sp>
          <p:nvSpPr>
            <p:cNvPr id="391"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92"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93" name="Group 91"/>
            <p:cNvGrpSpPr>
              <a:grpSpLocks/>
            </p:cNvGrpSpPr>
            <p:nvPr/>
          </p:nvGrpSpPr>
          <p:grpSpPr bwMode="auto">
            <a:xfrm flipH="1">
              <a:off x="3749" y="1171"/>
              <a:ext cx="212" cy="213"/>
              <a:chOff x="1350" y="686"/>
              <a:chExt cx="1132" cy="1132"/>
            </a:xfrm>
          </p:grpSpPr>
          <p:sp>
            <p:nvSpPr>
              <p:cNvPr id="395"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96"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4"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7"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8"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9"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00"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01" name="Group 48"/>
          <p:cNvGrpSpPr>
            <a:grpSpLocks/>
          </p:cNvGrpSpPr>
          <p:nvPr/>
        </p:nvGrpSpPr>
        <p:grpSpPr bwMode="auto">
          <a:xfrm>
            <a:off x="346123" y="3807029"/>
            <a:ext cx="651326" cy="651327"/>
            <a:chOff x="1350" y="686"/>
            <a:chExt cx="1132" cy="1132"/>
          </a:xfrm>
        </p:grpSpPr>
        <p:sp>
          <p:nvSpPr>
            <p:cNvPr id="40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03"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4" name="Group 53"/>
          <p:cNvGrpSpPr>
            <a:grpSpLocks/>
          </p:cNvGrpSpPr>
          <p:nvPr/>
        </p:nvGrpSpPr>
        <p:grpSpPr bwMode="auto">
          <a:xfrm>
            <a:off x="333569" y="4346247"/>
            <a:ext cx="805498" cy="730318"/>
            <a:chOff x="2780" y="1585"/>
            <a:chExt cx="668" cy="605"/>
          </a:xfrm>
        </p:grpSpPr>
        <p:sp>
          <p:nvSpPr>
            <p:cNvPr id="405"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06" name="Group 55"/>
            <p:cNvGrpSpPr>
              <a:grpSpLocks/>
            </p:cNvGrpSpPr>
            <p:nvPr/>
          </p:nvGrpSpPr>
          <p:grpSpPr bwMode="auto">
            <a:xfrm flipH="1">
              <a:off x="3089" y="1738"/>
              <a:ext cx="359" cy="452"/>
              <a:chOff x="4325" y="1984"/>
              <a:chExt cx="359" cy="452"/>
            </a:xfrm>
          </p:grpSpPr>
          <p:sp>
            <p:nvSpPr>
              <p:cNvPr id="407"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09" name="Group 58"/>
          <p:cNvGrpSpPr>
            <a:grpSpLocks/>
          </p:cNvGrpSpPr>
          <p:nvPr/>
        </p:nvGrpSpPr>
        <p:grpSpPr bwMode="auto">
          <a:xfrm>
            <a:off x="239790" y="4869645"/>
            <a:ext cx="782501" cy="775661"/>
            <a:chOff x="2461" y="1618"/>
            <a:chExt cx="635" cy="629"/>
          </a:xfrm>
        </p:grpSpPr>
        <p:sp>
          <p:nvSpPr>
            <p:cNvPr id="410"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11"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12" name="Group 61"/>
            <p:cNvGrpSpPr>
              <a:grpSpLocks/>
            </p:cNvGrpSpPr>
            <p:nvPr/>
          </p:nvGrpSpPr>
          <p:grpSpPr bwMode="auto">
            <a:xfrm>
              <a:off x="2461" y="1618"/>
              <a:ext cx="275" cy="318"/>
              <a:chOff x="2983" y="1384"/>
              <a:chExt cx="275" cy="318"/>
            </a:xfrm>
          </p:grpSpPr>
          <p:sp>
            <p:nvSpPr>
              <p:cNvPr id="413"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18" name="Group 417"/>
          <p:cNvGrpSpPr/>
          <p:nvPr/>
        </p:nvGrpSpPr>
        <p:grpSpPr>
          <a:xfrm>
            <a:off x="314349" y="5604315"/>
            <a:ext cx="927168" cy="676638"/>
            <a:chOff x="346122" y="5885642"/>
            <a:chExt cx="1049373" cy="765822"/>
          </a:xfrm>
        </p:grpSpPr>
        <p:grpSp>
          <p:nvGrpSpPr>
            <p:cNvPr id="419" name="Group 18"/>
            <p:cNvGrpSpPr>
              <a:grpSpLocks/>
            </p:cNvGrpSpPr>
            <p:nvPr/>
          </p:nvGrpSpPr>
          <p:grpSpPr bwMode="auto">
            <a:xfrm>
              <a:off x="346122" y="5885642"/>
              <a:ext cx="859923" cy="571787"/>
              <a:chOff x="2496" y="1641"/>
              <a:chExt cx="767" cy="510"/>
            </a:xfrm>
          </p:grpSpPr>
          <p:sp>
            <p:nvSpPr>
              <p:cNvPr id="439"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40"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41"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2"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20" name="Group 29"/>
            <p:cNvGrpSpPr>
              <a:grpSpLocks/>
            </p:cNvGrpSpPr>
            <p:nvPr/>
          </p:nvGrpSpPr>
          <p:grpSpPr bwMode="auto">
            <a:xfrm>
              <a:off x="582661" y="6151431"/>
              <a:ext cx="812834" cy="500033"/>
              <a:chOff x="2943" y="3239"/>
              <a:chExt cx="725" cy="446"/>
            </a:xfrm>
          </p:grpSpPr>
          <p:sp>
            <p:nvSpPr>
              <p:cNvPr id="421"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4"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5"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6"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30"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31"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34"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37"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43"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44" name="Group 2"/>
          <p:cNvGrpSpPr>
            <a:grpSpLocks/>
          </p:cNvGrpSpPr>
          <p:nvPr/>
        </p:nvGrpSpPr>
        <p:grpSpPr bwMode="auto">
          <a:xfrm>
            <a:off x="1308100" y="4756150"/>
            <a:ext cx="1216025" cy="833438"/>
            <a:chOff x="3182" y="2642"/>
            <a:chExt cx="1186" cy="813"/>
          </a:xfrm>
        </p:grpSpPr>
        <p:grpSp>
          <p:nvGrpSpPr>
            <p:cNvPr id="445" name="Group 3"/>
            <p:cNvGrpSpPr>
              <a:grpSpLocks/>
            </p:cNvGrpSpPr>
            <p:nvPr/>
          </p:nvGrpSpPr>
          <p:grpSpPr bwMode="auto">
            <a:xfrm>
              <a:off x="3182" y="2642"/>
              <a:ext cx="1186" cy="813"/>
              <a:chOff x="1732" y="3507"/>
              <a:chExt cx="1186" cy="813"/>
            </a:xfrm>
          </p:grpSpPr>
          <p:sp>
            <p:nvSpPr>
              <p:cNvPr id="457"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58"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46" name="Group 6"/>
            <p:cNvGrpSpPr>
              <a:grpSpLocks/>
            </p:cNvGrpSpPr>
            <p:nvPr/>
          </p:nvGrpSpPr>
          <p:grpSpPr bwMode="auto">
            <a:xfrm>
              <a:off x="3309" y="2668"/>
              <a:ext cx="876" cy="739"/>
              <a:chOff x="3309" y="2668"/>
              <a:chExt cx="876" cy="739"/>
            </a:xfrm>
          </p:grpSpPr>
          <p:sp>
            <p:nvSpPr>
              <p:cNvPr id="447"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48"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49"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50"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2"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53"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4"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5"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56"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59" name="Group 17"/>
          <p:cNvGrpSpPr>
            <a:grpSpLocks/>
          </p:cNvGrpSpPr>
          <p:nvPr/>
        </p:nvGrpSpPr>
        <p:grpSpPr bwMode="auto">
          <a:xfrm>
            <a:off x="1308100" y="5641975"/>
            <a:ext cx="1201738" cy="822325"/>
            <a:chOff x="1808" y="2634"/>
            <a:chExt cx="1186" cy="813"/>
          </a:xfrm>
        </p:grpSpPr>
        <p:grpSp>
          <p:nvGrpSpPr>
            <p:cNvPr id="460" name="Group 18"/>
            <p:cNvGrpSpPr>
              <a:grpSpLocks/>
            </p:cNvGrpSpPr>
            <p:nvPr/>
          </p:nvGrpSpPr>
          <p:grpSpPr bwMode="auto">
            <a:xfrm>
              <a:off x="1808" y="2634"/>
              <a:ext cx="1186" cy="813"/>
              <a:chOff x="1732" y="3507"/>
              <a:chExt cx="1186" cy="813"/>
            </a:xfrm>
          </p:grpSpPr>
          <p:sp>
            <p:nvSpPr>
              <p:cNvPr id="467"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68"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61" name="Group 21"/>
            <p:cNvGrpSpPr>
              <a:grpSpLocks/>
            </p:cNvGrpSpPr>
            <p:nvPr/>
          </p:nvGrpSpPr>
          <p:grpSpPr bwMode="auto">
            <a:xfrm>
              <a:off x="2083" y="2655"/>
              <a:ext cx="617" cy="784"/>
              <a:chOff x="2900" y="2726"/>
              <a:chExt cx="505" cy="642"/>
            </a:xfrm>
          </p:grpSpPr>
          <p:sp>
            <p:nvSpPr>
              <p:cNvPr id="462"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63"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64"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65"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66"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69" name="Group 27"/>
          <p:cNvGrpSpPr>
            <a:grpSpLocks/>
          </p:cNvGrpSpPr>
          <p:nvPr/>
        </p:nvGrpSpPr>
        <p:grpSpPr bwMode="auto">
          <a:xfrm>
            <a:off x="1298575" y="3876675"/>
            <a:ext cx="1216025" cy="833438"/>
            <a:chOff x="463" y="1743"/>
            <a:chExt cx="1186" cy="813"/>
          </a:xfrm>
        </p:grpSpPr>
        <p:sp>
          <p:nvSpPr>
            <p:cNvPr id="470"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73"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74"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75"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76"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77"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81"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82"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3"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4"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85"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88"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9"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0"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491" name="Group 490"/>
          <p:cNvGrpSpPr/>
          <p:nvPr/>
        </p:nvGrpSpPr>
        <p:grpSpPr>
          <a:xfrm>
            <a:off x="2692479" y="3833629"/>
            <a:ext cx="762000" cy="741506"/>
            <a:chOff x="4343400" y="4495800"/>
            <a:chExt cx="762000" cy="741506"/>
          </a:xfrm>
        </p:grpSpPr>
        <p:sp>
          <p:nvSpPr>
            <p:cNvPr id="492" name="Rounded Rectangle 49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93" name="Straight Connector 49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94" name="Picture 4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495" name="Picture 4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496" name="Group 495"/>
          <p:cNvGrpSpPr/>
          <p:nvPr/>
        </p:nvGrpSpPr>
        <p:grpSpPr>
          <a:xfrm>
            <a:off x="2874197" y="3986029"/>
            <a:ext cx="762000" cy="741506"/>
            <a:chOff x="4343400" y="4495800"/>
            <a:chExt cx="762000" cy="741506"/>
          </a:xfrm>
        </p:grpSpPr>
        <p:sp>
          <p:nvSpPr>
            <p:cNvPr id="497" name="Rounded Rectangle 49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498" name="Straight Connector 49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499" name="Picture 4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0" name="Picture 4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1" name="Group 500"/>
          <p:cNvGrpSpPr/>
          <p:nvPr/>
        </p:nvGrpSpPr>
        <p:grpSpPr>
          <a:xfrm>
            <a:off x="2692479" y="4756194"/>
            <a:ext cx="762000" cy="741506"/>
            <a:chOff x="4343400" y="4495800"/>
            <a:chExt cx="762000" cy="741506"/>
          </a:xfrm>
        </p:grpSpPr>
        <p:sp>
          <p:nvSpPr>
            <p:cNvPr id="502" name="Rounded Rectangle 50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3" name="Straight Connector 50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4" name="Picture 50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05" name="Picture 5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06" name="Group 505"/>
          <p:cNvGrpSpPr/>
          <p:nvPr/>
        </p:nvGrpSpPr>
        <p:grpSpPr>
          <a:xfrm>
            <a:off x="2859287" y="4908594"/>
            <a:ext cx="762000" cy="741506"/>
            <a:chOff x="4343400" y="4495800"/>
            <a:chExt cx="762000" cy="741506"/>
          </a:xfrm>
        </p:grpSpPr>
        <p:sp>
          <p:nvSpPr>
            <p:cNvPr id="507" name="Rounded Rectangle 50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08" name="Straight Connector 50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09" name="Picture 5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0" name="Picture 5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1" name="Group 510"/>
          <p:cNvGrpSpPr/>
          <p:nvPr/>
        </p:nvGrpSpPr>
        <p:grpSpPr>
          <a:xfrm>
            <a:off x="2692479" y="5669691"/>
            <a:ext cx="762000" cy="741506"/>
            <a:chOff x="4343400" y="4495800"/>
            <a:chExt cx="762000" cy="741506"/>
          </a:xfrm>
        </p:grpSpPr>
        <p:sp>
          <p:nvSpPr>
            <p:cNvPr id="512" name="Rounded Rectangle 51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3" name="Straight Connector 51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4" name="Picture 5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15" name="Picture 5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16" name="Group 515"/>
          <p:cNvGrpSpPr/>
          <p:nvPr/>
        </p:nvGrpSpPr>
        <p:grpSpPr>
          <a:xfrm>
            <a:off x="2844879" y="5822091"/>
            <a:ext cx="762000" cy="741506"/>
            <a:chOff x="4343400" y="4495800"/>
            <a:chExt cx="762000" cy="741506"/>
          </a:xfrm>
        </p:grpSpPr>
        <p:sp>
          <p:nvSpPr>
            <p:cNvPr id="517" name="Rounded Rectangle 51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18" name="Straight Connector 51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19" name="Picture 5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20" name="Picture 5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21"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3"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5"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0" name="Line 4"/>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Rectangle 5"/>
          <p:cNvSpPr>
            <a:spLocks noGrp="1" noChangeArrowheads="1"/>
          </p:cNvSpPr>
          <p:nvPr>
            <p:ph type="title"/>
          </p:nvPr>
        </p:nvSpPr>
        <p:spPr/>
        <p:txBody>
          <a:bodyPr/>
          <a:lstStyle/>
          <a:p>
            <a:r>
              <a:rPr lang="en-US"/>
              <a:t>Reserve lines</a:t>
            </a:r>
          </a:p>
        </p:txBody>
      </p:sp>
      <p:sp>
        <p:nvSpPr>
          <p:cNvPr id="19462" name="Rectangle 82"/>
          <p:cNvSpPr>
            <a:spLocks noGrp="1" noChangeArrowheads="1"/>
          </p:cNvSpPr>
          <p:nvPr>
            <p:ph idx="1"/>
          </p:nvPr>
        </p:nvSpPr>
        <p:spPr>
          <a:xfrm>
            <a:off x="5341938" y="1042988"/>
            <a:ext cx="3495675" cy="2147887"/>
          </a:xfrm>
        </p:spPr>
        <p:txBody>
          <a:bodyPr/>
          <a:lstStyle/>
          <a:p>
            <a:pPr>
              <a:buFont typeface="Arial" charset="0"/>
              <a:buChar char="•"/>
            </a:pPr>
            <a:r>
              <a:rPr lang="en-US"/>
              <a:t>A </a:t>
            </a:r>
            <a:r>
              <a:rPr lang="en-US" b="1"/>
              <a:t>reserve line</a:t>
            </a:r>
            <a:r>
              <a:rPr lang="en-US"/>
              <a:t> is an amount of money set aside for expected payments related to a given exposure</a:t>
            </a:r>
          </a:p>
        </p:txBody>
      </p:sp>
      <p:grpSp>
        <p:nvGrpSpPr>
          <p:cNvPr id="19463" name="Group 6"/>
          <p:cNvGrpSpPr>
            <a:grpSpLocks/>
          </p:cNvGrpSpPr>
          <p:nvPr/>
        </p:nvGrpSpPr>
        <p:grpSpPr bwMode="auto">
          <a:xfrm>
            <a:off x="3749675" y="1974850"/>
            <a:ext cx="1512888" cy="1114425"/>
            <a:chOff x="2083" y="1606"/>
            <a:chExt cx="1489" cy="1097"/>
          </a:xfrm>
        </p:grpSpPr>
        <p:sp>
          <p:nvSpPr>
            <p:cNvPr id="19685"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686"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7"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8"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89"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690"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691"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2"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693" name="Freeform 15"/>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694" name="Freeform 16"/>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695"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6"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697"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698" name="Group 20"/>
            <p:cNvGrpSpPr>
              <a:grpSpLocks/>
            </p:cNvGrpSpPr>
            <p:nvPr/>
          </p:nvGrpSpPr>
          <p:grpSpPr bwMode="auto">
            <a:xfrm>
              <a:off x="2221" y="1871"/>
              <a:ext cx="518" cy="782"/>
              <a:chOff x="2400" y="1656"/>
              <a:chExt cx="752" cy="1136"/>
            </a:xfrm>
          </p:grpSpPr>
          <p:sp>
            <p:nvSpPr>
              <p:cNvPr id="19711"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712"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3"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4"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15"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716"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17"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699" name="Group 28"/>
            <p:cNvGrpSpPr>
              <a:grpSpLocks/>
            </p:cNvGrpSpPr>
            <p:nvPr/>
          </p:nvGrpSpPr>
          <p:grpSpPr bwMode="auto">
            <a:xfrm rot="-6511945">
              <a:off x="2834" y="1842"/>
              <a:ext cx="518" cy="783"/>
              <a:chOff x="2400" y="1656"/>
              <a:chExt cx="752" cy="1136"/>
            </a:xfrm>
          </p:grpSpPr>
          <p:sp>
            <p:nvSpPr>
              <p:cNvPr id="19704"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705"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6"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7"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8"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709"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710"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700" name="Freeform 36"/>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9701" name="Freeform 37"/>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702"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703"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64" name="Group 40"/>
          <p:cNvGrpSpPr>
            <a:grpSpLocks/>
          </p:cNvGrpSpPr>
          <p:nvPr/>
        </p:nvGrpSpPr>
        <p:grpSpPr bwMode="auto">
          <a:xfrm>
            <a:off x="4146550" y="812800"/>
            <a:ext cx="760413" cy="857250"/>
            <a:chOff x="2324" y="435"/>
            <a:chExt cx="933" cy="1052"/>
          </a:xfrm>
        </p:grpSpPr>
        <p:sp>
          <p:nvSpPr>
            <p:cNvPr id="19676" name="AutoShape 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77" name="Freeform 42"/>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78" name="Freeform 43"/>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79" name="Freeform 44"/>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80" name="Group 45"/>
            <p:cNvGrpSpPr>
              <a:grpSpLocks/>
            </p:cNvGrpSpPr>
            <p:nvPr/>
          </p:nvGrpSpPr>
          <p:grpSpPr bwMode="auto">
            <a:xfrm>
              <a:off x="2889" y="957"/>
              <a:ext cx="348" cy="510"/>
              <a:chOff x="2784" y="3210"/>
              <a:chExt cx="523" cy="772"/>
            </a:xfrm>
          </p:grpSpPr>
          <p:sp>
            <p:nvSpPr>
              <p:cNvPr id="19681" name="AutoShape 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82" name="AutoShape 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83" name="AutoShape 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84" name="Oval 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1" name="Text Box 58"/>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9482" name="Text Box 81"/>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19487" name="Line 117"/>
          <p:cNvSpPr>
            <a:spLocks noChangeShapeType="1"/>
          </p:cNvSpPr>
          <p:nvPr/>
        </p:nvSpPr>
        <p:spPr bwMode="auto">
          <a:xfrm>
            <a:off x="8283575" y="1063625"/>
            <a:ext cx="7556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118"/>
          <p:cNvSpPr>
            <a:spLocks noChangeShapeType="1"/>
          </p:cNvSpPr>
          <p:nvPr/>
        </p:nvSpPr>
        <p:spPr bwMode="auto">
          <a:xfrm flipH="1">
            <a:off x="5235575" y="6003925"/>
            <a:ext cx="38036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119"/>
          <p:cNvSpPr>
            <a:spLocks noChangeShapeType="1"/>
          </p:cNvSpPr>
          <p:nvPr/>
        </p:nvSpPr>
        <p:spPr bwMode="auto">
          <a:xfrm flipV="1">
            <a:off x="9039225" y="1046163"/>
            <a:ext cx="0" cy="49720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2" name="Group 225"/>
          <p:cNvGrpSpPr>
            <a:grpSpLocks/>
          </p:cNvGrpSpPr>
          <p:nvPr/>
        </p:nvGrpSpPr>
        <p:grpSpPr bwMode="auto">
          <a:xfrm>
            <a:off x="4945198" y="5651500"/>
            <a:ext cx="581025" cy="561975"/>
            <a:chOff x="4200" y="2899"/>
            <a:chExt cx="915" cy="885"/>
          </a:xfrm>
        </p:grpSpPr>
        <p:sp>
          <p:nvSpPr>
            <p:cNvPr id="19522"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9523"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4"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5"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26"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7"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8"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29"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0"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1"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2"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33"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4"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5"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6"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7"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8"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3"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reserve line</a:t>
            </a:r>
          </a:p>
        </p:txBody>
      </p:sp>
      <p:grpSp>
        <p:nvGrpSpPr>
          <p:cNvPr id="19504" name="Group 244"/>
          <p:cNvGrpSpPr>
            <a:grpSpLocks/>
          </p:cNvGrpSpPr>
          <p:nvPr/>
        </p:nvGrpSpPr>
        <p:grpSpPr bwMode="auto">
          <a:xfrm>
            <a:off x="5165861" y="5861050"/>
            <a:ext cx="581025" cy="561975"/>
            <a:chOff x="4200" y="2899"/>
            <a:chExt cx="915" cy="885"/>
          </a:xfrm>
        </p:grpSpPr>
        <p:sp>
          <p:nvSpPr>
            <p:cNvPr id="19505"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9506"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7"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8"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09"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0"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1"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2"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3"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4"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5"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516"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7"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9"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1"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4" name="Group 2"/>
          <p:cNvGrpSpPr>
            <a:grpSpLocks/>
          </p:cNvGrpSpPr>
          <p:nvPr/>
        </p:nvGrpSpPr>
        <p:grpSpPr bwMode="auto">
          <a:xfrm>
            <a:off x="7975600" y="3865563"/>
            <a:ext cx="746125" cy="749300"/>
            <a:chOff x="4932" y="501"/>
            <a:chExt cx="708" cy="712"/>
          </a:xfrm>
        </p:grpSpPr>
        <p:sp>
          <p:nvSpPr>
            <p:cNvPr id="305"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06"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5" name="Group 13"/>
          <p:cNvGrpSpPr>
            <a:grpSpLocks/>
          </p:cNvGrpSpPr>
          <p:nvPr/>
        </p:nvGrpSpPr>
        <p:grpSpPr bwMode="auto">
          <a:xfrm>
            <a:off x="8154988" y="4083050"/>
            <a:ext cx="746125" cy="749300"/>
            <a:chOff x="4932" y="501"/>
            <a:chExt cx="708" cy="712"/>
          </a:xfrm>
        </p:grpSpPr>
        <p:sp>
          <p:nvSpPr>
            <p:cNvPr id="316"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17"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6"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327"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330"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1" name="Group 92"/>
          <p:cNvGrpSpPr>
            <a:grpSpLocks/>
          </p:cNvGrpSpPr>
          <p:nvPr/>
        </p:nvGrpSpPr>
        <p:grpSpPr bwMode="auto">
          <a:xfrm>
            <a:off x="6844921" y="3868740"/>
            <a:ext cx="928687" cy="1354138"/>
            <a:chOff x="4279" y="2531"/>
            <a:chExt cx="585" cy="853"/>
          </a:xfrm>
        </p:grpSpPr>
        <p:grpSp>
          <p:nvGrpSpPr>
            <p:cNvPr id="332" name="Group 93"/>
            <p:cNvGrpSpPr>
              <a:grpSpLocks/>
            </p:cNvGrpSpPr>
            <p:nvPr/>
          </p:nvGrpSpPr>
          <p:grpSpPr bwMode="auto">
            <a:xfrm>
              <a:off x="4279" y="2531"/>
              <a:ext cx="585" cy="521"/>
              <a:chOff x="2322" y="507"/>
              <a:chExt cx="1203" cy="1071"/>
            </a:xfrm>
          </p:grpSpPr>
          <p:sp>
            <p:nvSpPr>
              <p:cNvPr id="363"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64"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65"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66"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7"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9"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0"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1"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33" name="Group 103"/>
            <p:cNvGrpSpPr>
              <a:grpSpLocks/>
            </p:cNvGrpSpPr>
            <p:nvPr/>
          </p:nvGrpSpPr>
          <p:grpSpPr bwMode="auto">
            <a:xfrm>
              <a:off x="4279" y="2863"/>
              <a:ext cx="585" cy="521"/>
              <a:chOff x="2322" y="507"/>
              <a:chExt cx="1203" cy="1071"/>
            </a:xfrm>
          </p:grpSpPr>
          <p:sp>
            <p:nvSpPr>
              <p:cNvPr id="354"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55"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56"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57"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9"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0"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1"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2"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372"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73" name="Group 2"/>
          <p:cNvGrpSpPr>
            <a:grpSpLocks/>
          </p:cNvGrpSpPr>
          <p:nvPr/>
        </p:nvGrpSpPr>
        <p:grpSpPr bwMode="auto">
          <a:xfrm>
            <a:off x="5942013" y="3887788"/>
            <a:ext cx="644525" cy="727075"/>
            <a:chOff x="3445" y="2543"/>
            <a:chExt cx="406" cy="458"/>
          </a:xfrm>
        </p:grpSpPr>
        <p:sp>
          <p:nvSpPr>
            <p:cNvPr id="374"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75"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80" name="Group 9"/>
          <p:cNvGrpSpPr>
            <a:grpSpLocks/>
          </p:cNvGrpSpPr>
          <p:nvPr/>
        </p:nvGrpSpPr>
        <p:grpSpPr bwMode="auto">
          <a:xfrm>
            <a:off x="6132513" y="4268788"/>
            <a:ext cx="644525" cy="727075"/>
            <a:chOff x="3541" y="2795"/>
            <a:chExt cx="406" cy="458"/>
          </a:xfrm>
        </p:grpSpPr>
        <p:sp>
          <p:nvSpPr>
            <p:cNvPr id="381"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82"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4"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6"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87"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388"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90" name="Group 39"/>
          <p:cNvGrpSpPr>
            <a:grpSpLocks/>
          </p:cNvGrpSpPr>
          <p:nvPr/>
        </p:nvGrpSpPr>
        <p:grpSpPr bwMode="auto">
          <a:xfrm>
            <a:off x="4759325" y="3887788"/>
            <a:ext cx="620713" cy="788987"/>
            <a:chOff x="2401" y="425"/>
            <a:chExt cx="907" cy="1154"/>
          </a:xfrm>
        </p:grpSpPr>
        <p:sp>
          <p:nvSpPr>
            <p:cNvPr id="391"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92"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3"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4"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95"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96"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7"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398" name="Group 63"/>
          <p:cNvGrpSpPr>
            <a:grpSpLocks/>
          </p:cNvGrpSpPr>
          <p:nvPr/>
        </p:nvGrpSpPr>
        <p:grpSpPr bwMode="auto">
          <a:xfrm>
            <a:off x="4918075" y="4289425"/>
            <a:ext cx="620713" cy="788988"/>
            <a:chOff x="2401" y="425"/>
            <a:chExt cx="907" cy="1154"/>
          </a:xfrm>
        </p:grpSpPr>
        <p:sp>
          <p:nvSpPr>
            <p:cNvPr id="399"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00"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1"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03"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04"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5" name="Group 73"/>
          <p:cNvGrpSpPr>
            <a:grpSpLocks/>
          </p:cNvGrpSpPr>
          <p:nvPr/>
        </p:nvGrpSpPr>
        <p:grpSpPr bwMode="auto">
          <a:xfrm>
            <a:off x="3851275" y="3895725"/>
            <a:ext cx="781050" cy="776288"/>
            <a:chOff x="3360" y="800"/>
            <a:chExt cx="620" cy="616"/>
          </a:xfrm>
        </p:grpSpPr>
        <p:sp>
          <p:nvSpPr>
            <p:cNvPr id="416"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7"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8" name="Group 76"/>
            <p:cNvGrpSpPr>
              <a:grpSpLocks/>
            </p:cNvGrpSpPr>
            <p:nvPr/>
          </p:nvGrpSpPr>
          <p:grpSpPr bwMode="auto">
            <a:xfrm flipH="1">
              <a:off x="3749" y="1171"/>
              <a:ext cx="212" cy="213"/>
              <a:chOff x="1350" y="686"/>
              <a:chExt cx="1132" cy="1132"/>
            </a:xfrm>
          </p:grpSpPr>
          <p:sp>
            <p:nvSpPr>
              <p:cNvPr id="420"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1"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9" name="Picture 7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2"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423" name="Group 81"/>
          <p:cNvGrpSpPr>
            <a:grpSpLocks/>
          </p:cNvGrpSpPr>
          <p:nvPr/>
        </p:nvGrpSpPr>
        <p:grpSpPr bwMode="auto">
          <a:xfrm>
            <a:off x="3851275" y="4764088"/>
            <a:ext cx="781050" cy="776287"/>
            <a:chOff x="3360" y="800"/>
            <a:chExt cx="620" cy="616"/>
          </a:xfrm>
        </p:grpSpPr>
        <p:sp>
          <p:nvSpPr>
            <p:cNvPr id="424"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25"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6" name="Group 84"/>
            <p:cNvGrpSpPr>
              <a:grpSpLocks/>
            </p:cNvGrpSpPr>
            <p:nvPr/>
          </p:nvGrpSpPr>
          <p:grpSpPr bwMode="auto">
            <a:xfrm flipH="1">
              <a:off x="3749" y="1171"/>
              <a:ext cx="212" cy="213"/>
              <a:chOff x="1350" y="686"/>
              <a:chExt cx="1132" cy="1132"/>
            </a:xfrm>
          </p:grpSpPr>
          <p:sp>
            <p:nvSpPr>
              <p:cNvPr id="428"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9" name="Picture 8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7" name="Picture 8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 name="Group 88"/>
          <p:cNvGrpSpPr>
            <a:grpSpLocks/>
          </p:cNvGrpSpPr>
          <p:nvPr/>
        </p:nvGrpSpPr>
        <p:grpSpPr bwMode="auto">
          <a:xfrm>
            <a:off x="3851275" y="5634038"/>
            <a:ext cx="781050" cy="776287"/>
            <a:chOff x="3360" y="800"/>
            <a:chExt cx="620" cy="616"/>
          </a:xfrm>
        </p:grpSpPr>
        <p:sp>
          <p:nvSpPr>
            <p:cNvPr id="431"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2"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3" name="Group 91"/>
            <p:cNvGrpSpPr>
              <a:grpSpLocks/>
            </p:cNvGrpSpPr>
            <p:nvPr/>
          </p:nvGrpSpPr>
          <p:grpSpPr bwMode="auto">
            <a:xfrm flipH="1">
              <a:off x="3749" y="1171"/>
              <a:ext cx="212" cy="213"/>
              <a:chOff x="1350" y="686"/>
              <a:chExt cx="1132" cy="1132"/>
            </a:xfrm>
          </p:grpSpPr>
          <p:sp>
            <p:nvSpPr>
              <p:cNvPr id="435"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36" name="Picture 9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4" name="Picture 9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7"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8"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9"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40"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41" name="Group 48"/>
          <p:cNvGrpSpPr>
            <a:grpSpLocks/>
          </p:cNvGrpSpPr>
          <p:nvPr/>
        </p:nvGrpSpPr>
        <p:grpSpPr bwMode="auto">
          <a:xfrm>
            <a:off x="346123" y="3807029"/>
            <a:ext cx="651326" cy="651327"/>
            <a:chOff x="1350" y="686"/>
            <a:chExt cx="1132" cy="1132"/>
          </a:xfrm>
        </p:grpSpPr>
        <p:sp>
          <p:nvSpPr>
            <p:cNvPr id="44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3"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 name="Group 53"/>
          <p:cNvGrpSpPr>
            <a:grpSpLocks/>
          </p:cNvGrpSpPr>
          <p:nvPr/>
        </p:nvGrpSpPr>
        <p:grpSpPr bwMode="auto">
          <a:xfrm>
            <a:off x="333569" y="4346247"/>
            <a:ext cx="805498" cy="730318"/>
            <a:chOff x="2780" y="1585"/>
            <a:chExt cx="668" cy="605"/>
          </a:xfrm>
        </p:grpSpPr>
        <p:sp>
          <p:nvSpPr>
            <p:cNvPr id="445"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46" name="Group 55"/>
            <p:cNvGrpSpPr>
              <a:grpSpLocks/>
            </p:cNvGrpSpPr>
            <p:nvPr/>
          </p:nvGrpSpPr>
          <p:grpSpPr bwMode="auto">
            <a:xfrm flipH="1">
              <a:off x="3089" y="1738"/>
              <a:ext cx="359" cy="452"/>
              <a:chOff x="4325" y="1984"/>
              <a:chExt cx="359" cy="452"/>
            </a:xfrm>
          </p:grpSpPr>
          <p:sp>
            <p:nvSpPr>
              <p:cNvPr id="447"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49" name="Group 58"/>
          <p:cNvGrpSpPr>
            <a:grpSpLocks/>
          </p:cNvGrpSpPr>
          <p:nvPr/>
        </p:nvGrpSpPr>
        <p:grpSpPr bwMode="auto">
          <a:xfrm>
            <a:off x="239790" y="4869645"/>
            <a:ext cx="782501" cy="775661"/>
            <a:chOff x="2461" y="1618"/>
            <a:chExt cx="635" cy="629"/>
          </a:xfrm>
        </p:grpSpPr>
        <p:sp>
          <p:nvSpPr>
            <p:cNvPr id="450"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51"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52" name="Group 61"/>
            <p:cNvGrpSpPr>
              <a:grpSpLocks/>
            </p:cNvGrpSpPr>
            <p:nvPr/>
          </p:nvGrpSpPr>
          <p:grpSpPr bwMode="auto">
            <a:xfrm>
              <a:off x="2461" y="1618"/>
              <a:ext cx="275" cy="318"/>
              <a:chOff x="2983" y="1384"/>
              <a:chExt cx="275" cy="318"/>
            </a:xfrm>
          </p:grpSpPr>
          <p:sp>
            <p:nvSpPr>
              <p:cNvPr id="453"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5"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58" name="Group 457"/>
          <p:cNvGrpSpPr/>
          <p:nvPr/>
        </p:nvGrpSpPr>
        <p:grpSpPr>
          <a:xfrm>
            <a:off x="314349" y="5604315"/>
            <a:ext cx="927168" cy="676638"/>
            <a:chOff x="346122" y="5885642"/>
            <a:chExt cx="1049373" cy="765822"/>
          </a:xfrm>
        </p:grpSpPr>
        <p:grpSp>
          <p:nvGrpSpPr>
            <p:cNvPr id="459" name="Group 18"/>
            <p:cNvGrpSpPr>
              <a:grpSpLocks/>
            </p:cNvGrpSpPr>
            <p:nvPr/>
          </p:nvGrpSpPr>
          <p:grpSpPr bwMode="auto">
            <a:xfrm>
              <a:off x="346122" y="5885642"/>
              <a:ext cx="859923" cy="571787"/>
              <a:chOff x="2496" y="1641"/>
              <a:chExt cx="767" cy="510"/>
            </a:xfrm>
          </p:grpSpPr>
          <p:sp>
            <p:nvSpPr>
              <p:cNvPr id="479"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80"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481"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2"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60" name="Group 29"/>
            <p:cNvGrpSpPr>
              <a:grpSpLocks/>
            </p:cNvGrpSpPr>
            <p:nvPr/>
          </p:nvGrpSpPr>
          <p:grpSpPr bwMode="auto">
            <a:xfrm>
              <a:off x="582661" y="6151431"/>
              <a:ext cx="812834" cy="500033"/>
              <a:chOff x="2943" y="3239"/>
              <a:chExt cx="725" cy="446"/>
            </a:xfrm>
          </p:grpSpPr>
          <p:sp>
            <p:nvSpPr>
              <p:cNvPr id="461"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4"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5"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66"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0"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71"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2"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3"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74"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77"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83"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84" name="Group 2"/>
          <p:cNvGrpSpPr>
            <a:grpSpLocks/>
          </p:cNvGrpSpPr>
          <p:nvPr/>
        </p:nvGrpSpPr>
        <p:grpSpPr bwMode="auto">
          <a:xfrm>
            <a:off x="1308100" y="4756150"/>
            <a:ext cx="1216025" cy="833438"/>
            <a:chOff x="3182" y="2642"/>
            <a:chExt cx="1186" cy="813"/>
          </a:xfrm>
        </p:grpSpPr>
        <p:grpSp>
          <p:nvGrpSpPr>
            <p:cNvPr id="485" name="Group 3"/>
            <p:cNvGrpSpPr>
              <a:grpSpLocks/>
            </p:cNvGrpSpPr>
            <p:nvPr/>
          </p:nvGrpSpPr>
          <p:grpSpPr bwMode="auto">
            <a:xfrm>
              <a:off x="3182" y="2642"/>
              <a:ext cx="1186" cy="813"/>
              <a:chOff x="1732" y="3507"/>
              <a:chExt cx="1186" cy="813"/>
            </a:xfrm>
          </p:grpSpPr>
          <p:sp>
            <p:nvSpPr>
              <p:cNvPr id="497"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98"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86" name="Group 6"/>
            <p:cNvGrpSpPr>
              <a:grpSpLocks/>
            </p:cNvGrpSpPr>
            <p:nvPr/>
          </p:nvGrpSpPr>
          <p:grpSpPr bwMode="auto">
            <a:xfrm>
              <a:off x="3309" y="2668"/>
              <a:ext cx="876" cy="739"/>
              <a:chOff x="3309" y="2668"/>
              <a:chExt cx="876" cy="739"/>
            </a:xfrm>
          </p:grpSpPr>
          <p:sp>
            <p:nvSpPr>
              <p:cNvPr id="487"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88"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89"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0"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2"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93"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4"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5"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96"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99" name="Group 17"/>
          <p:cNvGrpSpPr>
            <a:grpSpLocks/>
          </p:cNvGrpSpPr>
          <p:nvPr/>
        </p:nvGrpSpPr>
        <p:grpSpPr bwMode="auto">
          <a:xfrm>
            <a:off x="1308100" y="5641975"/>
            <a:ext cx="1201738" cy="822325"/>
            <a:chOff x="1808" y="2634"/>
            <a:chExt cx="1186" cy="813"/>
          </a:xfrm>
        </p:grpSpPr>
        <p:grpSp>
          <p:nvGrpSpPr>
            <p:cNvPr id="500" name="Group 18"/>
            <p:cNvGrpSpPr>
              <a:grpSpLocks/>
            </p:cNvGrpSpPr>
            <p:nvPr/>
          </p:nvGrpSpPr>
          <p:grpSpPr bwMode="auto">
            <a:xfrm>
              <a:off x="1808" y="2634"/>
              <a:ext cx="1186" cy="813"/>
              <a:chOff x="1732" y="3507"/>
              <a:chExt cx="1186" cy="813"/>
            </a:xfrm>
          </p:grpSpPr>
          <p:sp>
            <p:nvSpPr>
              <p:cNvPr id="507"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08"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01" name="Group 21"/>
            <p:cNvGrpSpPr>
              <a:grpSpLocks/>
            </p:cNvGrpSpPr>
            <p:nvPr/>
          </p:nvGrpSpPr>
          <p:grpSpPr bwMode="auto">
            <a:xfrm>
              <a:off x="2083" y="2655"/>
              <a:ext cx="617" cy="784"/>
              <a:chOff x="2900" y="2726"/>
              <a:chExt cx="505" cy="642"/>
            </a:xfrm>
          </p:grpSpPr>
          <p:sp>
            <p:nvSpPr>
              <p:cNvPr id="502"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03"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04"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05"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06"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09" name="Group 27"/>
          <p:cNvGrpSpPr>
            <a:grpSpLocks/>
          </p:cNvGrpSpPr>
          <p:nvPr/>
        </p:nvGrpSpPr>
        <p:grpSpPr bwMode="auto">
          <a:xfrm>
            <a:off x="1298575" y="3876675"/>
            <a:ext cx="1216025" cy="833438"/>
            <a:chOff x="463" y="1743"/>
            <a:chExt cx="1186" cy="813"/>
          </a:xfrm>
        </p:grpSpPr>
        <p:sp>
          <p:nvSpPr>
            <p:cNvPr id="510"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3"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14"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15"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16"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17"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1"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22"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3"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4"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5"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8"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0"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31" name="Group 530"/>
          <p:cNvGrpSpPr/>
          <p:nvPr/>
        </p:nvGrpSpPr>
        <p:grpSpPr>
          <a:xfrm>
            <a:off x="2692479" y="3833629"/>
            <a:ext cx="762000" cy="741506"/>
            <a:chOff x="4343400" y="4495800"/>
            <a:chExt cx="762000" cy="741506"/>
          </a:xfrm>
        </p:grpSpPr>
        <p:sp>
          <p:nvSpPr>
            <p:cNvPr id="532" name="Rounded Rectangle 53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3" name="Straight Connector 53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4" name="Picture 5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35" name="Picture 5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36" name="Group 535"/>
          <p:cNvGrpSpPr/>
          <p:nvPr/>
        </p:nvGrpSpPr>
        <p:grpSpPr>
          <a:xfrm>
            <a:off x="2874197" y="3986029"/>
            <a:ext cx="762000" cy="741506"/>
            <a:chOff x="4343400" y="4495800"/>
            <a:chExt cx="762000" cy="741506"/>
          </a:xfrm>
        </p:grpSpPr>
        <p:sp>
          <p:nvSpPr>
            <p:cNvPr id="537" name="Rounded Rectangle 53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38" name="Straight Connector 53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39" name="Picture 5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0" name="Picture 5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1" name="Group 540"/>
          <p:cNvGrpSpPr/>
          <p:nvPr/>
        </p:nvGrpSpPr>
        <p:grpSpPr>
          <a:xfrm>
            <a:off x="2692479" y="4756194"/>
            <a:ext cx="762000" cy="741506"/>
            <a:chOff x="4343400" y="4495800"/>
            <a:chExt cx="762000" cy="741506"/>
          </a:xfrm>
        </p:grpSpPr>
        <p:sp>
          <p:nvSpPr>
            <p:cNvPr id="542" name="Rounded Rectangle 54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3" name="Straight Connector 54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4" name="Picture 5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45" name="Picture 5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46" name="Group 545"/>
          <p:cNvGrpSpPr/>
          <p:nvPr/>
        </p:nvGrpSpPr>
        <p:grpSpPr>
          <a:xfrm>
            <a:off x="2859287" y="4908594"/>
            <a:ext cx="762000" cy="741506"/>
            <a:chOff x="4343400" y="4495800"/>
            <a:chExt cx="762000" cy="741506"/>
          </a:xfrm>
        </p:grpSpPr>
        <p:sp>
          <p:nvSpPr>
            <p:cNvPr id="547" name="Rounded Rectangle 54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48" name="Straight Connector 54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49" name="Picture 5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0" name="Picture 5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1" name="Group 550"/>
          <p:cNvGrpSpPr/>
          <p:nvPr/>
        </p:nvGrpSpPr>
        <p:grpSpPr>
          <a:xfrm>
            <a:off x="2692479" y="5669691"/>
            <a:ext cx="762000" cy="741506"/>
            <a:chOff x="4343400" y="4495800"/>
            <a:chExt cx="762000" cy="741506"/>
          </a:xfrm>
        </p:grpSpPr>
        <p:sp>
          <p:nvSpPr>
            <p:cNvPr id="552" name="Rounded Rectangle 55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3" name="Straight Connector 55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4" name="Picture 5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5" name="Picture 5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6" name="Group 555"/>
          <p:cNvGrpSpPr/>
          <p:nvPr/>
        </p:nvGrpSpPr>
        <p:grpSpPr>
          <a:xfrm>
            <a:off x="2844879" y="5822091"/>
            <a:ext cx="762000" cy="741506"/>
            <a:chOff x="4343400" y="4495800"/>
            <a:chExt cx="762000" cy="741506"/>
          </a:xfrm>
        </p:grpSpPr>
        <p:sp>
          <p:nvSpPr>
            <p:cNvPr id="557" name="Rounded Rectangle 55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8" name="Straight Connector 55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9" name="Picture 5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0" name="Picture 5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61"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2"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4"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5"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6"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6"/>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Rectangle 7"/>
          <p:cNvSpPr>
            <a:spLocks noGrp="1" noChangeArrowheads="1"/>
          </p:cNvSpPr>
          <p:nvPr>
            <p:ph type="title"/>
          </p:nvPr>
        </p:nvSpPr>
        <p:spPr/>
        <p:txBody>
          <a:bodyPr/>
          <a:lstStyle/>
          <a:p>
            <a:r>
              <a:rPr lang="en-US"/>
              <a:t>Checks</a:t>
            </a:r>
          </a:p>
        </p:txBody>
      </p:sp>
      <p:sp>
        <p:nvSpPr>
          <p:cNvPr id="20488" name="Rectangle 90"/>
          <p:cNvSpPr>
            <a:spLocks noGrp="1" noChangeArrowheads="1"/>
          </p:cNvSpPr>
          <p:nvPr>
            <p:ph idx="1"/>
          </p:nvPr>
        </p:nvSpPr>
        <p:spPr>
          <a:xfrm>
            <a:off x="5341938" y="1042988"/>
            <a:ext cx="3495675" cy="2147887"/>
          </a:xfrm>
        </p:spPr>
        <p:txBody>
          <a:bodyPr/>
          <a:lstStyle/>
          <a:p>
            <a:pPr>
              <a:buFont typeface="Arial" charset="0"/>
              <a:buChar char="•"/>
            </a:pPr>
            <a:r>
              <a:rPr lang="en-US"/>
              <a:t>A </a:t>
            </a:r>
            <a:r>
              <a:rPr lang="en-US" b="1"/>
              <a:t>check</a:t>
            </a:r>
            <a:r>
              <a:rPr lang="en-US"/>
              <a:t> is a single transfer of money tracked by an exposure to one or more individuals or organizations</a:t>
            </a:r>
          </a:p>
        </p:txBody>
      </p:sp>
      <p:grpSp>
        <p:nvGrpSpPr>
          <p:cNvPr id="20489" name="Group 8"/>
          <p:cNvGrpSpPr>
            <a:grpSpLocks/>
          </p:cNvGrpSpPr>
          <p:nvPr/>
        </p:nvGrpSpPr>
        <p:grpSpPr bwMode="auto">
          <a:xfrm>
            <a:off x="3749675" y="1974850"/>
            <a:ext cx="1512888" cy="1114425"/>
            <a:chOff x="2083" y="1606"/>
            <a:chExt cx="1489" cy="1097"/>
          </a:xfrm>
        </p:grpSpPr>
        <p:sp>
          <p:nvSpPr>
            <p:cNvPr id="20718" name="Rectangle 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719" name="Freeform 1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0" name="Freeform 1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1" name="Freeform 1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2" name="Freeform 1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723" name="Rectangle 1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724" name="Rectangle 1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25" name="AutoShape 1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726" name="Freeform 17"/>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27" name="Freeform 18"/>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28" name="Rectangle 1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29" name="Rectangle 2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30" name="Rectangle 2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731" name="Group 22"/>
            <p:cNvGrpSpPr>
              <a:grpSpLocks/>
            </p:cNvGrpSpPr>
            <p:nvPr/>
          </p:nvGrpSpPr>
          <p:grpSpPr bwMode="auto">
            <a:xfrm>
              <a:off x="2221" y="1871"/>
              <a:ext cx="518" cy="782"/>
              <a:chOff x="2400" y="1656"/>
              <a:chExt cx="752" cy="1136"/>
            </a:xfrm>
          </p:grpSpPr>
          <p:sp>
            <p:nvSpPr>
              <p:cNvPr id="20744" name="Freeform 2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745" name="Freeform 2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6" name="Freeform 2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7" name="Freeform 2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8" name="Freeform 2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749" name="Line 2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50" name="Line 2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732" name="Group 30"/>
            <p:cNvGrpSpPr>
              <a:grpSpLocks/>
            </p:cNvGrpSpPr>
            <p:nvPr/>
          </p:nvGrpSpPr>
          <p:grpSpPr bwMode="auto">
            <a:xfrm rot="-6511945">
              <a:off x="2834" y="1842"/>
              <a:ext cx="518" cy="783"/>
              <a:chOff x="2400" y="1656"/>
              <a:chExt cx="752" cy="1136"/>
            </a:xfrm>
          </p:grpSpPr>
          <p:sp>
            <p:nvSpPr>
              <p:cNvPr id="20737" name="Freeform 3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738" name="Freeform 3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39" name="Freeform 3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0" name="Freeform 3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1" name="Freeform 3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742" name="Line 3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743" name="Line 3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733" name="Freeform 38"/>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0734" name="Freeform 39"/>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735" name="Rectangle 4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736" name="Rectangle 4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490" name="Group 42"/>
          <p:cNvGrpSpPr>
            <a:grpSpLocks/>
          </p:cNvGrpSpPr>
          <p:nvPr/>
        </p:nvGrpSpPr>
        <p:grpSpPr bwMode="auto">
          <a:xfrm>
            <a:off x="4146550" y="812800"/>
            <a:ext cx="760413" cy="857250"/>
            <a:chOff x="2324" y="435"/>
            <a:chExt cx="933" cy="1052"/>
          </a:xfrm>
        </p:grpSpPr>
        <p:sp>
          <p:nvSpPr>
            <p:cNvPr id="20709"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0710" name="Freeform 4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711" name="Freeform 4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0712" name="Freeform 4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713" name="Group 47"/>
            <p:cNvGrpSpPr>
              <a:grpSpLocks/>
            </p:cNvGrpSpPr>
            <p:nvPr/>
          </p:nvGrpSpPr>
          <p:grpSpPr bwMode="auto">
            <a:xfrm>
              <a:off x="2889" y="957"/>
              <a:ext cx="348" cy="510"/>
              <a:chOff x="2784" y="3210"/>
              <a:chExt cx="523" cy="772"/>
            </a:xfrm>
          </p:grpSpPr>
          <p:sp>
            <p:nvSpPr>
              <p:cNvPr id="20714"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715"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716"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717"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0491" name="Group 52"/>
          <p:cNvGrpSpPr>
            <a:grpSpLocks/>
          </p:cNvGrpSpPr>
          <p:nvPr/>
        </p:nvGrpSpPr>
        <p:grpSpPr bwMode="auto">
          <a:xfrm>
            <a:off x="6288009" y="5646738"/>
            <a:ext cx="839788" cy="584200"/>
            <a:chOff x="3153" y="1049"/>
            <a:chExt cx="752" cy="523"/>
          </a:xfrm>
        </p:grpSpPr>
        <p:sp>
          <p:nvSpPr>
            <p:cNvPr id="20707"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0708"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6"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sp>
        <p:nvSpPr>
          <p:cNvPr id="20499" name="Text Box 6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20502" name="Group 79"/>
          <p:cNvGrpSpPr>
            <a:grpSpLocks/>
          </p:cNvGrpSpPr>
          <p:nvPr/>
        </p:nvGrpSpPr>
        <p:grpSpPr bwMode="auto">
          <a:xfrm>
            <a:off x="6483272" y="5899150"/>
            <a:ext cx="839787" cy="584200"/>
            <a:chOff x="3153" y="1049"/>
            <a:chExt cx="752" cy="523"/>
          </a:xfrm>
        </p:grpSpPr>
        <p:sp>
          <p:nvSpPr>
            <p:cNvPr id="20691"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0692"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5" name="Line 125"/>
          <p:cNvSpPr>
            <a:spLocks noChangeShapeType="1"/>
          </p:cNvSpPr>
          <p:nvPr/>
        </p:nvSpPr>
        <p:spPr bwMode="auto">
          <a:xfrm>
            <a:off x="8283575" y="1063625"/>
            <a:ext cx="7556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127"/>
          <p:cNvSpPr>
            <a:spLocks noChangeShapeType="1"/>
          </p:cNvSpPr>
          <p:nvPr/>
        </p:nvSpPr>
        <p:spPr bwMode="auto">
          <a:xfrm flipV="1">
            <a:off x="9039225" y="1046163"/>
            <a:ext cx="0" cy="49720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3" name="Text Box 27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13"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4"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5" name="Line 118"/>
          <p:cNvSpPr>
            <a:spLocks noChangeShapeType="1"/>
          </p:cNvSpPr>
          <p:nvPr/>
        </p:nvSpPr>
        <p:spPr bwMode="auto">
          <a:xfrm flipH="1">
            <a:off x="7323159" y="6003924"/>
            <a:ext cx="1716065" cy="31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16" name="Group 225"/>
          <p:cNvGrpSpPr>
            <a:grpSpLocks/>
          </p:cNvGrpSpPr>
          <p:nvPr/>
        </p:nvGrpSpPr>
        <p:grpSpPr bwMode="auto">
          <a:xfrm>
            <a:off x="4945198" y="5651500"/>
            <a:ext cx="581025" cy="561975"/>
            <a:chOff x="4200" y="2899"/>
            <a:chExt cx="915" cy="885"/>
          </a:xfrm>
        </p:grpSpPr>
        <p:sp>
          <p:nvSpPr>
            <p:cNvPr id="317"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8"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9"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0"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1"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2"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3"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4"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5"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6"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8"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9"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0"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1"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2"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3"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34"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reserve line</a:t>
            </a:r>
          </a:p>
        </p:txBody>
      </p:sp>
      <p:grpSp>
        <p:nvGrpSpPr>
          <p:cNvPr id="335" name="Group 244"/>
          <p:cNvGrpSpPr>
            <a:grpSpLocks/>
          </p:cNvGrpSpPr>
          <p:nvPr/>
        </p:nvGrpSpPr>
        <p:grpSpPr bwMode="auto">
          <a:xfrm>
            <a:off x="5165861" y="5861050"/>
            <a:ext cx="581025" cy="561975"/>
            <a:chOff x="4200" y="2899"/>
            <a:chExt cx="915" cy="885"/>
          </a:xfrm>
        </p:grpSpPr>
        <p:sp>
          <p:nvSpPr>
            <p:cNvPr id="336"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37"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8"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9"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0"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1"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2"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3"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4"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5"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6"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7"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9"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0"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1"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2"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3" name="Group 2"/>
          <p:cNvGrpSpPr>
            <a:grpSpLocks/>
          </p:cNvGrpSpPr>
          <p:nvPr/>
        </p:nvGrpSpPr>
        <p:grpSpPr bwMode="auto">
          <a:xfrm>
            <a:off x="7975600" y="3865563"/>
            <a:ext cx="746125" cy="749300"/>
            <a:chOff x="4932" y="501"/>
            <a:chExt cx="708" cy="712"/>
          </a:xfrm>
        </p:grpSpPr>
        <p:sp>
          <p:nvSpPr>
            <p:cNvPr id="354"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5"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3"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4" name="Group 13"/>
          <p:cNvGrpSpPr>
            <a:grpSpLocks/>
          </p:cNvGrpSpPr>
          <p:nvPr/>
        </p:nvGrpSpPr>
        <p:grpSpPr bwMode="auto">
          <a:xfrm>
            <a:off x="8154988" y="4083050"/>
            <a:ext cx="746125" cy="749300"/>
            <a:chOff x="4932" y="501"/>
            <a:chExt cx="708" cy="712"/>
          </a:xfrm>
        </p:grpSpPr>
        <p:sp>
          <p:nvSpPr>
            <p:cNvPr id="365"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66"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5"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376"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379"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80" name="Group 92"/>
          <p:cNvGrpSpPr>
            <a:grpSpLocks/>
          </p:cNvGrpSpPr>
          <p:nvPr/>
        </p:nvGrpSpPr>
        <p:grpSpPr bwMode="auto">
          <a:xfrm>
            <a:off x="6844921" y="3868740"/>
            <a:ext cx="928687" cy="1354138"/>
            <a:chOff x="4279" y="2531"/>
            <a:chExt cx="585" cy="853"/>
          </a:xfrm>
        </p:grpSpPr>
        <p:grpSp>
          <p:nvGrpSpPr>
            <p:cNvPr id="381" name="Group 93"/>
            <p:cNvGrpSpPr>
              <a:grpSpLocks/>
            </p:cNvGrpSpPr>
            <p:nvPr/>
          </p:nvGrpSpPr>
          <p:grpSpPr bwMode="auto">
            <a:xfrm>
              <a:off x="4279" y="2531"/>
              <a:ext cx="585" cy="521"/>
              <a:chOff x="2322" y="507"/>
              <a:chExt cx="1203" cy="1071"/>
            </a:xfrm>
          </p:grpSpPr>
          <p:sp>
            <p:nvSpPr>
              <p:cNvPr id="392"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93"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94"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95"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6"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7"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8"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0"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82" name="Group 103"/>
            <p:cNvGrpSpPr>
              <a:grpSpLocks/>
            </p:cNvGrpSpPr>
            <p:nvPr/>
          </p:nvGrpSpPr>
          <p:grpSpPr bwMode="auto">
            <a:xfrm>
              <a:off x="4279" y="2863"/>
              <a:ext cx="585" cy="521"/>
              <a:chOff x="2322" y="507"/>
              <a:chExt cx="1203" cy="1071"/>
            </a:xfrm>
          </p:grpSpPr>
          <p:sp>
            <p:nvSpPr>
              <p:cNvPr id="383"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84"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85"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86"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7"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8"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0"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1"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01"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02" name="Group 2"/>
          <p:cNvGrpSpPr>
            <a:grpSpLocks/>
          </p:cNvGrpSpPr>
          <p:nvPr/>
        </p:nvGrpSpPr>
        <p:grpSpPr bwMode="auto">
          <a:xfrm>
            <a:off x="5942013" y="3887788"/>
            <a:ext cx="644525" cy="727075"/>
            <a:chOff x="3445" y="2543"/>
            <a:chExt cx="406" cy="458"/>
          </a:xfrm>
        </p:grpSpPr>
        <p:sp>
          <p:nvSpPr>
            <p:cNvPr id="403"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04"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5"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6"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7"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8"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09" name="Group 9"/>
          <p:cNvGrpSpPr>
            <a:grpSpLocks/>
          </p:cNvGrpSpPr>
          <p:nvPr/>
        </p:nvGrpSpPr>
        <p:grpSpPr bwMode="auto">
          <a:xfrm>
            <a:off x="6132513" y="4268788"/>
            <a:ext cx="644525" cy="727075"/>
            <a:chOff x="3541" y="2795"/>
            <a:chExt cx="406" cy="458"/>
          </a:xfrm>
        </p:grpSpPr>
        <p:sp>
          <p:nvSpPr>
            <p:cNvPr id="410"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1"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3"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4"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5"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16"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417"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8"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19" name="Group 39"/>
          <p:cNvGrpSpPr>
            <a:grpSpLocks/>
          </p:cNvGrpSpPr>
          <p:nvPr/>
        </p:nvGrpSpPr>
        <p:grpSpPr bwMode="auto">
          <a:xfrm>
            <a:off x="4759325" y="3887788"/>
            <a:ext cx="620713" cy="788987"/>
            <a:chOff x="2401" y="425"/>
            <a:chExt cx="907" cy="1154"/>
          </a:xfrm>
        </p:grpSpPr>
        <p:sp>
          <p:nvSpPr>
            <p:cNvPr id="420"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1"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4"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25"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6"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427" name="Group 63"/>
          <p:cNvGrpSpPr>
            <a:grpSpLocks/>
          </p:cNvGrpSpPr>
          <p:nvPr/>
        </p:nvGrpSpPr>
        <p:grpSpPr bwMode="auto">
          <a:xfrm>
            <a:off x="4918075" y="4289425"/>
            <a:ext cx="620713" cy="788988"/>
            <a:chOff x="2401" y="425"/>
            <a:chExt cx="907" cy="1154"/>
          </a:xfrm>
        </p:grpSpPr>
        <p:sp>
          <p:nvSpPr>
            <p:cNvPr id="428"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9"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1"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32"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33"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34" name="Group 73"/>
          <p:cNvGrpSpPr>
            <a:grpSpLocks/>
          </p:cNvGrpSpPr>
          <p:nvPr/>
        </p:nvGrpSpPr>
        <p:grpSpPr bwMode="auto">
          <a:xfrm>
            <a:off x="3851275" y="3895725"/>
            <a:ext cx="781050" cy="776288"/>
            <a:chOff x="3360" y="800"/>
            <a:chExt cx="620" cy="616"/>
          </a:xfrm>
        </p:grpSpPr>
        <p:sp>
          <p:nvSpPr>
            <p:cNvPr id="435"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36"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7" name="Group 76"/>
            <p:cNvGrpSpPr>
              <a:grpSpLocks/>
            </p:cNvGrpSpPr>
            <p:nvPr/>
          </p:nvGrpSpPr>
          <p:grpSpPr bwMode="auto">
            <a:xfrm flipH="1">
              <a:off x="3749" y="1171"/>
              <a:ext cx="212" cy="213"/>
              <a:chOff x="1350" y="686"/>
              <a:chExt cx="1132" cy="1132"/>
            </a:xfrm>
          </p:grpSpPr>
          <p:sp>
            <p:nvSpPr>
              <p:cNvPr id="439"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0"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8"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1"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442" name="Group 81"/>
          <p:cNvGrpSpPr>
            <a:grpSpLocks/>
          </p:cNvGrpSpPr>
          <p:nvPr/>
        </p:nvGrpSpPr>
        <p:grpSpPr bwMode="auto">
          <a:xfrm>
            <a:off x="3851275" y="4764088"/>
            <a:ext cx="781050" cy="776287"/>
            <a:chOff x="3360" y="800"/>
            <a:chExt cx="620" cy="616"/>
          </a:xfrm>
        </p:grpSpPr>
        <p:sp>
          <p:nvSpPr>
            <p:cNvPr id="443"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44"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45" name="Group 84"/>
            <p:cNvGrpSpPr>
              <a:grpSpLocks/>
            </p:cNvGrpSpPr>
            <p:nvPr/>
          </p:nvGrpSpPr>
          <p:grpSpPr bwMode="auto">
            <a:xfrm flipH="1">
              <a:off x="3749" y="1171"/>
              <a:ext cx="212" cy="213"/>
              <a:chOff x="1350" y="686"/>
              <a:chExt cx="1132" cy="1132"/>
            </a:xfrm>
          </p:grpSpPr>
          <p:sp>
            <p:nvSpPr>
              <p:cNvPr id="447"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48"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6"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9" name="Group 88"/>
          <p:cNvGrpSpPr>
            <a:grpSpLocks/>
          </p:cNvGrpSpPr>
          <p:nvPr/>
        </p:nvGrpSpPr>
        <p:grpSpPr bwMode="auto">
          <a:xfrm>
            <a:off x="3851275" y="5634038"/>
            <a:ext cx="781050" cy="776287"/>
            <a:chOff x="3360" y="800"/>
            <a:chExt cx="620" cy="616"/>
          </a:xfrm>
        </p:grpSpPr>
        <p:sp>
          <p:nvSpPr>
            <p:cNvPr id="450"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51"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52" name="Group 91"/>
            <p:cNvGrpSpPr>
              <a:grpSpLocks/>
            </p:cNvGrpSpPr>
            <p:nvPr/>
          </p:nvGrpSpPr>
          <p:grpSpPr bwMode="auto">
            <a:xfrm flipH="1">
              <a:off x="3749" y="1171"/>
              <a:ext cx="212" cy="213"/>
              <a:chOff x="1350" y="686"/>
              <a:chExt cx="1132" cy="1132"/>
            </a:xfrm>
          </p:grpSpPr>
          <p:sp>
            <p:nvSpPr>
              <p:cNvPr id="454"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55"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3"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6"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7"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58"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59"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60" name="Group 48"/>
          <p:cNvGrpSpPr>
            <a:grpSpLocks/>
          </p:cNvGrpSpPr>
          <p:nvPr/>
        </p:nvGrpSpPr>
        <p:grpSpPr bwMode="auto">
          <a:xfrm>
            <a:off x="346123" y="3807029"/>
            <a:ext cx="651326" cy="651327"/>
            <a:chOff x="1350" y="686"/>
            <a:chExt cx="1132" cy="1132"/>
          </a:xfrm>
        </p:grpSpPr>
        <p:sp>
          <p:nvSpPr>
            <p:cNvPr id="461"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62"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3" name="Group 53"/>
          <p:cNvGrpSpPr>
            <a:grpSpLocks/>
          </p:cNvGrpSpPr>
          <p:nvPr/>
        </p:nvGrpSpPr>
        <p:grpSpPr bwMode="auto">
          <a:xfrm>
            <a:off x="333569" y="4346247"/>
            <a:ext cx="805498" cy="730318"/>
            <a:chOff x="2780" y="1585"/>
            <a:chExt cx="668" cy="605"/>
          </a:xfrm>
        </p:grpSpPr>
        <p:sp>
          <p:nvSpPr>
            <p:cNvPr id="464"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65" name="Group 55"/>
            <p:cNvGrpSpPr>
              <a:grpSpLocks/>
            </p:cNvGrpSpPr>
            <p:nvPr/>
          </p:nvGrpSpPr>
          <p:grpSpPr bwMode="auto">
            <a:xfrm flipH="1">
              <a:off x="3089" y="1738"/>
              <a:ext cx="359" cy="452"/>
              <a:chOff x="4325" y="1984"/>
              <a:chExt cx="359" cy="452"/>
            </a:xfrm>
          </p:grpSpPr>
          <p:sp>
            <p:nvSpPr>
              <p:cNvPr id="466"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68" name="Group 58"/>
          <p:cNvGrpSpPr>
            <a:grpSpLocks/>
          </p:cNvGrpSpPr>
          <p:nvPr/>
        </p:nvGrpSpPr>
        <p:grpSpPr bwMode="auto">
          <a:xfrm>
            <a:off x="239790" y="4869645"/>
            <a:ext cx="782501" cy="775661"/>
            <a:chOff x="2461" y="1618"/>
            <a:chExt cx="635" cy="629"/>
          </a:xfrm>
        </p:grpSpPr>
        <p:sp>
          <p:nvSpPr>
            <p:cNvPr id="469"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70"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71" name="Group 61"/>
            <p:cNvGrpSpPr>
              <a:grpSpLocks/>
            </p:cNvGrpSpPr>
            <p:nvPr/>
          </p:nvGrpSpPr>
          <p:grpSpPr bwMode="auto">
            <a:xfrm>
              <a:off x="2461" y="1618"/>
              <a:ext cx="275" cy="318"/>
              <a:chOff x="2983" y="1384"/>
              <a:chExt cx="275" cy="318"/>
            </a:xfrm>
          </p:grpSpPr>
          <p:sp>
            <p:nvSpPr>
              <p:cNvPr id="472"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77" name="Group 476"/>
          <p:cNvGrpSpPr/>
          <p:nvPr/>
        </p:nvGrpSpPr>
        <p:grpSpPr>
          <a:xfrm>
            <a:off x="314349" y="5604315"/>
            <a:ext cx="927168" cy="676638"/>
            <a:chOff x="346122" y="5885642"/>
            <a:chExt cx="1049373" cy="765822"/>
          </a:xfrm>
        </p:grpSpPr>
        <p:grpSp>
          <p:nvGrpSpPr>
            <p:cNvPr id="478" name="Group 18"/>
            <p:cNvGrpSpPr>
              <a:grpSpLocks/>
            </p:cNvGrpSpPr>
            <p:nvPr/>
          </p:nvGrpSpPr>
          <p:grpSpPr bwMode="auto">
            <a:xfrm>
              <a:off x="346122" y="5885642"/>
              <a:ext cx="859923" cy="571787"/>
              <a:chOff x="2496" y="1641"/>
              <a:chExt cx="767" cy="510"/>
            </a:xfrm>
          </p:grpSpPr>
          <p:sp>
            <p:nvSpPr>
              <p:cNvPr id="49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49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0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0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479" name="Group 29"/>
            <p:cNvGrpSpPr>
              <a:grpSpLocks/>
            </p:cNvGrpSpPr>
            <p:nvPr/>
          </p:nvGrpSpPr>
          <p:grpSpPr bwMode="auto">
            <a:xfrm>
              <a:off x="582661" y="6151431"/>
              <a:ext cx="812834" cy="500033"/>
              <a:chOff x="2943" y="3239"/>
              <a:chExt cx="725" cy="446"/>
            </a:xfrm>
          </p:grpSpPr>
          <p:sp>
            <p:nvSpPr>
              <p:cNvPr id="48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8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8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9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9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9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02"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03" name="Group 2"/>
          <p:cNvGrpSpPr>
            <a:grpSpLocks/>
          </p:cNvGrpSpPr>
          <p:nvPr/>
        </p:nvGrpSpPr>
        <p:grpSpPr bwMode="auto">
          <a:xfrm>
            <a:off x="1308100" y="4756150"/>
            <a:ext cx="1216025" cy="833438"/>
            <a:chOff x="3182" y="2642"/>
            <a:chExt cx="1186" cy="813"/>
          </a:xfrm>
        </p:grpSpPr>
        <p:grpSp>
          <p:nvGrpSpPr>
            <p:cNvPr id="504" name="Group 3"/>
            <p:cNvGrpSpPr>
              <a:grpSpLocks/>
            </p:cNvGrpSpPr>
            <p:nvPr/>
          </p:nvGrpSpPr>
          <p:grpSpPr bwMode="auto">
            <a:xfrm>
              <a:off x="3182" y="2642"/>
              <a:ext cx="1186" cy="813"/>
              <a:chOff x="1732" y="3507"/>
              <a:chExt cx="1186" cy="813"/>
            </a:xfrm>
          </p:grpSpPr>
          <p:sp>
            <p:nvSpPr>
              <p:cNvPr id="516"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17"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05" name="Group 6"/>
            <p:cNvGrpSpPr>
              <a:grpSpLocks/>
            </p:cNvGrpSpPr>
            <p:nvPr/>
          </p:nvGrpSpPr>
          <p:grpSpPr bwMode="auto">
            <a:xfrm>
              <a:off x="3309" y="2668"/>
              <a:ext cx="876" cy="739"/>
              <a:chOff x="3309" y="2668"/>
              <a:chExt cx="876" cy="739"/>
            </a:xfrm>
          </p:grpSpPr>
          <p:sp>
            <p:nvSpPr>
              <p:cNvPr id="506"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7"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08"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09"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0"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11"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12"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3"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14"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15"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18" name="Group 17"/>
          <p:cNvGrpSpPr>
            <a:grpSpLocks/>
          </p:cNvGrpSpPr>
          <p:nvPr/>
        </p:nvGrpSpPr>
        <p:grpSpPr bwMode="auto">
          <a:xfrm>
            <a:off x="1308100" y="5641975"/>
            <a:ext cx="1201738" cy="822325"/>
            <a:chOff x="1808" y="2634"/>
            <a:chExt cx="1186" cy="813"/>
          </a:xfrm>
        </p:grpSpPr>
        <p:grpSp>
          <p:nvGrpSpPr>
            <p:cNvPr id="519" name="Group 18"/>
            <p:cNvGrpSpPr>
              <a:grpSpLocks/>
            </p:cNvGrpSpPr>
            <p:nvPr/>
          </p:nvGrpSpPr>
          <p:grpSpPr bwMode="auto">
            <a:xfrm>
              <a:off x="1808" y="2634"/>
              <a:ext cx="1186" cy="813"/>
              <a:chOff x="1732" y="3507"/>
              <a:chExt cx="1186" cy="813"/>
            </a:xfrm>
          </p:grpSpPr>
          <p:sp>
            <p:nvSpPr>
              <p:cNvPr id="526"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27"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20" name="Group 21"/>
            <p:cNvGrpSpPr>
              <a:grpSpLocks/>
            </p:cNvGrpSpPr>
            <p:nvPr/>
          </p:nvGrpSpPr>
          <p:grpSpPr bwMode="auto">
            <a:xfrm>
              <a:off x="2083" y="2655"/>
              <a:ext cx="617" cy="784"/>
              <a:chOff x="2900" y="2726"/>
              <a:chExt cx="505" cy="642"/>
            </a:xfrm>
          </p:grpSpPr>
          <p:sp>
            <p:nvSpPr>
              <p:cNvPr id="521"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22"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23"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24"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25"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28" name="Group 27"/>
          <p:cNvGrpSpPr>
            <a:grpSpLocks/>
          </p:cNvGrpSpPr>
          <p:nvPr/>
        </p:nvGrpSpPr>
        <p:grpSpPr bwMode="auto">
          <a:xfrm>
            <a:off x="1298575" y="3876675"/>
            <a:ext cx="1216025" cy="833438"/>
            <a:chOff x="463" y="1743"/>
            <a:chExt cx="1186" cy="813"/>
          </a:xfrm>
        </p:grpSpPr>
        <p:sp>
          <p:nvSpPr>
            <p:cNvPr id="529"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32"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33"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34"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35"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36"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0"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41"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2"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4"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7"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49"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50" name="Group 549"/>
          <p:cNvGrpSpPr/>
          <p:nvPr/>
        </p:nvGrpSpPr>
        <p:grpSpPr>
          <a:xfrm>
            <a:off x="2692479" y="3833629"/>
            <a:ext cx="762000" cy="741506"/>
            <a:chOff x="4343400" y="4495800"/>
            <a:chExt cx="762000" cy="741506"/>
          </a:xfrm>
        </p:grpSpPr>
        <p:sp>
          <p:nvSpPr>
            <p:cNvPr id="551" name="Rounded Rectangle 55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2" name="Straight Connector 55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3" name="Picture 5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4" name="Picture 5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55" name="Group 554"/>
          <p:cNvGrpSpPr/>
          <p:nvPr/>
        </p:nvGrpSpPr>
        <p:grpSpPr>
          <a:xfrm>
            <a:off x="2874197" y="3986029"/>
            <a:ext cx="762000" cy="741506"/>
            <a:chOff x="4343400" y="4495800"/>
            <a:chExt cx="762000" cy="741506"/>
          </a:xfrm>
        </p:grpSpPr>
        <p:sp>
          <p:nvSpPr>
            <p:cNvPr id="556" name="Rounded Rectangle 55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57" name="Straight Connector 55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58" name="Picture 5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59" name="Picture 5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60" name="Group 559"/>
          <p:cNvGrpSpPr/>
          <p:nvPr/>
        </p:nvGrpSpPr>
        <p:grpSpPr>
          <a:xfrm>
            <a:off x="2692479" y="4756194"/>
            <a:ext cx="762000" cy="741506"/>
            <a:chOff x="4343400" y="4495800"/>
            <a:chExt cx="762000" cy="741506"/>
          </a:xfrm>
        </p:grpSpPr>
        <p:sp>
          <p:nvSpPr>
            <p:cNvPr id="561" name="Rounded Rectangle 56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62" name="Straight Connector 56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3" name="Picture 5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4" name="Picture 5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65" name="Group 564"/>
          <p:cNvGrpSpPr/>
          <p:nvPr/>
        </p:nvGrpSpPr>
        <p:grpSpPr>
          <a:xfrm>
            <a:off x="2859287" y="4908594"/>
            <a:ext cx="762000" cy="741506"/>
            <a:chOff x="4343400" y="4495800"/>
            <a:chExt cx="762000" cy="741506"/>
          </a:xfrm>
        </p:grpSpPr>
        <p:sp>
          <p:nvSpPr>
            <p:cNvPr id="566" name="Rounded Rectangle 56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67" name="Straight Connector 56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68" name="Picture 5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69" name="Picture 5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70" name="Group 569"/>
          <p:cNvGrpSpPr/>
          <p:nvPr/>
        </p:nvGrpSpPr>
        <p:grpSpPr>
          <a:xfrm>
            <a:off x="2692479" y="5669691"/>
            <a:ext cx="762000" cy="741506"/>
            <a:chOff x="4343400" y="4495800"/>
            <a:chExt cx="762000" cy="741506"/>
          </a:xfrm>
        </p:grpSpPr>
        <p:sp>
          <p:nvSpPr>
            <p:cNvPr id="571" name="Rounded Rectangle 570"/>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2" name="Straight Connector 571"/>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73" name="Picture 5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74" name="Picture 5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75" name="Group 574"/>
          <p:cNvGrpSpPr/>
          <p:nvPr/>
        </p:nvGrpSpPr>
        <p:grpSpPr>
          <a:xfrm>
            <a:off x="2844879" y="5822091"/>
            <a:ext cx="762000" cy="741506"/>
            <a:chOff x="4343400" y="4495800"/>
            <a:chExt cx="762000" cy="741506"/>
          </a:xfrm>
        </p:grpSpPr>
        <p:sp>
          <p:nvSpPr>
            <p:cNvPr id="576" name="Rounded Rectangle 575"/>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7" name="Straight Connector 576"/>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78" name="Picture 5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79" name="Picture 5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580"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1"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2"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3"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4"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1193800" y="2214563"/>
            <a:ext cx="1341438" cy="903287"/>
            <a:chOff x="2984" y="3331"/>
            <a:chExt cx="845" cy="569"/>
          </a:xfrm>
        </p:grpSpPr>
        <p:sp>
          <p:nvSpPr>
            <p:cNvPr id="21598" name="AutoShape 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1599" name="Group 4"/>
            <p:cNvGrpSpPr>
              <a:grpSpLocks/>
            </p:cNvGrpSpPr>
            <p:nvPr/>
          </p:nvGrpSpPr>
          <p:grpSpPr bwMode="auto">
            <a:xfrm>
              <a:off x="3386" y="3487"/>
              <a:ext cx="443" cy="398"/>
              <a:chOff x="4838" y="2218"/>
              <a:chExt cx="395" cy="355"/>
            </a:xfrm>
          </p:grpSpPr>
          <p:sp>
            <p:nvSpPr>
              <p:cNvPr id="21600" name="Freeform 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1" name="Freeform 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2" name="Freeform 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3" name="Freeform 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4" name="Freeform 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5" name="Freeform 1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6" name="Freeform 1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07" name="Rectangle 1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8" name="Rectangle 1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9" name="Freeform 1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0" name="Rectangle 1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1507" name="Text Box 16"/>
          <p:cNvSpPr txBox="1">
            <a:spLocks noChangeArrowheads="1"/>
          </p:cNvSpPr>
          <p:nvPr/>
        </p:nvSpPr>
        <p:spPr bwMode="auto">
          <a:xfrm>
            <a:off x="2530475" y="23288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21508" name="Line 17"/>
          <p:cNvSpPr>
            <a:spLocks noChangeShapeType="1"/>
          </p:cNvSpPr>
          <p:nvPr/>
        </p:nvSpPr>
        <p:spPr bwMode="auto">
          <a:xfrm flipV="1">
            <a:off x="4500563" y="2454275"/>
            <a:ext cx="0" cy="857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Rectangle 18"/>
          <p:cNvSpPr>
            <a:spLocks noGrp="1" noChangeArrowheads="1"/>
          </p:cNvSpPr>
          <p:nvPr>
            <p:ph type="title"/>
          </p:nvPr>
        </p:nvSpPr>
        <p:spPr/>
        <p:txBody>
          <a:bodyPr/>
          <a:lstStyle/>
          <a:p>
            <a:r>
              <a:rPr lang="en-US"/>
              <a:t>Users</a:t>
            </a:r>
          </a:p>
        </p:txBody>
      </p:sp>
      <p:sp>
        <p:nvSpPr>
          <p:cNvPr id="21510" name="Rectangle 53"/>
          <p:cNvSpPr>
            <a:spLocks noGrp="1" noChangeArrowheads="1"/>
          </p:cNvSpPr>
          <p:nvPr>
            <p:ph idx="1"/>
          </p:nvPr>
        </p:nvSpPr>
        <p:spPr>
          <a:xfrm>
            <a:off x="5341938" y="1192213"/>
            <a:ext cx="3495675" cy="3875087"/>
          </a:xfrm>
        </p:spPr>
        <p:txBody>
          <a:bodyPr/>
          <a:lstStyle/>
          <a:p>
            <a:pPr>
              <a:buFont typeface="Arial" charset="0"/>
              <a:buChar char="•"/>
            </a:pPr>
            <a:r>
              <a:rPr lang="en-US"/>
              <a:t>Every claim, activity, and exposure is assigned to a user who owns the object</a:t>
            </a:r>
          </a:p>
          <a:p>
            <a:pPr lvl="1"/>
            <a:r>
              <a:rPr lang="en-US"/>
              <a:t>The user is responsible for seeing that the object is processed and closed</a:t>
            </a:r>
          </a:p>
        </p:txBody>
      </p:sp>
      <p:grpSp>
        <p:nvGrpSpPr>
          <p:cNvPr id="21511" name="Group 19"/>
          <p:cNvGrpSpPr>
            <a:grpSpLocks/>
          </p:cNvGrpSpPr>
          <p:nvPr/>
        </p:nvGrpSpPr>
        <p:grpSpPr bwMode="auto">
          <a:xfrm>
            <a:off x="3749675" y="1974850"/>
            <a:ext cx="1512888" cy="1114425"/>
            <a:chOff x="2083" y="1606"/>
            <a:chExt cx="1489" cy="1097"/>
          </a:xfrm>
        </p:grpSpPr>
        <p:sp>
          <p:nvSpPr>
            <p:cNvPr id="21565"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66"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7"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8"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69"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70"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71"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2"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73" name="Freeform 2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74" name="Freeform 2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75"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6"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77"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78" name="Group 33"/>
            <p:cNvGrpSpPr>
              <a:grpSpLocks/>
            </p:cNvGrpSpPr>
            <p:nvPr/>
          </p:nvGrpSpPr>
          <p:grpSpPr bwMode="auto">
            <a:xfrm>
              <a:off x="2221" y="1871"/>
              <a:ext cx="518" cy="782"/>
              <a:chOff x="2400" y="1656"/>
              <a:chExt cx="752" cy="1136"/>
            </a:xfrm>
          </p:grpSpPr>
          <p:sp>
            <p:nvSpPr>
              <p:cNvPr id="21591"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592"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3"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4"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5"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596"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79" name="Group 41"/>
            <p:cNvGrpSpPr>
              <a:grpSpLocks/>
            </p:cNvGrpSpPr>
            <p:nvPr/>
          </p:nvGrpSpPr>
          <p:grpSpPr bwMode="auto">
            <a:xfrm rot="-6511945">
              <a:off x="2834" y="1842"/>
              <a:ext cx="518" cy="783"/>
              <a:chOff x="2400" y="1656"/>
              <a:chExt cx="752" cy="1136"/>
            </a:xfrm>
          </p:grpSpPr>
          <p:sp>
            <p:nvSpPr>
              <p:cNvPr id="21584"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85"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6"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7"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8"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89"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90"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80" name="Freeform 4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1581" name="Freeform 5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2"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3"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1512" name="Text Box 54"/>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 </a:t>
            </a:r>
            <a:br>
              <a:rPr lang="en-US" sz="2000" b="1"/>
            </a:br>
            <a:r>
              <a:rPr lang="en-US" sz="2000" b="1"/>
              <a:t>user</a:t>
            </a:r>
          </a:p>
        </p:txBody>
      </p:sp>
      <p:sp>
        <p:nvSpPr>
          <p:cNvPr id="21513" name="Line 55"/>
          <p:cNvSpPr>
            <a:spLocks noChangeShapeType="1"/>
          </p:cNvSpPr>
          <p:nvPr/>
        </p:nvSpPr>
        <p:spPr bwMode="auto">
          <a:xfrm>
            <a:off x="2074863" y="2819400"/>
            <a:ext cx="1658937"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4" name="Group 56"/>
          <p:cNvGrpSpPr>
            <a:grpSpLocks/>
          </p:cNvGrpSpPr>
          <p:nvPr/>
        </p:nvGrpSpPr>
        <p:grpSpPr bwMode="auto">
          <a:xfrm>
            <a:off x="3013075" y="4764088"/>
            <a:ext cx="781050" cy="776287"/>
            <a:chOff x="3360" y="800"/>
            <a:chExt cx="620" cy="616"/>
          </a:xfrm>
        </p:grpSpPr>
        <p:sp>
          <p:nvSpPr>
            <p:cNvPr id="21559"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60" name="Freeform 5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61" name="Group 59"/>
            <p:cNvGrpSpPr>
              <a:grpSpLocks/>
            </p:cNvGrpSpPr>
            <p:nvPr/>
          </p:nvGrpSpPr>
          <p:grpSpPr bwMode="auto">
            <a:xfrm flipH="1">
              <a:off x="3749" y="1171"/>
              <a:ext cx="212" cy="213"/>
              <a:chOff x="1350" y="686"/>
              <a:chExt cx="1132" cy="1132"/>
            </a:xfrm>
          </p:grpSpPr>
          <p:sp>
            <p:nvSpPr>
              <p:cNvPr id="21563"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4"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62"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5" name="Line 63"/>
          <p:cNvSpPr>
            <a:spLocks noChangeShapeType="1"/>
          </p:cNvSpPr>
          <p:nvPr/>
        </p:nvSpPr>
        <p:spPr bwMode="auto">
          <a:xfrm>
            <a:off x="3398838" y="3330575"/>
            <a:ext cx="1409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64"/>
          <p:cNvSpPr>
            <a:spLocks noChangeShapeType="1"/>
          </p:cNvSpPr>
          <p:nvPr/>
        </p:nvSpPr>
        <p:spPr bwMode="auto">
          <a:xfrm>
            <a:off x="478790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65"/>
          <p:cNvSpPr>
            <a:spLocks noChangeShapeType="1"/>
          </p:cNvSpPr>
          <p:nvPr/>
        </p:nvSpPr>
        <p:spPr bwMode="auto">
          <a:xfrm>
            <a:off x="341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66"/>
          <p:cNvSpPr>
            <a:spLocks noChangeShapeType="1"/>
          </p:cNvSpPr>
          <p:nvPr/>
        </p:nvSpPr>
        <p:spPr bwMode="auto">
          <a:xfrm flipV="1">
            <a:off x="1427163" y="3079750"/>
            <a:ext cx="0" cy="2981325"/>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9" name="Line 67"/>
          <p:cNvSpPr>
            <a:spLocks noChangeShapeType="1"/>
          </p:cNvSpPr>
          <p:nvPr/>
        </p:nvSpPr>
        <p:spPr bwMode="auto">
          <a:xfrm flipV="1">
            <a:off x="1784350" y="3079750"/>
            <a:ext cx="0" cy="1652588"/>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0" name="Group 68"/>
          <p:cNvGrpSpPr>
            <a:grpSpLocks/>
          </p:cNvGrpSpPr>
          <p:nvPr/>
        </p:nvGrpSpPr>
        <p:grpSpPr bwMode="auto">
          <a:xfrm>
            <a:off x="4359275" y="3887788"/>
            <a:ext cx="620713" cy="788987"/>
            <a:chOff x="2401" y="425"/>
            <a:chExt cx="907" cy="1154"/>
          </a:xfrm>
        </p:grpSpPr>
        <p:sp>
          <p:nvSpPr>
            <p:cNvPr id="21553" name="Rectangle 6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54" name="Line 7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7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Rectangle 7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57" name="Freeform 7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58" name="Line 7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21" name="Text Box 75"/>
          <p:cNvSpPr txBox="1">
            <a:spLocks noChangeArrowheads="1"/>
          </p:cNvSpPr>
          <p:nvPr/>
        </p:nvSpPr>
        <p:spPr bwMode="auto">
          <a:xfrm>
            <a:off x="419735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21522" name="Group 76"/>
          <p:cNvGrpSpPr>
            <a:grpSpLocks/>
          </p:cNvGrpSpPr>
          <p:nvPr/>
        </p:nvGrpSpPr>
        <p:grpSpPr bwMode="auto">
          <a:xfrm>
            <a:off x="4518025" y="4289425"/>
            <a:ext cx="620713" cy="788988"/>
            <a:chOff x="2401" y="425"/>
            <a:chExt cx="907" cy="1154"/>
          </a:xfrm>
        </p:grpSpPr>
        <p:sp>
          <p:nvSpPr>
            <p:cNvPr id="21547" name="Rectangle 7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48" name="Line 7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7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Rectangle 8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51" name="Freeform 8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52" name="Line 8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23" name="Group 83"/>
          <p:cNvGrpSpPr>
            <a:grpSpLocks/>
          </p:cNvGrpSpPr>
          <p:nvPr/>
        </p:nvGrpSpPr>
        <p:grpSpPr bwMode="auto">
          <a:xfrm>
            <a:off x="4675188" y="4689475"/>
            <a:ext cx="620712" cy="788988"/>
            <a:chOff x="2401" y="425"/>
            <a:chExt cx="907" cy="1154"/>
          </a:xfrm>
        </p:grpSpPr>
        <p:sp>
          <p:nvSpPr>
            <p:cNvPr id="21541" name="Rectangle 8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42" name="Line 8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3" name="Line 8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4" name="Rectangle 8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45" name="Freeform 8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1546" name="Line 8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24" name="Group 90"/>
          <p:cNvGrpSpPr>
            <a:grpSpLocks/>
          </p:cNvGrpSpPr>
          <p:nvPr/>
        </p:nvGrpSpPr>
        <p:grpSpPr bwMode="auto">
          <a:xfrm>
            <a:off x="3013075" y="3895725"/>
            <a:ext cx="781050" cy="776288"/>
            <a:chOff x="3360" y="800"/>
            <a:chExt cx="620" cy="616"/>
          </a:xfrm>
        </p:grpSpPr>
        <p:sp>
          <p:nvSpPr>
            <p:cNvPr id="21535" name="AutoShape 9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36" name="Freeform 9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37" name="Group 93"/>
            <p:cNvGrpSpPr>
              <a:grpSpLocks/>
            </p:cNvGrpSpPr>
            <p:nvPr/>
          </p:nvGrpSpPr>
          <p:grpSpPr bwMode="auto">
            <a:xfrm flipH="1">
              <a:off x="3749" y="1171"/>
              <a:ext cx="212" cy="213"/>
              <a:chOff x="1350" y="686"/>
              <a:chExt cx="1132" cy="1132"/>
            </a:xfrm>
          </p:grpSpPr>
          <p:sp>
            <p:nvSpPr>
              <p:cNvPr id="21539" name="AutoShape 9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40" name="Picture 9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38" name="Picture 9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5" name="Text Box 97"/>
          <p:cNvSpPr txBox="1">
            <a:spLocks noChangeArrowheads="1"/>
          </p:cNvSpPr>
          <p:nvPr/>
        </p:nvSpPr>
        <p:spPr bwMode="auto">
          <a:xfrm>
            <a:off x="28098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21526" name="Group 98"/>
          <p:cNvGrpSpPr>
            <a:grpSpLocks/>
          </p:cNvGrpSpPr>
          <p:nvPr/>
        </p:nvGrpSpPr>
        <p:grpSpPr bwMode="auto">
          <a:xfrm>
            <a:off x="3013075" y="5634038"/>
            <a:ext cx="781050" cy="776287"/>
            <a:chOff x="3360" y="800"/>
            <a:chExt cx="620" cy="616"/>
          </a:xfrm>
        </p:grpSpPr>
        <p:sp>
          <p:nvSpPr>
            <p:cNvPr id="21529" name="AutoShape 9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30" name="Freeform 10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31" name="Group 101"/>
            <p:cNvGrpSpPr>
              <a:grpSpLocks/>
            </p:cNvGrpSpPr>
            <p:nvPr/>
          </p:nvGrpSpPr>
          <p:grpSpPr bwMode="auto">
            <a:xfrm flipH="1">
              <a:off x="3749" y="1171"/>
              <a:ext cx="212" cy="213"/>
              <a:chOff x="1350" y="686"/>
              <a:chExt cx="1132" cy="1132"/>
            </a:xfrm>
          </p:grpSpPr>
          <p:sp>
            <p:nvSpPr>
              <p:cNvPr id="21533" name="AutoShape 10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34" name="Picture 10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32" name="Picture 10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7" name="Line 105"/>
          <p:cNvSpPr>
            <a:spLocks noChangeShapeType="1"/>
          </p:cNvSpPr>
          <p:nvPr/>
        </p:nvSpPr>
        <p:spPr bwMode="auto">
          <a:xfrm>
            <a:off x="1778000" y="4716463"/>
            <a:ext cx="2727325"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8" name="Line 106"/>
          <p:cNvSpPr>
            <a:spLocks noChangeShapeType="1"/>
          </p:cNvSpPr>
          <p:nvPr/>
        </p:nvSpPr>
        <p:spPr bwMode="auto">
          <a:xfrm>
            <a:off x="1423988" y="6042025"/>
            <a:ext cx="1592262"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30475" y="23288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22531" name="Line 3"/>
          <p:cNvSpPr>
            <a:spLocks noChangeShapeType="1"/>
          </p:cNvSpPr>
          <p:nvPr/>
        </p:nvSpPr>
        <p:spPr bwMode="auto">
          <a:xfrm flipV="1">
            <a:off x="4500563" y="2200275"/>
            <a:ext cx="0" cy="11112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p:txBody>
          <a:bodyPr/>
          <a:lstStyle/>
          <a:p>
            <a:r>
              <a:rPr lang="en-US"/>
              <a:t>Groups</a:t>
            </a:r>
          </a:p>
        </p:txBody>
      </p:sp>
      <p:sp>
        <p:nvSpPr>
          <p:cNvPr id="22533" name="Rectangle 39"/>
          <p:cNvSpPr>
            <a:spLocks noGrp="1" noChangeArrowheads="1"/>
          </p:cNvSpPr>
          <p:nvPr>
            <p:ph idx="1"/>
          </p:nvPr>
        </p:nvSpPr>
        <p:spPr>
          <a:xfrm>
            <a:off x="5341938" y="1192213"/>
            <a:ext cx="3495675" cy="5087937"/>
          </a:xfrm>
        </p:spPr>
        <p:txBody>
          <a:bodyPr/>
          <a:lstStyle/>
          <a:p>
            <a:pPr>
              <a:buFont typeface="Arial" charset="0"/>
              <a:buChar char="•"/>
            </a:pPr>
            <a:r>
              <a:rPr lang="en-US"/>
              <a:t>Every claim, activity, and exposure is also assigned to a group</a:t>
            </a:r>
          </a:p>
          <a:p>
            <a:pPr lvl="1"/>
            <a:r>
              <a:rPr lang="en-US"/>
              <a:t>The user who owns the object is a member of that group</a:t>
            </a:r>
          </a:p>
          <a:p>
            <a:pPr>
              <a:buFont typeface="Arial" charset="0"/>
              <a:buChar char="•"/>
            </a:pPr>
            <a:r>
              <a:rPr lang="en-US"/>
              <a:t>Group ownership is used to determine:</a:t>
            </a:r>
          </a:p>
          <a:p>
            <a:pPr lvl="1"/>
            <a:r>
              <a:rPr lang="en-US"/>
              <a:t>Which user becomes the owner</a:t>
            </a:r>
          </a:p>
          <a:p>
            <a:pPr lvl="1"/>
            <a:r>
              <a:rPr lang="en-US"/>
              <a:t>Who can view or edit a given claim and its contents</a:t>
            </a:r>
          </a:p>
        </p:txBody>
      </p:sp>
      <p:grpSp>
        <p:nvGrpSpPr>
          <p:cNvPr id="22534" name="Group 5"/>
          <p:cNvGrpSpPr>
            <a:grpSpLocks/>
          </p:cNvGrpSpPr>
          <p:nvPr/>
        </p:nvGrpSpPr>
        <p:grpSpPr bwMode="auto">
          <a:xfrm>
            <a:off x="3749675" y="1974850"/>
            <a:ext cx="1512888" cy="1114425"/>
            <a:chOff x="2083" y="1606"/>
            <a:chExt cx="1489" cy="1097"/>
          </a:xfrm>
        </p:grpSpPr>
        <p:sp>
          <p:nvSpPr>
            <p:cNvPr id="22607"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608"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09"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0"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1"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612"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613"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4"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615" name="Freeform 1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16" name="Freeform 1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17"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8"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9"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620" name="Group 19"/>
            <p:cNvGrpSpPr>
              <a:grpSpLocks/>
            </p:cNvGrpSpPr>
            <p:nvPr/>
          </p:nvGrpSpPr>
          <p:grpSpPr bwMode="auto">
            <a:xfrm>
              <a:off x="2221" y="1871"/>
              <a:ext cx="518" cy="782"/>
              <a:chOff x="2400" y="1656"/>
              <a:chExt cx="752" cy="1136"/>
            </a:xfrm>
          </p:grpSpPr>
          <p:sp>
            <p:nvSpPr>
              <p:cNvPr id="22633"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634"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5"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6"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7"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638"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621" name="Group 27"/>
            <p:cNvGrpSpPr>
              <a:grpSpLocks/>
            </p:cNvGrpSpPr>
            <p:nvPr/>
          </p:nvGrpSpPr>
          <p:grpSpPr bwMode="auto">
            <a:xfrm rot="-6511945">
              <a:off x="2834" y="1842"/>
              <a:ext cx="518" cy="783"/>
              <a:chOff x="2400" y="1656"/>
              <a:chExt cx="752" cy="1136"/>
            </a:xfrm>
          </p:grpSpPr>
          <p:sp>
            <p:nvSpPr>
              <p:cNvPr id="22626"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627"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28"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29"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0"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631"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632"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622" name="Freeform 3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2623" name="Freeform 3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624"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25"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2535" name="Group 40"/>
          <p:cNvGrpSpPr>
            <a:grpSpLocks/>
          </p:cNvGrpSpPr>
          <p:nvPr/>
        </p:nvGrpSpPr>
        <p:grpSpPr bwMode="auto">
          <a:xfrm>
            <a:off x="698500" y="1693863"/>
            <a:ext cx="814388" cy="815975"/>
            <a:chOff x="2452" y="533"/>
            <a:chExt cx="808" cy="809"/>
          </a:xfrm>
        </p:grpSpPr>
        <p:sp>
          <p:nvSpPr>
            <p:cNvPr id="22603" name="AutoShape 41"/>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4" name="AutoShape 42"/>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5" name="AutoShape 43"/>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606" name="Rectangle 44"/>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2536" name="Group 45"/>
          <p:cNvGrpSpPr>
            <a:grpSpLocks/>
          </p:cNvGrpSpPr>
          <p:nvPr/>
        </p:nvGrpSpPr>
        <p:grpSpPr bwMode="auto">
          <a:xfrm>
            <a:off x="1193800" y="2214563"/>
            <a:ext cx="1341438" cy="903287"/>
            <a:chOff x="2984" y="3331"/>
            <a:chExt cx="845" cy="569"/>
          </a:xfrm>
        </p:grpSpPr>
        <p:sp>
          <p:nvSpPr>
            <p:cNvPr id="22590" name="AutoShape 4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91" name="Group 47"/>
            <p:cNvGrpSpPr>
              <a:grpSpLocks/>
            </p:cNvGrpSpPr>
            <p:nvPr/>
          </p:nvGrpSpPr>
          <p:grpSpPr bwMode="auto">
            <a:xfrm>
              <a:off x="3386" y="3487"/>
              <a:ext cx="443" cy="398"/>
              <a:chOff x="4838" y="2218"/>
              <a:chExt cx="395" cy="355"/>
            </a:xfrm>
          </p:grpSpPr>
          <p:sp>
            <p:nvSpPr>
              <p:cNvPr id="22592" name="Freeform 4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3" name="Freeform 4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4" name="Freeform 5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5" name="Freeform 5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5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5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8" name="Freeform 5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Rectangle 5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0" name="Rectangle 5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1" name="Freeform 5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2" name="Rectangle 5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37" name="Text Box 59"/>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22538" name="Line 60"/>
          <p:cNvSpPr>
            <a:spLocks noChangeShapeType="1"/>
          </p:cNvSpPr>
          <p:nvPr/>
        </p:nvSpPr>
        <p:spPr bwMode="auto">
          <a:xfrm>
            <a:off x="2074863" y="2819400"/>
            <a:ext cx="167322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61"/>
          <p:cNvGrpSpPr>
            <a:grpSpLocks/>
          </p:cNvGrpSpPr>
          <p:nvPr/>
        </p:nvGrpSpPr>
        <p:grpSpPr bwMode="auto">
          <a:xfrm>
            <a:off x="3013075" y="4764088"/>
            <a:ext cx="781050" cy="776287"/>
            <a:chOff x="3360" y="800"/>
            <a:chExt cx="620" cy="616"/>
          </a:xfrm>
        </p:grpSpPr>
        <p:sp>
          <p:nvSpPr>
            <p:cNvPr id="22584" name="AutoShape 6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85" name="Freeform 6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86" name="Group 64"/>
            <p:cNvGrpSpPr>
              <a:grpSpLocks/>
            </p:cNvGrpSpPr>
            <p:nvPr/>
          </p:nvGrpSpPr>
          <p:grpSpPr bwMode="auto">
            <a:xfrm flipH="1">
              <a:off x="3749" y="1171"/>
              <a:ext cx="212" cy="213"/>
              <a:chOff x="1350" y="686"/>
              <a:chExt cx="1132" cy="1132"/>
            </a:xfrm>
          </p:grpSpPr>
          <p:sp>
            <p:nvSpPr>
              <p:cNvPr id="22588"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89"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87" name="Picture 6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40" name="Line 68"/>
          <p:cNvSpPr>
            <a:spLocks noChangeShapeType="1"/>
          </p:cNvSpPr>
          <p:nvPr/>
        </p:nvSpPr>
        <p:spPr bwMode="auto">
          <a:xfrm>
            <a:off x="3398838" y="3330575"/>
            <a:ext cx="1409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Line 69"/>
          <p:cNvSpPr>
            <a:spLocks noChangeShapeType="1"/>
          </p:cNvSpPr>
          <p:nvPr/>
        </p:nvSpPr>
        <p:spPr bwMode="auto">
          <a:xfrm>
            <a:off x="478790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2" name="Line 70"/>
          <p:cNvSpPr>
            <a:spLocks noChangeShapeType="1"/>
          </p:cNvSpPr>
          <p:nvPr/>
        </p:nvSpPr>
        <p:spPr bwMode="auto">
          <a:xfrm>
            <a:off x="341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71"/>
          <p:cNvSpPr>
            <a:spLocks noChangeShapeType="1"/>
          </p:cNvSpPr>
          <p:nvPr/>
        </p:nvSpPr>
        <p:spPr bwMode="auto">
          <a:xfrm flipV="1">
            <a:off x="1427163" y="3079750"/>
            <a:ext cx="0" cy="2981325"/>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Line 72"/>
          <p:cNvSpPr>
            <a:spLocks noChangeShapeType="1"/>
          </p:cNvSpPr>
          <p:nvPr/>
        </p:nvSpPr>
        <p:spPr bwMode="auto">
          <a:xfrm flipV="1">
            <a:off x="1784350" y="3079750"/>
            <a:ext cx="0" cy="1652588"/>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5" name="Group 73"/>
          <p:cNvGrpSpPr>
            <a:grpSpLocks/>
          </p:cNvGrpSpPr>
          <p:nvPr/>
        </p:nvGrpSpPr>
        <p:grpSpPr bwMode="auto">
          <a:xfrm>
            <a:off x="4359275" y="3887788"/>
            <a:ext cx="620713" cy="788987"/>
            <a:chOff x="2401" y="425"/>
            <a:chExt cx="907" cy="1154"/>
          </a:xfrm>
        </p:grpSpPr>
        <p:sp>
          <p:nvSpPr>
            <p:cNvPr id="22578"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9"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0"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1"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2"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3"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6" name="Text Box 80"/>
          <p:cNvSpPr txBox="1">
            <a:spLocks noChangeArrowheads="1"/>
          </p:cNvSpPr>
          <p:nvPr/>
        </p:nvSpPr>
        <p:spPr bwMode="auto">
          <a:xfrm>
            <a:off x="419735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22547" name="Group 81"/>
          <p:cNvGrpSpPr>
            <a:grpSpLocks/>
          </p:cNvGrpSpPr>
          <p:nvPr/>
        </p:nvGrpSpPr>
        <p:grpSpPr bwMode="auto">
          <a:xfrm>
            <a:off x="4518025" y="4289425"/>
            <a:ext cx="620713" cy="788988"/>
            <a:chOff x="2401" y="425"/>
            <a:chExt cx="907" cy="1154"/>
          </a:xfrm>
        </p:grpSpPr>
        <p:sp>
          <p:nvSpPr>
            <p:cNvPr id="22572"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3"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4"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5"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6" name="Freeform 8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7"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48" name="Group 88"/>
          <p:cNvGrpSpPr>
            <a:grpSpLocks/>
          </p:cNvGrpSpPr>
          <p:nvPr/>
        </p:nvGrpSpPr>
        <p:grpSpPr bwMode="auto">
          <a:xfrm>
            <a:off x="4675188" y="4689475"/>
            <a:ext cx="620712" cy="788988"/>
            <a:chOff x="2401" y="425"/>
            <a:chExt cx="907" cy="1154"/>
          </a:xfrm>
        </p:grpSpPr>
        <p:sp>
          <p:nvSpPr>
            <p:cNvPr id="22566" name="Rectangle 8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7" name="Line 9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8" name="Line 9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9" name="Rectangle 9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0" name="Freeform 9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1" name="Line 9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49" name="Group 95"/>
          <p:cNvGrpSpPr>
            <a:grpSpLocks/>
          </p:cNvGrpSpPr>
          <p:nvPr/>
        </p:nvGrpSpPr>
        <p:grpSpPr bwMode="auto">
          <a:xfrm>
            <a:off x="3013075" y="3895725"/>
            <a:ext cx="781050" cy="776288"/>
            <a:chOff x="3360" y="800"/>
            <a:chExt cx="620" cy="616"/>
          </a:xfrm>
        </p:grpSpPr>
        <p:sp>
          <p:nvSpPr>
            <p:cNvPr id="22560" name="AutoShape 9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61" name="Freeform 9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62" name="Group 98"/>
            <p:cNvGrpSpPr>
              <a:grpSpLocks/>
            </p:cNvGrpSpPr>
            <p:nvPr/>
          </p:nvGrpSpPr>
          <p:grpSpPr bwMode="auto">
            <a:xfrm flipH="1">
              <a:off x="3749" y="1171"/>
              <a:ext cx="212" cy="213"/>
              <a:chOff x="1350" y="686"/>
              <a:chExt cx="1132" cy="1132"/>
            </a:xfrm>
          </p:grpSpPr>
          <p:sp>
            <p:nvSpPr>
              <p:cNvPr id="22564" name="AutoShape 9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65" name="Picture 10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63" name="Picture 10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50" name="Text Box 102"/>
          <p:cNvSpPr txBox="1">
            <a:spLocks noChangeArrowheads="1"/>
          </p:cNvSpPr>
          <p:nvPr/>
        </p:nvSpPr>
        <p:spPr bwMode="auto">
          <a:xfrm>
            <a:off x="28098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22551" name="Group 103"/>
          <p:cNvGrpSpPr>
            <a:grpSpLocks/>
          </p:cNvGrpSpPr>
          <p:nvPr/>
        </p:nvGrpSpPr>
        <p:grpSpPr bwMode="auto">
          <a:xfrm>
            <a:off x="3013075" y="5634038"/>
            <a:ext cx="781050" cy="776287"/>
            <a:chOff x="3360" y="800"/>
            <a:chExt cx="620" cy="616"/>
          </a:xfrm>
        </p:grpSpPr>
        <p:sp>
          <p:nvSpPr>
            <p:cNvPr id="22554" name="AutoShape 10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55" name="Freeform 10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6" name="Group 106"/>
            <p:cNvGrpSpPr>
              <a:grpSpLocks/>
            </p:cNvGrpSpPr>
            <p:nvPr/>
          </p:nvGrpSpPr>
          <p:grpSpPr bwMode="auto">
            <a:xfrm flipH="1">
              <a:off x="3749" y="1171"/>
              <a:ext cx="212" cy="213"/>
              <a:chOff x="1350" y="686"/>
              <a:chExt cx="1132" cy="1132"/>
            </a:xfrm>
          </p:grpSpPr>
          <p:sp>
            <p:nvSpPr>
              <p:cNvPr id="22558" name="AutoShape 10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59" name="Picture 10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57" name="Picture 10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52" name="Line 110"/>
          <p:cNvSpPr>
            <a:spLocks noChangeShapeType="1"/>
          </p:cNvSpPr>
          <p:nvPr/>
        </p:nvSpPr>
        <p:spPr bwMode="auto">
          <a:xfrm>
            <a:off x="1778000" y="4716463"/>
            <a:ext cx="2727325"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3" name="Line 111"/>
          <p:cNvSpPr>
            <a:spLocks noChangeShapeType="1"/>
          </p:cNvSpPr>
          <p:nvPr/>
        </p:nvSpPr>
        <p:spPr bwMode="auto">
          <a:xfrm>
            <a:off x="1423988" y="6042025"/>
            <a:ext cx="1592262" cy="0"/>
          </a:xfrm>
          <a:prstGeom prst="line">
            <a:avLst/>
          </a:prstGeom>
          <a:noFill/>
          <a:ln w="28575">
            <a:solidFill>
              <a:srgbClr val="CC9900"/>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a:t>By the end of this lesson, you should be able to:</a:t>
            </a:r>
          </a:p>
          <a:p>
            <a:pPr lvl="1"/>
            <a:r>
              <a:rPr lang="en-US"/>
              <a:t>Define the primary entities of the ClaimCenter data model</a:t>
            </a:r>
          </a:p>
          <a:p>
            <a:pPr lvl="1"/>
            <a:r>
              <a:rPr lang="en-US"/>
              <a:t>View the primary entities of the claim file</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a:solidFill>
                  <a:srgbClr val="AA3704"/>
                </a:solidFill>
              </a:rPr>
              <a:t>This lesson uses the notes section for additional explanation and information.</a:t>
            </a:r>
            <a:br>
              <a:rPr lang="en-US">
                <a:solidFill>
                  <a:srgbClr val="AA3704"/>
                </a:solidFill>
              </a:rPr>
            </a:br>
            <a:r>
              <a:rPr lang="en-US">
                <a:solidFill>
                  <a:srgbClr val="AA3704"/>
                </a:solidFill>
              </a:rPr>
              <a:t>To view the notes in PowerPoint, choose </a:t>
            </a:r>
            <a:r>
              <a:rPr lang="en-US" err="1">
                <a:solidFill>
                  <a:srgbClr val="AA3704"/>
                </a:solidFill>
              </a:rPr>
              <a:t>View</a:t>
            </a:r>
            <a:r>
              <a:rPr lang="en-US" err="1">
                <a:solidFill>
                  <a:srgbClr val="AA3704"/>
                </a:solidFill>
                <a:sym typeface="Wingdings" pitchFamily="2" charset="2"/>
              </a:rPr>
              <a:t>Normal</a:t>
            </a:r>
            <a:r>
              <a:rPr lang="en-US">
                <a:solidFill>
                  <a:srgbClr val="AA3704"/>
                </a:solidFill>
                <a:sym typeface="Wingdings" pitchFamily="2" charset="2"/>
              </a:rPr>
              <a:t> or </a:t>
            </a:r>
            <a:r>
              <a:rPr lang="en-US" err="1">
                <a:solidFill>
                  <a:srgbClr val="AA3704"/>
                </a:solidFill>
              </a:rPr>
              <a:t>View</a:t>
            </a:r>
            <a:r>
              <a:rPr lang="en-US" err="1">
                <a:solidFill>
                  <a:srgbClr val="AA3704"/>
                </a:solidFill>
                <a:sym typeface="Wingdings" pitchFamily="2" charset="2"/>
              </a:rPr>
              <a:t></a:t>
            </a:r>
            <a:r>
              <a:rPr lang="en-US" err="1">
                <a:solidFill>
                  <a:srgbClr val="AA3704"/>
                </a:solidFill>
              </a:rPr>
              <a:t>Notes</a:t>
            </a:r>
            <a:r>
              <a:rPr lang="en-US">
                <a:solidFill>
                  <a:srgbClr val="AA3704"/>
                </a:solidFill>
              </a:rPr>
              <a:t> Page.</a:t>
            </a:r>
            <a:br>
              <a:rPr lang="en-US">
                <a:solidFill>
                  <a:srgbClr val="AA3704"/>
                </a:solidFill>
              </a:rPr>
            </a:br>
            <a:r>
              <a:rPr lang="en-US">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5" name="Rectangle 51"/>
          <p:cNvSpPr>
            <a:spLocks noGrp="1" noChangeArrowheads="1"/>
          </p:cNvSpPr>
          <p:nvPr>
            <p:ph type="title"/>
          </p:nvPr>
        </p:nvSpPr>
        <p:spPr/>
        <p:txBody>
          <a:bodyPr/>
          <a:lstStyle/>
          <a:p>
            <a:r>
              <a:rPr lang="en-US"/>
              <a:t>Summary: primary entities in the data model</a:t>
            </a:r>
          </a:p>
        </p:txBody>
      </p:sp>
      <p:sp>
        <p:nvSpPr>
          <p:cNvPr id="23566" name="Rectangle 127"/>
          <p:cNvSpPr>
            <a:spLocks noGrp="1" noChangeArrowheads="1"/>
          </p:cNvSpPr>
          <p:nvPr>
            <p:ph idx="1"/>
          </p:nvPr>
        </p:nvSpPr>
        <p:spPr>
          <a:xfrm>
            <a:off x="5318125" y="765175"/>
            <a:ext cx="3495675" cy="2320925"/>
          </a:xfrm>
        </p:spPr>
        <p:txBody>
          <a:bodyPr/>
          <a:lstStyle/>
          <a:p>
            <a:pPr>
              <a:buFont typeface="Arial" charset="0"/>
              <a:buChar char="•"/>
            </a:pPr>
            <a:r>
              <a:rPr lang="en-US"/>
              <a:t>A claim has one policy, one owner, and one group</a:t>
            </a:r>
          </a:p>
          <a:p>
            <a:pPr>
              <a:buFont typeface="Arial" charset="0"/>
              <a:buChar char="•"/>
            </a:pPr>
            <a:r>
              <a:rPr lang="en-US"/>
              <a:t>For all other entities listed here, there can be many per claim</a:t>
            </a:r>
          </a:p>
        </p:txBody>
      </p:sp>
      <p:grpSp>
        <p:nvGrpSpPr>
          <p:cNvPr id="23567" name="Group 52"/>
          <p:cNvGrpSpPr>
            <a:grpSpLocks/>
          </p:cNvGrpSpPr>
          <p:nvPr/>
        </p:nvGrpSpPr>
        <p:grpSpPr bwMode="auto">
          <a:xfrm>
            <a:off x="3749675" y="1974850"/>
            <a:ext cx="1512888" cy="1114425"/>
            <a:chOff x="2083" y="1606"/>
            <a:chExt cx="1489" cy="1097"/>
          </a:xfrm>
        </p:grpSpPr>
        <p:sp>
          <p:nvSpPr>
            <p:cNvPr id="23770"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771"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2"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3"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4"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775"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776"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77"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778"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79"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80"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1"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2"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783" name="Group 66"/>
            <p:cNvGrpSpPr>
              <a:grpSpLocks/>
            </p:cNvGrpSpPr>
            <p:nvPr/>
          </p:nvGrpSpPr>
          <p:grpSpPr bwMode="auto">
            <a:xfrm>
              <a:off x="2221" y="1871"/>
              <a:ext cx="518" cy="782"/>
              <a:chOff x="2400" y="1656"/>
              <a:chExt cx="752" cy="1136"/>
            </a:xfrm>
          </p:grpSpPr>
          <p:sp>
            <p:nvSpPr>
              <p:cNvPr id="23796"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797"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8"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9"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800"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801"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02"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784" name="Group 74"/>
            <p:cNvGrpSpPr>
              <a:grpSpLocks/>
            </p:cNvGrpSpPr>
            <p:nvPr/>
          </p:nvGrpSpPr>
          <p:grpSpPr bwMode="auto">
            <a:xfrm rot="-6511945">
              <a:off x="2834" y="1842"/>
              <a:ext cx="518" cy="783"/>
              <a:chOff x="2400" y="1656"/>
              <a:chExt cx="752" cy="1136"/>
            </a:xfrm>
          </p:grpSpPr>
          <p:sp>
            <p:nvSpPr>
              <p:cNvPr id="23789"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790"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1"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2"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3"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94"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795"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785"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3786"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787"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788"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8" name="Group 86"/>
          <p:cNvGrpSpPr>
            <a:grpSpLocks/>
          </p:cNvGrpSpPr>
          <p:nvPr/>
        </p:nvGrpSpPr>
        <p:grpSpPr bwMode="auto">
          <a:xfrm>
            <a:off x="4146550" y="812800"/>
            <a:ext cx="760413" cy="857250"/>
            <a:chOff x="2324" y="435"/>
            <a:chExt cx="933" cy="1052"/>
          </a:xfrm>
        </p:grpSpPr>
        <p:sp>
          <p:nvSpPr>
            <p:cNvPr id="23761"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762"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63"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764"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765" name="Group 91"/>
            <p:cNvGrpSpPr>
              <a:grpSpLocks/>
            </p:cNvGrpSpPr>
            <p:nvPr/>
          </p:nvGrpSpPr>
          <p:grpSpPr bwMode="auto">
            <a:xfrm>
              <a:off x="2889" y="957"/>
              <a:ext cx="348" cy="510"/>
              <a:chOff x="2784" y="3210"/>
              <a:chExt cx="523" cy="772"/>
            </a:xfrm>
          </p:grpSpPr>
          <p:sp>
            <p:nvSpPr>
              <p:cNvPr id="23766"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67"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768"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769"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3575"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23586" name="Group 128"/>
          <p:cNvGrpSpPr>
            <a:grpSpLocks/>
          </p:cNvGrpSpPr>
          <p:nvPr/>
        </p:nvGrpSpPr>
        <p:grpSpPr bwMode="auto">
          <a:xfrm>
            <a:off x="698500" y="1693863"/>
            <a:ext cx="814388" cy="815975"/>
            <a:chOff x="2452" y="533"/>
            <a:chExt cx="808" cy="809"/>
          </a:xfrm>
        </p:grpSpPr>
        <p:sp>
          <p:nvSpPr>
            <p:cNvPr id="23743"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4"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5"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746"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3587" name="Group 133"/>
          <p:cNvGrpSpPr>
            <a:grpSpLocks/>
          </p:cNvGrpSpPr>
          <p:nvPr/>
        </p:nvGrpSpPr>
        <p:grpSpPr bwMode="auto">
          <a:xfrm>
            <a:off x="1193800" y="2214563"/>
            <a:ext cx="1341438" cy="903287"/>
            <a:chOff x="2984" y="3331"/>
            <a:chExt cx="845" cy="569"/>
          </a:xfrm>
        </p:grpSpPr>
        <p:sp>
          <p:nvSpPr>
            <p:cNvPr id="23730"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731" name="Group 135"/>
            <p:cNvGrpSpPr>
              <a:grpSpLocks/>
            </p:cNvGrpSpPr>
            <p:nvPr/>
          </p:nvGrpSpPr>
          <p:grpSpPr bwMode="auto">
            <a:xfrm>
              <a:off x="3386" y="3487"/>
              <a:ext cx="443" cy="398"/>
              <a:chOff x="4838" y="2218"/>
              <a:chExt cx="395" cy="355"/>
            </a:xfrm>
          </p:grpSpPr>
          <p:sp>
            <p:nvSpPr>
              <p:cNvPr id="23732"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9"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40"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41"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2"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588"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23589"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31"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2"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3" name="Group 52"/>
          <p:cNvGrpSpPr>
            <a:grpSpLocks/>
          </p:cNvGrpSpPr>
          <p:nvPr/>
        </p:nvGrpSpPr>
        <p:grpSpPr bwMode="auto">
          <a:xfrm>
            <a:off x="6288009" y="5646738"/>
            <a:ext cx="839788" cy="584200"/>
            <a:chOff x="3153" y="1049"/>
            <a:chExt cx="752" cy="523"/>
          </a:xfrm>
        </p:grpSpPr>
        <p:sp>
          <p:nvSpPr>
            <p:cNvPr id="334"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35"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6"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37" name="Group 79"/>
          <p:cNvGrpSpPr>
            <a:grpSpLocks/>
          </p:cNvGrpSpPr>
          <p:nvPr/>
        </p:nvGrpSpPr>
        <p:grpSpPr bwMode="auto">
          <a:xfrm>
            <a:off x="6483272" y="5899150"/>
            <a:ext cx="839787" cy="584200"/>
            <a:chOff x="3153" y="1049"/>
            <a:chExt cx="752" cy="523"/>
          </a:xfrm>
        </p:grpSpPr>
        <p:sp>
          <p:nvSpPr>
            <p:cNvPr id="338"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39"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0"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1"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3" name="Group 225"/>
          <p:cNvGrpSpPr>
            <a:grpSpLocks/>
          </p:cNvGrpSpPr>
          <p:nvPr/>
        </p:nvGrpSpPr>
        <p:grpSpPr bwMode="auto">
          <a:xfrm>
            <a:off x="4945198" y="5651500"/>
            <a:ext cx="581025" cy="561975"/>
            <a:chOff x="4200" y="2899"/>
            <a:chExt cx="915" cy="885"/>
          </a:xfrm>
        </p:grpSpPr>
        <p:sp>
          <p:nvSpPr>
            <p:cNvPr id="344"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45"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6"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7"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8"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49"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0"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1"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2"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3"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4"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5"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6"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7"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9"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0"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61"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reserve line</a:t>
            </a:r>
          </a:p>
        </p:txBody>
      </p:sp>
      <p:grpSp>
        <p:nvGrpSpPr>
          <p:cNvPr id="362" name="Group 244"/>
          <p:cNvGrpSpPr>
            <a:grpSpLocks/>
          </p:cNvGrpSpPr>
          <p:nvPr/>
        </p:nvGrpSpPr>
        <p:grpSpPr bwMode="auto">
          <a:xfrm>
            <a:off x="5165861" y="5861050"/>
            <a:ext cx="581025" cy="561975"/>
            <a:chOff x="4200" y="2899"/>
            <a:chExt cx="915" cy="885"/>
          </a:xfrm>
        </p:grpSpPr>
        <p:sp>
          <p:nvSpPr>
            <p:cNvPr id="363"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4"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5"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6"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7"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9"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0"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1"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2"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3"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5"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6"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7"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80" name="Group 2"/>
          <p:cNvGrpSpPr>
            <a:grpSpLocks/>
          </p:cNvGrpSpPr>
          <p:nvPr/>
        </p:nvGrpSpPr>
        <p:grpSpPr bwMode="auto">
          <a:xfrm>
            <a:off x="7975600" y="3865563"/>
            <a:ext cx="746125" cy="749300"/>
            <a:chOff x="4932" y="501"/>
            <a:chExt cx="708" cy="712"/>
          </a:xfrm>
        </p:grpSpPr>
        <p:sp>
          <p:nvSpPr>
            <p:cNvPr id="381"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82"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1" name="Group 13"/>
          <p:cNvGrpSpPr>
            <a:grpSpLocks/>
          </p:cNvGrpSpPr>
          <p:nvPr/>
        </p:nvGrpSpPr>
        <p:grpSpPr bwMode="auto">
          <a:xfrm>
            <a:off x="8154988" y="4083050"/>
            <a:ext cx="746125" cy="749300"/>
            <a:chOff x="4932" y="501"/>
            <a:chExt cx="708" cy="712"/>
          </a:xfrm>
        </p:grpSpPr>
        <p:sp>
          <p:nvSpPr>
            <p:cNvPr id="392"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93"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2"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03"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5"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06"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07" name="Group 92"/>
          <p:cNvGrpSpPr>
            <a:grpSpLocks/>
          </p:cNvGrpSpPr>
          <p:nvPr/>
        </p:nvGrpSpPr>
        <p:grpSpPr bwMode="auto">
          <a:xfrm>
            <a:off x="6844921" y="3868740"/>
            <a:ext cx="928687" cy="1354138"/>
            <a:chOff x="4279" y="2531"/>
            <a:chExt cx="585" cy="853"/>
          </a:xfrm>
        </p:grpSpPr>
        <p:grpSp>
          <p:nvGrpSpPr>
            <p:cNvPr id="408" name="Group 93"/>
            <p:cNvGrpSpPr>
              <a:grpSpLocks/>
            </p:cNvGrpSpPr>
            <p:nvPr/>
          </p:nvGrpSpPr>
          <p:grpSpPr bwMode="auto">
            <a:xfrm>
              <a:off x="4279" y="2531"/>
              <a:ext cx="585" cy="521"/>
              <a:chOff x="2322" y="507"/>
              <a:chExt cx="1203" cy="1071"/>
            </a:xfrm>
          </p:grpSpPr>
          <p:sp>
            <p:nvSpPr>
              <p:cNvPr id="419"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20"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21"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22"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3"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4"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5"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6"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7"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09" name="Group 103"/>
            <p:cNvGrpSpPr>
              <a:grpSpLocks/>
            </p:cNvGrpSpPr>
            <p:nvPr/>
          </p:nvGrpSpPr>
          <p:grpSpPr bwMode="auto">
            <a:xfrm>
              <a:off x="4279" y="2863"/>
              <a:ext cx="585" cy="521"/>
              <a:chOff x="2322" y="507"/>
              <a:chExt cx="1203" cy="1071"/>
            </a:xfrm>
          </p:grpSpPr>
          <p:sp>
            <p:nvSpPr>
              <p:cNvPr id="410"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11"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12"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13"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4"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5"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6"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7"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8"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28"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29" name="Group 2"/>
          <p:cNvGrpSpPr>
            <a:grpSpLocks/>
          </p:cNvGrpSpPr>
          <p:nvPr/>
        </p:nvGrpSpPr>
        <p:grpSpPr bwMode="auto">
          <a:xfrm>
            <a:off x="5942013" y="3887788"/>
            <a:ext cx="644525" cy="727075"/>
            <a:chOff x="3445" y="2543"/>
            <a:chExt cx="406" cy="458"/>
          </a:xfrm>
        </p:grpSpPr>
        <p:sp>
          <p:nvSpPr>
            <p:cNvPr id="430"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2"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3"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4"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5"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36" name="Group 9"/>
          <p:cNvGrpSpPr>
            <a:grpSpLocks/>
          </p:cNvGrpSpPr>
          <p:nvPr/>
        </p:nvGrpSpPr>
        <p:grpSpPr bwMode="auto">
          <a:xfrm>
            <a:off x="6132513" y="4268788"/>
            <a:ext cx="644525" cy="727075"/>
            <a:chOff x="3541" y="2795"/>
            <a:chExt cx="406" cy="458"/>
          </a:xfrm>
        </p:grpSpPr>
        <p:sp>
          <p:nvSpPr>
            <p:cNvPr id="437"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8"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1"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2"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43"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document</a:t>
            </a:r>
          </a:p>
        </p:txBody>
      </p:sp>
      <p:sp>
        <p:nvSpPr>
          <p:cNvPr id="444"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5"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46" name="Group 39"/>
          <p:cNvGrpSpPr>
            <a:grpSpLocks/>
          </p:cNvGrpSpPr>
          <p:nvPr/>
        </p:nvGrpSpPr>
        <p:grpSpPr bwMode="auto">
          <a:xfrm>
            <a:off x="4759325" y="3887788"/>
            <a:ext cx="620713" cy="788987"/>
            <a:chOff x="2401" y="425"/>
            <a:chExt cx="907" cy="1154"/>
          </a:xfrm>
        </p:grpSpPr>
        <p:sp>
          <p:nvSpPr>
            <p:cNvPr id="447"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48"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1"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52"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3"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activity</a:t>
            </a:r>
          </a:p>
        </p:txBody>
      </p:sp>
      <p:grpSp>
        <p:nvGrpSpPr>
          <p:cNvPr id="454" name="Group 63"/>
          <p:cNvGrpSpPr>
            <a:grpSpLocks/>
          </p:cNvGrpSpPr>
          <p:nvPr/>
        </p:nvGrpSpPr>
        <p:grpSpPr bwMode="auto">
          <a:xfrm>
            <a:off x="4918075" y="4289425"/>
            <a:ext cx="620713" cy="788988"/>
            <a:chOff x="2401" y="425"/>
            <a:chExt cx="907" cy="1154"/>
          </a:xfrm>
        </p:grpSpPr>
        <p:sp>
          <p:nvSpPr>
            <p:cNvPr id="455"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56"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7"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8"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9"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0"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61" name="Group 73"/>
          <p:cNvGrpSpPr>
            <a:grpSpLocks/>
          </p:cNvGrpSpPr>
          <p:nvPr/>
        </p:nvGrpSpPr>
        <p:grpSpPr bwMode="auto">
          <a:xfrm>
            <a:off x="3851275" y="3895725"/>
            <a:ext cx="781050" cy="776288"/>
            <a:chOff x="3360" y="800"/>
            <a:chExt cx="620" cy="616"/>
          </a:xfrm>
        </p:grpSpPr>
        <p:sp>
          <p:nvSpPr>
            <p:cNvPr id="462"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63"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64" name="Group 76"/>
            <p:cNvGrpSpPr>
              <a:grpSpLocks/>
            </p:cNvGrpSpPr>
            <p:nvPr/>
          </p:nvGrpSpPr>
          <p:grpSpPr bwMode="auto">
            <a:xfrm flipH="1">
              <a:off x="3749" y="1171"/>
              <a:ext cx="212" cy="213"/>
              <a:chOff x="1350" y="686"/>
              <a:chExt cx="1132" cy="1132"/>
            </a:xfrm>
          </p:grpSpPr>
          <p:sp>
            <p:nvSpPr>
              <p:cNvPr id="466"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67"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5"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8"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exposure</a:t>
            </a:r>
          </a:p>
        </p:txBody>
      </p:sp>
      <p:grpSp>
        <p:nvGrpSpPr>
          <p:cNvPr id="469" name="Group 81"/>
          <p:cNvGrpSpPr>
            <a:grpSpLocks/>
          </p:cNvGrpSpPr>
          <p:nvPr/>
        </p:nvGrpSpPr>
        <p:grpSpPr bwMode="auto">
          <a:xfrm>
            <a:off x="3851275" y="4764088"/>
            <a:ext cx="781050" cy="776287"/>
            <a:chOff x="3360" y="800"/>
            <a:chExt cx="620" cy="616"/>
          </a:xfrm>
        </p:grpSpPr>
        <p:sp>
          <p:nvSpPr>
            <p:cNvPr id="470"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1"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2" name="Group 84"/>
            <p:cNvGrpSpPr>
              <a:grpSpLocks/>
            </p:cNvGrpSpPr>
            <p:nvPr/>
          </p:nvGrpSpPr>
          <p:grpSpPr bwMode="auto">
            <a:xfrm flipH="1">
              <a:off x="3749" y="1171"/>
              <a:ext cx="212" cy="213"/>
              <a:chOff x="1350" y="686"/>
              <a:chExt cx="1132" cy="1132"/>
            </a:xfrm>
          </p:grpSpPr>
          <p:sp>
            <p:nvSpPr>
              <p:cNvPr id="474"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75"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3"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6" name="Group 88"/>
          <p:cNvGrpSpPr>
            <a:grpSpLocks/>
          </p:cNvGrpSpPr>
          <p:nvPr/>
        </p:nvGrpSpPr>
        <p:grpSpPr bwMode="auto">
          <a:xfrm>
            <a:off x="3851275" y="5634038"/>
            <a:ext cx="781050" cy="776287"/>
            <a:chOff x="3360" y="800"/>
            <a:chExt cx="620" cy="616"/>
          </a:xfrm>
        </p:grpSpPr>
        <p:sp>
          <p:nvSpPr>
            <p:cNvPr id="477"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78"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79" name="Group 91"/>
            <p:cNvGrpSpPr>
              <a:grpSpLocks/>
            </p:cNvGrpSpPr>
            <p:nvPr/>
          </p:nvGrpSpPr>
          <p:grpSpPr bwMode="auto">
            <a:xfrm flipH="1">
              <a:off x="3749" y="1171"/>
              <a:ext cx="212" cy="213"/>
              <a:chOff x="1350" y="686"/>
              <a:chExt cx="1132" cy="1132"/>
            </a:xfrm>
          </p:grpSpPr>
          <p:sp>
            <p:nvSpPr>
              <p:cNvPr id="481"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2"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0"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3"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4"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5"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486"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service</a:t>
            </a:r>
          </a:p>
        </p:txBody>
      </p:sp>
      <p:grpSp>
        <p:nvGrpSpPr>
          <p:cNvPr id="487" name="Group 48"/>
          <p:cNvGrpSpPr>
            <a:grpSpLocks/>
          </p:cNvGrpSpPr>
          <p:nvPr/>
        </p:nvGrpSpPr>
        <p:grpSpPr bwMode="auto">
          <a:xfrm>
            <a:off x="346123" y="3807029"/>
            <a:ext cx="651326" cy="651327"/>
            <a:chOff x="1350" y="686"/>
            <a:chExt cx="1132" cy="1132"/>
          </a:xfrm>
        </p:grpSpPr>
        <p:sp>
          <p:nvSpPr>
            <p:cNvPr id="488"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89"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0" name="Group 53"/>
          <p:cNvGrpSpPr>
            <a:grpSpLocks/>
          </p:cNvGrpSpPr>
          <p:nvPr/>
        </p:nvGrpSpPr>
        <p:grpSpPr bwMode="auto">
          <a:xfrm>
            <a:off x="333569" y="4346247"/>
            <a:ext cx="805498" cy="730318"/>
            <a:chOff x="2780" y="1585"/>
            <a:chExt cx="668" cy="605"/>
          </a:xfrm>
        </p:grpSpPr>
        <p:sp>
          <p:nvSpPr>
            <p:cNvPr id="491"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92" name="Group 55"/>
            <p:cNvGrpSpPr>
              <a:grpSpLocks/>
            </p:cNvGrpSpPr>
            <p:nvPr/>
          </p:nvGrpSpPr>
          <p:grpSpPr bwMode="auto">
            <a:xfrm flipH="1">
              <a:off x="3089" y="1738"/>
              <a:ext cx="359" cy="452"/>
              <a:chOff x="4325" y="1984"/>
              <a:chExt cx="359" cy="452"/>
            </a:xfrm>
          </p:grpSpPr>
          <p:sp>
            <p:nvSpPr>
              <p:cNvPr id="493"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95" name="Group 58"/>
          <p:cNvGrpSpPr>
            <a:grpSpLocks/>
          </p:cNvGrpSpPr>
          <p:nvPr/>
        </p:nvGrpSpPr>
        <p:grpSpPr bwMode="auto">
          <a:xfrm>
            <a:off x="239790" y="4869645"/>
            <a:ext cx="782501" cy="775661"/>
            <a:chOff x="2461" y="1618"/>
            <a:chExt cx="635" cy="629"/>
          </a:xfrm>
        </p:grpSpPr>
        <p:sp>
          <p:nvSpPr>
            <p:cNvPr id="496"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497"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498" name="Group 61"/>
            <p:cNvGrpSpPr>
              <a:grpSpLocks/>
            </p:cNvGrpSpPr>
            <p:nvPr/>
          </p:nvGrpSpPr>
          <p:grpSpPr bwMode="auto">
            <a:xfrm>
              <a:off x="2461" y="1618"/>
              <a:ext cx="275" cy="318"/>
              <a:chOff x="2983" y="1384"/>
              <a:chExt cx="275" cy="318"/>
            </a:xfrm>
          </p:grpSpPr>
          <p:sp>
            <p:nvSpPr>
              <p:cNvPr id="499"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3"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04" name="Group 503"/>
          <p:cNvGrpSpPr/>
          <p:nvPr/>
        </p:nvGrpSpPr>
        <p:grpSpPr>
          <a:xfrm>
            <a:off x="314349" y="5604315"/>
            <a:ext cx="927168" cy="676638"/>
            <a:chOff x="346122" y="5885642"/>
            <a:chExt cx="1049373" cy="765822"/>
          </a:xfrm>
        </p:grpSpPr>
        <p:grpSp>
          <p:nvGrpSpPr>
            <p:cNvPr id="505" name="Group 18"/>
            <p:cNvGrpSpPr>
              <a:grpSpLocks/>
            </p:cNvGrpSpPr>
            <p:nvPr/>
          </p:nvGrpSpPr>
          <p:grpSpPr bwMode="auto">
            <a:xfrm>
              <a:off x="346122" y="5885642"/>
              <a:ext cx="859923" cy="571787"/>
              <a:chOff x="2496" y="1641"/>
              <a:chExt cx="767" cy="510"/>
            </a:xfrm>
          </p:grpSpPr>
          <p:sp>
            <p:nvSpPr>
              <p:cNvPr id="525"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26"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27"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28"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06" name="Group 29"/>
            <p:cNvGrpSpPr>
              <a:grpSpLocks/>
            </p:cNvGrpSpPr>
            <p:nvPr/>
          </p:nvGrpSpPr>
          <p:grpSpPr bwMode="auto">
            <a:xfrm>
              <a:off x="582661" y="6151431"/>
              <a:ext cx="812834" cy="500033"/>
              <a:chOff x="2943" y="3239"/>
              <a:chExt cx="725" cy="446"/>
            </a:xfrm>
          </p:grpSpPr>
          <p:sp>
            <p:nvSpPr>
              <p:cNvPr id="50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1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1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1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2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2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29"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30" name="Group 2"/>
          <p:cNvGrpSpPr>
            <a:grpSpLocks/>
          </p:cNvGrpSpPr>
          <p:nvPr/>
        </p:nvGrpSpPr>
        <p:grpSpPr bwMode="auto">
          <a:xfrm>
            <a:off x="1308100" y="4756150"/>
            <a:ext cx="1216025" cy="833438"/>
            <a:chOff x="3182" y="2642"/>
            <a:chExt cx="1186" cy="813"/>
          </a:xfrm>
        </p:grpSpPr>
        <p:grpSp>
          <p:nvGrpSpPr>
            <p:cNvPr id="531" name="Group 3"/>
            <p:cNvGrpSpPr>
              <a:grpSpLocks/>
            </p:cNvGrpSpPr>
            <p:nvPr/>
          </p:nvGrpSpPr>
          <p:grpSpPr bwMode="auto">
            <a:xfrm>
              <a:off x="3182" y="2642"/>
              <a:ext cx="1186" cy="813"/>
              <a:chOff x="1732" y="3507"/>
              <a:chExt cx="1186" cy="813"/>
            </a:xfrm>
          </p:grpSpPr>
          <p:sp>
            <p:nvSpPr>
              <p:cNvPr id="543"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44"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32" name="Group 6"/>
            <p:cNvGrpSpPr>
              <a:grpSpLocks/>
            </p:cNvGrpSpPr>
            <p:nvPr/>
          </p:nvGrpSpPr>
          <p:grpSpPr bwMode="auto">
            <a:xfrm>
              <a:off x="3309" y="2668"/>
              <a:ext cx="876" cy="739"/>
              <a:chOff x="3309" y="2668"/>
              <a:chExt cx="876" cy="739"/>
            </a:xfrm>
          </p:grpSpPr>
          <p:sp>
            <p:nvSpPr>
              <p:cNvPr id="533"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34"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35"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6"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7"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8"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39"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0"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1"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42"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45" name="Group 17"/>
          <p:cNvGrpSpPr>
            <a:grpSpLocks/>
          </p:cNvGrpSpPr>
          <p:nvPr/>
        </p:nvGrpSpPr>
        <p:grpSpPr bwMode="auto">
          <a:xfrm>
            <a:off x="1308100" y="5641975"/>
            <a:ext cx="1201738" cy="822325"/>
            <a:chOff x="1808" y="2634"/>
            <a:chExt cx="1186" cy="813"/>
          </a:xfrm>
        </p:grpSpPr>
        <p:grpSp>
          <p:nvGrpSpPr>
            <p:cNvPr id="546" name="Group 18"/>
            <p:cNvGrpSpPr>
              <a:grpSpLocks/>
            </p:cNvGrpSpPr>
            <p:nvPr/>
          </p:nvGrpSpPr>
          <p:grpSpPr bwMode="auto">
            <a:xfrm>
              <a:off x="1808" y="2634"/>
              <a:ext cx="1186" cy="813"/>
              <a:chOff x="1732" y="3507"/>
              <a:chExt cx="1186" cy="813"/>
            </a:xfrm>
          </p:grpSpPr>
          <p:sp>
            <p:nvSpPr>
              <p:cNvPr id="553"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4"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47" name="Group 21"/>
            <p:cNvGrpSpPr>
              <a:grpSpLocks/>
            </p:cNvGrpSpPr>
            <p:nvPr/>
          </p:nvGrpSpPr>
          <p:grpSpPr bwMode="auto">
            <a:xfrm>
              <a:off x="2083" y="2655"/>
              <a:ext cx="617" cy="784"/>
              <a:chOff x="2900" y="2726"/>
              <a:chExt cx="505" cy="642"/>
            </a:xfrm>
          </p:grpSpPr>
          <p:sp>
            <p:nvSpPr>
              <p:cNvPr id="548"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49"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50"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1"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52"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55" name="Group 27"/>
          <p:cNvGrpSpPr>
            <a:grpSpLocks/>
          </p:cNvGrpSpPr>
          <p:nvPr/>
        </p:nvGrpSpPr>
        <p:grpSpPr bwMode="auto">
          <a:xfrm>
            <a:off x="1298575" y="3876675"/>
            <a:ext cx="1216025" cy="833438"/>
            <a:chOff x="463" y="1743"/>
            <a:chExt cx="1186" cy="813"/>
          </a:xfrm>
        </p:grpSpPr>
        <p:sp>
          <p:nvSpPr>
            <p:cNvPr id="556"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59"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60"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61"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2"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63"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67"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68"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9"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0"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71"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74"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6"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577" name="Group 576"/>
          <p:cNvGrpSpPr/>
          <p:nvPr/>
        </p:nvGrpSpPr>
        <p:grpSpPr>
          <a:xfrm>
            <a:off x="2692479" y="3833629"/>
            <a:ext cx="762000" cy="741506"/>
            <a:chOff x="4343400" y="4495800"/>
            <a:chExt cx="762000" cy="741506"/>
          </a:xfrm>
        </p:grpSpPr>
        <p:sp>
          <p:nvSpPr>
            <p:cNvPr id="578" name="Rounded Rectangle 57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79" name="Straight Connector 57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0" name="Picture 5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1" name="Picture 5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2" name="Group 581"/>
          <p:cNvGrpSpPr/>
          <p:nvPr/>
        </p:nvGrpSpPr>
        <p:grpSpPr>
          <a:xfrm>
            <a:off x="2874197" y="3986029"/>
            <a:ext cx="762000" cy="741506"/>
            <a:chOff x="4343400" y="4495800"/>
            <a:chExt cx="762000" cy="741506"/>
          </a:xfrm>
        </p:grpSpPr>
        <p:sp>
          <p:nvSpPr>
            <p:cNvPr id="583" name="Rounded Rectangle 58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4" name="Straight Connector 58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85" name="Picture 5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86" name="Picture 5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87" name="Group 586"/>
          <p:cNvGrpSpPr/>
          <p:nvPr/>
        </p:nvGrpSpPr>
        <p:grpSpPr>
          <a:xfrm>
            <a:off x="2692479" y="4756194"/>
            <a:ext cx="762000" cy="741506"/>
            <a:chOff x="4343400" y="4495800"/>
            <a:chExt cx="762000" cy="741506"/>
          </a:xfrm>
        </p:grpSpPr>
        <p:sp>
          <p:nvSpPr>
            <p:cNvPr id="588" name="Rounded Rectangle 58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89" name="Straight Connector 58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0" name="Picture 5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1" name="Picture 5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2" name="Group 591"/>
          <p:cNvGrpSpPr/>
          <p:nvPr/>
        </p:nvGrpSpPr>
        <p:grpSpPr>
          <a:xfrm>
            <a:off x="2859287" y="4908594"/>
            <a:ext cx="762000" cy="741506"/>
            <a:chOff x="4343400" y="4495800"/>
            <a:chExt cx="762000" cy="741506"/>
          </a:xfrm>
        </p:grpSpPr>
        <p:sp>
          <p:nvSpPr>
            <p:cNvPr id="593" name="Rounded Rectangle 59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4" name="Straight Connector 59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595" name="Picture 5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596" name="Picture 5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597" name="Group 596"/>
          <p:cNvGrpSpPr/>
          <p:nvPr/>
        </p:nvGrpSpPr>
        <p:grpSpPr>
          <a:xfrm>
            <a:off x="2692479" y="5669691"/>
            <a:ext cx="762000" cy="741506"/>
            <a:chOff x="4343400" y="4495800"/>
            <a:chExt cx="762000" cy="741506"/>
          </a:xfrm>
        </p:grpSpPr>
        <p:sp>
          <p:nvSpPr>
            <p:cNvPr id="598" name="Rounded Rectangle 59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599" name="Straight Connector 59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0" name="Picture 5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1" name="Picture 6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2" name="Group 601"/>
          <p:cNvGrpSpPr/>
          <p:nvPr/>
        </p:nvGrpSpPr>
        <p:grpSpPr>
          <a:xfrm>
            <a:off x="2844879" y="5822091"/>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07"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8"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9"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0"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1"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3200">
                <a:solidFill>
                  <a:schemeClr val="hlink"/>
                </a:solidFill>
              </a:rPr>
              <a:t>The ClaimCenter data model</a:t>
            </a:r>
          </a:p>
          <a:p>
            <a:pPr>
              <a:lnSpc>
                <a:spcPct val="150000"/>
              </a:lnSpc>
              <a:buFont typeface="Arial" charset="0"/>
              <a:buChar char="•"/>
            </a:pPr>
            <a:r>
              <a:rPr lang="en-US" sz="3200"/>
              <a:t>The claim file</a:t>
            </a:r>
            <a:endParaRPr lang="en-US" sz="3000">
              <a:solidFill>
                <a:srgbClr val="C0C0C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41" y="660468"/>
            <a:ext cx="8717757" cy="6171357"/>
          </a:xfrm>
          <a:prstGeom prst="rect">
            <a:avLst/>
          </a:prstGeom>
          <a:noFill/>
          <a:ln w="9525">
            <a:solidFill>
              <a:schemeClr val="bg1"/>
            </a:solidFill>
          </a:ln>
          <a:extLst>
            <a:ext uri="{909E8E84-426E-40DD-AFC4-6F175D3DCCD1}">
              <a14:hiddenFill xmlns:a14="http://schemas.microsoft.com/office/drawing/2010/main">
                <a:solidFill>
                  <a:schemeClr val="accent1"/>
                </a:solidFill>
              </a14:hiddenFill>
            </a:ext>
          </a:extLst>
        </p:spPr>
      </p:pic>
      <p:sp>
        <p:nvSpPr>
          <p:cNvPr id="25603" name="Rectangle 3"/>
          <p:cNvSpPr>
            <a:spLocks noGrp="1" noChangeArrowheads="1"/>
          </p:cNvSpPr>
          <p:nvPr>
            <p:ph type="title"/>
          </p:nvPr>
        </p:nvSpPr>
        <p:spPr/>
        <p:txBody>
          <a:bodyPr/>
          <a:lstStyle/>
          <a:p>
            <a:r>
              <a:rPr lang="en-US"/>
              <a:t>The claim file</a:t>
            </a:r>
          </a:p>
        </p:txBody>
      </p:sp>
      <p:sp>
        <p:nvSpPr>
          <p:cNvPr id="25605" name="Rectangle 263"/>
          <p:cNvSpPr>
            <a:spLocks noChangeArrowheads="1"/>
          </p:cNvSpPr>
          <p:nvPr/>
        </p:nvSpPr>
        <p:spPr bwMode="auto">
          <a:xfrm>
            <a:off x="2560638" y="1885950"/>
            <a:ext cx="6572250" cy="4481513"/>
          </a:xfrm>
          <a:prstGeom prst="rect">
            <a:avLst/>
          </a:prstGeom>
          <a:solidFill>
            <a:schemeClr val="tx1"/>
          </a:solidFill>
          <a:ln w="9525" algn="ctr">
            <a:solidFill>
              <a:srgbClr val="000000"/>
            </a:solidFill>
            <a:miter lim="800000"/>
            <a:headEnd/>
            <a:tailEnd/>
          </a:ln>
        </p:spPr>
        <p:txBody>
          <a:bodyPr lIns="0" tIns="0" rIns="0" bIns="0" anchor="ctr">
            <a:spAutoFit/>
          </a:bodyPr>
          <a:lstStyle/>
          <a:p>
            <a:endParaRPr lang="en-US"/>
          </a:p>
        </p:txBody>
      </p:sp>
      <p:sp>
        <p:nvSpPr>
          <p:cNvPr id="25604" name="Rectangle 4"/>
          <p:cNvSpPr>
            <a:spLocks noGrp="1" noChangeArrowheads="1"/>
          </p:cNvSpPr>
          <p:nvPr>
            <p:ph idx="1"/>
          </p:nvPr>
        </p:nvSpPr>
        <p:spPr>
          <a:xfrm>
            <a:off x="2828925" y="4670425"/>
            <a:ext cx="5970588" cy="1600200"/>
          </a:xfrm>
        </p:spPr>
        <p:txBody>
          <a:bodyPr/>
          <a:lstStyle/>
          <a:p>
            <a:pPr>
              <a:buFont typeface="Arial" charset="0"/>
              <a:buChar char="•"/>
            </a:pPr>
            <a:r>
              <a:rPr lang="en-US"/>
              <a:t>The "</a:t>
            </a:r>
            <a:r>
              <a:rPr lang="en-US" b="1"/>
              <a:t>claim file</a:t>
            </a:r>
            <a:r>
              <a:rPr lang="en-US"/>
              <a:t>" is the complete collection of information about a specific claim and all information related to that claim</a:t>
            </a:r>
          </a:p>
          <a:p>
            <a:pPr lvl="1"/>
            <a:r>
              <a:rPr lang="en-US"/>
              <a:t>Rendered on the Claim tab</a:t>
            </a:r>
          </a:p>
        </p:txBody>
      </p:sp>
      <p:grpSp>
        <p:nvGrpSpPr>
          <p:cNvPr id="25606" name="Group 5"/>
          <p:cNvGrpSpPr>
            <a:grpSpLocks/>
          </p:cNvGrpSpPr>
          <p:nvPr/>
        </p:nvGrpSpPr>
        <p:grpSpPr bwMode="auto">
          <a:xfrm>
            <a:off x="186042" y="553056"/>
            <a:ext cx="1573213" cy="1244600"/>
            <a:chOff x="2769" y="1481"/>
            <a:chExt cx="1087" cy="860"/>
          </a:xfrm>
        </p:grpSpPr>
        <p:pic>
          <p:nvPicPr>
            <p:cNvPr id="25828" name="Picture 6"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69" y="1481"/>
              <a:ext cx="1087"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829" name="Group 7"/>
            <p:cNvGrpSpPr>
              <a:grpSpLocks/>
            </p:cNvGrpSpPr>
            <p:nvPr/>
          </p:nvGrpSpPr>
          <p:grpSpPr bwMode="auto">
            <a:xfrm rot="-852879">
              <a:off x="3108" y="1697"/>
              <a:ext cx="588" cy="434"/>
              <a:chOff x="2083" y="1606"/>
              <a:chExt cx="1489" cy="1097"/>
            </a:xfrm>
          </p:grpSpPr>
          <p:sp>
            <p:nvSpPr>
              <p:cNvPr id="25830"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831"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2"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3"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4"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835"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836"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37"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838"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39"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40"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1"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2"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843" name="Group 21"/>
              <p:cNvGrpSpPr>
                <a:grpSpLocks/>
              </p:cNvGrpSpPr>
              <p:nvPr/>
            </p:nvGrpSpPr>
            <p:grpSpPr bwMode="auto">
              <a:xfrm>
                <a:off x="2221" y="1871"/>
                <a:ext cx="518" cy="782"/>
                <a:chOff x="2400" y="1656"/>
                <a:chExt cx="752" cy="1136"/>
              </a:xfrm>
            </p:grpSpPr>
            <p:sp>
              <p:nvSpPr>
                <p:cNvPr id="25856"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857"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8"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9"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60"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861"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862"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844" name="Group 29"/>
              <p:cNvGrpSpPr>
                <a:grpSpLocks/>
              </p:cNvGrpSpPr>
              <p:nvPr/>
            </p:nvGrpSpPr>
            <p:grpSpPr bwMode="auto">
              <a:xfrm rot="-6511945">
                <a:off x="2834" y="1842"/>
                <a:ext cx="518" cy="783"/>
                <a:chOff x="2400" y="1656"/>
                <a:chExt cx="752" cy="1136"/>
              </a:xfrm>
            </p:grpSpPr>
            <p:sp>
              <p:nvSpPr>
                <p:cNvPr id="25849"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850"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1"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2"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3"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854"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855"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845"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25846"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847"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848"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25608" name="AutoShape 261"/>
          <p:cNvSpPr>
            <a:spLocks/>
          </p:cNvSpPr>
          <p:nvPr/>
        </p:nvSpPr>
        <p:spPr bwMode="auto">
          <a:xfrm>
            <a:off x="1759255" y="1648265"/>
            <a:ext cx="718195" cy="5183560"/>
          </a:xfrm>
          <a:prstGeom prst="rightBrace">
            <a:avLst>
              <a:gd name="adj1" fmla="val 73504"/>
              <a:gd name="adj2" fmla="val 30009"/>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664" y="2130605"/>
            <a:ext cx="6436197" cy="2032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68" y="2614316"/>
            <a:ext cx="5918718" cy="343560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r>
              <a:rPr lang="en-US"/>
              <a:t>The summary screen</a:t>
            </a:r>
          </a:p>
        </p:txBody>
      </p:sp>
      <p:sp>
        <p:nvSpPr>
          <p:cNvPr id="26628" name="Rectangle 4"/>
          <p:cNvSpPr>
            <a:spLocks noGrp="1" noChangeArrowheads="1"/>
          </p:cNvSpPr>
          <p:nvPr>
            <p:ph idx="1"/>
          </p:nvPr>
        </p:nvSpPr>
        <p:spPr>
          <a:xfrm>
            <a:off x="281613" y="982663"/>
            <a:ext cx="3357562" cy="5197475"/>
          </a:xfrm>
        </p:spPr>
        <p:txBody>
          <a:bodyPr/>
          <a:lstStyle/>
          <a:p>
            <a:pPr>
              <a:buFont typeface="Arial" charset="0"/>
              <a:buChar char="•"/>
            </a:pPr>
            <a:r>
              <a:rPr lang="en-US"/>
              <a:t>The Summary screen is a read-only summary of important claim file elements, including:</a:t>
            </a:r>
          </a:p>
          <a:p>
            <a:pPr lvl="1"/>
            <a:r>
              <a:rPr lang="en-US">
                <a:solidFill>
                  <a:srgbClr val="0033CC"/>
                </a:solidFill>
              </a:rPr>
              <a:t>Claim headline information</a:t>
            </a:r>
          </a:p>
          <a:p>
            <a:pPr lvl="1"/>
            <a:r>
              <a:rPr lang="en-US">
                <a:solidFill>
                  <a:srgbClr val="008000"/>
                </a:solidFill>
              </a:rPr>
              <a:t>Financials</a:t>
            </a:r>
          </a:p>
          <a:p>
            <a:pPr lvl="1"/>
            <a:r>
              <a:rPr lang="en-US">
                <a:solidFill>
                  <a:srgbClr val="7030A0"/>
                </a:solidFill>
              </a:rPr>
              <a:t>Services</a:t>
            </a:r>
          </a:p>
          <a:p>
            <a:pPr lvl="1"/>
            <a:r>
              <a:rPr lang="en-US">
                <a:solidFill>
                  <a:srgbClr val="008000"/>
                </a:solidFill>
              </a:rPr>
              <a:t>Exposures</a:t>
            </a:r>
          </a:p>
        </p:txBody>
      </p:sp>
      <p:grpSp>
        <p:nvGrpSpPr>
          <p:cNvPr id="26630" name="Group 12"/>
          <p:cNvGrpSpPr>
            <a:grpSpLocks/>
          </p:cNvGrpSpPr>
          <p:nvPr/>
        </p:nvGrpSpPr>
        <p:grpSpPr bwMode="auto">
          <a:xfrm>
            <a:off x="2574991" y="5261142"/>
            <a:ext cx="549275" cy="546100"/>
            <a:chOff x="3360" y="800"/>
            <a:chExt cx="620" cy="616"/>
          </a:xfrm>
        </p:grpSpPr>
        <p:sp>
          <p:nvSpPr>
            <p:cNvPr id="26764" name="AutoShape 1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5" name="Freeform 14"/>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6" name="Group 15"/>
            <p:cNvGrpSpPr>
              <a:grpSpLocks/>
            </p:cNvGrpSpPr>
            <p:nvPr/>
          </p:nvGrpSpPr>
          <p:grpSpPr bwMode="auto">
            <a:xfrm flipH="1">
              <a:off x="3749" y="1171"/>
              <a:ext cx="212" cy="213"/>
              <a:chOff x="1350" y="686"/>
              <a:chExt cx="1132" cy="1132"/>
            </a:xfrm>
          </p:grpSpPr>
          <p:sp>
            <p:nvSpPr>
              <p:cNvPr id="26768"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9"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7" name="Picture 1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2" name="Group 155"/>
          <p:cNvGrpSpPr>
            <a:grpSpLocks/>
          </p:cNvGrpSpPr>
          <p:nvPr/>
        </p:nvGrpSpPr>
        <p:grpSpPr bwMode="auto">
          <a:xfrm>
            <a:off x="5235342" y="2142398"/>
            <a:ext cx="1544638" cy="722312"/>
            <a:chOff x="4621" y="156"/>
            <a:chExt cx="973" cy="455"/>
          </a:xfrm>
        </p:grpSpPr>
        <p:grpSp>
          <p:nvGrpSpPr>
            <p:cNvPr id="26733" name="Group 43"/>
            <p:cNvGrpSpPr>
              <a:grpSpLocks/>
            </p:cNvGrpSpPr>
            <p:nvPr/>
          </p:nvGrpSpPr>
          <p:grpSpPr bwMode="auto">
            <a:xfrm>
              <a:off x="4621" y="156"/>
              <a:ext cx="364" cy="455"/>
              <a:chOff x="4174" y="933"/>
              <a:chExt cx="921" cy="1151"/>
            </a:xfrm>
          </p:grpSpPr>
          <p:sp>
            <p:nvSpPr>
              <p:cNvPr id="26738" name="Rectangle 4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739" name="AutoShape 4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0" name="AutoShape 4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1" name="AutoShape 4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742" name="Freeform 4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3" name="Freeform 4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4" name="Freeform 5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5" name="Freeform 5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6" name="Freeform 5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7" name="Freeform 5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8" name="Freeform 5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49" name="Line 5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0" name="Line 5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1" name="Line 5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2" name="Line 5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3" name="Line 5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4" name="Line 6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34" name="Group 61"/>
            <p:cNvGrpSpPr>
              <a:grpSpLocks/>
            </p:cNvGrpSpPr>
            <p:nvPr/>
          </p:nvGrpSpPr>
          <p:grpSpPr bwMode="auto">
            <a:xfrm>
              <a:off x="5140" y="226"/>
              <a:ext cx="454" cy="316"/>
              <a:chOff x="3153" y="1049"/>
              <a:chExt cx="752" cy="523"/>
            </a:xfrm>
          </p:grpSpPr>
          <p:sp>
            <p:nvSpPr>
              <p:cNvPr id="26736" name="Rectangle 6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6737" name="Picture 6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35" name="AutoShape 64"/>
            <p:cNvSpPr>
              <a:spLocks noChangeArrowheads="1"/>
            </p:cNvSpPr>
            <p:nvPr/>
          </p:nvSpPr>
          <p:spPr bwMode="auto">
            <a:xfrm>
              <a:off x="4929" y="281"/>
              <a:ext cx="272" cy="212"/>
            </a:xfrm>
            <a:prstGeom prst="rightArrow">
              <a:avLst>
                <a:gd name="adj1" fmla="val 50000"/>
                <a:gd name="adj2" fmla="val 3207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sp>
        <p:nvSpPr>
          <p:cNvPr id="26638" name="Rectangle 153"/>
          <p:cNvSpPr>
            <a:spLocks noChangeArrowheads="1"/>
          </p:cNvSpPr>
          <p:nvPr/>
        </p:nvSpPr>
        <p:spPr bwMode="auto">
          <a:xfrm>
            <a:off x="3118668" y="5164511"/>
            <a:ext cx="5925859" cy="885414"/>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9" name="Rectangle 154"/>
          <p:cNvSpPr>
            <a:spLocks noChangeArrowheads="1"/>
          </p:cNvSpPr>
          <p:nvPr/>
        </p:nvSpPr>
        <p:spPr bwMode="auto">
          <a:xfrm>
            <a:off x="5091571" y="2901569"/>
            <a:ext cx="1975979" cy="641610"/>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7" name="Rectangle 162"/>
          <p:cNvSpPr>
            <a:spLocks noChangeArrowheads="1"/>
          </p:cNvSpPr>
          <p:nvPr/>
        </p:nvSpPr>
        <p:spPr bwMode="auto">
          <a:xfrm>
            <a:off x="3118668" y="2893592"/>
            <a:ext cx="5918718" cy="649587"/>
          </a:xfrm>
          <a:prstGeom prst="rect">
            <a:avLst/>
          </a:prstGeom>
          <a:noFill/>
          <a:ln w="1905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3" name="Rectangle 162"/>
          <p:cNvSpPr>
            <a:spLocks noChangeArrowheads="1"/>
          </p:cNvSpPr>
          <p:nvPr/>
        </p:nvSpPr>
        <p:spPr bwMode="auto">
          <a:xfrm>
            <a:off x="3124266" y="4374845"/>
            <a:ext cx="5920262" cy="727582"/>
          </a:xfrm>
          <a:prstGeom prst="rect">
            <a:avLst/>
          </a:prstGeom>
          <a:noFill/>
          <a:ln w="19050" algn="ctr">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66" y="2667966"/>
            <a:ext cx="5974696" cy="305953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7" name="Rectangle 3"/>
          <p:cNvSpPr>
            <a:spLocks noGrp="1" noChangeArrowheads="1"/>
          </p:cNvSpPr>
          <p:nvPr>
            <p:ph type="title"/>
          </p:nvPr>
        </p:nvSpPr>
        <p:spPr/>
        <p:txBody>
          <a:bodyPr/>
          <a:lstStyle/>
          <a:p>
            <a:r>
              <a:rPr lang="en-US"/>
              <a:t>The summary screen (continued)</a:t>
            </a:r>
          </a:p>
        </p:txBody>
      </p:sp>
      <p:sp>
        <p:nvSpPr>
          <p:cNvPr id="26628" name="Rectangle 4"/>
          <p:cNvSpPr>
            <a:spLocks noGrp="1" noChangeArrowheads="1"/>
          </p:cNvSpPr>
          <p:nvPr>
            <p:ph idx="1"/>
          </p:nvPr>
        </p:nvSpPr>
        <p:spPr>
          <a:xfrm>
            <a:off x="269738" y="982663"/>
            <a:ext cx="3357562" cy="5197475"/>
          </a:xfrm>
        </p:spPr>
        <p:txBody>
          <a:bodyPr/>
          <a:lstStyle/>
          <a:p>
            <a:pPr>
              <a:buFont typeface="Arial" charset="0"/>
              <a:buChar char="•"/>
            </a:pPr>
            <a:r>
              <a:rPr lang="en-US"/>
              <a:t>The Summary screen is a read-only summary of important claim file elements, including:</a:t>
            </a:r>
          </a:p>
          <a:p>
            <a:pPr lvl="1"/>
            <a:r>
              <a:rPr lang="en-US">
                <a:solidFill>
                  <a:srgbClr val="FF6600"/>
                </a:solidFill>
              </a:rPr>
              <a:t>Parties Involved</a:t>
            </a:r>
          </a:p>
          <a:p>
            <a:pPr lvl="1"/>
            <a:r>
              <a:rPr lang="en-US">
                <a:solidFill>
                  <a:srgbClr val="FF0000"/>
                </a:solidFill>
              </a:rPr>
              <a:t>Activities</a:t>
            </a:r>
          </a:p>
          <a:p>
            <a:pPr lvl="1"/>
            <a:r>
              <a:rPr lang="en-US">
                <a:solidFill>
                  <a:srgbClr val="FF00FF"/>
                </a:solidFill>
              </a:rPr>
              <a:t>Litigation</a:t>
            </a:r>
          </a:p>
          <a:p>
            <a:pPr lvl="1"/>
            <a:r>
              <a:rPr lang="en-US">
                <a:solidFill>
                  <a:srgbClr val="008000"/>
                </a:solidFill>
              </a:rPr>
              <a:t>Associated </a:t>
            </a:r>
          </a:p>
          <a:p>
            <a:pPr marL="400050" lvl="1" indent="0">
              <a:buNone/>
            </a:pPr>
            <a:r>
              <a:rPr lang="en-US">
                <a:solidFill>
                  <a:srgbClr val="008000"/>
                </a:solidFill>
              </a:rPr>
              <a:t>   Claims</a:t>
            </a:r>
          </a:p>
          <a:p>
            <a:pPr lvl="1"/>
            <a:r>
              <a:rPr lang="en-US">
                <a:solidFill>
                  <a:srgbClr val="FF0000"/>
                </a:solidFill>
              </a:rPr>
              <a:t>Notes</a:t>
            </a:r>
          </a:p>
        </p:txBody>
      </p:sp>
      <p:grpSp>
        <p:nvGrpSpPr>
          <p:cNvPr id="26629" name="Group 5"/>
          <p:cNvGrpSpPr>
            <a:grpSpLocks/>
          </p:cNvGrpSpPr>
          <p:nvPr/>
        </p:nvGrpSpPr>
        <p:grpSpPr bwMode="auto">
          <a:xfrm>
            <a:off x="6079148" y="3888963"/>
            <a:ext cx="485775" cy="617537"/>
            <a:chOff x="2401" y="425"/>
            <a:chExt cx="907" cy="1154"/>
          </a:xfrm>
        </p:grpSpPr>
        <p:sp>
          <p:nvSpPr>
            <p:cNvPr id="26770"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71"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72"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73"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74"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75"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3" name="Group 66"/>
          <p:cNvGrpSpPr>
            <a:grpSpLocks/>
          </p:cNvGrpSpPr>
          <p:nvPr/>
        </p:nvGrpSpPr>
        <p:grpSpPr bwMode="auto">
          <a:xfrm>
            <a:off x="2166971" y="4784463"/>
            <a:ext cx="625475" cy="630237"/>
            <a:chOff x="4932" y="501"/>
            <a:chExt cx="708" cy="712"/>
          </a:xfrm>
        </p:grpSpPr>
        <p:sp>
          <p:nvSpPr>
            <p:cNvPr id="26723" name="Freeform 67"/>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26724" name="Freeform 68"/>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69"/>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70"/>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Freeform 71"/>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8" name="Freeform 72"/>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9" name="Freeform 73"/>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Freeform 74"/>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1" name="Freeform 75"/>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2" name="Freeform 76"/>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634" name="Group 77"/>
          <p:cNvGrpSpPr>
            <a:grpSpLocks/>
          </p:cNvGrpSpPr>
          <p:nvPr/>
        </p:nvGrpSpPr>
        <p:grpSpPr bwMode="auto">
          <a:xfrm>
            <a:off x="6891967" y="5463413"/>
            <a:ext cx="642937" cy="473075"/>
            <a:chOff x="2083" y="1606"/>
            <a:chExt cx="1489" cy="1097"/>
          </a:xfrm>
        </p:grpSpPr>
        <p:sp>
          <p:nvSpPr>
            <p:cNvPr id="26690" name="Rectangle 7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91" name="Freeform 7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2" name="Freeform 8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3" name="Freeform 8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4" name="Freeform 8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95" name="Rectangle 8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96" name="Rectangle 8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97" name="AutoShape 8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98" name="Freeform 8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99" name="Freeform 8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0" name="Rectangle 8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1" name="Rectangle 8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2" name="Rectangle 9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03" name="Group 91"/>
            <p:cNvGrpSpPr>
              <a:grpSpLocks/>
            </p:cNvGrpSpPr>
            <p:nvPr/>
          </p:nvGrpSpPr>
          <p:grpSpPr bwMode="auto">
            <a:xfrm>
              <a:off x="2221" y="1871"/>
              <a:ext cx="518" cy="782"/>
              <a:chOff x="2400" y="1656"/>
              <a:chExt cx="752" cy="1136"/>
            </a:xfrm>
          </p:grpSpPr>
          <p:sp>
            <p:nvSpPr>
              <p:cNvPr id="26716" name="Freeform 9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17" name="Freeform 9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8" name="Freeform 9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9" name="Freeform 9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20" name="Freeform 9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21" name="Line 9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22" name="Line 9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04" name="Group 99"/>
            <p:cNvGrpSpPr>
              <a:grpSpLocks/>
            </p:cNvGrpSpPr>
            <p:nvPr/>
          </p:nvGrpSpPr>
          <p:grpSpPr bwMode="auto">
            <a:xfrm rot="-6511945">
              <a:off x="2834" y="1842"/>
              <a:ext cx="518" cy="783"/>
              <a:chOff x="2400" y="1656"/>
              <a:chExt cx="752" cy="1136"/>
            </a:xfrm>
          </p:grpSpPr>
          <p:sp>
            <p:nvSpPr>
              <p:cNvPr id="26709" name="Freeform 10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10" name="Freeform 10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1" name="Freeform 10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2" name="Freeform 10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3" name="Freeform 10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14" name="Line 10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15" name="Line 10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05" name="Freeform 10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6" name="Freeform 10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07" name="Rectangle 10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8" name="Rectangle 11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111"/>
          <p:cNvGrpSpPr>
            <a:grpSpLocks/>
          </p:cNvGrpSpPr>
          <p:nvPr/>
        </p:nvGrpSpPr>
        <p:grpSpPr bwMode="auto">
          <a:xfrm>
            <a:off x="7609517" y="5641213"/>
            <a:ext cx="642937" cy="473075"/>
            <a:chOff x="2083" y="1606"/>
            <a:chExt cx="1489" cy="1097"/>
          </a:xfrm>
        </p:grpSpPr>
        <p:sp>
          <p:nvSpPr>
            <p:cNvPr id="26657" name="Rectangle 1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58" name="Freeform 1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59" name="Freeform 1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0" name="Freeform 1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1" name="Freeform 1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662" name="Rectangle 1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63" name="Rectangle 1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4" name="AutoShape 1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665" name="Freeform 1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66" name="Freeform 1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67" name="Rectangle 1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8" name="Rectangle 1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69" name="Rectangle 1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670" name="Group 125"/>
            <p:cNvGrpSpPr>
              <a:grpSpLocks/>
            </p:cNvGrpSpPr>
            <p:nvPr/>
          </p:nvGrpSpPr>
          <p:grpSpPr bwMode="auto">
            <a:xfrm>
              <a:off x="2221" y="1871"/>
              <a:ext cx="518" cy="782"/>
              <a:chOff x="2400" y="1656"/>
              <a:chExt cx="752" cy="1136"/>
            </a:xfrm>
          </p:grpSpPr>
          <p:sp>
            <p:nvSpPr>
              <p:cNvPr id="26683" name="Freeform 1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684" name="Freeform 1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5" name="Freeform 1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6" name="Freeform 1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7" name="Freeform 1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688" name="Line 1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9" name="Line 1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71" name="Group 133"/>
            <p:cNvGrpSpPr>
              <a:grpSpLocks/>
            </p:cNvGrpSpPr>
            <p:nvPr/>
          </p:nvGrpSpPr>
          <p:grpSpPr bwMode="auto">
            <a:xfrm rot="-6511945">
              <a:off x="2834" y="1842"/>
              <a:ext cx="518" cy="783"/>
              <a:chOff x="2400" y="1656"/>
              <a:chExt cx="752" cy="1136"/>
            </a:xfrm>
          </p:grpSpPr>
          <p:sp>
            <p:nvSpPr>
              <p:cNvPr id="26676" name="Freeform 1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677" name="Freeform 1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78" name="Freeform 1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79" name="Freeform 1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0" name="Freeform 1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681" name="Line 1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1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72" name="Freeform 1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73" name="Freeform 1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674" name="Rectangle 1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75" name="Rectangle 1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636" name="Line 145"/>
          <p:cNvSpPr>
            <a:spLocks noChangeShapeType="1"/>
          </p:cNvSpPr>
          <p:nvPr/>
        </p:nvSpPr>
        <p:spPr bwMode="auto">
          <a:xfrm>
            <a:off x="6254369" y="5554981"/>
            <a:ext cx="637598" cy="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40" name="Rectangle 156"/>
          <p:cNvSpPr>
            <a:spLocks noChangeArrowheads="1"/>
          </p:cNvSpPr>
          <p:nvPr/>
        </p:nvSpPr>
        <p:spPr bwMode="auto">
          <a:xfrm>
            <a:off x="6730164" y="2695394"/>
            <a:ext cx="2368797" cy="264295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7" name="Line 150"/>
          <p:cNvSpPr>
            <a:spLocks noChangeShapeType="1"/>
          </p:cNvSpPr>
          <p:nvPr/>
        </p:nvSpPr>
        <p:spPr bwMode="auto">
          <a:xfrm>
            <a:off x="6254369" y="5569930"/>
            <a:ext cx="1355147" cy="52797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41" name="Rectangle 157"/>
          <p:cNvSpPr>
            <a:spLocks noChangeArrowheads="1"/>
          </p:cNvSpPr>
          <p:nvPr/>
        </p:nvSpPr>
        <p:spPr bwMode="auto">
          <a:xfrm>
            <a:off x="3124266" y="5322797"/>
            <a:ext cx="3570244" cy="363144"/>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2" name="Rectangle 158"/>
          <p:cNvSpPr>
            <a:spLocks noChangeArrowheads="1"/>
          </p:cNvSpPr>
          <p:nvPr/>
        </p:nvSpPr>
        <p:spPr bwMode="auto">
          <a:xfrm>
            <a:off x="3124266" y="4889418"/>
            <a:ext cx="3579726" cy="371781"/>
          </a:xfrm>
          <a:prstGeom prst="rect">
            <a:avLst/>
          </a:prstGeom>
          <a:noFill/>
          <a:ln w="1905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3" name="Rectangle 159"/>
          <p:cNvSpPr>
            <a:spLocks noChangeArrowheads="1"/>
          </p:cNvSpPr>
          <p:nvPr/>
        </p:nvSpPr>
        <p:spPr bwMode="auto">
          <a:xfrm>
            <a:off x="3124265" y="2697929"/>
            <a:ext cx="3592265" cy="1068388"/>
          </a:xfrm>
          <a:prstGeom prst="rect">
            <a:avLst/>
          </a:prstGeom>
          <a:noFill/>
          <a:ln w="1905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4" name="Rectangle 160"/>
          <p:cNvSpPr>
            <a:spLocks noChangeArrowheads="1"/>
          </p:cNvSpPr>
          <p:nvPr/>
        </p:nvSpPr>
        <p:spPr bwMode="auto">
          <a:xfrm>
            <a:off x="3118115" y="3848457"/>
            <a:ext cx="3598415" cy="98019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45" name="Line 161"/>
          <p:cNvSpPr>
            <a:spLocks noChangeShapeType="1"/>
          </p:cNvSpPr>
          <p:nvPr/>
        </p:nvSpPr>
        <p:spPr bwMode="auto">
          <a:xfrm flipH="1" flipV="1">
            <a:off x="2755664" y="4996016"/>
            <a:ext cx="462549" cy="85863"/>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6631" name="Group 19"/>
          <p:cNvGrpSpPr>
            <a:grpSpLocks/>
          </p:cNvGrpSpPr>
          <p:nvPr/>
        </p:nvGrpSpPr>
        <p:grpSpPr bwMode="auto">
          <a:xfrm>
            <a:off x="8091121" y="4567867"/>
            <a:ext cx="765175" cy="681037"/>
            <a:chOff x="2322" y="507"/>
            <a:chExt cx="1203" cy="1071"/>
          </a:xfrm>
        </p:grpSpPr>
        <p:sp>
          <p:nvSpPr>
            <p:cNvPr id="26755" name="Freeform 20"/>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26756" name="Oval 21"/>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26757" name="Freeform 22"/>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26758" name="Line 23"/>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59" name="Freeform 24"/>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0" name="Freeform 25"/>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1" name="Freeform 26"/>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2" name="Freeform 27"/>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763" name="Oval 28"/>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19" name="Group 48"/>
          <p:cNvGrpSpPr>
            <a:grpSpLocks/>
          </p:cNvGrpSpPr>
          <p:nvPr/>
        </p:nvGrpSpPr>
        <p:grpSpPr bwMode="auto">
          <a:xfrm>
            <a:off x="4191422" y="2097985"/>
            <a:ext cx="427303" cy="427304"/>
            <a:chOff x="1350" y="686"/>
            <a:chExt cx="1132" cy="1132"/>
          </a:xfrm>
        </p:grpSpPr>
        <p:sp>
          <p:nvSpPr>
            <p:cNvPr id="120"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1"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7" name="Group 58"/>
          <p:cNvGrpSpPr>
            <a:grpSpLocks/>
          </p:cNvGrpSpPr>
          <p:nvPr/>
        </p:nvGrpSpPr>
        <p:grpSpPr bwMode="auto">
          <a:xfrm>
            <a:off x="4366194" y="2311637"/>
            <a:ext cx="513361" cy="508874"/>
            <a:chOff x="2461" y="1618"/>
            <a:chExt cx="635" cy="629"/>
          </a:xfrm>
        </p:grpSpPr>
        <p:sp>
          <p:nvSpPr>
            <p:cNvPr id="128"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9"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0" name="Group 61"/>
            <p:cNvGrpSpPr>
              <a:grpSpLocks/>
            </p:cNvGrpSpPr>
            <p:nvPr/>
          </p:nvGrpSpPr>
          <p:grpSpPr bwMode="auto">
            <a:xfrm>
              <a:off x="2461" y="1618"/>
              <a:ext cx="275" cy="318"/>
              <a:chOff x="2983" y="1384"/>
              <a:chExt cx="275" cy="318"/>
            </a:xfrm>
          </p:grpSpPr>
          <p:sp>
            <p:nvSpPr>
              <p:cNvPr id="131"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135"/>
          <p:cNvGrpSpPr/>
          <p:nvPr/>
        </p:nvGrpSpPr>
        <p:grpSpPr>
          <a:xfrm>
            <a:off x="4694017" y="2667966"/>
            <a:ext cx="608270" cy="443909"/>
            <a:chOff x="346122" y="5885642"/>
            <a:chExt cx="1049373" cy="765822"/>
          </a:xfrm>
        </p:grpSpPr>
        <p:grpSp>
          <p:nvGrpSpPr>
            <p:cNvPr id="137" name="Group 18"/>
            <p:cNvGrpSpPr>
              <a:grpSpLocks/>
            </p:cNvGrpSpPr>
            <p:nvPr/>
          </p:nvGrpSpPr>
          <p:grpSpPr bwMode="auto">
            <a:xfrm>
              <a:off x="346122" y="5885642"/>
              <a:ext cx="859923" cy="571787"/>
              <a:chOff x="2496" y="1641"/>
              <a:chExt cx="767" cy="510"/>
            </a:xfrm>
          </p:grpSpPr>
          <p:sp>
            <p:nvSpPr>
              <p:cNvPr id="158"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9"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0"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1"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38" name="Group 29"/>
            <p:cNvGrpSpPr>
              <a:grpSpLocks/>
            </p:cNvGrpSpPr>
            <p:nvPr/>
          </p:nvGrpSpPr>
          <p:grpSpPr bwMode="auto">
            <a:xfrm>
              <a:off x="582661" y="6151431"/>
              <a:ext cx="812834" cy="500033"/>
              <a:chOff x="2943" y="3239"/>
              <a:chExt cx="725" cy="446"/>
            </a:xfrm>
          </p:grpSpPr>
          <p:sp>
            <p:nvSpPr>
              <p:cNvPr id="139"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2"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8"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49"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0"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1"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2"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2274666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US"/>
              <a:t>Claim owner and group</a:t>
            </a:r>
          </a:p>
        </p:txBody>
      </p:sp>
      <p:pic>
        <p:nvPicPr>
          <p:cNvPr id="17410" name="Picture 2" descr="C:\Users\trhoades\AppData\Local\Temp\SNAGHTML1140967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09" y="927726"/>
            <a:ext cx="8515350" cy="520065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8918" name="AutoShape 23"/>
          <p:cNvSpPr>
            <a:spLocks noChangeArrowheads="1"/>
          </p:cNvSpPr>
          <p:nvPr/>
        </p:nvSpPr>
        <p:spPr bwMode="auto">
          <a:xfrm>
            <a:off x="1991405" y="5111749"/>
            <a:ext cx="3649374" cy="7427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19" name="AutoShape 27"/>
          <p:cNvSpPr>
            <a:spLocks noChangeArrowheads="1"/>
          </p:cNvSpPr>
          <p:nvPr/>
        </p:nvSpPr>
        <p:spPr bwMode="auto">
          <a:xfrm>
            <a:off x="6126366" y="1037963"/>
            <a:ext cx="2698750" cy="27305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8916" name="Group 4"/>
          <p:cNvGrpSpPr>
            <a:grpSpLocks/>
          </p:cNvGrpSpPr>
          <p:nvPr/>
        </p:nvGrpSpPr>
        <p:grpSpPr bwMode="auto">
          <a:xfrm>
            <a:off x="7350898" y="46569"/>
            <a:ext cx="814387" cy="815975"/>
            <a:chOff x="4525" y="107"/>
            <a:chExt cx="513" cy="514"/>
          </a:xfrm>
        </p:grpSpPr>
        <p:sp>
          <p:nvSpPr>
            <p:cNvPr id="38933" name="Rectangle 5"/>
            <p:cNvSpPr>
              <a:spLocks noChangeArrowheads="1"/>
            </p:cNvSpPr>
            <p:nvPr/>
          </p:nvSpPr>
          <p:spPr bwMode="auto">
            <a:xfrm>
              <a:off x="4525" y="107"/>
              <a:ext cx="513" cy="514"/>
            </a:xfrm>
            <a:prstGeom prst="rect">
              <a:avLst/>
            </a:prstGeom>
            <a:solidFill>
              <a:schemeClr val="tx1"/>
            </a:solidFill>
            <a:ln w="28575" algn="ctr">
              <a:solidFill>
                <a:srgbClr val="CC9900"/>
              </a:solidFill>
              <a:miter lim="800000"/>
              <a:headEnd/>
              <a:tailEnd/>
            </a:ln>
          </p:spPr>
          <p:txBody>
            <a:bodyPr wrap="none" lIns="0" tIns="0" rIns="0" bIns="0" anchor="ctr">
              <a:spAutoFit/>
            </a:bodyPr>
            <a:lstStyle/>
            <a:p>
              <a:endParaRPr lang="en-US"/>
            </a:p>
          </p:txBody>
        </p:sp>
        <p:sp>
          <p:nvSpPr>
            <p:cNvPr id="38934" name="AutoShape 6"/>
            <p:cNvSpPr>
              <a:spLocks noChangeArrowheads="1"/>
            </p:cNvSpPr>
            <p:nvPr/>
          </p:nvSpPr>
          <p:spPr bwMode="auto">
            <a:xfrm>
              <a:off x="4747" y="122"/>
              <a:ext cx="270" cy="2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935" name="AutoShape 7"/>
            <p:cNvSpPr>
              <a:spLocks noChangeArrowheads="1"/>
            </p:cNvSpPr>
            <p:nvPr/>
          </p:nvSpPr>
          <p:spPr bwMode="auto">
            <a:xfrm>
              <a:off x="4644" y="223"/>
              <a:ext cx="271" cy="2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8936" name="AutoShape 8"/>
            <p:cNvSpPr>
              <a:spLocks noChangeArrowheads="1"/>
            </p:cNvSpPr>
            <p:nvPr/>
          </p:nvSpPr>
          <p:spPr bwMode="auto">
            <a:xfrm>
              <a:off x="4542" y="324"/>
              <a:ext cx="271" cy="27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38917" name="Group 9"/>
          <p:cNvGrpSpPr>
            <a:grpSpLocks/>
          </p:cNvGrpSpPr>
          <p:nvPr/>
        </p:nvGrpSpPr>
        <p:grpSpPr bwMode="auto">
          <a:xfrm>
            <a:off x="7928782" y="134676"/>
            <a:ext cx="1341437" cy="903287"/>
            <a:chOff x="2984" y="3331"/>
            <a:chExt cx="845" cy="569"/>
          </a:xfrm>
        </p:grpSpPr>
        <p:sp>
          <p:nvSpPr>
            <p:cNvPr id="38920"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921" name="Group 11"/>
            <p:cNvGrpSpPr>
              <a:grpSpLocks/>
            </p:cNvGrpSpPr>
            <p:nvPr/>
          </p:nvGrpSpPr>
          <p:grpSpPr bwMode="auto">
            <a:xfrm>
              <a:off x="3386" y="3487"/>
              <a:ext cx="443" cy="398"/>
              <a:chOff x="4838" y="2218"/>
              <a:chExt cx="395" cy="355"/>
            </a:xfrm>
          </p:grpSpPr>
          <p:sp>
            <p:nvSpPr>
              <p:cNvPr id="38922" name="Freeform 12"/>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3"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4" name="Freeform 14"/>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5" name="Freeform 15"/>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6"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7" name="Freeform 17"/>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8" name="Freeform 18"/>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9"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30"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31" name="Freeform 21"/>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5" y="952500"/>
            <a:ext cx="8661921" cy="485453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39" name="Rectangle 3"/>
          <p:cNvSpPr>
            <a:spLocks noChangeArrowheads="1"/>
          </p:cNvSpPr>
          <p:nvPr/>
        </p:nvSpPr>
        <p:spPr bwMode="auto">
          <a:xfrm>
            <a:off x="6321425" y="0"/>
            <a:ext cx="2822575" cy="1849438"/>
          </a:xfrm>
          <a:prstGeom prst="rect">
            <a:avLst/>
          </a:prstGeom>
          <a:noFill/>
          <a:ln>
            <a:noFill/>
          </a:ln>
        </p:spPr>
        <p:txBody>
          <a:bodyPr wrap="none" lIns="0" tIns="0" rIns="0" bIns="0" anchor="ctr">
            <a:spAutoFit/>
          </a:bodyPr>
          <a:lstStyle/>
          <a:p>
            <a:endParaRPr lang="en-US"/>
          </a:p>
        </p:txBody>
      </p:sp>
      <p:sp>
        <p:nvSpPr>
          <p:cNvPr id="39940" name="Rectangle 4"/>
          <p:cNvSpPr>
            <a:spLocks noGrp="1" noChangeArrowheads="1"/>
          </p:cNvSpPr>
          <p:nvPr>
            <p:ph type="title"/>
          </p:nvPr>
        </p:nvSpPr>
        <p:spPr/>
        <p:txBody>
          <a:bodyPr/>
          <a:lstStyle/>
          <a:p>
            <a:r>
              <a:rPr lang="en-US"/>
              <a:t>Assigned users and group</a:t>
            </a:r>
          </a:p>
        </p:txBody>
      </p:sp>
      <p:grpSp>
        <p:nvGrpSpPr>
          <p:cNvPr id="39941" name="Group 34"/>
          <p:cNvGrpSpPr>
            <a:grpSpLocks/>
          </p:cNvGrpSpPr>
          <p:nvPr/>
        </p:nvGrpSpPr>
        <p:grpSpPr bwMode="auto">
          <a:xfrm>
            <a:off x="7807325" y="828675"/>
            <a:ext cx="1082675" cy="1112838"/>
            <a:chOff x="3260" y="3082"/>
            <a:chExt cx="712" cy="732"/>
          </a:xfrm>
        </p:grpSpPr>
        <p:sp>
          <p:nvSpPr>
            <p:cNvPr id="39957" name="AutoShape 35"/>
            <p:cNvSpPr>
              <a:spLocks noChangeArrowheads="1"/>
            </p:cNvSpPr>
            <p:nvPr/>
          </p:nvSpPr>
          <p:spPr bwMode="auto">
            <a:xfrm>
              <a:off x="3260" y="3082"/>
              <a:ext cx="562" cy="57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58" name="Group 36"/>
            <p:cNvGrpSpPr>
              <a:grpSpLocks/>
            </p:cNvGrpSpPr>
            <p:nvPr/>
          </p:nvGrpSpPr>
          <p:grpSpPr bwMode="auto">
            <a:xfrm>
              <a:off x="3407" y="3423"/>
              <a:ext cx="565" cy="391"/>
              <a:chOff x="3407" y="3423"/>
              <a:chExt cx="565" cy="391"/>
            </a:xfrm>
          </p:grpSpPr>
          <p:sp>
            <p:nvSpPr>
              <p:cNvPr id="39959" name="Freeform 37"/>
              <p:cNvSpPr>
                <a:spLocks/>
              </p:cNvSpPr>
              <p:nvPr/>
            </p:nvSpPr>
            <p:spPr bwMode="auto">
              <a:xfrm>
                <a:off x="3420" y="3426"/>
                <a:ext cx="540" cy="381"/>
              </a:xfrm>
              <a:custGeom>
                <a:avLst/>
                <a:gdLst>
                  <a:gd name="T0" fmla="*/ 492 w 540"/>
                  <a:gd name="T1" fmla="*/ 0 h 381"/>
                  <a:gd name="T2" fmla="*/ 168 w 540"/>
                  <a:gd name="T3" fmla="*/ 171 h 381"/>
                  <a:gd name="T4" fmla="*/ 81 w 540"/>
                  <a:gd name="T5" fmla="*/ 153 h 381"/>
                  <a:gd name="T6" fmla="*/ 0 w 540"/>
                  <a:gd name="T7" fmla="*/ 186 h 381"/>
                  <a:gd name="T8" fmla="*/ 105 w 540"/>
                  <a:gd name="T9" fmla="*/ 381 h 381"/>
                  <a:gd name="T10" fmla="*/ 222 w 540"/>
                  <a:gd name="T11" fmla="*/ 324 h 381"/>
                  <a:gd name="T12" fmla="*/ 231 w 540"/>
                  <a:gd name="T13" fmla="*/ 267 h 381"/>
                  <a:gd name="T14" fmla="*/ 540 w 540"/>
                  <a:gd name="T15" fmla="*/ 99 h 381"/>
                  <a:gd name="T16" fmla="*/ 492 w 540"/>
                  <a:gd name="T17" fmla="*/ 0 h 3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81"/>
                  <a:gd name="T29" fmla="*/ 540 w 540"/>
                  <a:gd name="T30" fmla="*/ 381 h 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81">
                    <a:moveTo>
                      <a:pt x="492" y="0"/>
                    </a:moveTo>
                    <a:lnTo>
                      <a:pt x="168" y="171"/>
                    </a:lnTo>
                    <a:lnTo>
                      <a:pt x="81" y="153"/>
                    </a:lnTo>
                    <a:lnTo>
                      <a:pt x="0" y="186"/>
                    </a:lnTo>
                    <a:lnTo>
                      <a:pt x="105" y="381"/>
                    </a:lnTo>
                    <a:lnTo>
                      <a:pt x="222" y="324"/>
                    </a:lnTo>
                    <a:lnTo>
                      <a:pt x="231" y="267"/>
                    </a:lnTo>
                    <a:lnTo>
                      <a:pt x="540" y="99"/>
                    </a:lnTo>
                    <a:lnTo>
                      <a:pt x="492" y="0"/>
                    </a:lnTo>
                    <a:close/>
                  </a:path>
                </a:pathLst>
              </a:custGeom>
              <a:solidFill>
                <a:schemeClr val="tx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9960" name="Oval 38"/>
              <p:cNvSpPr>
                <a:spLocks noChangeArrowheads="1"/>
              </p:cNvSpPr>
              <p:nvPr/>
            </p:nvSpPr>
            <p:spPr bwMode="auto">
              <a:xfrm rot="-1621114">
                <a:off x="3421" y="3606"/>
                <a:ext cx="144" cy="202"/>
              </a:xfrm>
              <a:prstGeom prst="ellipse">
                <a:avLst/>
              </a:prstGeom>
              <a:solidFill>
                <a:schemeClr val="tx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9961" name="Freeform 39"/>
              <p:cNvSpPr>
                <a:spLocks/>
              </p:cNvSpPr>
              <p:nvPr/>
            </p:nvSpPr>
            <p:spPr bwMode="auto">
              <a:xfrm flipH="1">
                <a:off x="3607" y="3464"/>
                <a:ext cx="297" cy="237"/>
              </a:xfrm>
              <a:custGeom>
                <a:avLst/>
                <a:gdLst>
                  <a:gd name="T0" fmla="*/ 14 w 831"/>
                  <a:gd name="T1" fmla="*/ 5 h 664"/>
                  <a:gd name="T2" fmla="*/ 14 w 831"/>
                  <a:gd name="T3" fmla="*/ 5 h 664"/>
                  <a:gd name="T4" fmla="*/ 13 w 831"/>
                  <a:gd name="T5" fmla="*/ 6 h 664"/>
                  <a:gd name="T6" fmla="*/ 13 w 831"/>
                  <a:gd name="T7" fmla="*/ 6 h 664"/>
                  <a:gd name="T8" fmla="*/ 13 w 831"/>
                  <a:gd name="T9" fmla="*/ 6 h 664"/>
                  <a:gd name="T10" fmla="*/ 13 w 831"/>
                  <a:gd name="T11" fmla="*/ 6 h 664"/>
                  <a:gd name="T12" fmla="*/ 13 w 831"/>
                  <a:gd name="T13" fmla="*/ 6 h 664"/>
                  <a:gd name="T14" fmla="*/ 13 w 831"/>
                  <a:gd name="T15" fmla="*/ 6 h 664"/>
                  <a:gd name="T16" fmla="*/ 12 w 831"/>
                  <a:gd name="T17" fmla="*/ 7 h 664"/>
                  <a:gd name="T18" fmla="*/ 12 w 831"/>
                  <a:gd name="T19" fmla="*/ 7 h 664"/>
                  <a:gd name="T20" fmla="*/ 12 w 831"/>
                  <a:gd name="T21" fmla="*/ 7 h 664"/>
                  <a:gd name="T22" fmla="*/ 12 w 831"/>
                  <a:gd name="T23" fmla="*/ 8 h 664"/>
                  <a:gd name="T24" fmla="*/ 12 w 831"/>
                  <a:gd name="T25" fmla="*/ 8 h 664"/>
                  <a:gd name="T26" fmla="*/ 11 w 831"/>
                  <a:gd name="T27" fmla="*/ 9 h 664"/>
                  <a:gd name="T28" fmla="*/ 11 w 831"/>
                  <a:gd name="T29" fmla="*/ 9 h 664"/>
                  <a:gd name="T30" fmla="*/ 11 w 831"/>
                  <a:gd name="T31" fmla="*/ 9 h 664"/>
                  <a:gd name="T32" fmla="*/ 11 w 831"/>
                  <a:gd name="T33" fmla="*/ 10 h 664"/>
                  <a:gd name="T34" fmla="*/ 11 w 831"/>
                  <a:gd name="T35" fmla="*/ 10 h 664"/>
                  <a:gd name="T36" fmla="*/ 11 w 831"/>
                  <a:gd name="T37" fmla="*/ 10 h 664"/>
                  <a:gd name="T38" fmla="*/ 11 w 831"/>
                  <a:gd name="T39" fmla="*/ 11 h 664"/>
                  <a:gd name="T40" fmla="*/ 0 w 831"/>
                  <a:gd name="T41" fmla="*/ 4 h 664"/>
                  <a:gd name="T42" fmla="*/ 0 w 831"/>
                  <a:gd name="T43" fmla="*/ 4 h 664"/>
                  <a:gd name="T44" fmla="*/ 0 w 831"/>
                  <a:gd name="T45" fmla="*/ 4 h 664"/>
                  <a:gd name="T46" fmla="*/ 0 w 831"/>
                  <a:gd name="T47" fmla="*/ 4 h 664"/>
                  <a:gd name="T48" fmla="*/ 0 w 831"/>
                  <a:gd name="T49" fmla="*/ 4 h 664"/>
                  <a:gd name="T50" fmla="*/ 0 w 831"/>
                  <a:gd name="T51" fmla="*/ 4 h 664"/>
                  <a:gd name="T52" fmla="*/ 0 w 831"/>
                  <a:gd name="T53" fmla="*/ 4 h 664"/>
                  <a:gd name="T54" fmla="*/ 0 w 831"/>
                  <a:gd name="T55" fmla="*/ 3 h 664"/>
                  <a:gd name="T56" fmla="*/ 0 w 831"/>
                  <a:gd name="T57" fmla="*/ 3 h 664"/>
                  <a:gd name="T58" fmla="*/ 0 w 831"/>
                  <a:gd name="T59" fmla="*/ 2 h 664"/>
                  <a:gd name="T60" fmla="*/ 0 w 831"/>
                  <a:gd name="T61" fmla="*/ 2 h 664"/>
                  <a:gd name="T62" fmla="*/ 0 w 831"/>
                  <a:gd name="T63" fmla="*/ 2 h 664"/>
                  <a:gd name="T64" fmla="*/ 0 w 831"/>
                  <a:gd name="T65" fmla="*/ 2 h 664"/>
                  <a:gd name="T66" fmla="*/ 0 w 831"/>
                  <a:gd name="T67" fmla="*/ 2 h 664"/>
                  <a:gd name="T68" fmla="*/ 0 w 831"/>
                  <a:gd name="T69" fmla="*/ 1 h 664"/>
                  <a:gd name="T70" fmla="*/ 1 w 831"/>
                  <a:gd name="T71" fmla="*/ 1 h 664"/>
                  <a:gd name="T72" fmla="*/ 1 w 831"/>
                  <a:gd name="T73" fmla="*/ 1 h 664"/>
                  <a:gd name="T74" fmla="*/ 1 w 831"/>
                  <a:gd name="T75" fmla="*/ 1 h 664"/>
                  <a:gd name="T76" fmla="*/ 1 w 831"/>
                  <a:gd name="T77" fmla="*/ 1 h 664"/>
                  <a:gd name="T78" fmla="*/ 1 w 831"/>
                  <a:gd name="T79" fmla="*/ 1 h 664"/>
                  <a:gd name="T80" fmla="*/ 2 w 831"/>
                  <a:gd name="T81" fmla="*/ 0 h 664"/>
                  <a:gd name="T82" fmla="*/ 2 w 831"/>
                  <a:gd name="T83" fmla="*/ 0 h 664"/>
                  <a:gd name="T84" fmla="*/ 2 w 831"/>
                  <a:gd name="T85" fmla="*/ 0 h 664"/>
                  <a:gd name="T86" fmla="*/ 2 w 831"/>
                  <a:gd name="T87" fmla="*/ 0 h 664"/>
                  <a:gd name="T88" fmla="*/ 3 w 831"/>
                  <a:gd name="T89" fmla="*/ 0 h 664"/>
                  <a:gd name="T90" fmla="*/ 3 w 831"/>
                  <a:gd name="T91" fmla="*/ 0 h 664"/>
                  <a:gd name="T92" fmla="*/ 3 w 831"/>
                  <a:gd name="T93" fmla="*/ 0 h 664"/>
                  <a:gd name="T94" fmla="*/ 3 w 831"/>
                  <a:gd name="T95" fmla="*/ 0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1"/>
                  <a:gd name="T145" fmla="*/ 0 h 664"/>
                  <a:gd name="T146" fmla="*/ 831 w 831"/>
                  <a:gd name="T147" fmla="*/ 664 h 6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1" h="664">
                    <a:moveTo>
                      <a:pt x="173" y="2"/>
                    </a:moveTo>
                    <a:lnTo>
                      <a:pt x="831" y="328"/>
                    </a:lnTo>
                    <a:lnTo>
                      <a:pt x="829" y="328"/>
                    </a:lnTo>
                    <a:lnTo>
                      <a:pt x="826" y="331"/>
                    </a:lnTo>
                    <a:lnTo>
                      <a:pt x="823" y="334"/>
                    </a:lnTo>
                    <a:lnTo>
                      <a:pt x="819" y="338"/>
                    </a:lnTo>
                    <a:lnTo>
                      <a:pt x="815" y="342"/>
                    </a:lnTo>
                    <a:lnTo>
                      <a:pt x="813" y="344"/>
                    </a:lnTo>
                    <a:lnTo>
                      <a:pt x="810" y="347"/>
                    </a:lnTo>
                    <a:lnTo>
                      <a:pt x="807" y="351"/>
                    </a:lnTo>
                    <a:lnTo>
                      <a:pt x="805" y="353"/>
                    </a:lnTo>
                    <a:lnTo>
                      <a:pt x="802" y="356"/>
                    </a:lnTo>
                    <a:lnTo>
                      <a:pt x="800" y="360"/>
                    </a:lnTo>
                    <a:lnTo>
                      <a:pt x="796" y="363"/>
                    </a:lnTo>
                    <a:lnTo>
                      <a:pt x="793" y="367"/>
                    </a:lnTo>
                    <a:lnTo>
                      <a:pt x="790" y="371"/>
                    </a:lnTo>
                    <a:lnTo>
                      <a:pt x="786" y="376"/>
                    </a:lnTo>
                    <a:lnTo>
                      <a:pt x="784" y="380"/>
                    </a:lnTo>
                    <a:lnTo>
                      <a:pt x="780" y="384"/>
                    </a:lnTo>
                    <a:lnTo>
                      <a:pt x="776" y="388"/>
                    </a:lnTo>
                    <a:lnTo>
                      <a:pt x="773" y="393"/>
                    </a:lnTo>
                    <a:lnTo>
                      <a:pt x="769" y="398"/>
                    </a:lnTo>
                    <a:lnTo>
                      <a:pt x="767" y="404"/>
                    </a:lnTo>
                    <a:lnTo>
                      <a:pt x="763" y="409"/>
                    </a:lnTo>
                    <a:lnTo>
                      <a:pt x="760" y="414"/>
                    </a:lnTo>
                    <a:lnTo>
                      <a:pt x="756" y="419"/>
                    </a:lnTo>
                    <a:lnTo>
                      <a:pt x="753" y="425"/>
                    </a:lnTo>
                    <a:lnTo>
                      <a:pt x="749" y="430"/>
                    </a:lnTo>
                    <a:lnTo>
                      <a:pt x="745" y="437"/>
                    </a:lnTo>
                    <a:lnTo>
                      <a:pt x="741" y="442"/>
                    </a:lnTo>
                    <a:lnTo>
                      <a:pt x="739" y="449"/>
                    </a:lnTo>
                    <a:lnTo>
                      <a:pt x="735" y="455"/>
                    </a:lnTo>
                    <a:lnTo>
                      <a:pt x="731" y="462"/>
                    </a:lnTo>
                    <a:lnTo>
                      <a:pt x="728" y="468"/>
                    </a:lnTo>
                    <a:lnTo>
                      <a:pt x="726" y="475"/>
                    </a:lnTo>
                    <a:lnTo>
                      <a:pt x="723" y="482"/>
                    </a:lnTo>
                    <a:lnTo>
                      <a:pt x="719" y="488"/>
                    </a:lnTo>
                    <a:lnTo>
                      <a:pt x="716" y="495"/>
                    </a:lnTo>
                    <a:lnTo>
                      <a:pt x="714" y="503"/>
                    </a:lnTo>
                    <a:lnTo>
                      <a:pt x="711" y="509"/>
                    </a:lnTo>
                    <a:lnTo>
                      <a:pt x="709" y="517"/>
                    </a:lnTo>
                    <a:lnTo>
                      <a:pt x="707" y="524"/>
                    </a:lnTo>
                    <a:lnTo>
                      <a:pt x="705" y="532"/>
                    </a:lnTo>
                    <a:lnTo>
                      <a:pt x="703" y="540"/>
                    </a:lnTo>
                    <a:lnTo>
                      <a:pt x="701" y="548"/>
                    </a:lnTo>
                    <a:lnTo>
                      <a:pt x="699" y="554"/>
                    </a:lnTo>
                    <a:lnTo>
                      <a:pt x="698" y="563"/>
                    </a:lnTo>
                    <a:lnTo>
                      <a:pt x="697" y="570"/>
                    </a:lnTo>
                    <a:lnTo>
                      <a:pt x="695" y="578"/>
                    </a:lnTo>
                    <a:lnTo>
                      <a:pt x="694" y="587"/>
                    </a:lnTo>
                    <a:lnTo>
                      <a:pt x="694" y="595"/>
                    </a:lnTo>
                    <a:lnTo>
                      <a:pt x="693" y="604"/>
                    </a:lnTo>
                    <a:lnTo>
                      <a:pt x="693" y="612"/>
                    </a:lnTo>
                    <a:lnTo>
                      <a:pt x="693" y="620"/>
                    </a:lnTo>
                    <a:lnTo>
                      <a:pt x="693" y="629"/>
                    </a:lnTo>
                    <a:lnTo>
                      <a:pt x="693" y="637"/>
                    </a:lnTo>
                    <a:lnTo>
                      <a:pt x="694" y="647"/>
                    </a:lnTo>
                    <a:lnTo>
                      <a:pt x="695" y="656"/>
                    </a:lnTo>
                    <a:lnTo>
                      <a:pt x="697" y="664"/>
                    </a:lnTo>
                    <a:lnTo>
                      <a:pt x="7" y="281"/>
                    </a:lnTo>
                    <a:lnTo>
                      <a:pt x="5" y="279"/>
                    </a:lnTo>
                    <a:lnTo>
                      <a:pt x="5" y="278"/>
                    </a:lnTo>
                    <a:lnTo>
                      <a:pt x="5" y="276"/>
                    </a:lnTo>
                    <a:lnTo>
                      <a:pt x="5" y="273"/>
                    </a:lnTo>
                    <a:lnTo>
                      <a:pt x="4" y="269"/>
                    </a:lnTo>
                    <a:lnTo>
                      <a:pt x="3" y="265"/>
                    </a:lnTo>
                    <a:lnTo>
                      <a:pt x="1" y="260"/>
                    </a:lnTo>
                    <a:lnTo>
                      <a:pt x="1" y="254"/>
                    </a:lnTo>
                    <a:lnTo>
                      <a:pt x="1" y="252"/>
                    </a:lnTo>
                    <a:lnTo>
                      <a:pt x="1" y="248"/>
                    </a:lnTo>
                    <a:lnTo>
                      <a:pt x="0" y="245"/>
                    </a:lnTo>
                    <a:lnTo>
                      <a:pt x="0" y="241"/>
                    </a:lnTo>
                    <a:lnTo>
                      <a:pt x="0" y="237"/>
                    </a:lnTo>
                    <a:lnTo>
                      <a:pt x="0" y="233"/>
                    </a:lnTo>
                    <a:lnTo>
                      <a:pt x="0" y="229"/>
                    </a:lnTo>
                    <a:lnTo>
                      <a:pt x="0" y="227"/>
                    </a:lnTo>
                    <a:lnTo>
                      <a:pt x="0" y="221"/>
                    </a:lnTo>
                    <a:lnTo>
                      <a:pt x="0" y="217"/>
                    </a:lnTo>
                    <a:lnTo>
                      <a:pt x="0" y="213"/>
                    </a:lnTo>
                    <a:lnTo>
                      <a:pt x="0" y="210"/>
                    </a:lnTo>
                    <a:lnTo>
                      <a:pt x="0" y="206"/>
                    </a:lnTo>
                    <a:lnTo>
                      <a:pt x="0" y="200"/>
                    </a:lnTo>
                    <a:lnTo>
                      <a:pt x="1" y="196"/>
                    </a:lnTo>
                    <a:lnTo>
                      <a:pt x="1" y="192"/>
                    </a:lnTo>
                    <a:lnTo>
                      <a:pt x="1" y="187"/>
                    </a:lnTo>
                    <a:lnTo>
                      <a:pt x="3" y="182"/>
                    </a:lnTo>
                    <a:lnTo>
                      <a:pt x="3" y="176"/>
                    </a:lnTo>
                    <a:lnTo>
                      <a:pt x="4" y="173"/>
                    </a:lnTo>
                    <a:lnTo>
                      <a:pt x="4" y="167"/>
                    </a:lnTo>
                    <a:lnTo>
                      <a:pt x="5" y="163"/>
                    </a:lnTo>
                    <a:lnTo>
                      <a:pt x="7" y="158"/>
                    </a:lnTo>
                    <a:lnTo>
                      <a:pt x="8" y="153"/>
                    </a:lnTo>
                    <a:lnTo>
                      <a:pt x="9" y="149"/>
                    </a:lnTo>
                    <a:lnTo>
                      <a:pt x="11" y="143"/>
                    </a:lnTo>
                    <a:lnTo>
                      <a:pt x="12" y="138"/>
                    </a:lnTo>
                    <a:lnTo>
                      <a:pt x="15" y="133"/>
                    </a:lnTo>
                    <a:lnTo>
                      <a:pt x="16" y="128"/>
                    </a:lnTo>
                    <a:lnTo>
                      <a:pt x="17" y="122"/>
                    </a:lnTo>
                    <a:lnTo>
                      <a:pt x="20" y="118"/>
                    </a:lnTo>
                    <a:lnTo>
                      <a:pt x="22" y="113"/>
                    </a:lnTo>
                    <a:lnTo>
                      <a:pt x="24" y="108"/>
                    </a:lnTo>
                    <a:lnTo>
                      <a:pt x="26" y="104"/>
                    </a:lnTo>
                    <a:lnTo>
                      <a:pt x="29" y="99"/>
                    </a:lnTo>
                    <a:lnTo>
                      <a:pt x="33" y="93"/>
                    </a:lnTo>
                    <a:lnTo>
                      <a:pt x="36" y="89"/>
                    </a:lnTo>
                    <a:lnTo>
                      <a:pt x="38" y="84"/>
                    </a:lnTo>
                    <a:lnTo>
                      <a:pt x="42" y="80"/>
                    </a:lnTo>
                    <a:lnTo>
                      <a:pt x="46" y="75"/>
                    </a:lnTo>
                    <a:lnTo>
                      <a:pt x="49" y="71"/>
                    </a:lnTo>
                    <a:lnTo>
                      <a:pt x="53" y="67"/>
                    </a:lnTo>
                    <a:lnTo>
                      <a:pt x="57" y="62"/>
                    </a:lnTo>
                    <a:lnTo>
                      <a:pt x="62" y="58"/>
                    </a:lnTo>
                    <a:lnTo>
                      <a:pt x="67" y="52"/>
                    </a:lnTo>
                    <a:lnTo>
                      <a:pt x="71" y="48"/>
                    </a:lnTo>
                    <a:lnTo>
                      <a:pt x="77" y="44"/>
                    </a:lnTo>
                    <a:lnTo>
                      <a:pt x="82" y="42"/>
                    </a:lnTo>
                    <a:lnTo>
                      <a:pt x="83" y="40"/>
                    </a:lnTo>
                    <a:lnTo>
                      <a:pt x="84" y="39"/>
                    </a:lnTo>
                    <a:lnTo>
                      <a:pt x="87" y="37"/>
                    </a:lnTo>
                    <a:lnTo>
                      <a:pt x="92" y="34"/>
                    </a:lnTo>
                    <a:lnTo>
                      <a:pt x="98" y="30"/>
                    </a:lnTo>
                    <a:lnTo>
                      <a:pt x="104" y="26"/>
                    </a:lnTo>
                    <a:lnTo>
                      <a:pt x="107" y="23"/>
                    </a:lnTo>
                    <a:lnTo>
                      <a:pt x="111" y="21"/>
                    </a:lnTo>
                    <a:lnTo>
                      <a:pt x="115" y="18"/>
                    </a:lnTo>
                    <a:lnTo>
                      <a:pt x="119" y="17"/>
                    </a:lnTo>
                    <a:lnTo>
                      <a:pt x="121" y="15"/>
                    </a:lnTo>
                    <a:lnTo>
                      <a:pt x="125" y="13"/>
                    </a:lnTo>
                    <a:lnTo>
                      <a:pt x="129" y="10"/>
                    </a:lnTo>
                    <a:lnTo>
                      <a:pt x="133" y="9"/>
                    </a:lnTo>
                    <a:lnTo>
                      <a:pt x="136" y="7"/>
                    </a:lnTo>
                    <a:lnTo>
                      <a:pt x="140" y="5"/>
                    </a:lnTo>
                    <a:lnTo>
                      <a:pt x="144" y="4"/>
                    </a:lnTo>
                    <a:lnTo>
                      <a:pt x="148" y="2"/>
                    </a:lnTo>
                    <a:lnTo>
                      <a:pt x="152" y="1"/>
                    </a:lnTo>
                    <a:lnTo>
                      <a:pt x="154" y="0"/>
                    </a:lnTo>
                    <a:lnTo>
                      <a:pt x="158" y="0"/>
                    </a:lnTo>
                    <a:lnTo>
                      <a:pt x="161" y="0"/>
                    </a:lnTo>
                    <a:lnTo>
                      <a:pt x="165" y="0"/>
                    </a:lnTo>
                    <a:lnTo>
                      <a:pt x="168" y="0"/>
                    </a:lnTo>
                    <a:lnTo>
                      <a:pt x="170" y="0"/>
                    </a:lnTo>
                    <a:lnTo>
                      <a:pt x="173" y="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2" name="Freeform 40"/>
              <p:cNvSpPr>
                <a:spLocks/>
              </p:cNvSpPr>
              <p:nvPr/>
            </p:nvSpPr>
            <p:spPr bwMode="auto">
              <a:xfrm flipH="1">
                <a:off x="3852" y="3423"/>
                <a:ext cx="120" cy="141"/>
              </a:xfrm>
              <a:custGeom>
                <a:avLst/>
                <a:gdLst>
                  <a:gd name="T0" fmla="*/ 5 w 336"/>
                  <a:gd name="T1" fmla="*/ 2 h 392"/>
                  <a:gd name="T2" fmla="*/ 5 w 336"/>
                  <a:gd name="T3" fmla="*/ 2 h 392"/>
                  <a:gd name="T4" fmla="*/ 5 w 336"/>
                  <a:gd name="T5" fmla="*/ 2 h 392"/>
                  <a:gd name="T6" fmla="*/ 5 w 336"/>
                  <a:gd name="T7" fmla="*/ 2 h 392"/>
                  <a:gd name="T8" fmla="*/ 5 w 336"/>
                  <a:gd name="T9" fmla="*/ 2 h 392"/>
                  <a:gd name="T10" fmla="*/ 5 w 336"/>
                  <a:gd name="T11" fmla="*/ 2 h 392"/>
                  <a:gd name="T12" fmla="*/ 5 w 336"/>
                  <a:gd name="T13" fmla="*/ 2 h 392"/>
                  <a:gd name="T14" fmla="*/ 5 w 336"/>
                  <a:gd name="T15" fmla="*/ 2 h 392"/>
                  <a:gd name="T16" fmla="*/ 5 w 336"/>
                  <a:gd name="T17" fmla="*/ 2 h 392"/>
                  <a:gd name="T18" fmla="*/ 4 w 336"/>
                  <a:gd name="T19" fmla="*/ 2 h 392"/>
                  <a:gd name="T20" fmla="*/ 4 w 336"/>
                  <a:gd name="T21" fmla="*/ 2 h 392"/>
                  <a:gd name="T22" fmla="*/ 4 w 336"/>
                  <a:gd name="T23" fmla="*/ 2 h 392"/>
                  <a:gd name="T24" fmla="*/ 4 w 336"/>
                  <a:gd name="T25" fmla="*/ 3 h 392"/>
                  <a:gd name="T26" fmla="*/ 4 w 336"/>
                  <a:gd name="T27" fmla="*/ 3 h 392"/>
                  <a:gd name="T28" fmla="*/ 4 w 336"/>
                  <a:gd name="T29" fmla="*/ 3 h 392"/>
                  <a:gd name="T30" fmla="*/ 4 w 336"/>
                  <a:gd name="T31" fmla="*/ 3 h 392"/>
                  <a:gd name="T32" fmla="*/ 3 w 336"/>
                  <a:gd name="T33" fmla="*/ 3 h 392"/>
                  <a:gd name="T34" fmla="*/ 3 w 336"/>
                  <a:gd name="T35" fmla="*/ 3 h 392"/>
                  <a:gd name="T36" fmla="*/ 3 w 336"/>
                  <a:gd name="T37" fmla="*/ 4 h 392"/>
                  <a:gd name="T38" fmla="*/ 3 w 336"/>
                  <a:gd name="T39" fmla="*/ 4 h 392"/>
                  <a:gd name="T40" fmla="*/ 3 w 336"/>
                  <a:gd name="T41" fmla="*/ 4 h 392"/>
                  <a:gd name="T42" fmla="*/ 3 w 336"/>
                  <a:gd name="T43" fmla="*/ 4 h 392"/>
                  <a:gd name="T44" fmla="*/ 3 w 336"/>
                  <a:gd name="T45" fmla="*/ 4 h 392"/>
                  <a:gd name="T46" fmla="*/ 3 w 336"/>
                  <a:gd name="T47" fmla="*/ 5 h 392"/>
                  <a:gd name="T48" fmla="*/ 3 w 336"/>
                  <a:gd name="T49" fmla="*/ 5 h 392"/>
                  <a:gd name="T50" fmla="*/ 3 w 336"/>
                  <a:gd name="T51" fmla="*/ 5 h 392"/>
                  <a:gd name="T52" fmla="*/ 3 w 336"/>
                  <a:gd name="T53" fmla="*/ 6 h 392"/>
                  <a:gd name="T54" fmla="*/ 3 w 336"/>
                  <a:gd name="T55" fmla="*/ 6 h 392"/>
                  <a:gd name="T56" fmla="*/ 3 w 336"/>
                  <a:gd name="T57" fmla="*/ 6 h 392"/>
                  <a:gd name="T58" fmla="*/ 0 w 336"/>
                  <a:gd name="T59" fmla="*/ 5 h 392"/>
                  <a:gd name="T60" fmla="*/ 0 w 336"/>
                  <a:gd name="T61" fmla="*/ 5 h 392"/>
                  <a:gd name="T62" fmla="*/ 0 w 336"/>
                  <a:gd name="T63" fmla="*/ 5 h 392"/>
                  <a:gd name="T64" fmla="*/ 0 w 336"/>
                  <a:gd name="T65" fmla="*/ 5 h 392"/>
                  <a:gd name="T66" fmla="*/ 0 w 336"/>
                  <a:gd name="T67" fmla="*/ 4 h 392"/>
                  <a:gd name="T68" fmla="*/ 0 w 336"/>
                  <a:gd name="T69" fmla="*/ 4 h 392"/>
                  <a:gd name="T70" fmla="*/ 0 w 336"/>
                  <a:gd name="T71" fmla="*/ 4 h 392"/>
                  <a:gd name="T72" fmla="*/ 0 w 336"/>
                  <a:gd name="T73" fmla="*/ 4 h 392"/>
                  <a:gd name="T74" fmla="*/ 0 w 336"/>
                  <a:gd name="T75" fmla="*/ 4 h 392"/>
                  <a:gd name="T76" fmla="*/ 0 w 336"/>
                  <a:gd name="T77" fmla="*/ 4 h 392"/>
                  <a:gd name="T78" fmla="*/ 0 w 336"/>
                  <a:gd name="T79" fmla="*/ 4 h 392"/>
                  <a:gd name="T80" fmla="*/ 0 w 336"/>
                  <a:gd name="T81" fmla="*/ 3 h 392"/>
                  <a:gd name="T82" fmla="*/ 0 w 336"/>
                  <a:gd name="T83" fmla="*/ 3 h 392"/>
                  <a:gd name="T84" fmla="*/ 0 w 336"/>
                  <a:gd name="T85" fmla="*/ 3 h 392"/>
                  <a:gd name="T86" fmla="*/ 0 w 336"/>
                  <a:gd name="T87" fmla="*/ 3 h 392"/>
                  <a:gd name="T88" fmla="*/ 0 w 336"/>
                  <a:gd name="T89" fmla="*/ 3 h 392"/>
                  <a:gd name="T90" fmla="*/ 0 w 336"/>
                  <a:gd name="T91" fmla="*/ 2 h 392"/>
                  <a:gd name="T92" fmla="*/ 0 w 336"/>
                  <a:gd name="T93" fmla="*/ 2 h 392"/>
                  <a:gd name="T94" fmla="*/ 0 w 336"/>
                  <a:gd name="T95" fmla="*/ 2 h 392"/>
                  <a:gd name="T96" fmla="*/ 0 w 336"/>
                  <a:gd name="T97" fmla="*/ 2 h 392"/>
                  <a:gd name="T98" fmla="*/ 0 w 336"/>
                  <a:gd name="T99" fmla="*/ 1 h 392"/>
                  <a:gd name="T100" fmla="*/ 1 w 336"/>
                  <a:gd name="T101" fmla="*/ 1 h 392"/>
                  <a:gd name="T102" fmla="*/ 1 w 336"/>
                  <a:gd name="T103" fmla="*/ 1 h 392"/>
                  <a:gd name="T104" fmla="*/ 1 w 336"/>
                  <a:gd name="T105" fmla="*/ 1 h 392"/>
                  <a:gd name="T106" fmla="*/ 1 w 336"/>
                  <a:gd name="T107" fmla="*/ 1 h 392"/>
                  <a:gd name="T108" fmla="*/ 1 w 336"/>
                  <a:gd name="T109" fmla="*/ 1 h 392"/>
                  <a:gd name="T110" fmla="*/ 2 w 336"/>
                  <a:gd name="T111" fmla="*/ 0 h 392"/>
                  <a:gd name="T112" fmla="*/ 2 w 336"/>
                  <a:gd name="T113" fmla="*/ 0 h 392"/>
                  <a:gd name="T114" fmla="*/ 2 w 336"/>
                  <a:gd name="T115" fmla="*/ 0 h 392"/>
                  <a:gd name="T116" fmla="*/ 2 w 336"/>
                  <a:gd name="T117" fmla="*/ 0 h 392"/>
                  <a:gd name="T118" fmla="*/ 5 w 336"/>
                  <a:gd name="T119" fmla="*/ 2 h 3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6"/>
                  <a:gd name="T181" fmla="*/ 0 h 392"/>
                  <a:gd name="T182" fmla="*/ 336 w 336"/>
                  <a:gd name="T183" fmla="*/ 392 h 3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6" h="392">
                    <a:moveTo>
                      <a:pt x="336" y="102"/>
                    </a:moveTo>
                    <a:lnTo>
                      <a:pt x="335" y="102"/>
                    </a:lnTo>
                    <a:lnTo>
                      <a:pt x="332" y="102"/>
                    </a:lnTo>
                    <a:lnTo>
                      <a:pt x="330" y="102"/>
                    </a:lnTo>
                    <a:lnTo>
                      <a:pt x="326" y="103"/>
                    </a:lnTo>
                    <a:lnTo>
                      <a:pt x="322" y="104"/>
                    </a:lnTo>
                    <a:lnTo>
                      <a:pt x="317" y="106"/>
                    </a:lnTo>
                    <a:lnTo>
                      <a:pt x="313" y="107"/>
                    </a:lnTo>
                    <a:lnTo>
                      <a:pt x="310" y="107"/>
                    </a:lnTo>
                    <a:lnTo>
                      <a:pt x="306" y="110"/>
                    </a:lnTo>
                    <a:lnTo>
                      <a:pt x="303" y="111"/>
                    </a:lnTo>
                    <a:lnTo>
                      <a:pt x="300" y="112"/>
                    </a:lnTo>
                    <a:lnTo>
                      <a:pt x="296" y="114"/>
                    </a:lnTo>
                    <a:lnTo>
                      <a:pt x="292" y="115"/>
                    </a:lnTo>
                    <a:lnTo>
                      <a:pt x="288" y="118"/>
                    </a:lnTo>
                    <a:lnTo>
                      <a:pt x="284" y="119"/>
                    </a:lnTo>
                    <a:lnTo>
                      <a:pt x="280" y="121"/>
                    </a:lnTo>
                    <a:lnTo>
                      <a:pt x="276" y="123"/>
                    </a:lnTo>
                    <a:lnTo>
                      <a:pt x="272" y="125"/>
                    </a:lnTo>
                    <a:lnTo>
                      <a:pt x="268" y="128"/>
                    </a:lnTo>
                    <a:lnTo>
                      <a:pt x="263" y="131"/>
                    </a:lnTo>
                    <a:lnTo>
                      <a:pt x="259" y="133"/>
                    </a:lnTo>
                    <a:lnTo>
                      <a:pt x="255" y="137"/>
                    </a:lnTo>
                    <a:lnTo>
                      <a:pt x="251" y="140"/>
                    </a:lnTo>
                    <a:lnTo>
                      <a:pt x="247" y="144"/>
                    </a:lnTo>
                    <a:lnTo>
                      <a:pt x="241" y="148"/>
                    </a:lnTo>
                    <a:lnTo>
                      <a:pt x="237" y="152"/>
                    </a:lnTo>
                    <a:lnTo>
                      <a:pt x="232" y="154"/>
                    </a:lnTo>
                    <a:lnTo>
                      <a:pt x="228" y="158"/>
                    </a:lnTo>
                    <a:lnTo>
                      <a:pt x="224" y="162"/>
                    </a:lnTo>
                    <a:lnTo>
                      <a:pt x="220" y="168"/>
                    </a:lnTo>
                    <a:lnTo>
                      <a:pt x="216" y="173"/>
                    </a:lnTo>
                    <a:lnTo>
                      <a:pt x="212" y="177"/>
                    </a:lnTo>
                    <a:lnTo>
                      <a:pt x="208" y="182"/>
                    </a:lnTo>
                    <a:lnTo>
                      <a:pt x="206" y="189"/>
                    </a:lnTo>
                    <a:lnTo>
                      <a:pt x="202" y="193"/>
                    </a:lnTo>
                    <a:lnTo>
                      <a:pt x="198" y="199"/>
                    </a:lnTo>
                    <a:lnTo>
                      <a:pt x="195" y="205"/>
                    </a:lnTo>
                    <a:lnTo>
                      <a:pt x="191" y="211"/>
                    </a:lnTo>
                    <a:lnTo>
                      <a:pt x="189" y="218"/>
                    </a:lnTo>
                    <a:lnTo>
                      <a:pt x="186" y="226"/>
                    </a:lnTo>
                    <a:lnTo>
                      <a:pt x="183" y="232"/>
                    </a:lnTo>
                    <a:lnTo>
                      <a:pt x="181" y="240"/>
                    </a:lnTo>
                    <a:lnTo>
                      <a:pt x="178" y="247"/>
                    </a:lnTo>
                    <a:lnTo>
                      <a:pt x="177" y="255"/>
                    </a:lnTo>
                    <a:lnTo>
                      <a:pt x="175" y="263"/>
                    </a:lnTo>
                    <a:lnTo>
                      <a:pt x="173" y="271"/>
                    </a:lnTo>
                    <a:lnTo>
                      <a:pt x="172" y="279"/>
                    </a:lnTo>
                    <a:lnTo>
                      <a:pt x="172" y="288"/>
                    </a:lnTo>
                    <a:lnTo>
                      <a:pt x="170" y="297"/>
                    </a:lnTo>
                    <a:lnTo>
                      <a:pt x="170" y="306"/>
                    </a:lnTo>
                    <a:lnTo>
                      <a:pt x="169" y="316"/>
                    </a:lnTo>
                    <a:lnTo>
                      <a:pt x="169" y="326"/>
                    </a:lnTo>
                    <a:lnTo>
                      <a:pt x="170" y="337"/>
                    </a:lnTo>
                    <a:lnTo>
                      <a:pt x="172" y="347"/>
                    </a:lnTo>
                    <a:lnTo>
                      <a:pt x="173" y="357"/>
                    </a:lnTo>
                    <a:lnTo>
                      <a:pt x="174" y="368"/>
                    </a:lnTo>
                    <a:lnTo>
                      <a:pt x="175" y="380"/>
                    </a:lnTo>
                    <a:lnTo>
                      <a:pt x="178" y="392"/>
                    </a:lnTo>
                    <a:lnTo>
                      <a:pt x="8" y="285"/>
                    </a:lnTo>
                    <a:lnTo>
                      <a:pt x="7" y="283"/>
                    </a:lnTo>
                    <a:lnTo>
                      <a:pt x="7" y="280"/>
                    </a:lnTo>
                    <a:lnTo>
                      <a:pt x="5" y="277"/>
                    </a:lnTo>
                    <a:lnTo>
                      <a:pt x="4" y="272"/>
                    </a:lnTo>
                    <a:lnTo>
                      <a:pt x="4" y="267"/>
                    </a:lnTo>
                    <a:lnTo>
                      <a:pt x="3" y="263"/>
                    </a:lnTo>
                    <a:lnTo>
                      <a:pt x="3" y="260"/>
                    </a:lnTo>
                    <a:lnTo>
                      <a:pt x="1" y="256"/>
                    </a:lnTo>
                    <a:lnTo>
                      <a:pt x="1" y="254"/>
                    </a:lnTo>
                    <a:lnTo>
                      <a:pt x="1" y="250"/>
                    </a:lnTo>
                    <a:lnTo>
                      <a:pt x="1" y="246"/>
                    </a:lnTo>
                    <a:lnTo>
                      <a:pt x="0" y="240"/>
                    </a:lnTo>
                    <a:lnTo>
                      <a:pt x="0" y="236"/>
                    </a:lnTo>
                    <a:lnTo>
                      <a:pt x="0" y="232"/>
                    </a:lnTo>
                    <a:lnTo>
                      <a:pt x="0" y="228"/>
                    </a:lnTo>
                    <a:lnTo>
                      <a:pt x="0" y="223"/>
                    </a:lnTo>
                    <a:lnTo>
                      <a:pt x="0" y="218"/>
                    </a:lnTo>
                    <a:lnTo>
                      <a:pt x="0" y="214"/>
                    </a:lnTo>
                    <a:lnTo>
                      <a:pt x="0" y="209"/>
                    </a:lnTo>
                    <a:lnTo>
                      <a:pt x="0" y="203"/>
                    </a:lnTo>
                    <a:lnTo>
                      <a:pt x="1" y="198"/>
                    </a:lnTo>
                    <a:lnTo>
                      <a:pt x="1" y="193"/>
                    </a:lnTo>
                    <a:lnTo>
                      <a:pt x="1" y="188"/>
                    </a:lnTo>
                    <a:lnTo>
                      <a:pt x="3" y="181"/>
                    </a:lnTo>
                    <a:lnTo>
                      <a:pt x="4" y="177"/>
                    </a:lnTo>
                    <a:lnTo>
                      <a:pt x="5" y="170"/>
                    </a:lnTo>
                    <a:lnTo>
                      <a:pt x="5" y="165"/>
                    </a:lnTo>
                    <a:lnTo>
                      <a:pt x="7" y="158"/>
                    </a:lnTo>
                    <a:lnTo>
                      <a:pt x="8" y="153"/>
                    </a:lnTo>
                    <a:lnTo>
                      <a:pt x="11" y="147"/>
                    </a:lnTo>
                    <a:lnTo>
                      <a:pt x="12" y="141"/>
                    </a:lnTo>
                    <a:lnTo>
                      <a:pt x="15" y="135"/>
                    </a:lnTo>
                    <a:lnTo>
                      <a:pt x="17" y="129"/>
                    </a:lnTo>
                    <a:lnTo>
                      <a:pt x="20" y="123"/>
                    </a:lnTo>
                    <a:lnTo>
                      <a:pt x="22" y="118"/>
                    </a:lnTo>
                    <a:lnTo>
                      <a:pt x="25" y="111"/>
                    </a:lnTo>
                    <a:lnTo>
                      <a:pt x="28" y="106"/>
                    </a:lnTo>
                    <a:lnTo>
                      <a:pt x="32" y="99"/>
                    </a:lnTo>
                    <a:lnTo>
                      <a:pt x="34" y="94"/>
                    </a:lnTo>
                    <a:lnTo>
                      <a:pt x="38" y="87"/>
                    </a:lnTo>
                    <a:lnTo>
                      <a:pt x="44" y="82"/>
                    </a:lnTo>
                    <a:lnTo>
                      <a:pt x="47" y="77"/>
                    </a:lnTo>
                    <a:lnTo>
                      <a:pt x="53" y="70"/>
                    </a:lnTo>
                    <a:lnTo>
                      <a:pt x="57" y="65"/>
                    </a:lnTo>
                    <a:lnTo>
                      <a:pt x="62" y="58"/>
                    </a:lnTo>
                    <a:lnTo>
                      <a:pt x="67" y="53"/>
                    </a:lnTo>
                    <a:lnTo>
                      <a:pt x="74" y="48"/>
                    </a:lnTo>
                    <a:lnTo>
                      <a:pt x="79" y="42"/>
                    </a:lnTo>
                    <a:lnTo>
                      <a:pt x="87" y="37"/>
                    </a:lnTo>
                    <a:lnTo>
                      <a:pt x="94" y="32"/>
                    </a:lnTo>
                    <a:lnTo>
                      <a:pt x="100" y="28"/>
                    </a:lnTo>
                    <a:lnTo>
                      <a:pt x="107" y="22"/>
                    </a:lnTo>
                    <a:lnTo>
                      <a:pt x="116" y="17"/>
                    </a:lnTo>
                    <a:lnTo>
                      <a:pt x="124" y="13"/>
                    </a:lnTo>
                    <a:lnTo>
                      <a:pt x="132" y="8"/>
                    </a:lnTo>
                    <a:lnTo>
                      <a:pt x="141" y="4"/>
                    </a:lnTo>
                    <a:lnTo>
                      <a:pt x="150" y="0"/>
                    </a:lnTo>
                    <a:lnTo>
                      <a:pt x="318" y="92"/>
                    </a:lnTo>
                    <a:lnTo>
                      <a:pt x="336" y="10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3" name="Freeform 41"/>
              <p:cNvSpPr>
                <a:spLocks/>
              </p:cNvSpPr>
              <p:nvPr/>
            </p:nvSpPr>
            <p:spPr bwMode="auto">
              <a:xfrm flipH="1">
                <a:off x="3473" y="3557"/>
                <a:ext cx="175" cy="236"/>
              </a:xfrm>
              <a:custGeom>
                <a:avLst/>
                <a:gdLst>
                  <a:gd name="T0" fmla="*/ 8 w 489"/>
                  <a:gd name="T1" fmla="*/ 1 h 657"/>
                  <a:gd name="T2" fmla="*/ 8 w 489"/>
                  <a:gd name="T3" fmla="*/ 1 h 657"/>
                  <a:gd name="T4" fmla="*/ 8 w 489"/>
                  <a:gd name="T5" fmla="*/ 1 h 657"/>
                  <a:gd name="T6" fmla="*/ 7 w 489"/>
                  <a:gd name="T7" fmla="*/ 2 h 657"/>
                  <a:gd name="T8" fmla="*/ 7 w 489"/>
                  <a:gd name="T9" fmla="*/ 2 h 657"/>
                  <a:gd name="T10" fmla="*/ 6 w 489"/>
                  <a:gd name="T11" fmla="*/ 2 h 657"/>
                  <a:gd name="T12" fmla="*/ 6 w 489"/>
                  <a:gd name="T13" fmla="*/ 2 h 657"/>
                  <a:gd name="T14" fmla="*/ 6 w 489"/>
                  <a:gd name="T15" fmla="*/ 3 h 657"/>
                  <a:gd name="T16" fmla="*/ 5 w 489"/>
                  <a:gd name="T17" fmla="*/ 3 h 657"/>
                  <a:gd name="T18" fmla="*/ 5 w 489"/>
                  <a:gd name="T19" fmla="*/ 4 h 657"/>
                  <a:gd name="T20" fmla="*/ 5 w 489"/>
                  <a:gd name="T21" fmla="*/ 4 h 657"/>
                  <a:gd name="T22" fmla="*/ 4 w 489"/>
                  <a:gd name="T23" fmla="*/ 5 h 657"/>
                  <a:gd name="T24" fmla="*/ 4 w 489"/>
                  <a:gd name="T25" fmla="*/ 5 h 657"/>
                  <a:gd name="T26" fmla="*/ 3 w 489"/>
                  <a:gd name="T27" fmla="*/ 6 h 657"/>
                  <a:gd name="T28" fmla="*/ 3 w 489"/>
                  <a:gd name="T29" fmla="*/ 7 h 657"/>
                  <a:gd name="T30" fmla="*/ 3 w 489"/>
                  <a:gd name="T31" fmla="*/ 7 h 657"/>
                  <a:gd name="T32" fmla="*/ 3 w 489"/>
                  <a:gd name="T33" fmla="*/ 8 h 657"/>
                  <a:gd name="T34" fmla="*/ 3 w 489"/>
                  <a:gd name="T35" fmla="*/ 8 h 657"/>
                  <a:gd name="T36" fmla="*/ 3 w 489"/>
                  <a:gd name="T37" fmla="*/ 8 h 657"/>
                  <a:gd name="T38" fmla="*/ 3 w 489"/>
                  <a:gd name="T39" fmla="*/ 8 h 657"/>
                  <a:gd name="T40" fmla="*/ 3 w 489"/>
                  <a:gd name="T41" fmla="*/ 8 h 657"/>
                  <a:gd name="T42" fmla="*/ 3 w 489"/>
                  <a:gd name="T43" fmla="*/ 9 h 657"/>
                  <a:gd name="T44" fmla="*/ 3 w 489"/>
                  <a:gd name="T45" fmla="*/ 9 h 657"/>
                  <a:gd name="T46" fmla="*/ 3 w 489"/>
                  <a:gd name="T47" fmla="*/ 9 h 657"/>
                  <a:gd name="T48" fmla="*/ 3 w 489"/>
                  <a:gd name="T49" fmla="*/ 10 h 657"/>
                  <a:gd name="T50" fmla="*/ 3 w 489"/>
                  <a:gd name="T51" fmla="*/ 10 h 657"/>
                  <a:gd name="T52" fmla="*/ 3 w 489"/>
                  <a:gd name="T53" fmla="*/ 10 h 657"/>
                  <a:gd name="T54" fmla="*/ 3 w 489"/>
                  <a:gd name="T55" fmla="*/ 10 h 657"/>
                  <a:gd name="T56" fmla="*/ 4 w 489"/>
                  <a:gd name="T57" fmla="*/ 11 h 657"/>
                  <a:gd name="T58" fmla="*/ 0 w 489"/>
                  <a:gd name="T59" fmla="*/ 9 h 657"/>
                  <a:gd name="T60" fmla="*/ 0 w 489"/>
                  <a:gd name="T61" fmla="*/ 9 h 657"/>
                  <a:gd name="T62" fmla="*/ 0 w 489"/>
                  <a:gd name="T63" fmla="*/ 9 h 657"/>
                  <a:gd name="T64" fmla="*/ 0 w 489"/>
                  <a:gd name="T65" fmla="*/ 8 h 657"/>
                  <a:gd name="T66" fmla="*/ 0 w 489"/>
                  <a:gd name="T67" fmla="*/ 8 h 657"/>
                  <a:gd name="T68" fmla="*/ 0 w 489"/>
                  <a:gd name="T69" fmla="*/ 7 h 657"/>
                  <a:gd name="T70" fmla="*/ 0 w 489"/>
                  <a:gd name="T71" fmla="*/ 7 h 657"/>
                  <a:gd name="T72" fmla="*/ 0 w 489"/>
                  <a:gd name="T73" fmla="*/ 6 h 657"/>
                  <a:gd name="T74" fmla="*/ 0 w 489"/>
                  <a:gd name="T75" fmla="*/ 5 h 657"/>
                  <a:gd name="T76" fmla="*/ 0 w 489"/>
                  <a:gd name="T77" fmla="*/ 5 h 657"/>
                  <a:gd name="T78" fmla="*/ 0 w 489"/>
                  <a:gd name="T79" fmla="*/ 4 h 657"/>
                  <a:gd name="T80" fmla="*/ 1 w 489"/>
                  <a:gd name="T81" fmla="*/ 4 h 657"/>
                  <a:gd name="T82" fmla="*/ 1 w 489"/>
                  <a:gd name="T83" fmla="*/ 3 h 657"/>
                  <a:gd name="T84" fmla="*/ 2 w 489"/>
                  <a:gd name="T85" fmla="*/ 2 h 657"/>
                  <a:gd name="T86" fmla="*/ 3 w 489"/>
                  <a:gd name="T87" fmla="*/ 1 h 657"/>
                  <a:gd name="T88" fmla="*/ 3 w 489"/>
                  <a:gd name="T89" fmla="*/ 1 h 657"/>
                  <a:gd name="T90" fmla="*/ 4 w 489"/>
                  <a:gd name="T91" fmla="*/ 0 h 657"/>
                  <a:gd name="T92" fmla="*/ 4 w 489"/>
                  <a:gd name="T93" fmla="*/ 0 h 657"/>
                  <a:gd name="T94" fmla="*/ 4 w 489"/>
                  <a:gd name="T95" fmla="*/ 0 h 657"/>
                  <a:gd name="T96" fmla="*/ 4 w 489"/>
                  <a:gd name="T97" fmla="*/ 0 h 657"/>
                  <a:gd name="T98" fmla="*/ 5 w 489"/>
                  <a:gd name="T99" fmla="*/ 0 h 6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9"/>
                  <a:gd name="T151" fmla="*/ 0 h 657"/>
                  <a:gd name="T152" fmla="*/ 489 w 489"/>
                  <a:gd name="T153" fmla="*/ 657 h 6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9" h="657">
                    <a:moveTo>
                      <a:pt x="283" y="1"/>
                    </a:moveTo>
                    <a:lnTo>
                      <a:pt x="489" y="83"/>
                    </a:lnTo>
                    <a:lnTo>
                      <a:pt x="487" y="83"/>
                    </a:lnTo>
                    <a:lnTo>
                      <a:pt x="486" y="83"/>
                    </a:lnTo>
                    <a:lnTo>
                      <a:pt x="482" y="83"/>
                    </a:lnTo>
                    <a:lnTo>
                      <a:pt x="478" y="84"/>
                    </a:lnTo>
                    <a:lnTo>
                      <a:pt x="473" y="84"/>
                    </a:lnTo>
                    <a:lnTo>
                      <a:pt x="467" y="87"/>
                    </a:lnTo>
                    <a:lnTo>
                      <a:pt x="464" y="87"/>
                    </a:lnTo>
                    <a:lnTo>
                      <a:pt x="460" y="88"/>
                    </a:lnTo>
                    <a:lnTo>
                      <a:pt x="456" y="91"/>
                    </a:lnTo>
                    <a:lnTo>
                      <a:pt x="453" y="92"/>
                    </a:lnTo>
                    <a:lnTo>
                      <a:pt x="448" y="93"/>
                    </a:lnTo>
                    <a:lnTo>
                      <a:pt x="444" y="95"/>
                    </a:lnTo>
                    <a:lnTo>
                      <a:pt x="438" y="96"/>
                    </a:lnTo>
                    <a:lnTo>
                      <a:pt x="435" y="99"/>
                    </a:lnTo>
                    <a:lnTo>
                      <a:pt x="429" y="100"/>
                    </a:lnTo>
                    <a:lnTo>
                      <a:pt x="424" y="103"/>
                    </a:lnTo>
                    <a:lnTo>
                      <a:pt x="419" y="105"/>
                    </a:lnTo>
                    <a:lnTo>
                      <a:pt x="413" y="108"/>
                    </a:lnTo>
                    <a:lnTo>
                      <a:pt x="408" y="111"/>
                    </a:lnTo>
                    <a:lnTo>
                      <a:pt x="403" y="113"/>
                    </a:lnTo>
                    <a:lnTo>
                      <a:pt x="396" y="116"/>
                    </a:lnTo>
                    <a:lnTo>
                      <a:pt x="391" y="120"/>
                    </a:lnTo>
                    <a:lnTo>
                      <a:pt x="386" y="124"/>
                    </a:lnTo>
                    <a:lnTo>
                      <a:pt x="380" y="128"/>
                    </a:lnTo>
                    <a:lnTo>
                      <a:pt x="374" y="132"/>
                    </a:lnTo>
                    <a:lnTo>
                      <a:pt x="369" y="136"/>
                    </a:lnTo>
                    <a:lnTo>
                      <a:pt x="362" y="140"/>
                    </a:lnTo>
                    <a:lnTo>
                      <a:pt x="355" y="145"/>
                    </a:lnTo>
                    <a:lnTo>
                      <a:pt x="349" y="150"/>
                    </a:lnTo>
                    <a:lnTo>
                      <a:pt x="343" y="154"/>
                    </a:lnTo>
                    <a:lnTo>
                      <a:pt x="337" y="159"/>
                    </a:lnTo>
                    <a:lnTo>
                      <a:pt x="330" y="166"/>
                    </a:lnTo>
                    <a:lnTo>
                      <a:pt x="324" y="171"/>
                    </a:lnTo>
                    <a:lnTo>
                      <a:pt x="318" y="178"/>
                    </a:lnTo>
                    <a:lnTo>
                      <a:pt x="312" y="185"/>
                    </a:lnTo>
                    <a:lnTo>
                      <a:pt x="305" y="191"/>
                    </a:lnTo>
                    <a:lnTo>
                      <a:pt x="299" y="198"/>
                    </a:lnTo>
                    <a:lnTo>
                      <a:pt x="293" y="206"/>
                    </a:lnTo>
                    <a:lnTo>
                      <a:pt x="287" y="214"/>
                    </a:lnTo>
                    <a:lnTo>
                      <a:pt x="281" y="220"/>
                    </a:lnTo>
                    <a:lnTo>
                      <a:pt x="275" y="229"/>
                    </a:lnTo>
                    <a:lnTo>
                      <a:pt x="270" y="239"/>
                    </a:lnTo>
                    <a:lnTo>
                      <a:pt x="263" y="247"/>
                    </a:lnTo>
                    <a:lnTo>
                      <a:pt x="258" y="256"/>
                    </a:lnTo>
                    <a:lnTo>
                      <a:pt x="251" y="265"/>
                    </a:lnTo>
                    <a:lnTo>
                      <a:pt x="246" y="276"/>
                    </a:lnTo>
                    <a:lnTo>
                      <a:pt x="241" y="285"/>
                    </a:lnTo>
                    <a:lnTo>
                      <a:pt x="235" y="295"/>
                    </a:lnTo>
                    <a:lnTo>
                      <a:pt x="230" y="306"/>
                    </a:lnTo>
                    <a:lnTo>
                      <a:pt x="226" y="318"/>
                    </a:lnTo>
                    <a:lnTo>
                      <a:pt x="221" y="328"/>
                    </a:lnTo>
                    <a:lnTo>
                      <a:pt x="215" y="340"/>
                    </a:lnTo>
                    <a:lnTo>
                      <a:pt x="212" y="352"/>
                    </a:lnTo>
                    <a:lnTo>
                      <a:pt x="208" y="367"/>
                    </a:lnTo>
                    <a:lnTo>
                      <a:pt x="202" y="379"/>
                    </a:lnTo>
                    <a:lnTo>
                      <a:pt x="198" y="392"/>
                    </a:lnTo>
                    <a:lnTo>
                      <a:pt x="196" y="406"/>
                    </a:lnTo>
                    <a:lnTo>
                      <a:pt x="192" y="421"/>
                    </a:lnTo>
                    <a:lnTo>
                      <a:pt x="190" y="424"/>
                    </a:lnTo>
                    <a:lnTo>
                      <a:pt x="190" y="428"/>
                    </a:lnTo>
                    <a:lnTo>
                      <a:pt x="189" y="431"/>
                    </a:lnTo>
                    <a:lnTo>
                      <a:pt x="189" y="437"/>
                    </a:lnTo>
                    <a:lnTo>
                      <a:pt x="188" y="441"/>
                    </a:lnTo>
                    <a:lnTo>
                      <a:pt x="188" y="446"/>
                    </a:lnTo>
                    <a:lnTo>
                      <a:pt x="188" y="449"/>
                    </a:lnTo>
                    <a:lnTo>
                      <a:pt x="188" y="451"/>
                    </a:lnTo>
                    <a:lnTo>
                      <a:pt x="188" y="455"/>
                    </a:lnTo>
                    <a:lnTo>
                      <a:pt x="188" y="458"/>
                    </a:lnTo>
                    <a:lnTo>
                      <a:pt x="186" y="461"/>
                    </a:lnTo>
                    <a:lnTo>
                      <a:pt x="186" y="464"/>
                    </a:lnTo>
                    <a:lnTo>
                      <a:pt x="186" y="467"/>
                    </a:lnTo>
                    <a:lnTo>
                      <a:pt x="186" y="471"/>
                    </a:lnTo>
                    <a:lnTo>
                      <a:pt x="186" y="474"/>
                    </a:lnTo>
                    <a:lnTo>
                      <a:pt x="186" y="478"/>
                    </a:lnTo>
                    <a:lnTo>
                      <a:pt x="186" y="482"/>
                    </a:lnTo>
                    <a:lnTo>
                      <a:pt x="186" y="486"/>
                    </a:lnTo>
                    <a:lnTo>
                      <a:pt x="186" y="490"/>
                    </a:lnTo>
                    <a:lnTo>
                      <a:pt x="186" y="492"/>
                    </a:lnTo>
                    <a:lnTo>
                      <a:pt x="186" y="496"/>
                    </a:lnTo>
                    <a:lnTo>
                      <a:pt x="186" y="500"/>
                    </a:lnTo>
                    <a:lnTo>
                      <a:pt x="186" y="504"/>
                    </a:lnTo>
                    <a:lnTo>
                      <a:pt x="188" y="508"/>
                    </a:lnTo>
                    <a:lnTo>
                      <a:pt x="188" y="512"/>
                    </a:lnTo>
                    <a:lnTo>
                      <a:pt x="188" y="517"/>
                    </a:lnTo>
                    <a:lnTo>
                      <a:pt x="188" y="520"/>
                    </a:lnTo>
                    <a:lnTo>
                      <a:pt x="188" y="525"/>
                    </a:lnTo>
                    <a:lnTo>
                      <a:pt x="188" y="529"/>
                    </a:lnTo>
                    <a:lnTo>
                      <a:pt x="189" y="533"/>
                    </a:lnTo>
                    <a:lnTo>
                      <a:pt x="189" y="537"/>
                    </a:lnTo>
                    <a:lnTo>
                      <a:pt x="189" y="541"/>
                    </a:lnTo>
                    <a:lnTo>
                      <a:pt x="190" y="545"/>
                    </a:lnTo>
                    <a:lnTo>
                      <a:pt x="190" y="550"/>
                    </a:lnTo>
                    <a:lnTo>
                      <a:pt x="190" y="554"/>
                    </a:lnTo>
                    <a:lnTo>
                      <a:pt x="190" y="560"/>
                    </a:lnTo>
                    <a:lnTo>
                      <a:pt x="192" y="564"/>
                    </a:lnTo>
                    <a:lnTo>
                      <a:pt x="192" y="567"/>
                    </a:lnTo>
                    <a:lnTo>
                      <a:pt x="193" y="573"/>
                    </a:lnTo>
                    <a:lnTo>
                      <a:pt x="194" y="577"/>
                    </a:lnTo>
                    <a:lnTo>
                      <a:pt x="194" y="582"/>
                    </a:lnTo>
                    <a:lnTo>
                      <a:pt x="196" y="586"/>
                    </a:lnTo>
                    <a:lnTo>
                      <a:pt x="196" y="590"/>
                    </a:lnTo>
                    <a:lnTo>
                      <a:pt x="197" y="595"/>
                    </a:lnTo>
                    <a:lnTo>
                      <a:pt x="197" y="599"/>
                    </a:lnTo>
                    <a:lnTo>
                      <a:pt x="198" y="604"/>
                    </a:lnTo>
                    <a:lnTo>
                      <a:pt x="198" y="608"/>
                    </a:lnTo>
                    <a:lnTo>
                      <a:pt x="200" y="612"/>
                    </a:lnTo>
                    <a:lnTo>
                      <a:pt x="201" y="618"/>
                    </a:lnTo>
                    <a:lnTo>
                      <a:pt x="202" y="623"/>
                    </a:lnTo>
                    <a:lnTo>
                      <a:pt x="202" y="627"/>
                    </a:lnTo>
                    <a:lnTo>
                      <a:pt x="204" y="631"/>
                    </a:lnTo>
                    <a:lnTo>
                      <a:pt x="205" y="635"/>
                    </a:lnTo>
                    <a:lnTo>
                      <a:pt x="206" y="640"/>
                    </a:lnTo>
                    <a:lnTo>
                      <a:pt x="208" y="644"/>
                    </a:lnTo>
                    <a:lnTo>
                      <a:pt x="209" y="649"/>
                    </a:lnTo>
                    <a:lnTo>
                      <a:pt x="210" y="653"/>
                    </a:lnTo>
                    <a:lnTo>
                      <a:pt x="212" y="657"/>
                    </a:lnTo>
                    <a:lnTo>
                      <a:pt x="20" y="545"/>
                    </a:lnTo>
                    <a:lnTo>
                      <a:pt x="19" y="541"/>
                    </a:lnTo>
                    <a:lnTo>
                      <a:pt x="18" y="540"/>
                    </a:lnTo>
                    <a:lnTo>
                      <a:pt x="18" y="537"/>
                    </a:lnTo>
                    <a:lnTo>
                      <a:pt x="16" y="534"/>
                    </a:lnTo>
                    <a:lnTo>
                      <a:pt x="16" y="532"/>
                    </a:lnTo>
                    <a:lnTo>
                      <a:pt x="15" y="528"/>
                    </a:lnTo>
                    <a:lnTo>
                      <a:pt x="14" y="524"/>
                    </a:lnTo>
                    <a:lnTo>
                      <a:pt x="12" y="519"/>
                    </a:lnTo>
                    <a:lnTo>
                      <a:pt x="12" y="515"/>
                    </a:lnTo>
                    <a:lnTo>
                      <a:pt x="11" y="509"/>
                    </a:lnTo>
                    <a:lnTo>
                      <a:pt x="10" y="504"/>
                    </a:lnTo>
                    <a:lnTo>
                      <a:pt x="8" y="499"/>
                    </a:lnTo>
                    <a:lnTo>
                      <a:pt x="8" y="494"/>
                    </a:lnTo>
                    <a:lnTo>
                      <a:pt x="7" y="487"/>
                    </a:lnTo>
                    <a:lnTo>
                      <a:pt x="6" y="480"/>
                    </a:lnTo>
                    <a:lnTo>
                      <a:pt x="4" y="474"/>
                    </a:lnTo>
                    <a:lnTo>
                      <a:pt x="4" y="467"/>
                    </a:lnTo>
                    <a:lnTo>
                      <a:pt x="3" y="459"/>
                    </a:lnTo>
                    <a:lnTo>
                      <a:pt x="3" y="451"/>
                    </a:lnTo>
                    <a:lnTo>
                      <a:pt x="2" y="443"/>
                    </a:lnTo>
                    <a:lnTo>
                      <a:pt x="2" y="437"/>
                    </a:lnTo>
                    <a:lnTo>
                      <a:pt x="2" y="428"/>
                    </a:lnTo>
                    <a:lnTo>
                      <a:pt x="0" y="418"/>
                    </a:lnTo>
                    <a:lnTo>
                      <a:pt x="0" y="410"/>
                    </a:lnTo>
                    <a:lnTo>
                      <a:pt x="2" y="401"/>
                    </a:lnTo>
                    <a:lnTo>
                      <a:pt x="2" y="392"/>
                    </a:lnTo>
                    <a:lnTo>
                      <a:pt x="2" y="383"/>
                    </a:lnTo>
                    <a:lnTo>
                      <a:pt x="3" y="373"/>
                    </a:lnTo>
                    <a:lnTo>
                      <a:pt x="4" y="365"/>
                    </a:lnTo>
                    <a:lnTo>
                      <a:pt x="4" y="355"/>
                    </a:lnTo>
                    <a:lnTo>
                      <a:pt x="6" y="344"/>
                    </a:lnTo>
                    <a:lnTo>
                      <a:pt x="7" y="335"/>
                    </a:lnTo>
                    <a:lnTo>
                      <a:pt x="10" y="326"/>
                    </a:lnTo>
                    <a:lnTo>
                      <a:pt x="11" y="314"/>
                    </a:lnTo>
                    <a:lnTo>
                      <a:pt x="14" y="305"/>
                    </a:lnTo>
                    <a:lnTo>
                      <a:pt x="16" y="294"/>
                    </a:lnTo>
                    <a:lnTo>
                      <a:pt x="20" y="284"/>
                    </a:lnTo>
                    <a:lnTo>
                      <a:pt x="23" y="273"/>
                    </a:lnTo>
                    <a:lnTo>
                      <a:pt x="27" y="262"/>
                    </a:lnTo>
                    <a:lnTo>
                      <a:pt x="29" y="252"/>
                    </a:lnTo>
                    <a:lnTo>
                      <a:pt x="35" y="241"/>
                    </a:lnTo>
                    <a:lnTo>
                      <a:pt x="39" y="231"/>
                    </a:lnTo>
                    <a:lnTo>
                      <a:pt x="44" y="220"/>
                    </a:lnTo>
                    <a:lnTo>
                      <a:pt x="49" y="210"/>
                    </a:lnTo>
                    <a:lnTo>
                      <a:pt x="56" y="199"/>
                    </a:lnTo>
                    <a:lnTo>
                      <a:pt x="61" y="187"/>
                    </a:lnTo>
                    <a:lnTo>
                      <a:pt x="68" y="177"/>
                    </a:lnTo>
                    <a:lnTo>
                      <a:pt x="74" y="166"/>
                    </a:lnTo>
                    <a:lnTo>
                      <a:pt x="82" y="157"/>
                    </a:lnTo>
                    <a:lnTo>
                      <a:pt x="90" y="146"/>
                    </a:lnTo>
                    <a:lnTo>
                      <a:pt x="99" y="136"/>
                    </a:lnTo>
                    <a:lnTo>
                      <a:pt x="107" y="125"/>
                    </a:lnTo>
                    <a:lnTo>
                      <a:pt x="118" y="115"/>
                    </a:lnTo>
                    <a:lnTo>
                      <a:pt x="127" y="105"/>
                    </a:lnTo>
                    <a:lnTo>
                      <a:pt x="138" y="95"/>
                    </a:lnTo>
                    <a:lnTo>
                      <a:pt x="148" y="84"/>
                    </a:lnTo>
                    <a:lnTo>
                      <a:pt x="160" y="75"/>
                    </a:lnTo>
                    <a:lnTo>
                      <a:pt x="172" y="64"/>
                    </a:lnTo>
                    <a:lnTo>
                      <a:pt x="184" y="55"/>
                    </a:lnTo>
                    <a:lnTo>
                      <a:pt x="197" y="46"/>
                    </a:lnTo>
                    <a:lnTo>
                      <a:pt x="212" y="37"/>
                    </a:lnTo>
                    <a:lnTo>
                      <a:pt x="212" y="35"/>
                    </a:lnTo>
                    <a:lnTo>
                      <a:pt x="214" y="34"/>
                    </a:lnTo>
                    <a:lnTo>
                      <a:pt x="217" y="33"/>
                    </a:lnTo>
                    <a:lnTo>
                      <a:pt x="221" y="30"/>
                    </a:lnTo>
                    <a:lnTo>
                      <a:pt x="226" y="27"/>
                    </a:lnTo>
                    <a:lnTo>
                      <a:pt x="231" y="23"/>
                    </a:lnTo>
                    <a:lnTo>
                      <a:pt x="234" y="22"/>
                    </a:lnTo>
                    <a:lnTo>
                      <a:pt x="237" y="21"/>
                    </a:lnTo>
                    <a:lnTo>
                      <a:pt x="241" y="19"/>
                    </a:lnTo>
                    <a:lnTo>
                      <a:pt x="243" y="17"/>
                    </a:lnTo>
                    <a:lnTo>
                      <a:pt x="246" y="16"/>
                    </a:lnTo>
                    <a:lnTo>
                      <a:pt x="250" y="13"/>
                    </a:lnTo>
                    <a:lnTo>
                      <a:pt x="252" y="12"/>
                    </a:lnTo>
                    <a:lnTo>
                      <a:pt x="256" y="10"/>
                    </a:lnTo>
                    <a:lnTo>
                      <a:pt x="262" y="6"/>
                    </a:lnTo>
                    <a:lnTo>
                      <a:pt x="268" y="5"/>
                    </a:lnTo>
                    <a:lnTo>
                      <a:pt x="272" y="1"/>
                    </a:lnTo>
                    <a:lnTo>
                      <a:pt x="276" y="1"/>
                    </a:lnTo>
                    <a:lnTo>
                      <a:pt x="280" y="0"/>
                    </a:lnTo>
                    <a:lnTo>
                      <a:pt x="283" y="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4" name="Freeform 42"/>
              <p:cNvSpPr>
                <a:spLocks/>
              </p:cNvSpPr>
              <p:nvPr/>
            </p:nvSpPr>
            <p:spPr bwMode="auto">
              <a:xfrm flipH="1">
                <a:off x="3407" y="3592"/>
                <a:ext cx="168" cy="222"/>
              </a:xfrm>
              <a:custGeom>
                <a:avLst/>
                <a:gdLst>
                  <a:gd name="T0" fmla="*/ 3 w 467"/>
                  <a:gd name="T1" fmla="*/ 9 h 621"/>
                  <a:gd name="T2" fmla="*/ 3 w 467"/>
                  <a:gd name="T3" fmla="*/ 9 h 621"/>
                  <a:gd name="T4" fmla="*/ 4 w 467"/>
                  <a:gd name="T5" fmla="*/ 9 h 621"/>
                  <a:gd name="T6" fmla="*/ 5 w 467"/>
                  <a:gd name="T7" fmla="*/ 9 h 621"/>
                  <a:gd name="T8" fmla="*/ 5 w 467"/>
                  <a:gd name="T9" fmla="*/ 8 h 621"/>
                  <a:gd name="T10" fmla="*/ 6 w 467"/>
                  <a:gd name="T11" fmla="*/ 7 h 621"/>
                  <a:gd name="T12" fmla="*/ 6 w 467"/>
                  <a:gd name="T13" fmla="*/ 6 h 621"/>
                  <a:gd name="T14" fmla="*/ 7 w 467"/>
                  <a:gd name="T15" fmla="*/ 5 h 621"/>
                  <a:gd name="T16" fmla="*/ 7 w 467"/>
                  <a:gd name="T17" fmla="*/ 5 h 621"/>
                  <a:gd name="T18" fmla="*/ 7 w 467"/>
                  <a:gd name="T19" fmla="*/ 4 h 621"/>
                  <a:gd name="T20" fmla="*/ 7 w 467"/>
                  <a:gd name="T21" fmla="*/ 3 h 621"/>
                  <a:gd name="T22" fmla="*/ 7 w 467"/>
                  <a:gd name="T23" fmla="*/ 2 h 621"/>
                  <a:gd name="T24" fmla="*/ 6 w 467"/>
                  <a:gd name="T25" fmla="*/ 1 h 621"/>
                  <a:gd name="T26" fmla="*/ 6 w 467"/>
                  <a:gd name="T27" fmla="*/ 1 h 621"/>
                  <a:gd name="T28" fmla="*/ 6 w 467"/>
                  <a:gd name="T29" fmla="*/ 0 h 621"/>
                  <a:gd name="T30" fmla="*/ 6 w 467"/>
                  <a:gd name="T31" fmla="*/ 0 h 621"/>
                  <a:gd name="T32" fmla="*/ 7 w 467"/>
                  <a:gd name="T33" fmla="*/ 1 h 621"/>
                  <a:gd name="T34" fmla="*/ 8 w 467"/>
                  <a:gd name="T35" fmla="*/ 1 h 621"/>
                  <a:gd name="T36" fmla="*/ 8 w 467"/>
                  <a:gd name="T37" fmla="*/ 2 h 621"/>
                  <a:gd name="T38" fmla="*/ 8 w 467"/>
                  <a:gd name="T39" fmla="*/ 3 h 621"/>
                  <a:gd name="T40" fmla="*/ 8 w 467"/>
                  <a:gd name="T41" fmla="*/ 4 h 621"/>
                  <a:gd name="T42" fmla="*/ 8 w 467"/>
                  <a:gd name="T43" fmla="*/ 5 h 621"/>
                  <a:gd name="T44" fmla="*/ 7 w 467"/>
                  <a:gd name="T45" fmla="*/ 6 h 621"/>
                  <a:gd name="T46" fmla="*/ 6 w 467"/>
                  <a:gd name="T47" fmla="*/ 8 h 621"/>
                  <a:gd name="T48" fmla="*/ 6 w 467"/>
                  <a:gd name="T49" fmla="*/ 9 h 621"/>
                  <a:gd name="T50" fmla="*/ 5 w 467"/>
                  <a:gd name="T51" fmla="*/ 9 h 621"/>
                  <a:gd name="T52" fmla="*/ 4 w 467"/>
                  <a:gd name="T53" fmla="*/ 10 h 621"/>
                  <a:gd name="T54" fmla="*/ 3 w 467"/>
                  <a:gd name="T55" fmla="*/ 10 h 621"/>
                  <a:gd name="T56" fmla="*/ 3 w 467"/>
                  <a:gd name="T57" fmla="*/ 10 h 621"/>
                  <a:gd name="T58" fmla="*/ 2 w 467"/>
                  <a:gd name="T59" fmla="*/ 10 h 621"/>
                  <a:gd name="T60" fmla="*/ 1 w 467"/>
                  <a:gd name="T61" fmla="*/ 10 h 621"/>
                  <a:gd name="T62" fmla="*/ 0 w 467"/>
                  <a:gd name="T63" fmla="*/ 9 h 621"/>
                  <a:gd name="T64" fmla="*/ 0 w 467"/>
                  <a:gd name="T65" fmla="*/ 8 h 621"/>
                  <a:gd name="T66" fmla="*/ 0 w 467"/>
                  <a:gd name="T67" fmla="*/ 7 h 621"/>
                  <a:gd name="T68" fmla="*/ 0 w 467"/>
                  <a:gd name="T69" fmla="*/ 6 h 621"/>
                  <a:gd name="T70" fmla="*/ 0 w 467"/>
                  <a:gd name="T71" fmla="*/ 5 h 621"/>
                  <a:gd name="T72" fmla="*/ 0 w 467"/>
                  <a:gd name="T73" fmla="*/ 4 h 621"/>
                  <a:gd name="T74" fmla="*/ 1 w 467"/>
                  <a:gd name="T75" fmla="*/ 3 h 621"/>
                  <a:gd name="T76" fmla="*/ 2 w 467"/>
                  <a:gd name="T77" fmla="*/ 2 h 621"/>
                  <a:gd name="T78" fmla="*/ 3 w 467"/>
                  <a:gd name="T79" fmla="*/ 1 h 621"/>
                  <a:gd name="T80" fmla="*/ 3 w 467"/>
                  <a:gd name="T81" fmla="*/ 1 h 621"/>
                  <a:gd name="T82" fmla="*/ 4 w 467"/>
                  <a:gd name="T83" fmla="*/ 0 h 621"/>
                  <a:gd name="T84" fmla="*/ 5 w 467"/>
                  <a:gd name="T85" fmla="*/ 0 h 621"/>
                  <a:gd name="T86" fmla="*/ 6 w 467"/>
                  <a:gd name="T87" fmla="*/ 0 h 621"/>
                  <a:gd name="T88" fmla="*/ 6 w 467"/>
                  <a:gd name="T89" fmla="*/ 1 h 621"/>
                  <a:gd name="T90" fmla="*/ 5 w 467"/>
                  <a:gd name="T91" fmla="*/ 1 h 621"/>
                  <a:gd name="T92" fmla="*/ 4 w 467"/>
                  <a:gd name="T93" fmla="*/ 1 h 621"/>
                  <a:gd name="T94" fmla="*/ 4 w 467"/>
                  <a:gd name="T95" fmla="*/ 1 h 621"/>
                  <a:gd name="T96" fmla="*/ 3 w 467"/>
                  <a:gd name="T97" fmla="*/ 1 h 621"/>
                  <a:gd name="T98" fmla="*/ 2 w 467"/>
                  <a:gd name="T99" fmla="*/ 2 h 621"/>
                  <a:gd name="T100" fmla="*/ 2 w 467"/>
                  <a:gd name="T101" fmla="*/ 3 h 621"/>
                  <a:gd name="T102" fmla="*/ 1 w 467"/>
                  <a:gd name="T103" fmla="*/ 4 h 621"/>
                  <a:gd name="T104" fmla="*/ 1 w 467"/>
                  <a:gd name="T105" fmla="*/ 5 h 621"/>
                  <a:gd name="T106" fmla="*/ 0 w 467"/>
                  <a:gd name="T107" fmla="*/ 5 h 621"/>
                  <a:gd name="T108" fmla="*/ 0 w 467"/>
                  <a:gd name="T109" fmla="*/ 6 h 621"/>
                  <a:gd name="T110" fmla="*/ 0 w 467"/>
                  <a:gd name="T111" fmla="*/ 7 h 621"/>
                  <a:gd name="T112" fmla="*/ 1 w 467"/>
                  <a:gd name="T113" fmla="*/ 8 h 621"/>
                  <a:gd name="T114" fmla="*/ 1 w 467"/>
                  <a:gd name="T115" fmla="*/ 9 h 621"/>
                  <a:gd name="T116" fmla="*/ 2 w 467"/>
                  <a:gd name="T117" fmla="*/ 9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7"/>
                  <a:gd name="T178" fmla="*/ 0 h 621"/>
                  <a:gd name="T179" fmla="*/ 467 w 467"/>
                  <a:gd name="T180" fmla="*/ 621 h 6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7" h="621">
                    <a:moveTo>
                      <a:pt x="116" y="558"/>
                    </a:moveTo>
                    <a:lnTo>
                      <a:pt x="120" y="559"/>
                    </a:lnTo>
                    <a:lnTo>
                      <a:pt x="124" y="560"/>
                    </a:lnTo>
                    <a:lnTo>
                      <a:pt x="128" y="562"/>
                    </a:lnTo>
                    <a:lnTo>
                      <a:pt x="133" y="564"/>
                    </a:lnTo>
                    <a:lnTo>
                      <a:pt x="137" y="564"/>
                    </a:lnTo>
                    <a:lnTo>
                      <a:pt x="141" y="566"/>
                    </a:lnTo>
                    <a:lnTo>
                      <a:pt x="145" y="566"/>
                    </a:lnTo>
                    <a:lnTo>
                      <a:pt x="150" y="567"/>
                    </a:lnTo>
                    <a:lnTo>
                      <a:pt x="154" y="567"/>
                    </a:lnTo>
                    <a:lnTo>
                      <a:pt x="160" y="567"/>
                    </a:lnTo>
                    <a:lnTo>
                      <a:pt x="164" y="567"/>
                    </a:lnTo>
                    <a:lnTo>
                      <a:pt x="169" y="567"/>
                    </a:lnTo>
                    <a:lnTo>
                      <a:pt x="173" y="567"/>
                    </a:lnTo>
                    <a:lnTo>
                      <a:pt x="178" y="567"/>
                    </a:lnTo>
                    <a:lnTo>
                      <a:pt x="182" y="567"/>
                    </a:lnTo>
                    <a:lnTo>
                      <a:pt x="187" y="567"/>
                    </a:lnTo>
                    <a:lnTo>
                      <a:pt x="193" y="566"/>
                    </a:lnTo>
                    <a:lnTo>
                      <a:pt x="197" y="564"/>
                    </a:lnTo>
                    <a:lnTo>
                      <a:pt x="202" y="563"/>
                    </a:lnTo>
                    <a:lnTo>
                      <a:pt x="206" y="562"/>
                    </a:lnTo>
                    <a:lnTo>
                      <a:pt x="211" y="560"/>
                    </a:lnTo>
                    <a:lnTo>
                      <a:pt x="216" y="559"/>
                    </a:lnTo>
                    <a:lnTo>
                      <a:pt x="220" y="556"/>
                    </a:lnTo>
                    <a:lnTo>
                      <a:pt x="226" y="555"/>
                    </a:lnTo>
                    <a:lnTo>
                      <a:pt x="231" y="552"/>
                    </a:lnTo>
                    <a:lnTo>
                      <a:pt x="235" y="551"/>
                    </a:lnTo>
                    <a:lnTo>
                      <a:pt x="239" y="548"/>
                    </a:lnTo>
                    <a:lnTo>
                      <a:pt x="244" y="546"/>
                    </a:lnTo>
                    <a:lnTo>
                      <a:pt x="249" y="543"/>
                    </a:lnTo>
                    <a:lnTo>
                      <a:pt x="253" y="540"/>
                    </a:lnTo>
                    <a:lnTo>
                      <a:pt x="259" y="538"/>
                    </a:lnTo>
                    <a:lnTo>
                      <a:pt x="264" y="535"/>
                    </a:lnTo>
                    <a:lnTo>
                      <a:pt x="268" y="533"/>
                    </a:lnTo>
                    <a:lnTo>
                      <a:pt x="273" y="529"/>
                    </a:lnTo>
                    <a:lnTo>
                      <a:pt x="277" y="526"/>
                    </a:lnTo>
                    <a:lnTo>
                      <a:pt x="282" y="522"/>
                    </a:lnTo>
                    <a:lnTo>
                      <a:pt x="286" y="518"/>
                    </a:lnTo>
                    <a:lnTo>
                      <a:pt x="290" y="514"/>
                    </a:lnTo>
                    <a:lnTo>
                      <a:pt x="294" y="510"/>
                    </a:lnTo>
                    <a:lnTo>
                      <a:pt x="299" y="507"/>
                    </a:lnTo>
                    <a:lnTo>
                      <a:pt x="303" y="502"/>
                    </a:lnTo>
                    <a:lnTo>
                      <a:pt x="309" y="498"/>
                    </a:lnTo>
                    <a:lnTo>
                      <a:pt x="313" y="493"/>
                    </a:lnTo>
                    <a:lnTo>
                      <a:pt x="317" y="489"/>
                    </a:lnTo>
                    <a:lnTo>
                      <a:pt x="321" y="485"/>
                    </a:lnTo>
                    <a:lnTo>
                      <a:pt x="326" y="480"/>
                    </a:lnTo>
                    <a:lnTo>
                      <a:pt x="330" y="474"/>
                    </a:lnTo>
                    <a:lnTo>
                      <a:pt x="335" y="470"/>
                    </a:lnTo>
                    <a:lnTo>
                      <a:pt x="338" y="465"/>
                    </a:lnTo>
                    <a:lnTo>
                      <a:pt x="343" y="460"/>
                    </a:lnTo>
                    <a:lnTo>
                      <a:pt x="346" y="455"/>
                    </a:lnTo>
                    <a:lnTo>
                      <a:pt x="351" y="449"/>
                    </a:lnTo>
                    <a:lnTo>
                      <a:pt x="354" y="444"/>
                    </a:lnTo>
                    <a:lnTo>
                      <a:pt x="357" y="439"/>
                    </a:lnTo>
                    <a:lnTo>
                      <a:pt x="361" y="433"/>
                    </a:lnTo>
                    <a:lnTo>
                      <a:pt x="365" y="427"/>
                    </a:lnTo>
                    <a:lnTo>
                      <a:pt x="369" y="422"/>
                    </a:lnTo>
                    <a:lnTo>
                      <a:pt x="372" y="415"/>
                    </a:lnTo>
                    <a:lnTo>
                      <a:pt x="376" y="410"/>
                    </a:lnTo>
                    <a:lnTo>
                      <a:pt x="379" y="403"/>
                    </a:lnTo>
                    <a:lnTo>
                      <a:pt x="381" y="397"/>
                    </a:lnTo>
                    <a:lnTo>
                      <a:pt x="385" y="391"/>
                    </a:lnTo>
                    <a:lnTo>
                      <a:pt x="388" y="385"/>
                    </a:lnTo>
                    <a:lnTo>
                      <a:pt x="392" y="379"/>
                    </a:lnTo>
                    <a:lnTo>
                      <a:pt x="394" y="373"/>
                    </a:lnTo>
                    <a:lnTo>
                      <a:pt x="397" y="366"/>
                    </a:lnTo>
                    <a:lnTo>
                      <a:pt x="398" y="358"/>
                    </a:lnTo>
                    <a:lnTo>
                      <a:pt x="402" y="353"/>
                    </a:lnTo>
                    <a:lnTo>
                      <a:pt x="404" y="346"/>
                    </a:lnTo>
                    <a:lnTo>
                      <a:pt x="406" y="340"/>
                    </a:lnTo>
                    <a:lnTo>
                      <a:pt x="408" y="333"/>
                    </a:lnTo>
                    <a:lnTo>
                      <a:pt x="410" y="327"/>
                    </a:lnTo>
                    <a:lnTo>
                      <a:pt x="412" y="320"/>
                    </a:lnTo>
                    <a:lnTo>
                      <a:pt x="414" y="313"/>
                    </a:lnTo>
                    <a:lnTo>
                      <a:pt x="416" y="307"/>
                    </a:lnTo>
                    <a:lnTo>
                      <a:pt x="417" y="300"/>
                    </a:lnTo>
                    <a:lnTo>
                      <a:pt x="418" y="294"/>
                    </a:lnTo>
                    <a:lnTo>
                      <a:pt x="420" y="287"/>
                    </a:lnTo>
                    <a:lnTo>
                      <a:pt x="421" y="280"/>
                    </a:lnTo>
                    <a:lnTo>
                      <a:pt x="422" y="275"/>
                    </a:lnTo>
                    <a:lnTo>
                      <a:pt x="422" y="268"/>
                    </a:lnTo>
                    <a:lnTo>
                      <a:pt x="423" y="262"/>
                    </a:lnTo>
                    <a:lnTo>
                      <a:pt x="423" y="255"/>
                    </a:lnTo>
                    <a:lnTo>
                      <a:pt x="425" y="250"/>
                    </a:lnTo>
                    <a:lnTo>
                      <a:pt x="425" y="243"/>
                    </a:lnTo>
                    <a:lnTo>
                      <a:pt x="425" y="237"/>
                    </a:lnTo>
                    <a:lnTo>
                      <a:pt x="425" y="231"/>
                    </a:lnTo>
                    <a:lnTo>
                      <a:pt x="425" y="225"/>
                    </a:lnTo>
                    <a:lnTo>
                      <a:pt x="425" y="218"/>
                    </a:lnTo>
                    <a:lnTo>
                      <a:pt x="425" y="213"/>
                    </a:lnTo>
                    <a:lnTo>
                      <a:pt x="425" y="206"/>
                    </a:lnTo>
                    <a:lnTo>
                      <a:pt x="425" y="201"/>
                    </a:lnTo>
                    <a:lnTo>
                      <a:pt x="425" y="196"/>
                    </a:lnTo>
                    <a:lnTo>
                      <a:pt x="423" y="191"/>
                    </a:lnTo>
                    <a:lnTo>
                      <a:pt x="423" y="184"/>
                    </a:lnTo>
                    <a:lnTo>
                      <a:pt x="422" y="180"/>
                    </a:lnTo>
                    <a:lnTo>
                      <a:pt x="421" y="173"/>
                    </a:lnTo>
                    <a:lnTo>
                      <a:pt x="421" y="168"/>
                    </a:lnTo>
                    <a:lnTo>
                      <a:pt x="420" y="163"/>
                    </a:lnTo>
                    <a:lnTo>
                      <a:pt x="418" y="158"/>
                    </a:lnTo>
                    <a:lnTo>
                      <a:pt x="417" y="152"/>
                    </a:lnTo>
                    <a:lnTo>
                      <a:pt x="414" y="147"/>
                    </a:lnTo>
                    <a:lnTo>
                      <a:pt x="413" y="142"/>
                    </a:lnTo>
                    <a:lnTo>
                      <a:pt x="412" y="138"/>
                    </a:lnTo>
                    <a:lnTo>
                      <a:pt x="410" y="132"/>
                    </a:lnTo>
                    <a:lnTo>
                      <a:pt x="408" y="127"/>
                    </a:lnTo>
                    <a:lnTo>
                      <a:pt x="406" y="123"/>
                    </a:lnTo>
                    <a:lnTo>
                      <a:pt x="404" y="119"/>
                    </a:lnTo>
                    <a:lnTo>
                      <a:pt x="401" y="114"/>
                    </a:lnTo>
                    <a:lnTo>
                      <a:pt x="398" y="110"/>
                    </a:lnTo>
                    <a:lnTo>
                      <a:pt x="397" y="105"/>
                    </a:lnTo>
                    <a:lnTo>
                      <a:pt x="394" y="102"/>
                    </a:lnTo>
                    <a:lnTo>
                      <a:pt x="392" y="98"/>
                    </a:lnTo>
                    <a:lnTo>
                      <a:pt x="388" y="94"/>
                    </a:lnTo>
                    <a:lnTo>
                      <a:pt x="385" y="90"/>
                    </a:lnTo>
                    <a:lnTo>
                      <a:pt x="383" y="86"/>
                    </a:lnTo>
                    <a:lnTo>
                      <a:pt x="380" y="82"/>
                    </a:lnTo>
                    <a:lnTo>
                      <a:pt x="376" y="80"/>
                    </a:lnTo>
                    <a:lnTo>
                      <a:pt x="373" y="76"/>
                    </a:lnTo>
                    <a:lnTo>
                      <a:pt x="371" y="73"/>
                    </a:lnTo>
                    <a:lnTo>
                      <a:pt x="367" y="70"/>
                    </a:lnTo>
                    <a:lnTo>
                      <a:pt x="363" y="68"/>
                    </a:lnTo>
                    <a:lnTo>
                      <a:pt x="359" y="64"/>
                    </a:lnTo>
                    <a:lnTo>
                      <a:pt x="356" y="62"/>
                    </a:lnTo>
                    <a:lnTo>
                      <a:pt x="352" y="60"/>
                    </a:lnTo>
                    <a:lnTo>
                      <a:pt x="348" y="57"/>
                    </a:lnTo>
                    <a:lnTo>
                      <a:pt x="344" y="56"/>
                    </a:lnTo>
                    <a:lnTo>
                      <a:pt x="340" y="53"/>
                    </a:lnTo>
                    <a:lnTo>
                      <a:pt x="338" y="53"/>
                    </a:lnTo>
                    <a:lnTo>
                      <a:pt x="335" y="52"/>
                    </a:lnTo>
                    <a:lnTo>
                      <a:pt x="336" y="45"/>
                    </a:lnTo>
                    <a:lnTo>
                      <a:pt x="339" y="40"/>
                    </a:lnTo>
                    <a:lnTo>
                      <a:pt x="342" y="33"/>
                    </a:lnTo>
                    <a:lnTo>
                      <a:pt x="344" y="28"/>
                    </a:lnTo>
                    <a:lnTo>
                      <a:pt x="347" y="23"/>
                    </a:lnTo>
                    <a:lnTo>
                      <a:pt x="350" y="18"/>
                    </a:lnTo>
                    <a:lnTo>
                      <a:pt x="351" y="12"/>
                    </a:lnTo>
                    <a:lnTo>
                      <a:pt x="354" y="8"/>
                    </a:lnTo>
                    <a:lnTo>
                      <a:pt x="357" y="10"/>
                    </a:lnTo>
                    <a:lnTo>
                      <a:pt x="360" y="11"/>
                    </a:lnTo>
                    <a:lnTo>
                      <a:pt x="364" y="12"/>
                    </a:lnTo>
                    <a:lnTo>
                      <a:pt x="367" y="14"/>
                    </a:lnTo>
                    <a:lnTo>
                      <a:pt x="372" y="16"/>
                    </a:lnTo>
                    <a:lnTo>
                      <a:pt x="376" y="19"/>
                    </a:lnTo>
                    <a:lnTo>
                      <a:pt x="380" y="20"/>
                    </a:lnTo>
                    <a:lnTo>
                      <a:pt x="385" y="23"/>
                    </a:lnTo>
                    <a:lnTo>
                      <a:pt x="389" y="27"/>
                    </a:lnTo>
                    <a:lnTo>
                      <a:pt x="394" y="29"/>
                    </a:lnTo>
                    <a:lnTo>
                      <a:pt x="398" y="33"/>
                    </a:lnTo>
                    <a:lnTo>
                      <a:pt x="402" y="37"/>
                    </a:lnTo>
                    <a:lnTo>
                      <a:pt x="406" y="40"/>
                    </a:lnTo>
                    <a:lnTo>
                      <a:pt x="410" y="44"/>
                    </a:lnTo>
                    <a:lnTo>
                      <a:pt x="414" y="48"/>
                    </a:lnTo>
                    <a:lnTo>
                      <a:pt x="418" y="52"/>
                    </a:lnTo>
                    <a:lnTo>
                      <a:pt x="421" y="56"/>
                    </a:lnTo>
                    <a:lnTo>
                      <a:pt x="425" y="60"/>
                    </a:lnTo>
                    <a:lnTo>
                      <a:pt x="429" y="65"/>
                    </a:lnTo>
                    <a:lnTo>
                      <a:pt x="431" y="70"/>
                    </a:lnTo>
                    <a:lnTo>
                      <a:pt x="433" y="76"/>
                    </a:lnTo>
                    <a:lnTo>
                      <a:pt x="435" y="80"/>
                    </a:lnTo>
                    <a:lnTo>
                      <a:pt x="439" y="85"/>
                    </a:lnTo>
                    <a:lnTo>
                      <a:pt x="442" y="90"/>
                    </a:lnTo>
                    <a:lnTo>
                      <a:pt x="443" y="95"/>
                    </a:lnTo>
                    <a:lnTo>
                      <a:pt x="447" y="101"/>
                    </a:lnTo>
                    <a:lnTo>
                      <a:pt x="449" y="106"/>
                    </a:lnTo>
                    <a:lnTo>
                      <a:pt x="451" y="113"/>
                    </a:lnTo>
                    <a:lnTo>
                      <a:pt x="452" y="118"/>
                    </a:lnTo>
                    <a:lnTo>
                      <a:pt x="455" y="123"/>
                    </a:lnTo>
                    <a:lnTo>
                      <a:pt x="456" y="130"/>
                    </a:lnTo>
                    <a:lnTo>
                      <a:pt x="458" y="136"/>
                    </a:lnTo>
                    <a:lnTo>
                      <a:pt x="459" y="143"/>
                    </a:lnTo>
                    <a:lnTo>
                      <a:pt x="462" y="148"/>
                    </a:lnTo>
                    <a:lnTo>
                      <a:pt x="462" y="155"/>
                    </a:lnTo>
                    <a:lnTo>
                      <a:pt x="464" y="161"/>
                    </a:lnTo>
                    <a:lnTo>
                      <a:pt x="464" y="168"/>
                    </a:lnTo>
                    <a:lnTo>
                      <a:pt x="466" y="175"/>
                    </a:lnTo>
                    <a:lnTo>
                      <a:pt x="466" y="181"/>
                    </a:lnTo>
                    <a:lnTo>
                      <a:pt x="467" y="188"/>
                    </a:lnTo>
                    <a:lnTo>
                      <a:pt x="467" y="194"/>
                    </a:lnTo>
                    <a:lnTo>
                      <a:pt x="467" y="202"/>
                    </a:lnTo>
                    <a:lnTo>
                      <a:pt x="467" y="209"/>
                    </a:lnTo>
                    <a:lnTo>
                      <a:pt x="467" y="217"/>
                    </a:lnTo>
                    <a:lnTo>
                      <a:pt x="467" y="224"/>
                    </a:lnTo>
                    <a:lnTo>
                      <a:pt x="467" y="230"/>
                    </a:lnTo>
                    <a:lnTo>
                      <a:pt x="466" y="237"/>
                    </a:lnTo>
                    <a:lnTo>
                      <a:pt x="466" y="245"/>
                    </a:lnTo>
                    <a:lnTo>
                      <a:pt x="464" y="251"/>
                    </a:lnTo>
                    <a:lnTo>
                      <a:pt x="464" y="259"/>
                    </a:lnTo>
                    <a:lnTo>
                      <a:pt x="463" y="267"/>
                    </a:lnTo>
                    <a:lnTo>
                      <a:pt x="463" y="275"/>
                    </a:lnTo>
                    <a:lnTo>
                      <a:pt x="462" y="282"/>
                    </a:lnTo>
                    <a:lnTo>
                      <a:pt x="460" y="290"/>
                    </a:lnTo>
                    <a:lnTo>
                      <a:pt x="458" y="297"/>
                    </a:lnTo>
                    <a:lnTo>
                      <a:pt x="458" y="305"/>
                    </a:lnTo>
                    <a:lnTo>
                      <a:pt x="455" y="312"/>
                    </a:lnTo>
                    <a:lnTo>
                      <a:pt x="454" y="320"/>
                    </a:lnTo>
                    <a:lnTo>
                      <a:pt x="451" y="328"/>
                    </a:lnTo>
                    <a:lnTo>
                      <a:pt x="450" y="336"/>
                    </a:lnTo>
                    <a:lnTo>
                      <a:pt x="447" y="344"/>
                    </a:lnTo>
                    <a:lnTo>
                      <a:pt x="443" y="352"/>
                    </a:lnTo>
                    <a:lnTo>
                      <a:pt x="441" y="358"/>
                    </a:lnTo>
                    <a:lnTo>
                      <a:pt x="439" y="366"/>
                    </a:lnTo>
                    <a:lnTo>
                      <a:pt x="435" y="374"/>
                    </a:lnTo>
                    <a:lnTo>
                      <a:pt x="433" y="382"/>
                    </a:lnTo>
                    <a:lnTo>
                      <a:pt x="430" y="390"/>
                    </a:lnTo>
                    <a:lnTo>
                      <a:pt x="427" y="398"/>
                    </a:lnTo>
                    <a:lnTo>
                      <a:pt x="423" y="406"/>
                    </a:lnTo>
                    <a:lnTo>
                      <a:pt x="420" y="412"/>
                    </a:lnTo>
                    <a:lnTo>
                      <a:pt x="416" y="420"/>
                    </a:lnTo>
                    <a:lnTo>
                      <a:pt x="413" y="428"/>
                    </a:lnTo>
                    <a:lnTo>
                      <a:pt x="409" y="435"/>
                    </a:lnTo>
                    <a:lnTo>
                      <a:pt x="405" y="441"/>
                    </a:lnTo>
                    <a:lnTo>
                      <a:pt x="401" y="448"/>
                    </a:lnTo>
                    <a:lnTo>
                      <a:pt x="397" y="456"/>
                    </a:lnTo>
                    <a:lnTo>
                      <a:pt x="392" y="463"/>
                    </a:lnTo>
                    <a:lnTo>
                      <a:pt x="388" y="469"/>
                    </a:lnTo>
                    <a:lnTo>
                      <a:pt x="384" y="474"/>
                    </a:lnTo>
                    <a:lnTo>
                      <a:pt x="379" y="482"/>
                    </a:lnTo>
                    <a:lnTo>
                      <a:pt x="375" y="488"/>
                    </a:lnTo>
                    <a:lnTo>
                      <a:pt x="369" y="494"/>
                    </a:lnTo>
                    <a:lnTo>
                      <a:pt x="365" y="501"/>
                    </a:lnTo>
                    <a:lnTo>
                      <a:pt x="361" y="506"/>
                    </a:lnTo>
                    <a:lnTo>
                      <a:pt x="356" y="511"/>
                    </a:lnTo>
                    <a:lnTo>
                      <a:pt x="351" y="518"/>
                    </a:lnTo>
                    <a:lnTo>
                      <a:pt x="346" y="523"/>
                    </a:lnTo>
                    <a:lnTo>
                      <a:pt x="340" y="529"/>
                    </a:lnTo>
                    <a:lnTo>
                      <a:pt x="335" y="534"/>
                    </a:lnTo>
                    <a:lnTo>
                      <a:pt x="330" y="538"/>
                    </a:lnTo>
                    <a:lnTo>
                      <a:pt x="325" y="543"/>
                    </a:lnTo>
                    <a:lnTo>
                      <a:pt x="321" y="548"/>
                    </a:lnTo>
                    <a:lnTo>
                      <a:pt x="314" y="554"/>
                    </a:lnTo>
                    <a:lnTo>
                      <a:pt x="309" y="558"/>
                    </a:lnTo>
                    <a:lnTo>
                      <a:pt x="303" y="563"/>
                    </a:lnTo>
                    <a:lnTo>
                      <a:pt x="298" y="567"/>
                    </a:lnTo>
                    <a:lnTo>
                      <a:pt x="293" y="571"/>
                    </a:lnTo>
                    <a:lnTo>
                      <a:pt x="288" y="575"/>
                    </a:lnTo>
                    <a:lnTo>
                      <a:pt x="282" y="579"/>
                    </a:lnTo>
                    <a:lnTo>
                      <a:pt x="277" y="583"/>
                    </a:lnTo>
                    <a:lnTo>
                      <a:pt x="272" y="585"/>
                    </a:lnTo>
                    <a:lnTo>
                      <a:pt x="265" y="589"/>
                    </a:lnTo>
                    <a:lnTo>
                      <a:pt x="260" y="592"/>
                    </a:lnTo>
                    <a:lnTo>
                      <a:pt x="255" y="596"/>
                    </a:lnTo>
                    <a:lnTo>
                      <a:pt x="248" y="597"/>
                    </a:lnTo>
                    <a:lnTo>
                      <a:pt x="243" y="601"/>
                    </a:lnTo>
                    <a:lnTo>
                      <a:pt x="237" y="603"/>
                    </a:lnTo>
                    <a:lnTo>
                      <a:pt x="232" y="605"/>
                    </a:lnTo>
                    <a:lnTo>
                      <a:pt x="226" y="608"/>
                    </a:lnTo>
                    <a:lnTo>
                      <a:pt x="220" y="609"/>
                    </a:lnTo>
                    <a:lnTo>
                      <a:pt x="215" y="612"/>
                    </a:lnTo>
                    <a:lnTo>
                      <a:pt x="208" y="613"/>
                    </a:lnTo>
                    <a:lnTo>
                      <a:pt x="203" y="614"/>
                    </a:lnTo>
                    <a:lnTo>
                      <a:pt x="198" y="616"/>
                    </a:lnTo>
                    <a:lnTo>
                      <a:pt x="193" y="617"/>
                    </a:lnTo>
                    <a:lnTo>
                      <a:pt x="187" y="620"/>
                    </a:lnTo>
                    <a:lnTo>
                      <a:pt x="181" y="620"/>
                    </a:lnTo>
                    <a:lnTo>
                      <a:pt x="175" y="620"/>
                    </a:lnTo>
                    <a:lnTo>
                      <a:pt x="170" y="620"/>
                    </a:lnTo>
                    <a:lnTo>
                      <a:pt x="165" y="621"/>
                    </a:lnTo>
                    <a:lnTo>
                      <a:pt x="160" y="621"/>
                    </a:lnTo>
                    <a:lnTo>
                      <a:pt x="153" y="621"/>
                    </a:lnTo>
                    <a:lnTo>
                      <a:pt x="148" y="620"/>
                    </a:lnTo>
                    <a:lnTo>
                      <a:pt x="142" y="620"/>
                    </a:lnTo>
                    <a:lnTo>
                      <a:pt x="137" y="620"/>
                    </a:lnTo>
                    <a:lnTo>
                      <a:pt x="132" y="618"/>
                    </a:lnTo>
                    <a:lnTo>
                      <a:pt x="127" y="617"/>
                    </a:lnTo>
                    <a:lnTo>
                      <a:pt x="121" y="616"/>
                    </a:lnTo>
                    <a:lnTo>
                      <a:pt x="116" y="614"/>
                    </a:lnTo>
                    <a:lnTo>
                      <a:pt x="112" y="613"/>
                    </a:lnTo>
                    <a:lnTo>
                      <a:pt x="107" y="612"/>
                    </a:lnTo>
                    <a:lnTo>
                      <a:pt x="102" y="609"/>
                    </a:lnTo>
                    <a:lnTo>
                      <a:pt x="98" y="606"/>
                    </a:lnTo>
                    <a:lnTo>
                      <a:pt x="92" y="604"/>
                    </a:lnTo>
                    <a:lnTo>
                      <a:pt x="87" y="601"/>
                    </a:lnTo>
                    <a:lnTo>
                      <a:pt x="82" y="599"/>
                    </a:lnTo>
                    <a:lnTo>
                      <a:pt x="78" y="595"/>
                    </a:lnTo>
                    <a:lnTo>
                      <a:pt x="74" y="592"/>
                    </a:lnTo>
                    <a:lnTo>
                      <a:pt x="69" y="588"/>
                    </a:lnTo>
                    <a:lnTo>
                      <a:pt x="65" y="585"/>
                    </a:lnTo>
                    <a:lnTo>
                      <a:pt x="61" y="581"/>
                    </a:lnTo>
                    <a:lnTo>
                      <a:pt x="57" y="577"/>
                    </a:lnTo>
                    <a:lnTo>
                      <a:pt x="53" y="573"/>
                    </a:lnTo>
                    <a:lnTo>
                      <a:pt x="50" y="570"/>
                    </a:lnTo>
                    <a:lnTo>
                      <a:pt x="46" y="566"/>
                    </a:lnTo>
                    <a:lnTo>
                      <a:pt x="42" y="560"/>
                    </a:lnTo>
                    <a:lnTo>
                      <a:pt x="40" y="556"/>
                    </a:lnTo>
                    <a:lnTo>
                      <a:pt x="37" y="552"/>
                    </a:lnTo>
                    <a:lnTo>
                      <a:pt x="34" y="547"/>
                    </a:lnTo>
                    <a:lnTo>
                      <a:pt x="30" y="542"/>
                    </a:lnTo>
                    <a:lnTo>
                      <a:pt x="28" y="536"/>
                    </a:lnTo>
                    <a:lnTo>
                      <a:pt x="25" y="531"/>
                    </a:lnTo>
                    <a:lnTo>
                      <a:pt x="22" y="526"/>
                    </a:lnTo>
                    <a:lnTo>
                      <a:pt x="20" y="521"/>
                    </a:lnTo>
                    <a:lnTo>
                      <a:pt x="18" y="515"/>
                    </a:lnTo>
                    <a:lnTo>
                      <a:pt x="16" y="510"/>
                    </a:lnTo>
                    <a:lnTo>
                      <a:pt x="14" y="503"/>
                    </a:lnTo>
                    <a:lnTo>
                      <a:pt x="12" y="498"/>
                    </a:lnTo>
                    <a:lnTo>
                      <a:pt x="10" y="492"/>
                    </a:lnTo>
                    <a:lnTo>
                      <a:pt x="9" y="486"/>
                    </a:lnTo>
                    <a:lnTo>
                      <a:pt x="8" y="480"/>
                    </a:lnTo>
                    <a:lnTo>
                      <a:pt x="5" y="473"/>
                    </a:lnTo>
                    <a:lnTo>
                      <a:pt x="4" y="467"/>
                    </a:lnTo>
                    <a:lnTo>
                      <a:pt x="4" y="461"/>
                    </a:lnTo>
                    <a:lnTo>
                      <a:pt x="3" y="455"/>
                    </a:lnTo>
                    <a:lnTo>
                      <a:pt x="1" y="448"/>
                    </a:lnTo>
                    <a:lnTo>
                      <a:pt x="0" y="440"/>
                    </a:lnTo>
                    <a:lnTo>
                      <a:pt x="0" y="433"/>
                    </a:lnTo>
                    <a:lnTo>
                      <a:pt x="0" y="427"/>
                    </a:lnTo>
                    <a:lnTo>
                      <a:pt x="0" y="420"/>
                    </a:lnTo>
                    <a:lnTo>
                      <a:pt x="0" y="412"/>
                    </a:lnTo>
                    <a:lnTo>
                      <a:pt x="0" y="406"/>
                    </a:lnTo>
                    <a:lnTo>
                      <a:pt x="0" y="398"/>
                    </a:lnTo>
                    <a:lnTo>
                      <a:pt x="0" y="391"/>
                    </a:lnTo>
                    <a:lnTo>
                      <a:pt x="0" y="383"/>
                    </a:lnTo>
                    <a:lnTo>
                      <a:pt x="0" y="377"/>
                    </a:lnTo>
                    <a:lnTo>
                      <a:pt x="0" y="369"/>
                    </a:lnTo>
                    <a:lnTo>
                      <a:pt x="1" y="362"/>
                    </a:lnTo>
                    <a:lnTo>
                      <a:pt x="3" y="354"/>
                    </a:lnTo>
                    <a:lnTo>
                      <a:pt x="4" y="348"/>
                    </a:lnTo>
                    <a:lnTo>
                      <a:pt x="5" y="340"/>
                    </a:lnTo>
                    <a:lnTo>
                      <a:pt x="7" y="332"/>
                    </a:lnTo>
                    <a:lnTo>
                      <a:pt x="8" y="324"/>
                    </a:lnTo>
                    <a:lnTo>
                      <a:pt x="9" y="317"/>
                    </a:lnTo>
                    <a:lnTo>
                      <a:pt x="12" y="309"/>
                    </a:lnTo>
                    <a:lnTo>
                      <a:pt x="13" y="301"/>
                    </a:lnTo>
                    <a:lnTo>
                      <a:pt x="14" y="294"/>
                    </a:lnTo>
                    <a:lnTo>
                      <a:pt x="18" y="287"/>
                    </a:lnTo>
                    <a:lnTo>
                      <a:pt x="20" y="279"/>
                    </a:lnTo>
                    <a:lnTo>
                      <a:pt x="22" y="271"/>
                    </a:lnTo>
                    <a:lnTo>
                      <a:pt x="25" y="263"/>
                    </a:lnTo>
                    <a:lnTo>
                      <a:pt x="28" y="255"/>
                    </a:lnTo>
                    <a:lnTo>
                      <a:pt x="30" y="247"/>
                    </a:lnTo>
                    <a:lnTo>
                      <a:pt x="34" y="241"/>
                    </a:lnTo>
                    <a:lnTo>
                      <a:pt x="37" y="233"/>
                    </a:lnTo>
                    <a:lnTo>
                      <a:pt x="41" y="225"/>
                    </a:lnTo>
                    <a:lnTo>
                      <a:pt x="45" y="217"/>
                    </a:lnTo>
                    <a:lnTo>
                      <a:pt x="47" y="210"/>
                    </a:lnTo>
                    <a:lnTo>
                      <a:pt x="51" y="204"/>
                    </a:lnTo>
                    <a:lnTo>
                      <a:pt x="54" y="197"/>
                    </a:lnTo>
                    <a:lnTo>
                      <a:pt x="58" y="189"/>
                    </a:lnTo>
                    <a:lnTo>
                      <a:pt x="62" y="183"/>
                    </a:lnTo>
                    <a:lnTo>
                      <a:pt x="66" y="176"/>
                    </a:lnTo>
                    <a:lnTo>
                      <a:pt x="70" y="169"/>
                    </a:lnTo>
                    <a:lnTo>
                      <a:pt x="73" y="163"/>
                    </a:lnTo>
                    <a:lnTo>
                      <a:pt x="78" y="156"/>
                    </a:lnTo>
                    <a:lnTo>
                      <a:pt x="82" y="150"/>
                    </a:lnTo>
                    <a:lnTo>
                      <a:pt x="86" y="144"/>
                    </a:lnTo>
                    <a:lnTo>
                      <a:pt x="90" y="138"/>
                    </a:lnTo>
                    <a:lnTo>
                      <a:pt x="94" y="132"/>
                    </a:lnTo>
                    <a:lnTo>
                      <a:pt x="99" y="126"/>
                    </a:lnTo>
                    <a:lnTo>
                      <a:pt x="104" y="121"/>
                    </a:lnTo>
                    <a:lnTo>
                      <a:pt x="108" y="115"/>
                    </a:lnTo>
                    <a:lnTo>
                      <a:pt x="112" y="109"/>
                    </a:lnTo>
                    <a:lnTo>
                      <a:pt x="116" y="105"/>
                    </a:lnTo>
                    <a:lnTo>
                      <a:pt x="121" y="99"/>
                    </a:lnTo>
                    <a:lnTo>
                      <a:pt x="127" y="94"/>
                    </a:lnTo>
                    <a:lnTo>
                      <a:pt x="131" y="89"/>
                    </a:lnTo>
                    <a:lnTo>
                      <a:pt x="136" y="84"/>
                    </a:lnTo>
                    <a:lnTo>
                      <a:pt x="141" y="80"/>
                    </a:lnTo>
                    <a:lnTo>
                      <a:pt x="145" y="74"/>
                    </a:lnTo>
                    <a:lnTo>
                      <a:pt x="150" y="70"/>
                    </a:lnTo>
                    <a:lnTo>
                      <a:pt x="156" y="65"/>
                    </a:lnTo>
                    <a:lnTo>
                      <a:pt x="161" y="61"/>
                    </a:lnTo>
                    <a:lnTo>
                      <a:pt x="166" y="57"/>
                    </a:lnTo>
                    <a:lnTo>
                      <a:pt x="171" y="53"/>
                    </a:lnTo>
                    <a:lnTo>
                      <a:pt x="177" y="49"/>
                    </a:lnTo>
                    <a:lnTo>
                      <a:pt x="182" y="47"/>
                    </a:lnTo>
                    <a:lnTo>
                      <a:pt x="187" y="43"/>
                    </a:lnTo>
                    <a:lnTo>
                      <a:pt x="193" y="39"/>
                    </a:lnTo>
                    <a:lnTo>
                      <a:pt x="198" y="35"/>
                    </a:lnTo>
                    <a:lnTo>
                      <a:pt x="202" y="32"/>
                    </a:lnTo>
                    <a:lnTo>
                      <a:pt x="207" y="29"/>
                    </a:lnTo>
                    <a:lnTo>
                      <a:pt x="212" y="27"/>
                    </a:lnTo>
                    <a:lnTo>
                      <a:pt x="219" y="23"/>
                    </a:lnTo>
                    <a:lnTo>
                      <a:pt x="224" y="22"/>
                    </a:lnTo>
                    <a:lnTo>
                      <a:pt x="230" y="19"/>
                    </a:lnTo>
                    <a:lnTo>
                      <a:pt x="235" y="16"/>
                    </a:lnTo>
                    <a:lnTo>
                      <a:pt x="240" y="14"/>
                    </a:lnTo>
                    <a:lnTo>
                      <a:pt x="245" y="12"/>
                    </a:lnTo>
                    <a:lnTo>
                      <a:pt x="251" y="10"/>
                    </a:lnTo>
                    <a:lnTo>
                      <a:pt x="256" y="8"/>
                    </a:lnTo>
                    <a:lnTo>
                      <a:pt x="261" y="7"/>
                    </a:lnTo>
                    <a:lnTo>
                      <a:pt x="266" y="6"/>
                    </a:lnTo>
                    <a:lnTo>
                      <a:pt x="272" y="4"/>
                    </a:lnTo>
                    <a:lnTo>
                      <a:pt x="277" y="3"/>
                    </a:lnTo>
                    <a:lnTo>
                      <a:pt x="282" y="2"/>
                    </a:lnTo>
                    <a:lnTo>
                      <a:pt x="288" y="2"/>
                    </a:lnTo>
                    <a:lnTo>
                      <a:pt x="293" y="0"/>
                    </a:lnTo>
                    <a:lnTo>
                      <a:pt x="298" y="0"/>
                    </a:lnTo>
                    <a:lnTo>
                      <a:pt x="303" y="0"/>
                    </a:lnTo>
                    <a:lnTo>
                      <a:pt x="309" y="0"/>
                    </a:lnTo>
                    <a:lnTo>
                      <a:pt x="314" y="0"/>
                    </a:lnTo>
                    <a:lnTo>
                      <a:pt x="319" y="0"/>
                    </a:lnTo>
                    <a:lnTo>
                      <a:pt x="325" y="2"/>
                    </a:lnTo>
                    <a:lnTo>
                      <a:pt x="330" y="3"/>
                    </a:lnTo>
                    <a:lnTo>
                      <a:pt x="335" y="3"/>
                    </a:lnTo>
                    <a:lnTo>
                      <a:pt x="339" y="4"/>
                    </a:lnTo>
                    <a:lnTo>
                      <a:pt x="344" y="6"/>
                    </a:lnTo>
                    <a:lnTo>
                      <a:pt x="351" y="8"/>
                    </a:lnTo>
                    <a:lnTo>
                      <a:pt x="348" y="11"/>
                    </a:lnTo>
                    <a:lnTo>
                      <a:pt x="346" y="16"/>
                    </a:lnTo>
                    <a:lnTo>
                      <a:pt x="343" y="22"/>
                    </a:lnTo>
                    <a:lnTo>
                      <a:pt x="342" y="27"/>
                    </a:lnTo>
                    <a:lnTo>
                      <a:pt x="339" y="32"/>
                    </a:lnTo>
                    <a:lnTo>
                      <a:pt x="336" y="39"/>
                    </a:lnTo>
                    <a:lnTo>
                      <a:pt x="334" y="44"/>
                    </a:lnTo>
                    <a:lnTo>
                      <a:pt x="331" y="51"/>
                    </a:lnTo>
                    <a:lnTo>
                      <a:pt x="327" y="49"/>
                    </a:lnTo>
                    <a:lnTo>
                      <a:pt x="322" y="47"/>
                    </a:lnTo>
                    <a:lnTo>
                      <a:pt x="318" y="45"/>
                    </a:lnTo>
                    <a:lnTo>
                      <a:pt x="314" y="45"/>
                    </a:lnTo>
                    <a:lnTo>
                      <a:pt x="309" y="44"/>
                    </a:lnTo>
                    <a:lnTo>
                      <a:pt x="305" y="44"/>
                    </a:lnTo>
                    <a:lnTo>
                      <a:pt x="301" y="43"/>
                    </a:lnTo>
                    <a:lnTo>
                      <a:pt x="297" y="43"/>
                    </a:lnTo>
                    <a:lnTo>
                      <a:pt x="292" y="43"/>
                    </a:lnTo>
                    <a:lnTo>
                      <a:pt x="288" y="43"/>
                    </a:lnTo>
                    <a:lnTo>
                      <a:pt x="282" y="43"/>
                    </a:lnTo>
                    <a:lnTo>
                      <a:pt x="278" y="43"/>
                    </a:lnTo>
                    <a:lnTo>
                      <a:pt x="273" y="43"/>
                    </a:lnTo>
                    <a:lnTo>
                      <a:pt x="269" y="44"/>
                    </a:lnTo>
                    <a:lnTo>
                      <a:pt x="264" y="45"/>
                    </a:lnTo>
                    <a:lnTo>
                      <a:pt x="260" y="47"/>
                    </a:lnTo>
                    <a:lnTo>
                      <a:pt x="255" y="47"/>
                    </a:lnTo>
                    <a:lnTo>
                      <a:pt x="251" y="48"/>
                    </a:lnTo>
                    <a:lnTo>
                      <a:pt x="245" y="49"/>
                    </a:lnTo>
                    <a:lnTo>
                      <a:pt x="241" y="51"/>
                    </a:lnTo>
                    <a:lnTo>
                      <a:pt x="236" y="52"/>
                    </a:lnTo>
                    <a:lnTo>
                      <a:pt x="232" y="53"/>
                    </a:lnTo>
                    <a:lnTo>
                      <a:pt x="227" y="56"/>
                    </a:lnTo>
                    <a:lnTo>
                      <a:pt x="223" y="58"/>
                    </a:lnTo>
                    <a:lnTo>
                      <a:pt x="218" y="60"/>
                    </a:lnTo>
                    <a:lnTo>
                      <a:pt x="214" y="62"/>
                    </a:lnTo>
                    <a:lnTo>
                      <a:pt x="208" y="64"/>
                    </a:lnTo>
                    <a:lnTo>
                      <a:pt x="204" y="68"/>
                    </a:lnTo>
                    <a:lnTo>
                      <a:pt x="199" y="69"/>
                    </a:lnTo>
                    <a:lnTo>
                      <a:pt x="195" y="72"/>
                    </a:lnTo>
                    <a:lnTo>
                      <a:pt x="190" y="76"/>
                    </a:lnTo>
                    <a:lnTo>
                      <a:pt x="186" y="80"/>
                    </a:lnTo>
                    <a:lnTo>
                      <a:pt x="182" y="82"/>
                    </a:lnTo>
                    <a:lnTo>
                      <a:pt x="177" y="85"/>
                    </a:lnTo>
                    <a:lnTo>
                      <a:pt x="173" y="88"/>
                    </a:lnTo>
                    <a:lnTo>
                      <a:pt x="167" y="92"/>
                    </a:lnTo>
                    <a:lnTo>
                      <a:pt x="164" y="95"/>
                    </a:lnTo>
                    <a:lnTo>
                      <a:pt x="160" y="98"/>
                    </a:lnTo>
                    <a:lnTo>
                      <a:pt x="154" y="102"/>
                    </a:lnTo>
                    <a:lnTo>
                      <a:pt x="150" y="107"/>
                    </a:lnTo>
                    <a:lnTo>
                      <a:pt x="146" y="110"/>
                    </a:lnTo>
                    <a:lnTo>
                      <a:pt x="142" y="115"/>
                    </a:lnTo>
                    <a:lnTo>
                      <a:pt x="138" y="119"/>
                    </a:lnTo>
                    <a:lnTo>
                      <a:pt x="135" y="123"/>
                    </a:lnTo>
                    <a:lnTo>
                      <a:pt x="129" y="128"/>
                    </a:lnTo>
                    <a:lnTo>
                      <a:pt x="125" y="132"/>
                    </a:lnTo>
                    <a:lnTo>
                      <a:pt x="121" y="138"/>
                    </a:lnTo>
                    <a:lnTo>
                      <a:pt x="119" y="143"/>
                    </a:lnTo>
                    <a:lnTo>
                      <a:pt x="113" y="147"/>
                    </a:lnTo>
                    <a:lnTo>
                      <a:pt x="109" y="152"/>
                    </a:lnTo>
                    <a:lnTo>
                      <a:pt x="105" y="158"/>
                    </a:lnTo>
                    <a:lnTo>
                      <a:pt x="103" y="163"/>
                    </a:lnTo>
                    <a:lnTo>
                      <a:pt x="99" y="168"/>
                    </a:lnTo>
                    <a:lnTo>
                      <a:pt x="95" y="173"/>
                    </a:lnTo>
                    <a:lnTo>
                      <a:pt x="92" y="179"/>
                    </a:lnTo>
                    <a:lnTo>
                      <a:pt x="88" y="184"/>
                    </a:lnTo>
                    <a:lnTo>
                      <a:pt x="86" y="189"/>
                    </a:lnTo>
                    <a:lnTo>
                      <a:pt x="82" y="196"/>
                    </a:lnTo>
                    <a:lnTo>
                      <a:pt x="78" y="201"/>
                    </a:lnTo>
                    <a:lnTo>
                      <a:pt x="75" y="208"/>
                    </a:lnTo>
                    <a:lnTo>
                      <a:pt x="73" y="213"/>
                    </a:lnTo>
                    <a:lnTo>
                      <a:pt x="70" y="220"/>
                    </a:lnTo>
                    <a:lnTo>
                      <a:pt x="67" y="226"/>
                    </a:lnTo>
                    <a:lnTo>
                      <a:pt x="65" y="233"/>
                    </a:lnTo>
                    <a:lnTo>
                      <a:pt x="61" y="239"/>
                    </a:lnTo>
                    <a:lnTo>
                      <a:pt x="58" y="246"/>
                    </a:lnTo>
                    <a:lnTo>
                      <a:pt x="55" y="251"/>
                    </a:lnTo>
                    <a:lnTo>
                      <a:pt x="53" y="258"/>
                    </a:lnTo>
                    <a:lnTo>
                      <a:pt x="50" y="264"/>
                    </a:lnTo>
                    <a:lnTo>
                      <a:pt x="49" y="271"/>
                    </a:lnTo>
                    <a:lnTo>
                      <a:pt x="46" y="278"/>
                    </a:lnTo>
                    <a:lnTo>
                      <a:pt x="45" y="284"/>
                    </a:lnTo>
                    <a:lnTo>
                      <a:pt x="42" y="291"/>
                    </a:lnTo>
                    <a:lnTo>
                      <a:pt x="41" y="297"/>
                    </a:lnTo>
                    <a:lnTo>
                      <a:pt x="40" y="303"/>
                    </a:lnTo>
                    <a:lnTo>
                      <a:pt x="38" y="311"/>
                    </a:lnTo>
                    <a:lnTo>
                      <a:pt x="37" y="316"/>
                    </a:lnTo>
                    <a:lnTo>
                      <a:pt x="36" y="323"/>
                    </a:lnTo>
                    <a:lnTo>
                      <a:pt x="34" y="329"/>
                    </a:lnTo>
                    <a:lnTo>
                      <a:pt x="34" y="336"/>
                    </a:lnTo>
                    <a:lnTo>
                      <a:pt x="32" y="342"/>
                    </a:lnTo>
                    <a:lnTo>
                      <a:pt x="32" y="349"/>
                    </a:lnTo>
                    <a:lnTo>
                      <a:pt x="30" y="354"/>
                    </a:lnTo>
                    <a:lnTo>
                      <a:pt x="30" y="361"/>
                    </a:lnTo>
                    <a:lnTo>
                      <a:pt x="29" y="366"/>
                    </a:lnTo>
                    <a:lnTo>
                      <a:pt x="29" y="374"/>
                    </a:lnTo>
                    <a:lnTo>
                      <a:pt x="29" y="379"/>
                    </a:lnTo>
                    <a:lnTo>
                      <a:pt x="29" y="386"/>
                    </a:lnTo>
                    <a:lnTo>
                      <a:pt x="29" y="391"/>
                    </a:lnTo>
                    <a:lnTo>
                      <a:pt x="29" y="397"/>
                    </a:lnTo>
                    <a:lnTo>
                      <a:pt x="29" y="403"/>
                    </a:lnTo>
                    <a:lnTo>
                      <a:pt x="30" y="408"/>
                    </a:lnTo>
                    <a:lnTo>
                      <a:pt x="30" y="415"/>
                    </a:lnTo>
                    <a:lnTo>
                      <a:pt x="30" y="420"/>
                    </a:lnTo>
                    <a:lnTo>
                      <a:pt x="32" y="426"/>
                    </a:lnTo>
                    <a:lnTo>
                      <a:pt x="33" y="432"/>
                    </a:lnTo>
                    <a:lnTo>
                      <a:pt x="34" y="437"/>
                    </a:lnTo>
                    <a:lnTo>
                      <a:pt x="34" y="443"/>
                    </a:lnTo>
                    <a:lnTo>
                      <a:pt x="36" y="448"/>
                    </a:lnTo>
                    <a:lnTo>
                      <a:pt x="37" y="453"/>
                    </a:lnTo>
                    <a:lnTo>
                      <a:pt x="38" y="459"/>
                    </a:lnTo>
                    <a:lnTo>
                      <a:pt x="40" y="463"/>
                    </a:lnTo>
                    <a:lnTo>
                      <a:pt x="41" y="468"/>
                    </a:lnTo>
                    <a:lnTo>
                      <a:pt x="43" y="473"/>
                    </a:lnTo>
                    <a:lnTo>
                      <a:pt x="45" y="478"/>
                    </a:lnTo>
                    <a:lnTo>
                      <a:pt x="46" y="482"/>
                    </a:lnTo>
                    <a:lnTo>
                      <a:pt x="49" y="486"/>
                    </a:lnTo>
                    <a:lnTo>
                      <a:pt x="51" y="492"/>
                    </a:lnTo>
                    <a:lnTo>
                      <a:pt x="53" y="496"/>
                    </a:lnTo>
                    <a:lnTo>
                      <a:pt x="55" y="501"/>
                    </a:lnTo>
                    <a:lnTo>
                      <a:pt x="58" y="505"/>
                    </a:lnTo>
                    <a:lnTo>
                      <a:pt x="61" y="509"/>
                    </a:lnTo>
                    <a:lnTo>
                      <a:pt x="63" y="513"/>
                    </a:lnTo>
                    <a:lnTo>
                      <a:pt x="66" y="517"/>
                    </a:lnTo>
                    <a:lnTo>
                      <a:pt x="69" y="521"/>
                    </a:lnTo>
                    <a:lnTo>
                      <a:pt x="71" y="525"/>
                    </a:lnTo>
                    <a:lnTo>
                      <a:pt x="75" y="527"/>
                    </a:lnTo>
                    <a:lnTo>
                      <a:pt x="78" y="531"/>
                    </a:lnTo>
                    <a:lnTo>
                      <a:pt x="82" y="534"/>
                    </a:lnTo>
                    <a:lnTo>
                      <a:pt x="84" y="538"/>
                    </a:lnTo>
                    <a:lnTo>
                      <a:pt x="88" y="540"/>
                    </a:lnTo>
                    <a:lnTo>
                      <a:pt x="91" y="543"/>
                    </a:lnTo>
                    <a:lnTo>
                      <a:pt x="95" y="546"/>
                    </a:lnTo>
                    <a:lnTo>
                      <a:pt x="99" y="548"/>
                    </a:lnTo>
                    <a:lnTo>
                      <a:pt x="103" y="551"/>
                    </a:lnTo>
                    <a:lnTo>
                      <a:pt x="107" y="554"/>
                    </a:lnTo>
                    <a:lnTo>
                      <a:pt x="111" y="556"/>
                    </a:lnTo>
                    <a:lnTo>
                      <a:pt x="116" y="55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9942" name="AutoShape 45"/>
          <p:cNvSpPr>
            <a:spLocks noChangeArrowheads="1"/>
          </p:cNvSpPr>
          <p:nvPr/>
        </p:nvSpPr>
        <p:spPr bwMode="auto">
          <a:xfrm>
            <a:off x="7118350" y="444500"/>
            <a:ext cx="885825" cy="9032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43" name="Group 18"/>
          <p:cNvGrpSpPr>
            <a:grpSpLocks/>
          </p:cNvGrpSpPr>
          <p:nvPr/>
        </p:nvGrpSpPr>
        <p:grpSpPr bwMode="auto">
          <a:xfrm>
            <a:off x="6356350" y="0"/>
            <a:ext cx="1341438" cy="903288"/>
            <a:chOff x="2984" y="3331"/>
            <a:chExt cx="845" cy="569"/>
          </a:xfrm>
        </p:grpSpPr>
        <p:sp>
          <p:nvSpPr>
            <p:cNvPr id="39944" name="AutoShape 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9945" name="Group 20"/>
            <p:cNvGrpSpPr>
              <a:grpSpLocks/>
            </p:cNvGrpSpPr>
            <p:nvPr/>
          </p:nvGrpSpPr>
          <p:grpSpPr bwMode="auto">
            <a:xfrm>
              <a:off x="3386" y="3487"/>
              <a:ext cx="443" cy="398"/>
              <a:chOff x="4838" y="2218"/>
              <a:chExt cx="395" cy="355"/>
            </a:xfrm>
          </p:grpSpPr>
          <p:sp>
            <p:nvSpPr>
              <p:cNvPr id="39946" name="Freeform 21"/>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7" name="Freeform 22"/>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8" name="Freeform 23"/>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9" name="Freeform 24"/>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0" name="Freeform 25"/>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1" name="Freeform 26"/>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2" name="Freeform 27"/>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3" name="Rectangle 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54" name="Rectangle 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55" name="Freeform 30"/>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6" name="Rectangle 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p:txBody>
          <a:bodyPr/>
          <a:lstStyle/>
          <a:p>
            <a:r>
              <a:rPr lang="en-US"/>
              <a:t>Activities</a:t>
            </a: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69" y="858748"/>
            <a:ext cx="8751409" cy="37370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2774" name="Group 18"/>
          <p:cNvGrpSpPr>
            <a:grpSpLocks/>
          </p:cNvGrpSpPr>
          <p:nvPr/>
        </p:nvGrpSpPr>
        <p:grpSpPr bwMode="auto">
          <a:xfrm>
            <a:off x="8324850" y="517525"/>
            <a:ext cx="620713" cy="788988"/>
            <a:chOff x="2401" y="425"/>
            <a:chExt cx="907" cy="1154"/>
          </a:xfrm>
        </p:grpSpPr>
        <p:sp>
          <p:nvSpPr>
            <p:cNvPr id="32775" name="Rectangle 1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76" name="Line 2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2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8" name="Rectangle 2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79" name="Freeform 23"/>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80" name="Line 2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773" name="Group 11"/>
          <p:cNvGrpSpPr>
            <a:grpSpLocks/>
          </p:cNvGrpSpPr>
          <p:nvPr/>
        </p:nvGrpSpPr>
        <p:grpSpPr bwMode="auto">
          <a:xfrm>
            <a:off x="7870825" y="311150"/>
            <a:ext cx="620713" cy="788988"/>
            <a:chOff x="2401" y="425"/>
            <a:chExt cx="907" cy="1154"/>
          </a:xfrm>
        </p:grpSpPr>
        <p:sp>
          <p:nvSpPr>
            <p:cNvPr id="32781" name="Rectangle 1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82" name="Line 1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3" name="Line 1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4" name="Rectangle 1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85" name="Freeform 1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86" name="Line 1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772" name="Group 4"/>
          <p:cNvGrpSpPr>
            <a:grpSpLocks/>
          </p:cNvGrpSpPr>
          <p:nvPr/>
        </p:nvGrpSpPr>
        <p:grpSpPr bwMode="auto">
          <a:xfrm>
            <a:off x="7415213" y="103188"/>
            <a:ext cx="620712" cy="788987"/>
            <a:chOff x="2401" y="425"/>
            <a:chExt cx="907" cy="1154"/>
          </a:xfrm>
        </p:grpSpPr>
        <p:sp>
          <p:nvSpPr>
            <p:cNvPr id="32787" name="Rectangle 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2788" name="Line 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0" name="Rectangle 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2791" name="Freeform 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2792" name="Line 1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0" y="870623"/>
            <a:ext cx="8837480" cy="49751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9" name="AutoShape 3"/>
          <p:cNvSpPr>
            <a:spLocks noChangeArrowheads="1"/>
          </p:cNvSpPr>
          <p:nvPr/>
        </p:nvSpPr>
        <p:spPr bwMode="auto">
          <a:xfrm>
            <a:off x="7791450" y="41275"/>
            <a:ext cx="1290638" cy="1250950"/>
          </a:xfrm>
          <a:prstGeom prst="roundRect">
            <a:avLst>
              <a:gd name="adj" fmla="val 16667"/>
            </a:avLst>
          </a:prstGeom>
          <a:solidFill>
            <a:schemeClr val="tx1"/>
          </a:solidFill>
          <a:ln w="28575" algn="ctr">
            <a:solidFill>
              <a:schemeClr val="bg1"/>
            </a:solidFill>
            <a:round/>
            <a:headEnd/>
            <a:tailEnd/>
          </a:ln>
        </p:spPr>
        <p:txBody>
          <a:bodyPr lIns="0" tIns="0" rIns="0" bIns="0" anchor="ctr">
            <a:spAutoFit/>
          </a:bodyPr>
          <a:lstStyle/>
          <a:p>
            <a:endParaRPr lang="en-US"/>
          </a:p>
        </p:txBody>
      </p:sp>
      <p:sp>
        <p:nvSpPr>
          <p:cNvPr id="29700" name="Rectangle 4"/>
          <p:cNvSpPr>
            <a:spLocks noGrp="1" noChangeArrowheads="1"/>
          </p:cNvSpPr>
          <p:nvPr>
            <p:ph type="title"/>
          </p:nvPr>
        </p:nvSpPr>
        <p:spPr/>
        <p:txBody>
          <a:bodyPr/>
          <a:lstStyle/>
          <a:p>
            <a:r>
              <a:rPr lang="en-US"/>
              <a:t>Claim loss details</a:t>
            </a:r>
          </a:p>
        </p:txBody>
      </p:sp>
      <p:grpSp>
        <p:nvGrpSpPr>
          <p:cNvPr id="29701" name="Group 5"/>
          <p:cNvGrpSpPr>
            <a:grpSpLocks/>
          </p:cNvGrpSpPr>
          <p:nvPr/>
        </p:nvGrpSpPr>
        <p:grpSpPr bwMode="auto">
          <a:xfrm>
            <a:off x="7913688" y="123825"/>
            <a:ext cx="781050" cy="776288"/>
            <a:chOff x="3360" y="800"/>
            <a:chExt cx="620" cy="616"/>
          </a:xfrm>
        </p:grpSpPr>
        <p:sp>
          <p:nvSpPr>
            <p:cNvPr id="29716" name="AutoShape 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17" name="Freeform 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18" name="Group 8"/>
            <p:cNvGrpSpPr>
              <a:grpSpLocks/>
            </p:cNvGrpSpPr>
            <p:nvPr/>
          </p:nvGrpSpPr>
          <p:grpSpPr bwMode="auto">
            <a:xfrm flipH="1">
              <a:off x="3749" y="1171"/>
              <a:ext cx="212" cy="213"/>
              <a:chOff x="1350" y="686"/>
              <a:chExt cx="1132" cy="1132"/>
            </a:xfrm>
          </p:grpSpPr>
          <p:sp>
            <p:nvSpPr>
              <p:cNvPr id="29720"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21"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19" name="Picture 1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2" name="Group 12"/>
          <p:cNvGrpSpPr>
            <a:grpSpLocks/>
          </p:cNvGrpSpPr>
          <p:nvPr/>
        </p:nvGrpSpPr>
        <p:grpSpPr bwMode="auto">
          <a:xfrm>
            <a:off x="8066088" y="276225"/>
            <a:ext cx="781050" cy="776288"/>
            <a:chOff x="3360" y="800"/>
            <a:chExt cx="620" cy="616"/>
          </a:xfrm>
        </p:grpSpPr>
        <p:sp>
          <p:nvSpPr>
            <p:cNvPr id="29710" name="AutoShape 1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11" name="Freeform 14"/>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12" name="Group 15"/>
            <p:cNvGrpSpPr>
              <a:grpSpLocks/>
            </p:cNvGrpSpPr>
            <p:nvPr/>
          </p:nvGrpSpPr>
          <p:grpSpPr bwMode="auto">
            <a:xfrm flipH="1">
              <a:off x="3749" y="1171"/>
              <a:ext cx="212" cy="213"/>
              <a:chOff x="1350" y="686"/>
              <a:chExt cx="1132" cy="1132"/>
            </a:xfrm>
          </p:grpSpPr>
          <p:sp>
            <p:nvSpPr>
              <p:cNvPr id="29714"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15"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13" name="Picture 18"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3" name="Group 19"/>
          <p:cNvGrpSpPr>
            <a:grpSpLocks/>
          </p:cNvGrpSpPr>
          <p:nvPr/>
        </p:nvGrpSpPr>
        <p:grpSpPr bwMode="auto">
          <a:xfrm>
            <a:off x="8218488" y="428625"/>
            <a:ext cx="781050" cy="776288"/>
            <a:chOff x="3360" y="800"/>
            <a:chExt cx="620" cy="616"/>
          </a:xfrm>
        </p:grpSpPr>
        <p:sp>
          <p:nvSpPr>
            <p:cNvPr id="29704" name="AutoShape 2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705" name="Freeform 2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06" name="Group 22"/>
            <p:cNvGrpSpPr>
              <a:grpSpLocks/>
            </p:cNvGrpSpPr>
            <p:nvPr/>
          </p:nvGrpSpPr>
          <p:grpSpPr bwMode="auto">
            <a:xfrm flipH="1">
              <a:off x="3749" y="1171"/>
              <a:ext cx="212" cy="213"/>
              <a:chOff x="1350" y="686"/>
              <a:chExt cx="1132" cy="1132"/>
            </a:xfrm>
          </p:grpSpPr>
          <p:sp>
            <p:nvSpPr>
              <p:cNvPr id="29708" name="AutoShape 2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09" name="Picture 2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7" name="Picture 2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12" y="900869"/>
            <a:ext cx="8463626" cy="41547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41"/>
          <p:cNvSpPr>
            <a:spLocks noChangeArrowheads="1"/>
          </p:cNvSpPr>
          <p:nvPr/>
        </p:nvSpPr>
        <p:spPr bwMode="auto">
          <a:xfrm>
            <a:off x="4449897" y="1906191"/>
            <a:ext cx="4270241" cy="314939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48" name="Rectangle 3"/>
          <p:cNvSpPr>
            <a:spLocks noGrp="1" noChangeArrowheads="1"/>
          </p:cNvSpPr>
          <p:nvPr>
            <p:ph type="title"/>
          </p:nvPr>
        </p:nvSpPr>
        <p:spPr/>
        <p:txBody>
          <a:bodyPr/>
          <a:lstStyle/>
          <a:p>
            <a:r>
              <a:rPr lang="en-US"/>
              <a:t>Incidents</a:t>
            </a:r>
          </a:p>
        </p:txBody>
      </p:sp>
      <p:grpSp>
        <p:nvGrpSpPr>
          <p:cNvPr id="31749" name="Group 28"/>
          <p:cNvGrpSpPr>
            <a:grpSpLocks/>
          </p:cNvGrpSpPr>
          <p:nvPr/>
        </p:nvGrpSpPr>
        <p:grpSpPr bwMode="auto">
          <a:xfrm>
            <a:off x="7600950" y="81975"/>
            <a:ext cx="1273175" cy="873125"/>
            <a:chOff x="1808" y="2634"/>
            <a:chExt cx="1186" cy="813"/>
          </a:xfrm>
        </p:grpSpPr>
        <p:grpSp>
          <p:nvGrpSpPr>
            <p:cNvPr id="31774" name="Group 29"/>
            <p:cNvGrpSpPr>
              <a:grpSpLocks/>
            </p:cNvGrpSpPr>
            <p:nvPr/>
          </p:nvGrpSpPr>
          <p:grpSpPr bwMode="auto">
            <a:xfrm>
              <a:off x="1808" y="2634"/>
              <a:ext cx="1186" cy="813"/>
              <a:chOff x="1732" y="3507"/>
              <a:chExt cx="1186" cy="813"/>
            </a:xfrm>
          </p:grpSpPr>
          <p:sp>
            <p:nvSpPr>
              <p:cNvPr id="31781" name="AutoShape 3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782" name="AutoShape 3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1775" name="Group 32"/>
            <p:cNvGrpSpPr>
              <a:grpSpLocks/>
            </p:cNvGrpSpPr>
            <p:nvPr/>
          </p:nvGrpSpPr>
          <p:grpSpPr bwMode="auto">
            <a:xfrm>
              <a:off x="2083" y="2655"/>
              <a:ext cx="617" cy="784"/>
              <a:chOff x="2900" y="2726"/>
              <a:chExt cx="505" cy="642"/>
            </a:xfrm>
          </p:grpSpPr>
          <p:sp>
            <p:nvSpPr>
              <p:cNvPr id="31776" name="Oval 3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1777" name="Freeform 3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778" name="Freeform 35"/>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1779" name="Freeform 36"/>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31780" name="Line 3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31750" name="Group 4"/>
          <p:cNvGrpSpPr>
            <a:grpSpLocks/>
          </p:cNvGrpSpPr>
          <p:nvPr/>
        </p:nvGrpSpPr>
        <p:grpSpPr bwMode="auto">
          <a:xfrm>
            <a:off x="6835775" y="475675"/>
            <a:ext cx="1216025" cy="833438"/>
            <a:chOff x="463" y="1743"/>
            <a:chExt cx="1186" cy="813"/>
          </a:xfrm>
        </p:grpSpPr>
        <p:sp>
          <p:nvSpPr>
            <p:cNvPr id="31754" name="Freeform 5"/>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6"/>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AutoShape 7"/>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757" name="AutoShape 8"/>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1758" name="Freeform 9"/>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759" name="Freeform 10"/>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60" name="Freeform 11"/>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61" name="Freeform 12"/>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13"/>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14"/>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15"/>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5" name="Freeform 16"/>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1766" name="Line 17"/>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7" name="Line 18"/>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8" name="Oval 19"/>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1769" name="Freeform 20"/>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21"/>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Oval 22"/>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1772" name="Freeform 23"/>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24"/>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752" name="Line 42"/>
          <p:cNvSpPr>
            <a:spLocks noChangeShapeType="1"/>
          </p:cNvSpPr>
          <p:nvPr/>
        </p:nvSpPr>
        <p:spPr bwMode="auto">
          <a:xfrm flipV="1">
            <a:off x="7361762" y="1906190"/>
            <a:ext cx="1358376" cy="56013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3" name="Line 43"/>
          <p:cNvSpPr>
            <a:spLocks noChangeShapeType="1"/>
          </p:cNvSpPr>
          <p:nvPr/>
        </p:nvSpPr>
        <p:spPr bwMode="auto">
          <a:xfrm flipV="1">
            <a:off x="7361762" y="5055579"/>
            <a:ext cx="1358376" cy="91424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70" y="2466328"/>
            <a:ext cx="6898192" cy="350349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 name="Line 42"/>
          <p:cNvSpPr>
            <a:spLocks noChangeShapeType="1"/>
          </p:cNvSpPr>
          <p:nvPr/>
        </p:nvSpPr>
        <p:spPr bwMode="auto">
          <a:xfrm flipV="1">
            <a:off x="463570" y="1906190"/>
            <a:ext cx="4024755" cy="54144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The ClaimCenter data model</a:t>
            </a:r>
          </a:p>
          <a:p>
            <a:pPr>
              <a:lnSpc>
                <a:spcPct val="150000"/>
              </a:lnSpc>
              <a:buFont typeface="Arial" charset="0"/>
              <a:buChar char="•"/>
            </a:pPr>
            <a:r>
              <a:rPr lang="en-US" sz="2800">
                <a:solidFill>
                  <a:schemeClr val="hlink"/>
                </a:solidFill>
              </a:rPr>
              <a:t>The claim file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t>Exposures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 y="948425"/>
            <a:ext cx="8823661" cy="42215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0724" name="Group 4"/>
          <p:cNvGrpSpPr>
            <a:grpSpLocks/>
          </p:cNvGrpSpPr>
          <p:nvPr/>
        </p:nvGrpSpPr>
        <p:grpSpPr bwMode="auto">
          <a:xfrm>
            <a:off x="7954963" y="355905"/>
            <a:ext cx="979487" cy="973137"/>
            <a:chOff x="3360" y="800"/>
            <a:chExt cx="620" cy="616"/>
          </a:xfrm>
        </p:grpSpPr>
        <p:sp>
          <p:nvSpPr>
            <p:cNvPr id="30725"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26" name="Freeform 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27" name="Group 7"/>
            <p:cNvGrpSpPr>
              <a:grpSpLocks/>
            </p:cNvGrpSpPr>
            <p:nvPr/>
          </p:nvGrpSpPr>
          <p:grpSpPr bwMode="auto">
            <a:xfrm flipH="1">
              <a:off x="3749" y="1171"/>
              <a:ext cx="212" cy="213"/>
              <a:chOff x="1350" y="686"/>
              <a:chExt cx="1132" cy="1132"/>
            </a:xfrm>
          </p:grpSpPr>
          <p:sp>
            <p:nvSpPr>
              <p:cNvPr id="30729"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0" name="Picture 9"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28" name="Picture 10"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a:t>Contacts</a:t>
            </a: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02" y="842006"/>
            <a:ext cx="8447327" cy="371634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1" name="Group 48"/>
          <p:cNvGrpSpPr>
            <a:grpSpLocks/>
          </p:cNvGrpSpPr>
          <p:nvPr/>
        </p:nvGrpSpPr>
        <p:grpSpPr bwMode="auto">
          <a:xfrm>
            <a:off x="7415320" y="156730"/>
            <a:ext cx="647540" cy="647542"/>
            <a:chOff x="1350" y="686"/>
            <a:chExt cx="1132" cy="1132"/>
          </a:xfrm>
        </p:grpSpPr>
        <p:sp>
          <p:nvSpPr>
            <p:cNvPr id="22"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58"/>
          <p:cNvGrpSpPr>
            <a:grpSpLocks/>
          </p:cNvGrpSpPr>
          <p:nvPr/>
        </p:nvGrpSpPr>
        <p:grpSpPr bwMode="auto">
          <a:xfrm>
            <a:off x="7780072" y="474313"/>
            <a:ext cx="777954" cy="771154"/>
            <a:chOff x="2461" y="1618"/>
            <a:chExt cx="635" cy="629"/>
          </a:xfrm>
        </p:grpSpPr>
        <p:sp>
          <p:nvSpPr>
            <p:cNvPr id="26"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7"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 name="Group 61"/>
            <p:cNvGrpSpPr>
              <a:grpSpLocks/>
            </p:cNvGrpSpPr>
            <p:nvPr/>
          </p:nvGrpSpPr>
          <p:grpSpPr bwMode="auto">
            <a:xfrm>
              <a:off x="2461" y="1618"/>
              <a:ext cx="275" cy="318"/>
              <a:chOff x="2983" y="1384"/>
              <a:chExt cx="275" cy="318"/>
            </a:xfrm>
          </p:grpSpPr>
          <p:sp>
            <p:nvSpPr>
              <p:cNvPr id="29"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34" name="Group 33"/>
          <p:cNvGrpSpPr/>
          <p:nvPr/>
        </p:nvGrpSpPr>
        <p:grpSpPr>
          <a:xfrm>
            <a:off x="8244882" y="1054184"/>
            <a:ext cx="921780" cy="672705"/>
            <a:chOff x="346122" y="5885642"/>
            <a:chExt cx="1049373" cy="765822"/>
          </a:xfrm>
        </p:grpSpPr>
        <p:grpSp>
          <p:nvGrpSpPr>
            <p:cNvPr id="35" name="Group 18"/>
            <p:cNvGrpSpPr>
              <a:grpSpLocks/>
            </p:cNvGrpSpPr>
            <p:nvPr/>
          </p:nvGrpSpPr>
          <p:grpSpPr bwMode="auto">
            <a:xfrm>
              <a:off x="346122" y="5885642"/>
              <a:ext cx="859923" cy="571787"/>
              <a:chOff x="2496" y="1641"/>
              <a:chExt cx="767" cy="510"/>
            </a:xfrm>
          </p:grpSpPr>
          <p:sp>
            <p:nvSpPr>
              <p:cNvPr id="55"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6"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7"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8"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6" name="Group 29"/>
            <p:cNvGrpSpPr>
              <a:grpSpLocks/>
            </p:cNvGrpSpPr>
            <p:nvPr/>
          </p:nvGrpSpPr>
          <p:grpSpPr bwMode="auto">
            <a:xfrm>
              <a:off x="582661" y="6151431"/>
              <a:ext cx="812834" cy="500033"/>
              <a:chOff x="2943" y="3239"/>
              <a:chExt cx="725" cy="446"/>
            </a:xfrm>
          </p:grpSpPr>
          <p:sp>
            <p:nvSpPr>
              <p:cNvPr id="3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4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65" y="883413"/>
            <a:ext cx="7980363" cy="51149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1" name="Rectangle 3"/>
          <p:cNvSpPr>
            <a:spLocks noGrp="1" noChangeArrowheads="1"/>
          </p:cNvSpPr>
          <p:nvPr>
            <p:ph type="title"/>
          </p:nvPr>
        </p:nvSpPr>
        <p:spPr/>
        <p:txBody>
          <a:bodyPr/>
          <a:lstStyle/>
          <a:p>
            <a:r>
              <a:rPr lang="en-US"/>
              <a:t>Policies and coverages</a:t>
            </a:r>
          </a:p>
        </p:txBody>
      </p:sp>
      <p:grpSp>
        <p:nvGrpSpPr>
          <p:cNvPr id="27652" name="Group 4"/>
          <p:cNvGrpSpPr>
            <a:grpSpLocks/>
          </p:cNvGrpSpPr>
          <p:nvPr/>
        </p:nvGrpSpPr>
        <p:grpSpPr bwMode="auto">
          <a:xfrm>
            <a:off x="7883525" y="185738"/>
            <a:ext cx="1077913" cy="1216025"/>
            <a:chOff x="2324" y="435"/>
            <a:chExt cx="933" cy="1052"/>
          </a:xfrm>
        </p:grpSpPr>
        <p:sp>
          <p:nvSpPr>
            <p:cNvPr id="27653"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654" name="Freeform 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55" name="Freeform 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56" name="Freeform 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657" name="Group 9"/>
            <p:cNvGrpSpPr>
              <a:grpSpLocks/>
            </p:cNvGrpSpPr>
            <p:nvPr/>
          </p:nvGrpSpPr>
          <p:grpSpPr bwMode="auto">
            <a:xfrm>
              <a:off x="2889" y="957"/>
              <a:ext cx="348" cy="510"/>
              <a:chOff x="2784" y="3210"/>
              <a:chExt cx="523" cy="772"/>
            </a:xfrm>
          </p:grpSpPr>
          <p:sp>
            <p:nvSpPr>
              <p:cNvPr id="27658"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659"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660"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661"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p:txBody>
          <a:bodyPr/>
          <a:lstStyle/>
          <a:p>
            <a:r>
              <a:rPr lang="en-US"/>
              <a:t>Reserve lines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5" y="904688"/>
            <a:ext cx="8494713" cy="519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6869" name="Group 22"/>
          <p:cNvGrpSpPr>
            <a:grpSpLocks/>
          </p:cNvGrpSpPr>
          <p:nvPr/>
        </p:nvGrpSpPr>
        <p:grpSpPr bwMode="auto">
          <a:xfrm>
            <a:off x="7331075" y="533400"/>
            <a:ext cx="1201738" cy="1503363"/>
            <a:chOff x="4174" y="933"/>
            <a:chExt cx="921" cy="1151"/>
          </a:xfrm>
        </p:grpSpPr>
        <p:sp>
          <p:nvSpPr>
            <p:cNvPr id="36870" name="Rectangle 2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871" name="AutoShape 2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2" name="AutoShape 2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3" name="AutoShape 2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74" name="Freeform 2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5" name="Freeform 2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6" name="Freeform 2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7" name="Freeform 3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8" name="Freeform 3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79" name="Freeform 3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80" name="Freeform 3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81" name="Line 3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2" name="Line 3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3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3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3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3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6868" name="Group 4"/>
          <p:cNvGrpSpPr>
            <a:grpSpLocks/>
          </p:cNvGrpSpPr>
          <p:nvPr/>
        </p:nvGrpSpPr>
        <p:grpSpPr bwMode="auto">
          <a:xfrm>
            <a:off x="6637338" y="190500"/>
            <a:ext cx="1201737" cy="1503363"/>
            <a:chOff x="4174" y="933"/>
            <a:chExt cx="921" cy="1151"/>
          </a:xfrm>
        </p:grpSpPr>
        <p:sp>
          <p:nvSpPr>
            <p:cNvPr id="36887"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6888"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89"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90"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6891"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2"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3"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4"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5"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6"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7"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898"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99"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0"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1"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2"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903"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15" y="893948"/>
            <a:ext cx="7875587" cy="5257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3"/>
          <p:cNvSpPr>
            <a:spLocks noGrp="1" noChangeArrowheads="1"/>
          </p:cNvSpPr>
          <p:nvPr>
            <p:ph type="title"/>
          </p:nvPr>
        </p:nvSpPr>
        <p:spPr/>
        <p:txBody>
          <a:bodyPr/>
          <a:lstStyle/>
          <a:p>
            <a:r>
              <a:rPr lang="en-US"/>
              <a:t>Checks</a:t>
            </a:r>
          </a:p>
        </p:txBody>
      </p:sp>
      <p:grpSp>
        <p:nvGrpSpPr>
          <p:cNvPr id="37892" name="Group 4"/>
          <p:cNvGrpSpPr>
            <a:grpSpLocks/>
          </p:cNvGrpSpPr>
          <p:nvPr/>
        </p:nvGrpSpPr>
        <p:grpSpPr bwMode="auto">
          <a:xfrm>
            <a:off x="6799263" y="119063"/>
            <a:ext cx="1495425" cy="1039812"/>
            <a:chOff x="3153" y="1049"/>
            <a:chExt cx="752" cy="523"/>
          </a:xfrm>
        </p:grpSpPr>
        <p:sp>
          <p:nvSpPr>
            <p:cNvPr id="37896"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7897" name="Picture 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893" name="Group 7"/>
          <p:cNvGrpSpPr>
            <a:grpSpLocks/>
          </p:cNvGrpSpPr>
          <p:nvPr/>
        </p:nvGrpSpPr>
        <p:grpSpPr bwMode="auto">
          <a:xfrm>
            <a:off x="7458075" y="381000"/>
            <a:ext cx="1495425" cy="1039813"/>
            <a:chOff x="3153" y="1049"/>
            <a:chExt cx="752" cy="523"/>
          </a:xfrm>
        </p:grpSpPr>
        <p:sp>
          <p:nvSpPr>
            <p:cNvPr id="37894" name="Rectangle 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7895" name="Picture 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847413"/>
            <a:ext cx="8780463" cy="54006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19" name="Rectangle 3"/>
          <p:cNvSpPr>
            <a:spLocks noGrp="1" noChangeArrowheads="1"/>
          </p:cNvSpPr>
          <p:nvPr>
            <p:ph type="title"/>
          </p:nvPr>
        </p:nvSpPr>
        <p:spPr/>
        <p:txBody>
          <a:bodyPr/>
          <a:lstStyle/>
          <a:p>
            <a:r>
              <a:rPr lang="en-US"/>
              <a:t>Notes</a:t>
            </a:r>
          </a:p>
        </p:txBody>
      </p:sp>
      <p:grpSp>
        <p:nvGrpSpPr>
          <p:cNvPr id="34820" name="Group 4"/>
          <p:cNvGrpSpPr>
            <a:grpSpLocks/>
          </p:cNvGrpSpPr>
          <p:nvPr/>
        </p:nvGrpSpPr>
        <p:grpSpPr bwMode="auto">
          <a:xfrm>
            <a:off x="6991350" y="115888"/>
            <a:ext cx="928688" cy="827087"/>
            <a:chOff x="2322" y="507"/>
            <a:chExt cx="1203" cy="1071"/>
          </a:xfrm>
        </p:grpSpPr>
        <p:sp>
          <p:nvSpPr>
            <p:cNvPr id="34841" name="Freeform 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42" name="Oval 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43" name="Freeform 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44" name="Line 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5" name="Freeform 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6" name="Freeform 1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7" name="Freeform 1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8" name="Freeform 1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9" name="Oval 1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4821" name="Group 14"/>
          <p:cNvGrpSpPr>
            <a:grpSpLocks/>
          </p:cNvGrpSpPr>
          <p:nvPr/>
        </p:nvGrpSpPr>
        <p:grpSpPr bwMode="auto">
          <a:xfrm>
            <a:off x="7554913" y="376238"/>
            <a:ext cx="928687" cy="827087"/>
            <a:chOff x="2322" y="507"/>
            <a:chExt cx="1203" cy="1071"/>
          </a:xfrm>
        </p:grpSpPr>
        <p:sp>
          <p:nvSpPr>
            <p:cNvPr id="34832" name="Freeform 1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33" name="Oval 1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34" name="Freeform 1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35" name="Line 1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36" name="Freeform 1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7" name="Freeform 2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8" name="Freeform 2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9" name="Freeform 2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40" name="Oval 2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34822" name="Group 24"/>
          <p:cNvGrpSpPr>
            <a:grpSpLocks/>
          </p:cNvGrpSpPr>
          <p:nvPr/>
        </p:nvGrpSpPr>
        <p:grpSpPr bwMode="auto">
          <a:xfrm>
            <a:off x="8116888" y="636588"/>
            <a:ext cx="928687" cy="827087"/>
            <a:chOff x="2322" y="507"/>
            <a:chExt cx="1203" cy="1071"/>
          </a:xfrm>
        </p:grpSpPr>
        <p:sp>
          <p:nvSpPr>
            <p:cNvPr id="34823" name="Freeform 25"/>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4824" name="Oval 26"/>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4825" name="Freeform 27"/>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4826" name="Line 28"/>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7" name="Freeform 29"/>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8" name="Freeform 30"/>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9" name="Freeform 31"/>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 name="Freeform 32"/>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1" name="Oval 33"/>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51" y="877113"/>
            <a:ext cx="8704264" cy="43621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5" name="Rectangle 3"/>
          <p:cNvSpPr>
            <a:spLocks noGrp="1" noChangeArrowheads="1"/>
          </p:cNvSpPr>
          <p:nvPr>
            <p:ph type="title"/>
          </p:nvPr>
        </p:nvSpPr>
        <p:spPr/>
        <p:txBody>
          <a:bodyPr/>
          <a:lstStyle/>
          <a:p>
            <a:r>
              <a:rPr lang="en-US"/>
              <a:t>Documents</a:t>
            </a:r>
          </a:p>
        </p:txBody>
      </p:sp>
      <p:grpSp>
        <p:nvGrpSpPr>
          <p:cNvPr id="33796" name="Group 4"/>
          <p:cNvGrpSpPr>
            <a:grpSpLocks/>
          </p:cNvGrpSpPr>
          <p:nvPr/>
        </p:nvGrpSpPr>
        <p:grpSpPr bwMode="auto">
          <a:xfrm>
            <a:off x="7464425" y="136525"/>
            <a:ext cx="644525" cy="727075"/>
            <a:chOff x="3445" y="2543"/>
            <a:chExt cx="406" cy="458"/>
          </a:xfrm>
        </p:grpSpPr>
        <p:sp>
          <p:nvSpPr>
            <p:cNvPr id="33811" name="AutoShape 5"/>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12" name="Line 6"/>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3" name="Line 7"/>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4" name="Line 8"/>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5" name="Line 9"/>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6" name="Freeform 10"/>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797" name="Group 11"/>
          <p:cNvGrpSpPr>
            <a:grpSpLocks/>
          </p:cNvGrpSpPr>
          <p:nvPr/>
        </p:nvGrpSpPr>
        <p:grpSpPr bwMode="auto">
          <a:xfrm>
            <a:off x="7858125" y="388938"/>
            <a:ext cx="644525" cy="727075"/>
            <a:chOff x="3445" y="2543"/>
            <a:chExt cx="406" cy="458"/>
          </a:xfrm>
        </p:grpSpPr>
        <p:sp>
          <p:nvSpPr>
            <p:cNvPr id="33805" name="AutoShape 12"/>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6" name="Line 13"/>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7" name="Line 14"/>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8" name="Line 15"/>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9" name="Line 16"/>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10" name="Freeform 17"/>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3798" name="Group 18"/>
          <p:cNvGrpSpPr>
            <a:grpSpLocks/>
          </p:cNvGrpSpPr>
          <p:nvPr/>
        </p:nvGrpSpPr>
        <p:grpSpPr bwMode="auto">
          <a:xfrm>
            <a:off x="8250238" y="639763"/>
            <a:ext cx="644525" cy="727075"/>
            <a:chOff x="3445" y="2543"/>
            <a:chExt cx="406" cy="458"/>
          </a:xfrm>
        </p:grpSpPr>
        <p:sp>
          <p:nvSpPr>
            <p:cNvPr id="33799" name="AutoShape 19"/>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0" name="Line 20"/>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1" name="Line 21"/>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2" name="Line 22"/>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3" name="Line 23"/>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4" name="Freeform 24"/>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 y="941999"/>
            <a:ext cx="8734852" cy="536569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Services</a:t>
            </a:r>
          </a:p>
        </p:txBody>
      </p:sp>
      <p:grpSp>
        <p:nvGrpSpPr>
          <p:cNvPr id="4" name="Group 3"/>
          <p:cNvGrpSpPr/>
          <p:nvPr/>
        </p:nvGrpSpPr>
        <p:grpSpPr>
          <a:xfrm>
            <a:off x="7759779" y="430941"/>
            <a:ext cx="762000" cy="741506"/>
            <a:chOff x="4343400" y="4495800"/>
            <a:chExt cx="762000" cy="741506"/>
          </a:xfrm>
        </p:grpSpPr>
        <p:sp>
          <p:nvSpPr>
            <p:cNvPr id="5" name="Rounded Rectangle 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 name="Straight Connector 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9" name="Group 8"/>
          <p:cNvGrpSpPr/>
          <p:nvPr/>
        </p:nvGrpSpPr>
        <p:grpSpPr>
          <a:xfrm>
            <a:off x="7912179" y="583341"/>
            <a:ext cx="762000" cy="741506"/>
            <a:chOff x="4343400" y="4495800"/>
            <a:chExt cx="762000" cy="741506"/>
          </a:xfrm>
        </p:grpSpPr>
        <p:sp>
          <p:nvSpPr>
            <p:cNvPr id="10" name="Rounded Rectangle 9"/>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1" name="Straight Connector 10"/>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Tree>
    <p:extLst>
      <p:ext uri="{BB962C8B-B14F-4D97-AF65-F5344CB8AC3E}">
        <p14:creationId xmlns:p14="http://schemas.microsoft.com/office/powerpoint/2010/main" val="34176623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30" y="978828"/>
            <a:ext cx="8360256" cy="475695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3"/>
          <p:cNvSpPr>
            <a:spLocks noGrp="1" noChangeArrowheads="1"/>
          </p:cNvSpPr>
          <p:nvPr>
            <p:ph type="title"/>
          </p:nvPr>
        </p:nvSpPr>
        <p:spPr/>
        <p:txBody>
          <a:bodyPr/>
          <a:lstStyle/>
          <a:p>
            <a:r>
              <a:rPr lang="en-US"/>
              <a:t>Matters</a:t>
            </a:r>
          </a:p>
        </p:txBody>
      </p:sp>
      <p:grpSp>
        <p:nvGrpSpPr>
          <p:cNvPr id="35844" name="Group 4"/>
          <p:cNvGrpSpPr>
            <a:grpSpLocks/>
          </p:cNvGrpSpPr>
          <p:nvPr/>
        </p:nvGrpSpPr>
        <p:grpSpPr bwMode="auto">
          <a:xfrm>
            <a:off x="7656513" y="357188"/>
            <a:ext cx="746125" cy="749300"/>
            <a:chOff x="4932" y="501"/>
            <a:chExt cx="708" cy="712"/>
          </a:xfrm>
        </p:grpSpPr>
        <p:sp>
          <p:nvSpPr>
            <p:cNvPr id="35856" name="Freeform 5"/>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857" name="Freeform 6"/>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8" name="Freeform 7"/>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9" name="Freeform 8"/>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0" name="Freeform 9"/>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1" name="Freeform 10"/>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2" name="Freeform 11"/>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3" name="Freeform 12"/>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4" name="Freeform 13"/>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5" name="Freeform 14"/>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5845" name="Group 15"/>
          <p:cNvGrpSpPr>
            <a:grpSpLocks/>
          </p:cNvGrpSpPr>
          <p:nvPr/>
        </p:nvGrpSpPr>
        <p:grpSpPr bwMode="auto">
          <a:xfrm>
            <a:off x="8140700" y="674688"/>
            <a:ext cx="746125" cy="749300"/>
            <a:chOff x="4932" y="501"/>
            <a:chExt cx="708" cy="712"/>
          </a:xfrm>
        </p:grpSpPr>
        <p:sp>
          <p:nvSpPr>
            <p:cNvPr id="35846" name="Freeform 16"/>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35847" name="Freeform 17"/>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48" name="Freeform 18"/>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49" name="Freeform 19"/>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0" name="Freeform 20"/>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1" name="Freeform 21"/>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2" name="Freeform 22"/>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3" name="Freeform 23"/>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4" name="Freeform 24"/>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5" name="Freeform 25"/>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p:txBody>
          <a:bodyPr/>
          <a:lstStyle/>
          <a:p>
            <a:r>
              <a:rPr lang="en-US"/>
              <a:t>History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83" y="945944"/>
            <a:ext cx="8733064" cy="43307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ClaimCenter data model</a:t>
            </a:r>
          </a:p>
        </p:txBody>
      </p:sp>
      <p:sp>
        <p:nvSpPr>
          <p:cNvPr id="7171" name="Rectangle 3"/>
          <p:cNvSpPr>
            <a:spLocks noGrp="1" noChangeArrowheads="1"/>
          </p:cNvSpPr>
          <p:nvPr>
            <p:ph idx="1"/>
          </p:nvPr>
        </p:nvSpPr>
        <p:spPr>
          <a:xfrm>
            <a:off x="519113" y="3859213"/>
            <a:ext cx="8318500" cy="2530475"/>
          </a:xfrm>
        </p:spPr>
        <p:txBody>
          <a:bodyPr/>
          <a:lstStyle/>
          <a:p>
            <a:pPr>
              <a:buFont typeface="Arial" charset="0"/>
              <a:buChar char="•"/>
            </a:pPr>
            <a:r>
              <a:rPr lang="en-US"/>
              <a:t>An </a:t>
            </a:r>
            <a:r>
              <a:rPr lang="en-US" b="1"/>
              <a:t>entity</a:t>
            </a:r>
            <a:r>
              <a:rPr lang="en-US"/>
              <a:t> is a type of object which ClaimCenter needs to create, modify, or otherwise manage</a:t>
            </a:r>
          </a:p>
          <a:p>
            <a:pPr lvl="1"/>
            <a:r>
              <a:rPr lang="en-US"/>
              <a:t>Examples: claim, activity, user</a:t>
            </a:r>
          </a:p>
          <a:p>
            <a:pPr>
              <a:buFont typeface="Arial" charset="0"/>
              <a:buChar char="•"/>
            </a:pPr>
            <a:r>
              <a:rPr lang="en-US"/>
              <a:t>Base application data model has over 400 entities</a:t>
            </a:r>
          </a:p>
          <a:p>
            <a:pPr lvl="1"/>
            <a:r>
              <a:rPr lang="en-US"/>
              <a:t>Only a small number are central to overall process</a:t>
            </a:r>
          </a:p>
        </p:txBody>
      </p:sp>
      <p:grpSp>
        <p:nvGrpSpPr>
          <p:cNvPr id="7172" name="Group 13"/>
          <p:cNvGrpSpPr>
            <a:grpSpLocks/>
          </p:cNvGrpSpPr>
          <p:nvPr/>
        </p:nvGrpSpPr>
        <p:grpSpPr bwMode="auto">
          <a:xfrm>
            <a:off x="5254625" y="1312863"/>
            <a:ext cx="2727325" cy="1901825"/>
            <a:chOff x="747" y="2821"/>
            <a:chExt cx="734" cy="512"/>
          </a:xfrm>
        </p:grpSpPr>
        <p:sp>
          <p:nvSpPr>
            <p:cNvPr id="7184" name="AutoShape 14"/>
            <p:cNvSpPr>
              <a:spLocks noChangeArrowheads="1"/>
            </p:cNvSpPr>
            <p:nvPr/>
          </p:nvSpPr>
          <p:spPr bwMode="auto">
            <a:xfrm>
              <a:off x="1017" y="2821"/>
              <a:ext cx="210" cy="167"/>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85" name="AutoShape 15"/>
            <p:cNvSpPr>
              <a:spLocks noChangeArrowheads="1"/>
            </p:cNvSpPr>
            <p:nvPr/>
          </p:nvSpPr>
          <p:spPr bwMode="auto">
            <a:xfrm>
              <a:off x="986" y="3055"/>
              <a:ext cx="269" cy="214"/>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grpSp>
          <p:nvGrpSpPr>
            <p:cNvPr id="7186" name="Group 16"/>
            <p:cNvGrpSpPr>
              <a:grpSpLocks/>
            </p:cNvGrpSpPr>
            <p:nvPr/>
          </p:nvGrpSpPr>
          <p:grpSpPr bwMode="auto">
            <a:xfrm>
              <a:off x="747" y="3167"/>
              <a:ext cx="321" cy="166"/>
              <a:chOff x="709" y="3706"/>
              <a:chExt cx="481" cy="249"/>
            </a:xfrm>
          </p:grpSpPr>
          <p:sp>
            <p:nvSpPr>
              <p:cNvPr id="7193" name="AutoShape 17"/>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94" name="Line 18"/>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7" name="Line 19"/>
            <p:cNvSpPr>
              <a:spLocks noChangeShapeType="1"/>
            </p:cNvSpPr>
            <p:nvPr/>
          </p:nvSpPr>
          <p:spPr bwMode="auto">
            <a:xfrm flipV="1">
              <a:off x="1112" y="2981"/>
              <a:ext cx="0"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8" name="Group 20"/>
            <p:cNvGrpSpPr>
              <a:grpSpLocks/>
            </p:cNvGrpSpPr>
            <p:nvPr/>
          </p:nvGrpSpPr>
          <p:grpSpPr bwMode="auto">
            <a:xfrm flipH="1">
              <a:off x="1160" y="3167"/>
              <a:ext cx="321" cy="166"/>
              <a:chOff x="709" y="3706"/>
              <a:chExt cx="481" cy="249"/>
            </a:xfrm>
          </p:grpSpPr>
          <p:sp>
            <p:nvSpPr>
              <p:cNvPr id="7191" name="AutoShape 21"/>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7192" name="Line 22"/>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7189" name="Line 23"/>
            <p:cNvSpPr>
              <a:spLocks noChangeShapeType="1"/>
            </p:cNvSpPr>
            <p:nvPr/>
          </p:nvSpPr>
          <p:spPr bwMode="auto">
            <a:xfrm flipV="1">
              <a:off x="1047" y="3021"/>
              <a:ext cx="62" cy="4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90" name="Line 24"/>
            <p:cNvSpPr>
              <a:spLocks noChangeShapeType="1"/>
            </p:cNvSpPr>
            <p:nvPr/>
          </p:nvSpPr>
          <p:spPr bwMode="auto">
            <a:xfrm flipH="1" flipV="1">
              <a:off x="1111" y="3018"/>
              <a:ext cx="62" cy="4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73" name="AutoShape 25"/>
          <p:cNvSpPr>
            <a:spLocks noChangeArrowheads="1"/>
          </p:cNvSpPr>
          <p:nvPr/>
        </p:nvSpPr>
        <p:spPr bwMode="invGray">
          <a:xfrm>
            <a:off x="5013325" y="749300"/>
            <a:ext cx="3290888" cy="2738438"/>
          </a:xfrm>
          <a:prstGeom prst="can">
            <a:avLst>
              <a:gd name="adj" fmla="val 14843"/>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AutoShape 26"/>
          <p:cNvSpPr>
            <a:spLocks noChangeArrowheads="1"/>
          </p:cNvSpPr>
          <p:nvPr/>
        </p:nvSpPr>
        <p:spPr bwMode="auto">
          <a:xfrm>
            <a:off x="4037013" y="1493838"/>
            <a:ext cx="1347787" cy="1187450"/>
          </a:xfrm>
          <a:prstGeom prst="leftRightArrow">
            <a:avLst>
              <a:gd name="adj1" fmla="val 50000"/>
              <a:gd name="adj2" fmla="val 22701"/>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75" name="Group 28"/>
          <p:cNvGrpSpPr>
            <a:grpSpLocks/>
          </p:cNvGrpSpPr>
          <p:nvPr/>
        </p:nvGrpSpPr>
        <p:grpSpPr bwMode="auto">
          <a:xfrm>
            <a:off x="654050" y="1020763"/>
            <a:ext cx="3703638" cy="2260600"/>
            <a:chOff x="412" y="643"/>
            <a:chExt cx="2333" cy="1424"/>
          </a:xfrm>
        </p:grpSpPr>
        <p:sp>
          <p:nvSpPr>
            <p:cNvPr id="7176" name="AutoShape 5"/>
            <p:cNvSpPr>
              <a:spLocks noChangeArrowheads="1"/>
            </p:cNvSpPr>
            <p:nvPr/>
          </p:nvSpPr>
          <p:spPr bwMode="invGray">
            <a:xfrm>
              <a:off x="412" y="643"/>
              <a:ext cx="1990" cy="131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7" name="Line 6"/>
            <p:cNvSpPr>
              <a:spLocks noChangeShapeType="1"/>
            </p:cNvSpPr>
            <p:nvPr/>
          </p:nvSpPr>
          <p:spPr bwMode="invGray">
            <a:xfrm>
              <a:off x="2309" y="681"/>
              <a:ext cx="429" cy="35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7"/>
            <p:cNvSpPr>
              <a:spLocks noChangeShapeType="1"/>
            </p:cNvSpPr>
            <p:nvPr/>
          </p:nvSpPr>
          <p:spPr bwMode="invGray">
            <a:xfrm flipV="1">
              <a:off x="2336" y="1445"/>
              <a:ext cx="409" cy="44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8"/>
            <p:cNvSpPr>
              <a:spLocks noChangeShapeType="1"/>
            </p:cNvSpPr>
            <p:nvPr/>
          </p:nvSpPr>
          <p:spPr bwMode="invGray">
            <a:xfrm>
              <a:off x="2740" y="1012"/>
              <a:ext cx="0" cy="4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9"/>
            <p:cNvSpPr>
              <a:spLocks noChangeShapeType="1"/>
            </p:cNvSpPr>
            <p:nvPr/>
          </p:nvSpPr>
          <p:spPr bwMode="invGray">
            <a:xfrm flipH="1">
              <a:off x="625" y="1953"/>
              <a:ext cx="77" cy="11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1" name="Line 10"/>
            <p:cNvSpPr>
              <a:spLocks noChangeShapeType="1"/>
            </p:cNvSpPr>
            <p:nvPr/>
          </p:nvSpPr>
          <p:spPr bwMode="invGray">
            <a:xfrm>
              <a:off x="2135" y="1948"/>
              <a:ext cx="69" cy="10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11"/>
            <p:cNvSpPr>
              <a:spLocks noChangeShapeType="1"/>
            </p:cNvSpPr>
            <p:nvPr/>
          </p:nvSpPr>
          <p:spPr bwMode="invGray">
            <a:xfrm>
              <a:off x="629" y="2059"/>
              <a:ext cx="159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375" y="1374490"/>
            <a:ext cx="2977025" cy="133251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Define the primary entities of the ClaimCenter data model</a:t>
            </a:r>
          </a:p>
          <a:p>
            <a:pPr lvl="1"/>
            <a:r>
              <a:rPr lang="en-US"/>
              <a:t>View the primary entities of the claim file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Review questions</a:t>
            </a:r>
          </a:p>
        </p:txBody>
      </p:sp>
      <p:sp>
        <p:nvSpPr>
          <p:cNvPr id="43011" name="Rectangle 3"/>
          <p:cNvSpPr>
            <a:spLocks noGrp="1" noChangeArrowheads="1"/>
          </p:cNvSpPr>
          <p:nvPr>
            <p:ph idx="1"/>
          </p:nvPr>
        </p:nvSpPr>
        <p:spPr>
          <a:xfrm>
            <a:off x="495300" y="704850"/>
            <a:ext cx="8318500" cy="5684838"/>
          </a:xfrm>
        </p:spPr>
        <p:txBody>
          <a:bodyPr/>
          <a:lstStyle/>
          <a:p>
            <a:pPr marL="457200" indent="-457200">
              <a:buFont typeface="Webdings" pitchFamily="18" charset="2"/>
              <a:buAutoNum type="arabicPeriod"/>
            </a:pPr>
            <a:r>
              <a:rPr lang="en-US"/>
              <a:t>Of the primary entities discussed in this lesson (other than claim), which entity:</a:t>
            </a:r>
          </a:p>
          <a:p>
            <a:pPr marL="909638" lvl="1" indent="-457200">
              <a:buSzTx/>
              <a:buFont typeface="Webdings" pitchFamily="18" charset="2"/>
              <a:buAutoNum type="alphaLcParenR"/>
            </a:pPr>
            <a:r>
              <a:rPr lang="en-US"/>
              <a:t>Captures information about the item that was lost or damaged?</a:t>
            </a:r>
          </a:p>
          <a:p>
            <a:pPr marL="909638" lvl="1" indent="-457200">
              <a:buSzTx/>
              <a:buFont typeface="Webdings" pitchFamily="18" charset="2"/>
              <a:buAutoNum type="alphaLcParenR"/>
            </a:pPr>
            <a:r>
              <a:rPr lang="en-US"/>
              <a:t>Is used to track payment from one coverage to one claimant?</a:t>
            </a:r>
          </a:p>
          <a:p>
            <a:pPr marL="909638" lvl="1" indent="-457200">
              <a:buSzTx/>
              <a:buFont typeface="Webdings" pitchFamily="18" charset="2"/>
              <a:buAutoNum type="alphaLcParenR"/>
            </a:pPr>
            <a:r>
              <a:rPr lang="en-US"/>
              <a:t>Is used to create the claim's "</a:t>
            </a:r>
            <a:r>
              <a:rPr lang="en-US" err="1"/>
              <a:t>workplan</a:t>
            </a:r>
            <a:r>
              <a:rPr lang="en-US"/>
              <a:t>"?</a:t>
            </a:r>
          </a:p>
          <a:p>
            <a:pPr marL="909638" lvl="1" indent="-457200">
              <a:buSzTx/>
              <a:buFont typeface="Webdings" pitchFamily="18" charset="2"/>
              <a:buAutoNum type="alphaLcParenR"/>
            </a:pPr>
            <a:r>
              <a:rPr lang="en-US"/>
              <a:t>Can be seen from the claim file's "Financials" menu link? (Two possible answers)</a:t>
            </a:r>
          </a:p>
          <a:p>
            <a:pPr marL="909638" lvl="1" indent="-457200">
              <a:buSzTx/>
              <a:buFont typeface="Webdings" pitchFamily="18" charset="2"/>
              <a:buAutoNum type="alphaLcParenR"/>
            </a:pPr>
            <a:r>
              <a:rPr lang="en-US"/>
              <a:t>Has a one-to-one relationship with the claim?</a:t>
            </a:r>
          </a:p>
          <a:p>
            <a:pPr marL="909638" lvl="1" indent="-457200">
              <a:buSzTx/>
              <a:buFont typeface="Webdings" pitchFamily="18" charset="2"/>
              <a:buAutoNum type="alphaLcParenR"/>
            </a:pPr>
            <a:r>
              <a:rPr lang="en-US"/>
              <a:t>Would be used to store information about the person who is covered by the policy?</a:t>
            </a:r>
          </a:p>
          <a:p>
            <a:pPr marL="909638" lvl="1" indent="-457200">
              <a:buSzTx/>
              <a:buFont typeface="Webdings" pitchFamily="18" charset="2"/>
              <a:buAutoNum type="alphaLcParenR"/>
            </a:pPr>
            <a:r>
              <a:rPr lang="en-US"/>
              <a:t>Tracks vendor-provided work usually related to an incident?</a:t>
            </a:r>
          </a:p>
          <a:p>
            <a:pPr marL="457200" indent="-457200">
              <a:buFont typeface="Webdings" pitchFamily="18" charset="2"/>
              <a:buAutoNum type="arabicPeriod"/>
            </a:pPr>
            <a:r>
              <a:rPr lang="en-US"/>
              <a:t>While a claim is being processed, is there only one ClaimCenter user associated to the claim?</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3857625" y="735013"/>
            <a:ext cx="1039813" cy="1171575"/>
            <a:chOff x="2324" y="435"/>
            <a:chExt cx="933" cy="1052"/>
          </a:xfrm>
        </p:grpSpPr>
        <p:sp>
          <p:nvSpPr>
            <p:cNvPr id="8203"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4" name="Freeform 4"/>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5" name="Freeform 5"/>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6" name="Freeform 6"/>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7" name="Group 7"/>
            <p:cNvGrpSpPr>
              <a:grpSpLocks/>
            </p:cNvGrpSpPr>
            <p:nvPr/>
          </p:nvGrpSpPr>
          <p:grpSpPr bwMode="auto">
            <a:xfrm>
              <a:off x="2889" y="957"/>
              <a:ext cx="348" cy="510"/>
              <a:chOff x="2784" y="3210"/>
              <a:chExt cx="523" cy="772"/>
            </a:xfrm>
          </p:grpSpPr>
          <p:sp>
            <p:nvSpPr>
              <p:cNvPr id="8208"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9"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0"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11"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195" name="Rectangle 12"/>
          <p:cNvSpPr>
            <a:spLocks noGrp="1" noChangeArrowheads="1"/>
          </p:cNvSpPr>
          <p:nvPr>
            <p:ph type="title"/>
          </p:nvPr>
        </p:nvSpPr>
        <p:spPr/>
        <p:txBody>
          <a:bodyPr/>
          <a:lstStyle/>
          <a:p>
            <a:r>
              <a:rPr lang="en-US"/>
              <a:t>Policies and coverages</a:t>
            </a:r>
          </a:p>
        </p:txBody>
      </p:sp>
      <p:sp>
        <p:nvSpPr>
          <p:cNvPr id="8196" name="Rectangle 18"/>
          <p:cNvSpPr>
            <a:spLocks noGrp="1" noChangeArrowheads="1"/>
          </p:cNvSpPr>
          <p:nvPr>
            <p:ph idx="1"/>
          </p:nvPr>
        </p:nvSpPr>
        <p:spPr>
          <a:xfrm>
            <a:off x="5341938" y="1192213"/>
            <a:ext cx="3495675" cy="5197475"/>
          </a:xfrm>
        </p:spPr>
        <p:txBody>
          <a:bodyPr/>
          <a:lstStyle/>
          <a:p>
            <a:pPr>
              <a:buFont typeface="Arial" charset="0"/>
              <a:buChar char="•"/>
            </a:pPr>
            <a:r>
              <a:rPr lang="en-US"/>
              <a:t>A </a:t>
            </a:r>
            <a:r>
              <a:rPr lang="en-US" b="1"/>
              <a:t>policy</a:t>
            </a:r>
            <a:r>
              <a:rPr lang="en-US"/>
              <a:t> is a contract between the carrier and the insured in which the carrier promises to cover the insured for specific types of losses</a:t>
            </a:r>
          </a:p>
          <a:p>
            <a:pPr>
              <a:buFont typeface="Arial" charset="0"/>
              <a:buChar char="•"/>
            </a:pPr>
            <a:r>
              <a:rPr lang="en-US"/>
              <a:t>A </a:t>
            </a:r>
            <a:r>
              <a:rPr lang="en-US" b="1"/>
              <a:t>coverage</a:t>
            </a:r>
            <a:r>
              <a:rPr lang="en-US"/>
              <a:t> is a type of loss that is or can be listed on a policy which the carrier will cover</a:t>
            </a:r>
          </a:p>
          <a:p>
            <a:pPr>
              <a:buFont typeface="Arial" charset="0"/>
              <a:buChar char="•"/>
            </a:pPr>
            <a:endParaRPr lang="en-US"/>
          </a:p>
        </p:txBody>
      </p:sp>
      <p:sp>
        <p:nvSpPr>
          <p:cNvPr id="8197" name="Text Box 13"/>
          <p:cNvSpPr txBox="1">
            <a:spLocks noChangeArrowheads="1"/>
          </p:cNvSpPr>
          <p:nvPr/>
        </p:nvSpPr>
        <p:spPr bwMode="auto">
          <a:xfrm>
            <a:off x="2630488" y="11493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p>
        </p:txBody>
      </p:sp>
      <p:sp>
        <p:nvSpPr>
          <p:cNvPr id="8198" name="Line 14"/>
          <p:cNvSpPr>
            <a:spLocks noChangeShapeType="1"/>
          </p:cNvSpPr>
          <p:nvPr/>
        </p:nvSpPr>
        <p:spPr bwMode="auto">
          <a:xfrm flipH="1">
            <a:off x="2913063" y="1546225"/>
            <a:ext cx="1076325" cy="8509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5"/>
          <p:cNvSpPr>
            <a:spLocks noChangeShapeType="1"/>
          </p:cNvSpPr>
          <p:nvPr/>
        </p:nvSpPr>
        <p:spPr bwMode="auto">
          <a:xfrm flipV="1">
            <a:off x="3244850" y="1846263"/>
            <a:ext cx="879475" cy="1314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6"/>
          <p:cNvSpPr>
            <a:spLocks noChangeShapeType="1"/>
          </p:cNvSpPr>
          <p:nvPr/>
        </p:nvSpPr>
        <p:spPr bwMode="auto">
          <a:xfrm flipV="1">
            <a:off x="3549650" y="1549400"/>
            <a:ext cx="698500" cy="852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1" name="Text Box 17"/>
          <p:cNvSpPr txBox="1">
            <a:spLocks noChangeArrowheads="1"/>
          </p:cNvSpPr>
          <p:nvPr/>
        </p:nvSpPr>
        <p:spPr bwMode="auto">
          <a:xfrm>
            <a:off x="2622550" y="31623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coverage</a:t>
            </a:r>
          </a:p>
        </p:txBody>
      </p:sp>
      <p:sp>
        <p:nvSpPr>
          <p:cNvPr id="8202" name="Freeform 19"/>
          <p:cNvSpPr>
            <a:spLocks/>
          </p:cNvSpPr>
          <p:nvPr/>
        </p:nvSpPr>
        <p:spPr bwMode="auto">
          <a:xfrm>
            <a:off x="2908300" y="2343150"/>
            <a:ext cx="642938" cy="8255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Policy and coverage terminology</a:t>
            </a:r>
          </a:p>
        </p:txBody>
      </p:sp>
      <p:sp>
        <p:nvSpPr>
          <p:cNvPr id="2591796" name="Rectangle 52"/>
          <p:cNvSpPr>
            <a:spLocks noGrp="1" noChangeArrowheads="1"/>
          </p:cNvSpPr>
          <p:nvPr>
            <p:ph idx="1"/>
          </p:nvPr>
        </p:nvSpPr>
        <p:spPr>
          <a:xfrm>
            <a:off x="6002338" y="793750"/>
            <a:ext cx="2968625" cy="2647950"/>
          </a:xfrm>
        </p:spPr>
        <p:txBody>
          <a:bodyPr/>
          <a:lstStyle/>
          <a:p>
            <a:pPr>
              <a:buFont typeface="Arial" charset="0"/>
              <a:buChar char="•"/>
            </a:pPr>
            <a:r>
              <a:rPr lang="en-US" b="1"/>
              <a:t>Property coverages</a:t>
            </a:r>
            <a:r>
              <a:rPr lang="en-US"/>
              <a:t> cover tangible assets belonging to the insured, such as a vehicle, home, or the insured's body</a:t>
            </a:r>
          </a:p>
        </p:txBody>
      </p:sp>
      <p:grpSp>
        <p:nvGrpSpPr>
          <p:cNvPr id="9220" name="Group 3"/>
          <p:cNvGrpSpPr>
            <a:grpSpLocks/>
          </p:cNvGrpSpPr>
          <p:nvPr/>
        </p:nvGrpSpPr>
        <p:grpSpPr bwMode="auto">
          <a:xfrm>
            <a:off x="3857625" y="735013"/>
            <a:ext cx="1039813" cy="1171575"/>
            <a:chOff x="2324" y="435"/>
            <a:chExt cx="933" cy="1052"/>
          </a:xfrm>
        </p:grpSpPr>
        <p:sp>
          <p:nvSpPr>
            <p:cNvPr id="926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68" name="Freeform 5"/>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9" name="Freeform 6"/>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0" name="Freeform 7"/>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1" name="Group 8"/>
            <p:cNvGrpSpPr>
              <a:grpSpLocks/>
            </p:cNvGrpSpPr>
            <p:nvPr/>
          </p:nvGrpSpPr>
          <p:grpSpPr bwMode="auto">
            <a:xfrm>
              <a:off x="2889" y="957"/>
              <a:ext cx="348" cy="510"/>
              <a:chOff x="2784" y="3210"/>
              <a:chExt cx="523" cy="772"/>
            </a:xfrm>
          </p:grpSpPr>
          <p:sp>
            <p:nvSpPr>
              <p:cNvPr id="927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7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7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7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21" name="Group 13"/>
          <p:cNvGrpSpPr>
            <a:grpSpLocks/>
          </p:cNvGrpSpPr>
          <p:nvPr/>
        </p:nvGrpSpPr>
        <p:grpSpPr bwMode="auto">
          <a:xfrm>
            <a:off x="1457325" y="2759075"/>
            <a:ext cx="747713" cy="747713"/>
            <a:chOff x="1350" y="686"/>
            <a:chExt cx="1132" cy="1132"/>
          </a:xfrm>
        </p:grpSpPr>
        <p:sp>
          <p:nvSpPr>
            <p:cNvPr id="9265"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66"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2" name="Text Box 16"/>
          <p:cNvSpPr txBox="1">
            <a:spLocks noChangeArrowheads="1"/>
          </p:cNvSpPr>
          <p:nvPr/>
        </p:nvSpPr>
        <p:spPr bwMode="auto">
          <a:xfrm>
            <a:off x="1233488" y="3546475"/>
            <a:ext cx="1196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insured</a:t>
            </a:r>
          </a:p>
        </p:txBody>
      </p:sp>
      <p:grpSp>
        <p:nvGrpSpPr>
          <p:cNvPr id="9223" name="Group 17"/>
          <p:cNvGrpSpPr>
            <a:grpSpLocks/>
          </p:cNvGrpSpPr>
          <p:nvPr/>
        </p:nvGrpSpPr>
        <p:grpSpPr bwMode="auto">
          <a:xfrm>
            <a:off x="7011988" y="5133975"/>
            <a:ext cx="747712" cy="747713"/>
            <a:chOff x="1350" y="686"/>
            <a:chExt cx="1132" cy="1132"/>
          </a:xfrm>
        </p:grpSpPr>
        <p:sp>
          <p:nvSpPr>
            <p:cNvPr id="9263" name="AutoShape 1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64" name="Picture 1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4" name="Text Box 20"/>
          <p:cNvSpPr txBox="1">
            <a:spLocks noChangeArrowheads="1"/>
          </p:cNvSpPr>
          <p:nvPr/>
        </p:nvSpPr>
        <p:spPr bwMode="auto">
          <a:xfrm>
            <a:off x="7874000" y="5180013"/>
            <a:ext cx="76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third</a:t>
            </a:r>
            <a:br>
              <a:rPr lang="en-US" sz="2000" b="1"/>
            </a:br>
            <a:r>
              <a:rPr lang="en-US" sz="2000" b="1"/>
              <a:t>party</a:t>
            </a:r>
          </a:p>
        </p:txBody>
      </p:sp>
      <p:grpSp>
        <p:nvGrpSpPr>
          <p:cNvPr id="6" name="Group 21"/>
          <p:cNvGrpSpPr>
            <a:grpSpLocks/>
          </p:cNvGrpSpPr>
          <p:nvPr/>
        </p:nvGrpSpPr>
        <p:grpSpPr bwMode="auto">
          <a:xfrm>
            <a:off x="2241550" y="2062163"/>
            <a:ext cx="3538538" cy="1895475"/>
            <a:chOff x="1412" y="1299"/>
            <a:chExt cx="2229" cy="1194"/>
          </a:xfrm>
        </p:grpSpPr>
        <p:grpSp>
          <p:nvGrpSpPr>
            <p:cNvPr id="9247" name="Group 22"/>
            <p:cNvGrpSpPr>
              <a:grpSpLocks/>
            </p:cNvGrpSpPr>
            <p:nvPr/>
          </p:nvGrpSpPr>
          <p:grpSpPr bwMode="auto">
            <a:xfrm>
              <a:off x="2071" y="1543"/>
              <a:ext cx="1570" cy="281"/>
              <a:chOff x="1939" y="1760"/>
              <a:chExt cx="1570" cy="281"/>
            </a:xfrm>
          </p:grpSpPr>
          <p:sp>
            <p:nvSpPr>
              <p:cNvPr id="9261" name="Freeform 23"/>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2" name="Text Box 2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777777"/>
                    </a:solidFill>
                  </a:rPr>
                  <a:t>collision</a:t>
                </a:r>
              </a:p>
            </p:txBody>
          </p:sp>
        </p:grpSp>
        <p:grpSp>
          <p:nvGrpSpPr>
            <p:cNvPr id="9248" name="Group 25"/>
            <p:cNvGrpSpPr>
              <a:grpSpLocks/>
            </p:cNvGrpSpPr>
            <p:nvPr/>
          </p:nvGrpSpPr>
          <p:grpSpPr bwMode="auto">
            <a:xfrm>
              <a:off x="2071" y="1877"/>
              <a:ext cx="1570" cy="281"/>
              <a:chOff x="1939" y="1760"/>
              <a:chExt cx="1570" cy="281"/>
            </a:xfrm>
          </p:grpSpPr>
          <p:sp>
            <p:nvSpPr>
              <p:cNvPr id="9259" name="Freeform 26"/>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60" name="Text Box 27"/>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777777"/>
                    </a:solidFill>
                  </a:rPr>
                  <a:t>comprehensive</a:t>
                </a:r>
              </a:p>
            </p:txBody>
          </p:sp>
        </p:grpSp>
        <p:grpSp>
          <p:nvGrpSpPr>
            <p:cNvPr id="9249" name="Group 28"/>
            <p:cNvGrpSpPr>
              <a:grpSpLocks/>
            </p:cNvGrpSpPr>
            <p:nvPr/>
          </p:nvGrpSpPr>
          <p:grpSpPr bwMode="auto">
            <a:xfrm>
              <a:off x="2071" y="2212"/>
              <a:ext cx="1570" cy="281"/>
              <a:chOff x="1939" y="1760"/>
              <a:chExt cx="1570" cy="281"/>
            </a:xfrm>
          </p:grpSpPr>
          <p:sp>
            <p:nvSpPr>
              <p:cNvPr id="9257" name="Freeform 29"/>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58" name="Text Box 30"/>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med. pay</a:t>
                </a:r>
              </a:p>
            </p:txBody>
          </p:sp>
        </p:grpSp>
        <p:sp>
          <p:nvSpPr>
            <p:cNvPr id="9250" name="Text Box 31"/>
            <p:cNvSpPr txBox="1">
              <a:spLocks noChangeArrowheads="1"/>
            </p:cNvSpPr>
            <p:nvPr/>
          </p:nvSpPr>
          <p:spPr bwMode="auto">
            <a:xfrm>
              <a:off x="2071" y="1299"/>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u="sng"/>
                <a:t>property coverages</a:t>
              </a:r>
            </a:p>
          </p:txBody>
        </p:sp>
        <p:sp>
          <p:nvSpPr>
            <p:cNvPr id="9251" name="Line 32"/>
            <p:cNvSpPr>
              <a:spLocks noChangeShapeType="1"/>
            </p:cNvSpPr>
            <p:nvPr/>
          </p:nvSpPr>
          <p:spPr bwMode="auto">
            <a:xfrm flipH="1">
              <a:off x="1412" y="1663"/>
              <a:ext cx="630" cy="2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2" name="Line 33"/>
            <p:cNvSpPr>
              <a:spLocks noChangeShapeType="1"/>
            </p:cNvSpPr>
            <p:nvPr/>
          </p:nvSpPr>
          <p:spPr bwMode="auto">
            <a:xfrm flipH="1">
              <a:off x="1434" y="1956"/>
              <a:ext cx="619" cy="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3" name="Line 34"/>
            <p:cNvSpPr>
              <a:spLocks noChangeShapeType="1"/>
            </p:cNvSpPr>
            <p:nvPr/>
          </p:nvSpPr>
          <p:spPr bwMode="auto">
            <a:xfrm flipH="1" flipV="1">
              <a:off x="1434" y="2032"/>
              <a:ext cx="630" cy="272"/>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54" name="Picture 3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614"/>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3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830"/>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3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2045"/>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8"/>
          <p:cNvGrpSpPr>
            <a:grpSpLocks/>
          </p:cNvGrpSpPr>
          <p:nvPr/>
        </p:nvGrpSpPr>
        <p:grpSpPr bwMode="auto">
          <a:xfrm>
            <a:off x="3287713" y="4660900"/>
            <a:ext cx="3611562" cy="1343025"/>
            <a:chOff x="2071" y="2936"/>
            <a:chExt cx="2275" cy="846"/>
          </a:xfrm>
        </p:grpSpPr>
        <p:grpSp>
          <p:nvGrpSpPr>
            <p:cNvPr id="9236" name="Group 39"/>
            <p:cNvGrpSpPr>
              <a:grpSpLocks/>
            </p:cNvGrpSpPr>
            <p:nvPr/>
          </p:nvGrpSpPr>
          <p:grpSpPr bwMode="auto">
            <a:xfrm>
              <a:off x="2071" y="3156"/>
              <a:ext cx="1570" cy="281"/>
              <a:chOff x="1939" y="1760"/>
              <a:chExt cx="1570" cy="281"/>
            </a:xfrm>
          </p:grpSpPr>
          <p:sp>
            <p:nvSpPr>
              <p:cNvPr id="9245" name="Freeform 40"/>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6" name="Text Box 41"/>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liability - vehicle</a:t>
                </a:r>
              </a:p>
            </p:txBody>
          </p:sp>
        </p:grpSp>
        <p:grpSp>
          <p:nvGrpSpPr>
            <p:cNvPr id="9237" name="Group 42"/>
            <p:cNvGrpSpPr>
              <a:grpSpLocks/>
            </p:cNvGrpSpPr>
            <p:nvPr/>
          </p:nvGrpSpPr>
          <p:grpSpPr bwMode="auto">
            <a:xfrm>
              <a:off x="2071" y="3501"/>
              <a:ext cx="1570" cy="281"/>
              <a:chOff x="1939" y="1760"/>
              <a:chExt cx="1570" cy="281"/>
            </a:xfrm>
          </p:grpSpPr>
          <p:sp>
            <p:nvSpPr>
              <p:cNvPr id="9243" name="Freeform 43"/>
              <p:cNvSpPr>
                <a:spLocks/>
              </p:cNvSpPr>
              <p:nvPr/>
            </p:nvSpPr>
            <p:spPr bwMode="auto">
              <a:xfrm>
                <a:off x="1939" y="1760"/>
                <a:ext cx="219" cy="281"/>
              </a:xfrm>
              <a:custGeom>
                <a:avLst/>
                <a:gdLst>
                  <a:gd name="T0" fmla="*/ 1 w 1052"/>
                  <a:gd name="T1" fmla="*/ 2 h 1352"/>
                  <a:gd name="T2" fmla="*/ 1 w 1052"/>
                  <a:gd name="T3" fmla="*/ 2 h 1352"/>
                  <a:gd name="T4" fmla="*/ 0 w 1052"/>
                  <a:gd name="T5" fmla="*/ 2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2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44" name="Text Box 4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808080"/>
                    </a:solidFill>
                  </a:rPr>
                  <a:t>liability - injury</a:t>
                </a:r>
              </a:p>
            </p:txBody>
          </p:sp>
        </p:grpSp>
        <p:sp>
          <p:nvSpPr>
            <p:cNvPr id="9238" name="Line 45"/>
            <p:cNvSpPr>
              <a:spLocks noChangeShapeType="1"/>
            </p:cNvSpPr>
            <p:nvPr/>
          </p:nvSpPr>
          <p:spPr bwMode="auto">
            <a:xfrm>
              <a:off x="3705" y="3303"/>
              <a:ext cx="641" cy="119"/>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Line 46"/>
            <p:cNvSpPr>
              <a:spLocks noChangeShapeType="1"/>
            </p:cNvSpPr>
            <p:nvPr/>
          </p:nvSpPr>
          <p:spPr bwMode="auto">
            <a:xfrm flipV="1">
              <a:off x="3705" y="3509"/>
              <a:ext cx="641" cy="174"/>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40" name="Text Box 47"/>
            <p:cNvSpPr txBox="1">
              <a:spLocks noChangeArrowheads="1"/>
            </p:cNvSpPr>
            <p:nvPr/>
          </p:nvSpPr>
          <p:spPr bwMode="auto">
            <a:xfrm>
              <a:off x="2071" y="2936"/>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u="sng"/>
                <a:t>liability coverages</a:t>
              </a:r>
            </a:p>
          </p:txBody>
        </p:sp>
        <p:pic>
          <p:nvPicPr>
            <p:cNvPr id="9241"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231"/>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4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447"/>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7" name="Line 50"/>
          <p:cNvSpPr>
            <a:spLocks noChangeShapeType="1"/>
          </p:cNvSpPr>
          <p:nvPr/>
        </p:nvSpPr>
        <p:spPr bwMode="auto">
          <a:xfrm>
            <a:off x="1843088" y="1319213"/>
            <a:ext cx="0" cy="14224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51"/>
          <p:cNvSpPr>
            <a:spLocks noChangeShapeType="1"/>
          </p:cNvSpPr>
          <p:nvPr/>
        </p:nvSpPr>
        <p:spPr bwMode="auto">
          <a:xfrm>
            <a:off x="1825625" y="1335088"/>
            <a:ext cx="2019300" cy="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91797" name="Rectangle 53"/>
          <p:cNvSpPr>
            <a:spLocks noChangeArrowheads="1"/>
          </p:cNvSpPr>
          <p:nvPr/>
        </p:nvSpPr>
        <p:spPr bwMode="auto">
          <a:xfrm>
            <a:off x="280988" y="4216400"/>
            <a:ext cx="27432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1"/>
              <a:t>Liability coverages</a:t>
            </a:r>
            <a:r>
              <a:rPr lang="en-US" sz="2400"/>
              <a:t> cover the insured's liability when damage is done to a third party</a:t>
            </a:r>
          </a:p>
        </p:txBody>
      </p:sp>
      <p:grpSp>
        <p:nvGrpSpPr>
          <p:cNvPr id="9230" name="Group 54"/>
          <p:cNvGrpSpPr>
            <a:grpSpLocks/>
          </p:cNvGrpSpPr>
          <p:nvPr/>
        </p:nvGrpSpPr>
        <p:grpSpPr bwMode="auto">
          <a:xfrm>
            <a:off x="8367713" y="34925"/>
            <a:ext cx="741362" cy="792163"/>
            <a:chOff x="3777" y="1768"/>
            <a:chExt cx="467" cy="499"/>
          </a:xfrm>
        </p:grpSpPr>
        <p:sp>
          <p:nvSpPr>
            <p:cNvPr id="9234" name="Rectangle 5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5" name="AutoShape 5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4" name="Group 57"/>
          <p:cNvGrpSpPr>
            <a:grpSpLocks/>
          </p:cNvGrpSpPr>
          <p:nvPr/>
        </p:nvGrpSpPr>
        <p:grpSpPr bwMode="auto">
          <a:xfrm>
            <a:off x="8367713" y="34925"/>
            <a:ext cx="741362" cy="792163"/>
            <a:chOff x="2967" y="1718"/>
            <a:chExt cx="467" cy="499"/>
          </a:xfrm>
        </p:grpSpPr>
        <p:sp>
          <p:nvSpPr>
            <p:cNvPr id="9232" name="Rectangle 5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3" name="Rectangle 5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91796">
                                            <p:txEl>
                                              <p:pRg st="0" end="0"/>
                                            </p:txEl>
                                          </p:spTgt>
                                        </p:tgtEl>
                                        <p:attrNameLst>
                                          <p:attrName>style.visibility</p:attrName>
                                        </p:attrNameLst>
                                      </p:cBhvr>
                                      <p:to>
                                        <p:strVal val="visible"/>
                                      </p:to>
                                    </p:set>
                                    <p:animEffect transition="in" filter="wipe(up)">
                                      <p:cBhvr>
                                        <p:cTn id="10" dur="500"/>
                                        <p:tgtEl>
                                          <p:spTgt spid="259179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797"/>
                                        </p:tgtEl>
                                        <p:attrNameLst>
                                          <p:attrName>style.visibility</p:attrName>
                                        </p:attrNameLst>
                                      </p:cBhvr>
                                      <p:to>
                                        <p:strVal val="visible"/>
                                      </p:to>
                                    </p:set>
                                    <p:animEffect transition="in" filter="wipe(up)">
                                      <p:cBhvr>
                                        <p:cTn id="18" dur="500"/>
                                        <p:tgtEl>
                                          <p:spTgt spid="2591797"/>
                                        </p:tgtEl>
                                      </p:cBhvr>
                                    </p:animEffect>
                                  </p:childTnLst>
                                </p:cTn>
                              </p:par>
                            </p:childTnLst>
                          </p:cTn>
                        </p:par>
                        <p:par>
                          <p:cTn id="19" fill="hold" nodeType="afterGroup">
                            <p:stCondLst>
                              <p:cond delay="500"/>
                            </p:stCondLst>
                            <p:childTnLst>
                              <p:par>
                                <p:cTn id="20" presetID="17" presetClass="entr" presetSubtype="1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796" grpId="0" build="p"/>
      <p:bldP spid="259179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solidFill>
                  <a:srgbClr val="CC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1" name="Rectangle 3"/>
          <p:cNvSpPr>
            <a:spLocks noGrp="1" noChangeArrowheads="1"/>
          </p:cNvSpPr>
          <p:nvPr>
            <p:ph type="title"/>
          </p:nvPr>
        </p:nvSpPr>
        <p:spPr/>
        <p:txBody>
          <a:bodyPr/>
          <a:lstStyle/>
          <a:p>
            <a:r>
              <a:rPr lang="en-US"/>
              <a:t>Contacts</a:t>
            </a:r>
          </a:p>
        </p:txBody>
      </p:sp>
      <p:sp>
        <p:nvSpPr>
          <p:cNvPr id="12292" name="Rectangle 69"/>
          <p:cNvSpPr>
            <a:spLocks noGrp="1" noChangeArrowheads="1"/>
          </p:cNvSpPr>
          <p:nvPr>
            <p:ph idx="1"/>
          </p:nvPr>
        </p:nvSpPr>
        <p:spPr>
          <a:xfrm>
            <a:off x="5341938" y="1042988"/>
            <a:ext cx="3495675" cy="5197475"/>
          </a:xfrm>
        </p:spPr>
        <p:txBody>
          <a:bodyPr/>
          <a:lstStyle/>
          <a:p>
            <a:pPr>
              <a:buFont typeface="Arial" charset="0"/>
              <a:buChar char="•"/>
            </a:pPr>
            <a:r>
              <a:rPr lang="en-US"/>
              <a:t>A </a:t>
            </a:r>
            <a:r>
              <a:rPr lang="en-US" b="1"/>
              <a:t>contact</a:t>
            </a:r>
            <a:r>
              <a:rPr lang="en-US"/>
              <a:t> is a person or organization who has a relationship to a claim, such as:</a:t>
            </a:r>
          </a:p>
          <a:p>
            <a:pPr lvl="1"/>
            <a:r>
              <a:rPr lang="en-US"/>
              <a:t>A claimant requesting compensation for a loss</a:t>
            </a:r>
          </a:p>
          <a:p>
            <a:pPr lvl="1"/>
            <a:r>
              <a:rPr lang="en-US"/>
              <a:t>The reporter of the claim</a:t>
            </a:r>
          </a:p>
          <a:p>
            <a:pPr lvl="1"/>
            <a:r>
              <a:rPr lang="en-US"/>
              <a:t>A doctor treating an injury</a:t>
            </a:r>
          </a:p>
          <a:p>
            <a:pPr lvl="1"/>
            <a:r>
              <a:rPr lang="en-US"/>
              <a:t>An auto repair shop providing an estimate</a:t>
            </a:r>
          </a:p>
          <a:p>
            <a:pPr lvl="1"/>
            <a:endParaRPr lang="en-US"/>
          </a:p>
        </p:txBody>
      </p:sp>
      <p:grpSp>
        <p:nvGrpSpPr>
          <p:cNvPr id="12293" name="Group 4"/>
          <p:cNvGrpSpPr>
            <a:grpSpLocks/>
          </p:cNvGrpSpPr>
          <p:nvPr/>
        </p:nvGrpSpPr>
        <p:grpSpPr bwMode="auto">
          <a:xfrm>
            <a:off x="3749675" y="1974850"/>
            <a:ext cx="1512888" cy="1114425"/>
            <a:chOff x="2083" y="1606"/>
            <a:chExt cx="1489" cy="1097"/>
          </a:xfrm>
        </p:grpSpPr>
        <p:sp>
          <p:nvSpPr>
            <p:cNvPr id="1232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2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3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3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3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34" name="Freeform 13"/>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5" name="Freeform 14"/>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39" name="Group 18"/>
            <p:cNvGrpSpPr>
              <a:grpSpLocks/>
            </p:cNvGrpSpPr>
            <p:nvPr/>
          </p:nvGrpSpPr>
          <p:grpSpPr bwMode="auto">
            <a:xfrm>
              <a:off x="2221" y="1871"/>
              <a:ext cx="518" cy="782"/>
              <a:chOff x="2400" y="1656"/>
              <a:chExt cx="752" cy="1136"/>
            </a:xfrm>
          </p:grpSpPr>
          <p:sp>
            <p:nvSpPr>
              <p:cNvPr id="1235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5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5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0" name="Group 26"/>
            <p:cNvGrpSpPr>
              <a:grpSpLocks/>
            </p:cNvGrpSpPr>
            <p:nvPr/>
          </p:nvGrpSpPr>
          <p:grpSpPr bwMode="auto">
            <a:xfrm rot="-6511945">
              <a:off x="2834" y="1842"/>
              <a:ext cx="518" cy="783"/>
              <a:chOff x="2400" y="1656"/>
              <a:chExt cx="752" cy="1136"/>
            </a:xfrm>
          </p:grpSpPr>
          <p:sp>
            <p:nvSpPr>
              <p:cNvPr id="1234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4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5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41" name="Freeform 34"/>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2342" name="Freeform 35"/>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4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4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2294" name="Group 38"/>
          <p:cNvGrpSpPr>
            <a:grpSpLocks/>
          </p:cNvGrpSpPr>
          <p:nvPr/>
        </p:nvGrpSpPr>
        <p:grpSpPr bwMode="auto">
          <a:xfrm>
            <a:off x="4146550" y="812800"/>
            <a:ext cx="760413" cy="857250"/>
            <a:chOff x="2324" y="435"/>
            <a:chExt cx="933" cy="1052"/>
          </a:xfrm>
        </p:grpSpPr>
        <p:sp>
          <p:nvSpPr>
            <p:cNvPr id="12317" name="AutoShape 3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18" name="Freeform 40"/>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19" name="Freeform 41"/>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0" name="Freeform 42"/>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21" name="Group 43"/>
            <p:cNvGrpSpPr>
              <a:grpSpLocks/>
            </p:cNvGrpSpPr>
            <p:nvPr/>
          </p:nvGrpSpPr>
          <p:grpSpPr bwMode="auto">
            <a:xfrm>
              <a:off x="2889" y="957"/>
              <a:ext cx="348" cy="510"/>
              <a:chOff x="2784" y="3210"/>
              <a:chExt cx="523" cy="772"/>
            </a:xfrm>
          </p:grpSpPr>
          <p:sp>
            <p:nvSpPr>
              <p:cNvPr id="12322" name="AutoShape 4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3" name="AutoShape 4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4" name="AutoShape 4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25" name="Oval 4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295" name="Group 48"/>
          <p:cNvGrpSpPr>
            <a:grpSpLocks/>
          </p:cNvGrpSpPr>
          <p:nvPr/>
        </p:nvGrpSpPr>
        <p:grpSpPr bwMode="auto">
          <a:xfrm>
            <a:off x="346123" y="3807029"/>
            <a:ext cx="651326" cy="651327"/>
            <a:chOff x="1350" y="686"/>
            <a:chExt cx="1132" cy="1132"/>
          </a:xfrm>
        </p:grpSpPr>
        <p:sp>
          <p:nvSpPr>
            <p:cNvPr id="12315"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16"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6" name="Text Box 51"/>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12297" name="Text Box 52"/>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12298" name="Group 53"/>
          <p:cNvGrpSpPr>
            <a:grpSpLocks/>
          </p:cNvGrpSpPr>
          <p:nvPr/>
        </p:nvGrpSpPr>
        <p:grpSpPr bwMode="auto">
          <a:xfrm>
            <a:off x="333569" y="4346247"/>
            <a:ext cx="805498" cy="730318"/>
            <a:chOff x="2780" y="1585"/>
            <a:chExt cx="668" cy="605"/>
          </a:xfrm>
        </p:grpSpPr>
        <p:sp>
          <p:nvSpPr>
            <p:cNvPr id="12311"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2312" name="Group 55"/>
            <p:cNvGrpSpPr>
              <a:grpSpLocks/>
            </p:cNvGrpSpPr>
            <p:nvPr/>
          </p:nvGrpSpPr>
          <p:grpSpPr bwMode="auto">
            <a:xfrm flipH="1">
              <a:off x="3089" y="1738"/>
              <a:ext cx="359" cy="452"/>
              <a:chOff x="4325" y="1984"/>
              <a:chExt cx="359" cy="452"/>
            </a:xfrm>
          </p:grpSpPr>
          <p:sp>
            <p:nvSpPr>
              <p:cNvPr id="12313"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58"/>
          <p:cNvGrpSpPr>
            <a:grpSpLocks/>
          </p:cNvGrpSpPr>
          <p:nvPr/>
        </p:nvGrpSpPr>
        <p:grpSpPr bwMode="auto">
          <a:xfrm>
            <a:off x="239790" y="4869645"/>
            <a:ext cx="782501" cy="775661"/>
            <a:chOff x="2461" y="1618"/>
            <a:chExt cx="635" cy="629"/>
          </a:xfrm>
        </p:grpSpPr>
        <p:sp>
          <p:nvSpPr>
            <p:cNvPr id="12303"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304"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2305" name="Group 61"/>
            <p:cNvGrpSpPr>
              <a:grpSpLocks/>
            </p:cNvGrpSpPr>
            <p:nvPr/>
          </p:nvGrpSpPr>
          <p:grpSpPr bwMode="auto">
            <a:xfrm>
              <a:off x="2461" y="1618"/>
              <a:ext cx="275" cy="318"/>
              <a:chOff x="2983" y="1384"/>
              <a:chExt cx="275" cy="318"/>
            </a:xfrm>
          </p:grpSpPr>
          <p:sp>
            <p:nvSpPr>
              <p:cNvPr id="12306"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7"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8"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0"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0" name="Line 67"/>
          <p:cNvSpPr>
            <a:spLocks noChangeShapeType="1"/>
          </p:cNvSpPr>
          <p:nvPr/>
        </p:nvSpPr>
        <p:spPr bwMode="auto">
          <a:xfrm>
            <a:off x="698500" y="3330575"/>
            <a:ext cx="38004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1" name="Line 68"/>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2" name="Text Box 70"/>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3" name="Group 2"/>
          <p:cNvGrpSpPr/>
          <p:nvPr/>
        </p:nvGrpSpPr>
        <p:grpSpPr>
          <a:xfrm>
            <a:off x="314349" y="5604315"/>
            <a:ext cx="927168" cy="676638"/>
            <a:chOff x="346122" y="5885642"/>
            <a:chExt cx="1049373" cy="765822"/>
          </a:xfrm>
        </p:grpSpPr>
        <p:grpSp>
          <p:nvGrpSpPr>
            <p:cNvPr id="71" name="Group 18"/>
            <p:cNvGrpSpPr>
              <a:grpSpLocks/>
            </p:cNvGrpSpPr>
            <p:nvPr/>
          </p:nvGrpSpPr>
          <p:grpSpPr bwMode="auto">
            <a:xfrm>
              <a:off x="346122" y="5885642"/>
              <a:ext cx="859923" cy="571787"/>
              <a:chOff x="2496" y="1641"/>
              <a:chExt cx="767" cy="510"/>
            </a:xfrm>
          </p:grpSpPr>
          <p:sp>
            <p:nvSpPr>
              <p:cNvPr id="7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76" name="Group 29"/>
            <p:cNvGrpSpPr>
              <a:grpSpLocks/>
            </p:cNvGrpSpPr>
            <p:nvPr/>
          </p:nvGrpSpPr>
          <p:grpSpPr bwMode="auto">
            <a:xfrm>
              <a:off x="582661" y="6151431"/>
              <a:ext cx="812834" cy="500033"/>
              <a:chOff x="2943" y="3239"/>
              <a:chExt cx="725" cy="446"/>
            </a:xfrm>
          </p:grpSpPr>
          <p:sp>
            <p:nvSpPr>
              <p:cNvPr id="77"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0"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1"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6"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87"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8"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9"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90"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93"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03" name="AutoShape 261"/>
          <p:cNvSpPr>
            <a:spLocks/>
          </p:cNvSpPr>
          <p:nvPr/>
        </p:nvSpPr>
        <p:spPr bwMode="auto">
          <a:xfrm>
            <a:off x="1313036" y="3885763"/>
            <a:ext cx="124430" cy="1099287"/>
          </a:xfrm>
          <a:prstGeom prst="rightBrace">
            <a:avLst>
              <a:gd name="adj1" fmla="val 73504"/>
              <a:gd name="adj2" fmla="val 46568"/>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4" name="AutoShape 261"/>
          <p:cNvSpPr>
            <a:spLocks/>
          </p:cNvSpPr>
          <p:nvPr/>
        </p:nvSpPr>
        <p:spPr bwMode="auto">
          <a:xfrm>
            <a:off x="1313036" y="5095662"/>
            <a:ext cx="124430" cy="1099287"/>
          </a:xfrm>
          <a:prstGeom prst="rightBrace">
            <a:avLst>
              <a:gd name="adj1" fmla="val 73504"/>
              <a:gd name="adj2" fmla="val 46568"/>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 name="TextBox 3"/>
          <p:cNvSpPr txBox="1"/>
          <p:nvPr/>
        </p:nvSpPr>
        <p:spPr>
          <a:xfrm>
            <a:off x="1437465" y="3809785"/>
            <a:ext cx="18782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20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a:t>Roles involved with the loss event</a:t>
            </a:r>
          </a:p>
        </p:txBody>
      </p:sp>
      <p:sp>
        <p:nvSpPr>
          <p:cNvPr id="106" name="TextBox 105"/>
          <p:cNvSpPr txBox="1"/>
          <p:nvPr/>
        </p:nvSpPr>
        <p:spPr>
          <a:xfrm>
            <a:off x="1437466" y="5085569"/>
            <a:ext cx="172816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20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a:t>Roles involved with providing services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1308100" y="4756150"/>
            <a:ext cx="1216025" cy="833438"/>
            <a:chOff x="3182" y="2642"/>
            <a:chExt cx="1186" cy="813"/>
          </a:xfrm>
        </p:grpSpPr>
        <p:grpSp>
          <p:nvGrpSpPr>
            <p:cNvPr id="13417" name="Group 3"/>
            <p:cNvGrpSpPr>
              <a:grpSpLocks/>
            </p:cNvGrpSpPr>
            <p:nvPr/>
          </p:nvGrpSpPr>
          <p:grpSpPr bwMode="auto">
            <a:xfrm>
              <a:off x="3182" y="2642"/>
              <a:ext cx="1186" cy="813"/>
              <a:chOff x="1732" y="3507"/>
              <a:chExt cx="1186" cy="813"/>
            </a:xfrm>
          </p:grpSpPr>
          <p:sp>
            <p:nvSpPr>
              <p:cNvPr id="13429"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430"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3418" name="Group 6"/>
            <p:cNvGrpSpPr>
              <a:grpSpLocks/>
            </p:cNvGrpSpPr>
            <p:nvPr/>
          </p:nvGrpSpPr>
          <p:grpSpPr bwMode="auto">
            <a:xfrm>
              <a:off x="3309" y="2668"/>
              <a:ext cx="876" cy="739"/>
              <a:chOff x="3309" y="2668"/>
              <a:chExt cx="876" cy="739"/>
            </a:xfrm>
          </p:grpSpPr>
          <p:sp>
            <p:nvSpPr>
              <p:cNvPr id="13419"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420"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421"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3422"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3"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4"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13425"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6"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7"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13428"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13315" name="Group 17"/>
          <p:cNvGrpSpPr>
            <a:grpSpLocks/>
          </p:cNvGrpSpPr>
          <p:nvPr/>
        </p:nvGrpSpPr>
        <p:grpSpPr bwMode="auto">
          <a:xfrm>
            <a:off x="1308100" y="5641975"/>
            <a:ext cx="1201738" cy="822325"/>
            <a:chOff x="1808" y="2634"/>
            <a:chExt cx="1186" cy="813"/>
          </a:xfrm>
        </p:grpSpPr>
        <p:grpSp>
          <p:nvGrpSpPr>
            <p:cNvPr id="13408" name="Group 18"/>
            <p:cNvGrpSpPr>
              <a:grpSpLocks/>
            </p:cNvGrpSpPr>
            <p:nvPr/>
          </p:nvGrpSpPr>
          <p:grpSpPr bwMode="auto">
            <a:xfrm>
              <a:off x="1808" y="2634"/>
              <a:ext cx="1186" cy="813"/>
              <a:chOff x="1732" y="3507"/>
              <a:chExt cx="1186" cy="813"/>
            </a:xfrm>
          </p:grpSpPr>
          <p:sp>
            <p:nvSpPr>
              <p:cNvPr id="13415"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416"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3409" name="Group 21"/>
            <p:cNvGrpSpPr>
              <a:grpSpLocks/>
            </p:cNvGrpSpPr>
            <p:nvPr/>
          </p:nvGrpSpPr>
          <p:grpSpPr bwMode="auto">
            <a:xfrm>
              <a:off x="2083" y="2655"/>
              <a:ext cx="617" cy="784"/>
              <a:chOff x="2900" y="2726"/>
              <a:chExt cx="505" cy="642"/>
            </a:xfrm>
          </p:grpSpPr>
          <p:sp>
            <p:nvSpPr>
              <p:cNvPr id="13410"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3411"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3412"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3413"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13414"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16" name="Group 27"/>
          <p:cNvGrpSpPr>
            <a:grpSpLocks/>
          </p:cNvGrpSpPr>
          <p:nvPr/>
        </p:nvGrpSpPr>
        <p:grpSpPr bwMode="auto">
          <a:xfrm>
            <a:off x="1298575" y="3876675"/>
            <a:ext cx="1216025" cy="833438"/>
            <a:chOff x="463" y="1743"/>
            <a:chExt cx="1186" cy="813"/>
          </a:xfrm>
        </p:grpSpPr>
        <p:sp>
          <p:nvSpPr>
            <p:cNvPr id="13388"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3391"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3392"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13393"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94"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95"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7"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8"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99"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13400"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1"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2"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403"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4"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5"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406"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7"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17" name="Line 48"/>
          <p:cNvSpPr>
            <a:spLocks noChangeShapeType="1"/>
          </p:cNvSpPr>
          <p:nvPr/>
        </p:nvSpPr>
        <p:spPr bwMode="auto">
          <a:xfrm flipV="1">
            <a:off x="4500563" y="1625600"/>
            <a:ext cx="0" cy="1714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Rectangle 49"/>
          <p:cNvSpPr>
            <a:spLocks noGrp="1" noChangeArrowheads="1"/>
          </p:cNvSpPr>
          <p:nvPr>
            <p:ph type="title"/>
          </p:nvPr>
        </p:nvSpPr>
        <p:spPr/>
        <p:txBody>
          <a:bodyPr/>
          <a:lstStyle/>
          <a:p>
            <a:r>
              <a:rPr lang="en-US"/>
              <a:t>Incidents</a:t>
            </a:r>
          </a:p>
        </p:txBody>
      </p:sp>
      <p:sp>
        <p:nvSpPr>
          <p:cNvPr id="13319" name="Rectangle 117"/>
          <p:cNvSpPr>
            <a:spLocks noGrp="1" noChangeArrowheads="1"/>
          </p:cNvSpPr>
          <p:nvPr>
            <p:ph idx="1"/>
          </p:nvPr>
        </p:nvSpPr>
        <p:spPr>
          <a:xfrm>
            <a:off x="5341938" y="1042988"/>
            <a:ext cx="3495675" cy="5197475"/>
          </a:xfrm>
        </p:spPr>
        <p:txBody>
          <a:bodyPr/>
          <a:lstStyle/>
          <a:p>
            <a:pPr>
              <a:buFont typeface="Arial" charset="0"/>
              <a:buChar char="•"/>
            </a:pPr>
            <a:r>
              <a:rPr lang="en-US"/>
              <a:t>An </a:t>
            </a:r>
            <a:r>
              <a:rPr lang="en-US" b="1"/>
              <a:t>incident</a:t>
            </a:r>
            <a:r>
              <a:rPr lang="en-US"/>
              <a:t> entity is a collection of information about damage. It typically represents an item that was lost or damaged, such as:</a:t>
            </a:r>
          </a:p>
          <a:p>
            <a:pPr lvl="1"/>
            <a:r>
              <a:rPr lang="en-US"/>
              <a:t>A vehicle</a:t>
            </a:r>
          </a:p>
          <a:p>
            <a:pPr lvl="1"/>
            <a:r>
              <a:rPr lang="en-US"/>
              <a:t>A property</a:t>
            </a:r>
          </a:p>
          <a:p>
            <a:pPr lvl="1"/>
            <a:r>
              <a:rPr lang="en-US"/>
              <a:t>A person suffering one or more injuries</a:t>
            </a:r>
          </a:p>
        </p:txBody>
      </p:sp>
      <p:grpSp>
        <p:nvGrpSpPr>
          <p:cNvPr id="13320" name="Group 50"/>
          <p:cNvGrpSpPr>
            <a:grpSpLocks/>
          </p:cNvGrpSpPr>
          <p:nvPr/>
        </p:nvGrpSpPr>
        <p:grpSpPr bwMode="auto">
          <a:xfrm>
            <a:off x="3749675" y="1974850"/>
            <a:ext cx="1512888" cy="1114425"/>
            <a:chOff x="2083" y="1606"/>
            <a:chExt cx="1489" cy="1097"/>
          </a:xfrm>
        </p:grpSpPr>
        <p:sp>
          <p:nvSpPr>
            <p:cNvPr id="13355" name="Rectangle 5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56" name="Freeform 5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7" name="Freeform 5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8" name="Freeform 5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59" name="Freeform 5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60" name="Rectangle 5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361" name="Rectangle 5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2" name="AutoShape 5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363" name="Freeform 5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64" name="Freeform 6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65" name="Rectangle 6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6" name="Rectangle 6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67" name="Rectangle 6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368" name="Group 64"/>
            <p:cNvGrpSpPr>
              <a:grpSpLocks/>
            </p:cNvGrpSpPr>
            <p:nvPr/>
          </p:nvGrpSpPr>
          <p:grpSpPr bwMode="auto">
            <a:xfrm>
              <a:off x="2221" y="1871"/>
              <a:ext cx="518" cy="782"/>
              <a:chOff x="2400" y="1656"/>
              <a:chExt cx="752" cy="1136"/>
            </a:xfrm>
          </p:grpSpPr>
          <p:sp>
            <p:nvSpPr>
              <p:cNvPr id="13381" name="Freeform 6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382" name="Freeform 6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3" name="Freeform 6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4" name="Freeform 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85" name="Freeform 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3386" name="Line 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87" name="Line 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69" name="Group 72"/>
            <p:cNvGrpSpPr>
              <a:grpSpLocks/>
            </p:cNvGrpSpPr>
            <p:nvPr/>
          </p:nvGrpSpPr>
          <p:grpSpPr bwMode="auto">
            <a:xfrm rot="-6511945">
              <a:off x="2834" y="1842"/>
              <a:ext cx="518" cy="783"/>
              <a:chOff x="2400" y="1656"/>
              <a:chExt cx="752" cy="1136"/>
            </a:xfrm>
          </p:grpSpPr>
          <p:sp>
            <p:nvSpPr>
              <p:cNvPr id="13374" name="Freeform 7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3375" name="Freeform 7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6" name="Freeform 7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7" name="Freeform 7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8" name="Freeform 7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3379" name="Line 7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80" name="Line 7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70" name="Freeform 8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3371" name="Freeform 8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372" name="Rectangle 8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3" name="Rectangle 8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3321" name="Group 84"/>
          <p:cNvGrpSpPr>
            <a:grpSpLocks/>
          </p:cNvGrpSpPr>
          <p:nvPr/>
        </p:nvGrpSpPr>
        <p:grpSpPr bwMode="auto">
          <a:xfrm>
            <a:off x="4146550" y="812800"/>
            <a:ext cx="760413" cy="857250"/>
            <a:chOff x="2324" y="435"/>
            <a:chExt cx="933" cy="1052"/>
          </a:xfrm>
        </p:grpSpPr>
        <p:sp>
          <p:nvSpPr>
            <p:cNvPr id="13346" name="AutoShape 8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47" name="Freeform 8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8" name="Freeform 8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49" name="Freeform 8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50" name="Group 89"/>
            <p:cNvGrpSpPr>
              <a:grpSpLocks/>
            </p:cNvGrpSpPr>
            <p:nvPr/>
          </p:nvGrpSpPr>
          <p:grpSpPr bwMode="auto">
            <a:xfrm>
              <a:off x="2889" y="957"/>
              <a:ext cx="348" cy="510"/>
              <a:chOff x="2784" y="3210"/>
              <a:chExt cx="523" cy="772"/>
            </a:xfrm>
          </p:grpSpPr>
          <p:sp>
            <p:nvSpPr>
              <p:cNvPr id="13351" name="AutoShape 9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2" name="AutoShape 9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3" name="AutoShape 9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54" name="Oval 9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3" name="Text Box 97"/>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13324"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sp>
        <p:nvSpPr>
          <p:cNvPr id="13325" name="Text Box 99"/>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sp>
        <p:nvSpPr>
          <p:cNvPr id="13328" name="Line 114"/>
          <p:cNvSpPr>
            <a:spLocks noChangeShapeType="1"/>
          </p:cNvSpPr>
          <p:nvPr/>
        </p:nvSpPr>
        <p:spPr bwMode="auto">
          <a:xfrm>
            <a:off x="698500" y="3330575"/>
            <a:ext cx="38004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9" name="Line 115"/>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Text Box 11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grpSp>
        <p:nvGrpSpPr>
          <p:cNvPr id="119" name="Group 48"/>
          <p:cNvGrpSpPr>
            <a:grpSpLocks/>
          </p:cNvGrpSpPr>
          <p:nvPr/>
        </p:nvGrpSpPr>
        <p:grpSpPr bwMode="auto">
          <a:xfrm>
            <a:off x="346123" y="3807029"/>
            <a:ext cx="651326" cy="651327"/>
            <a:chOff x="1350" y="686"/>
            <a:chExt cx="1132" cy="1132"/>
          </a:xfrm>
        </p:grpSpPr>
        <p:sp>
          <p:nvSpPr>
            <p:cNvPr id="120"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1"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53"/>
          <p:cNvGrpSpPr>
            <a:grpSpLocks/>
          </p:cNvGrpSpPr>
          <p:nvPr/>
        </p:nvGrpSpPr>
        <p:grpSpPr bwMode="auto">
          <a:xfrm>
            <a:off x="333569" y="4346247"/>
            <a:ext cx="805498" cy="730318"/>
            <a:chOff x="2780" y="1585"/>
            <a:chExt cx="668" cy="605"/>
          </a:xfrm>
        </p:grpSpPr>
        <p:sp>
          <p:nvSpPr>
            <p:cNvPr id="123"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24" name="Group 55"/>
            <p:cNvGrpSpPr>
              <a:grpSpLocks/>
            </p:cNvGrpSpPr>
            <p:nvPr/>
          </p:nvGrpSpPr>
          <p:grpSpPr bwMode="auto">
            <a:xfrm flipH="1">
              <a:off x="3089" y="1738"/>
              <a:ext cx="359" cy="452"/>
              <a:chOff x="4325" y="1984"/>
              <a:chExt cx="359" cy="452"/>
            </a:xfrm>
          </p:grpSpPr>
          <p:sp>
            <p:nvSpPr>
              <p:cNvPr id="125"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7" name="Group 58"/>
          <p:cNvGrpSpPr>
            <a:grpSpLocks/>
          </p:cNvGrpSpPr>
          <p:nvPr/>
        </p:nvGrpSpPr>
        <p:grpSpPr bwMode="auto">
          <a:xfrm>
            <a:off x="239790" y="4869645"/>
            <a:ext cx="782501" cy="775661"/>
            <a:chOff x="2461" y="1618"/>
            <a:chExt cx="635" cy="629"/>
          </a:xfrm>
        </p:grpSpPr>
        <p:sp>
          <p:nvSpPr>
            <p:cNvPr id="128"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129"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130" name="Group 61"/>
            <p:cNvGrpSpPr>
              <a:grpSpLocks/>
            </p:cNvGrpSpPr>
            <p:nvPr/>
          </p:nvGrpSpPr>
          <p:grpSpPr bwMode="auto">
            <a:xfrm>
              <a:off x="2461" y="1618"/>
              <a:ext cx="275" cy="318"/>
              <a:chOff x="2983" y="1384"/>
              <a:chExt cx="275" cy="318"/>
            </a:xfrm>
          </p:grpSpPr>
          <p:sp>
            <p:nvSpPr>
              <p:cNvPr id="131"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6" name="Group 135"/>
          <p:cNvGrpSpPr/>
          <p:nvPr/>
        </p:nvGrpSpPr>
        <p:grpSpPr>
          <a:xfrm>
            <a:off x="314349" y="5604315"/>
            <a:ext cx="927168" cy="676638"/>
            <a:chOff x="346122" y="5885642"/>
            <a:chExt cx="1049373" cy="765822"/>
          </a:xfrm>
        </p:grpSpPr>
        <p:grpSp>
          <p:nvGrpSpPr>
            <p:cNvPr id="137" name="Group 18"/>
            <p:cNvGrpSpPr>
              <a:grpSpLocks/>
            </p:cNvGrpSpPr>
            <p:nvPr/>
          </p:nvGrpSpPr>
          <p:grpSpPr bwMode="auto">
            <a:xfrm>
              <a:off x="346122" y="5885642"/>
              <a:ext cx="859923" cy="571787"/>
              <a:chOff x="2496" y="1641"/>
              <a:chExt cx="767" cy="510"/>
            </a:xfrm>
          </p:grpSpPr>
          <p:sp>
            <p:nvSpPr>
              <p:cNvPr id="157"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8"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9"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0"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38" name="Group 29"/>
            <p:cNvGrpSpPr>
              <a:grpSpLocks/>
            </p:cNvGrpSpPr>
            <p:nvPr/>
          </p:nvGrpSpPr>
          <p:grpSpPr bwMode="auto">
            <a:xfrm>
              <a:off x="582661" y="6151431"/>
              <a:ext cx="812834" cy="500033"/>
              <a:chOff x="2943" y="3239"/>
              <a:chExt cx="725" cy="446"/>
            </a:xfrm>
          </p:grpSpPr>
          <p:sp>
            <p:nvSpPr>
              <p:cNvPr id="139"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2"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3"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8"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49"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0"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1"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2"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5"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67AF4A-6C9E-4A9F-A725-C812CB3D3AD8}"/>
</file>

<file path=customXml/itemProps2.xml><?xml version="1.0" encoding="utf-8"?>
<ds:datastoreItem xmlns:ds="http://schemas.openxmlformats.org/officeDocument/2006/customXml" ds:itemID="{30872D85-2E18-469C-882B-5BE1611DEBB4}">
  <ds:schemaRefs>
    <ds:schemaRef ds:uri="http://schemas.microsoft.com/sharepoint/v3/contenttype/forms"/>
  </ds:schemaRefs>
</ds:datastoreItem>
</file>

<file path=customXml/itemProps3.xml><?xml version="1.0" encoding="utf-8"?>
<ds:datastoreItem xmlns:ds="http://schemas.openxmlformats.org/officeDocument/2006/customXml" ds:itemID="{826F9872-52A4-490C-ACDB-275D6A72CA8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42</Slides>
  <Notes>42</Notes>
  <HiddenSlides>1</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1_test-template</vt:lpstr>
      <vt:lpstr>The Claim File</vt:lpstr>
      <vt:lpstr>Lesson objectives</vt:lpstr>
      <vt:lpstr>Lesson outline</vt:lpstr>
      <vt:lpstr>The ClaimCenter data model</vt:lpstr>
      <vt:lpstr>Policies and coverages</vt:lpstr>
      <vt:lpstr>Policy and coverage terminology</vt:lpstr>
      <vt:lpstr>(Notes only slide)</vt:lpstr>
      <vt:lpstr>Contacts</vt:lpstr>
      <vt:lpstr>Incidents</vt:lpstr>
      <vt:lpstr>Services</vt:lpstr>
      <vt:lpstr>Exposures</vt:lpstr>
      <vt:lpstr>Activities</vt:lpstr>
      <vt:lpstr>Documents</vt:lpstr>
      <vt:lpstr>Notes</vt:lpstr>
      <vt:lpstr>Matters</vt:lpstr>
      <vt:lpstr>Reserve lines</vt:lpstr>
      <vt:lpstr>Checks</vt:lpstr>
      <vt:lpstr>Users</vt:lpstr>
      <vt:lpstr>Groups</vt:lpstr>
      <vt:lpstr>Summary: primary entities in the data model</vt:lpstr>
      <vt:lpstr>Lesson outline</vt:lpstr>
      <vt:lpstr>The claim file</vt:lpstr>
      <vt:lpstr>The summary screen</vt:lpstr>
      <vt:lpstr>The summary screen (continued)</vt:lpstr>
      <vt:lpstr>Claim owner and group</vt:lpstr>
      <vt:lpstr>Assigned users and group</vt:lpstr>
      <vt:lpstr>Activities</vt:lpstr>
      <vt:lpstr>Claim loss details</vt:lpstr>
      <vt:lpstr>Incidents</vt:lpstr>
      <vt:lpstr>Exposures</vt:lpstr>
      <vt:lpstr>Contacts</vt:lpstr>
      <vt:lpstr>Policies and coverages</vt:lpstr>
      <vt:lpstr>Reserve lines</vt:lpstr>
      <vt:lpstr>Checks</vt:lpstr>
      <vt:lpstr>Notes</vt:lpstr>
      <vt:lpstr>Documents</vt:lpstr>
      <vt:lpstr>Services</vt:lpstr>
      <vt:lpstr>Matters</vt:lpstr>
      <vt:lpstr>History</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 File</dc:title>
  <dc:creator>Debra Herman</dc:creator>
  <dc:description>1030</dc:description>
  <cp:revision>2</cp:revision>
  <cp:lastPrinted>2014-02-06T21:46:35Z</cp:lastPrinted>
  <dcterms:created xsi:type="dcterms:W3CDTF">2007-08-02T20:13:16Z</dcterms:created>
  <dcterms:modified xsi:type="dcterms:W3CDTF">2021-06-09T12:12:24Z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