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5.xml" ContentType="application/vnd.openxmlformats-officedocument.presentationml.slide+xml"/>
  <Override PartName="/ppt/slides/slide14.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15.xml" ContentType="application/vnd.openxmlformats-officedocument.presentationml.slide+xml"/>
  <Override PartName="/ppt/slides/slide13.xml" ContentType="application/vnd.openxmlformats-officedocument.presentationml.slide+xml"/>
  <Override PartName="/ppt/slides/slide17.xml" ContentType="application/vnd.openxmlformats-officedocument.presentationml.slide+xml"/>
  <Override PartName="/ppt/slides/slide30.xml" ContentType="application/vnd.openxmlformats-officedocument.presentationml.slide+xml"/>
  <Override PartName="/ppt/slides/slide16.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4.xml" ContentType="application/vnd.openxmlformats-officedocument.presentationml.slide+xml"/>
  <Override PartName="/ppt/slides/slide29.xml" ContentType="application/vnd.openxmlformats-officedocument.presentationml.slide+xml"/>
  <Override PartName="/ppt/slides/slide22.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3.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7.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Layouts/slideLayout12.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8.xml" ContentType="application/vnd.openxmlformats-officedocument.presentationml.notesSlide+xml"/>
  <Override PartName="/ppt/notesSlides/notesSlide26.xml" ContentType="application/vnd.openxmlformats-officedocument.presentationml.notesSlide+xml"/>
  <Override PartName="/ppt/notesSlides/notesSlide2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8.xml" ContentType="application/vnd.openxmlformats-officedocument.presentationml.notesSlide+xml"/>
  <Override PartName="/ppt/notesSlides/notesSlide27.xml" ContentType="application/vnd.openxmlformats-officedocument.presentationml.notesSlide+xml"/>
  <Override PartName="/ppt/notesSlides/notesSlide14.xml" ContentType="application/vnd.openxmlformats-officedocument.presentationml.notesSlide+xml"/>
  <Override PartName="/ppt/notesSlides/notesSlide25.xml" ContentType="application/vnd.openxmlformats-officedocument.presentationml.notesSlide+xml"/>
  <Override PartName="/ppt/notesSlides/notesSlide30.xml" ContentType="application/vnd.openxmlformats-officedocument.presentationml.notesSlide+xml"/>
  <Override PartName="/ppt/notesSlides/notesSlide16.xml" ContentType="application/vnd.openxmlformats-officedocument.presentationml.notesSlide+xml"/>
  <Override PartName="/ppt/notesSlides/notesSlide15.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ommentAuthors.xml" ContentType="application/vnd.openxmlformats-officedocument.presentationml.commentAuthors+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heme/theme1.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32"/>
  </p:notesMasterIdLst>
  <p:handoutMasterIdLst>
    <p:handoutMasterId r:id="rId33"/>
  </p:handoutMasterIdLst>
  <p:sldIdLst>
    <p:sldId id="1192" r:id="rId2"/>
    <p:sldId id="1267" r:id="rId3"/>
    <p:sldId id="1293" r:id="rId4"/>
    <p:sldId id="1294" r:id="rId5"/>
    <p:sldId id="1295" r:id="rId6"/>
    <p:sldId id="1296" r:id="rId7"/>
    <p:sldId id="1297" r:id="rId8"/>
    <p:sldId id="1298" r:id="rId9"/>
    <p:sldId id="1299" r:id="rId10"/>
    <p:sldId id="1300" r:id="rId11"/>
    <p:sldId id="1301" r:id="rId12"/>
    <p:sldId id="1302" r:id="rId13"/>
    <p:sldId id="1330" r:id="rId14"/>
    <p:sldId id="1304" r:id="rId15"/>
    <p:sldId id="1305" r:id="rId16"/>
    <p:sldId id="1306" r:id="rId17"/>
    <p:sldId id="1307" r:id="rId18"/>
    <p:sldId id="1308" r:id="rId19"/>
    <p:sldId id="1309" r:id="rId20"/>
    <p:sldId id="1310" r:id="rId21"/>
    <p:sldId id="1311" r:id="rId22"/>
    <p:sldId id="1312" r:id="rId23"/>
    <p:sldId id="1313" r:id="rId24"/>
    <p:sldId id="1314" r:id="rId25"/>
    <p:sldId id="1315" r:id="rId26"/>
    <p:sldId id="1316" r:id="rId27"/>
    <p:sldId id="1317" r:id="rId28"/>
    <p:sldId id="1318" r:id="rId29"/>
    <p:sldId id="1319" r:id="rId30"/>
    <p:sldId id="1320" r:id="rId31"/>
  </p:sldIdLst>
  <p:sldSz cx="9144000" cy="6858000" type="screen4x3"/>
  <p:notesSz cx="6858000" cy="9296400"/>
  <p:defaultTextStyle>
    <a:defPPr>
      <a:defRPr lang="en-US"/>
    </a:defPPr>
    <a:lvl1pPr algn="ctr" rtl="0" fontAlgn="base">
      <a:spcBef>
        <a:spcPct val="50000"/>
      </a:spcBef>
      <a:spcAft>
        <a:spcPct val="30000"/>
      </a:spcAft>
      <a:buClr>
        <a:schemeClr val="tx1"/>
      </a:buClr>
      <a:defRPr sz="1400" kern="1200">
        <a:solidFill>
          <a:schemeClr val="bg1"/>
        </a:solidFill>
        <a:latin typeface="Arial" charset="0"/>
        <a:ea typeface="+mn-ea"/>
        <a:cs typeface="+mn-cs"/>
      </a:defRPr>
    </a:lvl1pPr>
    <a:lvl2pPr marL="457200" algn="ctr" rtl="0" fontAlgn="base">
      <a:spcBef>
        <a:spcPct val="50000"/>
      </a:spcBef>
      <a:spcAft>
        <a:spcPct val="30000"/>
      </a:spcAft>
      <a:buClr>
        <a:schemeClr val="tx1"/>
      </a:buClr>
      <a:defRPr sz="1400" kern="1200">
        <a:solidFill>
          <a:schemeClr val="bg1"/>
        </a:solidFill>
        <a:latin typeface="Arial" charset="0"/>
        <a:ea typeface="+mn-ea"/>
        <a:cs typeface="+mn-cs"/>
      </a:defRPr>
    </a:lvl2pPr>
    <a:lvl3pPr marL="914400" algn="ctr" rtl="0" fontAlgn="base">
      <a:spcBef>
        <a:spcPct val="50000"/>
      </a:spcBef>
      <a:spcAft>
        <a:spcPct val="30000"/>
      </a:spcAft>
      <a:buClr>
        <a:schemeClr val="tx1"/>
      </a:buClr>
      <a:defRPr sz="1400" kern="1200">
        <a:solidFill>
          <a:schemeClr val="bg1"/>
        </a:solidFill>
        <a:latin typeface="Arial" charset="0"/>
        <a:ea typeface="+mn-ea"/>
        <a:cs typeface="+mn-cs"/>
      </a:defRPr>
    </a:lvl3pPr>
    <a:lvl4pPr marL="1371600" algn="ctr" rtl="0" fontAlgn="base">
      <a:spcBef>
        <a:spcPct val="50000"/>
      </a:spcBef>
      <a:spcAft>
        <a:spcPct val="30000"/>
      </a:spcAft>
      <a:buClr>
        <a:schemeClr val="tx1"/>
      </a:buClr>
      <a:defRPr sz="1400" kern="1200">
        <a:solidFill>
          <a:schemeClr val="bg1"/>
        </a:solidFill>
        <a:latin typeface="Arial" charset="0"/>
        <a:ea typeface="+mn-ea"/>
        <a:cs typeface="+mn-cs"/>
      </a:defRPr>
    </a:lvl4pPr>
    <a:lvl5pPr marL="1828800" algn="ctr" rtl="0" fontAlgn="base">
      <a:spcBef>
        <a:spcPct val="50000"/>
      </a:spcBef>
      <a:spcAft>
        <a:spcPct val="30000"/>
      </a:spcAft>
      <a:buClr>
        <a:schemeClr val="tx1"/>
      </a:buClr>
      <a:defRPr sz="1400" kern="1200">
        <a:solidFill>
          <a:schemeClr val="bg1"/>
        </a:solidFill>
        <a:latin typeface="Arial" charset="0"/>
        <a:ea typeface="+mn-ea"/>
        <a:cs typeface="+mn-cs"/>
      </a:defRPr>
    </a:lvl5pPr>
    <a:lvl6pPr marL="2286000" algn="l" defTabSz="914400" rtl="0" eaLnBrk="1" latinLnBrk="0" hangingPunct="1">
      <a:defRPr sz="1400" kern="1200">
        <a:solidFill>
          <a:schemeClr val="bg1"/>
        </a:solidFill>
        <a:latin typeface="Arial" charset="0"/>
        <a:ea typeface="+mn-ea"/>
        <a:cs typeface="+mn-cs"/>
      </a:defRPr>
    </a:lvl6pPr>
    <a:lvl7pPr marL="2743200" algn="l" defTabSz="914400" rtl="0" eaLnBrk="1" latinLnBrk="0" hangingPunct="1">
      <a:defRPr sz="1400" kern="1200">
        <a:solidFill>
          <a:schemeClr val="bg1"/>
        </a:solidFill>
        <a:latin typeface="Arial" charset="0"/>
        <a:ea typeface="+mn-ea"/>
        <a:cs typeface="+mn-cs"/>
      </a:defRPr>
    </a:lvl7pPr>
    <a:lvl8pPr marL="3200400" algn="l" defTabSz="914400" rtl="0" eaLnBrk="1" latinLnBrk="0" hangingPunct="1">
      <a:defRPr sz="1400" kern="1200">
        <a:solidFill>
          <a:schemeClr val="bg1"/>
        </a:solidFill>
        <a:latin typeface="Arial" charset="0"/>
        <a:ea typeface="+mn-ea"/>
        <a:cs typeface="+mn-cs"/>
      </a:defRPr>
    </a:lvl8pPr>
    <a:lvl9pPr marL="3657600" algn="l" defTabSz="914400" rtl="0" eaLnBrk="1" latinLnBrk="0" hangingPunct="1">
      <a:defRPr sz="1400" kern="1200">
        <a:solidFill>
          <a:schemeClr val="bg1"/>
        </a:solidFill>
        <a:latin typeface="Arial"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Tom Rhoades" initials="TR" lastIdx="10" clrIdx="0"/>
</p:cmAuthorLst>
</file>

<file path=ppt/presProps.xml><?xml version="1.0" encoding="utf-8"?>
<p:presentationPr xmlns:a="http://schemas.openxmlformats.org/drawingml/2006/main" xmlns:r="http://schemas.openxmlformats.org/officeDocument/2006/relationships" xmlns:p="http://schemas.openxmlformats.org/presentationml/2006/main">
  <p:prnPr prnWhat="notes" clrMode="bw" scaleToFitPaper="1" frameSlides="1"/>
  <p:clrMru>
    <a:srgbClr val="0033CC"/>
    <a:srgbClr val="000099"/>
    <a:srgbClr val="000066"/>
    <a:srgbClr val="993300"/>
    <a:srgbClr val="003399"/>
    <a:srgbClr val="FF6600"/>
    <a:srgbClr val="777777"/>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150" autoAdjust="0"/>
    <p:restoredTop sz="80763" autoAdjust="0"/>
  </p:normalViewPr>
  <p:slideViewPr>
    <p:cSldViewPr>
      <p:cViewPr>
        <p:scale>
          <a:sx n="70" d="100"/>
          <a:sy n="70" d="100"/>
        </p:scale>
        <p:origin x="-2010" y="-912"/>
      </p:cViewPr>
      <p:guideLst>
        <p:guide orient="horz" pos="2160"/>
        <p:guide pos="2880"/>
      </p:guideLst>
    </p:cSldViewPr>
  </p:slideViewPr>
  <p:outlineViewPr>
    <p:cViewPr>
      <p:scale>
        <a:sx n="25" d="100"/>
        <a:sy n="25" d="100"/>
      </p:scale>
      <p:origin x="0" y="4854"/>
    </p:cViewPr>
  </p:outlineViewPr>
  <p:notesTextViewPr>
    <p:cViewPr>
      <p:scale>
        <a:sx n="100" d="100"/>
        <a:sy n="100" d="100"/>
      </p:scale>
      <p:origin x="0" y="0"/>
    </p:cViewPr>
  </p:notesTextViewPr>
  <p:sorterViewPr>
    <p:cViewPr>
      <p:scale>
        <a:sx n="66" d="100"/>
        <a:sy n="66" d="100"/>
      </p:scale>
      <p:origin x="0" y="0"/>
    </p:cViewPr>
  </p:sorterViewPr>
  <p:notesViewPr>
    <p:cSldViewPr>
      <p:cViewPr>
        <p:scale>
          <a:sx n="110" d="100"/>
          <a:sy n="110" d="100"/>
        </p:scale>
        <p:origin x="-2526" y="1290"/>
      </p:cViewPr>
      <p:guideLst>
        <p:guide orient="horz" pos="2928"/>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ustomXml" Target="../customXml/item1.xml"/><Relationship Id="rId21" Type="http://schemas.openxmlformats.org/officeDocument/2006/relationships/slide" Target="slides/slide20.xml"/><Relationship Id="rId34"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heme" Target="theme/theme1.xml"/><Relationship Id="rId40"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38"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034" name="Rectangle 2"/>
          <p:cNvSpPr>
            <a:spLocks noGrp="1" noChangeArrowheads="1"/>
          </p:cNvSpPr>
          <p:nvPr>
            <p:ph type="hdr" sz="quarter"/>
          </p:nvPr>
        </p:nvSpPr>
        <p:spPr bwMode="auto">
          <a:xfrm>
            <a:off x="0" y="0"/>
            <a:ext cx="2971800"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l" defTabSz="931863">
              <a:spcBef>
                <a:spcPct val="0"/>
              </a:spcBef>
              <a:spcAft>
                <a:spcPct val="0"/>
              </a:spcAft>
              <a:buClrTx/>
              <a:defRPr sz="1200" b="1">
                <a:solidFill>
                  <a:schemeClr val="tx1"/>
                </a:solidFill>
                <a:latin typeface="Times New Roman" pitchFamily="18" charset="0"/>
              </a:defRPr>
            </a:lvl1pPr>
          </a:lstStyle>
          <a:p>
            <a:pPr>
              <a:defRPr/>
            </a:pPr>
            <a:endParaRPr lang="en-US" altLang="en-US"/>
          </a:p>
        </p:txBody>
      </p:sp>
      <p:sp>
        <p:nvSpPr>
          <p:cNvPr id="44035" name="Rectangle 3"/>
          <p:cNvSpPr>
            <a:spLocks noGrp="1" noChangeArrowheads="1"/>
          </p:cNvSpPr>
          <p:nvPr>
            <p:ph type="dt" sz="quarter" idx="1"/>
          </p:nvPr>
        </p:nvSpPr>
        <p:spPr bwMode="auto">
          <a:xfrm>
            <a:off x="3886200" y="0"/>
            <a:ext cx="2971800"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defTabSz="931863">
              <a:spcBef>
                <a:spcPct val="0"/>
              </a:spcBef>
              <a:spcAft>
                <a:spcPct val="0"/>
              </a:spcAft>
              <a:buClrTx/>
              <a:defRPr sz="1200" b="1">
                <a:solidFill>
                  <a:schemeClr val="tx1"/>
                </a:solidFill>
                <a:latin typeface="Times New Roman" pitchFamily="18" charset="0"/>
              </a:defRPr>
            </a:lvl1pPr>
          </a:lstStyle>
          <a:p>
            <a:pPr>
              <a:defRPr/>
            </a:pPr>
            <a:endParaRPr lang="en-US" altLang="en-US"/>
          </a:p>
        </p:txBody>
      </p:sp>
      <p:sp>
        <p:nvSpPr>
          <p:cNvPr id="44036" name="Rectangle 4"/>
          <p:cNvSpPr>
            <a:spLocks noGrp="1" noChangeArrowheads="1"/>
          </p:cNvSpPr>
          <p:nvPr>
            <p:ph type="ftr" sz="quarter" idx="2"/>
          </p:nvPr>
        </p:nvSpPr>
        <p:spPr bwMode="auto">
          <a:xfrm>
            <a:off x="0" y="8831263"/>
            <a:ext cx="2971800"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a:spcBef>
                <a:spcPct val="0"/>
              </a:spcBef>
              <a:spcAft>
                <a:spcPct val="0"/>
              </a:spcAft>
              <a:buClrTx/>
              <a:defRPr sz="1200" b="1">
                <a:solidFill>
                  <a:schemeClr val="tx1"/>
                </a:solidFill>
                <a:latin typeface="Times New Roman" pitchFamily="18" charset="0"/>
              </a:defRPr>
            </a:lvl1pPr>
          </a:lstStyle>
          <a:p>
            <a:pPr>
              <a:defRPr/>
            </a:pPr>
            <a:endParaRPr lang="en-US" altLang="en-US"/>
          </a:p>
        </p:txBody>
      </p:sp>
      <p:sp>
        <p:nvSpPr>
          <p:cNvPr id="44037" name="Rectangle 5"/>
          <p:cNvSpPr>
            <a:spLocks noGrp="1" noChangeArrowheads="1"/>
          </p:cNvSpPr>
          <p:nvPr>
            <p:ph type="sldNum" sz="quarter" idx="3"/>
          </p:nvPr>
        </p:nvSpPr>
        <p:spPr bwMode="auto">
          <a:xfrm>
            <a:off x="3886200" y="8831263"/>
            <a:ext cx="2971800"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defTabSz="931863">
              <a:spcBef>
                <a:spcPct val="0"/>
              </a:spcBef>
              <a:spcAft>
                <a:spcPct val="0"/>
              </a:spcAft>
              <a:buClrTx/>
              <a:defRPr sz="1200" b="1">
                <a:solidFill>
                  <a:schemeClr val="tx1"/>
                </a:solidFill>
                <a:latin typeface="Times New Roman" pitchFamily="18" charset="0"/>
              </a:defRPr>
            </a:lvl1pPr>
          </a:lstStyle>
          <a:p>
            <a:pPr>
              <a:defRPr/>
            </a:pPr>
            <a:fld id="{7A673184-118A-48AC-9F93-F9AD3108C2F3}" type="slidenum">
              <a:rPr lang="en-US" altLang="en-US"/>
              <a:pPr>
                <a:defRPr/>
              </a:pPr>
              <a:t>‹#›</a:t>
            </a:fld>
            <a:endParaRPr lang="en-US" altLang="en-US"/>
          </a:p>
        </p:txBody>
      </p:sp>
    </p:spTree>
    <p:extLst>
      <p:ext uri="{BB962C8B-B14F-4D97-AF65-F5344CB8AC3E}">
        <p14:creationId xmlns:p14="http://schemas.microsoft.com/office/powerpoint/2010/main" val="380621664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Overhead"/>
          <p:cNvSpPr>
            <a:spLocks noGrp="1" noRot="1" noChangeAspect="1" noChangeArrowheads="1" noTextEdit="1"/>
          </p:cNvSpPr>
          <p:nvPr>
            <p:ph type="sldImg" idx="2"/>
          </p:nvPr>
        </p:nvSpPr>
        <p:spPr bwMode="auto">
          <a:xfrm>
            <a:off x="717550" y="630238"/>
            <a:ext cx="5430838" cy="40735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3" name="StudentNote"/>
          <p:cNvSpPr>
            <a:spLocks noGrp="1" noChangeArrowheads="1"/>
          </p:cNvSpPr>
          <p:nvPr>
            <p:ph type="body" sz="quarter" idx="3"/>
          </p:nvPr>
        </p:nvSpPr>
        <p:spPr bwMode="auto">
          <a:xfrm>
            <a:off x="406400" y="4899025"/>
            <a:ext cx="6069013" cy="383540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altLang="en-US" noProof="0" smtClean="0"/>
              <a:t>Click to edit Master text styles</a:t>
            </a:r>
          </a:p>
          <a:p>
            <a:pPr lvl="1"/>
            <a:r>
              <a:rPr lang="en-US" altLang="en-US" noProof="0" smtClean="0"/>
              <a:t>Second level</a:t>
            </a:r>
          </a:p>
          <a:p>
            <a:pPr lvl="2"/>
            <a:r>
              <a:rPr lang="en-US" altLang="en-US" noProof="0" smtClean="0"/>
              <a:t>Third level</a:t>
            </a:r>
          </a:p>
          <a:p>
            <a:pPr lvl="3"/>
            <a:r>
              <a:rPr lang="en-US" altLang="en-US" noProof="0" smtClean="0"/>
              <a:t>Fourth level</a:t>
            </a:r>
          </a:p>
          <a:p>
            <a:pPr lvl="4"/>
            <a:r>
              <a:rPr lang="en-US" altLang="en-US" noProof="0" smtClean="0"/>
              <a:t>Fifth level</a:t>
            </a:r>
          </a:p>
        </p:txBody>
      </p:sp>
      <p:sp>
        <p:nvSpPr>
          <p:cNvPr id="22543" name="SectionName"/>
          <p:cNvSpPr>
            <a:spLocks noGrp="1" noChangeArrowheads="1"/>
          </p:cNvSpPr>
          <p:nvPr>
            <p:ph type="hdr" sz="quarter"/>
          </p:nvPr>
        </p:nvSpPr>
        <p:spPr bwMode="auto">
          <a:xfrm>
            <a:off x="692150" y="320675"/>
            <a:ext cx="5480050" cy="212725"/>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lgn="l" defTabSz="942975" eaLnBrk="0" hangingPunct="0">
              <a:lnSpc>
                <a:spcPts val="1875"/>
              </a:lnSpc>
              <a:spcBef>
                <a:spcPts val="625"/>
              </a:spcBef>
              <a:spcAft>
                <a:spcPct val="0"/>
              </a:spcAft>
              <a:buClrTx/>
              <a:buFont typeface="Wingdings" pitchFamily="2" charset="2"/>
              <a:buNone/>
              <a:tabLst>
                <a:tab pos="5591175" algn="r"/>
              </a:tabLst>
              <a:defRPr sz="1200">
                <a:solidFill>
                  <a:schemeClr val="tx1"/>
                </a:solidFill>
                <a:latin typeface="Arial" charset="0"/>
              </a:defRPr>
            </a:lvl1pPr>
          </a:lstStyle>
          <a:p>
            <a:pPr>
              <a:defRPr/>
            </a:pPr>
            <a:r>
              <a:rPr lang="en-US" altLang="en-US"/>
              <a:t>	</a:t>
            </a:r>
            <a:endParaRPr lang="en-US"/>
          </a:p>
        </p:txBody>
      </p:sp>
      <p:sp>
        <p:nvSpPr>
          <p:cNvPr id="22544" name="ModuleNumber" hidden="1"/>
          <p:cNvSpPr>
            <a:spLocks noChangeArrowheads="1"/>
          </p:cNvSpPr>
          <p:nvPr/>
        </p:nvSpPr>
        <p:spPr bwMode="auto">
          <a:xfrm>
            <a:off x="4157663" y="320675"/>
            <a:ext cx="2551112" cy="157163"/>
          </a:xfrm>
          <a:prstGeom prst="rect">
            <a:avLst/>
          </a:prstGeom>
          <a:noFill/>
          <a:ln w="9525">
            <a:noFill/>
            <a:miter lim="800000"/>
            <a:headEnd/>
            <a:tailEnd/>
          </a:ln>
          <a:effectLst/>
        </p:spPr>
        <p:txBody>
          <a:bodyPr lIns="0" tIns="0" rIns="0" bIns="0" anchor="b"/>
          <a:lstStyle/>
          <a:p>
            <a:pPr algn="r" defTabSz="942975" eaLnBrk="0" hangingPunct="0">
              <a:lnSpc>
                <a:spcPts val="1875"/>
              </a:lnSpc>
              <a:spcBef>
                <a:spcPts val="625"/>
              </a:spcBef>
              <a:spcAft>
                <a:spcPct val="0"/>
              </a:spcAft>
              <a:buClrTx/>
              <a:buFont typeface="Wingdings" pitchFamily="2" charset="2"/>
              <a:buNone/>
              <a:defRPr/>
            </a:pPr>
            <a:r>
              <a:rPr lang="en-US" sz="1100" i="1">
                <a:solidFill>
                  <a:srgbClr val="000000"/>
                </a:solidFill>
                <a:latin typeface="Times New Roman" pitchFamily="18" charset="0"/>
                <a:cs typeface="Times New Roman" pitchFamily="18" charset="0"/>
              </a:rPr>
              <a:t>Introduction, 2.</a:t>
            </a:r>
            <a:fld id="{FE97B2EC-5260-4CA7-AF6D-C7133D17A679}" type="slidenum">
              <a:rPr lang="en-US" sz="1100" i="1">
                <a:solidFill>
                  <a:srgbClr val="000000"/>
                </a:solidFill>
                <a:latin typeface="Times New Roman" pitchFamily="18" charset="0"/>
                <a:cs typeface="Times New Roman" pitchFamily="18" charset="0"/>
              </a:rPr>
              <a:pPr algn="r" defTabSz="942975" eaLnBrk="0" hangingPunct="0">
                <a:lnSpc>
                  <a:spcPts val="1875"/>
                </a:lnSpc>
                <a:spcBef>
                  <a:spcPts val="625"/>
                </a:spcBef>
                <a:spcAft>
                  <a:spcPct val="0"/>
                </a:spcAft>
                <a:buClrTx/>
                <a:buFont typeface="Wingdings" pitchFamily="2" charset="2"/>
                <a:buNone/>
                <a:defRPr/>
              </a:pPr>
              <a:t>‹#›</a:t>
            </a:fld>
            <a:endParaRPr lang="en-US" sz="1100" i="1">
              <a:solidFill>
                <a:srgbClr val="000000"/>
              </a:solidFill>
              <a:latin typeface="Times New Roman" pitchFamily="18" charset="0"/>
              <a:cs typeface="Times New Roman" pitchFamily="18" charset="0"/>
            </a:endParaRPr>
          </a:p>
        </p:txBody>
      </p:sp>
      <p:sp>
        <p:nvSpPr>
          <p:cNvPr id="22546" name="Line 18"/>
          <p:cNvSpPr>
            <a:spLocks noChangeShapeType="1"/>
          </p:cNvSpPr>
          <p:nvPr/>
        </p:nvSpPr>
        <p:spPr bwMode="auto">
          <a:xfrm>
            <a:off x="406400" y="8905875"/>
            <a:ext cx="6069013" cy="0"/>
          </a:xfrm>
          <a:prstGeom prst="line">
            <a:avLst/>
          </a:prstGeom>
          <a:noFill/>
          <a:ln w="6350">
            <a:solidFill>
              <a:schemeClr val="tx2"/>
            </a:solidFill>
            <a:round/>
            <a:headEnd/>
            <a:tailEnd/>
          </a:ln>
          <a:effectLst/>
        </p:spPr>
        <p:txBody>
          <a:bodyPr lIns="0" tIns="0" rIns="0" bIns="0" anchor="ctr">
            <a:spAutoFit/>
          </a:bodyPr>
          <a:lstStyle/>
          <a:p>
            <a:pPr>
              <a:defRPr/>
            </a:pPr>
            <a:endParaRPr lang="en-US"/>
          </a:p>
        </p:txBody>
      </p:sp>
      <p:sp>
        <p:nvSpPr>
          <p:cNvPr id="22548" name="Copyright"/>
          <p:cNvSpPr>
            <a:spLocks noGrp="1" noChangeArrowheads="1"/>
          </p:cNvSpPr>
          <p:nvPr>
            <p:ph type="sldNum" sz="quarter" idx="5"/>
          </p:nvPr>
        </p:nvSpPr>
        <p:spPr bwMode="auto">
          <a:xfrm>
            <a:off x="454025" y="8905875"/>
            <a:ext cx="5951538" cy="2619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a:spcBef>
                <a:spcPct val="0"/>
              </a:spcBef>
              <a:spcAft>
                <a:spcPct val="0"/>
              </a:spcAft>
              <a:buClrTx/>
              <a:tabLst>
                <a:tab pos="2743200" algn="ctr"/>
              </a:tabLst>
              <a:defRPr sz="1200">
                <a:solidFill>
                  <a:schemeClr val="tx1"/>
                </a:solidFill>
                <a:latin typeface="Arial" charset="0"/>
              </a:defRPr>
            </a:lvl1pPr>
          </a:lstStyle>
          <a:p>
            <a:pPr>
              <a:defRPr/>
            </a:pPr>
            <a:r>
              <a:rPr lang="en-US" altLang="en-US"/>
              <a:t>	The Claims Process - </a:t>
            </a:r>
            <a:fld id="{9FB8FD73-0457-413E-8D2C-07C797AF8456}" type="slidenum">
              <a:rPr lang="en-US" altLang="en-US"/>
              <a:pPr>
                <a:defRPr/>
              </a:pPr>
              <a:t>‹#›</a:t>
            </a:fld>
            <a:endParaRPr lang="en-US" altLang="en-US"/>
          </a:p>
        </p:txBody>
      </p:sp>
    </p:spTree>
    <p:extLst>
      <p:ext uri="{BB962C8B-B14F-4D97-AF65-F5344CB8AC3E}">
        <p14:creationId xmlns:p14="http://schemas.microsoft.com/office/powerpoint/2010/main" val="980653162"/>
      </p:ext>
    </p:extLst>
  </p:cSld>
  <p:clrMap bg1="lt1" tx1="dk1" bg2="lt2" tx2="dk2" accent1="accent1" accent2="accent2" accent3="accent3" accent4="accent4" accent5="accent5" accent6="accent6" hlink="hlink" folHlink="folHlink"/>
  <p:hf ftr="0" dt="0"/>
  <p:notesStyle>
    <a:lvl1pPr algn="l" rtl="0" eaLnBrk="0" fontAlgn="base" hangingPunct="0">
      <a:spcBef>
        <a:spcPct val="10000"/>
      </a:spcBef>
      <a:spcAft>
        <a:spcPct val="0"/>
      </a:spcAft>
      <a:defRPr sz="1000" kern="1200">
        <a:solidFill>
          <a:schemeClr val="tx1"/>
        </a:solidFill>
        <a:latin typeface="Arial" charset="0"/>
        <a:ea typeface="+mn-ea"/>
        <a:cs typeface="+mn-cs"/>
      </a:defRPr>
    </a:lvl1pPr>
    <a:lvl2pPr marL="342900" indent="-114300" algn="l" rtl="0" eaLnBrk="0" fontAlgn="base" hangingPunct="0">
      <a:spcBef>
        <a:spcPct val="10000"/>
      </a:spcBef>
      <a:spcAft>
        <a:spcPct val="0"/>
      </a:spcAft>
      <a:buChar char="•"/>
      <a:defRPr sz="1000" kern="1200">
        <a:solidFill>
          <a:schemeClr val="tx1"/>
        </a:solidFill>
        <a:latin typeface="Arial" charset="0"/>
        <a:ea typeface="+mn-ea"/>
        <a:cs typeface="+mn-cs"/>
      </a:defRPr>
    </a:lvl2pPr>
    <a:lvl3pPr marL="571500" indent="-114300" algn="l" rtl="0" eaLnBrk="0" fontAlgn="base" hangingPunct="0">
      <a:spcBef>
        <a:spcPct val="10000"/>
      </a:spcBef>
      <a:spcAft>
        <a:spcPct val="0"/>
      </a:spcAft>
      <a:buChar char="•"/>
      <a:defRPr sz="1000" kern="1200">
        <a:solidFill>
          <a:schemeClr val="tx1"/>
        </a:solidFill>
        <a:latin typeface="Arial" charset="0"/>
        <a:ea typeface="+mn-ea"/>
        <a:cs typeface="+mn-cs"/>
      </a:defRPr>
    </a:lvl3pPr>
    <a:lvl4pPr marL="800100" indent="-114300" algn="l" rtl="0" eaLnBrk="0" fontAlgn="base" hangingPunct="0">
      <a:spcBef>
        <a:spcPct val="10000"/>
      </a:spcBef>
      <a:spcAft>
        <a:spcPct val="0"/>
      </a:spcAft>
      <a:buChar char="•"/>
      <a:defRPr sz="1000" kern="1200">
        <a:solidFill>
          <a:schemeClr val="tx1"/>
        </a:solidFill>
        <a:latin typeface="Arial" charset="0"/>
        <a:ea typeface="+mn-ea"/>
        <a:cs typeface="+mn-cs"/>
      </a:defRPr>
    </a:lvl4pPr>
    <a:lvl5pPr marL="1028700" indent="-114300" algn="l" rtl="0" eaLnBrk="0" fontAlgn="base" hangingPunct="0">
      <a:spcBef>
        <a:spcPct val="10000"/>
      </a:spcBef>
      <a:spcAft>
        <a:spcPct val="0"/>
      </a:spcAft>
      <a:buChar char="•"/>
      <a:defRPr sz="10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|EON~001|</a:t>
            </a:r>
            <a:endParaRPr lang="en-US" sz="100">
              <a:solidFill>
                <a:srgbClr val="FFFFFF"/>
              </a:solidFill>
              <a:latin typeface="Arial"/>
            </a:endParaRPr>
          </a:p>
        </p:txBody>
      </p:sp>
      <p:sp>
        <p:nvSpPr>
          <p:cNvPr id="3584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3584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The Claims Process - </a:t>
            </a:r>
            <a:fld id="{4A83568F-27E6-4D40-A3DA-562C858FA403}" type="slidenum">
              <a:rPr lang="en-US" altLang="en-US" sz="1200" smtClean="0">
                <a:solidFill>
                  <a:schemeClr val="tx1"/>
                </a:solidFill>
              </a:rPr>
              <a:pPr eaLnBrk="1" hangingPunct="1"/>
              <a:t>1</a:t>
            </a:fld>
            <a:endParaRPr lang="en-US" altLang="en-US" sz="1200" smtClean="0">
              <a:solidFill>
                <a:schemeClr val="tx1"/>
              </a:solidFill>
            </a:endParaRPr>
          </a:p>
        </p:txBody>
      </p:sp>
      <p:sp>
        <p:nvSpPr>
          <p:cNvPr id="35844" name="Rectangle 2"/>
          <p:cNvSpPr>
            <a:spLocks noGrp="1" noRot="1" noChangeAspect="1" noChangeArrowheads="1" noTextEdit="1"/>
          </p:cNvSpPr>
          <p:nvPr>
            <p:ph type="sldImg"/>
          </p:nvPr>
        </p:nvSpPr>
        <p:spPr>
          <a:xfrm>
            <a:off x="715963" y="630238"/>
            <a:ext cx="5430837" cy="4073525"/>
          </a:xfrm>
          <a:ln/>
        </p:spPr>
      </p:sp>
      <p:sp>
        <p:nvSpPr>
          <p:cNvPr id="3584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Guidewire training materials contain Guidewire proprietary information that is subject to confidentiality and non-disclosure agreements. You agree to use the information in this manual solely for the purpose of training to implement Guidewire software solutions. You also agree not to disclose the information in this manual to third parties or copy this manual without prior written consent from Guidewire. Guidewire training may be given only by Guidewire employees or certified Guidewire partners under the appropriate agreement with Guidewire.</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|EON~010|</a:t>
            </a:r>
            <a:endParaRPr lang="en-US" sz="100">
              <a:solidFill>
                <a:srgbClr val="FFFFFF"/>
              </a:solidFill>
              <a:latin typeface="Arial"/>
            </a:endParaRPr>
          </a:p>
        </p:txBody>
      </p:sp>
      <p:sp>
        <p:nvSpPr>
          <p:cNvPr id="4505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4505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The Claims Process - </a:t>
            </a:r>
            <a:fld id="{F5C390D1-E67E-4E77-84E5-701FD4B30C49}" type="slidenum">
              <a:rPr lang="en-US" altLang="en-US" sz="1200" smtClean="0">
                <a:solidFill>
                  <a:schemeClr val="tx1"/>
                </a:solidFill>
              </a:rPr>
              <a:pPr eaLnBrk="1" hangingPunct="1"/>
              <a:t>10</a:t>
            </a:fld>
            <a:endParaRPr lang="en-US" altLang="en-US" sz="1200" smtClean="0">
              <a:solidFill>
                <a:schemeClr val="tx1"/>
              </a:solidFill>
            </a:endParaRPr>
          </a:p>
        </p:txBody>
      </p:sp>
      <p:sp>
        <p:nvSpPr>
          <p:cNvPr id="45060" name="Rectangle 2"/>
          <p:cNvSpPr>
            <a:spLocks noGrp="1" noRot="1" noChangeAspect="1" noChangeArrowheads="1" noTextEdit="1"/>
          </p:cNvSpPr>
          <p:nvPr>
            <p:ph type="sldImg"/>
          </p:nvPr>
        </p:nvSpPr>
        <p:spPr>
          <a:xfrm>
            <a:off x="715963" y="630238"/>
            <a:ext cx="5432425" cy="4073525"/>
          </a:xfrm>
          <a:ln/>
        </p:spPr>
      </p:sp>
      <p:sp>
        <p:nvSpPr>
          <p:cNvPr id="4506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Fraud detection refers to the activities around detecting claim activity that is indicative of fraud and could warrant further investigation. This is typically a process which is ongoing throughout every phase of the claims process.</a:t>
            </a:r>
          </a:p>
          <a:p>
            <a:pPr eaLnBrk="1" hangingPunct="1"/>
            <a:r>
              <a:rPr lang="en-US" dirty="0" smtClean="0"/>
              <a:t>If a claim is considered to be suspicious, then it is referred to the special investigations unit. They will investigate the activity and determine the validity of the claim. Their investigation runs parallel to the normal claim processing.</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|EON~011|</a:t>
            </a:r>
            <a:endParaRPr lang="en-US" sz="100">
              <a:solidFill>
                <a:srgbClr val="FFFFFF"/>
              </a:solidFill>
              <a:latin typeface="Arial"/>
            </a:endParaRPr>
          </a:p>
        </p:txBody>
      </p:sp>
      <p:sp>
        <p:nvSpPr>
          <p:cNvPr id="4608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4608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The Claims Process - </a:t>
            </a:r>
            <a:fld id="{B2837A1C-7768-416B-8AF2-5AA0A16EF0C8}" type="slidenum">
              <a:rPr lang="en-US" altLang="en-US" sz="1200" smtClean="0">
                <a:solidFill>
                  <a:schemeClr val="tx1"/>
                </a:solidFill>
              </a:rPr>
              <a:pPr eaLnBrk="1" hangingPunct="1"/>
              <a:t>11</a:t>
            </a:fld>
            <a:endParaRPr lang="en-US" altLang="en-US" sz="1200" smtClean="0">
              <a:solidFill>
                <a:schemeClr val="tx1"/>
              </a:solidFill>
            </a:endParaRPr>
          </a:p>
        </p:txBody>
      </p:sp>
      <p:sp>
        <p:nvSpPr>
          <p:cNvPr id="46084" name="Rectangle 2"/>
          <p:cNvSpPr>
            <a:spLocks noGrp="1" noRot="1" noChangeAspect="1" noChangeArrowheads="1" noTextEdit="1"/>
          </p:cNvSpPr>
          <p:nvPr>
            <p:ph type="sldImg"/>
          </p:nvPr>
        </p:nvSpPr>
        <p:spPr>
          <a:xfrm>
            <a:off x="715963" y="630238"/>
            <a:ext cx="5432425" cy="4073525"/>
          </a:xfrm>
          <a:ln/>
        </p:spPr>
      </p:sp>
      <p:sp>
        <p:nvSpPr>
          <p:cNvPr id="4608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It can be helpful to think of the different phases in two categories: fundamental (those that happen with most if not all claims) (in green) and specialized (those that happen with only some claims) (in blue).</a:t>
            </a:r>
          </a:p>
          <a:p>
            <a:pPr eaLnBrk="1" hangingPunct="1"/>
            <a:r>
              <a:rPr lang="en-US" dirty="0" smtClean="0"/>
              <a:t>Intake, adjudication, and payment can be thought of as fundamental. For a claim which has one payment and goes through the normal claims process, all three of these phases will occur. Similarly, fraud detection is an ongoing process throughout the entire claims process for all claims.</a:t>
            </a:r>
          </a:p>
          <a:p>
            <a:pPr eaLnBrk="1" hangingPunct="1"/>
            <a:r>
              <a:rPr lang="en-US" dirty="0" smtClean="0"/>
              <a:t>Recovery is a specialized process which is relevant only for claims where there is a recovery opportunity. Claims without property that is considered a total loss and/or without third parties who are at fault (or do not have insurance) may have no recovery opportunities.</a:t>
            </a:r>
          </a:p>
          <a:p>
            <a:pPr eaLnBrk="1" hangingPunct="1"/>
            <a:r>
              <a:rPr lang="en-US" dirty="0" smtClean="0"/>
              <a:t>Litigation is a specialized process which is relevant only for claims where there is a dispute between parties which needs to be resolved.</a:t>
            </a:r>
          </a:p>
          <a:p>
            <a:pPr eaLnBrk="1" hangingPunct="1"/>
            <a:r>
              <a:rPr lang="en-US" dirty="0" smtClean="0"/>
              <a:t>Special investigations is a specialized process which is relevant only for claims which are considered potentially fraudulent.</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|EON~012|</a:t>
            </a:r>
            <a:endParaRPr lang="en-US" sz="100">
              <a:solidFill>
                <a:srgbClr val="FFFFFF"/>
              </a:solidFill>
              <a:latin typeface="Arial"/>
            </a:endParaRPr>
          </a:p>
        </p:txBody>
      </p:sp>
      <p:sp>
        <p:nvSpPr>
          <p:cNvPr id="4710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4710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The Claims Process - </a:t>
            </a:r>
            <a:fld id="{212A40BD-48AB-43E2-AEEA-C574EF0BD54B}" type="slidenum">
              <a:rPr lang="en-US" altLang="en-US" sz="1200" smtClean="0">
                <a:solidFill>
                  <a:schemeClr val="tx1"/>
                </a:solidFill>
              </a:rPr>
              <a:pPr eaLnBrk="1" hangingPunct="1"/>
              <a:t>12</a:t>
            </a:fld>
            <a:endParaRPr lang="en-US" altLang="en-US" sz="1200" smtClean="0">
              <a:solidFill>
                <a:schemeClr val="tx1"/>
              </a:solidFill>
            </a:endParaRPr>
          </a:p>
        </p:txBody>
      </p:sp>
      <p:sp>
        <p:nvSpPr>
          <p:cNvPr id="47108" name="Rectangle 2"/>
          <p:cNvSpPr>
            <a:spLocks noGrp="1" noRot="1" noChangeAspect="1" noChangeArrowheads="1" noTextEdit="1"/>
          </p:cNvSpPr>
          <p:nvPr>
            <p:ph type="sldImg"/>
          </p:nvPr>
        </p:nvSpPr>
        <p:spPr>
          <a:xfrm>
            <a:off x="715963" y="630238"/>
            <a:ext cx="5432425" cy="4073525"/>
          </a:xfrm>
          <a:ln/>
        </p:spPr>
      </p:sp>
      <p:sp>
        <p:nvSpPr>
          <p:cNvPr id="4710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|EON~013|</a:t>
            </a:r>
            <a:endParaRPr lang="en-US" sz="100">
              <a:solidFill>
                <a:srgbClr val="FFFFFF"/>
              </a:solidFill>
              <a:latin typeface="Arial"/>
            </a:endParaRPr>
          </a:p>
        </p:txBody>
      </p:sp>
      <p:sp>
        <p:nvSpPr>
          <p:cNvPr id="3891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3891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The Claims Process - </a:t>
            </a:r>
            <a:fld id="{910DFB69-A7C0-4231-A608-A9BC04DCD2A3}" type="slidenum">
              <a:rPr lang="en-US" altLang="en-US" sz="1200" smtClean="0">
                <a:solidFill>
                  <a:schemeClr val="tx1"/>
                </a:solidFill>
              </a:rPr>
              <a:pPr eaLnBrk="1" hangingPunct="1"/>
              <a:t>13</a:t>
            </a:fld>
            <a:endParaRPr lang="en-US" altLang="en-US" sz="1200" smtClean="0">
              <a:solidFill>
                <a:schemeClr val="tx1"/>
              </a:solidFill>
            </a:endParaRPr>
          </a:p>
        </p:txBody>
      </p:sp>
      <p:sp>
        <p:nvSpPr>
          <p:cNvPr id="38916" name="Rectangle 2"/>
          <p:cNvSpPr>
            <a:spLocks noGrp="1" noRot="1" noChangeAspect="1" noChangeArrowheads="1" noTextEdit="1"/>
          </p:cNvSpPr>
          <p:nvPr>
            <p:ph type="sldImg"/>
          </p:nvPr>
        </p:nvSpPr>
        <p:spPr>
          <a:xfrm>
            <a:off x="715963" y="630238"/>
            <a:ext cx="5432425" cy="4073525"/>
          </a:xfrm>
          <a:ln/>
        </p:spPr>
      </p:sp>
      <p:sp>
        <p:nvSpPr>
          <p:cNvPr id="3891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|EON~014|</a:t>
            </a:r>
            <a:endParaRPr lang="en-US" sz="100">
              <a:solidFill>
                <a:srgbClr val="FFFFFF"/>
              </a:solidFill>
              <a:latin typeface="Arial"/>
            </a:endParaRPr>
          </a:p>
        </p:txBody>
      </p:sp>
      <p:sp>
        <p:nvSpPr>
          <p:cNvPr id="4915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4915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The Claims Process - </a:t>
            </a:r>
            <a:fld id="{EC50CF56-E1D0-4A79-83CB-26148DD14591}" type="slidenum">
              <a:rPr lang="en-US" altLang="en-US" sz="1200" smtClean="0">
                <a:solidFill>
                  <a:schemeClr val="tx1"/>
                </a:solidFill>
              </a:rPr>
              <a:pPr eaLnBrk="1" hangingPunct="1"/>
              <a:t>14</a:t>
            </a:fld>
            <a:endParaRPr lang="en-US" altLang="en-US" sz="1200" smtClean="0">
              <a:solidFill>
                <a:schemeClr val="tx1"/>
              </a:solidFill>
            </a:endParaRPr>
          </a:p>
        </p:txBody>
      </p:sp>
      <p:sp>
        <p:nvSpPr>
          <p:cNvPr id="49156" name="Rectangle 2"/>
          <p:cNvSpPr>
            <a:spLocks noGrp="1" noRot="1" noChangeAspect="1" noChangeArrowheads="1" noTextEdit="1"/>
          </p:cNvSpPr>
          <p:nvPr>
            <p:ph type="sldImg"/>
          </p:nvPr>
        </p:nvSpPr>
        <p:spPr>
          <a:xfrm>
            <a:off x="715963" y="630238"/>
            <a:ext cx="5432425" cy="4073525"/>
          </a:xfrm>
          <a:ln/>
        </p:spPr>
      </p:sp>
      <p:sp>
        <p:nvSpPr>
          <p:cNvPr id="491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There are two validation levels common to nearly every carrier ("new loss completion" and "ability to pay”). The intermediate levels vary from carrier to carrier.</a:t>
            </a:r>
          </a:p>
          <a:p>
            <a:pPr eaLnBrk="1" hangingPunct="1"/>
            <a:r>
              <a:rPr lang="en-US" dirty="0" smtClean="0"/>
              <a:t>In the base application, there are five levels of maturity:</a:t>
            </a:r>
          </a:p>
          <a:p>
            <a:pPr lvl="1" eaLnBrk="1" hangingPunct="1"/>
            <a:r>
              <a:rPr lang="en-US" dirty="0" smtClean="0"/>
              <a:t>Load save - This is the level a claim must be at in order to be imported from an external system or temporarily</a:t>
            </a:r>
            <a:r>
              <a:rPr lang="en-US" baseline="0" dirty="0" smtClean="0"/>
              <a:t> saved in a claim portal system</a:t>
            </a:r>
            <a:r>
              <a:rPr lang="en-US" dirty="0" smtClean="0"/>
              <a:t>. A claim at this stage has not yet been touched by a user via ClaimCenter. (This level is relevant only for imported FNOLs or claims in a portal.)</a:t>
            </a:r>
          </a:p>
          <a:p>
            <a:pPr lvl="1" eaLnBrk="1" hangingPunct="1"/>
            <a:r>
              <a:rPr lang="en-US" dirty="0" smtClean="0"/>
              <a:t>New loss completion - This is the level a claim must be at to be saved (or modified by a user if the claim is imported).</a:t>
            </a:r>
          </a:p>
          <a:p>
            <a:pPr lvl="1" eaLnBrk="1" hangingPunct="1"/>
            <a:r>
              <a:rPr lang="en-US" dirty="0" smtClean="0"/>
              <a:t>Valid for ISO - This level is used to signify that the claim has the minimal information needed for filing with ISO.</a:t>
            </a:r>
          </a:p>
          <a:p>
            <a:pPr lvl="1" eaLnBrk="1" hangingPunct="1"/>
            <a:r>
              <a:rPr lang="en-US" dirty="0" smtClean="0"/>
              <a:t>Send to external (systems) - This level is used to signify that the claim has the minimal information needed to send information about it to external systems within the carrier, such as a policy administration system which is trying to assess policy renewal rates.</a:t>
            </a:r>
          </a:p>
          <a:p>
            <a:pPr lvl="1" eaLnBrk="1" hangingPunct="1"/>
            <a:r>
              <a:rPr lang="en-US" dirty="0" smtClean="0"/>
              <a:t>Ability to pay - This is the level a claim must be at in order to have payments written against it.</a:t>
            </a:r>
          </a:p>
          <a:p>
            <a:pPr eaLnBrk="1" hangingPunct="1"/>
            <a:r>
              <a:rPr lang="en-US" dirty="0" smtClean="0"/>
              <a:t>The Valid for ISO and Send to external (systems) levels are configurable. The other three levels are internal levels required by ClaimCenter and cannot be modified. You can also add additional levels not found in the base application.</a:t>
            </a:r>
          </a:p>
          <a:p>
            <a:pPr eaLnBrk="1" hangingPunct="1"/>
            <a:endParaRPr lang="en-US" dirty="0" smtClean="0"/>
          </a:p>
          <a:p>
            <a:pPr eaLnBrk="1" hangingPunct="1"/>
            <a:endParaRPr lang="en-US" dirty="0"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|EON~015|</a:t>
            </a:r>
            <a:endParaRPr lang="en-US" sz="100">
              <a:solidFill>
                <a:srgbClr val="FFFFFF"/>
              </a:solidFill>
              <a:latin typeface="Arial"/>
            </a:endParaRPr>
          </a:p>
        </p:txBody>
      </p:sp>
      <p:sp>
        <p:nvSpPr>
          <p:cNvPr id="5017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5017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The Claims Process - </a:t>
            </a:r>
            <a:fld id="{1AC67F88-0F04-475D-965E-2F4FFF57EC33}" type="slidenum">
              <a:rPr lang="en-US" altLang="en-US" sz="1200" smtClean="0">
                <a:solidFill>
                  <a:schemeClr val="tx1"/>
                </a:solidFill>
              </a:rPr>
              <a:pPr eaLnBrk="1" hangingPunct="1"/>
              <a:t>15</a:t>
            </a:fld>
            <a:endParaRPr lang="en-US" altLang="en-US" sz="1200" smtClean="0">
              <a:solidFill>
                <a:schemeClr val="tx1"/>
              </a:solidFill>
            </a:endParaRPr>
          </a:p>
        </p:txBody>
      </p:sp>
      <p:sp>
        <p:nvSpPr>
          <p:cNvPr id="50180" name="Rectangle 2"/>
          <p:cNvSpPr>
            <a:spLocks noGrp="1" noRot="1" noChangeAspect="1" noChangeArrowheads="1" noTextEdit="1"/>
          </p:cNvSpPr>
          <p:nvPr>
            <p:ph type="sldImg"/>
          </p:nvPr>
        </p:nvSpPr>
        <p:spPr>
          <a:xfrm>
            <a:off x="715963" y="630238"/>
            <a:ext cx="5432425" cy="4073525"/>
          </a:xfrm>
          <a:ln/>
        </p:spPr>
      </p:sp>
      <p:sp>
        <p:nvSpPr>
          <p:cNvPr id="5018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The icons used</a:t>
            </a:r>
            <a:r>
              <a:rPr lang="en-US" baseline="0" dirty="0" smtClean="0"/>
              <a:t> in the next few slides do technically represent an auto claim and auto exposure, however, they are also used in a generic sense to represent a claim and exposure on any LOB (Line of Business).</a:t>
            </a:r>
            <a:endParaRPr lang="en-US" dirty="0"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|EON~016|</a:t>
            </a:r>
            <a:endParaRPr lang="en-US" sz="100">
              <a:solidFill>
                <a:srgbClr val="FFFFFF"/>
              </a:solidFill>
              <a:latin typeface="Arial"/>
            </a:endParaRPr>
          </a:p>
        </p:txBody>
      </p:sp>
      <p:sp>
        <p:nvSpPr>
          <p:cNvPr id="5120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5120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The Claims Process - </a:t>
            </a:r>
            <a:fld id="{74AC1F17-A677-430F-8CA8-A43141D63743}" type="slidenum">
              <a:rPr lang="en-US" altLang="en-US" sz="1200" smtClean="0">
                <a:solidFill>
                  <a:schemeClr val="tx1"/>
                </a:solidFill>
              </a:rPr>
              <a:pPr eaLnBrk="1" hangingPunct="1"/>
              <a:t>16</a:t>
            </a:fld>
            <a:endParaRPr lang="en-US" altLang="en-US" sz="1200" smtClean="0">
              <a:solidFill>
                <a:schemeClr val="tx1"/>
              </a:solidFill>
            </a:endParaRPr>
          </a:p>
        </p:txBody>
      </p:sp>
      <p:sp>
        <p:nvSpPr>
          <p:cNvPr id="51204" name="Rectangle 2"/>
          <p:cNvSpPr>
            <a:spLocks noGrp="1" noRot="1" noChangeAspect="1" noChangeArrowheads="1" noTextEdit="1"/>
          </p:cNvSpPr>
          <p:nvPr>
            <p:ph type="sldImg"/>
          </p:nvPr>
        </p:nvSpPr>
        <p:spPr>
          <a:xfrm>
            <a:off x="715963" y="630238"/>
            <a:ext cx="5432425" cy="4073525"/>
          </a:xfrm>
          <a:ln/>
        </p:spPr>
      </p:sp>
      <p:sp>
        <p:nvSpPr>
          <p:cNvPr id="5120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A claim or exposure becomes more mature because it meets requirements defined by the carrier's business practice. For example, an auto policy carrier may not require metropolitan police reports when a claim is initially created. But, it may require them before the claim can be paid against. Whenever an object is modified, ClaimCenter automatically checks to see if the modifications allow it to be promoted to a higher validation level.</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|EON~017|</a:t>
            </a:r>
            <a:endParaRPr lang="en-US" sz="100">
              <a:solidFill>
                <a:srgbClr val="FFFFFF"/>
              </a:solidFill>
              <a:latin typeface="Arial"/>
            </a:endParaRPr>
          </a:p>
        </p:txBody>
      </p:sp>
      <p:sp>
        <p:nvSpPr>
          <p:cNvPr id="5222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5222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The Claims Process - </a:t>
            </a:r>
            <a:fld id="{5EE68820-D459-45A9-A317-C205820FEBD5}" type="slidenum">
              <a:rPr lang="en-US" altLang="en-US" sz="1200" smtClean="0">
                <a:solidFill>
                  <a:schemeClr val="tx1"/>
                </a:solidFill>
              </a:rPr>
              <a:pPr eaLnBrk="1" hangingPunct="1"/>
              <a:t>17</a:t>
            </a:fld>
            <a:endParaRPr lang="en-US" altLang="en-US" sz="1200" smtClean="0">
              <a:solidFill>
                <a:schemeClr val="tx1"/>
              </a:solidFill>
            </a:endParaRPr>
          </a:p>
        </p:txBody>
      </p:sp>
      <p:sp>
        <p:nvSpPr>
          <p:cNvPr id="52228" name="Rectangle 2"/>
          <p:cNvSpPr>
            <a:spLocks noGrp="1" noRot="1" noChangeAspect="1" noChangeArrowheads="1" noTextEdit="1"/>
          </p:cNvSpPr>
          <p:nvPr>
            <p:ph type="sldImg"/>
          </p:nvPr>
        </p:nvSpPr>
        <p:spPr>
          <a:xfrm>
            <a:off x="715963" y="630238"/>
            <a:ext cx="5432425" cy="4073525"/>
          </a:xfrm>
          <a:ln/>
        </p:spPr>
      </p:sp>
      <p:sp>
        <p:nvSpPr>
          <p:cNvPr id="5222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Claim and exposure maturity and validation levels are discussed throughout the course. The most complete discussion is in the "Adjudicating Claims" lesson (both</a:t>
            </a:r>
            <a:r>
              <a:rPr lang="en-US" baseline="0" dirty="0" smtClean="0"/>
              <a:t> Workers’ Comp and Personal Auto versions)</a:t>
            </a:r>
            <a:r>
              <a:rPr lang="en-US" dirty="0" smtClean="0"/>
              <a:t>. However, some discussion of the issue also appears in the following lessons (both</a:t>
            </a:r>
            <a:r>
              <a:rPr lang="en-US" baseline="0" dirty="0" smtClean="0"/>
              <a:t> Workers’ Comp and Personal Auto versions)</a:t>
            </a:r>
            <a:r>
              <a:rPr lang="en-US" dirty="0" smtClean="0"/>
              <a:t>:</a:t>
            </a:r>
          </a:p>
          <a:p>
            <a:pPr lvl="1" eaLnBrk="1" hangingPunct="1"/>
            <a:r>
              <a:rPr lang="en-US" dirty="0" smtClean="0"/>
              <a:t>"The New Claim Wizard"</a:t>
            </a:r>
          </a:p>
          <a:p>
            <a:pPr lvl="1" eaLnBrk="1" hangingPunct="1"/>
            <a:r>
              <a:rPr lang="en-US" dirty="0" smtClean="0"/>
              <a:t>"Exposures"</a:t>
            </a:r>
          </a:p>
          <a:p>
            <a:pPr lvl="1" eaLnBrk="1" hangingPunct="1"/>
            <a:r>
              <a:rPr lang="en-US" dirty="0" smtClean="0"/>
              <a:t>"Payments"</a:t>
            </a:r>
          </a:p>
          <a:p>
            <a:pPr lvl="1" eaLnBrk="1" hangingPunct="1"/>
            <a:endParaRPr lang="en-US" dirty="0"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|EON~018|</a:t>
            </a:r>
            <a:endParaRPr lang="en-US" sz="100">
              <a:solidFill>
                <a:srgbClr val="FFFFFF"/>
              </a:solidFill>
              <a:latin typeface="Arial"/>
            </a:endParaRPr>
          </a:p>
        </p:txBody>
      </p:sp>
      <p:sp>
        <p:nvSpPr>
          <p:cNvPr id="5325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5325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The Claims Process - </a:t>
            </a:r>
            <a:fld id="{78B2845E-C23C-400F-B5D4-494C0814E2D9}" type="slidenum">
              <a:rPr lang="en-US" altLang="en-US" sz="1200" smtClean="0">
                <a:solidFill>
                  <a:schemeClr val="tx1"/>
                </a:solidFill>
              </a:rPr>
              <a:pPr eaLnBrk="1" hangingPunct="1"/>
              <a:t>18</a:t>
            </a:fld>
            <a:endParaRPr lang="en-US" altLang="en-US" sz="1200" smtClean="0">
              <a:solidFill>
                <a:schemeClr val="tx1"/>
              </a:solidFill>
            </a:endParaRPr>
          </a:p>
        </p:txBody>
      </p:sp>
      <p:sp>
        <p:nvSpPr>
          <p:cNvPr id="53252" name="Rectangle 2"/>
          <p:cNvSpPr>
            <a:spLocks noGrp="1" noRot="1" noChangeAspect="1" noChangeArrowheads="1" noTextEdit="1"/>
          </p:cNvSpPr>
          <p:nvPr>
            <p:ph type="sldImg"/>
          </p:nvPr>
        </p:nvSpPr>
        <p:spPr>
          <a:xfrm>
            <a:off x="715963" y="630238"/>
            <a:ext cx="5432425" cy="4073525"/>
          </a:xfrm>
          <a:ln/>
        </p:spPr>
      </p:sp>
      <p:sp>
        <p:nvSpPr>
          <p:cNvPr id="5325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The claim is created during the intake process by a CSR or adjuster through the new claim wizard,</a:t>
            </a:r>
            <a:r>
              <a:rPr lang="en-US" baseline="0" dirty="0" smtClean="0"/>
              <a:t> or thru a policyholder portal.</a:t>
            </a:r>
            <a:r>
              <a:rPr lang="en-US" dirty="0" smtClean="0"/>
              <a:t> The user who creates the claim must specify the relevant policy and the claimants. They also typically detail as much information about the incidents as possible, as well as any other loss detail information available at that time. For</a:t>
            </a:r>
            <a:r>
              <a:rPr lang="en-US" baseline="0" dirty="0" smtClean="0"/>
              <a:t> policyholders submitting a claim in a portal, a certain minimum set of information is required in order to save the claim for later, and a greater amount of information is required to submit the claim. The next lesson (Intro to Claim Intake) covers this process.</a:t>
            </a:r>
            <a:endParaRPr lang="en-US" dirty="0" smtClean="0"/>
          </a:p>
          <a:p>
            <a:pPr eaLnBrk="1" hangingPunct="1"/>
            <a:r>
              <a:rPr lang="en-US" dirty="0" smtClean="0"/>
              <a:t>In the example above, the claim is an auto claim in which the insured hit a third party. The insured is at fault, has incurred vehicle damage, and has suffered an injury. The third party's car was not damaged, but the third party suffered a minor concussion.</a:t>
            </a:r>
          </a:p>
          <a:p>
            <a:pPr eaLnBrk="1" hangingPunct="1"/>
            <a:endParaRPr lang="en-US" dirty="0"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|EON~019|</a:t>
            </a:r>
            <a:endParaRPr lang="en-US" sz="100">
              <a:solidFill>
                <a:srgbClr val="FFFFFF"/>
              </a:solidFill>
              <a:latin typeface="Arial"/>
            </a:endParaRPr>
          </a:p>
        </p:txBody>
      </p:sp>
      <p:sp>
        <p:nvSpPr>
          <p:cNvPr id="5427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5427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The Claims Process - </a:t>
            </a:r>
            <a:fld id="{F8BFB9C2-15DA-4441-97AC-A11BA17A2294}" type="slidenum">
              <a:rPr lang="en-US" altLang="en-US" sz="1200" smtClean="0">
                <a:solidFill>
                  <a:schemeClr val="tx1"/>
                </a:solidFill>
              </a:rPr>
              <a:pPr eaLnBrk="1" hangingPunct="1"/>
              <a:t>19</a:t>
            </a:fld>
            <a:endParaRPr lang="en-US" altLang="en-US" sz="1200" smtClean="0">
              <a:solidFill>
                <a:schemeClr val="tx1"/>
              </a:solidFill>
            </a:endParaRPr>
          </a:p>
        </p:txBody>
      </p:sp>
      <p:sp>
        <p:nvSpPr>
          <p:cNvPr id="54276" name="Rectangle 2"/>
          <p:cNvSpPr>
            <a:spLocks noGrp="1" noRot="1" noChangeAspect="1" noChangeArrowheads="1" noTextEdit="1"/>
          </p:cNvSpPr>
          <p:nvPr>
            <p:ph type="sldImg"/>
          </p:nvPr>
        </p:nvSpPr>
        <p:spPr>
          <a:xfrm>
            <a:off x="715963" y="630238"/>
            <a:ext cx="5432425" cy="4073525"/>
          </a:xfrm>
          <a:ln/>
        </p:spPr>
      </p:sp>
      <p:sp>
        <p:nvSpPr>
          <p:cNvPr id="5427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Once the claim is created, ClaimCenter business rules segment the claim, which is the act of classifying the claim (for example as a "fast track", "normal" or "complex" claim) so that the right strategies can be used to process the claim. The business rules also assign an owner to the claim and create a series of activities known as the </a:t>
            </a:r>
            <a:r>
              <a:rPr lang="en-US" dirty="0" err="1" smtClean="0"/>
              <a:t>workplan</a:t>
            </a:r>
            <a:r>
              <a:rPr lang="en-US" dirty="0" smtClean="0"/>
              <a:t> which identify work that must be done to process the claim. All of this is referred to as "claim set-up".</a:t>
            </a:r>
          </a:p>
          <a:p>
            <a:pPr eaLnBrk="1" hangingPunct="1"/>
            <a:r>
              <a:rPr lang="en-US" dirty="0" smtClean="0"/>
              <a:t>In the example above, the claim is considered to be normal (it is more complex than just a broken windshield, but not so complex that it involved a death). It is assigned to Dana Evans and activities are created for the </a:t>
            </a:r>
            <a:r>
              <a:rPr lang="en-US" dirty="0" err="1" smtClean="0"/>
              <a:t>workplan</a:t>
            </a:r>
            <a:r>
              <a:rPr lang="en-US" dirty="0" smtClean="0"/>
              <a: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|EON~002|</a:t>
            </a:r>
            <a:endParaRPr lang="en-US" sz="100">
              <a:solidFill>
                <a:srgbClr val="FFFFFF"/>
              </a:solidFill>
              <a:latin typeface="Arial"/>
            </a:endParaRPr>
          </a:p>
        </p:txBody>
      </p:sp>
      <p:sp>
        <p:nvSpPr>
          <p:cNvPr id="3686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3686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The Claims Process - </a:t>
            </a:r>
            <a:fld id="{656CBF62-2D92-4B54-911B-F3816C3E1A49}" type="slidenum">
              <a:rPr lang="en-US" altLang="en-US" sz="1200" smtClean="0">
                <a:solidFill>
                  <a:schemeClr val="tx1"/>
                </a:solidFill>
              </a:rPr>
              <a:pPr eaLnBrk="1" hangingPunct="1"/>
              <a:t>2</a:t>
            </a:fld>
            <a:endParaRPr lang="en-US" altLang="en-US" sz="1200" smtClean="0">
              <a:solidFill>
                <a:schemeClr val="tx1"/>
              </a:solidFill>
            </a:endParaRPr>
          </a:p>
        </p:txBody>
      </p:sp>
      <p:sp>
        <p:nvSpPr>
          <p:cNvPr id="36868" name="Rectangle 2"/>
          <p:cNvSpPr>
            <a:spLocks noGrp="1" noRot="1" noChangeAspect="1" noChangeArrowheads="1" noTextEdit="1"/>
          </p:cNvSpPr>
          <p:nvPr>
            <p:ph type="sldImg"/>
          </p:nvPr>
        </p:nvSpPr>
        <p:spPr>
          <a:xfrm>
            <a:off x="715963" y="630238"/>
            <a:ext cx="5432425" cy="4073525"/>
          </a:xfrm>
          <a:ln/>
        </p:spPr>
      </p:sp>
      <p:sp>
        <p:nvSpPr>
          <p:cNvPr id="3686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|EON~020|</a:t>
            </a:r>
            <a:endParaRPr lang="en-US" sz="100">
              <a:solidFill>
                <a:srgbClr val="FFFFFF"/>
              </a:solidFill>
              <a:latin typeface="Arial"/>
            </a:endParaRPr>
          </a:p>
        </p:txBody>
      </p:sp>
      <p:sp>
        <p:nvSpPr>
          <p:cNvPr id="5529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5529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The Claims Process - </a:t>
            </a:r>
            <a:fld id="{99866421-DA4C-4733-93C1-4C5DBB37FBD8}" type="slidenum">
              <a:rPr lang="en-US" altLang="en-US" sz="1200" smtClean="0">
                <a:solidFill>
                  <a:schemeClr val="tx1"/>
                </a:solidFill>
              </a:rPr>
              <a:pPr eaLnBrk="1" hangingPunct="1"/>
              <a:t>20</a:t>
            </a:fld>
            <a:endParaRPr lang="en-US" altLang="en-US" sz="1200" smtClean="0">
              <a:solidFill>
                <a:schemeClr val="tx1"/>
              </a:solidFill>
            </a:endParaRPr>
          </a:p>
        </p:txBody>
      </p:sp>
      <p:sp>
        <p:nvSpPr>
          <p:cNvPr id="55300" name="Rectangle 2"/>
          <p:cNvSpPr>
            <a:spLocks noGrp="1" noRot="1" noChangeAspect="1" noChangeArrowheads="1" noTextEdit="1"/>
          </p:cNvSpPr>
          <p:nvPr>
            <p:ph type="sldImg"/>
          </p:nvPr>
        </p:nvSpPr>
        <p:spPr>
          <a:xfrm>
            <a:off x="715963" y="630238"/>
            <a:ext cx="5432425" cy="4073525"/>
          </a:xfrm>
          <a:ln/>
        </p:spPr>
      </p:sp>
      <p:sp>
        <p:nvSpPr>
          <p:cNvPr id="5530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Once the decision to pay on the claim has been made, exposures are created. Each exposure tracks a potential payment from a single coverage to a single claimant.</a:t>
            </a:r>
          </a:p>
          <a:p>
            <a:pPr eaLnBrk="1" hangingPunct="1"/>
            <a:r>
              <a:rPr lang="en-US" dirty="0" smtClean="0"/>
              <a:t>Exposures can be created automatically by business rules. (This is often done for workers' comp claims, and when it is done, it usually occurs along with claim setup.) Exposures can also be created manually by adjusters.</a:t>
            </a:r>
          </a:p>
          <a:p>
            <a:pPr eaLnBrk="1" hangingPunct="1"/>
            <a:r>
              <a:rPr lang="en-US" dirty="0" smtClean="0"/>
              <a:t>In the example above, three exposures are required: one to indemnify the insured for damage done to his car, one to indemnify the insured for the medical bills related to his injury, and one to indemnify the third party for her concussion.</a:t>
            </a:r>
          </a:p>
          <a:p>
            <a:pPr algn="ctr" eaLnBrk="1" hangingPunct="1"/>
            <a:r>
              <a:rPr lang="en-US" dirty="0" smtClean="0"/>
              <a:t>(continued)</a:t>
            </a:r>
          </a:p>
          <a:p>
            <a:pPr eaLnBrk="1" hangingPunct="1"/>
            <a:endParaRPr lang="en-US" dirty="0"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|EON~021|</a:t>
            </a:r>
            <a:endParaRPr lang="en-US" sz="100">
              <a:solidFill>
                <a:srgbClr val="FFFFFF"/>
              </a:solidFill>
              <a:latin typeface="Arial"/>
            </a:endParaRPr>
          </a:p>
        </p:txBody>
      </p:sp>
      <p:sp>
        <p:nvSpPr>
          <p:cNvPr id="5632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5632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The Claims Process - </a:t>
            </a:r>
            <a:fld id="{BA967C0C-2C75-4501-AE3E-0288AEC70156}" type="slidenum">
              <a:rPr lang="en-US" altLang="en-US" sz="1200" smtClean="0">
                <a:solidFill>
                  <a:schemeClr val="tx1"/>
                </a:solidFill>
              </a:rPr>
              <a:pPr eaLnBrk="1" hangingPunct="1"/>
              <a:t>21</a:t>
            </a:fld>
            <a:endParaRPr lang="en-US" altLang="en-US" sz="1200" smtClean="0">
              <a:solidFill>
                <a:schemeClr val="tx1"/>
              </a:solidFill>
            </a:endParaRPr>
          </a:p>
        </p:txBody>
      </p:sp>
      <p:sp>
        <p:nvSpPr>
          <p:cNvPr id="56324" name="Rectangle 2"/>
          <p:cNvSpPr>
            <a:spLocks noGrp="1" noChangeArrowheads="1"/>
          </p:cNvSpPr>
          <p:nvPr>
            <p:ph type="body" idx="1"/>
          </p:nvPr>
        </p:nvSpPr>
        <p:spPr>
          <a:xfrm>
            <a:off x="406400" y="639763"/>
            <a:ext cx="6069013" cy="80946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u="sng" dirty="0" smtClean="0"/>
              <a:t>A brief glossary for common auto and workers’ comp policy coverages:</a:t>
            </a:r>
          </a:p>
          <a:p>
            <a:pPr eaLnBrk="1" hangingPunct="1"/>
            <a:r>
              <a:rPr lang="en-US" u="sng" dirty="0" smtClean="0"/>
              <a:t>AUTO</a:t>
            </a:r>
          </a:p>
          <a:p>
            <a:pPr eaLnBrk="1" hangingPunct="1"/>
            <a:r>
              <a:rPr lang="en-US" dirty="0" err="1" smtClean="0"/>
              <a:t>Coverages</a:t>
            </a:r>
            <a:r>
              <a:rPr lang="en-US" dirty="0" smtClean="0"/>
              <a:t> for vehicles</a:t>
            </a:r>
          </a:p>
          <a:p>
            <a:pPr lvl="1" eaLnBrk="1" hangingPunct="1"/>
            <a:r>
              <a:rPr lang="en-US" dirty="0" smtClean="0"/>
              <a:t>Collision - This covers damage to the insured's car that is the result of a collision with another object.</a:t>
            </a:r>
          </a:p>
          <a:p>
            <a:pPr lvl="1" eaLnBrk="1" hangingPunct="1"/>
            <a:r>
              <a:rPr lang="en-US" dirty="0" smtClean="0"/>
              <a:t>Liability - vehicle damage - This covers damage to a third party's car that is the result of a collision with another object where the insured is at fault.</a:t>
            </a:r>
          </a:p>
          <a:p>
            <a:pPr lvl="1" eaLnBrk="1" hangingPunct="1"/>
            <a:r>
              <a:rPr lang="en-US" dirty="0" smtClean="0"/>
              <a:t>Comprehensive - This covers damage to the insured's car that results from anything other than a collision with another object (such as theft, vandalism, or weather).</a:t>
            </a:r>
          </a:p>
          <a:p>
            <a:pPr eaLnBrk="1" hangingPunct="1"/>
            <a:r>
              <a:rPr lang="en-US" dirty="0" err="1" smtClean="0"/>
              <a:t>Coverages</a:t>
            </a:r>
            <a:r>
              <a:rPr lang="en-US" dirty="0" smtClean="0"/>
              <a:t> for injuries</a:t>
            </a:r>
          </a:p>
          <a:p>
            <a:pPr lvl="1" eaLnBrk="1" hangingPunct="1"/>
            <a:r>
              <a:rPr lang="en-US" dirty="0" smtClean="0"/>
              <a:t>Bodily injury - This is a liability coverage that covers injuries to a third party and any legal defense when an injured third party sues the insured.</a:t>
            </a:r>
          </a:p>
          <a:p>
            <a:pPr lvl="1" eaLnBrk="1" hangingPunct="1"/>
            <a:r>
              <a:rPr lang="en-US" dirty="0" smtClean="0"/>
              <a:t>Medical payments - This covers injuries to the insured and any passengers regardless of who is at fault. Some people opt out of this coverage because they have existing health coverage which meets their needs. This is available in most states in the United States.</a:t>
            </a:r>
          </a:p>
          <a:p>
            <a:pPr lvl="1" eaLnBrk="1" hangingPunct="1"/>
            <a:r>
              <a:rPr lang="en-US" dirty="0" smtClean="0"/>
              <a:t>Personal injury protection (PIP) - This coverage is largely identical to medical payments. It often covers injuries to the insured and any passengers regardless of who is at fault. However, it is available in only 16 states in the United States. Many of the states with PIP coverage do not have medical payment coverage. In these cases, PIP coverage "replaces" medical payment coverage. A small number of states offer both medical payments and PIP. These states have laws that identify which coverage comes into effect first and how much coverage it provides before it is exhausted and the other coverage comes into play. However, these laws vary from state to state, so there is no universal answer as to how PIP and medical payments work when they are on the same auto policy.</a:t>
            </a:r>
          </a:p>
          <a:p>
            <a:pPr marL="0" marR="0" indent="0" algn="l" defTabSz="914400" rtl="0" eaLnBrk="1" fontAlgn="base" latinLnBrk="0" hangingPunct="1">
              <a:lnSpc>
                <a:spcPct val="100000"/>
              </a:lnSpc>
              <a:spcBef>
                <a:spcPct val="10000"/>
              </a:spcBef>
              <a:spcAft>
                <a:spcPct val="0"/>
              </a:spcAft>
              <a:buClrTx/>
              <a:buSzTx/>
              <a:buFontTx/>
              <a:buNone/>
              <a:tabLst/>
              <a:defRPr/>
            </a:pPr>
            <a:r>
              <a:rPr lang="en-US" u="sng" dirty="0" smtClean="0"/>
              <a:t/>
            </a:r>
            <a:br>
              <a:rPr lang="en-US" u="sng" dirty="0" smtClean="0"/>
            </a:br>
            <a:r>
              <a:rPr lang="en-US" u="sng" dirty="0" smtClean="0"/>
              <a:t>WORKERS’ COMPENSATION</a:t>
            </a:r>
          </a:p>
          <a:p>
            <a:pPr marL="0" marR="0" indent="0" algn="l" defTabSz="914400" rtl="0" eaLnBrk="1" fontAlgn="base" latinLnBrk="0" hangingPunct="1">
              <a:lnSpc>
                <a:spcPct val="100000"/>
              </a:lnSpc>
              <a:spcBef>
                <a:spcPct val="10000"/>
              </a:spcBef>
              <a:spcAft>
                <a:spcPct val="0"/>
              </a:spcAft>
              <a:buClrTx/>
              <a:buSzTx/>
              <a:buFontTx/>
              <a:buNone/>
              <a:tabLst/>
              <a:defRPr/>
            </a:pPr>
            <a:endParaRPr lang="en-US" u="sng" dirty="0"/>
          </a:p>
          <a:p>
            <a:pPr lvl="1"/>
            <a:r>
              <a:rPr lang="en-US" b="1" dirty="0"/>
              <a:t>Medical</a:t>
            </a:r>
            <a:endParaRPr lang="en-US" dirty="0"/>
          </a:p>
          <a:p>
            <a:r>
              <a:rPr lang="en-US" dirty="0"/>
              <a:t>Medical covers essentially all medical expenses </a:t>
            </a:r>
            <a:r>
              <a:rPr lang="en-US" dirty="0" smtClean="0"/>
              <a:t>(with certain limits)</a:t>
            </a:r>
            <a:endParaRPr lang="en-US" dirty="0"/>
          </a:p>
          <a:p>
            <a:pPr lvl="1"/>
            <a:r>
              <a:rPr lang="en-US" b="1" dirty="0"/>
              <a:t>Disability</a:t>
            </a:r>
            <a:endParaRPr lang="en-US" dirty="0"/>
          </a:p>
          <a:p>
            <a:r>
              <a:rPr lang="en-US" dirty="0" smtClean="0"/>
              <a:t>Covers lost time (also known as “income replacement” or “indemnity”). Coverage varies by state/jurisdiction, but for many states the coverage is 67% of a worker’s wages (up to a maximum of anywhere from $800 to $1200/week). Disability is generally categorized under two broad categories - 1. TD (Temporary Disability) and 2. PD (Permanent Disability), the difference being TD handles partial wages for a worker that suffers a temporary disability they can recover from (such as a broken leg), while PD handles partial wages for a worker that suffers a permanent disability they cannot recover from (such as the loss of a leg). A discussion of additional disability coverages and indemnity payments is discussed in the “Workers’ Comp: Time Loss” lesson.</a:t>
            </a:r>
            <a:endParaRPr lang="en-US" b="1" dirty="0"/>
          </a:p>
          <a:p>
            <a:pPr lvl="1"/>
            <a:r>
              <a:rPr lang="en-US" b="1" dirty="0" smtClean="0"/>
              <a:t>Death</a:t>
            </a:r>
          </a:p>
          <a:p>
            <a:pPr indent="-114300"/>
            <a:r>
              <a:rPr lang="en-US" dirty="0" smtClean="0"/>
              <a:t>The deceased injured worker’s spouse/dependents </a:t>
            </a:r>
            <a:r>
              <a:rPr lang="en-US" dirty="0"/>
              <a:t>are paid </a:t>
            </a:r>
            <a:r>
              <a:rPr lang="en-US" dirty="0" smtClean="0"/>
              <a:t>a fixed amount (depending </a:t>
            </a:r>
            <a:r>
              <a:rPr lang="en-US" dirty="0"/>
              <a:t>on # of dependents. There is also a burial allowance (probably a lump sum</a:t>
            </a:r>
            <a:r>
              <a:rPr lang="en-US" dirty="0" smtClean="0"/>
              <a:t>). </a:t>
            </a:r>
          </a:p>
          <a:p>
            <a:pPr indent="-114300"/>
            <a:endParaRPr lang="en-US" dirty="0"/>
          </a:p>
          <a:p>
            <a:pPr indent="-114300"/>
            <a:r>
              <a:rPr lang="en-US" dirty="0" smtClean="0"/>
              <a:t>All WC coverages vary from state to state or jurisdiction, so the above is a generalization only and does not represent each state’s complete coverages or laws.</a:t>
            </a:r>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|EON~022|</a:t>
            </a:r>
            <a:endParaRPr lang="en-US" sz="100">
              <a:solidFill>
                <a:srgbClr val="FFFFFF"/>
              </a:solidFill>
              <a:latin typeface="Arial"/>
            </a:endParaRPr>
          </a:p>
        </p:txBody>
      </p:sp>
      <p:sp>
        <p:nvSpPr>
          <p:cNvPr id="5734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5734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The Claims Process - </a:t>
            </a:r>
            <a:fld id="{BD620929-AF1B-40BD-BF4D-895A0F18BB41}" type="slidenum">
              <a:rPr lang="en-US" altLang="en-US" sz="1200" smtClean="0">
                <a:solidFill>
                  <a:schemeClr val="tx1"/>
                </a:solidFill>
              </a:rPr>
              <a:pPr eaLnBrk="1" hangingPunct="1"/>
              <a:t>22</a:t>
            </a:fld>
            <a:endParaRPr lang="en-US" altLang="en-US" sz="1200" smtClean="0">
              <a:solidFill>
                <a:schemeClr val="tx1"/>
              </a:solidFill>
            </a:endParaRPr>
          </a:p>
        </p:txBody>
      </p:sp>
      <p:sp>
        <p:nvSpPr>
          <p:cNvPr id="57348" name="Rectangle 2"/>
          <p:cNvSpPr>
            <a:spLocks noGrp="1" noRot="1" noChangeAspect="1" noChangeArrowheads="1" noTextEdit="1"/>
          </p:cNvSpPr>
          <p:nvPr>
            <p:ph type="sldImg"/>
          </p:nvPr>
        </p:nvSpPr>
        <p:spPr>
          <a:xfrm>
            <a:off x="715963" y="630238"/>
            <a:ext cx="5432425" cy="4073525"/>
          </a:xfrm>
          <a:ln/>
        </p:spPr>
      </p:sp>
      <p:sp>
        <p:nvSpPr>
          <p:cNvPr id="5734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A reserve line is an amount of money set aside for expected payments related to a given exposure. </a:t>
            </a:r>
          </a:p>
          <a:p>
            <a:pPr eaLnBrk="1" hangingPunct="1"/>
            <a:r>
              <a:rPr lang="en-US" smtClean="0"/>
              <a:t>In the example above, each exposure has a single reserve line associated with it. However, an exposure can have multiple reserve lines, which occurs if there will be two or more payments from the exposure and the carrier wants to track the money separately. For example, a collision coverage exposure could require an indemnification payment to the insured (to fix the damage done to the car) as well as an expense payment to the auto inspector vendor (for the auto inspection).</a:t>
            </a:r>
          </a:p>
          <a:p>
            <a:pPr eaLnBrk="1" hangingPunct="1"/>
            <a:r>
              <a:rPr lang="en-US" smtClean="0"/>
              <a:t>Reserve lines can be created automatically by business rules. (This is often done for all exposures, and when it is done, it usually occurs when the exposure is set up.) Reserve lines can also be created manually by adjusters.</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|EON~023|</a:t>
            </a:r>
            <a:endParaRPr lang="en-US" sz="100">
              <a:solidFill>
                <a:srgbClr val="FFFFFF"/>
              </a:solidFill>
              <a:latin typeface="Arial"/>
            </a:endParaRPr>
          </a:p>
        </p:txBody>
      </p:sp>
      <p:sp>
        <p:nvSpPr>
          <p:cNvPr id="5837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5837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The Claims Process - </a:t>
            </a:r>
            <a:fld id="{5BA1CC2A-2CF4-4DD5-90F2-CA8E542EBCCA}" type="slidenum">
              <a:rPr lang="en-US" altLang="en-US" sz="1200" smtClean="0">
                <a:solidFill>
                  <a:schemeClr val="tx1"/>
                </a:solidFill>
              </a:rPr>
              <a:pPr eaLnBrk="1" hangingPunct="1"/>
              <a:t>23</a:t>
            </a:fld>
            <a:endParaRPr lang="en-US" altLang="en-US" sz="1200" smtClean="0">
              <a:solidFill>
                <a:schemeClr val="tx1"/>
              </a:solidFill>
            </a:endParaRPr>
          </a:p>
        </p:txBody>
      </p:sp>
      <p:sp>
        <p:nvSpPr>
          <p:cNvPr id="58372" name="Rectangle 2"/>
          <p:cNvSpPr>
            <a:spLocks noGrp="1" noRot="1" noChangeAspect="1" noChangeArrowheads="1" noTextEdit="1"/>
          </p:cNvSpPr>
          <p:nvPr>
            <p:ph type="sldImg"/>
          </p:nvPr>
        </p:nvSpPr>
        <p:spPr>
          <a:xfrm>
            <a:off x="715963" y="630238"/>
            <a:ext cx="5432425" cy="4073525"/>
          </a:xfrm>
          <a:ln/>
        </p:spPr>
      </p:sp>
      <p:sp>
        <p:nvSpPr>
          <p:cNvPr id="5837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Most or all of the work to be done on the claim is detailed in the workplan activities. Once reserves have been created, those activities are completed.</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|EON~024|</a:t>
            </a:r>
            <a:endParaRPr lang="en-US" sz="100">
              <a:solidFill>
                <a:srgbClr val="FFFFFF"/>
              </a:solidFill>
              <a:latin typeface="Arial"/>
            </a:endParaRPr>
          </a:p>
        </p:txBody>
      </p:sp>
      <p:sp>
        <p:nvSpPr>
          <p:cNvPr id="5939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5939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The Claims Process - </a:t>
            </a:r>
            <a:fld id="{8EE6E54A-EC02-490E-A6DD-ED5B8107BA98}" type="slidenum">
              <a:rPr lang="en-US" altLang="en-US" sz="1200" smtClean="0">
                <a:solidFill>
                  <a:schemeClr val="tx1"/>
                </a:solidFill>
              </a:rPr>
              <a:pPr eaLnBrk="1" hangingPunct="1"/>
              <a:t>24</a:t>
            </a:fld>
            <a:endParaRPr lang="en-US" altLang="en-US" sz="1200" smtClean="0">
              <a:solidFill>
                <a:schemeClr val="tx1"/>
              </a:solidFill>
            </a:endParaRPr>
          </a:p>
        </p:txBody>
      </p:sp>
      <p:sp>
        <p:nvSpPr>
          <p:cNvPr id="59396" name="Rectangle 2"/>
          <p:cNvSpPr>
            <a:spLocks noGrp="1" noRot="1" noChangeAspect="1" noChangeArrowheads="1" noTextEdit="1"/>
          </p:cNvSpPr>
          <p:nvPr>
            <p:ph type="sldImg"/>
          </p:nvPr>
        </p:nvSpPr>
        <p:spPr>
          <a:xfrm>
            <a:off x="715963" y="630238"/>
            <a:ext cx="5432425" cy="4073525"/>
          </a:xfrm>
          <a:ln/>
        </p:spPr>
      </p:sp>
      <p:sp>
        <p:nvSpPr>
          <p:cNvPr id="5939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The claim and each of its exposure have a maturity level, often referred to as a validation level. Typically, the final level is "ability to pay". When a claim is at ability to pay, checks can be written for it. When an exposure is at ability to pay, the money in its reserve line(s) can be used for checks. Gaining the ability to write checks against a claim and use the reserve lines of its exposures is a prerequisite to making payments.</a:t>
            </a:r>
          </a:p>
          <a:p>
            <a:pPr eaLnBrk="1" hangingPunct="1"/>
            <a:r>
              <a:rPr lang="en-US" smtClean="0"/>
              <a:t>In some cases, the claim and its exposures may become payable as a natural result of the completion of all of the activities. However, the two are not required to be functionally connected. Furthermore, activities typically focus on tasks that must be done by a given time and/or must be done by people other than the adjuster. Therefore, it is not unusual for a claim to have all activities complete and yet the claim itself or one or more of its exposures is not payable. (It is also possible that a claim and all of its exposures are payable, but there are still open activities.)</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|EON~025|</a:t>
            </a:r>
            <a:endParaRPr lang="en-US" sz="100">
              <a:solidFill>
                <a:srgbClr val="FFFFFF"/>
              </a:solidFill>
              <a:latin typeface="Arial"/>
            </a:endParaRPr>
          </a:p>
        </p:txBody>
      </p:sp>
      <p:sp>
        <p:nvSpPr>
          <p:cNvPr id="6041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6041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The Claims Process - </a:t>
            </a:r>
            <a:fld id="{8687B0FF-3D0F-4D66-9030-E04114DB678F}" type="slidenum">
              <a:rPr lang="en-US" altLang="en-US" sz="1200" smtClean="0">
                <a:solidFill>
                  <a:schemeClr val="tx1"/>
                </a:solidFill>
              </a:rPr>
              <a:pPr eaLnBrk="1" hangingPunct="1"/>
              <a:t>25</a:t>
            </a:fld>
            <a:endParaRPr lang="en-US" altLang="en-US" sz="1200" smtClean="0">
              <a:solidFill>
                <a:schemeClr val="tx1"/>
              </a:solidFill>
            </a:endParaRPr>
          </a:p>
        </p:txBody>
      </p:sp>
      <p:sp>
        <p:nvSpPr>
          <p:cNvPr id="60420" name="Rectangle 2"/>
          <p:cNvSpPr>
            <a:spLocks noGrp="1" noRot="1" noChangeAspect="1" noChangeArrowheads="1" noTextEdit="1"/>
          </p:cNvSpPr>
          <p:nvPr>
            <p:ph type="sldImg"/>
          </p:nvPr>
        </p:nvSpPr>
        <p:spPr>
          <a:xfrm>
            <a:off x="715963" y="630238"/>
            <a:ext cx="5432425" cy="4073525"/>
          </a:xfrm>
          <a:ln/>
        </p:spPr>
      </p:sp>
      <p:sp>
        <p:nvSpPr>
          <p:cNvPr id="6042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Once the claim and its exposures are payable, payments can be created.</a:t>
            </a:r>
          </a:p>
          <a:p>
            <a:pPr eaLnBrk="1" hangingPunct="1"/>
            <a:r>
              <a:rPr lang="en-US" dirty="0" smtClean="0"/>
              <a:t>Money is transferred from the carrier to the payees through checks. Each check gets its money from one or more reserve lines.</a:t>
            </a:r>
          </a:p>
          <a:p>
            <a:pPr eaLnBrk="1" hangingPunct="1"/>
            <a:r>
              <a:rPr lang="en-US" dirty="0" smtClean="0"/>
              <a:t>In the example above, there are two checks. The first check is payable to the insured. It is for his collision loss and medical payments. Consequently, the check gets its money from two reserve lines from two different exposures. The second check is payable to the third party. The money comes from the third exposure's reserve line.</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|EON~026|</a:t>
            </a:r>
            <a:endParaRPr lang="en-US" sz="100">
              <a:solidFill>
                <a:srgbClr val="FFFFFF"/>
              </a:solidFill>
              <a:latin typeface="Arial"/>
            </a:endParaRPr>
          </a:p>
        </p:txBody>
      </p:sp>
      <p:sp>
        <p:nvSpPr>
          <p:cNvPr id="6144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6144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The Claims Process - </a:t>
            </a:r>
            <a:fld id="{900D5E9A-F191-4A17-93F8-2025CB6C7BF7}" type="slidenum">
              <a:rPr lang="en-US" altLang="en-US" sz="1200" smtClean="0">
                <a:solidFill>
                  <a:schemeClr val="tx1"/>
                </a:solidFill>
              </a:rPr>
              <a:pPr eaLnBrk="1" hangingPunct="1"/>
              <a:t>26</a:t>
            </a:fld>
            <a:endParaRPr lang="en-US" altLang="en-US" sz="1200" smtClean="0">
              <a:solidFill>
                <a:schemeClr val="tx1"/>
              </a:solidFill>
            </a:endParaRPr>
          </a:p>
        </p:txBody>
      </p:sp>
      <p:sp>
        <p:nvSpPr>
          <p:cNvPr id="61444" name="Rectangle 2"/>
          <p:cNvSpPr>
            <a:spLocks noGrp="1" noRot="1" noChangeAspect="1" noChangeArrowheads="1" noTextEdit="1"/>
          </p:cNvSpPr>
          <p:nvPr>
            <p:ph type="sldImg"/>
          </p:nvPr>
        </p:nvSpPr>
        <p:spPr>
          <a:xfrm>
            <a:off x="715963" y="630238"/>
            <a:ext cx="5432425" cy="4073525"/>
          </a:xfrm>
          <a:ln/>
        </p:spPr>
      </p:sp>
      <p:sp>
        <p:nvSpPr>
          <p:cNvPr id="6144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When the financial obligation associated to an exposure has been satisfied, the exposure can be closed. If an exposure results in one payment, then the exposure is typically closed when that one payment is made. If an exposure results in multiple payments (which could occur if there is a recurring payment, possibly for ongoing medical treatment), then the exposure is typically closed when the final payment is made.</a:t>
            </a:r>
          </a:p>
          <a:p>
            <a:pPr eaLnBrk="1" hangingPunct="1"/>
            <a:r>
              <a:rPr lang="en-US" dirty="0" smtClean="0"/>
              <a:t>When all of the activities are complete, all the payments have been made, and all the exposures are closed, the claim can be closed. In some cases, a claim may be closed as soon as the payment is made (and the last indemnification exposure is closed). In other cases, the claim may remain open beyond the last payment (possibly because the claim involves recovery which is taking place after the last payment, or possibly because there is lingering activity work to complete, such as verification that legal documents have been filed with the appropriate government agency).</a:t>
            </a:r>
          </a:p>
          <a:p>
            <a:pPr eaLnBrk="1" hangingPunct="1"/>
            <a:r>
              <a:rPr lang="en-US" dirty="0" smtClean="0"/>
              <a:t>The diagrams in the preceding set of slides have not made reference to documents, notes, and matters. Documents and notes are typically used for every claim, but they typically record things that have occurred. They do not represent work that needs to be done, and in most cases their existence does not move the claim forward in the claim process. Consequently, they have been omitted from the discussion. Matters are relevant to moving a claim forward in the claims process, but only for claims involving potential litigation. Since these types of claims are not the most fundamental type of claims, matters have also been omitted from the discussion.</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|EON~027|</a:t>
            </a:r>
            <a:endParaRPr lang="en-US" sz="100">
              <a:solidFill>
                <a:srgbClr val="FFFFFF"/>
              </a:solidFill>
              <a:latin typeface="Arial"/>
            </a:endParaRPr>
          </a:p>
        </p:txBody>
      </p:sp>
      <p:sp>
        <p:nvSpPr>
          <p:cNvPr id="6246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6246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The Claims Process - </a:t>
            </a:r>
            <a:fld id="{6EA60277-46E8-42DA-BE7F-73BD7183131A}" type="slidenum">
              <a:rPr lang="en-US" altLang="en-US" sz="1200" smtClean="0">
                <a:solidFill>
                  <a:schemeClr val="tx1"/>
                </a:solidFill>
              </a:rPr>
              <a:pPr eaLnBrk="1" hangingPunct="1"/>
              <a:t>27</a:t>
            </a:fld>
            <a:endParaRPr lang="en-US" altLang="en-US" sz="1200" smtClean="0">
              <a:solidFill>
                <a:schemeClr val="tx1"/>
              </a:solidFill>
            </a:endParaRPr>
          </a:p>
        </p:txBody>
      </p:sp>
      <p:sp>
        <p:nvSpPr>
          <p:cNvPr id="62468" name="Rectangle 2"/>
          <p:cNvSpPr>
            <a:spLocks noGrp="1" noRot="1" noChangeAspect="1" noChangeArrowheads="1" noTextEdit="1"/>
          </p:cNvSpPr>
          <p:nvPr>
            <p:ph type="sldImg"/>
          </p:nvPr>
        </p:nvSpPr>
        <p:spPr>
          <a:xfrm>
            <a:off x="715963" y="630238"/>
            <a:ext cx="5432425" cy="4073525"/>
          </a:xfrm>
          <a:ln/>
        </p:spPr>
      </p:sp>
      <p:sp>
        <p:nvSpPr>
          <p:cNvPr id="6246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The business process steps and functional process steps (stages)</a:t>
            </a:r>
            <a:r>
              <a:rPr lang="en-US" baseline="0" dirty="0" smtClean="0"/>
              <a:t> </a:t>
            </a:r>
            <a:r>
              <a:rPr lang="en-US" dirty="0" smtClean="0"/>
              <a:t>do not have a one-to-one correspondence. In particular:</a:t>
            </a:r>
          </a:p>
          <a:p>
            <a:pPr lvl="1" eaLnBrk="1" hangingPunct="1"/>
            <a:r>
              <a:rPr lang="en-US" dirty="0" smtClean="0"/>
              <a:t>During intake, the claim is created. Exposures and reserves could also be created at this time,</a:t>
            </a:r>
            <a:r>
              <a:rPr lang="en-US" baseline="0" dirty="0" smtClean="0"/>
              <a:t> depending on the LOB. For WC claims, exposures are most often created automatically when the claim is first created. For auto claims, exposures could be created during intake phase manually and explicitly by the adjuster or CSR, but usually are not created at this time.</a:t>
            </a:r>
            <a:endParaRPr lang="en-US" dirty="0" smtClean="0"/>
          </a:p>
          <a:p>
            <a:pPr lvl="1" eaLnBrk="1" hangingPunct="1"/>
            <a:r>
              <a:rPr lang="en-US" dirty="0" smtClean="0"/>
              <a:t>During adjudication, ClaimCenter exposures could be created, reserves could be created, activities could be completed, and the claim and its exposures could become payable.</a:t>
            </a:r>
          </a:p>
          <a:p>
            <a:pPr lvl="1" eaLnBrk="1" hangingPunct="1"/>
            <a:r>
              <a:rPr lang="en-US" dirty="0" smtClean="0"/>
              <a:t>At payment, payments are made. But, reserves could be created at this time, activities could be completed, and the claim and its exposures could become payable. Payment may also cause exposures and the claim to be closed.</a:t>
            </a:r>
          </a:p>
          <a:p>
            <a:pPr lvl="1" eaLnBrk="1" hangingPunct="1">
              <a:buFontTx/>
              <a:buNone/>
            </a:pPr>
            <a:endParaRPr lang="en-US" dirty="0"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|EON~028|</a:t>
            </a:r>
            <a:endParaRPr lang="en-US" sz="100">
              <a:solidFill>
                <a:srgbClr val="FFFFFF"/>
              </a:solidFill>
              <a:latin typeface="Arial"/>
            </a:endParaRPr>
          </a:p>
        </p:txBody>
      </p:sp>
      <p:sp>
        <p:nvSpPr>
          <p:cNvPr id="6349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6349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The Claims Process - </a:t>
            </a:r>
            <a:fld id="{6F5B9EF9-6257-4D90-A005-866E5DDECEEF}" type="slidenum">
              <a:rPr lang="en-US" altLang="en-US" sz="1200" smtClean="0">
                <a:solidFill>
                  <a:schemeClr val="tx1"/>
                </a:solidFill>
              </a:rPr>
              <a:pPr eaLnBrk="1" hangingPunct="1"/>
              <a:t>28</a:t>
            </a:fld>
            <a:endParaRPr lang="en-US" altLang="en-US" sz="1200" smtClean="0">
              <a:solidFill>
                <a:schemeClr val="tx1"/>
              </a:solidFill>
            </a:endParaRPr>
          </a:p>
        </p:txBody>
      </p:sp>
      <p:sp>
        <p:nvSpPr>
          <p:cNvPr id="63492" name="Rectangle 2"/>
          <p:cNvSpPr>
            <a:spLocks noGrp="1" noRot="1" noChangeAspect="1" noChangeArrowheads="1" noTextEdit="1"/>
          </p:cNvSpPr>
          <p:nvPr>
            <p:ph type="sldImg"/>
          </p:nvPr>
        </p:nvSpPr>
        <p:spPr>
          <a:xfrm>
            <a:off x="715963" y="630238"/>
            <a:ext cx="5432425" cy="4073525"/>
          </a:xfrm>
          <a:ln/>
        </p:spPr>
      </p:sp>
      <p:sp>
        <p:nvSpPr>
          <p:cNvPr id="6349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|EON~029|</a:t>
            </a:r>
            <a:endParaRPr lang="en-US" sz="100">
              <a:solidFill>
                <a:srgbClr val="FFFFFF"/>
              </a:solidFill>
              <a:latin typeface="Arial"/>
            </a:endParaRPr>
          </a:p>
        </p:txBody>
      </p:sp>
      <p:sp>
        <p:nvSpPr>
          <p:cNvPr id="6451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6451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The Claims Process - </a:t>
            </a:r>
            <a:fld id="{4EA4D962-0F87-404D-A663-30DE99564AE2}" type="slidenum">
              <a:rPr lang="en-US" altLang="en-US" sz="1200" smtClean="0">
                <a:solidFill>
                  <a:schemeClr val="tx1"/>
                </a:solidFill>
              </a:rPr>
              <a:pPr eaLnBrk="1" hangingPunct="1"/>
              <a:t>29</a:t>
            </a:fld>
            <a:endParaRPr lang="en-US" altLang="en-US" sz="1200" smtClean="0">
              <a:solidFill>
                <a:schemeClr val="tx1"/>
              </a:solidFill>
            </a:endParaRPr>
          </a:p>
        </p:txBody>
      </p:sp>
      <p:sp>
        <p:nvSpPr>
          <p:cNvPr id="64516" name="Rectangle 2"/>
          <p:cNvSpPr>
            <a:spLocks noGrp="1" noRot="1" noChangeAspect="1" noChangeArrowheads="1" noTextEdit="1"/>
          </p:cNvSpPr>
          <p:nvPr>
            <p:ph type="sldImg"/>
          </p:nvPr>
        </p:nvSpPr>
        <p:spPr>
          <a:xfrm>
            <a:off x="715963" y="630238"/>
            <a:ext cx="5432425" cy="4073525"/>
          </a:xfrm>
          <a:ln/>
        </p:spPr>
      </p:sp>
      <p:sp>
        <p:nvSpPr>
          <p:cNvPr id="6451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b="1" dirty="0" smtClean="0"/>
              <a:t>Answers</a:t>
            </a:r>
          </a:p>
          <a:p>
            <a:pPr eaLnBrk="1" hangingPunct="1"/>
            <a:r>
              <a:rPr lang="en-US" dirty="0" smtClean="0"/>
              <a:t>1.	a) True. (If it doesn't go through intake, it is not a claim.)</a:t>
            </a:r>
          </a:p>
          <a:p>
            <a:pPr eaLnBrk="1" hangingPunct="1"/>
            <a:r>
              <a:rPr lang="en-US" dirty="0" smtClean="0"/>
              <a:t>	b) False. (Many claims result in payments, but some claims do not.)</a:t>
            </a:r>
          </a:p>
          <a:p>
            <a:pPr eaLnBrk="1" hangingPunct="1"/>
            <a:r>
              <a:rPr lang="en-US" dirty="0" smtClean="0"/>
              <a:t>	c) False. (Recovery is appropriate only if there is a salvageable item or if there is a third party at fault.)</a:t>
            </a:r>
          </a:p>
          <a:p>
            <a:pPr eaLnBrk="1" hangingPunct="1"/>
            <a:r>
              <a:rPr lang="en-US" dirty="0" smtClean="0"/>
              <a:t>	d) False. (The statement is a true statement about fraud detection. Special investigations occurs only if some suspicious and possibly fraudulent activity is detected.)</a:t>
            </a:r>
          </a:p>
          <a:p>
            <a:pPr eaLnBrk="1" hangingPunct="1"/>
            <a:r>
              <a:rPr lang="en-US" dirty="0" smtClean="0"/>
              <a:t>	e) True.</a:t>
            </a:r>
          </a:p>
          <a:p>
            <a:pPr eaLnBrk="1" hangingPunct="1"/>
            <a:r>
              <a:rPr lang="en-US" dirty="0" smtClean="0"/>
              <a:t>2. A claim or exposure is at the "new loss completion" level when it is initially created.</a:t>
            </a:r>
          </a:p>
          <a:p>
            <a:pPr eaLnBrk="1" hangingPunct="1"/>
            <a:r>
              <a:rPr lang="en-US" dirty="0" smtClean="0"/>
              <a:t>3. You want the claim and its exposures to get to the "ability to pay" level because you can write checks only against claims at ability to pay from exposures at ability to pay.</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|EON~003|</a:t>
            </a:r>
            <a:endParaRPr lang="en-US" sz="100">
              <a:solidFill>
                <a:srgbClr val="FFFFFF"/>
              </a:solidFill>
              <a:latin typeface="Arial"/>
            </a:endParaRPr>
          </a:p>
        </p:txBody>
      </p:sp>
      <p:sp>
        <p:nvSpPr>
          <p:cNvPr id="3789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3789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The Claims Process - </a:t>
            </a:r>
            <a:fld id="{B3FCE1F7-D4F0-461E-8CAE-187CF8B1028F}" type="slidenum">
              <a:rPr lang="en-US" altLang="en-US" sz="1200" smtClean="0">
                <a:solidFill>
                  <a:schemeClr val="tx1"/>
                </a:solidFill>
              </a:rPr>
              <a:pPr eaLnBrk="1" hangingPunct="1"/>
              <a:t>3</a:t>
            </a:fld>
            <a:endParaRPr lang="en-US" altLang="en-US" sz="1200" smtClean="0">
              <a:solidFill>
                <a:schemeClr val="tx1"/>
              </a:solidFill>
            </a:endParaRPr>
          </a:p>
        </p:txBody>
      </p:sp>
      <p:sp>
        <p:nvSpPr>
          <p:cNvPr id="37892" name="Rectangle 2"/>
          <p:cNvSpPr>
            <a:spLocks noGrp="1" noRot="1" noChangeAspect="1" noChangeArrowheads="1" noTextEdit="1"/>
          </p:cNvSpPr>
          <p:nvPr>
            <p:ph type="sldImg"/>
          </p:nvPr>
        </p:nvSpPr>
        <p:spPr>
          <a:xfrm>
            <a:off x="715963" y="630238"/>
            <a:ext cx="5432425" cy="4073525"/>
          </a:xfrm>
          <a:ln/>
        </p:spPr>
      </p:sp>
      <p:sp>
        <p:nvSpPr>
          <p:cNvPr id="3789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|EON~030|</a:t>
            </a:r>
            <a:endParaRPr lang="en-US" sz="100">
              <a:solidFill>
                <a:srgbClr val="FFFFFF"/>
              </a:solidFill>
              <a:latin typeface="Arial"/>
            </a:endParaRPr>
          </a:p>
        </p:txBody>
      </p:sp>
      <p:sp>
        <p:nvSpPr>
          <p:cNvPr id="100354" name="Copyright"/>
          <p:cNvSpPr>
            <a:spLocks noGrp="1" noChangeArrowheads="1"/>
          </p:cNvSpPr>
          <p:nvPr>
            <p:ph type="sldNum" sz="quarter" idx="5"/>
          </p:nvPr>
        </p:nvSpPr>
        <p:spPr/>
        <p:txBody>
          <a:bodyPr/>
          <a:lstStyle/>
          <a:p>
            <a:pPr>
              <a:defRPr/>
            </a:pPr>
            <a:r>
              <a:rPr lang="en-US" altLang="en-US" dirty="0" smtClean="0"/>
              <a:t>	The Claims Process - </a:t>
            </a:r>
            <a:fld id="{211C349A-83C9-44D0-A356-DBEB3FC715FC}" type="slidenum">
              <a:rPr lang="en-US" altLang="en-US" smtClean="0"/>
              <a:pPr>
                <a:defRPr/>
              </a:pPr>
              <a:t>30</a:t>
            </a:fld>
            <a:endParaRPr lang="en-US" altLang="en-US" dirty="0" smtClean="0"/>
          </a:p>
        </p:txBody>
      </p:sp>
      <p:sp>
        <p:nvSpPr>
          <p:cNvPr id="100355" name="SectionName"/>
          <p:cNvSpPr>
            <a:spLocks noGrp="1" noChangeArrowheads="1"/>
          </p:cNvSpPr>
          <p:nvPr>
            <p:ph type="hdr" sz="quarter"/>
          </p:nvPr>
        </p:nvSpPr>
        <p:spPr/>
        <p:txBody>
          <a:bodyPr/>
          <a:lstStyle/>
          <a:p>
            <a:pPr>
              <a:defRPr/>
            </a:pPr>
            <a:r>
              <a:rPr lang="en-US" altLang="en-US" smtClean="0"/>
              <a:t>	</a:t>
            </a:r>
            <a:endParaRPr lang="en-US" smtClean="0"/>
          </a:p>
        </p:txBody>
      </p:sp>
      <p:sp>
        <p:nvSpPr>
          <p:cNvPr id="100356" name="Rectangle 2"/>
          <p:cNvSpPr>
            <a:spLocks noGrp="1" noRot="1" noChangeAspect="1" noChangeArrowheads="1" noTextEdit="1"/>
          </p:cNvSpPr>
          <p:nvPr>
            <p:ph type="sldImg"/>
          </p:nvPr>
        </p:nvSpPr>
        <p:spPr>
          <a:ln/>
        </p:spPr>
      </p:sp>
      <p:sp>
        <p:nvSpPr>
          <p:cNvPr id="1003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|EON~004|</a:t>
            </a:r>
            <a:endParaRPr lang="en-US" sz="100">
              <a:solidFill>
                <a:srgbClr val="FFFFFF"/>
              </a:solidFill>
              <a:latin typeface="Arial"/>
            </a:endParaRPr>
          </a:p>
        </p:txBody>
      </p:sp>
      <p:sp>
        <p:nvSpPr>
          <p:cNvPr id="3891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3891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The Claims Process - </a:t>
            </a:r>
            <a:fld id="{910DFB69-A7C0-4231-A608-A9BC04DCD2A3}" type="slidenum">
              <a:rPr lang="en-US" altLang="en-US" sz="1200" smtClean="0">
                <a:solidFill>
                  <a:schemeClr val="tx1"/>
                </a:solidFill>
              </a:rPr>
              <a:pPr eaLnBrk="1" hangingPunct="1"/>
              <a:t>4</a:t>
            </a:fld>
            <a:endParaRPr lang="en-US" altLang="en-US" sz="1200" smtClean="0">
              <a:solidFill>
                <a:schemeClr val="tx1"/>
              </a:solidFill>
            </a:endParaRPr>
          </a:p>
        </p:txBody>
      </p:sp>
      <p:sp>
        <p:nvSpPr>
          <p:cNvPr id="38916" name="Rectangle 2"/>
          <p:cNvSpPr>
            <a:spLocks noGrp="1" noRot="1" noChangeAspect="1" noChangeArrowheads="1" noTextEdit="1"/>
          </p:cNvSpPr>
          <p:nvPr>
            <p:ph type="sldImg"/>
          </p:nvPr>
        </p:nvSpPr>
        <p:spPr>
          <a:xfrm>
            <a:off x="715963" y="630238"/>
            <a:ext cx="5432425" cy="4073525"/>
          </a:xfrm>
          <a:ln/>
        </p:spPr>
      </p:sp>
      <p:sp>
        <p:nvSpPr>
          <p:cNvPr id="3891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|EON~005|</a:t>
            </a:r>
            <a:endParaRPr lang="en-US" sz="100">
              <a:solidFill>
                <a:srgbClr val="FFFFFF"/>
              </a:solidFill>
              <a:latin typeface="Arial"/>
            </a:endParaRPr>
          </a:p>
        </p:txBody>
      </p:sp>
      <p:sp>
        <p:nvSpPr>
          <p:cNvPr id="3993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3993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The Claims Process - </a:t>
            </a:r>
            <a:fld id="{0DE940A7-DDE6-470F-9745-049C36F3C242}" type="slidenum">
              <a:rPr lang="en-US" altLang="en-US" sz="1200" smtClean="0">
                <a:solidFill>
                  <a:schemeClr val="tx1"/>
                </a:solidFill>
              </a:rPr>
              <a:pPr eaLnBrk="1" hangingPunct="1"/>
              <a:t>5</a:t>
            </a:fld>
            <a:endParaRPr lang="en-US" altLang="en-US" sz="1200" smtClean="0">
              <a:solidFill>
                <a:schemeClr val="tx1"/>
              </a:solidFill>
            </a:endParaRPr>
          </a:p>
        </p:txBody>
      </p:sp>
      <p:sp>
        <p:nvSpPr>
          <p:cNvPr id="39940" name="Rectangle 2"/>
          <p:cNvSpPr>
            <a:spLocks noGrp="1" noRot="1" noChangeAspect="1" noChangeArrowheads="1" noTextEdit="1"/>
          </p:cNvSpPr>
          <p:nvPr>
            <p:ph type="sldImg"/>
          </p:nvPr>
        </p:nvSpPr>
        <p:spPr>
          <a:xfrm>
            <a:off x="715963" y="630238"/>
            <a:ext cx="5432425" cy="4073525"/>
          </a:xfrm>
          <a:ln/>
        </p:spPr>
      </p:sp>
      <p:sp>
        <p:nvSpPr>
          <p:cNvPr id="3994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During intake, the carrier is informed of a potentially covered loss. For auto and property claims, this is often referred to as First Notice of Loss (FNOL). For workers' comp claims, this is also known as First Report of Injury (FROI).</a:t>
            </a:r>
          </a:p>
          <a:p>
            <a:pPr eaLnBrk="1" hangingPunct="1"/>
            <a:r>
              <a:rPr lang="en-US" dirty="0" smtClean="0"/>
              <a:t>The intake event is significant because:</a:t>
            </a:r>
          </a:p>
          <a:p>
            <a:pPr lvl="1" eaLnBrk="1" hangingPunct="1"/>
            <a:r>
              <a:rPr lang="en-US" dirty="0" smtClean="0"/>
              <a:t>It is the point in time at which the claim is created and assigned to an adjuster.</a:t>
            </a:r>
          </a:p>
          <a:p>
            <a:pPr lvl="1" eaLnBrk="1" hangingPunct="1"/>
            <a:r>
              <a:rPr lang="en-US" dirty="0" smtClean="0"/>
              <a:t>It is the point in time which determines when other events must occur. (For example, the business process may require that all coverages in question be verified within 30 days of the FNOL.)</a:t>
            </a:r>
          </a:p>
          <a:p>
            <a:pPr lvl="1" eaLnBrk="1" hangingPunct="1"/>
            <a:r>
              <a:rPr lang="en-US" dirty="0" smtClean="0"/>
              <a:t>It is the first major opportunity to control costs with regards to reducing leakage. (For example, if the intake process is sufficiently robust, then an auto claim which is a total loss can be assessed rapidly, and costs associated to storing the car can be reduced or eliminated.)</a:t>
            </a:r>
          </a:p>
          <a:p>
            <a:pPr lvl="1" eaLnBrk="1" hangingPunct="1"/>
            <a:r>
              <a:rPr lang="en-US" dirty="0" smtClean="0"/>
              <a:t>It is the first major opportunity to reduce the time needed to process a claim. (For example, common intake steps can be automated, such as creating activities or service requests for work that always need to be done for a given type of claim rather than waiting for a user to manually create them.)</a:t>
            </a:r>
          </a:p>
          <a:p>
            <a:pPr lvl="1" eaLnBrk="1" hangingPunct="1"/>
            <a:r>
              <a:rPr lang="en-US" dirty="0" smtClean="0"/>
              <a:t>It is the first major opportunity to control costs with regards to business efficiency. (For example, if the intake process is sufficiently robust, then general information can be collected by first-tier CSRs, which frees the more expert-level adjusters to spend their time focusing exclusively on the aspects of claim processing that require their expertise.)</a:t>
            </a:r>
          </a:p>
          <a:p>
            <a:pPr lvl="1" eaLnBrk="1" hangingPunct="1"/>
            <a:r>
              <a:rPr lang="en-US" dirty="0" smtClean="0"/>
              <a:t>It can set the tone for the entire claim process. If the insured feels that the carrier is concerned, it can expedite processing and minimize the chance of later legal action.</a:t>
            </a:r>
          </a:p>
          <a:p>
            <a:pPr lvl="1" eaLnBrk="1" hangingPunct="1"/>
            <a:r>
              <a:rPr lang="en-US" dirty="0" smtClean="0"/>
              <a:t>Information about incidents such as bodily injuries, damages to property and/or vehicles can be recorded in detail, therefore speeding up the information-gathering process.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|EON~006|</a:t>
            </a:r>
            <a:endParaRPr lang="en-US" sz="100">
              <a:solidFill>
                <a:srgbClr val="FFFFFF"/>
              </a:solidFill>
              <a:latin typeface="Arial"/>
            </a:endParaRPr>
          </a:p>
        </p:txBody>
      </p:sp>
      <p:sp>
        <p:nvSpPr>
          <p:cNvPr id="4096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4096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The Claims Process - </a:t>
            </a:r>
            <a:fld id="{32DCEE63-B0C3-4D5F-B712-D453C7A58D1E}" type="slidenum">
              <a:rPr lang="en-US" altLang="en-US" sz="1200" smtClean="0">
                <a:solidFill>
                  <a:schemeClr val="tx1"/>
                </a:solidFill>
              </a:rPr>
              <a:pPr eaLnBrk="1" hangingPunct="1"/>
              <a:t>6</a:t>
            </a:fld>
            <a:endParaRPr lang="en-US" altLang="en-US" sz="1200" smtClean="0">
              <a:solidFill>
                <a:schemeClr val="tx1"/>
              </a:solidFill>
            </a:endParaRPr>
          </a:p>
        </p:txBody>
      </p:sp>
      <p:sp>
        <p:nvSpPr>
          <p:cNvPr id="40964" name="Rectangle 2"/>
          <p:cNvSpPr>
            <a:spLocks noGrp="1" noRot="1" noChangeAspect="1" noChangeArrowheads="1" noTextEdit="1"/>
          </p:cNvSpPr>
          <p:nvPr>
            <p:ph type="sldImg"/>
          </p:nvPr>
        </p:nvSpPr>
        <p:spPr>
          <a:xfrm>
            <a:off x="715963" y="630238"/>
            <a:ext cx="5432425" cy="4073525"/>
          </a:xfrm>
          <a:ln/>
        </p:spPr>
      </p:sp>
      <p:sp>
        <p:nvSpPr>
          <p:cNvPr id="4096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Adjudication is the process of determining if you are going to pay a claim, and if so, how much you are going to pay.</a:t>
            </a:r>
          </a:p>
          <a:p>
            <a:pPr eaLnBrk="1" hangingPunct="1"/>
            <a:r>
              <a:rPr lang="en-US" dirty="0" smtClean="0"/>
              <a:t>Within the insurance industry, adjudication is often further sub-divided into two phases: discovery/investigation and loss assessment.</a:t>
            </a:r>
          </a:p>
          <a:p>
            <a:pPr eaLnBrk="1" hangingPunct="1"/>
            <a:r>
              <a:rPr lang="en-US" dirty="0" smtClean="0"/>
              <a:t>During discovery (which is also often referred to as investigation), the carrier gathers whatever information is needed to process the claim. In some cases, all of the data may have been acquired during intake. In other cases, the carrier may need to do additional work, such as:</a:t>
            </a:r>
          </a:p>
          <a:p>
            <a:pPr lvl="1" eaLnBrk="1" hangingPunct="1"/>
            <a:r>
              <a:rPr lang="en-US" dirty="0" smtClean="0"/>
              <a:t>Verify whether the loss is covered</a:t>
            </a:r>
          </a:p>
          <a:p>
            <a:pPr lvl="1" eaLnBrk="1" hangingPunct="1"/>
            <a:r>
              <a:rPr lang="en-US" dirty="0" smtClean="0"/>
              <a:t>Obtain statements from witnesses</a:t>
            </a:r>
          </a:p>
          <a:p>
            <a:pPr lvl="1" eaLnBrk="1" hangingPunct="1"/>
            <a:r>
              <a:rPr lang="en-US" dirty="0" smtClean="0"/>
              <a:t>Obtain information from third-party systems, such as metropolitan police reports</a:t>
            </a:r>
          </a:p>
          <a:p>
            <a:pPr lvl="1" eaLnBrk="1" hangingPunct="1"/>
            <a:r>
              <a:rPr lang="en-US" dirty="0" smtClean="0"/>
              <a:t>Obtain estimates from the claimant or approved vendors</a:t>
            </a:r>
          </a:p>
          <a:p>
            <a:pPr eaLnBrk="1" hangingPunct="1"/>
            <a:r>
              <a:rPr lang="en-US" dirty="0" smtClean="0"/>
              <a:t>During loss assessment, the carrier determines how much the claim is going to cost. This involves both payments made to claimants as well as expenses incurred in processing the claim. This could also involve recovery, which involves situations where money can be acquired from other parties to help recoup the carrier's expenditures.</a:t>
            </a:r>
          </a:p>
          <a:p>
            <a:pPr eaLnBrk="1" hangingPunct="1"/>
            <a:r>
              <a:rPr lang="en-US" dirty="0" smtClean="0"/>
              <a:t>In general, assessments and estimates done by parties not working directly for the carrier fall into the realm of discovery/investigation. Assessments and estimates done by parties working directly for the carrier fall into the realm of loss assessment.</a:t>
            </a:r>
          </a:p>
          <a:p>
            <a:pPr eaLnBrk="1" hangingPunct="1"/>
            <a:r>
              <a:rPr lang="en-US" dirty="0" smtClean="0"/>
              <a:t>The discovery/investigation phase and loss assessment phase are not discrete. It is not unusual for a claim to bounce back and forth between these two phases as information is gathered and loss is assessed. Therefore, from the standpoint of the course, it is easier to address the two of them together at the adjudication level.</a:t>
            </a:r>
          </a:p>
          <a:p>
            <a:pPr eaLnBrk="1" hangingPunct="1"/>
            <a:endParaRPr lang="en-US"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|EON~007|</a:t>
            </a:r>
            <a:endParaRPr lang="en-US" sz="100">
              <a:solidFill>
                <a:srgbClr val="FFFFFF"/>
              </a:solidFill>
              <a:latin typeface="Arial"/>
            </a:endParaRPr>
          </a:p>
        </p:txBody>
      </p:sp>
      <p:sp>
        <p:nvSpPr>
          <p:cNvPr id="4198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4198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The Claims Process - </a:t>
            </a:r>
            <a:fld id="{C82F94C4-BE00-410A-A983-F579E8077A3E}" type="slidenum">
              <a:rPr lang="en-US" altLang="en-US" sz="1200" smtClean="0">
                <a:solidFill>
                  <a:schemeClr val="tx1"/>
                </a:solidFill>
              </a:rPr>
              <a:pPr eaLnBrk="1" hangingPunct="1"/>
              <a:t>7</a:t>
            </a:fld>
            <a:endParaRPr lang="en-US" altLang="en-US" sz="1200" smtClean="0">
              <a:solidFill>
                <a:schemeClr val="tx1"/>
              </a:solidFill>
            </a:endParaRPr>
          </a:p>
        </p:txBody>
      </p:sp>
      <p:sp>
        <p:nvSpPr>
          <p:cNvPr id="41988" name="Rectangle 2"/>
          <p:cNvSpPr>
            <a:spLocks noGrp="1" noRot="1" noChangeAspect="1" noChangeArrowheads="1" noTextEdit="1"/>
          </p:cNvSpPr>
          <p:nvPr>
            <p:ph type="sldImg"/>
          </p:nvPr>
        </p:nvSpPr>
        <p:spPr>
          <a:xfrm>
            <a:off x="715963" y="630238"/>
            <a:ext cx="5432425" cy="4073525"/>
          </a:xfrm>
          <a:ln/>
        </p:spPr>
      </p:sp>
      <p:sp>
        <p:nvSpPr>
          <p:cNvPr id="4198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Once the loss has been assessed and the payment has been approved, the carrier can provide the payments to the claimants. The payment phase involves creating, approving, and issuing the checks.</a:t>
            </a:r>
          </a:p>
          <a:p>
            <a:pPr eaLnBrk="1" hangingPunct="1"/>
            <a:r>
              <a:rPr lang="en-US" dirty="0" smtClean="0"/>
              <a:t>One major concern of all insurance carriers is "leakage". Leakage is defined as "claims payments beyond those necessary to satisfy a typical claimant". Leakage could occur in many ways, including but not limited to:</a:t>
            </a:r>
          </a:p>
          <a:p>
            <a:pPr lvl="1" eaLnBrk="1" hangingPunct="1"/>
            <a:r>
              <a:rPr lang="en-US" dirty="0" smtClean="0"/>
              <a:t>Paying for a loss that occurred at a time when the policy was not in effect, or for a loss which was not covered on the policy.</a:t>
            </a:r>
          </a:p>
          <a:p>
            <a:pPr lvl="1" eaLnBrk="1" hangingPunct="1"/>
            <a:r>
              <a:rPr lang="en-US" dirty="0" smtClean="0"/>
              <a:t>Paying an amount in excess of the responsibility of the carrier (such as paying $1100 for a coverage with a $1000 limit).</a:t>
            </a:r>
          </a:p>
          <a:p>
            <a:pPr lvl="1" eaLnBrk="1" hangingPunct="1"/>
            <a:r>
              <a:rPr lang="en-US" dirty="0" smtClean="0"/>
              <a:t>Paying an amount in excess of what the claimant needs to be indemnified (such as paying $600 for a repair that most reputable mechanics would estimate at $400).</a:t>
            </a:r>
          </a:p>
          <a:p>
            <a:pPr eaLnBrk="1" hangingPunct="1"/>
            <a:r>
              <a:rPr lang="en-US" dirty="0" smtClean="0"/>
              <a:t>In order to identify and control leakage, a carrier must closely track what payments are being made for. Consequently, the payment phase involves a somewhat rigorous categorization of claim costs (money paid to indemnify claimants) and expenses (expenses incurred as a result of processing the claim, such as an inspection fee and mileage reimbursement for a property inspector who inspects damage done to a factory).</a:t>
            </a:r>
          </a:p>
          <a:p>
            <a:pPr eaLnBrk="1" hangingPunct="1"/>
            <a:endParaRPr lang="en-US" dirty="0"/>
          </a:p>
          <a:p>
            <a:pPr eaLnBrk="1" hangingPunct="1"/>
            <a:r>
              <a:rPr lang="en-US" dirty="0" smtClean="0"/>
              <a:t>The term “indemnify” (or “indemnification”) in a high-level, LOB-agnostic sense means to make whole or reimburse a claimant for their loss. For WC, the term has a specific meaning, because “indemnity” payments are specific payments of lost wages due to a work injury. Therefore, the term “claim cost” will often be used for WC claims to mean both lost wage payments as</a:t>
            </a:r>
            <a:r>
              <a:rPr lang="en-US" baseline="0" dirty="0" smtClean="0"/>
              <a:t> well as medical payments</a:t>
            </a:r>
            <a:r>
              <a:rPr lang="en-US" dirty="0" smtClean="0"/>
              <a:t>, but for auto or property claims, you can think of “claim cost” payments as being synonymous with “indemnity” or “indemnification” payments</a:t>
            </a:r>
            <a:r>
              <a:rPr lang="en-US" baseline="0" dirty="0" smtClean="0"/>
              <a:t> (payments for auto repair, auto parts, property damage, or medical bills).</a:t>
            </a:r>
            <a:endParaRPr lang="en-US"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|EON~008|</a:t>
            </a:r>
            <a:endParaRPr lang="en-US" sz="100">
              <a:solidFill>
                <a:srgbClr val="FFFFFF"/>
              </a:solidFill>
              <a:latin typeface="Arial"/>
            </a:endParaRPr>
          </a:p>
        </p:txBody>
      </p:sp>
      <p:sp>
        <p:nvSpPr>
          <p:cNvPr id="4301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4301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The Claims Process - </a:t>
            </a:r>
            <a:fld id="{5DA95A11-02E3-40D1-BCD0-83EAC374F283}" type="slidenum">
              <a:rPr lang="en-US" altLang="en-US" sz="1200" smtClean="0">
                <a:solidFill>
                  <a:schemeClr val="tx1"/>
                </a:solidFill>
              </a:rPr>
              <a:pPr eaLnBrk="1" hangingPunct="1"/>
              <a:t>8</a:t>
            </a:fld>
            <a:endParaRPr lang="en-US" altLang="en-US" sz="1200" smtClean="0">
              <a:solidFill>
                <a:schemeClr val="tx1"/>
              </a:solidFill>
            </a:endParaRPr>
          </a:p>
        </p:txBody>
      </p:sp>
      <p:sp>
        <p:nvSpPr>
          <p:cNvPr id="43012" name="Rectangle 2"/>
          <p:cNvSpPr>
            <a:spLocks noGrp="1" noRot="1" noChangeAspect="1" noChangeArrowheads="1" noTextEdit="1"/>
          </p:cNvSpPr>
          <p:nvPr>
            <p:ph type="sldImg"/>
          </p:nvPr>
        </p:nvSpPr>
        <p:spPr>
          <a:xfrm>
            <a:off x="715963" y="630238"/>
            <a:ext cx="5432425" cy="4073525"/>
          </a:xfrm>
          <a:ln/>
        </p:spPr>
      </p:sp>
      <p:sp>
        <p:nvSpPr>
          <p:cNvPr id="4301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In some cases, the carrier may also attempt to recover funds paid to the claimant by obtaining money from a third party's carrier if the third party was at fault (which is known as "subrogation") or by taking possession of a significantly damaged property and selling all or parts of it to a third party (which is known as "salvage").</a:t>
            </a:r>
          </a:p>
          <a:p>
            <a:pPr eaLnBrk="1" hangingPunct="1"/>
            <a:r>
              <a:rPr lang="en-US" dirty="0" smtClean="0"/>
              <a:t>Technically speaking, recovery does not need to start after payment. Recovery can begin as early as first notice of loss if enough information is known at this time. (For example, early in the claims process, the carrier could determine that the car is a total loss and immediately take possession of it and sell it to a salvage yard.)</a:t>
            </a:r>
          </a:p>
          <a:p>
            <a:pPr eaLnBrk="1" hangingPunct="1"/>
            <a:r>
              <a:rPr lang="en-US" dirty="0" smtClean="0"/>
              <a:t>The image shown above is meant to represent a salvage opportunity. The damaged car is considered a total loss, so the carrier (Acme) takes possession of the car from the insured. Acme then sells the car to a salvage yard for parts (the exchange of the damaged car for some amount of money).</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|EON~009|</a:t>
            </a:r>
            <a:endParaRPr lang="en-US" sz="100">
              <a:solidFill>
                <a:srgbClr val="FFFFFF"/>
              </a:solidFill>
              <a:latin typeface="Arial"/>
            </a:endParaRPr>
          </a:p>
        </p:txBody>
      </p:sp>
      <p:sp>
        <p:nvSpPr>
          <p:cNvPr id="4403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4403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smtClean="0">
                <a:solidFill>
                  <a:schemeClr val="tx1"/>
                </a:solidFill>
              </a:rPr>
              <a:t>	The Claims Process - </a:t>
            </a:r>
            <a:fld id="{2C87265B-0589-487D-9C8C-2555543F6F75}" type="slidenum">
              <a:rPr lang="en-US" altLang="en-US" sz="1200" smtClean="0">
                <a:solidFill>
                  <a:schemeClr val="tx1"/>
                </a:solidFill>
              </a:rPr>
              <a:pPr eaLnBrk="1" hangingPunct="1"/>
              <a:t>9</a:t>
            </a:fld>
            <a:endParaRPr lang="en-US" altLang="en-US" sz="1200" smtClean="0">
              <a:solidFill>
                <a:schemeClr val="tx1"/>
              </a:solidFill>
            </a:endParaRPr>
          </a:p>
        </p:txBody>
      </p:sp>
      <p:sp>
        <p:nvSpPr>
          <p:cNvPr id="44036" name="Rectangle 2"/>
          <p:cNvSpPr>
            <a:spLocks noGrp="1" noRot="1" noChangeAspect="1" noChangeArrowheads="1" noTextEdit="1"/>
          </p:cNvSpPr>
          <p:nvPr>
            <p:ph type="sldImg"/>
          </p:nvPr>
        </p:nvSpPr>
        <p:spPr>
          <a:xfrm>
            <a:off x="715963" y="630238"/>
            <a:ext cx="5432425" cy="4073525"/>
          </a:xfrm>
          <a:ln/>
        </p:spPr>
      </p:sp>
      <p:sp>
        <p:nvSpPr>
          <p:cNvPr id="4403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Litigation is an umbrella term for several activities which involve the resolution of disputes. It includes</a:t>
            </a:r>
          </a:p>
          <a:p>
            <a:pPr lvl="1" eaLnBrk="1" hangingPunct="1"/>
            <a:r>
              <a:rPr lang="en-US" dirty="0" smtClean="0"/>
              <a:t>Evaluation (an assessment of the liabilities and damages involved in the plan of action to settle, that is the expected costs) </a:t>
            </a:r>
          </a:p>
          <a:p>
            <a:pPr lvl="1" eaLnBrk="1" hangingPunct="1"/>
            <a:r>
              <a:rPr lang="en-US" dirty="0" smtClean="0"/>
              <a:t>Negotiation (the back-and-forth discussion of how much loss occurred and how much indemnification is required)</a:t>
            </a:r>
          </a:p>
          <a:p>
            <a:pPr lvl="1" eaLnBrk="1" hangingPunct="1"/>
            <a:r>
              <a:rPr lang="en-US" dirty="0" smtClean="0"/>
              <a:t>Mediation and arbitration (which involves the resolution of a dispute with the assistance of a third party without actually filing a lawsuit)</a:t>
            </a:r>
          </a:p>
          <a:p>
            <a:pPr lvl="1" eaLnBrk="1" hangingPunct="1"/>
            <a:r>
              <a:rPr lang="en-US" dirty="0" smtClean="0"/>
              <a:t>Actual litigation (law suits)</a:t>
            </a:r>
          </a:p>
          <a:p>
            <a:pPr eaLnBrk="1" hangingPunct="1"/>
            <a:r>
              <a:rPr lang="en-US" dirty="0" smtClean="0"/>
              <a:t>Litigation can occur during any or all of the other phases. For example, there may already be pending litigation at the time that the loss is reported to the carrier. A claim of this nature can be flagged as a "first notice suit" claim. However, when litigation is an issue, it is typically relevant only to certain phases of claims processing. (For example, the litigation may involve tasks in the adjudication phase, but have no relevant activity during the payment phase.)</a:t>
            </a:r>
          </a:p>
          <a:p>
            <a:pPr eaLnBrk="1" hangingPunct="1"/>
            <a:r>
              <a:rPr lang="en-US" dirty="0"/>
              <a:t/>
            </a:r>
            <a:br>
              <a:rPr lang="en-US" dirty="0"/>
            </a:br>
            <a:r>
              <a:rPr lang="en-US" dirty="0" smtClean="0"/>
              <a:t>Litigation and matters are discussed in the “Workers’ Comp: Specialized Claim Processes” lesson.</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2957371"/>
            <a:ext cx="8348662" cy="457200"/>
          </a:xfrm>
        </p:spPr>
        <p:txBody>
          <a:bodyPr/>
          <a:lstStyle>
            <a:lvl1pPr algn="r">
              <a:lnSpc>
                <a:spcPct val="100000"/>
              </a:lnSpc>
              <a:spcAft>
                <a:spcPct val="20000"/>
              </a:spcAft>
              <a:defRPr sz="3600" b="1">
                <a:solidFill>
                  <a:schemeClr val="tx1"/>
                </a:solidFill>
                <a:latin typeface="Calibri" pitchFamily="34" charset="0"/>
                <a:cs typeface="Calibri" pitchFamily="34" charset="0"/>
              </a:defRPr>
            </a:lvl1pPr>
          </a:lstStyle>
          <a:p>
            <a:r>
              <a:rPr lang="en-US" altLang="en-US" dirty="0"/>
              <a:t>Click to edit lesson title </a:t>
            </a:r>
          </a:p>
        </p:txBody>
      </p:sp>
      <p:sp>
        <p:nvSpPr>
          <p:cNvPr id="7" name="Text Placeholder 7"/>
          <p:cNvSpPr>
            <a:spLocks noGrp="1"/>
          </p:cNvSpPr>
          <p:nvPr>
            <p:ph type="body" sz="quarter" idx="10"/>
          </p:nvPr>
        </p:nvSpPr>
        <p:spPr>
          <a:xfrm>
            <a:off x="5718123" y="6167776"/>
            <a:ext cx="3089327" cy="273255"/>
          </a:xfrm>
        </p:spPr>
        <p:txBody>
          <a:bodyPr/>
          <a:lstStyle>
            <a:lvl1pPr algn="r">
              <a:buNone/>
              <a:defRPr sz="1400">
                <a:solidFill>
                  <a:schemeClr val="tx1"/>
                </a:solidFill>
                <a:latin typeface="Calibri" pitchFamily="34" charset="0"/>
                <a:cs typeface="Calibri"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val="1317673913"/>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53225" y="120650"/>
            <a:ext cx="2084388" cy="6269038"/>
          </a:xfrm>
        </p:spPr>
        <p:txBody>
          <a:bodyPr vert="eaVert"/>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495300" y="120650"/>
            <a:ext cx="6105525" cy="6269038"/>
          </a:xfrm>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559036608"/>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95300" y="120650"/>
            <a:ext cx="8318500" cy="742950"/>
          </a:xfrm>
        </p:spPr>
        <p:txBody>
          <a:bodyPr/>
          <a:lstStyle>
            <a:lvl1pPr>
              <a:defRPr sz="3400"/>
            </a:lvl1pPr>
          </a:lstStyle>
          <a:p>
            <a:r>
              <a:rPr lang="en-US" dirty="0" smtClean="0"/>
              <a:t>Click to edit Master title style</a:t>
            </a:r>
            <a:endParaRPr lang="en-US" dirty="0"/>
          </a:p>
        </p:txBody>
      </p:sp>
      <p:sp>
        <p:nvSpPr>
          <p:cNvPr id="3" name="Table Placeholder 2"/>
          <p:cNvSpPr>
            <a:spLocks noGrp="1"/>
          </p:cNvSpPr>
          <p:nvPr>
            <p:ph type="tbl" idx="1"/>
          </p:nvPr>
        </p:nvSpPr>
        <p:spPr>
          <a:xfrm>
            <a:off x="519113" y="1192213"/>
            <a:ext cx="8318500" cy="5197475"/>
          </a:xfrm>
        </p:spPr>
        <p:txBody>
          <a:bodyPr/>
          <a:lstStyle>
            <a:lvl1pPr>
              <a:buSzPct val="90000"/>
              <a:buFont typeface="Arial" pitchFamily="34" charset="0"/>
              <a:buChar char="•"/>
              <a:defRPr/>
            </a:lvl1pPr>
          </a:lstStyle>
          <a:p>
            <a:pPr lvl="0"/>
            <a:endParaRPr lang="en-US" noProof="0" dirty="0"/>
          </a:p>
        </p:txBody>
      </p:sp>
    </p:spTree>
    <p:extLst>
      <p:ext uri="{BB962C8B-B14F-4D97-AF65-F5344CB8AC3E}">
        <p14:creationId xmlns:p14="http://schemas.microsoft.com/office/powerpoint/2010/main" val="1931487532"/>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pic>
        <p:nvPicPr>
          <p:cNvPr id="4" name="Picture 159" descr="slidebkgrnd_title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588"/>
            <a:ext cx="9144000" cy="686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4181475"/>
            <a:ext cx="8348662" cy="457200"/>
          </a:xfrm>
        </p:spPr>
        <p:txBody>
          <a:bodyPr/>
          <a:lstStyle>
            <a:lvl1pPr>
              <a:lnSpc>
                <a:spcPct val="100000"/>
              </a:lnSpc>
              <a:spcAft>
                <a:spcPct val="20000"/>
              </a:spcAft>
              <a:defRPr sz="3600" b="0">
                <a:solidFill>
                  <a:schemeClr val="bg1"/>
                </a:solidFill>
              </a:defRPr>
            </a:lvl1pPr>
          </a:lstStyle>
          <a:p>
            <a:r>
              <a:rPr lang="en-US" altLang="en-US"/>
              <a:t>Click to edit lesson title </a:t>
            </a:r>
          </a:p>
        </p:txBody>
      </p:sp>
      <p:sp>
        <p:nvSpPr>
          <p:cNvPr id="33795" name="Rectangle 3"/>
          <p:cNvSpPr>
            <a:spLocks noGrp="1" noChangeArrowheads="1"/>
          </p:cNvSpPr>
          <p:nvPr>
            <p:ph type="subTitle" idx="1"/>
          </p:nvPr>
        </p:nvSpPr>
        <p:spPr>
          <a:xfrm>
            <a:off x="455613" y="1452563"/>
            <a:ext cx="8342312" cy="228600"/>
          </a:xfrm>
          <a:ln algn="ctr"/>
        </p:spPr>
        <p:txBody>
          <a:bodyPr/>
          <a:lstStyle>
            <a:lvl1pPr marL="0" indent="0">
              <a:buClr>
                <a:srgbClr val="800000"/>
              </a:buClr>
              <a:buFont typeface="Wingdings 3" pitchFamily="18" charset="2"/>
              <a:buNone/>
              <a:defRPr sz="2500"/>
            </a:lvl1pPr>
          </a:lstStyle>
          <a:p>
            <a:r>
              <a:rPr lang="en-US" altLang="en-US"/>
              <a:t>Click to edit course title</a:t>
            </a:r>
          </a:p>
        </p:txBody>
      </p:sp>
    </p:spTree>
    <p:extLst>
      <p:ext uri="{BB962C8B-B14F-4D97-AF65-F5344CB8AC3E}">
        <p14:creationId xmlns:p14="http://schemas.microsoft.com/office/powerpoint/2010/main" val="2357452278"/>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ct val="80000"/>
              </a:lnSpc>
              <a:defRPr>
                <a:solidFill>
                  <a:srgbClr val="04628C"/>
                </a:solidFill>
                <a:latin typeface="Calibri" pitchFamily="34" charset="0"/>
                <a:cs typeface="Calibr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519113" y="914400"/>
            <a:ext cx="831850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3276070670"/>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Content Placeholder 2"/>
          <p:cNvSpPr>
            <a:spLocks noGrp="1"/>
          </p:cNvSpPr>
          <p:nvPr>
            <p:ph sz="half" idx="1"/>
          </p:nvPr>
        </p:nvSpPr>
        <p:spPr>
          <a:xfrm>
            <a:off x="519113" y="1192213"/>
            <a:ext cx="4083050" cy="5197475"/>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Content Placeholder 3"/>
          <p:cNvSpPr>
            <a:spLocks noGrp="1"/>
          </p:cNvSpPr>
          <p:nvPr>
            <p:ph sz="half" idx="2"/>
          </p:nvPr>
        </p:nvSpPr>
        <p:spPr>
          <a:xfrm>
            <a:off x="4754563" y="1192213"/>
            <a:ext cx="4083050" cy="5197475"/>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485830354"/>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Tree>
    <p:extLst>
      <p:ext uri="{BB962C8B-B14F-4D97-AF65-F5344CB8AC3E}">
        <p14:creationId xmlns:p14="http://schemas.microsoft.com/office/powerpoint/2010/main" val="554943926"/>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3977474"/>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30021070"/>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buSzPct val="90000"/>
              <a:buFont typeface="Arial" pitchFamily="34" charset="0"/>
              <a:buChar char="•"/>
              <a:defRPr sz="2400">
                <a:latin typeface="Calibri" pitchFamily="34" charset="0"/>
                <a:cs typeface="Calibri" pitchFamily="34" charset="0"/>
              </a:defRPr>
            </a:lvl1pPr>
            <a:lvl2pPr>
              <a:buClr>
                <a:srgbClr val="04628C"/>
              </a:buClr>
              <a:buFont typeface="Arial" pitchFamily="34" charset="0"/>
              <a:buChar char="-"/>
              <a:defRPr sz="2400">
                <a:latin typeface="Calibri" pitchFamily="34" charset="0"/>
                <a:cs typeface="Calibri" pitchFamily="34" charset="0"/>
              </a:defRPr>
            </a:lvl2pPr>
            <a:lvl3pPr>
              <a:buClr>
                <a:srgbClr val="04628C"/>
              </a:buClr>
              <a:buFont typeface="Arial" pitchFamily="34" charset="0"/>
              <a:buChar char="-"/>
              <a:defRPr sz="2200">
                <a:latin typeface="Calibri" pitchFamily="34" charset="0"/>
                <a:cs typeface="Calibri" pitchFamily="34" charset="0"/>
              </a:defRPr>
            </a:lvl3pPr>
            <a:lvl4pPr>
              <a:buClr>
                <a:srgbClr val="04628C"/>
              </a:buClr>
              <a:buFont typeface="Arial" pitchFamily="34" charset="0"/>
              <a:buChar char="-"/>
              <a:defRPr sz="1800">
                <a:latin typeface="Calibri" pitchFamily="34" charset="0"/>
                <a:cs typeface="Calibri" pitchFamily="34" charset="0"/>
              </a:defRPr>
            </a:lvl4pPr>
            <a:lvl5pPr>
              <a:buClr>
                <a:srgbClr val="04628C"/>
              </a:buClr>
              <a:buFont typeface="Arial" pitchFamily="34" charset="0"/>
              <a:buChar char="-"/>
              <a:defRPr sz="1800">
                <a:latin typeface="Calibri" pitchFamily="34" charset="0"/>
                <a:cs typeface="Calibri" pitchFamily="34" charset="0"/>
              </a:defRPr>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2473386548"/>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2745243276"/>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380528971"/>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grpSp>
        <p:nvGrpSpPr>
          <p:cNvPr id="1026" name="Group 110"/>
          <p:cNvGrpSpPr>
            <a:grpSpLocks/>
          </p:cNvGrpSpPr>
          <p:nvPr/>
        </p:nvGrpSpPr>
        <p:grpSpPr bwMode="auto">
          <a:xfrm>
            <a:off x="127000" y="0"/>
            <a:ext cx="8885238" cy="6858000"/>
            <a:chOff x="80" y="0"/>
            <a:chExt cx="5597" cy="4320"/>
          </a:xfrm>
        </p:grpSpPr>
        <p:sp>
          <p:nvSpPr>
            <p:cNvPr id="1131" name="Rectangle 107"/>
            <p:cNvSpPr>
              <a:spLocks noChangeArrowheads="1"/>
            </p:cNvSpPr>
            <p:nvPr userDrawn="1"/>
          </p:nvSpPr>
          <p:spPr bwMode="auto">
            <a:xfrm>
              <a:off x="80" y="80"/>
              <a:ext cx="5597" cy="4158"/>
            </a:xfrm>
            <a:prstGeom prst="rect">
              <a:avLst/>
            </a:prstGeom>
            <a:noFill/>
            <a:ln w="0" cap="rnd">
              <a:noFill/>
              <a:prstDash val="sysDot"/>
              <a:miter lim="800000"/>
              <a:headEnd/>
              <a:tailEnd/>
            </a:ln>
            <a:effectLst/>
          </p:spPr>
          <p:txBody>
            <a:bodyPr wrap="none" lIns="91418" tIns="45709" rIns="91418" bIns="45709" anchor="ctr"/>
            <a:lstStyle/>
            <a:p>
              <a:pPr eaLnBrk="0" hangingPunct="0">
                <a:defRPr/>
              </a:pPr>
              <a:endParaRPr lang="en-US" sz="1600">
                <a:solidFill>
                  <a:srgbClr val="000000"/>
                </a:solidFill>
              </a:endParaRPr>
            </a:p>
          </p:txBody>
        </p:sp>
        <p:sp>
          <p:nvSpPr>
            <p:cNvPr id="1132" name="Line 108"/>
            <p:cNvSpPr>
              <a:spLocks noChangeShapeType="1"/>
            </p:cNvSpPr>
            <p:nvPr userDrawn="1"/>
          </p:nvSpPr>
          <p:spPr bwMode="auto">
            <a:xfrm>
              <a:off x="292" y="0"/>
              <a:ext cx="0" cy="4320"/>
            </a:xfrm>
            <a:prstGeom prst="line">
              <a:avLst/>
            </a:prstGeom>
            <a:noFill/>
            <a:ln w="3175">
              <a:noFill/>
              <a:round/>
              <a:headEnd/>
              <a:tailEnd/>
            </a:ln>
            <a:effectLst/>
          </p:spPr>
          <p:txBody>
            <a:bodyPr wrap="none" lIns="0" tIns="0" rIns="0" bIns="0" anchor="ctr">
              <a:spAutoFit/>
            </a:bodyPr>
            <a:lstStyle/>
            <a:p>
              <a:pPr>
                <a:defRPr/>
              </a:pPr>
              <a:endParaRPr lang="en-US"/>
            </a:p>
          </p:txBody>
        </p:sp>
      </p:grpSp>
      <p:sp>
        <p:nvSpPr>
          <p:cNvPr id="1027" name="Rectangle 2"/>
          <p:cNvSpPr>
            <a:spLocks noGrp="1" noChangeArrowheads="1"/>
          </p:cNvSpPr>
          <p:nvPr>
            <p:ph type="title"/>
          </p:nvPr>
        </p:nvSpPr>
        <p:spPr bwMode="auto">
          <a:xfrm>
            <a:off x="495300" y="120650"/>
            <a:ext cx="831850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p>
        </p:txBody>
      </p:sp>
      <p:sp>
        <p:nvSpPr>
          <p:cNvPr id="1028" name="Rectangle 3"/>
          <p:cNvSpPr>
            <a:spLocks noGrp="1" noChangeArrowheads="1"/>
          </p:cNvSpPr>
          <p:nvPr>
            <p:ph type="body" idx="1"/>
          </p:nvPr>
        </p:nvSpPr>
        <p:spPr bwMode="auto">
          <a:xfrm>
            <a:off x="519113" y="1192213"/>
            <a:ext cx="8318500" cy="519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text styles </a:t>
            </a:r>
          </a:p>
          <a:p>
            <a:pPr lvl="1"/>
            <a:r>
              <a:rPr lang="en-US" altLang="en-US" smtClean="0"/>
              <a:t>Second level</a:t>
            </a:r>
          </a:p>
          <a:p>
            <a:pPr lvl="2"/>
            <a:r>
              <a:rPr lang="en-US" altLang="en-US" smtClean="0"/>
              <a:t>Third level</a:t>
            </a:r>
          </a:p>
          <a:p>
            <a:pPr lvl="3"/>
            <a:r>
              <a:rPr lang="en-US" altLang="en-US" smtClean="0"/>
              <a:t>Fourth level</a:t>
            </a:r>
          </a:p>
        </p:txBody>
      </p:sp>
      <p:sp>
        <p:nvSpPr>
          <p:cNvPr id="1127" name="PageNumberBox"/>
          <p:cNvSpPr txBox="1">
            <a:spLocks noChangeArrowheads="1"/>
          </p:cNvSpPr>
          <p:nvPr/>
        </p:nvSpPr>
        <p:spPr bwMode="auto">
          <a:xfrm>
            <a:off x="4327525" y="6518275"/>
            <a:ext cx="519113" cy="227013"/>
          </a:xfrm>
          <a:prstGeom prst="rect">
            <a:avLst/>
          </a:prstGeom>
          <a:noFill/>
          <a:ln w="6350" algn="ctr">
            <a:noFill/>
            <a:miter lim="800000"/>
            <a:headEnd/>
            <a:tailEnd/>
          </a:ln>
          <a:effectLst/>
        </p:spPr>
        <p:txBody>
          <a:bodyPr lIns="0" tIns="0" rIns="0" bIns="0"/>
          <a:lstStyle/>
          <a:p>
            <a:pPr eaLnBrk="0" hangingPunct="0">
              <a:lnSpc>
                <a:spcPts val="1800"/>
              </a:lnSpc>
              <a:spcBef>
                <a:spcPts val="600"/>
              </a:spcBef>
              <a:buFont typeface="Wingdings" pitchFamily="2" charset="2"/>
              <a:buNone/>
              <a:defRPr/>
            </a:pPr>
            <a:fld id="{D240477A-3F31-46EE-885C-E25659306CC4}" type="slidenum">
              <a:rPr lang="en-US" sz="1200">
                <a:solidFill>
                  <a:srgbClr val="B2B2B2"/>
                </a:solidFill>
                <a:latin typeface="Calibri" pitchFamily="34" charset="0"/>
                <a:cs typeface="Calibri" pitchFamily="34" charset="0"/>
              </a:rPr>
              <a:pPr eaLnBrk="0" hangingPunct="0">
                <a:lnSpc>
                  <a:spcPts val="1800"/>
                </a:lnSpc>
                <a:spcBef>
                  <a:spcPts val="600"/>
                </a:spcBef>
                <a:buFont typeface="Wingdings" pitchFamily="2" charset="2"/>
                <a:buNone/>
                <a:defRPr/>
              </a:pPr>
              <a:t>‹#›</a:t>
            </a:fld>
            <a:r>
              <a:rPr lang="en-US" sz="1800" i="1" dirty="0">
                <a:solidFill>
                  <a:srgbClr val="B2B2B2"/>
                </a:solidFill>
                <a:cs typeface="Times New Roman" pitchFamily="18" charset="0"/>
              </a:rPr>
              <a:t> </a:t>
            </a:r>
          </a:p>
        </p:txBody>
      </p:sp>
      <p:pic>
        <p:nvPicPr>
          <p:cNvPr id="1030" name="Picture 127"/>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0"/>
            <a:ext cx="1079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11" descr="guidewire.png"/>
          <p:cNvPicPr>
            <a:picLocks noChangeAspect="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7412038" y="6543675"/>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p:cNvSpPr txBox="1"/>
          <p:nvPr userDrawn="1"/>
        </p:nvSpPr>
        <p:spPr>
          <a:xfrm>
            <a:off x="560388" y="6570663"/>
            <a:ext cx="2647950" cy="93662"/>
          </a:xfrm>
          <a:prstGeom prst="rect">
            <a:avLst/>
          </a:prstGeom>
          <a:noFill/>
        </p:spPr>
        <p:txBody>
          <a:bodyPr wrap="none" lIns="0" tIns="0" rIns="0" bIns="0">
            <a:spAutoFit/>
          </a:bodyPr>
          <a:lstStyle/>
          <a:p>
            <a:pPr algn="r">
              <a:spcBef>
                <a:spcPts val="600"/>
              </a:spcBef>
              <a:buClr>
                <a:schemeClr val="tx2"/>
              </a:buClr>
              <a:buFont typeface="Arial" charset="0"/>
              <a:buNone/>
              <a:defRPr/>
            </a:pPr>
            <a:r>
              <a:rPr lang="en-US" sz="600" dirty="0">
                <a:solidFill>
                  <a:srgbClr val="B2B2B2"/>
                </a:solidFill>
                <a:latin typeface="+mn-lt"/>
              </a:rPr>
              <a:t>© Guidewire Software, Inc. All rights reserved. Do not distribute without permission.</a:t>
            </a:r>
          </a:p>
        </p:txBody>
      </p:sp>
    </p:spTree>
  </p:cSld>
  <p:clrMap bg1="dk2" tx1="lt1" bg2="dk1" tx2="lt2" accent1="accent1" accent2="accent2" accent3="accent3" accent4="accent4" accent5="accent5" accent6="accent6" hlink="hlink" folHlink="folHlink"/>
  <p:sldLayoutIdLst>
    <p:sldLayoutId id="2147483741" r:id="rId1"/>
    <p:sldLayoutId id="2147483731" r:id="rId2"/>
    <p:sldLayoutId id="2147483732" r:id="rId3"/>
    <p:sldLayoutId id="2147483733" r:id="rId4"/>
    <p:sldLayoutId id="2147483734" r:id="rId5"/>
    <p:sldLayoutId id="2147483735" r:id="rId6"/>
    <p:sldLayoutId id="2147483736" r:id="rId7"/>
    <p:sldLayoutId id="2147483737" r:id="rId8"/>
    <p:sldLayoutId id="2147483738" r:id="rId9"/>
    <p:sldLayoutId id="2147483739" r:id="rId10"/>
    <p:sldLayoutId id="2147483740" r:id="rId11"/>
    <p:sldLayoutId id="2147483742" r:id="rId12"/>
  </p:sldLayoutIdLst>
  <p:transition/>
  <p:txStyles>
    <p:titleStyle>
      <a:lvl1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p:titleStyle>
    <p:bodyStyle>
      <a:lvl1pPr marL="285750" indent="-285750" algn="l" rtl="0" eaLnBrk="0" fontAlgn="base" hangingPunct="0">
        <a:spcBef>
          <a:spcPct val="40000"/>
        </a:spcBef>
        <a:spcAft>
          <a:spcPct val="0"/>
        </a:spcAft>
        <a:buClr>
          <a:srgbClr val="04628C"/>
        </a:buClr>
        <a:buSzPct val="90000"/>
        <a:buFont typeface="Arial" charset="0"/>
        <a:buChar char="•"/>
        <a:defRPr sz="2400">
          <a:solidFill>
            <a:schemeClr val="bg1"/>
          </a:solidFill>
          <a:latin typeface="+mn-lt"/>
          <a:ea typeface="Calibri" pitchFamily="34" charset="0"/>
          <a:cs typeface="Calibri" pitchFamily="34" charset="0"/>
        </a:defRPr>
      </a:lvl1pPr>
      <a:lvl2pPr marL="628650" indent="-228600" algn="l" rtl="0" eaLnBrk="0" fontAlgn="base" hangingPunct="0">
        <a:spcBef>
          <a:spcPct val="20000"/>
        </a:spcBef>
        <a:spcAft>
          <a:spcPct val="0"/>
        </a:spcAft>
        <a:buClr>
          <a:srgbClr val="04628C"/>
        </a:buClr>
        <a:buSzPct val="90000"/>
        <a:buFont typeface="Arial" charset="0"/>
        <a:buChar char="-"/>
        <a:defRPr sz="2200">
          <a:solidFill>
            <a:schemeClr val="bg1"/>
          </a:solidFill>
          <a:latin typeface="+mn-lt"/>
          <a:ea typeface="Calibri" pitchFamily="34" charset="0"/>
          <a:cs typeface="Calibri" pitchFamily="34" charset="0"/>
        </a:defRPr>
      </a:lvl2pPr>
      <a:lvl3pPr marL="969963" indent="-227013" algn="l" rtl="0" eaLnBrk="0" fontAlgn="base" hangingPunct="0">
        <a:spcBef>
          <a:spcPct val="20000"/>
        </a:spcBef>
        <a:spcAft>
          <a:spcPct val="0"/>
        </a:spcAft>
        <a:buClr>
          <a:srgbClr val="04628C"/>
        </a:buClr>
        <a:buSzPct val="85000"/>
        <a:buFont typeface="Arial" charset="0"/>
        <a:buChar char="-"/>
        <a:defRPr sz="2000">
          <a:solidFill>
            <a:schemeClr val="bg1"/>
          </a:solidFill>
          <a:latin typeface="+mn-lt"/>
          <a:ea typeface="Calibri" pitchFamily="34" charset="0"/>
          <a:cs typeface="Calibri" pitchFamily="34" charset="0"/>
        </a:defRPr>
      </a:lvl3pPr>
      <a:lvl4pPr marL="1376363" indent="-292100" algn="l" rtl="0" eaLnBrk="0" fontAlgn="base" hangingPunct="0">
        <a:spcBef>
          <a:spcPct val="20000"/>
        </a:spcBef>
        <a:spcAft>
          <a:spcPct val="0"/>
        </a:spcAft>
        <a:buClr>
          <a:srgbClr val="04628C"/>
        </a:buClr>
        <a:buSzPct val="85000"/>
        <a:buFont typeface="Arial" charset="0"/>
        <a:buChar char="-"/>
        <a:defRPr>
          <a:solidFill>
            <a:schemeClr val="bg1"/>
          </a:solidFill>
          <a:latin typeface="+mn-lt"/>
          <a:ea typeface="Calibri" pitchFamily="34" charset="0"/>
          <a:cs typeface="Calibri" pitchFamily="34" charset="0"/>
        </a:defRPr>
      </a:lvl4pPr>
      <a:lvl5pPr marL="1941513" indent="-225425" algn="l" rtl="0" eaLnBrk="0" fontAlgn="base" hangingPunct="0">
        <a:spcBef>
          <a:spcPct val="20000"/>
        </a:spcBef>
        <a:spcAft>
          <a:spcPct val="0"/>
        </a:spcAft>
        <a:buClr>
          <a:srgbClr val="0146AD"/>
        </a:buClr>
        <a:buSzPct val="120000"/>
        <a:buChar char="•"/>
        <a:defRPr sz="1400">
          <a:solidFill>
            <a:schemeClr val="bg1"/>
          </a:solidFill>
          <a:latin typeface="+mn-lt"/>
          <a:ea typeface="Calibri" pitchFamily="34" charset="0"/>
          <a:cs typeface="Calibri" pitchFamily="34" charset="0"/>
        </a:defRPr>
      </a:lvl5pPr>
      <a:lvl6pPr marL="2398713" indent="-225425" algn="l" rtl="0" eaLnBrk="0" fontAlgn="base" hangingPunct="0">
        <a:spcBef>
          <a:spcPct val="20000"/>
        </a:spcBef>
        <a:spcAft>
          <a:spcPct val="0"/>
        </a:spcAft>
        <a:buClr>
          <a:srgbClr val="0146AD"/>
        </a:buClr>
        <a:buSzPct val="120000"/>
        <a:buChar char="•"/>
        <a:defRPr sz="1400">
          <a:solidFill>
            <a:schemeClr val="bg1"/>
          </a:solidFill>
          <a:latin typeface="+mn-lt"/>
        </a:defRPr>
      </a:lvl6pPr>
      <a:lvl7pPr marL="2855913" indent="-225425" algn="l" rtl="0" eaLnBrk="0" fontAlgn="base" hangingPunct="0">
        <a:spcBef>
          <a:spcPct val="20000"/>
        </a:spcBef>
        <a:spcAft>
          <a:spcPct val="0"/>
        </a:spcAft>
        <a:buClr>
          <a:srgbClr val="0146AD"/>
        </a:buClr>
        <a:buSzPct val="120000"/>
        <a:buChar char="•"/>
        <a:defRPr sz="1400">
          <a:solidFill>
            <a:schemeClr val="bg1"/>
          </a:solidFill>
          <a:latin typeface="+mn-lt"/>
        </a:defRPr>
      </a:lvl7pPr>
      <a:lvl8pPr marL="3313113" indent="-225425" algn="l" rtl="0" eaLnBrk="0" fontAlgn="base" hangingPunct="0">
        <a:spcBef>
          <a:spcPct val="20000"/>
        </a:spcBef>
        <a:spcAft>
          <a:spcPct val="0"/>
        </a:spcAft>
        <a:buClr>
          <a:srgbClr val="0146AD"/>
        </a:buClr>
        <a:buSzPct val="120000"/>
        <a:buChar char="•"/>
        <a:defRPr sz="1400">
          <a:solidFill>
            <a:schemeClr val="bg1"/>
          </a:solidFill>
          <a:latin typeface="+mn-lt"/>
        </a:defRPr>
      </a:lvl8pPr>
      <a:lvl9pPr marL="3770313" indent="-225425" algn="l" rtl="0" eaLnBrk="0" fontAlgn="base" hangingPunct="0">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7.wmf"/></Relationships>
</file>

<file path=ppt/slides/_rels/slide16.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7.wmf"/></Relationships>
</file>

<file path=ppt/slides/_rels/slide17.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0.wmf"/></Relationships>
</file>

<file path=ppt/slides/_rels/slide18.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7.wmf"/></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7.wmf"/></Relationships>
</file>

<file path=ppt/slides/_rels/slide23.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7.wmf"/></Relationships>
</file>

<file path=ppt/slides/_rels/slide24.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7.wmf"/></Relationships>
</file>

<file path=ppt/slides/_rels/slide25.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7.wmf"/></Relationships>
</file>

<file path=ppt/slides/_rels/slide26.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7.wmf"/></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7.wmf"/><Relationship Id="rId4" Type="http://schemas.openxmlformats.org/officeDocument/2006/relationships/image" Target="../media/image5.jpeg"/></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7.wmf"/><Relationship Id="rId4" Type="http://schemas.openxmlformats.org/officeDocument/2006/relationships/image" Target="../media/image5.jpeg"/></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7.wmf"/><Relationship Id="rId4" Type="http://schemas.openxmlformats.org/officeDocument/2006/relationships/image" Target="../media/image5.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|EOS~001|</a:t>
            </a:r>
            <a:endParaRPr lang="en-US" sz="100" dirty="0" err="1" smtClean="0">
              <a:solidFill>
                <a:srgbClr val="FFFFFF"/>
              </a:solidFill>
              <a:latin typeface="Arial"/>
              <a:cs typeface="Calibri" pitchFamily="34" charset="0"/>
            </a:endParaRPr>
          </a:p>
        </p:txBody>
      </p:sp>
      <p:sp>
        <p:nvSpPr>
          <p:cNvPr id="4098" name="Rectangle 2"/>
          <p:cNvSpPr>
            <a:spLocks noGrp="1" noChangeArrowheads="1"/>
          </p:cNvSpPr>
          <p:nvPr>
            <p:ph type="ctrTitle"/>
          </p:nvPr>
        </p:nvSpPr>
        <p:spPr>
          <a:xfrm>
            <a:off x="458788" y="2957513"/>
            <a:ext cx="8348662" cy="457200"/>
          </a:xfrm>
        </p:spPr>
        <p:txBody>
          <a:bodyPr/>
          <a:lstStyle/>
          <a:p>
            <a:r>
              <a:rPr lang="en-US" smtClean="0"/>
              <a:t>The Claims Process</a:t>
            </a:r>
          </a:p>
        </p:txBody>
      </p:sp>
      <p:sp>
        <p:nvSpPr>
          <p:cNvPr id="4099" name="Text Placeholder 4"/>
          <p:cNvSpPr>
            <a:spLocks noGrp="1"/>
          </p:cNvSpPr>
          <p:nvPr>
            <p:ph type="body" sz="quarter" idx="10"/>
          </p:nvPr>
        </p:nvSpPr>
        <p:spPr>
          <a:xfrm>
            <a:off x="5718175" y="6167438"/>
            <a:ext cx="3089275" cy="273050"/>
          </a:xfrm>
        </p:spPr>
        <p:txBody>
          <a:bodyPr/>
          <a:lstStyle/>
          <a:p>
            <a:r>
              <a:rPr lang="en-US" dirty="0"/>
              <a:t> </a:t>
            </a:r>
            <a:r>
              <a:rPr lang="en-US" dirty="0" smtClean="0"/>
              <a:t>5 January 2015</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|EOS~010|</a:t>
            </a:r>
            <a:endParaRPr lang="en-US" sz="100" dirty="0" err="1" smtClean="0">
              <a:solidFill>
                <a:srgbClr val="FFFFFF"/>
              </a:solidFill>
              <a:latin typeface="Arial"/>
              <a:cs typeface="Calibri" pitchFamily="34" charset="0"/>
            </a:endParaRPr>
          </a:p>
        </p:txBody>
      </p:sp>
      <p:sp>
        <p:nvSpPr>
          <p:cNvPr id="13314" name="Rectangle 2"/>
          <p:cNvSpPr>
            <a:spLocks noChangeArrowheads="1"/>
          </p:cNvSpPr>
          <p:nvPr/>
        </p:nvSpPr>
        <p:spPr bwMode="auto">
          <a:xfrm>
            <a:off x="733425" y="1493838"/>
            <a:ext cx="2925763" cy="481012"/>
          </a:xfrm>
          <a:prstGeom prst="rect">
            <a:avLst/>
          </a:prstGeom>
          <a:noFill/>
          <a:ln w="2857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3315" name="Rectangle 3"/>
          <p:cNvSpPr>
            <a:spLocks noChangeArrowheads="1"/>
          </p:cNvSpPr>
          <p:nvPr/>
        </p:nvSpPr>
        <p:spPr bwMode="auto">
          <a:xfrm>
            <a:off x="733425" y="5989638"/>
            <a:ext cx="2925763" cy="481012"/>
          </a:xfrm>
          <a:prstGeom prst="rect">
            <a:avLst/>
          </a:prstGeom>
          <a:noFill/>
          <a:ln w="2857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3316" name="Text Box 4"/>
          <p:cNvSpPr txBox="1">
            <a:spLocks noChangeArrowheads="1"/>
          </p:cNvSpPr>
          <p:nvPr/>
        </p:nvSpPr>
        <p:spPr bwMode="auto">
          <a:xfrm>
            <a:off x="650875" y="1550988"/>
            <a:ext cx="30924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400" b="1"/>
              <a:t>Intake</a:t>
            </a:r>
          </a:p>
        </p:txBody>
      </p:sp>
      <p:sp>
        <p:nvSpPr>
          <p:cNvPr id="13317" name="Text Box 5"/>
          <p:cNvSpPr txBox="1">
            <a:spLocks noChangeArrowheads="1"/>
          </p:cNvSpPr>
          <p:nvPr/>
        </p:nvSpPr>
        <p:spPr bwMode="auto">
          <a:xfrm>
            <a:off x="650875" y="6046788"/>
            <a:ext cx="30924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400" b="1"/>
              <a:t>Recovery</a:t>
            </a:r>
          </a:p>
        </p:txBody>
      </p:sp>
      <p:pic>
        <p:nvPicPr>
          <p:cNvPr id="13318" name="Picture 6" descr="j018504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83450" y="3024188"/>
            <a:ext cx="1422400" cy="211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9" name="Text Box 7"/>
          <p:cNvSpPr txBox="1">
            <a:spLocks noChangeArrowheads="1"/>
          </p:cNvSpPr>
          <p:nvPr/>
        </p:nvSpPr>
        <p:spPr bwMode="auto">
          <a:xfrm>
            <a:off x="5453063" y="965200"/>
            <a:ext cx="2439987"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400" b="1"/>
              <a:t>Fraud Detection</a:t>
            </a:r>
          </a:p>
        </p:txBody>
      </p:sp>
      <p:sp>
        <p:nvSpPr>
          <p:cNvPr id="13320" name="Rectangle 8"/>
          <p:cNvSpPr>
            <a:spLocks noGrp="1" noChangeArrowheads="1"/>
          </p:cNvSpPr>
          <p:nvPr>
            <p:ph type="title"/>
          </p:nvPr>
        </p:nvSpPr>
        <p:spPr/>
        <p:txBody>
          <a:bodyPr/>
          <a:lstStyle/>
          <a:p>
            <a:r>
              <a:rPr lang="en-US" smtClean="0"/>
              <a:t>Fraud detection and special investigations</a:t>
            </a:r>
          </a:p>
        </p:txBody>
      </p:sp>
      <p:grpSp>
        <p:nvGrpSpPr>
          <p:cNvPr id="13321" name="Group 9"/>
          <p:cNvGrpSpPr>
            <a:grpSpLocks/>
          </p:cNvGrpSpPr>
          <p:nvPr/>
        </p:nvGrpSpPr>
        <p:grpSpPr bwMode="auto">
          <a:xfrm>
            <a:off x="3841750" y="908050"/>
            <a:ext cx="1495425" cy="481013"/>
            <a:chOff x="1572" y="1579"/>
            <a:chExt cx="942" cy="303"/>
          </a:xfrm>
        </p:grpSpPr>
        <p:sp>
          <p:nvSpPr>
            <p:cNvPr id="13346" name="Text Box 10"/>
            <p:cNvSpPr txBox="1">
              <a:spLocks noChangeArrowheads="1"/>
            </p:cNvSpPr>
            <p:nvPr/>
          </p:nvSpPr>
          <p:spPr bwMode="auto">
            <a:xfrm>
              <a:off x="1608" y="1615"/>
              <a:ext cx="870"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400" b="1"/>
                <a:t>Litigation</a:t>
              </a:r>
            </a:p>
          </p:txBody>
        </p:sp>
        <p:sp>
          <p:nvSpPr>
            <p:cNvPr id="13347" name="Rectangle 11"/>
            <p:cNvSpPr>
              <a:spLocks noChangeArrowheads="1"/>
            </p:cNvSpPr>
            <p:nvPr/>
          </p:nvSpPr>
          <p:spPr bwMode="auto">
            <a:xfrm>
              <a:off x="1572" y="1579"/>
              <a:ext cx="942" cy="303"/>
            </a:xfrm>
            <a:prstGeom prst="rect">
              <a:avLst/>
            </a:prstGeom>
            <a:noFill/>
            <a:ln w="2857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sp>
        <p:nvSpPr>
          <p:cNvPr id="13322" name="Line 12"/>
          <p:cNvSpPr>
            <a:spLocks noChangeShapeType="1"/>
          </p:cNvSpPr>
          <p:nvPr/>
        </p:nvSpPr>
        <p:spPr bwMode="auto">
          <a:xfrm>
            <a:off x="4556125" y="6035675"/>
            <a:ext cx="0" cy="447675"/>
          </a:xfrm>
          <a:prstGeom prst="line">
            <a:avLst/>
          </a:prstGeom>
          <a:noFill/>
          <a:ln w="28575">
            <a:solidFill>
              <a:schemeClr val="bg1"/>
            </a:solidFill>
            <a:prstDash val="sysDot"/>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3323" name="Line 13"/>
          <p:cNvSpPr>
            <a:spLocks noChangeShapeType="1"/>
          </p:cNvSpPr>
          <p:nvPr/>
        </p:nvSpPr>
        <p:spPr bwMode="auto">
          <a:xfrm>
            <a:off x="4556125" y="2393950"/>
            <a:ext cx="0" cy="333375"/>
          </a:xfrm>
          <a:prstGeom prst="line">
            <a:avLst/>
          </a:prstGeom>
          <a:noFill/>
          <a:ln w="28575">
            <a:solidFill>
              <a:schemeClr val="bg1"/>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3324" name="Line 14"/>
          <p:cNvSpPr>
            <a:spLocks noChangeShapeType="1"/>
          </p:cNvSpPr>
          <p:nvPr/>
        </p:nvSpPr>
        <p:spPr bwMode="auto">
          <a:xfrm>
            <a:off x="4556125" y="3740150"/>
            <a:ext cx="0" cy="698500"/>
          </a:xfrm>
          <a:prstGeom prst="line">
            <a:avLst/>
          </a:prstGeom>
          <a:noFill/>
          <a:ln w="28575">
            <a:solidFill>
              <a:schemeClr val="bg1"/>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3325" name="Line 15"/>
          <p:cNvSpPr>
            <a:spLocks noChangeShapeType="1"/>
          </p:cNvSpPr>
          <p:nvPr/>
        </p:nvSpPr>
        <p:spPr bwMode="auto">
          <a:xfrm>
            <a:off x="4556125" y="1778000"/>
            <a:ext cx="0" cy="200025"/>
          </a:xfrm>
          <a:prstGeom prst="line">
            <a:avLst/>
          </a:prstGeom>
          <a:noFill/>
          <a:ln w="28575">
            <a:solidFill>
              <a:schemeClr val="bg1"/>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3326" name="Rectangle 16"/>
          <p:cNvSpPr>
            <a:spLocks noChangeArrowheads="1"/>
          </p:cNvSpPr>
          <p:nvPr/>
        </p:nvSpPr>
        <p:spPr bwMode="auto">
          <a:xfrm>
            <a:off x="5419725" y="908050"/>
            <a:ext cx="2355850" cy="481013"/>
          </a:xfrm>
          <a:prstGeom prst="rect">
            <a:avLst/>
          </a:prstGeom>
          <a:noFill/>
          <a:ln w="2857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3327" name="Line 17"/>
          <p:cNvSpPr>
            <a:spLocks noChangeShapeType="1"/>
          </p:cNvSpPr>
          <p:nvPr/>
        </p:nvSpPr>
        <p:spPr bwMode="auto">
          <a:xfrm>
            <a:off x="5878513" y="1379538"/>
            <a:ext cx="0" cy="513715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nvGrpSpPr>
          <p:cNvPr id="13328" name="Group 18"/>
          <p:cNvGrpSpPr>
            <a:grpSpLocks/>
          </p:cNvGrpSpPr>
          <p:nvPr/>
        </p:nvGrpSpPr>
        <p:grpSpPr bwMode="auto">
          <a:xfrm>
            <a:off x="6916738" y="1531938"/>
            <a:ext cx="2132012" cy="836612"/>
            <a:chOff x="4202" y="3254"/>
            <a:chExt cx="1343" cy="527"/>
          </a:xfrm>
        </p:grpSpPr>
        <p:sp>
          <p:nvSpPr>
            <p:cNvPr id="13344" name="Text Box 19"/>
            <p:cNvSpPr txBox="1">
              <a:spLocks noChangeArrowheads="1"/>
            </p:cNvSpPr>
            <p:nvPr/>
          </p:nvSpPr>
          <p:spPr bwMode="auto">
            <a:xfrm>
              <a:off x="4228" y="3288"/>
              <a:ext cx="1291"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400" b="1"/>
                <a:t>Special Investigations</a:t>
              </a:r>
            </a:p>
          </p:txBody>
        </p:sp>
        <p:sp>
          <p:nvSpPr>
            <p:cNvPr id="13345" name="Rectangle 20"/>
            <p:cNvSpPr>
              <a:spLocks noChangeArrowheads="1"/>
            </p:cNvSpPr>
            <p:nvPr/>
          </p:nvSpPr>
          <p:spPr bwMode="auto">
            <a:xfrm>
              <a:off x="4202" y="3254"/>
              <a:ext cx="1343" cy="527"/>
            </a:xfrm>
            <a:prstGeom prst="rect">
              <a:avLst/>
            </a:prstGeom>
            <a:noFill/>
            <a:ln w="2857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sp>
        <p:nvSpPr>
          <p:cNvPr id="13329" name="Line 21"/>
          <p:cNvSpPr>
            <a:spLocks noChangeShapeType="1"/>
          </p:cNvSpPr>
          <p:nvPr/>
        </p:nvSpPr>
        <p:spPr bwMode="auto">
          <a:xfrm>
            <a:off x="5878513" y="1754188"/>
            <a:ext cx="1006475" cy="0"/>
          </a:xfrm>
          <a:prstGeom prst="line">
            <a:avLst/>
          </a:prstGeom>
          <a:noFill/>
          <a:ln w="28575">
            <a:solidFill>
              <a:schemeClr val="bg1"/>
            </a:solidFill>
            <a:prstDash val="sysDot"/>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3330" name="Line 22"/>
          <p:cNvSpPr>
            <a:spLocks noChangeShapeType="1"/>
          </p:cNvSpPr>
          <p:nvPr/>
        </p:nvSpPr>
        <p:spPr bwMode="auto">
          <a:xfrm>
            <a:off x="5878513" y="4073525"/>
            <a:ext cx="708025" cy="0"/>
          </a:xfrm>
          <a:prstGeom prst="line">
            <a:avLst/>
          </a:prstGeom>
          <a:noFill/>
          <a:ln w="28575">
            <a:solidFill>
              <a:schemeClr val="bg1"/>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3331" name="Line 23"/>
          <p:cNvSpPr>
            <a:spLocks noChangeShapeType="1"/>
          </p:cNvSpPr>
          <p:nvPr/>
        </p:nvSpPr>
        <p:spPr bwMode="auto">
          <a:xfrm>
            <a:off x="5878513" y="5194300"/>
            <a:ext cx="708025" cy="0"/>
          </a:xfrm>
          <a:prstGeom prst="line">
            <a:avLst/>
          </a:prstGeom>
          <a:noFill/>
          <a:ln w="28575">
            <a:solidFill>
              <a:schemeClr val="bg1"/>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3332" name="Line 24"/>
          <p:cNvSpPr>
            <a:spLocks noChangeShapeType="1"/>
          </p:cNvSpPr>
          <p:nvPr/>
        </p:nvSpPr>
        <p:spPr bwMode="auto">
          <a:xfrm>
            <a:off x="5878513" y="6205538"/>
            <a:ext cx="708025" cy="0"/>
          </a:xfrm>
          <a:prstGeom prst="line">
            <a:avLst/>
          </a:prstGeom>
          <a:noFill/>
          <a:ln w="28575">
            <a:solidFill>
              <a:schemeClr val="bg1"/>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3333" name="Line 25"/>
          <p:cNvSpPr>
            <a:spLocks noChangeShapeType="1"/>
          </p:cNvSpPr>
          <p:nvPr/>
        </p:nvSpPr>
        <p:spPr bwMode="auto">
          <a:xfrm flipV="1">
            <a:off x="6569075" y="1735138"/>
            <a:ext cx="0" cy="4460875"/>
          </a:xfrm>
          <a:prstGeom prst="line">
            <a:avLst/>
          </a:prstGeom>
          <a:noFill/>
          <a:ln w="28575">
            <a:solidFill>
              <a:schemeClr val="bg1"/>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3334" name="Line 26"/>
          <p:cNvSpPr>
            <a:spLocks noChangeShapeType="1"/>
          </p:cNvSpPr>
          <p:nvPr/>
        </p:nvSpPr>
        <p:spPr bwMode="auto">
          <a:xfrm>
            <a:off x="5878513" y="2820988"/>
            <a:ext cx="708025" cy="0"/>
          </a:xfrm>
          <a:prstGeom prst="line">
            <a:avLst/>
          </a:prstGeom>
          <a:noFill/>
          <a:ln w="28575">
            <a:solidFill>
              <a:schemeClr val="bg1"/>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3335" name="Line 27"/>
          <p:cNvSpPr>
            <a:spLocks noChangeShapeType="1"/>
          </p:cNvSpPr>
          <p:nvPr/>
        </p:nvSpPr>
        <p:spPr bwMode="auto">
          <a:xfrm>
            <a:off x="8005763" y="2370138"/>
            <a:ext cx="0" cy="4068762"/>
          </a:xfrm>
          <a:prstGeom prst="line">
            <a:avLst/>
          </a:prstGeom>
          <a:noFill/>
          <a:ln w="28575">
            <a:solidFill>
              <a:schemeClr val="bg1"/>
            </a:solidFill>
            <a:prstDash val="sysDot"/>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3336" name="Line 28"/>
          <p:cNvSpPr>
            <a:spLocks noChangeShapeType="1"/>
          </p:cNvSpPr>
          <p:nvPr/>
        </p:nvSpPr>
        <p:spPr bwMode="auto">
          <a:xfrm>
            <a:off x="2197100" y="1962150"/>
            <a:ext cx="0" cy="1012825"/>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3337" name="Group 29"/>
          <p:cNvGrpSpPr>
            <a:grpSpLocks/>
          </p:cNvGrpSpPr>
          <p:nvPr/>
        </p:nvGrpSpPr>
        <p:grpSpPr bwMode="auto">
          <a:xfrm>
            <a:off x="650875" y="2992438"/>
            <a:ext cx="3092450" cy="1979612"/>
            <a:chOff x="410" y="1885"/>
            <a:chExt cx="1948" cy="1247"/>
          </a:xfrm>
        </p:grpSpPr>
        <p:sp>
          <p:nvSpPr>
            <p:cNvPr id="13339" name="Rectangle 30"/>
            <p:cNvSpPr>
              <a:spLocks noChangeArrowheads="1"/>
            </p:cNvSpPr>
            <p:nvPr/>
          </p:nvSpPr>
          <p:spPr bwMode="auto">
            <a:xfrm>
              <a:off x="462" y="1885"/>
              <a:ext cx="1843" cy="303"/>
            </a:xfrm>
            <a:prstGeom prst="rect">
              <a:avLst/>
            </a:prstGeom>
            <a:noFill/>
            <a:ln w="2857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3340" name="Rectangle 31"/>
            <p:cNvSpPr>
              <a:spLocks noChangeArrowheads="1"/>
            </p:cNvSpPr>
            <p:nvPr/>
          </p:nvSpPr>
          <p:spPr bwMode="auto">
            <a:xfrm>
              <a:off x="462" y="2829"/>
              <a:ext cx="1843" cy="303"/>
            </a:xfrm>
            <a:prstGeom prst="rect">
              <a:avLst/>
            </a:prstGeom>
            <a:noFill/>
            <a:ln w="2857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3341" name="Text Box 32"/>
            <p:cNvSpPr txBox="1">
              <a:spLocks noChangeArrowheads="1"/>
            </p:cNvSpPr>
            <p:nvPr/>
          </p:nvSpPr>
          <p:spPr bwMode="auto">
            <a:xfrm>
              <a:off x="410" y="1921"/>
              <a:ext cx="194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400" b="1" dirty="0"/>
                <a:t>Adjudication</a:t>
              </a:r>
            </a:p>
          </p:txBody>
        </p:sp>
        <p:sp>
          <p:nvSpPr>
            <p:cNvPr id="13342" name="Text Box 33"/>
            <p:cNvSpPr txBox="1">
              <a:spLocks noChangeArrowheads="1"/>
            </p:cNvSpPr>
            <p:nvPr/>
          </p:nvSpPr>
          <p:spPr bwMode="auto">
            <a:xfrm>
              <a:off x="410" y="2865"/>
              <a:ext cx="194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400" b="1"/>
                <a:t>Payment</a:t>
              </a:r>
            </a:p>
          </p:txBody>
        </p:sp>
        <p:sp>
          <p:nvSpPr>
            <p:cNvPr id="13343" name="Line 34"/>
            <p:cNvSpPr>
              <a:spLocks noChangeShapeType="1"/>
            </p:cNvSpPr>
            <p:nvPr/>
          </p:nvSpPr>
          <p:spPr bwMode="auto">
            <a:xfrm>
              <a:off x="1384" y="2194"/>
              <a:ext cx="0" cy="626"/>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13338" name="Line 35"/>
          <p:cNvSpPr>
            <a:spLocks noChangeShapeType="1"/>
          </p:cNvSpPr>
          <p:nvPr/>
        </p:nvSpPr>
        <p:spPr bwMode="auto">
          <a:xfrm>
            <a:off x="2197100" y="4983163"/>
            <a:ext cx="0" cy="993775"/>
          </a:xfrm>
          <a:prstGeom prst="line">
            <a:avLst/>
          </a:prstGeom>
          <a:noFill/>
          <a:ln w="28575">
            <a:solidFill>
              <a:schemeClr val="bg1"/>
            </a:solidFill>
            <a:prstDash val="sysDot"/>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1" y="6756400"/>
            <a:ext cx="243977"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|EOS~011|</a:t>
            </a:r>
            <a:endParaRPr lang="en-US" sz="100" dirty="0" err="1" smtClean="0">
              <a:solidFill>
                <a:srgbClr val="FFFFFF"/>
              </a:solidFill>
              <a:latin typeface="Arial"/>
              <a:cs typeface="Calibri" pitchFamily="34" charset="0"/>
            </a:endParaRPr>
          </a:p>
        </p:txBody>
      </p:sp>
      <p:sp>
        <p:nvSpPr>
          <p:cNvPr id="14338" name="Line 2"/>
          <p:cNvSpPr>
            <a:spLocks noChangeShapeType="1"/>
          </p:cNvSpPr>
          <p:nvPr/>
        </p:nvSpPr>
        <p:spPr bwMode="auto">
          <a:xfrm>
            <a:off x="2197100" y="1962150"/>
            <a:ext cx="0" cy="1012825"/>
          </a:xfrm>
          <a:prstGeom prst="line">
            <a:avLst/>
          </a:prstGeom>
          <a:noFill/>
          <a:ln w="28575">
            <a:solidFill>
              <a:srgbClr val="33CC33"/>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4339" name="Line 3"/>
          <p:cNvSpPr>
            <a:spLocks noChangeShapeType="1"/>
          </p:cNvSpPr>
          <p:nvPr/>
        </p:nvSpPr>
        <p:spPr bwMode="auto">
          <a:xfrm>
            <a:off x="2197100" y="3482975"/>
            <a:ext cx="0" cy="993775"/>
          </a:xfrm>
          <a:prstGeom prst="line">
            <a:avLst/>
          </a:prstGeom>
          <a:noFill/>
          <a:ln w="28575">
            <a:solidFill>
              <a:srgbClr val="33CC33"/>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4340" name="Line 4"/>
          <p:cNvSpPr>
            <a:spLocks noChangeShapeType="1"/>
          </p:cNvSpPr>
          <p:nvPr/>
        </p:nvSpPr>
        <p:spPr bwMode="auto">
          <a:xfrm>
            <a:off x="2197100" y="4983163"/>
            <a:ext cx="0" cy="993775"/>
          </a:xfrm>
          <a:prstGeom prst="line">
            <a:avLst/>
          </a:prstGeom>
          <a:noFill/>
          <a:ln w="28575">
            <a:solidFill>
              <a:srgbClr val="3399FF"/>
            </a:solidFill>
            <a:prstDash val="sysDot"/>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4341" name="Line 5"/>
          <p:cNvSpPr>
            <a:spLocks noChangeShapeType="1"/>
          </p:cNvSpPr>
          <p:nvPr/>
        </p:nvSpPr>
        <p:spPr bwMode="auto">
          <a:xfrm>
            <a:off x="5878513" y="1379538"/>
            <a:ext cx="0" cy="5137150"/>
          </a:xfrm>
          <a:prstGeom prst="line">
            <a:avLst/>
          </a:prstGeom>
          <a:noFill/>
          <a:ln w="28575">
            <a:solidFill>
              <a:srgbClr val="33CC33"/>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4342" name="Rectangle 6"/>
          <p:cNvSpPr>
            <a:spLocks noChangeArrowheads="1"/>
          </p:cNvSpPr>
          <p:nvPr/>
        </p:nvSpPr>
        <p:spPr bwMode="auto">
          <a:xfrm>
            <a:off x="3841750" y="908050"/>
            <a:ext cx="1495425" cy="481013"/>
          </a:xfrm>
          <a:prstGeom prst="rect">
            <a:avLst/>
          </a:prstGeom>
          <a:solidFill>
            <a:srgbClr val="99CCFF"/>
          </a:solidFill>
          <a:ln w="28575" algn="ctr">
            <a:solidFill>
              <a:schemeClr val="bg1"/>
            </a:solidFill>
            <a:miter lim="800000"/>
            <a:headEnd/>
            <a:tailEnd/>
          </a:ln>
        </p:spPr>
        <p:txBody>
          <a:bodyPr lIns="0" tIns="0" rIns="0" bIns="0" anchor="ctr">
            <a:spAutoFit/>
          </a:bodyPr>
          <a:lstStyle/>
          <a:p>
            <a:endParaRPr lang="en-US"/>
          </a:p>
        </p:txBody>
      </p:sp>
      <p:sp>
        <p:nvSpPr>
          <p:cNvPr id="14343" name="Rectangle 7"/>
          <p:cNvSpPr>
            <a:spLocks noChangeArrowheads="1"/>
          </p:cNvSpPr>
          <p:nvPr/>
        </p:nvSpPr>
        <p:spPr bwMode="auto">
          <a:xfrm>
            <a:off x="6916738" y="1531938"/>
            <a:ext cx="2132012" cy="836612"/>
          </a:xfrm>
          <a:prstGeom prst="rect">
            <a:avLst/>
          </a:prstGeom>
          <a:solidFill>
            <a:srgbClr val="99CCFF"/>
          </a:solidFill>
          <a:ln w="28575" algn="ctr">
            <a:solidFill>
              <a:schemeClr val="bg1"/>
            </a:solidFill>
            <a:miter lim="800000"/>
            <a:headEnd/>
            <a:tailEnd/>
          </a:ln>
        </p:spPr>
        <p:txBody>
          <a:bodyPr lIns="0" tIns="0" rIns="0" bIns="0" anchor="ctr">
            <a:spAutoFit/>
          </a:bodyPr>
          <a:lstStyle/>
          <a:p>
            <a:endParaRPr lang="en-US"/>
          </a:p>
        </p:txBody>
      </p:sp>
      <p:sp>
        <p:nvSpPr>
          <p:cNvPr id="14344" name="Rectangle 8"/>
          <p:cNvSpPr>
            <a:spLocks noChangeArrowheads="1"/>
          </p:cNvSpPr>
          <p:nvPr/>
        </p:nvSpPr>
        <p:spPr bwMode="auto">
          <a:xfrm>
            <a:off x="5419725" y="908050"/>
            <a:ext cx="2355850" cy="481013"/>
          </a:xfrm>
          <a:prstGeom prst="rect">
            <a:avLst/>
          </a:prstGeom>
          <a:solidFill>
            <a:srgbClr val="66FF66"/>
          </a:solidFill>
          <a:ln w="28575" algn="ctr">
            <a:solidFill>
              <a:schemeClr val="bg1"/>
            </a:solidFill>
            <a:miter lim="800000"/>
            <a:headEnd/>
            <a:tailEnd/>
          </a:ln>
        </p:spPr>
        <p:txBody>
          <a:bodyPr lIns="0" tIns="0" rIns="0" bIns="0" anchor="ctr">
            <a:spAutoFit/>
          </a:bodyPr>
          <a:lstStyle/>
          <a:p>
            <a:endParaRPr lang="en-US"/>
          </a:p>
        </p:txBody>
      </p:sp>
      <p:sp>
        <p:nvSpPr>
          <p:cNvPr id="14345" name="Rectangle 9"/>
          <p:cNvSpPr>
            <a:spLocks noChangeArrowheads="1"/>
          </p:cNvSpPr>
          <p:nvPr/>
        </p:nvSpPr>
        <p:spPr bwMode="auto">
          <a:xfrm>
            <a:off x="733425" y="1493838"/>
            <a:ext cx="2925763" cy="481012"/>
          </a:xfrm>
          <a:prstGeom prst="rect">
            <a:avLst/>
          </a:prstGeom>
          <a:solidFill>
            <a:srgbClr val="66FF66"/>
          </a:solidFill>
          <a:ln w="28575" algn="ctr">
            <a:solidFill>
              <a:schemeClr val="bg1"/>
            </a:solidFill>
            <a:miter lim="800000"/>
            <a:headEnd/>
            <a:tailEnd/>
          </a:ln>
        </p:spPr>
        <p:txBody>
          <a:bodyPr lIns="0" tIns="0" rIns="0" bIns="0" anchor="ctr">
            <a:spAutoFit/>
          </a:bodyPr>
          <a:lstStyle/>
          <a:p>
            <a:endParaRPr lang="en-US"/>
          </a:p>
        </p:txBody>
      </p:sp>
      <p:sp>
        <p:nvSpPr>
          <p:cNvPr id="14346" name="Text Box 10"/>
          <p:cNvSpPr txBox="1">
            <a:spLocks noChangeArrowheads="1"/>
          </p:cNvSpPr>
          <p:nvPr/>
        </p:nvSpPr>
        <p:spPr bwMode="auto">
          <a:xfrm>
            <a:off x="650875" y="1550988"/>
            <a:ext cx="30924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400" b="1"/>
              <a:t>Intake</a:t>
            </a:r>
          </a:p>
        </p:txBody>
      </p:sp>
      <p:sp>
        <p:nvSpPr>
          <p:cNvPr id="14347" name="Rectangle 11"/>
          <p:cNvSpPr>
            <a:spLocks noChangeArrowheads="1"/>
          </p:cNvSpPr>
          <p:nvPr/>
        </p:nvSpPr>
        <p:spPr bwMode="auto">
          <a:xfrm>
            <a:off x="733425" y="2992438"/>
            <a:ext cx="2925763" cy="481012"/>
          </a:xfrm>
          <a:prstGeom prst="rect">
            <a:avLst/>
          </a:prstGeom>
          <a:solidFill>
            <a:srgbClr val="66FF66"/>
          </a:solidFill>
          <a:ln w="28575" algn="ctr">
            <a:solidFill>
              <a:schemeClr val="bg1"/>
            </a:solidFill>
            <a:miter lim="800000"/>
            <a:headEnd/>
            <a:tailEnd/>
          </a:ln>
        </p:spPr>
        <p:txBody>
          <a:bodyPr lIns="0" tIns="0" rIns="0" bIns="0" anchor="ctr">
            <a:spAutoFit/>
          </a:bodyPr>
          <a:lstStyle/>
          <a:p>
            <a:endParaRPr lang="en-US"/>
          </a:p>
        </p:txBody>
      </p:sp>
      <p:sp>
        <p:nvSpPr>
          <p:cNvPr id="14348" name="Text Box 12"/>
          <p:cNvSpPr txBox="1">
            <a:spLocks noChangeArrowheads="1"/>
          </p:cNvSpPr>
          <p:nvPr/>
        </p:nvSpPr>
        <p:spPr bwMode="auto">
          <a:xfrm>
            <a:off x="650875" y="3049588"/>
            <a:ext cx="30924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400" b="1" dirty="0"/>
              <a:t>Adjudication</a:t>
            </a:r>
          </a:p>
        </p:txBody>
      </p:sp>
      <p:sp>
        <p:nvSpPr>
          <p:cNvPr id="14349" name="Rectangle 13"/>
          <p:cNvSpPr>
            <a:spLocks noChangeArrowheads="1"/>
          </p:cNvSpPr>
          <p:nvPr/>
        </p:nvSpPr>
        <p:spPr bwMode="auto">
          <a:xfrm>
            <a:off x="733425" y="4491038"/>
            <a:ext cx="2925763" cy="481012"/>
          </a:xfrm>
          <a:prstGeom prst="rect">
            <a:avLst/>
          </a:prstGeom>
          <a:solidFill>
            <a:srgbClr val="66FF66"/>
          </a:solidFill>
          <a:ln w="28575" algn="ctr">
            <a:solidFill>
              <a:schemeClr val="bg1"/>
            </a:solidFill>
            <a:miter lim="800000"/>
            <a:headEnd/>
            <a:tailEnd/>
          </a:ln>
        </p:spPr>
        <p:txBody>
          <a:bodyPr lIns="0" tIns="0" rIns="0" bIns="0" anchor="ctr">
            <a:spAutoFit/>
          </a:bodyPr>
          <a:lstStyle/>
          <a:p>
            <a:endParaRPr lang="en-US"/>
          </a:p>
        </p:txBody>
      </p:sp>
      <p:sp>
        <p:nvSpPr>
          <p:cNvPr id="14350" name="Text Box 14"/>
          <p:cNvSpPr txBox="1">
            <a:spLocks noChangeArrowheads="1"/>
          </p:cNvSpPr>
          <p:nvPr/>
        </p:nvSpPr>
        <p:spPr bwMode="auto">
          <a:xfrm>
            <a:off x="650875" y="4548188"/>
            <a:ext cx="30924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400" b="1"/>
              <a:t>Payment</a:t>
            </a:r>
          </a:p>
        </p:txBody>
      </p:sp>
      <p:sp>
        <p:nvSpPr>
          <p:cNvPr id="14351" name="Text Box 15"/>
          <p:cNvSpPr txBox="1">
            <a:spLocks noChangeArrowheads="1"/>
          </p:cNvSpPr>
          <p:nvPr/>
        </p:nvSpPr>
        <p:spPr bwMode="auto">
          <a:xfrm>
            <a:off x="5453063" y="965200"/>
            <a:ext cx="2439987"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400" b="1"/>
              <a:t>Fraud Detection</a:t>
            </a:r>
          </a:p>
        </p:txBody>
      </p:sp>
      <p:sp>
        <p:nvSpPr>
          <p:cNvPr id="14352" name="Rectangle 16"/>
          <p:cNvSpPr>
            <a:spLocks noGrp="1" noChangeArrowheads="1"/>
          </p:cNvSpPr>
          <p:nvPr>
            <p:ph type="title"/>
          </p:nvPr>
        </p:nvSpPr>
        <p:spPr/>
        <p:txBody>
          <a:bodyPr/>
          <a:lstStyle/>
          <a:p>
            <a:r>
              <a:rPr lang="en-US" smtClean="0"/>
              <a:t>Fundamental and specialized processes</a:t>
            </a:r>
          </a:p>
        </p:txBody>
      </p:sp>
      <p:sp>
        <p:nvSpPr>
          <p:cNvPr id="14353" name="Rectangle 17"/>
          <p:cNvSpPr>
            <a:spLocks noChangeArrowheads="1"/>
          </p:cNvSpPr>
          <p:nvPr/>
        </p:nvSpPr>
        <p:spPr bwMode="auto">
          <a:xfrm>
            <a:off x="733425" y="5989638"/>
            <a:ext cx="2925763" cy="481012"/>
          </a:xfrm>
          <a:prstGeom prst="rect">
            <a:avLst/>
          </a:prstGeom>
          <a:solidFill>
            <a:srgbClr val="99CCFF"/>
          </a:solidFill>
          <a:ln w="28575" algn="ctr">
            <a:solidFill>
              <a:schemeClr val="bg1"/>
            </a:solidFill>
            <a:miter lim="800000"/>
            <a:headEnd/>
            <a:tailEnd/>
          </a:ln>
        </p:spPr>
        <p:txBody>
          <a:bodyPr lIns="0" tIns="0" rIns="0" bIns="0" anchor="ctr">
            <a:spAutoFit/>
          </a:bodyPr>
          <a:lstStyle/>
          <a:p>
            <a:endParaRPr lang="en-US"/>
          </a:p>
        </p:txBody>
      </p:sp>
      <p:sp>
        <p:nvSpPr>
          <p:cNvPr id="14354" name="Text Box 18"/>
          <p:cNvSpPr txBox="1">
            <a:spLocks noChangeArrowheads="1"/>
          </p:cNvSpPr>
          <p:nvPr/>
        </p:nvSpPr>
        <p:spPr bwMode="auto">
          <a:xfrm>
            <a:off x="650875" y="6046788"/>
            <a:ext cx="30924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400" b="1"/>
              <a:t>Recovery</a:t>
            </a:r>
          </a:p>
        </p:txBody>
      </p:sp>
      <p:sp>
        <p:nvSpPr>
          <p:cNvPr id="14355" name="Text Box 19"/>
          <p:cNvSpPr txBox="1">
            <a:spLocks noChangeArrowheads="1"/>
          </p:cNvSpPr>
          <p:nvPr/>
        </p:nvSpPr>
        <p:spPr bwMode="auto">
          <a:xfrm>
            <a:off x="3898900" y="965200"/>
            <a:ext cx="138112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400" b="1"/>
              <a:t>Litigation</a:t>
            </a:r>
          </a:p>
        </p:txBody>
      </p:sp>
      <p:sp>
        <p:nvSpPr>
          <p:cNvPr id="14356" name="Line 20"/>
          <p:cNvSpPr>
            <a:spLocks noChangeShapeType="1"/>
          </p:cNvSpPr>
          <p:nvPr/>
        </p:nvSpPr>
        <p:spPr bwMode="auto">
          <a:xfrm>
            <a:off x="4556125" y="6035675"/>
            <a:ext cx="0" cy="447675"/>
          </a:xfrm>
          <a:prstGeom prst="line">
            <a:avLst/>
          </a:prstGeom>
          <a:noFill/>
          <a:ln w="28575">
            <a:solidFill>
              <a:srgbClr val="3399FF"/>
            </a:solidFill>
            <a:prstDash val="sysDot"/>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4357" name="Line 21"/>
          <p:cNvSpPr>
            <a:spLocks noChangeShapeType="1"/>
          </p:cNvSpPr>
          <p:nvPr/>
        </p:nvSpPr>
        <p:spPr bwMode="auto">
          <a:xfrm>
            <a:off x="4556125" y="2393950"/>
            <a:ext cx="0" cy="333375"/>
          </a:xfrm>
          <a:prstGeom prst="line">
            <a:avLst/>
          </a:prstGeom>
          <a:noFill/>
          <a:ln w="28575">
            <a:solidFill>
              <a:srgbClr val="3399FF"/>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4358" name="Line 22"/>
          <p:cNvSpPr>
            <a:spLocks noChangeShapeType="1"/>
          </p:cNvSpPr>
          <p:nvPr/>
        </p:nvSpPr>
        <p:spPr bwMode="auto">
          <a:xfrm>
            <a:off x="4556125" y="3740150"/>
            <a:ext cx="0" cy="698500"/>
          </a:xfrm>
          <a:prstGeom prst="line">
            <a:avLst/>
          </a:prstGeom>
          <a:noFill/>
          <a:ln w="28575">
            <a:solidFill>
              <a:srgbClr val="3399FF"/>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4359" name="Line 23"/>
          <p:cNvSpPr>
            <a:spLocks noChangeShapeType="1"/>
          </p:cNvSpPr>
          <p:nvPr/>
        </p:nvSpPr>
        <p:spPr bwMode="auto">
          <a:xfrm>
            <a:off x="4556125" y="1778000"/>
            <a:ext cx="0" cy="200025"/>
          </a:xfrm>
          <a:prstGeom prst="line">
            <a:avLst/>
          </a:prstGeom>
          <a:noFill/>
          <a:ln w="28575">
            <a:solidFill>
              <a:srgbClr val="3399FF"/>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4360" name="Text Box 24"/>
          <p:cNvSpPr txBox="1">
            <a:spLocks noChangeArrowheads="1"/>
          </p:cNvSpPr>
          <p:nvPr/>
        </p:nvSpPr>
        <p:spPr bwMode="auto">
          <a:xfrm>
            <a:off x="6958013" y="1585913"/>
            <a:ext cx="2049462"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400" b="1"/>
              <a:t>Special Investigations</a:t>
            </a:r>
          </a:p>
        </p:txBody>
      </p:sp>
      <p:sp>
        <p:nvSpPr>
          <p:cNvPr id="14361" name="Line 25"/>
          <p:cNvSpPr>
            <a:spLocks noChangeShapeType="1"/>
          </p:cNvSpPr>
          <p:nvPr/>
        </p:nvSpPr>
        <p:spPr bwMode="auto">
          <a:xfrm>
            <a:off x="5878513" y="1754188"/>
            <a:ext cx="1006475" cy="0"/>
          </a:xfrm>
          <a:prstGeom prst="line">
            <a:avLst/>
          </a:prstGeom>
          <a:noFill/>
          <a:ln w="28575">
            <a:solidFill>
              <a:srgbClr val="3399FF"/>
            </a:solidFill>
            <a:prstDash val="sysDot"/>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4362" name="Line 26"/>
          <p:cNvSpPr>
            <a:spLocks noChangeShapeType="1"/>
          </p:cNvSpPr>
          <p:nvPr/>
        </p:nvSpPr>
        <p:spPr bwMode="auto">
          <a:xfrm>
            <a:off x="5878513" y="4073525"/>
            <a:ext cx="708025" cy="0"/>
          </a:xfrm>
          <a:prstGeom prst="line">
            <a:avLst/>
          </a:prstGeom>
          <a:noFill/>
          <a:ln w="28575">
            <a:solidFill>
              <a:srgbClr val="3399FF"/>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4363" name="Line 27"/>
          <p:cNvSpPr>
            <a:spLocks noChangeShapeType="1"/>
          </p:cNvSpPr>
          <p:nvPr/>
        </p:nvSpPr>
        <p:spPr bwMode="auto">
          <a:xfrm>
            <a:off x="5878513" y="5194300"/>
            <a:ext cx="708025" cy="0"/>
          </a:xfrm>
          <a:prstGeom prst="line">
            <a:avLst/>
          </a:prstGeom>
          <a:noFill/>
          <a:ln w="28575">
            <a:solidFill>
              <a:srgbClr val="3399FF"/>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4364" name="Line 28"/>
          <p:cNvSpPr>
            <a:spLocks noChangeShapeType="1"/>
          </p:cNvSpPr>
          <p:nvPr/>
        </p:nvSpPr>
        <p:spPr bwMode="auto">
          <a:xfrm>
            <a:off x="5878513" y="6205538"/>
            <a:ext cx="708025" cy="0"/>
          </a:xfrm>
          <a:prstGeom prst="line">
            <a:avLst/>
          </a:prstGeom>
          <a:noFill/>
          <a:ln w="28575">
            <a:solidFill>
              <a:srgbClr val="3399FF"/>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4365" name="Line 29"/>
          <p:cNvSpPr>
            <a:spLocks noChangeShapeType="1"/>
          </p:cNvSpPr>
          <p:nvPr/>
        </p:nvSpPr>
        <p:spPr bwMode="auto">
          <a:xfrm flipV="1">
            <a:off x="6569075" y="1735138"/>
            <a:ext cx="0" cy="4460875"/>
          </a:xfrm>
          <a:prstGeom prst="line">
            <a:avLst/>
          </a:prstGeom>
          <a:noFill/>
          <a:ln w="28575">
            <a:solidFill>
              <a:srgbClr val="3399FF"/>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4366" name="Line 30"/>
          <p:cNvSpPr>
            <a:spLocks noChangeShapeType="1"/>
          </p:cNvSpPr>
          <p:nvPr/>
        </p:nvSpPr>
        <p:spPr bwMode="auto">
          <a:xfrm>
            <a:off x="5878513" y="2820988"/>
            <a:ext cx="708025" cy="0"/>
          </a:xfrm>
          <a:prstGeom prst="line">
            <a:avLst/>
          </a:prstGeom>
          <a:noFill/>
          <a:ln w="28575">
            <a:solidFill>
              <a:srgbClr val="3399FF"/>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4367" name="Line 31"/>
          <p:cNvSpPr>
            <a:spLocks noChangeShapeType="1"/>
          </p:cNvSpPr>
          <p:nvPr/>
        </p:nvSpPr>
        <p:spPr bwMode="auto">
          <a:xfrm>
            <a:off x="8005763" y="2370138"/>
            <a:ext cx="0" cy="4068762"/>
          </a:xfrm>
          <a:prstGeom prst="line">
            <a:avLst/>
          </a:prstGeom>
          <a:noFill/>
          <a:ln w="28575">
            <a:solidFill>
              <a:srgbClr val="3399FF"/>
            </a:solidFill>
            <a:prstDash val="sysDot"/>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|EOS~012|</a:t>
            </a:r>
            <a:endParaRPr lang="en-US" sz="100" dirty="0" err="1" smtClean="0">
              <a:solidFill>
                <a:srgbClr val="FFFFFF"/>
              </a:solidFill>
              <a:latin typeface="Arial"/>
              <a:cs typeface="Calibri" pitchFamily="34" charset="0"/>
            </a:endParaRPr>
          </a:p>
        </p:txBody>
      </p:sp>
      <p:sp>
        <p:nvSpPr>
          <p:cNvPr id="15362" name="Rectangle 2"/>
          <p:cNvSpPr>
            <a:spLocks noGrp="1" noChangeArrowheads="1"/>
          </p:cNvSpPr>
          <p:nvPr>
            <p:ph type="title"/>
          </p:nvPr>
        </p:nvSpPr>
        <p:spPr/>
        <p:txBody>
          <a:bodyPr/>
          <a:lstStyle/>
          <a:p>
            <a:r>
              <a:rPr lang="en-US" smtClean="0"/>
              <a:t>Lesson outline</a:t>
            </a:r>
          </a:p>
        </p:txBody>
      </p:sp>
      <p:sp>
        <p:nvSpPr>
          <p:cNvPr id="15363" name="Rectangle 3"/>
          <p:cNvSpPr>
            <a:spLocks noGrp="1" noChangeArrowheads="1"/>
          </p:cNvSpPr>
          <p:nvPr>
            <p:ph idx="1"/>
          </p:nvPr>
        </p:nvSpPr>
        <p:spPr/>
        <p:txBody>
          <a:bodyPr/>
          <a:lstStyle/>
          <a:p>
            <a:pPr>
              <a:lnSpc>
                <a:spcPct val="150000"/>
              </a:lnSpc>
              <a:buFont typeface="Arial" charset="0"/>
              <a:buChar char="•"/>
            </a:pPr>
            <a:r>
              <a:rPr lang="en-US" sz="2800" smtClean="0">
                <a:solidFill>
                  <a:srgbClr val="C0C0C0"/>
                </a:solidFill>
              </a:rPr>
              <a:t>The business perspective</a:t>
            </a:r>
          </a:p>
          <a:p>
            <a:pPr>
              <a:lnSpc>
                <a:spcPct val="150000"/>
              </a:lnSpc>
              <a:buFont typeface="Arial" charset="0"/>
              <a:buChar char="•"/>
            </a:pPr>
            <a:r>
              <a:rPr lang="en-US" sz="2800" smtClean="0"/>
              <a:t>The functional perspective</a:t>
            </a: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|EOS~013|</a:t>
            </a:r>
            <a:endParaRPr lang="en-US" sz="100" dirty="0" err="1" smtClean="0">
              <a:solidFill>
                <a:srgbClr val="FFFFFF"/>
              </a:solidFill>
              <a:latin typeface="Arial"/>
              <a:cs typeface="Calibri" pitchFamily="34" charset="0"/>
            </a:endParaRPr>
          </a:p>
        </p:txBody>
      </p:sp>
      <p:sp>
        <p:nvSpPr>
          <p:cNvPr id="7170" name="Rectangle 2"/>
          <p:cNvSpPr>
            <a:spLocks noGrp="1" noChangeArrowheads="1"/>
          </p:cNvSpPr>
          <p:nvPr>
            <p:ph type="title"/>
          </p:nvPr>
        </p:nvSpPr>
        <p:spPr/>
        <p:txBody>
          <a:bodyPr/>
          <a:lstStyle/>
          <a:p>
            <a:r>
              <a:rPr lang="en-US" smtClean="0"/>
              <a:t>The claims process: two perspectives</a:t>
            </a:r>
          </a:p>
        </p:txBody>
      </p:sp>
      <p:sp>
        <p:nvSpPr>
          <p:cNvPr id="7171" name="Rectangle 3"/>
          <p:cNvSpPr>
            <a:spLocks noGrp="1" noChangeArrowheads="1"/>
          </p:cNvSpPr>
          <p:nvPr>
            <p:ph idx="1"/>
          </p:nvPr>
        </p:nvSpPr>
        <p:spPr/>
        <p:txBody>
          <a:bodyPr/>
          <a:lstStyle/>
          <a:p>
            <a:pPr>
              <a:buFont typeface="Arial" charset="0"/>
              <a:buChar char="•"/>
            </a:pPr>
            <a:r>
              <a:rPr lang="en-US" dirty="0" smtClean="0"/>
              <a:t>Two ways to describe the claims process:</a:t>
            </a:r>
          </a:p>
          <a:p>
            <a:pPr marL="857250" lvl="1" indent="-457200">
              <a:buFont typeface="+mj-lt"/>
              <a:buAutoNum type="arabicPeriod"/>
            </a:pPr>
            <a:r>
              <a:rPr lang="en-US" dirty="0" smtClean="0"/>
              <a:t>“Business perspective”</a:t>
            </a:r>
          </a:p>
          <a:p>
            <a:pPr marL="741363" lvl="2" indent="0">
              <a:buNone/>
            </a:pPr>
            <a:r>
              <a:rPr lang="en-US" dirty="0" smtClean="0"/>
              <a:t>	Focusing on how the carrier as a whole views claim processing</a:t>
            </a:r>
          </a:p>
          <a:p>
            <a:pPr marL="857250" lvl="1" indent="-457200">
              <a:buFont typeface="+mj-lt"/>
              <a:buAutoNum type="arabicPeriod"/>
            </a:pPr>
            <a:r>
              <a:rPr lang="en-US" b="1" dirty="0" smtClean="0"/>
              <a:t>“Functional perspective”</a:t>
            </a:r>
          </a:p>
          <a:p>
            <a:pPr marL="914400" lvl="2" indent="0">
              <a:buNone/>
            </a:pPr>
            <a:r>
              <a:rPr lang="en-US" dirty="0" smtClean="0"/>
              <a:t>Focusing on how claims are processed within ClaimCenter</a:t>
            </a:r>
          </a:p>
        </p:txBody>
      </p:sp>
    </p:spTree>
    <p:extLst>
      <p:ext uri="{BB962C8B-B14F-4D97-AF65-F5344CB8AC3E}">
        <p14:creationId xmlns:p14="http://schemas.microsoft.com/office/powerpoint/2010/main" val="3648689260"/>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|EOS~014|</a:t>
            </a:r>
            <a:endParaRPr lang="en-US" sz="100" dirty="0" err="1" smtClean="0">
              <a:solidFill>
                <a:srgbClr val="FFFFFF"/>
              </a:solidFill>
              <a:latin typeface="Arial"/>
              <a:cs typeface="Calibri" pitchFamily="34" charset="0"/>
            </a:endParaRPr>
          </a:p>
        </p:txBody>
      </p:sp>
      <p:sp>
        <p:nvSpPr>
          <p:cNvPr id="17410" name="Rectangle 2"/>
          <p:cNvSpPr>
            <a:spLocks noGrp="1" noChangeArrowheads="1"/>
          </p:cNvSpPr>
          <p:nvPr>
            <p:ph type="title"/>
          </p:nvPr>
        </p:nvSpPr>
        <p:spPr/>
        <p:txBody>
          <a:bodyPr/>
          <a:lstStyle/>
          <a:p>
            <a:r>
              <a:rPr lang="en-US" smtClean="0"/>
              <a:t>Managing claim and exposure maturity</a:t>
            </a:r>
          </a:p>
        </p:txBody>
      </p:sp>
      <p:sp>
        <p:nvSpPr>
          <p:cNvPr id="17411" name="Rectangle 3"/>
          <p:cNvSpPr>
            <a:spLocks noGrp="1" noChangeArrowheads="1"/>
          </p:cNvSpPr>
          <p:nvPr>
            <p:ph idx="1"/>
          </p:nvPr>
        </p:nvSpPr>
        <p:spPr>
          <a:xfrm>
            <a:off x="519113" y="4440238"/>
            <a:ext cx="8318500" cy="1949450"/>
          </a:xfrm>
        </p:spPr>
        <p:txBody>
          <a:bodyPr/>
          <a:lstStyle/>
          <a:p>
            <a:pPr>
              <a:buFont typeface="Arial" charset="0"/>
              <a:buChar char="•"/>
            </a:pPr>
            <a:r>
              <a:rPr lang="en-US" smtClean="0"/>
              <a:t>ClaimCenter uses "validation levels" to measure how mature a claim and its exposures are</a:t>
            </a:r>
          </a:p>
          <a:p>
            <a:pPr lvl="1"/>
            <a:r>
              <a:rPr lang="en-US" smtClean="0"/>
              <a:t>Every level has a series of conditions that a claim or exposure must meet in order to reach that level</a:t>
            </a:r>
          </a:p>
        </p:txBody>
      </p:sp>
      <p:sp>
        <p:nvSpPr>
          <p:cNvPr id="17412" name="Text Box 4"/>
          <p:cNvSpPr txBox="1">
            <a:spLocks noChangeArrowheads="1"/>
          </p:cNvSpPr>
          <p:nvPr/>
        </p:nvSpPr>
        <p:spPr bwMode="auto">
          <a:xfrm>
            <a:off x="2747963" y="814388"/>
            <a:ext cx="1662112"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000" b="1"/>
              <a:t>New</a:t>
            </a:r>
            <a:br>
              <a:rPr lang="en-US" sz="2000" b="1"/>
            </a:br>
            <a:r>
              <a:rPr lang="en-US" sz="2000" b="1"/>
              <a:t>Loss</a:t>
            </a:r>
            <a:br>
              <a:rPr lang="en-US" sz="2000" b="1"/>
            </a:br>
            <a:r>
              <a:rPr lang="en-US" sz="2000" b="1"/>
              <a:t>Completion</a:t>
            </a:r>
          </a:p>
        </p:txBody>
      </p:sp>
      <p:sp>
        <p:nvSpPr>
          <p:cNvPr id="17413" name="AutoShape 5"/>
          <p:cNvSpPr>
            <a:spLocks noChangeArrowheads="1"/>
          </p:cNvSpPr>
          <p:nvPr/>
        </p:nvSpPr>
        <p:spPr bwMode="auto">
          <a:xfrm>
            <a:off x="2732088" y="750888"/>
            <a:ext cx="1695450" cy="1081087"/>
          </a:xfrm>
          <a:prstGeom prst="roundRect">
            <a:avLst>
              <a:gd name="adj" fmla="val 16667"/>
            </a:avLst>
          </a:prstGeom>
          <a:noFill/>
          <a:ln w="28575"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7414" name="Text Box 6"/>
          <p:cNvSpPr txBox="1">
            <a:spLocks noChangeArrowheads="1"/>
          </p:cNvSpPr>
          <p:nvPr/>
        </p:nvSpPr>
        <p:spPr bwMode="auto">
          <a:xfrm>
            <a:off x="4875213" y="814388"/>
            <a:ext cx="1662112"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000" b="1"/>
              <a:t>"Intermediate</a:t>
            </a:r>
            <a:br>
              <a:rPr lang="en-US" sz="2000" b="1"/>
            </a:br>
            <a:r>
              <a:rPr lang="en-US" sz="2000" b="1"/>
              <a:t>Levels of</a:t>
            </a:r>
            <a:br>
              <a:rPr lang="en-US" sz="2000" b="1"/>
            </a:br>
            <a:r>
              <a:rPr lang="en-US" sz="2000" b="1"/>
              <a:t>Maturity"</a:t>
            </a:r>
          </a:p>
        </p:txBody>
      </p:sp>
      <p:sp>
        <p:nvSpPr>
          <p:cNvPr id="17415" name="AutoShape 7"/>
          <p:cNvSpPr>
            <a:spLocks noChangeArrowheads="1"/>
          </p:cNvSpPr>
          <p:nvPr/>
        </p:nvSpPr>
        <p:spPr bwMode="auto">
          <a:xfrm>
            <a:off x="4859338" y="750888"/>
            <a:ext cx="1695450" cy="1081087"/>
          </a:xfrm>
          <a:prstGeom prst="roundRect">
            <a:avLst>
              <a:gd name="adj" fmla="val 16667"/>
            </a:avLst>
          </a:prstGeom>
          <a:noFill/>
          <a:ln w="28575"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7416" name="Text Box 8"/>
          <p:cNvSpPr txBox="1">
            <a:spLocks noChangeArrowheads="1"/>
          </p:cNvSpPr>
          <p:nvPr/>
        </p:nvSpPr>
        <p:spPr bwMode="auto">
          <a:xfrm>
            <a:off x="620713" y="814388"/>
            <a:ext cx="1662112"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000" b="1"/>
              <a:t/>
            </a:r>
            <a:br>
              <a:rPr lang="en-US" sz="2000" b="1"/>
            </a:br>
            <a:r>
              <a:rPr lang="en-US" sz="2000" b="1"/>
              <a:t>(draft)</a:t>
            </a:r>
          </a:p>
        </p:txBody>
      </p:sp>
      <p:sp>
        <p:nvSpPr>
          <p:cNvPr id="17417" name="Text Box 9"/>
          <p:cNvSpPr txBox="1">
            <a:spLocks noChangeArrowheads="1"/>
          </p:cNvSpPr>
          <p:nvPr/>
        </p:nvSpPr>
        <p:spPr bwMode="auto">
          <a:xfrm>
            <a:off x="7004050" y="814388"/>
            <a:ext cx="1662113"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000" b="1"/>
              <a:t>Ability</a:t>
            </a:r>
            <a:br>
              <a:rPr lang="en-US" sz="2000" b="1"/>
            </a:br>
            <a:r>
              <a:rPr lang="en-US" sz="2000" b="1"/>
              <a:t>to</a:t>
            </a:r>
            <a:br>
              <a:rPr lang="en-US" sz="2000" b="1"/>
            </a:br>
            <a:r>
              <a:rPr lang="en-US" sz="2000" b="1"/>
              <a:t>Pay</a:t>
            </a:r>
          </a:p>
        </p:txBody>
      </p:sp>
      <p:sp>
        <p:nvSpPr>
          <p:cNvPr id="17418" name="AutoShape 10"/>
          <p:cNvSpPr>
            <a:spLocks noChangeArrowheads="1"/>
          </p:cNvSpPr>
          <p:nvPr/>
        </p:nvSpPr>
        <p:spPr bwMode="auto">
          <a:xfrm>
            <a:off x="6988175" y="750888"/>
            <a:ext cx="1695450" cy="1081087"/>
          </a:xfrm>
          <a:prstGeom prst="roundRect">
            <a:avLst>
              <a:gd name="adj" fmla="val 16667"/>
            </a:avLst>
          </a:prstGeom>
          <a:noFill/>
          <a:ln w="28575"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606091" name="AutoShape 11"/>
          <p:cNvSpPr>
            <a:spLocks noChangeArrowheads="1"/>
          </p:cNvSpPr>
          <p:nvPr/>
        </p:nvSpPr>
        <p:spPr bwMode="auto">
          <a:xfrm>
            <a:off x="2309813" y="1101725"/>
            <a:ext cx="433387" cy="347663"/>
          </a:xfrm>
          <a:prstGeom prst="rightArrow">
            <a:avLst>
              <a:gd name="adj1" fmla="val 49769"/>
              <a:gd name="adj2" fmla="val 59818"/>
            </a:avLst>
          </a:prstGeom>
          <a:gradFill rotWithShape="1">
            <a:gsLst>
              <a:gs pos="0">
                <a:schemeClr val="bg1">
                  <a:gamma/>
                  <a:tint val="0"/>
                  <a:invGamma/>
                </a:schemeClr>
              </a:gs>
              <a:gs pos="100000">
                <a:schemeClr val="bg1"/>
              </a:gs>
            </a:gsLst>
            <a:lin ang="0" scaled="1"/>
          </a:gradFill>
          <a:ln w="28575" algn="ctr">
            <a:noFill/>
            <a:miter lim="800000"/>
            <a:headEnd/>
            <a:tailEnd/>
          </a:ln>
          <a:effectLst/>
        </p:spPr>
        <p:txBody>
          <a:bodyPr wrap="none" lIns="0" tIns="0" rIns="0" bIns="0" anchor="ctr">
            <a:spAutoFit/>
          </a:bodyPr>
          <a:lstStyle/>
          <a:p>
            <a:pPr>
              <a:defRPr/>
            </a:pPr>
            <a:endParaRPr lang="en-US"/>
          </a:p>
        </p:txBody>
      </p:sp>
      <p:sp>
        <p:nvSpPr>
          <p:cNvPr id="17420" name="AutoShape 12"/>
          <p:cNvSpPr>
            <a:spLocks noChangeArrowheads="1"/>
          </p:cNvSpPr>
          <p:nvPr/>
        </p:nvSpPr>
        <p:spPr bwMode="auto">
          <a:xfrm>
            <a:off x="4441825" y="1101725"/>
            <a:ext cx="433388" cy="347663"/>
          </a:xfrm>
          <a:prstGeom prst="rightArrow">
            <a:avLst>
              <a:gd name="adj1" fmla="val 49769"/>
              <a:gd name="adj2" fmla="val 59818"/>
            </a:avLst>
          </a:prstGeom>
          <a:solidFill>
            <a:schemeClr val="bg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17421" name="AutoShape 13"/>
          <p:cNvSpPr>
            <a:spLocks noChangeArrowheads="1"/>
          </p:cNvSpPr>
          <p:nvPr/>
        </p:nvSpPr>
        <p:spPr bwMode="auto">
          <a:xfrm>
            <a:off x="6556375" y="1101725"/>
            <a:ext cx="433388" cy="347663"/>
          </a:xfrm>
          <a:prstGeom prst="rightArrow">
            <a:avLst>
              <a:gd name="adj1" fmla="val 49769"/>
              <a:gd name="adj2" fmla="val 59818"/>
            </a:avLst>
          </a:prstGeom>
          <a:solidFill>
            <a:schemeClr val="bg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|EOS~015|</a:t>
            </a:r>
            <a:endParaRPr lang="en-US" sz="100" dirty="0" err="1" smtClean="0">
              <a:solidFill>
                <a:srgbClr val="FFFFFF"/>
              </a:solidFill>
              <a:latin typeface="Arial"/>
              <a:cs typeface="Calibri" pitchFamily="34" charset="0"/>
            </a:endParaRPr>
          </a:p>
        </p:txBody>
      </p:sp>
      <p:sp>
        <p:nvSpPr>
          <p:cNvPr id="18434" name="AutoShape 2"/>
          <p:cNvSpPr>
            <a:spLocks noChangeArrowheads="1"/>
          </p:cNvSpPr>
          <p:nvPr/>
        </p:nvSpPr>
        <p:spPr bwMode="auto">
          <a:xfrm>
            <a:off x="1695450" y="2193925"/>
            <a:ext cx="3363913" cy="765175"/>
          </a:xfrm>
          <a:prstGeom prst="rightArrow">
            <a:avLst>
              <a:gd name="adj1" fmla="val 49778"/>
              <a:gd name="adj2" fmla="val 46466"/>
            </a:avLst>
          </a:prstGeom>
          <a:gradFill rotWithShape="1">
            <a:gsLst>
              <a:gs pos="0">
                <a:srgbClr val="FFFFFF"/>
              </a:gs>
              <a:gs pos="100000">
                <a:srgbClr val="99FF99"/>
              </a:gs>
            </a:gsLst>
            <a:lin ang="0" scaled="1"/>
          </a:gradFill>
          <a:ln w="28575" algn="ctr">
            <a:solidFill>
              <a:schemeClr val="bg1"/>
            </a:solidFill>
            <a:miter lim="800000"/>
            <a:headEnd/>
            <a:tailEnd/>
          </a:ln>
        </p:spPr>
        <p:txBody>
          <a:bodyPr lIns="0" tIns="0" rIns="0" bIns="0" anchor="ctr">
            <a:spAutoFit/>
          </a:bodyPr>
          <a:lstStyle/>
          <a:p>
            <a:endParaRPr lang="en-US"/>
          </a:p>
        </p:txBody>
      </p:sp>
      <p:sp>
        <p:nvSpPr>
          <p:cNvPr id="18435" name="AutoShape 3"/>
          <p:cNvSpPr>
            <a:spLocks noChangeArrowheads="1"/>
          </p:cNvSpPr>
          <p:nvPr/>
        </p:nvSpPr>
        <p:spPr bwMode="auto">
          <a:xfrm>
            <a:off x="2732088" y="750888"/>
            <a:ext cx="1695450" cy="1081087"/>
          </a:xfrm>
          <a:prstGeom prst="roundRect">
            <a:avLst>
              <a:gd name="adj" fmla="val 16667"/>
            </a:avLst>
          </a:prstGeom>
          <a:solidFill>
            <a:schemeClr val="folHlink"/>
          </a:solidFill>
          <a:ln w="28575" algn="ctr">
            <a:solidFill>
              <a:schemeClr val="bg1"/>
            </a:solidFill>
            <a:round/>
            <a:headEnd/>
            <a:tailEnd/>
          </a:ln>
        </p:spPr>
        <p:txBody>
          <a:bodyPr lIns="0" tIns="0" rIns="0" bIns="0" anchor="ctr">
            <a:spAutoFit/>
          </a:bodyPr>
          <a:lstStyle/>
          <a:p>
            <a:endParaRPr lang="en-US"/>
          </a:p>
        </p:txBody>
      </p:sp>
      <p:grpSp>
        <p:nvGrpSpPr>
          <p:cNvPr id="18436" name="Group 4"/>
          <p:cNvGrpSpPr>
            <a:grpSpLocks/>
          </p:cNvGrpSpPr>
          <p:nvPr/>
        </p:nvGrpSpPr>
        <p:grpSpPr bwMode="auto">
          <a:xfrm>
            <a:off x="3006725" y="2157413"/>
            <a:ext cx="1528763" cy="1638300"/>
            <a:chOff x="445" y="1359"/>
            <a:chExt cx="1139" cy="1220"/>
          </a:xfrm>
        </p:grpSpPr>
        <p:sp>
          <p:nvSpPr>
            <p:cNvPr id="18454" name="Line 5"/>
            <p:cNvSpPr>
              <a:spLocks noChangeShapeType="1"/>
            </p:cNvSpPr>
            <p:nvPr/>
          </p:nvSpPr>
          <p:spPr bwMode="auto">
            <a:xfrm flipV="1">
              <a:off x="868" y="1810"/>
              <a:ext cx="0" cy="494"/>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8455" name="Line 6"/>
            <p:cNvSpPr>
              <a:spLocks noChangeShapeType="1"/>
            </p:cNvSpPr>
            <p:nvPr/>
          </p:nvSpPr>
          <p:spPr bwMode="auto">
            <a:xfrm>
              <a:off x="863" y="2309"/>
              <a:ext cx="49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8456" name="Group 7"/>
            <p:cNvGrpSpPr>
              <a:grpSpLocks/>
            </p:cNvGrpSpPr>
            <p:nvPr/>
          </p:nvGrpSpPr>
          <p:grpSpPr bwMode="auto">
            <a:xfrm>
              <a:off x="445" y="1359"/>
              <a:ext cx="834" cy="615"/>
              <a:chOff x="2083" y="1606"/>
              <a:chExt cx="1489" cy="1097"/>
            </a:xfrm>
          </p:grpSpPr>
          <p:sp>
            <p:nvSpPr>
              <p:cNvPr id="18464" name="Rectangle 8"/>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18465" name="Freeform 9"/>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18466" name="Freeform 10"/>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18467" name="Freeform 11"/>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18468" name="Freeform 12"/>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18469" name="Rectangle 13"/>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18470" name="Rectangle 14"/>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8471" name="AutoShape 15"/>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18472" name="Freeform 16"/>
              <p:cNvSpPr>
                <a:spLocks/>
              </p:cNvSpPr>
              <p:nvPr/>
            </p:nvSpPr>
            <p:spPr bwMode="auto">
              <a:xfrm>
                <a:off x="2219" y="2561"/>
                <a:ext cx="369" cy="104"/>
              </a:xfrm>
              <a:custGeom>
                <a:avLst/>
                <a:gdLst>
                  <a:gd name="T0" fmla="*/ 0 w 992"/>
                  <a:gd name="T1" fmla="*/ 0 h 280"/>
                  <a:gd name="T2" fmla="*/ 19 w 992"/>
                  <a:gd name="T3" fmla="*/ 4 h 280"/>
                  <a:gd name="T4" fmla="*/ 18 w 992"/>
                  <a:gd name="T5" fmla="*/ 5 h 280"/>
                  <a:gd name="T6" fmla="*/ 0 w 992"/>
                  <a:gd name="T7" fmla="*/ 1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18473" name="Freeform 17"/>
              <p:cNvSpPr>
                <a:spLocks/>
              </p:cNvSpPr>
              <p:nvPr/>
            </p:nvSpPr>
            <p:spPr bwMode="auto">
              <a:xfrm>
                <a:off x="3429" y="2008"/>
                <a:ext cx="51" cy="375"/>
              </a:xfrm>
              <a:custGeom>
                <a:avLst/>
                <a:gdLst>
                  <a:gd name="T0" fmla="*/ 0 w 136"/>
                  <a:gd name="T1" fmla="*/ 0 h 1008"/>
                  <a:gd name="T2" fmla="*/ 2 w 136"/>
                  <a:gd name="T3" fmla="*/ 19 h 1008"/>
                  <a:gd name="T4" fmla="*/ 3 w 136"/>
                  <a:gd name="T5" fmla="*/ 17 h 1008"/>
                  <a:gd name="T6" fmla="*/ 1 w 136"/>
                  <a:gd name="T7" fmla="*/ 1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18474" name="Rectangle 18"/>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8475" name="Rectangle 19"/>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8476" name="Rectangle 20"/>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18477" name="Group 21"/>
              <p:cNvGrpSpPr>
                <a:grpSpLocks/>
              </p:cNvGrpSpPr>
              <p:nvPr/>
            </p:nvGrpSpPr>
            <p:grpSpPr bwMode="auto">
              <a:xfrm>
                <a:off x="2221" y="1871"/>
                <a:ext cx="518" cy="782"/>
                <a:chOff x="2400" y="1656"/>
                <a:chExt cx="752" cy="1136"/>
              </a:xfrm>
            </p:grpSpPr>
            <p:sp>
              <p:nvSpPr>
                <p:cNvPr id="18490" name="Freeform 22"/>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a:solidFill>
                    <a:schemeClr val="bg1"/>
                  </a:solidFill>
                  <a:round/>
                  <a:headEnd/>
                  <a:tailEnd/>
                </a:ln>
              </p:spPr>
              <p:txBody>
                <a:bodyPr wrap="none" lIns="0" tIns="0" rIns="0" bIns="0" anchor="ctr">
                  <a:spAutoFit/>
                </a:bodyPr>
                <a:lstStyle/>
                <a:p>
                  <a:endParaRPr lang="en-US"/>
                </a:p>
              </p:txBody>
            </p:sp>
            <p:sp>
              <p:nvSpPr>
                <p:cNvPr id="18491" name="Freeform 23"/>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8492" name="Freeform 24"/>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8493" name="Freeform 25"/>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8494" name="Freeform 26"/>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lIns="0" tIns="0" rIns="0" bIns="0" anchor="ctr">
                  <a:spAutoFit/>
                </a:bodyPr>
                <a:lstStyle/>
                <a:p>
                  <a:endParaRPr lang="en-US"/>
                </a:p>
              </p:txBody>
            </p:sp>
            <p:sp>
              <p:nvSpPr>
                <p:cNvPr id="18495" name="Line 27"/>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496" name="Line 28"/>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18478" name="Group 29"/>
              <p:cNvGrpSpPr>
                <a:grpSpLocks/>
              </p:cNvGrpSpPr>
              <p:nvPr/>
            </p:nvGrpSpPr>
            <p:grpSpPr bwMode="auto">
              <a:xfrm rot="-6511945">
                <a:off x="2834" y="1842"/>
                <a:ext cx="518" cy="783"/>
                <a:chOff x="2400" y="1656"/>
                <a:chExt cx="752" cy="1136"/>
              </a:xfrm>
            </p:grpSpPr>
            <p:sp>
              <p:nvSpPr>
                <p:cNvPr id="18483" name="Freeform 30"/>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18484" name="Freeform 31"/>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8485" name="Freeform 32"/>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8486" name="Freeform 33"/>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8487" name="Freeform 34"/>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8488" name="Line 35"/>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8489" name="Line 36"/>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18479" name="Freeform 37"/>
              <p:cNvSpPr>
                <a:spLocks/>
              </p:cNvSpPr>
              <p:nvPr/>
            </p:nvSpPr>
            <p:spPr bwMode="auto">
              <a:xfrm>
                <a:off x="2689" y="2097"/>
                <a:ext cx="62" cy="351"/>
              </a:xfrm>
              <a:custGeom>
                <a:avLst/>
                <a:gdLst>
                  <a:gd name="T0" fmla="*/ 3 w 168"/>
                  <a:gd name="T1" fmla="*/ 18 h 944"/>
                  <a:gd name="T2" fmla="*/ 0 w 168"/>
                  <a:gd name="T3" fmla="*/ 0 h 944"/>
                  <a:gd name="T4" fmla="*/ 0 w 168"/>
                  <a:gd name="T5" fmla="*/ 1 h 944"/>
                  <a:gd name="T6" fmla="*/ 2 w 168"/>
                  <a:gd name="T7" fmla="*/ 17 h 944"/>
                  <a:gd name="T8" fmla="*/ 3 w 168"/>
                  <a:gd name="T9" fmla="*/ 18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18480" name="Freeform 38"/>
              <p:cNvSpPr>
                <a:spLocks/>
              </p:cNvSpPr>
              <p:nvPr/>
            </p:nvSpPr>
            <p:spPr bwMode="auto">
              <a:xfrm>
                <a:off x="2382" y="1853"/>
                <a:ext cx="354" cy="78"/>
              </a:xfrm>
              <a:custGeom>
                <a:avLst/>
                <a:gdLst>
                  <a:gd name="T0" fmla="*/ 0 w 952"/>
                  <a:gd name="T1" fmla="*/ 1 h 208"/>
                  <a:gd name="T2" fmla="*/ 1 w 952"/>
                  <a:gd name="T3" fmla="*/ 0 h 208"/>
                  <a:gd name="T4" fmla="*/ 18 w 952"/>
                  <a:gd name="T5" fmla="*/ 3 h 208"/>
                  <a:gd name="T6" fmla="*/ 18 w 952"/>
                  <a:gd name="T7" fmla="*/ 4 h 208"/>
                  <a:gd name="T8" fmla="*/ 0 w 952"/>
                  <a:gd name="T9" fmla="*/ 1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18481" name="Rectangle 39"/>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8482" name="Rectangle 40"/>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grpSp>
          <p:nvGrpSpPr>
            <p:cNvPr id="18457" name="Group 41"/>
            <p:cNvGrpSpPr>
              <a:grpSpLocks/>
            </p:cNvGrpSpPr>
            <p:nvPr/>
          </p:nvGrpSpPr>
          <p:grpSpPr bwMode="auto">
            <a:xfrm>
              <a:off x="1066" y="2064"/>
              <a:ext cx="518" cy="515"/>
              <a:chOff x="3360" y="800"/>
              <a:chExt cx="620" cy="616"/>
            </a:xfrm>
          </p:grpSpPr>
          <p:sp>
            <p:nvSpPr>
              <p:cNvPr id="18458" name="AutoShape 42"/>
              <p:cNvSpPr>
                <a:spLocks noChangeArrowheads="1"/>
              </p:cNvSpPr>
              <p:nvPr/>
            </p:nvSpPr>
            <p:spPr bwMode="auto">
              <a:xfrm>
                <a:off x="3360" y="800"/>
                <a:ext cx="620" cy="616"/>
              </a:xfrm>
              <a:prstGeom prst="roundRect">
                <a:avLst>
                  <a:gd name="adj" fmla="val 16667"/>
                </a:avLst>
              </a:prstGeom>
              <a:solidFill>
                <a:srgbClr val="CCFFCC"/>
              </a:solidFill>
              <a:ln w="12700" algn="ctr">
                <a:solidFill>
                  <a:schemeClr val="bg1"/>
                </a:solidFill>
                <a:round/>
                <a:headEnd/>
                <a:tailEnd/>
              </a:ln>
            </p:spPr>
            <p:txBody>
              <a:bodyPr lIns="0" tIns="0" rIns="0" bIns="0" anchor="ctr">
                <a:spAutoFit/>
              </a:bodyPr>
              <a:lstStyle/>
              <a:p>
                <a:endParaRPr lang="en-US"/>
              </a:p>
            </p:txBody>
          </p:sp>
          <p:sp>
            <p:nvSpPr>
              <p:cNvPr id="18459" name="Freeform 43"/>
              <p:cNvSpPr>
                <a:spLocks/>
              </p:cNvSpPr>
              <p:nvPr/>
            </p:nvSpPr>
            <p:spPr bwMode="auto">
              <a:xfrm>
                <a:off x="3403" y="830"/>
                <a:ext cx="212" cy="274"/>
              </a:xfrm>
              <a:custGeom>
                <a:avLst/>
                <a:gdLst>
                  <a:gd name="T0" fmla="*/ 1 w 1052"/>
                  <a:gd name="T1" fmla="*/ 2 h 1352"/>
                  <a:gd name="T2" fmla="*/ 0 w 1052"/>
                  <a:gd name="T3" fmla="*/ 2 h 1352"/>
                  <a:gd name="T4" fmla="*/ 0 w 1052"/>
                  <a:gd name="T5" fmla="*/ 1 h 1352"/>
                  <a:gd name="T6" fmla="*/ 0 w 1052"/>
                  <a:gd name="T7" fmla="*/ 1 h 1352"/>
                  <a:gd name="T8" fmla="*/ 0 w 1052"/>
                  <a:gd name="T9" fmla="*/ 1 h 1352"/>
                  <a:gd name="T10" fmla="*/ 0 w 1052"/>
                  <a:gd name="T11" fmla="*/ 0 h 1352"/>
                  <a:gd name="T12" fmla="*/ 0 w 1052"/>
                  <a:gd name="T13" fmla="*/ 0 h 1352"/>
                  <a:gd name="T14" fmla="*/ 0 w 1052"/>
                  <a:gd name="T15" fmla="*/ 0 h 1352"/>
                  <a:gd name="T16" fmla="*/ 1 w 1052"/>
                  <a:gd name="T17" fmla="*/ 0 h 1352"/>
                  <a:gd name="T18" fmla="*/ 1 w 1052"/>
                  <a:gd name="T19" fmla="*/ 0 h 1352"/>
                  <a:gd name="T20" fmla="*/ 1 w 1052"/>
                  <a:gd name="T21" fmla="*/ 0 h 1352"/>
                  <a:gd name="T22" fmla="*/ 1 w 1052"/>
                  <a:gd name="T23" fmla="*/ 0 h 1352"/>
                  <a:gd name="T24" fmla="*/ 2 w 1052"/>
                  <a:gd name="T25" fmla="*/ 0 h 1352"/>
                  <a:gd name="T26" fmla="*/ 2 w 1052"/>
                  <a:gd name="T27" fmla="*/ 1 h 1352"/>
                  <a:gd name="T28" fmla="*/ 2 w 1052"/>
                  <a:gd name="T29" fmla="*/ 1 h 1352"/>
                  <a:gd name="T30" fmla="*/ 1 w 1052"/>
                  <a:gd name="T31" fmla="*/ 2 h 1352"/>
                  <a:gd name="T32" fmla="*/ 1 w 1052"/>
                  <a:gd name="T33" fmla="*/ 2 h 1352"/>
                  <a:gd name="T34" fmla="*/ 1 w 1052"/>
                  <a:gd name="T35" fmla="*/ 2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18460" name="Group 44"/>
              <p:cNvGrpSpPr>
                <a:grpSpLocks/>
              </p:cNvGrpSpPr>
              <p:nvPr/>
            </p:nvGrpSpPr>
            <p:grpSpPr bwMode="auto">
              <a:xfrm flipH="1">
                <a:off x="3749" y="1171"/>
                <a:ext cx="212" cy="213"/>
                <a:chOff x="1350" y="686"/>
                <a:chExt cx="1132" cy="1132"/>
              </a:xfrm>
            </p:grpSpPr>
            <p:sp>
              <p:nvSpPr>
                <p:cNvPr id="18462" name="AutoShape 45"/>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18463" name="Picture 46"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8461" name="Picture 47"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81" y="829"/>
                <a:ext cx="38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18437" name="Rectangle 48"/>
          <p:cNvSpPr>
            <a:spLocks noGrp="1" noChangeArrowheads="1"/>
          </p:cNvSpPr>
          <p:nvPr>
            <p:ph type="title"/>
          </p:nvPr>
        </p:nvSpPr>
        <p:spPr/>
        <p:txBody>
          <a:bodyPr/>
          <a:lstStyle/>
          <a:p>
            <a:r>
              <a:rPr lang="en-US" smtClean="0"/>
              <a:t>New loss completion</a:t>
            </a:r>
          </a:p>
        </p:txBody>
      </p:sp>
      <p:sp>
        <p:nvSpPr>
          <p:cNvPr id="18438" name="Rectangle 49"/>
          <p:cNvSpPr>
            <a:spLocks noGrp="1" noChangeArrowheads="1"/>
          </p:cNvSpPr>
          <p:nvPr>
            <p:ph idx="1"/>
          </p:nvPr>
        </p:nvSpPr>
        <p:spPr>
          <a:xfrm>
            <a:off x="519113" y="4440238"/>
            <a:ext cx="8318500" cy="1949450"/>
          </a:xfrm>
        </p:spPr>
        <p:txBody>
          <a:bodyPr/>
          <a:lstStyle/>
          <a:p>
            <a:pPr>
              <a:buFont typeface="Arial" charset="0"/>
              <a:buChar char="•"/>
            </a:pPr>
            <a:r>
              <a:rPr lang="en-US" smtClean="0"/>
              <a:t>To be saved as a new claim or exposure, the object must meet all conditions at "new loss completion"</a:t>
            </a:r>
          </a:p>
          <a:p>
            <a:pPr lvl="1"/>
            <a:r>
              <a:rPr lang="en-US" smtClean="0"/>
              <a:t>If a draft claim or exposure does not meet all conditions at this level, the save fails and the user is told which condition(s) the object does not yet meet</a:t>
            </a:r>
          </a:p>
        </p:txBody>
      </p:sp>
      <p:sp>
        <p:nvSpPr>
          <p:cNvPr id="18439" name="Text Box 50"/>
          <p:cNvSpPr txBox="1">
            <a:spLocks noChangeArrowheads="1"/>
          </p:cNvSpPr>
          <p:nvPr/>
        </p:nvSpPr>
        <p:spPr bwMode="auto">
          <a:xfrm>
            <a:off x="2747963" y="814388"/>
            <a:ext cx="1662112"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000" b="1"/>
              <a:t>New</a:t>
            </a:r>
            <a:br>
              <a:rPr lang="en-US" sz="2000" b="1"/>
            </a:br>
            <a:r>
              <a:rPr lang="en-US" sz="2000" b="1"/>
              <a:t>Loss</a:t>
            </a:r>
            <a:br>
              <a:rPr lang="en-US" sz="2000" b="1"/>
            </a:br>
            <a:r>
              <a:rPr lang="en-US" sz="2000" b="1"/>
              <a:t>Completion</a:t>
            </a:r>
          </a:p>
        </p:txBody>
      </p:sp>
      <p:sp>
        <p:nvSpPr>
          <p:cNvPr id="18440" name="Text Box 51"/>
          <p:cNvSpPr txBox="1">
            <a:spLocks noChangeArrowheads="1"/>
          </p:cNvSpPr>
          <p:nvPr/>
        </p:nvSpPr>
        <p:spPr bwMode="auto">
          <a:xfrm>
            <a:off x="4875213" y="814388"/>
            <a:ext cx="1662112"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000" b="1"/>
              <a:t>"Intermediate</a:t>
            </a:r>
            <a:br>
              <a:rPr lang="en-US" sz="2000" b="1"/>
            </a:br>
            <a:r>
              <a:rPr lang="en-US" sz="2000" b="1"/>
              <a:t>Levels of</a:t>
            </a:r>
            <a:br>
              <a:rPr lang="en-US" sz="2000" b="1"/>
            </a:br>
            <a:r>
              <a:rPr lang="en-US" sz="2000" b="1"/>
              <a:t>Maturity"</a:t>
            </a:r>
          </a:p>
        </p:txBody>
      </p:sp>
      <p:sp>
        <p:nvSpPr>
          <p:cNvPr id="18441" name="AutoShape 52"/>
          <p:cNvSpPr>
            <a:spLocks noChangeArrowheads="1"/>
          </p:cNvSpPr>
          <p:nvPr/>
        </p:nvSpPr>
        <p:spPr bwMode="auto">
          <a:xfrm>
            <a:off x="4859338" y="750888"/>
            <a:ext cx="1695450" cy="1081087"/>
          </a:xfrm>
          <a:prstGeom prst="roundRect">
            <a:avLst>
              <a:gd name="adj" fmla="val 16667"/>
            </a:avLst>
          </a:prstGeom>
          <a:noFill/>
          <a:ln w="28575"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8442" name="Text Box 53"/>
          <p:cNvSpPr txBox="1">
            <a:spLocks noChangeArrowheads="1"/>
          </p:cNvSpPr>
          <p:nvPr/>
        </p:nvSpPr>
        <p:spPr bwMode="auto">
          <a:xfrm>
            <a:off x="620713" y="814388"/>
            <a:ext cx="1662112"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000" b="1"/>
              <a:t/>
            </a:r>
            <a:br>
              <a:rPr lang="en-US" sz="2000" b="1"/>
            </a:br>
            <a:r>
              <a:rPr lang="en-US" sz="2000" b="1"/>
              <a:t>(draft)</a:t>
            </a:r>
          </a:p>
        </p:txBody>
      </p:sp>
      <p:sp>
        <p:nvSpPr>
          <p:cNvPr id="18443" name="Text Box 54"/>
          <p:cNvSpPr txBox="1">
            <a:spLocks noChangeArrowheads="1"/>
          </p:cNvSpPr>
          <p:nvPr/>
        </p:nvSpPr>
        <p:spPr bwMode="auto">
          <a:xfrm>
            <a:off x="7004050" y="814388"/>
            <a:ext cx="1662113"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000" b="1"/>
              <a:t>Ability</a:t>
            </a:r>
            <a:br>
              <a:rPr lang="en-US" sz="2000" b="1"/>
            </a:br>
            <a:r>
              <a:rPr lang="en-US" sz="2000" b="1"/>
              <a:t>to</a:t>
            </a:r>
            <a:br>
              <a:rPr lang="en-US" sz="2000" b="1"/>
            </a:br>
            <a:r>
              <a:rPr lang="en-US" sz="2000" b="1"/>
              <a:t>Pay</a:t>
            </a:r>
          </a:p>
        </p:txBody>
      </p:sp>
      <p:sp>
        <p:nvSpPr>
          <p:cNvPr id="18444" name="AutoShape 55"/>
          <p:cNvSpPr>
            <a:spLocks noChangeArrowheads="1"/>
          </p:cNvSpPr>
          <p:nvPr/>
        </p:nvSpPr>
        <p:spPr bwMode="auto">
          <a:xfrm>
            <a:off x="6988175" y="750888"/>
            <a:ext cx="1695450" cy="1081087"/>
          </a:xfrm>
          <a:prstGeom prst="roundRect">
            <a:avLst>
              <a:gd name="adj" fmla="val 16667"/>
            </a:avLst>
          </a:prstGeom>
          <a:noFill/>
          <a:ln w="28575"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608184" name="AutoShape 56"/>
          <p:cNvSpPr>
            <a:spLocks noChangeArrowheads="1"/>
          </p:cNvSpPr>
          <p:nvPr/>
        </p:nvSpPr>
        <p:spPr bwMode="auto">
          <a:xfrm>
            <a:off x="2309813" y="1101725"/>
            <a:ext cx="433387" cy="347663"/>
          </a:xfrm>
          <a:prstGeom prst="rightArrow">
            <a:avLst>
              <a:gd name="adj1" fmla="val 49769"/>
              <a:gd name="adj2" fmla="val 59818"/>
            </a:avLst>
          </a:prstGeom>
          <a:gradFill rotWithShape="1">
            <a:gsLst>
              <a:gs pos="0">
                <a:schemeClr val="bg1">
                  <a:gamma/>
                  <a:tint val="0"/>
                  <a:invGamma/>
                </a:schemeClr>
              </a:gs>
              <a:gs pos="100000">
                <a:schemeClr val="bg1"/>
              </a:gs>
            </a:gsLst>
            <a:lin ang="0" scaled="1"/>
          </a:gradFill>
          <a:ln w="28575" algn="ctr">
            <a:noFill/>
            <a:miter lim="800000"/>
            <a:headEnd/>
            <a:tailEnd/>
          </a:ln>
          <a:effectLst/>
        </p:spPr>
        <p:txBody>
          <a:bodyPr wrap="none" lIns="0" tIns="0" rIns="0" bIns="0" anchor="ctr">
            <a:spAutoFit/>
          </a:bodyPr>
          <a:lstStyle/>
          <a:p>
            <a:pPr>
              <a:defRPr/>
            </a:pPr>
            <a:endParaRPr lang="en-US"/>
          </a:p>
        </p:txBody>
      </p:sp>
      <p:sp>
        <p:nvSpPr>
          <p:cNvPr id="18446" name="AutoShape 57"/>
          <p:cNvSpPr>
            <a:spLocks noChangeArrowheads="1"/>
          </p:cNvSpPr>
          <p:nvPr/>
        </p:nvSpPr>
        <p:spPr bwMode="auto">
          <a:xfrm>
            <a:off x="4441825" y="1101725"/>
            <a:ext cx="433388" cy="347663"/>
          </a:xfrm>
          <a:prstGeom prst="rightArrow">
            <a:avLst>
              <a:gd name="adj1" fmla="val 49769"/>
              <a:gd name="adj2" fmla="val 59818"/>
            </a:avLst>
          </a:prstGeom>
          <a:solidFill>
            <a:schemeClr val="bg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18447" name="AutoShape 58"/>
          <p:cNvSpPr>
            <a:spLocks noChangeArrowheads="1"/>
          </p:cNvSpPr>
          <p:nvPr/>
        </p:nvSpPr>
        <p:spPr bwMode="auto">
          <a:xfrm>
            <a:off x="6556375" y="1101725"/>
            <a:ext cx="433388" cy="347663"/>
          </a:xfrm>
          <a:prstGeom prst="rightArrow">
            <a:avLst>
              <a:gd name="adj1" fmla="val 49769"/>
              <a:gd name="adj2" fmla="val 59818"/>
            </a:avLst>
          </a:prstGeom>
          <a:solidFill>
            <a:schemeClr val="bg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grpSp>
        <p:nvGrpSpPr>
          <p:cNvPr id="18448" name="Group 59"/>
          <p:cNvGrpSpPr>
            <a:grpSpLocks/>
          </p:cNvGrpSpPr>
          <p:nvPr/>
        </p:nvGrpSpPr>
        <p:grpSpPr bwMode="auto">
          <a:xfrm>
            <a:off x="744538" y="2157413"/>
            <a:ext cx="1528762" cy="1638300"/>
            <a:chOff x="469" y="1359"/>
            <a:chExt cx="963" cy="1032"/>
          </a:xfrm>
        </p:grpSpPr>
        <p:sp>
          <p:nvSpPr>
            <p:cNvPr id="18450" name="Line 60"/>
            <p:cNvSpPr>
              <a:spLocks noChangeShapeType="1"/>
            </p:cNvSpPr>
            <p:nvPr/>
          </p:nvSpPr>
          <p:spPr bwMode="auto">
            <a:xfrm flipV="1">
              <a:off x="827" y="1741"/>
              <a:ext cx="0" cy="417"/>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8451" name="Line 61"/>
            <p:cNvSpPr>
              <a:spLocks noChangeShapeType="1"/>
            </p:cNvSpPr>
            <p:nvPr/>
          </p:nvSpPr>
          <p:spPr bwMode="auto">
            <a:xfrm>
              <a:off x="822" y="2163"/>
              <a:ext cx="419"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452" name="Rectangle 62"/>
            <p:cNvSpPr>
              <a:spLocks noChangeArrowheads="1"/>
            </p:cNvSpPr>
            <p:nvPr/>
          </p:nvSpPr>
          <p:spPr bwMode="auto">
            <a:xfrm>
              <a:off x="469" y="1359"/>
              <a:ext cx="705" cy="520"/>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8453" name="AutoShape 63"/>
            <p:cNvSpPr>
              <a:spLocks noChangeArrowheads="1"/>
            </p:cNvSpPr>
            <p:nvPr/>
          </p:nvSpPr>
          <p:spPr bwMode="auto">
            <a:xfrm>
              <a:off x="994" y="1955"/>
              <a:ext cx="438" cy="436"/>
            </a:xfrm>
            <a:prstGeom prst="roundRect">
              <a:avLst>
                <a:gd name="adj" fmla="val 16667"/>
              </a:avLst>
            </a:prstGeom>
            <a:solidFill>
              <a:schemeClr val="tx1"/>
            </a:solidFill>
            <a:ln w="12700" algn="ctr">
              <a:solidFill>
                <a:schemeClr val="bg1"/>
              </a:solidFill>
              <a:round/>
              <a:headEnd/>
              <a:tailEnd/>
            </a:ln>
          </p:spPr>
          <p:txBody>
            <a:bodyPr lIns="0" tIns="0" rIns="0" bIns="0" anchor="ctr">
              <a:spAutoFit/>
            </a:bodyPr>
            <a:lstStyle/>
            <a:p>
              <a:endParaRPr lang="en-US"/>
            </a:p>
          </p:txBody>
        </p:sp>
      </p:grpSp>
      <p:sp>
        <p:nvSpPr>
          <p:cNvPr id="18449" name="AutoShape 64"/>
          <p:cNvSpPr>
            <a:spLocks noChangeArrowheads="1"/>
          </p:cNvSpPr>
          <p:nvPr/>
        </p:nvSpPr>
        <p:spPr bwMode="auto">
          <a:xfrm>
            <a:off x="5087938" y="2020888"/>
            <a:ext cx="1117600" cy="1117600"/>
          </a:xfrm>
          <a:prstGeom prst="octagon">
            <a:avLst>
              <a:gd name="adj" fmla="val 29287"/>
            </a:avLst>
          </a:prstGeom>
          <a:solidFill>
            <a:srgbClr val="FF0000"/>
          </a:solidFill>
          <a:ln w="28575" algn="ctr">
            <a:solidFill>
              <a:srgbClr val="FF0000"/>
            </a:solidFill>
            <a:miter lim="800000"/>
            <a:headEnd/>
            <a:tailEnd/>
          </a:ln>
        </p:spPr>
        <p:txBody>
          <a:bodyPr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|EOS~016|</a:t>
            </a:r>
            <a:endParaRPr lang="en-US" sz="100" dirty="0" err="1" smtClean="0">
              <a:solidFill>
                <a:srgbClr val="FFFFFF"/>
              </a:solidFill>
              <a:latin typeface="Arial"/>
              <a:cs typeface="Calibri" pitchFamily="34" charset="0"/>
            </a:endParaRPr>
          </a:p>
        </p:txBody>
      </p:sp>
      <p:sp>
        <p:nvSpPr>
          <p:cNvPr id="19458" name="AutoShape 2"/>
          <p:cNvSpPr>
            <a:spLocks noChangeArrowheads="1"/>
          </p:cNvSpPr>
          <p:nvPr/>
        </p:nvSpPr>
        <p:spPr bwMode="auto">
          <a:xfrm>
            <a:off x="4859338" y="750888"/>
            <a:ext cx="1695450" cy="1081087"/>
          </a:xfrm>
          <a:prstGeom prst="roundRect">
            <a:avLst>
              <a:gd name="adj" fmla="val 16667"/>
            </a:avLst>
          </a:prstGeom>
          <a:solidFill>
            <a:schemeClr val="folHlink"/>
          </a:solidFill>
          <a:ln w="28575" algn="ctr">
            <a:solidFill>
              <a:schemeClr val="bg1"/>
            </a:solidFill>
            <a:round/>
            <a:headEnd/>
            <a:tailEnd/>
          </a:ln>
        </p:spPr>
        <p:txBody>
          <a:bodyPr lIns="0" tIns="0" rIns="0" bIns="0" anchor="ctr">
            <a:spAutoFit/>
          </a:bodyPr>
          <a:lstStyle/>
          <a:p>
            <a:endParaRPr lang="en-US"/>
          </a:p>
        </p:txBody>
      </p:sp>
      <p:sp>
        <p:nvSpPr>
          <p:cNvPr id="19459" name="AutoShape 3"/>
          <p:cNvSpPr>
            <a:spLocks noChangeArrowheads="1"/>
          </p:cNvSpPr>
          <p:nvPr/>
        </p:nvSpPr>
        <p:spPr bwMode="auto">
          <a:xfrm>
            <a:off x="1695450" y="2193925"/>
            <a:ext cx="5568950" cy="765175"/>
          </a:xfrm>
          <a:prstGeom prst="rightArrow">
            <a:avLst>
              <a:gd name="adj1" fmla="val 49778"/>
              <a:gd name="adj2" fmla="val 76925"/>
            </a:avLst>
          </a:prstGeom>
          <a:gradFill rotWithShape="1">
            <a:gsLst>
              <a:gs pos="0">
                <a:srgbClr val="FFFFFF"/>
              </a:gs>
              <a:gs pos="100000">
                <a:srgbClr val="99FF99"/>
              </a:gs>
            </a:gsLst>
            <a:lin ang="0" scaled="1"/>
          </a:gradFill>
          <a:ln w="28575" algn="ctr">
            <a:solidFill>
              <a:schemeClr val="bg1"/>
            </a:solidFill>
            <a:miter lim="800000"/>
            <a:headEnd/>
            <a:tailEnd/>
          </a:ln>
        </p:spPr>
        <p:txBody>
          <a:bodyPr lIns="0" tIns="0" rIns="0" bIns="0" anchor="ctr">
            <a:spAutoFit/>
          </a:bodyPr>
          <a:lstStyle/>
          <a:p>
            <a:endParaRPr lang="en-US"/>
          </a:p>
        </p:txBody>
      </p:sp>
      <p:grpSp>
        <p:nvGrpSpPr>
          <p:cNvPr id="19460" name="Group 4"/>
          <p:cNvGrpSpPr>
            <a:grpSpLocks/>
          </p:cNvGrpSpPr>
          <p:nvPr/>
        </p:nvGrpSpPr>
        <p:grpSpPr bwMode="auto">
          <a:xfrm>
            <a:off x="5118100" y="2157413"/>
            <a:ext cx="1528763" cy="1638300"/>
            <a:chOff x="445" y="1359"/>
            <a:chExt cx="1139" cy="1220"/>
          </a:xfrm>
        </p:grpSpPr>
        <p:sp>
          <p:nvSpPr>
            <p:cNvPr id="19483" name="Line 5"/>
            <p:cNvSpPr>
              <a:spLocks noChangeShapeType="1"/>
            </p:cNvSpPr>
            <p:nvPr/>
          </p:nvSpPr>
          <p:spPr bwMode="auto">
            <a:xfrm flipV="1">
              <a:off x="868" y="1810"/>
              <a:ext cx="0" cy="494"/>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9484" name="Line 6"/>
            <p:cNvSpPr>
              <a:spLocks noChangeShapeType="1"/>
            </p:cNvSpPr>
            <p:nvPr/>
          </p:nvSpPr>
          <p:spPr bwMode="auto">
            <a:xfrm>
              <a:off x="863" y="2309"/>
              <a:ext cx="49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9485" name="Group 7"/>
            <p:cNvGrpSpPr>
              <a:grpSpLocks/>
            </p:cNvGrpSpPr>
            <p:nvPr/>
          </p:nvGrpSpPr>
          <p:grpSpPr bwMode="auto">
            <a:xfrm>
              <a:off x="445" y="1359"/>
              <a:ext cx="834" cy="615"/>
              <a:chOff x="2083" y="1606"/>
              <a:chExt cx="1489" cy="1097"/>
            </a:xfrm>
          </p:grpSpPr>
          <p:sp>
            <p:nvSpPr>
              <p:cNvPr id="19493" name="Rectangle 8"/>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19494" name="Freeform 9"/>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19495" name="Freeform 10"/>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19496" name="Freeform 11"/>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19497" name="Freeform 12"/>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19498" name="Rectangle 13"/>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19499" name="Rectangle 14"/>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9500" name="AutoShape 15"/>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19501" name="Freeform 16"/>
              <p:cNvSpPr>
                <a:spLocks/>
              </p:cNvSpPr>
              <p:nvPr/>
            </p:nvSpPr>
            <p:spPr bwMode="auto">
              <a:xfrm>
                <a:off x="2219" y="2561"/>
                <a:ext cx="369" cy="104"/>
              </a:xfrm>
              <a:custGeom>
                <a:avLst/>
                <a:gdLst>
                  <a:gd name="T0" fmla="*/ 0 w 992"/>
                  <a:gd name="T1" fmla="*/ 0 h 280"/>
                  <a:gd name="T2" fmla="*/ 19 w 992"/>
                  <a:gd name="T3" fmla="*/ 4 h 280"/>
                  <a:gd name="T4" fmla="*/ 18 w 992"/>
                  <a:gd name="T5" fmla="*/ 5 h 280"/>
                  <a:gd name="T6" fmla="*/ 0 w 992"/>
                  <a:gd name="T7" fmla="*/ 1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19502" name="Freeform 17"/>
              <p:cNvSpPr>
                <a:spLocks/>
              </p:cNvSpPr>
              <p:nvPr/>
            </p:nvSpPr>
            <p:spPr bwMode="auto">
              <a:xfrm>
                <a:off x="3429" y="2008"/>
                <a:ext cx="51" cy="375"/>
              </a:xfrm>
              <a:custGeom>
                <a:avLst/>
                <a:gdLst>
                  <a:gd name="T0" fmla="*/ 0 w 136"/>
                  <a:gd name="T1" fmla="*/ 0 h 1008"/>
                  <a:gd name="T2" fmla="*/ 2 w 136"/>
                  <a:gd name="T3" fmla="*/ 19 h 1008"/>
                  <a:gd name="T4" fmla="*/ 3 w 136"/>
                  <a:gd name="T5" fmla="*/ 17 h 1008"/>
                  <a:gd name="T6" fmla="*/ 1 w 136"/>
                  <a:gd name="T7" fmla="*/ 1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19503" name="Rectangle 18"/>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9504" name="Rectangle 19"/>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9505" name="Rectangle 20"/>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19506" name="Group 21"/>
              <p:cNvGrpSpPr>
                <a:grpSpLocks/>
              </p:cNvGrpSpPr>
              <p:nvPr/>
            </p:nvGrpSpPr>
            <p:grpSpPr bwMode="auto">
              <a:xfrm>
                <a:off x="2221" y="1871"/>
                <a:ext cx="518" cy="782"/>
                <a:chOff x="2400" y="1656"/>
                <a:chExt cx="752" cy="1136"/>
              </a:xfrm>
            </p:grpSpPr>
            <p:sp>
              <p:nvSpPr>
                <p:cNvPr id="19519" name="Freeform 22"/>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a:solidFill>
                    <a:schemeClr val="bg1"/>
                  </a:solidFill>
                  <a:round/>
                  <a:headEnd/>
                  <a:tailEnd/>
                </a:ln>
              </p:spPr>
              <p:txBody>
                <a:bodyPr wrap="none" lIns="0" tIns="0" rIns="0" bIns="0" anchor="ctr">
                  <a:spAutoFit/>
                </a:bodyPr>
                <a:lstStyle/>
                <a:p>
                  <a:endParaRPr lang="en-US"/>
                </a:p>
              </p:txBody>
            </p:sp>
            <p:sp>
              <p:nvSpPr>
                <p:cNvPr id="19520" name="Freeform 23"/>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9521" name="Freeform 24"/>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9522" name="Freeform 25"/>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9523" name="Freeform 26"/>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lIns="0" tIns="0" rIns="0" bIns="0" anchor="ctr">
                  <a:spAutoFit/>
                </a:bodyPr>
                <a:lstStyle/>
                <a:p>
                  <a:endParaRPr lang="en-US"/>
                </a:p>
              </p:txBody>
            </p:sp>
            <p:sp>
              <p:nvSpPr>
                <p:cNvPr id="19524" name="Line 27"/>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525" name="Line 28"/>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19507" name="Group 29"/>
              <p:cNvGrpSpPr>
                <a:grpSpLocks/>
              </p:cNvGrpSpPr>
              <p:nvPr/>
            </p:nvGrpSpPr>
            <p:grpSpPr bwMode="auto">
              <a:xfrm rot="-6511945">
                <a:off x="2834" y="1842"/>
                <a:ext cx="518" cy="783"/>
                <a:chOff x="2400" y="1656"/>
                <a:chExt cx="752" cy="1136"/>
              </a:xfrm>
            </p:grpSpPr>
            <p:sp>
              <p:nvSpPr>
                <p:cNvPr id="19512" name="Freeform 30"/>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19513" name="Freeform 31"/>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9514" name="Freeform 32"/>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9515" name="Freeform 33"/>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9516" name="Freeform 34"/>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9517" name="Line 35"/>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9518" name="Line 36"/>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19508" name="Freeform 37"/>
              <p:cNvSpPr>
                <a:spLocks/>
              </p:cNvSpPr>
              <p:nvPr/>
            </p:nvSpPr>
            <p:spPr bwMode="auto">
              <a:xfrm>
                <a:off x="2689" y="2097"/>
                <a:ext cx="62" cy="351"/>
              </a:xfrm>
              <a:custGeom>
                <a:avLst/>
                <a:gdLst>
                  <a:gd name="T0" fmla="*/ 3 w 168"/>
                  <a:gd name="T1" fmla="*/ 18 h 944"/>
                  <a:gd name="T2" fmla="*/ 0 w 168"/>
                  <a:gd name="T3" fmla="*/ 0 h 944"/>
                  <a:gd name="T4" fmla="*/ 0 w 168"/>
                  <a:gd name="T5" fmla="*/ 1 h 944"/>
                  <a:gd name="T6" fmla="*/ 2 w 168"/>
                  <a:gd name="T7" fmla="*/ 17 h 944"/>
                  <a:gd name="T8" fmla="*/ 3 w 168"/>
                  <a:gd name="T9" fmla="*/ 18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19509" name="Freeform 38"/>
              <p:cNvSpPr>
                <a:spLocks/>
              </p:cNvSpPr>
              <p:nvPr/>
            </p:nvSpPr>
            <p:spPr bwMode="auto">
              <a:xfrm>
                <a:off x="2382" y="1853"/>
                <a:ext cx="354" cy="78"/>
              </a:xfrm>
              <a:custGeom>
                <a:avLst/>
                <a:gdLst>
                  <a:gd name="T0" fmla="*/ 0 w 952"/>
                  <a:gd name="T1" fmla="*/ 1 h 208"/>
                  <a:gd name="T2" fmla="*/ 1 w 952"/>
                  <a:gd name="T3" fmla="*/ 0 h 208"/>
                  <a:gd name="T4" fmla="*/ 18 w 952"/>
                  <a:gd name="T5" fmla="*/ 3 h 208"/>
                  <a:gd name="T6" fmla="*/ 18 w 952"/>
                  <a:gd name="T7" fmla="*/ 4 h 208"/>
                  <a:gd name="T8" fmla="*/ 0 w 952"/>
                  <a:gd name="T9" fmla="*/ 1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19510" name="Rectangle 39"/>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9511" name="Rectangle 40"/>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grpSp>
          <p:nvGrpSpPr>
            <p:cNvPr id="19486" name="Group 41"/>
            <p:cNvGrpSpPr>
              <a:grpSpLocks/>
            </p:cNvGrpSpPr>
            <p:nvPr/>
          </p:nvGrpSpPr>
          <p:grpSpPr bwMode="auto">
            <a:xfrm>
              <a:off x="1066" y="2064"/>
              <a:ext cx="518" cy="515"/>
              <a:chOff x="3360" y="800"/>
              <a:chExt cx="620" cy="616"/>
            </a:xfrm>
          </p:grpSpPr>
          <p:sp>
            <p:nvSpPr>
              <p:cNvPr id="19487" name="AutoShape 42"/>
              <p:cNvSpPr>
                <a:spLocks noChangeArrowheads="1"/>
              </p:cNvSpPr>
              <p:nvPr/>
            </p:nvSpPr>
            <p:spPr bwMode="auto">
              <a:xfrm>
                <a:off x="3360" y="800"/>
                <a:ext cx="620" cy="616"/>
              </a:xfrm>
              <a:prstGeom prst="roundRect">
                <a:avLst>
                  <a:gd name="adj" fmla="val 16667"/>
                </a:avLst>
              </a:prstGeom>
              <a:solidFill>
                <a:srgbClr val="CCFFCC"/>
              </a:solidFill>
              <a:ln w="12700" algn="ctr">
                <a:solidFill>
                  <a:schemeClr val="bg1"/>
                </a:solidFill>
                <a:round/>
                <a:headEnd/>
                <a:tailEnd/>
              </a:ln>
            </p:spPr>
            <p:txBody>
              <a:bodyPr lIns="0" tIns="0" rIns="0" bIns="0" anchor="ctr">
                <a:spAutoFit/>
              </a:bodyPr>
              <a:lstStyle/>
              <a:p>
                <a:endParaRPr lang="en-US"/>
              </a:p>
            </p:txBody>
          </p:sp>
          <p:sp>
            <p:nvSpPr>
              <p:cNvPr id="19488" name="Freeform 43"/>
              <p:cNvSpPr>
                <a:spLocks/>
              </p:cNvSpPr>
              <p:nvPr/>
            </p:nvSpPr>
            <p:spPr bwMode="auto">
              <a:xfrm>
                <a:off x="3403" y="830"/>
                <a:ext cx="212" cy="274"/>
              </a:xfrm>
              <a:custGeom>
                <a:avLst/>
                <a:gdLst>
                  <a:gd name="T0" fmla="*/ 1 w 1052"/>
                  <a:gd name="T1" fmla="*/ 2 h 1352"/>
                  <a:gd name="T2" fmla="*/ 0 w 1052"/>
                  <a:gd name="T3" fmla="*/ 2 h 1352"/>
                  <a:gd name="T4" fmla="*/ 0 w 1052"/>
                  <a:gd name="T5" fmla="*/ 1 h 1352"/>
                  <a:gd name="T6" fmla="*/ 0 w 1052"/>
                  <a:gd name="T7" fmla="*/ 1 h 1352"/>
                  <a:gd name="T8" fmla="*/ 0 w 1052"/>
                  <a:gd name="T9" fmla="*/ 1 h 1352"/>
                  <a:gd name="T10" fmla="*/ 0 w 1052"/>
                  <a:gd name="T11" fmla="*/ 0 h 1352"/>
                  <a:gd name="T12" fmla="*/ 0 w 1052"/>
                  <a:gd name="T13" fmla="*/ 0 h 1352"/>
                  <a:gd name="T14" fmla="*/ 0 w 1052"/>
                  <a:gd name="T15" fmla="*/ 0 h 1352"/>
                  <a:gd name="T16" fmla="*/ 1 w 1052"/>
                  <a:gd name="T17" fmla="*/ 0 h 1352"/>
                  <a:gd name="T18" fmla="*/ 1 w 1052"/>
                  <a:gd name="T19" fmla="*/ 0 h 1352"/>
                  <a:gd name="T20" fmla="*/ 1 w 1052"/>
                  <a:gd name="T21" fmla="*/ 0 h 1352"/>
                  <a:gd name="T22" fmla="*/ 1 w 1052"/>
                  <a:gd name="T23" fmla="*/ 0 h 1352"/>
                  <a:gd name="T24" fmla="*/ 2 w 1052"/>
                  <a:gd name="T25" fmla="*/ 0 h 1352"/>
                  <a:gd name="T26" fmla="*/ 2 w 1052"/>
                  <a:gd name="T27" fmla="*/ 1 h 1352"/>
                  <a:gd name="T28" fmla="*/ 2 w 1052"/>
                  <a:gd name="T29" fmla="*/ 1 h 1352"/>
                  <a:gd name="T30" fmla="*/ 1 w 1052"/>
                  <a:gd name="T31" fmla="*/ 2 h 1352"/>
                  <a:gd name="T32" fmla="*/ 1 w 1052"/>
                  <a:gd name="T33" fmla="*/ 2 h 1352"/>
                  <a:gd name="T34" fmla="*/ 1 w 1052"/>
                  <a:gd name="T35" fmla="*/ 2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19489" name="Group 44"/>
              <p:cNvGrpSpPr>
                <a:grpSpLocks/>
              </p:cNvGrpSpPr>
              <p:nvPr/>
            </p:nvGrpSpPr>
            <p:grpSpPr bwMode="auto">
              <a:xfrm flipH="1">
                <a:off x="3749" y="1171"/>
                <a:ext cx="212" cy="213"/>
                <a:chOff x="1350" y="686"/>
                <a:chExt cx="1132" cy="1132"/>
              </a:xfrm>
            </p:grpSpPr>
            <p:sp>
              <p:nvSpPr>
                <p:cNvPr id="19491" name="AutoShape 45"/>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19492" name="Picture 46"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9490" name="Picture 47"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81" y="829"/>
                <a:ext cx="38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nvGrpSpPr>
          <p:cNvPr id="19461" name="Group 48"/>
          <p:cNvGrpSpPr>
            <a:grpSpLocks/>
          </p:cNvGrpSpPr>
          <p:nvPr/>
        </p:nvGrpSpPr>
        <p:grpSpPr bwMode="auto">
          <a:xfrm>
            <a:off x="744538" y="2157413"/>
            <a:ext cx="1528762" cy="1638300"/>
            <a:chOff x="469" y="1359"/>
            <a:chExt cx="963" cy="1032"/>
          </a:xfrm>
        </p:grpSpPr>
        <p:sp>
          <p:nvSpPr>
            <p:cNvPr id="19479" name="Line 49"/>
            <p:cNvSpPr>
              <a:spLocks noChangeShapeType="1"/>
            </p:cNvSpPr>
            <p:nvPr/>
          </p:nvSpPr>
          <p:spPr bwMode="auto">
            <a:xfrm flipV="1">
              <a:off x="827" y="1741"/>
              <a:ext cx="0" cy="417"/>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9480" name="Line 50"/>
            <p:cNvSpPr>
              <a:spLocks noChangeShapeType="1"/>
            </p:cNvSpPr>
            <p:nvPr/>
          </p:nvSpPr>
          <p:spPr bwMode="auto">
            <a:xfrm>
              <a:off x="822" y="2163"/>
              <a:ext cx="419"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481" name="Rectangle 51"/>
            <p:cNvSpPr>
              <a:spLocks noChangeArrowheads="1"/>
            </p:cNvSpPr>
            <p:nvPr/>
          </p:nvSpPr>
          <p:spPr bwMode="auto">
            <a:xfrm>
              <a:off x="469" y="1359"/>
              <a:ext cx="705" cy="520"/>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9482" name="AutoShape 52"/>
            <p:cNvSpPr>
              <a:spLocks noChangeArrowheads="1"/>
            </p:cNvSpPr>
            <p:nvPr/>
          </p:nvSpPr>
          <p:spPr bwMode="auto">
            <a:xfrm>
              <a:off x="994" y="1955"/>
              <a:ext cx="438" cy="436"/>
            </a:xfrm>
            <a:prstGeom prst="roundRect">
              <a:avLst>
                <a:gd name="adj" fmla="val 16667"/>
              </a:avLst>
            </a:prstGeom>
            <a:solidFill>
              <a:schemeClr val="tx1"/>
            </a:solidFill>
            <a:ln w="12700" algn="ctr">
              <a:solidFill>
                <a:schemeClr val="bg1"/>
              </a:solidFill>
              <a:round/>
              <a:headEnd/>
              <a:tailEnd/>
            </a:ln>
          </p:spPr>
          <p:txBody>
            <a:bodyPr lIns="0" tIns="0" rIns="0" bIns="0" anchor="ctr">
              <a:spAutoFit/>
            </a:bodyPr>
            <a:lstStyle/>
            <a:p>
              <a:endParaRPr lang="en-US"/>
            </a:p>
          </p:txBody>
        </p:sp>
      </p:grpSp>
      <p:grpSp>
        <p:nvGrpSpPr>
          <p:cNvPr id="19462" name="Group 53"/>
          <p:cNvGrpSpPr>
            <a:grpSpLocks/>
          </p:cNvGrpSpPr>
          <p:nvPr/>
        </p:nvGrpSpPr>
        <p:grpSpPr bwMode="auto">
          <a:xfrm>
            <a:off x="3006725" y="2157413"/>
            <a:ext cx="1528763" cy="1638300"/>
            <a:chOff x="469" y="1359"/>
            <a:chExt cx="963" cy="1032"/>
          </a:xfrm>
        </p:grpSpPr>
        <p:sp>
          <p:nvSpPr>
            <p:cNvPr id="19475" name="Line 54"/>
            <p:cNvSpPr>
              <a:spLocks noChangeShapeType="1"/>
            </p:cNvSpPr>
            <p:nvPr/>
          </p:nvSpPr>
          <p:spPr bwMode="auto">
            <a:xfrm flipV="1">
              <a:off x="827" y="1741"/>
              <a:ext cx="0" cy="417"/>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9476" name="Line 55"/>
            <p:cNvSpPr>
              <a:spLocks noChangeShapeType="1"/>
            </p:cNvSpPr>
            <p:nvPr/>
          </p:nvSpPr>
          <p:spPr bwMode="auto">
            <a:xfrm>
              <a:off x="822" y="2163"/>
              <a:ext cx="419"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477" name="Rectangle 56"/>
            <p:cNvSpPr>
              <a:spLocks noChangeArrowheads="1"/>
            </p:cNvSpPr>
            <p:nvPr/>
          </p:nvSpPr>
          <p:spPr bwMode="auto">
            <a:xfrm>
              <a:off x="469" y="1359"/>
              <a:ext cx="705" cy="520"/>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9478" name="AutoShape 57"/>
            <p:cNvSpPr>
              <a:spLocks noChangeArrowheads="1"/>
            </p:cNvSpPr>
            <p:nvPr/>
          </p:nvSpPr>
          <p:spPr bwMode="auto">
            <a:xfrm>
              <a:off x="994" y="1955"/>
              <a:ext cx="438" cy="436"/>
            </a:xfrm>
            <a:prstGeom prst="roundRect">
              <a:avLst>
                <a:gd name="adj" fmla="val 16667"/>
              </a:avLst>
            </a:prstGeom>
            <a:solidFill>
              <a:schemeClr val="tx1"/>
            </a:solidFill>
            <a:ln w="12700" algn="ctr">
              <a:solidFill>
                <a:schemeClr val="bg1"/>
              </a:solidFill>
              <a:round/>
              <a:headEnd/>
              <a:tailEnd/>
            </a:ln>
          </p:spPr>
          <p:txBody>
            <a:bodyPr lIns="0" tIns="0" rIns="0" bIns="0" anchor="ctr">
              <a:spAutoFit/>
            </a:bodyPr>
            <a:lstStyle/>
            <a:p>
              <a:endParaRPr lang="en-US"/>
            </a:p>
          </p:txBody>
        </p:sp>
      </p:grpSp>
      <p:sp>
        <p:nvSpPr>
          <p:cNvPr id="19463" name="Rectangle 58"/>
          <p:cNvSpPr>
            <a:spLocks noGrp="1" noChangeArrowheads="1"/>
          </p:cNvSpPr>
          <p:nvPr>
            <p:ph type="title"/>
          </p:nvPr>
        </p:nvSpPr>
        <p:spPr/>
        <p:txBody>
          <a:bodyPr/>
          <a:lstStyle/>
          <a:p>
            <a:r>
              <a:rPr lang="en-US" smtClean="0"/>
              <a:t>The maturing claim/exposure</a:t>
            </a:r>
          </a:p>
        </p:txBody>
      </p:sp>
      <p:sp>
        <p:nvSpPr>
          <p:cNvPr id="19464" name="Rectangle 59"/>
          <p:cNvSpPr>
            <a:spLocks noGrp="1" noChangeArrowheads="1"/>
          </p:cNvSpPr>
          <p:nvPr>
            <p:ph idx="1"/>
          </p:nvPr>
        </p:nvSpPr>
        <p:spPr>
          <a:xfrm>
            <a:off x="519113" y="4152900"/>
            <a:ext cx="8318500" cy="2236788"/>
          </a:xfrm>
        </p:spPr>
        <p:txBody>
          <a:bodyPr/>
          <a:lstStyle/>
          <a:p>
            <a:pPr>
              <a:buFont typeface="Arial" charset="0"/>
              <a:buChar char="•"/>
            </a:pPr>
            <a:r>
              <a:rPr lang="en-US" smtClean="0"/>
              <a:t>As claims processing continues, object satisfies more conditions</a:t>
            </a:r>
          </a:p>
          <a:p>
            <a:pPr lvl="1"/>
            <a:r>
              <a:rPr lang="en-US" smtClean="0"/>
              <a:t>Whenever possible, ClaimCenter automatically promotes it to the highest level it satisfies</a:t>
            </a:r>
          </a:p>
          <a:p>
            <a:pPr lvl="1"/>
            <a:r>
              <a:rPr lang="en-US" smtClean="0"/>
              <a:t>ClaimCenter prevents changes that would force an object to slip backwards</a:t>
            </a:r>
          </a:p>
        </p:txBody>
      </p:sp>
      <p:sp>
        <p:nvSpPr>
          <p:cNvPr id="19465" name="Text Box 60"/>
          <p:cNvSpPr txBox="1">
            <a:spLocks noChangeArrowheads="1"/>
          </p:cNvSpPr>
          <p:nvPr/>
        </p:nvSpPr>
        <p:spPr bwMode="auto">
          <a:xfrm>
            <a:off x="2747963" y="814388"/>
            <a:ext cx="1662112"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000" b="1"/>
              <a:t>New</a:t>
            </a:r>
            <a:br>
              <a:rPr lang="en-US" sz="2000" b="1"/>
            </a:br>
            <a:r>
              <a:rPr lang="en-US" sz="2000" b="1"/>
              <a:t>Loss</a:t>
            </a:r>
            <a:br>
              <a:rPr lang="en-US" sz="2000" b="1"/>
            </a:br>
            <a:r>
              <a:rPr lang="en-US" sz="2000" b="1"/>
              <a:t>Completion</a:t>
            </a:r>
          </a:p>
        </p:txBody>
      </p:sp>
      <p:sp>
        <p:nvSpPr>
          <p:cNvPr id="19466" name="AutoShape 61"/>
          <p:cNvSpPr>
            <a:spLocks noChangeArrowheads="1"/>
          </p:cNvSpPr>
          <p:nvPr/>
        </p:nvSpPr>
        <p:spPr bwMode="auto">
          <a:xfrm>
            <a:off x="2732088" y="750888"/>
            <a:ext cx="1695450" cy="1081087"/>
          </a:xfrm>
          <a:prstGeom prst="roundRect">
            <a:avLst>
              <a:gd name="adj" fmla="val 16667"/>
            </a:avLst>
          </a:prstGeom>
          <a:noFill/>
          <a:ln w="28575"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9467" name="Text Box 62"/>
          <p:cNvSpPr txBox="1">
            <a:spLocks noChangeArrowheads="1"/>
          </p:cNvSpPr>
          <p:nvPr/>
        </p:nvSpPr>
        <p:spPr bwMode="auto">
          <a:xfrm>
            <a:off x="4875213" y="814388"/>
            <a:ext cx="1662112"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000" b="1"/>
              <a:t>"Intermediate</a:t>
            </a:r>
            <a:br>
              <a:rPr lang="en-US" sz="2000" b="1"/>
            </a:br>
            <a:r>
              <a:rPr lang="en-US" sz="2000" b="1"/>
              <a:t>Levels of</a:t>
            </a:r>
            <a:br>
              <a:rPr lang="en-US" sz="2000" b="1"/>
            </a:br>
            <a:r>
              <a:rPr lang="en-US" sz="2000" b="1"/>
              <a:t>Maturity"</a:t>
            </a:r>
          </a:p>
        </p:txBody>
      </p:sp>
      <p:sp>
        <p:nvSpPr>
          <p:cNvPr id="19468" name="Text Box 63"/>
          <p:cNvSpPr txBox="1">
            <a:spLocks noChangeArrowheads="1"/>
          </p:cNvSpPr>
          <p:nvPr/>
        </p:nvSpPr>
        <p:spPr bwMode="auto">
          <a:xfrm>
            <a:off x="620713" y="814388"/>
            <a:ext cx="1662112"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000" b="1"/>
              <a:t/>
            </a:r>
            <a:br>
              <a:rPr lang="en-US" sz="2000" b="1"/>
            </a:br>
            <a:r>
              <a:rPr lang="en-US" sz="2000" b="1"/>
              <a:t>(draft)</a:t>
            </a:r>
          </a:p>
        </p:txBody>
      </p:sp>
      <p:sp>
        <p:nvSpPr>
          <p:cNvPr id="19469" name="Text Box 64"/>
          <p:cNvSpPr txBox="1">
            <a:spLocks noChangeArrowheads="1"/>
          </p:cNvSpPr>
          <p:nvPr/>
        </p:nvSpPr>
        <p:spPr bwMode="auto">
          <a:xfrm>
            <a:off x="7004050" y="814388"/>
            <a:ext cx="1662113"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000" b="1"/>
              <a:t>Ability</a:t>
            </a:r>
            <a:br>
              <a:rPr lang="en-US" sz="2000" b="1"/>
            </a:br>
            <a:r>
              <a:rPr lang="en-US" sz="2000" b="1"/>
              <a:t>to</a:t>
            </a:r>
            <a:br>
              <a:rPr lang="en-US" sz="2000" b="1"/>
            </a:br>
            <a:r>
              <a:rPr lang="en-US" sz="2000" b="1"/>
              <a:t>Pay</a:t>
            </a:r>
          </a:p>
        </p:txBody>
      </p:sp>
      <p:sp>
        <p:nvSpPr>
          <p:cNvPr id="19470" name="AutoShape 65"/>
          <p:cNvSpPr>
            <a:spLocks noChangeArrowheads="1"/>
          </p:cNvSpPr>
          <p:nvPr/>
        </p:nvSpPr>
        <p:spPr bwMode="auto">
          <a:xfrm>
            <a:off x="6988175" y="750888"/>
            <a:ext cx="1695450" cy="1081087"/>
          </a:xfrm>
          <a:prstGeom prst="roundRect">
            <a:avLst>
              <a:gd name="adj" fmla="val 16667"/>
            </a:avLst>
          </a:prstGeom>
          <a:noFill/>
          <a:ln w="28575"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610242" name="AutoShape 66"/>
          <p:cNvSpPr>
            <a:spLocks noChangeArrowheads="1"/>
          </p:cNvSpPr>
          <p:nvPr/>
        </p:nvSpPr>
        <p:spPr bwMode="auto">
          <a:xfrm>
            <a:off x="2309813" y="1101725"/>
            <a:ext cx="433387" cy="347663"/>
          </a:xfrm>
          <a:prstGeom prst="rightArrow">
            <a:avLst>
              <a:gd name="adj1" fmla="val 49769"/>
              <a:gd name="adj2" fmla="val 59818"/>
            </a:avLst>
          </a:prstGeom>
          <a:gradFill rotWithShape="1">
            <a:gsLst>
              <a:gs pos="0">
                <a:schemeClr val="bg1">
                  <a:gamma/>
                  <a:tint val="0"/>
                  <a:invGamma/>
                </a:schemeClr>
              </a:gs>
              <a:gs pos="100000">
                <a:schemeClr val="bg1"/>
              </a:gs>
            </a:gsLst>
            <a:lin ang="0" scaled="1"/>
          </a:gradFill>
          <a:ln w="28575" algn="ctr">
            <a:noFill/>
            <a:miter lim="800000"/>
            <a:headEnd/>
            <a:tailEnd/>
          </a:ln>
          <a:effectLst/>
        </p:spPr>
        <p:txBody>
          <a:bodyPr wrap="none" lIns="0" tIns="0" rIns="0" bIns="0" anchor="ctr">
            <a:spAutoFit/>
          </a:bodyPr>
          <a:lstStyle/>
          <a:p>
            <a:pPr>
              <a:defRPr/>
            </a:pPr>
            <a:endParaRPr lang="en-US"/>
          </a:p>
        </p:txBody>
      </p:sp>
      <p:sp>
        <p:nvSpPr>
          <p:cNvPr id="19472" name="AutoShape 67"/>
          <p:cNvSpPr>
            <a:spLocks noChangeArrowheads="1"/>
          </p:cNvSpPr>
          <p:nvPr/>
        </p:nvSpPr>
        <p:spPr bwMode="auto">
          <a:xfrm>
            <a:off x="4441825" y="1101725"/>
            <a:ext cx="433388" cy="347663"/>
          </a:xfrm>
          <a:prstGeom prst="rightArrow">
            <a:avLst>
              <a:gd name="adj1" fmla="val 49769"/>
              <a:gd name="adj2" fmla="val 59818"/>
            </a:avLst>
          </a:prstGeom>
          <a:solidFill>
            <a:schemeClr val="bg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19473" name="AutoShape 68"/>
          <p:cNvSpPr>
            <a:spLocks noChangeArrowheads="1"/>
          </p:cNvSpPr>
          <p:nvPr/>
        </p:nvSpPr>
        <p:spPr bwMode="auto">
          <a:xfrm>
            <a:off x="6556375" y="1101725"/>
            <a:ext cx="433388" cy="347663"/>
          </a:xfrm>
          <a:prstGeom prst="rightArrow">
            <a:avLst>
              <a:gd name="adj1" fmla="val 49769"/>
              <a:gd name="adj2" fmla="val 59818"/>
            </a:avLst>
          </a:prstGeom>
          <a:solidFill>
            <a:schemeClr val="bg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19474" name="AutoShape 69"/>
          <p:cNvSpPr>
            <a:spLocks noChangeArrowheads="1"/>
          </p:cNvSpPr>
          <p:nvPr/>
        </p:nvSpPr>
        <p:spPr bwMode="auto">
          <a:xfrm>
            <a:off x="7288213" y="2020888"/>
            <a:ext cx="1117600" cy="1117600"/>
          </a:xfrm>
          <a:prstGeom prst="octagon">
            <a:avLst>
              <a:gd name="adj" fmla="val 29287"/>
            </a:avLst>
          </a:prstGeom>
          <a:solidFill>
            <a:srgbClr val="FF0000"/>
          </a:solidFill>
          <a:ln w="28575" algn="ctr">
            <a:solidFill>
              <a:srgbClr val="FF0000"/>
            </a:solidFill>
            <a:miter lim="800000"/>
            <a:headEnd/>
            <a:tailEnd/>
          </a:ln>
        </p:spPr>
        <p:txBody>
          <a:bodyPr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|EOS~017|</a:t>
            </a:r>
            <a:endParaRPr lang="en-US" sz="100" dirty="0" err="1" smtClean="0">
              <a:solidFill>
                <a:srgbClr val="FFFFFF"/>
              </a:solidFill>
              <a:latin typeface="Arial"/>
              <a:cs typeface="Calibri" pitchFamily="34" charset="0"/>
            </a:endParaRPr>
          </a:p>
        </p:txBody>
      </p:sp>
      <p:sp>
        <p:nvSpPr>
          <p:cNvPr id="20482" name="AutoShape 2"/>
          <p:cNvSpPr>
            <a:spLocks noChangeArrowheads="1"/>
          </p:cNvSpPr>
          <p:nvPr/>
        </p:nvSpPr>
        <p:spPr bwMode="auto">
          <a:xfrm>
            <a:off x="6988175" y="750888"/>
            <a:ext cx="1695450" cy="1081087"/>
          </a:xfrm>
          <a:prstGeom prst="roundRect">
            <a:avLst>
              <a:gd name="adj" fmla="val 16667"/>
            </a:avLst>
          </a:prstGeom>
          <a:solidFill>
            <a:schemeClr val="folHlink"/>
          </a:solidFill>
          <a:ln w="28575" algn="ctr">
            <a:solidFill>
              <a:schemeClr val="bg1"/>
            </a:solidFill>
            <a:round/>
            <a:headEnd/>
            <a:tailEnd/>
          </a:ln>
        </p:spPr>
        <p:txBody>
          <a:bodyPr lIns="0" tIns="0" rIns="0" bIns="0" anchor="ctr">
            <a:spAutoFit/>
          </a:bodyPr>
          <a:lstStyle/>
          <a:p>
            <a:endParaRPr lang="en-US"/>
          </a:p>
        </p:txBody>
      </p:sp>
      <p:sp>
        <p:nvSpPr>
          <p:cNvPr id="20483" name="Rectangle 3"/>
          <p:cNvSpPr>
            <a:spLocks noGrp="1" noChangeArrowheads="1"/>
          </p:cNvSpPr>
          <p:nvPr>
            <p:ph type="title"/>
          </p:nvPr>
        </p:nvSpPr>
        <p:spPr/>
        <p:txBody>
          <a:bodyPr/>
          <a:lstStyle/>
          <a:p>
            <a:r>
              <a:rPr lang="en-US" smtClean="0"/>
              <a:t>Ability to pay</a:t>
            </a:r>
          </a:p>
        </p:txBody>
      </p:sp>
      <p:sp>
        <p:nvSpPr>
          <p:cNvPr id="20484" name="Rectangle 4"/>
          <p:cNvSpPr>
            <a:spLocks noGrp="1" noChangeArrowheads="1"/>
          </p:cNvSpPr>
          <p:nvPr>
            <p:ph idx="1"/>
          </p:nvPr>
        </p:nvSpPr>
        <p:spPr>
          <a:xfrm>
            <a:off x="519113" y="4749800"/>
            <a:ext cx="8318500" cy="1639888"/>
          </a:xfrm>
        </p:spPr>
        <p:txBody>
          <a:bodyPr/>
          <a:lstStyle/>
          <a:p>
            <a:pPr>
              <a:buFont typeface="Arial" charset="0"/>
              <a:buChar char="•"/>
            </a:pPr>
            <a:r>
              <a:rPr lang="en-US" smtClean="0"/>
              <a:t>Eventually, objects reach "ability to pay"</a:t>
            </a:r>
          </a:p>
          <a:p>
            <a:pPr lvl="1"/>
            <a:r>
              <a:rPr lang="en-US" smtClean="0"/>
              <a:t>Checks cannot be issued if claim is not at this level</a:t>
            </a:r>
          </a:p>
          <a:p>
            <a:pPr lvl="1"/>
            <a:r>
              <a:rPr lang="en-US" smtClean="0"/>
              <a:t>Exposure reserve lines cannot be used if exposure is not at this level</a:t>
            </a:r>
          </a:p>
          <a:p>
            <a:pPr lvl="1"/>
            <a:endParaRPr lang="en-US" smtClean="0"/>
          </a:p>
        </p:txBody>
      </p:sp>
      <p:sp>
        <p:nvSpPr>
          <p:cNvPr id="20485" name="Text Box 5"/>
          <p:cNvSpPr txBox="1">
            <a:spLocks noChangeArrowheads="1"/>
          </p:cNvSpPr>
          <p:nvPr/>
        </p:nvSpPr>
        <p:spPr bwMode="auto">
          <a:xfrm>
            <a:off x="2747963" y="814388"/>
            <a:ext cx="1662112"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000" b="1"/>
              <a:t>New</a:t>
            </a:r>
            <a:br>
              <a:rPr lang="en-US" sz="2000" b="1"/>
            </a:br>
            <a:r>
              <a:rPr lang="en-US" sz="2000" b="1"/>
              <a:t>Loss</a:t>
            </a:r>
            <a:br>
              <a:rPr lang="en-US" sz="2000" b="1"/>
            </a:br>
            <a:r>
              <a:rPr lang="en-US" sz="2000" b="1"/>
              <a:t>Completion</a:t>
            </a:r>
          </a:p>
        </p:txBody>
      </p:sp>
      <p:sp>
        <p:nvSpPr>
          <p:cNvPr id="20486" name="AutoShape 6"/>
          <p:cNvSpPr>
            <a:spLocks noChangeArrowheads="1"/>
          </p:cNvSpPr>
          <p:nvPr/>
        </p:nvSpPr>
        <p:spPr bwMode="auto">
          <a:xfrm>
            <a:off x="2732088" y="750888"/>
            <a:ext cx="1695450" cy="1081087"/>
          </a:xfrm>
          <a:prstGeom prst="roundRect">
            <a:avLst>
              <a:gd name="adj" fmla="val 16667"/>
            </a:avLst>
          </a:prstGeom>
          <a:noFill/>
          <a:ln w="28575"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0487" name="Text Box 7"/>
          <p:cNvSpPr txBox="1">
            <a:spLocks noChangeArrowheads="1"/>
          </p:cNvSpPr>
          <p:nvPr/>
        </p:nvSpPr>
        <p:spPr bwMode="auto">
          <a:xfrm>
            <a:off x="4875213" y="814388"/>
            <a:ext cx="1662112"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000" b="1"/>
              <a:t>"Intermediate</a:t>
            </a:r>
            <a:br>
              <a:rPr lang="en-US" sz="2000" b="1"/>
            </a:br>
            <a:r>
              <a:rPr lang="en-US" sz="2000" b="1"/>
              <a:t>Levels of</a:t>
            </a:r>
            <a:br>
              <a:rPr lang="en-US" sz="2000" b="1"/>
            </a:br>
            <a:r>
              <a:rPr lang="en-US" sz="2000" b="1"/>
              <a:t>Maturity"</a:t>
            </a:r>
          </a:p>
        </p:txBody>
      </p:sp>
      <p:sp>
        <p:nvSpPr>
          <p:cNvPr id="20488" name="AutoShape 8"/>
          <p:cNvSpPr>
            <a:spLocks noChangeArrowheads="1"/>
          </p:cNvSpPr>
          <p:nvPr/>
        </p:nvSpPr>
        <p:spPr bwMode="auto">
          <a:xfrm>
            <a:off x="4859338" y="750888"/>
            <a:ext cx="1695450" cy="1081087"/>
          </a:xfrm>
          <a:prstGeom prst="roundRect">
            <a:avLst>
              <a:gd name="adj" fmla="val 16667"/>
            </a:avLst>
          </a:prstGeom>
          <a:noFill/>
          <a:ln w="28575"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0489" name="Text Box 9"/>
          <p:cNvSpPr txBox="1">
            <a:spLocks noChangeArrowheads="1"/>
          </p:cNvSpPr>
          <p:nvPr/>
        </p:nvSpPr>
        <p:spPr bwMode="auto">
          <a:xfrm>
            <a:off x="620713" y="814388"/>
            <a:ext cx="1662112"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000" b="1"/>
              <a:t/>
            </a:r>
            <a:br>
              <a:rPr lang="en-US" sz="2000" b="1"/>
            </a:br>
            <a:r>
              <a:rPr lang="en-US" sz="2000" b="1"/>
              <a:t>(draft)</a:t>
            </a:r>
          </a:p>
        </p:txBody>
      </p:sp>
      <p:sp>
        <p:nvSpPr>
          <p:cNvPr id="20490" name="Text Box 10"/>
          <p:cNvSpPr txBox="1">
            <a:spLocks noChangeArrowheads="1"/>
          </p:cNvSpPr>
          <p:nvPr/>
        </p:nvSpPr>
        <p:spPr bwMode="auto">
          <a:xfrm>
            <a:off x="7004050" y="814388"/>
            <a:ext cx="1662113"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000" b="1"/>
              <a:t>Ability</a:t>
            </a:r>
            <a:br>
              <a:rPr lang="en-US" sz="2000" b="1"/>
            </a:br>
            <a:r>
              <a:rPr lang="en-US" sz="2000" b="1"/>
              <a:t>to</a:t>
            </a:r>
            <a:br>
              <a:rPr lang="en-US" sz="2000" b="1"/>
            </a:br>
            <a:r>
              <a:rPr lang="en-US" sz="2000" b="1"/>
              <a:t>Pay</a:t>
            </a:r>
          </a:p>
        </p:txBody>
      </p:sp>
      <p:sp>
        <p:nvSpPr>
          <p:cNvPr id="2612235" name="AutoShape 11"/>
          <p:cNvSpPr>
            <a:spLocks noChangeArrowheads="1"/>
          </p:cNvSpPr>
          <p:nvPr/>
        </p:nvSpPr>
        <p:spPr bwMode="auto">
          <a:xfrm>
            <a:off x="2309813" y="1101725"/>
            <a:ext cx="433387" cy="347663"/>
          </a:xfrm>
          <a:prstGeom prst="rightArrow">
            <a:avLst>
              <a:gd name="adj1" fmla="val 49769"/>
              <a:gd name="adj2" fmla="val 59818"/>
            </a:avLst>
          </a:prstGeom>
          <a:gradFill rotWithShape="1">
            <a:gsLst>
              <a:gs pos="0">
                <a:schemeClr val="bg1">
                  <a:gamma/>
                  <a:tint val="0"/>
                  <a:invGamma/>
                </a:schemeClr>
              </a:gs>
              <a:gs pos="100000">
                <a:schemeClr val="bg1"/>
              </a:gs>
            </a:gsLst>
            <a:lin ang="0" scaled="1"/>
          </a:gradFill>
          <a:ln w="28575" algn="ctr">
            <a:noFill/>
            <a:miter lim="800000"/>
            <a:headEnd/>
            <a:tailEnd/>
          </a:ln>
          <a:effectLst/>
        </p:spPr>
        <p:txBody>
          <a:bodyPr wrap="none" lIns="0" tIns="0" rIns="0" bIns="0" anchor="ctr">
            <a:spAutoFit/>
          </a:bodyPr>
          <a:lstStyle/>
          <a:p>
            <a:pPr>
              <a:defRPr/>
            </a:pPr>
            <a:endParaRPr lang="en-US"/>
          </a:p>
        </p:txBody>
      </p:sp>
      <p:sp>
        <p:nvSpPr>
          <p:cNvPr id="20492" name="AutoShape 12"/>
          <p:cNvSpPr>
            <a:spLocks noChangeArrowheads="1"/>
          </p:cNvSpPr>
          <p:nvPr/>
        </p:nvSpPr>
        <p:spPr bwMode="auto">
          <a:xfrm>
            <a:off x="4441825" y="1101725"/>
            <a:ext cx="433388" cy="347663"/>
          </a:xfrm>
          <a:prstGeom prst="rightArrow">
            <a:avLst>
              <a:gd name="adj1" fmla="val 49769"/>
              <a:gd name="adj2" fmla="val 59818"/>
            </a:avLst>
          </a:prstGeom>
          <a:solidFill>
            <a:schemeClr val="bg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20493" name="AutoShape 13"/>
          <p:cNvSpPr>
            <a:spLocks noChangeArrowheads="1"/>
          </p:cNvSpPr>
          <p:nvPr/>
        </p:nvSpPr>
        <p:spPr bwMode="auto">
          <a:xfrm>
            <a:off x="6556375" y="1101725"/>
            <a:ext cx="433388" cy="347663"/>
          </a:xfrm>
          <a:prstGeom prst="rightArrow">
            <a:avLst>
              <a:gd name="adj1" fmla="val 49769"/>
              <a:gd name="adj2" fmla="val 59818"/>
            </a:avLst>
          </a:prstGeom>
          <a:solidFill>
            <a:schemeClr val="bg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grpSp>
        <p:nvGrpSpPr>
          <p:cNvPr id="20494" name="Group 14"/>
          <p:cNvGrpSpPr>
            <a:grpSpLocks/>
          </p:cNvGrpSpPr>
          <p:nvPr/>
        </p:nvGrpSpPr>
        <p:grpSpPr bwMode="auto">
          <a:xfrm>
            <a:off x="744538" y="2157413"/>
            <a:ext cx="8161337" cy="2836862"/>
            <a:chOff x="469" y="1359"/>
            <a:chExt cx="5141" cy="1787"/>
          </a:xfrm>
        </p:grpSpPr>
        <p:grpSp>
          <p:nvGrpSpPr>
            <p:cNvPr id="20495" name="Group 15"/>
            <p:cNvGrpSpPr>
              <a:grpSpLocks/>
            </p:cNvGrpSpPr>
            <p:nvPr/>
          </p:nvGrpSpPr>
          <p:grpSpPr bwMode="auto">
            <a:xfrm>
              <a:off x="5036" y="2538"/>
              <a:ext cx="574" cy="608"/>
              <a:chOff x="4266" y="1084"/>
              <a:chExt cx="1015" cy="1075"/>
            </a:xfrm>
          </p:grpSpPr>
          <p:sp>
            <p:nvSpPr>
              <p:cNvPr id="20557" name="AutoShape 16"/>
              <p:cNvSpPr>
                <a:spLocks noChangeArrowheads="1"/>
              </p:cNvSpPr>
              <p:nvPr/>
            </p:nvSpPr>
            <p:spPr bwMode="auto">
              <a:xfrm rot="18704765" flipH="1">
                <a:off x="4920" y="1523"/>
                <a:ext cx="142" cy="581"/>
              </a:xfrm>
              <a:prstGeom prst="roundRect">
                <a:avLst>
                  <a:gd name="adj" fmla="val 50000"/>
                </a:avLst>
              </a:prstGeom>
              <a:solidFill>
                <a:srgbClr val="FFFF99"/>
              </a:solidFill>
              <a:ln w="12700" algn="ctr">
                <a:solidFill>
                  <a:schemeClr val="bg1"/>
                </a:solidFill>
                <a:round/>
                <a:headEnd/>
                <a:tailEnd/>
              </a:ln>
            </p:spPr>
            <p:txBody>
              <a:bodyPr wrap="none" lIns="0" tIns="0" rIns="0" bIns="0" anchor="ctr">
                <a:spAutoFit/>
              </a:bodyPr>
              <a:lstStyle/>
              <a:p>
                <a:endParaRPr lang="en-US"/>
              </a:p>
            </p:txBody>
          </p:sp>
          <p:sp>
            <p:nvSpPr>
              <p:cNvPr id="20558" name="AutoShape 17"/>
              <p:cNvSpPr>
                <a:spLocks noChangeArrowheads="1"/>
              </p:cNvSpPr>
              <p:nvPr/>
            </p:nvSpPr>
            <p:spPr bwMode="auto">
              <a:xfrm rot="18704765" flipH="1">
                <a:off x="4550" y="1697"/>
                <a:ext cx="142" cy="581"/>
              </a:xfrm>
              <a:prstGeom prst="roundRect">
                <a:avLst>
                  <a:gd name="adj" fmla="val 50000"/>
                </a:avLst>
              </a:prstGeom>
              <a:solidFill>
                <a:srgbClr val="FFFF99"/>
              </a:solidFill>
              <a:ln w="12700" algn="ctr">
                <a:solidFill>
                  <a:schemeClr val="bg1"/>
                </a:solidFill>
                <a:round/>
                <a:headEnd/>
                <a:tailEnd/>
              </a:ln>
            </p:spPr>
            <p:txBody>
              <a:bodyPr wrap="none" lIns="0" tIns="0" rIns="0" bIns="0" anchor="ctr">
                <a:spAutoFit/>
              </a:bodyPr>
              <a:lstStyle/>
              <a:p>
                <a:endParaRPr lang="en-US"/>
              </a:p>
            </p:txBody>
          </p:sp>
          <p:sp>
            <p:nvSpPr>
              <p:cNvPr id="20559" name="AutoShape 18"/>
              <p:cNvSpPr>
                <a:spLocks noChangeArrowheads="1"/>
              </p:cNvSpPr>
              <p:nvPr/>
            </p:nvSpPr>
            <p:spPr bwMode="auto">
              <a:xfrm rot="18704765" flipH="1">
                <a:off x="4851" y="1650"/>
                <a:ext cx="141" cy="581"/>
              </a:xfrm>
              <a:prstGeom prst="roundRect">
                <a:avLst>
                  <a:gd name="adj" fmla="val 50000"/>
                </a:avLst>
              </a:prstGeom>
              <a:solidFill>
                <a:srgbClr val="FFFF99"/>
              </a:solidFill>
              <a:ln w="12700" algn="ctr">
                <a:solidFill>
                  <a:schemeClr val="bg1"/>
                </a:solidFill>
                <a:round/>
                <a:headEnd/>
                <a:tailEnd/>
              </a:ln>
            </p:spPr>
            <p:txBody>
              <a:bodyPr wrap="none" lIns="0" tIns="0" rIns="0" bIns="0" anchor="ctr">
                <a:spAutoFit/>
              </a:bodyPr>
              <a:lstStyle/>
              <a:p>
                <a:endParaRPr lang="en-US"/>
              </a:p>
            </p:txBody>
          </p:sp>
          <p:sp>
            <p:nvSpPr>
              <p:cNvPr id="20560" name="AutoShape 19"/>
              <p:cNvSpPr>
                <a:spLocks noChangeArrowheads="1"/>
              </p:cNvSpPr>
              <p:nvPr/>
            </p:nvSpPr>
            <p:spPr bwMode="auto">
              <a:xfrm rot="18704765" flipH="1">
                <a:off x="4684" y="1690"/>
                <a:ext cx="141" cy="581"/>
              </a:xfrm>
              <a:prstGeom prst="roundRect">
                <a:avLst>
                  <a:gd name="adj" fmla="val 50000"/>
                </a:avLst>
              </a:prstGeom>
              <a:solidFill>
                <a:srgbClr val="FFFF99"/>
              </a:solidFill>
              <a:ln w="12700" algn="ctr">
                <a:solidFill>
                  <a:schemeClr val="bg1"/>
                </a:solidFill>
                <a:round/>
                <a:headEnd/>
                <a:tailEnd/>
              </a:ln>
            </p:spPr>
            <p:txBody>
              <a:bodyPr wrap="none" lIns="0" tIns="0" rIns="0" bIns="0" anchor="ctr">
                <a:spAutoFit/>
              </a:bodyPr>
              <a:lstStyle/>
              <a:p>
                <a:endParaRPr lang="en-US"/>
              </a:p>
            </p:txBody>
          </p:sp>
          <p:sp>
            <p:nvSpPr>
              <p:cNvPr id="20561" name="Rectangle 20"/>
              <p:cNvSpPr>
                <a:spLocks noChangeArrowheads="1"/>
              </p:cNvSpPr>
              <p:nvPr/>
            </p:nvSpPr>
            <p:spPr bwMode="auto">
              <a:xfrm rot="18770112" flipH="1">
                <a:off x="4442" y="1551"/>
                <a:ext cx="718" cy="497"/>
              </a:xfrm>
              <a:prstGeom prst="rect">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20562" name="Rectangle 21"/>
              <p:cNvSpPr>
                <a:spLocks noChangeArrowheads="1"/>
              </p:cNvSpPr>
              <p:nvPr/>
            </p:nvSpPr>
            <p:spPr bwMode="auto">
              <a:xfrm rot="18894043" flipH="1">
                <a:off x="4066" y="1284"/>
                <a:ext cx="693" cy="294"/>
              </a:xfrm>
              <a:prstGeom prst="rect">
                <a:avLst/>
              </a:prstGeom>
              <a:solidFill>
                <a:schemeClr val="hlink"/>
              </a:solidFill>
              <a:ln w="12700" algn="ctr">
                <a:solidFill>
                  <a:schemeClr val="bg1"/>
                </a:solidFill>
                <a:miter lim="800000"/>
                <a:headEnd/>
                <a:tailEnd/>
              </a:ln>
            </p:spPr>
            <p:txBody>
              <a:bodyPr lIns="0" tIns="0" rIns="0" bIns="0" anchor="ctr">
                <a:spAutoFit/>
              </a:bodyPr>
              <a:lstStyle/>
              <a:p>
                <a:endParaRPr lang="en-US"/>
              </a:p>
            </p:txBody>
          </p:sp>
          <p:pic>
            <p:nvPicPr>
              <p:cNvPr id="20563" name="Picture 22" descr="BS01887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2570112">
                <a:off x="4630" y="1554"/>
                <a:ext cx="307" cy="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64" name="Freeform 23"/>
              <p:cNvSpPr>
                <a:spLocks/>
              </p:cNvSpPr>
              <p:nvPr/>
            </p:nvSpPr>
            <p:spPr bwMode="auto">
              <a:xfrm flipH="1">
                <a:off x="4325" y="1334"/>
                <a:ext cx="827" cy="530"/>
              </a:xfrm>
              <a:custGeom>
                <a:avLst/>
                <a:gdLst>
                  <a:gd name="T0" fmla="*/ 429 w 702"/>
                  <a:gd name="T1" fmla="*/ 497 h 450"/>
                  <a:gd name="T2" fmla="*/ 185 w 702"/>
                  <a:gd name="T3" fmla="*/ 738 h 450"/>
                  <a:gd name="T4" fmla="*/ 99 w 702"/>
                  <a:gd name="T5" fmla="*/ 756 h 450"/>
                  <a:gd name="T6" fmla="*/ 29 w 702"/>
                  <a:gd name="T7" fmla="*/ 716 h 450"/>
                  <a:gd name="T8" fmla="*/ 0 w 702"/>
                  <a:gd name="T9" fmla="*/ 614 h 450"/>
                  <a:gd name="T10" fmla="*/ 64 w 702"/>
                  <a:gd name="T11" fmla="*/ 521 h 450"/>
                  <a:gd name="T12" fmla="*/ 571 w 702"/>
                  <a:gd name="T13" fmla="*/ 29 h 450"/>
                  <a:gd name="T14" fmla="*/ 670 w 702"/>
                  <a:gd name="T15" fmla="*/ 0 h 450"/>
                  <a:gd name="T16" fmla="*/ 802 w 702"/>
                  <a:gd name="T17" fmla="*/ 0 h 450"/>
                  <a:gd name="T18" fmla="*/ 873 w 702"/>
                  <a:gd name="T19" fmla="*/ 40 h 450"/>
                  <a:gd name="T20" fmla="*/ 1334 w 702"/>
                  <a:gd name="T21" fmla="*/ 525 h 450"/>
                  <a:gd name="T22" fmla="*/ 1351 w 702"/>
                  <a:gd name="T23" fmla="*/ 617 h 450"/>
                  <a:gd name="T24" fmla="*/ 1341 w 702"/>
                  <a:gd name="T25" fmla="*/ 716 h 450"/>
                  <a:gd name="T26" fmla="*/ 1301 w 702"/>
                  <a:gd name="T27" fmla="*/ 809 h 450"/>
                  <a:gd name="T28" fmla="*/ 1248 w 702"/>
                  <a:gd name="T29" fmla="*/ 866 h 450"/>
                  <a:gd name="T30" fmla="*/ 873 w 702"/>
                  <a:gd name="T31" fmla="*/ 475 h 450"/>
                  <a:gd name="T32" fmla="*/ 790 w 702"/>
                  <a:gd name="T33" fmla="*/ 531 h 450"/>
                  <a:gd name="T34" fmla="*/ 688 w 702"/>
                  <a:gd name="T35" fmla="*/ 554 h 450"/>
                  <a:gd name="T36" fmla="*/ 561 w 702"/>
                  <a:gd name="T37" fmla="*/ 554 h 450"/>
                  <a:gd name="T38" fmla="*/ 478 w 702"/>
                  <a:gd name="T39" fmla="*/ 537 h 450"/>
                  <a:gd name="T40" fmla="*/ 429 w 702"/>
                  <a:gd name="T41" fmla="*/ 497 h 45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702"/>
                  <a:gd name="T64" fmla="*/ 0 h 450"/>
                  <a:gd name="T65" fmla="*/ 702 w 702"/>
                  <a:gd name="T66" fmla="*/ 450 h 45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702" h="450">
                    <a:moveTo>
                      <a:pt x="222" y="258"/>
                    </a:moveTo>
                    <a:lnTo>
                      <a:pt x="96" y="384"/>
                    </a:lnTo>
                    <a:lnTo>
                      <a:pt x="51" y="393"/>
                    </a:lnTo>
                    <a:lnTo>
                      <a:pt x="15" y="372"/>
                    </a:lnTo>
                    <a:lnTo>
                      <a:pt x="0" y="318"/>
                    </a:lnTo>
                    <a:lnTo>
                      <a:pt x="33" y="270"/>
                    </a:lnTo>
                    <a:lnTo>
                      <a:pt x="297" y="15"/>
                    </a:lnTo>
                    <a:lnTo>
                      <a:pt x="348" y="0"/>
                    </a:lnTo>
                    <a:lnTo>
                      <a:pt x="417" y="0"/>
                    </a:lnTo>
                    <a:lnTo>
                      <a:pt x="453" y="21"/>
                    </a:lnTo>
                    <a:lnTo>
                      <a:pt x="693" y="273"/>
                    </a:lnTo>
                    <a:lnTo>
                      <a:pt x="702" y="321"/>
                    </a:lnTo>
                    <a:lnTo>
                      <a:pt x="696" y="372"/>
                    </a:lnTo>
                    <a:lnTo>
                      <a:pt x="675" y="420"/>
                    </a:lnTo>
                    <a:lnTo>
                      <a:pt x="648" y="450"/>
                    </a:lnTo>
                    <a:lnTo>
                      <a:pt x="453" y="246"/>
                    </a:lnTo>
                    <a:lnTo>
                      <a:pt x="411" y="276"/>
                    </a:lnTo>
                    <a:lnTo>
                      <a:pt x="357" y="288"/>
                    </a:lnTo>
                    <a:lnTo>
                      <a:pt x="291" y="288"/>
                    </a:lnTo>
                    <a:lnTo>
                      <a:pt x="249" y="279"/>
                    </a:lnTo>
                    <a:lnTo>
                      <a:pt x="222" y="258"/>
                    </a:lnTo>
                    <a:close/>
                  </a:path>
                </a:pathLst>
              </a:custGeom>
              <a:solidFill>
                <a:srgbClr val="FFFF99"/>
              </a:solidFill>
              <a:ln w="12700">
                <a:solidFill>
                  <a:schemeClr val="bg1"/>
                </a:solidFill>
                <a:round/>
                <a:headEnd/>
                <a:tailEnd/>
              </a:ln>
            </p:spPr>
            <p:txBody>
              <a:bodyPr lIns="0" tIns="0" rIns="0" bIns="0" anchor="ctr">
                <a:spAutoFit/>
              </a:bodyPr>
              <a:lstStyle/>
              <a:p>
                <a:endParaRPr lang="en-US"/>
              </a:p>
            </p:txBody>
          </p:sp>
        </p:grpSp>
        <p:sp>
          <p:nvSpPr>
            <p:cNvPr id="20496" name="Line 24"/>
            <p:cNvSpPr>
              <a:spLocks noChangeShapeType="1"/>
            </p:cNvSpPr>
            <p:nvPr/>
          </p:nvSpPr>
          <p:spPr bwMode="auto">
            <a:xfrm>
              <a:off x="5293" y="2374"/>
              <a:ext cx="0" cy="419"/>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0497" name="AutoShape 25"/>
            <p:cNvSpPr>
              <a:spLocks noChangeArrowheads="1"/>
            </p:cNvSpPr>
            <p:nvPr/>
          </p:nvSpPr>
          <p:spPr bwMode="auto">
            <a:xfrm>
              <a:off x="1068" y="1382"/>
              <a:ext cx="3455" cy="482"/>
            </a:xfrm>
            <a:prstGeom prst="rightArrow">
              <a:avLst>
                <a:gd name="adj1" fmla="val 49778"/>
                <a:gd name="adj2" fmla="val 75762"/>
              </a:avLst>
            </a:prstGeom>
            <a:gradFill rotWithShape="1">
              <a:gsLst>
                <a:gs pos="0">
                  <a:srgbClr val="FFFFFF"/>
                </a:gs>
                <a:gs pos="100000">
                  <a:srgbClr val="99FF99"/>
                </a:gs>
              </a:gsLst>
              <a:lin ang="0" scaled="1"/>
            </a:gradFill>
            <a:ln w="28575" algn="ctr">
              <a:solidFill>
                <a:schemeClr val="bg1"/>
              </a:solidFill>
              <a:miter lim="800000"/>
              <a:headEnd/>
              <a:tailEnd/>
            </a:ln>
          </p:spPr>
          <p:txBody>
            <a:bodyPr lIns="0" tIns="0" rIns="0" bIns="0" anchor="ctr">
              <a:spAutoFit/>
            </a:bodyPr>
            <a:lstStyle/>
            <a:p>
              <a:endParaRPr lang="en-US"/>
            </a:p>
          </p:txBody>
        </p:sp>
        <p:grpSp>
          <p:nvGrpSpPr>
            <p:cNvPr id="20498" name="Group 26"/>
            <p:cNvGrpSpPr>
              <a:grpSpLocks/>
            </p:cNvGrpSpPr>
            <p:nvPr/>
          </p:nvGrpSpPr>
          <p:grpSpPr bwMode="auto">
            <a:xfrm>
              <a:off x="4529" y="1359"/>
              <a:ext cx="963" cy="1032"/>
              <a:chOff x="445" y="1359"/>
              <a:chExt cx="1139" cy="1220"/>
            </a:xfrm>
          </p:grpSpPr>
          <p:sp>
            <p:nvSpPr>
              <p:cNvPr id="20514" name="Line 27"/>
              <p:cNvSpPr>
                <a:spLocks noChangeShapeType="1"/>
              </p:cNvSpPr>
              <p:nvPr/>
            </p:nvSpPr>
            <p:spPr bwMode="auto">
              <a:xfrm flipV="1">
                <a:off x="868" y="1810"/>
                <a:ext cx="0" cy="494"/>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0515" name="Line 28"/>
              <p:cNvSpPr>
                <a:spLocks noChangeShapeType="1"/>
              </p:cNvSpPr>
              <p:nvPr/>
            </p:nvSpPr>
            <p:spPr bwMode="auto">
              <a:xfrm>
                <a:off x="863" y="2309"/>
                <a:ext cx="49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20516" name="Group 29"/>
              <p:cNvGrpSpPr>
                <a:grpSpLocks/>
              </p:cNvGrpSpPr>
              <p:nvPr/>
            </p:nvGrpSpPr>
            <p:grpSpPr bwMode="auto">
              <a:xfrm>
                <a:off x="445" y="1359"/>
                <a:ext cx="834" cy="615"/>
                <a:chOff x="2083" y="1606"/>
                <a:chExt cx="1489" cy="1097"/>
              </a:xfrm>
            </p:grpSpPr>
            <p:sp>
              <p:nvSpPr>
                <p:cNvPr id="20524" name="Rectangle 30"/>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20525" name="Freeform 31"/>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20526" name="Freeform 32"/>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20527" name="Freeform 33"/>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20528" name="Freeform 34"/>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20529" name="Rectangle 35"/>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20530" name="Rectangle 36"/>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0531" name="AutoShape 37"/>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20532" name="Freeform 38"/>
                <p:cNvSpPr>
                  <a:spLocks/>
                </p:cNvSpPr>
                <p:nvPr/>
              </p:nvSpPr>
              <p:spPr bwMode="auto">
                <a:xfrm>
                  <a:off x="2219" y="2561"/>
                  <a:ext cx="369" cy="104"/>
                </a:xfrm>
                <a:custGeom>
                  <a:avLst/>
                  <a:gdLst>
                    <a:gd name="T0" fmla="*/ 0 w 992"/>
                    <a:gd name="T1" fmla="*/ 0 h 280"/>
                    <a:gd name="T2" fmla="*/ 19 w 992"/>
                    <a:gd name="T3" fmla="*/ 4 h 280"/>
                    <a:gd name="T4" fmla="*/ 18 w 992"/>
                    <a:gd name="T5" fmla="*/ 5 h 280"/>
                    <a:gd name="T6" fmla="*/ 0 w 992"/>
                    <a:gd name="T7" fmla="*/ 1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20533" name="Freeform 39"/>
                <p:cNvSpPr>
                  <a:spLocks/>
                </p:cNvSpPr>
                <p:nvPr/>
              </p:nvSpPr>
              <p:spPr bwMode="auto">
                <a:xfrm>
                  <a:off x="3429" y="2008"/>
                  <a:ext cx="51" cy="375"/>
                </a:xfrm>
                <a:custGeom>
                  <a:avLst/>
                  <a:gdLst>
                    <a:gd name="T0" fmla="*/ 0 w 136"/>
                    <a:gd name="T1" fmla="*/ 0 h 1008"/>
                    <a:gd name="T2" fmla="*/ 2 w 136"/>
                    <a:gd name="T3" fmla="*/ 19 h 1008"/>
                    <a:gd name="T4" fmla="*/ 3 w 136"/>
                    <a:gd name="T5" fmla="*/ 17 h 1008"/>
                    <a:gd name="T6" fmla="*/ 1 w 136"/>
                    <a:gd name="T7" fmla="*/ 1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20534" name="Rectangle 40"/>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0535" name="Rectangle 41"/>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0536" name="Rectangle 42"/>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20537" name="Group 43"/>
                <p:cNvGrpSpPr>
                  <a:grpSpLocks/>
                </p:cNvGrpSpPr>
                <p:nvPr/>
              </p:nvGrpSpPr>
              <p:grpSpPr bwMode="auto">
                <a:xfrm>
                  <a:off x="2221" y="1871"/>
                  <a:ext cx="518" cy="782"/>
                  <a:chOff x="2400" y="1656"/>
                  <a:chExt cx="752" cy="1136"/>
                </a:xfrm>
              </p:grpSpPr>
              <p:sp>
                <p:nvSpPr>
                  <p:cNvPr id="20550" name="Freeform 44"/>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a:solidFill>
                      <a:schemeClr val="bg1"/>
                    </a:solidFill>
                    <a:round/>
                    <a:headEnd/>
                    <a:tailEnd/>
                  </a:ln>
                </p:spPr>
                <p:txBody>
                  <a:bodyPr wrap="none" lIns="0" tIns="0" rIns="0" bIns="0" anchor="ctr">
                    <a:spAutoFit/>
                  </a:bodyPr>
                  <a:lstStyle/>
                  <a:p>
                    <a:endParaRPr lang="en-US"/>
                  </a:p>
                </p:txBody>
              </p:sp>
              <p:sp>
                <p:nvSpPr>
                  <p:cNvPr id="20551" name="Freeform 45"/>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0552" name="Freeform 46"/>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0553" name="Freeform 47"/>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0554" name="Freeform 48"/>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lIns="0" tIns="0" rIns="0" bIns="0" anchor="ctr">
                    <a:spAutoFit/>
                  </a:bodyPr>
                  <a:lstStyle/>
                  <a:p>
                    <a:endParaRPr lang="en-US"/>
                  </a:p>
                </p:txBody>
              </p:sp>
              <p:sp>
                <p:nvSpPr>
                  <p:cNvPr id="20555" name="Line 49"/>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56" name="Line 50"/>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20538" name="Group 51"/>
                <p:cNvGrpSpPr>
                  <a:grpSpLocks/>
                </p:cNvGrpSpPr>
                <p:nvPr/>
              </p:nvGrpSpPr>
              <p:grpSpPr bwMode="auto">
                <a:xfrm rot="-6511945">
                  <a:off x="2834" y="1842"/>
                  <a:ext cx="518" cy="783"/>
                  <a:chOff x="2400" y="1656"/>
                  <a:chExt cx="752" cy="1136"/>
                </a:xfrm>
              </p:grpSpPr>
              <p:sp>
                <p:nvSpPr>
                  <p:cNvPr id="20543" name="Freeform 52"/>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20544" name="Freeform 53"/>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0545" name="Freeform 54"/>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0546" name="Freeform 55"/>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0547" name="Freeform 56"/>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0548" name="Line 57"/>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0549" name="Line 58"/>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20539" name="Freeform 59"/>
                <p:cNvSpPr>
                  <a:spLocks/>
                </p:cNvSpPr>
                <p:nvPr/>
              </p:nvSpPr>
              <p:spPr bwMode="auto">
                <a:xfrm>
                  <a:off x="2689" y="2097"/>
                  <a:ext cx="62" cy="351"/>
                </a:xfrm>
                <a:custGeom>
                  <a:avLst/>
                  <a:gdLst>
                    <a:gd name="T0" fmla="*/ 3 w 168"/>
                    <a:gd name="T1" fmla="*/ 18 h 944"/>
                    <a:gd name="T2" fmla="*/ 0 w 168"/>
                    <a:gd name="T3" fmla="*/ 0 h 944"/>
                    <a:gd name="T4" fmla="*/ 0 w 168"/>
                    <a:gd name="T5" fmla="*/ 1 h 944"/>
                    <a:gd name="T6" fmla="*/ 2 w 168"/>
                    <a:gd name="T7" fmla="*/ 17 h 944"/>
                    <a:gd name="T8" fmla="*/ 3 w 168"/>
                    <a:gd name="T9" fmla="*/ 18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20540" name="Freeform 60"/>
                <p:cNvSpPr>
                  <a:spLocks/>
                </p:cNvSpPr>
                <p:nvPr/>
              </p:nvSpPr>
              <p:spPr bwMode="auto">
                <a:xfrm>
                  <a:off x="2382" y="1853"/>
                  <a:ext cx="354" cy="78"/>
                </a:xfrm>
                <a:custGeom>
                  <a:avLst/>
                  <a:gdLst>
                    <a:gd name="T0" fmla="*/ 0 w 952"/>
                    <a:gd name="T1" fmla="*/ 1 h 208"/>
                    <a:gd name="T2" fmla="*/ 1 w 952"/>
                    <a:gd name="T3" fmla="*/ 0 h 208"/>
                    <a:gd name="T4" fmla="*/ 18 w 952"/>
                    <a:gd name="T5" fmla="*/ 3 h 208"/>
                    <a:gd name="T6" fmla="*/ 18 w 952"/>
                    <a:gd name="T7" fmla="*/ 4 h 208"/>
                    <a:gd name="T8" fmla="*/ 0 w 952"/>
                    <a:gd name="T9" fmla="*/ 1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20541" name="Rectangle 61"/>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0542" name="Rectangle 62"/>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grpSp>
            <p:nvGrpSpPr>
              <p:cNvPr id="20517" name="Group 63"/>
              <p:cNvGrpSpPr>
                <a:grpSpLocks/>
              </p:cNvGrpSpPr>
              <p:nvPr/>
            </p:nvGrpSpPr>
            <p:grpSpPr bwMode="auto">
              <a:xfrm>
                <a:off x="1066" y="2064"/>
                <a:ext cx="518" cy="515"/>
                <a:chOff x="3360" y="800"/>
                <a:chExt cx="620" cy="616"/>
              </a:xfrm>
            </p:grpSpPr>
            <p:sp>
              <p:nvSpPr>
                <p:cNvPr id="20518" name="AutoShape 64"/>
                <p:cNvSpPr>
                  <a:spLocks noChangeArrowheads="1"/>
                </p:cNvSpPr>
                <p:nvPr/>
              </p:nvSpPr>
              <p:spPr bwMode="auto">
                <a:xfrm>
                  <a:off x="3360" y="800"/>
                  <a:ext cx="620" cy="616"/>
                </a:xfrm>
                <a:prstGeom prst="roundRect">
                  <a:avLst>
                    <a:gd name="adj" fmla="val 16667"/>
                  </a:avLst>
                </a:prstGeom>
                <a:solidFill>
                  <a:srgbClr val="CCFFCC"/>
                </a:solidFill>
                <a:ln w="12700" algn="ctr">
                  <a:solidFill>
                    <a:schemeClr val="bg1"/>
                  </a:solidFill>
                  <a:round/>
                  <a:headEnd/>
                  <a:tailEnd/>
                </a:ln>
              </p:spPr>
              <p:txBody>
                <a:bodyPr lIns="0" tIns="0" rIns="0" bIns="0" anchor="ctr">
                  <a:spAutoFit/>
                </a:bodyPr>
                <a:lstStyle/>
                <a:p>
                  <a:endParaRPr lang="en-US"/>
                </a:p>
              </p:txBody>
            </p:sp>
            <p:sp>
              <p:nvSpPr>
                <p:cNvPr id="20519" name="Freeform 65"/>
                <p:cNvSpPr>
                  <a:spLocks/>
                </p:cNvSpPr>
                <p:nvPr/>
              </p:nvSpPr>
              <p:spPr bwMode="auto">
                <a:xfrm>
                  <a:off x="3403" y="830"/>
                  <a:ext cx="212" cy="274"/>
                </a:xfrm>
                <a:custGeom>
                  <a:avLst/>
                  <a:gdLst>
                    <a:gd name="T0" fmla="*/ 1 w 1052"/>
                    <a:gd name="T1" fmla="*/ 2 h 1352"/>
                    <a:gd name="T2" fmla="*/ 0 w 1052"/>
                    <a:gd name="T3" fmla="*/ 2 h 1352"/>
                    <a:gd name="T4" fmla="*/ 0 w 1052"/>
                    <a:gd name="T5" fmla="*/ 1 h 1352"/>
                    <a:gd name="T6" fmla="*/ 0 w 1052"/>
                    <a:gd name="T7" fmla="*/ 1 h 1352"/>
                    <a:gd name="T8" fmla="*/ 0 w 1052"/>
                    <a:gd name="T9" fmla="*/ 1 h 1352"/>
                    <a:gd name="T10" fmla="*/ 0 w 1052"/>
                    <a:gd name="T11" fmla="*/ 0 h 1352"/>
                    <a:gd name="T12" fmla="*/ 0 w 1052"/>
                    <a:gd name="T13" fmla="*/ 0 h 1352"/>
                    <a:gd name="T14" fmla="*/ 0 w 1052"/>
                    <a:gd name="T15" fmla="*/ 0 h 1352"/>
                    <a:gd name="T16" fmla="*/ 1 w 1052"/>
                    <a:gd name="T17" fmla="*/ 0 h 1352"/>
                    <a:gd name="T18" fmla="*/ 1 w 1052"/>
                    <a:gd name="T19" fmla="*/ 0 h 1352"/>
                    <a:gd name="T20" fmla="*/ 1 w 1052"/>
                    <a:gd name="T21" fmla="*/ 0 h 1352"/>
                    <a:gd name="T22" fmla="*/ 1 w 1052"/>
                    <a:gd name="T23" fmla="*/ 0 h 1352"/>
                    <a:gd name="T24" fmla="*/ 2 w 1052"/>
                    <a:gd name="T25" fmla="*/ 0 h 1352"/>
                    <a:gd name="T26" fmla="*/ 2 w 1052"/>
                    <a:gd name="T27" fmla="*/ 1 h 1352"/>
                    <a:gd name="T28" fmla="*/ 2 w 1052"/>
                    <a:gd name="T29" fmla="*/ 1 h 1352"/>
                    <a:gd name="T30" fmla="*/ 1 w 1052"/>
                    <a:gd name="T31" fmla="*/ 2 h 1352"/>
                    <a:gd name="T32" fmla="*/ 1 w 1052"/>
                    <a:gd name="T33" fmla="*/ 2 h 1352"/>
                    <a:gd name="T34" fmla="*/ 1 w 1052"/>
                    <a:gd name="T35" fmla="*/ 2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20520" name="Group 66"/>
                <p:cNvGrpSpPr>
                  <a:grpSpLocks/>
                </p:cNvGrpSpPr>
                <p:nvPr/>
              </p:nvGrpSpPr>
              <p:grpSpPr bwMode="auto">
                <a:xfrm flipH="1">
                  <a:off x="3749" y="1171"/>
                  <a:ext cx="212" cy="213"/>
                  <a:chOff x="1350" y="686"/>
                  <a:chExt cx="1132" cy="1132"/>
                </a:xfrm>
              </p:grpSpPr>
              <p:sp>
                <p:nvSpPr>
                  <p:cNvPr id="20522" name="AutoShape 67"/>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20523" name="Picture 68" descr="j015193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20521" name="Picture 69" descr="BS01887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81" y="829"/>
                  <a:ext cx="38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nvGrpSpPr>
            <p:cNvPr id="20499" name="Group 70"/>
            <p:cNvGrpSpPr>
              <a:grpSpLocks/>
            </p:cNvGrpSpPr>
            <p:nvPr/>
          </p:nvGrpSpPr>
          <p:grpSpPr bwMode="auto">
            <a:xfrm>
              <a:off x="469" y="1359"/>
              <a:ext cx="963" cy="1032"/>
              <a:chOff x="469" y="1359"/>
              <a:chExt cx="963" cy="1032"/>
            </a:xfrm>
          </p:grpSpPr>
          <p:sp>
            <p:nvSpPr>
              <p:cNvPr id="20510" name="Line 71"/>
              <p:cNvSpPr>
                <a:spLocks noChangeShapeType="1"/>
              </p:cNvSpPr>
              <p:nvPr/>
            </p:nvSpPr>
            <p:spPr bwMode="auto">
              <a:xfrm flipV="1">
                <a:off x="827" y="1741"/>
                <a:ext cx="0" cy="417"/>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0511" name="Line 72"/>
              <p:cNvSpPr>
                <a:spLocks noChangeShapeType="1"/>
              </p:cNvSpPr>
              <p:nvPr/>
            </p:nvSpPr>
            <p:spPr bwMode="auto">
              <a:xfrm>
                <a:off x="822" y="2163"/>
                <a:ext cx="419"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12" name="Rectangle 73"/>
              <p:cNvSpPr>
                <a:spLocks noChangeArrowheads="1"/>
              </p:cNvSpPr>
              <p:nvPr/>
            </p:nvSpPr>
            <p:spPr bwMode="auto">
              <a:xfrm>
                <a:off x="469" y="1359"/>
                <a:ext cx="705" cy="520"/>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0513" name="AutoShape 74"/>
              <p:cNvSpPr>
                <a:spLocks noChangeArrowheads="1"/>
              </p:cNvSpPr>
              <p:nvPr/>
            </p:nvSpPr>
            <p:spPr bwMode="auto">
              <a:xfrm>
                <a:off x="994" y="1955"/>
                <a:ext cx="438" cy="436"/>
              </a:xfrm>
              <a:prstGeom prst="roundRect">
                <a:avLst>
                  <a:gd name="adj" fmla="val 16667"/>
                </a:avLst>
              </a:prstGeom>
              <a:solidFill>
                <a:schemeClr val="tx1"/>
              </a:solidFill>
              <a:ln w="12700" algn="ctr">
                <a:solidFill>
                  <a:schemeClr val="bg1"/>
                </a:solidFill>
                <a:round/>
                <a:headEnd/>
                <a:tailEnd/>
              </a:ln>
            </p:spPr>
            <p:txBody>
              <a:bodyPr lIns="0" tIns="0" rIns="0" bIns="0" anchor="ctr">
                <a:spAutoFit/>
              </a:bodyPr>
              <a:lstStyle/>
              <a:p>
                <a:endParaRPr lang="en-US"/>
              </a:p>
            </p:txBody>
          </p:sp>
        </p:grpSp>
        <p:grpSp>
          <p:nvGrpSpPr>
            <p:cNvPr id="20500" name="Group 75"/>
            <p:cNvGrpSpPr>
              <a:grpSpLocks/>
            </p:cNvGrpSpPr>
            <p:nvPr/>
          </p:nvGrpSpPr>
          <p:grpSpPr bwMode="auto">
            <a:xfrm>
              <a:off x="1894" y="1359"/>
              <a:ext cx="963" cy="1032"/>
              <a:chOff x="469" y="1359"/>
              <a:chExt cx="963" cy="1032"/>
            </a:xfrm>
          </p:grpSpPr>
          <p:sp>
            <p:nvSpPr>
              <p:cNvPr id="20506" name="Line 76"/>
              <p:cNvSpPr>
                <a:spLocks noChangeShapeType="1"/>
              </p:cNvSpPr>
              <p:nvPr/>
            </p:nvSpPr>
            <p:spPr bwMode="auto">
              <a:xfrm flipV="1">
                <a:off x="827" y="1741"/>
                <a:ext cx="0" cy="417"/>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0507" name="Line 77"/>
              <p:cNvSpPr>
                <a:spLocks noChangeShapeType="1"/>
              </p:cNvSpPr>
              <p:nvPr/>
            </p:nvSpPr>
            <p:spPr bwMode="auto">
              <a:xfrm>
                <a:off x="822" y="2163"/>
                <a:ext cx="419"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08" name="Rectangle 78"/>
              <p:cNvSpPr>
                <a:spLocks noChangeArrowheads="1"/>
              </p:cNvSpPr>
              <p:nvPr/>
            </p:nvSpPr>
            <p:spPr bwMode="auto">
              <a:xfrm>
                <a:off x="469" y="1359"/>
                <a:ext cx="705" cy="520"/>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0509" name="AutoShape 79"/>
              <p:cNvSpPr>
                <a:spLocks noChangeArrowheads="1"/>
              </p:cNvSpPr>
              <p:nvPr/>
            </p:nvSpPr>
            <p:spPr bwMode="auto">
              <a:xfrm>
                <a:off x="994" y="1955"/>
                <a:ext cx="438" cy="436"/>
              </a:xfrm>
              <a:prstGeom prst="roundRect">
                <a:avLst>
                  <a:gd name="adj" fmla="val 16667"/>
                </a:avLst>
              </a:prstGeom>
              <a:solidFill>
                <a:schemeClr val="tx1"/>
              </a:solidFill>
              <a:ln w="12700" algn="ctr">
                <a:solidFill>
                  <a:schemeClr val="bg1"/>
                </a:solidFill>
                <a:round/>
                <a:headEnd/>
                <a:tailEnd/>
              </a:ln>
            </p:spPr>
            <p:txBody>
              <a:bodyPr lIns="0" tIns="0" rIns="0" bIns="0" anchor="ctr">
                <a:spAutoFit/>
              </a:bodyPr>
              <a:lstStyle/>
              <a:p>
                <a:endParaRPr lang="en-US"/>
              </a:p>
            </p:txBody>
          </p:sp>
        </p:grpSp>
        <p:grpSp>
          <p:nvGrpSpPr>
            <p:cNvPr id="20501" name="Group 80"/>
            <p:cNvGrpSpPr>
              <a:grpSpLocks/>
            </p:cNvGrpSpPr>
            <p:nvPr/>
          </p:nvGrpSpPr>
          <p:grpSpPr bwMode="auto">
            <a:xfrm>
              <a:off x="3224" y="1359"/>
              <a:ext cx="963" cy="1032"/>
              <a:chOff x="469" y="1359"/>
              <a:chExt cx="963" cy="1032"/>
            </a:xfrm>
          </p:grpSpPr>
          <p:sp>
            <p:nvSpPr>
              <p:cNvPr id="20502" name="Line 81"/>
              <p:cNvSpPr>
                <a:spLocks noChangeShapeType="1"/>
              </p:cNvSpPr>
              <p:nvPr/>
            </p:nvSpPr>
            <p:spPr bwMode="auto">
              <a:xfrm flipV="1">
                <a:off x="827" y="1741"/>
                <a:ext cx="0" cy="417"/>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0503" name="Line 82"/>
              <p:cNvSpPr>
                <a:spLocks noChangeShapeType="1"/>
              </p:cNvSpPr>
              <p:nvPr/>
            </p:nvSpPr>
            <p:spPr bwMode="auto">
              <a:xfrm>
                <a:off x="822" y="2163"/>
                <a:ext cx="419"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04" name="Rectangle 83"/>
              <p:cNvSpPr>
                <a:spLocks noChangeArrowheads="1"/>
              </p:cNvSpPr>
              <p:nvPr/>
            </p:nvSpPr>
            <p:spPr bwMode="auto">
              <a:xfrm>
                <a:off x="469" y="1359"/>
                <a:ext cx="705" cy="520"/>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0505" name="AutoShape 84"/>
              <p:cNvSpPr>
                <a:spLocks noChangeArrowheads="1"/>
              </p:cNvSpPr>
              <p:nvPr/>
            </p:nvSpPr>
            <p:spPr bwMode="auto">
              <a:xfrm>
                <a:off x="994" y="1955"/>
                <a:ext cx="438" cy="436"/>
              </a:xfrm>
              <a:prstGeom prst="roundRect">
                <a:avLst>
                  <a:gd name="adj" fmla="val 16667"/>
                </a:avLst>
              </a:prstGeom>
              <a:solidFill>
                <a:schemeClr val="tx1"/>
              </a:solidFill>
              <a:ln w="12700" algn="ctr">
                <a:solidFill>
                  <a:schemeClr val="bg1"/>
                </a:solidFill>
                <a:round/>
                <a:headEnd/>
                <a:tailEnd/>
              </a:ln>
            </p:spPr>
            <p:txBody>
              <a:bodyPr lIns="0" tIns="0" rIns="0" bIns="0" anchor="ctr">
                <a:spAutoFit/>
              </a:bodyPr>
              <a:lstStyle/>
              <a:p>
                <a:endParaRPr lang="en-US"/>
              </a:p>
            </p:txBody>
          </p:sp>
        </p:grpSp>
      </p:gr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|EOS~018|</a:t>
            </a:r>
            <a:endParaRPr lang="en-US" sz="100" dirty="0" err="1" smtClean="0">
              <a:solidFill>
                <a:srgbClr val="FFFFFF"/>
              </a:solidFill>
              <a:latin typeface="Arial"/>
              <a:cs typeface="Calibri" pitchFamily="34" charset="0"/>
            </a:endParaRPr>
          </a:p>
        </p:txBody>
      </p:sp>
      <p:sp>
        <p:nvSpPr>
          <p:cNvPr id="21506" name="Line 2"/>
          <p:cNvSpPr>
            <a:spLocks noChangeShapeType="1"/>
          </p:cNvSpPr>
          <p:nvPr/>
        </p:nvSpPr>
        <p:spPr bwMode="auto">
          <a:xfrm>
            <a:off x="1190625" y="5486400"/>
            <a:ext cx="1176338" cy="0"/>
          </a:xfrm>
          <a:prstGeom prst="line">
            <a:avLst/>
          </a:prstGeom>
          <a:noFill/>
          <a:ln w="28575">
            <a:solidFill>
              <a:srgbClr val="777777"/>
            </a:solidFill>
            <a:prstDash val="sysDot"/>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07" name="Line 3"/>
          <p:cNvSpPr>
            <a:spLocks noChangeShapeType="1"/>
          </p:cNvSpPr>
          <p:nvPr/>
        </p:nvSpPr>
        <p:spPr bwMode="auto">
          <a:xfrm>
            <a:off x="1181100" y="4789488"/>
            <a:ext cx="993775" cy="0"/>
          </a:xfrm>
          <a:prstGeom prst="line">
            <a:avLst/>
          </a:prstGeom>
          <a:noFill/>
          <a:ln w="28575">
            <a:solidFill>
              <a:srgbClr val="777777"/>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1508" name="Line 4"/>
          <p:cNvSpPr>
            <a:spLocks noChangeShapeType="1"/>
          </p:cNvSpPr>
          <p:nvPr/>
        </p:nvSpPr>
        <p:spPr bwMode="auto">
          <a:xfrm>
            <a:off x="1173163" y="6149975"/>
            <a:ext cx="1524000" cy="0"/>
          </a:xfrm>
          <a:prstGeom prst="line">
            <a:avLst/>
          </a:prstGeom>
          <a:noFill/>
          <a:ln w="28575">
            <a:solidFill>
              <a:srgbClr val="777777"/>
            </a:solidFill>
            <a:prstDash val="sysDot"/>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09" name="Line 5"/>
          <p:cNvSpPr>
            <a:spLocks noChangeShapeType="1"/>
          </p:cNvSpPr>
          <p:nvPr/>
        </p:nvSpPr>
        <p:spPr bwMode="auto">
          <a:xfrm flipH="1">
            <a:off x="1173163" y="3367088"/>
            <a:ext cx="868362" cy="0"/>
          </a:xfrm>
          <a:prstGeom prst="line">
            <a:avLst/>
          </a:prstGeom>
          <a:noFill/>
          <a:ln w="28575">
            <a:solidFill>
              <a:srgbClr val="777777"/>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1510" name="Line 6"/>
          <p:cNvSpPr>
            <a:spLocks noChangeShapeType="1"/>
          </p:cNvSpPr>
          <p:nvPr/>
        </p:nvSpPr>
        <p:spPr bwMode="auto">
          <a:xfrm flipH="1">
            <a:off x="1173163" y="3840163"/>
            <a:ext cx="1235075" cy="0"/>
          </a:xfrm>
          <a:prstGeom prst="line">
            <a:avLst/>
          </a:prstGeom>
          <a:noFill/>
          <a:ln w="28575">
            <a:solidFill>
              <a:srgbClr val="777777"/>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1511" name="Line 7"/>
          <p:cNvSpPr>
            <a:spLocks noChangeShapeType="1"/>
          </p:cNvSpPr>
          <p:nvPr/>
        </p:nvSpPr>
        <p:spPr bwMode="auto">
          <a:xfrm>
            <a:off x="1181100" y="1500188"/>
            <a:ext cx="0" cy="4640262"/>
          </a:xfrm>
          <a:prstGeom prst="line">
            <a:avLst/>
          </a:prstGeom>
          <a:noFill/>
          <a:ln w="28575">
            <a:solidFill>
              <a:srgbClr val="777777"/>
            </a:solidFill>
            <a:prstDash val="sysDot"/>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12" name="Line 8"/>
          <p:cNvSpPr>
            <a:spLocks noChangeShapeType="1"/>
          </p:cNvSpPr>
          <p:nvPr/>
        </p:nvSpPr>
        <p:spPr bwMode="auto">
          <a:xfrm>
            <a:off x="1166813" y="2305050"/>
            <a:ext cx="993775" cy="0"/>
          </a:xfrm>
          <a:prstGeom prst="line">
            <a:avLst/>
          </a:prstGeom>
          <a:noFill/>
          <a:ln w="28575">
            <a:solidFill>
              <a:srgbClr val="777777"/>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1513" name="Rectangle 9"/>
          <p:cNvSpPr>
            <a:spLocks noGrp="1" noChangeArrowheads="1"/>
          </p:cNvSpPr>
          <p:nvPr>
            <p:ph type="title"/>
          </p:nvPr>
        </p:nvSpPr>
        <p:spPr/>
        <p:txBody>
          <a:bodyPr/>
          <a:lstStyle/>
          <a:p>
            <a:r>
              <a:rPr lang="en-US" dirty="0" smtClean="0"/>
              <a:t>Stage 1: User creates claim</a:t>
            </a:r>
          </a:p>
        </p:txBody>
      </p:sp>
      <p:grpSp>
        <p:nvGrpSpPr>
          <p:cNvPr id="21515" name="Group 44"/>
          <p:cNvGrpSpPr>
            <a:grpSpLocks/>
          </p:cNvGrpSpPr>
          <p:nvPr/>
        </p:nvGrpSpPr>
        <p:grpSpPr bwMode="auto">
          <a:xfrm>
            <a:off x="2079625" y="1831975"/>
            <a:ext cx="800100" cy="901700"/>
            <a:chOff x="2324" y="435"/>
            <a:chExt cx="933" cy="1052"/>
          </a:xfrm>
        </p:grpSpPr>
        <p:sp>
          <p:nvSpPr>
            <p:cNvPr id="21569" name="AutoShape 45"/>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21570" name="Freeform 46"/>
            <p:cNvSpPr>
              <a:spLocks/>
            </p:cNvSpPr>
            <p:nvPr/>
          </p:nvSpPr>
          <p:spPr bwMode="auto">
            <a:xfrm>
              <a:off x="2442" y="487"/>
              <a:ext cx="229" cy="294"/>
            </a:xfrm>
            <a:custGeom>
              <a:avLst/>
              <a:gdLst>
                <a:gd name="T0" fmla="*/ 1 w 1052"/>
                <a:gd name="T1" fmla="*/ 3 h 1352"/>
                <a:gd name="T2" fmla="*/ 1 w 1052"/>
                <a:gd name="T3" fmla="*/ 3 h 1352"/>
                <a:gd name="T4" fmla="*/ 0 w 1052"/>
                <a:gd name="T5" fmla="*/ 2 h 1352"/>
                <a:gd name="T6" fmla="*/ 0 w 1052"/>
                <a:gd name="T7" fmla="*/ 1 h 1352"/>
                <a:gd name="T8" fmla="*/ 0 w 1052"/>
                <a:gd name="T9" fmla="*/ 1 h 1352"/>
                <a:gd name="T10" fmla="*/ 0 w 1052"/>
                <a:gd name="T11" fmla="*/ 0 h 1352"/>
                <a:gd name="T12" fmla="*/ 0 w 1052"/>
                <a:gd name="T13" fmla="*/ 0 h 1352"/>
                <a:gd name="T14" fmla="*/ 1 w 1052"/>
                <a:gd name="T15" fmla="*/ 0 h 1352"/>
                <a:gd name="T16" fmla="*/ 1 w 1052"/>
                <a:gd name="T17" fmla="*/ 0 h 1352"/>
                <a:gd name="T18" fmla="*/ 1 w 1052"/>
                <a:gd name="T19" fmla="*/ 0 h 1352"/>
                <a:gd name="T20" fmla="*/ 2 w 1052"/>
                <a:gd name="T21" fmla="*/ 0 h 1352"/>
                <a:gd name="T22" fmla="*/ 2 w 1052"/>
                <a:gd name="T23" fmla="*/ 0 h 1352"/>
                <a:gd name="T24" fmla="*/ 2 w 1052"/>
                <a:gd name="T25" fmla="*/ 0 h 1352"/>
                <a:gd name="T26" fmla="*/ 2 w 1052"/>
                <a:gd name="T27" fmla="*/ 1 h 1352"/>
                <a:gd name="T28" fmla="*/ 2 w 1052"/>
                <a:gd name="T29" fmla="*/ 2 h 1352"/>
                <a:gd name="T30" fmla="*/ 2 w 1052"/>
                <a:gd name="T31" fmla="*/ 2 h 1352"/>
                <a:gd name="T32" fmla="*/ 2 w 1052"/>
                <a:gd name="T33" fmla="*/ 3 h 1352"/>
                <a:gd name="T34" fmla="*/ 1 w 1052"/>
                <a:gd name="T35" fmla="*/ 3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21571" name="Freeform 47"/>
            <p:cNvSpPr>
              <a:spLocks/>
            </p:cNvSpPr>
            <p:nvPr/>
          </p:nvSpPr>
          <p:spPr bwMode="auto">
            <a:xfrm>
              <a:off x="2442" y="818"/>
              <a:ext cx="229" cy="294"/>
            </a:xfrm>
            <a:custGeom>
              <a:avLst/>
              <a:gdLst>
                <a:gd name="T0" fmla="*/ 1 w 1052"/>
                <a:gd name="T1" fmla="*/ 3 h 1352"/>
                <a:gd name="T2" fmla="*/ 1 w 1052"/>
                <a:gd name="T3" fmla="*/ 3 h 1352"/>
                <a:gd name="T4" fmla="*/ 0 w 1052"/>
                <a:gd name="T5" fmla="*/ 2 h 1352"/>
                <a:gd name="T6" fmla="*/ 0 w 1052"/>
                <a:gd name="T7" fmla="*/ 1 h 1352"/>
                <a:gd name="T8" fmla="*/ 0 w 1052"/>
                <a:gd name="T9" fmla="*/ 1 h 1352"/>
                <a:gd name="T10" fmla="*/ 0 w 1052"/>
                <a:gd name="T11" fmla="*/ 0 h 1352"/>
                <a:gd name="T12" fmla="*/ 0 w 1052"/>
                <a:gd name="T13" fmla="*/ 0 h 1352"/>
                <a:gd name="T14" fmla="*/ 1 w 1052"/>
                <a:gd name="T15" fmla="*/ 0 h 1352"/>
                <a:gd name="T16" fmla="*/ 1 w 1052"/>
                <a:gd name="T17" fmla="*/ 0 h 1352"/>
                <a:gd name="T18" fmla="*/ 1 w 1052"/>
                <a:gd name="T19" fmla="*/ 0 h 1352"/>
                <a:gd name="T20" fmla="*/ 2 w 1052"/>
                <a:gd name="T21" fmla="*/ 0 h 1352"/>
                <a:gd name="T22" fmla="*/ 2 w 1052"/>
                <a:gd name="T23" fmla="*/ 0 h 1352"/>
                <a:gd name="T24" fmla="*/ 2 w 1052"/>
                <a:gd name="T25" fmla="*/ 0 h 1352"/>
                <a:gd name="T26" fmla="*/ 2 w 1052"/>
                <a:gd name="T27" fmla="*/ 1 h 1352"/>
                <a:gd name="T28" fmla="*/ 2 w 1052"/>
                <a:gd name="T29" fmla="*/ 2 h 1352"/>
                <a:gd name="T30" fmla="*/ 2 w 1052"/>
                <a:gd name="T31" fmla="*/ 2 h 1352"/>
                <a:gd name="T32" fmla="*/ 2 w 1052"/>
                <a:gd name="T33" fmla="*/ 3 h 1352"/>
                <a:gd name="T34" fmla="*/ 1 w 1052"/>
                <a:gd name="T35" fmla="*/ 3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21572" name="Freeform 48"/>
            <p:cNvSpPr>
              <a:spLocks/>
            </p:cNvSpPr>
            <p:nvPr/>
          </p:nvSpPr>
          <p:spPr bwMode="auto">
            <a:xfrm>
              <a:off x="2442" y="1150"/>
              <a:ext cx="229" cy="294"/>
            </a:xfrm>
            <a:custGeom>
              <a:avLst/>
              <a:gdLst>
                <a:gd name="T0" fmla="*/ 1 w 1052"/>
                <a:gd name="T1" fmla="*/ 3 h 1352"/>
                <a:gd name="T2" fmla="*/ 1 w 1052"/>
                <a:gd name="T3" fmla="*/ 3 h 1352"/>
                <a:gd name="T4" fmla="*/ 0 w 1052"/>
                <a:gd name="T5" fmla="*/ 2 h 1352"/>
                <a:gd name="T6" fmla="*/ 0 w 1052"/>
                <a:gd name="T7" fmla="*/ 1 h 1352"/>
                <a:gd name="T8" fmla="*/ 0 w 1052"/>
                <a:gd name="T9" fmla="*/ 1 h 1352"/>
                <a:gd name="T10" fmla="*/ 0 w 1052"/>
                <a:gd name="T11" fmla="*/ 0 h 1352"/>
                <a:gd name="T12" fmla="*/ 0 w 1052"/>
                <a:gd name="T13" fmla="*/ 0 h 1352"/>
                <a:gd name="T14" fmla="*/ 1 w 1052"/>
                <a:gd name="T15" fmla="*/ 0 h 1352"/>
                <a:gd name="T16" fmla="*/ 1 w 1052"/>
                <a:gd name="T17" fmla="*/ 0 h 1352"/>
                <a:gd name="T18" fmla="*/ 1 w 1052"/>
                <a:gd name="T19" fmla="*/ 0 h 1352"/>
                <a:gd name="T20" fmla="*/ 2 w 1052"/>
                <a:gd name="T21" fmla="*/ 0 h 1352"/>
                <a:gd name="T22" fmla="*/ 2 w 1052"/>
                <a:gd name="T23" fmla="*/ 0 h 1352"/>
                <a:gd name="T24" fmla="*/ 2 w 1052"/>
                <a:gd name="T25" fmla="*/ 0 h 1352"/>
                <a:gd name="T26" fmla="*/ 2 w 1052"/>
                <a:gd name="T27" fmla="*/ 1 h 1352"/>
                <a:gd name="T28" fmla="*/ 2 w 1052"/>
                <a:gd name="T29" fmla="*/ 2 h 1352"/>
                <a:gd name="T30" fmla="*/ 2 w 1052"/>
                <a:gd name="T31" fmla="*/ 2 h 1352"/>
                <a:gd name="T32" fmla="*/ 2 w 1052"/>
                <a:gd name="T33" fmla="*/ 3 h 1352"/>
                <a:gd name="T34" fmla="*/ 1 w 1052"/>
                <a:gd name="T35" fmla="*/ 3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21573" name="Group 49"/>
            <p:cNvGrpSpPr>
              <a:grpSpLocks/>
            </p:cNvGrpSpPr>
            <p:nvPr/>
          </p:nvGrpSpPr>
          <p:grpSpPr bwMode="auto">
            <a:xfrm>
              <a:off x="2889" y="957"/>
              <a:ext cx="348" cy="510"/>
              <a:chOff x="2784" y="3210"/>
              <a:chExt cx="523" cy="772"/>
            </a:xfrm>
          </p:grpSpPr>
          <p:sp>
            <p:nvSpPr>
              <p:cNvPr id="21574" name="AutoShape 50"/>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21575" name="AutoShape 51"/>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21576" name="AutoShape 52"/>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21577" name="Oval 53"/>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sp>
        <p:nvSpPr>
          <p:cNvPr id="21516" name="Text Box 54"/>
          <p:cNvSpPr txBox="1">
            <a:spLocks noChangeArrowheads="1"/>
          </p:cNvSpPr>
          <p:nvPr/>
        </p:nvSpPr>
        <p:spPr bwMode="auto">
          <a:xfrm>
            <a:off x="2971800" y="2157413"/>
            <a:ext cx="105092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1800" b="1"/>
              <a:t>policy</a:t>
            </a:r>
          </a:p>
        </p:txBody>
      </p:sp>
      <p:sp>
        <p:nvSpPr>
          <p:cNvPr id="21517" name="Text Box 55"/>
          <p:cNvSpPr txBox="1">
            <a:spLocks noChangeArrowheads="1"/>
          </p:cNvSpPr>
          <p:nvPr/>
        </p:nvSpPr>
        <p:spPr bwMode="auto">
          <a:xfrm>
            <a:off x="3224213" y="4651375"/>
            <a:ext cx="19653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1800" b="1" dirty="0"/>
              <a:t>injury incident</a:t>
            </a:r>
          </a:p>
        </p:txBody>
      </p:sp>
      <p:grpSp>
        <p:nvGrpSpPr>
          <p:cNvPr id="21518" name="Group 56"/>
          <p:cNvGrpSpPr>
            <a:grpSpLocks/>
          </p:cNvGrpSpPr>
          <p:nvPr/>
        </p:nvGrpSpPr>
        <p:grpSpPr bwMode="auto">
          <a:xfrm>
            <a:off x="2032000" y="2873375"/>
            <a:ext cx="896938" cy="896938"/>
            <a:chOff x="1350" y="686"/>
            <a:chExt cx="1132" cy="1132"/>
          </a:xfrm>
        </p:grpSpPr>
        <p:sp>
          <p:nvSpPr>
            <p:cNvPr id="21567" name="AutoShape 57"/>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21568" name="Picture 58"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1519" name="Group 59"/>
          <p:cNvGrpSpPr>
            <a:grpSpLocks/>
          </p:cNvGrpSpPr>
          <p:nvPr/>
        </p:nvGrpSpPr>
        <p:grpSpPr bwMode="auto">
          <a:xfrm>
            <a:off x="2397125" y="3330575"/>
            <a:ext cx="896938" cy="896938"/>
            <a:chOff x="1350" y="686"/>
            <a:chExt cx="1132" cy="1132"/>
          </a:xfrm>
        </p:grpSpPr>
        <p:sp>
          <p:nvSpPr>
            <p:cNvPr id="21565" name="AutoShape 60"/>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21566" name="Picture 61"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1520" name="Text Box 62"/>
          <p:cNvSpPr txBox="1">
            <a:spLocks noChangeArrowheads="1"/>
          </p:cNvSpPr>
          <p:nvPr/>
        </p:nvSpPr>
        <p:spPr bwMode="auto">
          <a:xfrm>
            <a:off x="2921000" y="3022600"/>
            <a:ext cx="92868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a:t>insured</a:t>
            </a:r>
          </a:p>
        </p:txBody>
      </p:sp>
      <p:sp>
        <p:nvSpPr>
          <p:cNvPr id="21521" name="Text Box 63"/>
          <p:cNvSpPr txBox="1">
            <a:spLocks noChangeArrowheads="1"/>
          </p:cNvSpPr>
          <p:nvPr/>
        </p:nvSpPr>
        <p:spPr bwMode="auto">
          <a:xfrm>
            <a:off x="3341688" y="3509963"/>
            <a:ext cx="1011237"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dirty="0"/>
              <a:t>3rd-party</a:t>
            </a:r>
            <a:br>
              <a:rPr lang="en-US" sz="1800" b="1" dirty="0"/>
            </a:br>
            <a:r>
              <a:rPr lang="en-US" sz="1800" b="1" dirty="0" smtClean="0"/>
              <a:t>claimant</a:t>
            </a:r>
            <a:endParaRPr lang="en-US" sz="1800" b="1" dirty="0"/>
          </a:p>
        </p:txBody>
      </p:sp>
      <p:sp>
        <p:nvSpPr>
          <p:cNvPr id="21522" name="Text Box 64"/>
          <p:cNvSpPr txBox="1">
            <a:spLocks noChangeArrowheads="1"/>
          </p:cNvSpPr>
          <p:nvPr/>
        </p:nvSpPr>
        <p:spPr bwMode="auto">
          <a:xfrm>
            <a:off x="3902075" y="6011863"/>
            <a:ext cx="196532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1800" b="1" dirty="0"/>
              <a:t>vehicle incident</a:t>
            </a:r>
          </a:p>
        </p:txBody>
      </p:sp>
      <p:sp>
        <p:nvSpPr>
          <p:cNvPr id="21523" name="Text Box 65"/>
          <p:cNvSpPr txBox="1">
            <a:spLocks noChangeArrowheads="1"/>
          </p:cNvSpPr>
          <p:nvPr/>
        </p:nvSpPr>
        <p:spPr bwMode="auto">
          <a:xfrm>
            <a:off x="3471863" y="5348288"/>
            <a:ext cx="196532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1800" b="1" dirty="0"/>
              <a:t>injury incident</a:t>
            </a:r>
          </a:p>
        </p:txBody>
      </p:sp>
      <p:grpSp>
        <p:nvGrpSpPr>
          <p:cNvPr id="21524" name="Group 66"/>
          <p:cNvGrpSpPr>
            <a:grpSpLocks/>
          </p:cNvGrpSpPr>
          <p:nvPr/>
        </p:nvGrpSpPr>
        <p:grpSpPr bwMode="auto">
          <a:xfrm>
            <a:off x="1908175" y="4381500"/>
            <a:ext cx="1201738" cy="822325"/>
            <a:chOff x="1808" y="2634"/>
            <a:chExt cx="1186" cy="813"/>
          </a:xfrm>
        </p:grpSpPr>
        <p:grpSp>
          <p:nvGrpSpPr>
            <p:cNvPr id="21556" name="Group 67"/>
            <p:cNvGrpSpPr>
              <a:grpSpLocks/>
            </p:cNvGrpSpPr>
            <p:nvPr/>
          </p:nvGrpSpPr>
          <p:grpSpPr bwMode="auto">
            <a:xfrm>
              <a:off x="1808" y="2634"/>
              <a:ext cx="1186" cy="813"/>
              <a:chOff x="1732" y="3507"/>
              <a:chExt cx="1186" cy="813"/>
            </a:xfrm>
          </p:grpSpPr>
          <p:sp>
            <p:nvSpPr>
              <p:cNvPr id="21563" name="AutoShape 68"/>
              <p:cNvSpPr>
                <a:spLocks noChangeArrowheads="1"/>
              </p:cNvSpPr>
              <p:nvPr/>
            </p:nvSpPr>
            <p:spPr bwMode="auto">
              <a:xfrm>
                <a:off x="1732" y="3507"/>
                <a:ext cx="1186" cy="813"/>
              </a:xfrm>
              <a:prstGeom prst="roundRect">
                <a:avLst>
                  <a:gd name="adj" fmla="val 16667"/>
                </a:avLst>
              </a:prstGeom>
              <a:solidFill>
                <a:schemeClr val="folHlink"/>
              </a:solidFill>
              <a:ln w="28575" algn="ctr">
                <a:solidFill>
                  <a:schemeClr val="folHlink"/>
                </a:solidFill>
                <a:round/>
                <a:headEnd/>
                <a:tailEnd/>
              </a:ln>
            </p:spPr>
            <p:txBody>
              <a:bodyPr lIns="0" tIns="0" rIns="0" bIns="0" anchor="ctr">
                <a:spAutoFit/>
              </a:bodyPr>
              <a:lstStyle/>
              <a:p>
                <a:endParaRPr lang="en-US"/>
              </a:p>
            </p:txBody>
          </p:sp>
          <p:sp>
            <p:nvSpPr>
              <p:cNvPr id="21564" name="AutoShape 69"/>
              <p:cNvSpPr>
                <a:spLocks noChangeArrowheads="1"/>
              </p:cNvSpPr>
              <p:nvPr/>
            </p:nvSpPr>
            <p:spPr bwMode="auto">
              <a:xfrm>
                <a:off x="1762" y="3537"/>
                <a:ext cx="1127" cy="754"/>
              </a:xfrm>
              <a:prstGeom prst="roundRect">
                <a:avLst>
                  <a:gd name="adj" fmla="val 16667"/>
                </a:avLst>
              </a:prstGeom>
              <a:solidFill>
                <a:srgbClr val="FFFFFF"/>
              </a:solidFill>
              <a:ln w="28575" algn="ctr">
                <a:solidFill>
                  <a:schemeClr val="folHlink"/>
                </a:solidFill>
                <a:round/>
                <a:headEnd/>
                <a:tailEnd/>
              </a:ln>
            </p:spPr>
            <p:txBody>
              <a:bodyPr lIns="0" tIns="0" rIns="0" bIns="0" anchor="ctr">
                <a:spAutoFit/>
              </a:bodyPr>
              <a:lstStyle/>
              <a:p>
                <a:endParaRPr lang="en-US"/>
              </a:p>
            </p:txBody>
          </p:sp>
        </p:grpSp>
        <p:grpSp>
          <p:nvGrpSpPr>
            <p:cNvPr id="21557" name="Group 70"/>
            <p:cNvGrpSpPr>
              <a:grpSpLocks/>
            </p:cNvGrpSpPr>
            <p:nvPr/>
          </p:nvGrpSpPr>
          <p:grpSpPr bwMode="auto">
            <a:xfrm>
              <a:off x="2083" y="2655"/>
              <a:ext cx="617" cy="784"/>
              <a:chOff x="2900" y="2726"/>
              <a:chExt cx="505" cy="642"/>
            </a:xfrm>
          </p:grpSpPr>
          <p:sp>
            <p:nvSpPr>
              <p:cNvPr id="21558" name="Oval 71"/>
              <p:cNvSpPr>
                <a:spLocks noChangeArrowheads="1"/>
              </p:cNvSpPr>
              <p:nvPr/>
            </p:nvSpPr>
            <p:spPr bwMode="auto">
              <a:xfrm>
                <a:off x="3036" y="2726"/>
                <a:ext cx="251" cy="274"/>
              </a:xfrm>
              <a:prstGeom prst="ellipse">
                <a:avLst/>
              </a:prstGeom>
              <a:solidFill>
                <a:schemeClr val="folHlink"/>
              </a:solidFill>
              <a:ln w="12700" algn="ctr">
                <a:solidFill>
                  <a:schemeClr val="bg1"/>
                </a:solidFill>
                <a:round/>
                <a:headEnd/>
                <a:tailEnd/>
              </a:ln>
            </p:spPr>
            <p:txBody>
              <a:bodyPr lIns="0" tIns="0" rIns="0" bIns="0" anchor="ctr">
                <a:spAutoFit/>
              </a:bodyPr>
              <a:lstStyle/>
              <a:p>
                <a:endParaRPr lang="en-US"/>
              </a:p>
            </p:txBody>
          </p:sp>
          <p:sp>
            <p:nvSpPr>
              <p:cNvPr id="21559" name="Freeform 72"/>
              <p:cNvSpPr>
                <a:spLocks/>
              </p:cNvSpPr>
              <p:nvPr/>
            </p:nvSpPr>
            <p:spPr bwMode="auto">
              <a:xfrm>
                <a:off x="2931" y="2996"/>
                <a:ext cx="474" cy="372"/>
              </a:xfrm>
              <a:custGeom>
                <a:avLst/>
                <a:gdLst>
                  <a:gd name="T0" fmla="*/ 201 w 474"/>
                  <a:gd name="T1" fmla="*/ 0 h 372"/>
                  <a:gd name="T2" fmla="*/ 86 w 474"/>
                  <a:gd name="T3" fmla="*/ 21 h 372"/>
                  <a:gd name="T4" fmla="*/ 12 w 474"/>
                  <a:gd name="T5" fmla="*/ 61 h 372"/>
                  <a:gd name="T6" fmla="*/ 0 w 474"/>
                  <a:gd name="T7" fmla="*/ 188 h 372"/>
                  <a:gd name="T8" fmla="*/ 6 w 474"/>
                  <a:gd name="T9" fmla="*/ 275 h 372"/>
                  <a:gd name="T10" fmla="*/ 110 w 474"/>
                  <a:gd name="T11" fmla="*/ 310 h 372"/>
                  <a:gd name="T12" fmla="*/ 104 w 474"/>
                  <a:gd name="T13" fmla="*/ 372 h 372"/>
                  <a:gd name="T14" fmla="*/ 385 w 474"/>
                  <a:gd name="T15" fmla="*/ 357 h 372"/>
                  <a:gd name="T16" fmla="*/ 390 w 474"/>
                  <a:gd name="T17" fmla="*/ 280 h 372"/>
                  <a:gd name="T18" fmla="*/ 474 w 474"/>
                  <a:gd name="T19" fmla="*/ 211 h 372"/>
                  <a:gd name="T20" fmla="*/ 465 w 474"/>
                  <a:gd name="T21" fmla="*/ 67 h 372"/>
                  <a:gd name="T22" fmla="*/ 438 w 474"/>
                  <a:gd name="T23" fmla="*/ 16 h 372"/>
                  <a:gd name="T24" fmla="*/ 201 w 474"/>
                  <a:gd name="T25" fmla="*/ 0 h 37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74"/>
                  <a:gd name="T40" fmla="*/ 0 h 372"/>
                  <a:gd name="T41" fmla="*/ 474 w 474"/>
                  <a:gd name="T42" fmla="*/ 372 h 37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74" h="372">
                    <a:moveTo>
                      <a:pt x="201" y="0"/>
                    </a:moveTo>
                    <a:lnTo>
                      <a:pt x="86" y="21"/>
                    </a:lnTo>
                    <a:lnTo>
                      <a:pt x="12" y="61"/>
                    </a:lnTo>
                    <a:lnTo>
                      <a:pt x="0" y="188"/>
                    </a:lnTo>
                    <a:lnTo>
                      <a:pt x="6" y="275"/>
                    </a:lnTo>
                    <a:lnTo>
                      <a:pt x="110" y="310"/>
                    </a:lnTo>
                    <a:lnTo>
                      <a:pt x="104" y="372"/>
                    </a:lnTo>
                    <a:lnTo>
                      <a:pt x="385" y="357"/>
                    </a:lnTo>
                    <a:lnTo>
                      <a:pt x="390" y="280"/>
                    </a:lnTo>
                    <a:lnTo>
                      <a:pt x="474" y="211"/>
                    </a:lnTo>
                    <a:lnTo>
                      <a:pt x="465" y="67"/>
                    </a:lnTo>
                    <a:lnTo>
                      <a:pt x="438" y="16"/>
                    </a:lnTo>
                    <a:lnTo>
                      <a:pt x="201" y="0"/>
                    </a:lnTo>
                    <a:close/>
                  </a:path>
                </a:pathLst>
              </a:custGeom>
              <a:solidFill>
                <a:schemeClr val="folHlink"/>
              </a:solidFill>
              <a:ln w="12700">
                <a:solidFill>
                  <a:schemeClr val="bg1"/>
                </a:solidFill>
                <a:round/>
                <a:headEnd/>
                <a:tailEnd/>
              </a:ln>
            </p:spPr>
            <p:txBody>
              <a:bodyPr lIns="0" tIns="0" rIns="0" bIns="0" anchor="ctr">
                <a:spAutoFit/>
              </a:bodyPr>
              <a:lstStyle/>
              <a:p>
                <a:endParaRPr lang="en-US"/>
              </a:p>
            </p:txBody>
          </p:sp>
          <p:sp>
            <p:nvSpPr>
              <p:cNvPr id="21560" name="Freeform 73"/>
              <p:cNvSpPr>
                <a:spLocks/>
              </p:cNvSpPr>
              <p:nvPr/>
            </p:nvSpPr>
            <p:spPr bwMode="auto">
              <a:xfrm>
                <a:off x="2900" y="3068"/>
                <a:ext cx="409" cy="264"/>
              </a:xfrm>
              <a:custGeom>
                <a:avLst/>
                <a:gdLst>
                  <a:gd name="T0" fmla="*/ 5 w 559"/>
                  <a:gd name="T1" fmla="*/ 1 h 434"/>
                  <a:gd name="T2" fmla="*/ 62 w 559"/>
                  <a:gd name="T3" fmla="*/ 0 h 434"/>
                  <a:gd name="T4" fmla="*/ 57 w 559"/>
                  <a:gd name="T5" fmla="*/ 26 h 434"/>
                  <a:gd name="T6" fmla="*/ 110 w 559"/>
                  <a:gd name="T7" fmla="*/ 19 h 434"/>
                  <a:gd name="T8" fmla="*/ 144 w 559"/>
                  <a:gd name="T9" fmla="*/ 25 h 434"/>
                  <a:gd name="T10" fmla="*/ 160 w 559"/>
                  <a:gd name="T11" fmla="*/ 40 h 434"/>
                  <a:gd name="T12" fmla="*/ 149 w 559"/>
                  <a:gd name="T13" fmla="*/ 54 h 434"/>
                  <a:gd name="T14" fmla="*/ 110 w 559"/>
                  <a:gd name="T15" fmla="*/ 60 h 434"/>
                  <a:gd name="T16" fmla="*/ 67 w 559"/>
                  <a:gd name="T17" fmla="*/ 60 h 434"/>
                  <a:gd name="T18" fmla="*/ 26 w 559"/>
                  <a:gd name="T19" fmla="*/ 56 h 434"/>
                  <a:gd name="T20" fmla="*/ 2 w 559"/>
                  <a:gd name="T21" fmla="*/ 43 h 434"/>
                  <a:gd name="T22" fmla="*/ 0 w 559"/>
                  <a:gd name="T23" fmla="*/ 20 h 434"/>
                  <a:gd name="T24" fmla="*/ 5 w 559"/>
                  <a:gd name="T25" fmla="*/ 1 h 43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59"/>
                  <a:gd name="T40" fmla="*/ 0 h 434"/>
                  <a:gd name="T41" fmla="*/ 559 w 559"/>
                  <a:gd name="T42" fmla="*/ 434 h 43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59" h="434">
                    <a:moveTo>
                      <a:pt x="17" y="8"/>
                    </a:moveTo>
                    <a:lnTo>
                      <a:pt x="217" y="0"/>
                    </a:lnTo>
                    <a:lnTo>
                      <a:pt x="200" y="192"/>
                    </a:lnTo>
                    <a:lnTo>
                      <a:pt x="384" y="142"/>
                    </a:lnTo>
                    <a:lnTo>
                      <a:pt x="501" y="184"/>
                    </a:lnTo>
                    <a:lnTo>
                      <a:pt x="559" y="292"/>
                    </a:lnTo>
                    <a:lnTo>
                      <a:pt x="517" y="392"/>
                    </a:lnTo>
                    <a:lnTo>
                      <a:pt x="384" y="434"/>
                    </a:lnTo>
                    <a:lnTo>
                      <a:pt x="234" y="434"/>
                    </a:lnTo>
                    <a:lnTo>
                      <a:pt x="92" y="409"/>
                    </a:lnTo>
                    <a:lnTo>
                      <a:pt x="8" y="317"/>
                    </a:lnTo>
                    <a:lnTo>
                      <a:pt x="0" y="150"/>
                    </a:lnTo>
                    <a:lnTo>
                      <a:pt x="17" y="8"/>
                    </a:lnTo>
                    <a:close/>
                  </a:path>
                </a:pathLst>
              </a:custGeom>
              <a:solidFill>
                <a:schemeClr val="hlink"/>
              </a:solidFill>
              <a:ln w="6350">
                <a:solidFill>
                  <a:schemeClr val="bg1"/>
                </a:solidFill>
                <a:round/>
                <a:headEnd/>
                <a:tailEnd/>
              </a:ln>
            </p:spPr>
            <p:txBody>
              <a:bodyPr wrap="none" lIns="0" tIns="0" rIns="0" bIns="0" anchor="ctr">
                <a:spAutoFit/>
              </a:bodyPr>
              <a:lstStyle/>
              <a:p>
                <a:endParaRPr lang="en-US"/>
              </a:p>
            </p:txBody>
          </p:sp>
          <p:sp>
            <p:nvSpPr>
              <p:cNvPr id="21561" name="Freeform 74"/>
              <p:cNvSpPr>
                <a:spLocks/>
              </p:cNvSpPr>
              <p:nvPr/>
            </p:nvSpPr>
            <p:spPr bwMode="auto">
              <a:xfrm>
                <a:off x="3022" y="2996"/>
                <a:ext cx="219" cy="331"/>
              </a:xfrm>
              <a:custGeom>
                <a:avLst/>
                <a:gdLst>
                  <a:gd name="T0" fmla="*/ 71 w 300"/>
                  <a:gd name="T1" fmla="*/ 0 h 543"/>
                  <a:gd name="T2" fmla="*/ 0 w 300"/>
                  <a:gd name="T3" fmla="*/ 75 h 543"/>
                  <a:gd name="T4" fmla="*/ 54 w 300"/>
                  <a:gd name="T5" fmla="*/ 75 h 543"/>
                  <a:gd name="T6" fmla="*/ 85 w 300"/>
                  <a:gd name="T7" fmla="*/ 2 h 543"/>
                  <a:gd name="T8" fmla="*/ 0 60000 65536"/>
                  <a:gd name="T9" fmla="*/ 0 60000 65536"/>
                  <a:gd name="T10" fmla="*/ 0 60000 65536"/>
                  <a:gd name="T11" fmla="*/ 0 60000 65536"/>
                  <a:gd name="T12" fmla="*/ 0 w 300"/>
                  <a:gd name="T13" fmla="*/ 0 h 543"/>
                  <a:gd name="T14" fmla="*/ 300 w 300"/>
                  <a:gd name="T15" fmla="*/ 543 h 543"/>
                </a:gdLst>
                <a:ahLst/>
                <a:cxnLst>
                  <a:cxn ang="T8">
                    <a:pos x="T0" y="T1"/>
                  </a:cxn>
                  <a:cxn ang="T9">
                    <a:pos x="T2" y="T3"/>
                  </a:cxn>
                  <a:cxn ang="T10">
                    <a:pos x="T4" y="T5"/>
                  </a:cxn>
                  <a:cxn ang="T11">
                    <a:pos x="T6" y="T7"/>
                  </a:cxn>
                </a:cxnLst>
                <a:rect l="T12" t="T13" r="T14" b="T15"/>
                <a:pathLst>
                  <a:path w="300" h="543">
                    <a:moveTo>
                      <a:pt x="250" y="0"/>
                    </a:moveTo>
                    <a:lnTo>
                      <a:pt x="0" y="543"/>
                    </a:lnTo>
                    <a:lnTo>
                      <a:pt x="192" y="543"/>
                    </a:lnTo>
                    <a:lnTo>
                      <a:pt x="300" y="17"/>
                    </a:lnTo>
                  </a:path>
                </a:pathLst>
              </a:custGeom>
              <a:solidFill>
                <a:schemeClr val="hlink"/>
              </a:solidFill>
              <a:ln w="6350">
                <a:solidFill>
                  <a:schemeClr val="bg1"/>
                </a:solidFill>
                <a:round/>
                <a:headEnd/>
                <a:tailEnd/>
              </a:ln>
            </p:spPr>
            <p:txBody>
              <a:bodyPr wrap="none" lIns="0" tIns="0" rIns="0" bIns="0" anchor="ctr">
                <a:spAutoFit/>
              </a:bodyPr>
              <a:lstStyle/>
              <a:p>
                <a:endParaRPr lang="en-US"/>
              </a:p>
            </p:txBody>
          </p:sp>
          <p:sp>
            <p:nvSpPr>
              <p:cNvPr id="21562" name="Line 75"/>
              <p:cNvSpPr>
                <a:spLocks noChangeShapeType="1"/>
              </p:cNvSpPr>
              <p:nvPr/>
            </p:nvSpPr>
            <p:spPr bwMode="auto">
              <a:xfrm flipV="1">
                <a:off x="3321" y="3093"/>
                <a:ext cx="13" cy="17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grpSp>
        <p:nvGrpSpPr>
          <p:cNvPr id="21525" name="Group 76"/>
          <p:cNvGrpSpPr>
            <a:grpSpLocks/>
          </p:cNvGrpSpPr>
          <p:nvPr/>
        </p:nvGrpSpPr>
        <p:grpSpPr bwMode="auto">
          <a:xfrm>
            <a:off x="2143125" y="5067300"/>
            <a:ext cx="1201738" cy="822325"/>
            <a:chOff x="1808" y="2634"/>
            <a:chExt cx="1186" cy="813"/>
          </a:xfrm>
        </p:grpSpPr>
        <p:grpSp>
          <p:nvGrpSpPr>
            <p:cNvPr id="21547" name="Group 77"/>
            <p:cNvGrpSpPr>
              <a:grpSpLocks/>
            </p:cNvGrpSpPr>
            <p:nvPr/>
          </p:nvGrpSpPr>
          <p:grpSpPr bwMode="auto">
            <a:xfrm>
              <a:off x="1808" y="2634"/>
              <a:ext cx="1186" cy="813"/>
              <a:chOff x="1732" y="3507"/>
              <a:chExt cx="1186" cy="813"/>
            </a:xfrm>
          </p:grpSpPr>
          <p:sp>
            <p:nvSpPr>
              <p:cNvPr id="21554" name="AutoShape 78"/>
              <p:cNvSpPr>
                <a:spLocks noChangeArrowheads="1"/>
              </p:cNvSpPr>
              <p:nvPr/>
            </p:nvSpPr>
            <p:spPr bwMode="auto">
              <a:xfrm>
                <a:off x="1732" y="3507"/>
                <a:ext cx="1186" cy="813"/>
              </a:xfrm>
              <a:prstGeom prst="roundRect">
                <a:avLst>
                  <a:gd name="adj" fmla="val 16667"/>
                </a:avLst>
              </a:prstGeom>
              <a:solidFill>
                <a:schemeClr val="folHlink"/>
              </a:solidFill>
              <a:ln w="28575" algn="ctr">
                <a:solidFill>
                  <a:schemeClr val="folHlink"/>
                </a:solidFill>
                <a:round/>
                <a:headEnd/>
                <a:tailEnd/>
              </a:ln>
            </p:spPr>
            <p:txBody>
              <a:bodyPr lIns="0" tIns="0" rIns="0" bIns="0" anchor="ctr">
                <a:spAutoFit/>
              </a:bodyPr>
              <a:lstStyle/>
              <a:p>
                <a:endParaRPr lang="en-US"/>
              </a:p>
            </p:txBody>
          </p:sp>
          <p:sp>
            <p:nvSpPr>
              <p:cNvPr id="21555" name="AutoShape 79"/>
              <p:cNvSpPr>
                <a:spLocks noChangeArrowheads="1"/>
              </p:cNvSpPr>
              <p:nvPr/>
            </p:nvSpPr>
            <p:spPr bwMode="auto">
              <a:xfrm>
                <a:off x="1762" y="3537"/>
                <a:ext cx="1127" cy="754"/>
              </a:xfrm>
              <a:prstGeom prst="roundRect">
                <a:avLst>
                  <a:gd name="adj" fmla="val 16667"/>
                </a:avLst>
              </a:prstGeom>
              <a:solidFill>
                <a:srgbClr val="FFFFFF"/>
              </a:solidFill>
              <a:ln w="28575" algn="ctr">
                <a:solidFill>
                  <a:schemeClr val="folHlink"/>
                </a:solidFill>
                <a:round/>
                <a:headEnd/>
                <a:tailEnd/>
              </a:ln>
            </p:spPr>
            <p:txBody>
              <a:bodyPr lIns="0" tIns="0" rIns="0" bIns="0" anchor="ctr">
                <a:spAutoFit/>
              </a:bodyPr>
              <a:lstStyle/>
              <a:p>
                <a:endParaRPr lang="en-US"/>
              </a:p>
            </p:txBody>
          </p:sp>
        </p:grpSp>
        <p:grpSp>
          <p:nvGrpSpPr>
            <p:cNvPr id="21548" name="Group 80"/>
            <p:cNvGrpSpPr>
              <a:grpSpLocks/>
            </p:cNvGrpSpPr>
            <p:nvPr/>
          </p:nvGrpSpPr>
          <p:grpSpPr bwMode="auto">
            <a:xfrm>
              <a:off x="2083" y="2655"/>
              <a:ext cx="617" cy="784"/>
              <a:chOff x="2900" y="2726"/>
              <a:chExt cx="505" cy="642"/>
            </a:xfrm>
          </p:grpSpPr>
          <p:sp>
            <p:nvSpPr>
              <p:cNvPr id="21549" name="Oval 81"/>
              <p:cNvSpPr>
                <a:spLocks noChangeArrowheads="1"/>
              </p:cNvSpPr>
              <p:nvPr/>
            </p:nvSpPr>
            <p:spPr bwMode="auto">
              <a:xfrm>
                <a:off x="3036" y="2726"/>
                <a:ext cx="251" cy="274"/>
              </a:xfrm>
              <a:prstGeom prst="ellipse">
                <a:avLst/>
              </a:prstGeom>
              <a:solidFill>
                <a:schemeClr val="folHlink"/>
              </a:solidFill>
              <a:ln w="12700" algn="ctr">
                <a:solidFill>
                  <a:schemeClr val="bg1"/>
                </a:solidFill>
                <a:round/>
                <a:headEnd/>
                <a:tailEnd/>
              </a:ln>
            </p:spPr>
            <p:txBody>
              <a:bodyPr lIns="0" tIns="0" rIns="0" bIns="0" anchor="ctr">
                <a:spAutoFit/>
              </a:bodyPr>
              <a:lstStyle/>
              <a:p>
                <a:endParaRPr lang="en-US"/>
              </a:p>
            </p:txBody>
          </p:sp>
          <p:sp>
            <p:nvSpPr>
              <p:cNvPr id="21550" name="Freeform 82"/>
              <p:cNvSpPr>
                <a:spLocks/>
              </p:cNvSpPr>
              <p:nvPr/>
            </p:nvSpPr>
            <p:spPr bwMode="auto">
              <a:xfrm>
                <a:off x="2931" y="2996"/>
                <a:ext cx="474" cy="372"/>
              </a:xfrm>
              <a:custGeom>
                <a:avLst/>
                <a:gdLst>
                  <a:gd name="T0" fmla="*/ 201 w 474"/>
                  <a:gd name="T1" fmla="*/ 0 h 372"/>
                  <a:gd name="T2" fmla="*/ 86 w 474"/>
                  <a:gd name="T3" fmla="*/ 21 h 372"/>
                  <a:gd name="T4" fmla="*/ 12 w 474"/>
                  <a:gd name="T5" fmla="*/ 61 h 372"/>
                  <a:gd name="T6" fmla="*/ 0 w 474"/>
                  <a:gd name="T7" fmla="*/ 188 h 372"/>
                  <a:gd name="T8" fmla="*/ 6 w 474"/>
                  <a:gd name="T9" fmla="*/ 275 h 372"/>
                  <a:gd name="T10" fmla="*/ 110 w 474"/>
                  <a:gd name="T11" fmla="*/ 310 h 372"/>
                  <a:gd name="T12" fmla="*/ 104 w 474"/>
                  <a:gd name="T13" fmla="*/ 372 h 372"/>
                  <a:gd name="T14" fmla="*/ 385 w 474"/>
                  <a:gd name="T15" fmla="*/ 357 h 372"/>
                  <a:gd name="T16" fmla="*/ 390 w 474"/>
                  <a:gd name="T17" fmla="*/ 280 h 372"/>
                  <a:gd name="T18" fmla="*/ 474 w 474"/>
                  <a:gd name="T19" fmla="*/ 211 h 372"/>
                  <a:gd name="T20" fmla="*/ 465 w 474"/>
                  <a:gd name="T21" fmla="*/ 67 h 372"/>
                  <a:gd name="T22" fmla="*/ 438 w 474"/>
                  <a:gd name="T23" fmla="*/ 16 h 372"/>
                  <a:gd name="T24" fmla="*/ 201 w 474"/>
                  <a:gd name="T25" fmla="*/ 0 h 37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74"/>
                  <a:gd name="T40" fmla="*/ 0 h 372"/>
                  <a:gd name="T41" fmla="*/ 474 w 474"/>
                  <a:gd name="T42" fmla="*/ 372 h 37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74" h="372">
                    <a:moveTo>
                      <a:pt x="201" y="0"/>
                    </a:moveTo>
                    <a:lnTo>
                      <a:pt x="86" y="21"/>
                    </a:lnTo>
                    <a:lnTo>
                      <a:pt x="12" y="61"/>
                    </a:lnTo>
                    <a:lnTo>
                      <a:pt x="0" y="188"/>
                    </a:lnTo>
                    <a:lnTo>
                      <a:pt x="6" y="275"/>
                    </a:lnTo>
                    <a:lnTo>
                      <a:pt x="110" y="310"/>
                    </a:lnTo>
                    <a:lnTo>
                      <a:pt x="104" y="372"/>
                    </a:lnTo>
                    <a:lnTo>
                      <a:pt x="385" y="357"/>
                    </a:lnTo>
                    <a:lnTo>
                      <a:pt x="390" y="280"/>
                    </a:lnTo>
                    <a:lnTo>
                      <a:pt x="474" y="211"/>
                    </a:lnTo>
                    <a:lnTo>
                      <a:pt x="465" y="67"/>
                    </a:lnTo>
                    <a:lnTo>
                      <a:pt x="438" y="16"/>
                    </a:lnTo>
                    <a:lnTo>
                      <a:pt x="201" y="0"/>
                    </a:lnTo>
                    <a:close/>
                  </a:path>
                </a:pathLst>
              </a:custGeom>
              <a:solidFill>
                <a:schemeClr val="folHlink"/>
              </a:solidFill>
              <a:ln w="12700">
                <a:solidFill>
                  <a:schemeClr val="bg1"/>
                </a:solidFill>
                <a:round/>
                <a:headEnd/>
                <a:tailEnd/>
              </a:ln>
            </p:spPr>
            <p:txBody>
              <a:bodyPr lIns="0" tIns="0" rIns="0" bIns="0" anchor="ctr">
                <a:spAutoFit/>
              </a:bodyPr>
              <a:lstStyle/>
              <a:p>
                <a:endParaRPr lang="en-US"/>
              </a:p>
            </p:txBody>
          </p:sp>
          <p:sp>
            <p:nvSpPr>
              <p:cNvPr id="21551" name="Freeform 83"/>
              <p:cNvSpPr>
                <a:spLocks/>
              </p:cNvSpPr>
              <p:nvPr/>
            </p:nvSpPr>
            <p:spPr bwMode="auto">
              <a:xfrm>
                <a:off x="2900" y="3068"/>
                <a:ext cx="409" cy="264"/>
              </a:xfrm>
              <a:custGeom>
                <a:avLst/>
                <a:gdLst>
                  <a:gd name="T0" fmla="*/ 5 w 559"/>
                  <a:gd name="T1" fmla="*/ 1 h 434"/>
                  <a:gd name="T2" fmla="*/ 62 w 559"/>
                  <a:gd name="T3" fmla="*/ 0 h 434"/>
                  <a:gd name="T4" fmla="*/ 57 w 559"/>
                  <a:gd name="T5" fmla="*/ 26 h 434"/>
                  <a:gd name="T6" fmla="*/ 110 w 559"/>
                  <a:gd name="T7" fmla="*/ 19 h 434"/>
                  <a:gd name="T8" fmla="*/ 144 w 559"/>
                  <a:gd name="T9" fmla="*/ 25 h 434"/>
                  <a:gd name="T10" fmla="*/ 160 w 559"/>
                  <a:gd name="T11" fmla="*/ 40 h 434"/>
                  <a:gd name="T12" fmla="*/ 149 w 559"/>
                  <a:gd name="T13" fmla="*/ 54 h 434"/>
                  <a:gd name="T14" fmla="*/ 110 w 559"/>
                  <a:gd name="T15" fmla="*/ 60 h 434"/>
                  <a:gd name="T16" fmla="*/ 67 w 559"/>
                  <a:gd name="T17" fmla="*/ 60 h 434"/>
                  <a:gd name="T18" fmla="*/ 26 w 559"/>
                  <a:gd name="T19" fmla="*/ 56 h 434"/>
                  <a:gd name="T20" fmla="*/ 2 w 559"/>
                  <a:gd name="T21" fmla="*/ 43 h 434"/>
                  <a:gd name="T22" fmla="*/ 0 w 559"/>
                  <a:gd name="T23" fmla="*/ 20 h 434"/>
                  <a:gd name="T24" fmla="*/ 5 w 559"/>
                  <a:gd name="T25" fmla="*/ 1 h 43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59"/>
                  <a:gd name="T40" fmla="*/ 0 h 434"/>
                  <a:gd name="T41" fmla="*/ 559 w 559"/>
                  <a:gd name="T42" fmla="*/ 434 h 43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59" h="434">
                    <a:moveTo>
                      <a:pt x="17" y="8"/>
                    </a:moveTo>
                    <a:lnTo>
                      <a:pt x="217" y="0"/>
                    </a:lnTo>
                    <a:lnTo>
                      <a:pt x="200" y="192"/>
                    </a:lnTo>
                    <a:lnTo>
                      <a:pt x="384" y="142"/>
                    </a:lnTo>
                    <a:lnTo>
                      <a:pt x="501" y="184"/>
                    </a:lnTo>
                    <a:lnTo>
                      <a:pt x="559" y="292"/>
                    </a:lnTo>
                    <a:lnTo>
                      <a:pt x="517" y="392"/>
                    </a:lnTo>
                    <a:lnTo>
                      <a:pt x="384" y="434"/>
                    </a:lnTo>
                    <a:lnTo>
                      <a:pt x="234" y="434"/>
                    </a:lnTo>
                    <a:lnTo>
                      <a:pt x="92" y="409"/>
                    </a:lnTo>
                    <a:lnTo>
                      <a:pt x="8" y="317"/>
                    </a:lnTo>
                    <a:lnTo>
                      <a:pt x="0" y="150"/>
                    </a:lnTo>
                    <a:lnTo>
                      <a:pt x="17" y="8"/>
                    </a:lnTo>
                    <a:close/>
                  </a:path>
                </a:pathLst>
              </a:custGeom>
              <a:solidFill>
                <a:schemeClr val="hlink"/>
              </a:solidFill>
              <a:ln w="6350">
                <a:solidFill>
                  <a:schemeClr val="bg1"/>
                </a:solidFill>
                <a:round/>
                <a:headEnd/>
                <a:tailEnd/>
              </a:ln>
            </p:spPr>
            <p:txBody>
              <a:bodyPr wrap="none" lIns="0" tIns="0" rIns="0" bIns="0" anchor="ctr">
                <a:spAutoFit/>
              </a:bodyPr>
              <a:lstStyle/>
              <a:p>
                <a:endParaRPr lang="en-US"/>
              </a:p>
            </p:txBody>
          </p:sp>
          <p:sp>
            <p:nvSpPr>
              <p:cNvPr id="21552" name="Freeform 84"/>
              <p:cNvSpPr>
                <a:spLocks/>
              </p:cNvSpPr>
              <p:nvPr/>
            </p:nvSpPr>
            <p:spPr bwMode="auto">
              <a:xfrm>
                <a:off x="3022" y="2996"/>
                <a:ext cx="219" cy="331"/>
              </a:xfrm>
              <a:custGeom>
                <a:avLst/>
                <a:gdLst>
                  <a:gd name="T0" fmla="*/ 71 w 300"/>
                  <a:gd name="T1" fmla="*/ 0 h 543"/>
                  <a:gd name="T2" fmla="*/ 0 w 300"/>
                  <a:gd name="T3" fmla="*/ 75 h 543"/>
                  <a:gd name="T4" fmla="*/ 54 w 300"/>
                  <a:gd name="T5" fmla="*/ 75 h 543"/>
                  <a:gd name="T6" fmla="*/ 85 w 300"/>
                  <a:gd name="T7" fmla="*/ 2 h 543"/>
                  <a:gd name="T8" fmla="*/ 0 60000 65536"/>
                  <a:gd name="T9" fmla="*/ 0 60000 65536"/>
                  <a:gd name="T10" fmla="*/ 0 60000 65536"/>
                  <a:gd name="T11" fmla="*/ 0 60000 65536"/>
                  <a:gd name="T12" fmla="*/ 0 w 300"/>
                  <a:gd name="T13" fmla="*/ 0 h 543"/>
                  <a:gd name="T14" fmla="*/ 300 w 300"/>
                  <a:gd name="T15" fmla="*/ 543 h 543"/>
                </a:gdLst>
                <a:ahLst/>
                <a:cxnLst>
                  <a:cxn ang="T8">
                    <a:pos x="T0" y="T1"/>
                  </a:cxn>
                  <a:cxn ang="T9">
                    <a:pos x="T2" y="T3"/>
                  </a:cxn>
                  <a:cxn ang="T10">
                    <a:pos x="T4" y="T5"/>
                  </a:cxn>
                  <a:cxn ang="T11">
                    <a:pos x="T6" y="T7"/>
                  </a:cxn>
                </a:cxnLst>
                <a:rect l="T12" t="T13" r="T14" b="T15"/>
                <a:pathLst>
                  <a:path w="300" h="543">
                    <a:moveTo>
                      <a:pt x="250" y="0"/>
                    </a:moveTo>
                    <a:lnTo>
                      <a:pt x="0" y="543"/>
                    </a:lnTo>
                    <a:lnTo>
                      <a:pt x="192" y="543"/>
                    </a:lnTo>
                    <a:lnTo>
                      <a:pt x="300" y="17"/>
                    </a:lnTo>
                  </a:path>
                </a:pathLst>
              </a:custGeom>
              <a:solidFill>
                <a:schemeClr val="hlink"/>
              </a:solidFill>
              <a:ln w="6350">
                <a:solidFill>
                  <a:schemeClr val="bg1"/>
                </a:solidFill>
                <a:round/>
                <a:headEnd/>
                <a:tailEnd/>
              </a:ln>
            </p:spPr>
            <p:txBody>
              <a:bodyPr wrap="none" lIns="0" tIns="0" rIns="0" bIns="0" anchor="ctr">
                <a:spAutoFit/>
              </a:bodyPr>
              <a:lstStyle/>
              <a:p>
                <a:endParaRPr lang="en-US"/>
              </a:p>
            </p:txBody>
          </p:sp>
          <p:sp>
            <p:nvSpPr>
              <p:cNvPr id="21553" name="Line 85"/>
              <p:cNvSpPr>
                <a:spLocks noChangeShapeType="1"/>
              </p:cNvSpPr>
              <p:nvPr/>
            </p:nvSpPr>
            <p:spPr bwMode="auto">
              <a:xfrm flipV="1">
                <a:off x="3321" y="3093"/>
                <a:ext cx="13" cy="17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grpSp>
        <p:nvGrpSpPr>
          <p:cNvPr id="21526" name="Group 86"/>
          <p:cNvGrpSpPr>
            <a:grpSpLocks/>
          </p:cNvGrpSpPr>
          <p:nvPr/>
        </p:nvGrpSpPr>
        <p:grpSpPr bwMode="auto">
          <a:xfrm>
            <a:off x="2571750" y="5727700"/>
            <a:ext cx="1216025" cy="833438"/>
            <a:chOff x="463" y="1743"/>
            <a:chExt cx="1186" cy="813"/>
          </a:xfrm>
        </p:grpSpPr>
        <p:sp>
          <p:nvSpPr>
            <p:cNvPr id="21527" name="Freeform 87"/>
            <p:cNvSpPr>
              <a:spLocks/>
            </p:cNvSpPr>
            <p:nvPr/>
          </p:nvSpPr>
          <p:spPr bwMode="auto">
            <a:xfrm>
              <a:off x="1338" y="2248"/>
              <a:ext cx="137" cy="216"/>
            </a:xfrm>
            <a:custGeom>
              <a:avLst/>
              <a:gdLst>
                <a:gd name="T0" fmla="*/ 1 w 530"/>
                <a:gd name="T1" fmla="*/ 4 h 849"/>
                <a:gd name="T2" fmla="*/ 1 w 530"/>
                <a:gd name="T3" fmla="*/ 4 h 849"/>
                <a:gd name="T4" fmla="*/ 1 w 530"/>
                <a:gd name="T5" fmla="*/ 3 h 849"/>
                <a:gd name="T6" fmla="*/ 0 w 530"/>
                <a:gd name="T7" fmla="*/ 3 h 849"/>
                <a:gd name="T8" fmla="*/ 0 w 530"/>
                <a:gd name="T9" fmla="*/ 3 h 849"/>
                <a:gd name="T10" fmla="*/ 0 w 530"/>
                <a:gd name="T11" fmla="*/ 2 h 849"/>
                <a:gd name="T12" fmla="*/ 0 w 530"/>
                <a:gd name="T13" fmla="*/ 2 h 849"/>
                <a:gd name="T14" fmla="*/ 0 w 530"/>
                <a:gd name="T15" fmla="*/ 1 h 849"/>
                <a:gd name="T16" fmla="*/ 0 w 530"/>
                <a:gd name="T17" fmla="*/ 1 h 849"/>
                <a:gd name="T18" fmla="*/ 1 w 530"/>
                <a:gd name="T19" fmla="*/ 1 h 849"/>
                <a:gd name="T20" fmla="*/ 1 w 530"/>
                <a:gd name="T21" fmla="*/ 0 h 849"/>
                <a:gd name="T22" fmla="*/ 1 w 530"/>
                <a:gd name="T23" fmla="*/ 0 h 849"/>
                <a:gd name="T24" fmla="*/ 2 w 530"/>
                <a:gd name="T25" fmla="*/ 0 h 849"/>
                <a:gd name="T26" fmla="*/ 2 w 530"/>
                <a:gd name="T27" fmla="*/ 0 h 849"/>
                <a:gd name="T28" fmla="*/ 2 w 530"/>
                <a:gd name="T29" fmla="*/ 1 h 849"/>
                <a:gd name="T30" fmla="*/ 2 w 530"/>
                <a:gd name="T31" fmla="*/ 1 h 849"/>
                <a:gd name="T32" fmla="*/ 2 w 530"/>
                <a:gd name="T33" fmla="*/ 2 h 849"/>
                <a:gd name="T34" fmla="*/ 2 w 530"/>
                <a:gd name="T35" fmla="*/ 2 h 849"/>
                <a:gd name="T36" fmla="*/ 2 w 530"/>
                <a:gd name="T37" fmla="*/ 3 h 849"/>
                <a:gd name="T38" fmla="*/ 2 w 530"/>
                <a:gd name="T39" fmla="*/ 3 h 849"/>
                <a:gd name="T40" fmla="*/ 2 w 530"/>
                <a:gd name="T41" fmla="*/ 3 h 849"/>
                <a:gd name="T42" fmla="*/ 1 w 530"/>
                <a:gd name="T43" fmla="*/ 4 h 849"/>
                <a:gd name="T44" fmla="*/ 1 w 530"/>
                <a:gd name="T45" fmla="*/ 4 h 84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530"/>
                <a:gd name="T70" fmla="*/ 0 h 849"/>
                <a:gd name="T71" fmla="*/ 530 w 530"/>
                <a:gd name="T72" fmla="*/ 849 h 84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530" h="849">
                  <a:moveTo>
                    <a:pt x="302" y="838"/>
                  </a:moveTo>
                  <a:lnTo>
                    <a:pt x="222" y="849"/>
                  </a:lnTo>
                  <a:lnTo>
                    <a:pt x="148" y="821"/>
                  </a:lnTo>
                  <a:lnTo>
                    <a:pt x="81" y="756"/>
                  </a:lnTo>
                  <a:lnTo>
                    <a:pt x="34" y="665"/>
                  </a:lnTo>
                  <a:lnTo>
                    <a:pt x="5" y="551"/>
                  </a:lnTo>
                  <a:lnTo>
                    <a:pt x="0" y="425"/>
                  </a:lnTo>
                  <a:lnTo>
                    <a:pt x="19" y="300"/>
                  </a:lnTo>
                  <a:lnTo>
                    <a:pt x="59" y="184"/>
                  </a:lnTo>
                  <a:lnTo>
                    <a:pt x="118" y="93"/>
                  </a:lnTo>
                  <a:lnTo>
                    <a:pt x="190" y="28"/>
                  </a:lnTo>
                  <a:lnTo>
                    <a:pt x="268" y="0"/>
                  </a:lnTo>
                  <a:lnTo>
                    <a:pt x="346" y="9"/>
                  </a:lnTo>
                  <a:lnTo>
                    <a:pt x="416" y="55"/>
                  </a:lnTo>
                  <a:lnTo>
                    <a:pt x="473" y="133"/>
                  </a:lnTo>
                  <a:lnTo>
                    <a:pt x="513" y="237"/>
                  </a:lnTo>
                  <a:lnTo>
                    <a:pt x="530" y="359"/>
                  </a:lnTo>
                  <a:lnTo>
                    <a:pt x="522" y="484"/>
                  </a:lnTo>
                  <a:lnTo>
                    <a:pt x="494" y="606"/>
                  </a:lnTo>
                  <a:lnTo>
                    <a:pt x="445" y="712"/>
                  </a:lnTo>
                  <a:lnTo>
                    <a:pt x="378" y="790"/>
                  </a:lnTo>
                  <a:lnTo>
                    <a:pt x="302" y="8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528" name="Freeform 88"/>
            <p:cNvSpPr>
              <a:spLocks/>
            </p:cNvSpPr>
            <p:nvPr/>
          </p:nvSpPr>
          <p:spPr bwMode="auto">
            <a:xfrm>
              <a:off x="1137" y="2095"/>
              <a:ext cx="14" cy="10"/>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529" name="AutoShape 89"/>
            <p:cNvSpPr>
              <a:spLocks noChangeArrowheads="1"/>
            </p:cNvSpPr>
            <p:nvPr/>
          </p:nvSpPr>
          <p:spPr bwMode="auto">
            <a:xfrm>
              <a:off x="463" y="1743"/>
              <a:ext cx="1186" cy="813"/>
            </a:xfrm>
            <a:prstGeom prst="roundRect">
              <a:avLst>
                <a:gd name="adj" fmla="val 16667"/>
              </a:avLst>
            </a:prstGeom>
            <a:solidFill>
              <a:schemeClr val="folHlink"/>
            </a:solidFill>
            <a:ln w="28575" algn="ctr">
              <a:solidFill>
                <a:schemeClr val="folHlink"/>
              </a:solidFill>
              <a:round/>
              <a:headEnd/>
              <a:tailEnd/>
            </a:ln>
          </p:spPr>
          <p:txBody>
            <a:bodyPr lIns="0" tIns="0" rIns="0" bIns="0" anchor="ctr">
              <a:spAutoFit/>
            </a:bodyPr>
            <a:lstStyle/>
            <a:p>
              <a:endParaRPr lang="en-US"/>
            </a:p>
          </p:txBody>
        </p:sp>
        <p:sp>
          <p:nvSpPr>
            <p:cNvPr id="21530" name="AutoShape 90"/>
            <p:cNvSpPr>
              <a:spLocks noChangeArrowheads="1"/>
            </p:cNvSpPr>
            <p:nvPr/>
          </p:nvSpPr>
          <p:spPr bwMode="auto">
            <a:xfrm>
              <a:off x="493" y="1773"/>
              <a:ext cx="1127" cy="754"/>
            </a:xfrm>
            <a:prstGeom prst="roundRect">
              <a:avLst>
                <a:gd name="adj" fmla="val 16667"/>
              </a:avLst>
            </a:prstGeom>
            <a:solidFill>
              <a:srgbClr val="FFFFFF"/>
            </a:solidFill>
            <a:ln w="28575" algn="ctr">
              <a:solidFill>
                <a:schemeClr val="folHlink"/>
              </a:solidFill>
              <a:round/>
              <a:headEnd/>
              <a:tailEnd/>
            </a:ln>
          </p:spPr>
          <p:txBody>
            <a:bodyPr lIns="0" tIns="0" rIns="0" bIns="0" anchor="ctr">
              <a:spAutoFit/>
            </a:bodyPr>
            <a:lstStyle/>
            <a:p>
              <a:endParaRPr lang="en-US"/>
            </a:p>
          </p:txBody>
        </p:sp>
        <p:sp>
          <p:nvSpPr>
            <p:cNvPr id="21531" name="Freeform 91"/>
            <p:cNvSpPr>
              <a:spLocks/>
            </p:cNvSpPr>
            <p:nvPr/>
          </p:nvSpPr>
          <p:spPr bwMode="auto">
            <a:xfrm>
              <a:off x="486" y="1841"/>
              <a:ext cx="1140" cy="526"/>
            </a:xfrm>
            <a:custGeom>
              <a:avLst/>
              <a:gdLst>
                <a:gd name="T0" fmla="*/ 90 w 1140"/>
                <a:gd name="T1" fmla="*/ 501 h 526"/>
                <a:gd name="T2" fmla="*/ 19 w 1140"/>
                <a:gd name="T3" fmla="*/ 463 h 526"/>
                <a:gd name="T4" fmla="*/ 0 w 1140"/>
                <a:gd name="T5" fmla="*/ 379 h 526"/>
                <a:gd name="T6" fmla="*/ 33 w 1140"/>
                <a:gd name="T7" fmla="*/ 286 h 526"/>
                <a:gd name="T8" fmla="*/ 121 w 1140"/>
                <a:gd name="T9" fmla="*/ 219 h 526"/>
                <a:gd name="T10" fmla="*/ 213 w 1140"/>
                <a:gd name="T11" fmla="*/ 187 h 526"/>
                <a:gd name="T12" fmla="*/ 231 w 1140"/>
                <a:gd name="T13" fmla="*/ 85 h 526"/>
                <a:gd name="T14" fmla="*/ 244 w 1140"/>
                <a:gd name="T15" fmla="*/ 55 h 526"/>
                <a:gd name="T16" fmla="*/ 261 w 1140"/>
                <a:gd name="T17" fmla="*/ 36 h 526"/>
                <a:gd name="T18" fmla="*/ 289 w 1140"/>
                <a:gd name="T19" fmla="*/ 21 h 526"/>
                <a:gd name="T20" fmla="*/ 321 w 1140"/>
                <a:gd name="T21" fmla="*/ 12 h 526"/>
                <a:gd name="T22" fmla="*/ 402 w 1140"/>
                <a:gd name="T23" fmla="*/ 6 h 526"/>
                <a:gd name="T24" fmla="*/ 492 w 1140"/>
                <a:gd name="T25" fmla="*/ 3 h 526"/>
                <a:gd name="T26" fmla="*/ 579 w 1140"/>
                <a:gd name="T27" fmla="*/ 0 h 526"/>
                <a:gd name="T28" fmla="*/ 652 w 1140"/>
                <a:gd name="T29" fmla="*/ 0 h 526"/>
                <a:gd name="T30" fmla="*/ 685 w 1140"/>
                <a:gd name="T31" fmla="*/ 7 h 526"/>
                <a:gd name="T32" fmla="*/ 720 w 1140"/>
                <a:gd name="T33" fmla="*/ 22 h 526"/>
                <a:gd name="T34" fmla="*/ 774 w 1140"/>
                <a:gd name="T35" fmla="*/ 192 h 526"/>
                <a:gd name="T36" fmla="*/ 822 w 1140"/>
                <a:gd name="T37" fmla="*/ 204 h 526"/>
                <a:gd name="T38" fmla="*/ 873 w 1140"/>
                <a:gd name="T39" fmla="*/ 181 h 526"/>
                <a:gd name="T40" fmla="*/ 886 w 1140"/>
                <a:gd name="T41" fmla="*/ 256 h 526"/>
                <a:gd name="T42" fmla="*/ 928 w 1140"/>
                <a:gd name="T43" fmla="*/ 180 h 526"/>
                <a:gd name="T44" fmla="*/ 946 w 1140"/>
                <a:gd name="T45" fmla="*/ 252 h 526"/>
                <a:gd name="T46" fmla="*/ 988 w 1140"/>
                <a:gd name="T47" fmla="*/ 187 h 526"/>
                <a:gd name="T48" fmla="*/ 1000 w 1140"/>
                <a:gd name="T49" fmla="*/ 252 h 526"/>
                <a:gd name="T50" fmla="*/ 1056 w 1140"/>
                <a:gd name="T51" fmla="*/ 195 h 526"/>
                <a:gd name="T52" fmla="*/ 1077 w 1140"/>
                <a:gd name="T53" fmla="*/ 262 h 526"/>
                <a:gd name="T54" fmla="*/ 1140 w 1140"/>
                <a:gd name="T55" fmla="*/ 327 h 526"/>
                <a:gd name="T56" fmla="*/ 1134 w 1140"/>
                <a:gd name="T57" fmla="*/ 429 h 526"/>
                <a:gd name="T58" fmla="*/ 1078 w 1140"/>
                <a:gd name="T59" fmla="*/ 513 h 526"/>
                <a:gd name="T60" fmla="*/ 1021 w 1140"/>
                <a:gd name="T61" fmla="*/ 519 h 526"/>
                <a:gd name="T62" fmla="*/ 1008 w 1140"/>
                <a:gd name="T63" fmla="*/ 384 h 526"/>
                <a:gd name="T64" fmla="*/ 996 w 1140"/>
                <a:gd name="T65" fmla="*/ 364 h 526"/>
                <a:gd name="T66" fmla="*/ 982 w 1140"/>
                <a:gd name="T67" fmla="*/ 351 h 526"/>
                <a:gd name="T68" fmla="*/ 937 w 1140"/>
                <a:gd name="T69" fmla="*/ 336 h 526"/>
                <a:gd name="T70" fmla="*/ 901 w 1140"/>
                <a:gd name="T71" fmla="*/ 340 h 526"/>
                <a:gd name="T72" fmla="*/ 882 w 1140"/>
                <a:gd name="T73" fmla="*/ 352 h 526"/>
                <a:gd name="T74" fmla="*/ 858 w 1140"/>
                <a:gd name="T75" fmla="*/ 381 h 526"/>
                <a:gd name="T76" fmla="*/ 847 w 1140"/>
                <a:gd name="T77" fmla="*/ 418 h 526"/>
                <a:gd name="T78" fmla="*/ 841 w 1140"/>
                <a:gd name="T79" fmla="*/ 463 h 526"/>
                <a:gd name="T80" fmla="*/ 843 w 1140"/>
                <a:gd name="T81" fmla="*/ 523 h 526"/>
                <a:gd name="T82" fmla="*/ 354 w 1140"/>
                <a:gd name="T83" fmla="*/ 526 h 526"/>
                <a:gd name="T84" fmla="*/ 346 w 1140"/>
                <a:gd name="T85" fmla="*/ 477 h 526"/>
                <a:gd name="T86" fmla="*/ 324 w 1140"/>
                <a:gd name="T87" fmla="*/ 430 h 526"/>
                <a:gd name="T88" fmla="*/ 289 w 1140"/>
                <a:gd name="T89" fmla="*/ 405 h 526"/>
                <a:gd name="T90" fmla="*/ 238 w 1140"/>
                <a:gd name="T91" fmla="*/ 388 h 526"/>
                <a:gd name="T92" fmla="*/ 184 w 1140"/>
                <a:gd name="T93" fmla="*/ 391 h 526"/>
                <a:gd name="T94" fmla="*/ 136 w 1140"/>
                <a:gd name="T95" fmla="*/ 412 h 526"/>
                <a:gd name="T96" fmla="*/ 100 w 1140"/>
                <a:gd name="T97" fmla="*/ 456 h 526"/>
                <a:gd name="T98" fmla="*/ 90 w 1140"/>
                <a:gd name="T99" fmla="*/ 501 h 52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140"/>
                <a:gd name="T151" fmla="*/ 0 h 526"/>
                <a:gd name="T152" fmla="*/ 1140 w 1140"/>
                <a:gd name="T153" fmla="*/ 526 h 52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140" h="526">
                  <a:moveTo>
                    <a:pt x="90" y="501"/>
                  </a:moveTo>
                  <a:lnTo>
                    <a:pt x="19" y="463"/>
                  </a:lnTo>
                  <a:lnTo>
                    <a:pt x="0" y="379"/>
                  </a:lnTo>
                  <a:lnTo>
                    <a:pt x="33" y="286"/>
                  </a:lnTo>
                  <a:lnTo>
                    <a:pt x="121" y="219"/>
                  </a:lnTo>
                  <a:lnTo>
                    <a:pt x="213" y="187"/>
                  </a:lnTo>
                  <a:lnTo>
                    <a:pt x="231" y="85"/>
                  </a:lnTo>
                  <a:lnTo>
                    <a:pt x="244" y="55"/>
                  </a:lnTo>
                  <a:lnTo>
                    <a:pt x="261" y="36"/>
                  </a:lnTo>
                  <a:lnTo>
                    <a:pt x="289" y="21"/>
                  </a:lnTo>
                  <a:lnTo>
                    <a:pt x="321" y="12"/>
                  </a:lnTo>
                  <a:lnTo>
                    <a:pt x="402" y="6"/>
                  </a:lnTo>
                  <a:lnTo>
                    <a:pt x="492" y="3"/>
                  </a:lnTo>
                  <a:lnTo>
                    <a:pt x="579" y="0"/>
                  </a:lnTo>
                  <a:lnTo>
                    <a:pt x="652" y="0"/>
                  </a:lnTo>
                  <a:lnTo>
                    <a:pt x="685" y="7"/>
                  </a:lnTo>
                  <a:lnTo>
                    <a:pt x="720" y="22"/>
                  </a:lnTo>
                  <a:lnTo>
                    <a:pt x="774" y="192"/>
                  </a:lnTo>
                  <a:lnTo>
                    <a:pt x="822" y="204"/>
                  </a:lnTo>
                  <a:lnTo>
                    <a:pt x="873" y="181"/>
                  </a:lnTo>
                  <a:lnTo>
                    <a:pt x="886" y="256"/>
                  </a:lnTo>
                  <a:lnTo>
                    <a:pt x="928" y="180"/>
                  </a:lnTo>
                  <a:lnTo>
                    <a:pt x="946" y="252"/>
                  </a:lnTo>
                  <a:lnTo>
                    <a:pt x="988" y="187"/>
                  </a:lnTo>
                  <a:lnTo>
                    <a:pt x="1000" y="252"/>
                  </a:lnTo>
                  <a:lnTo>
                    <a:pt x="1056" y="195"/>
                  </a:lnTo>
                  <a:lnTo>
                    <a:pt x="1077" y="262"/>
                  </a:lnTo>
                  <a:lnTo>
                    <a:pt x="1140" y="327"/>
                  </a:lnTo>
                  <a:lnTo>
                    <a:pt x="1134" y="429"/>
                  </a:lnTo>
                  <a:lnTo>
                    <a:pt x="1078" y="513"/>
                  </a:lnTo>
                  <a:lnTo>
                    <a:pt x="1021" y="519"/>
                  </a:lnTo>
                  <a:lnTo>
                    <a:pt x="1008" y="384"/>
                  </a:lnTo>
                  <a:lnTo>
                    <a:pt x="996" y="364"/>
                  </a:lnTo>
                  <a:lnTo>
                    <a:pt x="982" y="351"/>
                  </a:lnTo>
                  <a:lnTo>
                    <a:pt x="937" y="336"/>
                  </a:lnTo>
                  <a:lnTo>
                    <a:pt x="901" y="340"/>
                  </a:lnTo>
                  <a:lnTo>
                    <a:pt x="882" y="352"/>
                  </a:lnTo>
                  <a:lnTo>
                    <a:pt x="858" y="381"/>
                  </a:lnTo>
                  <a:lnTo>
                    <a:pt x="847" y="418"/>
                  </a:lnTo>
                  <a:lnTo>
                    <a:pt x="841" y="463"/>
                  </a:lnTo>
                  <a:lnTo>
                    <a:pt x="843" y="523"/>
                  </a:lnTo>
                  <a:lnTo>
                    <a:pt x="354" y="526"/>
                  </a:lnTo>
                  <a:lnTo>
                    <a:pt x="346" y="477"/>
                  </a:lnTo>
                  <a:lnTo>
                    <a:pt x="324" y="430"/>
                  </a:lnTo>
                  <a:lnTo>
                    <a:pt x="289" y="405"/>
                  </a:lnTo>
                  <a:lnTo>
                    <a:pt x="238" y="388"/>
                  </a:lnTo>
                  <a:lnTo>
                    <a:pt x="184" y="391"/>
                  </a:lnTo>
                  <a:lnTo>
                    <a:pt x="136" y="412"/>
                  </a:lnTo>
                  <a:lnTo>
                    <a:pt x="100" y="456"/>
                  </a:lnTo>
                  <a:lnTo>
                    <a:pt x="90" y="501"/>
                  </a:lnTo>
                  <a:close/>
                </a:path>
              </a:pathLst>
            </a:custGeom>
            <a:solidFill>
              <a:schemeClr val="folHlink"/>
            </a:solidFill>
            <a:ln w="12700">
              <a:solidFill>
                <a:schemeClr val="bg1"/>
              </a:solidFill>
              <a:round/>
              <a:headEnd/>
              <a:tailEnd/>
            </a:ln>
          </p:spPr>
          <p:txBody>
            <a:bodyPr lIns="0" tIns="0" rIns="0" bIns="0" anchor="ctr">
              <a:spAutoFit/>
            </a:bodyPr>
            <a:lstStyle/>
            <a:p>
              <a:endParaRPr lang="en-US"/>
            </a:p>
          </p:txBody>
        </p:sp>
        <p:sp>
          <p:nvSpPr>
            <p:cNvPr id="21532" name="Freeform 92"/>
            <p:cNvSpPr>
              <a:spLocks/>
            </p:cNvSpPr>
            <p:nvPr/>
          </p:nvSpPr>
          <p:spPr bwMode="auto">
            <a:xfrm>
              <a:off x="754" y="1898"/>
              <a:ext cx="189" cy="204"/>
            </a:xfrm>
            <a:custGeom>
              <a:avLst/>
              <a:gdLst>
                <a:gd name="T0" fmla="*/ 0 w 189"/>
                <a:gd name="T1" fmla="*/ 195 h 204"/>
                <a:gd name="T2" fmla="*/ 15 w 189"/>
                <a:gd name="T3" fmla="*/ 69 h 204"/>
                <a:gd name="T4" fmla="*/ 29 w 189"/>
                <a:gd name="T5" fmla="*/ 45 h 204"/>
                <a:gd name="T6" fmla="*/ 41 w 189"/>
                <a:gd name="T7" fmla="*/ 30 h 204"/>
                <a:gd name="T8" fmla="*/ 63 w 189"/>
                <a:gd name="T9" fmla="*/ 16 h 204"/>
                <a:gd name="T10" fmla="*/ 89 w 189"/>
                <a:gd name="T11" fmla="*/ 9 h 204"/>
                <a:gd name="T12" fmla="*/ 189 w 189"/>
                <a:gd name="T13" fmla="*/ 0 h 204"/>
                <a:gd name="T14" fmla="*/ 189 w 189"/>
                <a:gd name="T15" fmla="*/ 204 h 204"/>
                <a:gd name="T16" fmla="*/ 0 w 189"/>
                <a:gd name="T17" fmla="*/ 195 h 20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9"/>
                <a:gd name="T28" fmla="*/ 0 h 204"/>
                <a:gd name="T29" fmla="*/ 189 w 189"/>
                <a:gd name="T30" fmla="*/ 204 h 20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9" h="204">
                  <a:moveTo>
                    <a:pt x="0" y="195"/>
                  </a:moveTo>
                  <a:lnTo>
                    <a:pt x="15" y="69"/>
                  </a:lnTo>
                  <a:lnTo>
                    <a:pt x="29" y="45"/>
                  </a:lnTo>
                  <a:lnTo>
                    <a:pt x="41" y="30"/>
                  </a:lnTo>
                  <a:lnTo>
                    <a:pt x="63" y="16"/>
                  </a:lnTo>
                  <a:lnTo>
                    <a:pt x="89" y="9"/>
                  </a:lnTo>
                  <a:lnTo>
                    <a:pt x="189" y="0"/>
                  </a:lnTo>
                  <a:lnTo>
                    <a:pt x="189" y="204"/>
                  </a:lnTo>
                  <a:lnTo>
                    <a:pt x="0" y="195"/>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21533" name="Freeform 93"/>
            <p:cNvSpPr>
              <a:spLocks/>
            </p:cNvSpPr>
            <p:nvPr/>
          </p:nvSpPr>
          <p:spPr bwMode="auto">
            <a:xfrm>
              <a:off x="976" y="1893"/>
              <a:ext cx="252" cy="213"/>
            </a:xfrm>
            <a:custGeom>
              <a:avLst/>
              <a:gdLst>
                <a:gd name="T0" fmla="*/ 3 w 252"/>
                <a:gd name="T1" fmla="*/ 207 h 213"/>
                <a:gd name="T2" fmla="*/ 0 w 252"/>
                <a:gd name="T3" fmla="*/ 0 h 213"/>
                <a:gd name="T4" fmla="*/ 210 w 252"/>
                <a:gd name="T5" fmla="*/ 0 h 213"/>
                <a:gd name="T6" fmla="*/ 252 w 252"/>
                <a:gd name="T7" fmla="*/ 149 h 213"/>
                <a:gd name="T8" fmla="*/ 215 w 252"/>
                <a:gd name="T9" fmla="*/ 191 h 213"/>
                <a:gd name="T10" fmla="*/ 99 w 252"/>
                <a:gd name="T11" fmla="*/ 213 h 213"/>
                <a:gd name="T12" fmla="*/ 3 w 252"/>
                <a:gd name="T13" fmla="*/ 207 h 213"/>
                <a:gd name="T14" fmla="*/ 0 60000 65536"/>
                <a:gd name="T15" fmla="*/ 0 60000 65536"/>
                <a:gd name="T16" fmla="*/ 0 60000 65536"/>
                <a:gd name="T17" fmla="*/ 0 60000 65536"/>
                <a:gd name="T18" fmla="*/ 0 60000 65536"/>
                <a:gd name="T19" fmla="*/ 0 60000 65536"/>
                <a:gd name="T20" fmla="*/ 0 60000 65536"/>
                <a:gd name="T21" fmla="*/ 0 w 252"/>
                <a:gd name="T22" fmla="*/ 0 h 213"/>
                <a:gd name="T23" fmla="*/ 252 w 252"/>
                <a:gd name="T24" fmla="*/ 213 h 21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52" h="213">
                  <a:moveTo>
                    <a:pt x="3" y="207"/>
                  </a:moveTo>
                  <a:lnTo>
                    <a:pt x="0" y="0"/>
                  </a:lnTo>
                  <a:lnTo>
                    <a:pt x="210" y="0"/>
                  </a:lnTo>
                  <a:lnTo>
                    <a:pt x="252" y="149"/>
                  </a:lnTo>
                  <a:lnTo>
                    <a:pt x="215" y="191"/>
                  </a:lnTo>
                  <a:lnTo>
                    <a:pt x="99" y="213"/>
                  </a:lnTo>
                  <a:lnTo>
                    <a:pt x="3" y="207"/>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21534" name="Freeform 94"/>
            <p:cNvSpPr>
              <a:spLocks/>
            </p:cNvSpPr>
            <p:nvPr/>
          </p:nvSpPr>
          <p:spPr bwMode="auto">
            <a:xfrm>
              <a:off x="1142" y="1990"/>
              <a:ext cx="71" cy="99"/>
            </a:xfrm>
            <a:custGeom>
              <a:avLst/>
              <a:gdLst>
                <a:gd name="T0" fmla="*/ 0 w 276"/>
                <a:gd name="T1" fmla="*/ 1 h 388"/>
                <a:gd name="T2" fmla="*/ 0 w 276"/>
                <a:gd name="T3" fmla="*/ 1 h 388"/>
                <a:gd name="T4" fmla="*/ 0 w 276"/>
                <a:gd name="T5" fmla="*/ 1 h 388"/>
                <a:gd name="T6" fmla="*/ 0 w 276"/>
                <a:gd name="T7" fmla="*/ 1 h 388"/>
                <a:gd name="T8" fmla="*/ 0 w 276"/>
                <a:gd name="T9" fmla="*/ 1 h 388"/>
                <a:gd name="T10" fmla="*/ 0 w 276"/>
                <a:gd name="T11" fmla="*/ 1 h 388"/>
                <a:gd name="T12" fmla="*/ 0 w 276"/>
                <a:gd name="T13" fmla="*/ 0 h 388"/>
                <a:gd name="T14" fmla="*/ 0 w 276"/>
                <a:gd name="T15" fmla="*/ 0 h 388"/>
                <a:gd name="T16" fmla="*/ 1 w 276"/>
                <a:gd name="T17" fmla="*/ 0 h 388"/>
                <a:gd name="T18" fmla="*/ 1 w 276"/>
                <a:gd name="T19" fmla="*/ 0 h 388"/>
                <a:gd name="T20" fmla="*/ 1 w 276"/>
                <a:gd name="T21" fmla="*/ 0 h 388"/>
                <a:gd name="T22" fmla="*/ 1 w 276"/>
                <a:gd name="T23" fmla="*/ 0 h 388"/>
                <a:gd name="T24" fmla="*/ 1 w 276"/>
                <a:gd name="T25" fmla="*/ 0 h 388"/>
                <a:gd name="T26" fmla="*/ 1 w 276"/>
                <a:gd name="T27" fmla="*/ 0 h 388"/>
                <a:gd name="T28" fmla="*/ 1 w 276"/>
                <a:gd name="T29" fmla="*/ 0 h 388"/>
                <a:gd name="T30" fmla="*/ 1 w 276"/>
                <a:gd name="T31" fmla="*/ 1 h 388"/>
                <a:gd name="T32" fmla="*/ 1 w 276"/>
                <a:gd name="T33" fmla="*/ 1 h 388"/>
                <a:gd name="T34" fmla="*/ 1 w 276"/>
                <a:gd name="T35" fmla="*/ 1 h 388"/>
                <a:gd name="T36" fmla="*/ 1 w 276"/>
                <a:gd name="T37" fmla="*/ 1 h 388"/>
                <a:gd name="T38" fmla="*/ 1 w 276"/>
                <a:gd name="T39" fmla="*/ 1 h 388"/>
                <a:gd name="T40" fmla="*/ 1 w 276"/>
                <a:gd name="T41" fmla="*/ 2 h 388"/>
                <a:gd name="T42" fmla="*/ 1 w 276"/>
                <a:gd name="T43" fmla="*/ 2 h 388"/>
                <a:gd name="T44" fmla="*/ 1 w 276"/>
                <a:gd name="T45" fmla="*/ 2 h 388"/>
                <a:gd name="T46" fmla="*/ 1 w 276"/>
                <a:gd name="T47" fmla="*/ 2 h 388"/>
                <a:gd name="T48" fmla="*/ 0 w 276"/>
                <a:gd name="T49" fmla="*/ 2 h 388"/>
                <a:gd name="T50" fmla="*/ 0 w 276"/>
                <a:gd name="T51" fmla="*/ 2 h 388"/>
                <a:gd name="T52" fmla="*/ 0 w 276"/>
                <a:gd name="T53" fmla="*/ 2 h 388"/>
                <a:gd name="T54" fmla="*/ 0 w 276"/>
                <a:gd name="T55" fmla="*/ 1 h 388"/>
                <a:gd name="T56" fmla="*/ 0 w 276"/>
                <a:gd name="T57" fmla="*/ 2 h 388"/>
                <a:gd name="T58" fmla="*/ 1 w 276"/>
                <a:gd name="T59" fmla="*/ 2 h 388"/>
                <a:gd name="T60" fmla="*/ 1 w 276"/>
                <a:gd name="T61" fmla="*/ 2 h 388"/>
                <a:gd name="T62" fmla="*/ 1 w 276"/>
                <a:gd name="T63" fmla="*/ 1 h 388"/>
                <a:gd name="T64" fmla="*/ 1 w 276"/>
                <a:gd name="T65" fmla="*/ 1 h 388"/>
                <a:gd name="T66" fmla="*/ 1 w 276"/>
                <a:gd name="T67" fmla="*/ 1 h 388"/>
                <a:gd name="T68" fmla="*/ 1 w 276"/>
                <a:gd name="T69" fmla="*/ 1 h 388"/>
                <a:gd name="T70" fmla="*/ 1 w 276"/>
                <a:gd name="T71" fmla="*/ 1 h 388"/>
                <a:gd name="T72" fmla="*/ 1 w 276"/>
                <a:gd name="T73" fmla="*/ 1 h 388"/>
                <a:gd name="T74" fmla="*/ 1 w 276"/>
                <a:gd name="T75" fmla="*/ 1 h 388"/>
                <a:gd name="T76" fmla="*/ 1 w 276"/>
                <a:gd name="T77" fmla="*/ 1 h 388"/>
                <a:gd name="T78" fmla="*/ 1 w 276"/>
                <a:gd name="T79" fmla="*/ 1 h 388"/>
                <a:gd name="T80" fmla="*/ 1 w 276"/>
                <a:gd name="T81" fmla="*/ 0 h 388"/>
                <a:gd name="T82" fmla="*/ 1 w 276"/>
                <a:gd name="T83" fmla="*/ 0 h 388"/>
                <a:gd name="T84" fmla="*/ 1 w 276"/>
                <a:gd name="T85" fmla="*/ 0 h 388"/>
                <a:gd name="T86" fmla="*/ 1 w 276"/>
                <a:gd name="T87" fmla="*/ 0 h 388"/>
                <a:gd name="T88" fmla="*/ 1 w 276"/>
                <a:gd name="T89" fmla="*/ 0 h 388"/>
                <a:gd name="T90" fmla="*/ 1 w 276"/>
                <a:gd name="T91" fmla="*/ 0 h 388"/>
                <a:gd name="T92" fmla="*/ 0 w 276"/>
                <a:gd name="T93" fmla="*/ 1 h 388"/>
                <a:gd name="T94" fmla="*/ 0 w 276"/>
                <a:gd name="T95" fmla="*/ 1 h 388"/>
                <a:gd name="T96" fmla="*/ 0 w 276"/>
                <a:gd name="T97" fmla="*/ 1 h 388"/>
                <a:gd name="T98" fmla="*/ 0 w 276"/>
                <a:gd name="T99" fmla="*/ 1 h 388"/>
                <a:gd name="T100" fmla="*/ 0 w 276"/>
                <a:gd name="T101" fmla="*/ 1 h 388"/>
                <a:gd name="T102" fmla="*/ 0 w 276"/>
                <a:gd name="T103" fmla="*/ 1 h 388"/>
                <a:gd name="T104" fmla="*/ 0 w 276"/>
                <a:gd name="T105" fmla="*/ 1 h 388"/>
                <a:gd name="T106" fmla="*/ 0 w 276"/>
                <a:gd name="T107" fmla="*/ 1 h 388"/>
                <a:gd name="T108" fmla="*/ 0 w 276"/>
                <a:gd name="T109" fmla="*/ 1 h 38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76"/>
                <a:gd name="T166" fmla="*/ 0 h 388"/>
                <a:gd name="T167" fmla="*/ 276 w 276"/>
                <a:gd name="T168" fmla="*/ 388 h 38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76" h="388">
                  <a:moveTo>
                    <a:pt x="14" y="325"/>
                  </a:moveTo>
                  <a:lnTo>
                    <a:pt x="6" y="304"/>
                  </a:lnTo>
                  <a:lnTo>
                    <a:pt x="0" y="262"/>
                  </a:lnTo>
                  <a:lnTo>
                    <a:pt x="2" y="217"/>
                  </a:lnTo>
                  <a:lnTo>
                    <a:pt x="12" y="171"/>
                  </a:lnTo>
                  <a:lnTo>
                    <a:pt x="29" y="125"/>
                  </a:lnTo>
                  <a:lnTo>
                    <a:pt x="52" y="84"/>
                  </a:lnTo>
                  <a:lnTo>
                    <a:pt x="80" y="49"/>
                  </a:lnTo>
                  <a:lnTo>
                    <a:pt x="113" y="23"/>
                  </a:lnTo>
                  <a:lnTo>
                    <a:pt x="145" y="6"/>
                  </a:lnTo>
                  <a:lnTo>
                    <a:pt x="179" y="0"/>
                  </a:lnTo>
                  <a:lnTo>
                    <a:pt x="208" y="6"/>
                  </a:lnTo>
                  <a:lnTo>
                    <a:pt x="236" y="23"/>
                  </a:lnTo>
                  <a:lnTo>
                    <a:pt x="255" y="49"/>
                  </a:lnTo>
                  <a:lnTo>
                    <a:pt x="268" y="84"/>
                  </a:lnTo>
                  <a:lnTo>
                    <a:pt x="276" y="125"/>
                  </a:lnTo>
                  <a:lnTo>
                    <a:pt x="274" y="171"/>
                  </a:lnTo>
                  <a:lnTo>
                    <a:pt x="265" y="219"/>
                  </a:lnTo>
                  <a:lnTo>
                    <a:pt x="248" y="264"/>
                  </a:lnTo>
                  <a:lnTo>
                    <a:pt x="225" y="304"/>
                  </a:lnTo>
                  <a:lnTo>
                    <a:pt x="196" y="340"/>
                  </a:lnTo>
                  <a:lnTo>
                    <a:pt x="164" y="367"/>
                  </a:lnTo>
                  <a:lnTo>
                    <a:pt x="130" y="382"/>
                  </a:lnTo>
                  <a:lnTo>
                    <a:pt x="97" y="388"/>
                  </a:lnTo>
                  <a:lnTo>
                    <a:pt x="67" y="382"/>
                  </a:lnTo>
                  <a:lnTo>
                    <a:pt x="40" y="365"/>
                  </a:lnTo>
                  <a:lnTo>
                    <a:pt x="19" y="340"/>
                  </a:lnTo>
                  <a:lnTo>
                    <a:pt x="57" y="319"/>
                  </a:lnTo>
                  <a:lnTo>
                    <a:pt x="80" y="335"/>
                  </a:lnTo>
                  <a:lnTo>
                    <a:pt x="103" y="340"/>
                  </a:lnTo>
                  <a:lnTo>
                    <a:pt x="128" y="338"/>
                  </a:lnTo>
                  <a:lnTo>
                    <a:pt x="152" y="327"/>
                  </a:lnTo>
                  <a:lnTo>
                    <a:pt x="177" y="308"/>
                  </a:lnTo>
                  <a:lnTo>
                    <a:pt x="200" y="283"/>
                  </a:lnTo>
                  <a:lnTo>
                    <a:pt x="217" y="253"/>
                  </a:lnTo>
                  <a:lnTo>
                    <a:pt x="232" y="219"/>
                  </a:lnTo>
                  <a:lnTo>
                    <a:pt x="240" y="183"/>
                  </a:lnTo>
                  <a:lnTo>
                    <a:pt x="242" y="148"/>
                  </a:lnTo>
                  <a:lnTo>
                    <a:pt x="238" y="116"/>
                  </a:lnTo>
                  <a:lnTo>
                    <a:pt x="229" y="89"/>
                  </a:lnTo>
                  <a:lnTo>
                    <a:pt x="213" y="68"/>
                  </a:lnTo>
                  <a:lnTo>
                    <a:pt x="194" y="53"/>
                  </a:lnTo>
                  <a:lnTo>
                    <a:pt x="173" y="49"/>
                  </a:lnTo>
                  <a:lnTo>
                    <a:pt x="147" y="51"/>
                  </a:lnTo>
                  <a:lnTo>
                    <a:pt x="122" y="63"/>
                  </a:lnTo>
                  <a:lnTo>
                    <a:pt x="99" y="82"/>
                  </a:lnTo>
                  <a:lnTo>
                    <a:pt x="76" y="106"/>
                  </a:lnTo>
                  <a:lnTo>
                    <a:pt x="59" y="137"/>
                  </a:lnTo>
                  <a:lnTo>
                    <a:pt x="44" y="171"/>
                  </a:lnTo>
                  <a:lnTo>
                    <a:pt x="35" y="205"/>
                  </a:lnTo>
                  <a:lnTo>
                    <a:pt x="33" y="240"/>
                  </a:lnTo>
                  <a:lnTo>
                    <a:pt x="37" y="272"/>
                  </a:lnTo>
                  <a:lnTo>
                    <a:pt x="48" y="304"/>
                  </a:lnTo>
                  <a:lnTo>
                    <a:pt x="14" y="3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535" name="Freeform 95"/>
            <p:cNvSpPr>
              <a:spLocks/>
            </p:cNvSpPr>
            <p:nvPr/>
          </p:nvSpPr>
          <p:spPr bwMode="auto">
            <a:xfrm>
              <a:off x="1145" y="2065"/>
              <a:ext cx="14" cy="10"/>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536" name="Freeform 96"/>
            <p:cNvSpPr>
              <a:spLocks/>
            </p:cNvSpPr>
            <p:nvPr/>
          </p:nvSpPr>
          <p:spPr bwMode="auto">
            <a:xfrm>
              <a:off x="1153" y="2018"/>
              <a:ext cx="51" cy="36"/>
            </a:xfrm>
            <a:custGeom>
              <a:avLst/>
              <a:gdLst>
                <a:gd name="T0" fmla="*/ 1 w 202"/>
                <a:gd name="T1" fmla="*/ 0 h 141"/>
                <a:gd name="T2" fmla="*/ 0 w 202"/>
                <a:gd name="T3" fmla="*/ 0 h 141"/>
                <a:gd name="T4" fmla="*/ 0 w 202"/>
                <a:gd name="T5" fmla="*/ 0 h 141"/>
                <a:gd name="T6" fmla="*/ 0 w 202"/>
                <a:gd name="T7" fmla="*/ 1 h 141"/>
                <a:gd name="T8" fmla="*/ 1 w 202"/>
                <a:gd name="T9" fmla="*/ 1 h 141"/>
                <a:gd name="T10" fmla="*/ 1 w 202"/>
                <a:gd name="T11" fmla="*/ 0 h 141"/>
                <a:gd name="T12" fmla="*/ 1 w 202"/>
                <a:gd name="T13" fmla="*/ 0 h 141"/>
                <a:gd name="T14" fmla="*/ 0 60000 65536"/>
                <a:gd name="T15" fmla="*/ 0 60000 65536"/>
                <a:gd name="T16" fmla="*/ 0 60000 65536"/>
                <a:gd name="T17" fmla="*/ 0 60000 65536"/>
                <a:gd name="T18" fmla="*/ 0 60000 65536"/>
                <a:gd name="T19" fmla="*/ 0 60000 65536"/>
                <a:gd name="T20" fmla="*/ 0 60000 65536"/>
                <a:gd name="T21" fmla="*/ 0 w 202"/>
                <a:gd name="T22" fmla="*/ 0 h 141"/>
                <a:gd name="T23" fmla="*/ 202 w 202"/>
                <a:gd name="T24" fmla="*/ 141 h 14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141">
                  <a:moveTo>
                    <a:pt x="202" y="78"/>
                  </a:moveTo>
                  <a:lnTo>
                    <a:pt x="23" y="0"/>
                  </a:lnTo>
                  <a:lnTo>
                    <a:pt x="0" y="38"/>
                  </a:lnTo>
                  <a:lnTo>
                    <a:pt x="71" y="141"/>
                  </a:lnTo>
                  <a:lnTo>
                    <a:pt x="202" y="122"/>
                  </a:lnTo>
                  <a:lnTo>
                    <a:pt x="202" y="7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537" name="Freeform 97"/>
            <p:cNvSpPr>
              <a:spLocks/>
            </p:cNvSpPr>
            <p:nvPr/>
          </p:nvSpPr>
          <p:spPr bwMode="auto">
            <a:xfrm>
              <a:off x="961" y="2040"/>
              <a:ext cx="306" cy="290"/>
            </a:xfrm>
            <a:custGeom>
              <a:avLst/>
              <a:gdLst>
                <a:gd name="T0" fmla="*/ 0 w 306"/>
                <a:gd name="T1" fmla="*/ 71 h 290"/>
                <a:gd name="T2" fmla="*/ 3 w 306"/>
                <a:gd name="T3" fmla="*/ 290 h 290"/>
                <a:gd name="T4" fmla="*/ 279 w 306"/>
                <a:gd name="T5" fmla="*/ 287 h 290"/>
                <a:gd name="T6" fmla="*/ 299 w 306"/>
                <a:gd name="T7" fmla="*/ 272 h 290"/>
                <a:gd name="T8" fmla="*/ 306 w 306"/>
                <a:gd name="T9" fmla="*/ 248 h 290"/>
                <a:gd name="T10" fmla="*/ 299 w 306"/>
                <a:gd name="T11" fmla="*/ 48 h 290"/>
                <a:gd name="T12" fmla="*/ 284 w 306"/>
                <a:gd name="T13" fmla="*/ 0 h 290"/>
                <a:gd name="T14" fmla="*/ 0 60000 65536"/>
                <a:gd name="T15" fmla="*/ 0 60000 65536"/>
                <a:gd name="T16" fmla="*/ 0 60000 65536"/>
                <a:gd name="T17" fmla="*/ 0 60000 65536"/>
                <a:gd name="T18" fmla="*/ 0 60000 65536"/>
                <a:gd name="T19" fmla="*/ 0 60000 65536"/>
                <a:gd name="T20" fmla="*/ 0 60000 65536"/>
                <a:gd name="T21" fmla="*/ 0 w 306"/>
                <a:gd name="T22" fmla="*/ 0 h 290"/>
                <a:gd name="T23" fmla="*/ 306 w 306"/>
                <a:gd name="T24" fmla="*/ 290 h 29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6" h="290">
                  <a:moveTo>
                    <a:pt x="0" y="71"/>
                  </a:moveTo>
                  <a:lnTo>
                    <a:pt x="3" y="290"/>
                  </a:lnTo>
                  <a:lnTo>
                    <a:pt x="279" y="287"/>
                  </a:lnTo>
                  <a:lnTo>
                    <a:pt x="299" y="272"/>
                  </a:lnTo>
                  <a:lnTo>
                    <a:pt x="306" y="248"/>
                  </a:lnTo>
                  <a:lnTo>
                    <a:pt x="299" y="48"/>
                  </a:lnTo>
                  <a:lnTo>
                    <a:pt x="284" y="0"/>
                  </a:ln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1538" name="Freeform 98"/>
            <p:cNvSpPr>
              <a:spLocks/>
            </p:cNvSpPr>
            <p:nvPr/>
          </p:nvSpPr>
          <p:spPr bwMode="auto">
            <a:xfrm rot="1661969">
              <a:off x="1352" y="1764"/>
              <a:ext cx="205" cy="160"/>
            </a:xfrm>
            <a:custGeom>
              <a:avLst/>
              <a:gdLst>
                <a:gd name="T0" fmla="*/ 2 w 530"/>
                <a:gd name="T1" fmla="*/ 9 h 342"/>
                <a:gd name="T2" fmla="*/ 1 w 530"/>
                <a:gd name="T3" fmla="*/ 9 h 342"/>
                <a:gd name="T4" fmla="*/ 1 w 530"/>
                <a:gd name="T5" fmla="*/ 10 h 342"/>
                <a:gd name="T6" fmla="*/ 0 w 530"/>
                <a:gd name="T7" fmla="*/ 11 h 342"/>
                <a:gd name="T8" fmla="*/ 0 w 530"/>
                <a:gd name="T9" fmla="*/ 12 h 342"/>
                <a:gd name="T10" fmla="*/ 0 w 530"/>
                <a:gd name="T11" fmla="*/ 14 h 342"/>
                <a:gd name="T12" fmla="*/ 1 w 530"/>
                <a:gd name="T13" fmla="*/ 15 h 342"/>
                <a:gd name="T14" fmla="*/ 1 w 530"/>
                <a:gd name="T15" fmla="*/ 16 h 342"/>
                <a:gd name="T16" fmla="*/ 2 w 530"/>
                <a:gd name="T17" fmla="*/ 16 h 342"/>
                <a:gd name="T18" fmla="*/ 2 w 530"/>
                <a:gd name="T19" fmla="*/ 16 h 342"/>
                <a:gd name="T20" fmla="*/ 3 w 530"/>
                <a:gd name="T21" fmla="*/ 16 h 342"/>
                <a:gd name="T22" fmla="*/ 3 w 530"/>
                <a:gd name="T23" fmla="*/ 16 h 342"/>
                <a:gd name="T24" fmla="*/ 4 w 530"/>
                <a:gd name="T25" fmla="*/ 15 h 342"/>
                <a:gd name="T26" fmla="*/ 5 w 530"/>
                <a:gd name="T27" fmla="*/ 14 h 342"/>
                <a:gd name="T28" fmla="*/ 5 w 530"/>
                <a:gd name="T29" fmla="*/ 13 h 342"/>
                <a:gd name="T30" fmla="*/ 6 w 530"/>
                <a:gd name="T31" fmla="*/ 12 h 342"/>
                <a:gd name="T32" fmla="*/ 6 w 530"/>
                <a:gd name="T33" fmla="*/ 13 h 342"/>
                <a:gd name="T34" fmla="*/ 7 w 530"/>
                <a:gd name="T35" fmla="*/ 14 h 342"/>
                <a:gd name="T36" fmla="*/ 7 w 530"/>
                <a:gd name="T37" fmla="*/ 14 h 342"/>
                <a:gd name="T38" fmla="*/ 8 w 530"/>
                <a:gd name="T39" fmla="*/ 14 h 342"/>
                <a:gd name="T40" fmla="*/ 9 w 530"/>
                <a:gd name="T41" fmla="*/ 13 h 342"/>
                <a:gd name="T42" fmla="*/ 9 w 530"/>
                <a:gd name="T43" fmla="*/ 11 h 342"/>
                <a:gd name="T44" fmla="*/ 9 w 530"/>
                <a:gd name="T45" fmla="*/ 10 h 342"/>
                <a:gd name="T46" fmla="*/ 9 w 530"/>
                <a:gd name="T47" fmla="*/ 10 h 342"/>
                <a:gd name="T48" fmla="*/ 9 w 530"/>
                <a:gd name="T49" fmla="*/ 10 h 342"/>
                <a:gd name="T50" fmla="*/ 10 w 530"/>
                <a:gd name="T51" fmla="*/ 10 h 342"/>
                <a:gd name="T52" fmla="*/ 10 w 530"/>
                <a:gd name="T53" fmla="*/ 10 h 342"/>
                <a:gd name="T54" fmla="*/ 11 w 530"/>
                <a:gd name="T55" fmla="*/ 10 h 342"/>
                <a:gd name="T56" fmla="*/ 12 w 530"/>
                <a:gd name="T57" fmla="*/ 9 h 342"/>
                <a:gd name="T58" fmla="*/ 12 w 530"/>
                <a:gd name="T59" fmla="*/ 7 h 342"/>
                <a:gd name="T60" fmla="*/ 12 w 530"/>
                <a:gd name="T61" fmla="*/ 6 h 342"/>
                <a:gd name="T62" fmla="*/ 12 w 530"/>
                <a:gd name="T63" fmla="*/ 4 h 342"/>
                <a:gd name="T64" fmla="*/ 12 w 530"/>
                <a:gd name="T65" fmla="*/ 2 h 342"/>
                <a:gd name="T66" fmla="*/ 11 w 530"/>
                <a:gd name="T67" fmla="*/ 1 h 342"/>
                <a:gd name="T68" fmla="*/ 10 w 530"/>
                <a:gd name="T69" fmla="*/ 0 h 342"/>
                <a:gd name="T70" fmla="*/ 10 w 530"/>
                <a:gd name="T71" fmla="*/ 0 h 342"/>
                <a:gd name="T72" fmla="*/ 9 w 530"/>
                <a:gd name="T73" fmla="*/ 1 h 342"/>
                <a:gd name="T74" fmla="*/ 9 w 530"/>
                <a:gd name="T75" fmla="*/ 2 h 342"/>
                <a:gd name="T76" fmla="*/ 8 w 530"/>
                <a:gd name="T77" fmla="*/ 2 h 342"/>
                <a:gd name="T78" fmla="*/ 8 w 530"/>
                <a:gd name="T79" fmla="*/ 1 h 342"/>
                <a:gd name="T80" fmla="*/ 7 w 530"/>
                <a:gd name="T81" fmla="*/ 1 h 342"/>
                <a:gd name="T82" fmla="*/ 7 w 530"/>
                <a:gd name="T83" fmla="*/ 1 h 342"/>
                <a:gd name="T84" fmla="*/ 6 w 530"/>
                <a:gd name="T85" fmla="*/ 1 h 342"/>
                <a:gd name="T86" fmla="*/ 5 w 530"/>
                <a:gd name="T87" fmla="*/ 2 h 342"/>
                <a:gd name="T88" fmla="*/ 5 w 530"/>
                <a:gd name="T89" fmla="*/ 3 h 342"/>
                <a:gd name="T90" fmla="*/ 5 w 530"/>
                <a:gd name="T91" fmla="*/ 4 h 342"/>
                <a:gd name="T92" fmla="*/ 5 w 530"/>
                <a:gd name="T93" fmla="*/ 6 h 342"/>
                <a:gd name="T94" fmla="*/ 4 w 530"/>
                <a:gd name="T95" fmla="*/ 7 h 342"/>
                <a:gd name="T96" fmla="*/ 3 w 530"/>
                <a:gd name="T97" fmla="*/ 7 h 342"/>
                <a:gd name="T98" fmla="*/ 3 w 530"/>
                <a:gd name="T99" fmla="*/ 8 h 342"/>
                <a:gd name="T100" fmla="*/ 2 w 530"/>
                <a:gd name="T101" fmla="*/ 9 h 34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530"/>
                <a:gd name="T154" fmla="*/ 0 h 342"/>
                <a:gd name="T155" fmla="*/ 530 w 530"/>
                <a:gd name="T156" fmla="*/ 342 h 34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530" h="342">
                  <a:moveTo>
                    <a:pt x="101" y="183"/>
                  </a:moveTo>
                  <a:lnTo>
                    <a:pt x="99" y="183"/>
                  </a:lnTo>
                  <a:lnTo>
                    <a:pt x="91" y="184"/>
                  </a:lnTo>
                  <a:lnTo>
                    <a:pt x="86" y="184"/>
                  </a:lnTo>
                  <a:lnTo>
                    <a:pt x="82" y="186"/>
                  </a:lnTo>
                  <a:lnTo>
                    <a:pt x="76" y="188"/>
                  </a:lnTo>
                  <a:lnTo>
                    <a:pt x="70" y="192"/>
                  </a:lnTo>
                  <a:lnTo>
                    <a:pt x="63" y="194"/>
                  </a:lnTo>
                  <a:lnTo>
                    <a:pt x="55" y="198"/>
                  </a:lnTo>
                  <a:lnTo>
                    <a:pt x="49" y="200"/>
                  </a:lnTo>
                  <a:lnTo>
                    <a:pt x="44" y="203"/>
                  </a:lnTo>
                  <a:lnTo>
                    <a:pt x="36" y="205"/>
                  </a:lnTo>
                  <a:lnTo>
                    <a:pt x="30" y="211"/>
                  </a:lnTo>
                  <a:lnTo>
                    <a:pt x="23" y="215"/>
                  </a:lnTo>
                  <a:lnTo>
                    <a:pt x="19" y="221"/>
                  </a:lnTo>
                  <a:lnTo>
                    <a:pt x="13" y="224"/>
                  </a:lnTo>
                  <a:lnTo>
                    <a:pt x="8" y="230"/>
                  </a:lnTo>
                  <a:lnTo>
                    <a:pt x="4" y="236"/>
                  </a:lnTo>
                  <a:lnTo>
                    <a:pt x="2" y="241"/>
                  </a:lnTo>
                  <a:lnTo>
                    <a:pt x="0" y="249"/>
                  </a:lnTo>
                  <a:lnTo>
                    <a:pt x="0" y="255"/>
                  </a:lnTo>
                  <a:lnTo>
                    <a:pt x="0" y="262"/>
                  </a:lnTo>
                  <a:lnTo>
                    <a:pt x="4" y="270"/>
                  </a:lnTo>
                  <a:lnTo>
                    <a:pt x="6" y="278"/>
                  </a:lnTo>
                  <a:lnTo>
                    <a:pt x="11" y="285"/>
                  </a:lnTo>
                  <a:lnTo>
                    <a:pt x="17" y="295"/>
                  </a:lnTo>
                  <a:lnTo>
                    <a:pt x="29" y="304"/>
                  </a:lnTo>
                  <a:lnTo>
                    <a:pt x="32" y="308"/>
                  </a:lnTo>
                  <a:lnTo>
                    <a:pt x="38" y="314"/>
                  </a:lnTo>
                  <a:lnTo>
                    <a:pt x="44" y="318"/>
                  </a:lnTo>
                  <a:lnTo>
                    <a:pt x="51" y="321"/>
                  </a:lnTo>
                  <a:lnTo>
                    <a:pt x="59" y="327"/>
                  </a:lnTo>
                  <a:lnTo>
                    <a:pt x="67" y="333"/>
                  </a:lnTo>
                  <a:lnTo>
                    <a:pt x="76" y="337"/>
                  </a:lnTo>
                  <a:lnTo>
                    <a:pt x="86" y="342"/>
                  </a:lnTo>
                  <a:lnTo>
                    <a:pt x="89" y="342"/>
                  </a:lnTo>
                  <a:lnTo>
                    <a:pt x="97" y="342"/>
                  </a:lnTo>
                  <a:lnTo>
                    <a:pt x="105" y="342"/>
                  </a:lnTo>
                  <a:lnTo>
                    <a:pt x="108" y="340"/>
                  </a:lnTo>
                  <a:lnTo>
                    <a:pt x="116" y="340"/>
                  </a:lnTo>
                  <a:lnTo>
                    <a:pt x="122" y="338"/>
                  </a:lnTo>
                  <a:lnTo>
                    <a:pt x="127" y="338"/>
                  </a:lnTo>
                  <a:lnTo>
                    <a:pt x="133" y="337"/>
                  </a:lnTo>
                  <a:lnTo>
                    <a:pt x="139" y="337"/>
                  </a:lnTo>
                  <a:lnTo>
                    <a:pt x="146" y="335"/>
                  </a:lnTo>
                  <a:lnTo>
                    <a:pt x="154" y="333"/>
                  </a:lnTo>
                  <a:lnTo>
                    <a:pt x="162" y="331"/>
                  </a:lnTo>
                  <a:lnTo>
                    <a:pt x="167" y="327"/>
                  </a:lnTo>
                  <a:lnTo>
                    <a:pt x="175" y="323"/>
                  </a:lnTo>
                  <a:lnTo>
                    <a:pt x="183" y="321"/>
                  </a:lnTo>
                  <a:lnTo>
                    <a:pt x="188" y="316"/>
                  </a:lnTo>
                  <a:lnTo>
                    <a:pt x="194" y="312"/>
                  </a:lnTo>
                  <a:lnTo>
                    <a:pt x="202" y="306"/>
                  </a:lnTo>
                  <a:lnTo>
                    <a:pt x="209" y="302"/>
                  </a:lnTo>
                  <a:lnTo>
                    <a:pt x="215" y="297"/>
                  </a:lnTo>
                  <a:lnTo>
                    <a:pt x="221" y="289"/>
                  </a:lnTo>
                  <a:lnTo>
                    <a:pt x="226" y="283"/>
                  </a:lnTo>
                  <a:lnTo>
                    <a:pt x="232" y="276"/>
                  </a:lnTo>
                  <a:lnTo>
                    <a:pt x="236" y="266"/>
                  </a:lnTo>
                  <a:lnTo>
                    <a:pt x="240" y="259"/>
                  </a:lnTo>
                  <a:lnTo>
                    <a:pt x="245" y="249"/>
                  </a:lnTo>
                  <a:lnTo>
                    <a:pt x="249" y="240"/>
                  </a:lnTo>
                  <a:lnTo>
                    <a:pt x="251" y="241"/>
                  </a:lnTo>
                  <a:lnTo>
                    <a:pt x="255" y="245"/>
                  </a:lnTo>
                  <a:lnTo>
                    <a:pt x="259" y="251"/>
                  </a:lnTo>
                  <a:lnTo>
                    <a:pt x="268" y="259"/>
                  </a:lnTo>
                  <a:lnTo>
                    <a:pt x="278" y="266"/>
                  </a:lnTo>
                  <a:lnTo>
                    <a:pt x="289" y="274"/>
                  </a:lnTo>
                  <a:lnTo>
                    <a:pt x="295" y="278"/>
                  </a:lnTo>
                  <a:lnTo>
                    <a:pt x="300" y="281"/>
                  </a:lnTo>
                  <a:lnTo>
                    <a:pt x="306" y="283"/>
                  </a:lnTo>
                  <a:lnTo>
                    <a:pt x="314" y="287"/>
                  </a:lnTo>
                  <a:lnTo>
                    <a:pt x="319" y="287"/>
                  </a:lnTo>
                  <a:lnTo>
                    <a:pt x="325" y="289"/>
                  </a:lnTo>
                  <a:lnTo>
                    <a:pt x="331" y="289"/>
                  </a:lnTo>
                  <a:lnTo>
                    <a:pt x="337" y="289"/>
                  </a:lnTo>
                  <a:lnTo>
                    <a:pt x="342" y="287"/>
                  </a:lnTo>
                  <a:lnTo>
                    <a:pt x="348" y="285"/>
                  </a:lnTo>
                  <a:lnTo>
                    <a:pt x="354" y="283"/>
                  </a:lnTo>
                  <a:lnTo>
                    <a:pt x="359" y="280"/>
                  </a:lnTo>
                  <a:lnTo>
                    <a:pt x="365" y="274"/>
                  </a:lnTo>
                  <a:lnTo>
                    <a:pt x="369" y="268"/>
                  </a:lnTo>
                  <a:lnTo>
                    <a:pt x="373" y="259"/>
                  </a:lnTo>
                  <a:lnTo>
                    <a:pt x="376" y="251"/>
                  </a:lnTo>
                  <a:lnTo>
                    <a:pt x="378" y="245"/>
                  </a:lnTo>
                  <a:lnTo>
                    <a:pt x="380" y="240"/>
                  </a:lnTo>
                  <a:lnTo>
                    <a:pt x="380" y="234"/>
                  </a:lnTo>
                  <a:lnTo>
                    <a:pt x="384" y="228"/>
                  </a:lnTo>
                  <a:lnTo>
                    <a:pt x="384" y="221"/>
                  </a:lnTo>
                  <a:lnTo>
                    <a:pt x="386" y="213"/>
                  </a:lnTo>
                  <a:lnTo>
                    <a:pt x="386" y="205"/>
                  </a:lnTo>
                  <a:lnTo>
                    <a:pt x="388" y="198"/>
                  </a:lnTo>
                  <a:lnTo>
                    <a:pt x="390" y="198"/>
                  </a:lnTo>
                  <a:lnTo>
                    <a:pt x="394" y="200"/>
                  </a:lnTo>
                  <a:lnTo>
                    <a:pt x="399" y="200"/>
                  </a:lnTo>
                  <a:lnTo>
                    <a:pt x="409" y="203"/>
                  </a:lnTo>
                  <a:lnTo>
                    <a:pt x="413" y="203"/>
                  </a:lnTo>
                  <a:lnTo>
                    <a:pt x="418" y="205"/>
                  </a:lnTo>
                  <a:lnTo>
                    <a:pt x="424" y="205"/>
                  </a:lnTo>
                  <a:lnTo>
                    <a:pt x="432" y="207"/>
                  </a:lnTo>
                  <a:lnTo>
                    <a:pt x="437" y="207"/>
                  </a:lnTo>
                  <a:lnTo>
                    <a:pt x="443" y="209"/>
                  </a:lnTo>
                  <a:lnTo>
                    <a:pt x="449" y="209"/>
                  </a:lnTo>
                  <a:lnTo>
                    <a:pt x="456" y="211"/>
                  </a:lnTo>
                  <a:lnTo>
                    <a:pt x="462" y="209"/>
                  </a:lnTo>
                  <a:lnTo>
                    <a:pt x="468" y="209"/>
                  </a:lnTo>
                  <a:lnTo>
                    <a:pt x="473" y="209"/>
                  </a:lnTo>
                  <a:lnTo>
                    <a:pt x="481" y="209"/>
                  </a:lnTo>
                  <a:lnTo>
                    <a:pt x="487" y="207"/>
                  </a:lnTo>
                  <a:lnTo>
                    <a:pt x="492" y="207"/>
                  </a:lnTo>
                  <a:lnTo>
                    <a:pt x="498" y="205"/>
                  </a:lnTo>
                  <a:lnTo>
                    <a:pt x="504" y="203"/>
                  </a:lnTo>
                  <a:lnTo>
                    <a:pt x="513" y="198"/>
                  </a:lnTo>
                  <a:lnTo>
                    <a:pt x="521" y="190"/>
                  </a:lnTo>
                  <a:lnTo>
                    <a:pt x="525" y="184"/>
                  </a:lnTo>
                  <a:lnTo>
                    <a:pt x="527" y="181"/>
                  </a:lnTo>
                  <a:lnTo>
                    <a:pt x="529" y="173"/>
                  </a:lnTo>
                  <a:lnTo>
                    <a:pt x="530" y="167"/>
                  </a:lnTo>
                  <a:lnTo>
                    <a:pt x="530" y="158"/>
                  </a:lnTo>
                  <a:lnTo>
                    <a:pt x="530" y="150"/>
                  </a:lnTo>
                  <a:lnTo>
                    <a:pt x="530" y="141"/>
                  </a:lnTo>
                  <a:lnTo>
                    <a:pt x="530" y="133"/>
                  </a:lnTo>
                  <a:lnTo>
                    <a:pt x="529" y="124"/>
                  </a:lnTo>
                  <a:lnTo>
                    <a:pt x="529" y="116"/>
                  </a:lnTo>
                  <a:lnTo>
                    <a:pt x="527" y="106"/>
                  </a:lnTo>
                  <a:lnTo>
                    <a:pt x="527" y="97"/>
                  </a:lnTo>
                  <a:lnTo>
                    <a:pt x="525" y="87"/>
                  </a:lnTo>
                  <a:lnTo>
                    <a:pt x="523" y="78"/>
                  </a:lnTo>
                  <a:lnTo>
                    <a:pt x="519" y="68"/>
                  </a:lnTo>
                  <a:lnTo>
                    <a:pt x="517" y="59"/>
                  </a:lnTo>
                  <a:lnTo>
                    <a:pt x="513" y="51"/>
                  </a:lnTo>
                  <a:lnTo>
                    <a:pt x="510" y="44"/>
                  </a:lnTo>
                  <a:lnTo>
                    <a:pt x="506" y="36"/>
                  </a:lnTo>
                  <a:lnTo>
                    <a:pt x="504" y="30"/>
                  </a:lnTo>
                  <a:lnTo>
                    <a:pt x="498" y="23"/>
                  </a:lnTo>
                  <a:lnTo>
                    <a:pt x="492" y="17"/>
                  </a:lnTo>
                  <a:lnTo>
                    <a:pt x="487" y="10"/>
                  </a:lnTo>
                  <a:lnTo>
                    <a:pt x="481" y="8"/>
                  </a:lnTo>
                  <a:lnTo>
                    <a:pt x="475" y="4"/>
                  </a:lnTo>
                  <a:lnTo>
                    <a:pt x="470" y="2"/>
                  </a:lnTo>
                  <a:lnTo>
                    <a:pt x="462" y="0"/>
                  </a:lnTo>
                  <a:lnTo>
                    <a:pt x="454" y="0"/>
                  </a:lnTo>
                  <a:lnTo>
                    <a:pt x="445" y="0"/>
                  </a:lnTo>
                  <a:lnTo>
                    <a:pt x="437" y="4"/>
                  </a:lnTo>
                  <a:lnTo>
                    <a:pt x="428" y="6"/>
                  </a:lnTo>
                  <a:lnTo>
                    <a:pt x="420" y="13"/>
                  </a:lnTo>
                  <a:lnTo>
                    <a:pt x="411" y="17"/>
                  </a:lnTo>
                  <a:lnTo>
                    <a:pt x="401" y="27"/>
                  </a:lnTo>
                  <a:lnTo>
                    <a:pt x="395" y="30"/>
                  </a:lnTo>
                  <a:lnTo>
                    <a:pt x="390" y="36"/>
                  </a:lnTo>
                  <a:lnTo>
                    <a:pt x="386" y="42"/>
                  </a:lnTo>
                  <a:lnTo>
                    <a:pt x="380" y="49"/>
                  </a:lnTo>
                  <a:lnTo>
                    <a:pt x="378" y="48"/>
                  </a:lnTo>
                  <a:lnTo>
                    <a:pt x="373" y="46"/>
                  </a:lnTo>
                  <a:lnTo>
                    <a:pt x="367" y="42"/>
                  </a:lnTo>
                  <a:lnTo>
                    <a:pt x="357" y="40"/>
                  </a:lnTo>
                  <a:lnTo>
                    <a:pt x="352" y="38"/>
                  </a:lnTo>
                  <a:lnTo>
                    <a:pt x="346" y="36"/>
                  </a:lnTo>
                  <a:lnTo>
                    <a:pt x="338" y="34"/>
                  </a:lnTo>
                  <a:lnTo>
                    <a:pt x="333" y="34"/>
                  </a:lnTo>
                  <a:lnTo>
                    <a:pt x="325" y="32"/>
                  </a:lnTo>
                  <a:lnTo>
                    <a:pt x="319" y="30"/>
                  </a:lnTo>
                  <a:lnTo>
                    <a:pt x="314" y="30"/>
                  </a:lnTo>
                  <a:lnTo>
                    <a:pt x="306" y="30"/>
                  </a:lnTo>
                  <a:lnTo>
                    <a:pt x="298" y="29"/>
                  </a:lnTo>
                  <a:lnTo>
                    <a:pt x="291" y="27"/>
                  </a:lnTo>
                  <a:lnTo>
                    <a:pt x="285" y="27"/>
                  </a:lnTo>
                  <a:lnTo>
                    <a:pt x="278" y="29"/>
                  </a:lnTo>
                  <a:lnTo>
                    <a:pt x="272" y="29"/>
                  </a:lnTo>
                  <a:lnTo>
                    <a:pt x="266" y="30"/>
                  </a:lnTo>
                  <a:lnTo>
                    <a:pt x="259" y="30"/>
                  </a:lnTo>
                  <a:lnTo>
                    <a:pt x="255" y="34"/>
                  </a:lnTo>
                  <a:lnTo>
                    <a:pt x="249" y="34"/>
                  </a:lnTo>
                  <a:lnTo>
                    <a:pt x="243" y="38"/>
                  </a:lnTo>
                  <a:lnTo>
                    <a:pt x="238" y="40"/>
                  </a:lnTo>
                  <a:lnTo>
                    <a:pt x="236" y="46"/>
                  </a:lnTo>
                  <a:lnTo>
                    <a:pt x="232" y="51"/>
                  </a:lnTo>
                  <a:lnTo>
                    <a:pt x="230" y="57"/>
                  </a:lnTo>
                  <a:lnTo>
                    <a:pt x="226" y="63"/>
                  </a:lnTo>
                  <a:lnTo>
                    <a:pt x="226" y="70"/>
                  </a:lnTo>
                  <a:lnTo>
                    <a:pt x="224" y="78"/>
                  </a:lnTo>
                  <a:lnTo>
                    <a:pt x="224" y="86"/>
                  </a:lnTo>
                  <a:lnTo>
                    <a:pt x="221" y="91"/>
                  </a:lnTo>
                  <a:lnTo>
                    <a:pt x="219" y="99"/>
                  </a:lnTo>
                  <a:lnTo>
                    <a:pt x="215" y="105"/>
                  </a:lnTo>
                  <a:lnTo>
                    <a:pt x="211" y="110"/>
                  </a:lnTo>
                  <a:lnTo>
                    <a:pt x="207" y="116"/>
                  </a:lnTo>
                  <a:lnTo>
                    <a:pt x="203" y="122"/>
                  </a:lnTo>
                  <a:lnTo>
                    <a:pt x="192" y="131"/>
                  </a:lnTo>
                  <a:lnTo>
                    <a:pt x="183" y="141"/>
                  </a:lnTo>
                  <a:lnTo>
                    <a:pt x="177" y="145"/>
                  </a:lnTo>
                  <a:lnTo>
                    <a:pt x="171" y="148"/>
                  </a:lnTo>
                  <a:lnTo>
                    <a:pt x="165" y="152"/>
                  </a:lnTo>
                  <a:lnTo>
                    <a:pt x="162" y="156"/>
                  </a:lnTo>
                  <a:lnTo>
                    <a:pt x="154" y="158"/>
                  </a:lnTo>
                  <a:lnTo>
                    <a:pt x="148" y="162"/>
                  </a:lnTo>
                  <a:lnTo>
                    <a:pt x="145" y="165"/>
                  </a:lnTo>
                  <a:lnTo>
                    <a:pt x="139" y="167"/>
                  </a:lnTo>
                  <a:lnTo>
                    <a:pt x="127" y="171"/>
                  </a:lnTo>
                  <a:lnTo>
                    <a:pt x="120" y="175"/>
                  </a:lnTo>
                  <a:lnTo>
                    <a:pt x="112" y="177"/>
                  </a:lnTo>
                  <a:lnTo>
                    <a:pt x="105" y="181"/>
                  </a:lnTo>
                  <a:lnTo>
                    <a:pt x="101" y="183"/>
                  </a:lnTo>
                  <a:close/>
                </a:path>
              </a:pathLst>
            </a:custGeom>
            <a:solidFill>
              <a:schemeClr val="hlink"/>
            </a:solidFill>
            <a:ln w="12700">
              <a:solidFill>
                <a:schemeClr val="bg1"/>
              </a:solidFill>
              <a:round/>
              <a:headEnd/>
              <a:tailEnd/>
            </a:ln>
          </p:spPr>
          <p:txBody>
            <a:bodyPr/>
            <a:lstStyle/>
            <a:p>
              <a:endParaRPr lang="en-US"/>
            </a:p>
          </p:txBody>
        </p:sp>
        <p:sp>
          <p:nvSpPr>
            <p:cNvPr id="21539" name="Line 99"/>
            <p:cNvSpPr>
              <a:spLocks noChangeShapeType="1"/>
            </p:cNvSpPr>
            <p:nvPr/>
          </p:nvSpPr>
          <p:spPr bwMode="auto">
            <a:xfrm flipH="1" flipV="1">
              <a:off x="1431" y="1910"/>
              <a:ext cx="8" cy="11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1540" name="Line 100"/>
            <p:cNvSpPr>
              <a:spLocks noChangeShapeType="1"/>
            </p:cNvSpPr>
            <p:nvPr/>
          </p:nvSpPr>
          <p:spPr bwMode="auto">
            <a:xfrm flipV="1">
              <a:off x="1464" y="1910"/>
              <a:ext cx="34" cy="11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1541" name="Oval 101"/>
            <p:cNvSpPr>
              <a:spLocks noChangeArrowheads="1"/>
            </p:cNvSpPr>
            <p:nvPr/>
          </p:nvSpPr>
          <p:spPr bwMode="auto">
            <a:xfrm>
              <a:off x="629" y="2280"/>
              <a:ext cx="162" cy="159"/>
            </a:xfrm>
            <a:prstGeom prst="ellipse">
              <a:avLst/>
            </a:prstGeom>
            <a:solidFill>
              <a:schemeClr val="folHlink"/>
            </a:solidFill>
            <a:ln>
              <a:noFill/>
            </a:ln>
            <a:extLst>
              <a:ext uri="{91240B29-F687-4F45-9708-019B960494DF}">
                <a14:hiddenLine xmlns:a14="http://schemas.microsoft.com/office/drawing/2010/main" w="28575" algn="ctr">
                  <a:solidFill>
                    <a:srgbClr val="000000"/>
                  </a:solidFill>
                  <a:round/>
                  <a:headEnd/>
                  <a:tailEnd/>
                </a14:hiddenLine>
              </a:ext>
            </a:extLst>
          </p:spPr>
          <p:txBody>
            <a:bodyPr lIns="0" tIns="0" rIns="0" bIns="0" anchor="ctr">
              <a:spAutoFit/>
            </a:bodyPr>
            <a:lstStyle/>
            <a:p>
              <a:endParaRPr lang="en-US"/>
            </a:p>
          </p:txBody>
        </p:sp>
        <p:sp>
          <p:nvSpPr>
            <p:cNvPr id="21542" name="Freeform 102"/>
            <p:cNvSpPr>
              <a:spLocks/>
            </p:cNvSpPr>
            <p:nvPr/>
          </p:nvSpPr>
          <p:spPr bwMode="auto">
            <a:xfrm>
              <a:off x="611" y="2261"/>
              <a:ext cx="197" cy="198"/>
            </a:xfrm>
            <a:custGeom>
              <a:avLst/>
              <a:gdLst>
                <a:gd name="T0" fmla="*/ 1 w 770"/>
                <a:gd name="T1" fmla="*/ 3 h 778"/>
                <a:gd name="T2" fmla="*/ 1 w 770"/>
                <a:gd name="T3" fmla="*/ 3 h 778"/>
                <a:gd name="T4" fmla="*/ 0 w 770"/>
                <a:gd name="T5" fmla="*/ 3 h 778"/>
                <a:gd name="T6" fmla="*/ 0 w 770"/>
                <a:gd name="T7" fmla="*/ 2 h 778"/>
                <a:gd name="T8" fmla="*/ 0 w 770"/>
                <a:gd name="T9" fmla="*/ 2 h 778"/>
                <a:gd name="T10" fmla="*/ 0 w 770"/>
                <a:gd name="T11" fmla="*/ 2 h 778"/>
                <a:gd name="T12" fmla="*/ 0 w 770"/>
                <a:gd name="T13" fmla="*/ 1 h 778"/>
                <a:gd name="T14" fmla="*/ 0 w 770"/>
                <a:gd name="T15" fmla="*/ 1 h 778"/>
                <a:gd name="T16" fmla="*/ 1 w 770"/>
                <a:gd name="T17" fmla="*/ 1 h 778"/>
                <a:gd name="T18" fmla="*/ 1 w 770"/>
                <a:gd name="T19" fmla="*/ 0 h 778"/>
                <a:gd name="T20" fmla="*/ 1 w 770"/>
                <a:gd name="T21" fmla="*/ 0 h 778"/>
                <a:gd name="T22" fmla="*/ 2 w 770"/>
                <a:gd name="T23" fmla="*/ 0 h 778"/>
                <a:gd name="T24" fmla="*/ 2 w 770"/>
                <a:gd name="T25" fmla="*/ 0 h 778"/>
                <a:gd name="T26" fmla="*/ 2 w 770"/>
                <a:gd name="T27" fmla="*/ 0 h 778"/>
                <a:gd name="T28" fmla="*/ 3 w 770"/>
                <a:gd name="T29" fmla="*/ 1 h 778"/>
                <a:gd name="T30" fmla="*/ 3 w 770"/>
                <a:gd name="T31" fmla="*/ 1 h 778"/>
                <a:gd name="T32" fmla="*/ 3 w 770"/>
                <a:gd name="T33" fmla="*/ 1 h 778"/>
                <a:gd name="T34" fmla="*/ 3 w 770"/>
                <a:gd name="T35" fmla="*/ 2 h 778"/>
                <a:gd name="T36" fmla="*/ 3 w 770"/>
                <a:gd name="T37" fmla="*/ 2 h 778"/>
                <a:gd name="T38" fmla="*/ 3 w 770"/>
                <a:gd name="T39" fmla="*/ 2 h 778"/>
                <a:gd name="T40" fmla="*/ 3 w 770"/>
                <a:gd name="T41" fmla="*/ 3 h 778"/>
                <a:gd name="T42" fmla="*/ 3 w 770"/>
                <a:gd name="T43" fmla="*/ 3 h 778"/>
                <a:gd name="T44" fmla="*/ 2 w 770"/>
                <a:gd name="T45" fmla="*/ 3 h 778"/>
                <a:gd name="T46" fmla="*/ 2 w 770"/>
                <a:gd name="T47" fmla="*/ 3 h 778"/>
                <a:gd name="T48" fmla="*/ 2 w 770"/>
                <a:gd name="T49" fmla="*/ 3 h 778"/>
                <a:gd name="T50" fmla="*/ 1 w 770"/>
                <a:gd name="T51" fmla="*/ 3 h 778"/>
                <a:gd name="T52" fmla="*/ 1 w 770"/>
                <a:gd name="T53" fmla="*/ 3 h 778"/>
                <a:gd name="T54" fmla="*/ 1 w 770"/>
                <a:gd name="T55" fmla="*/ 3 h 778"/>
                <a:gd name="T56" fmla="*/ 2 w 770"/>
                <a:gd name="T57" fmla="*/ 3 h 778"/>
                <a:gd name="T58" fmla="*/ 2 w 770"/>
                <a:gd name="T59" fmla="*/ 3 h 778"/>
                <a:gd name="T60" fmla="*/ 2 w 770"/>
                <a:gd name="T61" fmla="*/ 3 h 778"/>
                <a:gd name="T62" fmla="*/ 2 w 770"/>
                <a:gd name="T63" fmla="*/ 3 h 778"/>
                <a:gd name="T64" fmla="*/ 3 w 770"/>
                <a:gd name="T65" fmla="*/ 2 h 778"/>
                <a:gd name="T66" fmla="*/ 3 w 770"/>
                <a:gd name="T67" fmla="*/ 2 h 778"/>
                <a:gd name="T68" fmla="*/ 3 w 770"/>
                <a:gd name="T69" fmla="*/ 2 h 778"/>
                <a:gd name="T70" fmla="*/ 3 w 770"/>
                <a:gd name="T71" fmla="*/ 2 h 778"/>
                <a:gd name="T72" fmla="*/ 3 w 770"/>
                <a:gd name="T73" fmla="*/ 1 h 778"/>
                <a:gd name="T74" fmla="*/ 3 w 770"/>
                <a:gd name="T75" fmla="*/ 1 h 778"/>
                <a:gd name="T76" fmla="*/ 3 w 770"/>
                <a:gd name="T77" fmla="*/ 1 h 778"/>
                <a:gd name="T78" fmla="*/ 2 w 770"/>
                <a:gd name="T79" fmla="*/ 1 h 778"/>
                <a:gd name="T80" fmla="*/ 2 w 770"/>
                <a:gd name="T81" fmla="*/ 1 h 778"/>
                <a:gd name="T82" fmla="*/ 2 w 770"/>
                <a:gd name="T83" fmla="*/ 1 h 778"/>
                <a:gd name="T84" fmla="*/ 1 w 770"/>
                <a:gd name="T85" fmla="*/ 1 h 778"/>
                <a:gd name="T86" fmla="*/ 1 w 770"/>
                <a:gd name="T87" fmla="*/ 1 h 778"/>
                <a:gd name="T88" fmla="*/ 1 w 770"/>
                <a:gd name="T89" fmla="*/ 1 h 778"/>
                <a:gd name="T90" fmla="*/ 1 w 770"/>
                <a:gd name="T91" fmla="*/ 1 h 778"/>
                <a:gd name="T92" fmla="*/ 1 w 770"/>
                <a:gd name="T93" fmla="*/ 1 h 778"/>
                <a:gd name="T94" fmla="*/ 1 w 770"/>
                <a:gd name="T95" fmla="*/ 2 h 778"/>
                <a:gd name="T96" fmla="*/ 1 w 770"/>
                <a:gd name="T97" fmla="*/ 2 h 778"/>
                <a:gd name="T98" fmla="*/ 1 w 770"/>
                <a:gd name="T99" fmla="*/ 2 h 778"/>
                <a:gd name="T100" fmla="*/ 1 w 770"/>
                <a:gd name="T101" fmla="*/ 2 h 778"/>
                <a:gd name="T102" fmla="*/ 1 w 770"/>
                <a:gd name="T103" fmla="*/ 3 h 778"/>
                <a:gd name="T104" fmla="*/ 1 w 770"/>
                <a:gd name="T105" fmla="*/ 3 h 778"/>
                <a:gd name="T106" fmla="*/ 1 w 770"/>
                <a:gd name="T107" fmla="*/ 3 h 778"/>
                <a:gd name="T108" fmla="*/ 1 w 770"/>
                <a:gd name="T109" fmla="*/ 3 h 77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770"/>
                <a:gd name="T166" fmla="*/ 0 h 778"/>
                <a:gd name="T167" fmla="*/ 770 w 770"/>
                <a:gd name="T168" fmla="*/ 778 h 77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770" h="778">
                  <a:moveTo>
                    <a:pt x="165" y="708"/>
                  </a:moveTo>
                  <a:lnTo>
                    <a:pt x="123" y="675"/>
                  </a:lnTo>
                  <a:lnTo>
                    <a:pt x="60" y="605"/>
                  </a:lnTo>
                  <a:lnTo>
                    <a:pt x="20" y="521"/>
                  </a:lnTo>
                  <a:lnTo>
                    <a:pt x="0" y="430"/>
                  </a:lnTo>
                  <a:lnTo>
                    <a:pt x="0" y="337"/>
                  </a:lnTo>
                  <a:lnTo>
                    <a:pt x="24" y="246"/>
                  </a:lnTo>
                  <a:lnTo>
                    <a:pt x="68" y="164"/>
                  </a:lnTo>
                  <a:lnTo>
                    <a:pt x="131" y="96"/>
                  </a:lnTo>
                  <a:lnTo>
                    <a:pt x="209" y="42"/>
                  </a:lnTo>
                  <a:lnTo>
                    <a:pt x="296" y="10"/>
                  </a:lnTo>
                  <a:lnTo>
                    <a:pt x="389" y="0"/>
                  </a:lnTo>
                  <a:lnTo>
                    <a:pt x="482" y="14"/>
                  </a:lnTo>
                  <a:lnTo>
                    <a:pt x="570" y="48"/>
                  </a:lnTo>
                  <a:lnTo>
                    <a:pt x="644" y="103"/>
                  </a:lnTo>
                  <a:lnTo>
                    <a:pt x="707" y="173"/>
                  </a:lnTo>
                  <a:lnTo>
                    <a:pt x="749" y="255"/>
                  </a:lnTo>
                  <a:lnTo>
                    <a:pt x="770" y="346"/>
                  </a:lnTo>
                  <a:lnTo>
                    <a:pt x="768" y="441"/>
                  </a:lnTo>
                  <a:lnTo>
                    <a:pt x="745" y="531"/>
                  </a:lnTo>
                  <a:lnTo>
                    <a:pt x="699" y="614"/>
                  </a:lnTo>
                  <a:lnTo>
                    <a:pt x="636" y="683"/>
                  </a:lnTo>
                  <a:lnTo>
                    <a:pt x="559" y="736"/>
                  </a:lnTo>
                  <a:lnTo>
                    <a:pt x="471" y="767"/>
                  </a:lnTo>
                  <a:lnTo>
                    <a:pt x="378" y="778"/>
                  </a:lnTo>
                  <a:lnTo>
                    <a:pt x="287" y="765"/>
                  </a:lnTo>
                  <a:lnTo>
                    <a:pt x="199" y="732"/>
                  </a:lnTo>
                  <a:lnTo>
                    <a:pt x="287" y="668"/>
                  </a:lnTo>
                  <a:lnTo>
                    <a:pt x="366" y="681"/>
                  </a:lnTo>
                  <a:lnTo>
                    <a:pt x="437" y="677"/>
                  </a:lnTo>
                  <a:lnTo>
                    <a:pt x="505" y="656"/>
                  </a:lnTo>
                  <a:lnTo>
                    <a:pt x="564" y="618"/>
                  </a:lnTo>
                  <a:lnTo>
                    <a:pt x="614" y="569"/>
                  </a:lnTo>
                  <a:lnTo>
                    <a:pt x="652" y="508"/>
                  </a:lnTo>
                  <a:lnTo>
                    <a:pt x="671" y="441"/>
                  </a:lnTo>
                  <a:lnTo>
                    <a:pt x="676" y="371"/>
                  </a:lnTo>
                  <a:lnTo>
                    <a:pt x="663" y="301"/>
                  </a:lnTo>
                  <a:lnTo>
                    <a:pt x="635" y="236"/>
                  </a:lnTo>
                  <a:lnTo>
                    <a:pt x="591" y="181"/>
                  </a:lnTo>
                  <a:lnTo>
                    <a:pt x="534" y="137"/>
                  </a:lnTo>
                  <a:lnTo>
                    <a:pt x="471" y="109"/>
                  </a:lnTo>
                  <a:lnTo>
                    <a:pt x="401" y="97"/>
                  </a:lnTo>
                  <a:lnTo>
                    <a:pt x="330" y="101"/>
                  </a:lnTo>
                  <a:lnTo>
                    <a:pt x="264" y="122"/>
                  </a:lnTo>
                  <a:lnTo>
                    <a:pt x="203" y="160"/>
                  </a:lnTo>
                  <a:lnTo>
                    <a:pt x="154" y="210"/>
                  </a:lnTo>
                  <a:lnTo>
                    <a:pt x="116" y="269"/>
                  </a:lnTo>
                  <a:lnTo>
                    <a:pt x="97" y="337"/>
                  </a:lnTo>
                  <a:lnTo>
                    <a:pt x="91" y="407"/>
                  </a:lnTo>
                  <a:lnTo>
                    <a:pt x="104" y="478"/>
                  </a:lnTo>
                  <a:lnTo>
                    <a:pt x="135" y="540"/>
                  </a:lnTo>
                  <a:lnTo>
                    <a:pt x="176" y="597"/>
                  </a:lnTo>
                  <a:lnTo>
                    <a:pt x="243" y="647"/>
                  </a:lnTo>
                  <a:lnTo>
                    <a:pt x="165" y="70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543" name="Freeform 103"/>
            <p:cNvSpPr>
              <a:spLocks/>
            </p:cNvSpPr>
            <p:nvPr/>
          </p:nvSpPr>
          <p:spPr bwMode="auto">
            <a:xfrm>
              <a:off x="653" y="2425"/>
              <a:ext cx="38" cy="24"/>
            </a:xfrm>
            <a:custGeom>
              <a:avLst/>
              <a:gdLst>
                <a:gd name="T0" fmla="*/ 1 w 150"/>
                <a:gd name="T1" fmla="*/ 0 h 93"/>
                <a:gd name="T2" fmla="*/ 0 w 150"/>
                <a:gd name="T3" fmla="*/ 0 h 93"/>
                <a:gd name="T4" fmla="*/ 0 w 150"/>
                <a:gd name="T5" fmla="*/ 0 h 93"/>
                <a:gd name="T6" fmla="*/ 0 w 150"/>
                <a:gd name="T7" fmla="*/ 1 h 93"/>
                <a:gd name="T8" fmla="*/ 1 w 150"/>
                <a:gd name="T9" fmla="*/ 0 h 93"/>
                <a:gd name="T10" fmla="*/ 1 w 150"/>
                <a:gd name="T11" fmla="*/ 0 h 93"/>
                <a:gd name="T12" fmla="*/ 0 60000 65536"/>
                <a:gd name="T13" fmla="*/ 0 60000 65536"/>
                <a:gd name="T14" fmla="*/ 0 60000 65536"/>
                <a:gd name="T15" fmla="*/ 0 60000 65536"/>
                <a:gd name="T16" fmla="*/ 0 60000 65536"/>
                <a:gd name="T17" fmla="*/ 0 60000 65536"/>
                <a:gd name="T18" fmla="*/ 0 w 150"/>
                <a:gd name="T19" fmla="*/ 0 h 93"/>
                <a:gd name="T20" fmla="*/ 150 w 150"/>
                <a:gd name="T21" fmla="*/ 93 h 93"/>
              </a:gdLst>
              <a:ahLst/>
              <a:cxnLst>
                <a:cxn ang="T12">
                  <a:pos x="T0" y="T1"/>
                </a:cxn>
                <a:cxn ang="T13">
                  <a:pos x="T2" y="T3"/>
                </a:cxn>
                <a:cxn ang="T14">
                  <a:pos x="T4" y="T5"/>
                </a:cxn>
                <a:cxn ang="T15">
                  <a:pos x="T6" y="T7"/>
                </a:cxn>
                <a:cxn ang="T16">
                  <a:pos x="T8" y="T9"/>
                </a:cxn>
                <a:cxn ang="T17">
                  <a:pos x="T10" y="T11"/>
                </a:cxn>
              </a:cxnLst>
              <a:rect l="T18" t="T19" r="T20" b="T21"/>
              <a:pathLst>
                <a:path w="150" h="93">
                  <a:moveTo>
                    <a:pt x="150" y="36"/>
                  </a:moveTo>
                  <a:lnTo>
                    <a:pt x="59" y="0"/>
                  </a:lnTo>
                  <a:lnTo>
                    <a:pt x="0" y="67"/>
                  </a:lnTo>
                  <a:lnTo>
                    <a:pt x="42" y="93"/>
                  </a:lnTo>
                  <a:lnTo>
                    <a:pt x="150" y="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544" name="Oval 104"/>
            <p:cNvSpPr>
              <a:spLocks noChangeArrowheads="1"/>
            </p:cNvSpPr>
            <p:nvPr/>
          </p:nvSpPr>
          <p:spPr bwMode="auto">
            <a:xfrm>
              <a:off x="1349" y="2217"/>
              <a:ext cx="126" cy="216"/>
            </a:xfrm>
            <a:prstGeom prst="ellipse">
              <a:avLst/>
            </a:prstGeom>
            <a:solidFill>
              <a:schemeClr val="folHlink"/>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sp>
          <p:nvSpPr>
            <p:cNvPr id="21545" name="Freeform 105"/>
            <p:cNvSpPr>
              <a:spLocks/>
            </p:cNvSpPr>
            <p:nvPr/>
          </p:nvSpPr>
          <p:spPr bwMode="auto">
            <a:xfrm>
              <a:off x="1336" y="2201"/>
              <a:ext cx="156" cy="249"/>
            </a:xfrm>
            <a:custGeom>
              <a:avLst/>
              <a:gdLst>
                <a:gd name="T0" fmla="*/ 1 w 606"/>
                <a:gd name="T1" fmla="*/ 4 h 969"/>
                <a:gd name="T2" fmla="*/ 0 w 606"/>
                <a:gd name="T3" fmla="*/ 4 h 969"/>
                <a:gd name="T4" fmla="*/ 0 w 606"/>
                <a:gd name="T5" fmla="*/ 3 h 969"/>
                <a:gd name="T6" fmla="*/ 0 w 606"/>
                <a:gd name="T7" fmla="*/ 3 h 969"/>
                <a:gd name="T8" fmla="*/ 0 w 606"/>
                <a:gd name="T9" fmla="*/ 2 h 969"/>
                <a:gd name="T10" fmla="*/ 0 w 606"/>
                <a:gd name="T11" fmla="*/ 2 h 969"/>
                <a:gd name="T12" fmla="*/ 0 w 606"/>
                <a:gd name="T13" fmla="*/ 1 h 969"/>
                <a:gd name="T14" fmla="*/ 0 w 606"/>
                <a:gd name="T15" fmla="*/ 1 h 969"/>
                <a:gd name="T16" fmla="*/ 1 w 606"/>
                <a:gd name="T17" fmla="*/ 1 h 969"/>
                <a:gd name="T18" fmla="*/ 1 w 606"/>
                <a:gd name="T19" fmla="*/ 0 h 969"/>
                <a:gd name="T20" fmla="*/ 1 w 606"/>
                <a:gd name="T21" fmla="*/ 0 h 969"/>
                <a:gd name="T22" fmla="*/ 2 w 606"/>
                <a:gd name="T23" fmla="*/ 0 h 969"/>
                <a:gd name="T24" fmla="*/ 2 w 606"/>
                <a:gd name="T25" fmla="*/ 0 h 969"/>
                <a:gd name="T26" fmla="*/ 2 w 606"/>
                <a:gd name="T27" fmla="*/ 0 h 969"/>
                <a:gd name="T28" fmla="*/ 2 w 606"/>
                <a:gd name="T29" fmla="*/ 1 h 969"/>
                <a:gd name="T30" fmla="*/ 3 w 606"/>
                <a:gd name="T31" fmla="*/ 1 h 969"/>
                <a:gd name="T32" fmla="*/ 3 w 606"/>
                <a:gd name="T33" fmla="*/ 2 h 969"/>
                <a:gd name="T34" fmla="*/ 3 w 606"/>
                <a:gd name="T35" fmla="*/ 2 h 969"/>
                <a:gd name="T36" fmla="*/ 3 w 606"/>
                <a:gd name="T37" fmla="*/ 3 h 969"/>
                <a:gd name="T38" fmla="*/ 3 w 606"/>
                <a:gd name="T39" fmla="*/ 3 h 969"/>
                <a:gd name="T40" fmla="*/ 2 w 606"/>
                <a:gd name="T41" fmla="*/ 3 h 969"/>
                <a:gd name="T42" fmla="*/ 2 w 606"/>
                <a:gd name="T43" fmla="*/ 4 h 969"/>
                <a:gd name="T44" fmla="*/ 2 w 606"/>
                <a:gd name="T45" fmla="*/ 4 h 969"/>
                <a:gd name="T46" fmla="*/ 2 w 606"/>
                <a:gd name="T47" fmla="*/ 4 h 969"/>
                <a:gd name="T48" fmla="*/ 1 w 606"/>
                <a:gd name="T49" fmla="*/ 4 h 969"/>
                <a:gd name="T50" fmla="*/ 1 w 606"/>
                <a:gd name="T51" fmla="*/ 4 h 969"/>
                <a:gd name="T52" fmla="*/ 1 w 606"/>
                <a:gd name="T53" fmla="*/ 4 h 969"/>
                <a:gd name="T54" fmla="*/ 1 w 606"/>
                <a:gd name="T55" fmla="*/ 4 h 969"/>
                <a:gd name="T56" fmla="*/ 1 w 606"/>
                <a:gd name="T57" fmla="*/ 4 h 969"/>
                <a:gd name="T58" fmla="*/ 1 w 606"/>
                <a:gd name="T59" fmla="*/ 4 h 969"/>
                <a:gd name="T60" fmla="*/ 2 w 606"/>
                <a:gd name="T61" fmla="*/ 4 h 969"/>
                <a:gd name="T62" fmla="*/ 2 w 606"/>
                <a:gd name="T63" fmla="*/ 3 h 969"/>
                <a:gd name="T64" fmla="*/ 2 w 606"/>
                <a:gd name="T65" fmla="*/ 3 h 969"/>
                <a:gd name="T66" fmla="*/ 2 w 606"/>
                <a:gd name="T67" fmla="*/ 3 h 969"/>
                <a:gd name="T68" fmla="*/ 2 w 606"/>
                <a:gd name="T69" fmla="*/ 3 h 969"/>
                <a:gd name="T70" fmla="*/ 2 w 606"/>
                <a:gd name="T71" fmla="*/ 2 h 969"/>
                <a:gd name="T72" fmla="*/ 2 w 606"/>
                <a:gd name="T73" fmla="*/ 2 h 969"/>
                <a:gd name="T74" fmla="*/ 2 w 606"/>
                <a:gd name="T75" fmla="*/ 1 h 969"/>
                <a:gd name="T76" fmla="*/ 2 w 606"/>
                <a:gd name="T77" fmla="*/ 1 h 969"/>
                <a:gd name="T78" fmla="*/ 2 w 606"/>
                <a:gd name="T79" fmla="*/ 1 h 969"/>
                <a:gd name="T80" fmla="*/ 2 w 606"/>
                <a:gd name="T81" fmla="*/ 1 h 969"/>
                <a:gd name="T82" fmla="*/ 2 w 606"/>
                <a:gd name="T83" fmla="*/ 1 h 969"/>
                <a:gd name="T84" fmla="*/ 1 w 606"/>
                <a:gd name="T85" fmla="*/ 1 h 969"/>
                <a:gd name="T86" fmla="*/ 1 w 606"/>
                <a:gd name="T87" fmla="*/ 1 h 969"/>
                <a:gd name="T88" fmla="*/ 1 w 606"/>
                <a:gd name="T89" fmla="*/ 1 h 969"/>
                <a:gd name="T90" fmla="*/ 1 w 606"/>
                <a:gd name="T91" fmla="*/ 1 h 969"/>
                <a:gd name="T92" fmla="*/ 1 w 606"/>
                <a:gd name="T93" fmla="*/ 1 h 969"/>
                <a:gd name="T94" fmla="*/ 1 w 606"/>
                <a:gd name="T95" fmla="*/ 2 h 969"/>
                <a:gd name="T96" fmla="*/ 0 w 606"/>
                <a:gd name="T97" fmla="*/ 2 h 969"/>
                <a:gd name="T98" fmla="*/ 0 w 606"/>
                <a:gd name="T99" fmla="*/ 3 h 969"/>
                <a:gd name="T100" fmla="*/ 1 w 606"/>
                <a:gd name="T101" fmla="*/ 3 h 969"/>
                <a:gd name="T102" fmla="*/ 1 w 606"/>
                <a:gd name="T103" fmla="*/ 3 h 969"/>
                <a:gd name="T104" fmla="*/ 1 w 606"/>
                <a:gd name="T105" fmla="*/ 4 h 969"/>
                <a:gd name="T106" fmla="*/ 1 w 606"/>
                <a:gd name="T107" fmla="*/ 4 h 969"/>
                <a:gd name="T108" fmla="*/ 1 w 606"/>
                <a:gd name="T109" fmla="*/ 4 h 969"/>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606"/>
                <a:gd name="T166" fmla="*/ 0 h 969"/>
                <a:gd name="T167" fmla="*/ 606 w 606"/>
                <a:gd name="T168" fmla="*/ 969 h 969"/>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606" h="969">
                  <a:moveTo>
                    <a:pt x="99" y="866"/>
                  </a:moveTo>
                  <a:lnTo>
                    <a:pt x="70" y="825"/>
                  </a:lnTo>
                  <a:lnTo>
                    <a:pt x="30" y="732"/>
                  </a:lnTo>
                  <a:lnTo>
                    <a:pt x="7" y="625"/>
                  </a:lnTo>
                  <a:lnTo>
                    <a:pt x="0" y="509"/>
                  </a:lnTo>
                  <a:lnTo>
                    <a:pt x="13" y="393"/>
                  </a:lnTo>
                  <a:lnTo>
                    <a:pt x="42" y="279"/>
                  </a:lnTo>
                  <a:lnTo>
                    <a:pt x="83" y="180"/>
                  </a:lnTo>
                  <a:lnTo>
                    <a:pt x="141" y="99"/>
                  </a:lnTo>
                  <a:lnTo>
                    <a:pt x="207" y="38"/>
                  </a:lnTo>
                  <a:lnTo>
                    <a:pt x="279" y="5"/>
                  </a:lnTo>
                  <a:lnTo>
                    <a:pt x="352" y="0"/>
                  </a:lnTo>
                  <a:lnTo>
                    <a:pt x="422" y="21"/>
                  </a:lnTo>
                  <a:lnTo>
                    <a:pt x="487" y="70"/>
                  </a:lnTo>
                  <a:lnTo>
                    <a:pt x="540" y="144"/>
                  </a:lnTo>
                  <a:lnTo>
                    <a:pt x="578" y="237"/>
                  </a:lnTo>
                  <a:lnTo>
                    <a:pt x="601" y="344"/>
                  </a:lnTo>
                  <a:lnTo>
                    <a:pt x="606" y="460"/>
                  </a:lnTo>
                  <a:lnTo>
                    <a:pt x="595" y="576"/>
                  </a:lnTo>
                  <a:lnTo>
                    <a:pt x="566" y="688"/>
                  </a:lnTo>
                  <a:lnTo>
                    <a:pt x="523" y="787"/>
                  </a:lnTo>
                  <a:lnTo>
                    <a:pt x="466" y="870"/>
                  </a:lnTo>
                  <a:lnTo>
                    <a:pt x="401" y="929"/>
                  </a:lnTo>
                  <a:lnTo>
                    <a:pt x="329" y="963"/>
                  </a:lnTo>
                  <a:lnTo>
                    <a:pt x="256" y="969"/>
                  </a:lnTo>
                  <a:lnTo>
                    <a:pt x="186" y="946"/>
                  </a:lnTo>
                  <a:lnTo>
                    <a:pt x="123" y="901"/>
                  </a:lnTo>
                  <a:lnTo>
                    <a:pt x="198" y="825"/>
                  </a:lnTo>
                  <a:lnTo>
                    <a:pt x="258" y="849"/>
                  </a:lnTo>
                  <a:lnTo>
                    <a:pt x="314" y="847"/>
                  </a:lnTo>
                  <a:lnTo>
                    <a:pt x="367" y="827"/>
                  </a:lnTo>
                  <a:lnTo>
                    <a:pt x="418" y="785"/>
                  </a:lnTo>
                  <a:lnTo>
                    <a:pt x="462" y="726"/>
                  </a:lnTo>
                  <a:lnTo>
                    <a:pt x="498" y="654"/>
                  </a:lnTo>
                  <a:lnTo>
                    <a:pt x="521" y="570"/>
                  </a:lnTo>
                  <a:lnTo>
                    <a:pt x="532" y="483"/>
                  </a:lnTo>
                  <a:lnTo>
                    <a:pt x="530" y="393"/>
                  </a:lnTo>
                  <a:lnTo>
                    <a:pt x="515" y="311"/>
                  </a:lnTo>
                  <a:lnTo>
                    <a:pt x="487" y="239"/>
                  </a:lnTo>
                  <a:lnTo>
                    <a:pt x="448" y="180"/>
                  </a:lnTo>
                  <a:lnTo>
                    <a:pt x="403" y="140"/>
                  </a:lnTo>
                  <a:lnTo>
                    <a:pt x="350" y="119"/>
                  </a:lnTo>
                  <a:lnTo>
                    <a:pt x="294" y="121"/>
                  </a:lnTo>
                  <a:lnTo>
                    <a:pt x="241" y="142"/>
                  </a:lnTo>
                  <a:lnTo>
                    <a:pt x="190" y="184"/>
                  </a:lnTo>
                  <a:lnTo>
                    <a:pt x="146" y="243"/>
                  </a:lnTo>
                  <a:lnTo>
                    <a:pt x="112" y="315"/>
                  </a:lnTo>
                  <a:lnTo>
                    <a:pt x="87" y="399"/>
                  </a:lnTo>
                  <a:lnTo>
                    <a:pt x="76" y="486"/>
                  </a:lnTo>
                  <a:lnTo>
                    <a:pt x="78" y="576"/>
                  </a:lnTo>
                  <a:lnTo>
                    <a:pt x="93" y="657"/>
                  </a:lnTo>
                  <a:lnTo>
                    <a:pt x="120" y="730"/>
                  </a:lnTo>
                  <a:lnTo>
                    <a:pt x="165" y="796"/>
                  </a:lnTo>
                  <a:lnTo>
                    <a:pt x="99" y="8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546" name="Freeform 106"/>
            <p:cNvSpPr>
              <a:spLocks/>
            </p:cNvSpPr>
            <p:nvPr/>
          </p:nvSpPr>
          <p:spPr bwMode="auto">
            <a:xfrm>
              <a:off x="1360" y="2402"/>
              <a:ext cx="33" cy="30"/>
            </a:xfrm>
            <a:custGeom>
              <a:avLst/>
              <a:gdLst>
                <a:gd name="T0" fmla="*/ 1 w 122"/>
                <a:gd name="T1" fmla="*/ 0 h 116"/>
                <a:gd name="T2" fmla="*/ 0 w 122"/>
                <a:gd name="T3" fmla="*/ 0 h 116"/>
                <a:gd name="T4" fmla="*/ 0 w 122"/>
                <a:gd name="T5" fmla="*/ 0 h 116"/>
                <a:gd name="T6" fmla="*/ 0 w 122"/>
                <a:gd name="T7" fmla="*/ 1 h 116"/>
                <a:gd name="T8" fmla="*/ 1 w 122"/>
                <a:gd name="T9" fmla="*/ 0 h 116"/>
                <a:gd name="T10" fmla="*/ 1 w 122"/>
                <a:gd name="T11" fmla="*/ 0 h 116"/>
                <a:gd name="T12" fmla="*/ 0 60000 65536"/>
                <a:gd name="T13" fmla="*/ 0 60000 65536"/>
                <a:gd name="T14" fmla="*/ 0 60000 65536"/>
                <a:gd name="T15" fmla="*/ 0 60000 65536"/>
                <a:gd name="T16" fmla="*/ 0 60000 65536"/>
                <a:gd name="T17" fmla="*/ 0 60000 65536"/>
                <a:gd name="T18" fmla="*/ 0 w 122"/>
                <a:gd name="T19" fmla="*/ 0 h 116"/>
                <a:gd name="T20" fmla="*/ 122 w 122"/>
                <a:gd name="T21" fmla="*/ 116 h 116"/>
              </a:gdLst>
              <a:ahLst/>
              <a:cxnLst>
                <a:cxn ang="T12">
                  <a:pos x="T0" y="T1"/>
                </a:cxn>
                <a:cxn ang="T13">
                  <a:pos x="T2" y="T3"/>
                </a:cxn>
                <a:cxn ang="T14">
                  <a:pos x="T4" y="T5"/>
                </a:cxn>
                <a:cxn ang="T15">
                  <a:pos x="T6" y="T7"/>
                </a:cxn>
                <a:cxn ang="T16">
                  <a:pos x="T8" y="T9"/>
                </a:cxn>
                <a:cxn ang="T17">
                  <a:pos x="T10" y="T11"/>
                </a:cxn>
              </a:cxnLst>
              <a:rect l="T18" t="T19" r="T20" b="T21"/>
              <a:pathLst>
                <a:path w="122" h="116">
                  <a:moveTo>
                    <a:pt x="122" y="53"/>
                  </a:moveTo>
                  <a:lnTo>
                    <a:pt x="55" y="0"/>
                  </a:lnTo>
                  <a:lnTo>
                    <a:pt x="0" y="80"/>
                  </a:lnTo>
                  <a:lnTo>
                    <a:pt x="30" y="116"/>
                  </a:lnTo>
                  <a:lnTo>
                    <a:pt x="122" y="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144" name="Group 10"/>
          <p:cNvGrpSpPr>
            <a:grpSpLocks/>
          </p:cNvGrpSpPr>
          <p:nvPr/>
        </p:nvGrpSpPr>
        <p:grpSpPr bwMode="auto">
          <a:xfrm>
            <a:off x="517525" y="869950"/>
            <a:ext cx="1323975" cy="976313"/>
            <a:chOff x="2083" y="1606"/>
            <a:chExt cx="1489" cy="1097"/>
          </a:xfrm>
        </p:grpSpPr>
        <p:sp>
          <p:nvSpPr>
            <p:cNvPr id="145" name="Rectangle 11"/>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146" name="Freeform 12"/>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147" name="Freeform 13"/>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148" name="Freeform 14"/>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149" name="Freeform 15"/>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150" name="Rectangle 16"/>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151" name="Rectangle 17"/>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52" name="AutoShape 18"/>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153" name="Freeform 19"/>
            <p:cNvSpPr>
              <a:spLocks/>
            </p:cNvSpPr>
            <p:nvPr/>
          </p:nvSpPr>
          <p:spPr bwMode="auto">
            <a:xfrm>
              <a:off x="2219" y="2561"/>
              <a:ext cx="369" cy="104"/>
            </a:xfrm>
            <a:custGeom>
              <a:avLst/>
              <a:gdLst>
                <a:gd name="T0" fmla="*/ 0 w 992"/>
                <a:gd name="T1" fmla="*/ 0 h 280"/>
                <a:gd name="T2" fmla="*/ 19 w 992"/>
                <a:gd name="T3" fmla="*/ 4 h 280"/>
                <a:gd name="T4" fmla="*/ 18 w 992"/>
                <a:gd name="T5" fmla="*/ 5 h 280"/>
                <a:gd name="T6" fmla="*/ 0 w 992"/>
                <a:gd name="T7" fmla="*/ 1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154" name="Freeform 20"/>
            <p:cNvSpPr>
              <a:spLocks/>
            </p:cNvSpPr>
            <p:nvPr/>
          </p:nvSpPr>
          <p:spPr bwMode="auto">
            <a:xfrm>
              <a:off x="3429" y="2008"/>
              <a:ext cx="51" cy="375"/>
            </a:xfrm>
            <a:custGeom>
              <a:avLst/>
              <a:gdLst>
                <a:gd name="T0" fmla="*/ 0 w 136"/>
                <a:gd name="T1" fmla="*/ 0 h 1008"/>
                <a:gd name="T2" fmla="*/ 2 w 136"/>
                <a:gd name="T3" fmla="*/ 19 h 1008"/>
                <a:gd name="T4" fmla="*/ 3 w 136"/>
                <a:gd name="T5" fmla="*/ 17 h 1008"/>
                <a:gd name="T6" fmla="*/ 1 w 136"/>
                <a:gd name="T7" fmla="*/ 1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155" name="Rectangle 21"/>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56" name="Rectangle 22"/>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57" name="Rectangle 23"/>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158" name="Group 24"/>
            <p:cNvGrpSpPr>
              <a:grpSpLocks/>
            </p:cNvGrpSpPr>
            <p:nvPr/>
          </p:nvGrpSpPr>
          <p:grpSpPr bwMode="auto">
            <a:xfrm>
              <a:off x="2221" y="1871"/>
              <a:ext cx="518" cy="782"/>
              <a:chOff x="2400" y="1656"/>
              <a:chExt cx="752" cy="1136"/>
            </a:xfrm>
          </p:grpSpPr>
          <p:sp>
            <p:nvSpPr>
              <p:cNvPr id="171" name="Freeform 25"/>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a:solidFill>
                  <a:schemeClr val="bg1"/>
                </a:solidFill>
                <a:round/>
                <a:headEnd/>
                <a:tailEnd/>
              </a:ln>
            </p:spPr>
            <p:txBody>
              <a:bodyPr wrap="none" lIns="0" tIns="0" rIns="0" bIns="0" anchor="ctr">
                <a:spAutoFit/>
              </a:bodyPr>
              <a:lstStyle/>
              <a:p>
                <a:endParaRPr lang="en-US"/>
              </a:p>
            </p:txBody>
          </p:sp>
          <p:sp>
            <p:nvSpPr>
              <p:cNvPr id="172" name="Freeform 26"/>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73" name="Freeform 27"/>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74" name="Freeform 28"/>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75" name="Freeform 29"/>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lIns="0" tIns="0" rIns="0" bIns="0" anchor="ctr">
                <a:spAutoFit/>
              </a:bodyPr>
              <a:lstStyle/>
              <a:p>
                <a:endParaRPr lang="en-US"/>
              </a:p>
            </p:txBody>
          </p:sp>
          <p:sp>
            <p:nvSpPr>
              <p:cNvPr id="176" name="Line 30"/>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7" name="Line 31"/>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159" name="Group 32"/>
            <p:cNvGrpSpPr>
              <a:grpSpLocks/>
            </p:cNvGrpSpPr>
            <p:nvPr/>
          </p:nvGrpSpPr>
          <p:grpSpPr bwMode="auto">
            <a:xfrm rot="-6511945">
              <a:off x="2834" y="1842"/>
              <a:ext cx="518" cy="783"/>
              <a:chOff x="2400" y="1656"/>
              <a:chExt cx="752" cy="1136"/>
            </a:xfrm>
          </p:grpSpPr>
          <p:sp>
            <p:nvSpPr>
              <p:cNvPr id="164" name="Freeform 33"/>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165" name="Freeform 34"/>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66" name="Freeform 35"/>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67" name="Freeform 36"/>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68" name="Freeform 37"/>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69" name="Line 38"/>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70" name="Line 39"/>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160" name="Freeform 40"/>
            <p:cNvSpPr>
              <a:spLocks/>
            </p:cNvSpPr>
            <p:nvPr/>
          </p:nvSpPr>
          <p:spPr bwMode="auto">
            <a:xfrm>
              <a:off x="2689" y="2097"/>
              <a:ext cx="62" cy="351"/>
            </a:xfrm>
            <a:custGeom>
              <a:avLst/>
              <a:gdLst>
                <a:gd name="T0" fmla="*/ 3 w 168"/>
                <a:gd name="T1" fmla="*/ 18 h 944"/>
                <a:gd name="T2" fmla="*/ 0 w 168"/>
                <a:gd name="T3" fmla="*/ 0 h 944"/>
                <a:gd name="T4" fmla="*/ 0 w 168"/>
                <a:gd name="T5" fmla="*/ 1 h 944"/>
                <a:gd name="T6" fmla="*/ 2 w 168"/>
                <a:gd name="T7" fmla="*/ 17 h 944"/>
                <a:gd name="T8" fmla="*/ 3 w 168"/>
                <a:gd name="T9" fmla="*/ 18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161" name="Freeform 41"/>
            <p:cNvSpPr>
              <a:spLocks/>
            </p:cNvSpPr>
            <p:nvPr/>
          </p:nvSpPr>
          <p:spPr bwMode="auto">
            <a:xfrm>
              <a:off x="2382" y="1853"/>
              <a:ext cx="354" cy="78"/>
            </a:xfrm>
            <a:custGeom>
              <a:avLst/>
              <a:gdLst>
                <a:gd name="T0" fmla="*/ 0 w 952"/>
                <a:gd name="T1" fmla="*/ 1 h 208"/>
                <a:gd name="T2" fmla="*/ 1 w 952"/>
                <a:gd name="T3" fmla="*/ 0 h 208"/>
                <a:gd name="T4" fmla="*/ 18 w 952"/>
                <a:gd name="T5" fmla="*/ 3 h 208"/>
                <a:gd name="T6" fmla="*/ 18 w 952"/>
                <a:gd name="T7" fmla="*/ 4 h 208"/>
                <a:gd name="T8" fmla="*/ 0 w 952"/>
                <a:gd name="T9" fmla="*/ 1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162" name="Rectangle 42"/>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63" name="Rectangle 43"/>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|EOS~019|</a:t>
            </a:r>
            <a:endParaRPr lang="en-US" sz="100" dirty="0" err="1" smtClean="0">
              <a:solidFill>
                <a:srgbClr val="FFFFFF"/>
              </a:solidFill>
              <a:latin typeface="Arial"/>
              <a:cs typeface="Calibri" pitchFamily="34" charset="0"/>
            </a:endParaRPr>
          </a:p>
        </p:txBody>
      </p:sp>
      <p:sp>
        <p:nvSpPr>
          <p:cNvPr id="22530" name="Line 2"/>
          <p:cNvSpPr>
            <a:spLocks noChangeShapeType="1"/>
          </p:cNvSpPr>
          <p:nvPr/>
        </p:nvSpPr>
        <p:spPr bwMode="auto">
          <a:xfrm>
            <a:off x="1181100" y="1458913"/>
            <a:ext cx="0" cy="4802187"/>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531" name="Line 3"/>
          <p:cNvSpPr>
            <a:spLocks noChangeShapeType="1"/>
          </p:cNvSpPr>
          <p:nvPr/>
        </p:nvSpPr>
        <p:spPr bwMode="auto">
          <a:xfrm>
            <a:off x="1181100" y="5816600"/>
            <a:ext cx="1473200"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532" name="Line 4"/>
          <p:cNvSpPr>
            <a:spLocks noChangeShapeType="1"/>
          </p:cNvSpPr>
          <p:nvPr/>
        </p:nvSpPr>
        <p:spPr bwMode="auto">
          <a:xfrm>
            <a:off x="1181100" y="5351463"/>
            <a:ext cx="1123950"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22533" name="Group 5"/>
          <p:cNvGrpSpPr>
            <a:grpSpLocks/>
          </p:cNvGrpSpPr>
          <p:nvPr/>
        </p:nvGrpSpPr>
        <p:grpSpPr bwMode="auto">
          <a:xfrm>
            <a:off x="2170113" y="4946650"/>
            <a:ext cx="517525" cy="658813"/>
            <a:chOff x="2401" y="425"/>
            <a:chExt cx="907" cy="1154"/>
          </a:xfrm>
        </p:grpSpPr>
        <p:sp>
          <p:nvSpPr>
            <p:cNvPr id="22603" name="Rectangle 6"/>
            <p:cNvSpPr>
              <a:spLocks noChangeArrowheads="1"/>
            </p:cNvSpPr>
            <p:nvPr/>
          </p:nvSpPr>
          <p:spPr bwMode="auto">
            <a:xfrm>
              <a:off x="2401" y="591"/>
              <a:ext cx="907" cy="988"/>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22604" name="Line 7"/>
            <p:cNvSpPr>
              <a:spLocks noChangeShapeType="1"/>
            </p:cNvSpPr>
            <p:nvPr/>
          </p:nvSpPr>
          <p:spPr bwMode="auto">
            <a:xfrm>
              <a:off x="2582" y="138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605" name="Line 8"/>
            <p:cNvSpPr>
              <a:spLocks noChangeShapeType="1"/>
            </p:cNvSpPr>
            <p:nvPr/>
          </p:nvSpPr>
          <p:spPr bwMode="auto">
            <a:xfrm>
              <a:off x="2577" y="115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606" name="Rectangle 9"/>
            <p:cNvSpPr>
              <a:spLocks noChangeArrowheads="1"/>
            </p:cNvSpPr>
            <p:nvPr/>
          </p:nvSpPr>
          <p:spPr bwMode="auto">
            <a:xfrm rot="2658430">
              <a:off x="2944" y="425"/>
              <a:ext cx="225" cy="506"/>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22607" name="Freeform 10"/>
            <p:cNvSpPr>
              <a:spLocks/>
            </p:cNvSpPr>
            <p:nvPr/>
          </p:nvSpPr>
          <p:spPr bwMode="auto">
            <a:xfrm>
              <a:off x="2643" y="789"/>
              <a:ext cx="309" cy="257"/>
            </a:xfrm>
            <a:custGeom>
              <a:avLst/>
              <a:gdLst>
                <a:gd name="T0" fmla="*/ 374 w 234"/>
                <a:gd name="T1" fmla="*/ 0 h 195"/>
                <a:gd name="T2" fmla="*/ 83 w 234"/>
                <a:gd name="T3" fmla="*/ 125 h 195"/>
                <a:gd name="T4" fmla="*/ 0 w 234"/>
                <a:gd name="T5" fmla="*/ 589 h 195"/>
                <a:gd name="T6" fmla="*/ 548 w 234"/>
                <a:gd name="T7" fmla="*/ 589 h 195"/>
                <a:gd name="T8" fmla="*/ 712 w 234"/>
                <a:gd name="T9" fmla="*/ 333 h 195"/>
                <a:gd name="T10" fmla="*/ 374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a:solidFill>
                <a:srgbClr val="969696"/>
              </a:solidFill>
              <a:round/>
              <a:headEnd/>
              <a:tailEnd/>
            </a:ln>
          </p:spPr>
          <p:txBody>
            <a:bodyPr wrap="none" lIns="0" tIns="0" rIns="0" bIns="0" anchor="ctr">
              <a:spAutoFit/>
            </a:bodyPr>
            <a:lstStyle/>
            <a:p>
              <a:endParaRPr lang="en-US"/>
            </a:p>
          </p:txBody>
        </p:sp>
        <p:sp>
          <p:nvSpPr>
            <p:cNvPr id="22608" name="Line 11"/>
            <p:cNvSpPr>
              <a:spLocks noChangeShapeType="1"/>
            </p:cNvSpPr>
            <p:nvPr/>
          </p:nvSpPr>
          <p:spPr bwMode="auto">
            <a:xfrm flipH="1">
              <a:off x="2703" y="891"/>
              <a:ext cx="147" cy="106"/>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22534" name="Group 12"/>
          <p:cNvGrpSpPr>
            <a:grpSpLocks/>
          </p:cNvGrpSpPr>
          <p:nvPr/>
        </p:nvGrpSpPr>
        <p:grpSpPr bwMode="auto">
          <a:xfrm>
            <a:off x="2432050" y="5395913"/>
            <a:ext cx="517525" cy="658812"/>
            <a:chOff x="2401" y="425"/>
            <a:chExt cx="907" cy="1154"/>
          </a:xfrm>
        </p:grpSpPr>
        <p:sp>
          <p:nvSpPr>
            <p:cNvPr id="22597" name="Rectangle 13"/>
            <p:cNvSpPr>
              <a:spLocks noChangeArrowheads="1"/>
            </p:cNvSpPr>
            <p:nvPr/>
          </p:nvSpPr>
          <p:spPr bwMode="auto">
            <a:xfrm>
              <a:off x="2401" y="591"/>
              <a:ext cx="907" cy="988"/>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22598" name="Line 14"/>
            <p:cNvSpPr>
              <a:spLocks noChangeShapeType="1"/>
            </p:cNvSpPr>
            <p:nvPr/>
          </p:nvSpPr>
          <p:spPr bwMode="auto">
            <a:xfrm>
              <a:off x="2582" y="138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599" name="Line 15"/>
            <p:cNvSpPr>
              <a:spLocks noChangeShapeType="1"/>
            </p:cNvSpPr>
            <p:nvPr/>
          </p:nvSpPr>
          <p:spPr bwMode="auto">
            <a:xfrm>
              <a:off x="2577" y="115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600" name="Rectangle 16"/>
            <p:cNvSpPr>
              <a:spLocks noChangeArrowheads="1"/>
            </p:cNvSpPr>
            <p:nvPr/>
          </p:nvSpPr>
          <p:spPr bwMode="auto">
            <a:xfrm rot="2658430">
              <a:off x="2944" y="425"/>
              <a:ext cx="225" cy="506"/>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22601" name="Freeform 17"/>
            <p:cNvSpPr>
              <a:spLocks/>
            </p:cNvSpPr>
            <p:nvPr/>
          </p:nvSpPr>
          <p:spPr bwMode="auto">
            <a:xfrm>
              <a:off x="2643" y="789"/>
              <a:ext cx="309" cy="257"/>
            </a:xfrm>
            <a:custGeom>
              <a:avLst/>
              <a:gdLst>
                <a:gd name="T0" fmla="*/ 374 w 234"/>
                <a:gd name="T1" fmla="*/ 0 h 195"/>
                <a:gd name="T2" fmla="*/ 83 w 234"/>
                <a:gd name="T3" fmla="*/ 125 h 195"/>
                <a:gd name="T4" fmla="*/ 0 w 234"/>
                <a:gd name="T5" fmla="*/ 589 h 195"/>
                <a:gd name="T6" fmla="*/ 548 w 234"/>
                <a:gd name="T7" fmla="*/ 589 h 195"/>
                <a:gd name="T8" fmla="*/ 712 w 234"/>
                <a:gd name="T9" fmla="*/ 333 h 195"/>
                <a:gd name="T10" fmla="*/ 374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a:solidFill>
                <a:srgbClr val="969696"/>
              </a:solidFill>
              <a:round/>
              <a:headEnd/>
              <a:tailEnd/>
            </a:ln>
          </p:spPr>
          <p:txBody>
            <a:bodyPr wrap="none" lIns="0" tIns="0" rIns="0" bIns="0" anchor="ctr">
              <a:spAutoFit/>
            </a:bodyPr>
            <a:lstStyle/>
            <a:p>
              <a:endParaRPr lang="en-US"/>
            </a:p>
          </p:txBody>
        </p:sp>
        <p:sp>
          <p:nvSpPr>
            <p:cNvPr id="22602" name="Line 18"/>
            <p:cNvSpPr>
              <a:spLocks noChangeShapeType="1"/>
            </p:cNvSpPr>
            <p:nvPr/>
          </p:nvSpPr>
          <p:spPr bwMode="auto">
            <a:xfrm flipH="1">
              <a:off x="2703" y="891"/>
              <a:ext cx="147" cy="106"/>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22535" name="Rectangle 19"/>
          <p:cNvSpPr>
            <a:spLocks noGrp="1" noChangeArrowheads="1"/>
          </p:cNvSpPr>
          <p:nvPr>
            <p:ph type="title"/>
          </p:nvPr>
        </p:nvSpPr>
        <p:spPr/>
        <p:txBody>
          <a:bodyPr/>
          <a:lstStyle/>
          <a:p>
            <a:r>
              <a:rPr lang="en-US" dirty="0" smtClean="0"/>
              <a:t>Stage 2: Rules "set up" the claim</a:t>
            </a:r>
          </a:p>
        </p:txBody>
      </p:sp>
      <p:grpSp>
        <p:nvGrpSpPr>
          <p:cNvPr id="22536" name="Group 20"/>
          <p:cNvGrpSpPr>
            <a:grpSpLocks/>
          </p:cNvGrpSpPr>
          <p:nvPr/>
        </p:nvGrpSpPr>
        <p:grpSpPr bwMode="auto">
          <a:xfrm>
            <a:off x="517525" y="869950"/>
            <a:ext cx="1323975" cy="976313"/>
            <a:chOff x="2083" y="1606"/>
            <a:chExt cx="1489" cy="1097"/>
          </a:xfrm>
        </p:grpSpPr>
        <p:sp>
          <p:nvSpPr>
            <p:cNvPr id="22564" name="Rectangle 21"/>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22565" name="Freeform 22"/>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22566" name="Freeform 23"/>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22567" name="Freeform 24"/>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22568" name="Freeform 25"/>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22569" name="Rectangle 26"/>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22570" name="Rectangle 27"/>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2571" name="AutoShape 28"/>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22572" name="Freeform 29"/>
            <p:cNvSpPr>
              <a:spLocks/>
            </p:cNvSpPr>
            <p:nvPr/>
          </p:nvSpPr>
          <p:spPr bwMode="auto">
            <a:xfrm>
              <a:off x="2219" y="2561"/>
              <a:ext cx="369" cy="104"/>
            </a:xfrm>
            <a:custGeom>
              <a:avLst/>
              <a:gdLst>
                <a:gd name="T0" fmla="*/ 0 w 992"/>
                <a:gd name="T1" fmla="*/ 0 h 280"/>
                <a:gd name="T2" fmla="*/ 19 w 992"/>
                <a:gd name="T3" fmla="*/ 4 h 280"/>
                <a:gd name="T4" fmla="*/ 18 w 992"/>
                <a:gd name="T5" fmla="*/ 5 h 280"/>
                <a:gd name="T6" fmla="*/ 0 w 992"/>
                <a:gd name="T7" fmla="*/ 1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22573" name="Freeform 30"/>
            <p:cNvSpPr>
              <a:spLocks/>
            </p:cNvSpPr>
            <p:nvPr/>
          </p:nvSpPr>
          <p:spPr bwMode="auto">
            <a:xfrm>
              <a:off x="3429" y="2008"/>
              <a:ext cx="51" cy="375"/>
            </a:xfrm>
            <a:custGeom>
              <a:avLst/>
              <a:gdLst>
                <a:gd name="T0" fmla="*/ 0 w 136"/>
                <a:gd name="T1" fmla="*/ 0 h 1008"/>
                <a:gd name="T2" fmla="*/ 2 w 136"/>
                <a:gd name="T3" fmla="*/ 19 h 1008"/>
                <a:gd name="T4" fmla="*/ 3 w 136"/>
                <a:gd name="T5" fmla="*/ 17 h 1008"/>
                <a:gd name="T6" fmla="*/ 1 w 136"/>
                <a:gd name="T7" fmla="*/ 1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22574" name="Rectangle 31"/>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2575" name="Rectangle 32"/>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2576" name="Rectangle 33"/>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22577" name="Group 34"/>
            <p:cNvGrpSpPr>
              <a:grpSpLocks/>
            </p:cNvGrpSpPr>
            <p:nvPr/>
          </p:nvGrpSpPr>
          <p:grpSpPr bwMode="auto">
            <a:xfrm>
              <a:off x="2221" y="1871"/>
              <a:ext cx="518" cy="782"/>
              <a:chOff x="2400" y="1656"/>
              <a:chExt cx="752" cy="1136"/>
            </a:xfrm>
          </p:grpSpPr>
          <p:sp>
            <p:nvSpPr>
              <p:cNvPr id="22590" name="Freeform 35"/>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a:solidFill>
                  <a:schemeClr val="bg1"/>
                </a:solidFill>
                <a:round/>
                <a:headEnd/>
                <a:tailEnd/>
              </a:ln>
            </p:spPr>
            <p:txBody>
              <a:bodyPr wrap="none" lIns="0" tIns="0" rIns="0" bIns="0" anchor="ctr">
                <a:spAutoFit/>
              </a:bodyPr>
              <a:lstStyle/>
              <a:p>
                <a:endParaRPr lang="en-US"/>
              </a:p>
            </p:txBody>
          </p:sp>
          <p:sp>
            <p:nvSpPr>
              <p:cNvPr id="22591" name="Freeform 36"/>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2592" name="Freeform 37"/>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2593" name="Freeform 38"/>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2594" name="Freeform 39"/>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lIns="0" tIns="0" rIns="0" bIns="0" anchor="ctr">
                <a:spAutoFit/>
              </a:bodyPr>
              <a:lstStyle/>
              <a:p>
                <a:endParaRPr lang="en-US"/>
              </a:p>
            </p:txBody>
          </p:sp>
          <p:sp>
            <p:nvSpPr>
              <p:cNvPr id="22595" name="Line 40"/>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596" name="Line 41"/>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22578" name="Group 42"/>
            <p:cNvGrpSpPr>
              <a:grpSpLocks/>
            </p:cNvGrpSpPr>
            <p:nvPr/>
          </p:nvGrpSpPr>
          <p:grpSpPr bwMode="auto">
            <a:xfrm rot="-6511945">
              <a:off x="2834" y="1842"/>
              <a:ext cx="518" cy="783"/>
              <a:chOff x="2400" y="1656"/>
              <a:chExt cx="752" cy="1136"/>
            </a:xfrm>
          </p:grpSpPr>
          <p:sp>
            <p:nvSpPr>
              <p:cNvPr id="22583" name="Freeform 43"/>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22584" name="Freeform 44"/>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2585" name="Freeform 45"/>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2586" name="Freeform 46"/>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2587" name="Freeform 47"/>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2588" name="Line 48"/>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2589" name="Line 49"/>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22579" name="Freeform 50"/>
            <p:cNvSpPr>
              <a:spLocks/>
            </p:cNvSpPr>
            <p:nvPr/>
          </p:nvSpPr>
          <p:spPr bwMode="auto">
            <a:xfrm>
              <a:off x="2689" y="2097"/>
              <a:ext cx="62" cy="351"/>
            </a:xfrm>
            <a:custGeom>
              <a:avLst/>
              <a:gdLst>
                <a:gd name="T0" fmla="*/ 3 w 168"/>
                <a:gd name="T1" fmla="*/ 18 h 944"/>
                <a:gd name="T2" fmla="*/ 0 w 168"/>
                <a:gd name="T3" fmla="*/ 0 h 944"/>
                <a:gd name="T4" fmla="*/ 0 w 168"/>
                <a:gd name="T5" fmla="*/ 1 h 944"/>
                <a:gd name="T6" fmla="*/ 2 w 168"/>
                <a:gd name="T7" fmla="*/ 17 h 944"/>
                <a:gd name="T8" fmla="*/ 3 w 168"/>
                <a:gd name="T9" fmla="*/ 18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22580" name="Freeform 51"/>
            <p:cNvSpPr>
              <a:spLocks/>
            </p:cNvSpPr>
            <p:nvPr/>
          </p:nvSpPr>
          <p:spPr bwMode="auto">
            <a:xfrm>
              <a:off x="2382" y="1853"/>
              <a:ext cx="354" cy="78"/>
            </a:xfrm>
            <a:custGeom>
              <a:avLst/>
              <a:gdLst>
                <a:gd name="T0" fmla="*/ 0 w 952"/>
                <a:gd name="T1" fmla="*/ 1 h 208"/>
                <a:gd name="T2" fmla="*/ 1 w 952"/>
                <a:gd name="T3" fmla="*/ 0 h 208"/>
                <a:gd name="T4" fmla="*/ 18 w 952"/>
                <a:gd name="T5" fmla="*/ 3 h 208"/>
                <a:gd name="T6" fmla="*/ 18 w 952"/>
                <a:gd name="T7" fmla="*/ 4 h 208"/>
                <a:gd name="T8" fmla="*/ 0 w 952"/>
                <a:gd name="T9" fmla="*/ 1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22581" name="Rectangle 52"/>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2582" name="Rectangle 53"/>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sp>
        <p:nvSpPr>
          <p:cNvPr id="22537" name="Text Box 54"/>
          <p:cNvSpPr txBox="1">
            <a:spLocks noChangeArrowheads="1"/>
          </p:cNvSpPr>
          <p:nvPr/>
        </p:nvSpPr>
        <p:spPr bwMode="auto">
          <a:xfrm>
            <a:off x="2039938" y="4549775"/>
            <a:ext cx="10509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a:t>workplan</a:t>
            </a:r>
          </a:p>
        </p:txBody>
      </p:sp>
      <p:sp>
        <p:nvSpPr>
          <p:cNvPr id="22538" name="Text Box 55"/>
          <p:cNvSpPr txBox="1">
            <a:spLocks noChangeArrowheads="1"/>
          </p:cNvSpPr>
          <p:nvPr/>
        </p:nvSpPr>
        <p:spPr bwMode="auto">
          <a:xfrm>
            <a:off x="1933575" y="788988"/>
            <a:ext cx="21018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1800" b="1"/>
              <a:t>segment: normal</a:t>
            </a:r>
          </a:p>
        </p:txBody>
      </p:sp>
      <p:grpSp>
        <p:nvGrpSpPr>
          <p:cNvPr id="22539" name="Group 56"/>
          <p:cNvGrpSpPr>
            <a:grpSpLocks/>
          </p:cNvGrpSpPr>
          <p:nvPr/>
        </p:nvGrpSpPr>
        <p:grpSpPr bwMode="auto">
          <a:xfrm>
            <a:off x="1844675" y="1155700"/>
            <a:ext cx="2386013" cy="674688"/>
            <a:chOff x="1162" y="786"/>
            <a:chExt cx="1503" cy="425"/>
          </a:xfrm>
        </p:grpSpPr>
        <p:grpSp>
          <p:nvGrpSpPr>
            <p:cNvPr id="22548" name="Group 57"/>
            <p:cNvGrpSpPr>
              <a:grpSpLocks/>
            </p:cNvGrpSpPr>
            <p:nvPr/>
          </p:nvGrpSpPr>
          <p:grpSpPr bwMode="auto">
            <a:xfrm>
              <a:off x="1481" y="786"/>
              <a:ext cx="631" cy="425"/>
              <a:chOff x="2984" y="3331"/>
              <a:chExt cx="845" cy="569"/>
            </a:xfrm>
          </p:grpSpPr>
          <p:sp>
            <p:nvSpPr>
              <p:cNvPr id="22551" name="AutoShape 58"/>
              <p:cNvSpPr>
                <a:spLocks noChangeArrowheads="1"/>
              </p:cNvSpPr>
              <p:nvPr/>
            </p:nvSpPr>
            <p:spPr bwMode="auto">
              <a:xfrm>
                <a:off x="2984" y="3331"/>
                <a:ext cx="558" cy="569"/>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nvGrpSpPr>
              <p:cNvPr id="22552" name="Group 59"/>
              <p:cNvGrpSpPr>
                <a:grpSpLocks/>
              </p:cNvGrpSpPr>
              <p:nvPr/>
            </p:nvGrpSpPr>
            <p:grpSpPr bwMode="auto">
              <a:xfrm>
                <a:off x="3386" y="3487"/>
                <a:ext cx="443" cy="398"/>
                <a:chOff x="4838" y="2218"/>
                <a:chExt cx="395" cy="355"/>
              </a:xfrm>
            </p:grpSpPr>
            <p:sp>
              <p:nvSpPr>
                <p:cNvPr id="22553" name="Freeform 60"/>
                <p:cNvSpPr>
                  <a:spLocks/>
                </p:cNvSpPr>
                <p:nvPr/>
              </p:nvSpPr>
              <p:spPr bwMode="auto">
                <a:xfrm>
                  <a:off x="4888" y="2251"/>
                  <a:ext cx="294" cy="113"/>
                </a:xfrm>
                <a:custGeom>
                  <a:avLst/>
                  <a:gdLst>
                    <a:gd name="T0" fmla="*/ 13 w 839"/>
                    <a:gd name="T1" fmla="*/ 4 h 319"/>
                    <a:gd name="T2" fmla="*/ 12 w 839"/>
                    <a:gd name="T3" fmla="*/ 3 h 319"/>
                    <a:gd name="T4" fmla="*/ 12 w 839"/>
                    <a:gd name="T5" fmla="*/ 3 h 319"/>
                    <a:gd name="T6" fmla="*/ 11 w 839"/>
                    <a:gd name="T7" fmla="*/ 3 h 319"/>
                    <a:gd name="T8" fmla="*/ 11 w 839"/>
                    <a:gd name="T9" fmla="*/ 4 h 319"/>
                    <a:gd name="T10" fmla="*/ 11 w 839"/>
                    <a:gd name="T11" fmla="*/ 4 h 319"/>
                    <a:gd name="T12" fmla="*/ 11 w 839"/>
                    <a:gd name="T13" fmla="*/ 4 h 319"/>
                    <a:gd name="T14" fmla="*/ 11 w 839"/>
                    <a:gd name="T15" fmla="*/ 4 h 319"/>
                    <a:gd name="T16" fmla="*/ 10 w 839"/>
                    <a:gd name="T17" fmla="*/ 4 h 319"/>
                    <a:gd name="T18" fmla="*/ 9 w 839"/>
                    <a:gd name="T19" fmla="*/ 4 h 319"/>
                    <a:gd name="T20" fmla="*/ 9 w 839"/>
                    <a:gd name="T21" fmla="*/ 3 h 319"/>
                    <a:gd name="T22" fmla="*/ 9 w 839"/>
                    <a:gd name="T23" fmla="*/ 3 h 319"/>
                    <a:gd name="T24" fmla="*/ 8 w 839"/>
                    <a:gd name="T25" fmla="*/ 2 h 319"/>
                    <a:gd name="T26" fmla="*/ 7 w 839"/>
                    <a:gd name="T27" fmla="*/ 2 h 319"/>
                    <a:gd name="T28" fmla="*/ 6 w 839"/>
                    <a:gd name="T29" fmla="*/ 2 h 319"/>
                    <a:gd name="T30" fmla="*/ 6 w 839"/>
                    <a:gd name="T31" fmla="*/ 1 h 319"/>
                    <a:gd name="T32" fmla="*/ 5 w 839"/>
                    <a:gd name="T33" fmla="*/ 1 h 319"/>
                    <a:gd name="T34" fmla="*/ 4 w 839"/>
                    <a:gd name="T35" fmla="*/ 1 h 319"/>
                    <a:gd name="T36" fmla="*/ 3 w 839"/>
                    <a:gd name="T37" fmla="*/ 2 h 319"/>
                    <a:gd name="T38" fmla="*/ 3 w 839"/>
                    <a:gd name="T39" fmla="*/ 2 h 319"/>
                    <a:gd name="T40" fmla="*/ 2 w 839"/>
                    <a:gd name="T41" fmla="*/ 2 h 319"/>
                    <a:gd name="T42" fmla="*/ 2 w 839"/>
                    <a:gd name="T43" fmla="*/ 2 h 319"/>
                    <a:gd name="T44" fmla="*/ 2 w 839"/>
                    <a:gd name="T45" fmla="*/ 2 h 319"/>
                    <a:gd name="T46" fmla="*/ 2 w 839"/>
                    <a:gd name="T47" fmla="*/ 1 h 319"/>
                    <a:gd name="T48" fmla="*/ 2 w 839"/>
                    <a:gd name="T49" fmla="*/ 1 h 319"/>
                    <a:gd name="T50" fmla="*/ 1 w 839"/>
                    <a:gd name="T51" fmla="*/ 0 h 319"/>
                    <a:gd name="T52" fmla="*/ 1 w 839"/>
                    <a:gd name="T53" fmla="*/ 0 h 319"/>
                    <a:gd name="T54" fmla="*/ 0 w 839"/>
                    <a:gd name="T55" fmla="*/ 0 h 319"/>
                    <a:gd name="T56" fmla="*/ 0 w 839"/>
                    <a:gd name="T57" fmla="*/ 1 h 319"/>
                    <a:gd name="T58" fmla="*/ 0 w 839"/>
                    <a:gd name="T59" fmla="*/ 1 h 319"/>
                    <a:gd name="T60" fmla="*/ 1 w 839"/>
                    <a:gd name="T61" fmla="*/ 2 h 319"/>
                    <a:gd name="T62" fmla="*/ 1 w 839"/>
                    <a:gd name="T63" fmla="*/ 2 h 319"/>
                    <a:gd name="T64" fmla="*/ 1 w 839"/>
                    <a:gd name="T65" fmla="*/ 2 h 319"/>
                    <a:gd name="T66" fmla="*/ 2 w 839"/>
                    <a:gd name="T67" fmla="*/ 2 h 319"/>
                    <a:gd name="T68" fmla="*/ 3 w 839"/>
                    <a:gd name="T69" fmla="*/ 2 h 319"/>
                    <a:gd name="T70" fmla="*/ 4 w 839"/>
                    <a:gd name="T71" fmla="*/ 2 h 319"/>
                    <a:gd name="T72" fmla="*/ 4 w 839"/>
                    <a:gd name="T73" fmla="*/ 2 h 319"/>
                    <a:gd name="T74" fmla="*/ 5 w 839"/>
                    <a:gd name="T75" fmla="*/ 2 h 319"/>
                    <a:gd name="T76" fmla="*/ 6 w 839"/>
                    <a:gd name="T77" fmla="*/ 3 h 319"/>
                    <a:gd name="T78" fmla="*/ 7 w 839"/>
                    <a:gd name="T79" fmla="*/ 3 h 319"/>
                    <a:gd name="T80" fmla="*/ 8 w 839"/>
                    <a:gd name="T81" fmla="*/ 4 h 319"/>
                    <a:gd name="T82" fmla="*/ 9 w 839"/>
                    <a:gd name="T83" fmla="*/ 4 h 319"/>
                    <a:gd name="T84" fmla="*/ 9 w 839"/>
                    <a:gd name="T85" fmla="*/ 4 h 319"/>
                    <a:gd name="T86" fmla="*/ 10 w 839"/>
                    <a:gd name="T87" fmla="*/ 5 h 319"/>
                    <a:gd name="T88" fmla="*/ 11 w 839"/>
                    <a:gd name="T89" fmla="*/ 5 h 319"/>
                    <a:gd name="T90" fmla="*/ 12 w 839"/>
                    <a:gd name="T91" fmla="*/ 5 h 319"/>
                    <a:gd name="T92" fmla="*/ 12 w 839"/>
                    <a:gd name="T93" fmla="*/ 5 h 319"/>
                    <a:gd name="T94" fmla="*/ 13 w 839"/>
                    <a:gd name="T95" fmla="*/ 4 h 31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839"/>
                    <a:gd name="T145" fmla="*/ 0 h 319"/>
                    <a:gd name="T146" fmla="*/ 839 w 839"/>
                    <a:gd name="T147" fmla="*/ 319 h 31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839" h="319">
                      <a:moveTo>
                        <a:pt x="839" y="242"/>
                      </a:moveTo>
                      <a:lnTo>
                        <a:pt x="837" y="229"/>
                      </a:lnTo>
                      <a:lnTo>
                        <a:pt x="834" y="216"/>
                      </a:lnTo>
                      <a:lnTo>
                        <a:pt x="828" y="204"/>
                      </a:lnTo>
                      <a:lnTo>
                        <a:pt x="821" y="195"/>
                      </a:lnTo>
                      <a:lnTo>
                        <a:pt x="812" y="186"/>
                      </a:lnTo>
                      <a:lnTo>
                        <a:pt x="801" y="180"/>
                      </a:lnTo>
                      <a:lnTo>
                        <a:pt x="789" y="177"/>
                      </a:lnTo>
                      <a:lnTo>
                        <a:pt x="777" y="175"/>
                      </a:lnTo>
                      <a:lnTo>
                        <a:pt x="765" y="177"/>
                      </a:lnTo>
                      <a:lnTo>
                        <a:pt x="753" y="180"/>
                      </a:lnTo>
                      <a:lnTo>
                        <a:pt x="742" y="186"/>
                      </a:lnTo>
                      <a:lnTo>
                        <a:pt x="731" y="195"/>
                      </a:lnTo>
                      <a:lnTo>
                        <a:pt x="724" y="204"/>
                      </a:lnTo>
                      <a:lnTo>
                        <a:pt x="718" y="216"/>
                      </a:lnTo>
                      <a:lnTo>
                        <a:pt x="715" y="229"/>
                      </a:lnTo>
                      <a:lnTo>
                        <a:pt x="713" y="242"/>
                      </a:lnTo>
                      <a:lnTo>
                        <a:pt x="713" y="247"/>
                      </a:lnTo>
                      <a:lnTo>
                        <a:pt x="715" y="251"/>
                      </a:lnTo>
                      <a:lnTo>
                        <a:pt x="715" y="257"/>
                      </a:lnTo>
                      <a:lnTo>
                        <a:pt x="716" y="262"/>
                      </a:lnTo>
                      <a:lnTo>
                        <a:pt x="707" y="262"/>
                      </a:lnTo>
                      <a:lnTo>
                        <a:pt x="698" y="260"/>
                      </a:lnTo>
                      <a:lnTo>
                        <a:pt x="690" y="259"/>
                      </a:lnTo>
                      <a:lnTo>
                        <a:pt x="681" y="256"/>
                      </a:lnTo>
                      <a:lnTo>
                        <a:pt x="672" y="251"/>
                      </a:lnTo>
                      <a:lnTo>
                        <a:pt x="663" y="247"/>
                      </a:lnTo>
                      <a:lnTo>
                        <a:pt x="655" y="242"/>
                      </a:lnTo>
                      <a:lnTo>
                        <a:pt x="648" y="238"/>
                      </a:lnTo>
                      <a:lnTo>
                        <a:pt x="639" y="232"/>
                      </a:lnTo>
                      <a:lnTo>
                        <a:pt x="630" y="222"/>
                      </a:lnTo>
                      <a:lnTo>
                        <a:pt x="619" y="215"/>
                      </a:lnTo>
                      <a:lnTo>
                        <a:pt x="610" y="204"/>
                      </a:lnTo>
                      <a:lnTo>
                        <a:pt x="601" y="195"/>
                      </a:lnTo>
                      <a:lnTo>
                        <a:pt x="590" y="186"/>
                      </a:lnTo>
                      <a:lnTo>
                        <a:pt x="581" y="178"/>
                      </a:lnTo>
                      <a:lnTo>
                        <a:pt x="572" y="171"/>
                      </a:lnTo>
                      <a:lnTo>
                        <a:pt x="558" y="163"/>
                      </a:lnTo>
                      <a:lnTo>
                        <a:pt x="542" y="154"/>
                      </a:lnTo>
                      <a:lnTo>
                        <a:pt x="523" y="145"/>
                      </a:lnTo>
                      <a:lnTo>
                        <a:pt x="505" y="136"/>
                      </a:lnTo>
                      <a:lnTo>
                        <a:pt x="484" y="127"/>
                      </a:lnTo>
                      <a:lnTo>
                        <a:pt x="463" y="119"/>
                      </a:lnTo>
                      <a:lnTo>
                        <a:pt x="443" y="112"/>
                      </a:lnTo>
                      <a:lnTo>
                        <a:pt x="423" y="106"/>
                      </a:lnTo>
                      <a:lnTo>
                        <a:pt x="404" y="101"/>
                      </a:lnTo>
                      <a:lnTo>
                        <a:pt x="382" y="98"/>
                      </a:lnTo>
                      <a:lnTo>
                        <a:pt x="361" y="95"/>
                      </a:lnTo>
                      <a:lnTo>
                        <a:pt x="338" y="92"/>
                      </a:lnTo>
                      <a:lnTo>
                        <a:pt x="317" y="91"/>
                      </a:lnTo>
                      <a:lnTo>
                        <a:pt x="297" y="91"/>
                      </a:lnTo>
                      <a:lnTo>
                        <a:pt x="281" y="91"/>
                      </a:lnTo>
                      <a:lnTo>
                        <a:pt x="265" y="91"/>
                      </a:lnTo>
                      <a:lnTo>
                        <a:pt x="255" y="92"/>
                      </a:lnTo>
                      <a:lnTo>
                        <a:pt x="243" y="95"/>
                      </a:lnTo>
                      <a:lnTo>
                        <a:pt x="231" y="98"/>
                      </a:lnTo>
                      <a:lnTo>
                        <a:pt x="218" y="103"/>
                      </a:lnTo>
                      <a:lnTo>
                        <a:pt x="206" y="107"/>
                      </a:lnTo>
                      <a:lnTo>
                        <a:pt x="194" y="110"/>
                      </a:lnTo>
                      <a:lnTo>
                        <a:pt x="184" y="113"/>
                      </a:lnTo>
                      <a:lnTo>
                        <a:pt x="173" y="115"/>
                      </a:lnTo>
                      <a:lnTo>
                        <a:pt x="165" y="115"/>
                      </a:lnTo>
                      <a:lnTo>
                        <a:pt x="158" y="115"/>
                      </a:lnTo>
                      <a:lnTo>
                        <a:pt x="150" y="115"/>
                      </a:lnTo>
                      <a:lnTo>
                        <a:pt x="143" y="115"/>
                      </a:lnTo>
                      <a:lnTo>
                        <a:pt x="135" y="113"/>
                      </a:lnTo>
                      <a:lnTo>
                        <a:pt x="127" y="112"/>
                      </a:lnTo>
                      <a:lnTo>
                        <a:pt x="120" y="110"/>
                      </a:lnTo>
                      <a:lnTo>
                        <a:pt x="112" y="107"/>
                      </a:lnTo>
                      <a:lnTo>
                        <a:pt x="118" y="98"/>
                      </a:lnTo>
                      <a:lnTo>
                        <a:pt x="123" y="89"/>
                      </a:lnTo>
                      <a:lnTo>
                        <a:pt x="124" y="77"/>
                      </a:lnTo>
                      <a:lnTo>
                        <a:pt x="126" y="66"/>
                      </a:lnTo>
                      <a:lnTo>
                        <a:pt x="124" y="53"/>
                      </a:lnTo>
                      <a:lnTo>
                        <a:pt x="121" y="41"/>
                      </a:lnTo>
                      <a:lnTo>
                        <a:pt x="115" y="30"/>
                      </a:lnTo>
                      <a:lnTo>
                        <a:pt x="108" y="19"/>
                      </a:lnTo>
                      <a:lnTo>
                        <a:pt x="99" y="12"/>
                      </a:lnTo>
                      <a:lnTo>
                        <a:pt x="88" y="4"/>
                      </a:lnTo>
                      <a:lnTo>
                        <a:pt x="76" y="1"/>
                      </a:lnTo>
                      <a:lnTo>
                        <a:pt x="64" y="0"/>
                      </a:lnTo>
                      <a:lnTo>
                        <a:pt x="52" y="1"/>
                      </a:lnTo>
                      <a:lnTo>
                        <a:pt x="39" y="4"/>
                      </a:lnTo>
                      <a:lnTo>
                        <a:pt x="29" y="12"/>
                      </a:lnTo>
                      <a:lnTo>
                        <a:pt x="18" y="19"/>
                      </a:lnTo>
                      <a:lnTo>
                        <a:pt x="11" y="30"/>
                      </a:lnTo>
                      <a:lnTo>
                        <a:pt x="5" y="41"/>
                      </a:lnTo>
                      <a:lnTo>
                        <a:pt x="2" y="53"/>
                      </a:lnTo>
                      <a:lnTo>
                        <a:pt x="0" y="66"/>
                      </a:lnTo>
                      <a:lnTo>
                        <a:pt x="3" y="86"/>
                      </a:lnTo>
                      <a:lnTo>
                        <a:pt x="11" y="103"/>
                      </a:lnTo>
                      <a:lnTo>
                        <a:pt x="21" y="116"/>
                      </a:lnTo>
                      <a:lnTo>
                        <a:pt x="36" y="127"/>
                      </a:lnTo>
                      <a:lnTo>
                        <a:pt x="45" y="133"/>
                      </a:lnTo>
                      <a:lnTo>
                        <a:pt x="55" y="139"/>
                      </a:lnTo>
                      <a:lnTo>
                        <a:pt x="64" y="145"/>
                      </a:lnTo>
                      <a:lnTo>
                        <a:pt x="74" y="150"/>
                      </a:lnTo>
                      <a:lnTo>
                        <a:pt x="83" y="154"/>
                      </a:lnTo>
                      <a:lnTo>
                        <a:pt x="94" y="157"/>
                      </a:lnTo>
                      <a:lnTo>
                        <a:pt x="105" y="160"/>
                      </a:lnTo>
                      <a:lnTo>
                        <a:pt x="114" y="163"/>
                      </a:lnTo>
                      <a:lnTo>
                        <a:pt x="132" y="166"/>
                      </a:lnTo>
                      <a:lnTo>
                        <a:pt x="150" y="168"/>
                      </a:lnTo>
                      <a:lnTo>
                        <a:pt x="168" y="168"/>
                      </a:lnTo>
                      <a:lnTo>
                        <a:pt x="188" y="165"/>
                      </a:lnTo>
                      <a:lnTo>
                        <a:pt x="206" y="163"/>
                      </a:lnTo>
                      <a:lnTo>
                        <a:pt x="225" y="160"/>
                      </a:lnTo>
                      <a:lnTo>
                        <a:pt x="243" y="159"/>
                      </a:lnTo>
                      <a:lnTo>
                        <a:pt x="261" y="157"/>
                      </a:lnTo>
                      <a:lnTo>
                        <a:pt x="270" y="156"/>
                      </a:lnTo>
                      <a:lnTo>
                        <a:pt x="281" y="156"/>
                      </a:lnTo>
                      <a:lnTo>
                        <a:pt x="293" y="154"/>
                      </a:lnTo>
                      <a:lnTo>
                        <a:pt x="308" y="154"/>
                      </a:lnTo>
                      <a:lnTo>
                        <a:pt x="326" y="156"/>
                      </a:lnTo>
                      <a:lnTo>
                        <a:pt x="349" y="159"/>
                      </a:lnTo>
                      <a:lnTo>
                        <a:pt x="376" y="163"/>
                      </a:lnTo>
                      <a:lnTo>
                        <a:pt x="411" y="171"/>
                      </a:lnTo>
                      <a:lnTo>
                        <a:pt x="445" y="182"/>
                      </a:lnTo>
                      <a:lnTo>
                        <a:pt x="472" y="192"/>
                      </a:lnTo>
                      <a:lnTo>
                        <a:pt x="495" y="200"/>
                      </a:lnTo>
                      <a:lnTo>
                        <a:pt x="511" y="209"/>
                      </a:lnTo>
                      <a:lnTo>
                        <a:pt x="525" y="215"/>
                      </a:lnTo>
                      <a:lnTo>
                        <a:pt x="536" y="222"/>
                      </a:lnTo>
                      <a:lnTo>
                        <a:pt x="545" y="227"/>
                      </a:lnTo>
                      <a:lnTo>
                        <a:pt x="554" y="233"/>
                      </a:lnTo>
                      <a:lnTo>
                        <a:pt x="570" y="244"/>
                      </a:lnTo>
                      <a:lnTo>
                        <a:pt x="586" y="254"/>
                      </a:lnTo>
                      <a:lnTo>
                        <a:pt x="602" y="266"/>
                      </a:lnTo>
                      <a:lnTo>
                        <a:pt x="617" y="277"/>
                      </a:lnTo>
                      <a:lnTo>
                        <a:pt x="634" y="288"/>
                      </a:lnTo>
                      <a:lnTo>
                        <a:pt x="651" y="298"/>
                      </a:lnTo>
                      <a:lnTo>
                        <a:pt x="668" y="306"/>
                      </a:lnTo>
                      <a:lnTo>
                        <a:pt x="686" y="312"/>
                      </a:lnTo>
                      <a:lnTo>
                        <a:pt x="699" y="315"/>
                      </a:lnTo>
                      <a:lnTo>
                        <a:pt x="715" y="318"/>
                      </a:lnTo>
                      <a:lnTo>
                        <a:pt x="730" y="319"/>
                      </a:lnTo>
                      <a:lnTo>
                        <a:pt x="745" y="319"/>
                      </a:lnTo>
                      <a:lnTo>
                        <a:pt x="760" y="318"/>
                      </a:lnTo>
                      <a:lnTo>
                        <a:pt x="774" y="315"/>
                      </a:lnTo>
                      <a:lnTo>
                        <a:pt x="787" y="310"/>
                      </a:lnTo>
                      <a:lnTo>
                        <a:pt x="800" y="303"/>
                      </a:lnTo>
                      <a:lnTo>
                        <a:pt x="815" y="294"/>
                      </a:lnTo>
                      <a:lnTo>
                        <a:pt x="828" y="279"/>
                      </a:lnTo>
                      <a:lnTo>
                        <a:pt x="836" y="262"/>
                      </a:lnTo>
                      <a:lnTo>
                        <a:pt x="839" y="242"/>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554" name="Freeform 61"/>
                <p:cNvSpPr>
                  <a:spLocks/>
                </p:cNvSpPr>
                <p:nvPr/>
              </p:nvSpPr>
              <p:spPr bwMode="auto">
                <a:xfrm>
                  <a:off x="4838" y="2408"/>
                  <a:ext cx="145" cy="55"/>
                </a:xfrm>
                <a:custGeom>
                  <a:avLst/>
                  <a:gdLst>
                    <a:gd name="T0" fmla="*/ 0 w 413"/>
                    <a:gd name="T1" fmla="*/ 0 h 156"/>
                    <a:gd name="T2" fmla="*/ 0 w 413"/>
                    <a:gd name="T3" fmla="*/ 0 h 156"/>
                    <a:gd name="T4" fmla="*/ 0 w 413"/>
                    <a:gd name="T5" fmla="*/ 1 h 156"/>
                    <a:gd name="T6" fmla="*/ 1 w 413"/>
                    <a:gd name="T7" fmla="*/ 1 h 156"/>
                    <a:gd name="T8" fmla="*/ 1 w 413"/>
                    <a:gd name="T9" fmla="*/ 2 h 156"/>
                    <a:gd name="T10" fmla="*/ 1 w 413"/>
                    <a:gd name="T11" fmla="*/ 2 h 156"/>
                    <a:gd name="T12" fmla="*/ 2 w 413"/>
                    <a:gd name="T13" fmla="*/ 2 h 156"/>
                    <a:gd name="T14" fmla="*/ 2 w 413"/>
                    <a:gd name="T15" fmla="*/ 2 h 156"/>
                    <a:gd name="T16" fmla="*/ 3 w 413"/>
                    <a:gd name="T17" fmla="*/ 2 h 156"/>
                    <a:gd name="T18" fmla="*/ 4 w 413"/>
                    <a:gd name="T19" fmla="*/ 2 h 156"/>
                    <a:gd name="T20" fmla="*/ 4 w 413"/>
                    <a:gd name="T21" fmla="*/ 2 h 156"/>
                    <a:gd name="T22" fmla="*/ 5 w 413"/>
                    <a:gd name="T23" fmla="*/ 2 h 156"/>
                    <a:gd name="T24" fmla="*/ 5 w 413"/>
                    <a:gd name="T25" fmla="*/ 2 h 156"/>
                    <a:gd name="T26" fmla="*/ 6 w 413"/>
                    <a:gd name="T27" fmla="*/ 1 h 156"/>
                    <a:gd name="T28" fmla="*/ 6 w 413"/>
                    <a:gd name="T29" fmla="*/ 1 h 156"/>
                    <a:gd name="T30" fmla="*/ 6 w 413"/>
                    <a:gd name="T31" fmla="*/ 0 h 156"/>
                    <a:gd name="T32" fmla="*/ 6 w 413"/>
                    <a:gd name="T33" fmla="*/ 0 h 156"/>
                    <a:gd name="T34" fmla="*/ 0 w 413"/>
                    <a:gd name="T35" fmla="*/ 0 h 1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6"/>
                    <a:gd name="T56" fmla="*/ 413 w 413"/>
                    <a:gd name="T57" fmla="*/ 156 h 15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6">
                      <a:moveTo>
                        <a:pt x="0" y="0"/>
                      </a:moveTo>
                      <a:lnTo>
                        <a:pt x="7" y="32"/>
                      </a:lnTo>
                      <a:lnTo>
                        <a:pt x="23" y="62"/>
                      </a:lnTo>
                      <a:lnTo>
                        <a:pt x="42" y="90"/>
                      </a:lnTo>
                      <a:lnTo>
                        <a:pt x="68" y="113"/>
                      </a:lnTo>
                      <a:lnTo>
                        <a:pt x="97" y="131"/>
                      </a:lnTo>
                      <a:lnTo>
                        <a:pt x="130" y="144"/>
                      </a:lnTo>
                      <a:lnTo>
                        <a:pt x="167" y="153"/>
                      </a:lnTo>
                      <a:lnTo>
                        <a:pt x="206" y="156"/>
                      </a:lnTo>
                      <a:lnTo>
                        <a:pt x="246" y="153"/>
                      </a:lnTo>
                      <a:lnTo>
                        <a:pt x="282" y="144"/>
                      </a:lnTo>
                      <a:lnTo>
                        <a:pt x="315" y="131"/>
                      </a:lnTo>
                      <a:lnTo>
                        <a:pt x="346" y="113"/>
                      </a:lnTo>
                      <a:lnTo>
                        <a:pt x="372" y="90"/>
                      </a:lnTo>
                      <a:lnTo>
                        <a:pt x="391"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555" name="Freeform 62"/>
                <p:cNvSpPr>
                  <a:spLocks/>
                </p:cNvSpPr>
                <p:nvPr/>
              </p:nvSpPr>
              <p:spPr bwMode="auto">
                <a:xfrm>
                  <a:off x="4854" y="2282"/>
                  <a:ext cx="60" cy="131"/>
                </a:xfrm>
                <a:custGeom>
                  <a:avLst/>
                  <a:gdLst>
                    <a:gd name="T0" fmla="*/ 0 w 170"/>
                    <a:gd name="T1" fmla="*/ 6 h 373"/>
                    <a:gd name="T2" fmla="*/ 2 w 170"/>
                    <a:gd name="T3" fmla="*/ 0 h 373"/>
                    <a:gd name="T4" fmla="*/ 2 w 170"/>
                    <a:gd name="T5" fmla="*/ 0 h 373"/>
                    <a:gd name="T6" fmla="*/ 0 w 170"/>
                    <a:gd name="T7" fmla="*/ 6 h 373"/>
                    <a:gd name="T8" fmla="*/ 0 w 170"/>
                    <a:gd name="T9" fmla="*/ 6 h 373"/>
                    <a:gd name="T10" fmla="*/ 0 60000 65536"/>
                    <a:gd name="T11" fmla="*/ 0 60000 65536"/>
                    <a:gd name="T12" fmla="*/ 0 60000 65536"/>
                    <a:gd name="T13" fmla="*/ 0 60000 65536"/>
                    <a:gd name="T14" fmla="*/ 0 60000 65536"/>
                    <a:gd name="T15" fmla="*/ 0 w 170"/>
                    <a:gd name="T16" fmla="*/ 0 h 373"/>
                    <a:gd name="T17" fmla="*/ 170 w 170"/>
                    <a:gd name="T18" fmla="*/ 373 h 373"/>
                  </a:gdLst>
                  <a:ahLst/>
                  <a:cxnLst>
                    <a:cxn ang="T10">
                      <a:pos x="T0" y="T1"/>
                    </a:cxn>
                    <a:cxn ang="T11">
                      <a:pos x="T2" y="T3"/>
                    </a:cxn>
                    <a:cxn ang="T12">
                      <a:pos x="T4" y="T5"/>
                    </a:cxn>
                    <a:cxn ang="T13">
                      <a:pos x="T6" y="T7"/>
                    </a:cxn>
                    <a:cxn ang="T14">
                      <a:pos x="T8" y="T9"/>
                    </a:cxn>
                  </a:cxnLst>
                  <a:rect l="T15" t="T16" r="T17" b="T18"/>
                  <a:pathLst>
                    <a:path w="170" h="373">
                      <a:moveTo>
                        <a:pt x="28" y="373"/>
                      </a:moveTo>
                      <a:lnTo>
                        <a:pt x="170" y="12"/>
                      </a:lnTo>
                      <a:lnTo>
                        <a:pt x="141" y="0"/>
                      </a:lnTo>
                      <a:lnTo>
                        <a:pt x="0" y="362"/>
                      </a:lnTo>
                      <a:lnTo>
                        <a:pt x="28"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556" name="Freeform 63"/>
                <p:cNvSpPr>
                  <a:spLocks/>
                </p:cNvSpPr>
                <p:nvPr/>
              </p:nvSpPr>
              <p:spPr bwMode="auto">
                <a:xfrm>
                  <a:off x="4908" y="2282"/>
                  <a:ext cx="59" cy="131"/>
                </a:xfrm>
                <a:custGeom>
                  <a:avLst/>
                  <a:gdLst>
                    <a:gd name="T0" fmla="*/ 2 w 168"/>
                    <a:gd name="T1" fmla="*/ 6 h 373"/>
                    <a:gd name="T2" fmla="*/ 0 w 168"/>
                    <a:gd name="T3" fmla="*/ 0 h 373"/>
                    <a:gd name="T4" fmla="*/ 0 w 168"/>
                    <a:gd name="T5" fmla="*/ 0 h 373"/>
                    <a:gd name="T6" fmla="*/ 2 w 168"/>
                    <a:gd name="T7" fmla="*/ 6 h 373"/>
                    <a:gd name="T8" fmla="*/ 2 w 168"/>
                    <a:gd name="T9" fmla="*/ 6 h 373"/>
                    <a:gd name="T10" fmla="*/ 0 60000 65536"/>
                    <a:gd name="T11" fmla="*/ 0 60000 65536"/>
                    <a:gd name="T12" fmla="*/ 0 60000 65536"/>
                    <a:gd name="T13" fmla="*/ 0 60000 65536"/>
                    <a:gd name="T14" fmla="*/ 0 60000 65536"/>
                    <a:gd name="T15" fmla="*/ 0 w 168"/>
                    <a:gd name="T16" fmla="*/ 0 h 373"/>
                    <a:gd name="T17" fmla="*/ 168 w 168"/>
                    <a:gd name="T18" fmla="*/ 373 h 373"/>
                  </a:gdLst>
                  <a:ahLst/>
                  <a:cxnLst>
                    <a:cxn ang="T10">
                      <a:pos x="T0" y="T1"/>
                    </a:cxn>
                    <a:cxn ang="T11">
                      <a:pos x="T2" y="T3"/>
                    </a:cxn>
                    <a:cxn ang="T12">
                      <a:pos x="T4" y="T5"/>
                    </a:cxn>
                    <a:cxn ang="T13">
                      <a:pos x="T6" y="T7"/>
                    </a:cxn>
                    <a:cxn ang="T14">
                      <a:pos x="T8" y="T9"/>
                    </a:cxn>
                  </a:cxnLst>
                  <a:rect l="T15" t="T16" r="T17" b="T18"/>
                  <a:pathLst>
                    <a:path w="168" h="373">
                      <a:moveTo>
                        <a:pt x="141" y="373"/>
                      </a:moveTo>
                      <a:lnTo>
                        <a:pt x="0" y="12"/>
                      </a:lnTo>
                      <a:lnTo>
                        <a:pt x="27" y="0"/>
                      </a:lnTo>
                      <a:lnTo>
                        <a:pt x="168" y="362"/>
                      </a:lnTo>
                      <a:lnTo>
                        <a:pt x="141"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557" name="Freeform 64"/>
                <p:cNvSpPr>
                  <a:spLocks/>
                </p:cNvSpPr>
                <p:nvPr/>
              </p:nvSpPr>
              <p:spPr bwMode="auto">
                <a:xfrm>
                  <a:off x="5087" y="2464"/>
                  <a:ext cx="146" cy="55"/>
                </a:xfrm>
                <a:custGeom>
                  <a:avLst/>
                  <a:gdLst>
                    <a:gd name="T0" fmla="*/ 0 w 413"/>
                    <a:gd name="T1" fmla="*/ 0 h 158"/>
                    <a:gd name="T2" fmla="*/ 0 w 413"/>
                    <a:gd name="T3" fmla="*/ 0 h 158"/>
                    <a:gd name="T4" fmla="*/ 0 w 413"/>
                    <a:gd name="T5" fmla="*/ 1 h 158"/>
                    <a:gd name="T6" fmla="*/ 1 w 413"/>
                    <a:gd name="T7" fmla="*/ 1 h 158"/>
                    <a:gd name="T8" fmla="*/ 1 w 413"/>
                    <a:gd name="T9" fmla="*/ 2 h 158"/>
                    <a:gd name="T10" fmla="*/ 1 w 413"/>
                    <a:gd name="T11" fmla="*/ 2 h 158"/>
                    <a:gd name="T12" fmla="*/ 2 w 413"/>
                    <a:gd name="T13" fmla="*/ 2 h 158"/>
                    <a:gd name="T14" fmla="*/ 2 w 413"/>
                    <a:gd name="T15" fmla="*/ 2 h 158"/>
                    <a:gd name="T16" fmla="*/ 3 w 413"/>
                    <a:gd name="T17" fmla="*/ 2 h 158"/>
                    <a:gd name="T18" fmla="*/ 4 w 413"/>
                    <a:gd name="T19" fmla="*/ 2 h 158"/>
                    <a:gd name="T20" fmla="*/ 4 w 413"/>
                    <a:gd name="T21" fmla="*/ 2 h 158"/>
                    <a:gd name="T22" fmla="*/ 5 w 413"/>
                    <a:gd name="T23" fmla="*/ 2 h 158"/>
                    <a:gd name="T24" fmla="*/ 5 w 413"/>
                    <a:gd name="T25" fmla="*/ 2 h 158"/>
                    <a:gd name="T26" fmla="*/ 6 w 413"/>
                    <a:gd name="T27" fmla="*/ 1 h 158"/>
                    <a:gd name="T28" fmla="*/ 6 w 413"/>
                    <a:gd name="T29" fmla="*/ 1 h 158"/>
                    <a:gd name="T30" fmla="*/ 6 w 413"/>
                    <a:gd name="T31" fmla="*/ 0 h 158"/>
                    <a:gd name="T32" fmla="*/ 6 w 413"/>
                    <a:gd name="T33" fmla="*/ 0 h 158"/>
                    <a:gd name="T34" fmla="*/ 0 w 413"/>
                    <a:gd name="T35" fmla="*/ 0 h 15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8"/>
                    <a:gd name="T56" fmla="*/ 413 w 413"/>
                    <a:gd name="T57" fmla="*/ 158 h 15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8">
                      <a:moveTo>
                        <a:pt x="0" y="0"/>
                      </a:moveTo>
                      <a:lnTo>
                        <a:pt x="8" y="32"/>
                      </a:lnTo>
                      <a:lnTo>
                        <a:pt x="21" y="62"/>
                      </a:lnTo>
                      <a:lnTo>
                        <a:pt x="41" y="88"/>
                      </a:lnTo>
                      <a:lnTo>
                        <a:pt x="67" y="112"/>
                      </a:lnTo>
                      <a:lnTo>
                        <a:pt x="97" y="130"/>
                      </a:lnTo>
                      <a:lnTo>
                        <a:pt x="130" y="146"/>
                      </a:lnTo>
                      <a:lnTo>
                        <a:pt x="167" y="155"/>
                      </a:lnTo>
                      <a:lnTo>
                        <a:pt x="206" y="158"/>
                      </a:lnTo>
                      <a:lnTo>
                        <a:pt x="246" y="155"/>
                      </a:lnTo>
                      <a:lnTo>
                        <a:pt x="282" y="146"/>
                      </a:lnTo>
                      <a:lnTo>
                        <a:pt x="315" y="130"/>
                      </a:lnTo>
                      <a:lnTo>
                        <a:pt x="344" y="112"/>
                      </a:lnTo>
                      <a:lnTo>
                        <a:pt x="370" y="88"/>
                      </a:lnTo>
                      <a:lnTo>
                        <a:pt x="390"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558" name="Freeform 65"/>
                <p:cNvSpPr>
                  <a:spLocks/>
                </p:cNvSpPr>
                <p:nvPr/>
              </p:nvSpPr>
              <p:spPr bwMode="auto">
                <a:xfrm>
                  <a:off x="5103" y="2338"/>
                  <a:ext cx="60" cy="130"/>
                </a:xfrm>
                <a:custGeom>
                  <a:avLst/>
                  <a:gdLst>
                    <a:gd name="T0" fmla="*/ 0 w 170"/>
                    <a:gd name="T1" fmla="*/ 6 h 370"/>
                    <a:gd name="T2" fmla="*/ 2 w 170"/>
                    <a:gd name="T3" fmla="*/ 0 h 370"/>
                    <a:gd name="T4" fmla="*/ 2 w 170"/>
                    <a:gd name="T5" fmla="*/ 0 h 370"/>
                    <a:gd name="T6" fmla="*/ 0 w 170"/>
                    <a:gd name="T7" fmla="*/ 5 h 370"/>
                    <a:gd name="T8" fmla="*/ 0 w 170"/>
                    <a:gd name="T9" fmla="*/ 6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29" y="370"/>
                      </a:moveTo>
                      <a:lnTo>
                        <a:pt x="170" y="11"/>
                      </a:lnTo>
                      <a:lnTo>
                        <a:pt x="143" y="0"/>
                      </a:lnTo>
                      <a:lnTo>
                        <a:pt x="0" y="360"/>
                      </a:lnTo>
                      <a:lnTo>
                        <a:pt x="29"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559" name="Freeform 66"/>
                <p:cNvSpPr>
                  <a:spLocks/>
                </p:cNvSpPr>
                <p:nvPr/>
              </p:nvSpPr>
              <p:spPr bwMode="auto">
                <a:xfrm>
                  <a:off x="5157" y="2338"/>
                  <a:ext cx="60" cy="130"/>
                </a:xfrm>
                <a:custGeom>
                  <a:avLst/>
                  <a:gdLst>
                    <a:gd name="T0" fmla="*/ 2 w 170"/>
                    <a:gd name="T1" fmla="*/ 6 h 370"/>
                    <a:gd name="T2" fmla="*/ 0 w 170"/>
                    <a:gd name="T3" fmla="*/ 0 h 370"/>
                    <a:gd name="T4" fmla="*/ 0 w 170"/>
                    <a:gd name="T5" fmla="*/ 0 h 370"/>
                    <a:gd name="T6" fmla="*/ 2 w 170"/>
                    <a:gd name="T7" fmla="*/ 5 h 370"/>
                    <a:gd name="T8" fmla="*/ 2 w 170"/>
                    <a:gd name="T9" fmla="*/ 6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141" y="370"/>
                      </a:moveTo>
                      <a:lnTo>
                        <a:pt x="0" y="11"/>
                      </a:lnTo>
                      <a:lnTo>
                        <a:pt x="29" y="0"/>
                      </a:lnTo>
                      <a:lnTo>
                        <a:pt x="170" y="360"/>
                      </a:lnTo>
                      <a:lnTo>
                        <a:pt x="141"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560" name="Rectangle 67"/>
                <p:cNvSpPr>
                  <a:spLocks noChangeArrowheads="1"/>
                </p:cNvSpPr>
                <p:nvPr/>
              </p:nvSpPr>
              <p:spPr bwMode="auto">
                <a:xfrm>
                  <a:off x="5014" y="2271"/>
                  <a:ext cx="31" cy="119"/>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2561" name="Rectangle 68"/>
                <p:cNvSpPr>
                  <a:spLocks noChangeArrowheads="1"/>
                </p:cNvSpPr>
                <p:nvPr/>
              </p:nvSpPr>
              <p:spPr bwMode="auto">
                <a:xfrm>
                  <a:off x="5004" y="2355"/>
                  <a:ext cx="50" cy="191"/>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2562" name="Freeform 69"/>
                <p:cNvSpPr>
                  <a:spLocks/>
                </p:cNvSpPr>
                <p:nvPr/>
              </p:nvSpPr>
              <p:spPr bwMode="auto">
                <a:xfrm>
                  <a:off x="5008" y="2218"/>
                  <a:ext cx="45" cy="46"/>
                </a:xfrm>
                <a:custGeom>
                  <a:avLst/>
                  <a:gdLst>
                    <a:gd name="T0" fmla="*/ 1 w 129"/>
                    <a:gd name="T1" fmla="*/ 2 h 128"/>
                    <a:gd name="T2" fmla="*/ 1 w 129"/>
                    <a:gd name="T3" fmla="*/ 2 h 128"/>
                    <a:gd name="T4" fmla="*/ 1 w 129"/>
                    <a:gd name="T5" fmla="*/ 2 h 128"/>
                    <a:gd name="T6" fmla="*/ 1 w 129"/>
                    <a:gd name="T7" fmla="*/ 2 h 128"/>
                    <a:gd name="T8" fmla="*/ 2 w 129"/>
                    <a:gd name="T9" fmla="*/ 2 h 128"/>
                    <a:gd name="T10" fmla="*/ 2 w 129"/>
                    <a:gd name="T11" fmla="*/ 2 h 128"/>
                    <a:gd name="T12" fmla="*/ 2 w 129"/>
                    <a:gd name="T13" fmla="*/ 1 h 128"/>
                    <a:gd name="T14" fmla="*/ 2 w 129"/>
                    <a:gd name="T15" fmla="*/ 1 h 128"/>
                    <a:gd name="T16" fmla="*/ 2 w 129"/>
                    <a:gd name="T17" fmla="*/ 1 h 128"/>
                    <a:gd name="T18" fmla="*/ 2 w 129"/>
                    <a:gd name="T19" fmla="*/ 1 h 128"/>
                    <a:gd name="T20" fmla="*/ 2 w 129"/>
                    <a:gd name="T21" fmla="*/ 1 h 128"/>
                    <a:gd name="T22" fmla="*/ 2 w 129"/>
                    <a:gd name="T23" fmla="*/ 0 h 128"/>
                    <a:gd name="T24" fmla="*/ 2 w 129"/>
                    <a:gd name="T25" fmla="*/ 0 h 128"/>
                    <a:gd name="T26" fmla="*/ 1 w 129"/>
                    <a:gd name="T27" fmla="*/ 0 h 128"/>
                    <a:gd name="T28" fmla="*/ 1 w 129"/>
                    <a:gd name="T29" fmla="*/ 0 h 128"/>
                    <a:gd name="T30" fmla="*/ 1 w 129"/>
                    <a:gd name="T31" fmla="*/ 0 h 128"/>
                    <a:gd name="T32" fmla="*/ 1 w 129"/>
                    <a:gd name="T33" fmla="*/ 0 h 128"/>
                    <a:gd name="T34" fmla="*/ 1 w 129"/>
                    <a:gd name="T35" fmla="*/ 0 h 128"/>
                    <a:gd name="T36" fmla="*/ 1 w 129"/>
                    <a:gd name="T37" fmla="*/ 0 h 128"/>
                    <a:gd name="T38" fmla="*/ 0 w 129"/>
                    <a:gd name="T39" fmla="*/ 0 h 128"/>
                    <a:gd name="T40" fmla="*/ 0 w 129"/>
                    <a:gd name="T41" fmla="*/ 0 h 128"/>
                    <a:gd name="T42" fmla="*/ 0 w 129"/>
                    <a:gd name="T43" fmla="*/ 0 h 128"/>
                    <a:gd name="T44" fmla="*/ 0 w 129"/>
                    <a:gd name="T45" fmla="*/ 1 h 128"/>
                    <a:gd name="T46" fmla="*/ 0 w 129"/>
                    <a:gd name="T47" fmla="*/ 1 h 128"/>
                    <a:gd name="T48" fmla="*/ 0 w 129"/>
                    <a:gd name="T49" fmla="*/ 1 h 128"/>
                    <a:gd name="T50" fmla="*/ 0 w 129"/>
                    <a:gd name="T51" fmla="*/ 1 h 128"/>
                    <a:gd name="T52" fmla="*/ 0 w 129"/>
                    <a:gd name="T53" fmla="*/ 1 h 128"/>
                    <a:gd name="T54" fmla="*/ 0 w 129"/>
                    <a:gd name="T55" fmla="*/ 2 h 128"/>
                    <a:gd name="T56" fmla="*/ 0 w 129"/>
                    <a:gd name="T57" fmla="*/ 2 h 128"/>
                    <a:gd name="T58" fmla="*/ 0 w 129"/>
                    <a:gd name="T59" fmla="*/ 2 h 128"/>
                    <a:gd name="T60" fmla="*/ 1 w 129"/>
                    <a:gd name="T61" fmla="*/ 2 h 128"/>
                    <a:gd name="T62" fmla="*/ 1 w 129"/>
                    <a:gd name="T63" fmla="*/ 2 h 128"/>
                    <a:gd name="T64" fmla="*/ 1 w 129"/>
                    <a:gd name="T65" fmla="*/ 2 h 1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9"/>
                    <a:gd name="T100" fmla="*/ 0 h 128"/>
                    <a:gd name="T101" fmla="*/ 129 w 129"/>
                    <a:gd name="T102" fmla="*/ 128 h 12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9" h="128">
                      <a:moveTo>
                        <a:pt x="64" y="128"/>
                      </a:moveTo>
                      <a:lnTo>
                        <a:pt x="78" y="127"/>
                      </a:lnTo>
                      <a:lnTo>
                        <a:pt x="90" y="124"/>
                      </a:lnTo>
                      <a:lnTo>
                        <a:pt x="100" y="118"/>
                      </a:lnTo>
                      <a:lnTo>
                        <a:pt x="111" y="110"/>
                      </a:lnTo>
                      <a:lnTo>
                        <a:pt x="119" y="100"/>
                      </a:lnTo>
                      <a:lnTo>
                        <a:pt x="125" y="89"/>
                      </a:lnTo>
                      <a:lnTo>
                        <a:pt x="128" y="77"/>
                      </a:lnTo>
                      <a:lnTo>
                        <a:pt x="129" y="65"/>
                      </a:lnTo>
                      <a:lnTo>
                        <a:pt x="128" y="51"/>
                      </a:lnTo>
                      <a:lnTo>
                        <a:pt x="125" y="39"/>
                      </a:lnTo>
                      <a:lnTo>
                        <a:pt x="119" y="28"/>
                      </a:lnTo>
                      <a:lnTo>
                        <a:pt x="111" y="18"/>
                      </a:lnTo>
                      <a:lnTo>
                        <a:pt x="100" y="10"/>
                      </a:lnTo>
                      <a:lnTo>
                        <a:pt x="90" y="4"/>
                      </a:lnTo>
                      <a:lnTo>
                        <a:pt x="78" y="1"/>
                      </a:lnTo>
                      <a:lnTo>
                        <a:pt x="64" y="0"/>
                      </a:lnTo>
                      <a:lnTo>
                        <a:pt x="52" y="1"/>
                      </a:lnTo>
                      <a:lnTo>
                        <a:pt x="40" y="4"/>
                      </a:lnTo>
                      <a:lnTo>
                        <a:pt x="29" y="10"/>
                      </a:lnTo>
                      <a:lnTo>
                        <a:pt x="19" y="18"/>
                      </a:lnTo>
                      <a:lnTo>
                        <a:pt x="11" y="28"/>
                      </a:lnTo>
                      <a:lnTo>
                        <a:pt x="5" y="39"/>
                      </a:lnTo>
                      <a:lnTo>
                        <a:pt x="2" y="51"/>
                      </a:lnTo>
                      <a:lnTo>
                        <a:pt x="0" y="65"/>
                      </a:lnTo>
                      <a:lnTo>
                        <a:pt x="2" y="77"/>
                      </a:lnTo>
                      <a:lnTo>
                        <a:pt x="5" y="89"/>
                      </a:lnTo>
                      <a:lnTo>
                        <a:pt x="11" y="100"/>
                      </a:lnTo>
                      <a:lnTo>
                        <a:pt x="19" y="110"/>
                      </a:lnTo>
                      <a:lnTo>
                        <a:pt x="29" y="118"/>
                      </a:lnTo>
                      <a:lnTo>
                        <a:pt x="40" y="124"/>
                      </a:lnTo>
                      <a:lnTo>
                        <a:pt x="52" y="127"/>
                      </a:lnTo>
                      <a:lnTo>
                        <a:pt x="64" y="128"/>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563" name="Rectangle 70"/>
                <p:cNvSpPr>
                  <a:spLocks noChangeArrowheads="1"/>
                </p:cNvSpPr>
                <p:nvPr/>
              </p:nvSpPr>
              <p:spPr bwMode="auto">
                <a:xfrm>
                  <a:off x="4891" y="2537"/>
                  <a:ext cx="276" cy="36"/>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sp>
          <p:nvSpPr>
            <p:cNvPr id="22549" name="Text Box 71"/>
            <p:cNvSpPr txBox="1">
              <a:spLocks noChangeArrowheads="1"/>
            </p:cNvSpPr>
            <p:nvPr/>
          </p:nvSpPr>
          <p:spPr bwMode="auto">
            <a:xfrm>
              <a:off x="2119" y="794"/>
              <a:ext cx="546"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1800" b="1"/>
                <a:t>Dana</a:t>
              </a:r>
              <a:br>
                <a:rPr lang="en-US" sz="1800" b="1"/>
              </a:br>
              <a:r>
                <a:rPr lang="en-US" sz="1800" b="1"/>
                <a:t>Evans</a:t>
              </a:r>
            </a:p>
          </p:txBody>
        </p:sp>
        <p:sp>
          <p:nvSpPr>
            <p:cNvPr id="22550" name="Line 72"/>
            <p:cNvSpPr>
              <a:spLocks noChangeShapeType="1"/>
            </p:cNvSpPr>
            <p:nvPr/>
          </p:nvSpPr>
          <p:spPr bwMode="auto">
            <a:xfrm>
              <a:off x="1162" y="999"/>
              <a:ext cx="316" cy="0"/>
            </a:xfrm>
            <a:prstGeom prst="line">
              <a:avLst/>
            </a:prstGeom>
            <a:noFill/>
            <a:ln w="28575">
              <a:solidFill>
                <a:srgbClr val="777777"/>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22540" name="Line 73"/>
          <p:cNvSpPr>
            <a:spLocks noChangeShapeType="1"/>
          </p:cNvSpPr>
          <p:nvPr/>
        </p:nvSpPr>
        <p:spPr bwMode="auto">
          <a:xfrm>
            <a:off x="1181100" y="6265863"/>
            <a:ext cx="1785938"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22541" name="Group 74"/>
          <p:cNvGrpSpPr>
            <a:grpSpLocks/>
          </p:cNvGrpSpPr>
          <p:nvPr/>
        </p:nvGrpSpPr>
        <p:grpSpPr bwMode="auto">
          <a:xfrm>
            <a:off x="2693988" y="5843588"/>
            <a:ext cx="517525" cy="658812"/>
            <a:chOff x="2401" y="425"/>
            <a:chExt cx="907" cy="1154"/>
          </a:xfrm>
        </p:grpSpPr>
        <p:sp>
          <p:nvSpPr>
            <p:cNvPr id="22542" name="Rectangle 75"/>
            <p:cNvSpPr>
              <a:spLocks noChangeArrowheads="1"/>
            </p:cNvSpPr>
            <p:nvPr/>
          </p:nvSpPr>
          <p:spPr bwMode="auto">
            <a:xfrm>
              <a:off x="2401" y="591"/>
              <a:ext cx="907" cy="988"/>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22543" name="Line 76"/>
            <p:cNvSpPr>
              <a:spLocks noChangeShapeType="1"/>
            </p:cNvSpPr>
            <p:nvPr/>
          </p:nvSpPr>
          <p:spPr bwMode="auto">
            <a:xfrm>
              <a:off x="2582" y="138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544" name="Line 77"/>
            <p:cNvSpPr>
              <a:spLocks noChangeShapeType="1"/>
            </p:cNvSpPr>
            <p:nvPr/>
          </p:nvSpPr>
          <p:spPr bwMode="auto">
            <a:xfrm>
              <a:off x="2577" y="115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545" name="Rectangle 78"/>
            <p:cNvSpPr>
              <a:spLocks noChangeArrowheads="1"/>
            </p:cNvSpPr>
            <p:nvPr/>
          </p:nvSpPr>
          <p:spPr bwMode="auto">
            <a:xfrm rot="2658430">
              <a:off x="2944" y="425"/>
              <a:ext cx="225" cy="506"/>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22546" name="Freeform 79"/>
            <p:cNvSpPr>
              <a:spLocks/>
            </p:cNvSpPr>
            <p:nvPr/>
          </p:nvSpPr>
          <p:spPr bwMode="auto">
            <a:xfrm>
              <a:off x="2643" y="789"/>
              <a:ext cx="309" cy="257"/>
            </a:xfrm>
            <a:custGeom>
              <a:avLst/>
              <a:gdLst>
                <a:gd name="T0" fmla="*/ 374 w 234"/>
                <a:gd name="T1" fmla="*/ 0 h 195"/>
                <a:gd name="T2" fmla="*/ 83 w 234"/>
                <a:gd name="T3" fmla="*/ 125 h 195"/>
                <a:gd name="T4" fmla="*/ 0 w 234"/>
                <a:gd name="T5" fmla="*/ 589 h 195"/>
                <a:gd name="T6" fmla="*/ 548 w 234"/>
                <a:gd name="T7" fmla="*/ 589 h 195"/>
                <a:gd name="T8" fmla="*/ 712 w 234"/>
                <a:gd name="T9" fmla="*/ 333 h 195"/>
                <a:gd name="T10" fmla="*/ 374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a:solidFill>
                <a:srgbClr val="969696"/>
              </a:solidFill>
              <a:round/>
              <a:headEnd/>
              <a:tailEnd/>
            </a:ln>
          </p:spPr>
          <p:txBody>
            <a:bodyPr wrap="none" lIns="0" tIns="0" rIns="0" bIns="0" anchor="ctr">
              <a:spAutoFit/>
            </a:bodyPr>
            <a:lstStyle/>
            <a:p>
              <a:endParaRPr lang="en-US"/>
            </a:p>
          </p:txBody>
        </p:sp>
        <p:sp>
          <p:nvSpPr>
            <p:cNvPr id="22547" name="Line 80"/>
            <p:cNvSpPr>
              <a:spLocks noChangeShapeType="1"/>
            </p:cNvSpPr>
            <p:nvPr/>
          </p:nvSpPr>
          <p:spPr bwMode="auto">
            <a:xfrm flipH="1">
              <a:off x="2703" y="891"/>
              <a:ext cx="147" cy="106"/>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|EOS~002|</a:t>
            </a:r>
            <a:endParaRPr lang="en-US" sz="100" dirty="0" err="1" smtClean="0">
              <a:solidFill>
                <a:srgbClr val="FFFFFF"/>
              </a:solidFill>
              <a:latin typeface="Arial"/>
              <a:cs typeface="Calibri" pitchFamily="34" charset="0"/>
            </a:endParaRPr>
          </a:p>
        </p:txBody>
      </p:sp>
      <p:sp>
        <p:nvSpPr>
          <p:cNvPr id="5122" name="Rectangle 2"/>
          <p:cNvSpPr>
            <a:spLocks noGrp="1" noChangeArrowheads="1"/>
          </p:cNvSpPr>
          <p:nvPr>
            <p:ph type="title"/>
          </p:nvPr>
        </p:nvSpPr>
        <p:spPr/>
        <p:txBody>
          <a:bodyPr/>
          <a:lstStyle/>
          <a:p>
            <a:r>
              <a:rPr lang="en-US" smtClean="0"/>
              <a:t> Lesson objectives</a:t>
            </a:r>
          </a:p>
        </p:txBody>
      </p:sp>
      <p:sp>
        <p:nvSpPr>
          <p:cNvPr id="5123" name="Rectangle 3"/>
          <p:cNvSpPr>
            <a:spLocks noGrp="1" noChangeArrowheads="1"/>
          </p:cNvSpPr>
          <p:nvPr>
            <p:ph idx="1"/>
          </p:nvPr>
        </p:nvSpPr>
        <p:spPr/>
        <p:txBody>
          <a:bodyPr/>
          <a:lstStyle/>
          <a:p>
            <a:pPr>
              <a:buFont typeface="Wingdings 3" pitchFamily="18" charset="2"/>
              <a:buNone/>
            </a:pPr>
            <a:r>
              <a:rPr lang="en-US" dirty="0" smtClean="0"/>
              <a:t>By the end of this lesson, you should be able to:</a:t>
            </a:r>
          </a:p>
          <a:p>
            <a:pPr lvl="1"/>
            <a:r>
              <a:rPr lang="en-US" dirty="0" smtClean="0"/>
              <a:t>Describe the stages of claims processing from a business perspective</a:t>
            </a:r>
          </a:p>
          <a:p>
            <a:pPr lvl="1"/>
            <a:r>
              <a:rPr lang="en-US" dirty="0" smtClean="0"/>
              <a:t>Describe the stages of claims processing from a functional perspective</a:t>
            </a:r>
          </a:p>
        </p:txBody>
      </p:sp>
      <p:sp>
        <p:nvSpPr>
          <p:cNvPr id="5124" name="Rectangle 4"/>
          <p:cNvSpPr>
            <a:spLocks noChangeArrowheads="1"/>
          </p:cNvSpPr>
          <p:nvPr/>
        </p:nvSpPr>
        <p:spPr bwMode="auto">
          <a:xfrm>
            <a:off x="463550" y="5883275"/>
            <a:ext cx="7937500" cy="89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p>
            <a:pPr lvl="1" algn="l" eaLnBrk="0" hangingPunct="0">
              <a:spcBef>
                <a:spcPct val="20000"/>
              </a:spcBef>
              <a:spcAft>
                <a:spcPct val="0"/>
              </a:spcAft>
              <a:buClr>
                <a:srgbClr val="0146AD"/>
              </a:buClr>
              <a:buSzPct val="90000"/>
              <a:buFont typeface="Wingdings 2" pitchFamily="18" charset="2"/>
              <a:buNone/>
            </a:pPr>
            <a:r>
              <a:rPr lang="en-US" dirty="0">
                <a:solidFill>
                  <a:srgbClr val="AA3704"/>
                </a:solidFill>
              </a:rPr>
              <a:t>This lesson uses the notes section for additional explanation and information.</a:t>
            </a:r>
            <a:br>
              <a:rPr lang="en-US" dirty="0">
                <a:solidFill>
                  <a:srgbClr val="AA3704"/>
                </a:solidFill>
              </a:rPr>
            </a:br>
            <a:r>
              <a:rPr lang="en-US" dirty="0">
                <a:solidFill>
                  <a:srgbClr val="AA3704"/>
                </a:solidFill>
              </a:rPr>
              <a:t>To view the notes in PowerPoint, choose </a:t>
            </a:r>
            <a:r>
              <a:rPr lang="en-US" dirty="0" err="1">
                <a:solidFill>
                  <a:srgbClr val="AA3704"/>
                </a:solidFill>
              </a:rPr>
              <a:t>View</a:t>
            </a:r>
            <a:r>
              <a:rPr lang="en-US" dirty="0" err="1">
                <a:solidFill>
                  <a:srgbClr val="AA3704"/>
                </a:solidFill>
                <a:sym typeface="Wingdings" pitchFamily="2" charset="2"/>
              </a:rPr>
              <a:t>Normal</a:t>
            </a:r>
            <a:r>
              <a:rPr lang="en-US" dirty="0">
                <a:solidFill>
                  <a:srgbClr val="AA3704"/>
                </a:solidFill>
                <a:sym typeface="Wingdings" pitchFamily="2" charset="2"/>
              </a:rPr>
              <a:t> or </a:t>
            </a:r>
            <a:r>
              <a:rPr lang="en-US" dirty="0" err="1">
                <a:solidFill>
                  <a:srgbClr val="AA3704"/>
                </a:solidFill>
              </a:rPr>
              <a:t>View</a:t>
            </a:r>
            <a:r>
              <a:rPr lang="en-US" dirty="0" err="1">
                <a:solidFill>
                  <a:srgbClr val="AA3704"/>
                </a:solidFill>
                <a:sym typeface="Wingdings" pitchFamily="2" charset="2"/>
              </a:rPr>
              <a:t></a:t>
            </a:r>
            <a:r>
              <a:rPr lang="en-US" dirty="0" err="1">
                <a:solidFill>
                  <a:srgbClr val="AA3704"/>
                </a:solidFill>
              </a:rPr>
              <a:t>Notes</a:t>
            </a:r>
            <a:r>
              <a:rPr lang="en-US" dirty="0">
                <a:solidFill>
                  <a:srgbClr val="AA3704"/>
                </a:solidFill>
              </a:rPr>
              <a:t> Page.</a:t>
            </a:r>
            <a:br>
              <a:rPr lang="en-US" dirty="0">
                <a:solidFill>
                  <a:srgbClr val="AA3704"/>
                </a:solidFill>
              </a:rPr>
            </a:br>
            <a:r>
              <a:rPr lang="en-US" dirty="0">
                <a:solidFill>
                  <a:srgbClr val="AA3704"/>
                </a:solidFill>
              </a:rPr>
              <a:t>If you choose to print the notes for the lesson, be sure to select “Print hidden slides.”</a:t>
            </a:r>
          </a:p>
          <a:p>
            <a:pPr lvl="1" algn="l" eaLnBrk="0" hangingPunct="0">
              <a:spcBef>
                <a:spcPct val="20000"/>
              </a:spcBef>
              <a:spcAft>
                <a:spcPct val="0"/>
              </a:spcAft>
              <a:buClr>
                <a:srgbClr val="0146AD"/>
              </a:buClr>
              <a:buSzPct val="90000"/>
              <a:buFont typeface="Wingdings 2" pitchFamily="18" charset="2"/>
              <a:buNone/>
            </a:pPr>
            <a:endParaRPr lang="en-US" dirty="0">
              <a:solidFill>
                <a:srgbClr val="AA3704"/>
              </a:solidFill>
            </a:endParaRP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|EOS~020|</a:t>
            </a:r>
            <a:endParaRPr lang="en-US" sz="100" dirty="0" err="1" smtClean="0">
              <a:solidFill>
                <a:srgbClr val="FFFFFF"/>
              </a:solidFill>
              <a:latin typeface="Arial"/>
              <a:cs typeface="Calibri" pitchFamily="34" charset="0"/>
            </a:endParaRPr>
          </a:p>
        </p:txBody>
      </p:sp>
      <p:sp>
        <p:nvSpPr>
          <p:cNvPr id="23554" name="Line 2"/>
          <p:cNvSpPr>
            <a:spLocks noChangeShapeType="1"/>
          </p:cNvSpPr>
          <p:nvPr/>
        </p:nvSpPr>
        <p:spPr bwMode="auto">
          <a:xfrm>
            <a:off x="1181100" y="1516063"/>
            <a:ext cx="0" cy="476250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3555" name="Line 3"/>
          <p:cNvSpPr>
            <a:spLocks noChangeShapeType="1"/>
          </p:cNvSpPr>
          <p:nvPr/>
        </p:nvSpPr>
        <p:spPr bwMode="auto">
          <a:xfrm>
            <a:off x="1181100" y="2378075"/>
            <a:ext cx="1271588"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3556" name="Line 4"/>
          <p:cNvSpPr>
            <a:spLocks noChangeShapeType="1"/>
          </p:cNvSpPr>
          <p:nvPr/>
        </p:nvSpPr>
        <p:spPr bwMode="auto">
          <a:xfrm>
            <a:off x="1181100" y="3389313"/>
            <a:ext cx="1271588"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3557" name="Line 5"/>
          <p:cNvSpPr>
            <a:spLocks noChangeShapeType="1"/>
          </p:cNvSpPr>
          <p:nvPr/>
        </p:nvSpPr>
        <p:spPr bwMode="auto">
          <a:xfrm>
            <a:off x="1181100" y="4375150"/>
            <a:ext cx="1271588"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3558" name="Line 6"/>
          <p:cNvSpPr>
            <a:spLocks noChangeShapeType="1"/>
          </p:cNvSpPr>
          <p:nvPr/>
        </p:nvSpPr>
        <p:spPr bwMode="auto">
          <a:xfrm>
            <a:off x="1181100" y="6265863"/>
            <a:ext cx="1785938"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3559" name="Line 7"/>
          <p:cNvSpPr>
            <a:spLocks noChangeShapeType="1"/>
          </p:cNvSpPr>
          <p:nvPr/>
        </p:nvSpPr>
        <p:spPr bwMode="auto">
          <a:xfrm>
            <a:off x="1181100" y="5816600"/>
            <a:ext cx="1473200"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3560" name="Line 8"/>
          <p:cNvSpPr>
            <a:spLocks noChangeShapeType="1"/>
          </p:cNvSpPr>
          <p:nvPr/>
        </p:nvSpPr>
        <p:spPr bwMode="auto">
          <a:xfrm>
            <a:off x="1181100" y="5351463"/>
            <a:ext cx="1123950"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3561" name="Rectangle 9"/>
          <p:cNvSpPr>
            <a:spLocks noGrp="1" noChangeArrowheads="1"/>
          </p:cNvSpPr>
          <p:nvPr>
            <p:ph type="title"/>
          </p:nvPr>
        </p:nvSpPr>
        <p:spPr/>
        <p:txBody>
          <a:bodyPr/>
          <a:lstStyle/>
          <a:p>
            <a:r>
              <a:rPr lang="en-US" smtClean="0"/>
              <a:t>Stage 3: Rules/adjuster creates exposures</a:t>
            </a:r>
          </a:p>
        </p:txBody>
      </p:sp>
      <p:grpSp>
        <p:nvGrpSpPr>
          <p:cNvPr id="23562" name="Group 10"/>
          <p:cNvGrpSpPr>
            <a:grpSpLocks/>
          </p:cNvGrpSpPr>
          <p:nvPr/>
        </p:nvGrpSpPr>
        <p:grpSpPr bwMode="auto">
          <a:xfrm>
            <a:off x="517525" y="869950"/>
            <a:ext cx="1323975" cy="976313"/>
            <a:chOff x="2083" y="1606"/>
            <a:chExt cx="1489" cy="1097"/>
          </a:xfrm>
        </p:grpSpPr>
        <p:sp>
          <p:nvSpPr>
            <p:cNvPr id="23670" name="Rectangle 11"/>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23671" name="Freeform 12"/>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23672" name="Freeform 13"/>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23673" name="Freeform 14"/>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23674" name="Freeform 15"/>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23675" name="Rectangle 16"/>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23676" name="Rectangle 17"/>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3677" name="AutoShape 18"/>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23678" name="Freeform 19"/>
            <p:cNvSpPr>
              <a:spLocks/>
            </p:cNvSpPr>
            <p:nvPr/>
          </p:nvSpPr>
          <p:spPr bwMode="auto">
            <a:xfrm>
              <a:off x="2219" y="2561"/>
              <a:ext cx="369" cy="104"/>
            </a:xfrm>
            <a:custGeom>
              <a:avLst/>
              <a:gdLst>
                <a:gd name="T0" fmla="*/ 0 w 992"/>
                <a:gd name="T1" fmla="*/ 0 h 280"/>
                <a:gd name="T2" fmla="*/ 19 w 992"/>
                <a:gd name="T3" fmla="*/ 4 h 280"/>
                <a:gd name="T4" fmla="*/ 18 w 992"/>
                <a:gd name="T5" fmla="*/ 5 h 280"/>
                <a:gd name="T6" fmla="*/ 0 w 992"/>
                <a:gd name="T7" fmla="*/ 1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23679" name="Freeform 20"/>
            <p:cNvSpPr>
              <a:spLocks/>
            </p:cNvSpPr>
            <p:nvPr/>
          </p:nvSpPr>
          <p:spPr bwMode="auto">
            <a:xfrm>
              <a:off x="3429" y="2008"/>
              <a:ext cx="51" cy="375"/>
            </a:xfrm>
            <a:custGeom>
              <a:avLst/>
              <a:gdLst>
                <a:gd name="T0" fmla="*/ 0 w 136"/>
                <a:gd name="T1" fmla="*/ 0 h 1008"/>
                <a:gd name="T2" fmla="*/ 2 w 136"/>
                <a:gd name="T3" fmla="*/ 19 h 1008"/>
                <a:gd name="T4" fmla="*/ 3 w 136"/>
                <a:gd name="T5" fmla="*/ 17 h 1008"/>
                <a:gd name="T6" fmla="*/ 1 w 136"/>
                <a:gd name="T7" fmla="*/ 1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23680" name="Rectangle 21"/>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3681" name="Rectangle 22"/>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3682" name="Rectangle 23"/>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23683" name="Group 24"/>
            <p:cNvGrpSpPr>
              <a:grpSpLocks/>
            </p:cNvGrpSpPr>
            <p:nvPr/>
          </p:nvGrpSpPr>
          <p:grpSpPr bwMode="auto">
            <a:xfrm>
              <a:off x="2221" y="1871"/>
              <a:ext cx="518" cy="782"/>
              <a:chOff x="2400" y="1656"/>
              <a:chExt cx="752" cy="1136"/>
            </a:xfrm>
          </p:grpSpPr>
          <p:sp>
            <p:nvSpPr>
              <p:cNvPr id="23696" name="Freeform 25"/>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a:solidFill>
                  <a:schemeClr val="bg1"/>
                </a:solidFill>
                <a:round/>
                <a:headEnd/>
                <a:tailEnd/>
              </a:ln>
            </p:spPr>
            <p:txBody>
              <a:bodyPr wrap="none" lIns="0" tIns="0" rIns="0" bIns="0" anchor="ctr">
                <a:spAutoFit/>
              </a:bodyPr>
              <a:lstStyle/>
              <a:p>
                <a:endParaRPr lang="en-US"/>
              </a:p>
            </p:txBody>
          </p:sp>
          <p:sp>
            <p:nvSpPr>
              <p:cNvPr id="23697" name="Freeform 26"/>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3698" name="Freeform 27"/>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3699" name="Freeform 28"/>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3700" name="Freeform 29"/>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lIns="0" tIns="0" rIns="0" bIns="0" anchor="ctr">
                <a:spAutoFit/>
              </a:bodyPr>
              <a:lstStyle/>
              <a:p>
                <a:endParaRPr lang="en-US"/>
              </a:p>
            </p:txBody>
          </p:sp>
          <p:sp>
            <p:nvSpPr>
              <p:cNvPr id="23701" name="Line 30"/>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3702" name="Line 31"/>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23684" name="Group 32"/>
            <p:cNvGrpSpPr>
              <a:grpSpLocks/>
            </p:cNvGrpSpPr>
            <p:nvPr/>
          </p:nvGrpSpPr>
          <p:grpSpPr bwMode="auto">
            <a:xfrm rot="-6511945">
              <a:off x="2834" y="1842"/>
              <a:ext cx="518" cy="783"/>
              <a:chOff x="2400" y="1656"/>
              <a:chExt cx="752" cy="1136"/>
            </a:xfrm>
          </p:grpSpPr>
          <p:sp>
            <p:nvSpPr>
              <p:cNvPr id="23689" name="Freeform 33"/>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23690" name="Freeform 34"/>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3691" name="Freeform 35"/>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3692" name="Freeform 36"/>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3693" name="Freeform 37"/>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3694" name="Line 38"/>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3695" name="Line 39"/>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23685" name="Freeform 40"/>
            <p:cNvSpPr>
              <a:spLocks/>
            </p:cNvSpPr>
            <p:nvPr/>
          </p:nvSpPr>
          <p:spPr bwMode="auto">
            <a:xfrm>
              <a:off x="2689" y="2097"/>
              <a:ext cx="62" cy="351"/>
            </a:xfrm>
            <a:custGeom>
              <a:avLst/>
              <a:gdLst>
                <a:gd name="T0" fmla="*/ 3 w 168"/>
                <a:gd name="T1" fmla="*/ 18 h 944"/>
                <a:gd name="T2" fmla="*/ 0 w 168"/>
                <a:gd name="T3" fmla="*/ 0 h 944"/>
                <a:gd name="T4" fmla="*/ 0 w 168"/>
                <a:gd name="T5" fmla="*/ 1 h 944"/>
                <a:gd name="T6" fmla="*/ 2 w 168"/>
                <a:gd name="T7" fmla="*/ 17 h 944"/>
                <a:gd name="T8" fmla="*/ 3 w 168"/>
                <a:gd name="T9" fmla="*/ 18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23686" name="Freeform 41"/>
            <p:cNvSpPr>
              <a:spLocks/>
            </p:cNvSpPr>
            <p:nvPr/>
          </p:nvSpPr>
          <p:spPr bwMode="auto">
            <a:xfrm>
              <a:off x="2382" y="1853"/>
              <a:ext cx="354" cy="78"/>
            </a:xfrm>
            <a:custGeom>
              <a:avLst/>
              <a:gdLst>
                <a:gd name="T0" fmla="*/ 0 w 952"/>
                <a:gd name="T1" fmla="*/ 1 h 208"/>
                <a:gd name="T2" fmla="*/ 1 w 952"/>
                <a:gd name="T3" fmla="*/ 0 h 208"/>
                <a:gd name="T4" fmla="*/ 18 w 952"/>
                <a:gd name="T5" fmla="*/ 3 h 208"/>
                <a:gd name="T6" fmla="*/ 18 w 952"/>
                <a:gd name="T7" fmla="*/ 4 h 208"/>
                <a:gd name="T8" fmla="*/ 0 w 952"/>
                <a:gd name="T9" fmla="*/ 1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23687" name="Rectangle 42"/>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3688" name="Rectangle 43"/>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grpSp>
        <p:nvGrpSpPr>
          <p:cNvPr id="23563" name="Group 44"/>
          <p:cNvGrpSpPr>
            <a:grpSpLocks/>
          </p:cNvGrpSpPr>
          <p:nvPr/>
        </p:nvGrpSpPr>
        <p:grpSpPr bwMode="auto">
          <a:xfrm>
            <a:off x="2151063" y="1989138"/>
            <a:ext cx="822325" cy="817562"/>
            <a:chOff x="3360" y="800"/>
            <a:chExt cx="620" cy="616"/>
          </a:xfrm>
        </p:grpSpPr>
        <p:sp>
          <p:nvSpPr>
            <p:cNvPr id="23664" name="AutoShape 45"/>
            <p:cNvSpPr>
              <a:spLocks noChangeArrowheads="1"/>
            </p:cNvSpPr>
            <p:nvPr/>
          </p:nvSpPr>
          <p:spPr bwMode="auto">
            <a:xfrm>
              <a:off x="3360" y="800"/>
              <a:ext cx="620" cy="616"/>
            </a:xfrm>
            <a:prstGeom prst="roundRect">
              <a:avLst>
                <a:gd name="adj" fmla="val 16667"/>
              </a:avLst>
            </a:prstGeom>
            <a:solidFill>
              <a:srgbClr val="CCFFCC"/>
            </a:solidFill>
            <a:ln w="12700" algn="ctr">
              <a:solidFill>
                <a:schemeClr val="bg1"/>
              </a:solidFill>
              <a:round/>
              <a:headEnd/>
              <a:tailEnd/>
            </a:ln>
          </p:spPr>
          <p:txBody>
            <a:bodyPr lIns="0" tIns="0" rIns="0" bIns="0" anchor="ctr">
              <a:spAutoFit/>
            </a:bodyPr>
            <a:lstStyle/>
            <a:p>
              <a:endParaRPr lang="en-US"/>
            </a:p>
          </p:txBody>
        </p:sp>
        <p:sp>
          <p:nvSpPr>
            <p:cNvPr id="23665" name="Freeform 46"/>
            <p:cNvSpPr>
              <a:spLocks/>
            </p:cNvSpPr>
            <p:nvPr/>
          </p:nvSpPr>
          <p:spPr bwMode="auto">
            <a:xfrm>
              <a:off x="3403" y="830"/>
              <a:ext cx="212" cy="274"/>
            </a:xfrm>
            <a:custGeom>
              <a:avLst/>
              <a:gdLst>
                <a:gd name="T0" fmla="*/ 1 w 1052"/>
                <a:gd name="T1" fmla="*/ 2 h 1352"/>
                <a:gd name="T2" fmla="*/ 0 w 1052"/>
                <a:gd name="T3" fmla="*/ 2 h 1352"/>
                <a:gd name="T4" fmla="*/ 0 w 1052"/>
                <a:gd name="T5" fmla="*/ 1 h 1352"/>
                <a:gd name="T6" fmla="*/ 0 w 1052"/>
                <a:gd name="T7" fmla="*/ 1 h 1352"/>
                <a:gd name="T8" fmla="*/ 0 w 1052"/>
                <a:gd name="T9" fmla="*/ 1 h 1352"/>
                <a:gd name="T10" fmla="*/ 0 w 1052"/>
                <a:gd name="T11" fmla="*/ 0 h 1352"/>
                <a:gd name="T12" fmla="*/ 0 w 1052"/>
                <a:gd name="T13" fmla="*/ 0 h 1352"/>
                <a:gd name="T14" fmla="*/ 0 w 1052"/>
                <a:gd name="T15" fmla="*/ 0 h 1352"/>
                <a:gd name="T16" fmla="*/ 1 w 1052"/>
                <a:gd name="T17" fmla="*/ 0 h 1352"/>
                <a:gd name="T18" fmla="*/ 1 w 1052"/>
                <a:gd name="T19" fmla="*/ 0 h 1352"/>
                <a:gd name="T20" fmla="*/ 1 w 1052"/>
                <a:gd name="T21" fmla="*/ 0 h 1352"/>
                <a:gd name="T22" fmla="*/ 1 w 1052"/>
                <a:gd name="T23" fmla="*/ 0 h 1352"/>
                <a:gd name="T24" fmla="*/ 2 w 1052"/>
                <a:gd name="T25" fmla="*/ 0 h 1352"/>
                <a:gd name="T26" fmla="*/ 2 w 1052"/>
                <a:gd name="T27" fmla="*/ 1 h 1352"/>
                <a:gd name="T28" fmla="*/ 2 w 1052"/>
                <a:gd name="T29" fmla="*/ 1 h 1352"/>
                <a:gd name="T30" fmla="*/ 1 w 1052"/>
                <a:gd name="T31" fmla="*/ 2 h 1352"/>
                <a:gd name="T32" fmla="*/ 1 w 1052"/>
                <a:gd name="T33" fmla="*/ 2 h 1352"/>
                <a:gd name="T34" fmla="*/ 1 w 1052"/>
                <a:gd name="T35" fmla="*/ 2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23666" name="Group 47"/>
            <p:cNvGrpSpPr>
              <a:grpSpLocks/>
            </p:cNvGrpSpPr>
            <p:nvPr/>
          </p:nvGrpSpPr>
          <p:grpSpPr bwMode="auto">
            <a:xfrm flipH="1">
              <a:off x="3749" y="1171"/>
              <a:ext cx="212" cy="213"/>
              <a:chOff x="1350" y="686"/>
              <a:chExt cx="1132" cy="1132"/>
            </a:xfrm>
          </p:grpSpPr>
          <p:sp>
            <p:nvSpPr>
              <p:cNvPr id="23668" name="AutoShape 48"/>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23669" name="Picture 49"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23667" name="Picture 50"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81" y="829"/>
              <a:ext cx="38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3564" name="Group 51"/>
          <p:cNvGrpSpPr>
            <a:grpSpLocks/>
          </p:cNvGrpSpPr>
          <p:nvPr/>
        </p:nvGrpSpPr>
        <p:grpSpPr bwMode="auto">
          <a:xfrm>
            <a:off x="2170113" y="4946650"/>
            <a:ext cx="517525" cy="658813"/>
            <a:chOff x="2401" y="425"/>
            <a:chExt cx="907" cy="1154"/>
          </a:xfrm>
        </p:grpSpPr>
        <p:sp>
          <p:nvSpPr>
            <p:cNvPr id="23658" name="Rectangle 52"/>
            <p:cNvSpPr>
              <a:spLocks noChangeArrowheads="1"/>
            </p:cNvSpPr>
            <p:nvPr/>
          </p:nvSpPr>
          <p:spPr bwMode="auto">
            <a:xfrm>
              <a:off x="2401" y="591"/>
              <a:ext cx="907" cy="988"/>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23659" name="Line 53"/>
            <p:cNvSpPr>
              <a:spLocks noChangeShapeType="1"/>
            </p:cNvSpPr>
            <p:nvPr/>
          </p:nvSpPr>
          <p:spPr bwMode="auto">
            <a:xfrm>
              <a:off x="2582" y="138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660" name="Line 54"/>
            <p:cNvSpPr>
              <a:spLocks noChangeShapeType="1"/>
            </p:cNvSpPr>
            <p:nvPr/>
          </p:nvSpPr>
          <p:spPr bwMode="auto">
            <a:xfrm>
              <a:off x="2577" y="115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661" name="Rectangle 55"/>
            <p:cNvSpPr>
              <a:spLocks noChangeArrowheads="1"/>
            </p:cNvSpPr>
            <p:nvPr/>
          </p:nvSpPr>
          <p:spPr bwMode="auto">
            <a:xfrm rot="2658430">
              <a:off x="2944" y="425"/>
              <a:ext cx="225" cy="506"/>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23662" name="Freeform 56"/>
            <p:cNvSpPr>
              <a:spLocks/>
            </p:cNvSpPr>
            <p:nvPr/>
          </p:nvSpPr>
          <p:spPr bwMode="auto">
            <a:xfrm>
              <a:off x="2643" y="789"/>
              <a:ext cx="309" cy="257"/>
            </a:xfrm>
            <a:custGeom>
              <a:avLst/>
              <a:gdLst>
                <a:gd name="T0" fmla="*/ 374 w 234"/>
                <a:gd name="T1" fmla="*/ 0 h 195"/>
                <a:gd name="T2" fmla="*/ 83 w 234"/>
                <a:gd name="T3" fmla="*/ 125 h 195"/>
                <a:gd name="T4" fmla="*/ 0 w 234"/>
                <a:gd name="T5" fmla="*/ 589 h 195"/>
                <a:gd name="T6" fmla="*/ 548 w 234"/>
                <a:gd name="T7" fmla="*/ 589 h 195"/>
                <a:gd name="T8" fmla="*/ 712 w 234"/>
                <a:gd name="T9" fmla="*/ 333 h 195"/>
                <a:gd name="T10" fmla="*/ 374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a:solidFill>
                <a:srgbClr val="969696"/>
              </a:solidFill>
              <a:round/>
              <a:headEnd/>
              <a:tailEnd/>
            </a:ln>
          </p:spPr>
          <p:txBody>
            <a:bodyPr wrap="none" lIns="0" tIns="0" rIns="0" bIns="0" anchor="ctr">
              <a:spAutoFit/>
            </a:bodyPr>
            <a:lstStyle/>
            <a:p>
              <a:endParaRPr lang="en-US"/>
            </a:p>
          </p:txBody>
        </p:sp>
        <p:sp>
          <p:nvSpPr>
            <p:cNvPr id="23663" name="Line 57"/>
            <p:cNvSpPr>
              <a:spLocks noChangeShapeType="1"/>
            </p:cNvSpPr>
            <p:nvPr/>
          </p:nvSpPr>
          <p:spPr bwMode="auto">
            <a:xfrm flipH="1">
              <a:off x="2703" y="891"/>
              <a:ext cx="147" cy="106"/>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23565" name="Group 58"/>
          <p:cNvGrpSpPr>
            <a:grpSpLocks/>
          </p:cNvGrpSpPr>
          <p:nvPr/>
        </p:nvGrpSpPr>
        <p:grpSpPr bwMode="auto">
          <a:xfrm>
            <a:off x="2151063" y="2965450"/>
            <a:ext cx="822325" cy="817563"/>
            <a:chOff x="3360" y="800"/>
            <a:chExt cx="620" cy="616"/>
          </a:xfrm>
        </p:grpSpPr>
        <p:sp>
          <p:nvSpPr>
            <p:cNvPr id="23652" name="AutoShape 59"/>
            <p:cNvSpPr>
              <a:spLocks noChangeArrowheads="1"/>
            </p:cNvSpPr>
            <p:nvPr/>
          </p:nvSpPr>
          <p:spPr bwMode="auto">
            <a:xfrm>
              <a:off x="3360" y="800"/>
              <a:ext cx="620" cy="616"/>
            </a:xfrm>
            <a:prstGeom prst="roundRect">
              <a:avLst>
                <a:gd name="adj" fmla="val 16667"/>
              </a:avLst>
            </a:prstGeom>
            <a:solidFill>
              <a:srgbClr val="CCFFCC"/>
            </a:solidFill>
            <a:ln w="12700" algn="ctr">
              <a:solidFill>
                <a:schemeClr val="bg1"/>
              </a:solidFill>
              <a:round/>
              <a:headEnd/>
              <a:tailEnd/>
            </a:ln>
          </p:spPr>
          <p:txBody>
            <a:bodyPr lIns="0" tIns="0" rIns="0" bIns="0" anchor="ctr">
              <a:spAutoFit/>
            </a:bodyPr>
            <a:lstStyle/>
            <a:p>
              <a:endParaRPr lang="en-US"/>
            </a:p>
          </p:txBody>
        </p:sp>
        <p:sp>
          <p:nvSpPr>
            <p:cNvPr id="23653" name="Freeform 60"/>
            <p:cNvSpPr>
              <a:spLocks/>
            </p:cNvSpPr>
            <p:nvPr/>
          </p:nvSpPr>
          <p:spPr bwMode="auto">
            <a:xfrm>
              <a:off x="3403" y="830"/>
              <a:ext cx="212" cy="274"/>
            </a:xfrm>
            <a:custGeom>
              <a:avLst/>
              <a:gdLst>
                <a:gd name="T0" fmla="*/ 1 w 1052"/>
                <a:gd name="T1" fmla="*/ 2 h 1352"/>
                <a:gd name="T2" fmla="*/ 0 w 1052"/>
                <a:gd name="T3" fmla="*/ 2 h 1352"/>
                <a:gd name="T4" fmla="*/ 0 w 1052"/>
                <a:gd name="T5" fmla="*/ 1 h 1352"/>
                <a:gd name="T6" fmla="*/ 0 w 1052"/>
                <a:gd name="T7" fmla="*/ 1 h 1352"/>
                <a:gd name="T8" fmla="*/ 0 w 1052"/>
                <a:gd name="T9" fmla="*/ 1 h 1352"/>
                <a:gd name="T10" fmla="*/ 0 w 1052"/>
                <a:gd name="T11" fmla="*/ 0 h 1352"/>
                <a:gd name="T12" fmla="*/ 0 w 1052"/>
                <a:gd name="T13" fmla="*/ 0 h 1352"/>
                <a:gd name="T14" fmla="*/ 0 w 1052"/>
                <a:gd name="T15" fmla="*/ 0 h 1352"/>
                <a:gd name="T16" fmla="*/ 1 w 1052"/>
                <a:gd name="T17" fmla="*/ 0 h 1352"/>
                <a:gd name="T18" fmla="*/ 1 w 1052"/>
                <a:gd name="T19" fmla="*/ 0 h 1352"/>
                <a:gd name="T20" fmla="*/ 1 w 1052"/>
                <a:gd name="T21" fmla="*/ 0 h 1352"/>
                <a:gd name="T22" fmla="*/ 1 w 1052"/>
                <a:gd name="T23" fmla="*/ 0 h 1352"/>
                <a:gd name="T24" fmla="*/ 2 w 1052"/>
                <a:gd name="T25" fmla="*/ 0 h 1352"/>
                <a:gd name="T26" fmla="*/ 2 w 1052"/>
                <a:gd name="T27" fmla="*/ 1 h 1352"/>
                <a:gd name="T28" fmla="*/ 2 w 1052"/>
                <a:gd name="T29" fmla="*/ 1 h 1352"/>
                <a:gd name="T30" fmla="*/ 1 w 1052"/>
                <a:gd name="T31" fmla="*/ 2 h 1352"/>
                <a:gd name="T32" fmla="*/ 1 w 1052"/>
                <a:gd name="T33" fmla="*/ 2 h 1352"/>
                <a:gd name="T34" fmla="*/ 1 w 1052"/>
                <a:gd name="T35" fmla="*/ 2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23654" name="Group 61"/>
            <p:cNvGrpSpPr>
              <a:grpSpLocks/>
            </p:cNvGrpSpPr>
            <p:nvPr/>
          </p:nvGrpSpPr>
          <p:grpSpPr bwMode="auto">
            <a:xfrm flipH="1">
              <a:off x="3749" y="1171"/>
              <a:ext cx="212" cy="213"/>
              <a:chOff x="1350" y="686"/>
              <a:chExt cx="1132" cy="1132"/>
            </a:xfrm>
          </p:grpSpPr>
          <p:sp>
            <p:nvSpPr>
              <p:cNvPr id="23656" name="AutoShape 62"/>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23657" name="Picture 63"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23655" name="Picture 64"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81" y="829"/>
              <a:ext cx="38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3566" name="Group 65"/>
          <p:cNvGrpSpPr>
            <a:grpSpLocks/>
          </p:cNvGrpSpPr>
          <p:nvPr/>
        </p:nvGrpSpPr>
        <p:grpSpPr bwMode="auto">
          <a:xfrm>
            <a:off x="2151063" y="3943350"/>
            <a:ext cx="822325" cy="817563"/>
            <a:chOff x="3360" y="800"/>
            <a:chExt cx="620" cy="616"/>
          </a:xfrm>
        </p:grpSpPr>
        <p:sp>
          <p:nvSpPr>
            <p:cNvPr id="23646" name="AutoShape 66"/>
            <p:cNvSpPr>
              <a:spLocks noChangeArrowheads="1"/>
            </p:cNvSpPr>
            <p:nvPr/>
          </p:nvSpPr>
          <p:spPr bwMode="auto">
            <a:xfrm>
              <a:off x="3360" y="800"/>
              <a:ext cx="620" cy="616"/>
            </a:xfrm>
            <a:prstGeom prst="roundRect">
              <a:avLst>
                <a:gd name="adj" fmla="val 16667"/>
              </a:avLst>
            </a:prstGeom>
            <a:solidFill>
              <a:srgbClr val="CCFFCC"/>
            </a:solidFill>
            <a:ln w="12700" algn="ctr">
              <a:solidFill>
                <a:schemeClr val="bg1"/>
              </a:solidFill>
              <a:round/>
              <a:headEnd/>
              <a:tailEnd/>
            </a:ln>
          </p:spPr>
          <p:txBody>
            <a:bodyPr lIns="0" tIns="0" rIns="0" bIns="0" anchor="ctr">
              <a:spAutoFit/>
            </a:bodyPr>
            <a:lstStyle/>
            <a:p>
              <a:endParaRPr lang="en-US"/>
            </a:p>
          </p:txBody>
        </p:sp>
        <p:sp>
          <p:nvSpPr>
            <p:cNvPr id="23647" name="Freeform 67"/>
            <p:cNvSpPr>
              <a:spLocks/>
            </p:cNvSpPr>
            <p:nvPr/>
          </p:nvSpPr>
          <p:spPr bwMode="auto">
            <a:xfrm>
              <a:off x="3403" y="830"/>
              <a:ext cx="212" cy="274"/>
            </a:xfrm>
            <a:custGeom>
              <a:avLst/>
              <a:gdLst>
                <a:gd name="T0" fmla="*/ 1 w 1052"/>
                <a:gd name="T1" fmla="*/ 2 h 1352"/>
                <a:gd name="T2" fmla="*/ 0 w 1052"/>
                <a:gd name="T3" fmla="*/ 2 h 1352"/>
                <a:gd name="T4" fmla="*/ 0 w 1052"/>
                <a:gd name="T5" fmla="*/ 1 h 1352"/>
                <a:gd name="T6" fmla="*/ 0 w 1052"/>
                <a:gd name="T7" fmla="*/ 1 h 1352"/>
                <a:gd name="T8" fmla="*/ 0 w 1052"/>
                <a:gd name="T9" fmla="*/ 1 h 1352"/>
                <a:gd name="T10" fmla="*/ 0 w 1052"/>
                <a:gd name="T11" fmla="*/ 0 h 1352"/>
                <a:gd name="T12" fmla="*/ 0 w 1052"/>
                <a:gd name="T13" fmla="*/ 0 h 1352"/>
                <a:gd name="T14" fmla="*/ 0 w 1052"/>
                <a:gd name="T15" fmla="*/ 0 h 1352"/>
                <a:gd name="T16" fmla="*/ 1 w 1052"/>
                <a:gd name="T17" fmla="*/ 0 h 1352"/>
                <a:gd name="T18" fmla="*/ 1 w 1052"/>
                <a:gd name="T19" fmla="*/ 0 h 1352"/>
                <a:gd name="T20" fmla="*/ 1 w 1052"/>
                <a:gd name="T21" fmla="*/ 0 h 1352"/>
                <a:gd name="T22" fmla="*/ 1 w 1052"/>
                <a:gd name="T23" fmla="*/ 0 h 1352"/>
                <a:gd name="T24" fmla="*/ 2 w 1052"/>
                <a:gd name="T25" fmla="*/ 0 h 1352"/>
                <a:gd name="T26" fmla="*/ 2 w 1052"/>
                <a:gd name="T27" fmla="*/ 1 h 1352"/>
                <a:gd name="T28" fmla="*/ 2 w 1052"/>
                <a:gd name="T29" fmla="*/ 1 h 1352"/>
                <a:gd name="T30" fmla="*/ 1 w 1052"/>
                <a:gd name="T31" fmla="*/ 2 h 1352"/>
                <a:gd name="T32" fmla="*/ 1 w 1052"/>
                <a:gd name="T33" fmla="*/ 2 h 1352"/>
                <a:gd name="T34" fmla="*/ 1 w 1052"/>
                <a:gd name="T35" fmla="*/ 2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23648" name="Group 68"/>
            <p:cNvGrpSpPr>
              <a:grpSpLocks/>
            </p:cNvGrpSpPr>
            <p:nvPr/>
          </p:nvGrpSpPr>
          <p:grpSpPr bwMode="auto">
            <a:xfrm flipH="1">
              <a:off x="3749" y="1171"/>
              <a:ext cx="212" cy="213"/>
              <a:chOff x="1350" y="686"/>
              <a:chExt cx="1132" cy="1132"/>
            </a:xfrm>
          </p:grpSpPr>
          <p:sp>
            <p:nvSpPr>
              <p:cNvPr id="23650" name="AutoShape 69"/>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23651" name="Picture 70"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23649" name="Picture 71"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81" y="829"/>
              <a:ext cx="38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3567" name="Group 72"/>
          <p:cNvGrpSpPr>
            <a:grpSpLocks/>
          </p:cNvGrpSpPr>
          <p:nvPr/>
        </p:nvGrpSpPr>
        <p:grpSpPr bwMode="auto">
          <a:xfrm>
            <a:off x="2432050" y="5395913"/>
            <a:ext cx="517525" cy="658812"/>
            <a:chOff x="2401" y="425"/>
            <a:chExt cx="907" cy="1154"/>
          </a:xfrm>
        </p:grpSpPr>
        <p:sp>
          <p:nvSpPr>
            <p:cNvPr id="23640" name="Rectangle 73"/>
            <p:cNvSpPr>
              <a:spLocks noChangeArrowheads="1"/>
            </p:cNvSpPr>
            <p:nvPr/>
          </p:nvSpPr>
          <p:spPr bwMode="auto">
            <a:xfrm>
              <a:off x="2401" y="591"/>
              <a:ext cx="907" cy="988"/>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23641" name="Line 74"/>
            <p:cNvSpPr>
              <a:spLocks noChangeShapeType="1"/>
            </p:cNvSpPr>
            <p:nvPr/>
          </p:nvSpPr>
          <p:spPr bwMode="auto">
            <a:xfrm>
              <a:off x="2582" y="138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642" name="Line 75"/>
            <p:cNvSpPr>
              <a:spLocks noChangeShapeType="1"/>
            </p:cNvSpPr>
            <p:nvPr/>
          </p:nvSpPr>
          <p:spPr bwMode="auto">
            <a:xfrm>
              <a:off x="2577" y="115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643" name="Rectangle 76"/>
            <p:cNvSpPr>
              <a:spLocks noChangeArrowheads="1"/>
            </p:cNvSpPr>
            <p:nvPr/>
          </p:nvSpPr>
          <p:spPr bwMode="auto">
            <a:xfrm rot="2658430">
              <a:off x="2944" y="425"/>
              <a:ext cx="225" cy="506"/>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23644" name="Freeform 77"/>
            <p:cNvSpPr>
              <a:spLocks/>
            </p:cNvSpPr>
            <p:nvPr/>
          </p:nvSpPr>
          <p:spPr bwMode="auto">
            <a:xfrm>
              <a:off x="2643" y="789"/>
              <a:ext cx="309" cy="257"/>
            </a:xfrm>
            <a:custGeom>
              <a:avLst/>
              <a:gdLst>
                <a:gd name="T0" fmla="*/ 374 w 234"/>
                <a:gd name="T1" fmla="*/ 0 h 195"/>
                <a:gd name="T2" fmla="*/ 83 w 234"/>
                <a:gd name="T3" fmla="*/ 125 h 195"/>
                <a:gd name="T4" fmla="*/ 0 w 234"/>
                <a:gd name="T5" fmla="*/ 589 h 195"/>
                <a:gd name="T6" fmla="*/ 548 w 234"/>
                <a:gd name="T7" fmla="*/ 589 h 195"/>
                <a:gd name="T8" fmla="*/ 712 w 234"/>
                <a:gd name="T9" fmla="*/ 333 h 195"/>
                <a:gd name="T10" fmla="*/ 374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a:solidFill>
                <a:srgbClr val="969696"/>
              </a:solidFill>
              <a:round/>
              <a:headEnd/>
              <a:tailEnd/>
            </a:ln>
          </p:spPr>
          <p:txBody>
            <a:bodyPr wrap="none" lIns="0" tIns="0" rIns="0" bIns="0" anchor="ctr">
              <a:spAutoFit/>
            </a:bodyPr>
            <a:lstStyle/>
            <a:p>
              <a:endParaRPr lang="en-US"/>
            </a:p>
          </p:txBody>
        </p:sp>
        <p:sp>
          <p:nvSpPr>
            <p:cNvPr id="23645" name="Line 78"/>
            <p:cNvSpPr>
              <a:spLocks noChangeShapeType="1"/>
            </p:cNvSpPr>
            <p:nvPr/>
          </p:nvSpPr>
          <p:spPr bwMode="auto">
            <a:xfrm flipH="1">
              <a:off x="2703" y="891"/>
              <a:ext cx="147" cy="106"/>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23568" name="Group 79"/>
          <p:cNvGrpSpPr>
            <a:grpSpLocks/>
          </p:cNvGrpSpPr>
          <p:nvPr/>
        </p:nvGrpSpPr>
        <p:grpSpPr bwMode="auto">
          <a:xfrm>
            <a:off x="2693988" y="5843588"/>
            <a:ext cx="517525" cy="658812"/>
            <a:chOff x="2401" y="425"/>
            <a:chExt cx="907" cy="1154"/>
          </a:xfrm>
        </p:grpSpPr>
        <p:sp>
          <p:nvSpPr>
            <p:cNvPr id="23634" name="Rectangle 80"/>
            <p:cNvSpPr>
              <a:spLocks noChangeArrowheads="1"/>
            </p:cNvSpPr>
            <p:nvPr/>
          </p:nvSpPr>
          <p:spPr bwMode="auto">
            <a:xfrm>
              <a:off x="2401" y="591"/>
              <a:ext cx="907" cy="988"/>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23635" name="Line 81"/>
            <p:cNvSpPr>
              <a:spLocks noChangeShapeType="1"/>
            </p:cNvSpPr>
            <p:nvPr/>
          </p:nvSpPr>
          <p:spPr bwMode="auto">
            <a:xfrm>
              <a:off x="2582" y="138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636" name="Line 82"/>
            <p:cNvSpPr>
              <a:spLocks noChangeShapeType="1"/>
            </p:cNvSpPr>
            <p:nvPr/>
          </p:nvSpPr>
          <p:spPr bwMode="auto">
            <a:xfrm>
              <a:off x="2577" y="115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637" name="Rectangle 83"/>
            <p:cNvSpPr>
              <a:spLocks noChangeArrowheads="1"/>
            </p:cNvSpPr>
            <p:nvPr/>
          </p:nvSpPr>
          <p:spPr bwMode="auto">
            <a:xfrm rot="2658430">
              <a:off x="2944" y="425"/>
              <a:ext cx="225" cy="506"/>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23638" name="Freeform 84"/>
            <p:cNvSpPr>
              <a:spLocks/>
            </p:cNvSpPr>
            <p:nvPr/>
          </p:nvSpPr>
          <p:spPr bwMode="auto">
            <a:xfrm>
              <a:off x="2643" y="789"/>
              <a:ext cx="309" cy="257"/>
            </a:xfrm>
            <a:custGeom>
              <a:avLst/>
              <a:gdLst>
                <a:gd name="T0" fmla="*/ 374 w 234"/>
                <a:gd name="T1" fmla="*/ 0 h 195"/>
                <a:gd name="T2" fmla="*/ 83 w 234"/>
                <a:gd name="T3" fmla="*/ 125 h 195"/>
                <a:gd name="T4" fmla="*/ 0 w 234"/>
                <a:gd name="T5" fmla="*/ 589 h 195"/>
                <a:gd name="T6" fmla="*/ 548 w 234"/>
                <a:gd name="T7" fmla="*/ 589 h 195"/>
                <a:gd name="T8" fmla="*/ 712 w 234"/>
                <a:gd name="T9" fmla="*/ 333 h 195"/>
                <a:gd name="T10" fmla="*/ 374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a:solidFill>
                <a:srgbClr val="969696"/>
              </a:solidFill>
              <a:round/>
              <a:headEnd/>
              <a:tailEnd/>
            </a:ln>
          </p:spPr>
          <p:txBody>
            <a:bodyPr wrap="none" lIns="0" tIns="0" rIns="0" bIns="0" anchor="ctr">
              <a:spAutoFit/>
            </a:bodyPr>
            <a:lstStyle/>
            <a:p>
              <a:endParaRPr lang="en-US"/>
            </a:p>
          </p:txBody>
        </p:sp>
        <p:sp>
          <p:nvSpPr>
            <p:cNvPr id="23639" name="Line 85"/>
            <p:cNvSpPr>
              <a:spLocks noChangeShapeType="1"/>
            </p:cNvSpPr>
            <p:nvPr/>
          </p:nvSpPr>
          <p:spPr bwMode="auto">
            <a:xfrm flipH="1">
              <a:off x="2703" y="891"/>
              <a:ext cx="147" cy="106"/>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23569" name="Text Box 86"/>
          <p:cNvSpPr txBox="1">
            <a:spLocks noChangeArrowheads="1"/>
          </p:cNvSpPr>
          <p:nvPr/>
        </p:nvSpPr>
        <p:spPr bwMode="auto">
          <a:xfrm>
            <a:off x="1104900" y="2090738"/>
            <a:ext cx="1011238"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r" eaLnBrk="1" hangingPunct="1"/>
            <a:r>
              <a:rPr lang="en-US" sz="1800" b="1"/>
              <a:t>collision</a:t>
            </a:r>
          </a:p>
        </p:txBody>
      </p:sp>
      <p:sp>
        <p:nvSpPr>
          <p:cNvPr id="23570" name="Text Box 87"/>
          <p:cNvSpPr txBox="1">
            <a:spLocks noChangeArrowheads="1"/>
          </p:cNvSpPr>
          <p:nvPr/>
        </p:nvSpPr>
        <p:spPr bwMode="auto">
          <a:xfrm>
            <a:off x="1104900" y="3089275"/>
            <a:ext cx="101123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r" eaLnBrk="1" hangingPunct="1"/>
            <a:r>
              <a:rPr lang="en-US" sz="1800" b="1"/>
              <a:t>med pay</a:t>
            </a:r>
          </a:p>
        </p:txBody>
      </p:sp>
      <p:sp>
        <p:nvSpPr>
          <p:cNvPr id="23571" name="Text Box 88"/>
          <p:cNvSpPr txBox="1">
            <a:spLocks noChangeArrowheads="1"/>
          </p:cNvSpPr>
          <p:nvPr/>
        </p:nvSpPr>
        <p:spPr bwMode="auto">
          <a:xfrm>
            <a:off x="1104900" y="4075113"/>
            <a:ext cx="1011238"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r" eaLnBrk="1" hangingPunct="1"/>
            <a:r>
              <a:rPr lang="en-US" sz="1800" b="1"/>
              <a:t>liability</a:t>
            </a:r>
          </a:p>
        </p:txBody>
      </p:sp>
      <p:sp>
        <p:nvSpPr>
          <p:cNvPr id="23572" name="Line 89"/>
          <p:cNvSpPr>
            <a:spLocks noChangeShapeType="1"/>
          </p:cNvSpPr>
          <p:nvPr/>
        </p:nvSpPr>
        <p:spPr bwMode="auto">
          <a:xfrm>
            <a:off x="2976563" y="2351088"/>
            <a:ext cx="2443162" cy="0"/>
          </a:xfrm>
          <a:prstGeom prst="line">
            <a:avLst/>
          </a:prstGeom>
          <a:noFill/>
          <a:ln w="28575">
            <a:solidFill>
              <a:srgbClr val="33CC33"/>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3573" name="Line 90"/>
          <p:cNvSpPr>
            <a:spLocks noChangeShapeType="1"/>
          </p:cNvSpPr>
          <p:nvPr/>
        </p:nvSpPr>
        <p:spPr bwMode="auto">
          <a:xfrm flipV="1">
            <a:off x="5419725" y="2325688"/>
            <a:ext cx="0" cy="1042987"/>
          </a:xfrm>
          <a:prstGeom prst="line">
            <a:avLst/>
          </a:prstGeom>
          <a:noFill/>
          <a:ln w="28575">
            <a:solidFill>
              <a:srgbClr val="33CC33"/>
            </a:solidFill>
            <a:prstDash val="sysDot"/>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3574" name="Line 91"/>
          <p:cNvSpPr>
            <a:spLocks noChangeShapeType="1"/>
          </p:cNvSpPr>
          <p:nvPr/>
        </p:nvSpPr>
        <p:spPr bwMode="auto">
          <a:xfrm>
            <a:off x="5419725" y="2855913"/>
            <a:ext cx="2062163" cy="0"/>
          </a:xfrm>
          <a:prstGeom prst="line">
            <a:avLst/>
          </a:prstGeom>
          <a:noFill/>
          <a:ln w="28575">
            <a:solidFill>
              <a:srgbClr val="33CC33"/>
            </a:solidFill>
            <a:prstDash val="sysDot"/>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3575" name="Line 92"/>
          <p:cNvSpPr>
            <a:spLocks noChangeShapeType="1"/>
          </p:cNvSpPr>
          <p:nvPr/>
        </p:nvSpPr>
        <p:spPr bwMode="auto">
          <a:xfrm>
            <a:off x="2995613" y="3368675"/>
            <a:ext cx="2443162" cy="0"/>
          </a:xfrm>
          <a:prstGeom prst="line">
            <a:avLst/>
          </a:prstGeom>
          <a:noFill/>
          <a:ln w="28575">
            <a:solidFill>
              <a:srgbClr val="33CC33"/>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3576" name="Line 93"/>
          <p:cNvSpPr>
            <a:spLocks noChangeShapeType="1"/>
          </p:cNvSpPr>
          <p:nvPr/>
        </p:nvSpPr>
        <p:spPr bwMode="auto">
          <a:xfrm>
            <a:off x="2976563" y="4346575"/>
            <a:ext cx="4521200" cy="0"/>
          </a:xfrm>
          <a:prstGeom prst="line">
            <a:avLst/>
          </a:prstGeom>
          <a:noFill/>
          <a:ln w="28575">
            <a:solidFill>
              <a:srgbClr val="33CC33"/>
            </a:solidFill>
            <a:prstDash val="sysDot"/>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nvGrpSpPr>
          <p:cNvPr id="23577" name="Group 94"/>
          <p:cNvGrpSpPr>
            <a:grpSpLocks/>
          </p:cNvGrpSpPr>
          <p:nvPr/>
        </p:nvGrpSpPr>
        <p:grpSpPr bwMode="auto">
          <a:xfrm>
            <a:off x="1844675" y="1155700"/>
            <a:ext cx="2386013" cy="674688"/>
            <a:chOff x="1162" y="786"/>
            <a:chExt cx="1503" cy="425"/>
          </a:xfrm>
        </p:grpSpPr>
        <p:grpSp>
          <p:nvGrpSpPr>
            <p:cNvPr id="23618" name="Group 95"/>
            <p:cNvGrpSpPr>
              <a:grpSpLocks/>
            </p:cNvGrpSpPr>
            <p:nvPr/>
          </p:nvGrpSpPr>
          <p:grpSpPr bwMode="auto">
            <a:xfrm>
              <a:off x="1481" y="786"/>
              <a:ext cx="631" cy="425"/>
              <a:chOff x="2984" y="3331"/>
              <a:chExt cx="845" cy="569"/>
            </a:xfrm>
          </p:grpSpPr>
          <p:sp>
            <p:nvSpPr>
              <p:cNvPr id="23621" name="AutoShape 96"/>
              <p:cNvSpPr>
                <a:spLocks noChangeArrowheads="1"/>
              </p:cNvSpPr>
              <p:nvPr/>
            </p:nvSpPr>
            <p:spPr bwMode="auto">
              <a:xfrm>
                <a:off x="2984" y="3331"/>
                <a:ext cx="558" cy="569"/>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nvGrpSpPr>
              <p:cNvPr id="23622" name="Group 97"/>
              <p:cNvGrpSpPr>
                <a:grpSpLocks/>
              </p:cNvGrpSpPr>
              <p:nvPr/>
            </p:nvGrpSpPr>
            <p:grpSpPr bwMode="auto">
              <a:xfrm>
                <a:off x="3386" y="3487"/>
                <a:ext cx="443" cy="398"/>
                <a:chOff x="4838" y="2218"/>
                <a:chExt cx="395" cy="355"/>
              </a:xfrm>
            </p:grpSpPr>
            <p:sp>
              <p:nvSpPr>
                <p:cNvPr id="23623" name="Freeform 98"/>
                <p:cNvSpPr>
                  <a:spLocks/>
                </p:cNvSpPr>
                <p:nvPr/>
              </p:nvSpPr>
              <p:spPr bwMode="auto">
                <a:xfrm>
                  <a:off x="4888" y="2251"/>
                  <a:ext cx="294" cy="113"/>
                </a:xfrm>
                <a:custGeom>
                  <a:avLst/>
                  <a:gdLst>
                    <a:gd name="T0" fmla="*/ 13 w 839"/>
                    <a:gd name="T1" fmla="*/ 4 h 319"/>
                    <a:gd name="T2" fmla="*/ 12 w 839"/>
                    <a:gd name="T3" fmla="*/ 3 h 319"/>
                    <a:gd name="T4" fmla="*/ 12 w 839"/>
                    <a:gd name="T5" fmla="*/ 3 h 319"/>
                    <a:gd name="T6" fmla="*/ 11 w 839"/>
                    <a:gd name="T7" fmla="*/ 3 h 319"/>
                    <a:gd name="T8" fmla="*/ 11 w 839"/>
                    <a:gd name="T9" fmla="*/ 4 h 319"/>
                    <a:gd name="T10" fmla="*/ 11 w 839"/>
                    <a:gd name="T11" fmla="*/ 4 h 319"/>
                    <a:gd name="T12" fmla="*/ 11 w 839"/>
                    <a:gd name="T13" fmla="*/ 4 h 319"/>
                    <a:gd name="T14" fmla="*/ 11 w 839"/>
                    <a:gd name="T15" fmla="*/ 4 h 319"/>
                    <a:gd name="T16" fmla="*/ 10 w 839"/>
                    <a:gd name="T17" fmla="*/ 4 h 319"/>
                    <a:gd name="T18" fmla="*/ 9 w 839"/>
                    <a:gd name="T19" fmla="*/ 4 h 319"/>
                    <a:gd name="T20" fmla="*/ 9 w 839"/>
                    <a:gd name="T21" fmla="*/ 3 h 319"/>
                    <a:gd name="T22" fmla="*/ 9 w 839"/>
                    <a:gd name="T23" fmla="*/ 3 h 319"/>
                    <a:gd name="T24" fmla="*/ 8 w 839"/>
                    <a:gd name="T25" fmla="*/ 2 h 319"/>
                    <a:gd name="T26" fmla="*/ 7 w 839"/>
                    <a:gd name="T27" fmla="*/ 2 h 319"/>
                    <a:gd name="T28" fmla="*/ 6 w 839"/>
                    <a:gd name="T29" fmla="*/ 2 h 319"/>
                    <a:gd name="T30" fmla="*/ 6 w 839"/>
                    <a:gd name="T31" fmla="*/ 1 h 319"/>
                    <a:gd name="T32" fmla="*/ 5 w 839"/>
                    <a:gd name="T33" fmla="*/ 1 h 319"/>
                    <a:gd name="T34" fmla="*/ 4 w 839"/>
                    <a:gd name="T35" fmla="*/ 1 h 319"/>
                    <a:gd name="T36" fmla="*/ 3 w 839"/>
                    <a:gd name="T37" fmla="*/ 2 h 319"/>
                    <a:gd name="T38" fmla="*/ 3 w 839"/>
                    <a:gd name="T39" fmla="*/ 2 h 319"/>
                    <a:gd name="T40" fmla="*/ 2 w 839"/>
                    <a:gd name="T41" fmla="*/ 2 h 319"/>
                    <a:gd name="T42" fmla="*/ 2 w 839"/>
                    <a:gd name="T43" fmla="*/ 2 h 319"/>
                    <a:gd name="T44" fmla="*/ 2 w 839"/>
                    <a:gd name="T45" fmla="*/ 2 h 319"/>
                    <a:gd name="T46" fmla="*/ 2 w 839"/>
                    <a:gd name="T47" fmla="*/ 1 h 319"/>
                    <a:gd name="T48" fmla="*/ 2 w 839"/>
                    <a:gd name="T49" fmla="*/ 1 h 319"/>
                    <a:gd name="T50" fmla="*/ 1 w 839"/>
                    <a:gd name="T51" fmla="*/ 0 h 319"/>
                    <a:gd name="T52" fmla="*/ 1 w 839"/>
                    <a:gd name="T53" fmla="*/ 0 h 319"/>
                    <a:gd name="T54" fmla="*/ 0 w 839"/>
                    <a:gd name="T55" fmla="*/ 0 h 319"/>
                    <a:gd name="T56" fmla="*/ 0 w 839"/>
                    <a:gd name="T57" fmla="*/ 1 h 319"/>
                    <a:gd name="T58" fmla="*/ 0 w 839"/>
                    <a:gd name="T59" fmla="*/ 1 h 319"/>
                    <a:gd name="T60" fmla="*/ 1 w 839"/>
                    <a:gd name="T61" fmla="*/ 2 h 319"/>
                    <a:gd name="T62" fmla="*/ 1 w 839"/>
                    <a:gd name="T63" fmla="*/ 2 h 319"/>
                    <a:gd name="T64" fmla="*/ 1 w 839"/>
                    <a:gd name="T65" fmla="*/ 2 h 319"/>
                    <a:gd name="T66" fmla="*/ 2 w 839"/>
                    <a:gd name="T67" fmla="*/ 2 h 319"/>
                    <a:gd name="T68" fmla="*/ 3 w 839"/>
                    <a:gd name="T69" fmla="*/ 2 h 319"/>
                    <a:gd name="T70" fmla="*/ 4 w 839"/>
                    <a:gd name="T71" fmla="*/ 2 h 319"/>
                    <a:gd name="T72" fmla="*/ 4 w 839"/>
                    <a:gd name="T73" fmla="*/ 2 h 319"/>
                    <a:gd name="T74" fmla="*/ 5 w 839"/>
                    <a:gd name="T75" fmla="*/ 2 h 319"/>
                    <a:gd name="T76" fmla="*/ 6 w 839"/>
                    <a:gd name="T77" fmla="*/ 3 h 319"/>
                    <a:gd name="T78" fmla="*/ 7 w 839"/>
                    <a:gd name="T79" fmla="*/ 3 h 319"/>
                    <a:gd name="T80" fmla="*/ 8 w 839"/>
                    <a:gd name="T81" fmla="*/ 4 h 319"/>
                    <a:gd name="T82" fmla="*/ 9 w 839"/>
                    <a:gd name="T83" fmla="*/ 4 h 319"/>
                    <a:gd name="T84" fmla="*/ 9 w 839"/>
                    <a:gd name="T85" fmla="*/ 4 h 319"/>
                    <a:gd name="T86" fmla="*/ 10 w 839"/>
                    <a:gd name="T87" fmla="*/ 5 h 319"/>
                    <a:gd name="T88" fmla="*/ 11 w 839"/>
                    <a:gd name="T89" fmla="*/ 5 h 319"/>
                    <a:gd name="T90" fmla="*/ 12 w 839"/>
                    <a:gd name="T91" fmla="*/ 5 h 319"/>
                    <a:gd name="T92" fmla="*/ 12 w 839"/>
                    <a:gd name="T93" fmla="*/ 5 h 319"/>
                    <a:gd name="T94" fmla="*/ 13 w 839"/>
                    <a:gd name="T95" fmla="*/ 4 h 31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839"/>
                    <a:gd name="T145" fmla="*/ 0 h 319"/>
                    <a:gd name="T146" fmla="*/ 839 w 839"/>
                    <a:gd name="T147" fmla="*/ 319 h 31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839" h="319">
                      <a:moveTo>
                        <a:pt x="839" y="242"/>
                      </a:moveTo>
                      <a:lnTo>
                        <a:pt x="837" y="229"/>
                      </a:lnTo>
                      <a:lnTo>
                        <a:pt x="834" y="216"/>
                      </a:lnTo>
                      <a:lnTo>
                        <a:pt x="828" y="204"/>
                      </a:lnTo>
                      <a:lnTo>
                        <a:pt x="821" y="195"/>
                      </a:lnTo>
                      <a:lnTo>
                        <a:pt x="812" y="186"/>
                      </a:lnTo>
                      <a:lnTo>
                        <a:pt x="801" y="180"/>
                      </a:lnTo>
                      <a:lnTo>
                        <a:pt x="789" y="177"/>
                      </a:lnTo>
                      <a:lnTo>
                        <a:pt x="777" y="175"/>
                      </a:lnTo>
                      <a:lnTo>
                        <a:pt x="765" y="177"/>
                      </a:lnTo>
                      <a:lnTo>
                        <a:pt x="753" y="180"/>
                      </a:lnTo>
                      <a:lnTo>
                        <a:pt x="742" y="186"/>
                      </a:lnTo>
                      <a:lnTo>
                        <a:pt x="731" y="195"/>
                      </a:lnTo>
                      <a:lnTo>
                        <a:pt x="724" y="204"/>
                      </a:lnTo>
                      <a:lnTo>
                        <a:pt x="718" y="216"/>
                      </a:lnTo>
                      <a:lnTo>
                        <a:pt x="715" y="229"/>
                      </a:lnTo>
                      <a:lnTo>
                        <a:pt x="713" y="242"/>
                      </a:lnTo>
                      <a:lnTo>
                        <a:pt x="713" y="247"/>
                      </a:lnTo>
                      <a:lnTo>
                        <a:pt x="715" y="251"/>
                      </a:lnTo>
                      <a:lnTo>
                        <a:pt x="715" y="257"/>
                      </a:lnTo>
                      <a:lnTo>
                        <a:pt x="716" y="262"/>
                      </a:lnTo>
                      <a:lnTo>
                        <a:pt x="707" y="262"/>
                      </a:lnTo>
                      <a:lnTo>
                        <a:pt x="698" y="260"/>
                      </a:lnTo>
                      <a:lnTo>
                        <a:pt x="690" y="259"/>
                      </a:lnTo>
                      <a:lnTo>
                        <a:pt x="681" y="256"/>
                      </a:lnTo>
                      <a:lnTo>
                        <a:pt x="672" y="251"/>
                      </a:lnTo>
                      <a:lnTo>
                        <a:pt x="663" y="247"/>
                      </a:lnTo>
                      <a:lnTo>
                        <a:pt x="655" y="242"/>
                      </a:lnTo>
                      <a:lnTo>
                        <a:pt x="648" y="238"/>
                      </a:lnTo>
                      <a:lnTo>
                        <a:pt x="639" y="232"/>
                      </a:lnTo>
                      <a:lnTo>
                        <a:pt x="630" y="222"/>
                      </a:lnTo>
                      <a:lnTo>
                        <a:pt x="619" y="215"/>
                      </a:lnTo>
                      <a:lnTo>
                        <a:pt x="610" y="204"/>
                      </a:lnTo>
                      <a:lnTo>
                        <a:pt x="601" y="195"/>
                      </a:lnTo>
                      <a:lnTo>
                        <a:pt x="590" y="186"/>
                      </a:lnTo>
                      <a:lnTo>
                        <a:pt x="581" y="178"/>
                      </a:lnTo>
                      <a:lnTo>
                        <a:pt x="572" y="171"/>
                      </a:lnTo>
                      <a:lnTo>
                        <a:pt x="558" y="163"/>
                      </a:lnTo>
                      <a:lnTo>
                        <a:pt x="542" y="154"/>
                      </a:lnTo>
                      <a:lnTo>
                        <a:pt x="523" y="145"/>
                      </a:lnTo>
                      <a:lnTo>
                        <a:pt x="505" y="136"/>
                      </a:lnTo>
                      <a:lnTo>
                        <a:pt x="484" y="127"/>
                      </a:lnTo>
                      <a:lnTo>
                        <a:pt x="463" y="119"/>
                      </a:lnTo>
                      <a:lnTo>
                        <a:pt x="443" y="112"/>
                      </a:lnTo>
                      <a:lnTo>
                        <a:pt x="423" y="106"/>
                      </a:lnTo>
                      <a:lnTo>
                        <a:pt x="404" y="101"/>
                      </a:lnTo>
                      <a:lnTo>
                        <a:pt x="382" y="98"/>
                      </a:lnTo>
                      <a:lnTo>
                        <a:pt x="361" y="95"/>
                      </a:lnTo>
                      <a:lnTo>
                        <a:pt x="338" y="92"/>
                      </a:lnTo>
                      <a:lnTo>
                        <a:pt x="317" y="91"/>
                      </a:lnTo>
                      <a:lnTo>
                        <a:pt x="297" y="91"/>
                      </a:lnTo>
                      <a:lnTo>
                        <a:pt x="281" y="91"/>
                      </a:lnTo>
                      <a:lnTo>
                        <a:pt x="265" y="91"/>
                      </a:lnTo>
                      <a:lnTo>
                        <a:pt x="255" y="92"/>
                      </a:lnTo>
                      <a:lnTo>
                        <a:pt x="243" y="95"/>
                      </a:lnTo>
                      <a:lnTo>
                        <a:pt x="231" y="98"/>
                      </a:lnTo>
                      <a:lnTo>
                        <a:pt x="218" y="103"/>
                      </a:lnTo>
                      <a:lnTo>
                        <a:pt x="206" y="107"/>
                      </a:lnTo>
                      <a:lnTo>
                        <a:pt x="194" y="110"/>
                      </a:lnTo>
                      <a:lnTo>
                        <a:pt x="184" y="113"/>
                      </a:lnTo>
                      <a:lnTo>
                        <a:pt x="173" y="115"/>
                      </a:lnTo>
                      <a:lnTo>
                        <a:pt x="165" y="115"/>
                      </a:lnTo>
                      <a:lnTo>
                        <a:pt x="158" y="115"/>
                      </a:lnTo>
                      <a:lnTo>
                        <a:pt x="150" y="115"/>
                      </a:lnTo>
                      <a:lnTo>
                        <a:pt x="143" y="115"/>
                      </a:lnTo>
                      <a:lnTo>
                        <a:pt x="135" y="113"/>
                      </a:lnTo>
                      <a:lnTo>
                        <a:pt x="127" y="112"/>
                      </a:lnTo>
                      <a:lnTo>
                        <a:pt x="120" y="110"/>
                      </a:lnTo>
                      <a:lnTo>
                        <a:pt x="112" y="107"/>
                      </a:lnTo>
                      <a:lnTo>
                        <a:pt x="118" y="98"/>
                      </a:lnTo>
                      <a:lnTo>
                        <a:pt x="123" y="89"/>
                      </a:lnTo>
                      <a:lnTo>
                        <a:pt x="124" y="77"/>
                      </a:lnTo>
                      <a:lnTo>
                        <a:pt x="126" y="66"/>
                      </a:lnTo>
                      <a:lnTo>
                        <a:pt x="124" y="53"/>
                      </a:lnTo>
                      <a:lnTo>
                        <a:pt x="121" y="41"/>
                      </a:lnTo>
                      <a:lnTo>
                        <a:pt x="115" y="30"/>
                      </a:lnTo>
                      <a:lnTo>
                        <a:pt x="108" y="19"/>
                      </a:lnTo>
                      <a:lnTo>
                        <a:pt x="99" y="12"/>
                      </a:lnTo>
                      <a:lnTo>
                        <a:pt x="88" y="4"/>
                      </a:lnTo>
                      <a:lnTo>
                        <a:pt x="76" y="1"/>
                      </a:lnTo>
                      <a:lnTo>
                        <a:pt x="64" y="0"/>
                      </a:lnTo>
                      <a:lnTo>
                        <a:pt x="52" y="1"/>
                      </a:lnTo>
                      <a:lnTo>
                        <a:pt x="39" y="4"/>
                      </a:lnTo>
                      <a:lnTo>
                        <a:pt x="29" y="12"/>
                      </a:lnTo>
                      <a:lnTo>
                        <a:pt x="18" y="19"/>
                      </a:lnTo>
                      <a:lnTo>
                        <a:pt x="11" y="30"/>
                      </a:lnTo>
                      <a:lnTo>
                        <a:pt x="5" y="41"/>
                      </a:lnTo>
                      <a:lnTo>
                        <a:pt x="2" y="53"/>
                      </a:lnTo>
                      <a:lnTo>
                        <a:pt x="0" y="66"/>
                      </a:lnTo>
                      <a:lnTo>
                        <a:pt x="3" y="86"/>
                      </a:lnTo>
                      <a:lnTo>
                        <a:pt x="11" y="103"/>
                      </a:lnTo>
                      <a:lnTo>
                        <a:pt x="21" y="116"/>
                      </a:lnTo>
                      <a:lnTo>
                        <a:pt x="36" y="127"/>
                      </a:lnTo>
                      <a:lnTo>
                        <a:pt x="45" y="133"/>
                      </a:lnTo>
                      <a:lnTo>
                        <a:pt x="55" y="139"/>
                      </a:lnTo>
                      <a:lnTo>
                        <a:pt x="64" y="145"/>
                      </a:lnTo>
                      <a:lnTo>
                        <a:pt x="74" y="150"/>
                      </a:lnTo>
                      <a:lnTo>
                        <a:pt x="83" y="154"/>
                      </a:lnTo>
                      <a:lnTo>
                        <a:pt x="94" y="157"/>
                      </a:lnTo>
                      <a:lnTo>
                        <a:pt x="105" y="160"/>
                      </a:lnTo>
                      <a:lnTo>
                        <a:pt x="114" y="163"/>
                      </a:lnTo>
                      <a:lnTo>
                        <a:pt x="132" y="166"/>
                      </a:lnTo>
                      <a:lnTo>
                        <a:pt x="150" y="168"/>
                      </a:lnTo>
                      <a:lnTo>
                        <a:pt x="168" y="168"/>
                      </a:lnTo>
                      <a:lnTo>
                        <a:pt x="188" y="165"/>
                      </a:lnTo>
                      <a:lnTo>
                        <a:pt x="206" y="163"/>
                      </a:lnTo>
                      <a:lnTo>
                        <a:pt x="225" y="160"/>
                      </a:lnTo>
                      <a:lnTo>
                        <a:pt x="243" y="159"/>
                      </a:lnTo>
                      <a:lnTo>
                        <a:pt x="261" y="157"/>
                      </a:lnTo>
                      <a:lnTo>
                        <a:pt x="270" y="156"/>
                      </a:lnTo>
                      <a:lnTo>
                        <a:pt x="281" y="156"/>
                      </a:lnTo>
                      <a:lnTo>
                        <a:pt x="293" y="154"/>
                      </a:lnTo>
                      <a:lnTo>
                        <a:pt x="308" y="154"/>
                      </a:lnTo>
                      <a:lnTo>
                        <a:pt x="326" y="156"/>
                      </a:lnTo>
                      <a:lnTo>
                        <a:pt x="349" y="159"/>
                      </a:lnTo>
                      <a:lnTo>
                        <a:pt x="376" y="163"/>
                      </a:lnTo>
                      <a:lnTo>
                        <a:pt x="411" y="171"/>
                      </a:lnTo>
                      <a:lnTo>
                        <a:pt x="445" y="182"/>
                      </a:lnTo>
                      <a:lnTo>
                        <a:pt x="472" y="192"/>
                      </a:lnTo>
                      <a:lnTo>
                        <a:pt x="495" y="200"/>
                      </a:lnTo>
                      <a:lnTo>
                        <a:pt x="511" y="209"/>
                      </a:lnTo>
                      <a:lnTo>
                        <a:pt x="525" y="215"/>
                      </a:lnTo>
                      <a:lnTo>
                        <a:pt x="536" y="222"/>
                      </a:lnTo>
                      <a:lnTo>
                        <a:pt x="545" y="227"/>
                      </a:lnTo>
                      <a:lnTo>
                        <a:pt x="554" y="233"/>
                      </a:lnTo>
                      <a:lnTo>
                        <a:pt x="570" y="244"/>
                      </a:lnTo>
                      <a:lnTo>
                        <a:pt x="586" y="254"/>
                      </a:lnTo>
                      <a:lnTo>
                        <a:pt x="602" y="266"/>
                      </a:lnTo>
                      <a:lnTo>
                        <a:pt x="617" y="277"/>
                      </a:lnTo>
                      <a:lnTo>
                        <a:pt x="634" y="288"/>
                      </a:lnTo>
                      <a:lnTo>
                        <a:pt x="651" y="298"/>
                      </a:lnTo>
                      <a:lnTo>
                        <a:pt x="668" y="306"/>
                      </a:lnTo>
                      <a:lnTo>
                        <a:pt x="686" y="312"/>
                      </a:lnTo>
                      <a:lnTo>
                        <a:pt x="699" y="315"/>
                      </a:lnTo>
                      <a:lnTo>
                        <a:pt x="715" y="318"/>
                      </a:lnTo>
                      <a:lnTo>
                        <a:pt x="730" y="319"/>
                      </a:lnTo>
                      <a:lnTo>
                        <a:pt x="745" y="319"/>
                      </a:lnTo>
                      <a:lnTo>
                        <a:pt x="760" y="318"/>
                      </a:lnTo>
                      <a:lnTo>
                        <a:pt x="774" y="315"/>
                      </a:lnTo>
                      <a:lnTo>
                        <a:pt x="787" y="310"/>
                      </a:lnTo>
                      <a:lnTo>
                        <a:pt x="800" y="303"/>
                      </a:lnTo>
                      <a:lnTo>
                        <a:pt x="815" y="294"/>
                      </a:lnTo>
                      <a:lnTo>
                        <a:pt x="828" y="279"/>
                      </a:lnTo>
                      <a:lnTo>
                        <a:pt x="836" y="262"/>
                      </a:lnTo>
                      <a:lnTo>
                        <a:pt x="839" y="242"/>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24" name="Freeform 99"/>
                <p:cNvSpPr>
                  <a:spLocks/>
                </p:cNvSpPr>
                <p:nvPr/>
              </p:nvSpPr>
              <p:spPr bwMode="auto">
                <a:xfrm>
                  <a:off x="4838" y="2408"/>
                  <a:ext cx="145" cy="55"/>
                </a:xfrm>
                <a:custGeom>
                  <a:avLst/>
                  <a:gdLst>
                    <a:gd name="T0" fmla="*/ 0 w 413"/>
                    <a:gd name="T1" fmla="*/ 0 h 156"/>
                    <a:gd name="T2" fmla="*/ 0 w 413"/>
                    <a:gd name="T3" fmla="*/ 0 h 156"/>
                    <a:gd name="T4" fmla="*/ 0 w 413"/>
                    <a:gd name="T5" fmla="*/ 1 h 156"/>
                    <a:gd name="T6" fmla="*/ 1 w 413"/>
                    <a:gd name="T7" fmla="*/ 1 h 156"/>
                    <a:gd name="T8" fmla="*/ 1 w 413"/>
                    <a:gd name="T9" fmla="*/ 2 h 156"/>
                    <a:gd name="T10" fmla="*/ 1 w 413"/>
                    <a:gd name="T11" fmla="*/ 2 h 156"/>
                    <a:gd name="T12" fmla="*/ 2 w 413"/>
                    <a:gd name="T13" fmla="*/ 2 h 156"/>
                    <a:gd name="T14" fmla="*/ 2 w 413"/>
                    <a:gd name="T15" fmla="*/ 2 h 156"/>
                    <a:gd name="T16" fmla="*/ 3 w 413"/>
                    <a:gd name="T17" fmla="*/ 2 h 156"/>
                    <a:gd name="T18" fmla="*/ 4 w 413"/>
                    <a:gd name="T19" fmla="*/ 2 h 156"/>
                    <a:gd name="T20" fmla="*/ 4 w 413"/>
                    <a:gd name="T21" fmla="*/ 2 h 156"/>
                    <a:gd name="T22" fmla="*/ 5 w 413"/>
                    <a:gd name="T23" fmla="*/ 2 h 156"/>
                    <a:gd name="T24" fmla="*/ 5 w 413"/>
                    <a:gd name="T25" fmla="*/ 2 h 156"/>
                    <a:gd name="T26" fmla="*/ 6 w 413"/>
                    <a:gd name="T27" fmla="*/ 1 h 156"/>
                    <a:gd name="T28" fmla="*/ 6 w 413"/>
                    <a:gd name="T29" fmla="*/ 1 h 156"/>
                    <a:gd name="T30" fmla="*/ 6 w 413"/>
                    <a:gd name="T31" fmla="*/ 0 h 156"/>
                    <a:gd name="T32" fmla="*/ 6 w 413"/>
                    <a:gd name="T33" fmla="*/ 0 h 156"/>
                    <a:gd name="T34" fmla="*/ 0 w 413"/>
                    <a:gd name="T35" fmla="*/ 0 h 1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6"/>
                    <a:gd name="T56" fmla="*/ 413 w 413"/>
                    <a:gd name="T57" fmla="*/ 156 h 15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6">
                      <a:moveTo>
                        <a:pt x="0" y="0"/>
                      </a:moveTo>
                      <a:lnTo>
                        <a:pt x="7" y="32"/>
                      </a:lnTo>
                      <a:lnTo>
                        <a:pt x="23" y="62"/>
                      </a:lnTo>
                      <a:lnTo>
                        <a:pt x="42" y="90"/>
                      </a:lnTo>
                      <a:lnTo>
                        <a:pt x="68" y="113"/>
                      </a:lnTo>
                      <a:lnTo>
                        <a:pt x="97" y="131"/>
                      </a:lnTo>
                      <a:lnTo>
                        <a:pt x="130" y="144"/>
                      </a:lnTo>
                      <a:lnTo>
                        <a:pt x="167" y="153"/>
                      </a:lnTo>
                      <a:lnTo>
                        <a:pt x="206" y="156"/>
                      </a:lnTo>
                      <a:lnTo>
                        <a:pt x="246" y="153"/>
                      </a:lnTo>
                      <a:lnTo>
                        <a:pt x="282" y="144"/>
                      </a:lnTo>
                      <a:lnTo>
                        <a:pt x="315" y="131"/>
                      </a:lnTo>
                      <a:lnTo>
                        <a:pt x="346" y="113"/>
                      </a:lnTo>
                      <a:lnTo>
                        <a:pt x="372" y="90"/>
                      </a:lnTo>
                      <a:lnTo>
                        <a:pt x="391"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25" name="Freeform 100"/>
                <p:cNvSpPr>
                  <a:spLocks/>
                </p:cNvSpPr>
                <p:nvPr/>
              </p:nvSpPr>
              <p:spPr bwMode="auto">
                <a:xfrm>
                  <a:off x="4854" y="2282"/>
                  <a:ext cx="60" cy="131"/>
                </a:xfrm>
                <a:custGeom>
                  <a:avLst/>
                  <a:gdLst>
                    <a:gd name="T0" fmla="*/ 0 w 170"/>
                    <a:gd name="T1" fmla="*/ 6 h 373"/>
                    <a:gd name="T2" fmla="*/ 2 w 170"/>
                    <a:gd name="T3" fmla="*/ 0 h 373"/>
                    <a:gd name="T4" fmla="*/ 2 w 170"/>
                    <a:gd name="T5" fmla="*/ 0 h 373"/>
                    <a:gd name="T6" fmla="*/ 0 w 170"/>
                    <a:gd name="T7" fmla="*/ 6 h 373"/>
                    <a:gd name="T8" fmla="*/ 0 w 170"/>
                    <a:gd name="T9" fmla="*/ 6 h 373"/>
                    <a:gd name="T10" fmla="*/ 0 60000 65536"/>
                    <a:gd name="T11" fmla="*/ 0 60000 65536"/>
                    <a:gd name="T12" fmla="*/ 0 60000 65536"/>
                    <a:gd name="T13" fmla="*/ 0 60000 65536"/>
                    <a:gd name="T14" fmla="*/ 0 60000 65536"/>
                    <a:gd name="T15" fmla="*/ 0 w 170"/>
                    <a:gd name="T16" fmla="*/ 0 h 373"/>
                    <a:gd name="T17" fmla="*/ 170 w 170"/>
                    <a:gd name="T18" fmla="*/ 373 h 373"/>
                  </a:gdLst>
                  <a:ahLst/>
                  <a:cxnLst>
                    <a:cxn ang="T10">
                      <a:pos x="T0" y="T1"/>
                    </a:cxn>
                    <a:cxn ang="T11">
                      <a:pos x="T2" y="T3"/>
                    </a:cxn>
                    <a:cxn ang="T12">
                      <a:pos x="T4" y="T5"/>
                    </a:cxn>
                    <a:cxn ang="T13">
                      <a:pos x="T6" y="T7"/>
                    </a:cxn>
                    <a:cxn ang="T14">
                      <a:pos x="T8" y="T9"/>
                    </a:cxn>
                  </a:cxnLst>
                  <a:rect l="T15" t="T16" r="T17" b="T18"/>
                  <a:pathLst>
                    <a:path w="170" h="373">
                      <a:moveTo>
                        <a:pt x="28" y="373"/>
                      </a:moveTo>
                      <a:lnTo>
                        <a:pt x="170" y="12"/>
                      </a:lnTo>
                      <a:lnTo>
                        <a:pt x="141" y="0"/>
                      </a:lnTo>
                      <a:lnTo>
                        <a:pt x="0" y="362"/>
                      </a:lnTo>
                      <a:lnTo>
                        <a:pt x="28"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26" name="Freeform 101"/>
                <p:cNvSpPr>
                  <a:spLocks/>
                </p:cNvSpPr>
                <p:nvPr/>
              </p:nvSpPr>
              <p:spPr bwMode="auto">
                <a:xfrm>
                  <a:off x="4908" y="2282"/>
                  <a:ext cx="59" cy="131"/>
                </a:xfrm>
                <a:custGeom>
                  <a:avLst/>
                  <a:gdLst>
                    <a:gd name="T0" fmla="*/ 2 w 168"/>
                    <a:gd name="T1" fmla="*/ 6 h 373"/>
                    <a:gd name="T2" fmla="*/ 0 w 168"/>
                    <a:gd name="T3" fmla="*/ 0 h 373"/>
                    <a:gd name="T4" fmla="*/ 0 w 168"/>
                    <a:gd name="T5" fmla="*/ 0 h 373"/>
                    <a:gd name="T6" fmla="*/ 2 w 168"/>
                    <a:gd name="T7" fmla="*/ 6 h 373"/>
                    <a:gd name="T8" fmla="*/ 2 w 168"/>
                    <a:gd name="T9" fmla="*/ 6 h 373"/>
                    <a:gd name="T10" fmla="*/ 0 60000 65536"/>
                    <a:gd name="T11" fmla="*/ 0 60000 65536"/>
                    <a:gd name="T12" fmla="*/ 0 60000 65536"/>
                    <a:gd name="T13" fmla="*/ 0 60000 65536"/>
                    <a:gd name="T14" fmla="*/ 0 60000 65536"/>
                    <a:gd name="T15" fmla="*/ 0 w 168"/>
                    <a:gd name="T16" fmla="*/ 0 h 373"/>
                    <a:gd name="T17" fmla="*/ 168 w 168"/>
                    <a:gd name="T18" fmla="*/ 373 h 373"/>
                  </a:gdLst>
                  <a:ahLst/>
                  <a:cxnLst>
                    <a:cxn ang="T10">
                      <a:pos x="T0" y="T1"/>
                    </a:cxn>
                    <a:cxn ang="T11">
                      <a:pos x="T2" y="T3"/>
                    </a:cxn>
                    <a:cxn ang="T12">
                      <a:pos x="T4" y="T5"/>
                    </a:cxn>
                    <a:cxn ang="T13">
                      <a:pos x="T6" y="T7"/>
                    </a:cxn>
                    <a:cxn ang="T14">
                      <a:pos x="T8" y="T9"/>
                    </a:cxn>
                  </a:cxnLst>
                  <a:rect l="T15" t="T16" r="T17" b="T18"/>
                  <a:pathLst>
                    <a:path w="168" h="373">
                      <a:moveTo>
                        <a:pt x="141" y="373"/>
                      </a:moveTo>
                      <a:lnTo>
                        <a:pt x="0" y="12"/>
                      </a:lnTo>
                      <a:lnTo>
                        <a:pt x="27" y="0"/>
                      </a:lnTo>
                      <a:lnTo>
                        <a:pt x="168" y="362"/>
                      </a:lnTo>
                      <a:lnTo>
                        <a:pt x="141"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27" name="Freeform 102"/>
                <p:cNvSpPr>
                  <a:spLocks/>
                </p:cNvSpPr>
                <p:nvPr/>
              </p:nvSpPr>
              <p:spPr bwMode="auto">
                <a:xfrm>
                  <a:off x="5087" y="2464"/>
                  <a:ext cx="146" cy="55"/>
                </a:xfrm>
                <a:custGeom>
                  <a:avLst/>
                  <a:gdLst>
                    <a:gd name="T0" fmla="*/ 0 w 413"/>
                    <a:gd name="T1" fmla="*/ 0 h 158"/>
                    <a:gd name="T2" fmla="*/ 0 w 413"/>
                    <a:gd name="T3" fmla="*/ 0 h 158"/>
                    <a:gd name="T4" fmla="*/ 0 w 413"/>
                    <a:gd name="T5" fmla="*/ 1 h 158"/>
                    <a:gd name="T6" fmla="*/ 1 w 413"/>
                    <a:gd name="T7" fmla="*/ 1 h 158"/>
                    <a:gd name="T8" fmla="*/ 1 w 413"/>
                    <a:gd name="T9" fmla="*/ 2 h 158"/>
                    <a:gd name="T10" fmla="*/ 1 w 413"/>
                    <a:gd name="T11" fmla="*/ 2 h 158"/>
                    <a:gd name="T12" fmla="*/ 2 w 413"/>
                    <a:gd name="T13" fmla="*/ 2 h 158"/>
                    <a:gd name="T14" fmla="*/ 2 w 413"/>
                    <a:gd name="T15" fmla="*/ 2 h 158"/>
                    <a:gd name="T16" fmla="*/ 3 w 413"/>
                    <a:gd name="T17" fmla="*/ 2 h 158"/>
                    <a:gd name="T18" fmla="*/ 4 w 413"/>
                    <a:gd name="T19" fmla="*/ 2 h 158"/>
                    <a:gd name="T20" fmla="*/ 4 w 413"/>
                    <a:gd name="T21" fmla="*/ 2 h 158"/>
                    <a:gd name="T22" fmla="*/ 5 w 413"/>
                    <a:gd name="T23" fmla="*/ 2 h 158"/>
                    <a:gd name="T24" fmla="*/ 5 w 413"/>
                    <a:gd name="T25" fmla="*/ 2 h 158"/>
                    <a:gd name="T26" fmla="*/ 6 w 413"/>
                    <a:gd name="T27" fmla="*/ 1 h 158"/>
                    <a:gd name="T28" fmla="*/ 6 w 413"/>
                    <a:gd name="T29" fmla="*/ 1 h 158"/>
                    <a:gd name="T30" fmla="*/ 6 w 413"/>
                    <a:gd name="T31" fmla="*/ 0 h 158"/>
                    <a:gd name="T32" fmla="*/ 6 w 413"/>
                    <a:gd name="T33" fmla="*/ 0 h 158"/>
                    <a:gd name="T34" fmla="*/ 0 w 413"/>
                    <a:gd name="T35" fmla="*/ 0 h 15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8"/>
                    <a:gd name="T56" fmla="*/ 413 w 413"/>
                    <a:gd name="T57" fmla="*/ 158 h 15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8">
                      <a:moveTo>
                        <a:pt x="0" y="0"/>
                      </a:moveTo>
                      <a:lnTo>
                        <a:pt x="8" y="32"/>
                      </a:lnTo>
                      <a:lnTo>
                        <a:pt x="21" y="62"/>
                      </a:lnTo>
                      <a:lnTo>
                        <a:pt x="41" y="88"/>
                      </a:lnTo>
                      <a:lnTo>
                        <a:pt x="67" y="112"/>
                      </a:lnTo>
                      <a:lnTo>
                        <a:pt x="97" y="130"/>
                      </a:lnTo>
                      <a:lnTo>
                        <a:pt x="130" y="146"/>
                      </a:lnTo>
                      <a:lnTo>
                        <a:pt x="167" y="155"/>
                      </a:lnTo>
                      <a:lnTo>
                        <a:pt x="206" y="158"/>
                      </a:lnTo>
                      <a:lnTo>
                        <a:pt x="246" y="155"/>
                      </a:lnTo>
                      <a:lnTo>
                        <a:pt x="282" y="146"/>
                      </a:lnTo>
                      <a:lnTo>
                        <a:pt x="315" y="130"/>
                      </a:lnTo>
                      <a:lnTo>
                        <a:pt x="344" y="112"/>
                      </a:lnTo>
                      <a:lnTo>
                        <a:pt x="370" y="88"/>
                      </a:lnTo>
                      <a:lnTo>
                        <a:pt x="390"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28" name="Freeform 103"/>
                <p:cNvSpPr>
                  <a:spLocks/>
                </p:cNvSpPr>
                <p:nvPr/>
              </p:nvSpPr>
              <p:spPr bwMode="auto">
                <a:xfrm>
                  <a:off x="5103" y="2338"/>
                  <a:ext cx="60" cy="130"/>
                </a:xfrm>
                <a:custGeom>
                  <a:avLst/>
                  <a:gdLst>
                    <a:gd name="T0" fmla="*/ 0 w 170"/>
                    <a:gd name="T1" fmla="*/ 6 h 370"/>
                    <a:gd name="T2" fmla="*/ 2 w 170"/>
                    <a:gd name="T3" fmla="*/ 0 h 370"/>
                    <a:gd name="T4" fmla="*/ 2 w 170"/>
                    <a:gd name="T5" fmla="*/ 0 h 370"/>
                    <a:gd name="T6" fmla="*/ 0 w 170"/>
                    <a:gd name="T7" fmla="*/ 5 h 370"/>
                    <a:gd name="T8" fmla="*/ 0 w 170"/>
                    <a:gd name="T9" fmla="*/ 6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29" y="370"/>
                      </a:moveTo>
                      <a:lnTo>
                        <a:pt x="170" y="11"/>
                      </a:lnTo>
                      <a:lnTo>
                        <a:pt x="143" y="0"/>
                      </a:lnTo>
                      <a:lnTo>
                        <a:pt x="0" y="360"/>
                      </a:lnTo>
                      <a:lnTo>
                        <a:pt x="29"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29" name="Freeform 104"/>
                <p:cNvSpPr>
                  <a:spLocks/>
                </p:cNvSpPr>
                <p:nvPr/>
              </p:nvSpPr>
              <p:spPr bwMode="auto">
                <a:xfrm>
                  <a:off x="5157" y="2338"/>
                  <a:ext cx="60" cy="130"/>
                </a:xfrm>
                <a:custGeom>
                  <a:avLst/>
                  <a:gdLst>
                    <a:gd name="T0" fmla="*/ 2 w 170"/>
                    <a:gd name="T1" fmla="*/ 6 h 370"/>
                    <a:gd name="T2" fmla="*/ 0 w 170"/>
                    <a:gd name="T3" fmla="*/ 0 h 370"/>
                    <a:gd name="T4" fmla="*/ 0 w 170"/>
                    <a:gd name="T5" fmla="*/ 0 h 370"/>
                    <a:gd name="T6" fmla="*/ 2 w 170"/>
                    <a:gd name="T7" fmla="*/ 5 h 370"/>
                    <a:gd name="T8" fmla="*/ 2 w 170"/>
                    <a:gd name="T9" fmla="*/ 6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141" y="370"/>
                      </a:moveTo>
                      <a:lnTo>
                        <a:pt x="0" y="11"/>
                      </a:lnTo>
                      <a:lnTo>
                        <a:pt x="29" y="0"/>
                      </a:lnTo>
                      <a:lnTo>
                        <a:pt x="170" y="360"/>
                      </a:lnTo>
                      <a:lnTo>
                        <a:pt x="141"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30" name="Rectangle 105"/>
                <p:cNvSpPr>
                  <a:spLocks noChangeArrowheads="1"/>
                </p:cNvSpPr>
                <p:nvPr/>
              </p:nvSpPr>
              <p:spPr bwMode="auto">
                <a:xfrm>
                  <a:off x="5014" y="2271"/>
                  <a:ext cx="31" cy="119"/>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3631" name="Rectangle 106"/>
                <p:cNvSpPr>
                  <a:spLocks noChangeArrowheads="1"/>
                </p:cNvSpPr>
                <p:nvPr/>
              </p:nvSpPr>
              <p:spPr bwMode="auto">
                <a:xfrm>
                  <a:off x="5004" y="2355"/>
                  <a:ext cx="50" cy="191"/>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3632" name="Freeform 107"/>
                <p:cNvSpPr>
                  <a:spLocks/>
                </p:cNvSpPr>
                <p:nvPr/>
              </p:nvSpPr>
              <p:spPr bwMode="auto">
                <a:xfrm>
                  <a:off x="5008" y="2218"/>
                  <a:ext cx="45" cy="46"/>
                </a:xfrm>
                <a:custGeom>
                  <a:avLst/>
                  <a:gdLst>
                    <a:gd name="T0" fmla="*/ 1 w 129"/>
                    <a:gd name="T1" fmla="*/ 2 h 128"/>
                    <a:gd name="T2" fmla="*/ 1 w 129"/>
                    <a:gd name="T3" fmla="*/ 2 h 128"/>
                    <a:gd name="T4" fmla="*/ 1 w 129"/>
                    <a:gd name="T5" fmla="*/ 2 h 128"/>
                    <a:gd name="T6" fmla="*/ 1 w 129"/>
                    <a:gd name="T7" fmla="*/ 2 h 128"/>
                    <a:gd name="T8" fmla="*/ 2 w 129"/>
                    <a:gd name="T9" fmla="*/ 2 h 128"/>
                    <a:gd name="T10" fmla="*/ 2 w 129"/>
                    <a:gd name="T11" fmla="*/ 2 h 128"/>
                    <a:gd name="T12" fmla="*/ 2 w 129"/>
                    <a:gd name="T13" fmla="*/ 1 h 128"/>
                    <a:gd name="T14" fmla="*/ 2 w 129"/>
                    <a:gd name="T15" fmla="*/ 1 h 128"/>
                    <a:gd name="T16" fmla="*/ 2 w 129"/>
                    <a:gd name="T17" fmla="*/ 1 h 128"/>
                    <a:gd name="T18" fmla="*/ 2 w 129"/>
                    <a:gd name="T19" fmla="*/ 1 h 128"/>
                    <a:gd name="T20" fmla="*/ 2 w 129"/>
                    <a:gd name="T21" fmla="*/ 1 h 128"/>
                    <a:gd name="T22" fmla="*/ 2 w 129"/>
                    <a:gd name="T23" fmla="*/ 0 h 128"/>
                    <a:gd name="T24" fmla="*/ 2 w 129"/>
                    <a:gd name="T25" fmla="*/ 0 h 128"/>
                    <a:gd name="T26" fmla="*/ 1 w 129"/>
                    <a:gd name="T27" fmla="*/ 0 h 128"/>
                    <a:gd name="T28" fmla="*/ 1 w 129"/>
                    <a:gd name="T29" fmla="*/ 0 h 128"/>
                    <a:gd name="T30" fmla="*/ 1 w 129"/>
                    <a:gd name="T31" fmla="*/ 0 h 128"/>
                    <a:gd name="T32" fmla="*/ 1 w 129"/>
                    <a:gd name="T33" fmla="*/ 0 h 128"/>
                    <a:gd name="T34" fmla="*/ 1 w 129"/>
                    <a:gd name="T35" fmla="*/ 0 h 128"/>
                    <a:gd name="T36" fmla="*/ 1 w 129"/>
                    <a:gd name="T37" fmla="*/ 0 h 128"/>
                    <a:gd name="T38" fmla="*/ 0 w 129"/>
                    <a:gd name="T39" fmla="*/ 0 h 128"/>
                    <a:gd name="T40" fmla="*/ 0 w 129"/>
                    <a:gd name="T41" fmla="*/ 0 h 128"/>
                    <a:gd name="T42" fmla="*/ 0 w 129"/>
                    <a:gd name="T43" fmla="*/ 0 h 128"/>
                    <a:gd name="T44" fmla="*/ 0 w 129"/>
                    <a:gd name="T45" fmla="*/ 1 h 128"/>
                    <a:gd name="T46" fmla="*/ 0 w 129"/>
                    <a:gd name="T47" fmla="*/ 1 h 128"/>
                    <a:gd name="T48" fmla="*/ 0 w 129"/>
                    <a:gd name="T49" fmla="*/ 1 h 128"/>
                    <a:gd name="T50" fmla="*/ 0 w 129"/>
                    <a:gd name="T51" fmla="*/ 1 h 128"/>
                    <a:gd name="T52" fmla="*/ 0 w 129"/>
                    <a:gd name="T53" fmla="*/ 1 h 128"/>
                    <a:gd name="T54" fmla="*/ 0 w 129"/>
                    <a:gd name="T55" fmla="*/ 2 h 128"/>
                    <a:gd name="T56" fmla="*/ 0 w 129"/>
                    <a:gd name="T57" fmla="*/ 2 h 128"/>
                    <a:gd name="T58" fmla="*/ 0 w 129"/>
                    <a:gd name="T59" fmla="*/ 2 h 128"/>
                    <a:gd name="T60" fmla="*/ 1 w 129"/>
                    <a:gd name="T61" fmla="*/ 2 h 128"/>
                    <a:gd name="T62" fmla="*/ 1 w 129"/>
                    <a:gd name="T63" fmla="*/ 2 h 128"/>
                    <a:gd name="T64" fmla="*/ 1 w 129"/>
                    <a:gd name="T65" fmla="*/ 2 h 1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9"/>
                    <a:gd name="T100" fmla="*/ 0 h 128"/>
                    <a:gd name="T101" fmla="*/ 129 w 129"/>
                    <a:gd name="T102" fmla="*/ 128 h 12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9" h="128">
                      <a:moveTo>
                        <a:pt x="64" y="128"/>
                      </a:moveTo>
                      <a:lnTo>
                        <a:pt x="78" y="127"/>
                      </a:lnTo>
                      <a:lnTo>
                        <a:pt x="90" y="124"/>
                      </a:lnTo>
                      <a:lnTo>
                        <a:pt x="100" y="118"/>
                      </a:lnTo>
                      <a:lnTo>
                        <a:pt x="111" y="110"/>
                      </a:lnTo>
                      <a:lnTo>
                        <a:pt x="119" y="100"/>
                      </a:lnTo>
                      <a:lnTo>
                        <a:pt x="125" y="89"/>
                      </a:lnTo>
                      <a:lnTo>
                        <a:pt x="128" y="77"/>
                      </a:lnTo>
                      <a:lnTo>
                        <a:pt x="129" y="65"/>
                      </a:lnTo>
                      <a:lnTo>
                        <a:pt x="128" y="51"/>
                      </a:lnTo>
                      <a:lnTo>
                        <a:pt x="125" y="39"/>
                      </a:lnTo>
                      <a:lnTo>
                        <a:pt x="119" y="28"/>
                      </a:lnTo>
                      <a:lnTo>
                        <a:pt x="111" y="18"/>
                      </a:lnTo>
                      <a:lnTo>
                        <a:pt x="100" y="10"/>
                      </a:lnTo>
                      <a:lnTo>
                        <a:pt x="90" y="4"/>
                      </a:lnTo>
                      <a:lnTo>
                        <a:pt x="78" y="1"/>
                      </a:lnTo>
                      <a:lnTo>
                        <a:pt x="64" y="0"/>
                      </a:lnTo>
                      <a:lnTo>
                        <a:pt x="52" y="1"/>
                      </a:lnTo>
                      <a:lnTo>
                        <a:pt x="40" y="4"/>
                      </a:lnTo>
                      <a:lnTo>
                        <a:pt x="29" y="10"/>
                      </a:lnTo>
                      <a:lnTo>
                        <a:pt x="19" y="18"/>
                      </a:lnTo>
                      <a:lnTo>
                        <a:pt x="11" y="28"/>
                      </a:lnTo>
                      <a:lnTo>
                        <a:pt x="5" y="39"/>
                      </a:lnTo>
                      <a:lnTo>
                        <a:pt x="2" y="51"/>
                      </a:lnTo>
                      <a:lnTo>
                        <a:pt x="0" y="65"/>
                      </a:lnTo>
                      <a:lnTo>
                        <a:pt x="2" y="77"/>
                      </a:lnTo>
                      <a:lnTo>
                        <a:pt x="5" y="89"/>
                      </a:lnTo>
                      <a:lnTo>
                        <a:pt x="11" y="100"/>
                      </a:lnTo>
                      <a:lnTo>
                        <a:pt x="19" y="110"/>
                      </a:lnTo>
                      <a:lnTo>
                        <a:pt x="29" y="118"/>
                      </a:lnTo>
                      <a:lnTo>
                        <a:pt x="40" y="124"/>
                      </a:lnTo>
                      <a:lnTo>
                        <a:pt x="52" y="127"/>
                      </a:lnTo>
                      <a:lnTo>
                        <a:pt x="64" y="128"/>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33" name="Rectangle 108"/>
                <p:cNvSpPr>
                  <a:spLocks noChangeArrowheads="1"/>
                </p:cNvSpPr>
                <p:nvPr/>
              </p:nvSpPr>
              <p:spPr bwMode="auto">
                <a:xfrm>
                  <a:off x="4891" y="2537"/>
                  <a:ext cx="276" cy="36"/>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sp>
          <p:nvSpPr>
            <p:cNvPr id="23619" name="Text Box 109"/>
            <p:cNvSpPr txBox="1">
              <a:spLocks noChangeArrowheads="1"/>
            </p:cNvSpPr>
            <p:nvPr/>
          </p:nvSpPr>
          <p:spPr bwMode="auto">
            <a:xfrm>
              <a:off x="2119" y="794"/>
              <a:ext cx="546"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1800" b="1"/>
                <a:t>Dana</a:t>
              </a:r>
              <a:br>
                <a:rPr lang="en-US" sz="1800" b="1"/>
              </a:br>
              <a:r>
                <a:rPr lang="en-US" sz="1800" b="1"/>
                <a:t>Evans</a:t>
              </a:r>
            </a:p>
          </p:txBody>
        </p:sp>
        <p:sp>
          <p:nvSpPr>
            <p:cNvPr id="23620" name="Line 110"/>
            <p:cNvSpPr>
              <a:spLocks noChangeShapeType="1"/>
            </p:cNvSpPr>
            <p:nvPr/>
          </p:nvSpPr>
          <p:spPr bwMode="auto">
            <a:xfrm>
              <a:off x="1162" y="999"/>
              <a:ext cx="316" cy="0"/>
            </a:xfrm>
            <a:prstGeom prst="line">
              <a:avLst/>
            </a:prstGeom>
            <a:noFill/>
            <a:ln w="28575">
              <a:solidFill>
                <a:srgbClr val="777777"/>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23578" name="Group 111"/>
          <p:cNvGrpSpPr>
            <a:grpSpLocks/>
          </p:cNvGrpSpPr>
          <p:nvPr/>
        </p:nvGrpSpPr>
        <p:grpSpPr bwMode="auto">
          <a:xfrm>
            <a:off x="7446963" y="2379663"/>
            <a:ext cx="896937" cy="896937"/>
            <a:chOff x="1350" y="686"/>
            <a:chExt cx="1132" cy="1132"/>
          </a:xfrm>
        </p:grpSpPr>
        <p:sp>
          <p:nvSpPr>
            <p:cNvPr id="23616" name="AutoShape 112"/>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23617" name="Picture 113"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3579" name="Group 114"/>
          <p:cNvGrpSpPr>
            <a:grpSpLocks/>
          </p:cNvGrpSpPr>
          <p:nvPr/>
        </p:nvGrpSpPr>
        <p:grpSpPr bwMode="auto">
          <a:xfrm>
            <a:off x="7446963" y="3924300"/>
            <a:ext cx="896937" cy="896938"/>
            <a:chOff x="1350" y="686"/>
            <a:chExt cx="1132" cy="1132"/>
          </a:xfrm>
        </p:grpSpPr>
        <p:sp>
          <p:nvSpPr>
            <p:cNvPr id="23614" name="AutoShape 115"/>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23615" name="Picture 116"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3580" name="Text Box 117"/>
          <p:cNvSpPr txBox="1">
            <a:spLocks noChangeArrowheads="1"/>
          </p:cNvSpPr>
          <p:nvPr/>
        </p:nvSpPr>
        <p:spPr bwMode="auto">
          <a:xfrm>
            <a:off x="7431088" y="2070100"/>
            <a:ext cx="928687"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a:t>insured</a:t>
            </a:r>
          </a:p>
        </p:txBody>
      </p:sp>
      <p:sp>
        <p:nvSpPr>
          <p:cNvPr id="23581" name="Text Box 118"/>
          <p:cNvSpPr txBox="1">
            <a:spLocks noChangeArrowheads="1"/>
          </p:cNvSpPr>
          <p:nvPr/>
        </p:nvSpPr>
        <p:spPr bwMode="auto">
          <a:xfrm>
            <a:off x="7389813" y="4821238"/>
            <a:ext cx="1011237"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dirty="0"/>
              <a:t>3rd-party</a:t>
            </a:r>
            <a:br>
              <a:rPr lang="en-US" sz="1800" b="1" dirty="0"/>
            </a:br>
            <a:r>
              <a:rPr lang="en-US" sz="1800" b="1" dirty="0"/>
              <a:t>claimant</a:t>
            </a:r>
          </a:p>
        </p:txBody>
      </p:sp>
      <p:sp>
        <p:nvSpPr>
          <p:cNvPr id="23582" name="Text Box 119"/>
          <p:cNvSpPr txBox="1">
            <a:spLocks noChangeArrowheads="1"/>
          </p:cNvSpPr>
          <p:nvPr/>
        </p:nvSpPr>
        <p:spPr bwMode="auto">
          <a:xfrm>
            <a:off x="7316788" y="1382713"/>
            <a:ext cx="1157287"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u="sng"/>
              <a:t>claimants</a:t>
            </a:r>
          </a:p>
        </p:txBody>
      </p:sp>
      <p:grpSp>
        <p:nvGrpSpPr>
          <p:cNvPr id="23583" name="Group 120"/>
          <p:cNvGrpSpPr>
            <a:grpSpLocks/>
          </p:cNvGrpSpPr>
          <p:nvPr/>
        </p:nvGrpSpPr>
        <p:grpSpPr bwMode="auto">
          <a:xfrm>
            <a:off x="2932113" y="3973513"/>
            <a:ext cx="468312" cy="593725"/>
            <a:chOff x="2900" y="2726"/>
            <a:chExt cx="505" cy="642"/>
          </a:xfrm>
        </p:grpSpPr>
        <p:sp>
          <p:nvSpPr>
            <p:cNvPr id="23609" name="Oval 121"/>
            <p:cNvSpPr>
              <a:spLocks noChangeArrowheads="1"/>
            </p:cNvSpPr>
            <p:nvPr/>
          </p:nvSpPr>
          <p:spPr bwMode="auto">
            <a:xfrm>
              <a:off x="3036" y="2726"/>
              <a:ext cx="251" cy="274"/>
            </a:xfrm>
            <a:prstGeom prst="ellipse">
              <a:avLst/>
            </a:prstGeom>
            <a:solidFill>
              <a:schemeClr val="folHlink"/>
            </a:solidFill>
            <a:ln w="12700" algn="ctr">
              <a:solidFill>
                <a:schemeClr val="bg1"/>
              </a:solidFill>
              <a:round/>
              <a:headEnd/>
              <a:tailEnd/>
            </a:ln>
          </p:spPr>
          <p:txBody>
            <a:bodyPr lIns="0" tIns="0" rIns="0" bIns="0" anchor="ctr">
              <a:spAutoFit/>
            </a:bodyPr>
            <a:lstStyle/>
            <a:p>
              <a:endParaRPr lang="en-US"/>
            </a:p>
          </p:txBody>
        </p:sp>
        <p:sp>
          <p:nvSpPr>
            <p:cNvPr id="23610" name="Freeform 122"/>
            <p:cNvSpPr>
              <a:spLocks/>
            </p:cNvSpPr>
            <p:nvPr/>
          </p:nvSpPr>
          <p:spPr bwMode="auto">
            <a:xfrm>
              <a:off x="2931" y="2996"/>
              <a:ext cx="474" cy="372"/>
            </a:xfrm>
            <a:custGeom>
              <a:avLst/>
              <a:gdLst>
                <a:gd name="T0" fmla="*/ 201 w 474"/>
                <a:gd name="T1" fmla="*/ 0 h 372"/>
                <a:gd name="T2" fmla="*/ 86 w 474"/>
                <a:gd name="T3" fmla="*/ 21 h 372"/>
                <a:gd name="T4" fmla="*/ 12 w 474"/>
                <a:gd name="T5" fmla="*/ 61 h 372"/>
                <a:gd name="T6" fmla="*/ 0 w 474"/>
                <a:gd name="T7" fmla="*/ 188 h 372"/>
                <a:gd name="T8" fmla="*/ 6 w 474"/>
                <a:gd name="T9" fmla="*/ 275 h 372"/>
                <a:gd name="T10" fmla="*/ 110 w 474"/>
                <a:gd name="T11" fmla="*/ 310 h 372"/>
                <a:gd name="T12" fmla="*/ 104 w 474"/>
                <a:gd name="T13" fmla="*/ 372 h 372"/>
                <a:gd name="T14" fmla="*/ 385 w 474"/>
                <a:gd name="T15" fmla="*/ 357 h 372"/>
                <a:gd name="T16" fmla="*/ 390 w 474"/>
                <a:gd name="T17" fmla="*/ 280 h 372"/>
                <a:gd name="T18" fmla="*/ 474 w 474"/>
                <a:gd name="T19" fmla="*/ 211 h 372"/>
                <a:gd name="T20" fmla="*/ 465 w 474"/>
                <a:gd name="T21" fmla="*/ 67 h 372"/>
                <a:gd name="T22" fmla="*/ 438 w 474"/>
                <a:gd name="T23" fmla="*/ 16 h 372"/>
                <a:gd name="T24" fmla="*/ 201 w 474"/>
                <a:gd name="T25" fmla="*/ 0 h 37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74"/>
                <a:gd name="T40" fmla="*/ 0 h 372"/>
                <a:gd name="T41" fmla="*/ 474 w 474"/>
                <a:gd name="T42" fmla="*/ 372 h 37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74" h="372">
                  <a:moveTo>
                    <a:pt x="201" y="0"/>
                  </a:moveTo>
                  <a:lnTo>
                    <a:pt x="86" y="21"/>
                  </a:lnTo>
                  <a:lnTo>
                    <a:pt x="12" y="61"/>
                  </a:lnTo>
                  <a:lnTo>
                    <a:pt x="0" y="188"/>
                  </a:lnTo>
                  <a:lnTo>
                    <a:pt x="6" y="275"/>
                  </a:lnTo>
                  <a:lnTo>
                    <a:pt x="110" y="310"/>
                  </a:lnTo>
                  <a:lnTo>
                    <a:pt x="104" y="372"/>
                  </a:lnTo>
                  <a:lnTo>
                    <a:pt x="385" y="357"/>
                  </a:lnTo>
                  <a:lnTo>
                    <a:pt x="390" y="280"/>
                  </a:lnTo>
                  <a:lnTo>
                    <a:pt x="474" y="211"/>
                  </a:lnTo>
                  <a:lnTo>
                    <a:pt x="465" y="67"/>
                  </a:lnTo>
                  <a:lnTo>
                    <a:pt x="438" y="16"/>
                  </a:lnTo>
                  <a:lnTo>
                    <a:pt x="201" y="0"/>
                  </a:lnTo>
                  <a:close/>
                </a:path>
              </a:pathLst>
            </a:custGeom>
            <a:solidFill>
              <a:schemeClr val="folHlink"/>
            </a:solidFill>
            <a:ln w="12700">
              <a:solidFill>
                <a:schemeClr val="bg1"/>
              </a:solidFill>
              <a:round/>
              <a:headEnd/>
              <a:tailEnd/>
            </a:ln>
          </p:spPr>
          <p:txBody>
            <a:bodyPr lIns="0" tIns="0" rIns="0" bIns="0" anchor="ctr">
              <a:spAutoFit/>
            </a:bodyPr>
            <a:lstStyle/>
            <a:p>
              <a:endParaRPr lang="en-US"/>
            </a:p>
          </p:txBody>
        </p:sp>
        <p:sp>
          <p:nvSpPr>
            <p:cNvPr id="23611" name="Freeform 123"/>
            <p:cNvSpPr>
              <a:spLocks/>
            </p:cNvSpPr>
            <p:nvPr/>
          </p:nvSpPr>
          <p:spPr bwMode="auto">
            <a:xfrm>
              <a:off x="2900" y="3068"/>
              <a:ext cx="409" cy="264"/>
            </a:xfrm>
            <a:custGeom>
              <a:avLst/>
              <a:gdLst>
                <a:gd name="T0" fmla="*/ 5 w 559"/>
                <a:gd name="T1" fmla="*/ 1 h 434"/>
                <a:gd name="T2" fmla="*/ 62 w 559"/>
                <a:gd name="T3" fmla="*/ 0 h 434"/>
                <a:gd name="T4" fmla="*/ 57 w 559"/>
                <a:gd name="T5" fmla="*/ 26 h 434"/>
                <a:gd name="T6" fmla="*/ 110 w 559"/>
                <a:gd name="T7" fmla="*/ 19 h 434"/>
                <a:gd name="T8" fmla="*/ 144 w 559"/>
                <a:gd name="T9" fmla="*/ 25 h 434"/>
                <a:gd name="T10" fmla="*/ 160 w 559"/>
                <a:gd name="T11" fmla="*/ 40 h 434"/>
                <a:gd name="T12" fmla="*/ 149 w 559"/>
                <a:gd name="T13" fmla="*/ 54 h 434"/>
                <a:gd name="T14" fmla="*/ 110 w 559"/>
                <a:gd name="T15" fmla="*/ 60 h 434"/>
                <a:gd name="T16" fmla="*/ 67 w 559"/>
                <a:gd name="T17" fmla="*/ 60 h 434"/>
                <a:gd name="T18" fmla="*/ 26 w 559"/>
                <a:gd name="T19" fmla="*/ 56 h 434"/>
                <a:gd name="T20" fmla="*/ 2 w 559"/>
                <a:gd name="T21" fmla="*/ 43 h 434"/>
                <a:gd name="T22" fmla="*/ 0 w 559"/>
                <a:gd name="T23" fmla="*/ 20 h 434"/>
                <a:gd name="T24" fmla="*/ 5 w 559"/>
                <a:gd name="T25" fmla="*/ 1 h 43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59"/>
                <a:gd name="T40" fmla="*/ 0 h 434"/>
                <a:gd name="T41" fmla="*/ 559 w 559"/>
                <a:gd name="T42" fmla="*/ 434 h 43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59" h="434">
                  <a:moveTo>
                    <a:pt x="17" y="8"/>
                  </a:moveTo>
                  <a:lnTo>
                    <a:pt x="217" y="0"/>
                  </a:lnTo>
                  <a:lnTo>
                    <a:pt x="200" y="192"/>
                  </a:lnTo>
                  <a:lnTo>
                    <a:pt x="384" y="142"/>
                  </a:lnTo>
                  <a:lnTo>
                    <a:pt x="501" y="184"/>
                  </a:lnTo>
                  <a:lnTo>
                    <a:pt x="559" y="292"/>
                  </a:lnTo>
                  <a:lnTo>
                    <a:pt x="517" y="392"/>
                  </a:lnTo>
                  <a:lnTo>
                    <a:pt x="384" y="434"/>
                  </a:lnTo>
                  <a:lnTo>
                    <a:pt x="234" y="434"/>
                  </a:lnTo>
                  <a:lnTo>
                    <a:pt x="92" y="409"/>
                  </a:lnTo>
                  <a:lnTo>
                    <a:pt x="8" y="317"/>
                  </a:lnTo>
                  <a:lnTo>
                    <a:pt x="0" y="150"/>
                  </a:lnTo>
                  <a:lnTo>
                    <a:pt x="17" y="8"/>
                  </a:lnTo>
                  <a:close/>
                </a:path>
              </a:pathLst>
            </a:custGeom>
            <a:solidFill>
              <a:schemeClr val="hlink"/>
            </a:solidFill>
            <a:ln w="6350">
              <a:solidFill>
                <a:schemeClr val="bg1"/>
              </a:solidFill>
              <a:round/>
              <a:headEnd/>
              <a:tailEnd/>
            </a:ln>
          </p:spPr>
          <p:txBody>
            <a:bodyPr wrap="none" lIns="0" tIns="0" rIns="0" bIns="0" anchor="ctr">
              <a:spAutoFit/>
            </a:bodyPr>
            <a:lstStyle/>
            <a:p>
              <a:endParaRPr lang="en-US"/>
            </a:p>
          </p:txBody>
        </p:sp>
        <p:sp>
          <p:nvSpPr>
            <p:cNvPr id="23612" name="Freeform 124"/>
            <p:cNvSpPr>
              <a:spLocks/>
            </p:cNvSpPr>
            <p:nvPr/>
          </p:nvSpPr>
          <p:spPr bwMode="auto">
            <a:xfrm>
              <a:off x="3022" y="2996"/>
              <a:ext cx="219" cy="331"/>
            </a:xfrm>
            <a:custGeom>
              <a:avLst/>
              <a:gdLst>
                <a:gd name="T0" fmla="*/ 71 w 300"/>
                <a:gd name="T1" fmla="*/ 0 h 543"/>
                <a:gd name="T2" fmla="*/ 0 w 300"/>
                <a:gd name="T3" fmla="*/ 75 h 543"/>
                <a:gd name="T4" fmla="*/ 54 w 300"/>
                <a:gd name="T5" fmla="*/ 75 h 543"/>
                <a:gd name="T6" fmla="*/ 85 w 300"/>
                <a:gd name="T7" fmla="*/ 2 h 543"/>
                <a:gd name="T8" fmla="*/ 0 60000 65536"/>
                <a:gd name="T9" fmla="*/ 0 60000 65536"/>
                <a:gd name="T10" fmla="*/ 0 60000 65536"/>
                <a:gd name="T11" fmla="*/ 0 60000 65536"/>
                <a:gd name="T12" fmla="*/ 0 w 300"/>
                <a:gd name="T13" fmla="*/ 0 h 543"/>
                <a:gd name="T14" fmla="*/ 300 w 300"/>
                <a:gd name="T15" fmla="*/ 543 h 543"/>
              </a:gdLst>
              <a:ahLst/>
              <a:cxnLst>
                <a:cxn ang="T8">
                  <a:pos x="T0" y="T1"/>
                </a:cxn>
                <a:cxn ang="T9">
                  <a:pos x="T2" y="T3"/>
                </a:cxn>
                <a:cxn ang="T10">
                  <a:pos x="T4" y="T5"/>
                </a:cxn>
                <a:cxn ang="T11">
                  <a:pos x="T6" y="T7"/>
                </a:cxn>
              </a:cxnLst>
              <a:rect l="T12" t="T13" r="T14" b="T15"/>
              <a:pathLst>
                <a:path w="300" h="543">
                  <a:moveTo>
                    <a:pt x="250" y="0"/>
                  </a:moveTo>
                  <a:lnTo>
                    <a:pt x="0" y="543"/>
                  </a:lnTo>
                  <a:lnTo>
                    <a:pt x="192" y="543"/>
                  </a:lnTo>
                  <a:lnTo>
                    <a:pt x="300" y="17"/>
                  </a:lnTo>
                </a:path>
              </a:pathLst>
            </a:custGeom>
            <a:solidFill>
              <a:schemeClr val="hlink"/>
            </a:solidFill>
            <a:ln w="6350">
              <a:solidFill>
                <a:schemeClr val="bg1"/>
              </a:solidFill>
              <a:round/>
              <a:headEnd/>
              <a:tailEnd/>
            </a:ln>
          </p:spPr>
          <p:txBody>
            <a:bodyPr wrap="none" lIns="0" tIns="0" rIns="0" bIns="0" anchor="ctr">
              <a:spAutoFit/>
            </a:bodyPr>
            <a:lstStyle/>
            <a:p>
              <a:endParaRPr lang="en-US"/>
            </a:p>
          </p:txBody>
        </p:sp>
        <p:sp>
          <p:nvSpPr>
            <p:cNvPr id="23613" name="Line 125"/>
            <p:cNvSpPr>
              <a:spLocks noChangeShapeType="1"/>
            </p:cNvSpPr>
            <p:nvPr/>
          </p:nvSpPr>
          <p:spPr bwMode="auto">
            <a:xfrm flipV="1">
              <a:off x="3321" y="3093"/>
              <a:ext cx="13" cy="17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23584" name="Group 126"/>
          <p:cNvGrpSpPr>
            <a:grpSpLocks/>
          </p:cNvGrpSpPr>
          <p:nvPr/>
        </p:nvGrpSpPr>
        <p:grpSpPr bwMode="auto">
          <a:xfrm>
            <a:off x="2936875" y="2970213"/>
            <a:ext cx="468313" cy="593725"/>
            <a:chOff x="2900" y="2726"/>
            <a:chExt cx="505" cy="642"/>
          </a:xfrm>
        </p:grpSpPr>
        <p:sp>
          <p:nvSpPr>
            <p:cNvPr id="23604" name="Oval 127"/>
            <p:cNvSpPr>
              <a:spLocks noChangeArrowheads="1"/>
            </p:cNvSpPr>
            <p:nvPr/>
          </p:nvSpPr>
          <p:spPr bwMode="auto">
            <a:xfrm>
              <a:off x="3036" y="2726"/>
              <a:ext cx="251" cy="274"/>
            </a:xfrm>
            <a:prstGeom prst="ellipse">
              <a:avLst/>
            </a:prstGeom>
            <a:solidFill>
              <a:schemeClr val="folHlink"/>
            </a:solidFill>
            <a:ln w="12700" algn="ctr">
              <a:solidFill>
                <a:schemeClr val="bg1"/>
              </a:solidFill>
              <a:round/>
              <a:headEnd/>
              <a:tailEnd/>
            </a:ln>
          </p:spPr>
          <p:txBody>
            <a:bodyPr lIns="0" tIns="0" rIns="0" bIns="0" anchor="ctr">
              <a:spAutoFit/>
            </a:bodyPr>
            <a:lstStyle/>
            <a:p>
              <a:endParaRPr lang="en-US"/>
            </a:p>
          </p:txBody>
        </p:sp>
        <p:sp>
          <p:nvSpPr>
            <p:cNvPr id="23605" name="Freeform 128"/>
            <p:cNvSpPr>
              <a:spLocks/>
            </p:cNvSpPr>
            <p:nvPr/>
          </p:nvSpPr>
          <p:spPr bwMode="auto">
            <a:xfrm>
              <a:off x="2931" y="2996"/>
              <a:ext cx="474" cy="372"/>
            </a:xfrm>
            <a:custGeom>
              <a:avLst/>
              <a:gdLst>
                <a:gd name="T0" fmla="*/ 201 w 474"/>
                <a:gd name="T1" fmla="*/ 0 h 372"/>
                <a:gd name="T2" fmla="*/ 86 w 474"/>
                <a:gd name="T3" fmla="*/ 21 h 372"/>
                <a:gd name="T4" fmla="*/ 12 w 474"/>
                <a:gd name="T5" fmla="*/ 61 h 372"/>
                <a:gd name="T6" fmla="*/ 0 w 474"/>
                <a:gd name="T7" fmla="*/ 188 h 372"/>
                <a:gd name="T8" fmla="*/ 6 w 474"/>
                <a:gd name="T9" fmla="*/ 275 h 372"/>
                <a:gd name="T10" fmla="*/ 110 w 474"/>
                <a:gd name="T11" fmla="*/ 310 h 372"/>
                <a:gd name="T12" fmla="*/ 104 w 474"/>
                <a:gd name="T13" fmla="*/ 372 h 372"/>
                <a:gd name="T14" fmla="*/ 385 w 474"/>
                <a:gd name="T15" fmla="*/ 357 h 372"/>
                <a:gd name="T16" fmla="*/ 390 w 474"/>
                <a:gd name="T17" fmla="*/ 280 h 372"/>
                <a:gd name="T18" fmla="*/ 474 w 474"/>
                <a:gd name="T19" fmla="*/ 211 h 372"/>
                <a:gd name="T20" fmla="*/ 465 w 474"/>
                <a:gd name="T21" fmla="*/ 67 h 372"/>
                <a:gd name="T22" fmla="*/ 438 w 474"/>
                <a:gd name="T23" fmla="*/ 16 h 372"/>
                <a:gd name="T24" fmla="*/ 201 w 474"/>
                <a:gd name="T25" fmla="*/ 0 h 37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74"/>
                <a:gd name="T40" fmla="*/ 0 h 372"/>
                <a:gd name="T41" fmla="*/ 474 w 474"/>
                <a:gd name="T42" fmla="*/ 372 h 37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74" h="372">
                  <a:moveTo>
                    <a:pt x="201" y="0"/>
                  </a:moveTo>
                  <a:lnTo>
                    <a:pt x="86" y="21"/>
                  </a:lnTo>
                  <a:lnTo>
                    <a:pt x="12" y="61"/>
                  </a:lnTo>
                  <a:lnTo>
                    <a:pt x="0" y="188"/>
                  </a:lnTo>
                  <a:lnTo>
                    <a:pt x="6" y="275"/>
                  </a:lnTo>
                  <a:lnTo>
                    <a:pt x="110" y="310"/>
                  </a:lnTo>
                  <a:lnTo>
                    <a:pt x="104" y="372"/>
                  </a:lnTo>
                  <a:lnTo>
                    <a:pt x="385" y="357"/>
                  </a:lnTo>
                  <a:lnTo>
                    <a:pt x="390" y="280"/>
                  </a:lnTo>
                  <a:lnTo>
                    <a:pt x="474" y="211"/>
                  </a:lnTo>
                  <a:lnTo>
                    <a:pt x="465" y="67"/>
                  </a:lnTo>
                  <a:lnTo>
                    <a:pt x="438" y="16"/>
                  </a:lnTo>
                  <a:lnTo>
                    <a:pt x="201" y="0"/>
                  </a:lnTo>
                  <a:close/>
                </a:path>
              </a:pathLst>
            </a:custGeom>
            <a:solidFill>
              <a:schemeClr val="folHlink"/>
            </a:solidFill>
            <a:ln w="12700">
              <a:solidFill>
                <a:schemeClr val="bg1"/>
              </a:solidFill>
              <a:round/>
              <a:headEnd/>
              <a:tailEnd/>
            </a:ln>
          </p:spPr>
          <p:txBody>
            <a:bodyPr lIns="0" tIns="0" rIns="0" bIns="0" anchor="ctr">
              <a:spAutoFit/>
            </a:bodyPr>
            <a:lstStyle/>
            <a:p>
              <a:endParaRPr lang="en-US"/>
            </a:p>
          </p:txBody>
        </p:sp>
        <p:sp>
          <p:nvSpPr>
            <p:cNvPr id="23606" name="Freeform 129"/>
            <p:cNvSpPr>
              <a:spLocks/>
            </p:cNvSpPr>
            <p:nvPr/>
          </p:nvSpPr>
          <p:spPr bwMode="auto">
            <a:xfrm>
              <a:off x="2900" y="3068"/>
              <a:ext cx="409" cy="264"/>
            </a:xfrm>
            <a:custGeom>
              <a:avLst/>
              <a:gdLst>
                <a:gd name="T0" fmla="*/ 5 w 559"/>
                <a:gd name="T1" fmla="*/ 1 h 434"/>
                <a:gd name="T2" fmla="*/ 62 w 559"/>
                <a:gd name="T3" fmla="*/ 0 h 434"/>
                <a:gd name="T4" fmla="*/ 57 w 559"/>
                <a:gd name="T5" fmla="*/ 26 h 434"/>
                <a:gd name="T6" fmla="*/ 110 w 559"/>
                <a:gd name="T7" fmla="*/ 19 h 434"/>
                <a:gd name="T8" fmla="*/ 144 w 559"/>
                <a:gd name="T9" fmla="*/ 25 h 434"/>
                <a:gd name="T10" fmla="*/ 160 w 559"/>
                <a:gd name="T11" fmla="*/ 40 h 434"/>
                <a:gd name="T12" fmla="*/ 149 w 559"/>
                <a:gd name="T13" fmla="*/ 54 h 434"/>
                <a:gd name="T14" fmla="*/ 110 w 559"/>
                <a:gd name="T15" fmla="*/ 60 h 434"/>
                <a:gd name="T16" fmla="*/ 67 w 559"/>
                <a:gd name="T17" fmla="*/ 60 h 434"/>
                <a:gd name="T18" fmla="*/ 26 w 559"/>
                <a:gd name="T19" fmla="*/ 56 h 434"/>
                <a:gd name="T20" fmla="*/ 2 w 559"/>
                <a:gd name="T21" fmla="*/ 43 h 434"/>
                <a:gd name="T22" fmla="*/ 0 w 559"/>
                <a:gd name="T23" fmla="*/ 20 h 434"/>
                <a:gd name="T24" fmla="*/ 5 w 559"/>
                <a:gd name="T25" fmla="*/ 1 h 43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59"/>
                <a:gd name="T40" fmla="*/ 0 h 434"/>
                <a:gd name="T41" fmla="*/ 559 w 559"/>
                <a:gd name="T42" fmla="*/ 434 h 43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59" h="434">
                  <a:moveTo>
                    <a:pt x="17" y="8"/>
                  </a:moveTo>
                  <a:lnTo>
                    <a:pt x="217" y="0"/>
                  </a:lnTo>
                  <a:lnTo>
                    <a:pt x="200" y="192"/>
                  </a:lnTo>
                  <a:lnTo>
                    <a:pt x="384" y="142"/>
                  </a:lnTo>
                  <a:lnTo>
                    <a:pt x="501" y="184"/>
                  </a:lnTo>
                  <a:lnTo>
                    <a:pt x="559" y="292"/>
                  </a:lnTo>
                  <a:lnTo>
                    <a:pt x="517" y="392"/>
                  </a:lnTo>
                  <a:lnTo>
                    <a:pt x="384" y="434"/>
                  </a:lnTo>
                  <a:lnTo>
                    <a:pt x="234" y="434"/>
                  </a:lnTo>
                  <a:lnTo>
                    <a:pt x="92" y="409"/>
                  </a:lnTo>
                  <a:lnTo>
                    <a:pt x="8" y="317"/>
                  </a:lnTo>
                  <a:lnTo>
                    <a:pt x="0" y="150"/>
                  </a:lnTo>
                  <a:lnTo>
                    <a:pt x="17" y="8"/>
                  </a:lnTo>
                  <a:close/>
                </a:path>
              </a:pathLst>
            </a:custGeom>
            <a:solidFill>
              <a:schemeClr val="hlink"/>
            </a:solidFill>
            <a:ln w="6350">
              <a:solidFill>
                <a:schemeClr val="bg1"/>
              </a:solidFill>
              <a:round/>
              <a:headEnd/>
              <a:tailEnd/>
            </a:ln>
          </p:spPr>
          <p:txBody>
            <a:bodyPr wrap="none" lIns="0" tIns="0" rIns="0" bIns="0" anchor="ctr">
              <a:spAutoFit/>
            </a:bodyPr>
            <a:lstStyle/>
            <a:p>
              <a:endParaRPr lang="en-US"/>
            </a:p>
          </p:txBody>
        </p:sp>
        <p:sp>
          <p:nvSpPr>
            <p:cNvPr id="23607" name="Freeform 130"/>
            <p:cNvSpPr>
              <a:spLocks/>
            </p:cNvSpPr>
            <p:nvPr/>
          </p:nvSpPr>
          <p:spPr bwMode="auto">
            <a:xfrm>
              <a:off x="3022" y="2996"/>
              <a:ext cx="219" cy="331"/>
            </a:xfrm>
            <a:custGeom>
              <a:avLst/>
              <a:gdLst>
                <a:gd name="T0" fmla="*/ 71 w 300"/>
                <a:gd name="T1" fmla="*/ 0 h 543"/>
                <a:gd name="T2" fmla="*/ 0 w 300"/>
                <a:gd name="T3" fmla="*/ 75 h 543"/>
                <a:gd name="T4" fmla="*/ 54 w 300"/>
                <a:gd name="T5" fmla="*/ 75 h 543"/>
                <a:gd name="T6" fmla="*/ 85 w 300"/>
                <a:gd name="T7" fmla="*/ 2 h 543"/>
                <a:gd name="T8" fmla="*/ 0 60000 65536"/>
                <a:gd name="T9" fmla="*/ 0 60000 65536"/>
                <a:gd name="T10" fmla="*/ 0 60000 65536"/>
                <a:gd name="T11" fmla="*/ 0 60000 65536"/>
                <a:gd name="T12" fmla="*/ 0 w 300"/>
                <a:gd name="T13" fmla="*/ 0 h 543"/>
                <a:gd name="T14" fmla="*/ 300 w 300"/>
                <a:gd name="T15" fmla="*/ 543 h 543"/>
              </a:gdLst>
              <a:ahLst/>
              <a:cxnLst>
                <a:cxn ang="T8">
                  <a:pos x="T0" y="T1"/>
                </a:cxn>
                <a:cxn ang="T9">
                  <a:pos x="T2" y="T3"/>
                </a:cxn>
                <a:cxn ang="T10">
                  <a:pos x="T4" y="T5"/>
                </a:cxn>
                <a:cxn ang="T11">
                  <a:pos x="T6" y="T7"/>
                </a:cxn>
              </a:cxnLst>
              <a:rect l="T12" t="T13" r="T14" b="T15"/>
              <a:pathLst>
                <a:path w="300" h="543">
                  <a:moveTo>
                    <a:pt x="250" y="0"/>
                  </a:moveTo>
                  <a:lnTo>
                    <a:pt x="0" y="543"/>
                  </a:lnTo>
                  <a:lnTo>
                    <a:pt x="192" y="543"/>
                  </a:lnTo>
                  <a:lnTo>
                    <a:pt x="300" y="17"/>
                  </a:lnTo>
                </a:path>
              </a:pathLst>
            </a:custGeom>
            <a:solidFill>
              <a:schemeClr val="hlink"/>
            </a:solidFill>
            <a:ln w="6350">
              <a:solidFill>
                <a:schemeClr val="bg1"/>
              </a:solidFill>
              <a:round/>
              <a:headEnd/>
              <a:tailEnd/>
            </a:ln>
          </p:spPr>
          <p:txBody>
            <a:bodyPr wrap="none" lIns="0" tIns="0" rIns="0" bIns="0" anchor="ctr">
              <a:spAutoFit/>
            </a:bodyPr>
            <a:lstStyle/>
            <a:p>
              <a:endParaRPr lang="en-US"/>
            </a:p>
          </p:txBody>
        </p:sp>
        <p:sp>
          <p:nvSpPr>
            <p:cNvPr id="23608" name="Line 131"/>
            <p:cNvSpPr>
              <a:spLocks noChangeShapeType="1"/>
            </p:cNvSpPr>
            <p:nvPr/>
          </p:nvSpPr>
          <p:spPr bwMode="auto">
            <a:xfrm flipV="1">
              <a:off x="3321" y="3093"/>
              <a:ext cx="13" cy="17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23585" name="Group 132"/>
          <p:cNvGrpSpPr>
            <a:grpSpLocks/>
          </p:cNvGrpSpPr>
          <p:nvPr/>
        </p:nvGrpSpPr>
        <p:grpSpPr bwMode="auto">
          <a:xfrm>
            <a:off x="2884488" y="2081213"/>
            <a:ext cx="815975" cy="501650"/>
            <a:chOff x="2943" y="3239"/>
            <a:chExt cx="725" cy="446"/>
          </a:xfrm>
        </p:grpSpPr>
        <p:sp>
          <p:nvSpPr>
            <p:cNvPr id="23586" name="Freeform 133"/>
            <p:cNvSpPr>
              <a:spLocks/>
            </p:cNvSpPr>
            <p:nvPr/>
          </p:nvSpPr>
          <p:spPr bwMode="auto">
            <a:xfrm>
              <a:off x="3485" y="3548"/>
              <a:ext cx="87" cy="137"/>
            </a:xfrm>
            <a:custGeom>
              <a:avLst/>
              <a:gdLst>
                <a:gd name="T0" fmla="*/ 0 w 530"/>
                <a:gd name="T1" fmla="*/ 1 h 849"/>
                <a:gd name="T2" fmla="*/ 0 w 530"/>
                <a:gd name="T3" fmla="*/ 1 h 849"/>
                <a:gd name="T4" fmla="*/ 0 w 530"/>
                <a:gd name="T5" fmla="*/ 0 h 849"/>
                <a:gd name="T6" fmla="*/ 0 w 530"/>
                <a:gd name="T7" fmla="*/ 0 h 849"/>
                <a:gd name="T8" fmla="*/ 0 w 530"/>
                <a:gd name="T9" fmla="*/ 0 h 849"/>
                <a:gd name="T10" fmla="*/ 0 w 530"/>
                <a:gd name="T11" fmla="*/ 0 h 849"/>
                <a:gd name="T12" fmla="*/ 0 w 530"/>
                <a:gd name="T13" fmla="*/ 0 h 849"/>
                <a:gd name="T14" fmla="*/ 0 w 530"/>
                <a:gd name="T15" fmla="*/ 0 h 849"/>
                <a:gd name="T16" fmla="*/ 0 w 530"/>
                <a:gd name="T17" fmla="*/ 0 h 849"/>
                <a:gd name="T18" fmla="*/ 0 w 530"/>
                <a:gd name="T19" fmla="*/ 0 h 849"/>
                <a:gd name="T20" fmla="*/ 0 w 530"/>
                <a:gd name="T21" fmla="*/ 0 h 849"/>
                <a:gd name="T22" fmla="*/ 0 w 530"/>
                <a:gd name="T23" fmla="*/ 0 h 849"/>
                <a:gd name="T24" fmla="*/ 0 w 530"/>
                <a:gd name="T25" fmla="*/ 0 h 849"/>
                <a:gd name="T26" fmla="*/ 0 w 530"/>
                <a:gd name="T27" fmla="*/ 0 h 849"/>
                <a:gd name="T28" fmla="*/ 0 w 530"/>
                <a:gd name="T29" fmla="*/ 0 h 849"/>
                <a:gd name="T30" fmla="*/ 0 w 530"/>
                <a:gd name="T31" fmla="*/ 0 h 849"/>
                <a:gd name="T32" fmla="*/ 0 w 530"/>
                <a:gd name="T33" fmla="*/ 0 h 849"/>
                <a:gd name="T34" fmla="*/ 0 w 530"/>
                <a:gd name="T35" fmla="*/ 0 h 849"/>
                <a:gd name="T36" fmla="*/ 0 w 530"/>
                <a:gd name="T37" fmla="*/ 0 h 849"/>
                <a:gd name="T38" fmla="*/ 0 w 530"/>
                <a:gd name="T39" fmla="*/ 0 h 849"/>
                <a:gd name="T40" fmla="*/ 0 w 530"/>
                <a:gd name="T41" fmla="*/ 0 h 849"/>
                <a:gd name="T42" fmla="*/ 0 w 530"/>
                <a:gd name="T43" fmla="*/ 1 h 849"/>
                <a:gd name="T44" fmla="*/ 0 w 530"/>
                <a:gd name="T45" fmla="*/ 1 h 84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530"/>
                <a:gd name="T70" fmla="*/ 0 h 849"/>
                <a:gd name="T71" fmla="*/ 530 w 530"/>
                <a:gd name="T72" fmla="*/ 849 h 84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530" h="849">
                  <a:moveTo>
                    <a:pt x="302" y="838"/>
                  </a:moveTo>
                  <a:lnTo>
                    <a:pt x="222" y="849"/>
                  </a:lnTo>
                  <a:lnTo>
                    <a:pt x="148" y="821"/>
                  </a:lnTo>
                  <a:lnTo>
                    <a:pt x="81" y="756"/>
                  </a:lnTo>
                  <a:lnTo>
                    <a:pt x="34" y="665"/>
                  </a:lnTo>
                  <a:lnTo>
                    <a:pt x="5" y="551"/>
                  </a:lnTo>
                  <a:lnTo>
                    <a:pt x="0" y="425"/>
                  </a:lnTo>
                  <a:lnTo>
                    <a:pt x="19" y="300"/>
                  </a:lnTo>
                  <a:lnTo>
                    <a:pt x="59" y="184"/>
                  </a:lnTo>
                  <a:lnTo>
                    <a:pt x="118" y="93"/>
                  </a:lnTo>
                  <a:lnTo>
                    <a:pt x="190" y="28"/>
                  </a:lnTo>
                  <a:lnTo>
                    <a:pt x="268" y="0"/>
                  </a:lnTo>
                  <a:lnTo>
                    <a:pt x="346" y="9"/>
                  </a:lnTo>
                  <a:lnTo>
                    <a:pt x="416" y="55"/>
                  </a:lnTo>
                  <a:lnTo>
                    <a:pt x="473" y="133"/>
                  </a:lnTo>
                  <a:lnTo>
                    <a:pt x="513" y="237"/>
                  </a:lnTo>
                  <a:lnTo>
                    <a:pt x="530" y="359"/>
                  </a:lnTo>
                  <a:lnTo>
                    <a:pt x="522" y="484"/>
                  </a:lnTo>
                  <a:lnTo>
                    <a:pt x="494" y="606"/>
                  </a:lnTo>
                  <a:lnTo>
                    <a:pt x="445" y="712"/>
                  </a:lnTo>
                  <a:lnTo>
                    <a:pt x="378" y="790"/>
                  </a:lnTo>
                  <a:lnTo>
                    <a:pt x="302" y="8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587" name="Freeform 134"/>
            <p:cNvSpPr>
              <a:spLocks/>
            </p:cNvSpPr>
            <p:nvPr/>
          </p:nvSpPr>
          <p:spPr bwMode="auto">
            <a:xfrm>
              <a:off x="3357" y="3450"/>
              <a:ext cx="9" cy="7"/>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588" name="Freeform 135"/>
            <p:cNvSpPr>
              <a:spLocks/>
            </p:cNvSpPr>
            <p:nvPr/>
          </p:nvSpPr>
          <p:spPr bwMode="auto">
            <a:xfrm>
              <a:off x="2943" y="3288"/>
              <a:ext cx="725" cy="336"/>
            </a:xfrm>
            <a:custGeom>
              <a:avLst/>
              <a:gdLst>
                <a:gd name="T0" fmla="*/ 15 w 1140"/>
                <a:gd name="T1" fmla="*/ 83 h 526"/>
                <a:gd name="T2" fmla="*/ 3 w 1140"/>
                <a:gd name="T3" fmla="*/ 77 h 526"/>
                <a:gd name="T4" fmla="*/ 0 w 1140"/>
                <a:gd name="T5" fmla="*/ 63 h 526"/>
                <a:gd name="T6" fmla="*/ 5 w 1140"/>
                <a:gd name="T7" fmla="*/ 48 h 526"/>
                <a:gd name="T8" fmla="*/ 20 w 1140"/>
                <a:gd name="T9" fmla="*/ 36 h 526"/>
                <a:gd name="T10" fmla="*/ 35 w 1140"/>
                <a:gd name="T11" fmla="*/ 31 h 526"/>
                <a:gd name="T12" fmla="*/ 38 w 1140"/>
                <a:gd name="T13" fmla="*/ 14 h 526"/>
                <a:gd name="T14" fmla="*/ 40 w 1140"/>
                <a:gd name="T15" fmla="*/ 9 h 526"/>
                <a:gd name="T16" fmla="*/ 43 w 1140"/>
                <a:gd name="T17" fmla="*/ 6 h 526"/>
                <a:gd name="T18" fmla="*/ 47 w 1140"/>
                <a:gd name="T19" fmla="*/ 3 h 526"/>
                <a:gd name="T20" fmla="*/ 53 w 1140"/>
                <a:gd name="T21" fmla="*/ 2 h 526"/>
                <a:gd name="T22" fmla="*/ 66 w 1140"/>
                <a:gd name="T23" fmla="*/ 1 h 526"/>
                <a:gd name="T24" fmla="*/ 81 w 1140"/>
                <a:gd name="T25" fmla="*/ 1 h 526"/>
                <a:gd name="T26" fmla="*/ 95 w 1140"/>
                <a:gd name="T27" fmla="*/ 0 h 526"/>
                <a:gd name="T28" fmla="*/ 107 w 1140"/>
                <a:gd name="T29" fmla="*/ 0 h 526"/>
                <a:gd name="T30" fmla="*/ 112 w 1140"/>
                <a:gd name="T31" fmla="*/ 1 h 526"/>
                <a:gd name="T32" fmla="*/ 118 w 1140"/>
                <a:gd name="T33" fmla="*/ 4 h 526"/>
                <a:gd name="T34" fmla="*/ 127 w 1140"/>
                <a:gd name="T35" fmla="*/ 32 h 526"/>
                <a:gd name="T36" fmla="*/ 135 w 1140"/>
                <a:gd name="T37" fmla="*/ 34 h 526"/>
                <a:gd name="T38" fmla="*/ 142 w 1140"/>
                <a:gd name="T39" fmla="*/ 30 h 526"/>
                <a:gd name="T40" fmla="*/ 145 w 1140"/>
                <a:gd name="T41" fmla="*/ 43 h 526"/>
                <a:gd name="T42" fmla="*/ 151 w 1140"/>
                <a:gd name="T43" fmla="*/ 30 h 526"/>
                <a:gd name="T44" fmla="*/ 155 w 1140"/>
                <a:gd name="T45" fmla="*/ 42 h 526"/>
                <a:gd name="T46" fmla="*/ 162 w 1140"/>
                <a:gd name="T47" fmla="*/ 31 h 526"/>
                <a:gd name="T48" fmla="*/ 163 w 1140"/>
                <a:gd name="T49" fmla="*/ 42 h 526"/>
                <a:gd name="T50" fmla="*/ 173 w 1140"/>
                <a:gd name="T51" fmla="*/ 33 h 526"/>
                <a:gd name="T52" fmla="*/ 176 w 1140"/>
                <a:gd name="T53" fmla="*/ 43 h 526"/>
                <a:gd name="T54" fmla="*/ 186 w 1140"/>
                <a:gd name="T55" fmla="*/ 55 h 526"/>
                <a:gd name="T56" fmla="*/ 186 w 1140"/>
                <a:gd name="T57" fmla="*/ 72 h 526"/>
                <a:gd name="T58" fmla="*/ 176 w 1140"/>
                <a:gd name="T59" fmla="*/ 86 h 526"/>
                <a:gd name="T60" fmla="*/ 167 w 1140"/>
                <a:gd name="T61" fmla="*/ 86 h 526"/>
                <a:gd name="T62" fmla="*/ 165 w 1140"/>
                <a:gd name="T63" fmla="*/ 64 h 526"/>
                <a:gd name="T64" fmla="*/ 163 w 1140"/>
                <a:gd name="T65" fmla="*/ 61 h 526"/>
                <a:gd name="T66" fmla="*/ 160 w 1140"/>
                <a:gd name="T67" fmla="*/ 58 h 526"/>
                <a:gd name="T68" fmla="*/ 153 w 1140"/>
                <a:gd name="T69" fmla="*/ 56 h 526"/>
                <a:gd name="T70" fmla="*/ 147 w 1140"/>
                <a:gd name="T71" fmla="*/ 57 h 526"/>
                <a:gd name="T72" fmla="*/ 144 w 1140"/>
                <a:gd name="T73" fmla="*/ 59 h 526"/>
                <a:gd name="T74" fmla="*/ 141 w 1140"/>
                <a:gd name="T75" fmla="*/ 63 h 526"/>
                <a:gd name="T76" fmla="*/ 139 w 1140"/>
                <a:gd name="T77" fmla="*/ 70 h 526"/>
                <a:gd name="T78" fmla="*/ 137 w 1140"/>
                <a:gd name="T79" fmla="*/ 77 h 526"/>
                <a:gd name="T80" fmla="*/ 138 w 1140"/>
                <a:gd name="T81" fmla="*/ 87 h 526"/>
                <a:gd name="T82" fmla="*/ 58 w 1140"/>
                <a:gd name="T83" fmla="*/ 88 h 526"/>
                <a:gd name="T84" fmla="*/ 57 w 1140"/>
                <a:gd name="T85" fmla="*/ 80 h 526"/>
                <a:gd name="T86" fmla="*/ 53 w 1140"/>
                <a:gd name="T87" fmla="*/ 72 h 526"/>
                <a:gd name="T88" fmla="*/ 47 w 1140"/>
                <a:gd name="T89" fmla="*/ 67 h 526"/>
                <a:gd name="T90" fmla="*/ 39 w 1140"/>
                <a:gd name="T91" fmla="*/ 65 h 526"/>
                <a:gd name="T92" fmla="*/ 30 w 1140"/>
                <a:gd name="T93" fmla="*/ 65 h 526"/>
                <a:gd name="T94" fmla="*/ 22 w 1140"/>
                <a:gd name="T95" fmla="*/ 68 h 526"/>
                <a:gd name="T96" fmla="*/ 17 w 1140"/>
                <a:gd name="T97" fmla="*/ 76 h 526"/>
                <a:gd name="T98" fmla="*/ 15 w 1140"/>
                <a:gd name="T99" fmla="*/ 83 h 52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140"/>
                <a:gd name="T151" fmla="*/ 0 h 526"/>
                <a:gd name="T152" fmla="*/ 1140 w 1140"/>
                <a:gd name="T153" fmla="*/ 526 h 52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140" h="526">
                  <a:moveTo>
                    <a:pt x="90" y="501"/>
                  </a:moveTo>
                  <a:lnTo>
                    <a:pt x="19" y="463"/>
                  </a:lnTo>
                  <a:lnTo>
                    <a:pt x="0" y="379"/>
                  </a:lnTo>
                  <a:lnTo>
                    <a:pt x="33" y="286"/>
                  </a:lnTo>
                  <a:lnTo>
                    <a:pt x="121" y="219"/>
                  </a:lnTo>
                  <a:lnTo>
                    <a:pt x="213" y="187"/>
                  </a:lnTo>
                  <a:lnTo>
                    <a:pt x="231" y="85"/>
                  </a:lnTo>
                  <a:lnTo>
                    <a:pt x="244" y="55"/>
                  </a:lnTo>
                  <a:lnTo>
                    <a:pt x="261" y="36"/>
                  </a:lnTo>
                  <a:lnTo>
                    <a:pt x="289" y="21"/>
                  </a:lnTo>
                  <a:lnTo>
                    <a:pt x="321" y="12"/>
                  </a:lnTo>
                  <a:lnTo>
                    <a:pt x="402" y="6"/>
                  </a:lnTo>
                  <a:lnTo>
                    <a:pt x="492" y="3"/>
                  </a:lnTo>
                  <a:lnTo>
                    <a:pt x="579" y="0"/>
                  </a:lnTo>
                  <a:lnTo>
                    <a:pt x="652" y="0"/>
                  </a:lnTo>
                  <a:lnTo>
                    <a:pt x="685" y="7"/>
                  </a:lnTo>
                  <a:lnTo>
                    <a:pt x="720" y="22"/>
                  </a:lnTo>
                  <a:lnTo>
                    <a:pt x="774" y="192"/>
                  </a:lnTo>
                  <a:lnTo>
                    <a:pt x="822" y="204"/>
                  </a:lnTo>
                  <a:lnTo>
                    <a:pt x="873" y="181"/>
                  </a:lnTo>
                  <a:lnTo>
                    <a:pt x="886" y="256"/>
                  </a:lnTo>
                  <a:lnTo>
                    <a:pt x="928" y="180"/>
                  </a:lnTo>
                  <a:lnTo>
                    <a:pt x="946" y="252"/>
                  </a:lnTo>
                  <a:lnTo>
                    <a:pt x="988" y="187"/>
                  </a:lnTo>
                  <a:lnTo>
                    <a:pt x="1000" y="252"/>
                  </a:lnTo>
                  <a:lnTo>
                    <a:pt x="1056" y="195"/>
                  </a:lnTo>
                  <a:lnTo>
                    <a:pt x="1077" y="262"/>
                  </a:lnTo>
                  <a:lnTo>
                    <a:pt x="1140" y="327"/>
                  </a:lnTo>
                  <a:lnTo>
                    <a:pt x="1134" y="429"/>
                  </a:lnTo>
                  <a:lnTo>
                    <a:pt x="1078" y="513"/>
                  </a:lnTo>
                  <a:lnTo>
                    <a:pt x="1021" y="519"/>
                  </a:lnTo>
                  <a:lnTo>
                    <a:pt x="1008" y="384"/>
                  </a:lnTo>
                  <a:lnTo>
                    <a:pt x="996" y="364"/>
                  </a:lnTo>
                  <a:lnTo>
                    <a:pt x="982" y="351"/>
                  </a:lnTo>
                  <a:lnTo>
                    <a:pt x="937" y="336"/>
                  </a:lnTo>
                  <a:lnTo>
                    <a:pt x="901" y="340"/>
                  </a:lnTo>
                  <a:lnTo>
                    <a:pt x="882" y="352"/>
                  </a:lnTo>
                  <a:lnTo>
                    <a:pt x="858" y="381"/>
                  </a:lnTo>
                  <a:lnTo>
                    <a:pt x="847" y="418"/>
                  </a:lnTo>
                  <a:lnTo>
                    <a:pt x="841" y="463"/>
                  </a:lnTo>
                  <a:lnTo>
                    <a:pt x="843" y="523"/>
                  </a:lnTo>
                  <a:lnTo>
                    <a:pt x="354" y="526"/>
                  </a:lnTo>
                  <a:lnTo>
                    <a:pt x="346" y="477"/>
                  </a:lnTo>
                  <a:lnTo>
                    <a:pt x="324" y="430"/>
                  </a:lnTo>
                  <a:lnTo>
                    <a:pt x="289" y="405"/>
                  </a:lnTo>
                  <a:lnTo>
                    <a:pt x="238" y="388"/>
                  </a:lnTo>
                  <a:lnTo>
                    <a:pt x="184" y="391"/>
                  </a:lnTo>
                  <a:lnTo>
                    <a:pt x="136" y="412"/>
                  </a:lnTo>
                  <a:lnTo>
                    <a:pt x="100" y="456"/>
                  </a:lnTo>
                  <a:lnTo>
                    <a:pt x="90" y="501"/>
                  </a:lnTo>
                  <a:close/>
                </a:path>
              </a:pathLst>
            </a:custGeom>
            <a:solidFill>
              <a:schemeClr val="folHlink"/>
            </a:solidFill>
            <a:ln w="12700">
              <a:solidFill>
                <a:schemeClr val="bg1"/>
              </a:solidFill>
              <a:round/>
              <a:headEnd/>
              <a:tailEnd/>
            </a:ln>
          </p:spPr>
          <p:txBody>
            <a:bodyPr wrap="none" lIns="0" tIns="0" rIns="0" bIns="0" anchor="ctr">
              <a:spAutoFit/>
            </a:bodyPr>
            <a:lstStyle/>
            <a:p>
              <a:endParaRPr lang="en-US"/>
            </a:p>
          </p:txBody>
        </p:sp>
        <p:sp>
          <p:nvSpPr>
            <p:cNvPr id="23589" name="Freeform 136"/>
            <p:cNvSpPr>
              <a:spLocks/>
            </p:cNvSpPr>
            <p:nvPr/>
          </p:nvSpPr>
          <p:spPr bwMode="auto">
            <a:xfrm>
              <a:off x="3113" y="3325"/>
              <a:ext cx="121" cy="130"/>
            </a:xfrm>
            <a:custGeom>
              <a:avLst/>
              <a:gdLst>
                <a:gd name="T0" fmla="*/ 0 w 189"/>
                <a:gd name="T1" fmla="*/ 32 h 204"/>
                <a:gd name="T2" fmla="*/ 3 w 189"/>
                <a:gd name="T3" fmla="*/ 11 h 204"/>
                <a:gd name="T4" fmla="*/ 5 w 189"/>
                <a:gd name="T5" fmla="*/ 7 h 204"/>
                <a:gd name="T6" fmla="*/ 7 w 189"/>
                <a:gd name="T7" fmla="*/ 5 h 204"/>
                <a:gd name="T8" fmla="*/ 11 w 189"/>
                <a:gd name="T9" fmla="*/ 3 h 204"/>
                <a:gd name="T10" fmla="*/ 15 w 189"/>
                <a:gd name="T11" fmla="*/ 2 h 204"/>
                <a:gd name="T12" fmla="*/ 31 w 189"/>
                <a:gd name="T13" fmla="*/ 0 h 204"/>
                <a:gd name="T14" fmla="*/ 31 w 189"/>
                <a:gd name="T15" fmla="*/ 34 h 204"/>
                <a:gd name="T16" fmla="*/ 0 w 189"/>
                <a:gd name="T17" fmla="*/ 32 h 20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9"/>
                <a:gd name="T28" fmla="*/ 0 h 204"/>
                <a:gd name="T29" fmla="*/ 189 w 189"/>
                <a:gd name="T30" fmla="*/ 204 h 20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9" h="204">
                  <a:moveTo>
                    <a:pt x="0" y="195"/>
                  </a:moveTo>
                  <a:lnTo>
                    <a:pt x="15" y="69"/>
                  </a:lnTo>
                  <a:lnTo>
                    <a:pt x="29" y="45"/>
                  </a:lnTo>
                  <a:lnTo>
                    <a:pt x="41" y="30"/>
                  </a:lnTo>
                  <a:lnTo>
                    <a:pt x="63" y="16"/>
                  </a:lnTo>
                  <a:lnTo>
                    <a:pt x="89" y="9"/>
                  </a:lnTo>
                  <a:lnTo>
                    <a:pt x="189" y="0"/>
                  </a:lnTo>
                  <a:lnTo>
                    <a:pt x="189" y="204"/>
                  </a:lnTo>
                  <a:lnTo>
                    <a:pt x="0" y="195"/>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23590" name="Freeform 137"/>
            <p:cNvSpPr>
              <a:spLocks/>
            </p:cNvSpPr>
            <p:nvPr/>
          </p:nvSpPr>
          <p:spPr bwMode="auto">
            <a:xfrm>
              <a:off x="3255" y="3322"/>
              <a:ext cx="160" cy="135"/>
            </a:xfrm>
            <a:custGeom>
              <a:avLst/>
              <a:gdLst>
                <a:gd name="T0" fmla="*/ 1 w 252"/>
                <a:gd name="T1" fmla="*/ 34 h 213"/>
                <a:gd name="T2" fmla="*/ 0 w 252"/>
                <a:gd name="T3" fmla="*/ 0 h 213"/>
                <a:gd name="T4" fmla="*/ 34 w 252"/>
                <a:gd name="T5" fmla="*/ 0 h 213"/>
                <a:gd name="T6" fmla="*/ 41 w 252"/>
                <a:gd name="T7" fmla="*/ 24 h 213"/>
                <a:gd name="T8" fmla="*/ 35 w 252"/>
                <a:gd name="T9" fmla="*/ 31 h 213"/>
                <a:gd name="T10" fmla="*/ 16 w 252"/>
                <a:gd name="T11" fmla="*/ 35 h 213"/>
                <a:gd name="T12" fmla="*/ 1 w 252"/>
                <a:gd name="T13" fmla="*/ 34 h 213"/>
                <a:gd name="T14" fmla="*/ 0 60000 65536"/>
                <a:gd name="T15" fmla="*/ 0 60000 65536"/>
                <a:gd name="T16" fmla="*/ 0 60000 65536"/>
                <a:gd name="T17" fmla="*/ 0 60000 65536"/>
                <a:gd name="T18" fmla="*/ 0 60000 65536"/>
                <a:gd name="T19" fmla="*/ 0 60000 65536"/>
                <a:gd name="T20" fmla="*/ 0 60000 65536"/>
                <a:gd name="T21" fmla="*/ 0 w 252"/>
                <a:gd name="T22" fmla="*/ 0 h 213"/>
                <a:gd name="T23" fmla="*/ 252 w 252"/>
                <a:gd name="T24" fmla="*/ 213 h 21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52" h="213">
                  <a:moveTo>
                    <a:pt x="3" y="207"/>
                  </a:moveTo>
                  <a:lnTo>
                    <a:pt x="0" y="0"/>
                  </a:lnTo>
                  <a:lnTo>
                    <a:pt x="210" y="0"/>
                  </a:lnTo>
                  <a:lnTo>
                    <a:pt x="252" y="149"/>
                  </a:lnTo>
                  <a:lnTo>
                    <a:pt x="215" y="191"/>
                  </a:lnTo>
                  <a:lnTo>
                    <a:pt x="99" y="213"/>
                  </a:lnTo>
                  <a:lnTo>
                    <a:pt x="3" y="207"/>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23591" name="Freeform 138"/>
            <p:cNvSpPr>
              <a:spLocks/>
            </p:cNvSpPr>
            <p:nvPr/>
          </p:nvSpPr>
          <p:spPr bwMode="auto">
            <a:xfrm>
              <a:off x="3360" y="3383"/>
              <a:ext cx="45" cy="63"/>
            </a:xfrm>
            <a:custGeom>
              <a:avLst/>
              <a:gdLst>
                <a:gd name="T0" fmla="*/ 0 w 276"/>
                <a:gd name="T1" fmla="*/ 0 h 388"/>
                <a:gd name="T2" fmla="*/ 0 w 276"/>
                <a:gd name="T3" fmla="*/ 0 h 388"/>
                <a:gd name="T4" fmla="*/ 0 w 276"/>
                <a:gd name="T5" fmla="*/ 0 h 388"/>
                <a:gd name="T6" fmla="*/ 0 w 276"/>
                <a:gd name="T7" fmla="*/ 0 h 388"/>
                <a:gd name="T8" fmla="*/ 0 w 276"/>
                <a:gd name="T9" fmla="*/ 0 h 388"/>
                <a:gd name="T10" fmla="*/ 0 w 276"/>
                <a:gd name="T11" fmla="*/ 0 h 388"/>
                <a:gd name="T12" fmla="*/ 0 w 276"/>
                <a:gd name="T13" fmla="*/ 0 h 388"/>
                <a:gd name="T14" fmla="*/ 0 w 276"/>
                <a:gd name="T15" fmla="*/ 0 h 388"/>
                <a:gd name="T16" fmla="*/ 0 w 276"/>
                <a:gd name="T17" fmla="*/ 0 h 388"/>
                <a:gd name="T18" fmla="*/ 0 w 276"/>
                <a:gd name="T19" fmla="*/ 0 h 388"/>
                <a:gd name="T20" fmla="*/ 0 w 276"/>
                <a:gd name="T21" fmla="*/ 0 h 388"/>
                <a:gd name="T22" fmla="*/ 0 w 276"/>
                <a:gd name="T23" fmla="*/ 0 h 388"/>
                <a:gd name="T24" fmla="*/ 0 w 276"/>
                <a:gd name="T25" fmla="*/ 0 h 388"/>
                <a:gd name="T26" fmla="*/ 0 w 276"/>
                <a:gd name="T27" fmla="*/ 0 h 388"/>
                <a:gd name="T28" fmla="*/ 0 w 276"/>
                <a:gd name="T29" fmla="*/ 0 h 388"/>
                <a:gd name="T30" fmla="*/ 0 w 276"/>
                <a:gd name="T31" fmla="*/ 0 h 388"/>
                <a:gd name="T32" fmla="*/ 0 w 276"/>
                <a:gd name="T33" fmla="*/ 0 h 388"/>
                <a:gd name="T34" fmla="*/ 0 w 276"/>
                <a:gd name="T35" fmla="*/ 0 h 388"/>
                <a:gd name="T36" fmla="*/ 0 w 276"/>
                <a:gd name="T37" fmla="*/ 0 h 388"/>
                <a:gd name="T38" fmla="*/ 0 w 276"/>
                <a:gd name="T39" fmla="*/ 0 h 388"/>
                <a:gd name="T40" fmla="*/ 0 w 276"/>
                <a:gd name="T41" fmla="*/ 0 h 388"/>
                <a:gd name="T42" fmla="*/ 0 w 276"/>
                <a:gd name="T43" fmla="*/ 0 h 388"/>
                <a:gd name="T44" fmla="*/ 0 w 276"/>
                <a:gd name="T45" fmla="*/ 0 h 388"/>
                <a:gd name="T46" fmla="*/ 0 w 276"/>
                <a:gd name="T47" fmla="*/ 0 h 388"/>
                <a:gd name="T48" fmla="*/ 0 w 276"/>
                <a:gd name="T49" fmla="*/ 0 h 388"/>
                <a:gd name="T50" fmla="*/ 0 w 276"/>
                <a:gd name="T51" fmla="*/ 0 h 388"/>
                <a:gd name="T52" fmla="*/ 0 w 276"/>
                <a:gd name="T53" fmla="*/ 0 h 388"/>
                <a:gd name="T54" fmla="*/ 0 w 276"/>
                <a:gd name="T55" fmla="*/ 0 h 388"/>
                <a:gd name="T56" fmla="*/ 0 w 276"/>
                <a:gd name="T57" fmla="*/ 0 h 388"/>
                <a:gd name="T58" fmla="*/ 0 w 276"/>
                <a:gd name="T59" fmla="*/ 0 h 388"/>
                <a:gd name="T60" fmla="*/ 0 w 276"/>
                <a:gd name="T61" fmla="*/ 0 h 388"/>
                <a:gd name="T62" fmla="*/ 0 w 276"/>
                <a:gd name="T63" fmla="*/ 0 h 388"/>
                <a:gd name="T64" fmla="*/ 0 w 276"/>
                <a:gd name="T65" fmla="*/ 0 h 388"/>
                <a:gd name="T66" fmla="*/ 0 w 276"/>
                <a:gd name="T67" fmla="*/ 0 h 388"/>
                <a:gd name="T68" fmla="*/ 0 w 276"/>
                <a:gd name="T69" fmla="*/ 0 h 388"/>
                <a:gd name="T70" fmla="*/ 0 w 276"/>
                <a:gd name="T71" fmla="*/ 0 h 388"/>
                <a:gd name="T72" fmla="*/ 0 w 276"/>
                <a:gd name="T73" fmla="*/ 0 h 388"/>
                <a:gd name="T74" fmla="*/ 0 w 276"/>
                <a:gd name="T75" fmla="*/ 0 h 388"/>
                <a:gd name="T76" fmla="*/ 0 w 276"/>
                <a:gd name="T77" fmla="*/ 0 h 388"/>
                <a:gd name="T78" fmla="*/ 0 w 276"/>
                <a:gd name="T79" fmla="*/ 0 h 388"/>
                <a:gd name="T80" fmla="*/ 0 w 276"/>
                <a:gd name="T81" fmla="*/ 0 h 388"/>
                <a:gd name="T82" fmla="*/ 0 w 276"/>
                <a:gd name="T83" fmla="*/ 0 h 388"/>
                <a:gd name="T84" fmla="*/ 0 w 276"/>
                <a:gd name="T85" fmla="*/ 0 h 388"/>
                <a:gd name="T86" fmla="*/ 0 w 276"/>
                <a:gd name="T87" fmla="*/ 0 h 388"/>
                <a:gd name="T88" fmla="*/ 0 w 276"/>
                <a:gd name="T89" fmla="*/ 0 h 388"/>
                <a:gd name="T90" fmla="*/ 0 w 276"/>
                <a:gd name="T91" fmla="*/ 0 h 388"/>
                <a:gd name="T92" fmla="*/ 0 w 276"/>
                <a:gd name="T93" fmla="*/ 0 h 388"/>
                <a:gd name="T94" fmla="*/ 0 w 276"/>
                <a:gd name="T95" fmla="*/ 0 h 388"/>
                <a:gd name="T96" fmla="*/ 0 w 276"/>
                <a:gd name="T97" fmla="*/ 0 h 388"/>
                <a:gd name="T98" fmla="*/ 0 w 276"/>
                <a:gd name="T99" fmla="*/ 0 h 388"/>
                <a:gd name="T100" fmla="*/ 0 w 276"/>
                <a:gd name="T101" fmla="*/ 0 h 388"/>
                <a:gd name="T102" fmla="*/ 0 w 276"/>
                <a:gd name="T103" fmla="*/ 0 h 388"/>
                <a:gd name="T104" fmla="*/ 0 w 276"/>
                <a:gd name="T105" fmla="*/ 0 h 388"/>
                <a:gd name="T106" fmla="*/ 0 w 276"/>
                <a:gd name="T107" fmla="*/ 0 h 388"/>
                <a:gd name="T108" fmla="*/ 0 w 276"/>
                <a:gd name="T109" fmla="*/ 0 h 38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76"/>
                <a:gd name="T166" fmla="*/ 0 h 388"/>
                <a:gd name="T167" fmla="*/ 276 w 276"/>
                <a:gd name="T168" fmla="*/ 388 h 38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76" h="388">
                  <a:moveTo>
                    <a:pt x="14" y="325"/>
                  </a:moveTo>
                  <a:lnTo>
                    <a:pt x="6" y="304"/>
                  </a:lnTo>
                  <a:lnTo>
                    <a:pt x="0" y="262"/>
                  </a:lnTo>
                  <a:lnTo>
                    <a:pt x="2" y="217"/>
                  </a:lnTo>
                  <a:lnTo>
                    <a:pt x="12" y="171"/>
                  </a:lnTo>
                  <a:lnTo>
                    <a:pt x="29" y="125"/>
                  </a:lnTo>
                  <a:lnTo>
                    <a:pt x="52" y="84"/>
                  </a:lnTo>
                  <a:lnTo>
                    <a:pt x="80" y="49"/>
                  </a:lnTo>
                  <a:lnTo>
                    <a:pt x="113" y="23"/>
                  </a:lnTo>
                  <a:lnTo>
                    <a:pt x="145" y="6"/>
                  </a:lnTo>
                  <a:lnTo>
                    <a:pt x="179" y="0"/>
                  </a:lnTo>
                  <a:lnTo>
                    <a:pt x="208" y="6"/>
                  </a:lnTo>
                  <a:lnTo>
                    <a:pt x="236" y="23"/>
                  </a:lnTo>
                  <a:lnTo>
                    <a:pt x="255" y="49"/>
                  </a:lnTo>
                  <a:lnTo>
                    <a:pt x="268" y="84"/>
                  </a:lnTo>
                  <a:lnTo>
                    <a:pt x="276" y="125"/>
                  </a:lnTo>
                  <a:lnTo>
                    <a:pt x="274" y="171"/>
                  </a:lnTo>
                  <a:lnTo>
                    <a:pt x="265" y="219"/>
                  </a:lnTo>
                  <a:lnTo>
                    <a:pt x="248" y="264"/>
                  </a:lnTo>
                  <a:lnTo>
                    <a:pt x="225" y="304"/>
                  </a:lnTo>
                  <a:lnTo>
                    <a:pt x="196" y="340"/>
                  </a:lnTo>
                  <a:lnTo>
                    <a:pt x="164" y="367"/>
                  </a:lnTo>
                  <a:lnTo>
                    <a:pt x="130" y="382"/>
                  </a:lnTo>
                  <a:lnTo>
                    <a:pt x="97" y="388"/>
                  </a:lnTo>
                  <a:lnTo>
                    <a:pt x="67" y="382"/>
                  </a:lnTo>
                  <a:lnTo>
                    <a:pt x="40" y="365"/>
                  </a:lnTo>
                  <a:lnTo>
                    <a:pt x="19" y="340"/>
                  </a:lnTo>
                  <a:lnTo>
                    <a:pt x="57" y="319"/>
                  </a:lnTo>
                  <a:lnTo>
                    <a:pt x="80" y="335"/>
                  </a:lnTo>
                  <a:lnTo>
                    <a:pt x="103" y="340"/>
                  </a:lnTo>
                  <a:lnTo>
                    <a:pt x="128" y="338"/>
                  </a:lnTo>
                  <a:lnTo>
                    <a:pt x="152" y="327"/>
                  </a:lnTo>
                  <a:lnTo>
                    <a:pt x="177" y="308"/>
                  </a:lnTo>
                  <a:lnTo>
                    <a:pt x="200" y="283"/>
                  </a:lnTo>
                  <a:lnTo>
                    <a:pt x="217" y="253"/>
                  </a:lnTo>
                  <a:lnTo>
                    <a:pt x="232" y="219"/>
                  </a:lnTo>
                  <a:lnTo>
                    <a:pt x="240" y="183"/>
                  </a:lnTo>
                  <a:lnTo>
                    <a:pt x="242" y="148"/>
                  </a:lnTo>
                  <a:lnTo>
                    <a:pt x="238" y="116"/>
                  </a:lnTo>
                  <a:lnTo>
                    <a:pt x="229" y="89"/>
                  </a:lnTo>
                  <a:lnTo>
                    <a:pt x="213" y="68"/>
                  </a:lnTo>
                  <a:lnTo>
                    <a:pt x="194" y="53"/>
                  </a:lnTo>
                  <a:lnTo>
                    <a:pt x="173" y="49"/>
                  </a:lnTo>
                  <a:lnTo>
                    <a:pt x="147" y="51"/>
                  </a:lnTo>
                  <a:lnTo>
                    <a:pt x="122" y="63"/>
                  </a:lnTo>
                  <a:lnTo>
                    <a:pt x="99" y="82"/>
                  </a:lnTo>
                  <a:lnTo>
                    <a:pt x="76" y="106"/>
                  </a:lnTo>
                  <a:lnTo>
                    <a:pt x="59" y="137"/>
                  </a:lnTo>
                  <a:lnTo>
                    <a:pt x="44" y="171"/>
                  </a:lnTo>
                  <a:lnTo>
                    <a:pt x="35" y="205"/>
                  </a:lnTo>
                  <a:lnTo>
                    <a:pt x="33" y="240"/>
                  </a:lnTo>
                  <a:lnTo>
                    <a:pt x="37" y="272"/>
                  </a:lnTo>
                  <a:lnTo>
                    <a:pt x="48" y="304"/>
                  </a:lnTo>
                  <a:lnTo>
                    <a:pt x="14" y="3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592" name="Freeform 139"/>
            <p:cNvSpPr>
              <a:spLocks/>
            </p:cNvSpPr>
            <p:nvPr/>
          </p:nvSpPr>
          <p:spPr bwMode="auto">
            <a:xfrm>
              <a:off x="3362" y="3431"/>
              <a:ext cx="9" cy="7"/>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593" name="Freeform 140"/>
            <p:cNvSpPr>
              <a:spLocks/>
            </p:cNvSpPr>
            <p:nvPr/>
          </p:nvSpPr>
          <p:spPr bwMode="auto">
            <a:xfrm>
              <a:off x="3367" y="3401"/>
              <a:ext cx="33" cy="23"/>
            </a:xfrm>
            <a:custGeom>
              <a:avLst/>
              <a:gdLst>
                <a:gd name="T0" fmla="*/ 0 w 202"/>
                <a:gd name="T1" fmla="*/ 0 h 141"/>
                <a:gd name="T2" fmla="*/ 0 w 202"/>
                <a:gd name="T3" fmla="*/ 0 h 141"/>
                <a:gd name="T4" fmla="*/ 0 w 202"/>
                <a:gd name="T5" fmla="*/ 0 h 141"/>
                <a:gd name="T6" fmla="*/ 0 w 202"/>
                <a:gd name="T7" fmla="*/ 0 h 141"/>
                <a:gd name="T8" fmla="*/ 0 w 202"/>
                <a:gd name="T9" fmla="*/ 0 h 141"/>
                <a:gd name="T10" fmla="*/ 0 w 202"/>
                <a:gd name="T11" fmla="*/ 0 h 141"/>
                <a:gd name="T12" fmla="*/ 0 w 202"/>
                <a:gd name="T13" fmla="*/ 0 h 141"/>
                <a:gd name="T14" fmla="*/ 0 60000 65536"/>
                <a:gd name="T15" fmla="*/ 0 60000 65536"/>
                <a:gd name="T16" fmla="*/ 0 60000 65536"/>
                <a:gd name="T17" fmla="*/ 0 60000 65536"/>
                <a:gd name="T18" fmla="*/ 0 60000 65536"/>
                <a:gd name="T19" fmla="*/ 0 60000 65536"/>
                <a:gd name="T20" fmla="*/ 0 60000 65536"/>
                <a:gd name="T21" fmla="*/ 0 w 202"/>
                <a:gd name="T22" fmla="*/ 0 h 141"/>
                <a:gd name="T23" fmla="*/ 202 w 202"/>
                <a:gd name="T24" fmla="*/ 141 h 14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141">
                  <a:moveTo>
                    <a:pt x="202" y="78"/>
                  </a:moveTo>
                  <a:lnTo>
                    <a:pt x="23" y="0"/>
                  </a:lnTo>
                  <a:lnTo>
                    <a:pt x="0" y="38"/>
                  </a:lnTo>
                  <a:lnTo>
                    <a:pt x="71" y="141"/>
                  </a:lnTo>
                  <a:lnTo>
                    <a:pt x="202" y="122"/>
                  </a:lnTo>
                  <a:lnTo>
                    <a:pt x="202" y="7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594" name="Freeform 141"/>
            <p:cNvSpPr>
              <a:spLocks/>
            </p:cNvSpPr>
            <p:nvPr/>
          </p:nvSpPr>
          <p:spPr bwMode="auto">
            <a:xfrm>
              <a:off x="3245" y="3415"/>
              <a:ext cx="195" cy="185"/>
            </a:xfrm>
            <a:custGeom>
              <a:avLst/>
              <a:gdLst>
                <a:gd name="T0" fmla="*/ 0 w 306"/>
                <a:gd name="T1" fmla="*/ 11 h 290"/>
                <a:gd name="T2" fmla="*/ 1 w 306"/>
                <a:gd name="T3" fmla="*/ 48 h 290"/>
                <a:gd name="T4" fmla="*/ 46 w 306"/>
                <a:gd name="T5" fmla="*/ 48 h 290"/>
                <a:gd name="T6" fmla="*/ 50 w 306"/>
                <a:gd name="T7" fmla="*/ 45 h 290"/>
                <a:gd name="T8" fmla="*/ 50 w 306"/>
                <a:gd name="T9" fmla="*/ 41 h 290"/>
                <a:gd name="T10" fmla="*/ 50 w 306"/>
                <a:gd name="T11" fmla="*/ 8 h 290"/>
                <a:gd name="T12" fmla="*/ 47 w 306"/>
                <a:gd name="T13" fmla="*/ 0 h 290"/>
                <a:gd name="T14" fmla="*/ 0 60000 65536"/>
                <a:gd name="T15" fmla="*/ 0 60000 65536"/>
                <a:gd name="T16" fmla="*/ 0 60000 65536"/>
                <a:gd name="T17" fmla="*/ 0 60000 65536"/>
                <a:gd name="T18" fmla="*/ 0 60000 65536"/>
                <a:gd name="T19" fmla="*/ 0 60000 65536"/>
                <a:gd name="T20" fmla="*/ 0 60000 65536"/>
                <a:gd name="T21" fmla="*/ 0 w 306"/>
                <a:gd name="T22" fmla="*/ 0 h 290"/>
                <a:gd name="T23" fmla="*/ 306 w 306"/>
                <a:gd name="T24" fmla="*/ 290 h 29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6" h="290">
                  <a:moveTo>
                    <a:pt x="0" y="71"/>
                  </a:moveTo>
                  <a:lnTo>
                    <a:pt x="3" y="290"/>
                  </a:lnTo>
                  <a:lnTo>
                    <a:pt x="279" y="287"/>
                  </a:lnTo>
                  <a:lnTo>
                    <a:pt x="299" y="272"/>
                  </a:lnTo>
                  <a:lnTo>
                    <a:pt x="306" y="248"/>
                  </a:lnTo>
                  <a:lnTo>
                    <a:pt x="299" y="48"/>
                  </a:lnTo>
                  <a:lnTo>
                    <a:pt x="284" y="0"/>
                  </a:ln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23595" name="Freeform 142"/>
            <p:cNvSpPr>
              <a:spLocks/>
            </p:cNvSpPr>
            <p:nvPr/>
          </p:nvSpPr>
          <p:spPr bwMode="auto">
            <a:xfrm rot="1661969">
              <a:off x="3494" y="3239"/>
              <a:ext cx="130" cy="102"/>
            </a:xfrm>
            <a:custGeom>
              <a:avLst/>
              <a:gdLst>
                <a:gd name="T0" fmla="*/ 0 w 530"/>
                <a:gd name="T1" fmla="*/ 1 h 342"/>
                <a:gd name="T2" fmla="*/ 0 w 530"/>
                <a:gd name="T3" fmla="*/ 1 h 342"/>
                <a:gd name="T4" fmla="*/ 0 w 530"/>
                <a:gd name="T5" fmla="*/ 1 h 342"/>
                <a:gd name="T6" fmla="*/ 0 w 530"/>
                <a:gd name="T7" fmla="*/ 2 h 342"/>
                <a:gd name="T8" fmla="*/ 0 w 530"/>
                <a:gd name="T9" fmla="*/ 2 h 342"/>
                <a:gd name="T10" fmla="*/ 0 w 530"/>
                <a:gd name="T11" fmla="*/ 2 h 342"/>
                <a:gd name="T12" fmla="*/ 0 w 530"/>
                <a:gd name="T13" fmla="*/ 2 h 342"/>
                <a:gd name="T14" fmla="*/ 0 w 530"/>
                <a:gd name="T15" fmla="*/ 3 h 342"/>
                <a:gd name="T16" fmla="*/ 0 w 530"/>
                <a:gd name="T17" fmla="*/ 3 h 342"/>
                <a:gd name="T18" fmla="*/ 0 w 530"/>
                <a:gd name="T19" fmla="*/ 3 h 342"/>
                <a:gd name="T20" fmla="*/ 0 w 530"/>
                <a:gd name="T21" fmla="*/ 3 h 342"/>
                <a:gd name="T22" fmla="*/ 0 w 530"/>
                <a:gd name="T23" fmla="*/ 3 h 342"/>
                <a:gd name="T24" fmla="*/ 1 w 530"/>
                <a:gd name="T25" fmla="*/ 2 h 342"/>
                <a:gd name="T26" fmla="*/ 1 w 530"/>
                <a:gd name="T27" fmla="*/ 2 h 342"/>
                <a:gd name="T28" fmla="*/ 1 w 530"/>
                <a:gd name="T29" fmla="*/ 2 h 342"/>
                <a:gd name="T30" fmla="*/ 1 w 530"/>
                <a:gd name="T31" fmla="*/ 2 h 342"/>
                <a:gd name="T32" fmla="*/ 1 w 530"/>
                <a:gd name="T33" fmla="*/ 2 h 342"/>
                <a:gd name="T34" fmla="*/ 1 w 530"/>
                <a:gd name="T35" fmla="*/ 2 h 342"/>
                <a:gd name="T36" fmla="*/ 1 w 530"/>
                <a:gd name="T37" fmla="*/ 2 h 342"/>
                <a:gd name="T38" fmla="*/ 1 w 530"/>
                <a:gd name="T39" fmla="*/ 2 h 342"/>
                <a:gd name="T40" fmla="*/ 1 w 530"/>
                <a:gd name="T41" fmla="*/ 2 h 342"/>
                <a:gd name="T42" fmla="*/ 1 w 530"/>
                <a:gd name="T43" fmla="*/ 2 h 342"/>
                <a:gd name="T44" fmla="*/ 1 w 530"/>
                <a:gd name="T45" fmla="*/ 1 h 342"/>
                <a:gd name="T46" fmla="*/ 1 w 530"/>
                <a:gd name="T47" fmla="*/ 1 h 342"/>
                <a:gd name="T48" fmla="*/ 1 w 530"/>
                <a:gd name="T49" fmla="*/ 1 h 342"/>
                <a:gd name="T50" fmla="*/ 2 w 530"/>
                <a:gd name="T51" fmla="*/ 1 h 342"/>
                <a:gd name="T52" fmla="*/ 2 w 530"/>
                <a:gd name="T53" fmla="*/ 1 h 342"/>
                <a:gd name="T54" fmla="*/ 2 w 530"/>
                <a:gd name="T55" fmla="*/ 1 h 342"/>
                <a:gd name="T56" fmla="*/ 2 w 530"/>
                <a:gd name="T57" fmla="*/ 1 h 342"/>
                <a:gd name="T58" fmla="*/ 2 w 530"/>
                <a:gd name="T59" fmla="*/ 1 h 342"/>
                <a:gd name="T60" fmla="*/ 2 w 530"/>
                <a:gd name="T61" fmla="*/ 1 h 342"/>
                <a:gd name="T62" fmla="*/ 2 w 530"/>
                <a:gd name="T63" fmla="*/ 1 h 342"/>
                <a:gd name="T64" fmla="*/ 2 w 530"/>
                <a:gd name="T65" fmla="*/ 0 h 342"/>
                <a:gd name="T66" fmla="*/ 2 w 530"/>
                <a:gd name="T67" fmla="*/ 0 h 342"/>
                <a:gd name="T68" fmla="*/ 2 w 530"/>
                <a:gd name="T69" fmla="*/ 0 h 342"/>
                <a:gd name="T70" fmla="*/ 2 w 530"/>
                <a:gd name="T71" fmla="*/ 0 h 342"/>
                <a:gd name="T72" fmla="*/ 1 w 530"/>
                <a:gd name="T73" fmla="*/ 0 h 342"/>
                <a:gd name="T74" fmla="*/ 1 w 530"/>
                <a:gd name="T75" fmla="*/ 0 h 342"/>
                <a:gd name="T76" fmla="*/ 1 w 530"/>
                <a:gd name="T77" fmla="*/ 0 h 342"/>
                <a:gd name="T78" fmla="*/ 1 w 530"/>
                <a:gd name="T79" fmla="*/ 0 h 342"/>
                <a:gd name="T80" fmla="*/ 1 w 530"/>
                <a:gd name="T81" fmla="*/ 0 h 342"/>
                <a:gd name="T82" fmla="*/ 1 w 530"/>
                <a:gd name="T83" fmla="*/ 0 h 342"/>
                <a:gd name="T84" fmla="*/ 1 w 530"/>
                <a:gd name="T85" fmla="*/ 0 h 342"/>
                <a:gd name="T86" fmla="*/ 1 w 530"/>
                <a:gd name="T87" fmla="*/ 0 h 342"/>
                <a:gd name="T88" fmla="*/ 1 w 530"/>
                <a:gd name="T89" fmla="*/ 1 h 342"/>
                <a:gd name="T90" fmla="*/ 1 w 530"/>
                <a:gd name="T91" fmla="*/ 1 h 342"/>
                <a:gd name="T92" fmla="*/ 1 w 530"/>
                <a:gd name="T93" fmla="*/ 1 h 342"/>
                <a:gd name="T94" fmla="*/ 1 w 530"/>
                <a:gd name="T95" fmla="*/ 1 h 342"/>
                <a:gd name="T96" fmla="*/ 0 w 530"/>
                <a:gd name="T97" fmla="*/ 1 h 342"/>
                <a:gd name="T98" fmla="*/ 0 w 530"/>
                <a:gd name="T99" fmla="*/ 1 h 342"/>
                <a:gd name="T100" fmla="*/ 0 w 530"/>
                <a:gd name="T101" fmla="*/ 1 h 34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530"/>
                <a:gd name="T154" fmla="*/ 0 h 342"/>
                <a:gd name="T155" fmla="*/ 530 w 530"/>
                <a:gd name="T156" fmla="*/ 342 h 34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530" h="342">
                  <a:moveTo>
                    <a:pt x="101" y="183"/>
                  </a:moveTo>
                  <a:lnTo>
                    <a:pt x="99" y="183"/>
                  </a:lnTo>
                  <a:lnTo>
                    <a:pt x="91" y="184"/>
                  </a:lnTo>
                  <a:lnTo>
                    <a:pt x="86" y="184"/>
                  </a:lnTo>
                  <a:lnTo>
                    <a:pt x="82" y="186"/>
                  </a:lnTo>
                  <a:lnTo>
                    <a:pt x="76" y="188"/>
                  </a:lnTo>
                  <a:lnTo>
                    <a:pt x="70" y="192"/>
                  </a:lnTo>
                  <a:lnTo>
                    <a:pt x="63" y="194"/>
                  </a:lnTo>
                  <a:lnTo>
                    <a:pt x="55" y="198"/>
                  </a:lnTo>
                  <a:lnTo>
                    <a:pt x="49" y="200"/>
                  </a:lnTo>
                  <a:lnTo>
                    <a:pt x="44" y="203"/>
                  </a:lnTo>
                  <a:lnTo>
                    <a:pt x="36" y="205"/>
                  </a:lnTo>
                  <a:lnTo>
                    <a:pt x="30" y="211"/>
                  </a:lnTo>
                  <a:lnTo>
                    <a:pt x="23" y="215"/>
                  </a:lnTo>
                  <a:lnTo>
                    <a:pt x="19" y="221"/>
                  </a:lnTo>
                  <a:lnTo>
                    <a:pt x="13" y="224"/>
                  </a:lnTo>
                  <a:lnTo>
                    <a:pt x="8" y="230"/>
                  </a:lnTo>
                  <a:lnTo>
                    <a:pt x="4" y="236"/>
                  </a:lnTo>
                  <a:lnTo>
                    <a:pt x="2" y="241"/>
                  </a:lnTo>
                  <a:lnTo>
                    <a:pt x="0" y="249"/>
                  </a:lnTo>
                  <a:lnTo>
                    <a:pt x="0" y="255"/>
                  </a:lnTo>
                  <a:lnTo>
                    <a:pt x="0" y="262"/>
                  </a:lnTo>
                  <a:lnTo>
                    <a:pt x="4" y="270"/>
                  </a:lnTo>
                  <a:lnTo>
                    <a:pt x="6" y="278"/>
                  </a:lnTo>
                  <a:lnTo>
                    <a:pt x="11" y="285"/>
                  </a:lnTo>
                  <a:lnTo>
                    <a:pt x="17" y="295"/>
                  </a:lnTo>
                  <a:lnTo>
                    <a:pt x="29" y="304"/>
                  </a:lnTo>
                  <a:lnTo>
                    <a:pt x="32" y="308"/>
                  </a:lnTo>
                  <a:lnTo>
                    <a:pt x="38" y="314"/>
                  </a:lnTo>
                  <a:lnTo>
                    <a:pt x="44" y="318"/>
                  </a:lnTo>
                  <a:lnTo>
                    <a:pt x="51" y="321"/>
                  </a:lnTo>
                  <a:lnTo>
                    <a:pt x="59" y="327"/>
                  </a:lnTo>
                  <a:lnTo>
                    <a:pt x="67" y="333"/>
                  </a:lnTo>
                  <a:lnTo>
                    <a:pt x="76" y="337"/>
                  </a:lnTo>
                  <a:lnTo>
                    <a:pt x="86" y="342"/>
                  </a:lnTo>
                  <a:lnTo>
                    <a:pt x="89" y="342"/>
                  </a:lnTo>
                  <a:lnTo>
                    <a:pt x="97" y="342"/>
                  </a:lnTo>
                  <a:lnTo>
                    <a:pt x="105" y="342"/>
                  </a:lnTo>
                  <a:lnTo>
                    <a:pt x="108" y="340"/>
                  </a:lnTo>
                  <a:lnTo>
                    <a:pt x="116" y="340"/>
                  </a:lnTo>
                  <a:lnTo>
                    <a:pt x="122" y="338"/>
                  </a:lnTo>
                  <a:lnTo>
                    <a:pt x="127" y="338"/>
                  </a:lnTo>
                  <a:lnTo>
                    <a:pt x="133" y="337"/>
                  </a:lnTo>
                  <a:lnTo>
                    <a:pt x="139" y="337"/>
                  </a:lnTo>
                  <a:lnTo>
                    <a:pt x="146" y="335"/>
                  </a:lnTo>
                  <a:lnTo>
                    <a:pt x="154" y="333"/>
                  </a:lnTo>
                  <a:lnTo>
                    <a:pt x="162" y="331"/>
                  </a:lnTo>
                  <a:lnTo>
                    <a:pt x="167" y="327"/>
                  </a:lnTo>
                  <a:lnTo>
                    <a:pt x="175" y="323"/>
                  </a:lnTo>
                  <a:lnTo>
                    <a:pt x="183" y="321"/>
                  </a:lnTo>
                  <a:lnTo>
                    <a:pt x="188" y="316"/>
                  </a:lnTo>
                  <a:lnTo>
                    <a:pt x="194" y="312"/>
                  </a:lnTo>
                  <a:lnTo>
                    <a:pt x="202" y="306"/>
                  </a:lnTo>
                  <a:lnTo>
                    <a:pt x="209" y="302"/>
                  </a:lnTo>
                  <a:lnTo>
                    <a:pt x="215" y="297"/>
                  </a:lnTo>
                  <a:lnTo>
                    <a:pt x="221" y="289"/>
                  </a:lnTo>
                  <a:lnTo>
                    <a:pt x="226" y="283"/>
                  </a:lnTo>
                  <a:lnTo>
                    <a:pt x="232" y="276"/>
                  </a:lnTo>
                  <a:lnTo>
                    <a:pt x="236" y="266"/>
                  </a:lnTo>
                  <a:lnTo>
                    <a:pt x="240" y="259"/>
                  </a:lnTo>
                  <a:lnTo>
                    <a:pt x="245" y="249"/>
                  </a:lnTo>
                  <a:lnTo>
                    <a:pt x="249" y="240"/>
                  </a:lnTo>
                  <a:lnTo>
                    <a:pt x="251" y="241"/>
                  </a:lnTo>
                  <a:lnTo>
                    <a:pt x="255" y="245"/>
                  </a:lnTo>
                  <a:lnTo>
                    <a:pt x="259" y="251"/>
                  </a:lnTo>
                  <a:lnTo>
                    <a:pt x="268" y="259"/>
                  </a:lnTo>
                  <a:lnTo>
                    <a:pt x="278" y="266"/>
                  </a:lnTo>
                  <a:lnTo>
                    <a:pt x="289" y="274"/>
                  </a:lnTo>
                  <a:lnTo>
                    <a:pt x="295" y="278"/>
                  </a:lnTo>
                  <a:lnTo>
                    <a:pt x="300" y="281"/>
                  </a:lnTo>
                  <a:lnTo>
                    <a:pt x="306" y="283"/>
                  </a:lnTo>
                  <a:lnTo>
                    <a:pt x="314" y="287"/>
                  </a:lnTo>
                  <a:lnTo>
                    <a:pt x="319" y="287"/>
                  </a:lnTo>
                  <a:lnTo>
                    <a:pt x="325" y="289"/>
                  </a:lnTo>
                  <a:lnTo>
                    <a:pt x="331" y="289"/>
                  </a:lnTo>
                  <a:lnTo>
                    <a:pt x="337" y="289"/>
                  </a:lnTo>
                  <a:lnTo>
                    <a:pt x="342" y="287"/>
                  </a:lnTo>
                  <a:lnTo>
                    <a:pt x="348" y="285"/>
                  </a:lnTo>
                  <a:lnTo>
                    <a:pt x="354" y="283"/>
                  </a:lnTo>
                  <a:lnTo>
                    <a:pt x="359" y="280"/>
                  </a:lnTo>
                  <a:lnTo>
                    <a:pt x="365" y="274"/>
                  </a:lnTo>
                  <a:lnTo>
                    <a:pt x="369" y="268"/>
                  </a:lnTo>
                  <a:lnTo>
                    <a:pt x="373" y="259"/>
                  </a:lnTo>
                  <a:lnTo>
                    <a:pt x="376" y="251"/>
                  </a:lnTo>
                  <a:lnTo>
                    <a:pt x="378" y="245"/>
                  </a:lnTo>
                  <a:lnTo>
                    <a:pt x="380" y="240"/>
                  </a:lnTo>
                  <a:lnTo>
                    <a:pt x="380" y="234"/>
                  </a:lnTo>
                  <a:lnTo>
                    <a:pt x="384" y="228"/>
                  </a:lnTo>
                  <a:lnTo>
                    <a:pt x="384" y="221"/>
                  </a:lnTo>
                  <a:lnTo>
                    <a:pt x="386" y="213"/>
                  </a:lnTo>
                  <a:lnTo>
                    <a:pt x="386" y="205"/>
                  </a:lnTo>
                  <a:lnTo>
                    <a:pt x="388" y="198"/>
                  </a:lnTo>
                  <a:lnTo>
                    <a:pt x="390" y="198"/>
                  </a:lnTo>
                  <a:lnTo>
                    <a:pt x="394" y="200"/>
                  </a:lnTo>
                  <a:lnTo>
                    <a:pt x="399" y="200"/>
                  </a:lnTo>
                  <a:lnTo>
                    <a:pt x="409" y="203"/>
                  </a:lnTo>
                  <a:lnTo>
                    <a:pt x="413" y="203"/>
                  </a:lnTo>
                  <a:lnTo>
                    <a:pt x="418" y="205"/>
                  </a:lnTo>
                  <a:lnTo>
                    <a:pt x="424" y="205"/>
                  </a:lnTo>
                  <a:lnTo>
                    <a:pt x="432" y="207"/>
                  </a:lnTo>
                  <a:lnTo>
                    <a:pt x="437" y="207"/>
                  </a:lnTo>
                  <a:lnTo>
                    <a:pt x="443" y="209"/>
                  </a:lnTo>
                  <a:lnTo>
                    <a:pt x="449" y="209"/>
                  </a:lnTo>
                  <a:lnTo>
                    <a:pt x="456" y="211"/>
                  </a:lnTo>
                  <a:lnTo>
                    <a:pt x="462" y="209"/>
                  </a:lnTo>
                  <a:lnTo>
                    <a:pt x="468" y="209"/>
                  </a:lnTo>
                  <a:lnTo>
                    <a:pt x="473" y="209"/>
                  </a:lnTo>
                  <a:lnTo>
                    <a:pt x="481" y="209"/>
                  </a:lnTo>
                  <a:lnTo>
                    <a:pt x="487" y="207"/>
                  </a:lnTo>
                  <a:lnTo>
                    <a:pt x="492" y="207"/>
                  </a:lnTo>
                  <a:lnTo>
                    <a:pt x="498" y="205"/>
                  </a:lnTo>
                  <a:lnTo>
                    <a:pt x="504" y="203"/>
                  </a:lnTo>
                  <a:lnTo>
                    <a:pt x="513" y="198"/>
                  </a:lnTo>
                  <a:lnTo>
                    <a:pt x="521" y="190"/>
                  </a:lnTo>
                  <a:lnTo>
                    <a:pt x="525" y="184"/>
                  </a:lnTo>
                  <a:lnTo>
                    <a:pt x="527" y="181"/>
                  </a:lnTo>
                  <a:lnTo>
                    <a:pt x="529" y="173"/>
                  </a:lnTo>
                  <a:lnTo>
                    <a:pt x="530" y="167"/>
                  </a:lnTo>
                  <a:lnTo>
                    <a:pt x="530" y="158"/>
                  </a:lnTo>
                  <a:lnTo>
                    <a:pt x="530" y="150"/>
                  </a:lnTo>
                  <a:lnTo>
                    <a:pt x="530" y="141"/>
                  </a:lnTo>
                  <a:lnTo>
                    <a:pt x="530" y="133"/>
                  </a:lnTo>
                  <a:lnTo>
                    <a:pt x="529" y="124"/>
                  </a:lnTo>
                  <a:lnTo>
                    <a:pt x="529" y="116"/>
                  </a:lnTo>
                  <a:lnTo>
                    <a:pt x="527" y="106"/>
                  </a:lnTo>
                  <a:lnTo>
                    <a:pt x="527" y="97"/>
                  </a:lnTo>
                  <a:lnTo>
                    <a:pt x="525" y="87"/>
                  </a:lnTo>
                  <a:lnTo>
                    <a:pt x="523" y="78"/>
                  </a:lnTo>
                  <a:lnTo>
                    <a:pt x="519" y="68"/>
                  </a:lnTo>
                  <a:lnTo>
                    <a:pt x="517" y="59"/>
                  </a:lnTo>
                  <a:lnTo>
                    <a:pt x="513" y="51"/>
                  </a:lnTo>
                  <a:lnTo>
                    <a:pt x="510" y="44"/>
                  </a:lnTo>
                  <a:lnTo>
                    <a:pt x="506" y="36"/>
                  </a:lnTo>
                  <a:lnTo>
                    <a:pt x="504" y="30"/>
                  </a:lnTo>
                  <a:lnTo>
                    <a:pt x="498" y="23"/>
                  </a:lnTo>
                  <a:lnTo>
                    <a:pt x="492" y="17"/>
                  </a:lnTo>
                  <a:lnTo>
                    <a:pt x="487" y="10"/>
                  </a:lnTo>
                  <a:lnTo>
                    <a:pt x="481" y="8"/>
                  </a:lnTo>
                  <a:lnTo>
                    <a:pt x="475" y="4"/>
                  </a:lnTo>
                  <a:lnTo>
                    <a:pt x="470" y="2"/>
                  </a:lnTo>
                  <a:lnTo>
                    <a:pt x="462" y="0"/>
                  </a:lnTo>
                  <a:lnTo>
                    <a:pt x="454" y="0"/>
                  </a:lnTo>
                  <a:lnTo>
                    <a:pt x="445" y="0"/>
                  </a:lnTo>
                  <a:lnTo>
                    <a:pt x="437" y="4"/>
                  </a:lnTo>
                  <a:lnTo>
                    <a:pt x="428" y="6"/>
                  </a:lnTo>
                  <a:lnTo>
                    <a:pt x="420" y="13"/>
                  </a:lnTo>
                  <a:lnTo>
                    <a:pt x="411" y="17"/>
                  </a:lnTo>
                  <a:lnTo>
                    <a:pt x="401" y="27"/>
                  </a:lnTo>
                  <a:lnTo>
                    <a:pt x="395" y="30"/>
                  </a:lnTo>
                  <a:lnTo>
                    <a:pt x="390" y="36"/>
                  </a:lnTo>
                  <a:lnTo>
                    <a:pt x="386" y="42"/>
                  </a:lnTo>
                  <a:lnTo>
                    <a:pt x="380" y="49"/>
                  </a:lnTo>
                  <a:lnTo>
                    <a:pt x="378" y="48"/>
                  </a:lnTo>
                  <a:lnTo>
                    <a:pt x="373" y="46"/>
                  </a:lnTo>
                  <a:lnTo>
                    <a:pt x="367" y="42"/>
                  </a:lnTo>
                  <a:lnTo>
                    <a:pt x="357" y="40"/>
                  </a:lnTo>
                  <a:lnTo>
                    <a:pt x="352" y="38"/>
                  </a:lnTo>
                  <a:lnTo>
                    <a:pt x="346" y="36"/>
                  </a:lnTo>
                  <a:lnTo>
                    <a:pt x="338" y="34"/>
                  </a:lnTo>
                  <a:lnTo>
                    <a:pt x="333" y="34"/>
                  </a:lnTo>
                  <a:lnTo>
                    <a:pt x="325" y="32"/>
                  </a:lnTo>
                  <a:lnTo>
                    <a:pt x="319" y="30"/>
                  </a:lnTo>
                  <a:lnTo>
                    <a:pt x="314" y="30"/>
                  </a:lnTo>
                  <a:lnTo>
                    <a:pt x="306" y="30"/>
                  </a:lnTo>
                  <a:lnTo>
                    <a:pt x="298" y="29"/>
                  </a:lnTo>
                  <a:lnTo>
                    <a:pt x="291" y="27"/>
                  </a:lnTo>
                  <a:lnTo>
                    <a:pt x="285" y="27"/>
                  </a:lnTo>
                  <a:lnTo>
                    <a:pt x="278" y="29"/>
                  </a:lnTo>
                  <a:lnTo>
                    <a:pt x="272" y="29"/>
                  </a:lnTo>
                  <a:lnTo>
                    <a:pt x="266" y="30"/>
                  </a:lnTo>
                  <a:lnTo>
                    <a:pt x="259" y="30"/>
                  </a:lnTo>
                  <a:lnTo>
                    <a:pt x="255" y="34"/>
                  </a:lnTo>
                  <a:lnTo>
                    <a:pt x="249" y="34"/>
                  </a:lnTo>
                  <a:lnTo>
                    <a:pt x="243" y="38"/>
                  </a:lnTo>
                  <a:lnTo>
                    <a:pt x="238" y="40"/>
                  </a:lnTo>
                  <a:lnTo>
                    <a:pt x="236" y="46"/>
                  </a:lnTo>
                  <a:lnTo>
                    <a:pt x="232" y="51"/>
                  </a:lnTo>
                  <a:lnTo>
                    <a:pt x="230" y="57"/>
                  </a:lnTo>
                  <a:lnTo>
                    <a:pt x="226" y="63"/>
                  </a:lnTo>
                  <a:lnTo>
                    <a:pt x="226" y="70"/>
                  </a:lnTo>
                  <a:lnTo>
                    <a:pt x="224" y="78"/>
                  </a:lnTo>
                  <a:lnTo>
                    <a:pt x="224" y="86"/>
                  </a:lnTo>
                  <a:lnTo>
                    <a:pt x="221" y="91"/>
                  </a:lnTo>
                  <a:lnTo>
                    <a:pt x="219" y="99"/>
                  </a:lnTo>
                  <a:lnTo>
                    <a:pt x="215" y="105"/>
                  </a:lnTo>
                  <a:lnTo>
                    <a:pt x="211" y="110"/>
                  </a:lnTo>
                  <a:lnTo>
                    <a:pt x="207" y="116"/>
                  </a:lnTo>
                  <a:lnTo>
                    <a:pt x="203" y="122"/>
                  </a:lnTo>
                  <a:lnTo>
                    <a:pt x="192" y="131"/>
                  </a:lnTo>
                  <a:lnTo>
                    <a:pt x="183" y="141"/>
                  </a:lnTo>
                  <a:lnTo>
                    <a:pt x="177" y="145"/>
                  </a:lnTo>
                  <a:lnTo>
                    <a:pt x="171" y="148"/>
                  </a:lnTo>
                  <a:lnTo>
                    <a:pt x="165" y="152"/>
                  </a:lnTo>
                  <a:lnTo>
                    <a:pt x="162" y="156"/>
                  </a:lnTo>
                  <a:lnTo>
                    <a:pt x="154" y="158"/>
                  </a:lnTo>
                  <a:lnTo>
                    <a:pt x="148" y="162"/>
                  </a:lnTo>
                  <a:lnTo>
                    <a:pt x="145" y="165"/>
                  </a:lnTo>
                  <a:lnTo>
                    <a:pt x="139" y="167"/>
                  </a:lnTo>
                  <a:lnTo>
                    <a:pt x="127" y="171"/>
                  </a:lnTo>
                  <a:lnTo>
                    <a:pt x="120" y="175"/>
                  </a:lnTo>
                  <a:lnTo>
                    <a:pt x="112" y="177"/>
                  </a:lnTo>
                  <a:lnTo>
                    <a:pt x="105" y="181"/>
                  </a:lnTo>
                  <a:lnTo>
                    <a:pt x="101" y="183"/>
                  </a:lnTo>
                  <a:close/>
                </a:path>
              </a:pathLst>
            </a:custGeom>
            <a:solidFill>
              <a:schemeClr val="hlink"/>
            </a:solidFill>
            <a:ln w="12700">
              <a:solidFill>
                <a:schemeClr val="bg1"/>
              </a:solidFill>
              <a:round/>
              <a:headEnd/>
              <a:tailEnd/>
            </a:ln>
          </p:spPr>
          <p:txBody>
            <a:bodyPr/>
            <a:lstStyle/>
            <a:p>
              <a:endParaRPr lang="en-US"/>
            </a:p>
          </p:txBody>
        </p:sp>
        <p:sp>
          <p:nvSpPr>
            <p:cNvPr id="23596" name="Line 143"/>
            <p:cNvSpPr>
              <a:spLocks noChangeShapeType="1"/>
            </p:cNvSpPr>
            <p:nvPr/>
          </p:nvSpPr>
          <p:spPr bwMode="auto">
            <a:xfrm flipH="1" flipV="1">
              <a:off x="3544" y="3332"/>
              <a:ext cx="5" cy="7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3597" name="Line 144"/>
            <p:cNvSpPr>
              <a:spLocks noChangeShapeType="1"/>
            </p:cNvSpPr>
            <p:nvPr/>
          </p:nvSpPr>
          <p:spPr bwMode="auto">
            <a:xfrm flipV="1">
              <a:off x="3565" y="3332"/>
              <a:ext cx="22" cy="76"/>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3598" name="Oval 145"/>
            <p:cNvSpPr>
              <a:spLocks noChangeArrowheads="1"/>
            </p:cNvSpPr>
            <p:nvPr/>
          </p:nvSpPr>
          <p:spPr bwMode="auto">
            <a:xfrm>
              <a:off x="3034" y="3568"/>
              <a:ext cx="103" cy="101"/>
            </a:xfrm>
            <a:prstGeom prst="ellipse">
              <a:avLst/>
            </a:prstGeom>
            <a:solidFill>
              <a:schemeClr val="folHlink"/>
            </a:solidFill>
            <a:ln>
              <a:noFill/>
            </a:ln>
            <a:extLst>
              <a:ext uri="{91240B29-F687-4F45-9708-019B960494DF}">
                <a14:hiddenLine xmlns:a14="http://schemas.microsoft.com/office/drawing/2010/main" w="28575" algn="ctr">
                  <a:solidFill>
                    <a:srgbClr val="000000"/>
                  </a:solidFill>
                  <a:round/>
                  <a:headEnd/>
                  <a:tailEnd/>
                </a14:hiddenLine>
              </a:ext>
            </a:extLst>
          </p:spPr>
          <p:txBody>
            <a:bodyPr lIns="0" tIns="0" rIns="0" bIns="0" anchor="ctr">
              <a:spAutoFit/>
            </a:bodyPr>
            <a:lstStyle/>
            <a:p>
              <a:endParaRPr lang="en-US"/>
            </a:p>
          </p:txBody>
        </p:sp>
        <p:sp>
          <p:nvSpPr>
            <p:cNvPr id="23599" name="Freeform 146"/>
            <p:cNvSpPr>
              <a:spLocks/>
            </p:cNvSpPr>
            <p:nvPr/>
          </p:nvSpPr>
          <p:spPr bwMode="auto">
            <a:xfrm>
              <a:off x="3022" y="3556"/>
              <a:ext cx="126" cy="126"/>
            </a:xfrm>
            <a:custGeom>
              <a:avLst/>
              <a:gdLst>
                <a:gd name="T0" fmla="*/ 0 w 770"/>
                <a:gd name="T1" fmla="*/ 0 h 778"/>
                <a:gd name="T2" fmla="*/ 0 w 770"/>
                <a:gd name="T3" fmla="*/ 0 h 778"/>
                <a:gd name="T4" fmla="*/ 0 w 770"/>
                <a:gd name="T5" fmla="*/ 0 h 778"/>
                <a:gd name="T6" fmla="*/ 0 w 770"/>
                <a:gd name="T7" fmla="*/ 0 h 778"/>
                <a:gd name="T8" fmla="*/ 0 w 770"/>
                <a:gd name="T9" fmla="*/ 0 h 778"/>
                <a:gd name="T10" fmla="*/ 0 w 770"/>
                <a:gd name="T11" fmla="*/ 0 h 778"/>
                <a:gd name="T12" fmla="*/ 0 w 770"/>
                <a:gd name="T13" fmla="*/ 0 h 778"/>
                <a:gd name="T14" fmla="*/ 0 w 770"/>
                <a:gd name="T15" fmla="*/ 0 h 778"/>
                <a:gd name="T16" fmla="*/ 0 w 770"/>
                <a:gd name="T17" fmla="*/ 0 h 778"/>
                <a:gd name="T18" fmla="*/ 0 w 770"/>
                <a:gd name="T19" fmla="*/ 0 h 778"/>
                <a:gd name="T20" fmla="*/ 0 w 770"/>
                <a:gd name="T21" fmla="*/ 0 h 778"/>
                <a:gd name="T22" fmla="*/ 0 w 770"/>
                <a:gd name="T23" fmla="*/ 0 h 778"/>
                <a:gd name="T24" fmla="*/ 0 w 770"/>
                <a:gd name="T25" fmla="*/ 0 h 778"/>
                <a:gd name="T26" fmla="*/ 0 w 770"/>
                <a:gd name="T27" fmla="*/ 0 h 778"/>
                <a:gd name="T28" fmla="*/ 0 w 770"/>
                <a:gd name="T29" fmla="*/ 0 h 778"/>
                <a:gd name="T30" fmla="*/ 0 w 770"/>
                <a:gd name="T31" fmla="*/ 0 h 778"/>
                <a:gd name="T32" fmla="*/ 0 w 770"/>
                <a:gd name="T33" fmla="*/ 0 h 778"/>
                <a:gd name="T34" fmla="*/ 0 w 770"/>
                <a:gd name="T35" fmla="*/ 0 h 778"/>
                <a:gd name="T36" fmla="*/ 0 w 770"/>
                <a:gd name="T37" fmla="*/ 0 h 778"/>
                <a:gd name="T38" fmla="*/ 0 w 770"/>
                <a:gd name="T39" fmla="*/ 0 h 778"/>
                <a:gd name="T40" fmla="*/ 0 w 770"/>
                <a:gd name="T41" fmla="*/ 0 h 778"/>
                <a:gd name="T42" fmla="*/ 0 w 770"/>
                <a:gd name="T43" fmla="*/ 0 h 778"/>
                <a:gd name="T44" fmla="*/ 0 w 770"/>
                <a:gd name="T45" fmla="*/ 0 h 778"/>
                <a:gd name="T46" fmla="*/ 0 w 770"/>
                <a:gd name="T47" fmla="*/ 0 h 778"/>
                <a:gd name="T48" fmla="*/ 0 w 770"/>
                <a:gd name="T49" fmla="*/ 0 h 778"/>
                <a:gd name="T50" fmla="*/ 0 w 770"/>
                <a:gd name="T51" fmla="*/ 0 h 778"/>
                <a:gd name="T52" fmla="*/ 0 w 770"/>
                <a:gd name="T53" fmla="*/ 0 h 778"/>
                <a:gd name="T54" fmla="*/ 0 w 770"/>
                <a:gd name="T55" fmla="*/ 0 h 778"/>
                <a:gd name="T56" fmla="*/ 0 w 770"/>
                <a:gd name="T57" fmla="*/ 0 h 778"/>
                <a:gd name="T58" fmla="*/ 0 w 770"/>
                <a:gd name="T59" fmla="*/ 0 h 778"/>
                <a:gd name="T60" fmla="*/ 0 w 770"/>
                <a:gd name="T61" fmla="*/ 0 h 778"/>
                <a:gd name="T62" fmla="*/ 0 w 770"/>
                <a:gd name="T63" fmla="*/ 0 h 778"/>
                <a:gd name="T64" fmla="*/ 0 w 770"/>
                <a:gd name="T65" fmla="*/ 0 h 778"/>
                <a:gd name="T66" fmla="*/ 0 w 770"/>
                <a:gd name="T67" fmla="*/ 0 h 778"/>
                <a:gd name="T68" fmla="*/ 0 w 770"/>
                <a:gd name="T69" fmla="*/ 0 h 778"/>
                <a:gd name="T70" fmla="*/ 0 w 770"/>
                <a:gd name="T71" fmla="*/ 0 h 778"/>
                <a:gd name="T72" fmla="*/ 0 w 770"/>
                <a:gd name="T73" fmla="*/ 0 h 778"/>
                <a:gd name="T74" fmla="*/ 0 w 770"/>
                <a:gd name="T75" fmla="*/ 0 h 778"/>
                <a:gd name="T76" fmla="*/ 0 w 770"/>
                <a:gd name="T77" fmla="*/ 0 h 778"/>
                <a:gd name="T78" fmla="*/ 0 w 770"/>
                <a:gd name="T79" fmla="*/ 0 h 778"/>
                <a:gd name="T80" fmla="*/ 0 w 770"/>
                <a:gd name="T81" fmla="*/ 0 h 778"/>
                <a:gd name="T82" fmla="*/ 0 w 770"/>
                <a:gd name="T83" fmla="*/ 0 h 778"/>
                <a:gd name="T84" fmla="*/ 0 w 770"/>
                <a:gd name="T85" fmla="*/ 0 h 778"/>
                <a:gd name="T86" fmla="*/ 0 w 770"/>
                <a:gd name="T87" fmla="*/ 0 h 778"/>
                <a:gd name="T88" fmla="*/ 0 w 770"/>
                <a:gd name="T89" fmla="*/ 0 h 778"/>
                <a:gd name="T90" fmla="*/ 0 w 770"/>
                <a:gd name="T91" fmla="*/ 0 h 778"/>
                <a:gd name="T92" fmla="*/ 0 w 770"/>
                <a:gd name="T93" fmla="*/ 0 h 778"/>
                <a:gd name="T94" fmla="*/ 0 w 770"/>
                <a:gd name="T95" fmla="*/ 0 h 778"/>
                <a:gd name="T96" fmla="*/ 0 w 770"/>
                <a:gd name="T97" fmla="*/ 0 h 778"/>
                <a:gd name="T98" fmla="*/ 0 w 770"/>
                <a:gd name="T99" fmla="*/ 0 h 778"/>
                <a:gd name="T100" fmla="*/ 0 w 770"/>
                <a:gd name="T101" fmla="*/ 0 h 778"/>
                <a:gd name="T102" fmla="*/ 0 w 770"/>
                <a:gd name="T103" fmla="*/ 0 h 778"/>
                <a:gd name="T104" fmla="*/ 0 w 770"/>
                <a:gd name="T105" fmla="*/ 0 h 778"/>
                <a:gd name="T106" fmla="*/ 0 w 770"/>
                <a:gd name="T107" fmla="*/ 0 h 778"/>
                <a:gd name="T108" fmla="*/ 0 w 770"/>
                <a:gd name="T109" fmla="*/ 0 h 77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770"/>
                <a:gd name="T166" fmla="*/ 0 h 778"/>
                <a:gd name="T167" fmla="*/ 770 w 770"/>
                <a:gd name="T168" fmla="*/ 778 h 77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770" h="778">
                  <a:moveTo>
                    <a:pt x="165" y="708"/>
                  </a:moveTo>
                  <a:lnTo>
                    <a:pt x="123" y="675"/>
                  </a:lnTo>
                  <a:lnTo>
                    <a:pt x="60" y="605"/>
                  </a:lnTo>
                  <a:lnTo>
                    <a:pt x="20" y="521"/>
                  </a:lnTo>
                  <a:lnTo>
                    <a:pt x="0" y="430"/>
                  </a:lnTo>
                  <a:lnTo>
                    <a:pt x="0" y="337"/>
                  </a:lnTo>
                  <a:lnTo>
                    <a:pt x="24" y="246"/>
                  </a:lnTo>
                  <a:lnTo>
                    <a:pt x="68" y="164"/>
                  </a:lnTo>
                  <a:lnTo>
                    <a:pt x="131" y="96"/>
                  </a:lnTo>
                  <a:lnTo>
                    <a:pt x="209" y="42"/>
                  </a:lnTo>
                  <a:lnTo>
                    <a:pt x="296" y="10"/>
                  </a:lnTo>
                  <a:lnTo>
                    <a:pt x="389" y="0"/>
                  </a:lnTo>
                  <a:lnTo>
                    <a:pt x="482" y="14"/>
                  </a:lnTo>
                  <a:lnTo>
                    <a:pt x="570" y="48"/>
                  </a:lnTo>
                  <a:lnTo>
                    <a:pt x="644" y="103"/>
                  </a:lnTo>
                  <a:lnTo>
                    <a:pt x="707" y="173"/>
                  </a:lnTo>
                  <a:lnTo>
                    <a:pt x="749" y="255"/>
                  </a:lnTo>
                  <a:lnTo>
                    <a:pt x="770" y="346"/>
                  </a:lnTo>
                  <a:lnTo>
                    <a:pt x="768" y="441"/>
                  </a:lnTo>
                  <a:lnTo>
                    <a:pt x="745" y="531"/>
                  </a:lnTo>
                  <a:lnTo>
                    <a:pt x="699" y="614"/>
                  </a:lnTo>
                  <a:lnTo>
                    <a:pt x="636" y="683"/>
                  </a:lnTo>
                  <a:lnTo>
                    <a:pt x="559" y="736"/>
                  </a:lnTo>
                  <a:lnTo>
                    <a:pt x="471" y="767"/>
                  </a:lnTo>
                  <a:lnTo>
                    <a:pt x="378" y="778"/>
                  </a:lnTo>
                  <a:lnTo>
                    <a:pt x="287" y="765"/>
                  </a:lnTo>
                  <a:lnTo>
                    <a:pt x="199" y="732"/>
                  </a:lnTo>
                  <a:lnTo>
                    <a:pt x="287" y="668"/>
                  </a:lnTo>
                  <a:lnTo>
                    <a:pt x="366" y="681"/>
                  </a:lnTo>
                  <a:lnTo>
                    <a:pt x="437" y="677"/>
                  </a:lnTo>
                  <a:lnTo>
                    <a:pt x="505" y="656"/>
                  </a:lnTo>
                  <a:lnTo>
                    <a:pt x="564" y="618"/>
                  </a:lnTo>
                  <a:lnTo>
                    <a:pt x="614" y="569"/>
                  </a:lnTo>
                  <a:lnTo>
                    <a:pt x="652" y="508"/>
                  </a:lnTo>
                  <a:lnTo>
                    <a:pt x="671" y="441"/>
                  </a:lnTo>
                  <a:lnTo>
                    <a:pt x="676" y="371"/>
                  </a:lnTo>
                  <a:lnTo>
                    <a:pt x="663" y="301"/>
                  </a:lnTo>
                  <a:lnTo>
                    <a:pt x="635" y="236"/>
                  </a:lnTo>
                  <a:lnTo>
                    <a:pt x="591" y="181"/>
                  </a:lnTo>
                  <a:lnTo>
                    <a:pt x="534" y="137"/>
                  </a:lnTo>
                  <a:lnTo>
                    <a:pt x="471" y="109"/>
                  </a:lnTo>
                  <a:lnTo>
                    <a:pt x="401" y="97"/>
                  </a:lnTo>
                  <a:lnTo>
                    <a:pt x="330" y="101"/>
                  </a:lnTo>
                  <a:lnTo>
                    <a:pt x="264" y="122"/>
                  </a:lnTo>
                  <a:lnTo>
                    <a:pt x="203" y="160"/>
                  </a:lnTo>
                  <a:lnTo>
                    <a:pt x="154" y="210"/>
                  </a:lnTo>
                  <a:lnTo>
                    <a:pt x="116" y="269"/>
                  </a:lnTo>
                  <a:lnTo>
                    <a:pt x="97" y="337"/>
                  </a:lnTo>
                  <a:lnTo>
                    <a:pt x="91" y="407"/>
                  </a:lnTo>
                  <a:lnTo>
                    <a:pt x="104" y="478"/>
                  </a:lnTo>
                  <a:lnTo>
                    <a:pt x="135" y="540"/>
                  </a:lnTo>
                  <a:lnTo>
                    <a:pt x="176" y="597"/>
                  </a:lnTo>
                  <a:lnTo>
                    <a:pt x="243" y="647"/>
                  </a:lnTo>
                  <a:lnTo>
                    <a:pt x="165" y="70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00" name="Freeform 147"/>
            <p:cNvSpPr>
              <a:spLocks/>
            </p:cNvSpPr>
            <p:nvPr/>
          </p:nvSpPr>
          <p:spPr bwMode="auto">
            <a:xfrm>
              <a:off x="3049" y="3661"/>
              <a:ext cx="24" cy="15"/>
            </a:xfrm>
            <a:custGeom>
              <a:avLst/>
              <a:gdLst>
                <a:gd name="T0" fmla="*/ 0 w 150"/>
                <a:gd name="T1" fmla="*/ 0 h 93"/>
                <a:gd name="T2" fmla="*/ 0 w 150"/>
                <a:gd name="T3" fmla="*/ 0 h 93"/>
                <a:gd name="T4" fmla="*/ 0 w 150"/>
                <a:gd name="T5" fmla="*/ 0 h 93"/>
                <a:gd name="T6" fmla="*/ 0 w 150"/>
                <a:gd name="T7" fmla="*/ 0 h 93"/>
                <a:gd name="T8" fmla="*/ 0 w 150"/>
                <a:gd name="T9" fmla="*/ 0 h 93"/>
                <a:gd name="T10" fmla="*/ 0 w 150"/>
                <a:gd name="T11" fmla="*/ 0 h 93"/>
                <a:gd name="T12" fmla="*/ 0 60000 65536"/>
                <a:gd name="T13" fmla="*/ 0 60000 65536"/>
                <a:gd name="T14" fmla="*/ 0 60000 65536"/>
                <a:gd name="T15" fmla="*/ 0 60000 65536"/>
                <a:gd name="T16" fmla="*/ 0 60000 65536"/>
                <a:gd name="T17" fmla="*/ 0 60000 65536"/>
                <a:gd name="T18" fmla="*/ 0 w 150"/>
                <a:gd name="T19" fmla="*/ 0 h 93"/>
                <a:gd name="T20" fmla="*/ 150 w 150"/>
                <a:gd name="T21" fmla="*/ 93 h 93"/>
              </a:gdLst>
              <a:ahLst/>
              <a:cxnLst>
                <a:cxn ang="T12">
                  <a:pos x="T0" y="T1"/>
                </a:cxn>
                <a:cxn ang="T13">
                  <a:pos x="T2" y="T3"/>
                </a:cxn>
                <a:cxn ang="T14">
                  <a:pos x="T4" y="T5"/>
                </a:cxn>
                <a:cxn ang="T15">
                  <a:pos x="T6" y="T7"/>
                </a:cxn>
                <a:cxn ang="T16">
                  <a:pos x="T8" y="T9"/>
                </a:cxn>
                <a:cxn ang="T17">
                  <a:pos x="T10" y="T11"/>
                </a:cxn>
              </a:cxnLst>
              <a:rect l="T18" t="T19" r="T20" b="T21"/>
              <a:pathLst>
                <a:path w="150" h="93">
                  <a:moveTo>
                    <a:pt x="150" y="36"/>
                  </a:moveTo>
                  <a:lnTo>
                    <a:pt x="59" y="0"/>
                  </a:lnTo>
                  <a:lnTo>
                    <a:pt x="0" y="67"/>
                  </a:lnTo>
                  <a:lnTo>
                    <a:pt x="42" y="93"/>
                  </a:lnTo>
                  <a:lnTo>
                    <a:pt x="150" y="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01" name="Oval 148"/>
            <p:cNvSpPr>
              <a:spLocks noChangeArrowheads="1"/>
            </p:cNvSpPr>
            <p:nvPr/>
          </p:nvSpPr>
          <p:spPr bwMode="auto">
            <a:xfrm>
              <a:off x="3492" y="3528"/>
              <a:ext cx="80" cy="138"/>
            </a:xfrm>
            <a:prstGeom prst="ellipse">
              <a:avLst/>
            </a:prstGeom>
            <a:solidFill>
              <a:schemeClr val="folHlink"/>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sp>
          <p:nvSpPr>
            <p:cNvPr id="23602" name="Freeform 149"/>
            <p:cNvSpPr>
              <a:spLocks/>
            </p:cNvSpPr>
            <p:nvPr/>
          </p:nvSpPr>
          <p:spPr bwMode="auto">
            <a:xfrm>
              <a:off x="3484" y="3518"/>
              <a:ext cx="99" cy="158"/>
            </a:xfrm>
            <a:custGeom>
              <a:avLst/>
              <a:gdLst>
                <a:gd name="T0" fmla="*/ 0 w 606"/>
                <a:gd name="T1" fmla="*/ 1 h 969"/>
                <a:gd name="T2" fmla="*/ 0 w 606"/>
                <a:gd name="T3" fmla="*/ 1 h 969"/>
                <a:gd name="T4" fmla="*/ 0 w 606"/>
                <a:gd name="T5" fmla="*/ 0 h 969"/>
                <a:gd name="T6" fmla="*/ 0 w 606"/>
                <a:gd name="T7" fmla="*/ 0 h 969"/>
                <a:gd name="T8" fmla="*/ 0 w 606"/>
                <a:gd name="T9" fmla="*/ 0 h 969"/>
                <a:gd name="T10" fmla="*/ 0 w 606"/>
                <a:gd name="T11" fmla="*/ 0 h 969"/>
                <a:gd name="T12" fmla="*/ 0 w 606"/>
                <a:gd name="T13" fmla="*/ 0 h 969"/>
                <a:gd name="T14" fmla="*/ 0 w 606"/>
                <a:gd name="T15" fmla="*/ 0 h 969"/>
                <a:gd name="T16" fmla="*/ 0 w 606"/>
                <a:gd name="T17" fmla="*/ 0 h 969"/>
                <a:gd name="T18" fmla="*/ 0 w 606"/>
                <a:gd name="T19" fmla="*/ 0 h 969"/>
                <a:gd name="T20" fmla="*/ 0 w 606"/>
                <a:gd name="T21" fmla="*/ 0 h 969"/>
                <a:gd name="T22" fmla="*/ 0 w 606"/>
                <a:gd name="T23" fmla="*/ 0 h 969"/>
                <a:gd name="T24" fmla="*/ 0 w 606"/>
                <a:gd name="T25" fmla="*/ 0 h 969"/>
                <a:gd name="T26" fmla="*/ 0 w 606"/>
                <a:gd name="T27" fmla="*/ 0 h 969"/>
                <a:gd name="T28" fmla="*/ 0 w 606"/>
                <a:gd name="T29" fmla="*/ 0 h 969"/>
                <a:gd name="T30" fmla="*/ 0 w 606"/>
                <a:gd name="T31" fmla="*/ 0 h 969"/>
                <a:gd name="T32" fmla="*/ 0 w 606"/>
                <a:gd name="T33" fmla="*/ 0 h 969"/>
                <a:gd name="T34" fmla="*/ 0 w 606"/>
                <a:gd name="T35" fmla="*/ 0 h 969"/>
                <a:gd name="T36" fmla="*/ 0 w 606"/>
                <a:gd name="T37" fmla="*/ 0 h 969"/>
                <a:gd name="T38" fmla="*/ 0 w 606"/>
                <a:gd name="T39" fmla="*/ 0 h 969"/>
                <a:gd name="T40" fmla="*/ 0 w 606"/>
                <a:gd name="T41" fmla="*/ 0 h 969"/>
                <a:gd name="T42" fmla="*/ 0 w 606"/>
                <a:gd name="T43" fmla="*/ 1 h 969"/>
                <a:gd name="T44" fmla="*/ 0 w 606"/>
                <a:gd name="T45" fmla="*/ 1 h 969"/>
                <a:gd name="T46" fmla="*/ 0 w 606"/>
                <a:gd name="T47" fmla="*/ 1 h 969"/>
                <a:gd name="T48" fmla="*/ 0 w 606"/>
                <a:gd name="T49" fmla="*/ 1 h 969"/>
                <a:gd name="T50" fmla="*/ 0 w 606"/>
                <a:gd name="T51" fmla="*/ 1 h 969"/>
                <a:gd name="T52" fmla="*/ 0 w 606"/>
                <a:gd name="T53" fmla="*/ 1 h 969"/>
                <a:gd name="T54" fmla="*/ 0 w 606"/>
                <a:gd name="T55" fmla="*/ 1 h 969"/>
                <a:gd name="T56" fmla="*/ 0 w 606"/>
                <a:gd name="T57" fmla="*/ 1 h 969"/>
                <a:gd name="T58" fmla="*/ 0 w 606"/>
                <a:gd name="T59" fmla="*/ 1 h 969"/>
                <a:gd name="T60" fmla="*/ 0 w 606"/>
                <a:gd name="T61" fmla="*/ 1 h 969"/>
                <a:gd name="T62" fmla="*/ 0 w 606"/>
                <a:gd name="T63" fmla="*/ 0 h 969"/>
                <a:gd name="T64" fmla="*/ 0 w 606"/>
                <a:gd name="T65" fmla="*/ 0 h 969"/>
                <a:gd name="T66" fmla="*/ 0 w 606"/>
                <a:gd name="T67" fmla="*/ 0 h 969"/>
                <a:gd name="T68" fmla="*/ 0 w 606"/>
                <a:gd name="T69" fmla="*/ 0 h 969"/>
                <a:gd name="T70" fmla="*/ 0 w 606"/>
                <a:gd name="T71" fmla="*/ 0 h 969"/>
                <a:gd name="T72" fmla="*/ 0 w 606"/>
                <a:gd name="T73" fmla="*/ 0 h 969"/>
                <a:gd name="T74" fmla="*/ 0 w 606"/>
                <a:gd name="T75" fmla="*/ 0 h 969"/>
                <a:gd name="T76" fmla="*/ 0 w 606"/>
                <a:gd name="T77" fmla="*/ 0 h 969"/>
                <a:gd name="T78" fmla="*/ 0 w 606"/>
                <a:gd name="T79" fmla="*/ 0 h 969"/>
                <a:gd name="T80" fmla="*/ 0 w 606"/>
                <a:gd name="T81" fmla="*/ 0 h 969"/>
                <a:gd name="T82" fmla="*/ 0 w 606"/>
                <a:gd name="T83" fmla="*/ 0 h 969"/>
                <a:gd name="T84" fmla="*/ 0 w 606"/>
                <a:gd name="T85" fmla="*/ 0 h 969"/>
                <a:gd name="T86" fmla="*/ 0 w 606"/>
                <a:gd name="T87" fmla="*/ 0 h 969"/>
                <a:gd name="T88" fmla="*/ 0 w 606"/>
                <a:gd name="T89" fmla="*/ 0 h 969"/>
                <a:gd name="T90" fmla="*/ 0 w 606"/>
                <a:gd name="T91" fmla="*/ 0 h 969"/>
                <a:gd name="T92" fmla="*/ 0 w 606"/>
                <a:gd name="T93" fmla="*/ 0 h 969"/>
                <a:gd name="T94" fmla="*/ 0 w 606"/>
                <a:gd name="T95" fmla="*/ 0 h 969"/>
                <a:gd name="T96" fmla="*/ 0 w 606"/>
                <a:gd name="T97" fmla="*/ 0 h 969"/>
                <a:gd name="T98" fmla="*/ 0 w 606"/>
                <a:gd name="T99" fmla="*/ 0 h 969"/>
                <a:gd name="T100" fmla="*/ 0 w 606"/>
                <a:gd name="T101" fmla="*/ 0 h 969"/>
                <a:gd name="T102" fmla="*/ 0 w 606"/>
                <a:gd name="T103" fmla="*/ 0 h 969"/>
                <a:gd name="T104" fmla="*/ 0 w 606"/>
                <a:gd name="T105" fmla="*/ 0 h 969"/>
                <a:gd name="T106" fmla="*/ 0 w 606"/>
                <a:gd name="T107" fmla="*/ 1 h 969"/>
                <a:gd name="T108" fmla="*/ 0 w 606"/>
                <a:gd name="T109" fmla="*/ 1 h 969"/>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606"/>
                <a:gd name="T166" fmla="*/ 0 h 969"/>
                <a:gd name="T167" fmla="*/ 606 w 606"/>
                <a:gd name="T168" fmla="*/ 969 h 969"/>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606" h="969">
                  <a:moveTo>
                    <a:pt x="99" y="866"/>
                  </a:moveTo>
                  <a:lnTo>
                    <a:pt x="70" y="825"/>
                  </a:lnTo>
                  <a:lnTo>
                    <a:pt x="30" y="732"/>
                  </a:lnTo>
                  <a:lnTo>
                    <a:pt x="7" y="625"/>
                  </a:lnTo>
                  <a:lnTo>
                    <a:pt x="0" y="509"/>
                  </a:lnTo>
                  <a:lnTo>
                    <a:pt x="13" y="393"/>
                  </a:lnTo>
                  <a:lnTo>
                    <a:pt x="42" y="279"/>
                  </a:lnTo>
                  <a:lnTo>
                    <a:pt x="83" y="180"/>
                  </a:lnTo>
                  <a:lnTo>
                    <a:pt x="141" y="99"/>
                  </a:lnTo>
                  <a:lnTo>
                    <a:pt x="207" y="38"/>
                  </a:lnTo>
                  <a:lnTo>
                    <a:pt x="279" y="5"/>
                  </a:lnTo>
                  <a:lnTo>
                    <a:pt x="352" y="0"/>
                  </a:lnTo>
                  <a:lnTo>
                    <a:pt x="422" y="21"/>
                  </a:lnTo>
                  <a:lnTo>
                    <a:pt x="487" y="70"/>
                  </a:lnTo>
                  <a:lnTo>
                    <a:pt x="540" y="144"/>
                  </a:lnTo>
                  <a:lnTo>
                    <a:pt x="578" y="237"/>
                  </a:lnTo>
                  <a:lnTo>
                    <a:pt x="601" y="344"/>
                  </a:lnTo>
                  <a:lnTo>
                    <a:pt x="606" y="460"/>
                  </a:lnTo>
                  <a:lnTo>
                    <a:pt x="595" y="576"/>
                  </a:lnTo>
                  <a:lnTo>
                    <a:pt x="566" y="688"/>
                  </a:lnTo>
                  <a:lnTo>
                    <a:pt x="523" y="787"/>
                  </a:lnTo>
                  <a:lnTo>
                    <a:pt x="466" y="870"/>
                  </a:lnTo>
                  <a:lnTo>
                    <a:pt x="401" y="929"/>
                  </a:lnTo>
                  <a:lnTo>
                    <a:pt x="329" y="963"/>
                  </a:lnTo>
                  <a:lnTo>
                    <a:pt x="256" y="969"/>
                  </a:lnTo>
                  <a:lnTo>
                    <a:pt x="186" y="946"/>
                  </a:lnTo>
                  <a:lnTo>
                    <a:pt x="123" y="901"/>
                  </a:lnTo>
                  <a:lnTo>
                    <a:pt x="198" y="825"/>
                  </a:lnTo>
                  <a:lnTo>
                    <a:pt x="258" y="849"/>
                  </a:lnTo>
                  <a:lnTo>
                    <a:pt x="314" y="847"/>
                  </a:lnTo>
                  <a:lnTo>
                    <a:pt x="367" y="827"/>
                  </a:lnTo>
                  <a:lnTo>
                    <a:pt x="418" y="785"/>
                  </a:lnTo>
                  <a:lnTo>
                    <a:pt x="462" y="726"/>
                  </a:lnTo>
                  <a:lnTo>
                    <a:pt x="498" y="654"/>
                  </a:lnTo>
                  <a:lnTo>
                    <a:pt x="521" y="570"/>
                  </a:lnTo>
                  <a:lnTo>
                    <a:pt x="532" y="483"/>
                  </a:lnTo>
                  <a:lnTo>
                    <a:pt x="530" y="393"/>
                  </a:lnTo>
                  <a:lnTo>
                    <a:pt x="515" y="311"/>
                  </a:lnTo>
                  <a:lnTo>
                    <a:pt x="487" y="239"/>
                  </a:lnTo>
                  <a:lnTo>
                    <a:pt x="448" y="180"/>
                  </a:lnTo>
                  <a:lnTo>
                    <a:pt x="403" y="140"/>
                  </a:lnTo>
                  <a:lnTo>
                    <a:pt x="350" y="119"/>
                  </a:lnTo>
                  <a:lnTo>
                    <a:pt x="294" y="121"/>
                  </a:lnTo>
                  <a:lnTo>
                    <a:pt x="241" y="142"/>
                  </a:lnTo>
                  <a:lnTo>
                    <a:pt x="190" y="184"/>
                  </a:lnTo>
                  <a:lnTo>
                    <a:pt x="146" y="243"/>
                  </a:lnTo>
                  <a:lnTo>
                    <a:pt x="112" y="315"/>
                  </a:lnTo>
                  <a:lnTo>
                    <a:pt x="87" y="399"/>
                  </a:lnTo>
                  <a:lnTo>
                    <a:pt x="76" y="486"/>
                  </a:lnTo>
                  <a:lnTo>
                    <a:pt x="78" y="576"/>
                  </a:lnTo>
                  <a:lnTo>
                    <a:pt x="93" y="657"/>
                  </a:lnTo>
                  <a:lnTo>
                    <a:pt x="120" y="730"/>
                  </a:lnTo>
                  <a:lnTo>
                    <a:pt x="165" y="796"/>
                  </a:lnTo>
                  <a:lnTo>
                    <a:pt x="99" y="8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03" name="Freeform 150"/>
            <p:cNvSpPr>
              <a:spLocks/>
            </p:cNvSpPr>
            <p:nvPr/>
          </p:nvSpPr>
          <p:spPr bwMode="auto">
            <a:xfrm>
              <a:off x="3499" y="3646"/>
              <a:ext cx="21" cy="19"/>
            </a:xfrm>
            <a:custGeom>
              <a:avLst/>
              <a:gdLst>
                <a:gd name="T0" fmla="*/ 0 w 122"/>
                <a:gd name="T1" fmla="*/ 0 h 116"/>
                <a:gd name="T2" fmla="*/ 0 w 122"/>
                <a:gd name="T3" fmla="*/ 0 h 116"/>
                <a:gd name="T4" fmla="*/ 0 w 122"/>
                <a:gd name="T5" fmla="*/ 0 h 116"/>
                <a:gd name="T6" fmla="*/ 0 w 122"/>
                <a:gd name="T7" fmla="*/ 0 h 116"/>
                <a:gd name="T8" fmla="*/ 0 w 122"/>
                <a:gd name="T9" fmla="*/ 0 h 116"/>
                <a:gd name="T10" fmla="*/ 0 w 122"/>
                <a:gd name="T11" fmla="*/ 0 h 116"/>
                <a:gd name="T12" fmla="*/ 0 60000 65536"/>
                <a:gd name="T13" fmla="*/ 0 60000 65536"/>
                <a:gd name="T14" fmla="*/ 0 60000 65536"/>
                <a:gd name="T15" fmla="*/ 0 60000 65536"/>
                <a:gd name="T16" fmla="*/ 0 60000 65536"/>
                <a:gd name="T17" fmla="*/ 0 60000 65536"/>
                <a:gd name="T18" fmla="*/ 0 w 122"/>
                <a:gd name="T19" fmla="*/ 0 h 116"/>
                <a:gd name="T20" fmla="*/ 122 w 122"/>
                <a:gd name="T21" fmla="*/ 116 h 116"/>
              </a:gdLst>
              <a:ahLst/>
              <a:cxnLst>
                <a:cxn ang="T12">
                  <a:pos x="T0" y="T1"/>
                </a:cxn>
                <a:cxn ang="T13">
                  <a:pos x="T2" y="T3"/>
                </a:cxn>
                <a:cxn ang="T14">
                  <a:pos x="T4" y="T5"/>
                </a:cxn>
                <a:cxn ang="T15">
                  <a:pos x="T6" y="T7"/>
                </a:cxn>
                <a:cxn ang="T16">
                  <a:pos x="T8" y="T9"/>
                </a:cxn>
                <a:cxn ang="T17">
                  <a:pos x="T10" y="T11"/>
                </a:cxn>
              </a:cxnLst>
              <a:rect l="T18" t="T19" r="T20" b="T21"/>
              <a:pathLst>
                <a:path w="122" h="116">
                  <a:moveTo>
                    <a:pt x="122" y="53"/>
                  </a:moveTo>
                  <a:lnTo>
                    <a:pt x="55" y="0"/>
                  </a:lnTo>
                  <a:lnTo>
                    <a:pt x="0" y="80"/>
                  </a:lnTo>
                  <a:lnTo>
                    <a:pt x="30" y="116"/>
                  </a:lnTo>
                  <a:lnTo>
                    <a:pt x="122" y="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|EOS~021|</a:t>
            </a:r>
            <a:endParaRPr lang="en-US" sz="100" dirty="0" err="1" smtClean="0">
              <a:solidFill>
                <a:srgbClr val="FFFFFF"/>
              </a:solidFill>
              <a:latin typeface="Arial"/>
              <a:cs typeface="Calibri" pitchFamily="34" charset="0"/>
            </a:endParaRPr>
          </a:p>
        </p:txBody>
      </p:sp>
      <p:sp>
        <p:nvSpPr>
          <p:cNvPr id="24578" name="Rectangle 2"/>
          <p:cNvSpPr>
            <a:spLocks noGrp="1" noChangeArrowheads="1"/>
          </p:cNvSpPr>
          <p:nvPr>
            <p:ph type="title"/>
          </p:nvPr>
        </p:nvSpPr>
        <p:spPr/>
        <p:txBody>
          <a:bodyPr/>
          <a:lstStyle/>
          <a:p>
            <a:r>
              <a:rPr lang="en-US" smtClean="0">
                <a:solidFill>
                  <a:srgbClr val="CC00CC"/>
                </a:solidFill>
              </a:rPr>
              <a:t>(Notes only slide)</a:t>
            </a:r>
          </a:p>
        </p:txBody>
      </p:sp>
      <p:sp>
        <p:nvSpPr>
          <p:cNvPr id="24579" name="Rectangle 3"/>
          <p:cNvSpPr>
            <a:spLocks noGrp="1" noChangeArrowheads="1"/>
          </p:cNvSpPr>
          <p:nvPr>
            <p:ph idx="1"/>
          </p:nvPr>
        </p:nvSpPr>
        <p:spPr/>
        <p:txBody>
          <a:bodyPr/>
          <a:lstStyle/>
          <a:p>
            <a:pPr>
              <a:buFont typeface="Arial" charset="0"/>
              <a:buChar char="•"/>
            </a:pPr>
            <a:endParaRPr lang="en-US" smtClean="0"/>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|EOS~022|</a:t>
            </a:r>
            <a:endParaRPr lang="en-US" sz="100" dirty="0" err="1" smtClean="0">
              <a:solidFill>
                <a:srgbClr val="FFFFFF"/>
              </a:solidFill>
              <a:latin typeface="Arial"/>
              <a:cs typeface="Calibri" pitchFamily="34" charset="0"/>
            </a:endParaRPr>
          </a:p>
        </p:txBody>
      </p:sp>
      <p:sp>
        <p:nvSpPr>
          <p:cNvPr id="25602" name="Line 2"/>
          <p:cNvSpPr>
            <a:spLocks noChangeShapeType="1"/>
          </p:cNvSpPr>
          <p:nvPr/>
        </p:nvSpPr>
        <p:spPr bwMode="auto">
          <a:xfrm>
            <a:off x="2976563" y="4346575"/>
            <a:ext cx="4521200" cy="0"/>
          </a:xfrm>
          <a:prstGeom prst="line">
            <a:avLst/>
          </a:prstGeom>
          <a:noFill/>
          <a:ln w="28575">
            <a:solidFill>
              <a:srgbClr val="33CC33"/>
            </a:solidFill>
            <a:prstDash val="sysDot"/>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5603" name="Line 3"/>
          <p:cNvSpPr>
            <a:spLocks noChangeShapeType="1"/>
          </p:cNvSpPr>
          <p:nvPr/>
        </p:nvSpPr>
        <p:spPr bwMode="auto">
          <a:xfrm>
            <a:off x="2976563" y="2351088"/>
            <a:ext cx="2443162" cy="0"/>
          </a:xfrm>
          <a:prstGeom prst="line">
            <a:avLst/>
          </a:prstGeom>
          <a:noFill/>
          <a:ln w="28575">
            <a:solidFill>
              <a:srgbClr val="33CC33"/>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5604" name="Line 4"/>
          <p:cNvSpPr>
            <a:spLocks noChangeShapeType="1"/>
          </p:cNvSpPr>
          <p:nvPr/>
        </p:nvSpPr>
        <p:spPr bwMode="auto">
          <a:xfrm flipV="1">
            <a:off x="5419725" y="2325688"/>
            <a:ext cx="0" cy="1042987"/>
          </a:xfrm>
          <a:prstGeom prst="line">
            <a:avLst/>
          </a:prstGeom>
          <a:noFill/>
          <a:ln w="28575">
            <a:solidFill>
              <a:srgbClr val="33CC33"/>
            </a:solidFill>
            <a:prstDash val="sysDot"/>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5605" name="Line 5"/>
          <p:cNvSpPr>
            <a:spLocks noChangeShapeType="1"/>
          </p:cNvSpPr>
          <p:nvPr/>
        </p:nvSpPr>
        <p:spPr bwMode="auto">
          <a:xfrm>
            <a:off x="5419725" y="2855913"/>
            <a:ext cx="2062163" cy="0"/>
          </a:xfrm>
          <a:prstGeom prst="line">
            <a:avLst/>
          </a:prstGeom>
          <a:noFill/>
          <a:ln w="28575">
            <a:solidFill>
              <a:srgbClr val="33CC33"/>
            </a:solidFill>
            <a:prstDash val="sysDot"/>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5606" name="Line 6"/>
          <p:cNvSpPr>
            <a:spLocks noChangeShapeType="1"/>
          </p:cNvSpPr>
          <p:nvPr/>
        </p:nvSpPr>
        <p:spPr bwMode="auto">
          <a:xfrm>
            <a:off x="2995613" y="3368675"/>
            <a:ext cx="2443162" cy="0"/>
          </a:xfrm>
          <a:prstGeom prst="line">
            <a:avLst/>
          </a:prstGeom>
          <a:noFill/>
          <a:ln w="28575">
            <a:solidFill>
              <a:srgbClr val="33CC33"/>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5607" name="Line 7"/>
          <p:cNvSpPr>
            <a:spLocks noChangeShapeType="1"/>
          </p:cNvSpPr>
          <p:nvPr/>
        </p:nvSpPr>
        <p:spPr bwMode="auto">
          <a:xfrm>
            <a:off x="1181100" y="1516063"/>
            <a:ext cx="0" cy="476250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5608" name="Line 8"/>
          <p:cNvSpPr>
            <a:spLocks noChangeShapeType="1"/>
          </p:cNvSpPr>
          <p:nvPr/>
        </p:nvSpPr>
        <p:spPr bwMode="auto">
          <a:xfrm>
            <a:off x="1181100" y="2378075"/>
            <a:ext cx="1271588"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5609" name="Line 9"/>
          <p:cNvSpPr>
            <a:spLocks noChangeShapeType="1"/>
          </p:cNvSpPr>
          <p:nvPr/>
        </p:nvSpPr>
        <p:spPr bwMode="auto">
          <a:xfrm>
            <a:off x="1181100" y="3389313"/>
            <a:ext cx="1271588"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5610" name="Line 10"/>
          <p:cNvSpPr>
            <a:spLocks noChangeShapeType="1"/>
          </p:cNvSpPr>
          <p:nvPr/>
        </p:nvSpPr>
        <p:spPr bwMode="auto">
          <a:xfrm>
            <a:off x="1181100" y="4375150"/>
            <a:ext cx="1271588"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5611" name="Line 11"/>
          <p:cNvSpPr>
            <a:spLocks noChangeShapeType="1"/>
          </p:cNvSpPr>
          <p:nvPr/>
        </p:nvSpPr>
        <p:spPr bwMode="auto">
          <a:xfrm>
            <a:off x="1181100" y="6265863"/>
            <a:ext cx="1785938"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5612" name="Line 12"/>
          <p:cNvSpPr>
            <a:spLocks noChangeShapeType="1"/>
          </p:cNvSpPr>
          <p:nvPr/>
        </p:nvSpPr>
        <p:spPr bwMode="auto">
          <a:xfrm>
            <a:off x="1181100" y="5816600"/>
            <a:ext cx="1473200"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5613" name="Line 13"/>
          <p:cNvSpPr>
            <a:spLocks noChangeShapeType="1"/>
          </p:cNvSpPr>
          <p:nvPr/>
        </p:nvSpPr>
        <p:spPr bwMode="auto">
          <a:xfrm>
            <a:off x="1181100" y="5351463"/>
            <a:ext cx="1123950"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5614" name="Rectangle 14"/>
          <p:cNvSpPr>
            <a:spLocks noGrp="1" noChangeArrowheads="1"/>
          </p:cNvSpPr>
          <p:nvPr>
            <p:ph type="title"/>
          </p:nvPr>
        </p:nvSpPr>
        <p:spPr/>
        <p:txBody>
          <a:bodyPr/>
          <a:lstStyle/>
          <a:p>
            <a:r>
              <a:rPr lang="en-US" smtClean="0"/>
              <a:t>Stage 4: Rules/adjuster creates reserves</a:t>
            </a:r>
          </a:p>
        </p:txBody>
      </p:sp>
      <p:grpSp>
        <p:nvGrpSpPr>
          <p:cNvPr id="25615" name="Group 15"/>
          <p:cNvGrpSpPr>
            <a:grpSpLocks/>
          </p:cNvGrpSpPr>
          <p:nvPr/>
        </p:nvGrpSpPr>
        <p:grpSpPr bwMode="auto">
          <a:xfrm>
            <a:off x="517525" y="869950"/>
            <a:ext cx="1323975" cy="976313"/>
            <a:chOff x="2083" y="1606"/>
            <a:chExt cx="1489" cy="1097"/>
          </a:xfrm>
        </p:grpSpPr>
        <p:sp>
          <p:nvSpPr>
            <p:cNvPr id="25745" name="Rectangle 16"/>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25746" name="Freeform 17"/>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25747" name="Freeform 18"/>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25748" name="Freeform 19"/>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25749" name="Freeform 20"/>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25750" name="Rectangle 21"/>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25751" name="Rectangle 22"/>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5752" name="AutoShape 23"/>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25753" name="Freeform 24"/>
            <p:cNvSpPr>
              <a:spLocks/>
            </p:cNvSpPr>
            <p:nvPr/>
          </p:nvSpPr>
          <p:spPr bwMode="auto">
            <a:xfrm>
              <a:off x="2219" y="2561"/>
              <a:ext cx="369" cy="104"/>
            </a:xfrm>
            <a:custGeom>
              <a:avLst/>
              <a:gdLst>
                <a:gd name="T0" fmla="*/ 0 w 992"/>
                <a:gd name="T1" fmla="*/ 0 h 280"/>
                <a:gd name="T2" fmla="*/ 19 w 992"/>
                <a:gd name="T3" fmla="*/ 4 h 280"/>
                <a:gd name="T4" fmla="*/ 18 w 992"/>
                <a:gd name="T5" fmla="*/ 5 h 280"/>
                <a:gd name="T6" fmla="*/ 0 w 992"/>
                <a:gd name="T7" fmla="*/ 1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25754" name="Freeform 25"/>
            <p:cNvSpPr>
              <a:spLocks/>
            </p:cNvSpPr>
            <p:nvPr/>
          </p:nvSpPr>
          <p:spPr bwMode="auto">
            <a:xfrm>
              <a:off x="3429" y="2008"/>
              <a:ext cx="51" cy="375"/>
            </a:xfrm>
            <a:custGeom>
              <a:avLst/>
              <a:gdLst>
                <a:gd name="T0" fmla="*/ 0 w 136"/>
                <a:gd name="T1" fmla="*/ 0 h 1008"/>
                <a:gd name="T2" fmla="*/ 2 w 136"/>
                <a:gd name="T3" fmla="*/ 19 h 1008"/>
                <a:gd name="T4" fmla="*/ 3 w 136"/>
                <a:gd name="T5" fmla="*/ 17 h 1008"/>
                <a:gd name="T6" fmla="*/ 1 w 136"/>
                <a:gd name="T7" fmla="*/ 1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25755" name="Rectangle 26"/>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5756" name="Rectangle 27"/>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5757" name="Rectangle 28"/>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25758" name="Group 29"/>
            <p:cNvGrpSpPr>
              <a:grpSpLocks/>
            </p:cNvGrpSpPr>
            <p:nvPr/>
          </p:nvGrpSpPr>
          <p:grpSpPr bwMode="auto">
            <a:xfrm>
              <a:off x="2221" y="1871"/>
              <a:ext cx="518" cy="782"/>
              <a:chOff x="2400" y="1656"/>
              <a:chExt cx="752" cy="1136"/>
            </a:xfrm>
          </p:grpSpPr>
          <p:sp>
            <p:nvSpPr>
              <p:cNvPr id="25771" name="Freeform 30"/>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a:solidFill>
                  <a:schemeClr val="bg1"/>
                </a:solidFill>
                <a:round/>
                <a:headEnd/>
                <a:tailEnd/>
              </a:ln>
            </p:spPr>
            <p:txBody>
              <a:bodyPr wrap="none" lIns="0" tIns="0" rIns="0" bIns="0" anchor="ctr">
                <a:spAutoFit/>
              </a:bodyPr>
              <a:lstStyle/>
              <a:p>
                <a:endParaRPr lang="en-US"/>
              </a:p>
            </p:txBody>
          </p:sp>
          <p:sp>
            <p:nvSpPr>
              <p:cNvPr id="25772" name="Freeform 31"/>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5773" name="Freeform 32"/>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5774" name="Freeform 33"/>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5775" name="Freeform 34"/>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lIns="0" tIns="0" rIns="0" bIns="0" anchor="ctr">
                <a:spAutoFit/>
              </a:bodyPr>
              <a:lstStyle/>
              <a:p>
                <a:endParaRPr lang="en-US"/>
              </a:p>
            </p:txBody>
          </p:sp>
          <p:sp>
            <p:nvSpPr>
              <p:cNvPr id="25776" name="Line 35"/>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5777" name="Line 36"/>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25759" name="Group 37"/>
            <p:cNvGrpSpPr>
              <a:grpSpLocks/>
            </p:cNvGrpSpPr>
            <p:nvPr/>
          </p:nvGrpSpPr>
          <p:grpSpPr bwMode="auto">
            <a:xfrm rot="-6511945">
              <a:off x="2834" y="1842"/>
              <a:ext cx="518" cy="783"/>
              <a:chOff x="2400" y="1656"/>
              <a:chExt cx="752" cy="1136"/>
            </a:xfrm>
          </p:grpSpPr>
          <p:sp>
            <p:nvSpPr>
              <p:cNvPr id="25764" name="Freeform 38"/>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25765" name="Freeform 39"/>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5766" name="Freeform 40"/>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5767" name="Freeform 41"/>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5768" name="Freeform 42"/>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5769" name="Line 43"/>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5770" name="Line 44"/>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25760" name="Freeform 45"/>
            <p:cNvSpPr>
              <a:spLocks/>
            </p:cNvSpPr>
            <p:nvPr/>
          </p:nvSpPr>
          <p:spPr bwMode="auto">
            <a:xfrm>
              <a:off x="2689" y="2097"/>
              <a:ext cx="62" cy="351"/>
            </a:xfrm>
            <a:custGeom>
              <a:avLst/>
              <a:gdLst>
                <a:gd name="T0" fmla="*/ 3 w 168"/>
                <a:gd name="T1" fmla="*/ 18 h 944"/>
                <a:gd name="T2" fmla="*/ 0 w 168"/>
                <a:gd name="T3" fmla="*/ 0 h 944"/>
                <a:gd name="T4" fmla="*/ 0 w 168"/>
                <a:gd name="T5" fmla="*/ 1 h 944"/>
                <a:gd name="T6" fmla="*/ 2 w 168"/>
                <a:gd name="T7" fmla="*/ 17 h 944"/>
                <a:gd name="T8" fmla="*/ 3 w 168"/>
                <a:gd name="T9" fmla="*/ 18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25761" name="Freeform 46"/>
            <p:cNvSpPr>
              <a:spLocks/>
            </p:cNvSpPr>
            <p:nvPr/>
          </p:nvSpPr>
          <p:spPr bwMode="auto">
            <a:xfrm>
              <a:off x="2382" y="1853"/>
              <a:ext cx="354" cy="78"/>
            </a:xfrm>
            <a:custGeom>
              <a:avLst/>
              <a:gdLst>
                <a:gd name="T0" fmla="*/ 0 w 952"/>
                <a:gd name="T1" fmla="*/ 1 h 208"/>
                <a:gd name="T2" fmla="*/ 1 w 952"/>
                <a:gd name="T3" fmla="*/ 0 h 208"/>
                <a:gd name="T4" fmla="*/ 18 w 952"/>
                <a:gd name="T5" fmla="*/ 3 h 208"/>
                <a:gd name="T6" fmla="*/ 18 w 952"/>
                <a:gd name="T7" fmla="*/ 4 h 208"/>
                <a:gd name="T8" fmla="*/ 0 w 952"/>
                <a:gd name="T9" fmla="*/ 1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25762" name="Rectangle 47"/>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5763" name="Rectangle 48"/>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grpSp>
        <p:nvGrpSpPr>
          <p:cNvPr id="25616" name="Group 49"/>
          <p:cNvGrpSpPr>
            <a:grpSpLocks/>
          </p:cNvGrpSpPr>
          <p:nvPr/>
        </p:nvGrpSpPr>
        <p:grpSpPr bwMode="auto">
          <a:xfrm>
            <a:off x="2151063" y="1989138"/>
            <a:ext cx="822325" cy="817562"/>
            <a:chOff x="3360" y="800"/>
            <a:chExt cx="620" cy="616"/>
          </a:xfrm>
        </p:grpSpPr>
        <p:sp>
          <p:nvSpPr>
            <p:cNvPr id="25739" name="AutoShape 50"/>
            <p:cNvSpPr>
              <a:spLocks noChangeArrowheads="1"/>
            </p:cNvSpPr>
            <p:nvPr/>
          </p:nvSpPr>
          <p:spPr bwMode="auto">
            <a:xfrm>
              <a:off x="3360" y="800"/>
              <a:ext cx="620" cy="616"/>
            </a:xfrm>
            <a:prstGeom prst="roundRect">
              <a:avLst>
                <a:gd name="adj" fmla="val 16667"/>
              </a:avLst>
            </a:prstGeom>
            <a:solidFill>
              <a:srgbClr val="CCFFCC"/>
            </a:solidFill>
            <a:ln w="12700" algn="ctr">
              <a:solidFill>
                <a:schemeClr val="bg1"/>
              </a:solidFill>
              <a:round/>
              <a:headEnd/>
              <a:tailEnd/>
            </a:ln>
          </p:spPr>
          <p:txBody>
            <a:bodyPr lIns="0" tIns="0" rIns="0" bIns="0" anchor="ctr">
              <a:spAutoFit/>
            </a:bodyPr>
            <a:lstStyle/>
            <a:p>
              <a:endParaRPr lang="en-US"/>
            </a:p>
          </p:txBody>
        </p:sp>
        <p:sp>
          <p:nvSpPr>
            <p:cNvPr id="25740" name="Freeform 51"/>
            <p:cNvSpPr>
              <a:spLocks/>
            </p:cNvSpPr>
            <p:nvPr/>
          </p:nvSpPr>
          <p:spPr bwMode="auto">
            <a:xfrm>
              <a:off x="3403" y="830"/>
              <a:ext cx="212" cy="274"/>
            </a:xfrm>
            <a:custGeom>
              <a:avLst/>
              <a:gdLst>
                <a:gd name="T0" fmla="*/ 1 w 1052"/>
                <a:gd name="T1" fmla="*/ 2 h 1352"/>
                <a:gd name="T2" fmla="*/ 0 w 1052"/>
                <a:gd name="T3" fmla="*/ 2 h 1352"/>
                <a:gd name="T4" fmla="*/ 0 w 1052"/>
                <a:gd name="T5" fmla="*/ 1 h 1352"/>
                <a:gd name="T6" fmla="*/ 0 w 1052"/>
                <a:gd name="T7" fmla="*/ 1 h 1352"/>
                <a:gd name="T8" fmla="*/ 0 w 1052"/>
                <a:gd name="T9" fmla="*/ 1 h 1352"/>
                <a:gd name="T10" fmla="*/ 0 w 1052"/>
                <a:gd name="T11" fmla="*/ 0 h 1352"/>
                <a:gd name="T12" fmla="*/ 0 w 1052"/>
                <a:gd name="T13" fmla="*/ 0 h 1352"/>
                <a:gd name="T14" fmla="*/ 0 w 1052"/>
                <a:gd name="T15" fmla="*/ 0 h 1352"/>
                <a:gd name="T16" fmla="*/ 1 w 1052"/>
                <a:gd name="T17" fmla="*/ 0 h 1352"/>
                <a:gd name="T18" fmla="*/ 1 w 1052"/>
                <a:gd name="T19" fmla="*/ 0 h 1352"/>
                <a:gd name="T20" fmla="*/ 1 w 1052"/>
                <a:gd name="T21" fmla="*/ 0 h 1352"/>
                <a:gd name="T22" fmla="*/ 1 w 1052"/>
                <a:gd name="T23" fmla="*/ 0 h 1352"/>
                <a:gd name="T24" fmla="*/ 2 w 1052"/>
                <a:gd name="T25" fmla="*/ 0 h 1352"/>
                <a:gd name="T26" fmla="*/ 2 w 1052"/>
                <a:gd name="T27" fmla="*/ 1 h 1352"/>
                <a:gd name="T28" fmla="*/ 2 w 1052"/>
                <a:gd name="T29" fmla="*/ 1 h 1352"/>
                <a:gd name="T30" fmla="*/ 1 w 1052"/>
                <a:gd name="T31" fmla="*/ 2 h 1352"/>
                <a:gd name="T32" fmla="*/ 1 w 1052"/>
                <a:gd name="T33" fmla="*/ 2 h 1352"/>
                <a:gd name="T34" fmla="*/ 1 w 1052"/>
                <a:gd name="T35" fmla="*/ 2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25741" name="Group 52"/>
            <p:cNvGrpSpPr>
              <a:grpSpLocks/>
            </p:cNvGrpSpPr>
            <p:nvPr/>
          </p:nvGrpSpPr>
          <p:grpSpPr bwMode="auto">
            <a:xfrm flipH="1">
              <a:off x="3749" y="1171"/>
              <a:ext cx="212" cy="213"/>
              <a:chOff x="1350" y="686"/>
              <a:chExt cx="1132" cy="1132"/>
            </a:xfrm>
          </p:grpSpPr>
          <p:sp>
            <p:nvSpPr>
              <p:cNvPr id="25743" name="AutoShape 53"/>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25744" name="Picture 54"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25742" name="Picture 55"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81" y="829"/>
              <a:ext cx="38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5617" name="Group 56"/>
          <p:cNvGrpSpPr>
            <a:grpSpLocks/>
          </p:cNvGrpSpPr>
          <p:nvPr/>
        </p:nvGrpSpPr>
        <p:grpSpPr bwMode="auto">
          <a:xfrm>
            <a:off x="2170113" y="4946650"/>
            <a:ext cx="517525" cy="658813"/>
            <a:chOff x="2401" y="425"/>
            <a:chExt cx="907" cy="1154"/>
          </a:xfrm>
        </p:grpSpPr>
        <p:sp>
          <p:nvSpPr>
            <p:cNvPr id="25733" name="Rectangle 57"/>
            <p:cNvSpPr>
              <a:spLocks noChangeArrowheads="1"/>
            </p:cNvSpPr>
            <p:nvPr/>
          </p:nvSpPr>
          <p:spPr bwMode="auto">
            <a:xfrm>
              <a:off x="2401" y="591"/>
              <a:ext cx="907" cy="988"/>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25734" name="Line 58"/>
            <p:cNvSpPr>
              <a:spLocks noChangeShapeType="1"/>
            </p:cNvSpPr>
            <p:nvPr/>
          </p:nvSpPr>
          <p:spPr bwMode="auto">
            <a:xfrm>
              <a:off x="2582" y="138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735" name="Line 59"/>
            <p:cNvSpPr>
              <a:spLocks noChangeShapeType="1"/>
            </p:cNvSpPr>
            <p:nvPr/>
          </p:nvSpPr>
          <p:spPr bwMode="auto">
            <a:xfrm>
              <a:off x="2577" y="115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736" name="Rectangle 60"/>
            <p:cNvSpPr>
              <a:spLocks noChangeArrowheads="1"/>
            </p:cNvSpPr>
            <p:nvPr/>
          </p:nvSpPr>
          <p:spPr bwMode="auto">
            <a:xfrm rot="2658430">
              <a:off x="2944" y="425"/>
              <a:ext cx="225" cy="506"/>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25737" name="Freeform 61"/>
            <p:cNvSpPr>
              <a:spLocks/>
            </p:cNvSpPr>
            <p:nvPr/>
          </p:nvSpPr>
          <p:spPr bwMode="auto">
            <a:xfrm>
              <a:off x="2643" y="789"/>
              <a:ext cx="309" cy="257"/>
            </a:xfrm>
            <a:custGeom>
              <a:avLst/>
              <a:gdLst>
                <a:gd name="T0" fmla="*/ 374 w 234"/>
                <a:gd name="T1" fmla="*/ 0 h 195"/>
                <a:gd name="T2" fmla="*/ 83 w 234"/>
                <a:gd name="T3" fmla="*/ 125 h 195"/>
                <a:gd name="T4" fmla="*/ 0 w 234"/>
                <a:gd name="T5" fmla="*/ 589 h 195"/>
                <a:gd name="T6" fmla="*/ 548 w 234"/>
                <a:gd name="T7" fmla="*/ 589 h 195"/>
                <a:gd name="T8" fmla="*/ 712 w 234"/>
                <a:gd name="T9" fmla="*/ 333 h 195"/>
                <a:gd name="T10" fmla="*/ 374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a:solidFill>
                <a:srgbClr val="969696"/>
              </a:solidFill>
              <a:round/>
              <a:headEnd/>
              <a:tailEnd/>
            </a:ln>
          </p:spPr>
          <p:txBody>
            <a:bodyPr wrap="none" lIns="0" tIns="0" rIns="0" bIns="0" anchor="ctr">
              <a:spAutoFit/>
            </a:bodyPr>
            <a:lstStyle/>
            <a:p>
              <a:endParaRPr lang="en-US"/>
            </a:p>
          </p:txBody>
        </p:sp>
        <p:sp>
          <p:nvSpPr>
            <p:cNvPr id="25738" name="Line 62"/>
            <p:cNvSpPr>
              <a:spLocks noChangeShapeType="1"/>
            </p:cNvSpPr>
            <p:nvPr/>
          </p:nvSpPr>
          <p:spPr bwMode="auto">
            <a:xfrm flipH="1">
              <a:off x="2703" y="891"/>
              <a:ext cx="147" cy="106"/>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25618" name="Group 63"/>
          <p:cNvGrpSpPr>
            <a:grpSpLocks/>
          </p:cNvGrpSpPr>
          <p:nvPr/>
        </p:nvGrpSpPr>
        <p:grpSpPr bwMode="auto">
          <a:xfrm>
            <a:off x="2151063" y="2965450"/>
            <a:ext cx="822325" cy="817563"/>
            <a:chOff x="3360" y="800"/>
            <a:chExt cx="620" cy="616"/>
          </a:xfrm>
        </p:grpSpPr>
        <p:sp>
          <p:nvSpPr>
            <p:cNvPr id="25727" name="AutoShape 64"/>
            <p:cNvSpPr>
              <a:spLocks noChangeArrowheads="1"/>
            </p:cNvSpPr>
            <p:nvPr/>
          </p:nvSpPr>
          <p:spPr bwMode="auto">
            <a:xfrm>
              <a:off x="3360" y="800"/>
              <a:ext cx="620" cy="616"/>
            </a:xfrm>
            <a:prstGeom prst="roundRect">
              <a:avLst>
                <a:gd name="adj" fmla="val 16667"/>
              </a:avLst>
            </a:prstGeom>
            <a:solidFill>
              <a:srgbClr val="CCFFCC"/>
            </a:solidFill>
            <a:ln w="12700" algn="ctr">
              <a:solidFill>
                <a:schemeClr val="bg1"/>
              </a:solidFill>
              <a:round/>
              <a:headEnd/>
              <a:tailEnd/>
            </a:ln>
          </p:spPr>
          <p:txBody>
            <a:bodyPr lIns="0" tIns="0" rIns="0" bIns="0" anchor="ctr">
              <a:spAutoFit/>
            </a:bodyPr>
            <a:lstStyle/>
            <a:p>
              <a:endParaRPr lang="en-US"/>
            </a:p>
          </p:txBody>
        </p:sp>
        <p:sp>
          <p:nvSpPr>
            <p:cNvPr id="25728" name="Freeform 65"/>
            <p:cNvSpPr>
              <a:spLocks/>
            </p:cNvSpPr>
            <p:nvPr/>
          </p:nvSpPr>
          <p:spPr bwMode="auto">
            <a:xfrm>
              <a:off x="3403" y="830"/>
              <a:ext cx="212" cy="274"/>
            </a:xfrm>
            <a:custGeom>
              <a:avLst/>
              <a:gdLst>
                <a:gd name="T0" fmla="*/ 1 w 1052"/>
                <a:gd name="T1" fmla="*/ 2 h 1352"/>
                <a:gd name="T2" fmla="*/ 0 w 1052"/>
                <a:gd name="T3" fmla="*/ 2 h 1352"/>
                <a:gd name="T4" fmla="*/ 0 w 1052"/>
                <a:gd name="T5" fmla="*/ 1 h 1352"/>
                <a:gd name="T6" fmla="*/ 0 w 1052"/>
                <a:gd name="T7" fmla="*/ 1 h 1352"/>
                <a:gd name="T8" fmla="*/ 0 w 1052"/>
                <a:gd name="T9" fmla="*/ 1 h 1352"/>
                <a:gd name="T10" fmla="*/ 0 w 1052"/>
                <a:gd name="T11" fmla="*/ 0 h 1352"/>
                <a:gd name="T12" fmla="*/ 0 w 1052"/>
                <a:gd name="T13" fmla="*/ 0 h 1352"/>
                <a:gd name="T14" fmla="*/ 0 w 1052"/>
                <a:gd name="T15" fmla="*/ 0 h 1352"/>
                <a:gd name="T16" fmla="*/ 1 w 1052"/>
                <a:gd name="T17" fmla="*/ 0 h 1352"/>
                <a:gd name="T18" fmla="*/ 1 w 1052"/>
                <a:gd name="T19" fmla="*/ 0 h 1352"/>
                <a:gd name="T20" fmla="*/ 1 w 1052"/>
                <a:gd name="T21" fmla="*/ 0 h 1352"/>
                <a:gd name="T22" fmla="*/ 1 w 1052"/>
                <a:gd name="T23" fmla="*/ 0 h 1352"/>
                <a:gd name="T24" fmla="*/ 2 w 1052"/>
                <a:gd name="T25" fmla="*/ 0 h 1352"/>
                <a:gd name="T26" fmla="*/ 2 w 1052"/>
                <a:gd name="T27" fmla="*/ 1 h 1352"/>
                <a:gd name="T28" fmla="*/ 2 w 1052"/>
                <a:gd name="T29" fmla="*/ 1 h 1352"/>
                <a:gd name="T30" fmla="*/ 1 w 1052"/>
                <a:gd name="T31" fmla="*/ 2 h 1352"/>
                <a:gd name="T32" fmla="*/ 1 w 1052"/>
                <a:gd name="T33" fmla="*/ 2 h 1352"/>
                <a:gd name="T34" fmla="*/ 1 w 1052"/>
                <a:gd name="T35" fmla="*/ 2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25729" name="Group 66"/>
            <p:cNvGrpSpPr>
              <a:grpSpLocks/>
            </p:cNvGrpSpPr>
            <p:nvPr/>
          </p:nvGrpSpPr>
          <p:grpSpPr bwMode="auto">
            <a:xfrm flipH="1">
              <a:off x="3749" y="1171"/>
              <a:ext cx="212" cy="213"/>
              <a:chOff x="1350" y="686"/>
              <a:chExt cx="1132" cy="1132"/>
            </a:xfrm>
          </p:grpSpPr>
          <p:sp>
            <p:nvSpPr>
              <p:cNvPr id="25731" name="AutoShape 67"/>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25732" name="Picture 68"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25730" name="Picture 69"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81" y="829"/>
              <a:ext cx="38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5619" name="Group 70"/>
          <p:cNvGrpSpPr>
            <a:grpSpLocks/>
          </p:cNvGrpSpPr>
          <p:nvPr/>
        </p:nvGrpSpPr>
        <p:grpSpPr bwMode="auto">
          <a:xfrm>
            <a:off x="2151063" y="3943350"/>
            <a:ext cx="822325" cy="817563"/>
            <a:chOff x="3360" y="800"/>
            <a:chExt cx="620" cy="616"/>
          </a:xfrm>
        </p:grpSpPr>
        <p:sp>
          <p:nvSpPr>
            <p:cNvPr id="25721" name="AutoShape 71"/>
            <p:cNvSpPr>
              <a:spLocks noChangeArrowheads="1"/>
            </p:cNvSpPr>
            <p:nvPr/>
          </p:nvSpPr>
          <p:spPr bwMode="auto">
            <a:xfrm>
              <a:off x="3360" y="800"/>
              <a:ext cx="620" cy="616"/>
            </a:xfrm>
            <a:prstGeom prst="roundRect">
              <a:avLst>
                <a:gd name="adj" fmla="val 16667"/>
              </a:avLst>
            </a:prstGeom>
            <a:solidFill>
              <a:srgbClr val="CCFFCC"/>
            </a:solidFill>
            <a:ln w="12700" algn="ctr">
              <a:solidFill>
                <a:schemeClr val="bg1"/>
              </a:solidFill>
              <a:round/>
              <a:headEnd/>
              <a:tailEnd/>
            </a:ln>
          </p:spPr>
          <p:txBody>
            <a:bodyPr lIns="0" tIns="0" rIns="0" bIns="0" anchor="ctr">
              <a:spAutoFit/>
            </a:bodyPr>
            <a:lstStyle/>
            <a:p>
              <a:endParaRPr lang="en-US"/>
            </a:p>
          </p:txBody>
        </p:sp>
        <p:sp>
          <p:nvSpPr>
            <p:cNvPr id="25722" name="Freeform 72"/>
            <p:cNvSpPr>
              <a:spLocks/>
            </p:cNvSpPr>
            <p:nvPr/>
          </p:nvSpPr>
          <p:spPr bwMode="auto">
            <a:xfrm>
              <a:off x="3403" y="830"/>
              <a:ext cx="212" cy="274"/>
            </a:xfrm>
            <a:custGeom>
              <a:avLst/>
              <a:gdLst>
                <a:gd name="T0" fmla="*/ 1 w 1052"/>
                <a:gd name="T1" fmla="*/ 2 h 1352"/>
                <a:gd name="T2" fmla="*/ 0 w 1052"/>
                <a:gd name="T3" fmla="*/ 2 h 1352"/>
                <a:gd name="T4" fmla="*/ 0 w 1052"/>
                <a:gd name="T5" fmla="*/ 1 h 1352"/>
                <a:gd name="T6" fmla="*/ 0 w 1052"/>
                <a:gd name="T7" fmla="*/ 1 h 1352"/>
                <a:gd name="T8" fmla="*/ 0 w 1052"/>
                <a:gd name="T9" fmla="*/ 1 h 1352"/>
                <a:gd name="T10" fmla="*/ 0 w 1052"/>
                <a:gd name="T11" fmla="*/ 0 h 1352"/>
                <a:gd name="T12" fmla="*/ 0 w 1052"/>
                <a:gd name="T13" fmla="*/ 0 h 1352"/>
                <a:gd name="T14" fmla="*/ 0 w 1052"/>
                <a:gd name="T15" fmla="*/ 0 h 1352"/>
                <a:gd name="T16" fmla="*/ 1 w 1052"/>
                <a:gd name="T17" fmla="*/ 0 h 1352"/>
                <a:gd name="T18" fmla="*/ 1 w 1052"/>
                <a:gd name="T19" fmla="*/ 0 h 1352"/>
                <a:gd name="T20" fmla="*/ 1 w 1052"/>
                <a:gd name="T21" fmla="*/ 0 h 1352"/>
                <a:gd name="T22" fmla="*/ 1 w 1052"/>
                <a:gd name="T23" fmla="*/ 0 h 1352"/>
                <a:gd name="T24" fmla="*/ 2 w 1052"/>
                <a:gd name="T25" fmla="*/ 0 h 1352"/>
                <a:gd name="T26" fmla="*/ 2 w 1052"/>
                <a:gd name="T27" fmla="*/ 1 h 1352"/>
                <a:gd name="T28" fmla="*/ 2 w 1052"/>
                <a:gd name="T29" fmla="*/ 1 h 1352"/>
                <a:gd name="T30" fmla="*/ 1 w 1052"/>
                <a:gd name="T31" fmla="*/ 2 h 1352"/>
                <a:gd name="T32" fmla="*/ 1 w 1052"/>
                <a:gd name="T33" fmla="*/ 2 h 1352"/>
                <a:gd name="T34" fmla="*/ 1 w 1052"/>
                <a:gd name="T35" fmla="*/ 2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25723" name="Group 73"/>
            <p:cNvGrpSpPr>
              <a:grpSpLocks/>
            </p:cNvGrpSpPr>
            <p:nvPr/>
          </p:nvGrpSpPr>
          <p:grpSpPr bwMode="auto">
            <a:xfrm flipH="1">
              <a:off x="3749" y="1171"/>
              <a:ext cx="212" cy="213"/>
              <a:chOff x="1350" y="686"/>
              <a:chExt cx="1132" cy="1132"/>
            </a:xfrm>
          </p:grpSpPr>
          <p:sp>
            <p:nvSpPr>
              <p:cNvPr id="25725" name="AutoShape 74"/>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25726" name="Picture 75"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25724" name="Picture 76"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81" y="829"/>
              <a:ext cx="38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5620" name="Group 77"/>
          <p:cNvGrpSpPr>
            <a:grpSpLocks/>
          </p:cNvGrpSpPr>
          <p:nvPr/>
        </p:nvGrpSpPr>
        <p:grpSpPr bwMode="auto">
          <a:xfrm>
            <a:off x="2432050" y="5395913"/>
            <a:ext cx="517525" cy="658812"/>
            <a:chOff x="2401" y="425"/>
            <a:chExt cx="907" cy="1154"/>
          </a:xfrm>
        </p:grpSpPr>
        <p:sp>
          <p:nvSpPr>
            <p:cNvPr id="25715" name="Rectangle 78"/>
            <p:cNvSpPr>
              <a:spLocks noChangeArrowheads="1"/>
            </p:cNvSpPr>
            <p:nvPr/>
          </p:nvSpPr>
          <p:spPr bwMode="auto">
            <a:xfrm>
              <a:off x="2401" y="591"/>
              <a:ext cx="907" cy="988"/>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25716" name="Line 79"/>
            <p:cNvSpPr>
              <a:spLocks noChangeShapeType="1"/>
            </p:cNvSpPr>
            <p:nvPr/>
          </p:nvSpPr>
          <p:spPr bwMode="auto">
            <a:xfrm>
              <a:off x="2582" y="138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717" name="Line 80"/>
            <p:cNvSpPr>
              <a:spLocks noChangeShapeType="1"/>
            </p:cNvSpPr>
            <p:nvPr/>
          </p:nvSpPr>
          <p:spPr bwMode="auto">
            <a:xfrm>
              <a:off x="2577" y="115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718" name="Rectangle 81"/>
            <p:cNvSpPr>
              <a:spLocks noChangeArrowheads="1"/>
            </p:cNvSpPr>
            <p:nvPr/>
          </p:nvSpPr>
          <p:spPr bwMode="auto">
            <a:xfrm rot="2658430">
              <a:off x="2944" y="425"/>
              <a:ext cx="225" cy="506"/>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25719" name="Freeform 82"/>
            <p:cNvSpPr>
              <a:spLocks/>
            </p:cNvSpPr>
            <p:nvPr/>
          </p:nvSpPr>
          <p:spPr bwMode="auto">
            <a:xfrm>
              <a:off x="2643" y="789"/>
              <a:ext cx="309" cy="257"/>
            </a:xfrm>
            <a:custGeom>
              <a:avLst/>
              <a:gdLst>
                <a:gd name="T0" fmla="*/ 374 w 234"/>
                <a:gd name="T1" fmla="*/ 0 h 195"/>
                <a:gd name="T2" fmla="*/ 83 w 234"/>
                <a:gd name="T3" fmla="*/ 125 h 195"/>
                <a:gd name="T4" fmla="*/ 0 w 234"/>
                <a:gd name="T5" fmla="*/ 589 h 195"/>
                <a:gd name="T6" fmla="*/ 548 w 234"/>
                <a:gd name="T7" fmla="*/ 589 h 195"/>
                <a:gd name="T8" fmla="*/ 712 w 234"/>
                <a:gd name="T9" fmla="*/ 333 h 195"/>
                <a:gd name="T10" fmla="*/ 374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a:solidFill>
                <a:srgbClr val="969696"/>
              </a:solidFill>
              <a:round/>
              <a:headEnd/>
              <a:tailEnd/>
            </a:ln>
          </p:spPr>
          <p:txBody>
            <a:bodyPr wrap="none" lIns="0" tIns="0" rIns="0" bIns="0" anchor="ctr">
              <a:spAutoFit/>
            </a:bodyPr>
            <a:lstStyle/>
            <a:p>
              <a:endParaRPr lang="en-US"/>
            </a:p>
          </p:txBody>
        </p:sp>
        <p:sp>
          <p:nvSpPr>
            <p:cNvPr id="25720" name="Line 83"/>
            <p:cNvSpPr>
              <a:spLocks noChangeShapeType="1"/>
            </p:cNvSpPr>
            <p:nvPr/>
          </p:nvSpPr>
          <p:spPr bwMode="auto">
            <a:xfrm flipH="1">
              <a:off x="2703" y="891"/>
              <a:ext cx="147" cy="106"/>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25621" name="Group 84"/>
          <p:cNvGrpSpPr>
            <a:grpSpLocks/>
          </p:cNvGrpSpPr>
          <p:nvPr/>
        </p:nvGrpSpPr>
        <p:grpSpPr bwMode="auto">
          <a:xfrm>
            <a:off x="2693988" y="5843588"/>
            <a:ext cx="517525" cy="658812"/>
            <a:chOff x="2401" y="425"/>
            <a:chExt cx="907" cy="1154"/>
          </a:xfrm>
        </p:grpSpPr>
        <p:sp>
          <p:nvSpPr>
            <p:cNvPr id="25709" name="Rectangle 85"/>
            <p:cNvSpPr>
              <a:spLocks noChangeArrowheads="1"/>
            </p:cNvSpPr>
            <p:nvPr/>
          </p:nvSpPr>
          <p:spPr bwMode="auto">
            <a:xfrm>
              <a:off x="2401" y="591"/>
              <a:ext cx="907" cy="988"/>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25710" name="Line 86"/>
            <p:cNvSpPr>
              <a:spLocks noChangeShapeType="1"/>
            </p:cNvSpPr>
            <p:nvPr/>
          </p:nvSpPr>
          <p:spPr bwMode="auto">
            <a:xfrm>
              <a:off x="2582" y="138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711" name="Line 87"/>
            <p:cNvSpPr>
              <a:spLocks noChangeShapeType="1"/>
            </p:cNvSpPr>
            <p:nvPr/>
          </p:nvSpPr>
          <p:spPr bwMode="auto">
            <a:xfrm>
              <a:off x="2577" y="115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712" name="Rectangle 88"/>
            <p:cNvSpPr>
              <a:spLocks noChangeArrowheads="1"/>
            </p:cNvSpPr>
            <p:nvPr/>
          </p:nvSpPr>
          <p:spPr bwMode="auto">
            <a:xfrm rot="2658430">
              <a:off x="2944" y="425"/>
              <a:ext cx="225" cy="506"/>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25713" name="Freeform 89"/>
            <p:cNvSpPr>
              <a:spLocks/>
            </p:cNvSpPr>
            <p:nvPr/>
          </p:nvSpPr>
          <p:spPr bwMode="auto">
            <a:xfrm>
              <a:off x="2643" y="789"/>
              <a:ext cx="309" cy="257"/>
            </a:xfrm>
            <a:custGeom>
              <a:avLst/>
              <a:gdLst>
                <a:gd name="T0" fmla="*/ 374 w 234"/>
                <a:gd name="T1" fmla="*/ 0 h 195"/>
                <a:gd name="T2" fmla="*/ 83 w 234"/>
                <a:gd name="T3" fmla="*/ 125 h 195"/>
                <a:gd name="T4" fmla="*/ 0 w 234"/>
                <a:gd name="T5" fmla="*/ 589 h 195"/>
                <a:gd name="T6" fmla="*/ 548 w 234"/>
                <a:gd name="T7" fmla="*/ 589 h 195"/>
                <a:gd name="T8" fmla="*/ 712 w 234"/>
                <a:gd name="T9" fmla="*/ 333 h 195"/>
                <a:gd name="T10" fmla="*/ 374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a:solidFill>
                <a:srgbClr val="969696"/>
              </a:solidFill>
              <a:round/>
              <a:headEnd/>
              <a:tailEnd/>
            </a:ln>
          </p:spPr>
          <p:txBody>
            <a:bodyPr wrap="none" lIns="0" tIns="0" rIns="0" bIns="0" anchor="ctr">
              <a:spAutoFit/>
            </a:bodyPr>
            <a:lstStyle/>
            <a:p>
              <a:endParaRPr lang="en-US"/>
            </a:p>
          </p:txBody>
        </p:sp>
        <p:sp>
          <p:nvSpPr>
            <p:cNvPr id="25714" name="Line 90"/>
            <p:cNvSpPr>
              <a:spLocks noChangeShapeType="1"/>
            </p:cNvSpPr>
            <p:nvPr/>
          </p:nvSpPr>
          <p:spPr bwMode="auto">
            <a:xfrm flipH="1">
              <a:off x="2703" y="891"/>
              <a:ext cx="147" cy="106"/>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25622" name="Group 91"/>
          <p:cNvGrpSpPr>
            <a:grpSpLocks/>
          </p:cNvGrpSpPr>
          <p:nvPr/>
        </p:nvGrpSpPr>
        <p:grpSpPr bwMode="auto">
          <a:xfrm>
            <a:off x="3522663" y="4116388"/>
            <a:ext cx="509587" cy="493712"/>
            <a:chOff x="4200" y="2899"/>
            <a:chExt cx="915" cy="885"/>
          </a:xfrm>
        </p:grpSpPr>
        <p:sp>
          <p:nvSpPr>
            <p:cNvPr id="25692" name="Rectangle 92"/>
            <p:cNvSpPr>
              <a:spLocks noChangeArrowheads="1"/>
            </p:cNvSpPr>
            <p:nvPr/>
          </p:nvSpPr>
          <p:spPr bwMode="auto">
            <a:xfrm>
              <a:off x="4342" y="2960"/>
              <a:ext cx="771" cy="824"/>
            </a:xfrm>
            <a:prstGeom prst="rect">
              <a:avLst/>
            </a:prstGeom>
            <a:solidFill>
              <a:srgbClr val="CC9900"/>
            </a:solidFill>
            <a:ln w="12700" algn="ctr">
              <a:solidFill>
                <a:schemeClr val="bg1"/>
              </a:solidFill>
              <a:miter lim="800000"/>
              <a:headEnd/>
              <a:tailEnd/>
            </a:ln>
          </p:spPr>
          <p:txBody>
            <a:bodyPr lIns="0" tIns="0" rIns="0" bIns="0" anchor="ctr">
              <a:spAutoFit/>
            </a:bodyPr>
            <a:lstStyle/>
            <a:p>
              <a:endParaRPr lang="en-US"/>
            </a:p>
          </p:txBody>
        </p:sp>
        <p:sp>
          <p:nvSpPr>
            <p:cNvPr id="25693" name="AutoShape 93"/>
            <p:cNvSpPr>
              <a:spLocks noChangeArrowheads="1"/>
            </p:cNvSpPr>
            <p:nvPr/>
          </p:nvSpPr>
          <p:spPr bwMode="auto">
            <a:xfrm>
              <a:off x="4283" y="2958"/>
              <a:ext cx="832" cy="774"/>
            </a:xfrm>
            <a:prstGeom prst="parallelogram">
              <a:avLst>
                <a:gd name="adj" fmla="val 8371"/>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25694" name="AutoShape 94"/>
            <p:cNvSpPr>
              <a:spLocks noChangeArrowheads="1"/>
            </p:cNvSpPr>
            <p:nvPr/>
          </p:nvSpPr>
          <p:spPr bwMode="auto">
            <a:xfrm>
              <a:off x="4303" y="2984"/>
              <a:ext cx="788" cy="765"/>
            </a:xfrm>
            <a:prstGeom prst="parallelogram">
              <a:avLst>
                <a:gd name="adj" fmla="val 8021"/>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25695" name="AutoShape 95"/>
            <p:cNvSpPr>
              <a:spLocks noChangeArrowheads="1"/>
            </p:cNvSpPr>
            <p:nvPr/>
          </p:nvSpPr>
          <p:spPr bwMode="auto">
            <a:xfrm>
              <a:off x="4200" y="2960"/>
              <a:ext cx="912" cy="807"/>
            </a:xfrm>
            <a:prstGeom prst="parallelogram">
              <a:avLst>
                <a:gd name="adj" fmla="val 1762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25696" name="Freeform 96"/>
            <p:cNvSpPr>
              <a:spLocks/>
            </p:cNvSpPr>
            <p:nvPr/>
          </p:nvSpPr>
          <p:spPr bwMode="auto">
            <a:xfrm>
              <a:off x="4374"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5697" name="Freeform 97"/>
            <p:cNvSpPr>
              <a:spLocks/>
            </p:cNvSpPr>
            <p:nvPr/>
          </p:nvSpPr>
          <p:spPr bwMode="auto">
            <a:xfrm>
              <a:off x="4470"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5698" name="Freeform 98"/>
            <p:cNvSpPr>
              <a:spLocks/>
            </p:cNvSpPr>
            <p:nvPr/>
          </p:nvSpPr>
          <p:spPr bwMode="auto">
            <a:xfrm>
              <a:off x="4566"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5699" name="Freeform 99"/>
            <p:cNvSpPr>
              <a:spLocks/>
            </p:cNvSpPr>
            <p:nvPr/>
          </p:nvSpPr>
          <p:spPr bwMode="auto">
            <a:xfrm>
              <a:off x="4662"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5700" name="Freeform 100"/>
            <p:cNvSpPr>
              <a:spLocks/>
            </p:cNvSpPr>
            <p:nvPr/>
          </p:nvSpPr>
          <p:spPr bwMode="auto">
            <a:xfrm>
              <a:off x="4758"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5701" name="Freeform 101"/>
            <p:cNvSpPr>
              <a:spLocks/>
            </p:cNvSpPr>
            <p:nvPr/>
          </p:nvSpPr>
          <p:spPr bwMode="auto">
            <a:xfrm>
              <a:off x="4854"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5702" name="Freeform 102"/>
            <p:cNvSpPr>
              <a:spLocks/>
            </p:cNvSpPr>
            <p:nvPr/>
          </p:nvSpPr>
          <p:spPr bwMode="auto">
            <a:xfrm>
              <a:off x="4950" y="2902"/>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5703" name="Line 103"/>
            <p:cNvSpPr>
              <a:spLocks noChangeShapeType="1"/>
            </p:cNvSpPr>
            <p:nvPr/>
          </p:nvSpPr>
          <p:spPr bwMode="auto">
            <a:xfrm>
              <a:off x="4386" y="3171"/>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5704" name="Line 104"/>
            <p:cNvSpPr>
              <a:spLocks noChangeShapeType="1"/>
            </p:cNvSpPr>
            <p:nvPr/>
          </p:nvSpPr>
          <p:spPr bwMode="auto">
            <a:xfrm>
              <a:off x="4359" y="3267"/>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5705" name="Line 105"/>
            <p:cNvSpPr>
              <a:spLocks noChangeShapeType="1"/>
            </p:cNvSpPr>
            <p:nvPr/>
          </p:nvSpPr>
          <p:spPr bwMode="auto">
            <a:xfrm>
              <a:off x="4692" y="3363"/>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5706" name="Line 106"/>
            <p:cNvSpPr>
              <a:spLocks noChangeShapeType="1"/>
            </p:cNvSpPr>
            <p:nvPr/>
          </p:nvSpPr>
          <p:spPr bwMode="auto">
            <a:xfrm>
              <a:off x="4332" y="3459"/>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5707" name="Line 107"/>
            <p:cNvSpPr>
              <a:spLocks noChangeShapeType="1"/>
            </p:cNvSpPr>
            <p:nvPr/>
          </p:nvSpPr>
          <p:spPr bwMode="auto">
            <a:xfrm>
              <a:off x="4656" y="3555"/>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5708" name="Line 108"/>
            <p:cNvSpPr>
              <a:spLocks noChangeShapeType="1"/>
            </p:cNvSpPr>
            <p:nvPr/>
          </p:nvSpPr>
          <p:spPr bwMode="auto">
            <a:xfrm>
              <a:off x="4638" y="3651"/>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25623" name="AutoShape 109"/>
          <p:cNvSpPr>
            <a:spLocks noChangeArrowheads="1"/>
          </p:cNvSpPr>
          <p:nvPr/>
        </p:nvSpPr>
        <p:spPr bwMode="auto">
          <a:xfrm>
            <a:off x="2990850" y="4154488"/>
            <a:ext cx="584200" cy="415925"/>
          </a:xfrm>
          <a:prstGeom prst="rightArrow">
            <a:avLst>
              <a:gd name="adj1" fmla="val 50000"/>
              <a:gd name="adj2" fmla="val 35115"/>
            </a:avLst>
          </a:prstGeom>
          <a:gradFill rotWithShape="1">
            <a:gsLst>
              <a:gs pos="0">
                <a:srgbClr val="CCFFCC"/>
              </a:gs>
              <a:gs pos="100000">
                <a:srgbClr val="000000"/>
              </a:gs>
            </a:gsLst>
            <a:lin ang="0" scaled="1"/>
          </a:gradFill>
          <a:ln w="12700" algn="ctr">
            <a:solidFill>
              <a:schemeClr val="bg1"/>
            </a:solidFill>
            <a:miter lim="800000"/>
            <a:headEnd/>
            <a:tailEnd/>
          </a:ln>
        </p:spPr>
        <p:txBody>
          <a:bodyPr lIns="0" tIns="0" rIns="0" bIns="0" anchor="ctr">
            <a:spAutoFit/>
          </a:bodyPr>
          <a:lstStyle/>
          <a:p>
            <a:endParaRPr lang="en-US"/>
          </a:p>
        </p:txBody>
      </p:sp>
      <p:grpSp>
        <p:nvGrpSpPr>
          <p:cNvPr id="25624" name="Group 110"/>
          <p:cNvGrpSpPr>
            <a:grpSpLocks/>
          </p:cNvGrpSpPr>
          <p:nvPr/>
        </p:nvGrpSpPr>
        <p:grpSpPr bwMode="auto">
          <a:xfrm>
            <a:off x="3502025" y="3149600"/>
            <a:ext cx="509588" cy="493713"/>
            <a:chOff x="4200" y="2899"/>
            <a:chExt cx="915" cy="885"/>
          </a:xfrm>
        </p:grpSpPr>
        <p:sp>
          <p:nvSpPr>
            <p:cNvPr id="25675" name="Rectangle 111"/>
            <p:cNvSpPr>
              <a:spLocks noChangeArrowheads="1"/>
            </p:cNvSpPr>
            <p:nvPr/>
          </p:nvSpPr>
          <p:spPr bwMode="auto">
            <a:xfrm>
              <a:off x="4342" y="2960"/>
              <a:ext cx="771" cy="824"/>
            </a:xfrm>
            <a:prstGeom prst="rect">
              <a:avLst/>
            </a:prstGeom>
            <a:solidFill>
              <a:srgbClr val="CC9900"/>
            </a:solidFill>
            <a:ln w="12700" algn="ctr">
              <a:solidFill>
                <a:schemeClr val="bg1"/>
              </a:solidFill>
              <a:miter lim="800000"/>
              <a:headEnd/>
              <a:tailEnd/>
            </a:ln>
          </p:spPr>
          <p:txBody>
            <a:bodyPr lIns="0" tIns="0" rIns="0" bIns="0" anchor="ctr">
              <a:spAutoFit/>
            </a:bodyPr>
            <a:lstStyle/>
            <a:p>
              <a:endParaRPr lang="en-US"/>
            </a:p>
          </p:txBody>
        </p:sp>
        <p:sp>
          <p:nvSpPr>
            <p:cNvPr id="25676" name="AutoShape 112"/>
            <p:cNvSpPr>
              <a:spLocks noChangeArrowheads="1"/>
            </p:cNvSpPr>
            <p:nvPr/>
          </p:nvSpPr>
          <p:spPr bwMode="auto">
            <a:xfrm>
              <a:off x="4283" y="2958"/>
              <a:ext cx="832" cy="774"/>
            </a:xfrm>
            <a:prstGeom prst="parallelogram">
              <a:avLst>
                <a:gd name="adj" fmla="val 8371"/>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25677" name="AutoShape 113"/>
            <p:cNvSpPr>
              <a:spLocks noChangeArrowheads="1"/>
            </p:cNvSpPr>
            <p:nvPr/>
          </p:nvSpPr>
          <p:spPr bwMode="auto">
            <a:xfrm>
              <a:off x="4303" y="2984"/>
              <a:ext cx="788" cy="765"/>
            </a:xfrm>
            <a:prstGeom prst="parallelogram">
              <a:avLst>
                <a:gd name="adj" fmla="val 8021"/>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25678" name="AutoShape 114"/>
            <p:cNvSpPr>
              <a:spLocks noChangeArrowheads="1"/>
            </p:cNvSpPr>
            <p:nvPr/>
          </p:nvSpPr>
          <p:spPr bwMode="auto">
            <a:xfrm>
              <a:off x="4200" y="2960"/>
              <a:ext cx="912" cy="807"/>
            </a:xfrm>
            <a:prstGeom prst="parallelogram">
              <a:avLst>
                <a:gd name="adj" fmla="val 1762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25679" name="Freeform 115"/>
            <p:cNvSpPr>
              <a:spLocks/>
            </p:cNvSpPr>
            <p:nvPr/>
          </p:nvSpPr>
          <p:spPr bwMode="auto">
            <a:xfrm>
              <a:off x="4374"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5680" name="Freeform 116"/>
            <p:cNvSpPr>
              <a:spLocks/>
            </p:cNvSpPr>
            <p:nvPr/>
          </p:nvSpPr>
          <p:spPr bwMode="auto">
            <a:xfrm>
              <a:off x="4470"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5681" name="Freeform 117"/>
            <p:cNvSpPr>
              <a:spLocks/>
            </p:cNvSpPr>
            <p:nvPr/>
          </p:nvSpPr>
          <p:spPr bwMode="auto">
            <a:xfrm>
              <a:off x="4566"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5682" name="Freeform 118"/>
            <p:cNvSpPr>
              <a:spLocks/>
            </p:cNvSpPr>
            <p:nvPr/>
          </p:nvSpPr>
          <p:spPr bwMode="auto">
            <a:xfrm>
              <a:off x="4662"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5683" name="Freeform 119"/>
            <p:cNvSpPr>
              <a:spLocks/>
            </p:cNvSpPr>
            <p:nvPr/>
          </p:nvSpPr>
          <p:spPr bwMode="auto">
            <a:xfrm>
              <a:off x="4758"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5684" name="Freeform 120"/>
            <p:cNvSpPr>
              <a:spLocks/>
            </p:cNvSpPr>
            <p:nvPr/>
          </p:nvSpPr>
          <p:spPr bwMode="auto">
            <a:xfrm>
              <a:off x="4854"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5685" name="Freeform 121"/>
            <p:cNvSpPr>
              <a:spLocks/>
            </p:cNvSpPr>
            <p:nvPr/>
          </p:nvSpPr>
          <p:spPr bwMode="auto">
            <a:xfrm>
              <a:off x="4950" y="2902"/>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5686" name="Line 122"/>
            <p:cNvSpPr>
              <a:spLocks noChangeShapeType="1"/>
            </p:cNvSpPr>
            <p:nvPr/>
          </p:nvSpPr>
          <p:spPr bwMode="auto">
            <a:xfrm>
              <a:off x="4386" y="3171"/>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5687" name="Line 123"/>
            <p:cNvSpPr>
              <a:spLocks noChangeShapeType="1"/>
            </p:cNvSpPr>
            <p:nvPr/>
          </p:nvSpPr>
          <p:spPr bwMode="auto">
            <a:xfrm>
              <a:off x="4359" y="3267"/>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5688" name="Line 124"/>
            <p:cNvSpPr>
              <a:spLocks noChangeShapeType="1"/>
            </p:cNvSpPr>
            <p:nvPr/>
          </p:nvSpPr>
          <p:spPr bwMode="auto">
            <a:xfrm>
              <a:off x="4692" y="3363"/>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5689" name="Line 125"/>
            <p:cNvSpPr>
              <a:spLocks noChangeShapeType="1"/>
            </p:cNvSpPr>
            <p:nvPr/>
          </p:nvSpPr>
          <p:spPr bwMode="auto">
            <a:xfrm>
              <a:off x="4332" y="3459"/>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5690" name="Line 126"/>
            <p:cNvSpPr>
              <a:spLocks noChangeShapeType="1"/>
            </p:cNvSpPr>
            <p:nvPr/>
          </p:nvSpPr>
          <p:spPr bwMode="auto">
            <a:xfrm>
              <a:off x="4656" y="3555"/>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5691" name="Line 127"/>
            <p:cNvSpPr>
              <a:spLocks noChangeShapeType="1"/>
            </p:cNvSpPr>
            <p:nvPr/>
          </p:nvSpPr>
          <p:spPr bwMode="auto">
            <a:xfrm>
              <a:off x="4638" y="3651"/>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25625" name="AutoShape 128"/>
          <p:cNvSpPr>
            <a:spLocks noChangeArrowheads="1"/>
          </p:cNvSpPr>
          <p:nvPr/>
        </p:nvSpPr>
        <p:spPr bwMode="auto">
          <a:xfrm>
            <a:off x="2970213" y="3187700"/>
            <a:ext cx="584200" cy="415925"/>
          </a:xfrm>
          <a:prstGeom prst="rightArrow">
            <a:avLst>
              <a:gd name="adj1" fmla="val 50000"/>
              <a:gd name="adj2" fmla="val 35115"/>
            </a:avLst>
          </a:prstGeom>
          <a:gradFill rotWithShape="1">
            <a:gsLst>
              <a:gs pos="0">
                <a:srgbClr val="CCFFCC"/>
              </a:gs>
              <a:gs pos="100000">
                <a:srgbClr val="000000"/>
              </a:gs>
            </a:gsLst>
            <a:lin ang="0" scaled="1"/>
          </a:gradFill>
          <a:ln w="12700" algn="ctr">
            <a:solidFill>
              <a:schemeClr val="bg1"/>
            </a:solidFill>
            <a:miter lim="800000"/>
            <a:headEnd/>
            <a:tailEnd/>
          </a:ln>
        </p:spPr>
        <p:txBody>
          <a:bodyPr lIns="0" tIns="0" rIns="0" bIns="0" anchor="ctr">
            <a:spAutoFit/>
          </a:bodyPr>
          <a:lstStyle/>
          <a:p>
            <a:endParaRPr lang="en-US"/>
          </a:p>
        </p:txBody>
      </p:sp>
      <p:grpSp>
        <p:nvGrpSpPr>
          <p:cNvPr id="25626" name="Group 129"/>
          <p:cNvGrpSpPr>
            <a:grpSpLocks/>
          </p:cNvGrpSpPr>
          <p:nvPr/>
        </p:nvGrpSpPr>
        <p:grpSpPr bwMode="auto">
          <a:xfrm>
            <a:off x="3516313" y="2152650"/>
            <a:ext cx="509587" cy="493713"/>
            <a:chOff x="4200" y="2899"/>
            <a:chExt cx="915" cy="885"/>
          </a:xfrm>
        </p:grpSpPr>
        <p:sp>
          <p:nvSpPr>
            <p:cNvPr id="25658" name="Rectangle 130"/>
            <p:cNvSpPr>
              <a:spLocks noChangeArrowheads="1"/>
            </p:cNvSpPr>
            <p:nvPr/>
          </p:nvSpPr>
          <p:spPr bwMode="auto">
            <a:xfrm>
              <a:off x="4342" y="2960"/>
              <a:ext cx="771" cy="824"/>
            </a:xfrm>
            <a:prstGeom prst="rect">
              <a:avLst/>
            </a:prstGeom>
            <a:solidFill>
              <a:srgbClr val="CC9900"/>
            </a:solidFill>
            <a:ln w="12700" algn="ctr">
              <a:solidFill>
                <a:schemeClr val="bg1"/>
              </a:solidFill>
              <a:miter lim="800000"/>
              <a:headEnd/>
              <a:tailEnd/>
            </a:ln>
          </p:spPr>
          <p:txBody>
            <a:bodyPr lIns="0" tIns="0" rIns="0" bIns="0" anchor="ctr">
              <a:spAutoFit/>
            </a:bodyPr>
            <a:lstStyle/>
            <a:p>
              <a:endParaRPr lang="en-US"/>
            </a:p>
          </p:txBody>
        </p:sp>
        <p:sp>
          <p:nvSpPr>
            <p:cNvPr id="25659" name="AutoShape 131"/>
            <p:cNvSpPr>
              <a:spLocks noChangeArrowheads="1"/>
            </p:cNvSpPr>
            <p:nvPr/>
          </p:nvSpPr>
          <p:spPr bwMode="auto">
            <a:xfrm>
              <a:off x="4283" y="2958"/>
              <a:ext cx="832" cy="774"/>
            </a:xfrm>
            <a:prstGeom prst="parallelogram">
              <a:avLst>
                <a:gd name="adj" fmla="val 8371"/>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25660" name="AutoShape 132"/>
            <p:cNvSpPr>
              <a:spLocks noChangeArrowheads="1"/>
            </p:cNvSpPr>
            <p:nvPr/>
          </p:nvSpPr>
          <p:spPr bwMode="auto">
            <a:xfrm>
              <a:off x="4303" y="2984"/>
              <a:ext cx="788" cy="765"/>
            </a:xfrm>
            <a:prstGeom prst="parallelogram">
              <a:avLst>
                <a:gd name="adj" fmla="val 8021"/>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25661" name="AutoShape 133"/>
            <p:cNvSpPr>
              <a:spLocks noChangeArrowheads="1"/>
            </p:cNvSpPr>
            <p:nvPr/>
          </p:nvSpPr>
          <p:spPr bwMode="auto">
            <a:xfrm>
              <a:off x="4200" y="2960"/>
              <a:ext cx="912" cy="807"/>
            </a:xfrm>
            <a:prstGeom prst="parallelogram">
              <a:avLst>
                <a:gd name="adj" fmla="val 1762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25662" name="Freeform 134"/>
            <p:cNvSpPr>
              <a:spLocks/>
            </p:cNvSpPr>
            <p:nvPr/>
          </p:nvSpPr>
          <p:spPr bwMode="auto">
            <a:xfrm>
              <a:off x="4374"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5663" name="Freeform 135"/>
            <p:cNvSpPr>
              <a:spLocks/>
            </p:cNvSpPr>
            <p:nvPr/>
          </p:nvSpPr>
          <p:spPr bwMode="auto">
            <a:xfrm>
              <a:off x="4470"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5664" name="Freeform 136"/>
            <p:cNvSpPr>
              <a:spLocks/>
            </p:cNvSpPr>
            <p:nvPr/>
          </p:nvSpPr>
          <p:spPr bwMode="auto">
            <a:xfrm>
              <a:off x="4566"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5665" name="Freeform 137"/>
            <p:cNvSpPr>
              <a:spLocks/>
            </p:cNvSpPr>
            <p:nvPr/>
          </p:nvSpPr>
          <p:spPr bwMode="auto">
            <a:xfrm>
              <a:off x="4662"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5666" name="Freeform 138"/>
            <p:cNvSpPr>
              <a:spLocks/>
            </p:cNvSpPr>
            <p:nvPr/>
          </p:nvSpPr>
          <p:spPr bwMode="auto">
            <a:xfrm>
              <a:off x="4758"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5667" name="Freeform 139"/>
            <p:cNvSpPr>
              <a:spLocks/>
            </p:cNvSpPr>
            <p:nvPr/>
          </p:nvSpPr>
          <p:spPr bwMode="auto">
            <a:xfrm>
              <a:off x="4854"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5668" name="Freeform 140"/>
            <p:cNvSpPr>
              <a:spLocks/>
            </p:cNvSpPr>
            <p:nvPr/>
          </p:nvSpPr>
          <p:spPr bwMode="auto">
            <a:xfrm>
              <a:off x="4950" y="2902"/>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5669" name="Line 141"/>
            <p:cNvSpPr>
              <a:spLocks noChangeShapeType="1"/>
            </p:cNvSpPr>
            <p:nvPr/>
          </p:nvSpPr>
          <p:spPr bwMode="auto">
            <a:xfrm>
              <a:off x="4386" y="3171"/>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5670" name="Line 142"/>
            <p:cNvSpPr>
              <a:spLocks noChangeShapeType="1"/>
            </p:cNvSpPr>
            <p:nvPr/>
          </p:nvSpPr>
          <p:spPr bwMode="auto">
            <a:xfrm>
              <a:off x="4359" y="3267"/>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5671" name="Line 143"/>
            <p:cNvSpPr>
              <a:spLocks noChangeShapeType="1"/>
            </p:cNvSpPr>
            <p:nvPr/>
          </p:nvSpPr>
          <p:spPr bwMode="auto">
            <a:xfrm>
              <a:off x="4692" y="3363"/>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5672" name="Line 144"/>
            <p:cNvSpPr>
              <a:spLocks noChangeShapeType="1"/>
            </p:cNvSpPr>
            <p:nvPr/>
          </p:nvSpPr>
          <p:spPr bwMode="auto">
            <a:xfrm>
              <a:off x="4332" y="3459"/>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5673" name="Line 145"/>
            <p:cNvSpPr>
              <a:spLocks noChangeShapeType="1"/>
            </p:cNvSpPr>
            <p:nvPr/>
          </p:nvSpPr>
          <p:spPr bwMode="auto">
            <a:xfrm>
              <a:off x="4656" y="3555"/>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5674" name="Line 146"/>
            <p:cNvSpPr>
              <a:spLocks noChangeShapeType="1"/>
            </p:cNvSpPr>
            <p:nvPr/>
          </p:nvSpPr>
          <p:spPr bwMode="auto">
            <a:xfrm>
              <a:off x="4638" y="3651"/>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25627" name="AutoShape 147"/>
          <p:cNvSpPr>
            <a:spLocks noChangeArrowheads="1"/>
          </p:cNvSpPr>
          <p:nvPr/>
        </p:nvSpPr>
        <p:spPr bwMode="auto">
          <a:xfrm>
            <a:off x="2984500" y="2190750"/>
            <a:ext cx="584200" cy="415925"/>
          </a:xfrm>
          <a:prstGeom prst="rightArrow">
            <a:avLst>
              <a:gd name="adj1" fmla="val 50000"/>
              <a:gd name="adj2" fmla="val 35115"/>
            </a:avLst>
          </a:prstGeom>
          <a:gradFill rotWithShape="1">
            <a:gsLst>
              <a:gs pos="0">
                <a:srgbClr val="CCFFCC"/>
              </a:gs>
              <a:gs pos="100000">
                <a:srgbClr val="000000"/>
              </a:gs>
            </a:gsLst>
            <a:lin ang="0" scaled="1"/>
          </a:gradFill>
          <a:ln w="12700" algn="ctr">
            <a:solidFill>
              <a:schemeClr val="bg1"/>
            </a:solidFill>
            <a:miter lim="800000"/>
            <a:headEnd/>
            <a:tailEnd/>
          </a:ln>
        </p:spPr>
        <p:txBody>
          <a:bodyPr lIns="0" tIns="0" rIns="0" bIns="0" anchor="ctr">
            <a:spAutoFit/>
          </a:bodyPr>
          <a:lstStyle/>
          <a:p>
            <a:endParaRPr lang="en-US"/>
          </a:p>
        </p:txBody>
      </p:sp>
      <p:sp>
        <p:nvSpPr>
          <p:cNvPr id="25628" name="Text Box 148"/>
          <p:cNvSpPr txBox="1">
            <a:spLocks noChangeArrowheads="1"/>
          </p:cNvSpPr>
          <p:nvPr/>
        </p:nvSpPr>
        <p:spPr bwMode="auto">
          <a:xfrm>
            <a:off x="1104900" y="2090738"/>
            <a:ext cx="1011238"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r" eaLnBrk="1" hangingPunct="1"/>
            <a:r>
              <a:rPr lang="en-US" sz="1800" b="1"/>
              <a:t>collision</a:t>
            </a:r>
          </a:p>
        </p:txBody>
      </p:sp>
      <p:sp>
        <p:nvSpPr>
          <p:cNvPr id="25629" name="Text Box 149"/>
          <p:cNvSpPr txBox="1">
            <a:spLocks noChangeArrowheads="1"/>
          </p:cNvSpPr>
          <p:nvPr/>
        </p:nvSpPr>
        <p:spPr bwMode="auto">
          <a:xfrm>
            <a:off x="1104900" y="3089275"/>
            <a:ext cx="101123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r" eaLnBrk="1" hangingPunct="1"/>
            <a:r>
              <a:rPr lang="en-US" sz="1800" b="1"/>
              <a:t>med pay</a:t>
            </a:r>
          </a:p>
        </p:txBody>
      </p:sp>
      <p:sp>
        <p:nvSpPr>
          <p:cNvPr id="25630" name="Text Box 150"/>
          <p:cNvSpPr txBox="1">
            <a:spLocks noChangeArrowheads="1"/>
          </p:cNvSpPr>
          <p:nvPr/>
        </p:nvSpPr>
        <p:spPr bwMode="auto">
          <a:xfrm>
            <a:off x="1104900" y="4075113"/>
            <a:ext cx="1011238"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r" eaLnBrk="1" hangingPunct="1"/>
            <a:r>
              <a:rPr lang="en-US" sz="1800" b="1"/>
              <a:t>liability</a:t>
            </a:r>
          </a:p>
        </p:txBody>
      </p:sp>
      <p:grpSp>
        <p:nvGrpSpPr>
          <p:cNvPr id="25631" name="Group 151"/>
          <p:cNvGrpSpPr>
            <a:grpSpLocks/>
          </p:cNvGrpSpPr>
          <p:nvPr/>
        </p:nvGrpSpPr>
        <p:grpSpPr bwMode="auto">
          <a:xfrm>
            <a:off x="1844675" y="1155700"/>
            <a:ext cx="2386013" cy="674688"/>
            <a:chOff x="1162" y="786"/>
            <a:chExt cx="1503" cy="425"/>
          </a:xfrm>
        </p:grpSpPr>
        <p:grpSp>
          <p:nvGrpSpPr>
            <p:cNvPr id="25642" name="Group 152"/>
            <p:cNvGrpSpPr>
              <a:grpSpLocks/>
            </p:cNvGrpSpPr>
            <p:nvPr/>
          </p:nvGrpSpPr>
          <p:grpSpPr bwMode="auto">
            <a:xfrm>
              <a:off x="1481" y="786"/>
              <a:ext cx="631" cy="425"/>
              <a:chOff x="2984" y="3331"/>
              <a:chExt cx="845" cy="569"/>
            </a:xfrm>
          </p:grpSpPr>
          <p:sp>
            <p:nvSpPr>
              <p:cNvPr id="25645" name="AutoShape 153"/>
              <p:cNvSpPr>
                <a:spLocks noChangeArrowheads="1"/>
              </p:cNvSpPr>
              <p:nvPr/>
            </p:nvSpPr>
            <p:spPr bwMode="auto">
              <a:xfrm>
                <a:off x="2984" y="3331"/>
                <a:ext cx="558" cy="569"/>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nvGrpSpPr>
              <p:cNvPr id="25646" name="Group 154"/>
              <p:cNvGrpSpPr>
                <a:grpSpLocks/>
              </p:cNvGrpSpPr>
              <p:nvPr/>
            </p:nvGrpSpPr>
            <p:grpSpPr bwMode="auto">
              <a:xfrm>
                <a:off x="3386" y="3487"/>
                <a:ext cx="443" cy="398"/>
                <a:chOff x="4838" y="2218"/>
                <a:chExt cx="395" cy="355"/>
              </a:xfrm>
            </p:grpSpPr>
            <p:sp>
              <p:nvSpPr>
                <p:cNvPr id="25647" name="Freeform 155"/>
                <p:cNvSpPr>
                  <a:spLocks/>
                </p:cNvSpPr>
                <p:nvPr/>
              </p:nvSpPr>
              <p:spPr bwMode="auto">
                <a:xfrm>
                  <a:off x="4888" y="2251"/>
                  <a:ext cx="294" cy="113"/>
                </a:xfrm>
                <a:custGeom>
                  <a:avLst/>
                  <a:gdLst>
                    <a:gd name="T0" fmla="*/ 13 w 839"/>
                    <a:gd name="T1" fmla="*/ 4 h 319"/>
                    <a:gd name="T2" fmla="*/ 12 w 839"/>
                    <a:gd name="T3" fmla="*/ 3 h 319"/>
                    <a:gd name="T4" fmla="*/ 12 w 839"/>
                    <a:gd name="T5" fmla="*/ 3 h 319"/>
                    <a:gd name="T6" fmla="*/ 11 w 839"/>
                    <a:gd name="T7" fmla="*/ 3 h 319"/>
                    <a:gd name="T8" fmla="*/ 11 w 839"/>
                    <a:gd name="T9" fmla="*/ 4 h 319"/>
                    <a:gd name="T10" fmla="*/ 11 w 839"/>
                    <a:gd name="T11" fmla="*/ 4 h 319"/>
                    <a:gd name="T12" fmla="*/ 11 w 839"/>
                    <a:gd name="T13" fmla="*/ 4 h 319"/>
                    <a:gd name="T14" fmla="*/ 11 w 839"/>
                    <a:gd name="T15" fmla="*/ 4 h 319"/>
                    <a:gd name="T16" fmla="*/ 10 w 839"/>
                    <a:gd name="T17" fmla="*/ 4 h 319"/>
                    <a:gd name="T18" fmla="*/ 9 w 839"/>
                    <a:gd name="T19" fmla="*/ 4 h 319"/>
                    <a:gd name="T20" fmla="*/ 9 w 839"/>
                    <a:gd name="T21" fmla="*/ 3 h 319"/>
                    <a:gd name="T22" fmla="*/ 9 w 839"/>
                    <a:gd name="T23" fmla="*/ 3 h 319"/>
                    <a:gd name="T24" fmla="*/ 8 w 839"/>
                    <a:gd name="T25" fmla="*/ 2 h 319"/>
                    <a:gd name="T26" fmla="*/ 7 w 839"/>
                    <a:gd name="T27" fmla="*/ 2 h 319"/>
                    <a:gd name="T28" fmla="*/ 6 w 839"/>
                    <a:gd name="T29" fmla="*/ 2 h 319"/>
                    <a:gd name="T30" fmla="*/ 6 w 839"/>
                    <a:gd name="T31" fmla="*/ 1 h 319"/>
                    <a:gd name="T32" fmla="*/ 5 w 839"/>
                    <a:gd name="T33" fmla="*/ 1 h 319"/>
                    <a:gd name="T34" fmla="*/ 4 w 839"/>
                    <a:gd name="T35" fmla="*/ 1 h 319"/>
                    <a:gd name="T36" fmla="*/ 3 w 839"/>
                    <a:gd name="T37" fmla="*/ 2 h 319"/>
                    <a:gd name="T38" fmla="*/ 3 w 839"/>
                    <a:gd name="T39" fmla="*/ 2 h 319"/>
                    <a:gd name="T40" fmla="*/ 2 w 839"/>
                    <a:gd name="T41" fmla="*/ 2 h 319"/>
                    <a:gd name="T42" fmla="*/ 2 w 839"/>
                    <a:gd name="T43" fmla="*/ 2 h 319"/>
                    <a:gd name="T44" fmla="*/ 2 w 839"/>
                    <a:gd name="T45" fmla="*/ 2 h 319"/>
                    <a:gd name="T46" fmla="*/ 2 w 839"/>
                    <a:gd name="T47" fmla="*/ 1 h 319"/>
                    <a:gd name="T48" fmla="*/ 2 w 839"/>
                    <a:gd name="T49" fmla="*/ 1 h 319"/>
                    <a:gd name="T50" fmla="*/ 1 w 839"/>
                    <a:gd name="T51" fmla="*/ 0 h 319"/>
                    <a:gd name="T52" fmla="*/ 1 w 839"/>
                    <a:gd name="T53" fmla="*/ 0 h 319"/>
                    <a:gd name="T54" fmla="*/ 0 w 839"/>
                    <a:gd name="T55" fmla="*/ 0 h 319"/>
                    <a:gd name="T56" fmla="*/ 0 w 839"/>
                    <a:gd name="T57" fmla="*/ 1 h 319"/>
                    <a:gd name="T58" fmla="*/ 0 w 839"/>
                    <a:gd name="T59" fmla="*/ 1 h 319"/>
                    <a:gd name="T60" fmla="*/ 1 w 839"/>
                    <a:gd name="T61" fmla="*/ 2 h 319"/>
                    <a:gd name="T62" fmla="*/ 1 w 839"/>
                    <a:gd name="T63" fmla="*/ 2 h 319"/>
                    <a:gd name="T64" fmla="*/ 1 w 839"/>
                    <a:gd name="T65" fmla="*/ 2 h 319"/>
                    <a:gd name="T66" fmla="*/ 2 w 839"/>
                    <a:gd name="T67" fmla="*/ 2 h 319"/>
                    <a:gd name="T68" fmla="*/ 3 w 839"/>
                    <a:gd name="T69" fmla="*/ 2 h 319"/>
                    <a:gd name="T70" fmla="*/ 4 w 839"/>
                    <a:gd name="T71" fmla="*/ 2 h 319"/>
                    <a:gd name="T72" fmla="*/ 4 w 839"/>
                    <a:gd name="T73" fmla="*/ 2 h 319"/>
                    <a:gd name="T74" fmla="*/ 5 w 839"/>
                    <a:gd name="T75" fmla="*/ 2 h 319"/>
                    <a:gd name="T76" fmla="*/ 6 w 839"/>
                    <a:gd name="T77" fmla="*/ 3 h 319"/>
                    <a:gd name="T78" fmla="*/ 7 w 839"/>
                    <a:gd name="T79" fmla="*/ 3 h 319"/>
                    <a:gd name="T80" fmla="*/ 8 w 839"/>
                    <a:gd name="T81" fmla="*/ 4 h 319"/>
                    <a:gd name="T82" fmla="*/ 9 w 839"/>
                    <a:gd name="T83" fmla="*/ 4 h 319"/>
                    <a:gd name="T84" fmla="*/ 9 w 839"/>
                    <a:gd name="T85" fmla="*/ 4 h 319"/>
                    <a:gd name="T86" fmla="*/ 10 w 839"/>
                    <a:gd name="T87" fmla="*/ 5 h 319"/>
                    <a:gd name="T88" fmla="*/ 11 w 839"/>
                    <a:gd name="T89" fmla="*/ 5 h 319"/>
                    <a:gd name="T90" fmla="*/ 12 w 839"/>
                    <a:gd name="T91" fmla="*/ 5 h 319"/>
                    <a:gd name="T92" fmla="*/ 12 w 839"/>
                    <a:gd name="T93" fmla="*/ 5 h 319"/>
                    <a:gd name="T94" fmla="*/ 13 w 839"/>
                    <a:gd name="T95" fmla="*/ 4 h 31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839"/>
                    <a:gd name="T145" fmla="*/ 0 h 319"/>
                    <a:gd name="T146" fmla="*/ 839 w 839"/>
                    <a:gd name="T147" fmla="*/ 319 h 31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839" h="319">
                      <a:moveTo>
                        <a:pt x="839" y="242"/>
                      </a:moveTo>
                      <a:lnTo>
                        <a:pt x="837" y="229"/>
                      </a:lnTo>
                      <a:lnTo>
                        <a:pt x="834" y="216"/>
                      </a:lnTo>
                      <a:lnTo>
                        <a:pt x="828" y="204"/>
                      </a:lnTo>
                      <a:lnTo>
                        <a:pt x="821" y="195"/>
                      </a:lnTo>
                      <a:lnTo>
                        <a:pt x="812" y="186"/>
                      </a:lnTo>
                      <a:lnTo>
                        <a:pt x="801" y="180"/>
                      </a:lnTo>
                      <a:lnTo>
                        <a:pt x="789" y="177"/>
                      </a:lnTo>
                      <a:lnTo>
                        <a:pt x="777" y="175"/>
                      </a:lnTo>
                      <a:lnTo>
                        <a:pt x="765" y="177"/>
                      </a:lnTo>
                      <a:lnTo>
                        <a:pt x="753" y="180"/>
                      </a:lnTo>
                      <a:lnTo>
                        <a:pt x="742" y="186"/>
                      </a:lnTo>
                      <a:lnTo>
                        <a:pt x="731" y="195"/>
                      </a:lnTo>
                      <a:lnTo>
                        <a:pt x="724" y="204"/>
                      </a:lnTo>
                      <a:lnTo>
                        <a:pt x="718" y="216"/>
                      </a:lnTo>
                      <a:lnTo>
                        <a:pt x="715" y="229"/>
                      </a:lnTo>
                      <a:lnTo>
                        <a:pt x="713" y="242"/>
                      </a:lnTo>
                      <a:lnTo>
                        <a:pt x="713" y="247"/>
                      </a:lnTo>
                      <a:lnTo>
                        <a:pt x="715" y="251"/>
                      </a:lnTo>
                      <a:lnTo>
                        <a:pt x="715" y="257"/>
                      </a:lnTo>
                      <a:lnTo>
                        <a:pt x="716" y="262"/>
                      </a:lnTo>
                      <a:lnTo>
                        <a:pt x="707" y="262"/>
                      </a:lnTo>
                      <a:lnTo>
                        <a:pt x="698" y="260"/>
                      </a:lnTo>
                      <a:lnTo>
                        <a:pt x="690" y="259"/>
                      </a:lnTo>
                      <a:lnTo>
                        <a:pt x="681" y="256"/>
                      </a:lnTo>
                      <a:lnTo>
                        <a:pt x="672" y="251"/>
                      </a:lnTo>
                      <a:lnTo>
                        <a:pt x="663" y="247"/>
                      </a:lnTo>
                      <a:lnTo>
                        <a:pt x="655" y="242"/>
                      </a:lnTo>
                      <a:lnTo>
                        <a:pt x="648" y="238"/>
                      </a:lnTo>
                      <a:lnTo>
                        <a:pt x="639" y="232"/>
                      </a:lnTo>
                      <a:lnTo>
                        <a:pt x="630" y="222"/>
                      </a:lnTo>
                      <a:lnTo>
                        <a:pt x="619" y="215"/>
                      </a:lnTo>
                      <a:lnTo>
                        <a:pt x="610" y="204"/>
                      </a:lnTo>
                      <a:lnTo>
                        <a:pt x="601" y="195"/>
                      </a:lnTo>
                      <a:lnTo>
                        <a:pt x="590" y="186"/>
                      </a:lnTo>
                      <a:lnTo>
                        <a:pt x="581" y="178"/>
                      </a:lnTo>
                      <a:lnTo>
                        <a:pt x="572" y="171"/>
                      </a:lnTo>
                      <a:lnTo>
                        <a:pt x="558" y="163"/>
                      </a:lnTo>
                      <a:lnTo>
                        <a:pt x="542" y="154"/>
                      </a:lnTo>
                      <a:lnTo>
                        <a:pt x="523" y="145"/>
                      </a:lnTo>
                      <a:lnTo>
                        <a:pt x="505" y="136"/>
                      </a:lnTo>
                      <a:lnTo>
                        <a:pt x="484" y="127"/>
                      </a:lnTo>
                      <a:lnTo>
                        <a:pt x="463" y="119"/>
                      </a:lnTo>
                      <a:lnTo>
                        <a:pt x="443" y="112"/>
                      </a:lnTo>
                      <a:lnTo>
                        <a:pt x="423" y="106"/>
                      </a:lnTo>
                      <a:lnTo>
                        <a:pt x="404" y="101"/>
                      </a:lnTo>
                      <a:lnTo>
                        <a:pt x="382" y="98"/>
                      </a:lnTo>
                      <a:lnTo>
                        <a:pt x="361" y="95"/>
                      </a:lnTo>
                      <a:lnTo>
                        <a:pt x="338" y="92"/>
                      </a:lnTo>
                      <a:lnTo>
                        <a:pt x="317" y="91"/>
                      </a:lnTo>
                      <a:lnTo>
                        <a:pt x="297" y="91"/>
                      </a:lnTo>
                      <a:lnTo>
                        <a:pt x="281" y="91"/>
                      </a:lnTo>
                      <a:lnTo>
                        <a:pt x="265" y="91"/>
                      </a:lnTo>
                      <a:lnTo>
                        <a:pt x="255" y="92"/>
                      </a:lnTo>
                      <a:lnTo>
                        <a:pt x="243" y="95"/>
                      </a:lnTo>
                      <a:lnTo>
                        <a:pt x="231" y="98"/>
                      </a:lnTo>
                      <a:lnTo>
                        <a:pt x="218" y="103"/>
                      </a:lnTo>
                      <a:lnTo>
                        <a:pt x="206" y="107"/>
                      </a:lnTo>
                      <a:lnTo>
                        <a:pt x="194" y="110"/>
                      </a:lnTo>
                      <a:lnTo>
                        <a:pt x="184" y="113"/>
                      </a:lnTo>
                      <a:lnTo>
                        <a:pt x="173" y="115"/>
                      </a:lnTo>
                      <a:lnTo>
                        <a:pt x="165" y="115"/>
                      </a:lnTo>
                      <a:lnTo>
                        <a:pt x="158" y="115"/>
                      </a:lnTo>
                      <a:lnTo>
                        <a:pt x="150" y="115"/>
                      </a:lnTo>
                      <a:lnTo>
                        <a:pt x="143" y="115"/>
                      </a:lnTo>
                      <a:lnTo>
                        <a:pt x="135" y="113"/>
                      </a:lnTo>
                      <a:lnTo>
                        <a:pt x="127" y="112"/>
                      </a:lnTo>
                      <a:lnTo>
                        <a:pt x="120" y="110"/>
                      </a:lnTo>
                      <a:lnTo>
                        <a:pt x="112" y="107"/>
                      </a:lnTo>
                      <a:lnTo>
                        <a:pt x="118" y="98"/>
                      </a:lnTo>
                      <a:lnTo>
                        <a:pt x="123" y="89"/>
                      </a:lnTo>
                      <a:lnTo>
                        <a:pt x="124" y="77"/>
                      </a:lnTo>
                      <a:lnTo>
                        <a:pt x="126" y="66"/>
                      </a:lnTo>
                      <a:lnTo>
                        <a:pt x="124" y="53"/>
                      </a:lnTo>
                      <a:lnTo>
                        <a:pt x="121" y="41"/>
                      </a:lnTo>
                      <a:lnTo>
                        <a:pt x="115" y="30"/>
                      </a:lnTo>
                      <a:lnTo>
                        <a:pt x="108" y="19"/>
                      </a:lnTo>
                      <a:lnTo>
                        <a:pt x="99" y="12"/>
                      </a:lnTo>
                      <a:lnTo>
                        <a:pt x="88" y="4"/>
                      </a:lnTo>
                      <a:lnTo>
                        <a:pt x="76" y="1"/>
                      </a:lnTo>
                      <a:lnTo>
                        <a:pt x="64" y="0"/>
                      </a:lnTo>
                      <a:lnTo>
                        <a:pt x="52" y="1"/>
                      </a:lnTo>
                      <a:lnTo>
                        <a:pt x="39" y="4"/>
                      </a:lnTo>
                      <a:lnTo>
                        <a:pt x="29" y="12"/>
                      </a:lnTo>
                      <a:lnTo>
                        <a:pt x="18" y="19"/>
                      </a:lnTo>
                      <a:lnTo>
                        <a:pt x="11" y="30"/>
                      </a:lnTo>
                      <a:lnTo>
                        <a:pt x="5" y="41"/>
                      </a:lnTo>
                      <a:lnTo>
                        <a:pt x="2" y="53"/>
                      </a:lnTo>
                      <a:lnTo>
                        <a:pt x="0" y="66"/>
                      </a:lnTo>
                      <a:lnTo>
                        <a:pt x="3" y="86"/>
                      </a:lnTo>
                      <a:lnTo>
                        <a:pt x="11" y="103"/>
                      </a:lnTo>
                      <a:lnTo>
                        <a:pt x="21" y="116"/>
                      </a:lnTo>
                      <a:lnTo>
                        <a:pt x="36" y="127"/>
                      </a:lnTo>
                      <a:lnTo>
                        <a:pt x="45" y="133"/>
                      </a:lnTo>
                      <a:lnTo>
                        <a:pt x="55" y="139"/>
                      </a:lnTo>
                      <a:lnTo>
                        <a:pt x="64" y="145"/>
                      </a:lnTo>
                      <a:lnTo>
                        <a:pt x="74" y="150"/>
                      </a:lnTo>
                      <a:lnTo>
                        <a:pt x="83" y="154"/>
                      </a:lnTo>
                      <a:lnTo>
                        <a:pt x="94" y="157"/>
                      </a:lnTo>
                      <a:lnTo>
                        <a:pt x="105" y="160"/>
                      </a:lnTo>
                      <a:lnTo>
                        <a:pt x="114" y="163"/>
                      </a:lnTo>
                      <a:lnTo>
                        <a:pt x="132" y="166"/>
                      </a:lnTo>
                      <a:lnTo>
                        <a:pt x="150" y="168"/>
                      </a:lnTo>
                      <a:lnTo>
                        <a:pt x="168" y="168"/>
                      </a:lnTo>
                      <a:lnTo>
                        <a:pt x="188" y="165"/>
                      </a:lnTo>
                      <a:lnTo>
                        <a:pt x="206" y="163"/>
                      </a:lnTo>
                      <a:lnTo>
                        <a:pt x="225" y="160"/>
                      </a:lnTo>
                      <a:lnTo>
                        <a:pt x="243" y="159"/>
                      </a:lnTo>
                      <a:lnTo>
                        <a:pt x="261" y="157"/>
                      </a:lnTo>
                      <a:lnTo>
                        <a:pt x="270" y="156"/>
                      </a:lnTo>
                      <a:lnTo>
                        <a:pt x="281" y="156"/>
                      </a:lnTo>
                      <a:lnTo>
                        <a:pt x="293" y="154"/>
                      </a:lnTo>
                      <a:lnTo>
                        <a:pt x="308" y="154"/>
                      </a:lnTo>
                      <a:lnTo>
                        <a:pt x="326" y="156"/>
                      </a:lnTo>
                      <a:lnTo>
                        <a:pt x="349" y="159"/>
                      </a:lnTo>
                      <a:lnTo>
                        <a:pt x="376" y="163"/>
                      </a:lnTo>
                      <a:lnTo>
                        <a:pt x="411" y="171"/>
                      </a:lnTo>
                      <a:lnTo>
                        <a:pt x="445" y="182"/>
                      </a:lnTo>
                      <a:lnTo>
                        <a:pt x="472" y="192"/>
                      </a:lnTo>
                      <a:lnTo>
                        <a:pt x="495" y="200"/>
                      </a:lnTo>
                      <a:lnTo>
                        <a:pt x="511" y="209"/>
                      </a:lnTo>
                      <a:lnTo>
                        <a:pt x="525" y="215"/>
                      </a:lnTo>
                      <a:lnTo>
                        <a:pt x="536" y="222"/>
                      </a:lnTo>
                      <a:lnTo>
                        <a:pt x="545" y="227"/>
                      </a:lnTo>
                      <a:lnTo>
                        <a:pt x="554" y="233"/>
                      </a:lnTo>
                      <a:lnTo>
                        <a:pt x="570" y="244"/>
                      </a:lnTo>
                      <a:lnTo>
                        <a:pt x="586" y="254"/>
                      </a:lnTo>
                      <a:lnTo>
                        <a:pt x="602" y="266"/>
                      </a:lnTo>
                      <a:lnTo>
                        <a:pt x="617" y="277"/>
                      </a:lnTo>
                      <a:lnTo>
                        <a:pt x="634" y="288"/>
                      </a:lnTo>
                      <a:lnTo>
                        <a:pt x="651" y="298"/>
                      </a:lnTo>
                      <a:lnTo>
                        <a:pt x="668" y="306"/>
                      </a:lnTo>
                      <a:lnTo>
                        <a:pt x="686" y="312"/>
                      </a:lnTo>
                      <a:lnTo>
                        <a:pt x="699" y="315"/>
                      </a:lnTo>
                      <a:lnTo>
                        <a:pt x="715" y="318"/>
                      </a:lnTo>
                      <a:lnTo>
                        <a:pt x="730" y="319"/>
                      </a:lnTo>
                      <a:lnTo>
                        <a:pt x="745" y="319"/>
                      </a:lnTo>
                      <a:lnTo>
                        <a:pt x="760" y="318"/>
                      </a:lnTo>
                      <a:lnTo>
                        <a:pt x="774" y="315"/>
                      </a:lnTo>
                      <a:lnTo>
                        <a:pt x="787" y="310"/>
                      </a:lnTo>
                      <a:lnTo>
                        <a:pt x="800" y="303"/>
                      </a:lnTo>
                      <a:lnTo>
                        <a:pt x="815" y="294"/>
                      </a:lnTo>
                      <a:lnTo>
                        <a:pt x="828" y="279"/>
                      </a:lnTo>
                      <a:lnTo>
                        <a:pt x="836" y="262"/>
                      </a:lnTo>
                      <a:lnTo>
                        <a:pt x="839" y="242"/>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648" name="Freeform 156"/>
                <p:cNvSpPr>
                  <a:spLocks/>
                </p:cNvSpPr>
                <p:nvPr/>
              </p:nvSpPr>
              <p:spPr bwMode="auto">
                <a:xfrm>
                  <a:off x="4838" y="2408"/>
                  <a:ext cx="145" cy="55"/>
                </a:xfrm>
                <a:custGeom>
                  <a:avLst/>
                  <a:gdLst>
                    <a:gd name="T0" fmla="*/ 0 w 413"/>
                    <a:gd name="T1" fmla="*/ 0 h 156"/>
                    <a:gd name="T2" fmla="*/ 0 w 413"/>
                    <a:gd name="T3" fmla="*/ 0 h 156"/>
                    <a:gd name="T4" fmla="*/ 0 w 413"/>
                    <a:gd name="T5" fmla="*/ 1 h 156"/>
                    <a:gd name="T6" fmla="*/ 1 w 413"/>
                    <a:gd name="T7" fmla="*/ 1 h 156"/>
                    <a:gd name="T8" fmla="*/ 1 w 413"/>
                    <a:gd name="T9" fmla="*/ 2 h 156"/>
                    <a:gd name="T10" fmla="*/ 1 w 413"/>
                    <a:gd name="T11" fmla="*/ 2 h 156"/>
                    <a:gd name="T12" fmla="*/ 2 w 413"/>
                    <a:gd name="T13" fmla="*/ 2 h 156"/>
                    <a:gd name="T14" fmla="*/ 2 w 413"/>
                    <a:gd name="T15" fmla="*/ 2 h 156"/>
                    <a:gd name="T16" fmla="*/ 3 w 413"/>
                    <a:gd name="T17" fmla="*/ 2 h 156"/>
                    <a:gd name="T18" fmla="*/ 4 w 413"/>
                    <a:gd name="T19" fmla="*/ 2 h 156"/>
                    <a:gd name="T20" fmla="*/ 4 w 413"/>
                    <a:gd name="T21" fmla="*/ 2 h 156"/>
                    <a:gd name="T22" fmla="*/ 5 w 413"/>
                    <a:gd name="T23" fmla="*/ 2 h 156"/>
                    <a:gd name="T24" fmla="*/ 5 w 413"/>
                    <a:gd name="T25" fmla="*/ 2 h 156"/>
                    <a:gd name="T26" fmla="*/ 6 w 413"/>
                    <a:gd name="T27" fmla="*/ 1 h 156"/>
                    <a:gd name="T28" fmla="*/ 6 w 413"/>
                    <a:gd name="T29" fmla="*/ 1 h 156"/>
                    <a:gd name="T30" fmla="*/ 6 w 413"/>
                    <a:gd name="T31" fmla="*/ 0 h 156"/>
                    <a:gd name="T32" fmla="*/ 6 w 413"/>
                    <a:gd name="T33" fmla="*/ 0 h 156"/>
                    <a:gd name="T34" fmla="*/ 0 w 413"/>
                    <a:gd name="T35" fmla="*/ 0 h 1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6"/>
                    <a:gd name="T56" fmla="*/ 413 w 413"/>
                    <a:gd name="T57" fmla="*/ 156 h 15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6">
                      <a:moveTo>
                        <a:pt x="0" y="0"/>
                      </a:moveTo>
                      <a:lnTo>
                        <a:pt x="7" y="32"/>
                      </a:lnTo>
                      <a:lnTo>
                        <a:pt x="23" y="62"/>
                      </a:lnTo>
                      <a:lnTo>
                        <a:pt x="42" y="90"/>
                      </a:lnTo>
                      <a:lnTo>
                        <a:pt x="68" y="113"/>
                      </a:lnTo>
                      <a:lnTo>
                        <a:pt x="97" y="131"/>
                      </a:lnTo>
                      <a:lnTo>
                        <a:pt x="130" y="144"/>
                      </a:lnTo>
                      <a:lnTo>
                        <a:pt x="167" y="153"/>
                      </a:lnTo>
                      <a:lnTo>
                        <a:pt x="206" y="156"/>
                      </a:lnTo>
                      <a:lnTo>
                        <a:pt x="246" y="153"/>
                      </a:lnTo>
                      <a:lnTo>
                        <a:pt x="282" y="144"/>
                      </a:lnTo>
                      <a:lnTo>
                        <a:pt x="315" y="131"/>
                      </a:lnTo>
                      <a:lnTo>
                        <a:pt x="346" y="113"/>
                      </a:lnTo>
                      <a:lnTo>
                        <a:pt x="372" y="90"/>
                      </a:lnTo>
                      <a:lnTo>
                        <a:pt x="391"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649" name="Freeform 157"/>
                <p:cNvSpPr>
                  <a:spLocks/>
                </p:cNvSpPr>
                <p:nvPr/>
              </p:nvSpPr>
              <p:spPr bwMode="auto">
                <a:xfrm>
                  <a:off x="4854" y="2282"/>
                  <a:ext cx="60" cy="131"/>
                </a:xfrm>
                <a:custGeom>
                  <a:avLst/>
                  <a:gdLst>
                    <a:gd name="T0" fmla="*/ 0 w 170"/>
                    <a:gd name="T1" fmla="*/ 6 h 373"/>
                    <a:gd name="T2" fmla="*/ 2 w 170"/>
                    <a:gd name="T3" fmla="*/ 0 h 373"/>
                    <a:gd name="T4" fmla="*/ 2 w 170"/>
                    <a:gd name="T5" fmla="*/ 0 h 373"/>
                    <a:gd name="T6" fmla="*/ 0 w 170"/>
                    <a:gd name="T7" fmla="*/ 6 h 373"/>
                    <a:gd name="T8" fmla="*/ 0 w 170"/>
                    <a:gd name="T9" fmla="*/ 6 h 373"/>
                    <a:gd name="T10" fmla="*/ 0 60000 65536"/>
                    <a:gd name="T11" fmla="*/ 0 60000 65536"/>
                    <a:gd name="T12" fmla="*/ 0 60000 65536"/>
                    <a:gd name="T13" fmla="*/ 0 60000 65536"/>
                    <a:gd name="T14" fmla="*/ 0 60000 65536"/>
                    <a:gd name="T15" fmla="*/ 0 w 170"/>
                    <a:gd name="T16" fmla="*/ 0 h 373"/>
                    <a:gd name="T17" fmla="*/ 170 w 170"/>
                    <a:gd name="T18" fmla="*/ 373 h 373"/>
                  </a:gdLst>
                  <a:ahLst/>
                  <a:cxnLst>
                    <a:cxn ang="T10">
                      <a:pos x="T0" y="T1"/>
                    </a:cxn>
                    <a:cxn ang="T11">
                      <a:pos x="T2" y="T3"/>
                    </a:cxn>
                    <a:cxn ang="T12">
                      <a:pos x="T4" y="T5"/>
                    </a:cxn>
                    <a:cxn ang="T13">
                      <a:pos x="T6" y="T7"/>
                    </a:cxn>
                    <a:cxn ang="T14">
                      <a:pos x="T8" y="T9"/>
                    </a:cxn>
                  </a:cxnLst>
                  <a:rect l="T15" t="T16" r="T17" b="T18"/>
                  <a:pathLst>
                    <a:path w="170" h="373">
                      <a:moveTo>
                        <a:pt x="28" y="373"/>
                      </a:moveTo>
                      <a:lnTo>
                        <a:pt x="170" y="12"/>
                      </a:lnTo>
                      <a:lnTo>
                        <a:pt x="141" y="0"/>
                      </a:lnTo>
                      <a:lnTo>
                        <a:pt x="0" y="362"/>
                      </a:lnTo>
                      <a:lnTo>
                        <a:pt x="28"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650" name="Freeform 158"/>
                <p:cNvSpPr>
                  <a:spLocks/>
                </p:cNvSpPr>
                <p:nvPr/>
              </p:nvSpPr>
              <p:spPr bwMode="auto">
                <a:xfrm>
                  <a:off x="4908" y="2282"/>
                  <a:ext cx="59" cy="131"/>
                </a:xfrm>
                <a:custGeom>
                  <a:avLst/>
                  <a:gdLst>
                    <a:gd name="T0" fmla="*/ 2 w 168"/>
                    <a:gd name="T1" fmla="*/ 6 h 373"/>
                    <a:gd name="T2" fmla="*/ 0 w 168"/>
                    <a:gd name="T3" fmla="*/ 0 h 373"/>
                    <a:gd name="T4" fmla="*/ 0 w 168"/>
                    <a:gd name="T5" fmla="*/ 0 h 373"/>
                    <a:gd name="T6" fmla="*/ 2 w 168"/>
                    <a:gd name="T7" fmla="*/ 6 h 373"/>
                    <a:gd name="T8" fmla="*/ 2 w 168"/>
                    <a:gd name="T9" fmla="*/ 6 h 373"/>
                    <a:gd name="T10" fmla="*/ 0 60000 65536"/>
                    <a:gd name="T11" fmla="*/ 0 60000 65536"/>
                    <a:gd name="T12" fmla="*/ 0 60000 65536"/>
                    <a:gd name="T13" fmla="*/ 0 60000 65536"/>
                    <a:gd name="T14" fmla="*/ 0 60000 65536"/>
                    <a:gd name="T15" fmla="*/ 0 w 168"/>
                    <a:gd name="T16" fmla="*/ 0 h 373"/>
                    <a:gd name="T17" fmla="*/ 168 w 168"/>
                    <a:gd name="T18" fmla="*/ 373 h 373"/>
                  </a:gdLst>
                  <a:ahLst/>
                  <a:cxnLst>
                    <a:cxn ang="T10">
                      <a:pos x="T0" y="T1"/>
                    </a:cxn>
                    <a:cxn ang="T11">
                      <a:pos x="T2" y="T3"/>
                    </a:cxn>
                    <a:cxn ang="T12">
                      <a:pos x="T4" y="T5"/>
                    </a:cxn>
                    <a:cxn ang="T13">
                      <a:pos x="T6" y="T7"/>
                    </a:cxn>
                    <a:cxn ang="T14">
                      <a:pos x="T8" y="T9"/>
                    </a:cxn>
                  </a:cxnLst>
                  <a:rect l="T15" t="T16" r="T17" b="T18"/>
                  <a:pathLst>
                    <a:path w="168" h="373">
                      <a:moveTo>
                        <a:pt x="141" y="373"/>
                      </a:moveTo>
                      <a:lnTo>
                        <a:pt x="0" y="12"/>
                      </a:lnTo>
                      <a:lnTo>
                        <a:pt x="27" y="0"/>
                      </a:lnTo>
                      <a:lnTo>
                        <a:pt x="168" y="362"/>
                      </a:lnTo>
                      <a:lnTo>
                        <a:pt x="141"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651" name="Freeform 159"/>
                <p:cNvSpPr>
                  <a:spLocks/>
                </p:cNvSpPr>
                <p:nvPr/>
              </p:nvSpPr>
              <p:spPr bwMode="auto">
                <a:xfrm>
                  <a:off x="5087" y="2464"/>
                  <a:ext cx="146" cy="55"/>
                </a:xfrm>
                <a:custGeom>
                  <a:avLst/>
                  <a:gdLst>
                    <a:gd name="T0" fmla="*/ 0 w 413"/>
                    <a:gd name="T1" fmla="*/ 0 h 158"/>
                    <a:gd name="T2" fmla="*/ 0 w 413"/>
                    <a:gd name="T3" fmla="*/ 0 h 158"/>
                    <a:gd name="T4" fmla="*/ 0 w 413"/>
                    <a:gd name="T5" fmla="*/ 1 h 158"/>
                    <a:gd name="T6" fmla="*/ 1 w 413"/>
                    <a:gd name="T7" fmla="*/ 1 h 158"/>
                    <a:gd name="T8" fmla="*/ 1 w 413"/>
                    <a:gd name="T9" fmla="*/ 2 h 158"/>
                    <a:gd name="T10" fmla="*/ 1 w 413"/>
                    <a:gd name="T11" fmla="*/ 2 h 158"/>
                    <a:gd name="T12" fmla="*/ 2 w 413"/>
                    <a:gd name="T13" fmla="*/ 2 h 158"/>
                    <a:gd name="T14" fmla="*/ 2 w 413"/>
                    <a:gd name="T15" fmla="*/ 2 h 158"/>
                    <a:gd name="T16" fmla="*/ 3 w 413"/>
                    <a:gd name="T17" fmla="*/ 2 h 158"/>
                    <a:gd name="T18" fmla="*/ 4 w 413"/>
                    <a:gd name="T19" fmla="*/ 2 h 158"/>
                    <a:gd name="T20" fmla="*/ 4 w 413"/>
                    <a:gd name="T21" fmla="*/ 2 h 158"/>
                    <a:gd name="T22" fmla="*/ 5 w 413"/>
                    <a:gd name="T23" fmla="*/ 2 h 158"/>
                    <a:gd name="T24" fmla="*/ 5 w 413"/>
                    <a:gd name="T25" fmla="*/ 2 h 158"/>
                    <a:gd name="T26" fmla="*/ 6 w 413"/>
                    <a:gd name="T27" fmla="*/ 1 h 158"/>
                    <a:gd name="T28" fmla="*/ 6 w 413"/>
                    <a:gd name="T29" fmla="*/ 1 h 158"/>
                    <a:gd name="T30" fmla="*/ 6 w 413"/>
                    <a:gd name="T31" fmla="*/ 0 h 158"/>
                    <a:gd name="T32" fmla="*/ 6 w 413"/>
                    <a:gd name="T33" fmla="*/ 0 h 158"/>
                    <a:gd name="T34" fmla="*/ 0 w 413"/>
                    <a:gd name="T35" fmla="*/ 0 h 15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8"/>
                    <a:gd name="T56" fmla="*/ 413 w 413"/>
                    <a:gd name="T57" fmla="*/ 158 h 15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8">
                      <a:moveTo>
                        <a:pt x="0" y="0"/>
                      </a:moveTo>
                      <a:lnTo>
                        <a:pt x="8" y="32"/>
                      </a:lnTo>
                      <a:lnTo>
                        <a:pt x="21" y="62"/>
                      </a:lnTo>
                      <a:lnTo>
                        <a:pt x="41" y="88"/>
                      </a:lnTo>
                      <a:lnTo>
                        <a:pt x="67" y="112"/>
                      </a:lnTo>
                      <a:lnTo>
                        <a:pt x="97" y="130"/>
                      </a:lnTo>
                      <a:lnTo>
                        <a:pt x="130" y="146"/>
                      </a:lnTo>
                      <a:lnTo>
                        <a:pt x="167" y="155"/>
                      </a:lnTo>
                      <a:lnTo>
                        <a:pt x="206" y="158"/>
                      </a:lnTo>
                      <a:lnTo>
                        <a:pt x="246" y="155"/>
                      </a:lnTo>
                      <a:lnTo>
                        <a:pt x="282" y="146"/>
                      </a:lnTo>
                      <a:lnTo>
                        <a:pt x="315" y="130"/>
                      </a:lnTo>
                      <a:lnTo>
                        <a:pt x="344" y="112"/>
                      </a:lnTo>
                      <a:lnTo>
                        <a:pt x="370" y="88"/>
                      </a:lnTo>
                      <a:lnTo>
                        <a:pt x="390"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652" name="Freeform 160"/>
                <p:cNvSpPr>
                  <a:spLocks/>
                </p:cNvSpPr>
                <p:nvPr/>
              </p:nvSpPr>
              <p:spPr bwMode="auto">
                <a:xfrm>
                  <a:off x="5103" y="2338"/>
                  <a:ext cx="60" cy="130"/>
                </a:xfrm>
                <a:custGeom>
                  <a:avLst/>
                  <a:gdLst>
                    <a:gd name="T0" fmla="*/ 0 w 170"/>
                    <a:gd name="T1" fmla="*/ 6 h 370"/>
                    <a:gd name="T2" fmla="*/ 2 w 170"/>
                    <a:gd name="T3" fmla="*/ 0 h 370"/>
                    <a:gd name="T4" fmla="*/ 2 w 170"/>
                    <a:gd name="T5" fmla="*/ 0 h 370"/>
                    <a:gd name="T6" fmla="*/ 0 w 170"/>
                    <a:gd name="T7" fmla="*/ 5 h 370"/>
                    <a:gd name="T8" fmla="*/ 0 w 170"/>
                    <a:gd name="T9" fmla="*/ 6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29" y="370"/>
                      </a:moveTo>
                      <a:lnTo>
                        <a:pt x="170" y="11"/>
                      </a:lnTo>
                      <a:lnTo>
                        <a:pt x="143" y="0"/>
                      </a:lnTo>
                      <a:lnTo>
                        <a:pt x="0" y="360"/>
                      </a:lnTo>
                      <a:lnTo>
                        <a:pt x="29"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653" name="Freeform 161"/>
                <p:cNvSpPr>
                  <a:spLocks/>
                </p:cNvSpPr>
                <p:nvPr/>
              </p:nvSpPr>
              <p:spPr bwMode="auto">
                <a:xfrm>
                  <a:off x="5157" y="2338"/>
                  <a:ext cx="60" cy="130"/>
                </a:xfrm>
                <a:custGeom>
                  <a:avLst/>
                  <a:gdLst>
                    <a:gd name="T0" fmla="*/ 2 w 170"/>
                    <a:gd name="T1" fmla="*/ 6 h 370"/>
                    <a:gd name="T2" fmla="*/ 0 w 170"/>
                    <a:gd name="T3" fmla="*/ 0 h 370"/>
                    <a:gd name="T4" fmla="*/ 0 w 170"/>
                    <a:gd name="T5" fmla="*/ 0 h 370"/>
                    <a:gd name="T6" fmla="*/ 2 w 170"/>
                    <a:gd name="T7" fmla="*/ 5 h 370"/>
                    <a:gd name="T8" fmla="*/ 2 w 170"/>
                    <a:gd name="T9" fmla="*/ 6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141" y="370"/>
                      </a:moveTo>
                      <a:lnTo>
                        <a:pt x="0" y="11"/>
                      </a:lnTo>
                      <a:lnTo>
                        <a:pt x="29" y="0"/>
                      </a:lnTo>
                      <a:lnTo>
                        <a:pt x="170" y="360"/>
                      </a:lnTo>
                      <a:lnTo>
                        <a:pt x="141"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654" name="Rectangle 162"/>
                <p:cNvSpPr>
                  <a:spLocks noChangeArrowheads="1"/>
                </p:cNvSpPr>
                <p:nvPr/>
              </p:nvSpPr>
              <p:spPr bwMode="auto">
                <a:xfrm>
                  <a:off x="5014" y="2271"/>
                  <a:ext cx="31" cy="119"/>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5655" name="Rectangle 163"/>
                <p:cNvSpPr>
                  <a:spLocks noChangeArrowheads="1"/>
                </p:cNvSpPr>
                <p:nvPr/>
              </p:nvSpPr>
              <p:spPr bwMode="auto">
                <a:xfrm>
                  <a:off x="5004" y="2355"/>
                  <a:ext cx="50" cy="191"/>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5656" name="Freeform 164"/>
                <p:cNvSpPr>
                  <a:spLocks/>
                </p:cNvSpPr>
                <p:nvPr/>
              </p:nvSpPr>
              <p:spPr bwMode="auto">
                <a:xfrm>
                  <a:off x="5008" y="2218"/>
                  <a:ext cx="45" cy="46"/>
                </a:xfrm>
                <a:custGeom>
                  <a:avLst/>
                  <a:gdLst>
                    <a:gd name="T0" fmla="*/ 1 w 129"/>
                    <a:gd name="T1" fmla="*/ 2 h 128"/>
                    <a:gd name="T2" fmla="*/ 1 w 129"/>
                    <a:gd name="T3" fmla="*/ 2 h 128"/>
                    <a:gd name="T4" fmla="*/ 1 w 129"/>
                    <a:gd name="T5" fmla="*/ 2 h 128"/>
                    <a:gd name="T6" fmla="*/ 1 w 129"/>
                    <a:gd name="T7" fmla="*/ 2 h 128"/>
                    <a:gd name="T8" fmla="*/ 2 w 129"/>
                    <a:gd name="T9" fmla="*/ 2 h 128"/>
                    <a:gd name="T10" fmla="*/ 2 w 129"/>
                    <a:gd name="T11" fmla="*/ 2 h 128"/>
                    <a:gd name="T12" fmla="*/ 2 w 129"/>
                    <a:gd name="T13" fmla="*/ 1 h 128"/>
                    <a:gd name="T14" fmla="*/ 2 w 129"/>
                    <a:gd name="T15" fmla="*/ 1 h 128"/>
                    <a:gd name="T16" fmla="*/ 2 w 129"/>
                    <a:gd name="T17" fmla="*/ 1 h 128"/>
                    <a:gd name="T18" fmla="*/ 2 w 129"/>
                    <a:gd name="T19" fmla="*/ 1 h 128"/>
                    <a:gd name="T20" fmla="*/ 2 w 129"/>
                    <a:gd name="T21" fmla="*/ 1 h 128"/>
                    <a:gd name="T22" fmla="*/ 2 w 129"/>
                    <a:gd name="T23" fmla="*/ 0 h 128"/>
                    <a:gd name="T24" fmla="*/ 2 w 129"/>
                    <a:gd name="T25" fmla="*/ 0 h 128"/>
                    <a:gd name="T26" fmla="*/ 1 w 129"/>
                    <a:gd name="T27" fmla="*/ 0 h 128"/>
                    <a:gd name="T28" fmla="*/ 1 w 129"/>
                    <a:gd name="T29" fmla="*/ 0 h 128"/>
                    <a:gd name="T30" fmla="*/ 1 w 129"/>
                    <a:gd name="T31" fmla="*/ 0 h 128"/>
                    <a:gd name="T32" fmla="*/ 1 w 129"/>
                    <a:gd name="T33" fmla="*/ 0 h 128"/>
                    <a:gd name="T34" fmla="*/ 1 w 129"/>
                    <a:gd name="T35" fmla="*/ 0 h 128"/>
                    <a:gd name="T36" fmla="*/ 1 w 129"/>
                    <a:gd name="T37" fmla="*/ 0 h 128"/>
                    <a:gd name="T38" fmla="*/ 0 w 129"/>
                    <a:gd name="T39" fmla="*/ 0 h 128"/>
                    <a:gd name="T40" fmla="*/ 0 w 129"/>
                    <a:gd name="T41" fmla="*/ 0 h 128"/>
                    <a:gd name="T42" fmla="*/ 0 w 129"/>
                    <a:gd name="T43" fmla="*/ 0 h 128"/>
                    <a:gd name="T44" fmla="*/ 0 w 129"/>
                    <a:gd name="T45" fmla="*/ 1 h 128"/>
                    <a:gd name="T46" fmla="*/ 0 w 129"/>
                    <a:gd name="T47" fmla="*/ 1 h 128"/>
                    <a:gd name="T48" fmla="*/ 0 w 129"/>
                    <a:gd name="T49" fmla="*/ 1 h 128"/>
                    <a:gd name="T50" fmla="*/ 0 w 129"/>
                    <a:gd name="T51" fmla="*/ 1 h 128"/>
                    <a:gd name="T52" fmla="*/ 0 w 129"/>
                    <a:gd name="T53" fmla="*/ 1 h 128"/>
                    <a:gd name="T54" fmla="*/ 0 w 129"/>
                    <a:gd name="T55" fmla="*/ 2 h 128"/>
                    <a:gd name="T56" fmla="*/ 0 w 129"/>
                    <a:gd name="T57" fmla="*/ 2 h 128"/>
                    <a:gd name="T58" fmla="*/ 0 w 129"/>
                    <a:gd name="T59" fmla="*/ 2 h 128"/>
                    <a:gd name="T60" fmla="*/ 1 w 129"/>
                    <a:gd name="T61" fmla="*/ 2 h 128"/>
                    <a:gd name="T62" fmla="*/ 1 w 129"/>
                    <a:gd name="T63" fmla="*/ 2 h 128"/>
                    <a:gd name="T64" fmla="*/ 1 w 129"/>
                    <a:gd name="T65" fmla="*/ 2 h 1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9"/>
                    <a:gd name="T100" fmla="*/ 0 h 128"/>
                    <a:gd name="T101" fmla="*/ 129 w 129"/>
                    <a:gd name="T102" fmla="*/ 128 h 12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9" h="128">
                      <a:moveTo>
                        <a:pt x="64" y="128"/>
                      </a:moveTo>
                      <a:lnTo>
                        <a:pt x="78" y="127"/>
                      </a:lnTo>
                      <a:lnTo>
                        <a:pt x="90" y="124"/>
                      </a:lnTo>
                      <a:lnTo>
                        <a:pt x="100" y="118"/>
                      </a:lnTo>
                      <a:lnTo>
                        <a:pt x="111" y="110"/>
                      </a:lnTo>
                      <a:lnTo>
                        <a:pt x="119" y="100"/>
                      </a:lnTo>
                      <a:lnTo>
                        <a:pt x="125" y="89"/>
                      </a:lnTo>
                      <a:lnTo>
                        <a:pt x="128" y="77"/>
                      </a:lnTo>
                      <a:lnTo>
                        <a:pt x="129" y="65"/>
                      </a:lnTo>
                      <a:lnTo>
                        <a:pt x="128" y="51"/>
                      </a:lnTo>
                      <a:lnTo>
                        <a:pt x="125" y="39"/>
                      </a:lnTo>
                      <a:lnTo>
                        <a:pt x="119" y="28"/>
                      </a:lnTo>
                      <a:lnTo>
                        <a:pt x="111" y="18"/>
                      </a:lnTo>
                      <a:lnTo>
                        <a:pt x="100" y="10"/>
                      </a:lnTo>
                      <a:lnTo>
                        <a:pt x="90" y="4"/>
                      </a:lnTo>
                      <a:lnTo>
                        <a:pt x="78" y="1"/>
                      </a:lnTo>
                      <a:lnTo>
                        <a:pt x="64" y="0"/>
                      </a:lnTo>
                      <a:lnTo>
                        <a:pt x="52" y="1"/>
                      </a:lnTo>
                      <a:lnTo>
                        <a:pt x="40" y="4"/>
                      </a:lnTo>
                      <a:lnTo>
                        <a:pt x="29" y="10"/>
                      </a:lnTo>
                      <a:lnTo>
                        <a:pt x="19" y="18"/>
                      </a:lnTo>
                      <a:lnTo>
                        <a:pt x="11" y="28"/>
                      </a:lnTo>
                      <a:lnTo>
                        <a:pt x="5" y="39"/>
                      </a:lnTo>
                      <a:lnTo>
                        <a:pt x="2" y="51"/>
                      </a:lnTo>
                      <a:lnTo>
                        <a:pt x="0" y="65"/>
                      </a:lnTo>
                      <a:lnTo>
                        <a:pt x="2" y="77"/>
                      </a:lnTo>
                      <a:lnTo>
                        <a:pt x="5" y="89"/>
                      </a:lnTo>
                      <a:lnTo>
                        <a:pt x="11" y="100"/>
                      </a:lnTo>
                      <a:lnTo>
                        <a:pt x="19" y="110"/>
                      </a:lnTo>
                      <a:lnTo>
                        <a:pt x="29" y="118"/>
                      </a:lnTo>
                      <a:lnTo>
                        <a:pt x="40" y="124"/>
                      </a:lnTo>
                      <a:lnTo>
                        <a:pt x="52" y="127"/>
                      </a:lnTo>
                      <a:lnTo>
                        <a:pt x="64" y="128"/>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657" name="Rectangle 165"/>
                <p:cNvSpPr>
                  <a:spLocks noChangeArrowheads="1"/>
                </p:cNvSpPr>
                <p:nvPr/>
              </p:nvSpPr>
              <p:spPr bwMode="auto">
                <a:xfrm>
                  <a:off x="4891" y="2537"/>
                  <a:ext cx="276" cy="36"/>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sp>
          <p:nvSpPr>
            <p:cNvPr id="25643" name="Text Box 166"/>
            <p:cNvSpPr txBox="1">
              <a:spLocks noChangeArrowheads="1"/>
            </p:cNvSpPr>
            <p:nvPr/>
          </p:nvSpPr>
          <p:spPr bwMode="auto">
            <a:xfrm>
              <a:off x="2119" y="794"/>
              <a:ext cx="546"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1800" b="1"/>
                <a:t>Dana</a:t>
              </a:r>
              <a:br>
                <a:rPr lang="en-US" sz="1800" b="1"/>
              </a:br>
              <a:r>
                <a:rPr lang="en-US" sz="1800" b="1"/>
                <a:t>Evans</a:t>
              </a:r>
            </a:p>
          </p:txBody>
        </p:sp>
        <p:sp>
          <p:nvSpPr>
            <p:cNvPr id="25644" name="Line 167"/>
            <p:cNvSpPr>
              <a:spLocks noChangeShapeType="1"/>
            </p:cNvSpPr>
            <p:nvPr/>
          </p:nvSpPr>
          <p:spPr bwMode="auto">
            <a:xfrm>
              <a:off x="1162" y="999"/>
              <a:ext cx="316" cy="0"/>
            </a:xfrm>
            <a:prstGeom prst="line">
              <a:avLst/>
            </a:prstGeom>
            <a:noFill/>
            <a:ln w="28575">
              <a:solidFill>
                <a:srgbClr val="777777"/>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25632" name="Group 168"/>
          <p:cNvGrpSpPr>
            <a:grpSpLocks/>
          </p:cNvGrpSpPr>
          <p:nvPr/>
        </p:nvGrpSpPr>
        <p:grpSpPr bwMode="auto">
          <a:xfrm>
            <a:off x="7316788" y="1382713"/>
            <a:ext cx="1157287" cy="3987800"/>
            <a:chOff x="4609" y="929"/>
            <a:chExt cx="729" cy="2512"/>
          </a:xfrm>
        </p:grpSpPr>
        <p:grpSp>
          <p:nvGrpSpPr>
            <p:cNvPr id="25633" name="Group 169"/>
            <p:cNvGrpSpPr>
              <a:grpSpLocks/>
            </p:cNvGrpSpPr>
            <p:nvPr/>
          </p:nvGrpSpPr>
          <p:grpSpPr bwMode="auto">
            <a:xfrm>
              <a:off x="4691" y="1557"/>
              <a:ext cx="565" cy="565"/>
              <a:chOff x="1350" y="686"/>
              <a:chExt cx="1132" cy="1132"/>
            </a:xfrm>
          </p:grpSpPr>
          <p:sp>
            <p:nvSpPr>
              <p:cNvPr id="25640" name="AutoShape 170"/>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25641" name="Picture 171"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5634" name="Group 172"/>
            <p:cNvGrpSpPr>
              <a:grpSpLocks/>
            </p:cNvGrpSpPr>
            <p:nvPr/>
          </p:nvGrpSpPr>
          <p:grpSpPr bwMode="auto">
            <a:xfrm>
              <a:off x="4691" y="2530"/>
              <a:ext cx="565" cy="565"/>
              <a:chOff x="1350" y="686"/>
              <a:chExt cx="1132" cy="1132"/>
            </a:xfrm>
          </p:grpSpPr>
          <p:sp>
            <p:nvSpPr>
              <p:cNvPr id="25638" name="AutoShape 173"/>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25639" name="Picture 174"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5635" name="Text Box 175"/>
            <p:cNvSpPr txBox="1">
              <a:spLocks noChangeArrowheads="1"/>
            </p:cNvSpPr>
            <p:nvPr/>
          </p:nvSpPr>
          <p:spPr bwMode="auto">
            <a:xfrm>
              <a:off x="4681" y="1362"/>
              <a:ext cx="585"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a:t>insured</a:t>
              </a:r>
            </a:p>
          </p:txBody>
        </p:sp>
        <p:sp>
          <p:nvSpPr>
            <p:cNvPr id="25636" name="Text Box 176"/>
            <p:cNvSpPr txBox="1">
              <a:spLocks noChangeArrowheads="1"/>
            </p:cNvSpPr>
            <p:nvPr/>
          </p:nvSpPr>
          <p:spPr bwMode="auto">
            <a:xfrm>
              <a:off x="4655" y="3095"/>
              <a:ext cx="637"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dirty="0"/>
                <a:t>3rd-party</a:t>
              </a:r>
              <a:br>
                <a:rPr lang="en-US" sz="1800" b="1" dirty="0"/>
              </a:br>
              <a:r>
                <a:rPr lang="en-US" sz="1800" b="1" dirty="0"/>
                <a:t>claimant</a:t>
              </a:r>
            </a:p>
          </p:txBody>
        </p:sp>
        <p:sp>
          <p:nvSpPr>
            <p:cNvPr id="25637" name="Text Box 177"/>
            <p:cNvSpPr txBox="1">
              <a:spLocks noChangeArrowheads="1"/>
            </p:cNvSpPr>
            <p:nvPr/>
          </p:nvSpPr>
          <p:spPr bwMode="auto">
            <a:xfrm>
              <a:off x="4609" y="929"/>
              <a:ext cx="72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u="sng"/>
                <a:t>claimants</a:t>
              </a:r>
            </a:p>
          </p:txBody>
        </p:sp>
      </p:gr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|EOS~023|</a:t>
            </a:r>
            <a:endParaRPr lang="en-US" sz="100" dirty="0" err="1" smtClean="0">
              <a:solidFill>
                <a:srgbClr val="FFFFFF"/>
              </a:solidFill>
              <a:latin typeface="Arial"/>
              <a:cs typeface="Calibri" pitchFamily="34" charset="0"/>
            </a:endParaRPr>
          </a:p>
        </p:txBody>
      </p:sp>
      <p:sp>
        <p:nvSpPr>
          <p:cNvPr id="26626" name="Line 2"/>
          <p:cNvSpPr>
            <a:spLocks noChangeShapeType="1"/>
          </p:cNvSpPr>
          <p:nvPr/>
        </p:nvSpPr>
        <p:spPr bwMode="auto">
          <a:xfrm>
            <a:off x="1181100" y="1516063"/>
            <a:ext cx="0" cy="476250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6627" name="Line 3"/>
          <p:cNvSpPr>
            <a:spLocks noChangeShapeType="1"/>
          </p:cNvSpPr>
          <p:nvPr/>
        </p:nvSpPr>
        <p:spPr bwMode="auto">
          <a:xfrm>
            <a:off x="1181100" y="2378075"/>
            <a:ext cx="1271588"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6628" name="Line 4"/>
          <p:cNvSpPr>
            <a:spLocks noChangeShapeType="1"/>
          </p:cNvSpPr>
          <p:nvPr/>
        </p:nvSpPr>
        <p:spPr bwMode="auto">
          <a:xfrm>
            <a:off x="1181100" y="3389313"/>
            <a:ext cx="1271588"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6629" name="Line 5"/>
          <p:cNvSpPr>
            <a:spLocks noChangeShapeType="1"/>
          </p:cNvSpPr>
          <p:nvPr/>
        </p:nvSpPr>
        <p:spPr bwMode="auto">
          <a:xfrm>
            <a:off x="1181100" y="4375150"/>
            <a:ext cx="1271588"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6630" name="Line 6"/>
          <p:cNvSpPr>
            <a:spLocks noChangeShapeType="1"/>
          </p:cNvSpPr>
          <p:nvPr/>
        </p:nvSpPr>
        <p:spPr bwMode="auto">
          <a:xfrm>
            <a:off x="1181100" y="6265863"/>
            <a:ext cx="1785938"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6631" name="Line 7"/>
          <p:cNvSpPr>
            <a:spLocks noChangeShapeType="1"/>
          </p:cNvSpPr>
          <p:nvPr/>
        </p:nvSpPr>
        <p:spPr bwMode="auto">
          <a:xfrm>
            <a:off x="1181100" y="5816600"/>
            <a:ext cx="1473200"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6632" name="Line 8"/>
          <p:cNvSpPr>
            <a:spLocks noChangeShapeType="1"/>
          </p:cNvSpPr>
          <p:nvPr/>
        </p:nvSpPr>
        <p:spPr bwMode="auto">
          <a:xfrm>
            <a:off x="1181100" y="5351463"/>
            <a:ext cx="1123950"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6633" name="Rectangle 9"/>
          <p:cNvSpPr>
            <a:spLocks noGrp="1" noChangeArrowheads="1"/>
          </p:cNvSpPr>
          <p:nvPr>
            <p:ph type="title"/>
          </p:nvPr>
        </p:nvSpPr>
        <p:spPr/>
        <p:txBody>
          <a:bodyPr/>
          <a:lstStyle/>
          <a:p>
            <a:r>
              <a:rPr lang="en-US" smtClean="0"/>
              <a:t>Stage 5: Users complete activities</a:t>
            </a:r>
          </a:p>
        </p:txBody>
      </p:sp>
      <p:grpSp>
        <p:nvGrpSpPr>
          <p:cNvPr id="26634" name="Group 10"/>
          <p:cNvGrpSpPr>
            <a:grpSpLocks/>
          </p:cNvGrpSpPr>
          <p:nvPr/>
        </p:nvGrpSpPr>
        <p:grpSpPr bwMode="auto">
          <a:xfrm>
            <a:off x="517525" y="869950"/>
            <a:ext cx="1323975" cy="976313"/>
            <a:chOff x="2083" y="1606"/>
            <a:chExt cx="1489" cy="1097"/>
          </a:xfrm>
        </p:grpSpPr>
        <p:sp>
          <p:nvSpPr>
            <p:cNvPr id="26767" name="Rectangle 11"/>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26768" name="Freeform 12"/>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26769" name="Freeform 13"/>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26770" name="Freeform 14"/>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26771" name="Freeform 15"/>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26772" name="Rectangle 16"/>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26773" name="Rectangle 17"/>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6774" name="AutoShape 18"/>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26775" name="Freeform 19"/>
            <p:cNvSpPr>
              <a:spLocks/>
            </p:cNvSpPr>
            <p:nvPr/>
          </p:nvSpPr>
          <p:spPr bwMode="auto">
            <a:xfrm>
              <a:off x="2219" y="2561"/>
              <a:ext cx="369" cy="104"/>
            </a:xfrm>
            <a:custGeom>
              <a:avLst/>
              <a:gdLst>
                <a:gd name="T0" fmla="*/ 0 w 992"/>
                <a:gd name="T1" fmla="*/ 0 h 280"/>
                <a:gd name="T2" fmla="*/ 19 w 992"/>
                <a:gd name="T3" fmla="*/ 4 h 280"/>
                <a:gd name="T4" fmla="*/ 18 w 992"/>
                <a:gd name="T5" fmla="*/ 5 h 280"/>
                <a:gd name="T6" fmla="*/ 0 w 992"/>
                <a:gd name="T7" fmla="*/ 1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26776" name="Freeform 20"/>
            <p:cNvSpPr>
              <a:spLocks/>
            </p:cNvSpPr>
            <p:nvPr/>
          </p:nvSpPr>
          <p:spPr bwMode="auto">
            <a:xfrm>
              <a:off x="3429" y="2008"/>
              <a:ext cx="51" cy="375"/>
            </a:xfrm>
            <a:custGeom>
              <a:avLst/>
              <a:gdLst>
                <a:gd name="T0" fmla="*/ 0 w 136"/>
                <a:gd name="T1" fmla="*/ 0 h 1008"/>
                <a:gd name="T2" fmla="*/ 2 w 136"/>
                <a:gd name="T3" fmla="*/ 19 h 1008"/>
                <a:gd name="T4" fmla="*/ 3 w 136"/>
                <a:gd name="T5" fmla="*/ 17 h 1008"/>
                <a:gd name="T6" fmla="*/ 1 w 136"/>
                <a:gd name="T7" fmla="*/ 1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26777" name="Rectangle 21"/>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6778" name="Rectangle 22"/>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6779" name="Rectangle 23"/>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26780" name="Group 24"/>
            <p:cNvGrpSpPr>
              <a:grpSpLocks/>
            </p:cNvGrpSpPr>
            <p:nvPr/>
          </p:nvGrpSpPr>
          <p:grpSpPr bwMode="auto">
            <a:xfrm>
              <a:off x="2221" y="1871"/>
              <a:ext cx="518" cy="782"/>
              <a:chOff x="2400" y="1656"/>
              <a:chExt cx="752" cy="1136"/>
            </a:xfrm>
          </p:grpSpPr>
          <p:sp>
            <p:nvSpPr>
              <p:cNvPr id="26793" name="Freeform 25"/>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a:solidFill>
                  <a:schemeClr val="bg1"/>
                </a:solidFill>
                <a:round/>
                <a:headEnd/>
                <a:tailEnd/>
              </a:ln>
            </p:spPr>
            <p:txBody>
              <a:bodyPr wrap="none" lIns="0" tIns="0" rIns="0" bIns="0" anchor="ctr">
                <a:spAutoFit/>
              </a:bodyPr>
              <a:lstStyle/>
              <a:p>
                <a:endParaRPr lang="en-US"/>
              </a:p>
            </p:txBody>
          </p:sp>
          <p:sp>
            <p:nvSpPr>
              <p:cNvPr id="26794" name="Freeform 26"/>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6795" name="Freeform 27"/>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6796" name="Freeform 28"/>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6797" name="Freeform 29"/>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lIns="0" tIns="0" rIns="0" bIns="0" anchor="ctr">
                <a:spAutoFit/>
              </a:bodyPr>
              <a:lstStyle/>
              <a:p>
                <a:endParaRPr lang="en-US"/>
              </a:p>
            </p:txBody>
          </p:sp>
          <p:sp>
            <p:nvSpPr>
              <p:cNvPr id="26798" name="Line 30"/>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6799" name="Line 31"/>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26781" name="Group 32"/>
            <p:cNvGrpSpPr>
              <a:grpSpLocks/>
            </p:cNvGrpSpPr>
            <p:nvPr/>
          </p:nvGrpSpPr>
          <p:grpSpPr bwMode="auto">
            <a:xfrm rot="-6511945">
              <a:off x="2834" y="1842"/>
              <a:ext cx="518" cy="783"/>
              <a:chOff x="2400" y="1656"/>
              <a:chExt cx="752" cy="1136"/>
            </a:xfrm>
          </p:grpSpPr>
          <p:sp>
            <p:nvSpPr>
              <p:cNvPr id="26786" name="Freeform 33"/>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26787" name="Freeform 34"/>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6788" name="Freeform 35"/>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6789" name="Freeform 36"/>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6790" name="Freeform 37"/>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6791" name="Line 38"/>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6792" name="Line 39"/>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26782" name="Freeform 40"/>
            <p:cNvSpPr>
              <a:spLocks/>
            </p:cNvSpPr>
            <p:nvPr/>
          </p:nvSpPr>
          <p:spPr bwMode="auto">
            <a:xfrm>
              <a:off x="2689" y="2097"/>
              <a:ext cx="62" cy="351"/>
            </a:xfrm>
            <a:custGeom>
              <a:avLst/>
              <a:gdLst>
                <a:gd name="T0" fmla="*/ 3 w 168"/>
                <a:gd name="T1" fmla="*/ 18 h 944"/>
                <a:gd name="T2" fmla="*/ 0 w 168"/>
                <a:gd name="T3" fmla="*/ 0 h 944"/>
                <a:gd name="T4" fmla="*/ 0 w 168"/>
                <a:gd name="T5" fmla="*/ 1 h 944"/>
                <a:gd name="T6" fmla="*/ 2 w 168"/>
                <a:gd name="T7" fmla="*/ 17 h 944"/>
                <a:gd name="T8" fmla="*/ 3 w 168"/>
                <a:gd name="T9" fmla="*/ 18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26783" name="Freeform 41"/>
            <p:cNvSpPr>
              <a:spLocks/>
            </p:cNvSpPr>
            <p:nvPr/>
          </p:nvSpPr>
          <p:spPr bwMode="auto">
            <a:xfrm>
              <a:off x="2382" y="1853"/>
              <a:ext cx="354" cy="78"/>
            </a:xfrm>
            <a:custGeom>
              <a:avLst/>
              <a:gdLst>
                <a:gd name="T0" fmla="*/ 0 w 952"/>
                <a:gd name="T1" fmla="*/ 1 h 208"/>
                <a:gd name="T2" fmla="*/ 1 w 952"/>
                <a:gd name="T3" fmla="*/ 0 h 208"/>
                <a:gd name="T4" fmla="*/ 18 w 952"/>
                <a:gd name="T5" fmla="*/ 3 h 208"/>
                <a:gd name="T6" fmla="*/ 18 w 952"/>
                <a:gd name="T7" fmla="*/ 4 h 208"/>
                <a:gd name="T8" fmla="*/ 0 w 952"/>
                <a:gd name="T9" fmla="*/ 1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26784" name="Rectangle 42"/>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6785" name="Rectangle 43"/>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grpSp>
        <p:nvGrpSpPr>
          <p:cNvPr id="26635" name="Group 44"/>
          <p:cNvGrpSpPr>
            <a:grpSpLocks/>
          </p:cNvGrpSpPr>
          <p:nvPr/>
        </p:nvGrpSpPr>
        <p:grpSpPr bwMode="auto">
          <a:xfrm>
            <a:off x="2151063" y="1989138"/>
            <a:ext cx="822325" cy="817562"/>
            <a:chOff x="3360" y="800"/>
            <a:chExt cx="620" cy="616"/>
          </a:xfrm>
        </p:grpSpPr>
        <p:sp>
          <p:nvSpPr>
            <p:cNvPr id="26761" name="AutoShape 45"/>
            <p:cNvSpPr>
              <a:spLocks noChangeArrowheads="1"/>
            </p:cNvSpPr>
            <p:nvPr/>
          </p:nvSpPr>
          <p:spPr bwMode="auto">
            <a:xfrm>
              <a:off x="3360" y="800"/>
              <a:ext cx="620" cy="616"/>
            </a:xfrm>
            <a:prstGeom prst="roundRect">
              <a:avLst>
                <a:gd name="adj" fmla="val 16667"/>
              </a:avLst>
            </a:prstGeom>
            <a:solidFill>
              <a:srgbClr val="CCFFCC"/>
            </a:solidFill>
            <a:ln w="12700" algn="ctr">
              <a:solidFill>
                <a:schemeClr val="bg1"/>
              </a:solidFill>
              <a:round/>
              <a:headEnd/>
              <a:tailEnd/>
            </a:ln>
          </p:spPr>
          <p:txBody>
            <a:bodyPr lIns="0" tIns="0" rIns="0" bIns="0" anchor="ctr">
              <a:spAutoFit/>
            </a:bodyPr>
            <a:lstStyle/>
            <a:p>
              <a:endParaRPr lang="en-US"/>
            </a:p>
          </p:txBody>
        </p:sp>
        <p:sp>
          <p:nvSpPr>
            <p:cNvPr id="26762" name="Freeform 46"/>
            <p:cNvSpPr>
              <a:spLocks/>
            </p:cNvSpPr>
            <p:nvPr/>
          </p:nvSpPr>
          <p:spPr bwMode="auto">
            <a:xfrm>
              <a:off x="3403" y="830"/>
              <a:ext cx="212" cy="274"/>
            </a:xfrm>
            <a:custGeom>
              <a:avLst/>
              <a:gdLst>
                <a:gd name="T0" fmla="*/ 1 w 1052"/>
                <a:gd name="T1" fmla="*/ 2 h 1352"/>
                <a:gd name="T2" fmla="*/ 0 w 1052"/>
                <a:gd name="T3" fmla="*/ 2 h 1352"/>
                <a:gd name="T4" fmla="*/ 0 w 1052"/>
                <a:gd name="T5" fmla="*/ 1 h 1352"/>
                <a:gd name="T6" fmla="*/ 0 w 1052"/>
                <a:gd name="T7" fmla="*/ 1 h 1352"/>
                <a:gd name="T8" fmla="*/ 0 w 1052"/>
                <a:gd name="T9" fmla="*/ 1 h 1352"/>
                <a:gd name="T10" fmla="*/ 0 w 1052"/>
                <a:gd name="T11" fmla="*/ 0 h 1352"/>
                <a:gd name="T12" fmla="*/ 0 w 1052"/>
                <a:gd name="T13" fmla="*/ 0 h 1352"/>
                <a:gd name="T14" fmla="*/ 0 w 1052"/>
                <a:gd name="T15" fmla="*/ 0 h 1352"/>
                <a:gd name="T16" fmla="*/ 1 w 1052"/>
                <a:gd name="T17" fmla="*/ 0 h 1352"/>
                <a:gd name="T18" fmla="*/ 1 w 1052"/>
                <a:gd name="T19" fmla="*/ 0 h 1352"/>
                <a:gd name="T20" fmla="*/ 1 w 1052"/>
                <a:gd name="T21" fmla="*/ 0 h 1352"/>
                <a:gd name="T22" fmla="*/ 1 w 1052"/>
                <a:gd name="T23" fmla="*/ 0 h 1352"/>
                <a:gd name="T24" fmla="*/ 2 w 1052"/>
                <a:gd name="T25" fmla="*/ 0 h 1352"/>
                <a:gd name="T26" fmla="*/ 2 w 1052"/>
                <a:gd name="T27" fmla="*/ 1 h 1352"/>
                <a:gd name="T28" fmla="*/ 2 w 1052"/>
                <a:gd name="T29" fmla="*/ 1 h 1352"/>
                <a:gd name="T30" fmla="*/ 1 w 1052"/>
                <a:gd name="T31" fmla="*/ 2 h 1352"/>
                <a:gd name="T32" fmla="*/ 1 w 1052"/>
                <a:gd name="T33" fmla="*/ 2 h 1352"/>
                <a:gd name="T34" fmla="*/ 1 w 1052"/>
                <a:gd name="T35" fmla="*/ 2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26763" name="Group 47"/>
            <p:cNvGrpSpPr>
              <a:grpSpLocks/>
            </p:cNvGrpSpPr>
            <p:nvPr/>
          </p:nvGrpSpPr>
          <p:grpSpPr bwMode="auto">
            <a:xfrm flipH="1">
              <a:off x="3749" y="1171"/>
              <a:ext cx="212" cy="213"/>
              <a:chOff x="1350" y="686"/>
              <a:chExt cx="1132" cy="1132"/>
            </a:xfrm>
          </p:grpSpPr>
          <p:sp>
            <p:nvSpPr>
              <p:cNvPr id="26765" name="AutoShape 48"/>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26766" name="Picture 49"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26764" name="Picture 50"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81" y="829"/>
              <a:ext cx="38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6636" name="Group 51"/>
          <p:cNvGrpSpPr>
            <a:grpSpLocks/>
          </p:cNvGrpSpPr>
          <p:nvPr/>
        </p:nvGrpSpPr>
        <p:grpSpPr bwMode="auto">
          <a:xfrm>
            <a:off x="2170113" y="4946650"/>
            <a:ext cx="517525" cy="658813"/>
            <a:chOff x="2401" y="425"/>
            <a:chExt cx="907" cy="1154"/>
          </a:xfrm>
        </p:grpSpPr>
        <p:sp>
          <p:nvSpPr>
            <p:cNvPr id="26755" name="Rectangle 52"/>
            <p:cNvSpPr>
              <a:spLocks noChangeArrowheads="1"/>
            </p:cNvSpPr>
            <p:nvPr/>
          </p:nvSpPr>
          <p:spPr bwMode="auto">
            <a:xfrm>
              <a:off x="2401" y="591"/>
              <a:ext cx="907" cy="988"/>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26756" name="Line 53"/>
            <p:cNvSpPr>
              <a:spLocks noChangeShapeType="1"/>
            </p:cNvSpPr>
            <p:nvPr/>
          </p:nvSpPr>
          <p:spPr bwMode="auto">
            <a:xfrm>
              <a:off x="2582" y="138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6757" name="Line 54"/>
            <p:cNvSpPr>
              <a:spLocks noChangeShapeType="1"/>
            </p:cNvSpPr>
            <p:nvPr/>
          </p:nvSpPr>
          <p:spPr bwMode="auto">
            <a:xfrm>
              <a:off x="2577" y="115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6758" name="Rectangle 55"/>
            <p:cNvSpPr>
              <a:spLocks noChangeArrowheads="1"/>
            </p:cNvSpPr>
            <p:nvPr/>
          </p:nvSpPr>
          <p:spPr bwMode="auto">
            <a:xfrm rot="2658430">
              <a:off x="2944" y="425"/>
              <a:ext cx="225" cy="506"/>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26759" name="Freeform 56"/>
            <p:cNvSpPr>
              <a:spLocks/>
            </p:cNvSpPr>
            <p:nvPr/>
          </p:nvSpPr>
          <p:spPr bwMode="auto">
            <a:xfrm>
              <a:off x="2643" y="789"/>
              <a:ext cx="309" cy="257"/>
            </a:xfrm>
            <a:custGeom>
              <a:avLst/>
              <a:gdLst>
                <a:gd name="T0" fmla="*/ 374 w 234"/>
                <a:gd name="T1" fmla="*/ 0 h 195"/>
                <a:gd name="T2" fmla="*/ 83 w 234"/>
                <a:gd name="T3" fmla="*/ 125 h 195"/>
                <a:gd name="T4" fmla="*/ 0 w 234"/>
                <a:gd name="T5" fmla="*/ 589 h 195"/>
                <a:gd name="T6" fmla="*/ 548 w 234"/>
                <a:gd name="T7" fmla="*/ 589 h 195"/>
                <a:gd name="T8" fmla="*/ 712 w 234"/>
                <a:gd name="T9" fmla="*/ 333 h 195"/>
                <a:gd name="T10" fmla="*/ 374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a:solidFill>
                <a:srgbClr val="969696"/>
              </a:solidFill>
              <a:round/>
              <a:headEnd/>
              <a:tailEnd/>
            </a:ln>
          </p:spPr>
          <p:txBody>
            <a:bodyPr wrap="none" lIns="0" tIns="0" rIns="0" bIns="0" anchor="ctr">
              <a:spAutoFit/>
            </a:bodyPr>
            <a:lstStyle/>
            <a:p>
              <a:endParaRPr lang="en-US"/>
            </a:p>
          </p:txBody>
        </p:sp>
        <p:sp>
          <p:nvSpPr>
            <p:cNvPr id="26760" name="Line 57"/>
            <p:cNvSpPr>
              <a:spLocks noChangeShapeType="1"/>
            </p:cNvSpPr>
            <p:nvPr/>
          </p:nvSpPr>
          <p:spPr bwMode="auto">
            <a:xfrm flipH="1">
              <a:off x="2703" y="891"/>
              <a:ext cx="147" cy="106"/>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26637" name="Group 58"/>
          <p:cNvGrpSpPr>
            <a:grpSpLocks/>
          </p:cNvGrpSpPr>
          <p:nvPr/>
        </p:nvGrpSpPr>
        <p:grpSpPr bwMode="auto">
          <a:xfrm>
            <a:off x="2151063" y="2965450"/>
            <a:ext cx="822325" cy="817563"/>
            <a:chOff x="3360" y="800"/>
            <a:chExt cx="620" cy="616"/>
          </a:xfrm>
        </p:grpSpPr>
        <p:sp>
          <p:nvSpPr>
            <p:cNvPr id="26749" name="AutoShape 59"/>
            <p:cNvSpPr>
              <a:spLocks noChangeArrowheads="1"/>
            </p:cNvSpPr>
            <p:nvPr/>
          </p:nvSpPr>
          <p:spPr bwMode="auto">
            <a:xfrm>
              <a:off x="3360" y="800"/>
              <a:ext cx="620" cy="616"/>
            </a:xfrm>
            <a:prstGeom prst="roundRect">
              <a:avLst>
                <a:gd name="adj" fmla="val 16667"/>
              </a:avLst>
            </a:prstGeom>
            <a:solidFill>
              <a:srgbClr val="CCFFCC"/>
            </a:solidFill>
            <a:ln w="12700" algn="ctr">
              <a:solidFill>
                <a:schemeClr val="bg1"/>
              </a:solidFill>
              <a:round/>
              <a:headEnd/>
              <a:tailEnd/>
            </a:ln>
          </p:spPr>
          <p:txBody>
            <a:bodyPr lIns="0" tIns="0" rIns="0" bIns="0" anchor="ctr">
              <a:spAutoFit/>
            </a:bodyPr>
            <a:lstStyle/>
            <a:p>
              <a:endParaRPr lang="en-US"/>
            </a:p>
          </p:txBody>
        </p:sp>
        <p:sp>
          <p:nvSpPr>
            <p:cNvPr id="26750" name="Freeform 60"/>
            <p:cNvSpPr>
              <a:spLocks/>
            </p:cNvSpPr>
            <p:nvPr/>
          </p:nvSpPr>
          <p:spPr bwMode="auto">
            <a:xfrm>
              <a:off x="3403" y="830"/>
              <a:ext cx="212" cy="274"/>
            </a:xfrm>
            <a:custGeom>
              <a:avLst/>
              <a:gdLst>
                <a:gd name="T0" fmla="*/ 1 w 1052"/>
                <a:gd name="T1" fmla="*/ 2 h 1352"/>
                <a:gd name="T2" fmla="*/ 0 w 1052"/>
                <a:gd name="T3" fmla="*/ 2 h 1352"/>
                <a:gd name="T4" fmla="*/ 0 w 1052"/>
                <a:gd name="T5" fmla="*/ 1 h 1352"/>
                <a:gd name="T6" fmla="*/ 0 w 1052"/>
                <a:gd name="T7" fmla="*/ 1 h 1352"/>
                <a:gd name="T8" fmla="*/ 0 w 1052"/>
                <a:gd name="T9" fmla="*/ 1 h 1352"/>
                <a:gd name="T10" fmla="*/ 0 w 1052"/>
                <a:gd name="T11" fmla="*/ 0 h 1352"/>
                <a:gd name="T12" fmla="*/ 0 w 1052"/>
                <a:gd name="T13" fmla="*/ 0 h 1352"/>
                <a:gd name="T14" fmla="*/ 0 w 1052"/>
                <a:gd name="T15" fmla="*/ 0 h 1352"/>
                <a:gd name="T16" fmla="*/ 1 w 1052"/>
                <a:gd name="T17" fmla="*/ 0 h 1352"/>
                <a:gd name="T18" fmla="*/ 1 w 1052"/>
                <a:gd name="T19" fmla="*/ 0 h 1352"/>
                <a:gd name="T20" fmla="*/ 1 w 1052"/>
                <a:gd name="T21" fmla="*/ 0 h 1352"/>
                <a:gd name="T22" fmla="*/ 1 w 1052"/>
                <a:gd name="T23" fmla="*/ 0 h 1352"/>
                <a:gd name="T24" fmla="*/ 2 w 1052"/>
                <a:gd name="T25" fmla="*/ 0 h 1352"/>
                <a:gd name="T26" fmla="*/ 2 w 1052"/>
                <a:gd name="T27" fmla="*/ 1 h 1352"/>
                <a:gd name="T28" fmla="*/ 2 w 1052"/>
                <a:gd name="T29" fmla="*/ 1 h 1352"/>
                <a:gd name="T30" fmla="*/ 1 w 1052"/>
                <a:gd name="T31" fmla="*/ 2 h 1352"/>
                <a:gd name="T32" fmla="*/ 1 w 1052"/>
                <a:gd name="T33" fmla="*/ 2 h 1352"/>
                <a:gd name="T34" fmla="*/ 1 w 1052"/>
                <a:gd name="T35" fmla="*/ 2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26751" name="Group 61"/>
            <p:cNvGrpSpPr>
              <a:grpSpLocks/>
            </p:cNvGrpSpPr>
            <p:nvPr/>
          </p:nvGrpSpPr>
          <p:grpSpPr bwMode="auto">
            <a:xfrm flipH="1">
              <a:off x="3749" y="1171"/>
              <a:ext cx="212" cy="213"/>
              <a:chOff x="1350" y="686"/>
              <a:chExt cx="1132" cy="1132"/>
            </a:xfrm>
          </p:grpSpPr>
          <p:sp>
            <p:nvSpPr>
              <p:cNvPr id="26753" name="AutoShape 62"/>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26754" name="Picture 63"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26752" name="Picture 64"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81" y="829"/>
              <a:ext cx="38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6638" name="Group 65"/>
          <p:cNvGrpSpPr>
            <a:grpSpLocks/>
          </p:cNvGrpSpPr>
          <p:nvPr/>
        </p:nvGrpSpPr>
        <p:grpSpPr bwMode="auto">
          <a:xfrm>
            <a:off x="2151063" y="3943350"/>
            <a:ext cx="822325" cy="817563"/>
            <a:chOff x="3360" y="800"/>
            <a:chExt cx="620" cy="616"/>
          </a:xfrm>
        </p:grpSpPr>
        <p:sp>
          <p:nvSpPr>
            <p:cNvPr id="26743" name="AutoShape 66"/>
            <p:cNvSpPr>
              <a:spLocks noChangeArrowheads="1"/>
            </p:cNvSpPr>
            <p:nvPr/>
          </p:nvSpPr>
          <p:spPr bwMode="auto">
            <a:xfrm>
              <a:off x="3360" y="800"/>
              <a:ext cx="620" cy="616"/>
            </a:xfrm>
            <a:prstGeom prst="roundRect">
              <a:avLst>
                <a:gd name="adj" fmla="val 16667"/>
              </a:avLst>
            </a:prstGeom>
            <a:solidFill>
              <a:srgbClr val="CCFFCC"/>
            </a:solidFill>
            <a:ln w="12700" algn="ctr">
              <a:solidFill>
                <a:schemeClr val="bg1"/>
              </a:solidFill>
              <a:round/>
              <a:headEnd/>
              <a:tailEnd/>
            </a:ln>
          </p:spPr>
          <p:txBody>
            <a:bodyPr lIns="0" tIns="0" rIns="0" bIns="0" anchor="ctr">
              <a:spAutoFit/>
            </a:bodyPr>
            <a:lstStyle/>
            <a:p>
              <a:endParaRPr lang="en-US"/>
            </a:p>
          </p:txBody>
        </p:sp>
        <p:sp>
          <p:nvSpPr>
            <p:cNvPr id="26744" name="Freeform 67"/>
            <p:cNvSpPr>
              <a:spLocks/>
            </p:cNvSpPr>
            <p:nvPr/>
          </p:nvSpPr>
          <p:spPr bwMode="auto">
            <a:xfrm>
              <a:off x="3403" y="830"/>
              <a:ext cx="212" cy="274"/>
            </a:xfrm>
            <a:custGeom>
              <a:avLst/>
              <a:gdLst>
                <a:gd name="T0" fmla="*/ 1 w 1052"/>
                <a:gd name="T1" fmla="*/ 2 h 1352"/>
                <a:gd name="T2" fmla="*/ 0 w 1052"/>
                <a:gd name="T3" fmla="*/ 2 h 1352"/>
                <a:gd name="T4" fmla="*/ 0 w 1052"/>
                <a:gd name="T5" fmla="*/ 1 h 1352"/>
                <a:gd name="T6" fmla="*/ 0 w 1052"/>
                <a:gd name="T7" fmla="*/ 1 h 1352"/>
                <a:gd name="T8" fmla="*/ 0 w 1052"/>
                <a:gd name="T9" fmla="*/ 1 h 1352"/>
                <a:gd name="T10" fmla="*/ 0 w 1052"/>
                <a:gd name="T11" fmla="*/ 0 h 1352"/>
                <a:gd name="T12" fmla="*/ 0 w 1052"/>
                <a:gd name="T13" fmla="*/ 0 h 1352"/>
                <a:gd name="T14" fmla="*/ 0 w 1052"/>
                <a:gd name="T15" fmla="*/ 0 h 1352"/>
                <a:gd name="T16" fmla="*/ 1 w 1052"/>
                <a:gd name="T17" fmla="*/ 0 h 1352"/>
                <a:gd name="T18" fmla="*/ 1 w 1052"/>
                <a:gd name="T19" fmla="*/ 0 h 1352"/>
                <a:gd name="T20" fmla="*/ 1 w 1052"/>
                <a:gd name="T21" fmla="*/ 0 h 1352"/>
                <a:gd name="T22" fmla="*/ 1 w 1052"/>
                <a:gd name="T23" fmla="*/ 0 h 1352"/>
                <a:gd name="T24" fmla="*/ 2 w 1052"/>
                <a:gd name="T25" fmla="*/ 0 h 1352"/>
                <a:gd name="T26" fmla="*/ 2 w 1052"/>
                <a:gd name="T27" fmla="*/ 1 h 1352"/>
                <a:gd name="T28" fmla="*/ 2 w 1052"/>
                <a:gd name="T29" fmla="*/ 1 h 1352"/>
                <a:gd name="T30" fmla="*/ 1 w 1052"/>
                <a:gd name="T31" fmla="*/ 2 h 1352"/>
                <a:gd name="T32" fmla="*/ 1 w 1052"/>
                <a:gd name="T33" fmla="*/ 2 h 1352"/>
                <a:gd name="T34" fmla="*/ 1 w 1052"/>
                <a:gd name="T35" fmla="*/ 2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26745" name="Group 68"/>
            <p:cNvGrpSpPr>
              <a:grpSpLocks/>
            </p:cNvGrpSpPr>
            <p:nvPr/>
          </p:nvGrpSpPr>
          <p:grpSpPr bwMode="auto">
            <a:xfrm flipH="1">
              <a:off x="3749" y="1171"/>
              <a:ext cx="212" cy="213"/>
              <a:chOff x="1350" y="686"/>
              <a:chExt cx="1132" cy="1132"/>
            </a:xfrm>
          </p:grpSpPr>
          <p:sp>
            <p:nvSpPr>
              <p:cNvPr id="26747" name="AutoShape 69"/>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26748" name="Picture 70"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26746" name="Picture 71"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81" y="829"/>
              <a:ext cx="38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6639" name="Group 72"/>
          <p:cNvGrpSpPr>
            <a:grpSpLocks/>
          </p:cNvGrpSpPr>
          <p:nvPr/>
        </p:nvGrpSpPr>
        <p:grpSpPr bwMode="auto">
          <a:xfrm>
            <a:off x="2432050" y="5395913"/>
            <a:ext cx="517525" cy="658812"/>
            <a:chOff x="2401" y="425"/>
            <a:chExt cx="907" cy="1154"/>
          </a:xfrm>
        </p:grpSpPr>
        <p:sp>
          <p:nvSpPr>
            <p:cNvPr id="26737" name="Rectangle 73"/>
            <p:cNvSpPr>
              <a:spLocks noChangeArrowheads="1"/>
            </p:cNvSpPr>
            <p:nvPr/>
          </p:nvSpPr>
          <p:spPr bwMode="auto">
            <a:xfrm>
              <a:off x="2401" y="591"/>
              <a:ext cx="907" cy="988"/>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26738" name="Line 74"/>
            <p:cNvSpPr>
              <a:spLocks noChangeShapeType="1"/>
            </p:cNvSpPr>
            <p:nvPr/>
          </p:nvSpPr>
          <p:spPr bwMode="auto">
            <a:xfrm>
              <a:off x="2582" y="138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6739" name="Line 75"/>
            <p:cNvSpPr>
              <a:spLocks noChangeShapeType="1"/>
            </p:cNvSpPr>
            <p:nvPr/>
          </p:nvSpPr>
          <p:spPr bwMode="auto">
            <a:xfrm>
              <a:off x="2577" y="115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6740" name="Rectangle 76"/>
            <p:cNvSpPr>
              <a:spLocks noChangeArrowheads="1"/>
            </p:cNvSpPr>
            <p:nvPr/>
          </p:nvSpPr>
          <p:spPr bwMode="auto">
            <a:xfrm rot="2658430">
              <a:off x="2944" y="425"/>
              <a:ext cx="225" cy="506"/>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26741" name="Freeform 77"/>
            <p:cNvSpPr>
              <a:spLocks/>
            </p:cNvSpPr>
            <p:nvPr/>
          </p:nvSpPr>
          <p:spPr bwMode="auto">
            <a:xfrm>
              <a:off x="2643" y="789"/>
              <a:ext cx="309" cy="257"/>
            </a:xfrm>
            <a:custGeom>
              <a:avLst/>
              <a:gdLst>
                <a:gd name="T0" fmla="*/ 374 w 234"/>
                <a:gd name="T1" fmla="*/ 0 h 195"/>
                <a:gd name="T2" fmla="*/ 83 w 234"/>
                <a:gd name="T3" fmla="*/ 125 h 195"/>
                <a:gd name="T4" fmla="*/ 0 w 234"/>
                <a:gd name="T5" fmla="*/ 589 h 195"/>
                <a:gd name="T6" fmla="*/ 548 w 234"/>
                <a:gd name="T7" fmla="*/ 589 h 195"/>
                <a:gd name="T8" fmla="*/ 712 w 234"/>
                <a:gd name="T9" fmla="*/ 333 h 195"/>
                <a:gd name="T10" fmla="*/ 374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a:solidFill>
                <a:srgbClr val="969696"/>
              </a:solidFill>
              <a:round/>
              <a:headEnd/>
              <a:tailEnd/>
            </a:ln>
          </p:spPr>
          <p:txBody>
            <a:bodyPr wrap="none" lIns="0" tIns="0" rIns="0" bIns="0" anchor="ctr">
              <a:spAutoFit/>
            </a:bodyPr>
            <a:lstStyle/>
            <a:p>
              <a:endParaRPr lang="en-US"/>
            </a:p>
          </p:txBody>
        </p:sp>
        <p:sp>
          <p:nvSpPr>
            <p:cNvPr id="26742" name="Line 78"/>
            <p:cNvSpPr>
              <a:spLocks noChangeShapeType="1"/>
            </p:cNvSpPr>
            <p:nvPr/>
          </p:nvSpPr>
          <p:spPr bwMode="auto">
            <a:xfrm flipH="1">
              <a:off x="2703" y="891"/>
              <a:ext cx="147" cy="106"/>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26640" name="Group 79"/>
          <p:cNvGrpSpPr>
            <a:grpSpLocks/>
          </p:cNvGrpSpPr>
          <p:nvPr/>
        </p:nvGrpSpPr>
        <p:grpSpPr bwMode="auto">
          <a:xfrm>
            <a:off x="2693988" y="5843588"/>
            <a:ext cx="517525" cy="658812"/>
            <a:chOff x="2401" y="425"/>
            <a:chExt cx="907" cy="1154"/>
          </a:xfrm>
        </p:grpSpPr>
        <p:sp>
          <p:nvSpPr>
            <p:cNvPr id="26731" name="Rectangle 80"/>
            <p:cNvSpPr>
              <a:spLocks noChangeArrowheads="1"/>
            </p:cNvSpPr>
            <p:nvPr/>
          </p:nvSpPr>
          <p:spPr bwMode="auto">
            <a:xfrm>
              <a:off x="2401" y="591"/>
              <a:ext cx="907" cy="988"/>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26732" name="Line 81"/>
            <p:cNvSpPr>
              <a:spLocks noChangeShapeType="1"/>
            </p:cNvSpPr>
            <p:nvPr/>
          </p:nvSpPr>
          <p:spPr bwMode="auto">
            <a:xfrm>
              <a:off x="2582" y="138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6733" name="Line 82"/>
            <p:cNvSpPr>
              <a:spLocks noChangeShapeType="1"/>
            </p:cNvSpPr>
            <p:nvPr/>
          </p:nvSpPr>
          <p:spPr bwMode="auto">
            <a:xfrm>
              <a:off x="2577" y="115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6734" name="Rectangle 83"/>
            <p:cNvSpPr>
              <a:spLocks noChangeArrowheads="1"/>
            </p:cNvSpPr>
            <p:nvPr/>
          </p:nvSpPr>
          <p:spPr bwMode="auto">
            <a:xfrm rot="2658430">
              <a:off x="2944" y="425"/>
              <a:ext cx="225" cy="506"/>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26735" name="Freeform 84"/>
            <p:cNvSpPr>
              <a:spLocks/>
            </p:cNvSpPr>
            <p:nvPr/>
          </p:nvSpPr>
          <p:spPr bwMode="auto">
            <a:xfrm>
              <a:off x="2643" y="789"/>
              <a:ext cx="309" cy="257"/>
            </a:xfrm>
            <a:custGeom>
              <a:avLst/>
              <a:gdLst>
                <a:gd name="T0" fmla="*/ 374 w 234"/>
                <a:gd name="T1" fmla="*/ 0 h 195"/>
                <a:gd name="T2" fmla="*/ 83 w 234"/>
                <a:gd name="T3" fmla="*/ 125 h 195"/>
                <a:gd name="T4" fmla="*/ 0 w 234"/>
                <a:gd name="T5" fmla="*/ 589 h 195"/>
                <a:gd name="T6" fmla="*/ 548 w 234"/>
                <a:gd name="T7" fmla="*/ 589 h 195"/>
                <a:gd name="T8" fmla="*/ 712 w 234"/>
                <a:gd name="T9" fmla="*/ 333 h 195"/>
                <a:gd name="T10" fmla="*/ 374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a:solidFill>
                <a:srgbClr val="969696"/>
              </a:solidFill>
              <a:round/>
              <a:headEnd/>
              <a:tailEnd/>
            </a:ln>
          </p:spPr>
          <p:txBody>
            <a:bodyPr wrap="none" lIns="0" tIns="0" rIns="0" bIns="0" anchor="ctr">
              <a:spAutoFit/>
            </a:bodyPr>
            <a:lstStyle/>
            <a:p>
              <a:endParaRPr lang="en-US"/>
            </a:p>
          </p:txBody>
        </p:sp>
        <p:sp>
          <p:nvSpPr>
            <p:cNvPr id="26736" name="Line 85"/>
            <p:cNvSpPr>
              <a:spLocks noChangeShapeType="1"/>
            </p:cNvSpPr>
            <p:nvPr/>
          </p:nvSpPr>
          <p:spPr bwMode="auto">
            <a:xfrm flipH="1">
              <a:off x="2703" y="891"/>
              <a:ext cx="147" cy="106"/>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26641" name="Text Box 86"/>
          <p:cNvSpPr txBox="1">
            <a:spLocks noChangeArrowheads="1"/>
          </p:cNvSpPr>
          <p:nvPr/>
        </p:nvSpPr>
        <p:spPr bwMode="auto">
          <a:xfrm>
            <a:off x="1104900" y="2090738"/>
            <a:ext cx="1011238"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r" eaLnBrk="1" hangingPunct="1"/>
            <a:r>
              <a:rPr lang="en-US" sz="1800" b="1"/>
              <a:t>collision</a:t>
            </a:r>
          </a:p>
        </p:txBody>
      </p:sp>
      <p:sp>
        <p:nvSpPr>
          <p:cNvPr id="26642" name="Text Box 87"/>
          <p:cNvSpPr txBox="1">
            <a:spLocks noChangeArrowheads="1"/>
          </p:cNvSpPr>
          <p:nvPr/>
        </p:nvSpPr>
        <p:spPr bwMode="auto">
          <a:xfrm>
            <a:off x="1104900" y="3089275"/>
            <a:ext cx="101123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r" eaLnBrk="1" hangingPunct="1"/>
            <a:r>
              <a:rPr lang="en-US" sz="1800" b="1"/>
              <a:t>med pay</a:t>
            </a:r>
          </a:p>
        </p:txBody>
      </p:sp>
      <p:sp>
        <p:nvSpPr>
          <p:cNvPr id="26643" name="Text Box 88"/>
          <p:cNvSpPr txBox="1">
            <a:spLocks noChangeArrowheads="1"/>
          </p:cNvSpPr>
          <p:nvPr/>
        </p:nvSpPr>
        <p:spPr bwMode="auto">
          <a:xfrm>
            <a:off x="1104900" y="4075113"/>
            <a:ext cx="1011238"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r" eaLnBrk="1" hangingPunct="1"/>
            <a:r>
              <a:rPr lang="en-US" sz="1800" b="1"/>
              <a:t>liability</a:t>
            </a:r>
          </a:p>
        </p:txBody>
      </p:sp>
      <p:sp>
        <p:nvSpPr>
          <p:cNvPr id="26644" name="Freeform 89"/>
          <p:cNvSpPr>
            <a:spLocks/>
          </p:cNvSpPr>
          <p:nvPr/>
        </p:nvSpPr>
        <p:spPr bwMode="auto">
          <a:xfrm>
            <a:off x="2963863" y="5345113"/>
            <a:ext cx="354012" cy="392112"/>
          </a:xfrm>
          <a:custGeom>
            <a:avLst/>
            <a:gdLst>
              <a:gd name="T0" fmla="*/ 0 w 481"/>
              <a:gd name="T1" fmla="*/ 2147483647 h 533"/>
              <a:gd name="T2" fmla="*/ 2147483647 w 481"/>
              <a:gd name="T3" fmla="*/ 2147483647 h 533"/>
              <a:gd name="T4" fmla="*/ 2147483647 w 481"/>
              <a:gd name="T5" fmla="*/ 2147483647 h 533"/>
              <a:gd name="T6" fmla="*/ 2147483647 w 481"/>
              <a:gd name="T7" fmla="*/ 2147483647 h 533"/>
              <a:gd name="T8" fmla="*/ 2147483647 w 481"/>
              <a:gd name="T9" fmla="*/ 0 h 533"/>
              <a:gd name="T10" fmla="*/ 2147483647 w 481"/>
              <a:gd name="T11" fmla="*/ 2147483647 h 533"/>
              <a:gd name="T12" fmla="*/ 2147483647 w 481"/>
              <a:gd name="T13" fmla="*/ 2147483647 h 533"/>
              <a:gd name="T14" fmla="*/ 0 w 481"/>
              <a:gd name="T15" fmla="*/ 2147483647 h 533"/>
              <a:gd name="T16" fmla="*/ 0 60000 65536"/>
              <a:gd name="T17" fmla="*/ 0 60000 65536"/>
              <a:gd name="T18" fmla="*/ 0 60000 65536"/>
              <a:gd name="T19" fmla="*/ 0 60000 65536"/>
              <a:gd name="T20" fmla="*/ 0 60000 65536"/>
              <a:gd name="T21" fmla="*/ 0 60000 65536"/>
              <a:gd name="T22" fmla="*/ 0 60000 65536"/>
              <a:gd name="T23" fmla="*/ 0 60000 65536"/>
              <a:gd name="T24" fmla="*/ 0 w 481"/>
              <a:gd name="T25" fmla="*/ 0 h 533"/>
              <a:gd name="T26" fmla="*/ 481 w 481"/>
              <a:gd name="T27" fmla="*/ 533 h 5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81" h="533">
                <a:moveTo>
                  <a:pt x="0" y="327"/>
                </a:moveTo>
                <a:lnTo>
                  <a:pt x="120" y="533"/>
                </a:lnTo>
                <a:lnTo>
                  <a:pt x="223" y="533"/>
                </a:lnTo>
                <a:lnTo>
                  <a:pt x="481" y="104"/>
                </a:lnTo>
                <a:lnTo>
                  <a:pt x="318" y="0"/>
                </a:lnTo>
                <a:lnTo>
                  <a:pt x="163" y="456"/>
                </a:lnTo>
                <a:lnTo>
                  <a:pt x="86" y="327"/>
                </a:lnTo>
                <a:lnTo>
                  <a:pt x="0" y="327"/>
                </a:lnTo>
                <a:close/>
              </a:path>
            </a:pathLst>
          </a:custGeom>
          <a:solidFill>
            <a:srgbClr val="33CC33"/>
          </a:solidFill>
          <a:ln>
            <a:noFill/>
          </a:ln>
          <a:extLst>
            <a:ext uri="{91240B29-F687-4F45-9708-019B960494DF}">
              <a14:hiddenLine xmlns:a14="http://schemas.microsoft.com/office/drawing/2010/main" w="28575">
                <a:solidFill>
                  <a:srgbClr val="000000"/>
                </a:solidFill>
                <a:round/>
                <a:headEnd/>
                <a:tailEnd/>
              </a14:hiddenLine>
            </a:ext>
          </a:extLst>
        </p:spPr>
        <p:txBody>
          <a:bodyPr lIns="0" tIns="0" rIns="0" bIns="0" anchor="ctr">
            <a:spAutoFit/>
          </a:bodyPr>
          <a:lstStyle/>
          <a:p>
            <a:endParaRPr lang="en-US"/>
          </a:p>
        </p:txBody>
      </p:sp>
      <p:sp>
        <p:nvSpPr>
          <p:cNvPr id="26645" name="Freeform 90"/>
          <p:cNvSpPr>
            <a:spLocks/>
          </p:cNvSpPr>
          <p:nvPr/>
        </p:nvSpPr>
        <p:spPr bwMode="auto">
          <a:xfrm>
            <a:off x="3208338" y="5934075"/>
            <a:ext cx="354012" cy="392113"/>
          </a:xfrm>
          <a:custGeom>
            <a:avLst/>
            <a:gdLst>
              <a:gd name="T0" fmla="*/ 0 w 481"/>
              <a:gd name="T1" fmla="*/ 2147483647 h 533"/>
              <a:gd name="T2" fmla="*/ 2147483647 w 481"/>
              <a:gd name="T3" fmla="*/ 2147483647 h 533"/>
              <a:gd name="T4" fmla="*/ 2147483647 w 481"/>
              <a:gd name="T5" fmla="*/ 2147483647 h 533"/>
              <a:gd name="T6" fmla="*/ 2147483647 w 481"/>
              <a:gd name="T7" fmla="*/ 2147483647 h 533"/>
              <a:gd name="T8" fmla="*/ 2147483647 w 481"/>
              <a:gd name="T9" fmla="*/ 0 h 533"/>
              <a:gd name="T10" fmla="*/ 2147483647 w 481"/>
              <a:gd name="T11" fmla="*/ 2147483647 h 533"/>
              <a:gd name="T12" fmla="*/ 2147483647 w 481"/>
              <a:gd name="T13" fmla="*/ 2147483647 h 533"/>
              <a:gd name="T14" fmla="*/ 0 w 481"/>
              <a:gd name="T15" fmla="*/ 2147483647 h 533"/>
              <a:gd name="T16" fmla="*/ 0 60000 65536"/>
              <a:gd name="T17" fmla="*/ 0 60000 65536"/>
              <a:gd name="T18" fmla="*/ 0 60000 65536"/>
              <a:gd name="T19" fmla="*/ 0 60000 65536"/>
              <a:gd name="T20" fmla="*/ 0 60000 65536"/>
              <a:gd name="T21" fmla="*/ 0 60000 65536"/>
              <a:gd name="T22" fmla="*/ 0 60000 65536"/>
              <a:gd name="T23" fmla="*/ 0 60000 65536"/>
              <a:gd name="T24" fmla="*/ 0 w 481"/>
              <a:gd name="T25" fmla="*/ 0 h 533"/>
              <a:gd name="T26" fmla="*/ 481 w 481"/>
              <a:gd name="T27" fmla="*/ 533 h 5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81" h="533">
                <a:moveTo>
                  <a:pt x="0" y="327"/>
                </a:moveTo>
                <a:lnTo>
                  <a:pt x="120" y="533"/>
                </a:lnTo>
                <a:lnTo>
                  <a:pt x="223" y="533"/>
                </a:lnTo>
                <a:lnTo>
                  <a:pt x="481" y="104"/>
                </a:lnTo>
                <a:lnTo>
                  <a:pt x="318" y="0"/>
                </a:lnTo>
                <a:lnTo>
                  <a:pt x="163" y="456"/>
                </a:lnTo>
                <a:lnTo>
                  <a:pt x="86" y="327"/>
                </a:lnTo>
                <a:lnTo>
                  <a:pt x="0" y="327"/>
                </a:lnTo>
                <a:close/>
              </a:path>
            </a:pathLst>
          </a:custGeom>
          <a:solidFill>
            <a:srgbClr val="33CC33"/>
          </a:solidFill>
          <a:ln>
            <a:noFill/>
          </a:ln>
          <a:extLst>
            <a:ext uri="{91240B29-F687-4F45-9708-019B960494DF}">
              <a14:hiddenLine xmlns:a14="http://schemas.microsoft.com/office/drawing/2010/main" w="28575">
                <a:solidFill>
                  <a:srgbClr val="000000"/>
                </a:solidFill>
                <a:round/>
                <a:headEnd/>
                <a:tailEnd/>
              </a14:hiddenLine>
            </a:ext>
          </a:extLst>
        </p:spPr>
        <p:txBody>
          <a:bodyPr lIns="0" tIns="0" rIns="0" bIns="0" anchor="ctr">
            <a:spAutoFit/>
          </a:bodyPr>
          <a:lstStyle/>
          <a:p>
            <a:endParaRPr lang="en-US"/>
          </a:p>
        </p:txBody>
      </p:sp>
      <p:sp>
        <p:nvSpPr>
          <p:cNvPr id="26646" name="Freeform 91"/>
          <p:cNvSpPr>
            <a:spLocks/>
          </p:cNvSpPr>
          <p:nvPr/>
        </p:nvSpPr>
        <p:spPr bwMode="auto">
          <a:xfrm>
            <a:off x="2706688" y="4892675"/>
            <a:ext cx="354012" cy="392113"/>
          </a:xfrm>
          <a:custGeom>
            <a:avLst/>
            <a:gdLst>
              <a:gd name="T0" fmla="*/ 0 w 481"/>
              <a:gd name="T1" fmla="*/ 2147483647 h 533"/>
              <a:gd name="T2" fmla="*/ 2147483647 w 481"/>
              <a:gd name="T3" fmla="*/ 2147483647 h 533"/>
              <a:gd name="T4" fmla="*/ 2147483647 w 481"/>
              <a:gd name="T5" fmla="*/ 2147483647 h 533"/>
              <a:gd name="T6" fmla="*/ 2147483647 w 481"/>
              <a:gd name="T7" fmla="*/ 2147483647 h 533"/>
              <a:gd name="T8" fmla="*/ 2147483647 w 481"/>
              <a:gd name="T9" fmla="*/ 0 h 533"/>
              <a:gd name="T10" fmla="*/ 2147483647 w 481"/>
              <a:gd name="T11" fmla="*/ 2147483647 h 533"/>
              <a:gd name="T12" fmla="*/ 2147483647 w 481"/>
              <a:gd name="T13" fmla="*/ 2147483647 h 533"/>
              <a:gd name="T14" fmla="*/ 0 w 481"/>
              <a:gd name="T15" fmla="*/ 2147483647 h 533"/>
              <a:gd name="T16" fmla="*/ 0 60000 65536"/>
              <a:gd name="T17" fmla="*/ 0 60000 65536"/>
              <a:gd name="T18" fmla="*/ 0 60000 65536"/>
              <a:gd name="T19" fmla="*/ 0 60000 65536"/>
              <a:gd name="T20" fmla="*/ 0 60000 65536"/>
              <a:gd name="T21" fmla="*/ 0 60000 65536"/>
              <a:gd name="T22" fmla="*/ 0 60000 65536"/>
              <a:gd name="T23" fmla="*/ 0 60000 65536"/>
              <a:gd name="T24" fmla="*/ 0 w 481"/>
              <a:gd name="T25" fmla="*/ 0 h 533"/>
              <a:gd name="T26" fmla="*/ 481 w 481"/>
              <a:gd name="T27" fmla="*/ 533 h 5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81" h="533">
                <a:moveTo>
                  <a:pt x="0" y="327"/>
                </a:moveTo>
                <a:lnTo>
                  <a:pt x="120" y="533"/>
                </a:lnTo>
                <a:lnTo>
                  <a:pt x="223" y="533"/>
                </a:lnTo>
                <a:lnTo>
                  <a:pt x="481" y="104"/>
                </a:lnTo>
                <a:lnTo>
                  <a:pt x="318" y="0"/>
                </a:lnTo>
                <a:lnTo>
                  <a:pt x="163" y="456"/>
                </a:lnTo>
                <a:lnTo>
                  <a:pt x="86" y="327"/>
                </a:lnTo>
                <a:lnTo>
                  <a:pt x="0" y="327"/>
                </a:lnTo>
                <a:close/>
              </a:path>
            </a:pathLst>
          </a:custGeom>
          <a:solidFill>
            <a:srgbClr val="33CC33"/>
          </a:solidFill>
          <a:ln>
            <a:noFill/>
          </a:ln>
          <a:extLst>
            <a:ext uri="{91240B29-F687-4F45-9708-019B960494DF}">
              <a14:hiddenLine xmlns:a14="http://schemas.microsoft.com/office/drawing/2010/main" w="28575">
                <a:solidFill>
                  <a:srgbClr val="000000"/>
                </a:solidFill>
                <a:round/>
                <a:headEnd/>
                <a:tailEnd/>
              </a14:hiddenLine>
            </a:ext>
          </a:extLst>
        </p:spPr>
        <p:txBody>
          <a:bodyPr lIns="0" tIns="0" rIns="0" bIns="0" anchor="ctr">
            <a:spAutoFit/>
          </a:bodyPr>
          <a:lstStyle/>
          <a:p>
            <a:endParaRPr lang="en-US"/>
          </a:p>
        </p:txBody>
      </p:sp>
      <p:grpSp>
        <p:nvGrpSpPr>
          <p:cNvPr id="26647" name="Group 92"/>
          <p:cNvGrpSpPr>
            <a:grpSpLocks/>
          </p:cNvGrpSpPr>
          <p:nvPr/>
        </p:nvGrpSpPr>
        <p:grpSpPr bwMode="auto">
          <a:xfrm>
            <a:off x="1844675" y="1155700"/>
            <a:ext cx="2386013" cy="674688"/>
            <a:chOff x="1162" y="786"/>
            <a:chExt cx="1503" cy="425"/>
          </a:xfrm>
        </p:grpSpPr>
        <p:grpSp>
          <p:nvGrpSpPr>
            <p:cNvPr id="26715" name="Group 93"/>
            <p:cNvGrpSpPr>
              <a:grpSpLocks/>
            </p:cNvGrpSpPr>
            <p:nvPr/>
          </p:nvGrpSpPr>
          <p:grpSpPr bwMode="auto">
            <a:xfrm>
              <a:off x="1481" y="786"/>
              <a:ext cx="631" cy="425"/>
              <a:chOff x="2984" y="3331"/>
              <a:chExt cx="845" cy="569"/>
            </a:xfrm>
          </p:grpSpPr>
          <p:sp>
            <p:nvSpPr>
              <p:cNvPr id="26718" name="AutoShape 94"/>
              <p:cNvSpPr>
                <a:spLocks noChangeArrowheads="1"/>
              </p:cNvSpPr>
              <p:nvPr/>
            </p:nvSpPr>
            <p:spPr bwMode="auto">
              <a:xfrm>
                <a:off x="2984" y="3331"/>
                <a:ext cx="558" cy="569"/>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nvGrpSpPr>
              <p:cNvPr id="26719" name="Group 95"/>
              <p:cNvGrpSpPr>
                <a:grpSpLocks/>
              </p:cNvGrpSpPr>
              <p:nvPr/>
            </p:nvGrpSpPr>
            <p:grpSpPr bwMode="auto">
              <a:xfrm>
                <a:off x="3386" y="3487"/>
                <a:ext cx="443" cy="398"/>
                <a:chOff x="4838" y="2218"/>
                <a:chExt cx="395" cy="355"/>
              </a:xfrm>
            </p:grpSpPr>
            <p:sp>
              <p:nvSpPr>
                <p:cNvPr id="26720" name="Freeform 96"/>
                <p:cNvSpPr>
                  <a:spLocks/>
                </p:cNvSpPr>
                <p:nvPr/>
              </p:nvSpPr>
              <p:spPr bwMode="auto">
                <a:xfrm>
                  <a:off x="4888" y="2251"/>
                  <a:ext cx="294" cy="113"/>
                </a:xfrm>
                <a:custGeom>
                  <a:avLst/>
                  <a:gdLst>
                    <a:gd name="T0" fmla="*/ 13 w 839"/>
                    <a:gd name="T1" fmla="*/ 4 h 319"/>
                    <a:gd name="T2" fmla="*/ 12 w 839"/>
                    <a:gd name="T3" fmla="*/ 3 h 319"/>
                    <a:gd name="T4" fmla="*/ 12 w 839"/>
                    <a:gd name="T5" fmla="*/ 3 h 319"/>
                    <a:gd name="T6" fmla="*/ 11 w 839"/>
                    <a:gd name="T7" fmla="*/ 3 h 319"/>
                    <a:gd name="T8" fmla="*/ 11 w 839"/>
                    <a:gd name="T9" fmla="*/ 4 h 319"/>
                    <a:gd name="T10" fmla="*/ 11 w 839"/>
                    <a:gd name="T11" fmla="*/ 4 h 319"/>
                    <a:gd name="T12" fmla="*/ 11 w 839"/>
                    <a:gd name="T13" fmla="*/ 4 h 319"/>
                    <a:gd name="T14" fmla="*/ 11 w 839"/>
                    <a:gd name="T15" fmla="*/ 4 h 319"/>
                    <a:gd name="T16" fmla="*/ 10 w 839"/>
                    <a:gd name="T17" fmla="*/ 4 h 319"/>
                    <a:gd name="T18" fmla="*/ 9 w 839"/>
                    <a:gd name="T19" fmla="*/ 4 h 319"/>
                    <a:gd name="T20" fmla="*/ 9 w 839"/>
                    <a:gd name="T21" fmla="*/ 3 h 319"/>
                    <a:gd name="T22" fmla="*/ 9 w 839"/>
                    <a:gd name="T23" fmla="*/ 3 h 319"/>
                    <a:gd name="T24" fmla="*/ 8 w 839"/>
                    <a:gd name="T25" fmla="*/ 2 h 319"/>
                    <a:gd name="T26" fmla="*/ 7 w 839"/>
                    <a:gd name="T27" fmla="*/ 2 h 319"/>
                    <a:gd name="T28" fmla="*/ 6 w 839"/>
                    <a:gd name="T29" fmla="*/ 2 h 319"/>
                    <a:gd name="T30" fmla="*/ 6 w 839"/>
                    <a:gd name="T31" fmla="*/ 1 h 319"/>
                    <a:gd name="T32" fmla="*/ 5 w 839"/>
                    <a:gd name="T33" fmla="*/ 1 h 319"/>
                    <a:gd name="T34" fmla="*/ 4 w 839"/>
                    <a:gd name="T35" fmla="*/ 1 h 319"/>
                    <a:gd name="T36" fmla="*/ 3 w 839"/>
                    <a:gd name="T37" fmla="*/ 2 h 319"/>
                    <a:gd name="T38" fmla="*/ 3 w 839"/>
                    <a:gd name="T39" fmla="*/ 2 h 319"/>
                    <a:gd name="T40" fmla="*/ 2 w 839"/>
                    <a:gd name="T41" fmla="*/ 2 h 319"/>
                    <a:gd name="T42" fmla="*/ 2 w 839"/>
                    <a:gd name="T43" fmla="*/ 2 h 319"/>
                    <a:gd name="T44" fmla="*/ 2 w 839"/>
                    <a:gd name="T45" fmla="*/ 2 h 319"/>
                    <a:gd name="T46" fmla="*/ 2 w 839"/>
                    <a:gd name="T47" fmla="*/ 1 h 319"/>
                    <a:gd name="T48" fmla="*/ 2 w 839"/>
                    <a:gd name="T49" fmla="*/ 1 h 319"/>
                    <a:gd name="T50" fmla="*/ 1 w 839"/>
                    <a:gd name="T51" fmla="*/ 0 h 319"/>
                    <a:gd name="T52" fmla="*/ 1 w 839"/>
                    <a:gd name="T53" fmla="*/ 0 h 319"/>
                    <a:gd name="T54" fmla="*/ 0 w 839"/>
                    <a:gd name="T55" fmla="*/ 0 h 319"/>
                    <a:gd name="T56" fmla="*/ 0 w 839"/>
                    <a:gd name="T57" fmla="*/ 1 h 319"/>
                    <a:gd name="T58" fmla="*/ 0 w 839"/>
                    <a:gd name="T59" fmla="*/ 1 h 319"/>
                    <a:gd name="T60" fmla="*/ 1 w 839"/>
                    <a:gd name="T61" fmla="*/ 2 h 319"/>
                    <a:gd name="T62" fmla="*/ 1 w 839"/>
                    <a:gd name="T63" fmla="*/ 2 h 319"/>
                    <a:gd name="T64" fmla="*/ 1 w 839"/>
                    <a:gd name="T65" fmla="*/ 2 h 319"/>
                    <a:gd name="T66" fmla="*/ 2 w 839"/>
                    <a:gd name="T67" fmla="*/ 2 h 319"/>
                    <a:gd name="T68" fmla="*/ 3 w 839"/>
                    <a:gd name="T69" fmla="*/ 2 h 319"/>
                    <a:gd name="T70" fmla="*/ 4 w 839"/>
                    <a:gd name="T71" fmla="*/ 2 h 319"/>
                    <a:gd name="T72" fmla="*/ 4 w 839"/>
                    <a:gd name="T73" fmla="*/ 2 h 319"/>
                    <a:gd name="T74" fmla="*/ 5 w 839"/>
                    <a:gd name="T75" fmla="*/ 2 h 319"/>
                    <a:gd name="T76" fmla="*/ 6 w 839"/>
                    <a:gd name="T77" fmla="*/ 3 h 319"/>
                    <a:gd name="T78" fmla="*/ 7 w 839"/>
                    <a:gd name="T79" fmla="*/ 3 h 319"/>
                    <a:gd name="T80" fmla="*/ 8 w 839"/>
                    <a:gd name="T81" fmla="*/ 4 h 319"/>
                    <a:gd name="T82" fmla="*/ 9 w 839"/>
                    <a:gd name="T83" fmla="*/ 4 h 319"/>
                    <a:gd name="T84" fmla="*/ 9 w 839"/>
                    <a:gd name="T85" fmla="*/ 4 h 319"/>
                    <a:gd name="T86" fmla="*/ 10 w 839"/>
                    <a:gd name="T87" fmla="*/ 5 h 319"/>
                    <a:gd name="T88" fmla="*/ 11 w 839"/>
                    <a:gd name="T89" fmla="*/ 5 h 319"/>
                    <a:gd name="T90" fmla="*/ 12 w 839"/>
                    <a:gd name="T91" fmla="*/ 5 h 319"/>
                    <a:gd name="T92" fmla="*/ 12 w 839"/>
                    <a:gd name="T93" fmla="*/ 5 h 319"/>
                    <a:gd name="T94" fmla="*/ 13 w 839"/>
                    <a:gd name="T95" fmla="*/ 4 h 31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839"/>
                    <a:gd name="T145" fmla="*/ 0 h 319"/>
                    <a:gd name="T146" fmla="*/ 839 w 839"/>
                    <a:gd name="T147" fmla="*/ 319 h 31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839" h="319">
                      <a:moveTo>
                        <a:pt x="839" y="242"/>
                      </a:moveTo>
                      <a:lnTo>
                        <a:pt x="837" y="229"/>
                      </a:lnTo>
                      <a:lnTo>
                        <a:pt x="834" y="216"/>
                      </a:lnTo>
                      <a:lnTo>
                        <a:pt x="828" y="204"/>
                      </a:lnTo>
                      <a:lnTo>
                        <a:pt x="821" y="195"/>
                      </a:lnTo>
                      <a:lnTo>
                        <a:pt x="812" y="186"/>
                      </a:lnTo>
                      <a:lnTo>
                        <a:pt x="801" y="180"/>
                      </a:lnTo>
                      <a:lnTo>
                        <a:pt x="789" y="177"/>
                      </a:lnTo>
                      <a:lnTo>
                        <a:pt x="777" y="175"/>
                      </a:lnTo>
                      <a:lnTo>
                        <a:pt x="765" y="177"/>
                      </a:lnTo>
                      <a:lnTo>
                        <a:pt x="753" y="180"/>
                      </a:lnTo>
                      <a:lnTo>
                        <a:pt x="742" y="186"/>
                      </a:lnTo>
                      <a:lnTo>
                        <a:pt x="731" y="195"/>
                      </a:lnTo>
                      <a:lnTo>
                        <a:pt x="724" y="204"/>
                      </a:lnTo>
                      <a:lnTo>
                        <a:pt x="718" y="216"/>
                      </a:lnTo>
                      <a:lnTo>
                        <a:pt x="715" y="229"/>
                      </a:lnTo>
                      <a:lnTo>
                        <a:pt x="713" y="242"/>
                      </a:lnTo>
                      <a:lnTo>
                        <a:pt x="713" y="247"/>
                      </a:lnTo>
                      <a:lnTo>
                        <a:pt x="715" y="251"/>
                      </a:lnTo>
                      <a:lnTo>
                        <a:pt x="715" y="257"/>
                      </a:lnTo>
                      <a:lnTo>
                        <a:pt x="716" y="262"/>
                      </a:lnTo>
                      <a:lnTo>
                        <a:pt x="707" y="262"/>
                      </a:lnTo>
                      <a:lnTo>
                        <a:pt x="698" y="260"/>
                      </a:lnTo>
                      <a:lnTo>
                        <a:pt x="690" y="259"/>
                      </a:lnTo>
                      <a:lnTo>
                        <a:pt x="681" y="256"/>
                      </a:lnTo>
                      <a:lnTo>
                        <a:pt x="672" y="251"/>
                      </a:lnTo>
                      <a:lnTo>
                        <a:pt x="663" y="247"/>
                      </a:lnTo>
                      <a:lnTo>
                        <a:pt x="655" y="242"/>
                      </a:lnTo>
                      <a:lnTo>
                        <a:pt x="648" y="238"/>
                      </a:lnTo>
                      <a:lnTo>
                        <a:pt x="639" y="232"/>
                      </a:lnTo>
                      <a:lnTo>
                        <a:pt x="630" y="222"/>
                      </a:lnTo>
                      <a:lnTo>
                        <a:pt x="619" y="215"/>
                      </a:lnTo>
                      <a:lnTo>
                        <a:pt x="610" y="204"/>
                      </a:lnTo>
                      <a:lnTo>
                        <a:pt x="601" y="195"/>
                      </a:lnTo>
                      <a:lnTo>
                        <a:pt x="590" y="186"/>
                      </a:lnTo>
                      <a:lnTo>
                        <a:pt x="581" y="178"/>
                      </a:lnTo>
                      <a:lnTo>
                        <a:pt x="572" y="171"/>
                      </a:lnTo>
                      <a:lnTo>
                        <a:pt x="558" y="163"/>
                      </a:lnTo>
                      <a:lnTo>
                        <a:pt x="542" y="154"/>
                      </a:lnTo>
                      <a:lnTo>
                        <a:pt x="523" y="145"/>
                      </a:lnTo>
                      <a:lnTo>
                        <a:pt x="505" y="136"/>
                      </a:lnTo>
                      <a:lnTo>
                        <a:pt x="484" y="127"/>
                      </a:lnTo>
                      <a:lnTo>
                        <a:pt x="463" y="119"/>
                      </a:lnTo>
                      <a:lnTo>
                        <a:pt x="443" y="112"/>
                      </a:lnTo>
                      <a:lnTo>
                        <a:pt x="423" y="106"/>
                      </a:lnTo>
                      <a:lnTo>
                        <a:pt x="404" y="101"/>
                      </a:lnTo>
                      <a:lnTo>
                        <a:pt x="382" y="98"/>
                      </a:lnTo>
                      <a:lnTo>
                        <a:pt x="361" y="95"/>
                      </a:lnTo>
                      <a:lnTo>
                        <a:pt x="338" y="92"/>
                      </a:lnTo>
                      <a:lnTo>
                        <a:pt x="317" y="91"/>
                      </a:lnTo>
                      <a:lnTo>
                        <a:pt x="297" y="91"/>
                      </a:lnTo>
                      <a:lnTo>
                        <a:pt x="281" y="91"/>
                      </a:lnTo>
                      <a:lnTo>
                        <a:pt x="265" y="91"/>
                      </a:lnTo>
                      <a:lnTo>
                        <a:pt x="255" y="92"/>
                      </a:lnTo>
                      <a:lnTo>
                        <a:pt x="243" y="95"/>
                      </a:lnTo>
                      <a:lnTo>
                        <a:pt x="231" y="98"/>
                      </a:lnTo>
                      <a:lnTo>
                        <a:pt x="218" y="103"/>
                      </a:lnTo>
                      <a:lnTo>
                        <a:pt x="206" y="107"/>
                      </a:lnTo>
                      <a:lnTo>
                        <a:pt x="194" y="110"/>
                      </a:lnTo>
                      <a:lnTo>
                        <a:pt x="184" y="113"/>
                      </a:lnTo>
                      <a:lnTo>
                        <a:pt x="173" y="115"/>
                      </a:lnTo>
                      <a:lnTo>
                        <a:pt x="165" y="115"/>
                      </a:lnTo>
                      <a:lnTo>
                        <a:pt x="158" y="115"/>
                      </a:lnTo>
                      <a:lnTo>
                        <a:pt x="150" y="115"/>
                      </a:lnTo>
                      <a:lnTo>
                        <a:pt x="143" y="115"/>
                      </a:lnTo>
                      <a:lnTo>
                        <a:pt x="135" y="113"/>
                      </a:lnTo>
                      <a:lnTo>
                        <a:pt x="127" y="112"/>
                      </a:lnTo>
                      <a:lnTo>
                        <a:pt x="120" y="110"/>
                      </a:lnTo>
                      <a:lnTo>
                        <a:pt x="112" y="107"/>
                      </a:lnTo>
                      <a:lnTo>
                        <a:pt x="118" y="98"/>
                      </a:lnTo>
                      <a:lnTo>
                        <a:pt x="123" y="89"/>
                      </a:lnTo>
                      <a:lnTo>
                        <a:pt x="124" y="77"/>
                      </a:lnTo>
                      <a:lnTo>
                        <a:pt x="126" y="66"/>
                      </a:lnTo>
                      <a:lnTo>
                        <a:pt x="124" y="53"/>
                      </a:lnTo>
                      <a:lnTo>
                        <a:pt x="121" y="41"/>
                      </a:lnTo>
                      <a:lnTo>
                        <a:pt x="115" y="30"/>
                      </a:lnTo>
                      <a:lnTo>
                        <a:pt x="108" y="19"/>
                      </a:lnTo>
                      <a:lnTo>
                        <a:pt x="99" y="12"/>
                      </a:lnTo>
                      <a:lnTo>
                        <a:pt x="88" y="4"/>
                      </a:lnTo>
                      <a:lnTo>
                        <a:pt x="76" y="1"/>
                      </a:lnTo>
                      <a:lnTo>
                        <a:pt x="64" y="0"/>
                      </a:lnTo>
                      <a:lnTo>
                        <a:pt x="52" y="1"/>
                      </a:lnTo>
                      <a:lnTo>
                        <a:pt x="39" y="4"/>
                      </a:lnTo>
                      <a:lnTo>
                        <a:pt x="29" y="12"/>
                      </a:lnTo>
                      <a:lnTo>
                        <a:pt x="18" y="19"/>
                      </a:lnTo>
                      <a:lnTo>
                        <a:pt x="11" y="30"/>
                      </a:lnTo>
                      <a:lnTo>
                        <a:pt x="5" y="41"/>
                      </a:lnTo>
                      <a:lnTo>
                        <a:pt x="2" y="53"/>
                      </a:lnTo>
                      <a:lnTo>
                        <a:pt x="0" y="66"/>
                      </a:lnTo>
                      <a:lnTo>
                        <a:pt x="3" y="86"/>
                      </a:lnTo>
                      <a:lnTo>
                        <a:pt x="11" y="103"/>
                      </a:lnTo>
                      <a:lnTo>
                        <a:pt x="21" y="116"/>
                      </a:lnTo>
                      <a:lnTo>
                        <a:pt x="36" y="127"/>
                      </a:lnTo>
                      <a:lnTo>
                        <a:pt x="45" y="133"/>
                      </a:lnTo>
                      <a:lnTo>
                        <a:pt x="55" y="139"/>
                      </a:lnTo>
                      <a:lnTo>
                        <a:pt x="64" y="145"/>
                      </a:lnTo>
                      <a:lnTo>
                        <a:pt x="74" y="150"/>
                      </a:lnTo>
                      <a:lnTo>
                        <a:pt x="83" y="154"/>
                      </a:lnTo>
                      <a:lnTo>
                        <a:pt x="94" y="157"/>
                      </a:lnTo>
                      <a:lnTo>
                        <a:pt x="105" y="160"/>
                      </a:lnTo>
                      <a:lnTo>
                        <a:pt x="114" y="163"/>
                      </a:lnTo>
                      <a:lnTo>
                        <a:pt x="132" y="166"/>
                      </a:lnTo>
                      <a:lnTo>
                        <a:pt x="150" y="168"/>
                      </a:lnTo>
                      <a:lnTo>
                        <a:pt x="168" y="168"/>
                      </a:lnTo>
                      <a:lnTo>
                        <a:pt x="188" y="165"/>
                      </a:lnTo>
                      <a:lnTo>
                        <a:pt x="206" y="163"/>
                      </a:lnTo>
                      <a:lnTo>
                        <a:pt x="225" y="160"/>
                      </a:lnTo>
                      <a:lnTo>
                        <a:pt x="243" y="159"/>
                      </a:lnTo>
                      <a:lnTo>
                        <a:pt x="261" y="157"/>
                      </a:lnTo>
                      <a:lnTo>
                        <a:pt x="270" y="156"/>
                      </a:lnTo>
                      <a:lnTo>
                        <a:pt x="281" y="156"/>
                      </a:lnTo>
                      <a:lnTo>
                        <a:pt x="293" y="154"/>
                      </a:lnTo>
                      <a:lnTo>
                        <a:pt x="308" y="154"/>
                      </a:lnTo>
                      <a:lnTo>
                        <a:pt x="326" y="156"/>
                      </a:lnTo>
                      <a:lnTo>
                        <a:pt x="349" y="159"/>
                      </a:lnTo>
                      <a:lnTo>
                        <a:pt x="376" y="163"/>
                      </a:lnTo>
                      <a:lnTo>
                        <a:pt x="411" y="171"/>
                      </a:lnTo>
                      <a:lnTo>
                        <a:pt x="445" y="182"/>
                      </a:lnTo>
                      <a:lnTo>
                        <a:pt x="472" y="192"/>
                      </a:lnTo>
                      <a:lnTo>
                        <a:pt x="495" y="200"/>
                      </a:lnTo>
                      <a:lnTo>
                        <a:pt x="511" y="209"/>
                      </a:lnTo>
                      <a:lnTo>
                        <a:pt x="525" y="215"/>
                      </a:lnTo>
                      <a:lnTo>
                        <a:pt x="536" y="222"/>
                      </a:lnTo>
                      <a:lnTo>
                        <a:pt x="545" y="227"/>
                      </a:lnTo>
                      <a:lnTo>
                        <a:pt x="554" y="233"/>
                      </a:lnTo>
                      <a:lnTo>
                        <a:pt x="570" y="244"/>
                      </a:lnTo>
                      <a:lnTo>
                        <a:pt x="586" y="254"/>
                      </a:lnTo>
                      <a:lnTo>
                        <a:pt x="602" y="266"/>
                      </a:lnTo>
                      <a:lnTo>
                        <a:pt x="617" y="277"/>
                      </a:lnTo>
                      <a:lnTo>
                        <a:pt x="634" y="288"/>
                      </a:lnTo>
                      <a:lnTo>
                        <a:pt x="651" y="298"/>
                      </a:lnTo>
                      <a:lnTo>
                        <a:pt x="668" y="306"/>
                      </a:lnTo>
                      <a:lnTo>
                        <a:pt x="686" y="312"/>
                      </a:lnTo>
                      <a:lnTo>
                        <a:pt x="699" y="315"/>
                      </a:lnTo>
                      <a:lnTo>
                        <a:pt x="715" y="318"/>
                      </a:lnTo>
                      <a:lnTo>
                        <a:pt x="730" y="319"/>
                      </a:lnTo>
                      <a:lnTo>
                        <a:pt x="745" y="319"/>
                      </a:lnTo>
                      <a:lnTo>
                        <a:pt x="760" y="318"/>
                      </a:lnTo>
                      <a:lnTo>
                        <a:pt x="774" y="315"/>
                      </a:lnTo>
                      <a:lnTo>
                        <a:pt x="787" y="310"/>
                      </a:lnTo>
                      <a:lnTo>
                        <a:pt x="800" y="303"/>
                      </a:lnTo>
                      <a:lnTo>
                        <a:pt x="815" y="294"/>
                      </a:lnTo>
                      <a:lnTo>
                        <a:pt x="828" y="279"/>
                      </a:lnTo>
                      <a:lnTo>
                        <a:pt x="836" y="262"/>
                      </a:lnTo>
                      <a:lnTo>
                        <a:pt x="839" y="242"/>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721" name="Freeform 97"/>
                <p:cNvSpPr>
                  <a:spLocks/>
                </p:cNvSpPr>
                <p:nvPr/>
              </p:nvSpPr>
              <p:spPr bwMode="auto">
                <a:xfrm>
                  <a:off x="4838" y="2408"/>
                  <a:ext cx="145" cy="55"/>
                </a:xfrm>
                <a:custGeom>
                  <a:avLst/>
                  <a:gdLst>
                    <a:gd name="T0" fmla="*/ 0 w 413"/>
                    <a:gd name="T1" fmla="*/ 0 h 156"/>
                    <a:gd name="T2" fmla="*/ 0 w 413"/>
                    <a:gd name="T3" fmla="*/ 0 h 156"/>
                    <a:gd name="T4" fmla="*/ 0 w 413"/>
                    <a:gd name="T5" fmla="*/ 1 h 156"/>
                    <a:gd name="T6" fmla="*/ 1 w 413"/>
                    <a:gd name="T7" fmla="*/ 1 h 156"/>
                    <a:gd name="T8" fmla="*/ 1 w 413"/>
                    <a:gd name="T9" fmla="*/ 2 h 156"/>
                    <a:gd name="T10" fmla="*/ 1 w 413"/>
                    <a:gd name="T11" fmla="*/ 2 h 156"/>
                    <a:gd name="T12" fmla="*/ 2 w 413"/>
                    <a:gd name="T13" fmla="*/ 2 h 156"/>
                    <a:gd name="T14" fmla="*/ 2 w 413"/>
                    <a:gd name="T15" fmla="*/ 2 h 156"/>
                    <a:gd name="T16" fmla="*/ 3 w 413"/>
                    <a:gd name="T17" fmla="*/ 2 h 156"/>
                    <a:gd name="T18" fmla="*/ 4 w 413"/>
                    <a:gd name="T19" fmla="*/ 2 h 156"/>
                    <a:gd name="T20" fmla="*/ 4 w 413"/>
                    <a:gd name="T21" fmla="*/ 2 h 156"/>
                    <a:gd name="T22" fmla="*/ 5 w 413"/>
                    <a:gd name="T23" fmla="*/ 2 h 156"/>
                    <a:gd name="T24" fmla="*/ 5 w 413"/>
                    <a:gd name="T25" fmla="*/ 2 h 156"/>
                    <a:gd name="T26" fmla="*/ 6 w 413"/>
                    <a:gd name="T27" fmla="*/ 1 h 156"/>
                    <a:gd name="T28" fmla="*/ 6 w 413"/>
                    <a:gd name="T29" fmla="*/ 1 h 156"/>
                    <a:gd name="T30" fmla="*/ 6 w 413"/>
                    <a:gd name="T31" fmla="*/ 0 h 156"/>
                    <a:gd name="T32" fmla="*/ 6 w 413"/>
                    <a:gd name="T33" fmla="*/ 0 h 156"/>
                    <a:gd name="T34" fmla="*/ 0 w 413"/>
                    <a:gd name="T35" fmla="*/ 0 h 1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6"/>
                    <a:gd name="T56" fmla="*/ 413 w 413"/>
                    <a:gd name="T57" fmla="*/ 156 h 15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6">
                      <a:moveTo>
                        <a:pt x="0" y="0"/>
                      </a:moveTo>
                      <a:lnTo>
                        <a:pt x="7" y="32"/>
                      </a:lnTo>
                      <a:lnTo>
                        <a:pt x="23" y="62"/>
                      </a:lnTo>
                      <a:lnTo>
                        <a:pt x="42" y="90"/>
                      </a:lnTo>
                      <a:lnTo>
                        <a:pt x="68" y="113"/>
                      </a:lnTo>
                      <a:lnTo>
                        <a:pt x="97" y="131"/>
                      </a:lnTo>
                      <a:lnTo>
                        <a:pt x="130" y="144"/>
                      </a:lnTo>
                      <a:lnTo>
                        <a:pt x="167" y="153"/>
                      </a:lnTo>
                      <a:lnTo>
                        <a:pt x="206" y="156"/>
                      </a:lnTo>
                      <a:lnTo>
                        <a:pt x="246" y="153"/>
                      </a:lnTo>
                      <a:lnTo>
                        <a:pt x="282" y="144"/>
                      </a:lnTo>
                      <a:lnTo>
                        <a:pt x="315" y="131"/>
                      </a:lnTo>
                      <a:lnTo>
                        <a:pt x="346" y="113"/>
                      </a:lnTo>
                      <a:lnTo>
                        <a:pt x="372" y="90"/>
                      </a:lnTo>
                      <a:lnTo>
                        <a:pt x="391"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722" name="Freeform 98"/>
                <p:cNvSpPr>
                  <a:spLocks/>
                </p:cNvSpPr>
                <p:nvPr/>
              </p:nvSpPr>
              <p:spPr bwMode="auto">
                <a:xfrm>
                  <a:off x="4854" y="2282"/>
                  <a:ext cx="60" cy="131"/>
                </a:xfrm>
                <a:custGeom>
                  <a:avLst/>
                  <a:gdLst>
                    <a:gd name="T0" fmla="*/ 0 w 170"/>
                    <a:gd name="T1" fmla="*/ 6 h 373"/>
                    <a:gd name="T2" fmla="*/ 2 w 170"/>
                    <a:gd name="T3" fmla="*/ 0 h 373"/>
                    <a:gd name="T4" fmla="*/ 2 w 170"/>
                    <a:gd name="T5" fmla="*/ 0 h 373"/>
                    <a:gd name="T6" fmla="*/ 0 w 170"/>
                    <a:gd name="T7" fmla="*/ 6 h 373"/>
                    <a:gd name="T8" fmla="*/ 0 w 170"/>
                    <a:gd name="T9" fmla="*/ 6 h 373"/>
                    <a:gd name="T10" fmla="*/ 0 60000 65536"/>
                    <a:gd name="T11" fmla="*/ 0 60000 65536"/>
                    <a:gd name="T12" fmla="*/ 0 60000 65536"/>
                    <a:gd name="T13" fmla="*/ 0 60000 65536"/>
                    <a:gd name="T14" fmla="*/ 0 60000 65536"/>
                    <a:gd name="T15" fmla="*/ 0 w 170"/>
                    <a:gd name="T16" fmla="*/ 0 h 373"/>
                    <a:gd name="T17" fmla="*/ 170 w 170"/>
                    <a:gd name="T18" fmla="*/ 373 h 373"/>
                  </a:gdLst>
                  <a:ahLst/>
                  <a:cxnLst>
                    <a:cxn ang="T10">
                      <a:pos x="T0" y="T1"/>
                    </a:cxn>
                    <a:cxn ang="T11">
                      <a:pos x="T2" y="T3"/>
                    </a:cxn>
                    <a:cxn ang="T12">
                      <a:pos x="T4" y="T5"/>
                    </a:cxn>
                    <a:cxn ang="T13">
                      <a:pos x="T6" y="T7"/>
                    </a:cxn>
                    <a:cxn ang="T14">
                      <a:pos x="T8" y="T9"/>
                    </a:cxn>
                  </a:cxnLst>
                  <a:rect l="T15" t="T16" r="T17" b="T18"/>
                  <a:pathLst>
                    <a:path w="170" h="373">
                      <a:moveTo>
                        <a:pt x="28" y="373"/>
                      </a:moveTo>
                      <a:lnTo>
                        <a:pt x="170" y="12"/>
                      </a:lnTo>
                      <a:lnTo>
                        <a:pt x="141" y="0"/>
                      </a:lnTo>
                      <a:lnTo>
                        <a:pt x="0" y="362"/>
                      </a:lnTo>
                      <a:lnTo>
                        <a:pt x="28"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723" name="Freeform 99"/>
                <p:cNvSpPr>
                  <a:spLocks/>
                </p:cNvSpPr>
                <p:nvPr/>
              </p:nvSpPr>
              <p:spPr bwMode="auto">
                <a:xfrm>
                  <a:off x="4908" y="2282"/>
                  <a:ext cx="59" cy="131"/>
                </a:xfrm>
                <a:custGeom>
                  <a:avLst/>
                  <a:gdLst>
                    <a:gd name="T0" fmla="*/ 2 w 168"/>
                    <a:gd name="T1" fmla="*/ 6 h 373"/>
                    <a:gd name="T2" fmla="*/ 0 w 168"/>
                    <a:gd name="T3" fmla="*/ 0 h 373"/>
                    <a:gd name="T4" fmla="*/ 0 w 168"/>
                    <a:gd name="T5" fmla="*/ 0 h 373"/>
                    <a:gd name="T6" fmla="*/ 2 w 168"/>
                    <a:gd name="T7" fmla="*/ 6 h 373"/>
                    <a:gd name="T8" fmla="*/ 2 w 168"/>
                    <a:gd name="T9" fmla="*/ 6 h 373"/>
                    <a:gd name="T10" fmla="*/ 0 60000 65536"/>
                    <a:gd name="T11" fmla="*/ 0 60000 65536"/>
                    <a:gd name="T12" fmla="*/ 0 60000 65536"/>
                    <a:gd name="T13" fmla="*/ 0 60000 65536"/>
                    <a:gd name="T14" fmla="*/ 0 60000 65536"/>
                    <a:gd name="T15" fmla="*/ 0 w 168"/>
                    <a:gd name="T16" fmla="*/ 0 h 373"/>
                    <a:gd name="T17" fmla="*/ 168 w 168"/>
                    <a:gd name="T18" fmla="*/ 373 h 373"/>
                  </a:gdLst>
                  <a:ahLst/>
                  <a:cxnLst>
                    <a:cxn ang="T10">
                      <a:pos x="T0" y="T1"/>
                    </a:cxn>
                    <a:cxn ang="T11">
                      <a:pos x="T2" y="T3"/>
                    </a:cxn>
                    <a:cxn ang="T12">
                      <a:pos x="T4" y="T5"/>
                    </a:cxn>
                    <a:cxn ang="T13">
                      <a:pos x="T6" y="T7"/>
                    </a:cxn>
                    <a:cxn ang="T14">
                      <a:pos x="T8" y="T9"/>
                    </a:cxn>
                  </a:cxnLst>
                  <a:rect l="T15" t="T16" r="T17" b="T18"/>
                  <a:pathLst>
                    <a:path w="168" h="373">
                      <a:moveTo>
                        <a:pt x="141" y="373"/>
                      </a:moveTo>
                      <a:lnTo>
                        <a:pt x="0" y="12"/>
                      </a:lnTo>
                      <a:lnTo>
                        <a:pt x="27" y="0"/>
                      </a:lnTo>
                      <a:lnTo>
                        <a:pt x="168" y="362"/>
                      </a:lnTo>
                      <a:lnTo>
                        <a:pt x="141"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724" name="Freeform 100"/>
                <p:cNvSpPr>
                  <a:spLocks/>
                </p:cNvSpPr>
                <p:nvPr/>
              </p:nvSpPr>
              <p:spPr bwMode="auto">
                <a:xfrm>
                  <a:off x="5087" y="2464"/>
                  <a:ext cx="146" cy="55"/>
                </a:xfrm>
                <a:custGeom>
                  <a:avLst/>
                  <a:gdLst>
                    <a:gd name="T0" fmla="*/ 0 w 413"/>
                    <a:gd name="T1" fmla="*/ 0 h 158"/>
                    <a:gd name="T2" fmla="*/ 0 w 413"/>
                    <a:gd name="T3" fmla="*/ 0 h 158"/>
                    <a:gd name="T4" fmla="*/ 0 w 413"/>
                    <a:gd name="T5" fmla="*/ 1 h 158"/>
                    <a:gd name="T6" fmla="*/ 1 w 413"/>
                    <a:gd name="T7" fmla="*/ 1 h 158"/>
                    <a:gd name="T8" fmla="*/ 1 w 413"/>
                    <a:gd name="T9" fmla="*/ 2 h 158"/>
                    <a:gd name="T10" fmla="*/ 1 w 413"/>
                    <a:gd name="T11" fmla="*/ 2 h 158"/>
                    <a:gd name="T12" fmla="*/ 2 w 413"/>
                    <a:gd name="T13" fmla="*/ 2 h 158"/>
                    <a:gd name="T14" fmla="*/ 2 w 413"/>
                    <a:gd name="T15" fmla="*/ 2 h 158"/>
                    <a:gd name="T16" fmla="*/ 3 w 413"/>
                    <a:gd name="T17" fmla="*/ 2 h 158"/>
                    <a:gd name="T18" fmla="*/ 4 w 413"/>
                    <a:gd name="T19" fmla="*/ 2 h 158"/>
                    <a:gd name="T20" fmla="*/ 4 w 413"/>
                    <a:gd name="T21" fmla="*/ 2 h 158"/>
                    <a:gd name="T22" fmla="*/ 5 w 413"/>
                    <a:gd name="T23" fmla="*/ 2 h 158"/>
                    <a:gd name="T24" fmla="*/ 5 w 413"/>
                    <a:gd name="T25" fmla="*/ 2 h 158"/>
                    <a:gd name="T26" fmla="*/ 6 w 413"/>
                    <a:gd name="T27" fmla="*/ 1 h 158"/>
                    <a:gd name="T28" fmla="*/ 6 w 413"/>
                    <a:gd name="T29" fmla="*/ 1 h 158"/>
                    <a:gd name="T30" fmla="*/ 6 w 413"/>
                    <a:gd name="T31" fmla="*/ 0 h 158"/>
                    <a:gd name="T32" fmla="*/ 6 w 413"/>
                    <a:gd name="T33" fmla="*/ 0 h 158"/>
                    <a:gd name="T34" fmla="*/ 0 w 413"/>
                    <a:gd name="T35" fmla="*/ 0 h 15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8"/>
                    <a:gd name="T56" fmla="*/ 413 w 413"/>
                    <a:gd name="T57" fmla="*/ 158 h 15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8">
                      <a:moveTo>
                        <a:pt x="0" y="0"/>
                      </a:moveTo>
                      <a:lnTo>
                        <a:pt x="8" y="32"/>
                      </a:lnTo>
                      <a:lnTo>
                        <a:pt x="21" y="62"/>
                      </a:lnTo>
                      <a:lnTo>
                        <a:pt x="41" y="88"/>
                      </a:lnTo>
                      <a:lnTo>
                        <a:pt x="67" y="112"/>
                      </a:lnTo>
                      <a:lnTo>
                        <a:pt x="97" y="130"/>
                      </a:lnTo>
                      <a:lnTo>
                        <a:pt x="130" y="146"/>
                      </a:lnTo>
                      <a:lnTo>
                        <a:pt x="167" y="155"/>
                      </a:lnTo>
                      <a:lnTo>
                        <a:pt x="206" y="158"/>
                      </a:lnTo>
                      <a:lnTo>
                        <a:pt x="246" y="155"/>
                      </a:lnTo>
                      <a:lnTo>
                        <a:pt x="282" y="146"/>
                      </a:lnTo>
                      <a:lnTo>
                        <a:pt x="315" y="130"/>
                      </a:lnTo>
                      <a:lnTo>
                        <a:pt x="344" y="112"/>
                      </a:lnTo>
                      <a:lnTo>
                        <a:pt x="370" y="88"/>
                      </a:lnTo>
                      <a:lnTo>
                        <a:pt x="390"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725" name="Freeform 101"/>
                <p:cNvSpPr>
                  <a:spLocks/>
                </p:cNvSpPr>
                <p:nvPr/>
              </p:nvSpPr>
              <p:spPr bwMode="auto">
                <a:xfrm>
                  <a:off x="5103" y="2338"/>
                  <a:ext cx="60" cy="130"/>
                </a:xfrm>
                <a:custGeom>
                  <a:avLst/>
                  <a:gdLst>
                    <a:gd name="T0" fmla="*/ 0 w 170"/>
                    <a:gd name="T1" fmla="*/ 6 h 370"/>
                    <a:gd name="T2" fmla="*/ 2 w 170"/>
                    <a:gd name="T3" fmla="*/ 0 h 370"/>
                    <a:gd name="T4" fmla="*/ 2 w 170"/>
                    <a:gd name="T5" fmla="*/ 0 h 370"/>
                    <a:gd name="T6" fmla="*/ 0 w 170"/>
                    <a:gd name="T7" fmla="*/ 5 h 370"/>
                    <a:gd name="T8" fmla="*/ 0 w 170"/>
                    <a:gd name="T9" fmla="*/ 6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29" y="370"/>
                      </a:moveTo>
                      <a:lnTo>
                        <a:pt x="170" y="11"/>
                      </a:lnTo>
                      <a:lnTo>
                        <a:pt x="143" y="0"/>
                      </a:lnTo>
                      <a:lnTo>
                        <a:pt x="0" y="360"/>
                      </a:lnTo>
                      <a:lnTo>
                        <a:pt x="29"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726" name="Freeform 102"/>
                <p:cNvSpPr>
                  <a:spLocks/>
                </p:cNvSpPr>
                <p:nvPr/>
              </p:nvSpPr>
              <p:spPr bwMode="auto">
                <a:xfrm>
                  <a:off x="5157" y="2338"/>
                  <a:ext cx="60" cy="130"/>
                </a:xfrm>
                <a:custGeom>
                  <a:avLst/>
                  <a:gdLst>
                    <a:gd name="T0" fmla="*/ 2 w 170"/>
                    <a:gd name="T1" fmla="*/ 6 h 370"/>
                    <a:gd name="T2" fmla="*/ 0 w 170"/>
                    <a:gd name="T3" fmla="*/ 0 h 370"/>
                    <a:gd name="T4" fmla="*/ 0 w 170"/>
                    <a:gd name="T5" fmla="*/ 0 h 370"/>
                    <a:gd name="T6" fmla="*/ 2 w 170"/>
                    <a:gd name="T7" fmla="*/ 5 h 370"/>
                    <a:gd name="T8" fmla="*/ 2 w 170"/>
                    <a:gd name="T9" fmla="*/ 6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141" y="370"/>
                      </a:moveTo>
                      <a:lnTo>
                        <a:pt x="0" y="11"/>
                      </a:lnTo>
                      <a:lnTo>
                        <a:pt x="29" y="0"/>
                      </a:lnTo>
                      <a:lnTo>
                        <a:pt x="170" y="360"/>
                      </a:lnTo>
                      <a:lnTo>
                        <a:pt x="141"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727" name="Rectangle 103"/>
                <p:cNvSpPr>
                  <a:spLocks noChangeArrowheads="1"/>
                </p:cNvSpPr>
                <p:nvPr/>
              </p:nvSpPr>
              <p:spPr bwMode="auto">
                <a:xfrm>
                  <a:off x="5014" y="2271"/>
                  <a:ext cx="31" cy="119"/>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6728" name="Rectangle 104"/>
                <p:cNvSpPr>
                  <a:spLocks noChangeArrowheads="1"/>
                </p:cNvSpPr>
                <p:nvPr/>
              </p:nvSpPr>
              <p:spPr bwMode="auto">
                <a:xfrm>
                  <a:off x="5004" y="2355"/>
                  <a:ext cx="50" cy="191"/>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6729" name="Freeform 105"/>
                <p:cNvSpPr>
                  <a:spLocks/>
                </p:cNvSpPr>
                <p:nvPr/>
              </p:nvSpPr>
              <p:spPr bwMode="auto">
                <a:xfrm>
                  <a:off x="5008" y="2218"/>
                  <a:ext cx="45" cy="46"/>
                </a:xfrm>
                <a:custGeom>
                  <a:avLst/>
                  <a:gdLst>
                    <a:gd name="T0" fmla="*/ 1 w 129"/>
                    <a:gd name="T1" fmla="*/ 2 h 128"/>
                    <a:gd name="T2" fmla="*/ 1 w 129"/>
                    <a:gd name="T3" fmla="*/ 2 h 128"/>
                    <a:gd name="T4" fmla="*/ 1 w 129"/>
                    <a:gd name="T5" fmla="*/ 2 h 128"/>
                    <a:gd name="T6" fmla="*/ 1 w 129"/>
                    <a:gd name="T7" fmla="*/ 2 h 128"/>
                    <a:gd name="T8" fmla="*/ 2 w 129"/>
                    <a:gd name="T9" fmla="*/ 2 h 128"/>
                    <a:gd name="T10" fmla="*/ 2 w 129"/>
                    <a:gd name="T11" fmla="*/ 2 h 128"/>
                    <a:gd name="T12" fmla="*/ 2 w 129"/>
                    <a:gd name="T13" fmla="*/ 1 h 128"/>
                    <a:gd name="T14" fmla="*/ 2 w 129"/>
                    <a:gd name="T15" fmla="*/ 1 h 128"/>
                    <a:gd name="T16" fmla="*/ 2 w 129"/>
                    <a:gd name="T17" fmla="*/ 1 h 128"/>
                    <a:gd name="T18" fmla="*/ 2 w 129"/>
                    <a:gd name="T19" fmla="*/ 1 h 128"/>
                    <a:gd name="T20" fmla="*/ 2 w 129"/>
                    <a:gd name="T21" fmla="*/ 1 h 128"/>
                    <a:gd name="T22" fmla="*/ 2 w 129"/>
                    <a:gd name="T23" fmla="*/ 0 h 128"/>
                    <a:gd name="T24" fmla="*/ 2 w 129"/>
                    <a:gd name="T25" fmla="*/ 0 h 128"/>
                    <a:gd name="T26" fmla="*/ 1 w 129"/>
                    <a:gd name="T27" fmla="*/ 0 h 128"/>
                    <a:gd name="T28" fmla="*/ 1 w 129"/>
                    <a:gd name="T29" fmla="*/ 0 h 128"/>
                    <a:gd name="T30" fmla="*/ 1 w 129"/>
                    <a:gd name="T31" fmla="*/ 0 h 128"/>
                    <a:gd name="T32" fmla="*/ 1 w 129"/>
                    <a:gd name="T33" fmla="*/ 0 h 128"/>
                    <a:gd name="T34" fmla="*/ 1 w 129"/>
                    <a:gd name="T35" fmla="*/ 0 h 128"/>
                    <a:gd name="T36" fmla="*/ 1 w 129"/>
                    <a:gd name="T37" fmla="*/ 0 h 128"/>
                    <a:gd name="T38" fmla="*/ 0 w 129"/>
                    <a:gd name="T39" fmla="*/ 0 h 128"/>
                    <a:gd name="T40" fmla="*/ 0 w 129"/>
                    <a:gd name="T41" fmla="*/ 0 h 128"/>
                    <a:gd name="T42" fmla="*/ 0 w 129"/>
                    <a:gd name="T43" fmla="*/ 0 h 128"/>
                    <a:gd name="T44" fmla="*/ 0 w 129"/>
                    <a:gd name="T45" fmla="*/ 1 h 128"/>
                    <a:gd name="T46" fmla="*/ 0 w 129"/>
                    <a:gd name="T47" fmla="*/ 1 h 128"/>
                    <a:gd name="T48" fmla="*/ 0 w 129"/>
                    <a:gd name="T49" fmla="*/ 1 h 128"/>
                    <a:gd name="T50" fmla="*/ 0 w 129"/>
                    <a:gd name="T51" fmla="*/ 1 h 128"/>
                    <a:gd name="T52" fmla="*/ 0 w 129"/>
                    <a:gd name="T53" fmla="*/ 1 h 128"/>
                    <a:gd name="T54" fmla="*/ 0 w 129"/>
                    <a:gd name="T55" fmla="*/ 2 h 128"/>
                    <a:gd name="T56" fmla="*/ 0 w 129"/>
                    <a:gd name="T57" fmla="*/ 2 h 128"/>
                    <a:gd name="T58" fmla="*/ 0 w 129"/>
                    <a:gd name="T59" fmla="*/ 2 h 128"/>
                    <a:gd name="T60" fmla="*/ 1 w 129"/>
                    <a:gd name="T61" fmla="*/ 2 h 128"/>
                    <a:gd name="T62" fmla="*/ 1 w 129"/>
                    <a:gd name="T63" fmla="*/ 2 h 128"/>
                    <a:gd name="T64" fmla="*/ 1 w 129"/>
                    <a:gd name="T65" fmla="*/ 2 h 1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9"/>
                    <a:gd name="T100" fmla="*/ 0 h 128"/>
                    <a:gd name="T101" fmla="*/ 129 w 129"/>
                    <a:gd name="T102" fmla="*/ 128 h 12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9" h="128">
                      <a:moveTo>
                        <a:pt x="64" y="128"/>
                      </a:moveTo>
                      <a:lnTo>
                        <a:pt x="78" y="127"/>
                      </a:lnTo>
                      <a:lnTo>
                        <a:pt x="90" y="124"/>
                      </a:lnTo>
                      <a:lnTo>
                        <a:pt x="100" y="118"/>
                      </a:lnTo>
                      <a:lnTo>
                        <a:pt x="111" y="110"/>
                      </a:lnTo>
                      <a:lnTo>
                        <a:pt x="119" y="100"/>
                      </a:lnTo>
                      <a:lnTo>
                        <a:pt x="125" y="89"/>
                      </a:lnTo>
                      <a:lnTo>
                        <a:pt x="128" y="77"/>
                      </a:lnTo>
                      <a:lnTo>
                        <a:pt x="129" y="65"/>
                      </a:lnTo>
                      <a:lnTo>
                        <a:pt x="128" y="51"/>
                      </a:lnTo>
                      <a:lnTo>
                        <a:pt x="125" y="39"/>
                      </a:lnTo>
                      <a:lnTo>
                        <a:pt x="119" y="28"/>
                      </a:lnTo>
                      <a:lnTo>
                        <a:pt x="111" y="18"/>
                      </a:lnTo>
                      <a:lnTo>
                        <a:pt x="100" y="10"/>
                      </a:lnTo>
                      <a:lnTo>
                        <a:pt x="90" y="4"/>
                      </a:lnTo>
                      <a:lnTo>
                        <a:pt x="78" y="1"/>
                      </a:lnTo>
                      <a:lnTo>
                        <a:pt x="64" y="0"/>
                      </a:lnTo>
                      <a:lnTo>
                        <a:pt x="52" y="1"/>
                      </a:lnTo>
                      <a:lnTo>
                        <a:pt x="40" y="4"/>
                      </a:lnTo>
                      <a:lnTo>
                        <a:pt x="29" y="10"/>
                      </a:lnTo>
                      <a:lnTo>
                        <a:pt x="19" y="18"/>
                      </a:lnTo>
                      <a:lnTo>
                        <a:pt x="11" y="28"/>
                      </a:lnTo>
                      <a:lnTo>
                        <a:pt x="5" y="39"/>
                      </a:lnTo>
                      <a:lnTo>
                        <a:pt x="2" y="51"/>
                      </a:lnTo>
                      <a:lnTo>
                        <a:pt x="0" y="65"/>
                      </a:lnTo>
                      <a:lnTo>
                        <a:pt x="2" y="77"/>
                      </a:lnTo>
                      <a:lnTo>
                        <a:pt x="5" y="89"/>
                      </a:lnTo>
                      <a:lnTo>
                        <a:pt x="11" y="100"/>
                      </a:lnTo>
                      <a:lnTo>
                        <a:pt x="19" y="110"/>
                      </a:lnTo>
                      <a:lnTo>
                        <a:pt x="29" y="118"/>
                      </a:lnTo>
                      <a:lnTo>
                        <a:pt x="40" y="124"/>
                      </a:lnTo>
                      <a:lnTo>
                        <a:pt x="52" y="127"/>
                      </a:lnTo>
                      <a:lnTo>
                        <a:pt x="64" y="128"/>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730" name="Rectangle 106"/>
                <p:cNvSpPr>
                  <a:spLocks noChangeArrowheads="1"/>
                </p:cNvSpPr>
                <p:nvPr/>
              </p:nvSpPr>
              <p:spPr bwMode="auto">
                <a:xfrm>
                  <a:off x="4891" y="2537"/>
                  <a:ext cx="276" cy="36"/>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sp>
          <p:nvSpPr>
            <p:cNvPr id="26716" name="Text Box 107"/>
            <p:cNvSpPr txBox="1">
              <a:spLocks noChangeArrowheads="1"/>
            </p:cNvSpPr>
            <p:nvPr/>
          </p:nvSpPr>
          <p:spPr bwMode="auto">
            <a:xfrm>
              <a:off x="2119" y="794"/>
              <a:ext cx="546"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1800" b="1"/>
                <a:t>Dana</a:t>
              </a:r>
              <a:br>
                <a:rPr lang="en-US" sz="1800" b="1"/>
              </a:br>
              <a:r>
                <a:rPr lang="en-US" sz="1800" b="1"/>
                <a:t>Evans</a:t>
              </a:r>
            </a:p>
          </p:txBody>
        </p:sp>
        <p:sp>
          <p:nvSpPr>
            <p:cNvPr id="26717" name="Line 108"/>
            <p:cNvSpPr>
              <a:spLocks noChangeShapeType="1"/>
            </p:cNvSpPr>
            <p:nvPr/>
          </p:nvSpPr>
          <p:spPr bwMode="auto">
            <a:xfrm>
              <a:off x="1162" y="999"/>
              <a:ext cx="316" cy="0"/>
            </a:xfrm>
            <a:prstGeom prst="line">
              <a:avLst/>
            </a:prstGeom>
            <a:noFill/>
            <a:ln w="28575">
              <a:solidFill>
                <a:srgbClr val="777777"/>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26648" name="Group 109"/>
          <p:cNvGrpSpPr>
            <a:grpSpLocks/>
          </p:cNvGrpSpPr>
          <p:nvPr/>
        </p:nvGrpSpPr>
        <p:grpSpPr bwMode="auto">
          <a:xfrm>
            <a:off x="7316788" y="1382713"/>
            <a:ext cx="1157287" cy="3987800"/>
            <a:chOff x="4609" y="929"/>
            <a:chExt cx="729" cy="2512"/>
          </a:xfrm>
        </p:grpSpPr>
        <p:grpSp>
          <p:nvGrpSpPr>
            <p:cNvPr id="26706" name="Group 110"/>
            <p:cNvGrpSpPr>
              <a:grpSpLocks/>
            </p:cNvGrpSpPr>
            <p:nvPr/>
          </p:nvGrpSpPr>
          <p:grpSpPr bwMode="auto">
            <a:xfrm>
              <a:off x="4691" y="1557"/>
              <a:ext cx="565" cy="565"/>
              <a:chOff x="1350" y="686"/>
              <a:chExt cx="1132" cy="1132"/>
            </a:xfrm>
          </p:grpSpPr>
          <p:sp>
            <p:nvSpPr>
              <p:cNvPr id="26713" name="AutoShape 111"/>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26714" name="Picture 112"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6707" name="Group 113"/>
            <p:cNvGrpSpPr>
              <a:grpSpLocks/>
            </p:cNvGrpSpPr>
            <p:nvPr/>
          </p:nvGrpSpPr>
          <p:grpSpPr bwMode="auto">
            <a:xfrm>
              <a:off x="4691" y="2530"/>
              <a:ext cx="565" cy="565"/>
              <a:chOff x="1350" y="686"/>
              <a:chExt cx="1132" cy="1132"/>
            </a:xfrm>
          </p:grpSpPr>
          <p:sp>
            <p:nvSpPr>
              <p:cNvPr id="26711" name="AutoShape 114"/>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26712" name="Picture 115"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6708" name="Text Box 116"/>
            <p:cNvSpPr txBox="1">
              <a:spLocks noChangeArrowheads="1"/>
            </p:cNvSpPr>
            <p:nvPr/>
          </p:nvSpPr>
          <p:spPr bwMode="auto">
            <a:xfrm>
              <a:off x="4681" y="1362"/>
              <a:ext cx="585"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a:t>insured</a:t>
              </a:r>
            </a:p>
          </p:txBody>
        </p:sp>
        <p:sp>
          <p:nvSpPr>
            <p:cNvPr id="26709" name="Text Box 117"/>
            <p:cNvSpPr txBox="1">
              <a:spLocks noChangeArrowheads="1"/>
            </p:cNvSpPr>
            <p:nvPr/>
          </p:nvSpPr>
          <p:spPr bwMode="auto">
            <a:xfrm>
              <a:off x="4655" y="3095"/>
              <a:ext cx="637"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dirty="0"/>
                <a:t>3rd-party</a:t>
              </a:r>
              <a:br>
                <a:rPr lang="en-US" sz="1800" b="1" dirty="0"/>
              </a:br>
              <a:r>
                <a:rPr lang="en-US" sz="1800" b="1" dirty="0"/>
                <a:t>claimant</a:t>
              </a:r>
            </a:p>
          </p:txBody>
        </p:sp>
        <p:sp>
          <p:nvSpPr>
            <p:cNvPr id="26710" name="Text Box 118"/>
            <p:cNvSpPr txBox="1">
              <a:spLocks noChangeArrowheads="1"/>
            </p:cNvSpPr>
            <p:nvPr/>
          </p:nvSpPr>
          <p:spPr bwMode="auto">
            <a:xfrm>
              <a:off x="4609" y="929"/>
              <a:ext cx="72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u="sng"/>
                <a:t>claimants</a:t>
              </a:r>
            </a:p>
          </p:txBody>
        </p:sp>
      </p:grpSp>
      <p:grpSp>
        <p:nvGrpSpPr>
          <p:cNvPr id="26649" name="Group 119"/>
          <p:cNvGrpSpPr>
            <a:grpSpLocks/>
          </p:cNvGrpSpPr>
          <p:nvPr/>
        </p:nvGrpSpPr>
        <p:grpSpPr bwMode="auto">
          <a:xfrm>
            <a:off x="3522663" y="4116388"/>
            <a:ext cx="509587" cy="493712"/>
            <a:chOff x="4200" y="2899"/>
            <a:chExt cx="915" cy="885"/>
          </a:xfrm>
        </p:grpSpPr>
        <p:sp>
          <p:nvSpPr>
            <p:cNvPr id="26689" name="Rectangle 120"/>
            <p:cNvSpPr>
              <a:spLocks noChangeArrowheads="1"/>
            </p:cNvSpPr>
            <p:nvPr/>
          </p:nvSpPr>
          <p:spPr bwMode="auto">
            <a:xfrm>
              <a:off x="4342" y="2960"/>
              <a:ext cx="771" cy="824"/>
            </a:xfrm>
            <a:prstGeom prst="rect">
              <a:avLst/>
            </a:prstGeom>
            <a:solidFill>
              <a:srgbClr val="CC9900"/>
            </a:solidFill>
            <a:ln w="12700" algn="ctr">
              <a:solidFill>
                <a:schemeClr val="bg1"/>
              </a:solidFill>
              <a:miter lim="800000"/>
              <a:headEnd/>
              <a:tailEnd/>
            </a:ln>
          </p:spPr>
          <p:txBody>
            <a:bodyPr lIns="0" tIns="0" rIns="0" bIns="0" anchor="ctr">
              <a:spAutoFit/>
            </a:bodyPr>
            <a:lstStyle/>
            <a:p>
              <a:endParaRPr lang="en-US"/>
            </a:p>
          </p:txBody>
        </p:sp>
        <p:sp>
          <p:nvSpPr>
            <p:cNvPr id="26690" name="AutoShape 121"/>
            <p:cNvSpPr>
              <a:spLocks noChangeArrowheads="1"/>
            </p:cNvSpPr>
            <p:nvPr/>
          </p:nvSpPr>
          <p:spPr bwMode="auto">
            <a:xfrm>
              <a:off x="4283" y="2958"/>
              <a:ext cx="832" cy="774"/>
            </a:xfrm>
            <a:prstGeom prst="parallelogram">
              <a:avLst>
                <a:gd name="adj" fmla="val 8371"/>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26691" name="AutoShape 122"/>
            <p:cNvSpPr>
              <a:spLocks noChangeArrowheads="1"/>
            </p:cNvSpPr>
            <p:nvPr/>
          </p:nvSpPr>
          <p:spPr bwMode="auto">
            <a:xfrm>
              <a:off x="4303" y="2984"/>
              <a:ext cx="788" cy="765"/>
            </a:xfrm>
            <a:prstGeom prst="parallelogram">
              <a:avLst>
                <a:gd name="adj" fmla="val 8021"/>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26692" name="AutoShape 123"/>
            <p:cNvSpPr>
              <a:spLocks noChangeArrowheads="1"/>
            </p:cNvSpPr>
            <p:nvPr/>
          </p:nvSpPr>
          <p:spPr bwMode="auto">
            <a:xfrm>
              <a:off x="4200" y="2960"/>
              <a:ext cx="912" cy="807"/>
            </a:xfrm>
            <a:prstGeom prst="parallelogram">
              <a:avLst>
                <a:gd name="adj" fmla="val 1762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26693" name="Freeform 124"/>
            <p:cNvSpPr>
              <a:spLocks/>
            </p:cNvSpPr>
            <p:nvPr/>
          </p:nvSpPr>
          <p:spPr bwMode="auto">
            <a:xfrm>
              <a:off x="4374"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6694" name="Freeform 125"/>
            <p:cNvSpPr>
              <a:spLocks/>
            </p:cNvSpPr>
            <p:nvPr/>
          </p:nvSpPr>
          <p:spPr bwMode="auto">
            <a:xfrm>
              <a:off x="4470"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6695" name="Freeform 126"/>
            <p:cNvSpPr>
              <a:spLocks/>
            </p:cNvSpPr>
            <p:nvPr/>
          </p:nvSpPr>
          <p:spPr bwMode="auto">
            <a:xfrm>
              <a:off x="4566"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6696" name="Freeform 127"/>
            <p:cNvSpPr>
              <a:spLocks/>
            </p:cNvSpPr>
            <p:nvPr/>
          </p:nvSpPr>
          <p:spPr bwMode="auto">
            <a:xfrm>
              <a:off x="4662"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6697" name="Freeform 128"/>
            <p:cNvSpPr>
              <a:spLocks/>
            </p:cNvSpPr>
            <p:nvPr/>
          </p:nvSpPr>
          <p:spPr bwMode="auto">
            <a:xfrm>
              <a:off x="4758"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6698" name="Freeform 129"/>
            <p:cNvSpPr>
              <a:spLocks/>
            </p:cNvSpPr>
            <p:nvPr/>
          </p:nvSpPr>
          <p:spPr bwMode="auto">
            <a:xfrm>
              <a:off x="4854"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6699" name="Freeform 130"/>
            <p:cNvSpPr>
              <a:spLocks/>
            </p:cNvSpPr>
            <p:nvPr/>
          </p:nvSpPr>
          <p:spPr bwMode="auto">
            <a:xfrm>
              <a:off x="4950" y="2902"/>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6700" name="Line 131"/>
            <p:cNvSpPr>
              <a:spLocks noChangeShapeType="1"/>
            </p:cNvSpPr>
            <p:nvPr/>
          </p:nvSpPr>
          <p:spPr bwMode="auto">
            <a:xfrm>
              <a:off x="4386" y="3171"/>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6701" name="Line 132"/>
            <p:cNvSpPr>
              <a:spLocks noChangeShapeType="1"/>
            </p:cNvSpPr>
            <p:nvPr/>
          </p:nvSpPr>
          <p:spPr bwMode="auto">
            <a:xfrm>
              <a:off x="4359" y="3267"/>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6702" name="Line 133"/>
            <p:cNvSpPr>
              <a:spLocks noChangeShapeType="1"/>
            </p:cNvSpPr>
            <p:nvPr/>
          </p:nvSpPr>
          <p:spPr bwMode="auto">
            <a:xfrm>
              <a:off x="4692" y="3363"/>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6703" name="Line 134"/>
            <p:cNvSpPr>
              <a:spLocks noChangeShapeType="1"/>
            </p:cNvSpPr>
            <p:nvPr/>
          </p:nvSpPr>
          <p:spPr bwMode="auto">
            <a:xfrm>
              <a:off x="4332" y="3459"/>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6704" name="Line 135"/>
            <p:cNvSpPr>
              <a:spLocks noChangeShapeType="1"/>
            </p:cNvSpPr>
            <p:nvPr/>
          </p:nvSpPr>
          <p:spPr bwMode="auto">
            <a:xfrm>
              <a:off x="4656" y="3555"/>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6705" name="Line 136"/>
            <p:cNvSpPr>
              <a:spLocks noChangeShapeType="1"/>
            </p:cNvSpPr>
            <p:nvPr/>
          </p:nvSpPr>
          <p:spPr bwMode="auto">
            <a:xfrm>
              <a:off x="4638" y="3651"/>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26650" name="AutoShape 137"/>
          <p:cNvSpPr>
            <a:spLocks noChangeArrowheads="1"/>
          </p:cNvSpPr>
          <p:nvPr/>
        </p:nvSpPr>
        <p:spPr bwMode="auto">
          <a:xfrm>
            <a:off x="2990850" y="4154488"/>
            <a:ext cx="584200" cy="415925"/>
          </a:xfrm>
          <a:prstGeom prst="rightArrow">
            <a:avLst>
              <a:gd name="adj1" fmla="val 50000"/>
              <a:gd name="adj2" fmla="val 35115"/>
            </a:avLst>
          </a:prstGeom>
          <a:gradFill rotWithShape="1">
            <a:gsLst>
              <a:gs pos="0">
                <a:srgbClr val="CCFFCC"/>
              </a:gs>
              <a:gs pos="100000">
                <a:srgbClr val="000000"/>
              </a:gs>
            </a:gsLst>
            <a:lin ang="0" scaled="1"/>
          </a:gradFill>
          <a:ln w="12700" algn="ctr">
            <a:solidFill>
              <a:schemeClr val="bg1"/>
            </a:solidFill>
            <a:miter lim="800000"/>
            <a:headEnd/>
            <a:tailEnd/>
          </a:ln>
        </p:spPr>
        <p:txBody>
          <a:bodyPr lIns="0" tIns="0" rIns="0" bIns="0" anchor="ctr">
            <a:spAutoFit/>
          </a:bodyPr>
          <a:lstStyle/>
          <a:p>
            <a:endParaRPr lang="en-US"/>
          </a:p>
        </p:txBody>
      </p:sp>
      <p:grpSp>
        <p:nvGrpSpPr>
          <p:cNvPr id="26651" name="Group 138"/>
          <p:cNvGrpSpPr>
            <a:grpSpLocks/>
          </p:cNvGrpSpPr>
          <p:nvPr/>
        </p:nvGrpSpPr>
        <p:grpSpPr bwMode="auto">
          <a:xfrm>
            <a:off x="3502025" y="3149600"/>
            <a:ext cx="509588" cy="493713"/>
            <a:chOff x="4200" y="2899"/>
            <a:chExt cx="915" cy="885"/>
          </a:xfrm>
        </p:grpSpPr>
        <p:sp>
          <p:nvSpPr>
            <p:cNvPr id="26672" name="Rectangle 139"/>
            <p:cNvSpPr>
              <a:spLocks noChangeArrowheads="1"/>
            </p:cNvSpPr>
            <p:nvPr/>
          </p:nvSpPr>
          <p:spPr bwMode="auto">
            <a:xfrm>
              <a:off x="4342" y="2960"/>
              <a:ext cx="771" cy="824"/>
            </a:xfrm>
            <a:prstGeom prst="rect">
              <a:avLst/>
            </a:prstGeom>
            <a:solidFill>
              <a:srgbClr val="CC9900"/>
            </a:solidFill>
            <a:ln w="12700" algn="ctr">
              <a:solidFill>
                <a:schemeClr val="bg1"/>
              </a:solidFill>
              <a:miter lim="800000"/>
              <a:headEnd/>
              <a:tailEnd/>
            </a:ln>
          </p:spPr>
          <p:txBody>
            <a:bodyPr lIns="0" tIns="0" rIns="0" bIns="0" anchor="ctr">
              <a:spAutoFit/>
            </a:bodyPr>
            <a:lstStyle/>
            <a:p>
              <a:endParaRPr lang="en-US"/>
            </a:p>
          </p:txBody>
        </p:sp>
        <p:sp>
          <p:nvSpPr>
            <p:cNvPr id="26673" name="AutoShape 140"/>
            <p:cNvSpPr>
              <a:spLocks noChangeArrowheads="1"/>
            </p:cNvSpPr>
            <p:nvPr/>
          </p:nvSpPr>
          <p:spPr bwMode="auto">
            <a:xfrm>
              <a:off x="4283" y="2958"/>
              <a:ext cx="832" cy="774"/>
            </a:xfrm>
            <a:prstGeom prst="parallelogram">
              <a:avLst>
                <a:gd name="adj" fmla="val 8371"/>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26674" name="AutoShape 141"/>
            <p:cNvSpPr>
              <a:spLocks noChangeArrowheads="1"/>
            </p:cNvSpPr>
            <p:nvPr/>
          </p:nvSpPr>
          <p:spPr bwMode="auto">
            <a:xfrm>
              <a:off x="4303" y="2984"/>
              <a:ext cx="788" cy="765"/>
            </a:xfrm>
            <a:prstGeom prst="parallelogram">
              <a:avLst>
                <a:gd name="adj" fmla="val 8021"/>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26675" name="AutoShape 142"/>
            <p:cNvSpPr>
              <a:spLocks noChangeArrowheads="1"/>
            </p:cNvSpPr>
            <p:nvPr/>
          </p:nvSpPr>
          <p:spPr bwMode="auto">
            <a:xfrm>
              <a:off x="4200" y="2960"/>
              <a:ext cx="912" cy="807"/>
            </a:xfrm>
            <a:prstGeom prst="parallelogram">
              <a:avLst>
                <a:gd name="adj" fmla="val 1762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26676" name="Freeform 143"/>
            <p:cNvSpPr>
              <a:spLocks/>
            </p:cNvSpPr>
            <p:nvPr/>
          </p:nvSpPr>
          <p:spPr bwMode="auto">
            <a:xfrm>
              <a:off x="4374"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6677" name="Freeform 144"/>
            <p:cNvSpPr>
              <a:spLocks/>
            </p:cNvSpPr>
            <p:nvPr/>
          </p:nvSpPr>
          <p:spPr bwMode="auto">
            <a:xfrm>
              <a:off x="4470"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6678" name="Freeform 145"/>
            <p:cNvSpPr>
              <a:spLocks/>
            </p:cNvSpPr>
            <p:nvPr/>
          </p:nvSpPr>
          <p:spPr bwMode="auto">
            <a:xfrm>
              <a:off x="4566"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6679" name="Freeform 146"/>
            <p:cNvSpPr>
              <a:spLocks/>
            </p:cNvSpPr>
            <p:nvPr/>
          </p:nvSpPr>
          <p:spPr bwMode="auto">
            <a:xfrm>
              <a:off x="4662"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6680" name="Freeform 147"/>
            <p:cNvSpPr>
              <a:spLocks/>
            </p:cNvSpPr>
            <p:nvPr/>
          </p:nvSpPr>
          <p:spPr bwMode="auto">
            <a:xfrm>
              <a:off x="4758"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6681" name="Freeform 148"/>
            <p:cNvSpPr>
              <a:spLocks/>
            </p:cNvSpPr>
            <p:nvPr/>
          </p:nvSpPr>
          <p:spPr bwMode="auto">
            <a:xfrm>
              <a:off x="4854"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6682" name="Freeform 149"/>
            <p:cNvSpPr>
              <a:spLocks/>
            </p:cNvSpPr>
            <p:nvPr/>
          </p:nvSpPr>
          <p:spPr bwMode="auto">
            <a:xfrm>
              <a:off x="4950" y="2902"/>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6683" name="Line 150"/>
            <p:cNvSpPr>
              <a:spLocks noChangeShapeType="1"/>
            </p:cNvSpPr>
            <p:nvPr/>
          </p:nvSpPr>
          <p:spPr bwMode="auto">
            <a:xfrm>
              <a:off x="4386" y="3171"/>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6684" name="Line 151"/>
            <p:cNvSpPr>
              <a:spLocks noChangeShapeType="1"/>
            </p:cNvSpPr>
            <p:nvPr/>
          </p:nvSpPr>
          <p:spPr bwMode="auto">
            <a:xfrm>
              <a:off x="4359" y="3267"/>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6685" name="Line 152"/>
            <p:cNvSpPr>
              <a:spLocks noChangeShapeType="1"/>
            </p:cNvSpPr>
            <p:nvPr/>
          </p:nvSpPr>
          <p:spPr bwMode="auto">
            <a:xfrm>
              <a:off x="4692" y="3363"/>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6686" name="Line 153"/>
            <p:cNvSpPr>
              <a:spLocks noChangeShapeType="1"/>
            </p:cNvSpPr>
            <p:nvPr/>
          </p:nvSpPr>
          <p:spPr bwMode="auto">
            <a:xfrm>
              <a:off x="4332" y="3459"/>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6687" name="Line 154"/>
            <p:cNvSpPr>
              <a:spLocks noChangeShapeType="1"/>
            </p:cNvSpPr>
            <p:nvPr/>
          </p:nvSpPr>
          <p:spPr bwMode="auto">
            <a:xfrm>
              <a:off x="4656" y="3555"/>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6688" name="Line 155"/>
            <p:cNvSpPr>
              <a:spLocks noChangeShapeType="1"/>
            </p:cNvSpPr>
            <p:nvPr/>
          </p:nvSpPr>
          <p:spPr bwMode="auto">
            <a:xfrm>
              <a:off x="4638" y="3651"/>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26652" name="AutoShape 156"/>
          <p:cNvSpPr>
            <a:spLocks noChangeArrowheads="1"/>
          </p:cNvSpPr>
          <p:nvPr/>
        </p:nvSpPr>
        <p:spPr bwMode="auto">
          <a:xfrm>
            <a:off x="2970213" y="3187700"/>
            <a:ext cx="584200" cy="415925"/>
          </a:xfrm>
          <a:prstGeom prst="rightArrow">
            <a:avLst>
              <a:gd name="adj1" fmla="val 50000"/>
              <a:gd name="adj2" fmla="val 35115"/>
            </a:avLst>
          </a:prstGeom>
          <a:gradFill rotWithShape="1">
            <a:gsLst>
              <a:gs pos="0">
                <a:srgbClr val="CCFFCC"/>
              </a:gs>
              <a:gs pos="100000">
                <a:srgbClr val="000000"/>
              </a:gs>
            </a:gsLst>
            <a:lin ang="0" scaled="1"/>
          </a:gradFill>
          <a:ln w="12700" algn="ctr">
            <a:solidFill>
              <a:schemeClr val="bg1"/>
            </a:solidFill>
            <a:miter lim="800000"/>
            <a:headEnd/>
            <a:tailEnd/>
          </a:ln>
        </p:spPr>
        <p:txBody>
          <a:bodyPr lIns="0" tIns="0" rIns="0" bIns="0" anchor="ctr">
            <a:spAutoFit/>
          </a:bodyPr>
          <a:lstStyle/>
          <a:p>
            <a:endParaRPr lang="en-US"/>
          </a:p>
        </p:txBody>
      </p:sp>
      <p:grpSp>
        <p:nvGrpSpPr>
          <p:cNvPr id="26653" name="Group 157"/>
          <p:cNvGrpSpPr>
            <a:grpSpLocks/>
          </p:cNvGrpSpPr>
          <p:nvPr/>
        </p:nvGrpSpPr>
        <p:grpSpPr bwMode="auto">
          <a:xfrm>
            <a:off x="3516313" y="2152650"/>
            <a:ext cx="509587" cy="493713"/>
            <a:chOff x="4200" y="2899"/>
            <a:chExt cx="915" cy="885"/>
          </a:xfrm>
        </p:grpSpPr>
        <p:sp>
          <p:nvSpPr>
            <p:cNvPr id="26655" name="Rectangle 158"/>
            <p:cNvSpPr>
              <a:spLocks noChangeArrowheads="1"/>
            </p:cNvSpPr>
            <p:nvPr/>
          </p:nvSpPr>
          <p:spPr bwMode="auto">
            <a:xfrm>
              <a:off x="4342" y="2960"/>
              <a:ext cx="771" cy="824"/>
            </a:xfrm>
            <a:prstGeom prst="rect">
              <a:avLst/>
            </a:prstGeom>
            <a:solidFill>
              <a:srgbClr val="CC9900"/>
            </a:solidFill>
            <a:ln w="12700" algn="ctr">
              <a:solidFill>
                <a:schemeClr val="bg1"/>
              </a:solidFill>
              <a:miter lim="800000"/>
              <a:headEnd/>
              <a:tailEnd/>
            </a:ln>
          </p:spPr>
          <p:txBody>
            <a:bodyPr lIns="0" tIns="0" rIns="0" bIns="0" anchor="ctr">
              <a:spAutoFit/>
            </a:bodyPr>
            <a:lstStyle/>
            <a:p>
              <a:endParaRPr lang="en-US"/>
            </a:p>
          </p:txBody>
        </p:sp>
        <p:sp>
          <p:nvSpPr>
            <p:cNvPr id="26656" name="AutoShape 159"/>
            <p:cNvSpPr>
              <a:spLocks noChangeArrowheads="1"/>
            </p:cNvSpPr>
            <p:nvPr/>
          </p:nvSpPr>
          <p:spPr bwMode="auto">
            <a:xfrm>
              <a:off x="4283" y="2958"/>
              <a:ext cx="832" cy="774"/>
            </a:xfrm>
            <a:prstGeom prst="parallelogram">
              <a:avLst>
                <a:gd name="adj" fmla="val 8371"/>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26657" name="AutoShape 160"/>
            <p:cNvSpPr>
              <a:spLocks noChangeArrowheads="1"/>
            </p:cNvSpPr>
            <p:nvPr/>
          </p:nvSpPr>
          <p:spPr bwMode="auto">
            <a:xfrm>
              <a:off x="4303" y="2984"/>
              <a:ext cx="788" cy="765"/>
            </a:xfrm>
            <a:prstGeom prst="parallelogram">
              <a:avLst>
                <a:gd name="adj" fmla="val 8021"/>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26658" name="AutoShape 161"/>
            <p:cNvSpPr>
              <a:spLocks noChangeArrowheads="1"/>
            </p:cNvSpPr>
            <p:nvPr/>
          </p:nvSpPr>
          <p:spPr bwMode="auto">
            <a:xfrm>
              <a:off x="4200" y="2960"/>
              <a:ext cx="912" cy="807"/>
            </a:xfrm>
            <a:prstGeom prst="parallelogram">
              <a:avLst>
                <a:gd name="adj" fmla="val 1762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26659" name="Freeform 162"/>
            <p:cNvSpPr>
              <a:spLocks/>
            </p:cNvSpPr>
            <p:nvPr/>
          </p:nvSpPr>
          <p:spPr bwMode="auto">
            <a:xfrm>
              <a:off x="4374"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6660" name="Freeform 163"/>
            <p:cNvSpPr>
              <a:spLocks/>
            </p:cNvSpPr>
            <p:nvPr/>
          </p:nvSpPr>
          <p:spPr bwMode="auto">
            <a:xfrm>
              <a:off x="4470"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6661" name="Freeform 164"/>
            <p:cNvSpPr>
              <a:spLocks/>
            </p:cNvSpPr>
            <p:nvPr/>
          </p:nvSpPr>
          <p:spPr bwMode="auto">
            <a:xfrm>
              <a:off x="4566"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6662" name="Freeform 165"/>
            <p:cNvSpPr>
              <a:spLocks/>
            </p:cNvSpPr>
            <p:nvPr/>
          </p:nvSpPr>
          <p:spPr bwMode="auto">
            <a:xfrm>
              <a:off x="4662"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6663" name="Freeform 166"/>
            <p:cNvSpPr>
              <a:spLocks/>
            </p:cNvSpPr>
            <p:nvPr/>
          </p:nvSpPr>
          <p:spPr bwMode="auto">
            <a:xfrm>
              <a:off x="4758"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6664" name="Freeform 167"/>
            <p:cNvSpPr>
              <a:spLocks/>
            </p:cNvSpPr>
            <p:nvPr/>
          </p:nvSpPr>
          <p:spPr bwMode="auto">
            <a:xfrm>
              <a:off x="4854"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6665" name="Freeform 168"/>
            <p:cNvSpPr>
              <a:spLocks/>
            </p:cNvSpPr>
            <p:nvPr/>
          </p:nvSpPr>
          <p:spPr bwMode="auto">
            <a:xfrm>
              <a:off x="4950" y="2902"/>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6666" name="Line 169"/>
            <p:cNvSpPr>
              <a:spLocks noChangeShapeType="1"/>
            </p:cNvSpPr>
            <p:nvPr/>
          </p:nvSpPr>
          <p:spPr bwMode="auto">
            <a:xfrm>
              <a:off x="4386" y="3171"/>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6667" name="Line 170"/>
            <p:cNvSpPr>
              <a:spLocks noChangeShapeType="1"/>
            </p:cNvSpPr>
            <p:nvPr/>
          </p:nvSpPr>
          <p:spPr bwMode="auto">
            <a:xfrm>
              <a:off x="4359" y="3267"/>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6668" name="Line 171"/>
            <p:cNvSpPr>
              <a:spLocks noChangeShapeType="1"/>
            </p:cNvSpPr>
            <p:nvPr/>
          </p:nvSpPr>
          <p:spPr bwMode="auto">
            <a:xfrm>
              <a:off x="4692" y="3363"/>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6669" name="Line 172"/>
            <p:cNvSpPr>
              <a:spLocks noChangeShapeType="1"/>
            </p:cNvSpPr>
            <p:nvPr/>
          </p:nvSpPr>
          <p:spPr bwMode="auto">
            <a:xfrm>
              <a:off x="4332" y="3459"/>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6670" name="Line 173"/>
            <p:cNvSpPr>
              <a:spLocks noChangeShapeType="1"/>
            </p:cNvSpPr>
            <p:nvPr/>
          </p:nvSpPr>
          <p:spPr bwMode="auto">
            <a:xfrm>
              <a:off x="4656" y="3555"/>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6671" name="Line 174"/>
            <p:cNvSpPr>
              <a:spLocks noChangeShapeType="1"/>
            </p:cNvSpPr>
            <p:nvPr/>
          </p:nvSpPr>
          <p:spPr bwMode="auto">
            <a:xfrm>
              <a:off x="4638" y="3651"/>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26654" name="AutoShape 175"/>
          <p:cNvSpPr>
            <a:spLocks noChangeArrowheads="1"/>
          </p:cNvSpPr>
          <p:nvPr/>
        </p:nvSpPr>
        <p:spPr bwMode="auto">
          <a:xfrm>
            <a:off x="2984500" y="2190750"/>
            <a:ext cx="584200" cy="415925"/>
          </a:xfrm>
          <a:prstGeom prst="rightArrow">
            <a:avLst>
              <a:gd name="adj1" fmla="val 50000"/>
              <a:gd name="adj2" fmla="val 35115"/>
            </a:avLst>
          </a:prstGeom>
          <a:gradFill rotWithShape="1">
            <a:gsLst>
              <a:gs pos="0">
                <a:srgbClr val="CCFFCC"/>
              </a:gs>
              <a:gs pos="100000">
                <a:srgbClr val="000000"/>
              </a:gs>
            </a:gsLst>
            <a:lin ang="0" scaled="1"/>
          </a:gradFill>
          <a:ln w="12700" algn="ctr">
            <a:solidFill>
              <a:schemeClr val="bg1"/>
            </a:solidFill>
            <a:miter lim="800000"/>
            <a:headEnd/>
            <a:tailEnd/>
          </a:ln>
        </p:spPr>
        <p:txBody>
          <a:bodyPr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|EOS~024|</a:t>
            </a:r>
            <a:endParaRPr lang="en-US" sz="100" dirty="0" err="1" smtClean="0">
              <a:solidFill>
                <a:srgbClr val="FFFFFF"/>
              </a:solidFill>
              <a:latin typeface="Arial"/>
              <a:cs typeface="Calibri" pitchFamily="34" charset="0"/>
            </a:endParaRPr>
          </a:p>
        </p:txBody>
      </p:sp>
      <p:sp>
        <p:nvSpPr>
          <p:cNvPr id="27650" name="Line 2"/>
          <p:cNvSpPr>
            <a:spLocks noChangeShapeType="1"/>
          </p:cNvSpPr>
          <p:nvPr/>
        </p:nvSpPr>
        <p:spPr bwMode="auto">
          <a:xfrm>
            <a:off x="1181100" y="1516063"/>
            <a:ext cx="0" cy="476250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7651" name="Line 3"/>
          <p:cNvSpPr>
            <a:spLocks noChangeShapeType="1"/>
          </p:cNvSpPr>
          <p:nvPr/>
        </p:nvSpPr>
        <p:spPr bwMode="auto">
          <a:xfrm>
            <a:off x="1181100" y="2378075"/>
            <a:ext cx="1271588"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7652" name="Line 4"/>
          <p:cNvSpPr>
            <a:spLocks noChangeShapeType="1"/>
          </p:cNvSpPr>
          <p:nvPr/>
        </p:nvSpPr>
        <p:spPr bwMode="auto">
          <a:xfrm>
            <a:off x="1181100" y="3389313"/>
            <a:ext cx="1271588"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7653" name="Line 5"/>
          <p:cNvSpPr>
            <a:spLocks noChangeShapeType="1"/>
          </p:cNvSpPr>
          <p:nvPr/>
        </p:nvSpPr>
        <p:spPr bwMode="auto">
          <a:xfrm>
            <a:off x="1181100" y="4375150"/>
            <a:ext cx="1271588"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7654" name="Line 6"/>
          <p:cNvSpPr>
            <a:spLocks noChangeShapeType="1"/>
          </p:cNvSpPr>
          <p:nvPr/>
        </p:nvSpPr>
        <p:spPr bwMode="auto">
          <a:xfrm>
            <a:off x="1181100" y="6265863"/>
            <a:ext cx="1785938"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7655" name="Line 7"/>
          <p:cNvSpPr>
            <a:spLocks noChangeShapeType="1"/>
          </p:cNvSpPr>
          <p:nvPr/>
        </p:nvSpPr>
        <p:spPr bwMode="auto">
          <a:xfrm>
            <a:off x="1181100" y="5816600"/>
            <a:ext cx="1473200"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7656" name="Line 8"/>
          <p:cNvSpPr>
            <a:spLocks noChangeShapeType="1"/>
          </p:cNvSpPr>
          <p:nvPr/>
        </p:nvSpPr>
        <p:spPr bwMode="auto">
          <a:xfrm>
            <a:off x="1181100" y="5351463"/>
            <a:ext cx="1123950"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7657" name="Rectangle 9"/>
          <p:cNvSpPr>
            <a:spLocks noGrp="1" noChangeArrowheads="1"/>
          </p:cNvSpPr>
          <p:nvPr>
            <p:ph type="title"/>
          </p:nvPr>
        </p:nvSpPr>
        <p:spPr/>
        <p:txBody>
          <a:bodyPr/>
          <a:lstStyle/>
          <a:p>
            <a:r>
              <a:rPr lang="en-US" dirty="0" smtClean="0"/>
              <a:t>Stage 6: Claim &amp; exposures become payable</a:t>
            </a:r>
          </a:p>
        </p:txBody>
      </p:sp>
      <p:grpSp>
        <p:nvGrpSpPr>
          <p:cNvPr id="27658" name="Group 10"/>
          <p:cNvGrpSpPr>
            <a:grpSpLocks/>
          </p:cNvGrpSpPr>
          <p:nvPr/>
        </p:nvGrpSpPr>
        <p:grpSpPr bwMode="auto">
          <a:xfrm>
            <a:off x="517525" y="869950"/>
            <a:ext cx="1323975" cy="976313"/>
            <a:chOff x="2083" y="1606"/>
            <a:chExt cx="1489" cy="1097"/>
          </a:xfrm>
        </p:grpSpPr>
        <p:sp>
          <p:nvSpPr>
            <p:cNvPr id="27796" name="Rectangle 11"/>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27797" name="Freeform 12"/>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27798" name="Freeform 13"/>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27799" name="Freeform 14"/>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27800" name="Freeform 15"/>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27801" name="Rectangle 16"/>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27802" name="Rectangle 17"/>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7803" name="AutoShape 18"/>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27804" name="Freeform 19"/>
            <p:cNvSpPr>
              <a:spLocks/>
            </p:cNvSpPr>
            <p:nvPr/>
          </p:nvSpPr>
          <p:spPr bwMode="auto">
            <a:xfrm>
              <a:off x="2219" y="2561"/>
              <a:ext cx="369" cy="104"/>
            </a:xfrm>
            <a:custGeom>
              <a:avLst/>
              <a:gdLst>
                <a:gd name="T0" fmla="*/ 0 w 992"/>
                <a:gd name="T1" fmla="*/ 0 h 280"/>
                <a:gd name="T2" fmla="*/ 19 w 992"/>
                <a:gd name="T3" fmla="*/ 4 h 280"/>
                <a:gd name="T4" fmla="*/ 18 w 992"/>
                <a:gd name="T5" fmla="*/ 5 h 280"/>
                <a:gd name="T6" fmla="*/ 0 w 992"/>
                <a:gd name="T7" fmla="*/ 1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27805" name="Freeform 20"/>
            <p:cNvSpPr>
              <a:spLocks/>
            </p:cNvSpPr>
            <p:nvPr/>
          </p:nvSpPr>
          <p:spPr bwMode="auto">
            <a:xfrm>
              <a:off x="3429" y="2008"/>
              <a:ext cx="51" cy="375"/>
            </a:xfrm>
            <a:custGeom>
              <a:avLst/>
              <a:gdLst>
                <a:gd name="T0" fmla="*/ 0 w 136"/>
                <a:gd name="T1" fmla="*/ 0 h 1008"/>
                <a:gd name="T2" fmla="*/ 2 w 136"/>
                <a:gd name="T3" fmla="*/ 19 h 1008"/>
                <a:gd name="T4" fmla="*/ 3 w 136"/>
                <a:gd name="T5" fmla="*/ 17 h 1008"/>
                <a:gd name="T6" fmla="*/ 1 w 136"/>
                <a:gd name="T7" fmla="*/ 1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27806" name="Rectangle 21"/>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7807" name="Rectangle 22"/>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7808" name="Rectangle 23"/>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27809" name="Group 24"/>
            <p:cNvGrpSpPr>
              <a:grpSpLocks/>
            </p:cNvGrpSpPr>
            <p:nvPr/>
          </p:nvGrpSpPr>
          <p:grpSpPr bwMode="auto">
            <a:xfrm>
              <a:off x="2221" y="1871"/>
              <a:ext cx="518" cy="782"/>
              <a:chOff x="2400" y="1656"/>
              <a:chExt cx="752" cy="1136"/>
            </a:xfrm>
          </p:grpSpPr>
          <p:sp>
            <p:nvSpPr>
              <p:cNvPr id="27822" name="Freeform 25"/>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a:solidFill>
                  <a:schemeClr val="bg1"/>
                </a:solidFill>
                <a:round/>
                <a:headEnd/>
                <a:tailEnd/>
              </a:ln>
            </p:spPr>
            <p:txBody>
              <a:bodyPr wrap="none" lIns="0" tIns="0" rIns="0" bIns="0" anchor="ctr">
                <a:spAutoFit/>
              </a:bodyPr>
              <a:lstStyle/>
              <a:p>
                <a:endParaRPr lang="en-US"/>
              </a:p>
            </p:txBody>
          </p:sp>
          <p:sp>
            <p:nvSpPr>
              <p:cNvPr id="27823" name="Freeform 26"/>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7824" name="Freeform 27"/>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7825" name="Freeform 28"/>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7826" name="Freeform 29"/>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lIns="0" tIns="0" rIns="0" bIns="0" anchor="ctr">
                <a:spAutoFit/>
              </a:bodyPr>
              <a:lstStyle/>
              <a:p>
                <a:endParaRPr lang="en-US"/>
              </a:p>
            </p:txBody>
          </p:sp>
          <p:sp>
            <p:nvSpPr>
              <p:cNvPr id="27827" name="Line 30"/>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7828" name="Line 31"/>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27810" name="Group 32"/>
            <p:cNvGrpSpPr>
              <a:grpSpLocks/>
            </p:cNvGrpSpPr>
            <p:nvPr/>
          </p:nvGrpSpPr>
          <p:grpSpPr bwMode="auto">
            <a:xfrm rot="-6511945">
              <a:off x="2834" y="1842"/>
              <a:ext cx="518" cy="783"/>
              <a:chOff x="2400" y="1656"/>
              <a:chExt cx="752" cy="1136"/>
            </a:xfrm>
          </p:grpSpPr>
          <p:sp>
            <p:nvSpPr>
              <p:cNvPr id="27815" name="Freeform 33"/>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27816" name="Freeform 34"/>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7817" name="Freeform 35"/>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7818" name="Freeform 36"/>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7819" name="Freeform 37"/>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7820" name="Line 38"/>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7821" name="Line 39"/>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27811" name="Freeform 40"/>
            <p:cNvSpPr>
              <a:spLocks/>
            </p:cNvSpPr>
            <p:nvPr/>
          </p:nvSpPr>
          <p:spPr bwMode="auto">
            <a:xfrm>
              <a:off x="2689" y="2097"/>
              <a:ext cx="62" cy="351"/>
            </a:xfrm>
            <a:custGeom>
              <a:avLst/>
              <a:gdLst>
                <a:gd name="T0" fmla="*/ 3 w 168"/>
                <a:gd name="T1" fmla="*/ 18 h 944"/>
                <a:gd name="T2" fmla="*/ 0 w 168"/>
                <a:gd name="T3" fmla="*/ 0 h 944"/>
                <a:gd name="T4" fmla="*/ 0 w 168"/>
                <a:gd name="T5" fmla="*/ 1 h 944"/>
                <a:gd name="T6" fmla="*/ 2 w 168"/>
                <a:gd name="T7" fmla="*/ 17 h 944"/>
                <a:gd name="T8" fmla="*/ 3 w 168"/>
                <a:gd name="T9" fmla="*/ 18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27812" name="Freeform 41"/>
            <p:cNvSpPr>
              <a:spLocks/>
            </p:cNvSpPr>
            <p:nvPr/>
          </p:nvSpPr>
          <p:spPr bwMode="auto">
            <a:xfrm>
              <a:off x="2382" y="1853"/>
              <a:ext cx="354" cy="78"/>
            </a:xfrm>
            <a:custGeom>
              <a:avLst/>
              <a:gdLst>
                <a:gd name="T0" fmla="*/ 0 w 952"/>
                <a:gd name="T1" fmla="*/ 1 h 208"/>
                <a:gd name="T2" fmla="*/ 1 w 952"/>
                <a:gd name="T3" fmla="*/ 0 h 208"/>
                <a:gd name="T4" fmla="*/ 18 w 952"/>
                <a:gd name="T5" fmla="*/ 3 h 208"/>
                <a:gd name="T6" fmla="*/ 18 w 952"/>
                <a:gd name="T7" fmla="*/ 4 h 208"/>
                <a:gd name="T8" fmla="*/ 0 w 952"/>
                <a:gd name="T9" fmla="*/ 1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27813" name="Rectangle 42"/>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7814" name="Rectangle 43"/>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grpSp>
        <p:nvGrpSpPr>
          <p:cNvPr id="27659" name="Group 44"/>
          <p:cNvGrpSpPr>
            <a:grpSpLocks/>
          </p:cNvGrpSpPr>
          <p:nvPr/>
        </p:nvGrpSpPr>
        <p:grpSpPr bwMode="auto">
          <a:xfrm>
            <a:off x="2151063" y="1989138"/>
            <a:ext cx="822325" cy="817562"/>
            <a:chOff x="3360" y="800"/>
            <a:chExt cx="620" cy="616"/>
          </a:xfrm>
        </p:grpSpPr>
        <p:sp>
          <p:nvSpPr>
            <p:cNvPr id="27790" name="AutoShape 45"/>
            <p:cNvSpPr>
              <a:spLocks noChangeArrowheads="1"/>
            </p:cNvSpPr>
            <p:nvPr/>
          </p:nvSpPr>
          <p:spPr bwMode="auto">
            <a:xfrm>
              <a:off x="3360" y="800"/>
              <a:ext cx="620" cy="616"/>
            </a:xfrm>
            <a:prstGeom prst="roundRect">
              <a:avLst>
                <a:gd name="adj" fmla="val 16667"/>
              </a:avLst>
            </a:prstGeom>
            <a:solidFill>
              <a:srgbClr val="CCFFCC"/>
            </a:solidFill>
            <a:ln w="12700" algn="ctr">
              <a:solidFill>
                <a:schemeClr val="bg1"/>
              </a:solidFill>
              <a:round/>
              <a:headEnd/>
              <a:tailEnd/>
            </a:ln>
          </p:spPr>
          <p:txBody>
            <a:bodyPr lIns="0" tIns="0" rIns="0" bIns="0" anchor="ctr">
              <a:spAutoFit/>
            </a:bodyPr>
            <a:lstStyle/>
            <a:p>
              <a:endParaRPr lang="en-US"/>
            </a:p>
          </p:txBody>
        </p:sp>
        <p:sp>
          <p:nvSpPr>
            <p:cNvPr id="27791" name="Freeform 46"/>
            <p:cNvSpPr>
              <a:spLocks/>
            </p:cNvSpPr>
            <p:nvPr/>
          </p:nvSpPr>
          <p:spPr bwMode="auto">
            <a:xfrm>
              <a:off x="3403" y="830"/>
              <a:ext cx="212" cy="274"/>
            </a:xfrm>
            <a:custGeom>
              <a:avLst/>
              <a:gdLst>
                <a:gd name="T0" fmla="*/ 1 w 1052"/>
                <a:gd name="T1" fmla="*/ 2 h 1352"/>
                <a:gd name="T2" fmla="*/ 0 w 1052"/>
                <a:gd name="T3" fmla="*/ 2 h 1352"/>
                <a:gd name="T4" fmla="*/ 0 w 1052"/>
                <a:gd name="T5" fmla="*/ 1 h 1352"/>
                <a:gd name="T6" fmla="*/ 0 w 1052"/>
                <a:gd name="T7" fmla="*/ 1 h 1352"/>
                <a:gd name="T8" fmla="*/ 0 w 1052"/>
                <a:gd name="T9" fmla="*/ 1 h 1352"/>
                <a:gd name="T10" fmla="*/ 0 w 1052"/>
                <a:gd name="T11" fmla="*/ 0 h 1352"/>
                <a:gd name="T12" fmla="*/ 0 w 1052"/>
                <a:gd name="T13" fmla="*/ 0 h 1352"/>
                <a:gd name="T14" fmla="*/ 0 w 1052"/>
                <a:gd name="T15" fmla="*/ 0 h 1352"/>
                <a:gd name="T16" fmla="*/ 1 w 1052"/>
                <a:gd name="T17" fmla="*/ 0 h 1352"/>
                <a:gd name="T18" fmla="*/ 1 w 1052"/>
                <a:gd name="T19" fmla="*/ 0 h 1352"/>
                <a:gd name="T20" fmla="*/ 1 w 1052"/>
                <a:gd name="T21" fmla="*/ 0 h 1352"/>
                <a:gd name="T22" fmla="*/ 1 w 1052"/>
                <a:gd name="T23" fmla="*/ 0 h 1352"/>
                <a:gd name="T24" fmla="*/ 2 w 1052"/>
                <a:gd name="T25" fmla="*/ 0 h 1352"/>
                <a:gd name="T26" fmla="*/ 2 w 1052"/>
                <a:gd name="T27" fmla="*/ 1 h 1352"/>
                <a:gd name="T28" fmla="*/ 2 w 1052"/>
                <a:gd name="T29" fmla="*/ 1 h 1352"/>
                <a:gd name="T30" fmla="*/ 1 w 1052"/>
                <a:gd name="T31" fmla="*/ 2 h 1352"/>
                <a:gd name="T32" fmla="*/ 1 w 1052"/>
                <a:gd name="T33" fmla="*/ 2 h 1352"/>
                <a:gd name="T34" fmla="*/ 1 w 1052"/>
                <a:gd name="T35" fmla="*/ 2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27792" name="Group 47"/>
            <p:cNvGrpSpPr>
              <a:grpSpLocks/>
            </p:cNvGrpSpPr>
            <p:nvPr/>
          </p:nvGrpSpPr>
          <p:grpSpPr bwMode="auto">
            <a:xfrm flipH="1">
              <a:off x="3749" y="1171"/>
              <a:ext cx="212" cy="213"/>
              <a:chOff x="1350" y="686"/>
              <a:chExt cx="1132" cy="1132"/>
            </a:xfrm>
          </p:grpSpPr>
          <p:sp>
            <p:nvSpPr>
              <p:cNvPr id="27794" name="AutoShape 48"/>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27795" name="Picture 49"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27793" name="Picture 50"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81" y="829"/>
              <a:ext cx="38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7660" name="Group 51"/>
          <p:cNvGrpSpPr>
            <a:grpSpLocks/>
          </p:cNvGrpSpPr>
          <p:nvPr/>
        </p:nvGrpSpPr>
        <p:grpSpPr bwMode="auto">
          <a:xfrm>
            <a:off x="2170113" y="4946650"/>
            <a:ext cx="517525" cy="658813"/>
            <a:chOff x="2401" y="425"/>
            <a:chExt cx="907" cy="1154"/>
          </a:xfrm>
        </p:grpSpPr>
        <p:sp>
          <p:nvSpPr>
            <p:cNvPr id="27784" name="Rectangle 52"/>
            <p:cNvSpPr>
              <a:spLocks noChangeArrowheads="1"/>
            </p:cNvSpPr>
            <p:nvPr/>
          </p:nvSpPr>
          <p:spPr bwMode="auto">
            <a:xfrm>
              <a:off x="2401" y="591"/>
              <a:ext cx="907" cy="988"/>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27785" name="Line 53"/>
            <p:cNvSpPr>
              <a:spLocks noChangeShapeType="1"/>
            </p:cNvSpPr>
            <p:nvPr/>
          </p:nvSpPr>
          <p:spPr bwMode="auto">
            <a:xfrm>
              <a:off x="2582" y="138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786" name="Line 54"/>
            <p:cNvSpPr>
              <a:spLocks noChangeShapeType="1"/>
            </p:cNvSpPr>
            <p:nvPr/>
          </p:nvSpPr>
          <p:spPr bwMode="auto">
            <a:xfrm>
              <a:off x="2577" y="115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787" name="Rectangle 55"/>
            <p:cNvSpPr>
              <a:spLocks noChangeArrowheads="1"/>
            </p:cNvSpPr>
            <p:nvPr/>
          </p:nvSpPr>
          <p:spPr bwMode="auto">
            <a:xfrm rot="2658430">
              <a:off x="2944" y="425"/>
              <a:ext cx="225" cy="506"/>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27788" name="Freeform 56"/>
            <p:cNvSpPr>
              <a:spLocks/>
            </p:cNvSpPr>
            <p:nvPr/>
          </p:nvSpPr>
          <p:spPr bwMode="auto">
            <a:xfrm>
              <a:off x="2643" y="789"/>
              <a:ext cx="309" cy="257"/>
            </a:xfrm>
            <a:custGeom>
              <a:avLst/>
              <a:gdLst>
                <a:gd name="T0" fmla="*/ 374 w 234"/>
                <a:gd name="T1" fmla="*/ 0 h 195"/>
                <a:gd name="T2" fmla="*/ 83 w 234"/>
                <a:gd name="T3" fmla="*/ 125 h 195"/>
                <a:gd name="T4" fmla="*/ 0 w 234"/>
                <a:gd name="T5" fmla="*/ 589 h 195"/>
                <a:gd name="T6" fmla="*/ 548 w 234"/>
                <a:gd name="T7" fmla="*/ 589 h 195"/>
                <a:gd name="T8" fmla="*/ 712 w 234"/>
                <a:gd name="T9" fmla="*/ 333 h 195"/>
                <a:gd name="T10" fmla="*/ 374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a:solidFill>
                <a:srgbClr val="969696"/>
              </a:solidFill>
              <a:round/>
              <a:headEnd/>
              <a:tailEnd/>
            </a:ln>
          </p:spPr>
          <p:txBody>
            <a:bodyPr wrap="none" lIns="0" tIns="0" rIns="0" bIns="0" anchor="ctr">
              <a:spAutoFit/>
            </a:bodyPr>
            <a:lstStyle/>
            <a:p>
              <a:endParaRPr lang="en-US"/>
            </a:p>
          </p:txBody>
        </p:sp>
        <p:sp>
          <p:nvSpPr>
            <p:cNvPr id="27789" name="Line 57"/>
            <p:cNvSpPr>
              <a:spLocks noChangeShapeType="1"/>
            </p:cNvSpPr>
            <p:nvPr/>
          </p:nvSpPr>
          <p:spPr bwMode="auto">
            <a:xfrm flipH="1">
              <a:off x="2703" y="891"/>
              <a:ext cx="147" cy="106"/>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27661" name="Group 58"/>
          <p:cNvGrpSpPr>
            <a:grpSpLocks/>
          </p:cNvGrpSpPr>
          <p:nvPr/>
        </p:nvGrpSpPr>
        <p:grpSpPr bwMode="auto">
          <a:xfrm>
            <a:off x="2151063" y="2965450"/>
            <a:ext cx="822325" cy="817563"/>
            <a:chOff x="3360" y="800"/>
            <a:chExt cx="620" cy="616"/>
          </a:xfrm>
        </p:grpSpPr>
        <p:sp>
          <p:nvSpPr>
            <p:cNvPr id="27778" name="AutoShape 59"/>
            <p:cNvSpPr>
              <a:spLocks noChangeArrowheads="1"/>
            </p:cNvSpPr>
            <p:nvPr/>
          </p:nvSpPr>
          <p:spPr bwMode="auto">
            <a:xfrm>
              <a:off x="3360" y="800"/>
              <a:ext cx="620" cy="616"/>
            </a:xfrm>
            <a:prstGeom prst="roundRect">
              <a:avLst>
                <a:gd name="adj" fmla="val 16667"/>
              </a:avLst>
            </a:prstGeom>
            <a:solidFill>
              <a:srgbClr val="CCFFCC"/>
            </a:solidFill>
            <a:ln w="12700" algn="ctr">
              <a:solidFill>
                <a:schemeClr val="bg1"/>
              </a:solidFill>
              <a:round/>
              <a:headEnd/>
              <a:tailEnd/>
            </a:ln>
          </p:spPr>
          <p:txBody>
            <a:bodyPr lIns="0" tIns="0" rIns="0" bIns="0" anchor="ctr">
              <a:spAutoFit/>
            </a:bodyPr>
            <a:lstStyle/>
            <a:p>
              <a:endParaRPr lang="en-US"/>
            </a:p>
          </p:txBody>
        </p:sp>
        <p:sp>
          <p:nvSpPr>
            <p:cNvPr id="27779" name="Freeform 60"/>
            <p:cNvSpPr>
              <a:spLocks/>
            </p:cNvSpPr>
            <p:nvPr/>
          </p:nvSpPr>
          <p:spPr bwMode="auto">
            <a:xfrm>
              <a:off x="3403" y="830"/>
              <a:ext cx="212" cy="274"/>
            </a:xfrm>
            <a:custGeom>
              <a:avLst/>
              <a:gdLst>
                <a:gd name="T0" fmla="*/ 1 w 1052"/>
                <a:gd name="T1" fmla="*/ 2 h 1352"/>
                <a:gd name="T2" fmla="*/ 0 w 1052"/>
                <a:gd name="T3" fmla="*/ 2 h 1352"/>
                <a:gd name="T4" fmla="*/ 0 w 1052"/>
                <a:gd name="T5" fmla="*/ 1 h 1352"/>
                <a:gd name="T6" fmla="*/ 0 w 1052"/>
                <a:gd name="T7" fmla="*/ 1 h 1352"/>
                <a:gd name="T8" fmla="*/ 0 w 1052"/>
                <a:gd name="T9" fmla="*/ 1 h 1352"/>
                <a:gd name="T10" fmla="*/ 0 w 1052"/>
                <a:gd name="T11" fmla="*/ 0 h 1352"/>
                <a:gd name="T12" fmla="*/ 0 w 1052"/>
                <a:gd name="T13" fmla="*/ 0 h 1352"/>
                <a:gd name="T14" fmla="*/ 0 w 1052"/>
                <a:gd name="T15" fmla="*/ 0 h 1352"/>
                <a:gd name="T16" fmla="*/ 1 w 1052"/>
                <a:gd name="T17" fmla="*/ 0 h 1352"/>
                <a:gd name="T18" fmla="*/ 1 w 1052"/>
                <a:gd name="T19" fmla="*/ 0 h 1352"/>
                <a:gd name="T20" fmla="*/ 1 w 1052"/>
                <a:gd name="T21" fmla="*/ 0 h 1352"/>
                <a:gd name="T22" fmla="*/ 1 w 1052"/>
                <a:gd name="T23" fmla="*/ 0 h 1352"/>
                <a:gd name="T24" fmla="*/ 2 w 1052"/>
                <a:gd name="T25" fmla="*/ 0 h 1352"/>
                <a:gd name="T26" fmla="*/ 2 w 1052"/>
                <a:gd name="T27" fmla="*/ 1 h 1352"/>
                <a:gd name="T28" fmla="*/ 2 w 1052"/>
                <a:gd name="T29" fmla="*/ 1 h 1352"/>
                <a:gd name="T30" fmla="*/ 1 w 1052"/>
                <a:gd name="T31" fmla="*/ 2 h 1352"/>
                <a:gd name="T32" fmla="*/ 1 w 1052"/>
                <a:gd name="T33" fmla="*/ 2 h 1352"/>
                <a:gd name="T34" fmla="*/ 1 w 1052"/>
                <a:gd name="T35" fmla="*/ 2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27780" name="Group 61"/>
            <p:cNvGrpSpPr>
              <a:grpSpLocks/>
            </p:cNvGrpSpPr>
            <p:nvPr/>
          </p:nvGrpSpPr>
          <p:grpSpPr bwMode="auto">
            <a:xfrm flipH="1">
              <a:off x="3749" y="1171"/>
              <a:ext cx="212" cy="213"/>
              <a:chOff x="1350" y="686"/>
              <a:chExt cx="1132" cy="1132"/>
            </a:xfrm>
          </p:grpSpPr>
          <p:sp>
            <p:nvSpPr>
              <p:cNvPr id="27782" name="AutoShape 62"/>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27783" name="Picture 63"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27781" name="Picture 64"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81" y="829"/>
              <a:ext cx="38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7662" name="Group 65"/>
          <p:cNvGrpSpPr>
            <a:grpSpLocks/>
          </p:cNvGrpSpPr>
          <p:nvPr/>
        </p:nvGrpSpPr>
        <p:grpSpPr bwMode="auto">
          <a:xfrm>
            <a:off x="2151063" y="3943350"/>
            <a:ext cx="822325" cy="817563"/>
            <a:chOff x="3360" y="800"/>
            <a:chExt cx="620" cy="616"/>
          </a:xfrm>
        </p:grpSpPr>
        <p:sp>
          <p:nvSpPr>
            <p:cNvPr id="27772" name="AutoShape 66"/>
            <p:cNvSpPr>
              <a:spLocks noChangeArrowheads="1"/>
            </p:cNvSpPr>
            <p:nvPr/>
          </p:nvSpPr>
          <p:spPr bwMode="auto">
            <a:xfrm>
              <a:off x="3360" y="800"/>
              <a:ext cx="620" cy="616"/>
            </a:xfrm>
            <a:prstGeom prst="roundRect">
              <a:avLst>
                <a:gd name="adj" fmla="val 16667"/>
              </a:avLst>
            </a:prstGeom>
            <a:solidFill>
              <a:srgbClr val="CCFFCC"/>
            </a:solidFill>
            <a:ln w="12700" algn="ctr">
              <a:solidFill>
                <a:schemeClr val="bg1"/>
              </a:solidFill>
              <a:round/>
              <a:headEnd/>
              <a:tailEnd/>
            </a:ln>
          </p:spPr>
          <p:txBody>
            <a:bodyPr lIns="0" tIns="0" rIns="0" bIns="0" anchor="ctr">
              <a:spAutoFit/>
            </a:bodyPr>
            <a:lstStyle/>
            <a:p>
              <a:endParaRPr lang="en-US"/>
            </a:p>
          </p:txBody>
        </p:sp>
        <p:sp>
          <p:nvSpPr>
            <p:cNvPr id="27773" name="Freeform 67"/>
            <p:cNvSpPr>
              <a:spLocks/>
            </p:cNvSpPr>
            <p:nvPr/>
          </p:nvSpPr>
          <p:spPr bwMode="auto">
            <a:xfrm>
              <a:off x="3403" y="830"/>
              <a:ext cx="212" cy="274"/>
            </a:xfrm>
            <a:custGeom>
              <a:avLst/>
              <a:gdLst>
                <a:gd name="T0" fmla="*/ 1 w 1052"/>
                <a:gd name="T1" fmla="*/ 2 h 1352"/>
                <a:gd name="T2" fmla="*/ 0 w 1052"/>
                <a:gd name="T3" fmla="*/ 2 h 1352"/>
                <a:gd name="T4" fmla="*/ 0 w 1052"/>
                <a:gd name="T5" fmla="*/ 1 h 1352"/>
                <a:gd name="T6" fmla="*/ 0 w 1052"/>
                <a:gd name="T7" fmla="*/ 1 h 1352"/>
                <a:gd name="T8" fmla="*/ 0 w 1052"/>
                <a:gd name="T9" fmla="*/ 1 h 1352"/>
                <a:gd name="T10" fmla="*/ 0 w 1052"/>
                <a:gd name="T11" fmla="*/ 0 h 1352"/>
                <a:gd name="T12" fmla="*/ 0 w 1052"/>
                <a:gd name="T13" fmla="*/ 0 h 1352"/>
                <a:gd name="T14" fmla="*/ 0 w 1052"/>
                <a:gd name="T15" fmla="*/ 0 h 1352"/>
                <a:gd name="T16" fmla="*/ 1 w 1052"/>
                <a:gd name="T17" fmla="*/ 0 h 1352"/>
                <a:gd name="T18" fmla="*/ 1 w 1052"/>
                <a:gd name="T19" fmla="*/ 0 h 1352"/>
                <a:gd name="T20" fmla="*/ 1 w 1052"/>
                <a:gd name="T21" fmla="*/ 0 h 1352"/>
                <a:gd name="T22" fmla="*/ 1 w 1052"/>
                <a:gd name="T23" fmla="*/ 0 h 1352"/>
                <a:gd name="T24" fmla="*/ 2 w 1052"/>
                <a:gd name="T25" fmla="*/ 0 h 1352"/>
                <a:gd name="T26" fmla="*/ 2 w 1052"/>
                <a:gd name="T27" fmla="*/ 1 h 1352"/>
                <a:gd name="T28" fmla="*/ 2 w 1052"/>
                <a:gd name="T29" fmla="*/ 1 h 1352"/>
                <a:gd name="T30" fmla="*/ 1 w 1052"/>
                <a:gd name="T31" fmla="*/ 2 h 1352"/>
                <a:gd name="T32" fmla="*/ 1 w 1052"/>
                <a:gd name="T33" fmla="*/ 2 h 1352"/>
                <a:gd name="T34" fmla="*/ 1 w 1052"/>
                <a:gd name="T35" fmla="*/ 2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27774" name="Group 68"/>
            <p:cNvGrpSpPr>
              <a:grpSpLocks/>
            </p:cNvGrpSpPr>
            <p:nvPr/>
          </p:nvGrpSpPr>
          <p:grpSpPr bwMode="auto">
            <a:xfrm flipH="1">
              <a:off x="3749" y="1171"/>
              <a:ext cx="212" cy="213"/>
              <a:chOff x="1350" y="686"/>
              <a:chExt cx="1132" cy="1132"/>
            </a:xfrm>
          </p:grpSpPr>
          <p:sp>
            <p:nvSpPr>
              <p:cNvPr id="27776" name="AutoShape 69"/>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27777" name="Picture 70"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27775" name="Picture 71"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81" y="829"/>
              <a:ext cx="38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7663" name="Group 72"/>
          <p:cNvGrpSpPr>
            <a:grpSpLocks/>
          </p:cNvGrpSpPr>
          <p:nvPr/>
        </p:nvGrpSpPr>
        <p:grpSpPr bwMode="auto">
          <a:xfrm>
            <a:off x="2432050" y="5395913"/>
            <a:ext cx="517525" cy="658812"/>
            <a:chOff x="2401" y="425"/>
            <a:chExt cx="907" cy="1154"/>
          </a:xfrm>
        </p:grpSpPr>
        <p:sp>
          <p:nvSpPr>
            <p:cNvPr id="27766" name="Rectangle 73"/>
            <p:cNvSpPr>
              <a:spLocks noChangeArrowheads="1"/>
            </p:cNvSpPr>
            <p:nvPr/>
          </p:nvSpPr>
          <p:spPr bwMode="auto">
            <a:xfrm>
              <a:off x="2401" y="591"/>
              <a:ext cx="907" cy="988"/>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27767" name="Line 74"/>
            <p:cNvSpPr>
              <a:spLocks noChangeShapeType="1"/>
            </p:cNvSpPr>
            <p:nvPr/>
          </p:nvSpPr>
          <p:spPr bwMode="auto">
            <a:xfrm>
              <a:off x="2582" y="138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768" name="Line 75"/>
            <p:cNvSpPr>
              <a:spLocks noChangeShapeType="1"/>
            </p:cNvSpPr>
            <p:nvPr/>
          </p:nvSpPr>
          <p:spPr bwMode="auto">
            <a:xfrm>
              <a:off x="2577" y="115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769" name="Rectangle 76"/>
            <p:cNvSpPr>
              <a:spLocks noChangeArrowheads="1"/>
            </p:cNvSpPr>
            <p:nvPr/>
          </p:nvSpPr>
          <p:spPr bwMode="auto">
            <a:xfrm rot="2658430">
              <a:off x="2944" y="425"/>
              <a:ext cx="225" cy="506"/>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27770" name="Freeform 77"/>
            <p:cNvSpPr>
              <a:spLocks/>
            </p:cNvSpPr>
            <p:nvPr/>
          </p:nvSpPr>
          <p:spPr bwMode="auto">
            <a:xfrm>
              <a:off x="2643" y="789"/>
              <a:ext cx="309" cy="257"/>
            </a:xfrm>
            <a:custGeom>
              <a:avLst/>
              <a:gdLst>
                <a:gd name="T0" fmla="*/ 374 w 234"/>
                <a:gd name="T1" fmla="*/ 0 h 195"/>
                <a:gd name="T2" fmla="*/ 83 w 234"/>
                <a:gd name="T3" fmla="*/ 125 h 195"/>
                <a:gd name="T4" fmla="*/ 0 w 234"/>
                <a:gd name="T5" fmla="*/ 589 h 195"/>
                <a:gd name="T6" fmla="*/ 548 w 234"/>
                <a:gd name="T7" fmla="*/ 589 h 195"/>
                <a:gd name="T8" fmla="*/ 712 w 234"/>
                <a:gd name="T9" fmla="*/ 333 h 195"/>
                <a:gd name="T10" fmla="*/ 374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a:solidFill>
                <a:srgbClr val="969696"/>
              </a:solidFill>
              <a:round/>
              <a:headEnd/>
              <a:tailEnd/>
            </a:ln>
          </p:spPr>
          <p:txBody>
            <a:bodyPr wrap="none" lIns="0" tIns="0" rIns="0" bIns="0" anchor="ctr">
              <a:spAutoFit/>
            </a:bodyPr>
            <a:lstStyle/>
            <a:p>
              <a:endParaRPr lang="en-US"/>
            </a:p>
          </p:txBody>
        </p:sp>
        <p:sp>
          <p:nvSpPr>
            <p:cNvPr id="27771" name="Line 78"/>
            <p:cNvSpPr>
              <a:spLocks noChangeShapeType="1"/>
            </p:cNvSpPr>
            <p:nvPr/>
          </p:nvSpPr>
          <p:spPr bwMode="auto">
            <a:xfrm flipH="1">
              <a:off x="2703" y="891"/>
              <a:ext cx="147" cy="106"/>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27664" name="Group 79"/>
          <p:cNvGrpSpPr>
            <a:grpSpLocks/>
          </p:cNvGrpSpPr>
          <p:nvPr/>
        </p:nvGrpSpPr>
        <p:grpSpPr bwMode="auto">
          <a:xfrm>
            <a:off x="2693988" y="5843588"/>
            <a:ext cx="517525" cy="658812"/>
            <a:chOff x="2401" y="425"/>
            <a:chExt cx="907" cy="1154"/>
          </a:xfrm>
        </p:grpSpPr>
        <p:sp>
          <p:nvSpPr>
            <p:cNvPr id="27760" name="Rectangle 80"/>
            <p:cNvSpPr>
              <a:spLocks noChangeArrowheads="1"/>
            </p:cNvSpPr>
            <p:nvPr/>
          </p:nvSpPr>
          <p:spPr bwMode="auto">
            <a:xfrm>
              <a:off x="2401" y="591"/>
              <a:ext cx="907" cy="988"/>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27761" name="Line 81"/>
            <p:cNvSpPr>
              <a:spLocks noChangeShapeType="1"/>
            </p:cNvSpPr>
            <p:nvPr/>
          </p:nvSpPr>
          <p:spPr bwMode="auto">
            <a:xfrm>
              <a:off x="2582" y="138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762" name="Line 82"/>
            <p:cNvSpPr>
              <a:spLocks noChangeShapeType="1"/>
            </p:cNvSpPr>
            <p:nvPr/>
          </p:nvSpPr>
          <p:spPr bwMode="auto">
            <a:xfrm>
              <a:off x="2577" y="115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763" name="Rectangle 83"/>
            <p:cNvSpPr>
              <a:spLocks noChangeArrowheads="1"/>
            </p:cNvSpPr>
            <p:nvPr/>
          </p:nvSpPr>
          <p:spPr bwMode="auto">
            <a:xfrm rot="2658430">
              <a:off x="2944" y="425"/>
              <a:ext cx="225" cy="506"/>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27764" name="Freeform 84"/>
            <p:cNvSpPr>
              <a:spLocks/>
            </p:cNvSpPr>
            <p:nvPr/>
          </p:nvSpPr>
          <p:spPr bwMode="auto">
            <a:xfrm>
              <a:off x="2643" y="789"/>
              <a:ext cx="309" cy="257"/>
            </a:xfrm>
            <a:custGeom>
              <a:avLst/>
              <a:gdLst>
                <a:gd name="T0" fmla="*/ 374 w 234"/>
                <a:gd name="T1" fmla="*/ 0 h 195"/>
                <a:gd name="T2" fmla="*/ 83 w 234"/>
                <a:gd name="T3" fmla="*/ 125 h 195"/>
                <a:gd name="T4" fmla="*/ 0 w 234"/>
                <a:gd name="T5" fmla="*/ 589 h 195"/>
                <a:gd name="T6" fmla="*/ 548 w 234"/>
                <a:gd name="T7" fmla="*/ 589 h 195"/>
                <a:gd name="T8" fmla="*/ 712 w 234"/>
                <a:gd name="T9" fmla="*/ 333 h 195"/>
                <a:gd name="T10" fmla="*/ 374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a:solidFill>
                <a:srgbClr val="969696"/>
              </a:solidFill>
              <a:round/>
              <a:headEnd/>
              <a:tailEnd/>
            </a:ln>
          </p:spPr>
          <p:txBody>
            <a:bodyPr wrap="none" lIns="0" tIns="0" rIns="0" bIns="0" anchor="ctr">
              <a:spAutoFit/>
            </a:bodyPr>
            <a:lstStyle/>
            <a:p>
              <a:endParaRPr lang="en-US"/>
            </a:p>
          </p:txBody>
        </p:sp>
        <p:sp>
          <p:nvSpPr>
            <p:cNvPr id="27765" name="Line 85"/>
            <p:cNvSpPr>
              <a:spLocks noChangeShapeType="1"/>
            </p:cNvSpPr>
            <p:nvPr/>
          </p:nvSpPr>
          <p:spPr bwMode="auto">
            <a:xfrm flipH="1">
              <a:off x="2703" y="891"/>
              <a:ext cx="147" cy="106"/>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27665" name="Text Box 86"/>
          <p:cNvSpPr txBox="1">
            <a:spLocks noChangeArrowheads="1"/>
          </p:cNvSpPr>
          <p:nvPr/>
        </p:nvSpPr>
        <p:spPr bwMode="auto">
          <a:xfrm>
            <a:off x="1104900" y="2090738"/>
            <a:ext cx="1011238"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r" eaLnBrk="1" hangingPunct="1"/>
            <a:r>
              <a:rPr lang="en-US" sz="1800" b="1"/>
              <a:t>collision</a:t>
            </a:r>
          </a:p>
        </p:txBody>
      </p:sp>
      <p:sp>
        <p:nvSpPr>
          <p:cNvPr id="27666" name="Text Box 87"/>
          <p:cNvSpPr txBox="1">
            <a:spLocks noChangeArrowheads="1"/>
          </p:cNvSpPr>
          <p:nvPr/>
        </p:nvSpPr>
        <p:spPr bwMode="auto">
          <a:xfrm>
            <a:off x="1104900" y="3089275"/>
            <a:ext cx="101123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r" eaLnBrk="1" hangingPunct="1"/>
            <a:r>
              <a:rPr lang="en-US" sz="1800" b="1"/>
              <a:t>med pay</a:t>
            </a:r>
          </a:p>
        </p:txBody>
      </p:sp>
      <p:sp>
        <p:nvSpPr>
          <p:cNvPr id="27667" name="Text Box 88"/>
          <p:cNvSpPr txBox="1">
            <a:spLocks noChangeArrowheads="1"/>
          </p:cNvSpPr>
          <p:nvPr/>
        </p:nvSpPr>
        <p:spPr bwMode="auto">
          <a:xfrm>
            <a:off x="1104900" y="4075113"/>
            <a:ext cx="1011238"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r" eaLnBrk="1" hangingPunct="1"/>
            <a:r>
              <a:rPr lang="en-US" sz="1800" b="1"/>
              <a:t>liability</a:t>
            </a:r>
          </a:p>
        </p:txBody>
      </p:sp>
      <p:sp>
        <p:nvSpPr>
          <p:cNvPr id="27668" name="Freeform 89"/>
          <p:cNvSpPr>
            <a:spLocks/>
          </p:cNvSpPr>
          <p:nvPr/>
        </p:nvSpPr>
        <p:spPr bwMode="auto">
          <a:xfrm>
            <a:off x="2963863" y="5345113"/>
            <a:ext cx="354012" cy="392112"/>
          </a:xfrm>
          <a:custGeom>
            <a:avLst/>
            <a:gdLst>
              <a:gd name="T0" fmla="*/ 0 w 481"/>
              <a:gd name="T1" fmla="*/ 2147483647 h 533"/>
              <a:gd name="T2" fmla="*/ 2147483647 w 481"/>
              <a:gd name="T3" fmla="*/ 2147483647 h 533"/>
              <a:gd name="T4" fmla="*/ 2147483647 w 481"/>
              <a:gd name="T5" fmla="*/ 2147483647 h 533"/>
              <a:gd name="T6" fmla="*/ 2147483647 w 481"/>
              <a:gd name="T7" fmla="*/ 2147483647 h 533"/>
              <a:gd name="T8" fmla="*/ 2147483647 w 481"/>
              <a:gd name="T9" fmla="*/ 0 h 533"/>
              <a:gd name="T10" fmla="*/ 2147483647 w 481"/>
              <a:gd name="T11" fmla="*/ 2147483647 h 533"/>
              <a:gd name="T12" fmla="*/ 2147483647 w 481"/>
              <a:gd name="T13" fmla="*/ 2147483647 h 533"/>
              <a:gd name="T14" fmla="*/ 0 w 481"/>
              <a:gd name="T15" fmla="*/ 2147483647 h 533"/>
              <a:gd name="T16" fmla="*/ 0 60000 65536"/>
              <a:gd name="T17" fmla="*/ 0 60000 65536"/>
              <a:gd name="T18" fmla="*/ 0 60000 65536"/>
              <a:gd name="T19" fmla="*/ 0 60000 65536"/>
              <a:gd name="T20" fmla="*/ 0 60000 65536"/>
              <a:gd name="T21" fmla="*/ 0 60000 65536"/>
              <a:gd name="T22" fmla="*/ 0 60000 65536"/>
              <a:gd name="T23" fmla="*/ 0 60000 65536"/>
              <a:gd name="T24" fmla="*/ 0 w 481"/>
              <a:gd name="T25" fmla="*/ 0 h 533"/>
              <a:gd name="T26" fmla="*/ 481 w 481"/>
              <a:gd name="T27" fmla="*/ 533 h 5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81" h="533">
                <a:moveTo>
                  <a:pt x="0" y="327"/>
                </a:moveTo>
                <a:lnTo>
                  <a:pt x="120" y="533"/>
                </a:lnTo>
                <a:lnTo>
                  <a:pt x="223" y="533"/>
                </a:lnTo>
                <a:lnTo>
                  <a:pt x="481" y="104"/>
                </a:lnTo>
                <a:lnTo>
                  <a:pt x="318" y="0"/>
                </a:lnTo>
                <a:lnTo>
                  <a:pt x="163" y="456"/>
                </a:lnTo>
                <a:lnTo>
                  <a:pt x="86" y="327"/>
                </a:lnTo>
                <a:lnTo>
                  <a:pt x="0" y="327"/>
                </a:lnTo>
                <a:close/>
              </a:path>
            </a:pathLst>
          </a:custGeom>
          <a:solidFill>
            <a:srgbClr val="33CC33"/>
          </a:solidFill>
          <a:ln>
            <a:noFill/>
          </a:ln>
          <a:extLst>
            <a:ext uri="{91240B29-F687-4F45-9708-019B960494DF}">
              <a14:hiddenLine xmlns:a14="http://schemas.microsoft.com/office/drawing/2010/main" w="28575">
                <a:solidFill>
                  <a:srgbClr val="000000"/>
                </a:solidFill>
                <a:round/>
                <a:headEnd/>
                <a:tailEnd/>
              </a14:hiddenLine>
            </a:ext>
          </a:extLst>
        </p:spPr>
        <p:txBody>
          <a:bodyPr lIns="0" tIns="0" rIns="0" bIns="0" anchor="ctr">
            <a:spAutoFit/>
          </a:bodyPr>
          <a:lstStyle/>
          <a:p>
            <a:endParaRPr lang="en-US"/>
          </a:p>
        </p:txBody>
      </p:sp>
      <p:sp>
        <p:nvSpPr>
          <p:cNvPr id="27669" name="Freeform 90"/>
          <p:cNvSpPr>
            <a:spLocks/>
          </p:cNvSpPr>
          <p:nvPr/>
        </p:nvSpPr>
        <p:spPr bwMode="auto">
          <a:xfrm>
            <a:off x="3208338" y="5934075"/>
            <a:ext cx="354012" cy="392113"/>
          </a:xfrm>
          <a:custGeom>
            <a:avLst/>
            <a:gdLst>
              <a:gd name="T0" fmla="*/ 0 w 481"/>
              <a:gd name="T1" fmla="*/ 2147483647 h 533"/>
              <a:gd name="T2" fmla="*/ 2147483647 w 481"/>
              <a:gd name="T3" fmla="*/ 2147483647 h 533"/>
              <a:gd name="T4" fmla="*/ 2147483647 w 481"/>
              <a:gd name="T5" fmla="*/ 2147483647 h 533"/>
              <a:gd name="T6" fmla="*/ 2147483647 w 481"/>
              <a:gd name="T7" fmla="*/ 2147483647 h 533"/>
              <a:gd name="T8" fmla="*/ 2147483647 w 481"/>
              <a:gd name="T9" fmla="*/ 0 h 533"/>
              <a:gd name="T10" fmla="*/ 2147483647 w 481"/>
              <a:gd name="T11" fmla="*/ 2147483647 h 533"/>
              <a:gd name="T12" fmla="*/ 2147483647 w 481"/>
              <a:gd name="T13" fmla="*/ 2147483647 h 533"/>
              <a:gd name="T14" fmla="*/ 0 w 481"/>
              <a:gd name="T15" fmla="*/ 2147483647 h 533"/>
              <a:gd name="T16" fmla="*/ 0 60000 65536"/>
              <a:gd name="T17" fmla="*/ 0 60000 65536"/>
              <a:gd name="T18" fmla="*/ 0 60000 65536"/>
              <a:gd name="T19" fmla="*/ 0 60000 65536"/>
              <a:gd name="T20" fmla="*/ 0 60000 65536"/>
              <a:gd name="T21" fmla="*/ 0 60000 65536"/>
              <a:gd name="T22" fmla="*/ 0 60000 65536"/>
              <a:gd name="T23" fmla="*/ 0 60000 65536"/>
              <a:gd name="T24" fmla="*/ 0 w 481"/>
              <a:gd name="T25" fmla="*/ 0 h 533"/>
              <a:gd name="T26" fmla="*/ 481 w 481"/>
              <a:gd name="T27" fmla="*/ 533 h 5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81" h="533">
                <a:moveTo>
                  <a:pt x="0" y="327"/>
                </a:moveTo>
                <a:lnTo>
                  <a:pt x="120" y="533"/>
                </a:lnTo>
                <a:lnTo>
                  <a:pt x="223" y="533"/>
                </a:lnTo>
                <a:lnTo>
                  <a:pt x="481" y="104"/>
                </a:lnTo>
                <a:lnTo>
                  <a:pt x="318" y="0"/>
                </a:lnTo>
                <a:lnTo>
                  <a:pt x="163" y="456"/>
                </a:lnTo>
                <a:lnTo>
                  <a:pt x="86" y="327"/>
                </a:lnTo>
                <a:lnTo>
                  <a:pt x="0" y="327"/>
                </a:lnTo>
                <a:close/>
              </a:path>
            </a:pathLst>
          </a:custGeom>
          <a:solidFill>
            <a:srgbClr val="33CC33"/>
          </a:solidFill>
          <a:ln>
            <a:noFill/>
          </a:ln>
          <a:extLst>
            <a:ext uri="{91240B29-F687-4F45-9708-019B960494DF}">
              <a14:hiddenLine xmlns:a14="http://schemas.microsoft.com/office/drawing/2010/main" w="28575">
                <a:solidFill>
                  <a:srgbClr val="000000"/>
                </a:solidFill>
                <a:round/>
                <a:headEnd/>
                <a:tailEnd/>
              </a14:hiddenLine>
            </a:ext>
          </a:extLst>
        </p:spPr>
        <p:txBody>
          <a:bodyPr lIns="0" tIns="0" rIns="0" bIns="0" anchor="ctr">
            <a:spAutoFit/>
          </a:bodyPr>
          <a:lstStyle/>
          <a:p>
            <a:endParaRPr lang="en-US"/>
          </a:p>
        </p:txBody>
      </p:sp>
      <p:sp>
        <p:nvSpPr>
          <p:cNvPr id="27670" name="Freeform 91"/>
          <p:cNvSpPr>
            <a:spLocks/>
          </p:cNvSpPr>
          <p:nvPr/>
        </p:nvSpPr>
        <p:spPr bwMode="auto">
          <a:xfrm>
            <a:off x="2706688" y="4892675"/>
            <a:ext cx="354012" cy="392113"/>
          </a:xfrm>
          <a:custGeom>
            <a:avLst/>
            <a:gdLst>
              <a:gd name="T0" fmla="*/ 0 w 481"/>
              <a:gd name="T1" fmla="*/ 2147483647 h 533"/>
              <a:gd name="T2" fmla="*/ 2147483647 w 481"/>
              <a:gd name="T3" fmla="*/ 2147483647 h 533"/>
              <a:gd name="T4" fmla="*/ 2147483647 w 481"/>
              <a:gd name="T5" fmla="*/ 2147483647 h 533"/>
              <a:gd name="T6" fmla="*/ 2147483647 w 481"/>
              <a:gd name="T7" fmla="*/ 2147483647 h 533"/>
              <a:gd name="T8" fmla="*/ 2147483647 w 481"/>
              <a:gd name="T9" fmla="*/ 0 h 533"/>
              <a:gd name="T10" fmla="*/ 2147483647 w 481"/>
              <a:gd name="T11" fmla="*/ 2147483647 h 533"/>
              <a:gd name="T12" fmla="*/ 2147483647 w 481"/>
              <a:gd name="T13" fmla="*/ 2147483647 h 533"/>
              <a:gd name="T14" fmla="*/ 0 w 481"/>
              <a:gd name="T15" fmla="*/ 2147483647 h 533"/>
              <a:gd name="T16" fmla="*/ 0 60000 65536"/>
              <a:gd name="T17" fmla="*/ 0 60000 65536"/>
              <a:gd name="T18" fmla="*/ 0 60000 65536"/>
              <a:gd name="T19" fmla="*/ 0 60000 65536"/>
              <a:gd name="T20" fmla="*/ 0 60000 65536"/>
              <a:gd name="T21" fmla="*/ 0 60000 65536"/>
              <a:gd name="T22" fmla="*/ 0 60000 65536"/>
              <a:gd name="T23" fmla="*/ 0 60000 65536"/>
              <a:gd name="T24" fmla="*/ 0 w 481"/>
              <a:gd name="T25" fmla="*/ 0 h 533"/>
              <a:gd name="T26" fmla="*/ 481 w 481"/>
              <a:gd name="T27" fmla="*/ 533 h 5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81" h="533">
                <a:moveTo>
                  <a:pt x="0" y="327"/>
                </a:moveTo>
                <a:lnTo>
                  <a:pt x="120" y="533"/>
                </a:lnTo>
                <a:lnTo>
                  <a:pt x="223" y="533"/>
                </a:lnTo>
                <a:lnTo>
                  <a:pt x="481" y="104"/>
                </a:lnTo>
                <a:lnTo>
                  <a:pt x="318" y="0"/>
                </a:lnTo>
                <a:lnTo>
                  <a:pt x="163" y="456"/>
                </a:lnTo>
                <a:lnTo>
                  <a:pt x="86" y="327"/>
                </a:lnTo>
                <a:lnTo>
                  <a:pt x="0" y="327"/>
                </a:lnTo>
                <a:close/>
              </a:path>
            </a:pathLst>
          </a:custGeom>
          <a:solidFill>
            <a:srgbClr val="33CC33"/>
          </a:solidFill>
          <a:ln>
            <a:noFill/>
          </a:ln>
          <a:extLst>
            <a:ext uri="{91240B29-F687-4F45-9708-019B960494DF}">
              <a14:hiddenLine xmlns:a14="http://schemas.microsoft.com/office/drawing/2010/main" w="28575">
                <a:solidFill>
                  <a:srgbClr val="000000"/>
                </a:solidFill>
                <a:round/>
                <a:headEnd/>
                <a:tailEnd/>
              </a14:hiddenLine>
            </a:ext>
          </a:extLst>
        </p:spPr>
        <p:txBody>
          <a:bodyPr lIns="0" tIns="0" rIns="0" bIns="0" anchor="ctr">
            <a:spAutoFit/>
          </a:bodyPr>
          <a:lstStyle/>
          <a:p>
            <a:endParaRPr lang="en-US"/>
          </a:p>
        </p:txBody>
      </p:sp>
      <p:sp>
        <p:nvSpPr>
          <p:cNvPr id="27671" name="Text Box 92"/>
          <p:cNvSpPr txBox="1">
            <a:spLocks noChangeArrowheads="1"/>
          </p:cNvSpPr>
          <p:nvPr/>
        </p:nvSpPr>
        <p:spPr bwMode="auto">
          <a:xfrm>
            <a:off x="1887538" y="896938"/>
            <a:ext cx="1011237"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1800" b="1" dirty="0">
                <a:solidFill>
                  <a:srgbClr val="009900"/>
                </a:solidFill>
              </a:rPr>
              <a:t>payable!</a:t>
            </a:r>
          </a:p>
        </p:txBody>
      </p:sp>
      <p:sp>
        <p:nvSpPr>
          <p:cNvPr id="27672" name="Text Box 93"/>
          <p:cNvSpPr txBox="1">
            <a:spLocks noChangeArrowheads="1"/>
          </p:cNvSpPr>
          <p:nvPr/>
        </p:nvSpPr>
        <p:spPr bwMode="auto">
          <a:xfrm>
            <a:off x="1192213" y="2395538"/>
            <a:ext cx="1011237"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1800" b="1">
                <a:solidFill>
                  <a:srgbClr val="009900"/>
                </a:solidFill>
              </a:rPr>
              <a:t>payable!</a:t>
            </a:r>
          </a:p>
        </p:txBody>
      </p:sp>
      <p:sp>
        <p:nvSpPr>
          <p:cNvPr id="27673" name="Text Box 94"/>
          <p:cNvSpPr txBox="1">
            <a:spLocks noChangeArrowheads="1"/>
          </p:cNvSpPr>
          <p:nvPr/>
        </p:nvSpPr>
        <p:spPr bwMode="auto">
          <a:xfrm>
            <a:off x="1192213" y="3394075"/>
            <a:ext cx="1011237"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1800" b="1">
                <a:solidFill>
                  <a:srgbClr val="009900"/>
                </a:solidFill>
              </a:rPr>
              <a:t>payable!</a:t>
            </a:r>
          </a:p>
        </p:txBody>
      </p:sp>
      <p:sp>
        <p:nvSpPr>
          <p:cNvPr id="27674" name="Text Box 95"/>
          <p:cNvSpPr txBox="1">
            <a:spLocks noChangeArrowheads="1"/>
          </p:cNvSpPr>
          <p:nvPr/>
        </p:nvSpPr>
        <p:spPr bwMode="auto">
          <a:xfrm>
            <a:off x="1192213" y="4376738"/>
            <a:ext cx="1011237"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1800" b="1">
                <a:solidFill>
                  <a:srgbClr val="009900"/>
                </a:solidFill>
              </a:rPr>
              <a:t>payable!</a:t>
            </a:r>
          </a:p>
        </p:txBody>
      </p:sp>
      <p:grpSp>
        <p:nvGrpSpPr>
          <p:cNvPr id="27675" name="Group 96"/>
          <p:cNvGrpSpPr>
            <a:grpSpLocks/>
          </p:cNvGrpSpPr>
          <p:nvPr/>
        </p:nvGrpSpPr>
        <p:grpSpPr bwMode="auto">
          <a:xfrm>
            <a:off x="1844675" y="1155700"/>
            <a:ext cx="2386013" cy="674688"/>
            <a:chOff x="1162" y="786"/>
            <a:chExt cx="1503" cy="425"/>
          </a:xfrm>
        </p:grpSpPr>
        <p:grpSp>
          <p:nvGrpSpPr>
            <p:cNvPr id="27744" name="Group 97"/>
            <p:cNvGrpSpPr>
              <a:grpSpLocks/>
            </p:cNvGrpSpPr>
            <p:nvPr/>
          </p:nvGrpSpPr>
          <p:grpSpPr bwMode="auto">
            <a:xfrm>
              <a:off x="1481" y="786"/>
              <a:ext cx="631" cy="425"/>
              <a:chOff x="2984" y="3331"/>
              <a:chExt cx="845" cy="569"/>
            </a:xfrm>
          </p:grpSpPr>
          <p:sp>
            <p:nvSpPr>
              <p:cNvPr id="27747" name="AutoShape 98"/>
              <p:cNvSpPr>
                <a:spLocks noChangeArrowheads="1"/>
              </p:cNvSpPr>
              <p:nvPr/>
            </p:nvSpPr>
            <p:spPr bwMode="auto">
              <a:xfrm>
                <a:off x="2984" y="3331"/>
                <a:ext cx="558" cy="569"/>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nvGrpSpPr>
              <p:cNvPr id="27748" name="Group 99"/>
              <p:cNvGrpSpPr>
                <a:grpSpLocks/>
              </p:cNvGrpSpPr>
              <p:nvPr/>
            </p:nvGrpSpPr>
            <p:grpSpPr bwMode="auto">
              <a:xfrm>
                <a:off x="3386" y="3487"/>
                <a:ext cx="443" cy="398"/>
                <a:chOff x="4838" y="2218"/>
                <a:chExt cx="395" cy="355"/>
              </a:xfrm>
            </p:grpSpPr>
            <p:sp>
              <p:nvSpPr>
                <p:cNvPr id="27749" name="Freeform 100"/>
                <p:cNvSpPr>
                  <a:spLocks/>
                </p:cNvSpPr>
                <p:nvPr/>
              </p:nvSpPr>
              <p:spPr bwMode="auto">
                <a:xfrm>
                  <a:off x="4888" y="2251"/>
                  <a:ext cx="294" cy="113"/>
                </a:xfrm>
                <a:custGeom>
                  <a:avLst/>
                  <a:gdLst>
                    <a:gd name="T0" fmla="*/ 13 w 839"/>
                    <a:gd name="T1" fmla="*/ 4 h 319"/>
                    <a:gd name="T2" fmla="*/ 12 w 839"/>
                    <a:gd name="T3" fmla="*/ 3 h 319"/>
                    <a:gd name="T4" fmla="*/ 12 w 839"/>
                    <a:gd name="T5" fmla="*/ 3 h 319"/>
                    <a:gd name="T6" fmla="*/ 11 w 839"/>
                    <a:gd name="T7" fmla="*/ 3 h 319"/>
                    <a:gd name="T8" fmla="*/ 11 w 839"/>
                    <a:gd name="T9" fmla="*/ 4 h 319"/>
                    <a:gd name="T10" fmla="*/ 11 w 839"/>
                    <a:gd name="T11" fmla="*/ 4 h 319"/>
                    <a:gd name="T12" fmla="*/ 11 w 839"/>
                    <a:gd name="T13" fmla="*/ 4 h 319"/>
                    <a:gd name="T14" fmla="*/ 11 w 839"/>
                    <a:gd name="T15" fmla="*/ 4 h 319"/>
                    <a:gd name="T16" fmla="*/ 10 w 839"/>
                    <a:gd name="T17" fmla="*/ 4 h 319"/>
                    <a:gd name="T18" fmla="*/ 9 w 839"/>
                    <a:gd name="T19" fmla="*/ 4 h 319"/>
                    <a:gd name="T20" fmla="*/ 9 w 839"/>
                    <a:gd name="T21" fmla="*/ 3 h 319"/>
                    <a:gd name="T22" fmla="*/ 9 w 839"/>
                    <a:gd name="T23" fmla="*/ 3 h 319"/>
                    <a:gd name="T24" fmla="*/ 8 w 839"/>
                    <a:gd name="T25" fmla="*/ 2 h 319"/>
                    <a:gd name="T26" fmla="*/ 7 w 839"/>
                    <a:gd name="T27" fmla="*/ 2 h 319"/>
                    <a:gd name="T28" fmla="*/ 6 w 839"/>
                    <a:gd name="T29" fmla="*/ 2 h 319"/>
                    <a:gd name="T30" fmla="*/ 6 w 839"/>
                    <a:gd name="T31" fmla="*/ 1 h 319"/>
                    <a:gd name="T32" fmla="*/ 5 w 839"/>
                    <a:gd name="T33" fmla="*/ 1 h 319"/>
                    <a:gd name="T34" fmla="*/ 4 w 839"/>
                    <a:gd name="T35" fmla="*/ 1 h 319"/>
                    <a:gd name="T36" fmla="*/ 3 w 839"/>
                    <a:gd name="T37" fmla="*/ 2 h 319"/>
                    <a:gd name="T38" fmla="*/ 3 w 839"/>
                    <a:gd name="T39" fmla="*/ 2 h 319"/>
                    <a:gd name="T40" fmla="*/ 2 w 839"/>
                    <a:gd name="T41" fmla="*/ 2 h 319"/>
                    <a:gd name="T42" fmla="*/ 2 w 839"/>
                    <a:gd name="T43" fmla="*/ 2 h 319"/>
                    <a:gd name="T44" fmla="*/ 2 w 839"/>
                    <a:gd name="T45" fmla="*/ 2 h 319"/>
                    <a:gd name="T46" fmla="*/ 2 w 839"/>
                    <a:gd name="T47" fmla="*/ 1 h 319"/>
                    <a:gd name="T48" fmla="*/ 2 w 839"/>
                    <a:gd name="T49" fmla="*/ 1 h 319"/>
                    <a:gd name="T50" fmla="*/ 1 w 839"/>
                    <a:gd name="T51" fmla="*/ 0 h 319"/>
                    <a:gd name="T52" fmla="*/ 1 w 839"/>
                    <a:gd name="T53" fmla="*/ 0 h 319"/>
                    <a:gd name="T54" fmla="*/ 0 w 839"/>
                    <a:gd name="T55" fmla="*/ 0 h 319"/>
                    <a:gd name="T56" fmla="*/ 0 w 839"/>
                    <a:gd name="T57" fmla="*/ 1 h 319"/>
                    <a:gd name="T58" fmla="*/ 0 w 839"/>
                    <a:gd name="T59" fmla="*/ 1 h 319"/>
                    <a:gd name="T60" fmla="*/ 1 w 839"/>
                    <a:gd name="T61" fmla="*/ 2 h 319"/>
                    <a:gd name="T62" fmla="*/ 1 w 839"/>
                    <a:gd name="T63" fmla="*/ 2 h 319"/>
                    <a:gd name="T64" fmla="*/ 1 w 839"/>
                    <a:gd name="T65" fmla="*/ 2 h 319"/>
                    <a:gd name="T66" fmla="*/ 2 w 839"/>
                    <a:gd name="T67" fmla="*/ 2 h 319"/>
                    <a:gd name="T68" fmla="*/ 3 w 839"/>
                    <a:gd name="T69" fmla="*/ 2 h 319"/>
                    <a:gd name="T70" fmla="*/ 4 w 839"/>
                    <a:gd name="T71" fmla="*/ 2 h 319"/>
                    <a:gd name="T72" fmla="*/ 4 w 839"/>
                    <a:gd name="T73" fmla="*/ 2 h 319"/>
                    <a:gd name="T74" fmla="*/ 5 w 839"/>
                    <a:gd name="T75" fmla="*/ 2 h 319"/>
                    <a:gd name="T76" fmla="*/ 6 w 839"/>
                    <a:gd name="T77" fmla="*/ 3 h 319"/>
                    <a:gd name="T78" fmla="*/ 7 w 839"/>
                    <a:gd name="T79" fmla="*/ 3 h 319"/>
                    <a:gd name="T80" fmla="*/ 8 w 839"/>
                    <a:gd name="T81" fmla="*/ 4 h 319"/>
                    <a:gd name="T82" fmla="*/ 9 w 839"/>
                    <a:gd name="T83" fmla="*/ 4 h 319"/>
                    <a:gd name="T84" fmla="*/ 9 w 839"/>
                    <a:gd name="T85" fmla="*/ 4 h 319"/>
                    <a:gd name="T86" fmla="*/ 10 w 839"/>
                    <a:gd name="T87" fmla="*/ 5 h 319"/>
                    <a:gd name="T88" fmla="*/ 11 w 839"/>
                    <a:gd name="T89" fmla="*/ 5 h 319"/>
                    <a:gd name="T90" fmla="*/ 12 w 839"/>
                    <a:gd name="T91" fmla="*/ 5 h 319"/>
                    <a:gd name="T92" fmla="*/ 12 w 839"/>
                    <a:gd name="T93" fmla="*/ 5 h 319"/>
                    <a:gd name="T94" fmla="*/ 13 w 839"/>
                    <a:gd name="T95" fmla="*/ 4 h 31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839"/>
                    <a:gd name="T145" fmla="*/ 0 h 319"/>
                    <a:gd name="T146" fmla="*/ 839 w 839"/>
                    <a:gd name="T147" fmla="*/ 319 h 31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839" h="319">
                      <a:moveTo>
                        <a:pt x="839" y="242"/>
                      </a:moveTo>
                      <a:lnTo>
                        <a:pt x="837" y="229"/>
                      </a:lnTo>
                      <a:lnTo>
                        <a:pt x="834" y="216"/>
                      </a:lnTo>
                      <a:lnTo>
                        <a:pt x="828" y="204"/>
                      </a:lnTo>
                      <a:lnTo>
                        <a:pt x="821" y="195"/>
                      </a:lnTo>
                      <a:lnTo>
                        <a:pt x="812" y="186"/>
                      </a:lnTo>
                      <a:lnTo>
                        <a:pt x="801" y="180"/>
                      </a:lnTo>
                      <a:lnTo>
                        <a:pt x="789" y="177"/>
                      </a:lnTo>
                      <a:lnTo>
                        <a:pt x="777" y="175"/>
                      </a:lnTo>
                      <a:lnTo>
                        <a:pt x="765" y="177"/>
                      </a:lnTo>
                      <a:lnTo>
                        <a:pt x="753" y="180"/>
                      </a:lnTo>
                      <a:lnTo>
                        <a:pt x="742" y="186"/>
                      </a:lnTo>
                      <a:lnTo>
                        <a:pt x="731" y="195"/>
                      </a:lnTo>
                      <a:lnTo>
                        <a:pt x="724" y="204"/>
                      </a:lnTo>
                      <a:lnTo>
                        <a:pt x="718" y="216"/>
                      </a:lnTo>
                      <a:lnTo>
                        <a:pt x="715" y="229"/>
                      </a:lnTo>
                      <a:lnTo>
                        <a:pt x="713" y="242"/>
                      </a:lnTo>
                      <a:lnTo>
                        <a:pt x="713" y="247"/>
                      </a:lnTo>
                      <a:lnTo>
                        <a:pt x="715" y="251"/>
                      </a:lnTo>
                      <a:lnTo>
                        <a:pt x="715" y="257"/>
                      </a:lnTo>
                      <a:lnTo>
                        <a:pt x="716" y="262"/>
                      </a:lnTo>
                      <a:lnTo>
                        <a:pt x="707" y="262"/>
                      </a:lnTo>
                      <a:lnTo>
                        <a:pt x="698" y="260"/>
                      </a:lnTo>
                      <a:lnTo>
                        <a:pt x="690" y="259"/>
                      </a:lnTo>
                      <a:lnTo>
                        <a:pt x="681" y="256"/>
                      </a:lnTo>
                      <a:lnTo>
                        <a:pt x="672" y="251"/>
                      </a:lnTo>
                      <a:lnTo>
                        <a:pt x="663" y="247"/>
                      </a:lnTo>
                      <a:lnTo>
                        <a:pt x="655" y="242"/>
                      </a:lnTo>
                      <a:lnTo>
                        <a:pt x="648" y="238"/>
                      </a:lnTo>
                      <a:lnTo>
                        <a:pt x="639" y="232"/>
                      </a:lnTo>
                      <a:lnTo>
                        <a:pt x="630" y="222"/>
                      </a:lnTo>
                      <a:lnTo>
                        <a:pt x="619" y="215"/>
                      </a:lnTo>
                      <a:lnTo>
                        <a:pt x="610" y="204"/>
                      </a:lnTo>
                      <a:lnTo>
                        <a:pt x="601" y="195"/>
                      </a:lnTo>
                      <a:lnTo>
                        <a:pt x="590" y="186"/>
                      </a:lnTo>
                      <a:lnTo>
                        <a:pt x="581" y="178"/>
                      </a:lnTo>
                      <a:lnTo>
                        <a:pt x="572" y="171"/>
                      </a:lnTo>
                      <a:lnTo>
                        <a:pt x="558" y="163"/>
                      </a:lnTo>
                      <a:lnTo>
                        <a:pt x="542" y="154"/>
                      </a:lnTo>
                      <a:lnTo>
                        <a:pt x="523" y="145"/>
                      </a:lnTo>
                      <a:lnTo>
                        <a:pt x="505" y="136"/>
                      </a:lnTo>
                      <a:lnTo>
                        <a:pt x="484" y="127"/>
                      </a:lnTo>
                      <a:lnTo>
                        <a:pt x="463" y="119"/>
                      </a:lnTo>
                      <a:lnTo>
                        <a:pt x="443" y="112"/>
                      </a:lnTo>
                      <a:lnTo>
                        <a:pt x="423" y="106"/>
                      </a:lnTo>
                      <a:lnTo>
                        <a:pt x="404" y="101"/>
                      </a:lnTo>
                      <a:lnTo>
                        <a:pt x="382" y="98"/>
                      </a:lnTo>
                      <a:lnTo>
                        <a:pt x="361" y="95"/>
                      </a:lnTo>
                      <a:lnTo>
                        <a:pt x="338" y="92"/>
                      </a:lnTo>
                      <a:lnTo>
                        <a:pt x="317" y="91"/>
                      </a:lnTo>
                      <a:lnTo>
                        <a:pt x="297" y="91"/>
                      </a:lnTo>
                      <a:lnTo>
                        <a:pt x="281" y="91"/>
                      </a:lnTo>
                      <a:lnTo>
                        <a:pt x="265" y="91"/>
                      </a:lnTo>
                      <a:lnTo>
                        <a:pt x="255" y="92"/>
                      </a:lnTo>
                      <a:lnTo>
                        <a:pt x="243" y="95"/>
                      </a:lnTo>
                      <a:lnTo>
                        <a:pt x="231" y="98"/>
                      </a:lnTo>
                      <a:lnTo>
                        <a:pt x="218" y="103"/>
                      </a:lnTo>
                      <a:lnTo>
                        <a:pt x="206" y="107"/>
                      </a:lnTo>
                      <a:lnTo>
                        <a:pt x="194" y="110"/>
                      </a:lnTo>
                      <a:lnTo>
                        <a:pt x="184" y="113"/>
                      </a:lnTo>
                      <a:lnTo>
                        <a:pt x="173" y="115"/>
                      </a:lnTo>
                      <a:lnTo>
                        <a:pt x="165" y="115"/>
                      </a:lnTo>
                      <a:lnTo>
                        <a:pt x="158" y="115"/>
                      </a:lnTo>
                      <a:lnTo>
                        <a:pt x="150" y="115"/>
                      </a:lnTo>
                      <a:lnTo>
                        <a:pt x="143" y="115"/>
                      </a:lnTo>
                      <a:lnTo>
                        <a:pt x="135" y="113"/>
                      </a:lnTo>
                      <a:lnTo>
                        <a:pt x="127" y="112"/>
                      </a:lnTo>
                      <a:lnTo>
                        <a:pt x="120" y="110"/>
                      </a:lnTo>
                      <a:lnTo>
                        <a:pt x="112" y="107"/>
                      </a:lnTo>
                      <a:lnTo>
                        <a:pt x="118" y="98"/>
                      </a:lnTo>
                      <a:lnTo>
                        <a:pt x="123" y="89"/>
                      </a:lnTo>
                      <a:lnTo>
                        <a:pt x="124" y="77"/>
                      </a:lnTo>
                      <a:lnTo>
                        <a:pt x="126" y="66"/>
                      </a:lnTo>
                      <a:lnTo>
                        <a:pt x="124" y="53"/>
                      </a:lnTo>
                      <a:lnTo>
                        <a:pt x="121" y="41"/>
                      </a:lnTo>
                      <a:lnTo>
                        <a:pt x="115" y="30"/>
                      </a:lnTo>
                      <a:lnTo>
                        <a:pt x="108" y="19"/>
                      </a:lnTo>
                      <a:lnTo>
                        <a:pt x="99" y="12"/>
                      </a:lnTo>
                      <a:lnTo>
                        <a:pt x="88" y="4"/>
                      </a:lnTo>
                      <a:lnTo>
                        <a:pt x="76" y="1"/>
                      </a:lnTo>
                      <a:lnTo>
                        <a:pt x="64" y="0"/>
                      </a:lnTo>
                      <a:lnTo>
                        <a:pt x="52" y="1"/>
                      </a:lnTo>
                      <a:lnTo>
                        <a:pt x="39" y="4"/>
                      </a:lnTo>
                      <a:lnTo>
                        <a:pt x="29" y="12"/>
                      </a:lnTo>
                      <a:lnTo>
                        <a:pt x="18" y="19"/>
                      </a:lnTo>
                      <a:lnTo>
                        <a:pt x="11" y="30"/>
                      </a:lnTo>
                      <a:lnTo>
                        <a:pt x="5" y="41"/>
                      </a:lnTo>
                      <a:lnTo>
                        <a:pt x="2" y="53"/>
                      </a:lnTo>
                      <a:lnTo>
                        <a:pt x="0" y="66"/>
                      </a:lnTo>
                      <a:lnTo>
                        <a:pt x="3" y="86"/>
                      </a:lnTo>
                      <a:lnTo>
                        <a:pt x="11" y="103"/>
                      </a:lnTo>
                      <a:lnTo>
                        <a:pt x="21" y="116"/>
                      </a:lnTo>
                      <a:lnTo>
                        <a:pt x="36" y="127"/>
                      </a:lnTo>
                      <a:lnTo>
                        <a:pt x="45" y="133"/>
                      </a:lnTo>
                      <a:lnTo>
                        <a:pt x="55" y="139"/>
                      </a:lnTo>
                      <a:lnTo>
                        <a:pt x="64" y="145"/>
                      </a:lnTo>
                      <a:lnTo>
                        <a:pt x="74" y="150"/>
                      </a:lnTo>
                      <a:lnTo>
                        <a:pt x="83" y="154"/>
                      </a:lnTo>
                      <a:lnTo>
                        <a:pt x="94" y="157"/>
                      </a:lnTo>
                      <a:lnTo>
                        <a:pt x="105" y="160"/>
                      </a:lnTo>
                      <a:lnTo>
                        <a:pt x="114" y="163"/>
                      </a:lnTo>
                      <a:lnTo>
                        <a:pt x="132" y="166"/>
                      </a:lnTo>
                      <a:lnTo>
                        <a:pt x="150" y="168"/>
                      </a:lnTo>
                      <a:lnTo>
                        <a:pt x="168" y="168"/>
                      </a:lnTo>
                      <a:lnTo>
                        <a:pt x="188" y="165"/>
                      </a:lnTo>
                      <a:lnTo>
                        <a:pt x="206" y="163"/>
                      </a:lnTo>
                      <a:lnTo>
                        <a:pt x="225" y="160"/>
                      </a:lnTo>
                      <a:lnTo>
                        <a:pt x="243" y="159"/>
                      </a:lnTo>
                      <a:lnTo>
                        <a:pt x="261" y="157"/>
                      </a:lnTo>
                      <a:lnTo>
                        <a:pt x="270" y="156"/>
                      </a:lnTo>
                      <a:lnTo>
                        <a:pt x="281" y="156"/>
                      </a:lnTo>
                      <a:lnTo>
                        <a:pt x="293" y="154"/>
                      </a:lnTo>
                      <a:lnTo>
                        <a:pt x="308" y="154"/>
                      </a:lnTo>
                      <a:lnTo>
                        <a:pt x="326" y="156"/>
                      </a:lnTo>
                      <a:lnTo>
                        <a:pt x="349" y="159"/>
                      </a:lnTo>
                      <a:lnTo>
                        <a:pt x="376" y="163"/>
                      </a:lnTo>
                      <a:lnTo>
                        <a:pt x="411" y="171"/>
                      </a:lnTo>
                      <a:lnTo>
                        <a:pt x="445" y="182"/>
                      </a:lnTo>
                      <a:lnTo>
                        <a:pt x="472" y="192"/>
                      </a:lnTo>
                      <a:lnTo>
                        <a:pt x="495" y="200"/>
                      </a:lnTo>
                      <a:lnTo>
                        <a:pt x="511" y="209"/>
                      </a:lnTo>
                      <a:lnTo>
                        <a:pt x="525" y="215"/>
                      </a:lnTo>
                      <a:lnTo>
                        <a:pt x="536" y="222"/>
                      </a:lnTo>
                      <a:lnTo>
                        <a:pt x="545" y="227"/>
                      </a:lnTo>
                      <a:lnTo>
                        <a:pt x="554" y="233"/>
                      </a:lnTo>
                      <a:lnTo>
                        <a:pt x="570" y="244"/>
                      </a:lnTo>
                      <a:lnTo>
                        <a:pt x="586" y="254"/>
                      </a:lnTo>
                      <a:lnTo>
                        <a:pt x="602" y="266"/>
                      </a:lnTo>
                      <a:lnTo>
                        <a:pt x="617" y="277"/>
                      </a:lnTo>
                      <a:lnTo>
                        <a:pt x="634" y="288"/>
                      </a:lnTo>
                      <a:lnTo>
                        <a:pt x="651" y="298"/>
                      </a:lnTo>
                      <a:lnTo>
                        <a:pt x="668" y="306"/>
                      </a:lnTo>
                      <a:lnTo>
                        <a:pt x="686" y="312"/>
                      </a:lnTo>
                      <a:lnTo>
                        <a:pt x="699" y="315"/>
                      </a:lnTo>
                      <a:lnTo>
                        <a:pt x="715" y="318"/>
                      </a:lnTo>
                      <a:lnTo>
                        <a:pt x="730" y="319"/>
                      </a:lnTo>
                      <a:lnTo>
                        <a:pt x="745" y="319"/>
                      </a:lnTo>
                      <a:lnTo>
                        <a:pt x="760" y="318"/>
                      </a:lnTo>
                      <a:lnTo>
                        <a:pt x="774" y="315"/>
                      </a:lnTo>
                      <a:lnTo>
                        <a:pt x="787" y="310"/>
                      </a:lnTo>
                      <a:lnTo>
                        <a:pt x="800" y="303"/>
                      </a:lnTo>
                      <a:lnTo>
                        <a:pt x="815" y="294"/>
                      </a:lnTo>
                      <a:lnTo>
                        <a:pt x="828" y="279"/>
                      </a:lnTo>
                      <a:lnTo>
                        <a:pt x="836" y="262"/>
                      </a:lnTo>
                      <a:lnTo>
                        <a:pt x="839" y="242"/>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50" name="Freeform 101"/>
                <p:cNvSpPr>
                  <a:spLocks/>
                </p:cNvSpPr>
                <p:nvPr/>
              </p:nvSpPr>
              <p:spPr bwMode="auto">
                <a:xfrm>
                  <a:off x="4838" y="2408"/>
                  <a:ext cx="145" cy="55"/>
                </a:xfrm>
                <a:custGeom>
                  <a:avLst/>
                  <a:gdLst>
                    <a:gd name="T0" fmla="*/ 0 w 413"/>
                    <a:gd name="T1" fmla="*/ 0 h 156"/>
                    <a:gd name="T2" fmla="*/ 0 w 413"/>
                    <a:gd name="T3" fmla="*/ 0 h 156"/>
                    <a:gd name="T4" fmla="*/ 0 w 413"/>
                    <a:gd name="T5" fmla="*/ 1 h 156"/>
                    <a:gd name="T6" fmla="*/ 1 w 413"/>
                    <a:gd name="T7" fmla="*/ 1 h 156"/>
                    <a:gd name="T8" fmla="*/ 1 w 413"/>
                    <a:gd name="T9" fmla="*/ 2 h 156"/>
                    <a:gd name="T10" fmla="*/ 1 w 413"/>
                    <a:gd name="T11" fmla="*/ 2 h 156"/>
                    <a:gd name="T12" fmla="*/ 2 w 413"/>
                    <a:gd name="T13" fmla="*/ 2 h 156"/>
                    <a:gd name="T14" fmla="*/ 2 w 413"/>
                    <a:gd name="T15" fmla="*/ 2 h 156"/>
                    <a:gd name="T16" fmla="*/ 3 w 413"/>
                    <a:gd name="T17" fmla="*/ 2 h 156"/>
                    <a:gd name="T18" fmla="*/ 4 w 413"/>
                    <a:gd name="T19" fmla="*/ 2 h 156"/>
                    <a:gd name="T20" fmla="*/ 4 w 413"/>
                    <a:gd name="T21" fmla="*/ 2 h 156"/>
                    <a:gd name="T22" fmla="*/ 5 w 413"/>
                    <a:gd name="T23" fmla="*/ 2 h 156"/>
                    <a:gd name="T24" fmla="*/ 5 w 413"/>
                    <a:gd name="T25" fmla="*/ 2 h 156"/>
                    <a:gd name="T26" fmla="*/ 6 w 413"/>
                    <a:gd name="T27" fmla="*/ 1 h 156"/>
                    <a:gd name="T28" fmla="*/ 6 w 413"/>
                    <a:gd name="T29" fmla="*/ 1 h 156"/>
                    <a:gd name="T30" fmla="*/ 6 w 413"/>
                    <a:gd name="T31" fmla="*/ 0 h 156"/>
                    <a:gd name="T32" fmla="*/ 6 w 413"/>
                    <a:gd name="T33" fmla="*/ 0 h 156"/>
                    <a:gd name="T34" fmla="*/ 0 w 413"/>
                    <a:gd name="T35" fmla="*/ 0 h 1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6"/>
                    <a:gd name="T56" fmla="*/ 413 w 413"/>
                    <a:gd name="T57" fmla="*/ 156 h 15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6">
                      <a:moveTo>
                        <a:pt x="0" y="0"/>
                      </a:moveTo>
                      <a:lnTo>
                        <a:pt x="7" y="32"/>
                      </a:lnTo>
                      <a:lnTo>
                        <a:pt x="23" y="62"/>
                      </a:lnTo>
                      <a:lnTo>
                        <a:pt x="42" y="90"/>
                      </a:lnTo>
                      <a:lnTo>
                        <a:pt x="68" y="113"/>
                      </a:lnTo>
                      <a:lnTo>
                        <a:pt x="97" y="131"/>
                      </a:lnTo>
                      <a:lnTo>
                        <a:pt x="130" y="144"/>
                      </a:lnTo>
                      <a:lnTo>
                        <a:pt x="167" y="153"/>
                      </a:lnTo>
                      <a:lnTo>
                        <a:pt x="206" y="156"/>
                      </a:lnTo>
                      <a:lnTo>
                        <a:pt x="246" y="153"/>
                      </a:lnTo>
                      <a:lnTo>
                        <a:pt x="282" y="144"/>
                      </a:lnTo>
                      <a:lnTo>
                        <a:pt x="315" y="131"/>
                      </a:lnTo>
                      <a:lnTo>
                        <a:pt x="346" y="113"/>
                      </a:lnTo>
                      <a:lnTo>
                        <a:pt x="372" y="90"/>
                      </a:lnTo>
                      <a:lnTo>
                        <a:pt x="391"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51" name="Freeform 102"/>
                <p:cNvSpPr>
                  <a:spLocks/>
                </p:cNvSpPr>
                <p:nvPr/>
              </p:nvSpPr>
              <p:spPr bwMode="auto">
                <a:xfrm>
                  <a:off x="4854" y="2282"/>
                  <a:ext cx="60" cy="131"/>
                </a:xfrm>
                <a:custGeom>
                  <a:avLst/>
                  <a:gdLst>
                    <a:gd name="T0" fmla="*/ 0 w 170"/>
                    <a:gd name="T1" fmla="*/ 6 h 373"/>
                    <a:gd name="T2" fmla="*/ 2 w 170"/>
                    <a:gd name="T3" fmla="*/ 0 h 373"/>
                    <a:gd name="T4" fmla="*/ 2 w 170"/>
                    <a:gd name="T5" fmla="*/ 0 h 373"/>
                    <a:gd name="T6" fmla="*/ 0 w 170"/>
                    <a:gd name="T7" fmla="*/ 6 h 373"/>
                    <a:gd name="T8" fmla="*/ 0 w 170"/>
                    <a:gd name="T9" fmla="*/ 6 h 373"/>
                    <a:gd name="T10" fmla="*/ 0 60000 65536"/>
                    <a:gd name="T11" fmla="*/ 0 60000 65536"/>
                    <a:gd name="T12" fmla="*/ 0 60000 65536"/>
                    <a:gd name="T13" fmla="*/ 0 60000 65536"/>
                    <a:gd name="T14" fmla="*/ 0 60000 65536"/>
                    <a:gd name="T15" fmla="*/ 0 w 170"/>
                    <a:gd name="T16" fmla="*/ 0 h 373"/>
                    <a:gd name="T17" fmla="*/ 170 w 170"/>
                    <a:gd name="T18" fmla="*/ 373 h 373"/>
                  </a:gdLst>
                  <a:ahLst/>
                  <a:cxnLst>
                    <a:cxn ang="T10">
                      <a:pos x="T0" y="T1"/>
                    </a:cxn>
                    <a:cxn ang="T11">
                      <a:pos x="T2" y="T3"/>
                    </a:cxn>
                    <a:cxn ang="T12">
                      <a:pos x="T4" y="T5"/>
                    </a:cxn>
                    <a:cxn ang="T13">
                      <a:pos x="T6" y="T7"/>
                    </a:cxn>
                    <a:cxn ang="T14">
                      <a:pos x="T8" y="T9"/>
                    </a:cxn>
                  </a:cxnLst>
                  <a:rect l="T15" t="T16" r="T17" b="T18"/>
                  <a:pathLst>
                    <a:path w="170" h="373">
                      <a:moveTo>
                        <a:pt x="28" y="373"/>
                      </a:moveTo>
                      <a:lnTo>
                        <a:pt x="170" y="12"/>
                      </a:lnTo>
                      <a:lnTo>
                        <a:pt x="141" y="0"/>
                      </a:lnTo>
                      <a:lnTo>
                        <a:pt x="0" y="362"/>
                      </a:lnTo>
                      <a:lnTo>
                        <a:pt x="28"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52" name="Freeform 103"/>
                <p:cNvSpPr>
                  <a:spLocks/>
                </p:cNvSpPr>
                <p:nvPr/>
              </p:nvSpPr>
              <p:spPr bwMode="auto">
                <a:xfrm>
                  <a:off x="4908" y="2282"/>
                  <a:ext cx="59" cy="131"/>
                </a:xfrm>
                <a:custGeom>
                  <a:avLst/>
                  <a:gdLst>
                    <a:gd name="T0" fmla="*/ 2 w 168"/>
                    <a:gd name="T1" fmla="*/ 6 h 373"/>
                    <a:gd name="T2" fmla="*/ 0 w 168"/>
                    <a:gd name="T3" fmla="*/ 0 h 373"/>
                    <a:gd name="T4" fmla="*/ 0 w 168"/>
                    <a:gd name="T5" fmla="*/ 0 h 373"/>
                    <a:gd name="T6" fmla="*/ 2 w 168"/>
                    <a:gd name="T7" fmla="*/ 6 h 373"/>
                    <a:gd name="T8" fmla="*/ 2 w 168"/>
                    <a:gd name="T9" fmla="*/ 6 h 373"/>
                    <a:gd name="T10" fmla="*/ 0 60000 65536"/>
                    <a:gd name="T11" fmla="*/ 0 60000 65536"/>
                    <a:gd name="T12" fmla="*/ 0 60000 65536"/>
                    <a:gd name="T13" fmla="*/ 0 60000 65536"/>
                    <a:gd name="T14" fmla="*/ 0 60000 65536"/>
                    <a:gd name="T15" fmla="*/ 0 w 168"/>
                    <a:gd name="T16" fmla="*/ 0 h 373"/>
                    <a:gd name="T17" fmla="*/ 168 w 168"/>
                    <a:gd name="T18" fmla="*/ 373 h 373"/>
                  </a:gdLst>
                  <a:ahLst/>
                  <a:cxnLst>
                    <a:cxn ang="T10">
                      <a:pos x="T0" y="T1"/>
                    </a:cxn>
                    <a:cxn ang="T11">
                      <a:pos x="T2" y="T3"/>
                    </a:cxn>
                    <a:cxn ang="T12">
                      <a:pos x="T4" y="T5"/>
                    </a:cxn>
                    <a:cxn ang="T13">
                      <a:pos x="T6" y="T7"/>
                    </a:cxn>
                    <a:cxn ang="T14">
                      <a:pos x="T8" y="T9"/>
                    </a:cxn>
                  </a:cxnLst>
                  <a:rect l="T15" t="T16" r="T17" b="T18"/>
                  <a:pathLst>
                    <a:path w="168" h="373">
                      <a:moveTo>
                        <a:pt x="141" y="373"/>
                      </a:moveTo>
                      <a:lnTo>
                        <a:pt x="0" y="12"/>
                      </a:lnTo>
                      <a:lnTo>
                        <a:pt x="27" y="0"/>
                      </a:lnTo>
                      <a:lnTo>
                        <a:pt x="168" y="362"/>
                      </a:lnTo>
                      <a:lnTo>
                        <a:pt x="141"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53" name="Freeform 104"/>
                <p:cNvSpPr>
                  <a:spLocks/>
                </p:cNvSpPr>
                <p:nvPr/>
              </p:nvSpPr>
              <p:spPr bwMode="auto">
                <a:xfrm>
                  <a:off x="5087" y="2464"/>
                  <a:ext cx="146" cy="55"/>
                </a:xfrm>
                <a:custGeom>
                  <a:avLst/>
                  <a:gdLst>
                    <a:gd name="T0" fmla="*/ 0 w 413"/>
                    <a:gd name="T1" fmla="*/ 0 h 158"/>
                    <a:gd name="T2" fmla="*/ 0 w 413"/>
                    <a:gd name="T3" fmla="*/ 0 h 158"/>
                    <a:gd name="T4" fmla="*/ 0 w 413"/>
                    <a:gd name="T5" fmla="*/ 1 h 158"/>
                    <a:gd name="T6" fmla="*/ 1 w 413"/>
                    <a:gd name="T7" fmla="*/ 1 h 158"/>
                    <a:gd name="T8" fmla="*/ 1 w 413"/>
                    <a:gd name="T9" fmla="*/ 2 h 158"/>
                    <a:gd name="T10" fmla="*/ 1 w 413"/>
                    <a:gd name="T11" fmla="*/ 2 h 158"/>
                    <a:gd name="T12" fmla="*/ 2 w 413"/>
                    <a:gd name="T13" fmla="*/ 2 h 158"/>
                    <a:gd name="T14" fmla="*/ 2 w 413"/>
                    <a:gd name="T15" fmla="*/ 2 h 158"/>
                    <a:gd name="T16" fmla="*/ 3 w 413"/>
                    <a:gd name="T17" fmla="*/ 2 h 158"/>
                    <a:gd name="T18" fmla="*/ 4 w 413"/>
                    <a:gd name="T19" fmla="*/ 2 h 158"/>
                    <a:gd name="T20" fmla="*/ 4 w 413"/>
                    <a:gd name="T21" fmla="*/ 2 h 158"/>
                    <a:gd name="T22" fmla="*/ 5 w 413"/>
                    <a:gd name="T23" fmla="*/ 2 h 158"/>
                    <a:gd name="T24" fmla="*/ 5 w 413"/>
                    <a:gd name="T25" fmla="*/ 2 h 158"/>
                    <a:gd name="T26" fmla="*/ 6 w 413"/>
                    <a:gd name="T27" fmla="*/ 1 h 158"/>
                    <a:gd name="T28" fmla="*/ 6 w 413"/>
                    <a:gd name="T29" fmla="*/ 1 h 158"/>
                    <a:gd name="T30" fmla="*/ 6 w 413"/>
                    <a:gd name="T31" fmla="*/ 0 h 158"/>
                    <a:gd name="T32" fmla="*/ 6 w 413"/>
                    <a:gd name="T33" fmla="*/ 0 h 158"/>
                    <a:gd name="T34" fmla="*/ 0 w 413"/>
                    <a:gd name="T35" fmla="*/ 0 h 15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8"/>
                    <a:gd name="T56" fmla="*/ 413 w 413"/>
                    <a:gd name="T57" fmla="*/ 158 h 15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8">
                      <a:moveTo>
                        <a:pt x="0" y="0"/>
                      </a:moveTo>
                      <a:lnTo>
                        <a:pt x="8" y="32"/>
                      </a:lnTo>
                      <a:lnTo>
                        <a:pt x="21" y="62"/>
                      </a:lnTo>
                      <a:lnTo>
                        <a:pt x="41" y="88"/>
                      </a:lnTo>
                      <a:lnTo>
                        <a:pt x="67" y="112"/>
                      </a:lnTo>
                      <a:lnTo>
                        <a:pt x="97" y="130"/>
                      </a:lnTo>
                      <a:lnTo>
                        <a:pt x="130" y="146"/>
                      </a:lnTo>
                      <a:lnTo>
                        <a:pt x="167" y="155"/>
                      </a:lnTo>
                      <a:lnTo>
                        <a:pt x="206" y="158"/>
                      </a:lnTo>
                      <a:lnTo>
                        <a:pt x="246" y="155"/>
                      </a:lnTo>
                      <a:lnTo>
                        <a:pt x="282" y="146"/>
                      </a:lnTo>
                      <a:lnTo>
                        <a:pt x="315" y="130"/>
                      </a:lnTo>
                      <a:lnTo>
                        <a:pt x="344" y="112"/>
                      </a:lnTo>
                      <a:lnTo>
                        <a:pt x="370" y="88"/>
                      </a:lnTo>
                      <a:lnTo>
                        <a:pt x="390"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54" name="Freeform 105"/>
                <p:cNvSpPr>
                  <a:spLocks/>
                </p:cNvSpPr>
                <p:nvPr/>
              </p:nvSpPr>
              <p:spPr bwMode="auto">
                <a:xfrm>
                  <a:off x="5103" y="2338"/>
                  <a:ext cx="60" cy="130"/>
                </a:xfrm>
                <a:custGeom>
                  <a:avLst/>
                  <a:gdLst>
                    <a:gd name="T0" fmla="*/ 0 w 170"/>
                    <a:gd name="T1" fmla="*/ 6 h 370"/>
                    <a:gd name="T2" fmla="*/ 2 w 170"/>
                    <a:gd name="T3" fmla="*/ 0 h 370"/>
                    <a:gd name="T4" fmla="*/ 2 w 170"/>
                    <a:gd name="T5" fmla="*/ 0 h 370"/>
                    <a:gd name="T6" fmla="*/ 0 w 170"/>
                    <a:gd name="T7" fmla="*/ 5 h 370"/>
                    <a:gd name="T8" fmla="*/ 0 w 170"/>
                    <a:gd name="T9" fmla="*/ 6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29" y="370"/>
                      </a:moveTo>
                      <a:lnTo>
                        <a:pt x="170" y="11"/>
                      </a:lnTo>
                      <a:lnTo>
                        <a:pt x="143" y="0"/>
                      </a:lnTo>
                      <a:lnTo>
                        <a:pt x="0" y="360"/>
                      </a:lnTo>
                      <a:lnTo>
                        <a:pt x="29"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55" name="Freeform 106"/>
                <p:cNvSpPr>
                  <a:spLocks/>
                </p:cNvSpPr>
                <p:nvPr/>
              </p:nvSpPr>
              <p:spPr bwMode="auto">
                <a:xfrm>
                  <a:off x="5157" y="2338"/>
                  <a:ext cx="60" cy="130"/>
                </a:xfrm>
                <a:custGeom>
                  <a:avLst/>
                  <a:gdLst>
                    <a:gd name="T0" fmla="*/ 2 w 170"/>
                    <a:gd name="T1" fmla="*/ 6 h 370"/>
                    <a:gd name="T2" fmla="*/ 0 w 170"/>
                    <a:gd name="T3" fmla="*/ 0 h 370"/>
                    <a:gd name="T4" fmla="*/ 0 w 170"/>
                    <a:gd name="T5" fmla="*/ 0 h 370"/>
                    <a:gd name="T6" fmla="*/ 2 w 170"/>
                    <a:gd name="T7" fmla="*/ 5 h 370"/>
                    <a:gd name="T8" fmla="*/ 2 w 170"/>
                    <a:gd name="T9" fmla="*/ 6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141" y="370"/>
                      </a:moveTo>
                      <a:lnTo>
                        <a:pt x="0" y="11"/>
                      </a:lnTo>
                      <a:lnTo>
                        <a:pt x="29" y="0"/>
                      </a:lnTo>
                      <a:lnTo>
                        <a:pt x="170" y="360"/>
                      </a:lnTo>
                      <a:lnTo>
                        <a:pt x="141"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56" name="Rectangle 107"/>
                <p:cNvSpPr>
                  <a:spLocks noChangeArrowheads="1"/>
                </p:cNvSpPr>
                <p:nvPr/>
              </p:nvSpPr>
              <p:spPr bwMode="auto">
                <a:xfrm>
                  <a:off x="5014" y="2271"/>
                  <a:ext cx="31" cy="119"/>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7757" name="Rectangle 108"/>
                <p:cNvSpPr>
                  <a:spLocks noChangeArrowheads="1"/>
                </p:cNvSpPr>
                <p:nvPr/>
              </p:nvSpPr>
              <p:spPr bwMode="auto">
                <a:xfrm>
                  <a:off x="5004" y="2355"/>
                  <a:ext cx="50" cy="191"/>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7758" name="Freeform 109"/>
                <p:cNvSpPr>
                  <a:spLocks/>
                </p:cNvSpPr>
                <p:nvPr/>
              </p:nvSpPr>
              <p:spPr bwMode="auto">
                <a:xfrm>
                  <a:off x="5008" y="2218"/>
                  <a:ext cx="45" cy="46"/>
                </a:xfrm>
                <a:custGeom>
                  <a:avLst/>
                  <a:gdLst>
                    <a:gd name="T0" fmla="*/ 1 w 129"/>
                    <a:gd name="T1" fmla="*/ 2 h 128"/>
                    <a:gd name="T2" fmla="*/ 1 w 129"/>
                    <a:gd name="T3" fmla="*/ 2 h 128"/>
                    <a:gd name="T4" fmla="*/ 1 w 129"/>
                    <a:gd name="T5" fmla="*/ 2 h 128"/>
                    <a:gd name="T6" fmla="*/ 1 w 129"/>
                    <a:gd name="T7" fmla="*/ 2 h 128"/>
                    <a:gd name="T8" fmla="*/ 2 w 129"/>
                    <a:gd name="T9" fmla="*/ 2 h 128"/>
                    <a:gd name="T10" fmla="*/ 2 w 129"/>
                    <a:gd name="T11" fmla="*/ 2 h 128"/>
                    <a:gd name="T12" fmla="*/ 2 w 129"/>
                    <a:gd name="T13" fmla="*/ 1 h 128"/>
                    <a:gd name="T14" fmla="*/ 2 w 129"/>
                    <a:gd name="T15" fmla="*/ 1 h 128"/>
                    <a:gd name="T16" fmla="*/ 2 w 129"/>
                    <a:gd name="T17" fmla="*/ 1 h 128"/>
                    <a:gd name="T18" fmla="*/ 2 w 129"/>
                    <a:gd name="T19" fmla="*/ 1 h 128"/>
                    <a:gd name="T20" fmla="*/ 2 w 129"/>
                    <a:gd name="T21" fmla="*/ 1 h 128"/>
                    <a:gd name="T22" fmla="*/ 2 w 129"/>
                    <a:gd name="T23" fmla="*/ 0 h 128"/>
                    <a:gd name="T24" fmla="*/ 2 w 129"/>
                    <a:gd name="T25" fmla="*/ 0 h 128"/>
                    <a:gd name="T26" fmla="*/ 1 w 129"/>
                    <a:gd name="T27" fmla="*/ 0 h 128"/>
                    <a:gd name="T28" fmla="*/ 1 w 129"/>
                    <a:gd name="T29" fmla="*/ 0 h 128"/>
                    <a:gd name="T30" fmla="*/ 1 w 129"/>
                    <a:gd name="T31" fmla="*/ 0 h 128"/>
                    <a:gd name="T32" fmla="*/ 1 w 129"/>
                    <a:gd name="T33" fmla="*/ 0 h 128"/>
                    <a:gd name="T34" fmla="*/ 1 w 129"/>
                    <a:gd name="T35" fmla="*/ 0 h 128"/>
                    <a:gd name="T36" fmla="*/ 1 w 129"/>
                    <a:gd name="T37" fmla="*/ 0 h 128"/>
                    <a:gd name="T38" fmla="*/ 0 w 129"/>
                    <a:gd name="T39" fmla="*/ 0 h 128"/>
                    <a:gd name="T40" fmla="*/ 0 w 129"/>
                    <a:gd name="T41" fmla="*/ 0 h 128"/>
                    <a:gd name="T42" fmla="*/ 0 w 129"/>
                    <a:gd name="T43" fmla="*/ 0 h 128"/>
                    <a:gd name="T44" fmla="*/ 0 w 129"/>
                    <a:gd name="T45" fmla="*/ 1 h 128"/>
                    <a:gd name="T46" fmla="*/ 0 w 129"/>
                    <a:gd name="T47" fmla="*/ 1 h 128"/>
                    <a:gd name="T48" fmla="*/ 0 w 129"/>
                    <a:gd name="T49" fmla="*/ 1 h 128"/>
                    <a:gd name="T50" fmla="*/ 0 w 129"/>
                    <a:gd name="T51" fmla="*/ 1 h 128"/>
                    <a:gd name="T52" fmla="*/ 0 w 129"/>
                    <a:gd name="T53" fmla="*/ 1 h 128"/>
                    <a:gd name="T54" fmla="*/ 0 w 129"/>
                    <a:gd name="T55" fmla="*/ 2 h 128"/>
                    <a:gd name="T56" fmla="*/ 0 w 129"/>
                    <a:gd name="T57" fmla="*/ 2 h 128"/>
                    <a:gd name="T58" fmla="*/ 0 w 129"/>
                    <a:gd name="T59" fmla="*/ 2 h 128"/>
                    <a:gd name="T60" fmla="*/ 1 w 129"/>
                    <a:gd name="T61" fmla="*/ 2 h 128"/>
                    <a:gd name="T62" fmla="*/ 1 w 129"/>
                    <a:gd name="T63" fmla="*/ 2 h 128"/>
                    <a:gd name="T64" fmla="*/ 1 w 129"/>
                    <a:gd name="T65" fmla="*/ 2 h 1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9"/>
                    <a:gd name="T100" fmla="*/ 0 h 128"/>
                    <a:gd name="T101" fmla="*/ 129 w 129"/>
                    <a:gd name="T102" fmla="*/ 128 h 12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9" h="128">
                      <a:moveTo>
                        <a:pt x="64" y="128"/>
                      </a:moveTo>
                      <a:lnTo>
                        <a:pt x="78" y="127"/>
                      </a:lnTo>
                      <a:lnTo>
                        <a:pt x="90" y="124"/>
                      </a:lnTo>
                      <a:lnTo>
                        <a:pt x="100" y="118"/>
                      </a:lnTo>
                      <a:lnTo>
                        <a:pt x="111" y="110"/>
                      </a:lnTo>
                      <a:lnTo>
                        <a:pt x="119" y="100"/>
                      </a:lnTo>
                      <a:lnTo>
                        <a:pt x="125" y="89"/>
                      </a:lnTo>
                      <a:lnTo>
                        <a:pt x="128" y="77"/>
                      </a:lnTo>
                      <a:lnTo>
                        <a:pt x="129" y="65"/>
                      </a:lnTo>
                      <a:lnTo>
                        <a:pt x="128" y="51"/>
                      </a:lnTo>
                      <a:lnTo>
                        <a:pt x="125" y="39"/>
                      </a:lnTo>
                      <a:lnTo>
                        <a:pt x="119" y="28"/>
                      </a:lnTo>
                      <a:lnTo>
                        <a:pt x="111" y="18"/>
                      </a:lnTo>
                      <a:lnTo>
                        <a:pt x="100" y="10"/>
                      </a:lnTo>
                      <a:lnTo>
                        <a:pt x="90" y="4"/>
                      </a:lnTo>
                      <a:lnTo>
                        <a:pt x="78" y="1"/>
                      </a:lnTo>
                      <a:lnTo>
                        <a:pt x="64" y="0"/>
                      </a:lnTo>
                      <a:lnTo>
                        <a:pt x="52" y="1"/>
                      </a:lnTo>
                      <a:lnTo>
                        <a:pt x="40" y="4"/>
                      </a:lnTo>
                      <a:lnTo>
                        <a:pt x="29" y="10"/>
                      </a:lnTo>
                      <a:lnTo>
                        <a:pt x="19" y="18"/>
                      </a:lnTo>
                      <a:lnTo>
                        <a:pt x="11" y="28"/>
                      </a:lnTo>
                      <a:lnTo>
                        <a:pt x="5" y="39"/>
                      </a:lnTo>
                      <a:lnTo>
                        <a:pt x="2" y="51"/>
                      </a:lnTo>
                      <a:lnTo>
                        <a:pt x="0" y="65"/>
                      </a:lnTo>
                      <a:lnTo>
                        <a:pt x="2" y="77"/>
                      </a:lnTo>
                      <a:lnTo>
                        <a:pt x="5" y="89"/>
                      </a:lnTo>
                      <a:lnTo>
                        <a:pt x="11" y="100"/>
                      </a:lnTo>
                      <a:lnTo>
                        <a:pt x="19" y="110"/>
                      </a:lnTo>
                      <a:lnTo>
                        <a:pt x="29" y="118"/>
                      </a:lnTo>
                      <a:lnTo>
                        <a:pt x="40" y="124"/>
                      </a:lnTo>
                      <a:lnTo>
                        <a:pt x="52" y="127"/>
                      </a:lnTo>
                      <a:lnTo>
                        <a:pt x="64" y="128"/>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59" name="Rectangle 110"/>
                <p:cNvSpPr>
                  <a:spLocks noChangeArrowheads="1"/>
                </p:cNvSpPr>
                <p:nvPr/>
              </p:nvSpPr>
              <p:spPr bwMode="auto">
                <a:xfrm>
                  <a:off x="4891" y="2537"/>
                  <a:ext cx="276" cy="36"/>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sp>
          <p:nvSpPr>
            <p:cNvPr id="27745" name="Text Box 111"/>
            <p:cNvSpPr txBox="1">
              <a:spLocks noChangeArrowheads="1"/>
            </p:cNvSpPr>
            <p:nvPr/>
          </p:nvSpPr>
          <p:spPr bwMode="auto">
            <a:xfrm>
              <a:off x="2119" y="794"/>
              <a:ext cx="546"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1800" b="1"/>
                <a:t>Dana</a:t>
              </a:r>
              <a:br>
                <a:rPr lang="en-US" sz="1800" b="1"/>
              </a:br>
              <a:r>
                <a:rPr lang="en-US" sz="1800" b="1"/>
                <a:t>Evans</a:t>
              </a:r>
            </a:p>
          </p:txBody>
        </p:sp>
        <p:sp>
          <p:nvSpPr>
            <p:cNvPr id="27746" name="Line 112"/>
            <p:cNvSpPr>
              <a:spLocks noChangeShapeType="1"/>
            </p:cNvSpPr>
            <p:nvPr/>
          </p:nvSpPr>
          <p:spPr bwMode="auto">
            <a:xfrm>
              <a:off x="1162" y="999"/>
              <a:ext cx="316" cy="0"/>
            </a:xfrm>
            <a:prstGeom prst="line">
              <a:avLst/>
            </a:prstGeom>
            <a:noFill/>
            <a:ln w="28575">
              <a:solidFill>
                <a:srgbClr val="777777"/>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27676" name="Group 113"/>
          <p:cNvGrpSpPr>
            <a:grpSpLocks/>
          </p:cNvGrpSpPr>
          <p:nvPr/>
        </p:nvGrpSpPr>
        <p:grpSpPr bwMode="auto">
          <a:xfrm>
            <a:off x="2970213" y="2152650"/>
            <a:ext cx="1062037" cy="2457450"/>
            <a:chOff x="1871" y="1414"/>
            <a:chExt cx="669" cy="1548"/>
          </a:xfrm>
        </p:grpSpPr>
        <p:grpSp>
          <p:nvGrpSpPr>
            <p:cNvPr id="27687" name="Group 114"/>
            <p:cNvGrpSpPr>
              <a:grpSpLocks/>
            </p:cNvGrpSpPr>
            <p:nvPr/>
          </p:nvGrpSpPr>
          <p:grpSpPr bwMode="auto">
            <a:xfrm>
              <a:off x="2219" y="2651"/>
              <a:ext cx="321" cy="311"/>
              <a:chOff x="4200" y="2899"/>
              <a:chExt cx="915" cy="885"/>
            </a:xfrm>
          </p:grpSpPr>
          <p:sp>
            <p:nvSpPr>
              <p:cNvPr id="27727" name="Rectangle 115"/>
              <p:cNvSpPr>
                <a:spLocks noChangeArrowheads="1"/>
              </p:cNvSpPr>
              <p:nvPr/>
            </p:nvSpPr>
            <p:spPr bwMode="auto">
              <a:xfrm>
                <a:off x="4342" y="2960"/>
                <a:ext cx="771" cy="824"/>
              </a:xfrm>
              <a:prstGeom prst="rect">
                <a:avLst/>
              </a:prstGeom>
              <a:solidFill>
                <a:srgbClr val="CC9900"/>
              </a:solidFill>
              <a:ln w="12700" algn="ctr">
                <a:solidFill>
                  <a:schemeClr val="bg1"/>
                </a:solidFill>
                <a:miter lim="800000"/>
                <a:headEnd/>
                <a:tailEnd/>
              </a:ln>
            </p:spPr>
            <p:txBody>
              <a:bodyPr lIns="0" tIns="0" rIns="0" bIns="0" anchor="ctr">
                <a:spAutoFit/>
              </a:bodyPr>
              <a:lstStyle/>
              <a:p>
                <a:endParaRPr lang="en-US"/>
              </a:p>
            </p:txBody>
          </p:sp>
          <p:sp>
            <p:nvSpPr>
              <p:cNvPr id="27728" name="AutoShape 116"/>
              <p:cNvSpPr>
                <a:spLocks noChangeArrowheads="1"/>
              </p:cNvSpPr>
              <p:nvPr/>
            </p:nvSpPr>
            <p:spPr bwMode="auto">
              <a:xfrm>
                <a:off x="4283" y="2958"/>
                <a:ext cx="832" cy="774"/>
              </a:xfrm>
              <a:prstGeom prst="parallelogram">
                <a:avLst>
                  <a:gd name="adj" fmla="val 8371"/>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27729" name="AutoShape 117"/>
              <p:cNvSpPr>
                <a:spLocks noChangeArrowheads="1"/>
              </p:cNvSpPr>
              <p:nvPr/>
            </p:nvSpPr>
            <p:spPr bwMode="auto">
              <a:xfrm>
                <a:off x="4303" y="2984"/>
                <a:ext cx="788" cy="765"/>
              </a:xfrm>
              <a:prstGeom prst="parallelogram">
                <a:avLst>
                  <a:gd name="adj" fmla="val 8021"/>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27730" name="AutoShape 118"/>
              <p:cNvSpPr>
                <a:spLocks noChangeArrowheads="1"/>
              </p:cNvSpPr>
              <p:nvPr/>
            </p:nvSpPr>
            <p:spPr bwMode="auto">
              <a:xfrm>
                <a:off x="4200" y="2960"/>
                <a:ext cx="912" cy="807"/>
              </a:xfrm>
              <a:prstGeom prst="parallelogram">
                <a:avLst>
                  <a:gd name="adj" fmla="val 1762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27731" name="Freeform 119"/>
              <p:cNvSpPr>
                <a:spLocks/>
              </p:cNvSpPr>
              <p:nvPr/>
            </p:nvSpPr>
            <p:spPr bwMode="auto">
              <a:xfrm>
                <a:off x="4374"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7732" name="Freeform 120"/>
              <p:cNvSpPr>
                <a:spLocks/>
              </p:cNvSpPr>
              <p:nvPr/>
            </p:nvSpPr>
            <p:spPr bwMode="auto">
              <a:xfrm>
                <a:off x="4470"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7733" name="Freeform 121"/>
              <p:cNvSpPr>
                <a:spLocks/>
              </p:cNvSpPr>
              <p:nvPr/>
            </p:nvSpPr>
            <p:spPr bwMode="auto">
              <a:xfrm>
                <a:off x="4566"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7734" name="Freeform 122"/>
              <p:cNvSpPr>
                <a:spLocks/>
              </p:cNvSpPr>
              <p:nvPr/>
            </p:nvSpPr>
            <p:spPr bwMode="auto">
              <a:xfrm>
                <a:off x="4662"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7735" name="Freeform 123"/>
              <p:cNvSpPr>
                <a:spLocks/>
              </p:cNvSpPr>
              <p:nvPr/>
            </p:nvSpPr>
            <p:spPr bwMode="auto">
              <a:xfrm>
                <a:off x="4758"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7736" name="Freeform 124"/>
              <p:cNvSpPr>
                <a:spLocks/>
              </p:cNvSpPr>
              <p:nvPr/>
            </p:nvSpPr>
            <p:spPr bwMode="auto">
              <a:xfrm>
                <a:off x="4854"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7737" name="Freeform 125"/>
              <p:cNvSpPr>
                <a:spLocks/>
              </p:cNvSpPr>
              <p:nvPr/>
            </p:nvSpPr>
            <p:spPr bwMode="auto">
              <a:xfrm>
                <a:off x="4950" y="2902"/>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7738" name="Line 126"/>
              <p:cNvSpPr>
                <a:spLocks noChangeShapeType="1"/>
              </p:cNvSpPr>
              <p:nvPr/>
            </p:nvSpPr>
            <p:spPr bwMode="auto">
              <a:xfrm>
                <a:off x="4386" y="3171"/>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7739" name="Line 127"/>
              <p:cNvSpPr>
                <a:spLocks noChangeShapeType="1"/>
              </p:cNvSpPr>
              <p:nvPr/>
            </p:nvSpPr>
            <p:spPr bwMode="auto">
              <a:xfrm>
                <a:off x="4359" y="3267"/>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7740" name="Line 128"/>
              <p:cNvSpPr>
                <a:spLocks noChangeShapeType="1"/>
              </p:cNvSpPr>
              <p:nvPr/>
            </p:nvSpPr>
            <p:spPr bwMode="auto">
              <a:xfrm>
                <a:off x="4692" y="3363"/>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7741" name="Line 129"/>
              <p:cNvSpPr>
                <a:spLocks noChangeShapeType="1"/>
              </p:cNvSpPr>
              <p:nvPr/>
            </p:nvSpPr>
            <p:spPr bwMode="auto">
              <a:xfrm>
                <a:off x="4332" y="3459"/>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7742" name="Line 130"/>
              <p:cNvSpPr>
                <a:spLocks noChangeShapeType="1"/>
              </p:cNvSpPr>
              <p:nvPr/>
            </p:nvSpPr>
            <p:spPr bwMode="auto">
              <a:xfrm>
                <a:off x="4656" y="3555"/>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7743" name="Line 131"/>
              <p:cNvSpPr>
                <a:spLocks noChangeShapeType="1"/>
              </p:cNvSpPr>
              <p:nvPr/>
            </p:nvSpPr>
            <p:spPr bwMode="auto">
              <a:xfrm>
                <a:off x="4638" y="3651"/>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27688" name="AutoShape 132"/>
            <p:cNvSpPr>
              <a:spLocks noChangeArrowheads="1"/>
            </p:cNvSpPr>
            <p:nvPr/>
          </p:nvSpPr>
          <p:spPr bwMode="auto">
            <a:xfrm>
              <a:off x="1884" y="2675"/>
              <a:ext cx="368" cy="262"/>
            </a:xfrm>
            <a:prstGeom prst="rightArrow">
              <a:avLst>
                <a:gd name="adj1" fmla="val 50000"/>
                <a:gd name="adj2" fmla="val 35115"/>
              </a:avLst>
            </a:prstGeom>
            <a:gradFill rotWithShape="1">
              <a:gsLst>
                <a:gs pos="0">
                  <a:srgbClr val="CCFFCC"/>
                </a:gs>
                <a:gs pos="100000">
                  <a:srgbClr val="000000"/>
                </a:gs>
              </a:gsLst>
              <a:lin ang="0" scaled="1"/>
            </a:gradFill>
            <a:ln w="12700" algn="ctr">
              <a:solidFill>
                <a:schemeClr val="bg1"/>
              </a:solidFill>
              <a:miter lim="800000"/>
              <a:headEnd/>
              <a:tailEnd/>
            </a:ln>
          </p:spPr>
          <p:txBody>
            <a:bodyPr lIns="0" tIns="0" rIns="0" bIns="0" anchor="ctr">
              <a:spAutoFit/>
            </a:bodyPr>
            <a:lstStyle/>
            <a:p>
              <a:endParaRPr lang="en-US"/>
            </a:p>
          </p:txBody>
        </p:sp>
        <p:grpSp>
          <p:nvGrpSpPr>
            <p:cNvPr id="27689" name="Group 133"/>
            <p:cNvGrpSpPr>
              <a:grpSpLocks/>
            </p:cNvGrpSpPr>
            <p:nvPr/>
          </p:nvGrpSpPr>
          <p:grpSpPr bwMode="auto">
            <a:xfrm>
              <a:off x="2206" y="2042"/>
              <a:ext cx="321" cy="311"/>
              <a:chOff x="4200" y="2899"/>
              <a:chExt cx="915" cy="885"/>
            </a:xfrm>
          </p:grpSpPr>
          <p:sp>
            <p:nvSpPr>
              <p:cNvPr id="27710" name="Rectangle 134"/>
              <p:cNvSpPr>
                <a:spLocks noChangeArrowheads="1"/>
              </p:cNvSpPr>
              <p:nvPr/>
            </p:nvSpPr>
            <p:spPr bwMode="auto">
              <a:xfrm>
                <a:off x="4342" y="2960"/>
                <a:ext cx="771" cy="824"/>
              </a:xfrm>
              <a:prstGeom prst="rect">
                <a:avLst/>
              </a:prstGeom>
              <a:solidFill>
                <a:srgbClr val="CC9900"/>
              </a:solidFill>
              <a:ln w="12700" algn="ctr">
                <a:solidFill>
                  <a:schemeClr val="bg1"/>
                </a:solidFill>
                <a:miter lim="800000"/>
                <a:headEnd/>
                <a:tailEnd/>
              </a:ln>
            </p:spPr>
            <p:txBody>
              <a:bodyPr lIns="0" tIns="0" rIns="0" bIns="0" anchor="ctr">
                <a:spAutoFit/>
              </a:bodyPr>
              <a:lstStyle/>
              <a:p>
                <a:endParaRPr lang="en-US"/>
              </a:p>
            </p:txBody>
          </p:sp>
          <p:sp>
            <p:nvSpPr>
              <p:cNvPr id="27711" name="AutoShape 135"/>
              <p:cNvSpPr>
                <a:spLocks noChangeArrowheads="1"/>
              </p:cNvSpPr>
              <p:nvPr/>
            </p:nvSpPr>
            <p:spPr bwMode="auto">
              <a:xfrm>
                <a:off x="4283" y="2958"/>
                <a:ext cx="832" cy="774"/>
              </a:xfrm>
              <a:prstGeom prst="parallelogram">
                <a:avLst>
                  <a:gd name="adj" fmla="val 8371"/>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27712" name="AutoShape 136"/>
              <p:cNvSpPr>
                <a:spLocks noChangeArrowheads="1"/>
              </p:cNvSpPr>
              <p:nvPr/>
            </p:nvSpPr>
            <p:spPr bwMode="auto">
              <a:xfrm>
                <a:off x="4303" y="2984"/>
                <a:ext cx="788" cy="765"/>
              </a:xfrm>
              <a:prstGeom prst="parallelogram">
                <a:avLst>
                  <a:gd name="adj" fmla="val 8021"/>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27713" name="AutoShape 137"/>
              <p:cNvSpPr>
                <a:spLocks noChangeArrowheads="1"/>
              </p:cNvSpPr>
              <p:nvPr/>
            </p:nvSpPr>
            <p:spPr bwMode="auto">
              <a:xfrm>
                <a:off x="4200" y="2960"/>
                <a:ext cx="912" cy="807"/>
              </a:xfrm>
              <a:prstGeom prst="parallelogram">
                <a:avLst>
                  <a:gd name="adj" fmla="val 1762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27714" name="Freeform 138"/>
              <p:cNvSpPr>
                <a:spLocks/>
              </p:cNvSpPr>
              <p:nvPr/>
            </p:nvSpPr>
            <p:spPr bwMode="auto">
              <a:xfrm>
                <a:off x="4374"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7715" name="Freeform 139"/>
              <p:cNvSpPr>
                <a:spLocks/>
              </p:cNvSpPr>
              <p:nvPr/>
            </p:nvSpPr>
            <p:spPr bwMode="auto">
              <a:xfrm>
                <a:off x="4470"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7716" name="Freeform 140"/>
              <p:cNvSpPr>
                <a:spLocks/>
              </p:cNvSpPr>
              <p:nvPr/>
            </p:nvSpPr>
            <p:spPr bwMode="auto">
              <a:xfrm>
                <a:off x="4566"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7717" name="Freeform 141"/>
              <p:cNvSpPr>
                <a:spLocks/>
              </p:cNvSpPr>
              <p:nvPr/>
            </p:nvSpPr>
            <p:spPr bwMode="auto">
              <a:xfrm>
                <a:off x="4662"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7718" name="Freeform 142"/>
              <p:cNvSpPr>
                <a:spLocks/>
              </p:cNvSpPr>
              <p:nvPr/>
            </p:nvSpPr>
            <p:spPr bwMode="auto">
              <a:xfrm>
                <a:off x="4758"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7719" name="Freeform 143"/>
              <p:cNvSpPr>
                <a:spLocks/>
              </p:cNvSpPr>
              <p:nvPr/>
            </p:nvSpPr>
            <p:spPr bwMode="auto">
              <a:xfrm>
                <a:off x="4854"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7720" name="Freeform 144"/>
              <p:cNvSpPr>
                <a:spLocks/>
              </p:cNvSpPr>
              <p:nvPr/>
            </p:nvSpPr>
            <p:spPr bwMode="auto">
              <a:xfrm>
                <a:off x="4950" y="2902"/>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7721" name="Line 145"/>
              <p:cNvSpPr>
                <a:spLocks noChangeShapeType="1"/>
              </p:cNvSpPr>
              <p:nvPr/>
            </p:nvSpPr>
            <p:spPr bwMode="auto">
              <a:xfrm>
                <a:off x="4386" y="3171"/>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7722" name="Line 146"/>
              <p:cNvSpPr>
                <a:spLocks noChangeShapeType="1"/>
              </p:cNvSpPr>
              <p:nvPr/>
            </p:nvSpPr>
            <p:spPr bwMode="auto">
              <a:xfrm>
                <a:off x="4359" y="3267"/>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7723" name="Line 147"/>
              <p:cNvSpPr>
                <a:spLocks noChangeShapeType="1"/>
              </p:cNvSpPr>
              <p:nvPr/>
            </p:nvSpPr>
            <p:spPr bwMode="auto">
              <a:xfrm>
                <a:off x="4692" y="3363"/>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7724" name="Line 148"/>
              <p:cNvSpPr>
                <a:spLocks noChangeShapeType="1"/>
              </p:cNvSpPr>
              <p:nvPr/>
            </p:nvSpPr>
            <p:spPr bwMode="auto">
              <a:xfrm>
                <a:off x="4332" y="3459"/>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7725" name="Line 149"/>
              <p:cNvSpPr>
                <a:spLocks noChangeShapeType="1"/>
              </p:cNvSpPr>
              <p:nvPr/>
            </p:nvSpPr>
            <p:spPr bwMode="auto">
              <a:xfrm>
                <a:off x="4656" y="3555"/>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7726" name="Line 150"/>
              <p:cNvSpPr>
                <a:spLocks noChangeShapeType="1"/>
              </p:cNvSpPr>
              <p:nvPr/>
            </p:nvSpPr>
            <p:spPr bwMode="auto">
              <a:xfrm>
                <a:off x="4638" y="3651"/>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27690" name="AutoShape 151"/>
            <p:cNvSpPr>
              <a:spLocks noChangeArrowheads="1"/>
            </p:cNvSpPr>
            <p:nvPr/>
          </p:nvSpPr>
          <p:spPr bwMode="auto">
            <a:xfrm>
              <a:off x="1871" y="2066"/>
              <a:ext cx="368" cy="262"/>
            </a:xfrm>
            <a:prstGeom prst="rightArrow">
              <a:avLst>
                <a:gd name="adj1" fmla="val 50000"/>
                <a:gd name="adj2" fmla="val 35115"/>
              </a:avLst>
            </a:prstGeom>
            <a:gradFill rotWithShape="1">
              <a:gsLst>
                <a:gs pos="0">
                  <a:srgbClr val="CCFFCC"/>
                </a:gs>
                <a:gs pos="100000">
                  <a:srgbClr val="000000"/>
                </a:gs>
              </a:gsLst>
              <a:lin ang="0" scaled="1"/>
            </a:gradFill>
            <a:ln w="12700" algn="ctr">
              <a:solidFill>
                <a:schemeClr val="bg1"/>
              </a:solidFill>
              <a:miter lim="800000"/>
              <a:headEnd/>
              <a:tailEnd/>
            </a:ln>
          </p:spPr>
          <p:txBody>
            <a:bodyPr lIns="0" tIns="0" rIns="0" bIns="0" anchor="ctr">
              <a:spAutoFit/>
            </a:bodyPr>
            <a:lstStyle/>
            <a:p>
              <a:endParaRPr lang="en-US"/>
            </a:p>
          </p:txBody>
        </p:sp>
        <p:grpSp>
          <p:nvGrpSpPr>
            <p:cNvPr id="27691" name="Group 152"/>
            <p:cNvGrpSpPr>
              <a:grpSpLocks/>
            </p:cNvGrpSpPr>
            <p:nvPr/>
          </p:nvGrpSpPr>
          <p:grpSpPr bwMode="auto">
            <a:xfrm>
              <a:off x="2215" y="1414"/>
              <a:ext cx="321" cy="311"/>
              <a:chOff x="4200" y="2899"/>
              <a:chExt cx="915" cy="885"/>
            </a:xfrm>
          </p:grpSpPr>
          <p:sp>
            <p:nvSpPr>
              <p:cNvPr id="27693" name="Rectangle 153"/>
              <p:cNvSpPr>
                <a:spLocks noChangeArrowheads="1"/>
              </p:cNvSpPr>
              <p:nvPr/>
            </p:nvSpPr>
            <p:spPr bwMode="auto">
              <a:xfrm>
                <a:off x="4342" y="2960"/>
                <a:ext cx="771" cy="824"/>
              </a:xfrm>
              <a:prstGeom prst="rect">
                <a:avLst/>
              </a:prstGeom>
              <a:solidFill>
                <a:srgbClr val="CC9900"/>
              </a:solidFill>
              <a:ln w="12700" algn="ctr">
                <a:solidFill>
                  <a:schemeClr val="bg1"/>
                </a:solidFill>
                <a:miter lim="800000"/>
                <a:headEnd/>
                <a:tailEnd/>
              </a:ln>
            </p:spPr>
            <p:txBody>
              <a:bodyPr lIns="0" tIns="0" rIns="0" bIns="0" anchor="ctr">
                <a:spAutoFit/>
              </a:bodyPr>
              <a:lstStyle/>
              <a:p>
                <a:endParaRPr lang="en-US"/>
              </a:p>
            </p:txBody>
          </p:sp>
          <p:sp>
            <p:nvSpPr>
              <p:cNvPr id="27694" name="AutoShape 154"/>
              <p:cNvSpPr>
                <a:spLocks noChangeArrowheads="1"/>
              </p:cNvSpPr>
              <p:nvPr/>
            </p:nvSpPr>
            <p:spPr bwMode="auto">
              <a:xfrm>
                <a:off x="4283" y="2958"/>
                <a:ext cx="832" cy="774"/>
              </a:xfrm>
              <a:prstGeom prst="parallelogram">
                <a:avLst>
                  <a:gd name="adj" fmla="val 8371"/>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27695" name="AutoShape 155"/>
              <p:cNvSpPr>
                <a:spLocks noChangeArrowheads="1"/>
              </p:cNvSpPr>
              <p:nvPr/>
            </p:nvSpPr>
            <p:spPr bwMode="auto">
              <a:xfrm>
                <a:off x="4303" y="2984"/>
                <a:ext cx="788" cy="765"/>
              </a:xfrm>
              <a:prstGeom prst="parallelogram">
                <a:avLst>
                  <a:gd name="adj" fmla="val 8021"/>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27696" name="AutoShape 156"/>
              <p:cNvSpPr>
                <a:spLocks noChangeArrowheads="1"/>
              </p:cNvSpPr>
              <p:nvPr/>
            </p:nvSpPr>
            <p:spPr bwMode="auto">
              <a:xfrm>
                <a:off x="4200" y="2960"/>
                <a:ext cx="912" cy="807"/>
              </a:xfrm>
              <a:prstGeom prst="parallelogram">
                <a:avLst>
                  <a:gd name="adj" fmla="val 1762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27697" name="Freeform 157"/>
              <p:cNvSpPr>
                <a:spLocks/>
              </p:cNvSpPr>
              <p:nvPr/>
            </p:nvSpPr>
            <p:spPr bwMode="auto">
              <a:xfrm>
                <a:off x="4374"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7698" name="Freeform 158"/>
              <p:cNvSpPr>
                <a:spLocks/>
              </p:cNvSpPr>
              <p:nvPr/>
            </p:nvSpPr>
            <p:spPr bwMode="auto">
              <a:xfrm>
                <a:off x="4470"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7699" name="Freeform 159"/>
              <p:cNvSpPr>
                <a:spLocks/>
              </p:cNvSpPr>
              <p:nvPr/>
            </p:nvSpPr>
            <p:spPr bwMode="auto">
              <a:xfrm>
                <a:off x="4566"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7700" name="Freeform 160"/>
              <p:cNvSpPr>
                <a:spLocks/>
              </p:cNvSpPr>
              <p:nvPr/>
            </p:nvSpPr>
            <p:spPr bwMode="auto">
              <a:xfrm>
                <a:off x="4662"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7701" name="Freeform 161"/>
              <p:cNvSpPr>
                <a:spLocks/>
              </p:cNvSpPr>
              <p:nvPr/>
            </p:nvSpPr>
            <p:spPr bwMode="auto">
              <a:xfrm>
                <a:off x="4758"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7702" name="Freeform 162"/>
              <p:cNvSpPr>
                <a:spLocks/>
              </p:cNvSpPr>
              <p:nvPr/>
            </p:nvSpPr>
            <p:spPr bwMode="auto">
              <a:xfrm>
                <a:off x="4854"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7703" name="Freeform 163"/>
              <p:cNvSpPr>
                <a:spLocks/>
              </p:cNvSpPr>
              <p:nvPr/>
            </p:nvSpPr>
            <p:spPr bwMode="auto">
              <a:xfrm>
                <a:off x="4950" y="2902"/>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7704" name="Line 164"/>
              <p:cNvSpPr>
                <a:spLocks noChangeShapeType="1"/>
              </p:cNvSpPr>
              <p:nvPr/>
            </p:nvSpPr>
            <p:spPr bwMode="auto">
              <a:xfrm>
                <a:off x="4386" y="3171"/>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7705" name="Line 165"/>
              <p:cNvSpPr>
                <a:spLocks noChangeShapeType="1"/>
              </p:cNvSpPr>
              <p:nvPr/>
            </p:nvSpPr>
            <p:spPr bwMode="auto">
              <a:xfrm>
                <a:off x="4359" y="3267"/>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7706" name="Line 166"/>
              <p:cNvSpPr>
                <a:spLocks noChangeShapeType="1"/>
              </p:cNvSpPr>
              <p:nvPr/>
            </p:nvSpPr>
            <p:spPr bwMode="auto">
              <a:xfrm>
                <a:off x="4692" y="3363"/>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7707" name="Line 167"/>
              <p:cNvSpPr>
                <a:spLocks noChangeShapeType="1"/>
              </p:cNvSpPr>
              <p:nvPr/>
            </p:nvSpPr>
            <p:spPr bwMode="auto">
              <a:xfrm>
                <a:off x="4332" y="3459"/>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7708" name="Line 168"/>
              <p:cNvSpPr>
                <a:spLocks noChangeShapeType="1"/>
              </p:cNvSpPr>
              <p:nvPr/>
            </p:nvSpPr>
            <p:spPr bwMode="auto">
              <a:xfrm>
                <a:off x="4656" y="3555"/>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7709" name="Line 169"/>
              <p:cNvSpPr>
                <a:spLocks noChangeShapeType="1"/>
              </p:cNvSpPr>
              <p:nvPr/>
            </p:nvSpPr>
            <p:spPr bwMode="auto">
              <a:xfrm>
                <a:off x="4638" y="3651"/>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27692" name="AutoShape 170"/>
            <p:cNvSpPr>
              <a:spLocks noChangeArrowheads="1"/>
            </p:cNvSpPr>
            <p:nvPr/>
          </p:nvSpPr>
          <p:spPr bwMode="auto">
            <a:xfrm>
              <a:off x="1880" y="1438"/>
              <a:ext cx="368" cy="262"/>
            </a:xfrm>
            <a:prstGeom prst="rightArrow">
              <a:avLst>
                <a:gd name="adj1" fmla="val 50000"/>
                <a:gd name="adj2" fmla="val 35115"/>
              </a:avLst>
            </a:prstGeom>
            <a:gradFill rotWithShape="1">
              <a:gsLst>
                <a:gs pos="0">
                  <a:srgbClr val="CCFFCC"/>
                </a:gs>
                <a:gs pos="100000">
                  <a:srgbClr val="000000"/>
                </a:gs>
              </a:gsLst>
              <a:lin ang="0" scaled="1"/>
            </a:gradFill>
            <a:ln w="12700" algn="ctr">
              <a:solidFill>
                <a:schemeClr val="bg1"/>
              </a:solidFill>
              <a:miter lim="800000"/>
              <a:headEnd/>
              <a:tailEnd/>
            </a:ln>
          </p:spPr>
          <p:txBody>
            <a:bodyPr lIns="0" tIns="0" rIns="0" bIns="0" anchor="ctr">
              <a:spAutoFit/>
            </a:bodyPr>
            <a:lstStyle/>
            <a:p>
              <a:endParaRPr lang="en-US"/>
            </a:p>
          </p:txBody>
        </p:sp>
      </p:grpSp>
      <p:grpSp>
        <p:nvGrpSpPr>
          <p:cNvPr id="27677" name="Group 171"/>
          <p:cNvGrpSpPr>
            <a:grpSpLocks/>
          </p:cNvGrpSpPr>
          <p:nvPr/>
        </p:nvGrpSpPr>
        <p:grpSpPr bwMode="auto">
          <a:xfrm>
            <a:off x="7316788" y="1382713"/>
            <a:ext cx="1157287" cy="3987800"/>
            <a:chOff x="4609" y="929"/>
            <a:chExt cx="729" cy="2512"/>
          </a:xfrm>
        </p:grpSpPr>
        <p:grpSp>
          <p:nvGrpSpPr>
            <p:cNvPr id="27678" name="Group 172"/>
            <p:cNvGrpSpPr>
              <a:grpSpLocks/>
            </p:cNvGrpSpPr>
            <p:nvPr/>
          </p:nvGrpSpPr>
          <p:grpSpPr bwMode="auto">
            <a:xfrm>
              <a:off x="4691" y="1557"/>
              <a:ext cx="565" cy="565"/>
              <a:chOff x="1350" y="686"/>
              <a:chExt cx="1132" cy="1132"/>
            </a:xfrm>
          </p:grpSpPr>
          <p:sp>
            <p:nvSpPr>
              <p:cNvPr id="27685" name="AutoShape 173"/>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27686" name="Picture 174"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7679" name="Group 175"/>
            <p:cNvGrpSpPr>
              <a:grpSpLocks/>
            </p:cNvGrpSpPr>
            <p:nvPr/>
          </p:nvGrpSpPr>
          <p:grpSpPr bwMode="auto">
            <a:xfrm>
              <a:off x="4691" y="2530"/>
              <a:ext cx="565" cy="565"/>
              <a:chOff x="1350" y="686"/>
              <a:chExt cx="1132" cy="1132"/>
            </a:xfrm>
          </p:grpSpPr>
          <p:sp>
            <p:nvSpPr>
              <p:cNvPr id="27683" name="AutoShape 176"/>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27684" name="Picture 177"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7680" name="Text Box 178"/>
            <p:cNvSpPr txBox="1">
              <a:spLocks noChangeArrowheads="1"/>
            </p:cNvSpPr>
            <p:nvPr/>
          </p:nvSpPr>
          <p:spPr bwMode="auto">
            <a:xfrm>
              <a:off x="4681" y="1362"/>
              <a:ext cx="585"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a:t>insured</a:t>
              </a:r>
            </a:p>
          </p:txBody>
        </p:sp>
        <p:sp>
          <p:nvSpPr>
            <p:cNvPr id="27681" name="Text Box 179"/>
            <p:cNvSpPr txBox="1">
              <a:spLocks noChangeArrowheads="1"/>
            </p:cNvSpPr>
            <p:nvPr/>
          </p:nvSpPr>
          <p:spPr bwMode="auto">
            <a:xfrm>
              <a:off x="4655" y="3095"/>
              <a:ext cx="637"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dirty="0"/>
                <a:t>3rd-party</a:t>
              </a:r>
              <a:br>
                <a:rPr lang="en-US" sz="1800" b="1" dirty="0"/>
              </a:br>
              <a:r>
                <a:rPr lang="en-US" sz="1800" b="1" dirty="0"/>
                <a:t>claimant</a:t>
              </a:r>
            </a:p>
          </p:txBody>
        </p:sp>
        <p:sp>
          <p:nvSpPr>
            <p:cNvPr id="27682" name="Text Box 180"/>
            <p:cNvSpPr txBox="1">
              <a:spLocks noChangeArrowheads="1"/>
            </p:cNvSpPr>
            <p:nvPr/>
          </p:nvSpPr>
          <p:spPr bwMode="auto">
            <a:xfrm>
              <a:off x="4609" y="929"/>
              <a:ext cx="72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u="sng"/>
                <a:t>claimants</a:t>
              </a:r>
            </a:p>
          </p:txBody>
        </p:sp>
      </p:gr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|EOS~025|</a:t>
            </a:r>
            <a:endParaRPr lang="en-US" sz="100" dirty="0" err="1" smtClean="0">
              <a:solidFill>
                <a:srgbClr val="FFFFFF"/>
              </a:solidFill>
              <a:latin typeface="Arial"/>
              <a:cs typeface="Calibri" pitchFamily="34" charset="0"/>
            </a:endParaRPr>
          </a:p>
        </p:txBody>
      </p:sp>
      <p:sp>
        <p:nvSpPr>
          <p:cNvPr id="28674" name="AutoShape 2"/>
          <p:cNvSpPr>
            <a:spLocks noChangeArrowheads="1"/>
          </p:cNvSpPr>
          <p:nvPr/>
        </p:nvSpPr>
        <p:spPr bwMode="auto">
          <a:xfrm>
            <a:off x="3957638" y="2190750"/>
            <a:ext cx="584200" cy="415925"/>
          </a:xfrm>
          <a:prstGeom prst="rightArrow">
            <a:avLst>
              <a:gd name="adj1" fmla="val 50000"/>
              <a:gd name="adj2" fmla="val 35115"/>
            </a:avLst>
          </a:prstGeom>
          <a:gradFill rotWithShape="1">
            <a:gsLst>
              <a:gs pos="0">
                <a:srgbClr val="FF0000"/>
              </a:gs>
              <a:gs pos="100000">
                <a:srgbClr val="CCFFCC"/>
              </a:gs>
            </a:gsLst>
            <a:lin ang="0" scaled="1"/>
          </a:gradFill>
          <a:ln w="12700" algn="ctr">
            <a:solidFill>
              <a:schemeClr val="bg1"/>
            </a:solidFill>
            <a:miter lim="800000"/>
            <a:headEnd/>
            <a:tailEnd/>
          </a:ln>
        </p:spPr>
        <p:txBody>
          <a:bodyPr lIns="0" tIns="0" rIns="0" bIns="0" anchor="ctr">
            <a:spAutoFit/>
          </a:bodyPr>
          <a:lstStyle/>
          <a:p>
            <a:endParaRPr lang="en-US"/>
          </a:p>
        </p:txBody>
      </p:sp>
      <p:sp>
        <p:nvSpPr>
          <p:cNvPr id="28675" name="Line 3"/>
          <p:cNvSpPr>
            <a:spLocks noChangeShapeType="1"/>
          </p:cNvSpPr>
          <p:nvPr/>
        </p:nvSpPr>
        <p:spPr bwMode="auto">
          <a:xfrm>
            <a:off x="1181100" y="1516063"/>
            <a:ext cx="0" cy="476250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8676" name="Line 4"/>
          <p:cNvSpPr>
            <a:spLocks noChangeShapeType="1"/>
          </p:cNvSpPr>
          <p:nvPr/>
        </p:nvSpPr>
        <p:spPr bwMode="auto">
          <a:xfrm>
            <a:off x="1181100" y="2378075"/>
            <a:ext cx="1271588"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8677" name="Line 5"/>
          <p:cNvSpPr>
            <a:spLocks noChangeShapeType="1"/>
          </p:cNvSpPr>
          <p:nvPr/>
        </p:nvSpPr>
        <p:spPr bwMode="auto">
          <a:xfrm>
            <a:off x="1181100" y="3389313"/>
            <a:ext cx="1271588"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8678" name="Line 6"/>
          <p:cNvSpPr>
            <a:spLocks noChangeShapeType="1"/>
          </p:cNvSpPr>
          <p:nvPr/>
        </p:nvSpPr>
        <p:spPr bwMode="auto">
          <a:xfrm>
            <a:off x="1181100" y="4375150"/>
            <a:ext cx="1271588"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8679" name="Line 7"/>
          <p:cNvSpPr>
            <a:spLocks noChangeShapeType="1"/>
          </p:cNvSpPr>
          <p:nvPr/>
        </p:nvSpPr>
        <p:spPr bwMode="auto">
          <a:xfrm>
            <a:off x="1181100" y="6265863"/>
            <a:ext cx="1785938"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8680" name="Line 8"/>
          <p:cNvSpPr>
            <a:spLocks noChangeShapeType="1"/>
          </p:cNvSpPr>
          <p:nvPr/>
        </p:nvSpPr>
        <p:spPr bwMode="auto">
          <a:xfrm>
            <a:off x="1181100" y="5816600"/>
            <a:ext cx="1473200"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8681" name="Line 9"/>
          <p:cNvSpPr>
            <a:spLocks noChangeShapeType="1"/>
          </p:cNvSpPr>
          <p:nvPr/>
        </p:nvSpPr>
        <p:spPr bwMode="auto">
          <a:xfrm>
            <a:off x="1181100" y="5351463"/>
            <a:ext cx="1123950"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8682" name="Rectangle 10"/>
          <p:cNvSpPr>
            <a:spLocks noGrp="1" noChangeArrowheads="1"/>
          </p:cNvSpPr>
          <p:nvPr>
            <p:ph type="title"/>
          </p:nvPr>
        </p:nvSpPr>
        <p:spPr/>
        <p:txBody>
          <a:bodyPr/>
          <a:lstStyle/>
          <a:p>
            <a:r>
              <a:rPr lang="en-US" dirty="0" smtClean="0"/>
              <a:t>Stage 7: Checks are issued</a:t>
            </a:r>
          </a:p>
        </p:txBody>
      </p:sp>
      <p:grpSp>
        <p:nvGrpSpPr>
          <p:cNvPr id="28683" name="Group 11"/>
          <p:cNvGrpSpPr>
            <a:grpSpLocks/>
          </p:cNvGrpSpPr>
          <p:nvPr/>
        </p:nvGrpSpPr>
        <p:grpSpPr bwMode="auto">
          <a:xfrm>
            <a:off x="517525" y="869950"/>
            <a:ext cx="1323975" cy="976313"/>
            <a:chOff x="2083" y="1606"/>
            <a:chExt cx="1489" cy="1097"/>
          </a:xfrm>
        </p:grpSpPr>
        <p:sp>
          <p:nvSpPr>
            <p:cNvPr id="28841" name="Rectangle 12"/>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28842" name="Freeform 13"/>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28843" name="Freeform 14"/>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28844" name="Freeform 15"/>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28845" name="Freeform 16"/>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28846" name="Rectangle 17"/>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28847" name="Rectangle 18"/>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8848" name="AutoShape 19"/>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28849" name="Freeform 20"/>
            <p:cNvSpPr>
              <a:spLocks/>
            </p:cNvSpPr>
            <p:nvPr/>
          </p:nvSpPr>
          <p:spPr bwMode="auto">
            <a:xfrm>
              <a:off x="2219" y="2561"/>
              <a:ext cx="369" cy="104"/>
            </a:xfrm>
            <a:custGeom>
              <a:avLst/>
              <a:gdLst>
                <a:gd name="T0" fmla="*/ 0 w 992"/>
                <a:gd name="T1" fmla="*/ 0 h 280"/>
                <a:gd name="T2" fmla="*/ 19 w 992"/>
                <a:gd name="T3" fmla="*/ 4 h 280"/>
                <a:gd name="T4" fmla="*/ 18 w 992"/>
                <a:gd name="T5" fmla="*/ 5 h 280"/>
                <a:gd name="T6" fmla="*/ 0 w 992"/>
                <a:gd name="T7" fmla="*/ 1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28850" name="Freeform 21"/>
            <p:cNvSpPr>
              <a:spLocks/>
            </p:cNvSpPr>
            <p:nvPr/>
          </p:nvSpPr>
          <p:spPr bwMode="auto">
            <a:xfrm>
              <a:off x="3429" y="2008"/>
              <a:ext cx="51" cy="375"/>
            </a:xfrm>
            <a:custGeom>
              <a:avLst/>
              <a:gdLst>
                <a:gd name="T0" fmla="*/ 0 w 136"/>
                <a:gd name="T1" fmla="*/ 0 h 1008"/>
                <a:gd name="T2" fmla="*/ 2 w 136"/>
                <a:gd name="T3" fmla="*/ 19 h 1008"/>
                <a:gd name="T4" fmla="*/ 3 w 136"/>
                <a:gd name="T5" fmla="*/ 17 h 1008"/>
                <a:gd name="T6" fmla="*/ 1 w 136"/>
                <a:gd name="T7" fmla="*/ 1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28851" name="Rectangle 22"/>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8852" name="Rectangle 23"/>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8853" name="Rectangle 24"/>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28854" name="Group 25"/>
            <p:cNvGrpSpPr>
              <a:grpSpLocks/>
            </p:cNvGrpSpPr>
            <p:nvPr/>
          </p:nvGrpSpPr>
          <p:grpSpPr bwMode="auto">
            <a:xfrm>
              <a:off x="2221" y="1871"/>
              <a:ext cx="518" cy="782"/>
              <a:chOff x="2400" y="1656"/>
              <a:chExt cx="752" cy="1136"/>
            </a:xfrm>
          </p:grpSpPr>
          <p:sp>
            <p:nvSpPr>
              <p:cNvPr id="28867" name="Freeform 26"/>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a:solidFill>
                  <a:schemeClr val="bg1"/>
                </a:solidFill>
                <a:round/>
                <a:headEnd/>
                <a:tailEnd/>
              </a:ln>
            </p:spPr>
            <p:txBody>
              <a:bodyPr wrap="none" lIns="0" tIns="0" rIns="0" bIns="0" anchor="ctr">
                <a:spAutoFit/>
              </a:bodyPr>
              <a:lstStyle/>
              <a:p>
                <a:endParaRPr lang="en-US"/>
              </a:p>
            </p:txBody>
          </p:sp>
          <p:sp>
            <p:nvSpPr>
              <p:cNvPr id="28868" name="Freeform 27"/>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8869" name="Freeform 28"/>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8870" name="Freeform 29"/>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8871" name="Freeform 30"/>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lIns="0" tIns="0" rIns="0" bIns="0" anchor="ctr">
                <a:spAutoFit/>
              </a:bodyPr>
              <a:lstStyle/>
              <a:p>
                <a:endParaRPr lang="en-US"/>
              </a:p>
            </p:txBody>
          </p:sp>
          <p:sp>
            <p:nvSpPr>
              <p:cNvPr id="28872" name="Line 31"/>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8873" name="Line 32"/>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28855" name="Group 33"/>
            <p:cNvGrpSpPr>
              <a:grpSpLocks/>
            </p:cNvGrpSpPr>
            <p:nvPr/>
          </p:nvGrpSpPr>
          <p:grpSpPr bwMode="auto">
            <a:xfrm rot="-6511945">
              <a:off x="2834" y="1842"/>
              <a:ext cx="518" cy="783"/>
              <a:chOff x="2400" y="1656"/>
              <a:chExt cx="752" cy="1136"/>
            </a:xfrm>
          </p:grpSpPr>
          <p:sp>
            <p:nvSpPr>
              <p:cNvPr id="28860" name="Freeform 34"/>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28861" name="Freeform 35"/>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8862" name="Freeform 36"/>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8863" name="Freeform 37"/>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8864" name="Freeform 38"/>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8865" name="Line 39"/>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8866" name="Line 40"/>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28856" name="Freeform 41"/>
            <p:cNvSpPr>
              <a:spLocks/>
            </p:cNvSpPr>
            <p:nvPr/>
          </p:nvSpPr>
          <p:spPr bwMode="auto">
            <a:xfrm>
              <a:off x="2689" y="2097"/>
              <a:ext cx="62" cy="351"/>
            </a:xfrm>
            <a:custGeom>
              <a:avLst/>
              <a:gdLst>
                <a:gd name="T0" fmla="*/ 3 w 168"/>
                <a:gd name="T1" fmla="*/ 18 h 944"/>
                <a:gd name="T2" fmla="*/ 0 w 168"/>
                <a:gd name="T3" fmla="*/ 0 h 944"/>
                <a:gd name="T4" fmla="*/ 0 w 168"/>
                <a:gd name="T5" fmla="*/ 1 h 944"/>
                <a:gd name="T6" fmla="*/ 2 w 168"/>
                <a:gd name="T7" fmla="*/ 17 h 944"/>
                <a:gd name="T8" fmla="*/ 3 w 168"/>
                <a:gd name="T9" fmla="*/ 18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28857" name="Freeform 42"/>
            <p:cNvSpPr>
              <a:spLocks/>
            </p:cNvSpPr>
            <p:nvPr/>
          </p:nvSpPr>
          <p:spPr bwMode="auto">
            <a:xfrm>
              <a:off x="2382" y="1853"/>
              <a:ext cx="354" cy="78"/>
            </a:xfrm>
            <a:custGeom>
              <a:avLst/>
              <a:gdLst>
                <a:gd name="T0" fmla="*/ 0 w 952"/>
                <a:gd name="T1" fmla="*/ 1 h 208"/>
                <a:gd name="T2" fmla="*/ 1 w 952"/>
                <a:gd name="T3" fmla="*/ 0 h 208"/>
                <a:gd name="T4" fmla="*/ 18 w 952"/>
                <a:gd name="T5" fmla="*/ 3 h 208"/>
                <a:gd name="T6" fmla="*/ 18 w 952"/>
                <a:gd name="T7" fmla="*/ 4 h 208"/>
                <a:gd name="T8" fmla="*/ 0 w 952"/>
                <a:gd name="T9" fmla="*/ 1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28858" name="Rectangle 43"/>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8859" name="Rectangle 44"/>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grpSp>
        <p:nvGrpSpPr>
          <p:cNvPr id="28684" name="Group 45"/>
          <p:cNvGrpSpPr>
            <a:grpSpLocks/>
          </p:cNvGrpSpPr>
          <p:nvPr/>
        </p:nvGrpSpPr>
        <p:grpSpPr bwMode="auto">
          <a:xfrm>
            <a:off x="2151063" y="1989138"/>
            <a:ext cx="822325" cy="817562"/>
            <a:chOff x="3360" y="800"/>
            <a:chExt cx="620" cy="616"/>
          </a:xfrm>
        </p:grpSpPr>
        <p:sp>
          <p:nvSpPr>
            <p:cNvPr id="28835" name="AutoShape 46"/>
            <p:cNvSpPr>
              <a:spLocks noChangeArrowheads="1"/>
            </p:cNvSpPr>
            <p:nvPr/>
          </p:nvSpPr>
          <p:spPr bwMode="auto">
            <a:xfrm>
              <a:off x="3360" y="800"/>
              <a:ext cx="620" cy="616"/>
            </a:xfrm>
            <a:prstGeom prst="roundRect">
              <a:avLst>
                <a:gd name="adj" fmla="val 16667"/>
              </a:avLst>
            </a:prstGeom>
            <a:solidFill>
              <a:srgbClr val="CCFFCC"/>
            </a:solidFill>
            <a:ln w="12700" algn="ctr">
              <a:solidFill>
                <a:schemeClr val="bg1"/>
              </a:solidFill>
              <a:round/>
              <a:headEnd/>
              <a:tailEnd/>
            </a:ln>
          </p:spPr>
          <p:txBody>
            <a:bodyPr lIns="0" tIns="0" rIns="0" bIns="0" anchor="ctr">
              <a:spAutoFit/>
            </a:bodyPr>
            <a:lstStyle/>
            <a:p>
              <a:endParaRPr lang="en-US"/>
            </a:p>
          </p:txBody>
        </p:sp>
        <p:sp>
          <p:nvSpPr>
            <p:cNvPr id="28836" name="Freeform 47"/>
            <p:cNvSpPr>
              <a:spLocks/>
            </p:cNvSpPr>
            <p:nvPr/>
          </p:nvSpPr>
          <p:spPr bwMode="auto">
            <a:xfrm>
              <a:off x="3403" y="830"/>
              <a:ext cx="212" cy="274"/>
            </a:xfrm>
            <a:custGeom>
              <a:avLst/>
              <a:gdLst>
                <a:gd name="T0" fmla="*/ 1 w 1052"/>
                <a:gd name="T1" fmla="*/ 2 h 1352"/>
                <a:gd name="T2" fmla="*/ 0 w 1052"/>
                <a:gd name="T3" fmla="*/ 2 h 1352"/>
                <a:gd name="T4" fmla="*/ 0 w 1052"/>
                <a:gd name="T5" fmla="*/ 1 h 1352"/>
                <a:gd name="T6" fmla="*/ 0 w 1052"/>
                <a:gd name="T7" fmla="*/ 1 h 1352"/>
                <a:gd name="T8" fmla="*/ 0 w 1052"/>
                <a:gd name="T9" fmla="*/ 1 h 1352"/>
                <a:gd name="T10" fmla="*/ 0 w 1052"/>
                <a:gd name="T11" fmla="*/ 0 h 1352"/>
                <a:gd name="T12" fmla="*/ 0 w 1052"/>
                <a:gd name="T13" fmla="*/ 0 h 1352"/>
                <a:gd name="T14" fmla="*/ 0 w 1052"/>
                <a:gd name="T15" fmla="*/ 0 h 1352"/>
                <a:gd name="T16" fmla="*/ 1 w 1052"/>
                <a:gd name="T17" fmla="*/ 0 h 1352"/>
                <a:gd name="T18" fmla="*/ 1 w 1052"/>
                <a:gd name="T19" fmla="*/ 0 h 1352"/>
                <a:gd name="T20" fmla="*/ 1 w 1052"/>
                <a:gd name="T21" fmla="*/ 0 h 1352"/>
                <a:gd name="T22" fmla="*/ 1 w 1052"/>
                <a:gd name="T23" fmla="*/ 0 h 1352"/>
                <a:gd name="T24" fmla="*/ 2 w 1052"/>
                <a:gd name="T25" fmla="*/ 0 h 1352"/>
                <a:gd name="T26" fmla="*/ 2 w 1052"/>
                <a:gd name="T27" fmla="*/ 1 h 1352"/>
                <a:gd name="T28" fmla="*/ 2 w 1052"/>
                <a:gd name="T29" fmla="*/ 1 h 1352"/>
                <a:gd name="T30" fmla="*/ 1 w 1052"/>
                <a:gd name="T31" fmla="*/ 2 h 1352"/>
                <a:gd name="T32" fmla="*/ 1 w 1052"/>
                <a:gd name="T33" fmla="*/ 2 h 1352"/>
                <a:gd name="T34" fmla="*/ 1 w 1052"/>
                <a:gd name="T35" fmla="*/ 2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28837" name="Group 48"/>
            <p:cNvGrpSpPr>
              <a:grpSpLocks/>
            </p:cNvGrpSpPr>
            <p:nvPr/>
          </p:nvGrpSpPr>
          <p:grpSpPr bwMode="auto">
            <a:xfrm flipH="1">
              <a:off x="3749" y="1171"/>
              <a:ext cx="212" cy="213"/>
              <a:chOff x="1350" y="686"/>
              <a:chExt cx="1132" cy="1132"/>
            </a:xfrm>
          </p:grpSpPr>
          <p:sp>
            <p:nvSpPr>
              <p:cNvPr id="28839" name="AutoShape 49"/>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28840" name="Picture 50"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28838" name="Picture 51"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81" y="829"/>
              <a:ext cx="38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8685" name="Group 52"/>
          <p:cNvGrpSpPr>
            <a:grpSpLocks/>
          </p:cNvGrpSpPr>
          <p:nvPr/>
        </p:nvGrpSpPr>
        <p:grpSpPr bwMode="auto">
          <a:xfrm>
            <a:off x="2170113" y="4946650"/>
            <a:ext cx="517525" cy="658813"/>
            <a:chOff x="2401" y="425"/>
            <a:chExt cx="907" cy="1154"/>
          </a:xfrm>
        </p:grpSpPr>
        <p:sp>
          <p:nvSpPr>
            <p:cNvPr id="28829" name="Rectangle 53"/>
            <p:cNvSpPr>
              <a:spLocks noChangeArrowheads="1"/>
            </p:cNvSpPr>
            <p:nvPr/>
          </p:nvSpPr>
          <p:spPr bwMode="auto">
            <a:xfrm>
              <a:off x="2401" y="591"/>
              <a:ext cx="907" cy="988"/>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28830" name="Line 54"/>
            <p:cNvSpPr>
              <a:spLocks noChangeShapeType="1"/>
            </p:cNvSpPr>
            <p:nvPr/>
          </p:nvSpPr>
          <p:spPr bwMode="auto">
            <a:xfrm>
              <a:off x="2582" y="138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831" name="Line 55"/>
            <p:cNvSpPr>
              <a:spLocks noChangeShapeType="1"/>
            </p:cNvSpPr>
            <p:nvPr/>
          </p:nvSpPr>
          <p:spPr bwMode="auto">
            <a:xfrm>
              <a:off x="2577" y="115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832" name="Rectangle 56"/>
            <p:cNvSpPr>
              <a:spLocks noChangeArrowheads="1"/>
            </p:cNvSpPr>
            <p:nvPr/>
          </p:nvSpPr>
          <p:spPr bwMode="auto">
            <a:xfrm rot="2658430">
              <a:off x="2944" y="425"/>
              <a:ext cx="225" cy="506"/>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28833" name="Freeform 57"/>
            <p:cNvSpPr>
              <a:spLocks/>
            </p:cNvSpPr>
            <p:nvPr/>
          </p:nvSpPr>
          <p:spPr bwMode="auto">
            <a:xfrm>
              <a:off x="2643" y="789"/>
              <a:ext cx="309" cy="257"/>
            </a:xfrm>
            <a:custGeom>
              <a:avLst/>
              <a:gdLst>
                <a:gd name="T0" fmla="*/ 374 w 234"/>
                <a:gd name="T1" fmla="*/ 0 h 195"/>
                <a:gd name="T2" fmla="*/ 83 w 234"/>
                <a:gd name="T3" fmla="*/ 125 h 195"/>
                <a:gd name="T4" fmla="*/ 0 w 234"/>
                <a:gd name="T5" fmla="*/ 589 h 195"/>
                <a:gd name="T6" fmla="*/ 548 w 234"/>
                <a:gd name="T7" fmla="*/ 589 h 195"/>
                <a:gd name="T8" fmla="*/ 712 w 234"/>
                <a:gd name="T9" fmla="*/ 333 h 195"/>
                <a:gd name="T10" fmla="*/ 374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a:solidFill>
                <a:srgbClr val="969696"/>
              </a:solidFill>
              <a:round/>
              <a:headEnd/>
              <a:tailEnd/>
            </a:ln>
          </p:spPr>
          <p:txBody>
            <a:bodyPr wrap="none" lIns="0" tIns="0" rIns="0" bIns="0" anchor="ctr">
              <a:spAutoFit/>
            </a:bodyPr>
            <a:lstStyle/>
            <a:p>
              <a:endParaRPr lang="en-US"/>
            </a:p>
          </p:txBody>
        </p:sp>
        <p:sp>
          <p:nvSpPr>
            <p:cNvPr id="28834" name="Line 58"/>
            <p:cNvSpPr>
              <a:spLocks noChangeShapeType="1"/>
            </p:cNvSpPr>
            <p:nvPr/>
          </p:nvSpPr>
          <p:spPr bwMode="auto">
            <a:xfrm flipH="1">
              <a:off x="2703" y="891"/>
              <a:ext cx="147" cy="106"/>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28686" name="Group 59"/>
          <p:cNvGrpSpPr>
            <a:grpSpLocks/>
          </p:cNvGrpSpPr>
          <p:nvPr/>
        </p:nvGrpSpPr>
        <p:grpSpPr bwMode="auto">
          <a:xfrm>
            <a:off x="2151063" y="2965450"/>
            <a:ext cx="822325" cy="817563"/>
            <a:chOff x="3360" y="800"/>
            <a:chExt cx="620" cy="616"/>
          </a:xfrm>
        </p:grpSpPr>
        <p:sp>
          <p:nvSpPr>
            <p:cNvPr id="28823" name="AutoShape 60"/>
            <p:cNvSpPr>
              <a:spLocks noChangeArrowheads="1"/>
            </p:cNvSpPr>
            <p:nvPr/>
          </p:nvSpPr>
          <p:spPr bwMode="auto">
            <a:xfrm>
              <a:off x="3360" y="800"/>
              <a:ext cx="620" cy="616"/>
            </a:xfrm>
            <a:prstGeom prst="roundRect">
              <a:avLst>
                <a:gd name="adj" fmla="val 16667"/>
              </a:avLst>
            </a:prstGeom>
            <a:solidFill>
              <a:srgbClr val="CCFFCC"/>
            </a:solidFill>
            <a:ln w="12700" algn="ctr">
              <a:solidFill>
                <a:schemeClr val="bg1"/>
              </a:solidFill>
              <a:round/>
              <a:headEnd/>
              <a:tailEnd/>
            </a:ln>
          </p:spPr>
          <p:txBody>
            <a:bodyPr lIns="0" tIns="0" rIns="0" bIns="0" anchor="ctr">
              <a:spAutoFit/>
            </a:bodyPr>
            <a:lstStyle/>
            <a:p>
              <a:endParaRPr lang="en-US"/>
            </a:p>
          </p:txBody>
        </p:sp>
        <p:sp>
          <p:nvSpPr>
            <p:cNvPr id="28824" name="Freeform 61"/>
            <p:cNvSpPr>
              <a:spLocks/>
            </p:cNvSpPr>
            <p:nvPr/>
          </p:nvSpPr>
          <p:spPr bwMode="auto">
            <a:xfrm>
              <a:off x="3403" y="830"/>
              <a:ext cx="212" cy="274"/>
            </a:xfrm>
            <a:custGeom>
              <a:avLst/>
              <a:gdLst>
                <a:gd name="T0" fmla="*/ 1 w 1052"/>
                <a:gd name="T1" fmla="*/ 2 h 1352"/>
                <a:gd name="T2" fmla="*/ 0 w 1052"/>
                <a:gd name="T3" fmla="*/ 2 h 1352"/>
                <a:gd name="T4" fmla="*/ 0 w 1052"/>
                <a:gd name="T5" fmla="*/ 1 h 1352"/>
                <a:gd name="T6" fmla="*/ 0 w 1052"/>
                <a:gd name="T7" fmla="*/ 1 h 1352"/>
                <a:gd name="T8" fmla="*/ 0 w 1052"/>
                <a:gd name="T9" fmla="*/ 1 h 1352"/>
                <a:gd name="T10" fmla="*/ 0 w 1052"/>
                <a:gd name="T11" fmla="*/ 0 h 1352"/>
                <a:gd name="T12" fmla="*/ 0 w 1052"/>
                <a:gd name="T13" fmla="*/ 0 h 1352"/>
                <a:gd name="T14" fmla="*/ 0 w 1052"/>
                <a:gd name="T15" fmla="*/ 0 h 1352"/>
                <a:gd name="T16" fmla="*/ 1 w 1052"/>
                <a:gd name="T17" fmla="*/ 0 h 1352"/>
                <a:gd name="T18" fmla="*/ 1 w 1052"/>
                <a:gd name="T19" fmla="*/ 0 h 1352"/>
                <a:gd name="T20" fmla="*/ 1 w 1052"/>
                <a:gd name="T21" fmla="*/ 0 h 1352"/>
                <a:gd name="T22" fmla="*/ 1 w 1052"/>
                <a:gd name="T23" fmla="*/ 0 h 1352"/>
                <a:gd name="T24" fmla="*/ 2 w 1052"/>
                <a:gd name="T25" fmla="*/ 0 h 1352"/>
                <a:gd name="T26" fmla="*/ 2 w 1052"/>
                <a:gd name="T27" fmla="*/ 1 h 1352"/>
                <a:gd name="T28" fmla="*/ 2 w 1052"/>
                <a:gd name="T29" fmla="*/ 1 h 1352"/>
                <a:gd name="T30" fmla="*/ 1 w 1052"/>
                <a:gd name="T31" fmla="*/ 2 h 1352"/>
                <a:gd name="T32" fmla="*/ 1 w 1052"/>
                <a:gd name="T33" fmla="*/ 2 h 1352"/>
                <a:gd name="T34" fmla="*/ 1 w 1052"/>
                <a:gd name="T35" fmla="*/ 2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28825" name="Group 62"/>
            <p:cNvGrpSpPr>
              <a:grpSpLocks/>
            </p:cNvGrpSpPr>
            <p:nvPr/>
          </p:nvGrpSpPr>
          <p:grpSpPr bwMode="auto">
            <a:xfrm flipH="1">
              <a:off x="3749" y="1171"/>
              <a:ext cx="212" cy="213"/>
              <a:chOff x="1350" y="686"/>
              <a:chExt cx="1132" cy="1132"/>
            </a:xfrm>
          </p:grpSpPr>
          <p:sp>
            <p:nvSpPr>
              <p:cNvPr id="28827" name="AutoShape 63"/>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28828" name="Picture 64"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28826" name="Picture 65"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81" y="829"/>
              <a:ext cx="38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8687" name="Group 66"/>
          <p:cNvGrpSpPr>
            <a:grpSpLocks/>
          </p:cNvGrpSpPr>
          <p:nvPr/>
        </p:nvGrpSpPr>
        <p:grpSpPr bwMode="auto">
          <a:xfrm>
            <a:off x="2151063" y="3943350"/>
            <a:ext cx="822325" cy="817563"/>
            <a:chOff x="3360" y="800"/>
            <a:chExt cx="620" cy="616"/>
          </a:xfrm>
        </p:grpSpPr>
        <p:sp>
          <p:nvSpPr>
            <p:cNvPr id="28817" name="AutoShape 67"/>
            <p:cNvSpPr>
              <a:spLocks noChangeArrowheads="1"/>
            </p:cNvSpPr>
            <p:nvPr/>
          </p:nvSpPr>
          <p:spPr bwMode="auto">
            <a:xfrm>
              <a:off x="3360" y="800"/>
              <a:ext cx="620" cy="616"/>
            </a:xfrm>
            <a:prstGeom prst="roundRect">
              <a:avLst>
                <a:gd name="adj" fmla="val 16667"/>
              </a:avLst>
            </a:prstGeom>
            <a:solidFill>
              <a:srgbClr val="CCFFCC"/>
            </a:solidFill>
            <a:ln w="12700" algn="ctr">
              <a:solidFill>
                <a:schemeClr val="bg1"/>
              </a:solidFill>
              <a:round/>
              <a:headEnd/>
              <a:tailEnd/>
            </a:ln>
          </p:spPr>
          <p:txBody>
            <a:bodyPr lIns="0" tIns="0" rIns="0" bIns="0" anchor="ctr">
              <a:spAutoFit/>
            </a:bodyPr>
            <a:lstStyle/>
            <a:p>
              <a:endParaRPr lang="en-US"/>
            </a:p>
          </p:txBody>
        </p:sp>
        <p:sp>
          <p:nvSpPr>
            <p:cNvPr id="28818" name="Freeform 68"/>
            <p:cNvSpPr>
              <a:spLocks/>
            </p:cNvSpPr>
            <p:nvPr/>
          </p:nvSpPr>
          <p:spPr bwMode="auto">
            <a:xfrm>
              <a:off x="3403" y="830"/>
              <a:ext cx="212" cy="274"/>
            </a:xfrm>
            <a:custGeom>
              <a:avLst/>
              <a:gdLst>
                <a:gd name="T0" fmla="*/ 1 w 1052"/>
                <a:gd name="T1" fmla="*/ 2 h 1352"/>
                <a:gd name="T2" fmla="*/ 0 w 1052"/>
                <a:gd name="T3" fmla="*/ 2 h 1352"/>
                <a:gd name="T4" fmla="*/ 0 w 1052"/>
                <a:gd name="T5" fmla="*/ 1 h 1352"/>
                <a:gd name="T6" fmla="*/ 0 w 1052"/>
                <a:gd name="T7" fmla="*/ 1 h 1352"/>
                <a:gd name="T8" fmla="*/ 0 w 1052"/>
                <a:gd name="T9" fmla="*/ 1 h 1352"/>
                <a:gd name="T10" fmla="*/ 0 w 1052"/>
                <a:gd name="T11" fmla="*/ 0 h 1352"/>
                <a:gd name="T12" fmla="*/ 0 w 1052"/>
                <a:gd name="T13" fmla="*/ 0 h 1352"/>
                <a:gd name="T14" fmla="*/ 0 w 1052"/>
                <a:gd name="T15" fmla="*/ 0 h 1352"/>
                <a:gd name="T16" fmla="*/ 1 w 1052"/>
                <a:gd name="T17" fmla="*/ 0 h 1352"/>
                <a:gd name="T18" fmla="*/ 1 w 1052"/>
                <a:gd name="T19" fmla="*/ 0 h 1352"/>
                <a:gd name="T20" fmla="*/ 1 w 1052"/>
                <a:gd name="T21" fmla="*/ 0 h 1352"/>
                <a:gd name="T22" fmla="*/ 1 w 1052"/>
                <a:gd name="T23" fmla="*/ 0 h 1352"/>
                <a:gd name="T24" fmla="*/ 2 w 1052"/>
                <a:gd name="T25" fmla="*/ 0 h 1352"/>
                <a:gd name="T26" fmla="*/ 2 w 1052"/>
                <a:gd name="T27" fmla="*/ 1 h 1352"/>
                <a:gd name="T28" fmla="*/ 2 w 1052"/>
                <a:gd name="T29" fmla="*/ 1 h 1352"/>
                <a:gd name="T30" fmla="*/ 1 w 1052"/>
                <a:gd name="T31" fmla="*/ 2 h 1352"/>
                <a:gd name="T32" fmla="*/ 1 w 1052"/>
                <a:gd name="T33" fmla="*/ 2 h 1352"/>
                <a:gd name="T34" fmla="*/ 1 w 1052"/>
                <a:gd name="T35" fmla="*/ 2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28819" name="Group 69"/>
            <p:cNvGrpSpPr>
              <a:grpSpLocks/>
            </p:cNvGrpSpPr>
            <p:nvPr/>
          </p:nvGrpSpPr>
          <p:grpSpPr bwMode="auto">
            <a:xfrm flipH="1">
              <a:off x="3749" y="1171"/>
              <a:ext cx="212" cy="213"/>
              <a:chOff x="1350" y="686"/>
              <a:chExt cx="1132" cy="1132"/>
            </a:xfrm>
          </p:grpSpPr>
          <p:sp>
            <p:nvSpPr>
              <p:cNvPr id="28821" name="AutoShape 70"/>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28822" name="Picture 71"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28820" name="Picture 72"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81" y="829"/>
              <a:ext cx="38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8688" name="Group 73"/>
          <p:cNvGrpSpPr>
            <a:grpSpLocks/>
          </p:cNvGrpSpPr>
          <p:nvPr/>
        </p:nvGrpSpPr>
        <p:grpSpPr bwMode="auto">
          <a:xfrm>
            <a:off x="2432050" y="5395913"/>
            <a:ext cx="517525" cy="658812"/>
            <a:chOff x="2401" y="425"/>
            <a:chExt cx="907" cy="1154"/>
          </a:xfrm>
        </p:grpSpPr>
        <p:sp>
          <p:nvSpPr>
            <p:cNvPr id="28811" name="Rectangle 74"/>
            <p:cNvSpPr>
              <a:spLocks noChangeArrowheads="1"/>
            </p:cNvSpPr>
            <p:nvPr/>
          </p:nvSpPr>
          <p:spPr bwMode="auto">
            <a:xfrm>
              <a:off x="2401" y="591"/>
              <a:ext cx="907" cy="988"/>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28812" name="Line 75"/>
            <p:cNvSpPr>
              <a:spLocks noChangeShapeType="1"/>
            </p:cNvSpPr>
            <p:nvPr/>
          </p:nvSpPr>
          <p:spPr bwMode="auto">
            <a:xfrm>
              <a:off x="2582" y="138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813" name="Line 76"/>
            <p:cNvSpPr>
              <a:spLocks noChangeShapeType="1"/>
            </p:cNvSpPr>
            <p:nvPr/>
          </p:nvSpPr>
          <p:spPr bwMode="auto">
            <a:xfrm>
              <a:off x="2577" y="115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814" name="Rectangle 77"/>
            <p:cNvSpPr>
              <a:spLocks noChangeArrowheads="1"/>
            </p:cNvSpPr>
            <p:nvPr/>
          </p:nvSpPr>
          <p:spPr bwMode="auto">
            <a:xfrm rot="2658430">
              <a:off x="2944" y="425"/>
              <a:ext cx="225" cy="506"/>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28815" name="Freeform 78"/>
            <p:cNvSpPr>
              <a:spLocks/>
            </p:cNvSpPr>
            <p:nvPr/>
          </p:nvSpPr>
          <p:spPr bwMode="auto">
            <a:xfrm>
              <a:off x="2643" y="789"/>
              <a:ext cx="309" cy="257"/>
            </a:xfrm>
            <a:custGeom>
              <a:avLst/>
              <a:gdLst>
                <a:gd name="T0" fmla="*/ 374 w 234"/>
                <a:gd name="T1" fmla="*/ 0 h 195"/>
                <a:gd name="T2" fmla="*/ 83 w 234"/>
                <a:gd name="T3" fmla="*/ 125 h 195"/>
                <a:gd name="T4" fmla="*/ 0 w 234"/>
                <a:gd name="T5" fmla="*/ 589 h 195"/>
                <a:gd name="T6" fmla="*/ 548 w 234"/>
                <a:gd name="T7" fmla="*/ 589 h 195"/>
                <a:gd name="T8" fmla="*/ 712 w 234"/>
                <a:gd name="T9" fmla="*/ 333 h 195"/>
                <a:gd name="T10" fmla="*/ 374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a:solidFill>
                <a:srgbClr val="969696"/>
              </a:solidFill>
              <a:round/>
              <a:headEnd/>
              <a:tailEnd/>
            </a:ln>
          </p:spPr>
          <p:txBody>
            <a:bodyPr wrap="none" lIns="0" tIns="0" rIns="0" bIns="0" anchor="ctr">
              <a:spAutoFit/>
            </a:bodyPr>
            <a:lstStyle/>
            <a:p>
              <a:endParaRPr lang="en-US"/>
            </a:p>
          </p:txBody>
        </p:sp>
        <p:sp>
          <p:nvSpPr>
            <p:cNvPr id="28816" name="Line 79"/>
            <p:cNvSpPr>
              <a:spLocks noChangeShapeType="1"/>
            </p:cNvSpPr>
            <p:nvPr/>
          </p:nvSpPr>
          <p:spPr bwMode="auto">
            <a:xfrm flipH="1">
              <a:off x="2703" y="891"/>
              <a:ext cx="147" cy="106"/>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28689" name="Group 80"/>
          <p:cNvGrpSpPr>
            <a:grpSpLocks/>
          </p:cNvGrpSpPr>
          <p:nvPr/>
        </p:nvGrpSpPr>
        <p:grpSpPr bwMode="auto">
          <a:xfrm>
            <a:off x="2693988" y="5843588"/>
            <a:ext cx="517525" cy="658812"/>
            <a:chOff x="2401" y="425"/>
            <a:chExt cx="907" cy="1154"/>
          </a:xfrm>
        </p:grpSpPr>
        <p:sp>
          <p:nvSpPr>
            <p:cNvPr id="28805" name="Rectangle 81"/>
            <p:cNvSpPr>
              <a:spLocks noChangeArrowheads="1"/>
            </p:cNvSpPr>
            <p:nvPr/>
          </p:nvSpPr>
          <p:spPr bwMode="auto">
            <a:xfrm>
              <a:off x="2401" y="591"/>
              <a:ext cx="907" cy="988"/>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28806" name="Line 82"/>
            <p:cNvSpPr>
              <a:spLocks noChangeShapeType="1"/>
            </p:cNvSpPr>
            <p:nvPr/>
          </p:nvSpPr>
          <p:spPr bwMode="auto">
            <a:xfrm>
              <a:off x="2582" y="138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807" name="Line 83"/>
            <p:cNvSpPr>
              <a:spLocks noChangeShapeType="1"/>
            </p:cNvSpPr>
            <p:nvPr/>
          </p:nvSpPr>
          <p:spPr bwMode="auto">
            <a:xfrm>
              <a:off x="2577" y="115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808" name="Rectangle 84"/>
            <p:cNvSpPr>
              <a:spLocks noChangeArrowheads="1"/>
            </p:cNvSpPr>
            <p:nvPr/>
          </p:nvSpPr>
          <p:spPr bwMode="auto">
            <a:xfrm rot="2658430">
              <a:off x="2944" y="425"/>
              <a:ext cx="225" cy="506"/>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28809" name="Freeform 85"/>
            <p:cNvSpPr>
              <a:spLocks/>
            </p:cNvSpPr>
            <p:nvPr/>
          </p:nvSpPr>
          <p:spPr bwMode="auto">
            <a:xfrm>
              <a:off x="2643" y="789"/>
              <a:ext cx="309" cy="257"/>
            </a:xfrm>
            <a:custGeom>
              <a:avLst/>
              <a:gdLst>
                <a:gd name="T0" fmla="*/ 374 w 234"/>
                <a:gd name="T1" fmla="*/ 0 h 195"/>
                <a:gd name="T2" fmla="*/ 83 w 234"/>
                <a:gd name="T3" fmla="*/ 125 h 195"/>
                <a:gd name="T4" fmla="*/ 0 w 234"/>
                <a:gd name="T5" fmla="*/ 589 h 195"/>
                <a:gd name="T6" fmla="*/ 548 w 234"/>
                <a:gd name="T7" fmla="*/ 589 h 195"/>
                <a:gd name="T8" fmla="*/ 712 w 234"/>
                <a:gd name="T9" fmla="*/ 333 h 195"/>
                <a:gd name="T10" fmla="*/ 374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a:solidFill>
                <a:srgbClr val="969696"/>
              </a:solidFill>
              <a:round/>
              <a:headEnd/>
              <a:tailEnd/>
            </a:ln>
          </p:spPr>
          <p:txBody>
            <a:bodyPr wrap="none" lIns="0" tIns="0" rIns="0" bIns="0" anchor="ctr">
              <a:spAutoFit/>
            </a:bodyPr>
            <a:lstStyle/>
            <a:p>
              <a:endParaRPr lang="en-US"/>
            </a:p>
          </p:txBody>
        </p:sp>
        <p:sp>
          <p:nvSpPr>
            <p:cNvPr id="28810" name="Line 86"/>
            <p:cNvSpPr>
              <a:spLocks noChangeShapeType="1"/>
            </p:cNvSpPr>
            <p:nvPr/>
          </p:nvSpPr>
          <p:spPr bwMode="auto">
            <a:xfrm flipH="1">
              <a:off x="2703" y="891"/>
              <a:ext cx="147" cy="106"/>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28690" name="AutoShape 87"/>
          <p:cNvSpPr>
            <a:spLocks noChangeArrowheads="1"/>
          </p:cNvSpPr>
          <p:nvPr/>
        </p:nvSpPr>
        <p:spPr bwMode="auto">
          <a:xfrm>
            <a:off x="3963988" y="4156075"/>
            <a:ext cx="584200" cy="415925"/>
          </a:xfrm>
          <a:prstGeom prst="rightArrow">
            <a:avLst>
              <a:gd name="adj1" fmla="val 50000"/>
              <a:gd name="adj2" fmla="val 35115"/>
            </a:avLst>
          </a:prstGeom>
          <a:gradFill rotWithShape="1">
            <a:gsLst>
              <a:gs pos="0">
                <a:srgbClr val="FF0000"/>
              </a:gs>
              <a:gs pos="100000">
                <a:srgbClr val="CCFFCC"/>
              </a:gs>
            </a:gsLst>
            <a:lin ang="0" scaled="1"/>
          </a:gradFill>
          <a:ln w="12700" algn="ctr">
            <a:solidFill>
              <a:schemeClr val="bg1"/>
            </a:solidFill>
            <a:miter lim="800000"/>
            <a:headEnd/>
            <a:tailEnd/>
          </a:ln>
        </p:spPr>
        <p:txBody>
          <a:bodyPr lIns="0" tIns="0" rIns="0" bIns="0" anchor="ctr">
            <a:spAutoFit/>
          </a:bodyPr>
          <a:lstStyle/>
          <a:p>
            <a:endParaRPr lang="en-US"/>
          </a:p>
        </p:txBody>
      </p:sp>
      <p:sp>
        <p:nvSpPr>
          <p:cNvPr id="28691" name="AutoShape 88"/>
          <p:cNvSpPr>
            <a:spLocks noChangeArrowheads="1"/>
          </p:cNvSpPr>
          <p:nvPr/>
        </p:nvSpPr>
        <p:spPr bwMode="auto">
          <a:xfrm>
            <a:off x="3943350" y="3189288"/>
            <a:ext cx="584200" cy="415925"/>
          </a:xfrm>
          <a:prstGeom prst="rightArrow">
            <a:avLst>
              <a:gd name="adj1" fmla="val 50000"/>
              <a:gd name="adj2" fmla="val 35115"/>
            </a:avLst>
          </a:prstGeom>
          <a:gradFill rotWithShape="1">
            <a:gsLst>
              <a:gs pos="0">
                <a:srgbClr val="FF0000"/>
              </a:gs>
              <a:gs pos="100000">
                <a:srgbClr val="CCFFCC"/>
              </a:gs>
            </a:gsLst>
            <a:lin ang="0" scaled="1"/>
          </a:gradFill>
          <a:ln w="12700" algn="ctr">
            <a:solidFill>
              <a:schemeClr val="bg1"/>
            </a:solidFill>
            <a:miter lim="800000"/>
            <a:headEnd/>
            <a:tailEnd/>
          </a:ln>
        </p:spPr>
        <p:txBody>
          <a:bodyPr lIns="0" tIns="0" rIns="0" bIns="0" anchor="ctr">
            <a:spAutoFit/>
          </a:bodyPr>
          <a:lstStyle/>
          <a:p>
            <a:endParaRPr lang="en-US"/>
          </a:p>
        </p:txBody>
      </p:sp>
      <p:grpSp>
        <p:nvGrpSpPr>
          <p:cNvPr id="28692" name="Group 89"/>
          <p:cNvGrpSpPr>
            <a:grpSpLocks/>
          </p:cNvGrpSpPr>
          <p:nvPr/>
        </p:nvGrpSpPr>
        <p:grpSpPr bwMode="auto">
          <a:xfrm>
            <a:off x="3522663" y="4116388"/>
            <a:ext cx="509587" cy="493712"/>
            <a:chOff x="4200" y="2899"/>
            <a:chExt cx="915" cy="885"/>
          </a:xfrm>
        </p:grpSpPr>
        <p:sp>
          <p:nvSpPr>
            <p:cNvPr id="28788" name="Rectangle 90"/>
            <p:cNvSpPr>
              <a:spLocks noChangeArrowheads="1"/>
            </p:cNvSpPr>
            <p:nvPr/>
          </p:nvSpPr>
          <p:spPr bwMode="auto">
            <a:xfrm>
              <a:off x="4342" y="2960"/>
              <a:ext cx="771" cy="824"/>
            </a:xfrm>
            <a:prstGeom prst="rect">
              <a:avLst/>
            </a:prstGeom>
            <a:solidFill>
              <a:srgbClr val="CC9900"/>
            </a:solidFill>
            <a:ln w="12700" algn="ctr">
              <a:solidFill>
                <a:schemeClr val="bg1"/>
              </a:solidFill>
              <a:miter lim="800000"/>
              <a:headEnd/>
              <a:tailEnd/>
            </a:ln>
          </p:spPr>
          <p:txBody>
            <a:bodyPr lIns="0" tIns="0" rIns="0" bIns="0" anchor="ctr">
              <a:spAutoFit/>
            </a:bodyPr>
            <a:lstStyle/>
            <a:p>
              <a:endParaRPr lang="en-US"/>
            </a:p>
          </p:txBody>
        </p:sp>
        <p:sp>
          <p:nvSpPr>
            <p:cNvPr id="28789" name="AutoShape 91"/>
            <p:cNvSpPr>
              <a:spLocks noChangeArrowheads="1"/>
            </p:cNvSpPr>
            <p:nvPr/>
          </p:nvSpPr>
          <p:spPr bwMode="auto">
            <a:xfrm>
              <a:off x="4283" y="2958"/>
              <a:ext cx="832" cy="774"/>
            </a:xfrm>
            <a:prstGeom prst="parallelogram">
              <a:avLst>
                <a:gd name="adj" fmla="val 8371"/>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28790" name="AutoShape 92"/>
            <p:cNvSpPr>
              <a:spLocks noChangeArrowheads="1"/>
            </p:cNvSpPr>
            <p:nvPr/>
          </p:nvSpPr>
          <p:spPr bwMode="auto">
            <a:xfrm>
              <a:off x="4303" y="2984"/>
              <a:ext cx="788" cy="765"/>
            </a:xfrm>
            <a:prstGeom prst="parallelogram">
              <a:avLst>
                <a:gd name="adj" fmla="val 8021"/>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28791" name="AutoShape 93"/>
            <p:cNvSpPr>
              <a:spLocks noChangeArrowheads="1"/>
            </p:cNvSpPr>
            <p:nvPr/>
          </p:nvSpPr>
          <p:spPr bwMode="auto">
            <a:xfrm>
              <a:off x="4200" y="2960"/>
              <a:ext cx="912" cy="807"/>
            </a:xfrm>
            <a:prstGeom prst="parallelogram">
              <a:avLst>
                <a:gd name="adj" fmla="val 1762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28792" name="Freeform 94"/>
            <p:cNvSpPr>
              <a:spLocks/>
            </p:cNvSpPr>
            <p:nvPr/>
          </p:nvSpPr>
          <p:spPr bwMode="auto">
            <a:xfrm>
              <a:off x="4374"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8793" name="Freeform 95"/>
            <p:cNvSpPr>
              <a:spLocks/>
            </p:cNvSpPr>
            <p:nvPr/>
          </p:nvSpPr>
          <p:spPr bwMode="auto">
            <a:xfrm>
              <a:off x="4470"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8794" name="Freeform 96"/>
            <p:cNvSpPr>
              <a:spLocks/>
            </p:cNvSpPr>
            <p:nvPr/>
          </p:nvSpPr>
          <p:spPr bwMode="auto">
            <a:xfrm>
              <a:off x="4566"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8795" name="Freeform 97"/>
            <p:cNvSpPr>
              <a:spLocks/>
            </p:cNvSpPr>
            <p:nvPr/>
          </p:nvSpPr>
          <p:spPr bwMode="auto">
            <a:xfrm>
              <a:off x="4662"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8796" name="Freeform 98"/>
            <p:cNvSpPr>
              <a:spLocks/>
            </p:cNvSpPr>
            <p:nvPr/>
          </p:nvSpPr>
          <p:spPr bwMode="auto">
            <a:xfrm>
              <a:off x="4758"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8797" name="Freeform 99"/>
            <p:cNvSpPr>
              <a:spLocks/>
            </p:cNvSpPr>
            <p:nvPr/>
          </p:nvSpPr>
          <p:spPr bwMode="auto">
            <a:xfrm>
              <a:off x="4854"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8798" name="Freeform 100"/>
            <p:cNvSpPr>
              <a:spLocks/>
            </p:cNvSpPr>
            <p:nvPr/>
          </p:nvSpPr>
          <p:spPr bwMode="auto">
            <a:xfrm>
              <a:off x="4950" y="2902"/>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8799" name="Line 101"/>
            <p:cNvSpPr>
              <a:spLocks noChangeShapeType="1"/>
            </p:cNvSpPr>
            <p:nvPr/>
          </p:nvSpPr>
          <p:spPr bwMode="auto">
            <a:xfrm>
              <a:off x="4386" y="3171"/>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8800" name="Line 102"/>
            <p:cNvSpPr>
              <a:spLocks noChangeShapeType="1"/>
            </p:cNvSpPr>
            <p:nvPr/>
          </p:nvSpPr>
          <p:spPr bwMode="auto">
            <a:xfrm>
              <a:off x="4359" y="3267"/>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8801" name="Line 103"/>
            <p:cNvSpPr>
              <a:spLocks noChangeShapeType="1"/>
            </p:cNvSpPr>
            <p:nvPr/>
          </p:nvSpPr>
          <p:spPr bwMode="auto">
            <a:xfrm>
              <a:off x="4692" y="3363"/>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8802" name="Line 104"/>
            <p:cNvSpPr>
              <a:spLocks noChangeShapeType="1"/>
            </p:cNvSpPr>
            <p:nvPr/>
          </p:nvSpPr>
          <p:spPr bwMode="auto">
            <a:xfrm>
              <a:off x="4332" y="3459"/>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8803" name="Line 105"/>
            <p:cNvSpPr>
              <a:spLocks noChangeShapeType="1"/>
            </p:cNvSpPr>
            <p:nvPr/>
          </p:nvSpPr>
          <p:spPr bwMode="auto">
            <a:xfrm>
              <a:off x="4656" y="3555"/>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8804" name="Line 106"/>
            <p:cNvSpPr>
              <a:spLocks noChangeShapeType="1"/>
            </p:cNvSpPr>
            <p:nvPr/>
          </p:nvSpPr>
          <p:spPr bwMode="auto">
            <a:xfrm>
              <a:off x="4638" y="3651"/>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28693" name="AutoShape 107"/>
          <p:cNvSpPr>
            <a:spLocks noChangeArrowheads="1"/>
          </p:cNvSpPr>
          <p:nvPr/>
        </p:nvSpPr>
        <p:spPr bwMode="auto">
          <a:xfrm>
            <a:off x="2990850" y="4154488"/>
            <a:ext cx="584200" cy="415925"/>
          </a:xfrm>
          <a:prstGeom prst="rightArrow">
            <a:avLst>
              <a:gd name="adj1" fmla="val 50000"/>
              <a:gd name="adj2" fmla="val 35115"/>
            </a:avLst>
          </a:prstGeom>
          <a:gradFill rotWithShape="1">
            <a:gsLst>
              <a:gs pos="0">
                <a:srgbClr val="CCFFCC"/>
              </a:gs>
              <a:gs pos="100000">
                <a:srgbClr val="000000"/>
              </a:gs>
            </a:gsLst>
            <a:lin ang="0" scaled="1"/>
          </a:gradFill>
          <a:ln w="12700" algn="ctr">
            <a:solidFill>
              <a:schemeClr val="bg1"/>
            </a:solidFill>
            <a:miter lim="800000"/>
            <a:headEnd/>
            <a:tailEnd/>
          </a:ln>
        </p:spPr>
        <p:txBody>
          <a:bodyPr lIns="0" tIns="0" rIns="0" bIns="0" anchor="ctr">
            <a:spAutoFit/>
          </a:bodyPr>
          <a:lstStyle/>
          <a:p>
            <a:endParaRPr lang="en-US"/>
          </a:p>
        </p:txBody>
      </p:sp>
      <p:grpSp>
        <p:nvGrpSpPr>
          <p:cNvPr id="28694" name="Group 108"/>
          <p:cNvGrpSpPr>
            <a:grpSpLocks/>
          </p:cNvGrpSpPr>
          <p:nvPr/>
        </p:nvGrpSpPr>
        <p:grpSpPr bwMode="auto">
          <a:xfrm>
            <a:off x="3502025" y="3149600"/>
            <a:ext cx="509588" cy="493713"/>
            <a:chOff x="4200" y="2899"/>
            <a:chExt cx="915" cy="885"/>
          </a:xfrm>
        </p:grpSpPr>
        <p:sp>
          <p:nvSpPr>
            <p:cNvPr id="28771" name="Rectangle 109"/>
            <p:cNvSpPr>
              <a:spLocks noChangeArrowheads="1"/>
            </p:cNvSpPr>
            <p:nvPr/>
          </p:nvSpPr>
          <p:spPr bwMode="auto">
            <a:xfrm>
              <a:off x="4342" y="2960"/>
              <a:ext cx="771" cy="824"/>
            </a:xfrm>
            <a:prstGeom prst="rect">
              <a:avLst/>
            </a:prstGeom>
            <a:solidFill>
              <a:srgbClr val="CC9900"/>
            </a:solidFill>
            <a:ln w="12700" algn="ctr">
              <a:solidFill>
                <a:schemeClr val="bg1"/>
              </a:solidFill>
              <a:miter lim="800000"/>
              <a:headEnd/>
              <a:tailEnd/>
            </a:ln>
          </p:spPr>
          <p:txBody>
            <a:bodyPr lIns="0" tIns="0" rIns="0" bIns="0" anchor="ctr">
              <a:spAutoFit/>
            </a:bodyPr>
            <a:lstStyle/>
            <a:p>
              <a:endParaRPr lang="en-US"/>
            </a:p>
          </p:txBody>
        </p:sp>
        <p:sp>
          <p:nvSpPr>
            <p:cNvPr id="28772" name="AutoShape 110"/>
            <p:cNvSpPr>
              <a:spLocks noChangeArrowheads="1"/>
            </p:cNvSpPr>
            <p:nvPr/>
          </p:nvSpPr>
          <p:spPr bwMode="auto">
            <a:xfrm>
              <a:off x="4283" y="2958"/>
              <a:ext cx="832" cy="774"/>
            </a:xfrm>
            <a:prstGeom prst="parallelogram">
              <a:avLst>
                <a:gd name="adj" fmla="val 8371"/>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28773" name="AutoShape 111"/>
            <p:cNvSpPr>
              <a:spLocks noChangeArrowheads="1"/>
            </p:cNvSpPr>
            <p:nvPr/>
          </p:nvSpPr>
          <p:spPr bwMode="auto">
            <a:xfrm>
              <a:off x="4303" y="2984"/>
              <a:ext cx="788" cy="765"/>
            </a:xfrm>
            <a:prstGeom prst="parallelogram">
              <a:avLst>
                <a:gd name="adj" fmla="val 8021"/>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28774" name="AutoShape 112"/>
            <p:cNvSpPr>
              <a:spLocks noChangeArrowheads="1"/>
            </p:cNvSpPr>
            <p:nvPr/>
          </p:nvSpPr>
          <p:spPr bwMode="auto">
            <a:xfrm>
              <a:off x="4200" y="2960"/>
              <a:ext cx="912" cy="807"/>
            </a:xfrm>
            <a:prstGeom prst="parallelogram">
              <a:avLst>
                <a:gd name="adj" fmla="val 1762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28775" name="Freeform 113"/>
            <p:cNvSpPr>
              <a:spLocks/>
            </p:cNvSpPr>
            <p:nvPr/>
          </p:nvSpPr>
          <p:spPr bwMode="auto">
            <a:xfrm>
              <a:off x="4374"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8776" name="Freeform 114"/>
            <p:cNvSpPr>
              <a:spLocks/>
            </p:cNvSpPr>
            <p:nvPr/>
          </p:nvSpPr>
          <p:spPr bwMode="auto">
            <a:xfrm>
              <a:off x="4470"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8777" name="Freeform 115"/>
            <p:cNvSpPr>
              <a:spLocks/>
            </p:cNvSpPr>
            <p:nvPr/>
          </p:nvSpPr>
          <p:spPr bwMode="auto">
            <a:xfrm>
              <a:off x="4566"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8778" name="Freeform 116"/>
            <p:cNvSpPr>
              <a:spLocks/>
            </p:cNvSpPr>
            <p:nvPr/>
          </p:nvSpPr>
          <p:spPr bwMode="auto">
            <a:xfrm>
              <a:off x="4662"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8779" name="Freeform 117"/>
            <p:cNvSpPr>
              <a:spLocks/>
            </p:cNvSpPr>
            <p:nvPr/>
          </p:nvSpPr>
          <p:spPr bwMode="auto">
            <a:xfrm>
              <a:off x="4758"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8780" name="Freeform 118"/>
            <p:cNvSpPr>
              <a:spLocks/>
            </p:cNvSpPr>
            <p:nvPr/>
          </p:nvSpPr>
          <p:spPr bwMode="auto">
            <a:xfrm>
              <a:off x="4854"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8781" name="Freeform 119"/>
            <p:cNvSpPr>
              <a:spLocks/>
            </p:cNvSpPr>
            <p:nvPr/>
          </p:nvSpPr>
          <p:spPr bwMode="auto">
            <a:xfrm>
              <a:off x="4950" y="2902"/>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8782" name="Line 120"/>
            <p:cNvSpPr>
              <a:spLocks noChangeShapeType="1"/>
            </p:cNvSpPr>
            <p:nvPr/>
          </p:nvSpPr>
          <p:spPr bwMode="auto">
            <a:xfrm>
              <a:off x="4386" y="3171"/>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8783" name="Line 121"/>
            <p:cNvSpPr>
              <a:spLocks noChangeShapeType="1"/>
            </p:cNvSpPr>
            <p:nvPr/>
          </p:nvSpPr>
          <p:spPr bwMode="auto">
            <a:xfrm>
              <a:off x="4359" y="3267"/>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8784" name="Line 122"/>
            <p:cNvSpPr>
              <a:spLocks noChangeShapeType="1"/>
            </p:cNvSpPr>
            <p:nvPr/>
          </p:nvSpPr>
          <p:spPr bwMode="auto">
            <a:xfrm>
              <a:off x="4692" y="3363"/>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8785" name="Line 123"/>
            <p:cNvSpPr>
              <a:spLocks noChangeShapeType="1"/>
            </p:cNvSpPr>
            <p:nvPr/>
          </p:nvSpPr>
          <p:spPr bwMode="auto">
            <a:xfrm>
              <a:off x="4332" y="3459"/>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8786" name="Line 124"/>
            <p:cNvSpPr>
              <a:spLocks noChangeShapeType="1"/>
            </p:cNvSpPr>
            <p:nvPr/>
          </p:nvSpPr>
          <p:spPr bwMode="auto">
            <a:xfrm>
              <a:off x="4656" y="3555"/>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8787" name="Line 125"/>
            <p:cNvSpPr>
              <a:spLocks noChangeShapeType="1"/>
            </p:cNvSpPr>
            <p:nvPr/>
          </p:nvSpPr>
          <p:spPr bwMode="auto">
            <a:xfrm>
              <a:off x="4638" y="3651"/>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28695" name="AutoShape 126"/>
          <p:cNvSpPr>
            <a:spLocks noChangeArrowheads="1"/>
          </p:cNvSpPr>
          <p:nvPr/>
        </p:nvSpPr>
        <p:spPr bwMode="auto">
          <a:xfrm>
            <a:off x="2970213" y="3187700"/>
            <a:ext cx="584200" cy="415925"/>
          </a:xfrm>
          <a:prstGeom prst="rightArrow">
            <a:avLst>
              <a:gd name="adj1" fmla="val 50000"/>
              <a:gd name="adj2" fmla="val 35115"/>
            </a:avLst>
          </a:prstGeom>
          <a:gradFill rotWithShape="1">
            <a:gsLst>
              <a:gs pos="0">
                <a:srgbClr val="CCFFCC"/>
              </a:gs>
              <a:gs pos="100000">
                <a:srgbClr val="000000"/>
              </a:gs>
            </a:gsLst>
            <a:lin ang="0" scaled="1"/>
          </a:gradFill>
          <a:ln w="12700" algn="ctr">
            <a:solidFill>
              <a:schemeClr val="bg1"/>
            </a:solidFill>
            <a:miter lim="800000"/>
            <a:headEnd/>
            <a:tailEnd/>
          </a:ln>
        </p:spPr>
        <p:txBody>
          <a:bodyPr lIns="0" tIns="0" rIns="0" bIns="0" anchor="ctr">
            <a:spAutoFit/>
          </a:bodyPr>
          <a:lstStyle/>
          <a:p>
            <a:endParaRPr lang="en-US"/>
          </a:p>
        </p:txBody>
      </p:sp>
      <p:grpSp>
        <p:nvGrpSpPr>
          <p:cNvPr id="28696" name="Group 127"/>
          <p:cNvGrpSpPr>
            <a:grpSpLocks/>
          </p:cNvGrpSpPr>
          <p:nvPr/>
        </p:nvGrpSpPr>
        <p:grpSpPr bwMode="auto">
          <a:xfrm>
            <a:off x="3516313" y="2152650"/>
            <a:ext cx="509587" cy="493713"/>
            <a:chOff x="4200" y="2899"/>
            <a:chExt cx="915" cy="885"/>
          </a:xfrm>
        </p:grpSpPr>
        <p:sp>
          <p:nvSpPr>
            <p:cNvPr id="28754" name="Rectangle 128"/>
            <p:cNvSpPr>
              <a:spLocks noChangeArrowheads="1"/>
            </p:cNvSpPr>
            <p:nvPr/>
          </p:nvSpPr>
          <p:spPr bwMode="auto">
            <a:xfrm>
              <a:off x="4342" y="2960"/>
              <a:ext cx="771" cy="824"/>
            </a:xfrm>
            <a:prstGeom prst="rect">
              <a:avLst/>
            </a:prstGeom>
            <a:solidFill>
              <a:srgbClr val="CC9900"/>
            </a:solidFill>
            <a:ln w="12700" algn="ctr">
              <a:solidFill>
                <a:schemeClr val="bg1"/>
              </a:solidFill>
              <a:miter lim="800000"/>
              <a:headEnd/>
              <a:tailEnd/>
            </a:ln>
          </p:spPr>
          <p:txBody>
            <a:bodyPr lIns="0" tIns="0" rIns="0" bIns="0" anchor="ctr">
              <a:spAutoFit/>
            </a:bodyPr>
            <a:lstStyle/>
            <a:p>
              <a:endParaRPr lang="en-US"/>
            </a:p>
          </p:txBody>
        </p:sp>
        <p:sp>
          <p:nvSpPr>
            <p:cNvPr id="28755" name="AutoShape 129"/>
            <p:cNvSpPr>
              <a:spLocks noChangeArrowheads="1"/>
            </p:cNvSpPr>
            <p:nvPr/>
          </p:nvSpPr>
          <p:spPr bwMode="auto">
            <a:xfrm>
              <a:off x="4283" y="2958"/>
              <a:ext cx="832" cy="774"/>
            </a:xfrm>
            <a:prstGeom prst="parallelogram">
              <a:avLst>
                <a:gd name="adj" fmla="val 8371"/>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28756" name="AutoShape 130"/>
            <p:cNvSpPr>
              <a:spLocks noChangeArrowheads="1"/>
            </p:cNvSpPr>
            <p:nvPr/>
          </p:nvSpPr>
          <p:spPr bwMode="auto">
            <a:xfrm>
              <a:off x="4303" y="2984"/>
              <a:ext cx="788" cy="765"/>
            </a:xfrm>
            <a:prstGeom prst="parallelogram">
              <a:avLst>
                <a:gd name="adj" fmla="val 8021"/>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28757" name="AutoShape 131"/>
            <p:cNvSpPr>
              <a:spLocks noChangeArrowheads="1"/>
            </p:cNvSpPr>
            <p:nvPr/>
          </p:nvSpPr>
          <p:spPr bwMode="auto">
            <a:xfrm>
              <a:off x="4200" y="2960"/>
              <a:ext cx="912" cy="807"/>
            </a:xfrm>
            <a:prstGeom prst="parallelogram">
              <a:avLst>
                <a:gd name="adj" fmla="val 1762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28758" name="Freeform 132"/>
            <p:cNvSpPr>
              <a:spLocks/>
            </p:cNvSpPr>
            <p:nvPr/>
          </p:nvSpPr>
          <p:spPr bwMode="auto">
            <a:xfrm>
              <a:off x="4374"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8759" name="Freeform 133"/>
            <p:cNvSpPr>
              <a:spLocks/>
            </p:cNvSpPr>
            <p:nvPr/>
          </p:nvSpPr>
          <p:spPr bwMode="auto">
            <a:xfrm>
              <a:off x="4470"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8760" name="Freeform 134"/>
            <p:cNvSpPr>
              <a:spLocks/>
            </p:cNvSpPr>
            <p:nvPr/>
          </p:nvSpPr>
          <p:spPr bwMode="auto">
            <a:xfrm>
              <a:off x="4566"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8761" name="Freeform 135"/>
            <p:cNvSpPr>
              <a:spLocks/>
            </p:cNvSpPr>
            <p:nvPr/>
          </p:nvSpPr>
          <p:spPr bwMode="auto">
            <a:xfrm>
              <a:off x="4662"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8762" name="Freeform 136"/>
            <p:cNvSpPr>
              <a:spLocks/>
            </p:cNvSpPr>
            <p:nvPr/>
          </p:nvSpPr>
          <p:spPr bwMode="auto">
            <a:xfrm>
              <a:off x="4758"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8763" name="Freeform 137"/>
            <p:cNvSpPr>
              <a:spLocks/>
            </p:cNvSpPr>
            <p:nvPr/>
          </p:nvSpPr>
          <p:spPr bwMode="auto">
            <a:xfrm>
              <a:off x="4854"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8764" name="Freeform 138"/>
            <p:cNvSpPr>
              <a:spLocks/>
            </p:cNvSpPr>
            <p:nvPr/>
          </p:nvSpPr>
          <p:spPr bwMode="auto">
            <a:xfrm>
              <a:off x="4950" y="2902"/>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8765" name="Line 139"/>
            <p:cNvSpPr>
              <a:spLocks noChangeShapeType="1"/>
            </p:cNvSpPr>
            <p:nvPr/>
          </p:nvSpPr>
          <p:spPr bwMode="auto">
            <a:xfrm>
              <a:off x="4386" y="3171"/>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8766" name="Line 140"/>
            <p:cNvSpPr>
              <a:spLocks noChangeShapeType="1"/>
            </p:cNvSpPr>
            <p:nvPr/>
          </p:nvSpPr>
          <p:spPr bwMode="auto">
            <a:xfrm>
              <a:off x="4359" y="3267"/>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8767" name="Line 141"/>
            <p:cNvSpPr>
              <a:spLocks noChangeShapeType="1"/>
            </p:cNvSpPr>
            <p:nvPr/>
          </p:nvSpPr>
          <p:spPr bwMode="auto">
            <a:xfrm>
              <a:off x="4692" y="3363"/>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8768" name="Line 142"/>
            <p:cNvSpPr>
              <a:spLocks noChangeShapeType="1"/>
            </p:cNvSpPr>
            <p:nvPr/>
          </p:nvSpPr>
          <p:spPr bwMode="auto">
            <a:xfrm>
              <a:off x="4332" y="3459"/>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8769" name="Line 143"/>
            <p:cNvSpPr>
              <a:spLocks noChangeShapeType="1"/>
            </p:cNvSpPr>
            <p:nvPr/>
          </p:nvSpPr>
          <p:spPr bwMode="auto">
            <a:xfrm>
              <a:off x="4656" y="3555"/>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8770" name="Line 144"/>
            <p:cNvSpPr>
              <a:spLocks noChangeShapeType="1"/>
            </p:cNvSpPr>
            <p:nvPr/>
          </p:nvSpPr>
          <p:spPr bwMode="auto">
            <a:xfrm>
              <a:off x="4638" y="3651"/>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28697" name="AutoShape 145"/>
          <p:cNvSpPr>
            <a:spLocks noChangeArrowheads="1"/>
          </p:cNvSpPr>
          <p:nvPr/>
        </p:nvSpPr>
        <p:spPr bwMode="auto">
          <a:xfrm>
            <a:off x="2984500" y="2190750"/>
            <a:ext cx="584200" cy="415925"/>
          </a:xfrm>
          <a:prstGeom prst="rightArrow">
            <a:avLst>
              <a:gd name="adj1" fmla="val 50000"/>
              <a:gd name="adj2" fmla="val 35115"/>
            </a:avLst>
          </a:prstGeom>
          <a:gradFill rotWithShape="1">
            <a:gsLst>
              <a:gs pos="0">
                <a:srgbClr val="CCFFCC"/>
              </a:gs>
              <a:gs pos="100000">
                <a:srgbClr val="000000"/>
              </a:gs>
            </a:gsLst>
            <a:lin ang="0" scaled="1"/>
          </a:gradFill>
          <a:ln w="12700" algn="ctr">
            <a:solidFill>
              <a:schemeClr val="bg1"/>
            </a:solidFill>
            <a:miter lim="800000"/>
            <a:headEnd/>
            <a:tailEnd/>
          </a:ln>
        </p:spPr>
        <p:txBody>
          <a:bodyPr lIns="0" tIns="0" rIns="0" bIns="0" anchor="ctr">
            <a:spAutoFit/>
          </a:bodyPr>
          <a:lstStyle/>
          <a:p>
            <a:endParaRPr lang="en-US"/>
          </a:p>
        </p:txBody>
      </p:sp>
      <p:grpSp>
        <p:nvGrpSpPr>
          <p:cNvPr id="28698" name="Group 146"/>
          <p:cNvGrpSpPr>
            <a:grpSpLocks/>
          </p:cNvGrpSpPr>
          <p:nvPr/>
        </p:nvGrpSpPr>
        <p:grpSpPr bwMode="auto">
          <a:xfrm>
            <a:off x="5233988" y="2576513"/>
            <a:ext cx="881062" cy="612775"/>
            <a:chOff x="3153" y="1049"/>
            <a:chExt cx="752" cy="523"/>
          </a:xfrm>
        </p:grpSpPr>
        <p:sp>
          <p:nvSpPr>
            <p:cNvPr id="28752" name="Rectangle 147"/>
            <p:cNvSpPr>
              <a:spLocks noChangeArrowheads="1"/>
            </p:cNvSpPr>
            <p:nvPr/>
          </p:nvSpPr>
          <p:spPr bwMode="auto">
            <a:xfrm>
              <a:off x="3153" y="1055"/>
              <a:ext cx="752" cy="517"/>
            </a:xfrm>
            <a:prstGeom prst="rect">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pic>
          <p:nvPicPr>
            <p:cNvPr id="28753" name="Picture 148"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52" y="1049"/>
              <a:ext cx="347" cy="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8699" name="Text Box 149"/>
          <p:cNvSpPr txBox="1">
            <a:spLocks noChangeArrowheads="1"/>
          </p:cNvSpPr>
          <p:nvPr/>
        </p:nvSpPr>
        <p:spPr bwMode="auto">
          <a:xfrm>
            <a:off x="5253038" y="3167063"/>
            <a:ext cx="213042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1800" b="1"/>
              <a:t>pay to: insured</a:t>
            </a:r>
          </a:p>
        </p:txBody>
      </p:sp>
      <p:grpSp>
        <p:nvGrpSpPr>
          <p:cNvPr id="28700" name="Group 150"/>
          <p:cNvGrpSpPr>
            <a:grpSpLocks/>
          </p:cNvGrpSpPr>
          <p:nvPr/>
        </p:nvGrpSpPr>
        <p:grpSpPr bwMode="auto">
          <a:xfrm>
            <a:off x="5233988" y="4065588"/>
            <a:ext cx="881062" cy="612775"/>
            <a:chOff x="3153" y="1049"/>
            <a:chExt cx="752" cy="523"/>
          </a:xfrm>
        </p:grpSpPr>
        <p:sp>
          <p:nvSpPr>
            <p:cNvPr id="28750" name="Rectangle 151"/>
            <p:cNvSpPr>
              <a:spLocks noChangeArrowheads="1"/>
            </p:cNvSpPr>
            <p:nvPr/>
          </p:nvSpPr>
          <p:spPr bwMode="auto">
            <a:xfrm>
              <a:off x="3153" y="1055"/>
              <a:ext cx="752" cy="517"/>
            </a:xfrm>
            <a:prstGeom prst="rect">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pic>
          <p:nvPicPr>
            <p:cNvPr id="28751" name="Picture 152"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52" y="1049"/>
              <a:ext cx="347" cy="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8701" name="Text Box 153"/>
          <p:cNvSpPr txBox="1">
            <a:spLocks noChangeArrowheads="1"/>
          </p:cNvSpPr>
          <p:nvPr/>
        </p:nvSpPr>
        <p:spPr bwMode="auto">
          <a:xfrm>
            <a:off x="5253038" y="4684713"/>
            <a:ext cx="2976562"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tabLst>
                <a:tab pos="804863" algn="l"/>
              </a:tabLst>
              <a:defRPr sz="1400">
                <a:solidFill>
                  <a:schemeClr val="bg1"/>
                </a:solidFill>
                <a:latin typeface="Arial" charset="0"/>
              </a:defRPr>
            </a:lvl1pPr>
            <a:lvl2pPr marL="742950" indent="-285750" eaLnBrk="0" hangingPunct="0">
              <a:tabLst>
                <a:tab pos="804863" algn="l"/>
              </a:tabLst>
              <a:defRPr sz="1400">
                <a:solidFill>
                  <a:schemeClr val="bg1"/>
                </a:solidFill>
                <a:latin typeface="Arial" charset="0"/>
              </a:defRPr>
            </a:lvl2pPr>
            <a:lvl3pPr marL="1143000" indent="-228600" eaLnBrk="0" hangingPunct="0">
              <a:tabLst>
                <a:tab pos="804863" algn="l"/>
              </a:tabLst>
              <a:defRPr sz="1400">
                <a:solidFill>
                  <a:schemeClr val="bg1"/>
                </a:solidFill>
                <a:latin typeface="Arial" charset="0"/>
              </a:defRPr>
            </a:lvl3pPr>
            <a:lvl4pPr marL="1600200" indent="-228600" eaLnBrk="0" hangingPunct="0">
              <a:tabLst>
                <a:tab pos="804863" algn="l"/>
              </a:tabLst>
              <a:defRPr sz="1400">
                <a:solidFill>
                  <a:schemeClr val="bg1"/>
                </a:solidFill>
                <a:latin typeface="Arial" charset="0"/>
              </a:defRPr>
            </a:lvl4pPr>
            <a:lvl5pPr marL="2057400" indent="-228600" eaLnBrk="0" hangingPunct="0">
              <a:tabLst>
                <a:tab pos="804863" algn="l"/>
              </a:tabLst>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tabLst>
                <a:tab pos="804863" algn="l"/>
              </a:tabLst>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tabLst>
                <a:tab pos="804863" algn="l"/>
              </a:tabLst>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tabLst>
                <a:tab pos="804863" algn="l"/>
              </a:tabLst>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tabLst>
                <a:tab pos="804863" algn="l"/>
              </a:tabLst>
              <a:defRPr sz="1400">
                <a:solidFill>
                  <a:schemeClr val="bg1"/>
                </a:solidFill>
                <a:latin typeface="Arial" charset="0"/>
              </a:defRPr>
            </a:lvl9pPr>
          </a:lstStyle>
          <a:p>
            <a:pPr algn="l" eaLnBrk="1" hangingPunct="1"/>
            <a:r>
              <a:rPr lang="en-US" sz="1800" b="1" dirty="0"/>
              <a:t>pay to: 3rd-party</a:t>
            </a:r>
            <a:br>
              <a:rPr lang="en-US" sz="1800" b="1" dirty="0"/>
            </a:br>
            <a:r>
              <a:rPr lang="en-US" sz="1800" b="1" dirty="0"/>
              <a:t>	claimant</a:t>
            </a:r>
          </a:p>
        </p:txBody>
      </p:sp>
      <p:grpSp>
        <p:nvGrpSpPr>
          <p:cNvPr id="28702" name="Group 154"/>
          <p:cNvGrpSpPr>
            <a:grpSpLocks/>
          </p:cNvGrpSpPr>
          <p:nvPr/>
        </p:nvGrpSpPr>
        <p:grpSpPr bwMode="auto">
          <a:xfrm>
            <a:off x="4530725" y="2393950"/>
            <a:ext cx="709613" cy="341313"/>
            <a:chOff x="2854" y="1566"/>
            <a:chExt cx="447" cy="215"/>
          </a:xfrm>
        </p:grpSpPr>
        <p:sp>
          <p:nvSpPr>
            <p:cNvPr id="28747" name="Line 155"/>
            <p:cNvSpPr>
              <a:spLocks noChangeShapeType="1"/>
            </p:cNvSpPr>
            <p:nvPr/>
          </p:nvSpPr>
          <p:spPr bwMode="auto">
            <a:xfrm>
              <a:off x="2854" y="1572"/>
              <a:ext cx="215"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8748" name="Line 156"/>
            <p:cNvSpPr>
              <a:spLocks noChangeShapeType="1"/>
            </p:cNvSpPr>
            <p:nvPr/>
          </p:nvSpPr>
          <p:spPr bwMode="auto">
            <a:xfrm>
              <a:off x="3063" y="1566"/>
              <a:ext cx="0" cy="215"/>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8749" name="Line 157"/>
            <p:cNvSpPr>
              <a:spLocks noChangeShapeType="1"/>
            </p:cNvSpPr>
            <p:nvPr/>
          </p:nvSpPr>
          <p:spPr bwMode="auto">
            <a:xfrm>
              <a:off x="3063" y="1778"/>
              <a:ext cx="238"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28703" name="Text Box 158"/>
          <p:cNvSpPr txBox="1">
            <a:spLocks noChangeArrowheads="1"/>
          </p:cNvSpPr>
          <p:nvPr/>
        </p:nvSpPr>
        <p:spPr bwMode="auto">
          <a:xfrm>
            <a:off x="1104900" y="2090738"/>
            <a:ext cx="1011238"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r" eaLnBrk="1" hangingPunct="1"/>
            <a:r>
              <a:rPr lang="en-US" sz="1800" b="1"/>
              <a:t>collision</a:t>
            </a:r>
          </a:p>
        </p:txBody>
      </p:sp>
      <p:sp>
        <p:nvSpPr>
          <p:cNvPr id="28704" name="Text Box 159"/>
          <p:cNvSpPr txBox="1">
            <a:spLocks noChangeArrowheads="1"/>
          </p:cNvSpPr>
          <p:nvPr/>
        </p:nvSpPr>
        <p:spPr bwMode="auto">
          <a:xfrm>
            <a:off x="1104900" y="3089275"/>
            <a:ext cx="101123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r" eaLnBrk="1" hangingPunct="1"/>
            <a:r>
              <a:rPr lang="en-US" sz="1800" b="1"/>
              <a:t>med pay</a:t>
            </a:r>
          </a:p>
        </p:txBody>
      </p:sp>
      <p:sp>
        <p:nvSpPr>
          <p:cNvPr id="28705" name="Text Box 160"/>
          <p:cNvSpPr txBox="1">
            <a:spLocks noChangeArrowheads="1"/>
          </p:cNvSpPr>
          <p:nvPr/>
        </p:nvSpPr>
        <p:spPr bwMode="auto">
          <a:xfrm>
            <a:off x="1104900" y="4075113"/>
            <a:ext cx="1011238"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r" eaLnBrk="1" hangingPunct="1"/>
            <a:r>
              <a:rPr lang="en-US" sz="1800" b="1"/>
              <a:t>liability</a:t>
            </a:r>
          </a:p>
        </p:txBody>
      </p:sp>
      <p:sp>
        <p:nvSpPr>
          <p:cNvPr id="28706" name="Line 161"/>
          <p:cNvSpPr>
            <a:spLocks noChangeShapeType="1"/>
          </p:cNvSpPr>
          <p:nvPr/>
        </p:nvSpPr>
        <p:spPr bwMode="auto">
          <a:xfrm>
            <a:off x="4545013" y="4370388"/>
            <a:ext cx="682625"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8707" name="Line 162"/>
          <p:cNvSpPr>
            <a:spLocks noChangeShapeType="1"/>
          </p:cNvSpPr>
          <p:nvPr/>
        </p:nvSpPr>
        <p:spPr bwMode="auto">
          <a:xfrm>
            <a:off x="6127750" y="2870200"/>
            <a:ext cx="1338263" cy="0"/>
          </a:xfrm>
          <a:prstGeom prst="line">
            <a:avLst/>
          </a:prstGeom>
          <a:noFill/>
          <a:ln w="28575">
            <a:solidFill>
              <a:srgbClr val="00CC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8708" name="Line 163"/>
          <p:cNvSpPr>
            <a:spLocks noChangeShapeType="1"/>
          </p:cNvSpPr>
          <p:nvPr/>
        </p:nvSpPr>
        <p:spPr bwMode="auto">
          <a:xfrm>
            <a:off x="6127750" y="4384675"/>
            <a:ext cx="1365250" cy="0"/>
          </a:xfrm>
          <a:prstGeom prst="line">
            <a:avLst/>
          </a:prstGeom>
          <a:noFill/>
          <a:ln w="28575">
            <a:solidFill>
              <a:srgbClr val="00CC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8709" name="Freeform 164"/>
          <p:cNvSpPr>
            <a:spLocks/>
          </p:cNvSpPr>
          <p:nvPr/>
        </p:nvSpPr>
        <p:spPr bwMode="auto">
          <a:xfrm>
            <a:off x="2963863" y="5345113"/>
            <a:ext cx="354012" cy="392112"/>
          </a:xfrm>
          <a:custGeom>
            <a:avLst/>
            <a:gdLst>
              <a:gd name="T0" fmla="*/ 0 w 481"/>
              <a:gd name="T1" fmla="*/ 2147483647 h 533"/>
              <a:gd name="T2" fmla="*/ 2147483647 w 481"/>
              <a:gd name="T3" fmla="*/ 2147483647 h 533"/>
              <a:gd name="T4" fmla="*/ 2147483647 w 481"/>
              <a:gd name="T5" fmla="*/ 2147483647 h 533"/>
              <a:gd name="T6" fmla="*/ 2147483647 w 481"/>
              <a:gd name="T7" fmla="*/ 2147483647 h 533"/>
              <a:gd name="T8" fmla="*/ 2147483647 w 481"/>
              <a:gd name="T9" fmla="*/ 0 h 533"/>
              <a:gd name="T10" fmla="*/ 2147483647 w 481"/>
              <a:gd name="T11" fmla="*/ 2147483647 h 533"/>
              <a:gd name="T12" fmla="*/ 2147483647 w 481"/>
              <a:gd name="T13" fmla="*/ 2147483647 h 533"/>
              <a:gd name="T14" fmla="*/ 0 w 481"/>
              <a:gd name="T15" fmla="*/ 2147483647 h 533"/>
              <a:gd name="T16" fmla="*/ 0 60000 65536"/>
              <a:gd name="T17" fmla="*/ 0 60000 65536"/>
              <a:gd name="T18" fmla="*/ 0 60000 65536"/>
              <a:gd name="T19" fmla="*/ 0 60000 65536"/>
              <a:gd name="T20" fmla="*/ 0 60000 65536"/>
              <a:gd name="T21" fmla="*/ 0 60000 65536"/>
              <a:gd name="T22" fmla="*/ 0 60000 65536"/>
              <a:gd name="T23" fmla="*/ 0 60000 65536"/>
              <a:gd name="T24" fmla="*/ 0 w 481"/>
              <a:gd name="T25" fmla="*/ 0 h 533"/>
              <a:gd name="T26" fmla="*/ 481 w 481"/>
              <a:gd name="T27" fmla="*/ 533 h 5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81" h="533">
                <a:moveTo>
                  <a:pt x="0" y="327"/>
                </a:moveTo>
                <a:lnTo>
                  <a:pt x="120" y="533"/>
                </a:lnTo>
                <a:lnTo>
                  <a:pt x="223" y="533"/>
                </a:lnTo>
                <a:lnTo>
                  <a:pt x="481" y="104"/>
                </a:lnTo>
                <a:lnTo>
                  <a:pt x="318" y="0"/>
                </a:lnTo>
                <a:lnTo>
                  <a:pt x="163" y="456"/>
                </a:lnTo>
                <a:lnTo>
                  <a:pt x="86" y="327"/>
                </a:lnTo>
                <a:lnTo>
                  <a:pt x="0" y="327"/>
                </a:lnTo>
                <a:close/>
              </a:path>
            </a:pathLst>
          </a:custGeom>
          <a:solidFill>
            <a:srgbClr val="33CC33"/>
          </a:solidFill>
          <a:ln>
            <a:noFill/>
          </a:ln>
          <a:extLst>
            <a:ext uri="{91240B29-F687-4F45-9708-019B960494DF}">
              <a14:hiddenLine xmlns:a14="http://schemas.microsoft.com/office/drawing/2010/main" w="28575">
                <a:solidFill>
                  <a:srgbClr val="000000"/>
                </a:solidFill>
                <a:round/>
                <a:headEnd/>
                <a:tailEnd/>
              </a14:hiddenLine>
            </a:ext>
          </a:extLst>
        </p:spPr>
        <p:txBody>
          <a:bodyPr lIns="0" tIns="0" rIns="0" bIns="0" anchor="ctr">
            <a:spAutoFit/>
          </a:bodyPr>
          <a:lstStyle/>
          <a:p>
            <a:endParaRPr lang="en-US"/>
          </a:p>
        </p:txBody>
      </p:sp>
      <p:sp>
        <p:nvSpPr>
          <p:cNvPr id="28710" name="Freeform 165"/>
          <p:cNvSpPr>
            <a:spLocks/>
          </p:cNvSpPr>
          <p:nvPr/>
        </p:nvSpPr>
        <p:spPr bwMode="auto">
          <a:xfrm>
            <a:off x="3208338" y="5934075"/>
            <a:ext cx="354012" cy="392113"/>
          </a:xfrm>
          <a:custGeom>
            <a:avLst/>
            <a:gdLst>
              <a:gd name="T0" fmla="*/ 0 w 481"/>
              <a:gd name="T1" fmla="*/ 2147483647 h 533"/>
              <a:gd name="T2" fmla="*/ 2147483647 w 481"/>
              <a:gd name="T3" fmla="*/ 2147483647 h 533"/>
              <a:gd name="T4" fmla="*/ 2147483647 w 481"/>
              <a:gd name="T5" fmla="*/ 2147483647 h 533"/>
              <a:gd name="T6" fmla="*/ 2147483647 w 481"/>
              <a:gd name="T7" fmla="*/ 2147483647 h 533"/>
              <a:gd name="T8" fmla="*/ 2147483647 w 481"/>
              <a:gd name="T9" fmla="*/ 0 h 533"/>
              <a:gd name="T10" fmla="*/ 2147483647 w 481"/>
              <a:gd name="T11" fmla="*/ 2147483647 h 533"/>
              <a:gd name="T12" fmla="*/ 2147483647 w 481"/>
              <a:gd name="T13" fmla="*/ 2147483647 h 533"/>
              <a:gd name="T14" fmla="*/ 0 w 481"/>
              <a:gd name="T15" fmla="*/ 2147483647 h 533"/>
              <a:gd name="T16" fmla="*/ 0 60000 65536"/>
              <a:gd name="T17" fmla="*/ 0 60000 65536"/>
              <a:gd name="T18" fmla="*/ 0 60000 65536"/>
              <a:gd name="T19" fmla="*/ 0 60000 65536"/>
              <a:gd name="T20" fmla="*/ 0 60000 65536"/>
              <a:gd name="T21" fmla="*/ 0 60000 65536"/>
              <a:gd name="T22" fmla="*/ 0 60000 65536"/>
              <a:gd name="T23" fmla="*/ 0 60000 65536"/>
              <a:gd name="T24" fmla="*/ 0 w 481"/>
              <a:gd name="T25" fmla="*/ 0 h 533"/>
              <a:gd name="T26" fmla="*/ 481 w 481"/>
              <a:gd name="T27" fmla="*/ 533 h 5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81" h="533">
                <a:moveTo>
                  <a:pt x="0" y="327"/>
                </a:moveTo>
                <a:lnTo>
                  <a:pt x="120" y="533"/>
                </a:lnTo>
                <a:lnTo>
                  <a:pt x="223" y="533"/>
                </a:lnTo>
                <a:lnTo>
                  <a:pt x="481" y="104"/>
                </a:lnTo>
                <a:lnTo>
                  <a:pt x="318" y="0"/>
                </a:lnTo>
                <a:lnTo>
                  <a:pt x="163" y="456"/>
                </a:lnTo>
                <a:lnTo>
                  <a:pt x="86" y="327"/>
                </a:lnTo>
                <a:lnTo>
                  <a:pt x="0" y="327"/>
                </a:lnTo>
                <a:close/>
              </a:path>
            </a:pathLst>
          </a:custGeom>
          <a:solidFill>
            <a:srgbClr val="33CC33"/>
          </a:solidFill>
          <a:ln>
            <a:noFill/>
          </a:ln>
          <a:extLst>
            <a:ext uri="{91240B29-F687-4F45-9708-019B960494DF}">
              <a14:hiddenLine xmlns:a14="http://schemas.microsoft.com/office/drawing/2010/main" w="28575">
                <a:solidFill>
                  <a:srgbClr val="000000"/>
                </a:solidFill>
                <a:round/>
                <a:headEnd/>
                <a:tailEnd/>
              </a14:hiddenLine>
            </a:ext>
          </a:extLst>
        </p:spPr>
        <p:txBody>
          <a:bodyPr lIns="0" tIns="0" rIns="0" bIns="0" anchor="ctr">
            <a:spAutoFit/>
          </a:bodyPr>
          <a:lstStyle/>
          <a:p>
            <a:endParaRPr lang="en-US"/>
          </a:p>
        </p:txBody>
      </p:sp>
      <p:sp>
        <p:nvSpPr>
          <p:cNvPr id="28711" name="Freeform 166"/>
          <p:cNvSpPr>
            <a:spLocks/>
          </p:cNvSpPr>
          <p:nvPr/>
        </p:nvSpPr>
        <p:spPr bwMode="auto">
          <a:xfrm>
            <a:off x="2706688" y="4892675"/>
            <a:ext cx="354012" cy="392113"/>
          </a:xfrm>
          <a:custGeom>
            <a:avLst/>
            <a:gdLst>
              <a:gd name="T0" fmla="*/ 0 w 481"/>
              <a:gd name="T1" fmla="*/ 2147483647 h 533"/>
              <a:gd name="T2" fmla="*/ 2147483647 w 481"/>
              <a:gd name="T3" fmla="*/ 2147483647 h 533"/>
              <a:gd name="T4" fmla="*/ 2147483647 w 481"/>
              <a:gd name="T5" fmla="*/ 2147483647 h 533"/>
              <a:gd name="T6" fmla="*/ 2147483647 w 481"/>
              <a:gd name="T7" fmla="*/ 2147483647 h 533"/>
              <a:gd name="T8" fmla="*/ 2147483647 w 481"/>
              <a:gd name="T9" fmla="*/ 0 h 533"/>
              <a:gd name="T10" fmla="*/ 2147483647 w 481"/>
              <a:gd name="T11" fmla="*/ 2147483647 h 533"/>
              <a:gd name="T12" fmla="*/ 2147483647 w 481"/>
              <a:gd name="T13" fmla="*/ 2147483647 h 533"/>
              <a:gd name="T14" fmla="*/ 0 w 481"/>
              <a:gd name="T15" fmla="*/ 2147483647 h 533"/>
              <a:gd name="T16" fmla="*/ 0 60000 65536"/>
              <a:gd name="T17" fmla="*/ 0 60000 65536"/>
              <a:gd name="T18" fmla="*/ 0 60000 65536"/>
              <a:gd name="T19" fmla="*/ 0 60000 65536"/>
              <a:gd name="T20" fmla="*/ 0 60000 65536"/>
              <a:gd name="T21" fmla="*/ 0 60000 65536"/>
              <a:gd name="T22" fmla="*/ 0 60000 65536"/>
              <a:gd name="T23" fmla="*/ 0 60000 65536"/>
              <a:gd name="T24" fmla="*/ 0 w 481"/>
              <a:gd name="T25" fmla="*/ 0 h 533"/>
              <a:gd name="T26" fmla="*/ 481 w 481"/>
              <a:gd name="T27" fmla="*/ 533 h 5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81" h="533">
                <a:moveTo>
                  <a:pt x="0" y="327"/>
                </a:moveTo>
                <a:lnTo>
                  <a:pt x="120" y="533"/>
                </a:lnTo>
                <a:lnTo>
                  <a:pt x="223" y="533"/>
                </a:lnTo>
                <a:lnTo>
                  <a:pt x="481" y="104"/>
                </a:lnTo>
                <a:lnTo>
                  <a:pt x="318" y="0"/>
                </a:lnTo>
                <a:lnTo>
                  <a:pt x="163" y="456"/>
                </a:lnTo>
                <a:lnTo>
                  <a:pt x="86" y="327"/>
                </a:lnTo>
                <a:lnTo>
                  <a:pt x="0" y="327"/>
                </a:lnTo>
                <a:close/>
              </a:path>
            </a:pathLst>
          </a:custGeom>
          <a:solidFill>
            <a:srgbClr val="33CC33"/>
          </a:solidFill>
          <a:ln>
            <a:noFill/>
          </a:ln>
          <a:extLst>
            <a:ext uri="{91240B29-F687-4F45-9708-019B960494DF}">
              <a14:hiddenLine xmlns:a14="http://schemas.microsoft.com/office/drawing/2010/main" w="28575">
                <a:solidFill>
                  <a:srgbClr val="000000"/>
                </a:solidFill>
                <a:round/>
                <a:headEnd/>
                <a:tailEnd/>
              </a14:hiddenLine>
            </a:ext>
          </a:extLst>
        </p:spPr>
        <p:txBody>
          <a:bodyPr lIns="0" tIns="0" rIns="0" bIns="0" anchor="ctr">
            <a:spAutoFit/>
          </a:bodyPr>
          <a:lstStyle/>
          <a:p>
            <a:endParaRPr lang="en-US"/>
          </a:p>
        </p:txBody>
      </p:sp>
      <p:sp>
        <p:nvSpPr>
          <p:cNvPr id="28712" name="Text Box 167"/>
          <p:cNvSpPr txBox="1">
            <a:spLocks noChangeArrowheads="1"/>
          </p:cNvSpPr>
          <p:nvPr/>
        </p:nvSpPr>
        <p:spPr bwMode="auto">
          <a:xfrm>
            <a:off x="1887538" y="896938"/>
            <a:ext cx="1011237"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1800" b="1">
                <a:solidFill>
                  <a:srgbClr val="009900"/>
                </a:solidFill>
              </a:rPr>
              <a:t>payable!</a:t>
            </a:r>
          </a:p>
        </p:txBody>
      </p:sp>
      <p:sp>
        <p:nvSpPr>
          <p:cNvPr id="28713" name="Text Box 168"/>
          <p:cNvSpPr txBox="1">
            <a:spLocks noChangeArrowheads="1"/>
          </p:cNvSpPr>
          <p:nvPr/>
        </p:nvSpPr>
        <p:spPr bwMode="auto">
          <a:xfrm>
            <a:off x="1192213" y="2395538"/>
            <a:ext cx="1011237"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1800" b="1">
                <a:solidFill>
                  <a:srgbClr val="009900"/>
                </a:solidFill>
              </a:rPr>
              <a:t>payable!</a:t>
            </a:r>
          </a:p>
        </p:txBody>
      </p:sp>
      <p:sp>
        <p:nvSpPr>
          <p:cNvPr id="28714" name="Text Box 169"/>
          <p:cNvSpPr txBox="1">
            <a:spLocks noChangeArrowheads="1"/>
          </p:cNvSpPr>
          <p:nvPr/>
        </p:nvSpPr>
        <p:spPr bwMode="auto">
          <a:xfrm>
            <a:off x="1192213" y="3394075"/>
            <a:ext cx="1011237"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1800" b="1">
                <a:solidFill>
                  <a:srgbClr val="009900"/>
                </a:solidFill>
              </a:rPr>
              <a:t>payable!</a:t>
            </a:r>
          </a:p>
        </p:txBody>
      </p:sp>
      <p:sp>
        <p:nvSpPr>
          <p:cNvPr id="28715" name="Text Box 170"/>
          <p:cNvSpPr txBox="1">
            <a:spLocks noChangeArrowheads="1"/>
          </p:cNvSpPr>
          <p:nvPr/>
        </p:nvSpPr>
        <p:spPr bwMode="auto">
          <a:xfrm>
            <a:off x="1192213" y="4376738"/>
            <a:ext cx="1011237"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1800" b="1">
                <a:solidFill>
                  <a:srgbClr val="009900"/>
                </a:solidFill>
              </a:rPr>
              <a:t>payable!</a:t>
            </a:r>
          </a:p>
        </p:txBody>
      </p:sp>
      <p:grpSp>
        <p:nvGrpSpPr>
          <p:cNvPr id="28716" name="Group 171"/>
          <p:cNvGrpSpPr>
            <a:grpSpLocks/>
          </p:cNvGrpSpPr>
          <p:nvPr/>
        </p:nvGrpSpPr>
        <p:grpSpPr bwMode="auto">
          <a:xfrm>
            <a:off x="1844675" y="1155700"/>
            <a:ext cx="2386013" cy="674688"/>
            <a:chOff x="1162" y="786"/>
            <a:chExt cx="1503" cy="425"/>
          </a:xfrm>
        </p:grpSpPr>
        <p:grpSp>
          <p:nvGrpSpPr>
            <p:cNvPr id="28731" name="Group 172"/>
            <p:cNvGrpSpPr>
              <a:grpSpLocks/>
            </p:cNvGrpSpPr>
            <p:nvPr/>
          </p:nvGrpSpPr>
          <p:grpSpPr bwMode="auto">
            <a:xfrm>
              <a:off x="1481" y="786"/>
              <a:ext cx="631" cy="425"/>
              <a:chOff x="2984" y="3331"/>
              <a:chExt cx="845" cy="569"/>
            </a:xfrm>
          </p:grpSpPr>
          <p:sp>
            <p:nvSpPr>
              <p:cNvPr id="28734" name="AutoShape 173"/>
              <p:cNvSpPr>
                <a:spLocks noChangeArrowheads="1"/>
              </p:cNvSpPr>
              <p:nvPr/>
            </p:nvSpPr>
            <p:spPr bwMode="auto">
              <a:xfrm>
                <a:off x="2984" y="3331"/>
                <a:ext cx="558" cy="569"/>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nvGrpSpPr>
              <p:cNvPr id="28735" name="Group 174"/>
              <p:cNvGrpSpPr>
                <a:grpSpLocks/>
              </p:cNvGrpSpPr>
              <p:nvPr/>
            </p:nvGrpSpPr>
            <p:grpSpPr bwMode="auto">
              <a:xfrm>
                <a:off x="3386" y="3487"/>
                <a:ext cx="443" cy="398"/>
                <a:chOff x="4838" y="2218"/>
                <a:chExt cx="395" cy="355"/>
              </a:xfrm>
            </p:grpSpPr>
            <p:sp>
              <p:nvSpPr>
                <p:cNvPr id="28736" name="Freeform 175"/>
                <p:cNvSpPr>
                  <a:spLocks/>
                </p:cNvSpPr>
                <p:nvPr/>
              </p:nvSpPr>
              <p:spPr bwMode="auto">
                <a:xfrm>
                  <a:off x="4888" y="2251"/>
                  <a:ext cx="294" cy="113"/>
                </a:xfrm>
                <a:custGeom>
                  <a:avLst/>
                  <a:gdLst>
                    <a:gd name="T0" fmla="*/ 13 w 839"/>
                    <a:gd name="T1" fmla="*/ 4 h 319"/>
                    <a:gd name="T2" fmla="*/ 12 w 839"/>
                    <a:gd name="T3" fmla="*/ 3 h 319"/>
                    <a:gd name="T4" fmla="*/ 12 w 839"/>
                    <a:gd name="T5" fmla="*/ 3 h 319"/>
                    <a:gd name="T6" fmla="*/ 11 w 839"/>
                    <a:gd name="T7" fmla="*/ 3 h 319"/>
                    <a:gd name="T8" fmla="*/ 11 w 839"/>
                    <a:gd name="T9" fmla="*/ 4 h 319"/>
                    <a:gd name="T10" fmla="*/ 11 w 839"/>
                    <a:gd name="T11" fmla="*/ 4 h 319"/>
                    <a:gd name="T12" fmla="*/ 11 w 839"/>
                    <a:gd name="T13" fmla="*/ 4 h 319"/>
                    <a:gd name="T14" fmla="*/ 11 w 839"/>
                    <a:gd name="T15" fmla="*/ 4 h 319"/>
                    <a:gd name="T16" fmla="*/ 10 w 839"/>
                    <a:gd name="T17" fmla="*/ 4 h 319"/>
                    <a:gd name="T18" fmla="*/ 9 w 839"/>
                    <a:gd name="T19" fmla="*/ 4 h 319"/>
                    <a:gd name="T20" fmla="*/ 9 w 839"/>
                    <a:gd name="T21" fmla="*/ 3 h 319"/>
                    <a:gd name="T22" fmla="*/ 9 w 839"/>
                    <a:gd name="T23" fmla="*/ 3 h 319"/>
                    <a:gd name="T24" fmla="*/ 8 w 839"/>
                    <a:gd name="T25" fmla="*/ 2 h 319"/>
                    <a:gd name="T26" fmla="*/ 7 w 839"/>
                    <a:gd name="T27" fmla="*/ 2 h 319"/>
                    <a:gd name="T28" fmla="*/ 6 w 839"/>
                    <a:gd name="T29" fmla="*/ 2 h 319"/>
                    <a:gd name="T30" fmla="*/ 6 w 839"/>
                    <a:gd name="T31" fmla="*/ 1 h 319"/>
                    <a:gd name="T32" fmla="*/ 5 w 839"/>
                    <a:gd name="T33" fmla="*/ 1 h 319"/>
                    <a:gd name="T34" fmla="*/ 4 w 839"/>
                    <a:gd name="T35" fmla="*/ 1 h 319"/>
                    <a:gd name="T36" fmla="*/ 3 w 839"/>
                    <a:gd name="T37" fmla="*/ 2 h 319"/>
                    <a:gd name="T38" fmla="*/ 3 w 839"/>
                    <a:gd name="T39" fmla="*/ 2 h 319"/>
                    <a:gd name="T40" fmla="*/ 2 w 839"/>
                    <a:gd name="T41" fmla="*/ 2 h 319"/>
                    <a:gd name="T42" fmla="*/ 2 w 839"/>
                    <a:gd name="T43" fmla="*/ 2 h 319"/>
                    <a:gd name="T44" fmla="*/ 2 w 839"/>
                    <a:gd name="T45" fmla="*/ 2 h 319"/>
                    <a:gd name="T46" fmla="*/ 2 w 839"/>
                    <a:gd name="T47" fmla="*/ 1 h 319"/>
                    <a:gd name="T48" fmla="*/ 2 w 839"/>
                    <a:gd name="T49" fmla="*/ 1 h 319"/>
                    <a:gd name="T50" fmla="*/ 1 w 839"/>
                    <a:gd name="T51" fmla="*/ 0 h 319"/>
                    <a:gd name="T52" fmla="*/ 1 w 839"/>
                    <a:gd name="T53" fmla="*/ 0 h 319"/>
                    <a:gd name="T54" fmla="*/ 0 w 839"/>
                    <a:gd name="T55" fmla="*/ 0 h 319"/>
                    <a:gd name="T56" fmla="*/ 0 w 839"/>
                    <a:gd name="T57" fmla="*/ 1 h 319"/>
                    <a:gd name="T58" fmla="*/ 0 w 839"/>
                    <a:gd name="T59" fmla="*/ 1 h 319"/>
                    <a:gd name="T60" fmla="*/ 1 w 839"/>
                    <a:gd name="T61" fmla="*/ 2 h 319"/>
                    <a:gd name="T62" fmla="*/ 1 w 839"/>
                    <a:gd name="T63" fmla="*/ 2 h 319"/>
                    <a:gd name="T64" fmla="*/ 1 w 839"/>
                    <a:gd name="T65" fmla="*/ 2 h 319"/>
                    <a:gd name="T66" fmla="*/ 2 w 839"/>
                    <a:gd name="T67" fmla="*/ 2 h 319"/>
                    <a:gd name="T68" fmla="*/ 3 w 839"/>
                    <a:gd name="T69" fmla="*/ 2 h 319"/>
                    <a:gd name="T70" fmla="*/ 4 w 839"/>
                    <a:gd name="T71" fmla="*/ 2 h 319"/>
                    <a:gd name="T72" fmla="*/ 4 w 839"/>
                    <a:gd name="T73" fmla="*/ 2 h 319"/>
                    <a:gd name="T74" fmla="*/ 5 w 839"/>
                    <a:gd name="T75" fmla="*/ 2 h 319"/>
                    <a:gd name="T76" fmla="*/ 6 w 839"/>
                    <a:gd name="T77" fmla="*/ 3 h 319"/>
                    <a:gd name="T78" fmla="*/ 7 w 839"/>
                    <a:gd name="T79" fmla="*/ 3 h 319"/>
                    <a:gd name="T80" fmla="*/ 8 w 839"/>
                    <a:gd name="T81" fmla="*/ 4 h 319"/>
                    <a:gd name="T82" fmla="*/ 9 w 839"/>
                    <a:gd name="T83" fmla="*/ 4 h 319"/>
                    <a:gd name="T84" fmla="*/ 9 w 839"/>
                    <a:gd name="T85" fmla="*/ 4 h 319"/>
                    <a:gd name="T86" fmla="*/ 10 w 839"/>
                    <a:gd name="T87" fmla="*/ 5 h 319"/>
                    <a:gd name="T88" fmla="*/ 11 w 839"/>
                    <a:gd name="T89" fmla="*/ 5 h 319"/>
                    <a:gd name="T90" fmla="*/ 12 w 839"/>
                    <a:gd name="T91" fmla="*/ 5 h 319"/>
                    <a:gd name="T92" fmla="*/ 12 w 839"/>
                    <a:gd name="T93" fmla="*/ 5 h 319"/>
                    <a:gd name="T94" fmla="*/ 13 w 839"/>
                    <a:gd name="T95" fmla="*/ 4 h 31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839"/>
                    <a:gd name="T145" fmla="*/ 0 h 319"/>
                    <a:gd name="T146" fmla="*/ 839 w 839"/>
                    <a:gd name="T147" fmla="*/ 319 h 31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839" h="319">
                      <a:moveTo>
                        <a:pt x="839" y="242"/>
                      </a:moveTo>
                      <a:lnTo>
                        <a:pt x="837" y="229"/>
                      </a:lnTo>
                      <a:lnTo>
                        <a:pt x="834" y="216"/>
                      </a:lnTo>
                      <a:lnTo>
                        <a:pt x="828" y="204"/>
                      </a:lnTo>
                      <a:lnTo>
                        <a:pt x="821" y="195"/>
                      </a:lnTo>
                      <a:lnTo>
                        <a:pt x="812" y="186"/>
                      </a:lnTo>
                      <a:lnTo>
                        <a:pt x="801" y="180"/>
                      </a:lnTo>
                      <a:lnTo>
                        <a:pt x="789" y="177"/>
                      </a:lnTo>
                      <a:lnTo>
                        <a:pt x="777" y="175"/>
                      </a:lnTo>
                      <a:lnTo>
                        <a:pt x="765" y="177"/>
                      </a:lnTo>
                      <a:lnTo>
                        <a:pt x="753" y="180"/>
                      </a:lnTo>
                      <a:lnTo>
                        <a:pt x="742" y="186"/>
                      </a:lnTo>
                      <a:lnTo>
                        <a:pt x="731" y="195"/>
                      </a:lnTo>
                      <a:lnTo>
                        <a:pt x="724" y="204"/>
                      </a:lnTo>
                      <a:lnTo>
                        <a:pt x="718" y="216"/>
                      </a:lnTo>
                      <a:lnTo>
                        <a:pt x="715" y="229"/>
                      </a:lnTo>
                      <a:lnTo>
                        <a:pt x="713" y="242"/>
                      </a:lnTo>
                      <a:lnTo>
                        <a:pt x="713" y="247"/>
                      </a:lnTo>
                      <a:lnTo>
                        <a:pt x="715" y="251"/>
                      </a:lnTo>
                      <a:lnTo>
                        <a:pt x="715" y="257"/>
                      </a:lnTo>
                      <a:lnTo>
                        <a:pt x="716" y="262"/>
                      </a:lnTo>
                      <a:lnTo>
                        <a:pt x="707" y="262"/>
                      </a:lnTo>
                      <a:lnTo>
                        <a:pt x="698" y="260"/>
                      </a:lnTo>
                      <a:lnTo>
                        <a:pt x="690" y="259"/>
                      </a:lnTo>
                      <a:lnTo>
                        <a:pt x="681" y="256"/>
                      </a:lnTo>
                      <a:lnTo>
                        <a:pt x="672" y="251"/>
                      </a:lnTo>
                      <a:lnTo>
                        <a:pt x="663" y="247"/>
                      </a:lnTo>
                      <a:lnTo>
                        <a:pt x="655" y="242"/>
                      </a:lnTo>
                      <a:lnTo>
                        <a:pt x="648" y="238"/>
                      </a:lnTo>
                      <a:lnTo>
                        <a:pt x="639" y="232"/>
                      </a:lnTo>
                      <a:lnTo>
                        <a:pt x="630" y="222"/>
                      </a:lnTo>
                      <a:lnTo>
                        <a:pt x="619" y="215"/>
                      </a:lnTo>
                      <a:lnTo>
                        <a:pt x="610" y="204"/>
                      </a:lnTo>
                      <a:lnTo>
                        <a:pt x="601" y="195"/>
                      </a:lnTo>
                      <a:lnTo>
                        <a:pt x="590" y="186"/>
                      </a:lnTo>
                      <a:lnTo>
                        <a:pt x="581" y="178"/>
                      </a:lnTo>
                      <a:lnTo>
                        <a:pt x="572" y="171"/>
                      </a:lnTo>
                      <a:lnTo>
                        <a:pt x="558" y="163"/>
                      </a:lnTo>
                      <a:lnTo>
                        <a:pt x="542" y="154"/>
                      </a:lnTo>
                      <a:lnTo>
                        <a:pt x="523" y="145"/>
                      </a:lnTo>
                      <a:lnTo>
                        <a:pt x="505" y="136"/>
                      </a:lnTo>
                      <a:lnTo>
                        <a:pt x="484" y="127"/>
                      </a:lnTo>
                      <a:lnTo>
                        <a:pt x="463" y="119"/>
                      </a:lnTo>
                      <a:lnTo>
                        <a:pt x="443" y="112"/>
                      </a:lnTo>
                      <a:lnTo>
                        <a:pt x="423" y="106"/>
                      </a:lnTo>
                      <a:lnTo>
                        <a:pt x="404" y="101"/>
                      </a:lnTo>
                      <a:lnTo>
                        <a:pt x="382" y="98"/>
                      </a:lnTo>
                      <a:lnTo>
                        <a:pt x="361" y="95"/>
                      </a:lnTo>
                      <a:lnTo>
                        <a:pt x="338" y="92"/>
                      </a:lnTo>
                      <a:lnTo>
                        <a:pt x="317" y="91"/>
                      </a:lnTo>
                      <a:lnTo>
                        <a:pt x="297" y="91"/>
                      </a:lnTo>
                      <a:lnTo>
                        <a:pt x="281" y="91"/>
                      </a:lnTo>
                      <a:lnTo>
                        <a:pt x="265" y="91"/>
                      </a:lnTo>
                      <a:lnTo>
                        <a:pt x="255" y="92"/>
                      </a:lnTo>
                      <a:lnTo>
                        <a:pt x="243" y="95"/>
                      </a:lnTo>
                      <a:lnTo>
                        <a:pt x="231" y="98"/>
                      </a:lnTo>
                      <a:lnTo>
                        <a:pt x="218" y="103"/>
                      </a:lnTo>
                      <a:lnTo>
                        <a:pt x="206" y="107"/>
                      </a:lnTo>
                      <a:lnTo>
                        <a:pt x="194" y="110"/>
                      </a:lnTo>
                      <a:lnTo>
                        <a:pt x="184" y="113"/>
                      </a:lnTo>
                      <a:lnTo>
                        <a:pt x="173" y="115"/>
                      </a:lnTo>
                      <a:lnTo>
                        <a:pt x="165" y="115"/>
                      </a:lnTo>
                      <a:lnTo>
                        <a:pt x="158" y="115"/>
                      </a:lnTo>
                      <a:lnTo>
                        <a:pt x="150" y="115"/>
                      </a:lnTo>
                      <a:lnTo>
                        <a:pt x="143" y="115"/>
                      </a:lnTo>
                      <a:lnTo>
                        <a:pt x="135" y="113"/>
                      </a:lnTo>
                      <a:lnTo>
                        <a:pt x="127" y="112"/>
                      </a:lnTo>
                      <a:lnTo>
                        <a:pt x="120" y="110"/>
                      </a:lnTo>
                      <a:lnTo>
                        <a:pt x="112" y="107"/>
                      </a:lnTo>
                      <a:lnTo>
                        <a:pt x="118" y="98"/>
                      </a:lnTo>
                      <a:lnTo>
                        <a:pt x="123" y="89"/>
                      </a:lnTo>
                      <a:lnTo>
                        <a:pt x="124" y="77"/>
                      </a:lnTo>
                      <a:lnTo>
                        <a:pt x="126" y="66"/>
                      </a:lnTo>
                      <a:lnTo>
                        <a:pt x="124" y="53"/>
                      </a:lnTo>
                      <a:lnTo>
                        <a:pt x="121" y="41"/>
                      </a:lnTo>
                      <a:lnTo>
                        <a:pt x="115" y="30"/>
                      </a:lnTo>
                      <a:lnTo>
                        <a:pt x="108" y="19"/>
                      </a:lnTo>
                      <a:lnTo>
                        <a:pt x="99" y="12"/>
                      </a:lnTo>
                      <a:lnTo>
                        <a:pt x="88" y="4"/>
                      </a:lnTo>
                      <a:lnTo>
                        <a:pt x="76" y="1"/>
                      </a:lnTo>
                      <a:lnTo>
                        <a:pt x="64" y="0"/>
                      </a:lnTo>
                      <a:lnTo>
                        <a:pt x="52" y="1"/>
                      </a:lnTo>
                      <a:lnTo>
                        <a:pt x="39" y="4"/>
                      </a:lnTo>
                      <a:lnTo>
                        <a:pt x="29" y="12"/>
                      </a:lnTo>
                      <a:lnTo>
                        <a:pt x="18" y="19"/>
                      </a:lnTo>
                      <a:lnTo>
                        <a:pt x="11" y="30"/>
                      </a:lnTo>
                      <a:lnTo>
                        <a:pt x="5" y="41"/>
                      </a:lnTo>
                      <a:lnTo>
                        <a:pt x="2" y="53"/>
                      </a:lnTo>
                      <a:lnTo>
                        <a:pt x="0" y="66"/>
                      </a:lnTo>
                      <a:lnTo>
                        <a:pt x="3" y="86"/>
                      </a:lnTo>
                      <a:lnTo>
                        <a:pt x="11" y="103"/>
                      </a:lnTo>
                      <a:lnTo>
                        <a:pt x="21" y="116"/>
                      </a:lnTo>
                      <a:lnTo>
                        <a:pt x="36" y="127"/>
                      </a:lnTo>
                      <a:lnTo>
                        <a:pt x="45" y="133"/>
                      </a:lnTo>
                      <a:lnTo>
                        <a:pt x="55" y="139"/>
                      </a:lnTo>
                      <a:lnTo>
                        <a:pt x="64" y="145"/>
                      </a:lnTo>
                      <a:lnTo>
                        <a:pt x="74" y="150"/>
                      </a:lnTo>
                      <a:lnTo>
                        <a:pt x="83" y="154"/>
                      </a:lnTo>
                      <a:lnTo>
                        <a:pt x="94" y="157"/>
                      </a:lnTo>
                      <a:lnTo>
                        <a:pt x="105" y="160"/>
                      </a:lnTo>
                      <a:lnTo>
                        <a:pt x="114" y="163"/>
                      </a:lnTo>
                      <a:lnTo>
                        <a:pt x="132" y="166"/>
                      </a:lnTo>
                      <a:lnTo>
                        <a:pt x="150" y="168"/>
                      </a:lnTo>
                      <a:lnTo>
                        <a:pt x="168" y="168"/>
                      </a:lnTo>
                      <a:lnTo>
                        <a:pt x="188" y="165"/>
                      </a:lnTo>
                      <a:lnTo>
                        <a:pt x="206" y="163"/>
                      </a:lnTo>
                      <a:lnTo>
                        <a:pt x="225" y="160"/>
                      </a:lnTo>
                      <a:lnTo>
                        <a:pt x="243" y="159"/>
                      </a:lnTo>
                      <a:lnTo>
                        <a:pt x="261" y="157"/>
                      </a:lnTo>
                      <a:lnTo>
                        <a:pt x="270" y="156"/>
                      </a:lnTo>
                      <a:lnTo>
                        <a:pt x="281" y="156"/>
                      </a:lnTo>
                      <a:lnTo>
                        <a:pt x="293" y="154"/>
                      </a:lnTo>
                      <a:lnTo>
                        <a:pt x="308" y="154"/>
                      </a:lnTo>
                      <a:lnTo>
                        <a:pt x="326" y="156"/>
                      </a:lnTo>
                      <a:lnTo>
                        <a:pt x="349" y="159"/>
                      </a:lnTo>
                      <a:lnTo>
                        <a:pt x="376" y="163"/>
                      </a:lnTo>
                      <a:lnTo>
                        <a:pt x="411" y="171"/>
                      </a:lnTo>
                      <a:lnTo>
                        <a:pt x="445" y="182"/>
                      </a:lnTo>
                      <a:lnTo>
                        <a:pt x="472" y="192"/>
                      </a:lnTo>
                      <a:lnTo>
                        <a:pt x="495" y="200"/>
                      </a:lnTo>
                      <a:lnTo>
                        <a:pt x="511" y="209"/>
                      </a:lnTo>
                      <a:lnTo>
                        <a:pt x="525" y="215"/>
                      </a:lnTo>
                      <a:lnTo>
                        <a:pt x="536" y="222"/>
                      </a:lnTo>
                      <a:lnTo>
                        <a:pt x="545" y="227"/>
                      </a:lnTo>
                      <a:lnTo>
                        <a:pt x="554" y="233"/>
                      </a:lnTo>
                      <a:lnTo>
                        <a:pt x="570" y="244"/>
                      </a:lnTo>
                      <a:lnTo>
                        <a:pt x="586" y="254"/>
                      </a:lnTo>
                      <a:lnTo>
                        <a:pt x="602" y="266"/>
                      </a:lnTo>
                      <a:lnTo>
                        <a:pt x="617" y="277"/>
                      </a:lnTo>
                      <a:lnTo>
                        <a:pt x="634" y="288"/>
                      </a:lnTo>
                      <a:lnTo>
                        <a:pt x="651" y="298"/>
                      </a:lnTo>
                      <a:lnTo>
                        <a:pt x="668" y="306"/>
                      </a:lnTo>
                      <a:lnTo>
                        <a:pt x="686" y="312"/>
                      </a:lnTo>
                      <a:lnTo>
                        <a:pt x="699" y="315"/>
                      </a:lnTo>
                      <a:lnTo>
                        <a:pt x="715" y="318"/>
                      </a:lnTo>
                      <a:lnTo>
                        <a:pt x="730" y="319"/>
                      </a:lnTo>
                      <a:lnTo>
                        <a:pt x="745" y="319"/>
                      </a:lnTo>
                      <a:lnTo>
                        <a:pt x="760" y="318"/>
                      </a:lnTo>
                      <a:lnTo>
                        <a:pt x="774" y="315"/>
                      </a:lnTo>
                      <a:lnTo>
                        <a:pt x="787" y="310"/>
                      </a:lnTo>
                      <a:lnTo>
                        <a:pt x="800" y="303"/>
                      </a:lnTo>
                      <a:lnTo>
                        <a:pt x="815" y="294"/>
                      </a:lnTo>
                      <a:lnTo>
                        <a:pt x="828" y="279"/>
                      </a:lnTo>
                      <a:lnTo>
                        <a:pt x="836" y="262"/>
                      </a:lnTo>
                      <a:lnTo>
                        <a:pt x="839" y="242"/>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737" name="Freeform 176"/>
                <p:cNvSpPr>
                  <a:spLocks/>
                </p:cNvSpPr>
                <p:nvPr/>
              </p:nvSpPr>
              <p:spPr bwMode="auto">
                <a:xfrm>
                  <a:off x="4838" y="2408"/>
                  <a:ext cx="145" cy="55"/>
                </a:xfrm>
                <a:custGeom>
                  <a:avLst/>
                  <a:gdLst>
                    <a:gd name="T0" fmla="*/ 0 w 413"/>
                    <a:gd name="T1" fmla="*/ 0 h 156"/>
                    <a:gd name="T2" fmla="*/ 0 w 413"/>
                    <a:gd name="T3" fmla="*/ 0 h 156"/>
                    <a:gd name="T4" fmla="*/ 0 w 413"/>
                    <a:gd name="T5" fmla="*/ 1 h 156"/>
                    <a:gd name="T6" fmla="*/ 1 w 413"/>
                    <a:gd name="T7" fmla="*/ 1 h 156"/>
                    <a:gd name="T8" fmla="*/ 1 w 413"/>
                    <a:gd name="T9" fmla="*/ 2 h 156"/>
                    <a:gd name="T10" fmla="*/ 1 w 413"/>
                    <a:gd name="T11" fmla="*/ 2 h 156"/>
                    <a:gd name="T12" fmla="*/ 2 w 413"/>
                    <a:gd name="T13" fmla="*/ 2 h 156"/>
                    <a:gd name="T14" fmla="*/ 2 w 413"/>
                    <a:gd name="T15" fmla="*/ 2 h 156"/>
                    <a:gd name="T16" fmla="*/ 3 w 413"/>
                    <a:gd name="T17" fmla="*/ 2 h 156"/>
                    <a:gd name="T18" fmla="*/ 4 w 413"/>
                    <a:gd name="T19" fmla="*/ 2 h 156"/>
                    <a:gd name="T20" fmla="*/ 4 w 413"/>
                    <a:gd name="T21" fmla="*/ 2 h 156"/>
                    <a:gd name="T22" fmla="*/ 5 w 413"/>
                    <a:gd name="T23" fmla="*/ 2 h 156"/>
                    <a:gd name="T24" fmla="*/ 5 w 413"/>
                    <a:gd name="T25" fmla="*/ 2 h 156"/>
                    <a:gd name="T26" fmla="*/ 6 w 413"/>
                    <a:gd name="T27" fmla="*/ 1 h 156"/>
                    <a:gd name="T28" fmla="*/ 6 w 413"/>
                    <a:gd name="T29" fmla="*/ 1 h 156"/>
                    <a:gd name="T30" fmla="*/ 6 w 413"/>
                    <a:gd name="T31" fmla="*/ 0 h 156"/>
                    <a:gd name="T32" fmla="*/ 6 w 413"/>
                    <a:gd name="T33" fmla="*/ 0 h 156"/>
                    <a:gd name="T34" fmla="*/ 0 w 413"/>
                    <a:gd name="T35" fmla="*/ 0 h 1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6"/>
                    <a:gd name="T56" fmla="*/ 413 w 413"/>
                    <a:gd name="T57" fmla="*/ 156 h 15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6">
                      <a:moveTo>
                        <a:pt x="0" y="0"/>
                      </a:moveTo>
                      <a:lnTo>
                        <a:pt x="7" y="32"/>
                      </a:lnTo>
                      <a:lnTo>
                        <a:pt x="23" y="62"/>
                      </a:lnTo>
                      <a:lnTo>
                        <a:pt x="42" y="90"/>
                      </a:lnTo>
                      <a:lnTo>
                        <a:pt x="68" y="113"/>
                      </a:lnTo>
                      <a:lnTo>
                        <a:pt x="97" y="131"/>
                      </a:lnTo>
                      <a:lnTo>
                        <a:pt x="130" y="144"/>
                      </a:lnTo>
                      <a:lnTo>
                        <a:pt x="167" y="153"/>
                      </a:lnTo>
                      <a:lnTo>
                        <a:pt x="206" y="156"/>
                      </a:lnTo>
                      <a:lnTo>
                        <a:pt x="246" y="153"/>
                      </a:lnTo>
                      <a:lnTo>
                        <a:pt x="282" y="144"/>
                      </a:lnTo>
                      <a:lnTo>
                        <a:pt x="315" y="131"/>
                      </a:lnTo>
                      <a:lnTo>
                        <a:pt x="346" y="113"/>
                      </a:lnTo>
                      <a:lnTo>
                        <a:pt x="372" y="90"/>
                      </a:lnTo>
                      <a:lnTo>
                        <a:pt x="391"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738" name="Freeform 177"/>
                <p:cNvSpPr>
                  <a:spLocks/>
                </p:cNvSpPr>
                <p:nvPr/>
              </p:nvSpPr>
              <p:spPr bwMode="auto">
                <a:xfrm>
                  <a:off x="4854" y="2282"/>
                  <a:ext cx="60" cy="131"/>
                </a:xfrm>
                <a:custGeom>
                  <a:avLst/>
                  <a:gdLst>
                    <a:gd name="T0" fmla="*/ 0 w 170"/>
                    <a:gd name="T1" fmla="*/ 6 h 373"/>
                    <a:gd name="T2" fmla="*/ 2 w 170"/>
                    <a:gd name="T3" fmla="*/ 0 h 373"/>
                    <a:gd name="T4" fmla="*/ 2 w 170"/>
                    <a:gd name="T5" fmla="*/ 0 h 373"/>
                    <a:gd name="T6" fmla="*/ 0 w 170"/>
                    <a:gd name="T7" fmla="*/ 6 h 373"/>
                    <a:gd name="T8" fmla="*/ 0 w 170"/>
                    <a:gd name="T9" fmla="*/ 6 h 373"/>
                    <a:gd name="T10" fmla="*/ 0 60000 65536"/>
                    <a:gd name="T11" fmla="*/ 0 60000 65536"/>
                    <a:gd name="T12" fmla="*/ 0 60000 65536"/>
                    <a:gd name="T13" fmla="*/ 0 60000 65536"/>
                    <a:gd name="T14" fmla="*/ 0 60000 65536"/>
                    <a:gd name="T15" fmla="*/ 0 w 170"/>
                    <a:gd name="T16" fmla="*/ 0 h 373"/>
                    <a:gd name="T17" fmla="*/ 170 w 170"/>
                    <a:gd name="T18" fmla="*/ 373 h 373"/>
                  </a:gdLst>
                  <a:ahLst/>
                  <a:cxnLst>
                    <a:cxn ang="T10">
                      <a:pos x="T0" y="T1"/>
                    </a:cxn>
                    <a:cxn ang="T11">
                      <a:pos x="T2" y="T3"/>
                    </a:cxn>
                    <a:cxn ang="T12">
                      <a:pos x="T4" y="T5"/>
                    </a:cxn>
                    <a:cxn ang="T13">
                      <a:pos x="T6" y="T7"/>
                    </a:cxn>
                    <a:cxn ang="T14">
                      <a:pos x="T8" y="T9"/>
                    </a:cxn>
                  </a:cxnLst>
                  <a:rect l="T15" t="T16" r="T17" b="T18"/>
                  <a:pathLst>
                    <a:path w="170" h="373">
                      <a:moveTo>
                        <a:pt x="28" y="373"/>
                      </a:moveTo>
                      <a:lnTo>
                        <a:pt x="170" y="12"/>
                      </a:lnTo>
                      <a:lnTo>
                        <a:pt x="141" y="0"/>
                      </a:lnTo>
                      <a:lnTo>
                        <a:pt x="0" y="362"/>
                      </a:lnTo>
                      <a:lnTo>
                        <a:pt x="28"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739" name="Freeform 178"/>
                <p:cNvSpPr>
                  <a:spLocks/>
                </p:cNvSpPr>
                <p:nvPr/>
              </p:nvSpPr>
              <p:spPr bwMode="auto">
                <a:xfrm>
                  <a:off x="4908" y="2282"/>
                  <a:ext cx="59" cy="131"/>
                </a:xfrm>
                <a:custGeom>
                  <a:avLst/>
                  <a:gdLst>
                    <a:gd name="T0" fmla="*/ 2 w 168"/>
                    <a:gd name="T1" fmla="*/ 6 h 373"/>
                    <a:gd name="T2" fmla="*/ 0 w 168"/>
                    <a:gd name="T3" fmla="*/ 0 h 373"/>
                    <a:gd name="T4" fmla="*/ 0 w 168"/>
                    <a:gd name="T5" fmla="*/ 0 h 373"/>
                    <a:gd name="T6" fmla="*/ 2 w 168"/>
                    <a:gd name="T7" fmla="*/ 6 h 373"/>
                    <a:gd name="T8" fmla="*/ 2 w 168"/>
                    <a:gd name="T9" fmla="*/ 6 h 373"/>
                    <a:gd name="T10" fmla="*/ 0 60000 65536"/>
                    <a:gd name="T11" fmla="*/ 0 60000 65536"/>
                    <a:gd name="T12" fmla="*/ 0 60000 65536"/>
                    <a:gd name="T13" fmla="*/ 0 60000 65536"/>
                    <a:gd name="T14" fmla="*/ 0 60000 65536"/>
                    <a:gd name="T15" fmla="*/ 0 w 168"/>
                    <a:gd name="T16" fmla="*/ 0 h 373"/>
                    <a:gd name="T17" fmla="*/ 168 w 168"/>
                    <a:gd name="T18" fmla="*/ 373 h 373"/>
                  </a:gdLst>
                  <a:ahLst/>
                  <a:cxnLst>
                    <a:cxn ang="T10">
                      <a:pos x="T0" y="T1"/>
                    </a:cxn>
                    <a:cxn ang="T11">
                      <a:pos x="T2" y="T3"/>
                    </a:cxn>
                    <a:cxn ang="T12">
                      <a:pos x="T4" y="T5"/>
                    </a:cxn>
                    <a:cxn ang="T13">
                      <a:pos x="T6" y="T7"/>
                    </a:cxn>
                    <a:cxn ang="T14">
                      <a:pos x="T8" y="T9"/>
                    </a:cxn>
                  </a:cxnLst>
                  <a:rect l="T15" t="T16" r="T17" b="T18"/>
                  <a:pathLst>
                    <a:path w="168" h="373">
                      <a:moveTo>
                        <a:pt x="141" y="373"/>
                      </a:moveTo>
                      <a:lnTo>
                        <a:pt x="0" y="12"/>
                      </a:lnTo>
                      <a:lnTo>
                        <a:pt x="27" y="0"/>
                      </a:lnTo>
                      <a:lnTo>
                        <a:pt x="168" y="362"/>
                      </a:lnTo>
                      <a:lnTo>
                        <a:pt x="141"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740" name="Freeform 179"/>
                <p:cNvSpPr>
                  <a:spLocks/>
                </p:cNvSpPr>
                <p:nvPr/>
              </p:nvSpPr>
              <p:spPr bwMode="auto">
                <a:xfrm>
                  <a:off x="5087" y="2464"/>
                  <a:ext cx="146" cy="55"/>
                </a:xfrm>
                <a:custGeom>
                  <a:avLst/>
                  <a:gdLst>
                    <a:gd name="T0" fmla="*/ 0 w 413"/>
                    <a:gd name="T1" fmla="*/ 0 h 158"/>
                    <a:gd name="T2" fmla="*/ 0 w 413"/>
                    <a:gd name="T3" fmla="*/ 0 h 158"/>
                    <a:gd name="T4" fmla="*/ 0 w 413"/>
                    <a:gd name="T5" fmla="*/ 1 h 158"/>
                    <a:gd name="T6" fmla="*/ 1 w 413"/>
                    <a:gd name="T7" fmla="*/ 1 h 158"/>
                    <a:gd name="T8" fmla="*/ 1 w 413"/>
                    <a:gd name="T9" fmla="*/ 2 h 158"/>
                    <a:gd name="T10" fmla="*/ 1 w 413"/>
                    <a:gd name="T11" fmla="*/ 2 h 158"/>
                    <a:gd name="T12" fmla="*/ 2 w 413"/>
                    <a:gd name="T13" fmla="*/ 2 h 158"/>
                    <a:gd name="T14" fmla="*/ 2 w 413"/>
                    <a:gd name="T15" fmla="*/ 2 h 158"/>
                    <a:gd name="T16" fmla="*/ 3 w 413"/>
                    <a:gd name="T17" fmla="*/ 2 h 158"/>
                    <a:gd name="T18" fmla="*/ 4 w 413"/>
                    <a:gd name="T19" fmla="*/ 2 h 158"/>
                    <a:gd name="T20" fmla="*/ 4 w 413"/>
                    <a:gd name="T21" fmla="*/ 2 h 158"/>
                    <a:gd name="T22" fmla="*/ 5 w 413"/>
                    <a:gd name="T23" fmla="*/ 2 h 158"/>
                    <a:gd name="T24" fmla="*/ 5 w 413"/>
                    <a:gd name="T25" fmla="*/ 2 h 158"/>
                    <a:gd name="T26" fmla="*/ 6 w 413"/>
                    <a:gd name="T27" fmla="*/ 1 h 158"/>
                    <a:gd name="T28" fmla="*/ 6 w 413"/>
                    <a:gd name="T29" fmla="*/ 1 h 158"/>
                    <a:gd name="T30" fmla="*/ 6 w 413"/>
                    <a:gd name="T31" fmla="*/ 0 h 158"/>
                    <a:gd name="T32" fmla="*/ 6 w 413"/>
                    <a:gd name="T33" fmla="*/ 0 h 158"/>
                    <a:gd name="T34" fmla="*/ 0 w 413"/>
                    <a:gd name="T35" fmla="*/ 0 h 15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8"/>
                    <a:gd name="T56" fmla="*/ 413 w 413"/>
                    <a:gd name="T57" fmla="*/ 158 h 15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8">
                      <a:moveTo>
                        <a:pt x="0" y="0"/>
                      </a:moveTo>
                      <a:lnTo>
                        <a:pt x="8" y="32"/>
                      </a:lnTo>
                      <a:lnTo>
                        <a:pt x="21" y="62"/>
                      </a:lnTo>
                      <a:lnTo>
                        <a:pt x="41" y="88"/>
                      </a:lnTo>
                      <a:lnTo>
                        <a:pt x="67" y="112"/>
                      </a:lnTo>
                      <a:lnTo>
                        <a:pt x="97" y="130"/>
                      </a:lnTo>
                      <a:lnTo>
                        <a:pt x="130" y="146"/>
                      </a:lnTo>
                      <a:lnTo>
                        <a:pt x="167" y="155"/>
                      </a:lnTo>
                      <a:lnTo>
                        <a:pt x="206" y="158"/>
                      </a:lnTo>
                      <a:lnTo>
                        <a:pt x="246" y="155"/>
                      </a:lnTo>
                      <a:lnTo>
                        <a:pt x="282" y="146"/>
                      </a:lnTo>
                      <a:lnTo>
                        <a:pt x="315" y="130"/>
                      </a:lnTo>
                      <a:lnTo>
                        <a:pt x="344" y="112"/>
                      </a:lnTo>
                      <a:lnTo>
                        <a:pt x="370" y="88"/>
                      </a:lnTo>
                      <a:lnTo>
                        <a:pt x="390"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741" name="Freeform 180"/>
                <p:cNvSpPr>
                  <a:spLocks/>
                </p:cNvSpPr>
                <p:nvPr/>
              </p:nvSpPr>
              <p:spPr bwMode="auto">
                <a:xfrm>
                  <a:off x="5103" y="2338"/>
                  <a:ext cx="60" cy="130"/>
                </a:xfrm>
                <a:custGeom>
                  <a:avLst/>
                  <a:gdLst>
                    <a:gd name="T0" fmla="*/ 0 w 170"/>
                    <a:gd name="T1" fmla="*/ 6 h 370"/>
                    <a:gd name="T2" fmla="*/ 2 w 170"/>
                    <a:gd name="T3" fmla="*/ 0 h 370"/>
                    <a:gd name="T4" fmla="*/ 2 w 170"/>
                    <a:gd name="T5" fmla="*/ 0 h 370"/>
                    <a:gd name="T6" fmla="*/ 0 w 170"/>
                    <a:gd name="T7" fmla="*/ 5 h 370"/>
                    <a:gd name="T8" fmla="*/ 0 w 170"/>
                    <a:gd name="T9" fmla="*/ 6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29" y="370"/>
                      </a:moveTo>
                      <a:lnTo>
                        <a:pt x="170" y="11"/>
                      </a:lnTo>
                      <a:lnTo>
                        <a:pt x="143" y="0"/>
                      </a:lnTo>
                      <a:lnTo>
                        <a:pt x="0" y="360"/>
                      </a:lnTo>
                      <a:lnTo>
                        <a:pt x="29"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742" name="Freeform 181"/>
                <p:cNvSpPr>
                  <a:spLocks/>
                </p:cNvSpPr>
                <p:nvPr/>
              </p:nvSpPr>
              <p:spPr bwMode="auto">
                <a:xfrm>
                  <a:off x="5157" y="2338"/>
                  <a:ext cx="60" cy="130"/>
                </a:xfrm>
                <a:custGeom>
                  <a:avLst/>
                  <a:gdLst>
                    <a:gd name="T0" fmla="*/ 2 w 170"/>
                    <a:gd name="T1" fmla="*/ 6 h 370"/>
                    <a:gd name="T2" fmla="*/ 0 w 170"/>
                    <a:gd name="T3" fmla="*/ 0 h 370"/>
                    <a:gd name="T4" fmla="*/ 0 w 170"/>
                    <a:gd name="T5" fmla="*/ 0 h 370"/>
                    <a:gd name="T6" fmla="*/ 2 w 170"/>
                    <a:gd name="T7" fmla="*/ 5 h 370"/>
                    <a:gd name="T8" fmla="*/ 2 w 170"/>
                    <a:gd name="T9" fmla="*/ 6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141" y="370"/>
                      </a:moveTo>
                      <a:lnTo>
                        <a:pt x="0" y="11"/>
                      </a:lnTo>
                      <a:lnTo>
                        <a:pt x="29" y="0"/>
                      </a:lnTo>
                      <a:lnTo>
                        <a:pt x="170" y="360"/>
                      </a:lnTo>
                      <a:lnTo>
                        <a:pt x="141"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743" name="Rectangle 182"/>
                <p:cNvSpPr>
                  <a:spLocks noChangeArrowheads="1"/>
                </p:cNvSpPr>
                <p:nvPr/>
              </p:nvSpPr>
              <p:spPr bwMode="auto">
                <a:xfrm>
                  <a:off x="5014" y="2271"/>
                  <a:ext cx="31" cy="119"/>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8744" name="Rectangle 183"/>
                <p:cNvSpPr>
                  <a:spLocks noChangeArrowheads="1"/>
                </p:cNvSpPr>
                <p:nvPr/>
              </p:nvSpPr>
              <p:spPr bwMode="auto">
                <a:xfrm>
                  <a:off x="5004" y="2355"/>
                  <a:ext cx="50" cy="191"/>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8745" name="Freeform 184"/>
                <p:cNvSpPr>
                  <a:spLocks/>
                </p:cNvSpPr>
                <p:nvPr/>
              </p:nvSpPr>
              <p:spPr bwMode="auto">
                <a:xfrm>
                  <a:off x="5008" y="2218"/>
                  <a:ext cx="45" cy="46"/>
                </a:xfrm>
                <a:custGeom>
                  <a:avLst/>
                  <a:gdLst>
                    <a:gd name="T0" fmla="*/ 1 w 129"/>
                    <a:gd name="T1" fmla="*/ 2 h 128"/>
                    <a:gd name="T2" fmla="*/ 1 w 129"/>
                    <a:gd name="T3" fmla="*/ 2 h 128"/>
                    <a:gd name="T4" fmla="*/ 1 w 129"/>
                    <a:gd name="T5" fmla="*/ 2 h 128"/>
                    <a:gd name="T6" fmla="*/ 1 w 129"/>
                    <a:gd name="T7" fmla="*/ 2 h 128"/>
                    <a:gd name="T8" fmla="*/ 2 w 129"/>
                    <a:gd name="T9" fmla="*/ 2 h 128"/>
                    <a:gd name="T10" fmla="*/ 2 w 129"/>
                    <a:gd name="T11" fmla="*/ 2 h 128"/>
                    <a:gd name="T12" fmla="*/ 2 w 129"/>
                    <a:gd name="T13" fmla="*/ 1 h 128"/>
                    <a:gd name="T14" fmla="*/ 2 w 129"/>
                    <a:gd name="T15" fmla="*/ 1 h 128"/>
                    <a:gd name="T16" fmla="*/ 2 w 129"/>
                    <a:gd name="T17" fmla="*/ 1 h 128"/>
                    <a:gd name="T18" fmla="*/ 2 w 129"/>
                    <a:gd name="T19" fmla="*/ 1 h 128"/>
                    <a:gd name="T20" fmla="*/ 2 w 129"/>
                    <a:gd name="T21" fmla="*/ 1 h 128"/>
                    <a:gd name="T22" fmla="*/ 2 w 129"/>
                    <a:gd name="T23" fmla="*/ 0 h 128"/>
                    <a:gd name="T24" fmla="*/ 2 w 129"/>
                    <a:gd name="T25" fmla="*/ 0 h 128"/>
                    <a:gd name="T26" fmla="*/ 1 w 129"/>
                    <a:gd name="T27" fmla="*/ 0 h 128"/>
                    <a:gd name="T28" fmla="*/ 1 w 129"/>
                    <a:gd name="T29" fmla="*/ 0 h 128"/>
                    <a:gd name="T30" fmla="*/ 1 w 129"/>
                    <a:gd name="T31" fmla="*/ 0 h 128"/>
                    <a:gd name="T32" fmla="*/ 1 w 129"/>
                    <a:gd name="T33" fmla="*/ 0 h 128"/>
                    <a:gd name="T34" fmla="*/ 1 w 129"/>
                    <a:gd name="T35" fmla="*/ 0 h 128"/>
                    <a:gd name="T36" fmla="*/ 1 w 129"/>
                    <a:gd name="T37" fmla="*/ 0 h 128"/>
                    <a:gd name="T38" fmla="*/ 0 w 129"/>
                    <a:gd name="T39" fmla="*/ 0 h 128"/>
                    <a:gd name="T40" fmla="*/ 0 w 129"/>
                    <a:gd name="T41" fmla="*/ 0 h 128"/>
                    <a:gd name="T42" fmla="*/ 0 w 129"/>
                    <a:gd name="T43" fmla="*/ 0 h 128"/>
                    <a:gd name="T44" fmla="*/ 0 w 129"/>
                    <a:gd name="T45" fmla="*/ 1 h 128"/>
                    <a:gd name="T46" fmla="*/ 0 w 129"/>
                    <a:gd name="T47" fmla="*/ 1 h 128"/>
                    <a:gd name="T48" fmla="*/ 0 w 129"/>
                    <a:gd name="T49" fmla="*/ 1 h 128"/>
                    <a:gd name="T50" fmla="*/ 0 w 129"/>
                    <a:gd name="T51" fmla="*/ 1 h 128"/>
                    <a:gd name="T52" fmla="*/ 0 w 129"/>
                    <a:gd name="T53" fmla="*/ 1 h 128"/>
                    <a:gd name="T54" fmla="*/ 0 w 129"/>
                    <a:gd name="T55" fmla="*/ 2 h 128"/>
                    <a:gd name="T56" fmla="*/ 0 w 129"/>
                    <a:gd name="T57" fmla="*/ 2 h 128"/>
                    <a:gd name="T58" fmla="*/ 0 w 129"/>
                    <a:gd name="T59" fmla="*/ 2 h 128"/>
                    <a:gd name="T60" fmla="*/ 1 w 129"/>
                    <a:gd name="T61" fmla="*/ 2 h 128"/>
                    <a:gd name="T62" fmla="*/ 1 w 129"/>
                    <a:gd name="T63" fmla="*/ 2 h 128"/>
                    <a:gd name="T64" fmla="*/ 1 w 129"/>
                    <a:gd name="T65" fmla="*/ 2 h 1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9"/>
                    <a:gd name="T100" fmla="*/ 0 h 128"/>
                    <a:gd name="T101" fmla="*/ 129 w 129"/>
                    <a:gd name="T102" fmla="*/ 128 h 12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9" h="128">
                      <a:moveTo>
                        <a:pt x="64" y="128"/>
                      </a:moveTo>
                      <a:lnTo>
                        <a:pt x="78" y="127"/>
                      </a:lnTo>
                      <a:lnTo>
                        <a:pt x="90" y="124"/>
                      </a:lnTo>
                      <a:lnTo>
                        <a:pt x="100" y="118"/>
                      </a:lnTo>
                      <a:lnTo>
                        <a:pt x="111" y="110"/>
                      </a:lnTo>
                      <a:lnTo>
                        <a:pt x="119" y="100"/>
                      </a:lnTo>
                      <a:lnTo>
                        <a:pt x="125" y="89"/>
                      </a:lnTo>
                      <a:lnTo>
                        <a:pt x="128" y="77"/>
                      </a:lnTo>
                      <a:lnTo>
                        <a:pt x="129" y="65"/>
                      </a:lnTo>
                      <a:lnTo>
                        <a:pt x="128" y="51"/>
                      </a:lnTo>
                      <a:lnTo>
                        <a:pt x="125" y="39"/>
                      </a:lnTo>
                      <a:lnTo>
                        <a:pt x="119" y="28"/>
                      </a:lnTo>
                      <a:lnTo>
                        <a:pt x="111" y="18"/>
                      </a:lnTo>
                      <a:lnTo>
                        <a:pt x="100" y="10"/>
                      </a:lnTo>
                      <a:lnTo>
                        <a:pt x="90" y="4"/>
                      </a:lnTo>
                      <a:lnTo>
                        <a:pt x="78" y="1"/>
                      </a:lnTo>
                      <a:lnTo>
                        <a:pt x="64" y="0"/>
                      </a:lnTo>
                      <a:lnTo>
                        <a:pt x="52" y="1"/>
                      </a:lnTo>
                      <a:lnTo>
                        <a:pt x="40" y="4"/>
                      </a:lnTo>
                      <a:lnTo>
                        <a:pt x="29" y="10"/>
                      </a:lnTo>
                      <a:lnTo>
                        <a:pt x="19" y="18"/>
                      </a:lnTo>
                      <a:lnTo>
                        <a:pt x="11" y="28"/>
                      </a:lnTo>
                      <a:lnTo>
                        <a:pt x="5" y="39"/>
                      </a:lnTo>
                      <a:lnTo>
                        <a:pt x="2" y="51"/>
                      </a:lnTo>
                      <a:lnTo>
                        <a:pt x="0" y="65"/>
                      </a:lnTo>
                      <a:lnTo>
                        <a:pt x="2" y="77"/>
                      </a:lnTo>
                      <a:lnTo>
                        <a:pt x="5" y="89"/>
                      </a:lnTo>
                      <a:lnTo>
                        <a:pt x="11" y="100"/>
                      </a:lnTo>
                      <a:lnTo>
                        <a:pt x="19" y="110"/>
                      </a:lnTo>
                      <a:lnTo>
                        <a:pt x="29" y="118"/>
                      </a:lnTo>
                      <a:lnTo>
                        <a:pt x="40" y="124"/>
                      </a:lnTo>
                      <a:lnTo>
                        <a:pt x="52" y="127"/>
                      </a:lnTo>
                      <a:lnTo>
                        <a:pt x="64" y="128"/>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746" name="Rectangle 185"/>
                <p:cNvSpPr>
                  <a:spLocks noChangeArrowheads="1"/>
                </p:cNvSpPr>
                <p:nvPr/>
              </p:nvSpPr>
              <p:spPr bwMode="auto">
                <a:xfrm>
                  <a:off x="4891" y="2537"/>
                  <a:ext cx="276" cy="36"/>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sp>
          <p:nvSpPr>
            <p:cNvPr id="28732" name="Text Box 186"/>
            <p:cNvSpPr txBox="1">
              <a:spLocks noChangeArrowheads="1"/>
            </p:cNvSpPr>
            <p:nvPr/>
          </p:nvSpPr>
          <p:spPr bwMode="auto">
            <a:xfrm>
              <a:off x="2119" y="794"/>
              <a:ext cx="546"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1800" b="1"/>
                <a:t>Dana</a:t>
              </a:r>
              <a:br>
                <a:rPr lang="en-US" sz="1800" b="1"/>
              </a:br>
              <a:r>
                <a:rPr lang="en-US" sz="1800" b="1"/>
                <a:t>Evans</a:t>
              </a:r>
            </a:p>
          </p:txBody>
        </p:sp>
        <p:sp>
          <p:nvSpPr>
            <p:cNvPr id="28733" name="Line 187"/>
            <p:cNvSpPr>
              <a:spLocks noChangeShapeType="1"/>
            </p:cNvSpPr>
            <p:nvPr/>
          </p:nvSpPr>
          <p:spPr bwMode="auto">
            <a:xfrm>
              <a:off x="1162" y="999"/>
              <a:ext cx="316" cy="0"/>
            </a:xfrm>
            <a:prstGeom prst="line">
              <a:avLst/>
            </a:prstGeom>
            <a:noFill/>
            <a:ln w="28575">
              <a:solidFill>
                <a:srgbClr val="777777"/>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28717" name="Group 188"/>
          <p:cNvGrpSpPr>
            <a:grpSpLocks/>
          </p:cNvGrpSpPr>
          <p:nvPr/>
        </p:nvGrpSpPr>
        <p:grpSpPr bwMode="auto">
          <a:xfrm>
            <a:off x="7316788" y="1382713"/>
            <a:ext cx="1157287" cy="3987800"/>
            <a:chOff x="4609" y="929"/>
            <a:chExt cx="729" cy="2512"/>
          </a:xfrm>
        </p:grpSpPr>
        <p:grpSp>
          <p:nvGrpSpPr>
            <p:cNvPr id="28722" name="Group 189"/>
            <p:cNvGrpSpPr>
              <a:grpSpLocks/>
            </p:cNvGrpSpPr>
            <p:nvPr/>
          </p:nvGrpSpPr>
          <p:grpSpPr bwMode="auto">
            <a:xfrm>
              <a:off x="4691" y="1557"/>
              <a:ext cx="565" cy="565"/>
              <a:chOff x="4691" y="1557"/>
              <a:chExt cx="565" cy="565"/>
            </a:xfrm>
          </p:grpSpPr>
          <p:sp>
            <p:nvSpPr>
              <p:cNvPr id="28729" name="AutoShape 190"/>
              <p:cNvSpPr>
                <a:spLocks noChangeArrowheads="1"/>
              </p:cNvSpPr>
              <p:nvPr/>
            </p:nvSpPr>
            <p:spPr bwMode="auto">
              <a:xfrm>
                <a:off x="4691" y="1557"/>
                <a:ext cx="565" cy="565"/>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28730" name="Picture 191"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32" y="1605"/>
                <a:ext cx="190"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8723" name="Group 192"/>
            <p:cNvGrpSpPr>
              <a:grpSpLocks/>
            </p:cNvGrpSpPr>
            <p:nvPr/>
          </p:nvGrpSpPr>
          <p:grpSpPr bwMode="auto">
            <a:xfrm>
              <a:off x="4691" y="2530"/>
              <a:ext cx="565" cy="565"/>
              <a:chOff x="4691" y="2530"/>
              <a:chExt cx="565" cy="565"/>
            </a:xfrm>
          </p:grpSpPr>
          <p:sp>
            <p:nvSpPr>
              <p:cNvPr id="28727" name="AutoShape 193"/>
              <p:cNvSpPr>
                <a:spLocks noChangeArrowheads="1"/>
              </p:cNvSpPr>
              <p:nvPr/>
            </p:nvSpPr>
            <p:spPr bwMode="auto">
              <a:xfrm>
                <a:off x="4691" y="2530"/>
                <a:ext cx="565" cy="565"/>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28728" name="Picture 194"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32" y="2578"/>
                <a:ext cx="190"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8724" name="Text Box 195"/>
            <p:cNvSpPr txBox="1">
              <a:spLocks noChangeArrowheads="1"/>
            </p:cNvSpPr>
            <p:nvPr/>
          </p:nvSpPr>
          <p:spPr bwMode="auto">
            <a:xfrm>
              <a:off x="4681" y="1362"/>
              <a:ext cx="585"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a:t>insured</a:t>
              </a:r>
            </a:p>
          </p:txBody>
        </p:sp>
        <p:sp>
          <p:nvSpPr>
            <p:cNvPr id="28725" name="Text Box 196"/>
            <p:cNvSpPr txBox="1">
              <a:spLocks noChangeArrowheads="1"/>
            </p:cNvSpPr>
            <p:nvPr/>
          </p:nvSpPr>
          <p:spPr bwMode="auto">
            <a:xfrm>
              <a:off x="4655" y="3095"/>
              <a:ext cx="637"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dirty="0"/>
                <a:t>3rd-party</a:t>
              </a:r>
              <a:br>
                <a:rPr lang="en-US" sz="1800" b="1" dirty="0"/>
              </a:br>
              <a:r>
                <a:rPr lang="en-US" sz="1800" b="1" dirty="0"/>
                <a:t>claimant</a:t>
              </a:r>
            </a:p>
          </p:txBody>
        </p:sp>
        <p:sp>
          <p:nvSpPr>
            <p:cNvPr id="28726" name="Text Box 197"/>
            <p:cNvSpPr txBox="1">
              <a:spLocks noChangeArrowheads="1"/>
            </p:cNvSpPr>
            <p:nvPr/>
          </p:nvSpPr>
          <p:spPr bwMode="auto">
            <a:xfrm>
              <a:off x="4609" y="929"/>
              <a:ext cx="72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u="sng"/>
                <a:t>claimants</a:t>
              </a:r>
            </a:p>
          </p:txBody>
        </p:sp>
      </p:grpSp>
      <p:grpSp>
        <p:nvGrpSpPr>
          <p:cNvPr id="28718" name="Group 198"/>
          <p:cNvGrpSpPr>
            <a:grpSpLocks/>
          </p:cNvGrpSpPr>
          <p:nvPr/>
        </p:nvGrpSpPr>
        <p:grpSpPr bwMode="auto">
          <a:xfrm flipV="1">
            <a:off x="4525963" y="3070225"/>
            <a:ext cx="709612" cy="341313"/>
            <a:chOff x="2854" y="1566"/>
            <a:chExt cx="447" cy="215"/>
          </a:xfrm>
        </p:grpSpPr>
        <p:sp>
          <p:nvSpPr>
            <p:cNvPr id="28719" name="Line 199"/>
            <p:cNvSpPr>
              <a:spLocks noChangeShapeType="1"/>
            </p:cNvSpPr>
            <p:nvPr/>
          </p:nvSpPr>
          <p:spPr bwMode="auto">
            <a:xfrm>
              <a:off x="2854" y="1572"/>
              <a:ext cx="215"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8720" name="Line 200"/>
            <p:cNvSpPr>
              <a:spLocks noChangeShapeType="1"/>
            </p:cNvSpPr>
            <p:nvPr/>
          </p:nvSpPr>
          <p:spPr bwMode="auto">
            <a:xfrm>
              <a:off x="3063" y="1566"/>
              <a:ext cx="0" cy="215"/>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8721" name="Line 201"/>
            <p:cNvSpPr>
              <a:spLocks noChangeShapeType="1"/>
            </p:cNvSpPr>
            <p:nvPr/>
          </p:nvSpPr>
          <p:spPr bwMode="auto">
            <a:xfrm>
              <a:off x="3063" y="1778"/>
              <a:ext cx="238"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|EOS~026|</a:t>
            </a:r>
            <a:endParaRPr lang="en-US" sz="100" dirty="0" err="1" smtClean="0">
              <a:solidFill>
                <a:srgbClr val="FFFFFF"/>
              </a:solidFill>
              <a:latin typeface="Arial"/>
              <a:cs typeface="Calibri" pitchFamily="34" charset="0"/>
            </a:endParaRPr>
          </a:p>
        </p:txBody>
      </p:sp>
      <p:sp>
        <p:nvSpPr>
          <p:cNvPr id="29698" name="AutoShape 2"/>
          <p:cNvSpPr>
            <a:spLocks noChangeArrowheads="1"/>
          </p:cNvSpPr>
          <p:nvPr/>
        </p:nvSpPr>
        <p:spPr bwMode="auto">
          <a:xfrm>
            <a:off x="3957638" y="2190750"/>
            <a:ext cx="584200" cy="415925"/>
          </a:xfrm>
          <a:prstGeom prst="rightArrow">
            <a:avLst>
              <a:gd name="adj1" fmla="val 50000"/>
              <a:gd name="adj2" fmla="val 35115"/>
            </a:avLst>
          </a:prstGeom>
          <a:gradFill rotWithShape="1">
            <a:gsLst>
              <a:gs pos="0">
                <a:srgbClr val="FF0000"/>
              </a:gs>
              <a:gs pos="100000">
                <a:srgbClr val="CCFFCC"/>
              </a:gs>
            </a:gsLst>
            <a:lin ang="0" scaled="1"/>
          </a:gradFill>
          <a:ln w="12700" algn="ctr">
            <a:solidFill>
              <a:schemeClr val="bg1"/>
            </a:solidFill>
            <a:miter lim="800000"/>
            <a:headEnd/>
            <a:tailEnd/>
          </a:ln>
        </p:spPr>
        <p:txBody>
          <a:bodyPr lIns="0" tIns="0" rIns="0" bIns="0" anchor="ctr">
            <a:spAutoFit/>
          </a:bodyPr>
          <a:lstStyle/>
          <a:p>
            <a:endParaRPr lang="en-US"/>
          </a:p>
        </p:txBody>
      </p:sp>
      <p:sp>
        <p:nvSpPr>
          <p:cNvPr id="29699" name="Line 3"/>
          <p:cNvSpPr>
            <a:spLocks noChangeShapeType="1"/>
          </p:cNvSpPr>
          <p:nvPr/>
        </p:nvSpPr>
        <p:spPr bwMode="auto">
          <a:xfrm>
            <a:off x="1181100" y="1516063"/>
            <a:ext cx="0" cy="476250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9700" name="Line 4"/>
          <p:cNvSpPr>
            <a:spLocks noChangeShapeType="1"/>
          </p:cNvSpPr>
          <p:nvPr/>
        </p:nvSpPr>
        <p:spPr bwMode="auto">
          <a:xfrm>
            <a:off x="1181100" y="2378075"/>
            <a:ext cx="1271588"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9701" name="Line 5"/>
          <p:cNvSpPr>
            <a:spLocks noChangeShapeType="1"/>
          </p:cNvSpPr>
          <p:nvPr/>
        </p:nvSpPr>
        <p:spPr bwMode="auto">
          <a:xfrm>
            <a:off x="1181100" y="3389313"/>
            <a:ext cx="1271588"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9702" name="Line 6"/>
          <p:cNvSpPr>
            <a:spLocks noChangeShapeType="1"/>
          </p:cNvSpPr>
          <p:nvPr/>
        </p:nvSpPr>
        <p:spPr bwMode="auto">
          <a:xfrm>
            <a:off x="1181100" y="4375150"/>
            <a:ext cx="1271588"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9703" name="Line 7"/>
          <p:cNvSpPr>
            <a:spLocks noChangeShapeType="1"/>
          </p:cNvSpPr>
          <p:nvPr/>
        </p:nvSpPr>
        <p:spPr bwMode="auto">
          <a:xfrm>
            <a:off x="1181100" y="6265863"/>
            <a:ext cx="1785938"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9704" name="Line 8"/>
          <p:cNvSpPr>
            <a:spLocks noChangeShapeType="1"/>
          </p:cNvSpPr>
          <p:nvPr/>
        </p:nvSpPr>
        <p:spPr bwMode="auto">
          <a:xfrm>
            <a:off x="1181100" y="5816600"/>
            <a:ext cx="1473200"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9705" name="Line 9"/>
          <p:cNvSpPr>
            <a:spLocks noChangeShapeType="1"/>
          </p:cNvSpPr>
          <p:nvPr/>
        </p:nvSpPr>
        <p:spPr bwMode="auto">
          <a:xfrm>
            <a:off x="1181100" y="5351463"/>
            <a:ext cx="1123950"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9706" name="Rectangle 10"/>
          <p:cNvSpPr>
            <a:spLocks noGrp="1" noChangeArrowheads="1"/>
          </p:cNvSpPr>
          <p:nvPr>
            <p:ph type="title"/>
          </p:nvPr>
        </p:nvSpPr>
        <p:spPr/>
        <p:txBody>
          <a:bodyPr/>
          <a:lstStyle/>
          <a:p>
            <a:r>
              <a:rPr lang="en-US" smtClean="0"/>
              <a:t>Stage 8: Exposures and claim are closed</a:t>
            </a:r>
          </a:p>
        </p:txBody>
      </p:sp>
      <p:grpSp>
        <p:nvGrpSpPr>
          <p:cNvPr id="29707" name="Group 11"/>
          <p:cNvGrpSpPr>
            <a:grpSpLocks/>
          </p:cNvGrpSpPr>
          <p:nvPr/>
        </p:nvGrpSpPr>
        <p:grpSpPr bwMode="auto">
          <a:xfrm>
            <a:off x="517525" y="869950"/>
            <a:ext cx="1323975" cy="976313"/>
            <a:chOff x="2083" y="1606"/>
            <a:chExt cx="1489" cy="1097"/>
          </a:xfrm>
        </p:grpSpPr>
        <p:sp>
          <p:nvSpPr>
            <p:cNvPr id="29869" name="Rectangle 12"/>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29870" name="Freeform 13"/>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29871" name="Freeform 14"/>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29872" name="Freeform 15"/>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29873" name="Freeform 16"/>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29874" name="Rectangle 17"/>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29875" name="Rectangle 18"/>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9876" name="AutoShape 19"/>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29877" name="Freeform 20"/>
            <p:cNvSpPr>
              <a:spLocks/>
            </p:cNvSpPr>
            <p:nvPr/>
          </p:nvSpPr>
          <p:spPr bwMode="auto">
            <a:xfrm>
              <a:off x="2219" y="2561"/>
              <a:ext cx="369" cy="104"/>
            </a:xfrm>
            <a:custGeom>
              <a:avLst/>
              <a:gdLst>
                <a:gd name="T0" fmla="*/ 0 w 992"/>
                <a:gd name="T1" fmla="*/ 0 h 280"/>
                <a:gd name="T2" fmla="*/ 19 w 992"/>
                <a:gd name="T3" fmla="*/ 4 h 280"/>
                <a:gd name="T4" fmla="*/ 18 w 992"/>
                <a:gd name="T5" fmla="*/ 5 h 280"/>
                <a:gd name="T6" fmla="*/ 0 w 992"/>
                <a:gd name="T7" fmla="*/ 1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29878" name="Freeform 21"/>
            <p:cNvSpPr>
              <a:spLocks/>
            </p:cNvSpPr>
            <p:nvPr/>
          </p:nvSpPr>
          <p:spPr bwMode="auto">
            <a:xfrm>
              <a:off x="3429" y="2008"/>
              <a:ext cx="51" cy="375"/>
            </a:xfrm>
            <a:custGeom>
              <a:avLst/>
              <a:gdLst>
                <a:gd name="T0" fmla="*/ 0 w 136"/>
                <a:gd name="T1" fmla="*/ 0 h 1008"/>
                <a:gd name="T2" fmla="*/ 2 w 136"/>
                <a:gd name="T3" fmla="*/ 19 h 1008"/>
                <a:gd name="T4" fmla="*/ 3 w 136"/>
                <a:gd name="T5" fmla="*/ 17 h 1008"/>
                <a:gd name="T6" fmla="*/ 1 w 136"/>
                <a:gd name="T7" fmla="*/ 1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29879" name="Rectangle 22"/>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9880" name="Rectangle 23"/>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9881" name="Rectangle 24"/>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29882" name="Group 25"/>
            <p:cNvGrpSpPr>
              <a:grpSpLocks/>
            </p:cNvGrpSpPr>
            <p:nvPr/>
          </p:nvGrpSpPr>
          <p:grpSpPr bwMode="auto">
            <a:xfrm>
              <a:off x="2221" y="1871"/>
              <a:ext cx="518" cy="782"/>
              <a:chOff x="2400" y="1656"/>
              <a:chExt cx="752" cy="1136"/>
            </a:xfrm>
          </p:grpSpPr>
          <p:sp>
            <p:nvSpPr>
              <p:cNvPr id="29895" name="Freeform 26"/>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a:solidFill>
                  <a:schemeClr val="bg1"/>
                </a:solidFill>
                <a:round/>
                <a:headEnd/>
                <a:tailEnd/>
              </a:ln>
            </p:spPr>
            <p:txBody>
              <a:bodyPr wrap="none" lIns="0" tIns="0" rIns="0" bIns="0" anchor="ctr">
                <a:spAutoFit/>
              </a:bodyPr>
              <a:lstStyle/>
              <a:p>
                <a:endParaRPr lang="en-US"/>
              </a:p>
            </p:txBody>
          </p:sp>
          <p:sp>
            <p:nvSpPr>
              <p:cNvPr id="29896" name="Freeform 27"/>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9897" name="Freeform 28"/>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9898" name="Freeform 29"/>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9899" name="Freeform 30"/>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lIns="0" tIns="0" rIns="0" bIns="0" anchor="ctr">
                <a:spAutoFit/>
              </a:bodyPr>
              <a:lstStyle/>
              <a:p>
                <a:endParaRPr lang="en-US"/>
              </a:p>
            </p:txBody>
          </p:sp>
          <p:sp>
            <p:nvSpPr>
              <p:cNvPr id="29900" name="Line 31"/>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9901" name="Line 32"/>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29883" name="Group 33"/>
            <p:cNvGrpSpPr>
              <a:grpSpLocks/>
            </p:cNvGrpSpPr>
            <p:nvPr/>
          </p:nvGrpSpPr>
          <p:grpSpPr bwMode="auto">
            <a:xfrm rot="-6511945">
              <a:off x="2834" y="1842"/>
              <a:ext cx="518" cy="783"/>
              <a:chOff x="2400" y="1656"/>
              <a:chExt cx="752" cy="1136"/>
            </a:xfrm>
          </p:grpSpPr>
          <p:sp>
            <p:nvSpPr>
              <p:cNvPr id="29888" name="Freeform 34"/>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29889" name="Freeform 35"/>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9890" name="Freeform 36"/>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9891" name="Freeform 37"/>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9892" name="Freeform 38"/>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9893" name="Line 39"/>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9894" name="Line 40"/>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29884" name="Freeform 41"/>
            <p:cNvSpPr>
              <a:spLocks/>
            </p:cNvSpPr>
            <p:nvPr/>
          </p:nvSpPr>
          <p:spPr bwMode="auto">
            <a:xfrm>
              <a:off x="2689" y="2097"/>
              <a:ext cx="62" cy="351"/>
            </a:xfrm>
            <a:custGeom>
              <a:avLst/>
              <a:gdLst>
                <a:gd name="T0" fmla="*/ 3 w 168"/>
                <a:gd name="T1" fmla="*/ 18 h 944"/>
                <a:gd name="T2" fmla="*/ 0 w 168"/>
                <a:gd name="T3" fmla="*/ 0 h 944"/>
                <a:gd name="T4" fmla="*/ 0 w 168"/>
                <a:gd name="T5" fmla="*/ 1 h 944"/>
                <a:gd name="T6" fmla="*/ 2 w 168"/>
                <a:gd name="T7" fmla="*/ 17 h 944"/>
                <a:gd name="T8" fmla="*/ 3 w 168"/>
                <a:gd name="T9" fmla="*/ 18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29885" name="Freeform 42"/>
            <p:cNvSpPr>
              <a:spLocks/>
            </p:cNvSpPr>
            <p:nvPr/>
          </p:nvSpPr>
          <p:spPr bwMode="auto">
            <a:xfrm>
              <a:off x="2382" y="1853"/>
              <a:ext cx="354" cy="78"/>
            </a:xfrm>
            <a:custGeom>
              <a:avLst/>
              <a:gdLst>
                <a:gd name="T0" fmla="*/ 0 w 952"/>
                <a:gd name="T1" fmla="*/ 1 h 208"/>
                <a:gd name="T2" fmla="*/ 1 w 952"/>
                <a:gd name="T3" fmla="*/ 0 h 208"/>
                <a:gd name="T4" fmla="*/ 18 w 952"/>
                <a:gd name="T5" fmla="*/ 3 h 208"/>
                <a:gd name="T6" fmla="*/ 18 w 952"/>
                <a:gd name="T7" fmla="*/ 4 h 208"/>
                <a:gd name="T8" fmla="*/ 0 w 952"/>
                <a:gd name="T9" fmla="*/ 1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29886" name="Rectangle 43"/>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9887" name="Rectangle 44"/>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grpSp>
        <p:nvGrpSpPr>
          <p:cNvPr id="29708" name="Group 45"/>
          <p:cNvGrpSpPr>
            <a:grpSpLocks/>
          </p:cNvGrpSpPr>
          <p:nvPr/>
        </p:nvGrpSpPr>
        <p:grpSpPr bwMode="auto">
          <a:xfrm>
            <a:off x="2151063" y="1989138"/>
            <a:ext cx="822325" cy="817562"/>
            <a:chOff x="3360" y="800"/>
            <a:chExt cx="620" cy="616"/>
          </a:xfrm>
        </p:grpSpPr>
        <p:sp>
          <p:nvSpPr>
            <p:cNvPr id="29863" name="AutoShape 46"/>
            <p:cNvSpPr>
              <a:spLocks noChangeArrowheads="1"/>
            </p:cNvSpPr>
            <p:nvPr/>
          </p:nvSpPr>
          <p:spPr bwMode="auto">
            <a:xfrm>
              <a:off x="3360" y="800"/>
              <a:ext cx="620" cy="616"/>
            </a:xfrm>
            <a:prstGeom prst="roundRect">
              <a:avLst>
                <a:gd name="adj" fmla="val 16667"/>
              </a:avLst>
            </a:prstGeom>
            <a:solidFill>
              <a:srgbClr val="CCFFCC"/>
            </a:solidFill>
            <a:ln w="12700" algn="ctr">
              <a:solidFill>
                <a:schemeClr val="bg1"/>
              </a:solidFill>
              <a:round/>
              <a:headEnd/>
              <a:tailEnd/>
            </a:ln>
          </p:spPr>
          <p:txBody>
            <a:bodyPr lIns="0" tIns="0" rIns="0" bIns="0" anchor="ctr">
              <a:spAutoFit/>
            </a:bodyPr>
            <a:lstStyle/>
            <a:p>
              <a:endParaRPr lang="en-US"/>
            </a:p>
          </p:txBody>
        </p:sp>
        <p:sp>
          <p:nvSpPr>
            <p:cNvPr id="29864" name="Freeform 47"/>
            <p:cNvSpPr>
              <a:spLocks/>
            </p:cNvSpPr>
            <p:nvPr/>
          </p:nvSpPr>
          <p:spPr bwMode="auto">
            <a:xfrm>
              <a:off x="3403" y="830"/>
              <a:ext cx="212" cy="274"/>
            </a:xfrm>
            <a:custGeom>
              <a:avLst/>
              <a:gdLst>
                <a:gd name="T0" fmla="*/ 1 w 1052"/>
                <a:gd name="T1" fmla="*/ 2 h 1352"/>
                <a:gd name="T2" fmla="*/ 0 w 1052"/>
                <a:gd name="T3" fmla="*/ 2 h 1352"/>
                <a:gd name="T4" fmla="*/ 0 w 1052"/>
                <a:gd name="T5" fmla="*/ 1 h 1352"/>
                <a:gd name="T6" fmla="*/ 0 w 1052"/>
                <a:gd name="T7" fmla="*/ 1 h 1352"/>
                <a:gd name="T8" fmla="*/ 0 w 1052"/>
                <a:gd name="T9" fmla="*/ 1 h 1352"/>
                <a:gd name="T10" fmla="*/ 0 w 1052"/>
                <a:gd name="T11" fmla="*/ 0 h 1352"/>
                <a:gd name="T12" fmla="*/ 0 w 1052"/>
                <a:gd name="T13" fmla="*/ 0 h 1352"/>
                <a:gd name="T14" fmla="*/ 0 w 1052"/>
                <a:gd name="T15" fmla="*/ 0 h 1352"/>
                <a:gd name="T16" fmla="*/ 1 w 1052"/>
                <a:gd name="T17" fmla="*/ 0 h 1352"/>
                <a:gd name="T18" fmla="*/ 1 w 1052"/>
                <a:gd name="T19" fmla="*/ 0 h 1352"/>
                <a:gd name="T20" fmla="*/ 1 w 1052"/>
                <a:gd name="T21" fmla="*/ 0 h 1352"/>
                <a:gd name="T22" fmla="*/ 1 w 1052"/>
                <a:gd name="T23" fmla="*/ 0 h 1352"/>
                <a:gd name="T24" fmla="*/ 2 w 1052"/>
                <a:gd name="T25" fmla="*/ 0 h 1352"/>
                <a:gd name="T26" fmla="*/ 2 w 1052"/>
                <a:gd name="T27" fmla="*/ 1 h 1352"/>
                <a:gd name="T28" fmla="*/ 2 w 1052"/>
                <a:gd name="T29" fmla="*/ 1 h 1352"/>
                <a:gd name="T30" fmla="*/ 1 w 1052"/>
                <a:gd name="T31" fmla="*/ 2 h 1352"/>
                <a:gd name="T32" fmla="*/ 1 w 1052"/>
                <a:gd name="T33" fmla="*/ 2 h 1352"/>
                <a:gd name="T34" fmla="*/ 1 w 1052"/>
                <a:gd name="T35" fmla="*/ 2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29865" name="Group 48"/>
            <p:cNvGrpSpPr>
              <a:grpSpLocks/>
            </p:cNvGrpSpPr>
            <p:nvPr/>
          </p:nvGrpSpPr>
          <p:grpSpPr bwMode="auto">
            <a:xfrm flipH="1">
              <a:off x="3749" y="1171"/>
              <a:ext cx="212" cy="213"/>
              <a:chOff x="1350" y="686"/>
              <a:chExt cx="1132" cy="1132"/>
            </a:xfrm>
          </p:grpSpPr>
          <p:sp>
            <p:nvSpPr>
              <p:cNvPr id="29867" name="AutoShape 49"/>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29868" name="Picture 50"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29866" name="Picture 51"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81" y="829"/>
              <a:ext cx="38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9709" name="Group 52"/>
          <p:cNvGrpSpPr>
            <a:grpSpLocks/>
          </p:cNvGrpSpPr>
          <p:nvPr/>
        </p:nvGrpSpPr>
        <p:grpSpPr bwMode="auto">
          <a:xfrm>
            <a:off x="2170113" y="4946650"/>
            <a:ext cx="517525" cy="658813"/>
            <a:chOff x="2401" y="425"/>
            <a:chExt cx="907" cy="1154"/>
          </a:xfrm>
        </p:grpSpPr>
        <p:sp>
          <p:nvSpPr>
            <p:cNvPr id="29857" name="Rectangle 53"/>
            <p:cNvSpPr>
              <a:spLocks noChangeArrowheads="1"/>
            </p:cNvSpPr>
            <p:nvPr/>
          </p:nvSpPr>
          <p:spPr bwMode="auto">
            <a:xfrm>
              <a:off x="2401" y="591"/>
              <a:ext cx="907" cy="988"/>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29858" name="Line 54"/>
            <p:cNvSpPr>
              <a:spLocks noChangeShapeType="1"/>
            </p:cNvSpPr>
            <p:nvPr/>
          </p:nvSpPr>
          <p:spPr bwMode="auto">
            <a:xfrm>
              <a:off x="2582" y="138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859" name="Line 55"/>
            <p:cNvSpPr>
              <a:spLocks noChangeShapeType="1"/>
            </p:cNvSpPr>
            <p:nvPr/>
          </p:nvSpPr>
          <p:spPr bwMode="auto">
            <a:xfrm>
              <a:off x="2577" y="115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860" name="Rectangle 56"/>
            <p:cNvSpPr>
              <a:spLocks noChangeArrowheads="1"/>
            </p:cNvSpPr>
            <p:nvPr/>
          </p:nvSpPr>
          <p:spPr bwMode="auto">
            <a:xfrm rot="2658430">
              <a:off x="2944" y="425"/>
              <a:ext cx="225" cy="506"/>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29861" name="Freeform 57"/>
            <p:cNvSpPr>
              <a:spLocks/>
            </p:cNvSpPr>
            <p:nvPr/>
          </p:nvSpPr>
          <p:spPr bwMode="auto">
            <a:xfrm>
              <a:off x="2643" y="789"/>
              <a:ext cx="309" cy="257"/>
            </a:xfrm>
            <a:custGeom>
              <a:avLst/>
              <a:gdLst>
                <a:gd name="T0" fmla="*/ 374 w 234"/>
                <a:gd name="T1" fmla="*/ 0 h 195"/>
                <a:gd name="T2" fmla="*/ 83 w 234"/>
                <a:gd name="T3" fmla="*/ 125 h 195"/>
                <a:gd name="T4" fmla="*/ 0 w 234"/>
                <a:gd name="T5" fmla="*/ 589 h 195"/>
                <a:gd name="T6" fmla="*/ 548 w 234"/>
                <a:gd name="T7" fmla="*/ 589 h 195"/>
                <a:gd name="T8" fmla="*/ 712 w 234"/>
                <a:gd name="T9" fmla="*/ 333 h 195"/>
                <a:gd name="T10" fmla="*/ 374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a:solidFill>
                <a:srgbClr val="969696"/>
              </a:solidFill>
              <a:round/>
              <a:headEnd/>
              <a:tailEnd/>
            </a:ln>
          </p:spPr>
          <p:txBody>
            <a:bodyPr wrap="none" lIns="0" tIns="0" rIns="0" bIns="0" anchor="ctr">
              <a:spAutoFit/>
            </a:bodyPr>
            <a:lstStyle/>
            <a:p>
              <a:endParaRPr lang="en-US"/>
            </a:p>
          </p:txBody>
        </p:sp>
        <p:sp>
          <p:nvSpPr>
            <p:cNvPr id="29862" name="Line 58"/>
            <p:cNvSpPr>
              <a:spLocks noChangeShapeType="1"/>
            </p:cNvSpPr>
            <p:nvPr/>
          </p:nvSpPr>
          <p:spPr bwMode="auto">
            <a:xfrm flipH="1">
              <a:off x="2703" y="891"/>
              <a:ext cx="147" cy="106"/>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29710" name="Group 59"/>
          <p:cNvGrpSpPr>
            <a:grpSpLocks/>
          </p:cNvGrpSpPr>
          <p:nvPr/>
        </p:nvGrpSpPr>
        <p:grpSpPr bwMode="auto">
          <a:xfrm>
            <a:off x="2151063" y="2965450"/>
            <a:ext cx="822325" cy="817563"/>
            <a:chOff x="3360" y="800"/>
            <a:chExt cx="620" cy="616"/>
          </a:xfrm>
        </p:grpSpPr>
        <p:sp>
          <p:nvSpPr>
            <p:cNvPr id="29851" name="AutoShape 60"/>
            <p:cNvSpPr>
              <a:spLocks noChangeArrowheads="1"/>
            </p:cNvSpPr>
            <p:nvPr/>
          </p:nvSpPr>
          <p:spPr bwMode="auto">
            <a:xfrm>
              <a:off x="3360" y="800"/>
              <a:ext cx="620" cy="616"/>
            </a:xfrm>
            <a:prstGeom prst="roundRect">
              <a:avLst>
                <a:gd name="adj" fmla="val 16667"/>
              </a:avLst>
            </a:prstGeom>
            <a:solidFill>
              <a:srgbClr val="CCFFCC"/>
            </a:solidFill>
            <a:ln w="12700" algn="ctr">
              <a:solidFill>
                <a:schemeClr val="bg1"/>
              </a:solidFill>
              <a:round/>
              <a:headEnd/>
              <a:tailEnd/>
            </a:ln>
          </p:spPr>
          <p:txBody>
            <a:bodyPr lIns="0" tIns="0" rIns="0" bIns="0" anchor="ctr">
              <a:spAutoFit/>
            </a:bodyPr>
            <a:lstStyle/>
            <a:p>
              <a:endParaRPr lang="en-US"/>
            </a:p>
          </p:txBody>
        </p:sp>
        <p:sp>
          <p:nvSpPr>
            <p:cNvPr id="29852" name="Freeform 61"/>
            <p:cNvSpPr>
              <a:spLocks/>
            </p:cNvSpPr>
            <p:nvPr/>
          </p:nvSpPr>
          <p:spPr bwMode="auto">
            <a:xfrm>
              <a:off x="3403" y="830"/>
              <a:ext cx="212" cy="274"/>
            </a:xfrm>
            <a:custGeom>
              <a:avLst/>
              <a:gdLst>
                <a:gd name="T0" fmla="*/ 1 w 1052"/>
                <a:gd name="T1" fmla="*/ 2 h 1352"/>
                <a:gd name="T2" fmla="*/ 0 w 1052"/>
                <a:gd name="T3" fmla="*/ 2 h 1352"/>
                <a:gd name="T4" fmla="*/ 0 w 1052"/>
                <a:gd name="T5" fmla="*/ 1 h 1352"/>
                <a:gd name="T6" fmla="*/ 0 w 1052"/>
                <a:gd name="T7" fmla="*/ 1 h 1352"/>
                <a:gd name="T8" fmla="*/ 0 w 1052"/>
                <a:gd name="T9" fmla="*/ 1 h 1352"/>
                <a:gd name="T10" fmla="*/ 0 w 1052"/>
                <a:gd name="T11" fmla="*/ 0 h 1352"/>
                <a:gd name="T12" fmla="*/ 0 w 1052"/>
                <a:gd name="T13" fmla="*/ 0 h 1352"/>
                <a:gd name="T14" fmla="*/ 0 w 1052"/>
                <a:gd name="T15" fmla="*/ 0 h 1352"/>
                <a:gd name="T16" fmla="*/ 1 w 1052"/>
                <a:gd name="T17" fmla="*/ 0 h 1352"/>
                <a:gd name="T18" fmla="*/ 1 w 1052"/>
                <a:gd name="T19" fmla="*/ 0 h 1352"/>
                <a:gd name="T20" fmla="*/ 1 w 1052"/>
                <a:gd name="T21" fmla="*/ 0 h 1352"/>
                <a:gd name="T22" fmla="*/ 1 w 1052"/>
                <a:gd name="T23" fmla="*/ 0 h 1352"/>
                <a:gd name="T24" fmla="*/ 2 w 1052"/>
                <a:gd name="T25" fmla="*/ 0 h 1352"/>
                <a:gd name="T26" fmla="*/ 2 w 1052"/>
                <a:gd name="T27" fmla="*/ 1 h 1352"/>
                <a:gd name="T28" fmla="*/ 2 w 1052"/>
                <a:gd name="T29" fmla="*/ 1 h 1352"/>
                <a:gd name="T30" fmla="*/ 1 w 1052"/>
                <a:gd name="T31" fmla="*/ 2 h 1352"/>
                <a:gd name="T32" fmla="*/ 1 w 1052"/>
                <a:gd name="T33" fmla="*/ 2 h 1352"/>
                <a:gd name="T34" fmla="*/ 1 w 1052"/>
                <a:gd name="T35" fmla="*/ 2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29853" name="Group 62"/>
            <p:cNvGrpSpPr>
              <a:grpSpLocks/>
            </p:cNvGrpSpPr>
            <p:nvPr/>
          </p:nvGrpSpPr>
          <p:grpSpPr bwMode="auto">
            <a:xfrm flipH="1">
              <a:off x="3749" y="1171"/>
              <a:ext cx="212" cy="213"/>
              <a:chOff x="1350" y="686"/>
              <a:chExt cx="1132" cy="1132"/>
            </a:xfrm>
          </p:grpSpPr>
          <p:sp>
            <p:nvSpPr>
              <p:cNvPr id="29855" name="AutoShape 63"/>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29856" name="Picture 64"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29854" name="Picture 65"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81" y="829"/>
              <a:ext cx="38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9711" name="Group 66"/>
          <p:cNvGrpSpPr>
            <a:grpSpLocks/>
          </p:cNvGrpSpPr>
          <p:nvPr/>
        </p:nvGrpSpPr>
        <p:grpSpPr bwMode="auto">
          <a:xfrm>
            <a:off x="2151063" y="3943350"/>
            <a:ext cx="822325" cy="817563"/>
            <a:chOff x="3360" y="800"/>
            <a:chExt cx="620" cy="616"/>
          </a:xfrm>
        </p:grpSpPr>
        <p:sp>
          <p:nvSpPr>
            <p:cNvPr id="29845" name="AutoShape 67"/>
            <p:cNvSpPr>
              <a:spLocks noChangeArrowheads="1"/>
            </p:cNvSpPr>
            <p:nvPr/>
          </p:nvSpPr>
          <p:spPr bwMode="auto">
            <a:xfrm>
              <a:off x="3360" y="800"/>
              <a:ext cx="620" cy="616"/>
            </a:xfrm>
            <a:prstGeom prst="roundRect">
              <a:avLst>
                <a:gd name="adj" fmla="val 16667"/>
              </a:avLst>
            </a:prstGeom>
            <a:solidFill>
              <a:srgbClr val="CCFFCC"/>
            </a:solidFill>
            <a:ln w="12700" algn="ctr">
              <a:solidFill>
                <a:schemeClr val="bg1"/>
              </a:solidFill>
              <a:round/>
              <a:headEnd/>
              <a:tailEnd/>
            </a:ln>
          </p:spPr>
          <p:txBody>
            <a:bodyPr lIns="0" tIns="0" rIns="0" bIns="0" anchor="ctr">
              <a:spAutoFit/>
            </a:bodyPr>
            <a:lstStyle/>
            <a:p>
              <a:endParaRPr lang="en-US"/>
            </a:p>
          </p:txBody>
        </p:sp>
        <p:sp>
          <p:nvSpPr>
            <p:cNvPr id="29846" name="Freeform 68"/>
            <p:cNvSpPr>
              <a:spLocks/>
            </p:cNvSpPr>
            <p:nvPr/>
          </p:nvSpPr>
          <p:spPr bwMode="auto">
            <a:xfrm>
              <a:off x="3403" y="830"/>
              <a:ext cx="212" cy="274"/>
            </a:xfrm>
            <a:custGeom>
              <a:avLst/>
              <a:gdLst>
                <a:gd name="T0" fmla="*/ 1 w 1052"/>
                <a:gd name="T1" fmla="*/ 2 h 1352"/>
                <a:gd name="T2" fmla="*/ 0 w 1052"/>
                <a:gd name="T3" fmla="*/ 2 h 1352"/>
                <a:gd name="T4" fmla="*/ 0 w 1052"/>
                <a:gd name="T5" fmla="*/ 1 h 1352"/>
                <a:gd name="T6" fmla="*/ 0 w 1052"/>
                <a:gd name="T7" fmla="*/ 1 h 1352"/>
                <a:gd name="T8" fmla="*/ 0 w 1052"/>
                <a:gd name="T9" fmla="*/ 1 h 1352"/>
                <a:gd name="T10" fmla="*/ 0 w 1052"/>
                <a:gd name="T11" fmla="*/ 0 h 1352"/>
                <a:gd name="T12" fmla="*/ 0 w 1052"/>
                <a:gd name="T13" fmla="*/ 0 h 1352"/>
                <a:gd name="T14" fmla="*/ 0 w 1052"/>
                <a:gd name="T15" fmla="*/ 0 h 1352"/>
                <a:gd name="T16" fmla="*/ 1 w 1052"/>
                <a:gd name="T17" fmla="*/ 0 h 1352"/>
                <a:gd name="T18" fmla="*/ 1 w 1052"/>
                <a:gd name="T19" fmla="*/ 0 h 1352"/>
                <a:gd name="T20" fmla="*/ 1 w 1052"/>
                <a:gd name="T21" fmla="*/ 0 h 1352"/>
                <a:gd name="T22" fmla="*/ 1 w 1052"/>
                <a:gd name="T23" fmla="*/ 0 h 1352"/>
                <a:gd name="T24" fmla="*/ 2 w 1052"/>
                <a:gd name="T25" fmla="*/ 0 h 1352"/>
                <a:gd name="T26" fmla="*/ 2 w 1052"/>
                <a:gd name="T27" fmla="*/ 1 h 1352"/>
                <a:gd name="T28" fmla="*/ 2 w 1052"/>
                <a:gd name="T29" fmla="*/ 1 h 1352"/>
                <a:gd name="T30" fmla="*/ 1 w 1052"/>
                <a:gd name="T31" fmla="*/ 2 h 1352"/>
                <a:gd name="T32" fmla="*/ 1 w 1052"/>
                <a:gd name="T33" fmla="*/ 2 h 1352"/>
                <a:gd name="T34" fmla="*/ 1 w 1052"/>
                <a:gd name="T35" fmla="*/ 2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29847" name="Group 69"/>
            <p:cNvGrpSpPr>
              <a:grpSpLocks/>
            </p:cNvGrpSpPr>
            <p:nvPr/>
          </p:nvGrpSpPr>
          <p:grpSpPr bwMode="auto">
            <a:xfrm flipH="1">
              <a:off x="3749" y="1171"/>
              <a:ext cx="212" cy="213"/>
              <a:chOff x="1350" y="686"/>
              <a:chExt cx="1132" cy="1132"/>
            </a:xfrm>
          </p:grpSpPr>
          <p:sp>
            <p:nvSpPr>
              <p:cNvPr id="29849" name="AutoShape 70"/>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29850" name="Picture 71"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29848" name="Picture 72"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81" y="829"/>
              <a:ext cx="38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9712" name="Group 73"/>
          <p:cNvGrpSpPr>
            <a:grpSpLocks/>
          </p:cNvGrpSpPr>
          <p:nvPr/>
        </p:nvGrpSpPr>
        <p:grpSpPr bwMode="auto">
          <a:xfrm>
            <a:off x="2432050" y="5395913"/>
            <a:ext cx="517525" cy="658812"/>
            <a:chOff x="2401" y="425"/>
            <a:chExt cx="907" cy="1154"/>
          </a:xfrm>
        </p:grpSpPr>
        <p:sp>
          <p:nvSpPr>
            <p:cNvPr id="29839" name="Rectangle 74"/>
            <p:cNvSpPr>
              <a:spLocks noChangeArrowheads="1"/>
            </p:cNvSpPr>
            <p:nvPr/>
          </p:nvSpPr>
          <p:spPr bwMode="auto">
            <a:xfrm>
              <a:off x="2401" y="591"/>
              <a:ext cx="907" cy="988"/>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29840" name="Line 75"/>
            <p:cNvSpPr>
              <a:spLocks noChangeShapeType="1"/>
            </p:cNvSpPr>
            <p:nvPr/>
          </p:nvSpPr>
          <p:spPr bwMode="auto">
            <a:xfrm>
              <a:off x="2582" y="138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841" name="Line 76"/>
            <p:cNvSpPr>
              <a:spLocks noChangeShapeType="1"/>
            </p:cNvSpPr>
            <p:nvPr/>
          </p:nvSpPr>
          <p:spPr bwMode="auto">
            <a:xfrm>
              <a:off x="2577" y="115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842" name="Rectangle 77"/>
            <p:cNvSpPr>
              <a:spLocks noChangeArrowheads="1"/>
            </p:cNvSpPr>
            <p:nvPr/>
          </p:nvSpPr>
          <p:spPr bwMode="auto">
            <a:xfrm rot="2658430">
              <a:off x="2944" y="425"/>
              <a:ext cx="225" cy="506"/>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29843" name="Freeform 78"/>
            <p:cNvSpPr>
              <a:spLocks/>
            </p:cNvSpPr>
            <p:nvPr/>
          </p:nvSpPr>
          <p:spPr bwMode="auto">
            <a:xfrm>
              <a:off x="2643" y="789"/>
              <a:ext cx="309" cy="257"/>
            </a:xfrm>
            <a:custGeom>
              <a:avLst/>
              <a:gdLst>
                <a:gd name="T0" fmla="*/ 374 w 234"/>
                <a:gd name="T1" fmla="*/ 0 h 195"/>
                <a:gd name="T2" fmla="*/ 83 w 234"/>
                <a:gd name="T3" fmla="*/ 125 h 195"/>
                <a:gd name="T4" fmla="*/ 0 w 234"/>
                <a:gd name="T5" fmla="*/ 589 h 195"/>
                <a:gd name="T6" fmla="*/ 548 w 234"/>
                <a:gd name="T7" fmla="*/ 589 h 195"/>
                <a:gd name="T8" fmla="*/ 712 w 234"/>
                <a:gd name="T9" fmla="*/ 333 h 195"/>
                <a:gd name="T10" fmla="*/ 374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a:solidFill>
                <a:srgbClr val="969696"/>
              </a:solidFill>
              <a:round/>
              <a:headEnd/>
              <a:tailEnd/>
            </a:ln>
          </p:spPr>
          <p:txBody>
            <a:bodyPr wrap="none" lIns="0" tIns="0" rIns="0" bIns="0" anchor="ctr">
              <a:spAutoFit/>
            </a:bodyPr>
            <a:lstStyle/>
            <a:p>
              <a:endParaRPr lang="en-US"/>
            </a:p>
          </p:txBody>
        </p:sp>
        <p:sp>
          <p:nvSpPr>
            <p:cNvPr id="29844" name="Line 79"/>
            <p:cNvSpPr>
              <a:spLocks noChangeShapeType="1"/>
            </p:cNvSpPr>
            <p:nvPr/>
          </p:nvSpPr>
          <p:spPr bwMode="auto">
            <a:xfrm flipH="1">
              <a:off x="2703" y="891"/>
              <a:ext cx="147" cy="106"/>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29713" name="Group 80"/>
          <p:cNvGrpSpPr>
            <a:grpSpLocks/>
          </p:cNvGrpSpPr>
          <p:nvPr/>
        </p:nvGrpSpPr>
        <p:grpSpPr bwMode="auto">
          <a:xfrm>
            <a:off x="2693988" y="5843588"/>
            <a:ext cx="517525" cy="658812"/>
            <a:chOff x="2401" y="425"/>
            <a:chExt cx="907" cy="1154"/>
          </a:xfrm>
        </p:grpSpPr>
        <p:sp>
          <p:nvSpPr>
            <p:cNvPr id="29833" name="Rectangle 81"/>
            <p:cNvSpPr>
              <a:spLocks noChangeArrowheads="1"/>
            </p:cNvSpPr>
            <p:nvPr/>
          </p:nvSpPr>
          <p:spPr bwMode="auto">
            <a:xfrm>
              <a:off x="2401" y="591"/>
              <a:ext cx="907" cy="988"/>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29834" name="Line 82"/>
            <p:cNvSpPr>
              <a:spLocks noChangeShapeType="1"/>
            </p:cNvSpPr>
            <p:nvPr/>
          </p:nvSpPr>
          <p:spPr bwMode="auto">
            <a:xfrm>
              <a:off x="2582" y="138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835" name="Line 83"/>
            <p:cNvSpPr>
              <a:spLocks noChangeShapeType="1"/>
            </p:cNvSpPr>
            <p:nvPr/>
          </p:nvSpPr>
          <p:spPr bwMode="auto">
            <a:xfrm>
              <a:off x="2577" y="115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836" name="Rectangle 84"/>
            <p:cNvSpPr>
              <a:spLocks noChangeArrowheads="1"/>
            </p:cNvSpPr>
            <p:nvPr/>
          </p:nvSpPr>
          <p:spPr bwMode="auto">
            <a:xfrm rot="2658430">
              <a:off x="2944" y="425"/>
              <a:ext cx="225" cy="506"/>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29837" name="Freeform 85"/>
            <p:cNvSpPr>
              <a:spLocks/>
            </p:cNvSpPr>
            <p:nvPr/>
          </p:nvSpPr>
          <p:spPr bwMode="auto">
            <a:xfrm>
              <a:off x="2643" y="789"/>
              <a:ext cx="309" cy="257"/>
            </a:xfrm>
            <a:custGeom>
              <a:avLst/>
              <a:gdLst>
                <a:gd name="T0" fmla="*/ 374 w 234"/>
                <a:gd name="T1" fmla="*/ 0 h 195"/>
                <a:gd name="T2" fmla="*/ 83 w 234"/>
                <a:gd name="T3" fmla="*/ 125 h 195"/>
                <a:gd name="T4" fmla="*/ 0 w 234"/>
                <a:gd name="T5" fmla="*/ 589 h 195"/>
                <a:gd name="T6" fmla="*/ 548 w 234"/>
                <a:gd name="T7" fmla="*/ 589 h 195"/>
                <a:gd name="T8" fmla="*/ 712 w 234"/>
                <a:gd name="T9" fmla="*/ 333 h 195"/>
                <a:gd name="T10" fmla="*/ 374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a:solidFill>
                <a:srgbClr val="969696"/>
              </a:solidFill>
              <a:round/>
              <a:headEnd/>
              <a:tailEnd/>
            </a:ln>
          </p:spPr>
          <p:txBody>
            <a:bodyPr wrap="none" lIns="0" tIns="0" rIns="0" bIns="0" anchor="ctr">
              <a:spAutoFit/>
            </a:bodyPr>
            <a:lstStyle/>
            <a:p>
              <a:endParaRPr lang="en-US"/>
            </a:p>
          </p:txBody>
        </p:sp>
        <p:sp>
          <p:nvSpPr>
            <p:cNvPr id="29838" name="Line 86"/>
            <p:cNvSpPr>
              <a:spLocks noChangeShapeType="1"/>
            </p:cNvSpPr>
            <p:nvPr/>
          </p:nvSpPr>
          <p:spPr bwMode="auto">
            <a:xfrm flipH="1">
              <a:off x="2703" y="891"/>
              <a:ext cx="147" cy="106"/>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29714" name="AutoShape 87"/>
          <p:cNvSpPr>
            <a:spLocks noChangeArrowheads="1"/>
          </p:cNvSpPr>
          <p:nvPr/>
        </p:nvSpPr>
        <p:spPr bwMode="auto">
          <a:xfrm>
            <a:off x="3963988" y="4156075"/>
            <a:ext cx="584200" cy="415925"/>
          </a:xfrm>
          <a:prstGeom prst="rightArrow">
            <a:avLst>
              <a:gd name="adj1" fmla="val 50000"/>
              <a:gd name="adj2" fmla="val 35115"/>
            </a:avLst>
          </a:prstGeom>
          <a:gradFill rotWithShape="1">
            <a:gsLst>
              <a:gs pos="0">
                <a:srgbClr val="FF0000"/>
              </a:gs>
              <a:gs pos="100000">
                <a:srgbClr val="CCFFCC"/>
              </a:gs>
            </a:gsLst>
            <a:lin ang="0" scaled="1"/>
          </a:gradFill>
          <a:ln w="12700" algn="ctr">
            <a:solidFill>
              <a:schemeClr val="bg1"/>
            </a:solidFill>
            <a:miter lim="800000"/>
            <a:headEnd/>
            <a:tailEnd/>
          </a:ln>
        </p:spPr>
        <p:txBody>
          <a:bodyPr lIns="0" tIns="0" rIns="0" bIns="0" anchor="ctr">
            <a:spAutoFit/>
          </a:bodyPr>
          <a:lstStyle/>
          <a:p>
            <a:endParaRPr lang="en-US"/>
          </a:p>
        </p:txBody>
      </p:sp>
      <p:sp>
        <p:nvSpPr>
          <p:cNvPr id="29715" name="AutoShape 88"/>
          <p:cNvSpPr>
            <a:spLocks noChangeArrowheads="1"/>
          </p:cNvSpPr>
          <p:nvPr/>
        </p:nvSpPr>
        <p:spPr bwMode="auto">
          <a:xfrm>
            <a:off x="3943350" y="3189288"/>
            <a:ext cx="584200" cy="415925"/>
          </a:xfrm>
          <a:prstGeom prst="rightArrow">
            <a:avLst>
              <a:gd name="adj1" fmla="val 50000"/>
              <a:gd name="adj2" fmla="val 35115"/>
            </a:avLst>
          </a:prstGeom>
          <a:gradFill rotWithShape="1">
            <a:gsLst>
              <a:gs pos="0">
                <a:srgbClr val="FF0000"/>
              </a:gs>
              <a:gs pos="100000">
                <a:srgbClr val="CCFFCC"/>
              </a:gs>
            </a:gsLst>
            <a:lin ang="0" scaled="1"/>
          </a:gradFill>
          <a:ln w="12700" algn="ctr">
            <a:solidFill>
              <a:schemeClr val="bg1"/>
            </a:solidFill>
            <a:miter lim="800000"/>
            <a:headEnd/>
            <a:tailEnd/>
          </a:ln>
        </p:spPr>
        <p:txBody>
          <a:bodyPr lIns="0" tIns="0" rIns="0" bIns="0" anchor="ctr">
            <a:spAutoFit/>
          </a:bodyPr>
          <a:lstStyle/>
          <a:p>
            <a:endParaRPr lang="en-US"/>
          </a:p>
        </p:txBody>
      </p:sp>
      <p:grpSp>
        <p:nvGrpSpPr>
          <p:cNvPr id="29716" name="Group 89"/>
          <p:cNvGrpSpPr>
            <a:grpSpLocks/>
          </p:cNvGrpSpPr>
          <p:nvPr/>
        </p:nvGrpSpPr>
        <p:grpSpPr bwMode="auto">
          <a:xfrm>
            <a:off x="3522663" y="4116388"/>
            <a:ext cx="509587" cy="493712"/>
            <a:chOff x="4200" y="2899"/>
            <a:chExt cx="915" cy="885"/>
          </a:xfrm>
        </p:grpSpPr>
        <p:sp>
          <p:nvSpPr>
            <p:cNvPr id="29816" name="Rectangle 90"/>
            <p:cNvSpPr>
              <a:spLocks noChangeArrowheads="1"/>
            </p:cNvSpPr>
            <p:nvPr/>
          </p:nvSpPr>
          <p:spPr bwMode="auto">
            <a:xfrm>
              <a:off x="4342" y="2960"/>
              <a:ext cx="771" cy="824"/>
            </a:xfrm>
            <a:prstGeom prst="rect">
              <a:avLst/>
            </a:prstGeom>
            <a:solidFill>
              <a:srgbClr val="CC9900"/>
            </a:solidFill>
            <a:ln w="12700" algn="ctr">
              <a:solidFill>
                <a:schemeClr val="bg1"/>
              </a:solidFill>
              <a:miter lim="800000"/>
              <a:headEnd/>
              <a:tailEnd/>
            </a:ln>
          </p:spPr>
          <p:txBody>
            <a:bodyPr lIns="0" tIns="0" rIns="0" bIns="0" anchor="ctr">
              <a:spAutoFit/>
            </a:bodyPr>
            <a:lstStyle/>
            <a:p>
              <a:endParaRPr lang="en-US"/>
            </a:p>
          </p:txBody>
        </p:sp>
        <p:sp>
          <p:nvSpPr>
            <p:cNvPr id="29817" name="AutoShape 91"/>
            <p:cNvSpPr>
              <a:spLocks noChangeArrowheads="1"/>
            </p:cNvSpPr>
            <p:nvPr/>
          </p:nvSpPr>
          <p:spPr bwMode="auto">
            <a:xfrm>
              <a:off x="4283" y="2958"/>
              <a:ext cx="832" cy="774"/>
            </a:xfrm>
            <a:prstGeom prst="parallelogram">
              <a:avLst>
                <a:gd name="adj" fmla="val 8371"/>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29818" name="AutoShape 92"/>
            <p:cNvSpPr>
              <a:spLocks noChangeArrowheads="1"/>
            </p:cNvSpPr>
            <p:nvPr/>
          </p:nvSpPr>
          <p:spPr bwMode="auto">
            <a:xfrm>
              <a:off x="4303" y="2984"/>
              <a:ext cx="788" cy="765"/>
            </a:xfrm>
            <a:prstGeom prst="parallelogram">
              <a:avLst>
                <a:gd name="adj" fmla="val 8021"/>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29819" name="AutoShape 93"/>
            <p:cNvSpPr>
              <a:spLocks noChangeArrowheads="1"/>
            </p:cNvSpPr>
            <p:nvPr/>
          </p:nvSpPr>
          <p:spPr bwMode="auto">
            <a:xfrm>
              <a:off x="4200" y="2960"/>
              <a:ext cx="912" cy="807"/>
            </a:xfrm>
            <a:prstGeom prst="parallelogram">
              <a:avLst>
                <a:gd name="adj" fmla="val 1762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29820" name="Freeform 94"/>
            <p:cNvSpPr>
              <a:spLocks/>
            </p:cNvSpPr>
            <p:nvPr/>
          </p:nvSpPr>
          <p:spPr bwMode="auto">
            <a:xfrm>
              <a:off x="4374"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9821" name="Freeform 95"/>
            <p:cNvSpPr>
              <a:spLocks/>
            </p:cNvSpPr>
            <p:nvPr/>
          </p:nvSpPr>
          <p:spPr bwMode="auto">
            <a:xfrm>
              <a:off x="4470"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9822" name="Freeform 96"/>
            <p:cNvSpPr>
              <a:spLocks/>
            </p:cNvSpPr>
            <p:nvPr/>
          </p:nvSpPr>
          <p:spPr bwMode="auto">
            <a:xfrm>
              <a:off x="4566"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9823" name="Freeform 97"/>
            <p:cNvSpPr>
              <a:spLocks/>
            </p:cNvSpPr>
            <p:nvPr/>
          </p:nvSpPr>
          <p:spPr bwMode="auto">
            <a:xfrm>
              <a:off x="4662"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9824" name="Freeform 98"/>
            <p:cNvSpPr>
              <a:spLocks/>
            </p:cNvSpPr>
            <p:nvPr/>
          </p:nvSpPr>
          <p:spPr bwMode="auto">
            <a:xfrm>
              <a:off x="4758"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9825" name="Freeform 99"/>
            <p:cNvSpPr>
              <a:spLocks/>
            </p:cNvSpPr>
            <p:nvPr/>
          </p:nvSpPr>
          <p:spPr bwMode="auto">
            <a:xfrm>
              <a:off x="4854"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9826" name="Freeform 100"/>
            <p:cNvSpPr>
              <a:spLocks/>
            </p:cNvSpPr>
            <p:nvPr/>
          </p:nvSpPr>
          <p:spPr bwMode="auto">
            <a:xfrm>
              <a:off x="4950" y="2902"/>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9827" name="Line 101"/>
            <p:cNvSpPr>
              <a:spLocks noChangeShapeType="1"/>
            </p:cNvSpPr>
            <p:nvPr/>
          </p:nvSpPr>
          <p:spPr bwMode="auto">
            <a:xfrm>
              <a:off x="4386" y="3171"/>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9828" name="Line 102"/>
            <p:cNvSpPr>
              <a:spLocks noChangeShapeType="1"/>
            </p:cNvSpPr>
            <p:nvPr/>
          </p:nvSpPr>
          <p:spPr bwMode="auto">
            <a:xfrm>
              <a:off x="4359" y="3267"/>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9829" name="Line 103"/>
            <p:cNvSpPr>
              <a:spLocks noChangeShapeType="1"/>
            </p:cNvSpPr>
            <p:nvPr/>
          </p:nvSpPr>
          <p:spPr bwMode="auto">
            <a:xfrm>
              <a:off x="4692" y="3363"/>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9830" name="Line 104"/>
            <p:cNvSpPr>
              <a:spLocks noChangeShapeType="1"/>
            </p:cNvSpPr>
            <p:nvPr/>
          </p:nvSpPr>
          <p:spPr bwMode="auto">
            <a:xfrm>
              <a:off x="4332" y="3459"/>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9831" name="Line 105"/>
            <p:cNvSpPr>
              <a:spLocks noChangeShapeType="1"/>
            </p:cNvSpPr>
            <p:nvPr/>
          </p:nvSpPr>
          <p:spPr bwMode="auto">
            <a:xfrm>
              <a:off x="4656" y="3555"/>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9832" name="Line 106"/>
            <p:cNvSpPr>
              <a:spLocks noChangeShapeType="1"/>
            </p:cNvSpPr>
            <p:nvPr/>
          </p:nvSpPr>
          <p:spPr bwMode="auto">
            <a:xfrm>
              <a:off x="4638" y="3651"/>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29717" name="AutoShape 107"/>
          <p:cNvSpPr>
            <a:spLocks noChangeArrowheads="1"/>
          </p:cNvSpPr>
          <p:nvPr/>
        </p:nvSpPr>
        <p:spPr bwMode="auto">
          <a:xfrm>
            <a:off x="2990850" y="4154488"/>
            <a:ext cx="584200" cy="415925"/>
          </a:xfrm>
          <a:prstGeom prst="rightArrow">
            <a:avLst>
              <a:gd name="adj1" fmla="val 50000"/>
              <a:gd name="adj2" fmla="val 35115"/>
            </a:avLst>
          </a:prstGeom>
          <a:gradFill rotWithShape="1">
            <a:gsLst>
              <a:gs pos="0">
                <a:srgbClr val="CCFFCC"/>
              </a:gs>
              <a:gs pos="100000">
                <a:srgbClr val="000000"/>
              </a:gs>
            </a:gsLst>
            <a:lin ang="0" scaled="1"/>
          </a:gradFill>
          <a:ln w="12700" algn="ctr">
            <a:solidFill>
              <a:schemeClr val="bg1"/>
            </a:solidFill>
            <a:miter lim="800000"/>
            <a:headEnd/>
            <a:tailEnd/>
          </a:ln>
        </p:spPr>
        <p:txBody>
          <a:bodyPr lIns="0" tIns="0" rIns="0" bIns="0" anchor="ctr">
            <a:spAutoFit/>
          </a:bodyPr>
          <a:lstStyle/>
          <a:p>
            <a:endParaRPr lang="en-US"/>
          </a:p>
        </p:txBody>
      </p:sp>
      <p:grpSp>
        <p:nvGrpSpPr>
          <p:cNvPr id="29718" name="Group 108"/>
          <p:cNvGrpSpPr>
            <a:grpSpLocks/>
          </p:cNvGrpSpPr>
          <p:nvPr/>
        </p:nvGrpSpPr>
        <p:grpSpPr bwMode="auto">
          <a:xfrm>
            <a:off x="3502025" y="3149600"/>
            <a:ext cx="509588" cy="493713"/>
            <a:chOff x="4200" y="2899"/>
            <a:chExt cx="915" cy="885"/>
          </a:xfrm>
        </p:grpSpPr>
        <p:sp>
          <p:nvSpPr>
            <p:cNvPr id="29799" name="Rectangle 109"/>
            <p:cNvSpPr>
              <a:spLocks noChangeArrowheads="1"/>
            </p:cNvSpPr>
            <p:nvPr/>
          </p:nvSpPr>
          <p:spPr bwMode="auto">
            <a:xfrm>
              <a:off x="4342" y="2960"/>
              <a:ext cx="771" cy="824"/>
            </a:xfrm>
            <a:prstGeom prst="rect">
              <a:avLst/>
            </a:prstGeom>
            <a:solidFill>
              <a:srgbClr val="CC9900"/>
            </a:solidFill>
            <a:ln w="12700" algn="ctr">
              <a:solidFill>
                <a:schemeClr val="bg1"/>
              </a:solidFill>
              <a:miter lim="800000"/>
              <a:headEnd/>
              <a:tailEnd/>
            </a:ln>
          </p:spPr>
          <p:txBody>
            <a:bodyPr lIns="0" tIns="0" rIns="0" bIns="0" anchor="ctr">
              <a:spAutoFit/>
            </a:bodyPr>
            <a:lstStyle/>
            <a:p>
              <a:endParaRPr lang="en-US"/>
            </a:p>
          </p:txBody>
        </p:sp>
        <p:sp>
          <p:nvSpPr>
            <p:cNvPr id="29800" name="AutoShape 110"/>
            <p:cNvSpPr>
              <a:spLocks noChangeArrowheads="1"/>
            </p:cNvSpPr>
            <p:nvPr/>
          </p:nvSpPr>
          <p:spPr bwMode="auto">
            <a:xfrm>
              <a:off x="4283" y="2958"/>
              <a:ext cx="832" cy="774"/>
            </a:xfrm>
            <a:prstGeom prst="parallelogram">
              <a:avLst>
                <a:gd name="adj" fmla="val 8371"/>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29801" name="AutoShape 111"/>
            <p:cNvSpPr>
              <a:spLocks noChangeArrowheads="1"/>
            </p:cNvSpPr>
            <p:nvPr/>
          </p:nvSpPr>
          <p:spPr bwMode="auto">
            <a:xfrm>
              <a:off x="4303" y="2984"/>
              <a:ext cx="788" cy="765"/>
            </a:xfrm>
            <a:prstGeom prst="parallelogram">
              <a:avLst>
                <a:gd name="adj" fmla="val 8021"/>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29802" name="AutoShape 112"/>
            <p:cNvSpPr>
              <a:spLocks noChangeArrowheads="1"/>
            </p:cNvSpPr>
            <p:nvPr/>
          </p:nvSpPr>
          <p:spPr bwMode="auto">
            <a:xfrm>
              <a:off x="4200" y="2960"/>
              <a:ext cx="912" cy="807"/>
            </a:xfrm>
            <a:prstGeom prst="parallelogram">
              <a:avLst>
                <a:gd name="adj" fmla="val 1762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29803" name="Freeform 113"/>
            <p:cNvSpPr>
              <a:spLocks/>
            </p:cNvSpPr>
            <p:nvPr/>
          </p:nvSpPr>
          <p:spPr bwMode="auto">
            <a:xfrm>
              <a:off x="4374"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9804" name="Freeform 114"/>
            <p:cNvSpPr>
              <a:spLocks/>
            </p:cNvSpPr>
            <p:nvPr/>
          </p:nvSpPr>
          <p:spPr bwMode="auto">
            <a:xfrm>
              <a:off x="4470"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9805" name="Freeform 115"/>
            <p:cNvSpPr>
              <a:spLocks/>
            </p:cNvSpPr>
            <p:nvPr/>
          </p:nvSpPr>
          <p:spPr bwMode="auto">
            <a:xfrm>
              <a:off x="4566"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9806" name="Freeform 116"/>
            <p:cNvSpPr>
              <a:spLocks/>
            </p:cNvSpPr>
            <p:nvPr/>
          </p:nvSpPr>
          <p:spPr bwMode="auto">
            <a:xfrm>
              <a:off x="4662"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9807" name="Freeform 117"/>
            <p:cNvSpPr>
              <a:spLocks/>
            </p:cNvSpPr>
            <p:nvPr/>
          </p:nvSpPr>
          <p:spPr bwMode="auto">
            <a:xfrm>
              <a:off x="4758"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9808" name="Freeform 118"/>
            <p:cNvSpPr>
              <a:spLocks/>
            </p:cNvSpPr>
            <p:nvPr/>
          </p:nvSpPr>
          <p:spPr bwMode="auto">
            <a:xfrm>
              <a:off x="4854"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9809" name="Freeform 119"/>
            <p:cNvSpPr>
              <a:spLocks/>
            </p:cNvSpPr>
            <p:nvPr/>
          </p:nvSpPr>
          <p:spPr bwMode="auto">
            <a:xfrm>
              <a:off x="4950" y="2902"/>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9810" name="Line 120"/>
            <p:cNvSpPr>
              <a:spLocks noChangeShapeType="1"/>
            </p:cNvSpPr>
            <p:nvPr/>
          </p:nvSpPr>
          <p:spPr bwMode="auto">
            <a:xfrm>
              <a:off x="4386" y="3171"/>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9811" name="Line 121"/>
            <p:cNvSpPr>
              <a:spLocks noChangeShapeType="1"/>
            </p:cNvSpPr>
            <p:nvPr/>
          </p:nvSpPr>
          <p:spPr bwMode="auto">
            <a:xfrm>
              <a:off x="4359" y="3267"/>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9812" name="Line 122"/>
            <p:cNvSpPr>
              <a:spLocks noChangeShapeType="1"/>
            </p:cNvSpPr>
            <p:nvPr/>
          </p:nvSpPr>
          <p:spPr bwMode="auto">
            <a:xfrm>
              <a:off x="4692" y="3363"/>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9813" name="Line 123"/>
            <p:cNvSpPr>
              <a:spLocks noChangeShapeType="1"/>
            </p:cNvSpPr>
            <p:nvPr/>
          </p:nvSpPr>
          <p:spPr bwMode="auto">
            <a:xfrm>
              <a:off x="4332" y="3459"/>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9814" name="Line 124"/>
            <p:cNvSpPr>
              <a:spLocks noChangeShapeType="1"/>
            </p:cNvSpPr>
            <p:nvPr/>
          </p:nvSpPr>
          <p:spPr bwMode="auto">
            <a:xfrm>
              <a:off x="4656" y="3555"/>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9815" name="Line 125"/>
            <p:cNvSpPr>
              <a:spLocks noChangeShapeType="1"/>
            </p:cNvSpPr>
            <p:nvPr/>
          </p:nvSpPr>
          <p:spPr bwMode="auto">
            <a:xfrm>
              <a:off x="4638" y="3651"/>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29719" name="AutoShape 126"/>
          <p:cNvSpPr>
            <a:spLocks noChangeArrowheads="1"/>
          </p:cNvSpPr>
          <p:nvPr/>
        </p:nvSpPr>
        <p:spPr bwMode="auto">
          <a:xfrm>
            <a:off x="2970213" y="3187700"/>
            <a:ext cx="584200" cy="415925"/>
          </a:xfrm>
          <a:prstGeom prst="rightArrow">
            <a:avLst>
              <a:gd name="adj1" fmla="val 50000"/>
              <a:gd name="adj2" fmla="val 35115"/>
            </a:avLst>
          </a:prstGeom>
          <a:gradFill rotWithShape="1">
            <a:gsLst>
              <a:gs pos="0">
                <a:srgbClr val="CCFFCC"/>
              </a:gs>
              <a:gs pos="100000">
                <a:srgbClr val="000000"/>
              </a:gs>
            </a:gsLst>
            <a:lin ang="0" scaled="1"/>
          </a:gradFill>
          <a:ln w="12700" algn="ctr">
            <a:solidFill>
              <a:schemeClr val="bg1"/>
            </a:solidFill>
            <a:miter lim="800000"/>
            <a:headEnd/>
            <a:tailEnd/>
          </a:ln>
        </p:spPr>
        <p:txBody>
          <a:bodyPr lIns="0" tIns="0" rIns="0" bIns="0" anchor="ctr">
            <a:spAutoFit/>
          </a:bodyPr>
          <a:lstStyle/>
          <a:p>
            <a:endParaRPr lang="en-US"/>
          </a:p>
        </p:txBody>
      </p:sp>
      <p:grpSp>
        <p:nvGrpSpPr>
          <p:cNvPr id="29720" name="Group 127"/>
          <p:cNvGrpSpPr>
            <a:grpSpLocks/>
          </p:cNvGrpSpPr>
          <p:nvPr/>
        </p:nvGrpSpPr>
        <p:grpSpPr bwMode="auto">
          <a:xfrm>
            <a:off x="3516313" y="2152650"/>
            <a:ext cx="509587" cy="493713"/>
            <a:chOff x="4200" y="2899"/>
            <a:chExt cx="915" cy="885"/>
          </a:xfrm>
        </p:grpSpPr>
        <p:sp>
          <p:nvSpPr>
            <p:cNvPr id="29782" name="Rectangle 128"/>
            <p:cNvSpPr>
              <a:spLocks noChangeArrowheads="1"/>
            </p:cNvSpPr>
            <p:nvPr/>
          </p:nvSpPr>
          <p:spPr bwMode="auto">
            <a:xfrm>
              <a:off x="4342" y="2960"/>
              <a:ext cx="771" cy="824"/>
            </a:xfrm>
            <a:prstGeom prst="rect">
              <a:avLst/>
            </a:prstGeom>
            <a:solidFill>
              <a:srgbClr val="CC9900"/>
            </a:solidFill>
            <a:ln w="12700" algn="ctr">
              <a:solidFill>
                <a:schemeClr val="bg1"/>
              </a:solidFill>
              <a:miter lim="800000"/>
              <a:headEnd/>
              <a:tailEnd/>
            </a:ln>
          </p:spPr>
          <p:txBody>
            <a:bodyPr lIns="0" tIns="0" rIns="0" bIns="0" anchor="ctr">
              <a:spAutoFit/>
            </a:bodyPr>
            <a:lstStyle/>
            <a:p>
              <a:endParaRPr lang="en-US"/>
            </a:p>
          </p:txBody>
        </p:sp>
        <p:sp>
          <p:nvSpPr>
            <p:cNvPr id="29783" name="AutoShape 129"/>
            <p:cNvSpPr>
              <a:spLocks noChangeArrowheads="1"/>
            </p:cNvSpPr>
            <p:nvPr/>
          </p:nvSpPr>
          <p:spPr bwMode="auto">
            <a:xfrm>
              <a:off x="4283" y="2958"/>
              <a:ext cx="832" cy="774"/>
            </a:xfrm>
            <a:prstGeom prst="parallelogram">
              <a:avLst>
                <a:gd name="adj" fmla="val 8371"/>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29784" name="AutoShape 130"/>
            <p:cNvSpPr>
              <a:spLocks noChangeArrowheads="1"/>
            </p:cNvSpPr>
            <p:nvPr/>
          </p:nvSpPr>
          <p:spPr bwMode="auto">
            <a:xfrm>
              <a:off x="4303" y="2984"/>
              <a:ext cx="788" cy="765"/>
            </a:xfrm>
            <a:prstGeom prst="parallelogram">
              <a:avLst>
                <a:gd name="adj" fmla="val 8021"/>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29785" name="AutoShape 131"/>
            <p:cNvSpPr>
              <a:spLocks noChangeArrowheads="1"/>
            </p:cNvSpPr>
            <p:nvPr/>
          </p:nvSpPr>
          <p:spPr bwMode="auto">
            <a:xfrm>
              <a:off x="4200" y="2960"/>
              <a:ext cx="912" cy="807"/>
            </a:xfrm>
            <a:prstGeom prst="parallelogram">
              <a:avLst>
                <a:gd name="adj" fmla="val 1762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29786" name="Freeform 132"/>
            <p:cNvSpPr>
              <a:spLocks/>
            </p:cNvSpPr>
            <p:nvPr/>
          </p:nvSpPr>
          <p:spPr bwMode="auto">
            <a:xfrm>
              <a:off x="4374"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9787" name="Freeform 133"/>
            <p:cNvSpPr>
              <a:spLocks/>
            </p:cNvSpPr>
            <p:nvPr/>
          </p:nvSpPr>
          <p:spPr bwMode="auto">
            <a:xfrm>
              <a:off x="4470"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9788" name="Freeform 134"/>
            <p:cNvSpPr>
              <a:spLocks/>
            </p:cNvSpPr>
            <p:nvPr/>
          </p:nvSpPr>
          <p:spPr bwMode="auto">
            <a:xfrm>
              <a:off x="4566"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9789" name="Freeform 135"/>
            <p:cNvSpPr>
              <a:spLocks/>
            </p:cNvSpPr>
            <p:nvPr/>
          </p:nvSpPr>
          <p:spPr bwMode="auto">
            <a:xfrm>
              <a:off x="4662"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9790" name="Freeform 136"/>
            <p:cNvSpPr>
              <a:spLocks/>
            </p:cNvSpPr>
            <p:nvPr/>
          </p:nvSpPr>
          <p:spPr bwMode="auto">
            <a:xfrm>
              <a:off x="4758"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9791" name="Freeform 137"/>
            <p:cNvSpPr>
              <a:spLocks/>
            </p:cNvSpPr>
            <p:nvPr/>
          </p:nvSpPr>
          <p:spPr bwMode="auto">
            <a:xfrm>
              <a:off x="4854"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9792" name="Freeform 138"/>
            <p:cNvSpPr>
              <a:spLocks/>
            </p:cNvSpPr>
            <p:nvPr/>
          </p:nvSpPr>
          <p:spPr bwMode="auto">
            <a:xfrm>
              <a:off x="4950" y="2902"/>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9793" name="Line 139"/>
            <p:cNvSpPr>
              <a:spLocks noChangeShapeType="1"/>
            </p:cNvSpPr>
            <p:nvPr/>
          </p:nvSpPr>
          <p:spPr bwMode="auto">
            <a:xfrm>
              <a:off x="4386" y="3171"/>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9794" name="Line 140"/>
            <p:cNvSpPr>
              <a:spLocks noChangeShapeType="1"/>
            </p:cNvSpPr>
            <p:nvPr/>
          </p:nvSpPr>
          <p:spPr bwMode="auto">
            <a:xfrm>
              <a:off x="4359" y="3267"/>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9795" name="Line 141"/>
            <p:cNvSpPr>
              <a:spLocks noChangeShapeType="1"/>
            </p:cNvSpPr>
            <p:nvPr/>
          </p:nvSpPr>
          <p:spPr bwMode="auto">
            <a:xfrm>
              <a:off x="4692" y="3363"/>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9796" name="Line 142"/>
            <p:cNvSpPr>
              <a:spLocks noChangeShapeType="1"/>
            </p:cNvSpPr>
            <p:nvPr/>
          </p:nvSpPr>
          <p:spPr bwMode="auto">
            <a:xfrm>
              <a:off x="4332" y="3459"/>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9797" name="Line 143"/>
            <p:cNvSpPr>
              <a:spLocks noChangeShapeType="1"/>
            </p:cNvSpPr>
            <p:nvPr/>
          </p:nvSpPr>
          <p:spPr bwMode="auto">
            <a:xfrm>
              <a:off x="4656" y="3555"/>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9798" name="Line 144"/>
            <p:cNvSpPr>
              <a:spLocks noChangeShapeType="1"/>
            </p:cNvSpPr>
            <p:nvPr/>
          </p:nvSpPr>
          <p:spPr bwMode="auto">
            <a:xfrm>
              <a:off x="4638" y="3651"/>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29721" name="AutoShape 145"/>
          <p:cNvSpPr>
            <a:spLocks noChangeArrowheads="1"/>
          </p:cNvSpPr>
          <p:nvPr/>
        </p:nvSpPr>
        <p:spPr bwMode="auto">
          <a:xfrm>
            <a:off x="2984500" y="2190750"/>
            <a:ext cx="584200" cy="415925"/>
          </a:xfrm>
          <a:prstGeom prst="rightArrow">
            <a:avLst>
              <a:gd name="adj1" fmla="val 50000"/>
              <a:gd name="adj2" fmla="val 35115"/>
            </a:avLst>
          </a:prstGeom>
          <a:gradFill rotWithShape="1">
            <a:gsLst>
              <a:gs pos="0">
                <a:srgbClr val="CCFFCC"/>
              </a:gs>
              <a:gs pos="100000">
                <a:srgbClr val="000000"/>
              </a:gs>
            </a:gsLst>
            <a:lin ang="0" scaled="1"/>
          </a:gradFill>
          <a:ln w="12700" algn="ctr">
            <a:solidFill>
              <a:schemeClr val="bg1"/>
            </a:solidFill>
            <a:miter lim="800000"/>
            <a:headEnd/>
            <a:tailEnd/>
          </a:ln>
        </p:spPr>
        <p:txBody>
          <a:bodyPr lIns="0" tIns="0" rIns="0" bIns="0" anchor="ctr">
            <a:spAutoFit/>
          </a:bodyPr>
          <a:lstStyle/>
          <a:p>
            <a:endParaRPr lang="en-US"/>
          </a:p>
        </p:txBody>
      </p:sp>
      <p:grpSp>
        <p:nvGrpSpPr>
          <p:cNvPr id="29722" name="Group 146"/>
          <p:cNvGrpSpPr>
            <a:grpSpLocks/>
          </p:cNvGrpSpPr>
          <p:nvPr/>
        </p:nvGrpSpPr>
        <p:grpSpPr bwMode="auto">
          <a:xfrm>
            <a:off x="5233988" y="2576513"/>
            <a:ext cx="881062" cy="612775"/>
            <a:chOff x="3153" y="1049"/>
            <a:chExt cx="752" cy="523"/>
          </a:xfrm>
        </p:grpSpPr>
        <p:sp>
          <p:nvSpPr>
            <p:cNvPr id="29780" name="Rectangle 147"/>
            <p:cNvSpPr>
              <a:spLocks noChangeArrowheads="1"/>
            </p:cNvSpPr>
            <p:nvPr/>
          </p:nvSpPr>
          <p:spPr bwMode="auto">
            <a:xfrm>
              <a:off x="3153" y="1055"/>
              <a:ext cx="752" cy="517"/>
            </a:xfrm>
            <a:prstGeom prst="rect">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pic>
          <p:nvPicPr>
            <p:cNvPr id="29781" name="Picture 148"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52" y="1049"/>
              <a:ext cx="347" cy="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9723" name="Text Box 149"/>
          <p:cNvSpPr txBox="1">
            <a:spLocks noChangeArrowheads="1"/>
          </p:cNvSpPr>
          <p:nvPr/>
        </p:nvSpPr>
        <p:spPr bwMode="auto">
          <a:xfrm>
            <a:off x="5253038" y="3167063"/>
            <a:ext cx="213042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1800" b="1"/>
              <a:t>pay to: insured</a:t>
            </a:r>
          </a:p>
        </p:txBody>
      </p:sp>
      <p:grpSp>
        <p:nvGrpSpPr>
          <p:cNvPr id="29724" name="Group 150"/>
          <p:cNvGrpSpPr>
            <a:grpSpLocks/>
          </p:cNvGrpSpPr>
          <p:nvPr/>
        </p:nvGrpSpPr>
        <p:grpSpPr bwMode="auto">
          <a:xfrm>
            <a:off x="5233988" y="4065588"/>
            <a:ext cx="881062" cy="612775"/>
            <a:chOff x="3153" y="1049"/>
            <a:chExt cx="752" cy="523"/>
          </a:xfrm>
        </p:grpSpPr>
        <p:sp>
          <p:nvSpPr>
            <p:cNvPr id="29778" name="Rectangle 151"/>
            <p:cNvSpPr>
              <a:spLocks noChangeArrowheads="1"/>
            </p:cNvSpPr>
            <p:nvPr/>
          </p:nvSpPr>
          <p:spPr bwMode="auto">
            <a:xfrm>
              <a:off x="3153" y="1055"/>
              <a:ext cx="752" cy="517"/>
            </a:xfrm>
            <a:prstGeom prst="rect">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pic>
          <p:nvPicPr>
            <p:cNvPr id="29779" name="Picture 152"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52" y="1049"/>
              <a:ext cx="347" cy="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9725" name="Text Box 153"/>
          <p:cNvSpPr txBox="1">
            <a:spLocks noChangeArrowheads="1"/>
          </p:cNvSpPr>
          <p:nvPr/>
        </p:nvSpPr>
        <p:spPr bwMode="auto">
          <a:xfrm>
            <a:off x="5253038" y="4684713"/>
            <a:ext cx="2976562"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tabLst>
                <a:tab pos="804863" algn="l"/>
              </a:tabLst>
              <a:defRPr sz="1400">
                <a:solidFill>
                  <a:schemeClr val="bg1"/>
                </a:solidFill>
                <a:latin typeface="Arial" charset="0"/>
              </a:defRPr>
            </a:lvl1pPr>
            <a:lvl2pPr marL="742950" indent="-285750" eaLnBrk="0" hangingPunct="0">
              <a:tabLst>
                <a:tab pos="804863" algn="l"/>
              </a:tabLst>
              <a:defRPr sz="1400">
                <a:solidFill>
                  <a:schemeClr val="bg1"/>
                </a:solidFill>
                <a:latin typeface="Arial" charset="0"/>
              </a:defRPr>
            </a:lvl2pPr>
            <a:lvl3pPr marL="1143000" indent="-228600" eaLnBrk="0" hangingPunct="0">
              <a:tabLst>
                <a:tab pos="804863" algn="l"/>
              </a:tabLst>
              <a:defRPr sz="1400">
                <a:solidFill>
                  <a:schemeClr val="bg1"/>
                </a:solidFill>
                <a:latin typeface="Arial" charset="0"/>
              </a:defRPr>
            </a:lvl3pPr>
            <a:lvl4pPr marL="1600200" indent="-228600" eaLnBrk="0" hangingPunct="0">
              <a:tabLst>
                <a:tab pos="804863" algn="l"/>
              </a:tabLst>
              <a:defRPr sz="1400">
                <a:solidFill>
                  <a:schemeClr val="bg1"/>
                </a:solidFill>
                <a:latin typeface="Arial" charset="0"/>
              </a:defRPr>
            </a:lvl4pPr>
            <a:lvl5pPr marL="2057400" indent="-228600" eaLnBrk="0" hangingPunct="0">
              <a:tabLst>
                <a:tab pos="804863" algn="l"/>
              </a:tabLst>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tabLst>
                <a:tab pos="804863" algn="l"/>
              </a:tabLst>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tabLst>
                <a:tab pos="804863" algn="l"/>
              </a:tabLst>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tabLst>
                <a:tab pos="804863" algn="l"/>
              </a:tabLst>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tabLst>
                <a:tab pos="804863" algn="l"/>
              </a:tabLst>
              <a:defRPr sz="1400">
                <a:solidFill>
                  <a:schemeClr val="bg1"/>
                </a:solidFill>
                <a:latin typeface="Arial" charset="0"/>
              </a:defRPr>
            </a:lvl9pPr>
          </a:lstStyle>
          <a:p>
            <a:pPr algn="l" eaLnBrk="1" hangingPunct="1"/>
            <a:r>
              <a:rPr lang="en-US" sz="1800" b="1" dirty="0"/>
              <a:t>pay to: </a:t>
            </a:r>
            <a:r>
              <a:rPr lang="en-US" sz="1800" b="1" dirty="0" smtClean="0"/>
              <a:t>3rd-party</a:t>
            </a:r>
            <a:r>
              <a:rPr lang="en-US" sz="1800" b="1" dirty="0"/>
              <a:t/>
            </a:r>
            <a:br>
              <a:rPr lang="en-US" sz="1800" b="1" dirty="0"/>
            </a:br>
            <a:r>
              <a:rPr lang="en-US" sz="1800" b="1" dirty="0"/>
              <a:t>	claimant</a:t>
            </a:r>
          </a:p>
        </p:txBody>
      </p:sp>
      <p:grpSp>
        <p:nvGrpSpPr>
          <p:cNvPr id="29726" name="Group 154"/>
          <p:cNvGrpSpPr>
            <a:grpSpLocks/>
          </p:cNvGrpSpPr>
          <p:nvPr/>
        </p:nvGrpSpPr>
        <p:grpSpPr bwMode="auto">
          <a:xfrm>
            <a:off x="4530725" y="2393950"/>
            <a:ext cx="709613" cy="341313"/>
            <a:chOff x="2854" y="1566"/>
            <a:chExt cx="447" cy="215"/>
          </a:xfrm>
        </p:grpSpPr>
        <p:sp>
          <p:nvSpPr>
            <p:cNvPr id="29775" name="Line 155"/>
            <p:cNvSpPr>
              <a:spLocks noChangeShapeType="1"/>
            </p:cNvSpPr>
            <p:nvPr/>
          </p:nvSpPr>
          <p:spPr bwMode="auto">
            <a:xfrm>
              <a:off x="2854" y="1572"/>
              <a:ext cx="215"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9776" name="Line 156"/>
            <p:cNvSpPr>
              <a:spLocks noChangeShapeType="1"/>
            </p:cNvSpPr>
            <p:nvPr/>
          </p:nvSpPr>
          <p:spPr bwMode="auto">
            <a:xfrm>
              <a:off x="3063" y="1566"/>
              <a:ext cx="0" cy="215"/>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9777" name="Line 157"/>
            <p:cNvSpPr>
              <a:spLocks noChangeShapeType="1"/>
            </p:cNvSpPr>
            <p:nvPr/>
          </p:nvSpPr>
          <p:spPr bwMode="auto">
            <a:xfrm>
              <a:off x="3063" y="1778"/>
              <a:ext cx="238"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29727" name="Text Box 158"/>
          <p:cNvSpPr txBox="1">
            <a:spLocks noChangeArrowheads="1"/>
          </p:cNvSpPr>
          <p:nvPr/>
        </p:nvSpPr>
        <p:spPr bwMode="auto">
          <a:xfrm>
            <a:off x="1104900" y="2090738"/>
            <a:ext cx="1011238"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r" eaLnBrk="1" hangingPunct="1"/>
            <a:r>
              <a:rPr lang="en-US" sz="1800" b="1"/>
              <a:t>collision</a:t>
            </a:r>
          </a:p>
        </p:txBody>
      </p:sp>
      <p:sp>
        <p:nvSpPr>
          <p:cNvPr id="29728" name="Text Box 159"/>
          <p:cNvSpPr txBox="1">
            <a:spLocks noChangeArrowheads="1"/>
          </p:cNvSpPr>
          <p:nvPr/>
        </p:nvSpPr>
        <p:spPr bwMode="auto">
          <a:xfrm>
            <a:off x="1104900" y="3089275"/>
            <a:ext cx="101123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r" eaLnBrk="1" hangingPunct="1"/>
            <a:r>
              <a:rPr lang="en-US" sz="1800" b="1"/>
              <a:t>med pay</a:t>
            </a:r>
          </a:p>
        </p:txBody>
      </p:sp>
      <p:sp>
        <p:nvSpPr>
          <p:cNvPr id="29729" name="Text Box 160"/>
          <p:cNvSpPr txBox="1">
            <a:spLocks noChangeArrowheads="1"/>
          </p:cNvSpPr>
          <p:nvPr/>
        </p:nvSpPr>
        <p:spPr bwMode="auto">
          <a:xfrm>
            <a:off x="1104900" y="4075113"/>
            <a:ext cx="1011238"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r" eaLnBrk="1" hangingPunct="1"/>
            <a:r>
              <a:rPr lang="en-US" sz="1800" b="1"/>
              <a:t>liability</a:t>
            </a:r>
          </a:p>
        </p:txBody>
      </p:sp>
      <p:sp>
        <p:nvSpPr>
          <p:cNvPr id="29730" name="Line 161"/>
          <p:cNvSpPr>
            <a:spLocks noChangeShapeType="1"/>
          </p:cNvSpPr>
          <p:nvPr/>
        </p:nvSpPr>
        <p:spPr bwMode="auto">
          <a:xfrm>
            <a:off x="4545013" y="4370388"/>
            <a:ext cx="682625"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9731" name="Line 162"/>
          <p:cNvSpPr>
            <a:spLocks noChangeShapeType="1"/>
          </p:cNvSpPr>
          <p:nvPr/>
        </p:nvSpPr>
        <p:spPr bwMode="auto">
          <a:xfrm>
            <a:off x="6127750" y="2870200"/>
            <a:ext cx="1338263" cy="0"/>
          </a:xfrm>
          <a:prstGeom prst="line">
            <a:avLst/>
          </a:prstGeom>
          <a:noFill/>
          <a:ln w="28575">
            <a:solidFill>
              <a:srgbClr val="00CC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9732" name="Line 163"/>
          <p:cNvSpPr>
            <a:spLocks noChangeShapeType="1"/>
          </p:cNvSpPr>
          <p:nvPr/>
        </p:nvSpPr>
        <p:spPr bwMode="auto">
          <a:xfrm>
            <a:off x="6127750" y="4384675"/>
            <a:ext cx="1365250" cy="0"/>
          </a:xfrm>
          <a:prstGeom prst="line">
            <a:avLst/>
          </a:prstGeom>
          <a:noFill/>
          <a:ln w="28575">
            <a:solidFill>
              <a:srgbClr val="00CC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9733" name="Freeform 164"/>
          <p:cNvSpPr>
            <a:spLocks/>
          </p:cNvSpPr>
          <p:nvPr/>
        </p:nvSpPr>
        <p:spPr bwMode="auto">
          <a:xfrm>
            <a:off x="2963863" y="5345113"/>
            <a:ext cx="354012" cy="392112"/>
          </a:xfrm>
          <a:custGeom>
            <a:avLst/>
            <a:gdLst>
              <a:gd name="T0" fmla="*/ 0 w 481"/>
              <a:gd name="T1" fmla="*/ 2147483647 h 533"/>
              <a:gd name="T2" fmla="*/ 2147483647 w 481"/>
              <a:gd name="T3" fmla="*/ 2147483647 h 533"/>
              <a:gd name="T4" fmla="*/ 2147483647 w 481"/>
              <a:gd name="T5" fmla="*/ 2147483647 h 533"/>
              <a:gd name="T6" fmla="*/ 2147483647 w 481"/>
              <a:gd name="T7" fmla="*/ 2147483647 h 533"/>
              <a:gd name="T8" fmla="*/ 2147483647 w 481"/>
              <a:gd name="T9" fmla="*/ 0 h 533"/>
              <a:gd name="T10" fmla="*/ 2147483647 w 481"/>
              <a:gd name="T11" fmla="*/ 2147483647 h 533"/>
              <a:gd name="T12" fmla="*/ 2147483647 w 481"/>
              <a:gd name="T13" fmla="*/ 2147483647 h 533"/>
              <a:gd name="T14" fmla="*/ 0 w 481"/>
              <a:gd name="T15" fmla="*/ 2147483647 h 533"/>
              <a:gd name="T16" fmla="*/ 0 60000 65536"/>
              <a:gd name="T17" fmla="*/ 0 60000 65536"/>
              <a:gd name="T18" fmla="*/ 0 60000 65536"/>
              <a:gd name="T19" fmla="*/ 0 60000 65536"/>
              <a:gd name="T20" fmla="*/ 0 60000 65536"/>
              <a:gd name="T21" fmla="*/ 0 60000 65536"/>
              <a:gd name="T22" fmla="*/ 0 60000 65536"/>
              <a:gd name="T23" fmla="*/ 0 60000 65536"/>
              <a:gd name="T24" fmla="*/ 0 w 481"/>
              <a:gd name="T25" fmla="*/ 0 h 533"/>
              <a:gd name="T26" fmla="*/ 481 w 481"/>
              <a:gd name="T27" fmla="*/ 533 h 5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81" h="533">
                <a:moveTo>
                  <a:pt x="0" y="327"/>
                </a:moveTo>
                <a:lnTo>
                  <a:pt x="120" y="533"/>
                </a:lnTo>
                <a:lnTo>
                  <a:pt x="223" y="533"/>
                </a:lnTo>
                <a:lnTo>
                  <a:pt x="481" y="104"/>
                </a:lnTo>
                <a:lnTo>
                  <a:pt x="318" y="0"/>
                </a:lnTo>
                <a:lnTo>
                  <a:pt x="163" y="456"/>
                </a:lnTo>
                <a:lnTo>
                  <a:pt x="86" y="327"/>
                </a:lnTo>
                <a:lnTo>
                  <a:pt x="0" y="327"/>
                </a:lnTo>
                <a:close/>
              </a:path>
            </a:pathLst>
          </a:custGeom>
          <a:solidFill>
            <a:srgbClr val="33CC33"/>
          </a:solidFill>
          <a:ln>
            <a:noFill/>
          </a:ln>
          <a:extLst>
            <a:ext uri="{91240B29-F687-4F45-9708-019B960494DF}">
              <a14:hiddenLine xmlns:a14="http://schemas.microsoft.com/office/drawing/2010/main" w="28575">
                <a:solidFill>
                  <a:srgbClr val="000000"/>
                </a:solidFill>
                <a:round/>
                <a:headEnd/>
                <a:tailEnd/>
              </a14:hiddenLine>
            </a:ext>
          </a:extLst>
        </p:spPr>
        <p:txBody>
          <a:bodyPr lIns="0" tIns="0" rIns="0" bIns="0" anchor="ctr">
            <a:spAutoFit/>
          </a:bodyPr>
          <a:lstStyle/>
          <a:p>
            <a:endParaRPr lang="en-US"/>
          </a:p>
        </p:txBody>
      </p:sp>
      <p:sp>
        <p:nvSpPr>
          <p:cNvPr id="29734" name="Freeform 165"/>
          <p:cNvSpPr>
            <a:spLocks/>
          </p:cNvSpPr>
          <p:nvPr/>
        </p:nvSpPr>
        <p:spPr bwMode="auto">
          <a:xfrm>
            <a:off x="3208338" y="5934075"/>
            <a:ext cx="354012" cy="392113"/>
          </a:xfrm>
          <a:custGeom>
            <a:avLst/>
            <a:gdLst>
              <a:gd name="T0" fmla="*/ 0 w 481"/>
              <a:gd name="T1" fmla="*/ 2147483647 h 533"/>
              <a:gd name="T2" fmla="*/ 2147483647 w 481"/>
              <a:gd name="T3" fmla="*/ 2147483647 h 533"/>
              <a:gd name="T4" fmla="*/ 2147483647 w 481"/>
              <a:gd name="T5" fmla="*/ 2147483647 h 533"/>
              <a:gd name="T6" fmla="*/ 2147483647 w 481"/>
              <a:gd name="T7" fmla="*/ 2147483647 h 533"/>
              <a:gd name="T8" fmla="*/ 2147483647 w 481"/>
              <a:gd name="T9" fmla="*/ 0 h 533"/>
              <a:gd name="T10" fmla="*/ 2147483647 w 481"/>
              <a:gd name="T11" fmla="*/ 2147483647 h 533"/>
              <a:gd name="T12" fmla="*/ 2147483647 w 481"/>
              <a:gd name="T13" fmla="*/ 2147483647 h 533"/>
              <a:gd name="T14" fmla="*/ 0 w 481"/>
              <a:gd name="T15" fmla="*/ 2147483647 h 533"/>
              <a:gd name="T16" fmla="*/ 0 60000 65536"/>
              <a:gd name="T17" fmla="*/ 0 60000 65536"/>
              <a:gd name="T18" fmla="*/ 0 60000 65536"/>
              <a:gd name="T19" fmla="*/ 0 60000 65536"/>
              <a:gd name="T20" fmla="*/ 0 60000 65536"/>
              <a:gd name="T21" fmla="*/ 0 60000 65536"/>
              <a:gd name="T22" fmla="*/ 0 60000 65536"/>
              <a:gd name="T23" fmla="*/ 0 60000 65536"/>
              <a:gd name="T24" fmla="*/ 0 w 481"/>
              <a:gd name="T25" fmla="*/ 0 h 533"/>
              <a:gd name="T26" fmla="*/ 481 w 481"/>
              <a:gd name="T27" fmla="*/ 533 h 5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81" h="533">
                <a:moveTo>
                  <a:pt x="0" y="327"/>
                </a:moveTo>
                <a:lnTo>
                  <a:pt x="120" y="533"/>
                </a:lnTo>
                <a:lnTo>
                  <a:pt x="223" y="533"/>
                </a:lnTo>
                <a:lnTo>
                  <a:pt x="481" y="104"/>
                </a:lnTo>
                <a:lnTo>
                  <a:pt x="318" y="0"/>
                </a:lnTo>
                <a:lnTo>
                  <a:pt x="163" y="456"/>
                </a:lnTo>
                <a:lnTo>
                  <a:pt x="86" y="327"/>
                </a:lnTo>
                <a:lnTo>
                  <a:pt x="0" y="327"/>
                </a:lnTo>
                <a:close/>
              </a:path>
            </a:pathLst>
          </a:custGeom>
          <a:solidFill>
            <a:srgbClr val="33CC33"/>
          </a:solidFill>
          <a:ln>
            <a:noFill/>
          </a:ln>
          <a:extLst>
            <a:ext uri="{91240B29-F687-4F45-9708-019B960494DF}">
              <a14:hiddenLine xmlns:a14="http://schemas.microsoft.com/office/drawing/2010/main" w="28575">
                <a:solidFill>
                  <a:srgbClr val="000000"/>
                </a:solidFill>
                <a:round/>
                <a:headEnd/>
                <a:tailEnd/>
              </a14:hiddenLine>
            </a:ext>
          </a:extLst>
        </p:spPr>
        <p:txBody>
          <a:bodyPr lIns="0" tIns="0" rIns="0" bIns="0" anchor="ctr">
            <a:spAutoFit/>
          </a:bodyPr>
          <a:lstStyle/>
          <a:p>
            <a:endParaRPr lang="en-US"/>
          </a:p>
        </p:txBody>
      </p:sp>
      <p:sp>
        <p:nvSpPr>
          <p:cNvPr id="29735" name="Freeform 166"/>
          <p:cNvSpPr>
            <a:spLocks/>
          </p:cNvSpPr>
          <p:nvPr/>
        </p:nvSpPr>
        <p:spPr bwMode="auto">
          <a:xfrm>
            <a:off x="2706688" y="4892675"/>
            <a:ext cx="354012" cy="392113"/>
          </a:xfrm>
          <a:custGeom>
            <a:avLst/>
            <a:gdLst>
              <a:gd name="T0" fmla="*/ 0 w 481"/>
              <a:gd name="T1" fmla="*/ 2147483647 h 533"/>
              <a:gd name="T2" fmla="*/ 2147483647 w 481"/>
              <a:gd name="T3" fmla="*/ 2147483647 h 533"/>
              <a:gd name="T4" fmla="*/ 2147483647 w 481"/>
              <a:gd name="T5" fmla="*/ 2147483647 h 533"/>
              <a:gd name="T6" fmla="*/ 2147483647 w 481"/>
              <a:gd name="T7" fmla="*/ 2147483647 h 533"/>
              <a:gd name="T8" fmla="*/ 2147483647 w 481"/>
              <a:gd name="T9" fmla="*/ 0 h 533"/>
              <a:gd name="T10" fmla="*/ 2147483647 w 481"/>
              <a:gd name="T11" fmla="*/ 2147483647 h 533"/>
              <a:gd name="T12" fmla="*/ 2147483647 w 481"/>
              <a:gd name="T13" fmla="*/ 2147483647 h 533"/>
              <a:gd name="T14" fmla="*/ 0 w 481"/>
              <a:gd name="T15" fmla="*/ 2147483647 h 533"/>
              <a:gd name="T16" fmla="*/ 0 60000 65536"/>
              <a:gd name="T17" fmla="*/ 0 60000 65536"/>
              <a:gd name="T18" fmla="*/ 0 60000 65536"/>
              <a:gd name="T19" fmla="*/ 0 60000 65536"/>
              <a:gd name="T20" fmla="*/ 0 60000 65536"/>
              <a:gd name="T21" fmla="*/ 0 60000 65536"/>
              <a:gd name="T22" fmla="*/ 0 60000 65536"/>
              <a:gd name="T23" fmla="*/ 0 60000 65536"/>
              <a:gd name="T24" fmla="*/ 0 w 481"/>
              <a:gd name="T25" fmla="*/ 0 h 533"/>
              <a:gd name="T26" fmla="*/ 481 w 481"/>
              <a:gd name="T27" fmla="*/ 533 h 5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81" h="533">
                <a:moveTo>
                  <a:pt x="0" y="327"/>
                </a:moveTo>
                <a:lnTo>
                  <a:pt x="120" y="533"/>
                </a:lnTo>
                <a:lnTo>
                  <a:pt x="223" y="533"/>
                </a:lnTo>
                <a:lnTo>
                  <a:pt x="481" y="104"/>
                </a:lnTo>
                <a:lnTo>
                  <a:pt x="318" y="0"/>
                </a:lnTo>
                <a:lnTo>
                  <a:pt x="163" y="456"/>
                </a:lnTo>
                <a:lnTo>
                  <a:pt x="86" y="327"/>
                </a:lnTo>
                <a:lnTo>
                  <a:pt x="0" y="327"/>
                </a:lnTo>
                <a:close/>
              </a:path>
            </a:pathLst>
          </a:custGeom>
          <a:solidFill>
            <a:srgbClr val="33CC33"/>
          </a:solidFill>
          <a:ln>
            <a:noFill/>
          </a:ln>
          <a:extLst>
            <a:ext uri="{91240B29-F687-4F45-9708-019B960494DF}">
              <a14:hiddenLine xmlns:a14="http://schemas.microsoft.com/office/drawing/2010/main" w="28575">
                <a:solidFill>
                  <a:srgbClr val="000000"/>
                </a:solidFill>
                <a:round/>
                <a:headEnd/>
                <a:tailEnd/>
              </a14:hiddenLine>
            </a:ext>
          </a:extLst>
        </p:spPr>
        <p:txBody>
          <a:bodyPr lIns="0" tIns="0" rIns="0" bIns="0" anchor="ctr">
            <a:spAutoFit/>
          </a:bodyPr>
          <a:lstStyle/>
          <a:p>
            <a:endParaRPr lang="en-US"/>
          </a:p>
        </p:txBody>
      </p:sp>
      <p:sp>
        <p:nvSpPr>
          <p:cNvPr id="29736" name="Text Box 167"/>
          <p:cNvSpPr txBox="1">
            <a:spLocks noChangeArrowheads="1"/>
          </p:cNvSpPr>
          <p:nvPr/>
        </p:nvSpPr>
        <p:spPr bwMode="auto">
          <a:xfrm>
            <a:off x="1887538" y="896938"/>
            <a:ext cx="1011237"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1800" b="1">
                <a:solidFill>
                  <a:srgbClr val="009900"/>
                </a:solidFill>
              </a:rPr>
              <a:t>payable!</a:t>
            </a:r>
          </a:p>
        </p:txBody>
      </p:sp>
      <p:sp>
        <p:nvSpPr>
          <p:cNvPr id="29737" name="Text Box 168"/>
          <p:cNvSpPr txBox="1">
            <a:spLocks noChangeArrowheads="1"/>
          </p:cNvSpPr>
          <p:nvPr/>
        </p:nvSpPr>
        <p:spPr bwMode="auto">
          <a:xfrm>
            <a:off x="1192213" y="2395538"/>
            <a:ext cx="1011237"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1800" b="1">
                <a:solidFill>
                  <a:srgbClr val="009900"/>
                </a:solidFill>
              </a:rPr>
              <a:t>payable!</a:t>
            </a:r>
          </a:p>
        </p:txBody>
      </p:sp>
      <p:sp>
        <p:nvSpPr>
          <p:cNvPr id="29738" name="Text Box 169"/>
          <p:cNvSpPr txBox="1">
            <a:spLocks noChangeArrowheads="1"/>
          </p:cNvSpPr>
          <p:nvPr/>
        </p:nvSpPr>
        <p:spPr bwMode="auto">
          <a:xfrm>
            <a:off x="1192213" y="3394075"/>
            <a:ext cx="1011237"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1800" b="1">
                <a:solidFill>
                  <a:srgbClr val="009900"/>
                </a:solidFill>
              </a:rPr>
              <a:t>payable!</a:t>
            </a:r>
          </a:p>
        </p:txBody>
      </p:sp>
      <p:sp>
        <p:nvSpPr>
          <p:cNvPr id="29739" name="Text Box 170"/>
          <p:cNvSpPr txBox="1">
            <a:spLocks noChangeArrowheads="1"/>
          </p:cNvSpPr>
          <p:nvPr/>
        </p:nvSpPr>
        <p:spPr bwMode="auto">
          <a:xfrm>
            <a:off x="1192213" y="4376738"/>
            <a:ext cx="1011237"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1800" b="1">
                <a:solidFill>
                  <a:srgbClr val="009900"/>
                </a:solidFill>
              </a:rPr>
              <a:t>payable!</a:t>
            </a:r>
          </a:p>
        </p:txBody>
      </p:sp>
      <p:grpSp>
        <p:nvGrpSpPr>
          <p:cNvPr id="29740" name="Group 171"/>
          <p:cNvGrpSpPr>
            <a:grpSpLocks/>
          </p:cNvGrpSpPr>
          <p:nvPr/>
        </p:nvGrpSpPr>
        <p:grpSpPr bwMode="auto">
          <a:xfrm>
            <a:off x="1844675" y="1155700"/>
            <a:ext cx="2386013" cy="674688"/>
            <a:chOff x="1162" y="786"/>
            <a:chExt cx="1503" cy="425"/>
          </a:xfrm>
        </p:grpSpPr>
        <p:grpSp>
          <p:nvGrpSpPr>
            <p:cNvPr id="29759" name="Group 172"/>
            <p:cNvGrpSpPr>
              <a:grpSpLocks/>
            </p:cNvGrpSpPr>
            <p:nvPr/>
          </p:nvGrpSpPr>
          <p:grpSpPr bwMode="auto">
            <a:xfrm>
              <a:off x="1481" y="786"/>
              <a:ext cx="631" cy="425"/>
              <a:chOff x="2984" y="3331"/>
              <a:chExt cx="845" cy="569"/>
            </a:xfrm>
          </p:grpSpPr>
          <p:sp>
            <p:nvSpPr>
              <p:cNvPr id="29762" name="AutoShape 173"/>
              <p:cNvSpPr>
                <a:spLocks noChangeArrowheads="1"/>
              </p:cNvSpPr>
              <p:nvPr/>
            </p:nvSpPr>
            <p:spPr bwMode="auto">
              <a:xfrm>
                <a:off x="2984" y="3331"/>
                <a:ext cx="558" cy="569"/>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nvGrpSpPr>
              <p:cNvPr id="29763" name="Group 174"/>
              <p:cNvGrpSpPr>
                <a:grpSpLocks/>
              </p:cNvGrpSpPr>
              <p:nvPr/>
            </p:nvGrpSpPr>
            <p:grpSpPr bwMode="auto">
              <a:xfrm>
                <a:off x="3386" y="3487"/>
                <a:ext cx="443" cy="398"/>
                <a:chOff x="4838" y="2218"/>
                <a:chExt cx="395" cy="355"/>
              </a:xfrm>
            </p:grpSpPr>
            <p:sp>
              <p:nvSpPr>
                <p:cNvPr id="29764" name="Freeform 175"/>
                <p:cNvSpPr>
                  <a:spLocks/>
                </p:cNvSpPr>
                <p:nvPr/>
              </p:nvSpPr>
              <p:spPr bwMode="auto">
                <a:xfrm>
                  <a:off x="4888" y="2251"/>
                  <a:ext cx="294" cy="113"/>
                </a:xfrm>
                <a:custGeom>
                  <a:avLst/>
                  <a:gdLst>
                    <a:gd name="T0" fmla="*/ 13 w 839"/>
                    <a:gd name="T1" fmla="*/ 4 h 319"/>
                    <a:gd name="T2" fmla="*/ 12 w 839"/>
                    <a:gd name="T3" fmla="*/ 3 h 319"/>
                    <a:gd name="T4" fmla="*/ 12 w 839"/>
                    <a:gd name="T5" fmla="*/ 3 h 319"/>
                    <a:gd name="T6" fmla="*/ 11 w 839"/>
                    <a:gd name="T7" fmla="*/ 3 h 319"/>
                    <a:gd name="T8" fmla="*/ 11 w 839"/>
                    <a:gd name="T9" fmla="*/ 4 h 319"/>
                    <a:gd name="T10" fmla="*/ 11 w 839"/>
                    <a:gd name="T11" fmla="*/ 4 h 319"/>
                    <a:gd name="T12" fmla="*/ 11 w 839"/>
                    <a:gd name="T13" fmla="*/ 4 h 319"/>
                    <a:gd name="T14" fmla="*/ 11 w 839"/>
                    <a:gd name="T15" fmla="*/ 4 h 319"/>
                    <a:gd name="T16" fmla="*/ 10 w 839"/>
                    <a:gd name="T17" fmla="*/ 4 h 319"/>
                    <a:gd name="T18" fmla="*/ 9 w 839"/>
                    <a:gd name="T19" fmla="*/ 4 h 319"/>
                    <a:gd name="T20" fmla="*/ 9 w 839"/>
                    <a:gd name="T21" fmla="*/ 3 h 319"/>
                    <a:gd name="T22" fmla="*/ 9 w 839"/>
                    <a:gd name="T23" fmla="*/ 3 h 319"/>
                    <a:gd name="T24" fmla="*/ 8 w 839"/>
                    <a:gd name="T25" fmla="*/ 2 h 319"/>
                    <a:gd name="T26" fmla="*/ 7 w 839"/>
                    <a:gd name="T27" fmla="*/ 2 h 319"/>
                    <a:gd name="T28" fmla="*/ 6 w 839"/>
                    <a:gd name="T29" fmla="*/ 2 h 319"/>
                    <a:gd name="T30" fmla="*/ 6 w 839"/>
                    <a:gd name="T31" fmla="*/ 1 h 319"/>
                    <a:gd name="T32" fmla="*/ 5 w 839"/>
                    <a:gd name="T33" fmla="*/ 1 h 319"/>
                    <a:gd name="T34" fmla="*/ 4 w 839"/>
                    <a:gd name="T35" fmla="*/ 1 h 319"/>
                    <a:gd name="T36" fmla="*/ 3 w 839"/>
                    <a:gd name="T37" fmla="*/ 2 h 319"/>
                    <a:gd name="T38" fmla="*/ 3 w 839"/>
                    <a:gd name="T39" fmla="*/ 2 h 319"/>
                    <a:gd name="T40" fmla="*/ 2 w 839"/>
                    <a:gd name="T41" fmla="*/ 2 h 319"/>
                    <a:gd name="T42" fmla="*/ 2 w 839"/>
                    <a:gd name="T43" fmla="*/ 2 h 319"/>
                    <a:gd name="T44" fmla="*/ 2 w 839"/>
                    <a:gd name="T45" fmla="*/ 2 h 319"/>
                    <a:gd name="T46" fmla="*/ 2 w 839"/>
                    <a:gd name="T47" fmla="*/ 1 h 319"/>
                    <a:gd name="T48" fmla="*/ 2 w 839"/>
                    <a:gd name="T49" fmla="*/ 1 h 319"/>
                    <a:gd name="T50" fmla="*/ 1 w 839"/>
                    <a:gd name="T51" fmla="*/ 0 h 319"/>
                    <a:gd name="T52" fmla="*/ 1 w 839"/>
                    <a:gd name="T53" fmla="*/ 0 h 319"/>
                    <a:gd name="T54" fmla="*/ 0 w 839"/>
                    <a:gd name="T55" fmla="*/ 0 h 319"/>
                    <a:gd name="T56" fmla="*/ 0 w 839"/>
                    <a:gd name="T57" fmla="*/ 1 h 319"/>
                    <a:gd name="T58" fmla="*/ 0 w 839"/>
                    <a:gd name="T59" fmla="*/ 1 h 319"/>
                    <a:gd name="T60" fmla="*/ 1 w 839"/>
                    <a:gd name="T61" fmla="*/ 2 h 319"/>
                    <a:gd name="T62" fmla="*/ 1 w 839"/>
                    <a:gd name="T63" fmla="*/ 2 h 319"/>
                    <a:gd name="T64" fmla="*/ 1 w 839"/>
                    <a:gd name="T65" fmla="*/ 2 h 319"/>
                    <a:gd name="T66" fmla="*/ 2 w 839"/>
                    <a:gd name="T67" fmla="*/ 2 h 319"/>
                    <a:gd name="T68" fmla="*/ 3 w 839"/>
                    <a:gd name="T69" fmla="*/ 2 h 319"/>
                    <a:gd name="T70" fmla="*/ 4 w 839"/>
                    <a:gd name="T71" fmla="*/ 2 h 319"/>
                    <a:gd name="T72" fmla="*/ 4 w 839"/>
                    <a:gd name="T73" fmla="*/ 2 h 319"/>
                    <a:gd name="T74" fmla="*/ 5 w 839"/>
                    <a:gd name="T75" fmla="*/ 2 h 319"/>
                    <a:gd name="T76" fmla="*/ 6 w 839"/>
                    <a:gd name="T77" fmla="*/ 3 h 319"/>
                    <a:gd name="T78" fmla="*/ 7 w 839"/>
                    <a:gd name="T79" fmla="*/ 3 h 319"/>
                    <a:gd name="T80" fmla="*/ 8 w 839"/>
                    <a:gd name="T81" fmla="*/ 4 h 319"/>
                    <a:gd name="T82" fmla="*/ 9 w 839"/>
                    <a:gd name="T83" fmla="*/ 4 h 319"/>
                    <a:gd name="T84" fmla="*/ 9 w 839"/>
                    <a:gd name="T85" fmla="*/ 4 h 319"/>
                    <a:gd name="T86" fmla="*/ 10 w 839"/>
                    <a:gd name="T87" fmla="*/ 5 h 319"/>
                    <a:gd name="T88" fmla="*/ 11 w 839"/>
                    <a:gd name="T89" fmla="*/ 5 h 319"/>
                    <a:gd name="T90" fmla="*/ 12 w 839"/>
                    <a:gd name="T91" fmla="*/ 5 h 319"/>
                    <a:gd name="T92" fmla="*/ 12 w 839"/>
                    <a:gd name="T93" fmla="*/ 5 h 319"/>
                    <a:gd name="T94" fmla="*/ 13 w 839"/>
                    <a:gd name="T95" fmla="*/ 4 h 31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839"/>
                    <a:gd name="T145" fmla="*/ 0 h 319"/>
                    <a:gd name="T146" fmla="*/ 839 w 839"/>
                    <a:gd name="T147" fmla="*/ 319 h 31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839" h="319">
                      <a:moveTo>
                        <a:pt x="839" y="242"/>
                      </a:moveTo>
                      <a:lnTo>
                        <a:pt x="837" y="229"/>
                      </a:lnTo>
                      <a:lnTo>
                        <a:pt x="834" y="216"/>
                      </a:lnTo>
                      <a:lnTo>
                        <a:pt x="828" y="204"/>
                      </a:lnTo>
                      <a:lnTo>
                        <a:pt x="821" y="195"/>
                      </a:lnTo>
                      <a:lnTo>
                        <a:pt x="812" y="186"/>
                      </a:lnTo>
                      <a:lnTo>
                        <a:pt x="801" y="180"/>
                      </a:lnTo>
                      <a:lnTo>
                        <a:pt x="789" y="177"/>
                      </a:lnTo>
                      <a:lnTo>
                        <a:pt x="777" y="175"/>
                      </a:lnTo>
                      <a:lnTo>
                        <a:pt x="765" y="177"/>
                      </a:lnTo>
                      <a:lnTo>
                        <a:pt x="753" y="180"/>
                      </a:lnTo>
                      <a:lnTo>
                        <a:pt x="742" y="186"/>
                      </a:lnTo>
                      <a:lnTo>
                        <a:pt x="731" y="195"/>
                      </a:lnTo>
                      <a:lnTo>
                        <a:pt x="724" y="204"/>
                      </a:lnTo>
                      <a:lnTo>
                        <a:pt x="718" y="216"/>
                      </a:lnTo>
                      <a:lnTo>
                        <a:pt x="715" y="229"/>
                      </a:lnTo>
                      <a:lnTo>
                        <a:pt x="713" y="242"/>
                      </a:lnTo>
                      <a:lnTo>
                        <a:pt x="713" y="247"/>
                      </a:lnTo>
                      <a:lnTo>
                        <a:pt x="715" y="251"/>
                      </a:lnTo>
                      <a:lnTo>
                        <a:pt x="715" y="257"/>
                      </a:lnTo>
                      <a:lnTo>
                        <a:pt x="716" y="262"/>
                      </a:lnTo>
                      <a:lnTo>
                        <a:pt x="707" y="262"/>
                      </a:lnTo>
                      <a:lnTo>
                        <a:pt x="698" y="260"/>
                      </a:lnTo>
                      <a:lnTo>
                        <a:pt x="690" y="259"/>
                      </a:lnTo>
                      <a:lnTo>
                        <a:pt x="681" y="256"/>
                      </a:lnTo>
                      <a:lnTo>
                        <a:pt x="672" y="251"/>
                      </a:lnTo>
                      <a:lnTo>
                        <a:pt x="663" y="247"/>
                      </a:lnTo>
                      <a:lnTo>
                        <a:pt x="655" y="242"/>
                      </a:lnTo>
                      <a:lnTo>
                        <a:pt x="648" y="238"/>
                      </a:lnTo>
                      <a:lnTo>
                        <a:pt x="639" y="232"/>
                      </a:lnTo>
                      <a:lnTo>
                        <a:pt x="630" y="222"/>
                      </a:lnTo>
                      <a:lnTo>
                        <a:pt x="619" y="215"/>
                      </a:lnTo>
                      <a:lnTo>
                        <a:pt x="610" y="204"/>
                      </a:lnTo>
                      <a:lnTo>
                        <a:pt x="601" y="195"/>
                      </a:lnTo>
                      <a:lnTo>
                        <a:pt x="590" y="186"/>
                      </a:lnTo>
                      <a:lnTo>
                        <a:pt x="581" y="178"/>
                      </a:lnTo>
                      <a:lnTo>
                        <a:pt x="572" y="171"/>
                      </a:lnTo>
                      <a:lnTo>
                        <a:pt x="558" y="163"/>
                      </a:lnTo>
                      <a:lnTo>
                        <a:pt x="542" y="154"/>
                      </a:lnTo>
                      <a:lnTo>
                        <a:pt x="523" y="145"/>
                      </a:lnTo>
                      <a:lnTo>
                        <a:pt x="505" y="136"/>
                      </a:lnTo>
                      <a:lnTo>
                        <a:pt x="484" y="127"/>
                      </a:lnTo>
                      <a:lnTo>
                        <a:pt x="463" y="119"/>
                      </a:lnTo>
                      <a:lnTo>
                        <a:pt x="443" y="112"/>
                      </a:lnTo>
                      <a:lnTo>
                        <a:pt x="423" y="106"/>
                      </a:lnTo>
                      <a:lnTo>
                        <a:pt x="404" y="101"/>
                      </a:lnTo>
                      <a:lnTo>
                        <a:pt x="382" y="98"/>
                      </a:lnTo>
                      <a:lnTo>
                        <a:pt x="361" y="95"/>
                      </a:lnTo>
                      <a:lnTo>
                        <a:pt x="338" y="92"/>
                      </a:lnTo>
                      <a:lnTo>
                        <a:pt x="317" y="91"/>
                      </a:lnTo>
                      <a:lnTo>
                        <a:pt x="297" y="91"/>
                      </a:lnTo>
                      <a:lnTo>
                        <a:pt x="281" y="91"/>
                      </a:lnTo>
                      <a:lnTo>
                        <a:pt x="265" y="91"/>
                      </a:lnTo>
                      <a:lnTo>
                        <a:pt x="255" y="92"/>
                      </a:lnTo>
                      <a:lnTo>
                        <a:pt x="243" y="95"/>
                      </a:lnTo>
                      <a:lnTo>
                        <a:pt x="231" y="98"/>
                      </a:lnTo>
                      <a:lnTo>
                        <a:pt x="218" y="103"/>
                      </a:lnTo>
                      <a:lnTo>
                        <a:pt x="206" y="107"/>
                      </a:lnTo>
                      <a:lnTo>
                        <a:pt x="194" y="110"/>
                      </a:lnTo>
                      <a:lnTo>
                        <a:pt x="184" y="113"/>
                      </a:lnTo>
                      <a:lnTo>
                        <a:pt x="173" y="115"/>
                      </a:lnTo>
                      <a:lnTo>
                        <a:pt x="165" y="115"/>
                      </a:lnTo>
                      <a:lnTo>
                        <a:pt x="158" y="115"/>
                      </a:lnTo>
                      <a:lnTo>
                        <a:pt x="150" y="115"/>
                      </a:lnTo>
                      <a:lnTo>
                        <a:pt x="143" y="115"/>
                      </a:lnTo>
                      <a:lnTo>
                        <a:pt x="135" y="113"/>
                      </a:lnTo>
                      <a:lnTo>
                        <a:pt x="127" y="112"/>
                      </a:lnTo>
                      <a:lnTo>
                        <a:pt x="120" y="110"/>
                      </a:lnTo>
                      <a:lnTo>
                        <a:pt x="112" y="107"/>
                      </a:lnTo>
                      <a:lnTo>
                        <a:pt x="118" y="98"/>
                      </a:lnTo>
                      <a:lnTo>
                        <a:pt x="123" y="89"/>
                      </a:lnTo>
                      <a:lnTo>
                        <a:pt x="124" y="77"/>
                      </a:lnTo>
                      <a:lnTo>
                        <a:pt x="126" y="66"/>
                      </a:lnTo>
                      <a:lnTo>
                        <a:pt x="124" y="53"/>
                      </a:lnTo>
                      <a:lnTo>
                        <a:pt x="121" y="41"/>
                      </a:lnTo>
                      <a:lnTo>
                        <a:pt x="115" y="30"/>
                      </a:lnTo>
                      <a:lnTo>
                        <a:pt x="108" y="19"/>
                      </a:lnTo>
                      <a:lnTo>
                        <a:pt x="99" y="12"/>
                      </a:lnTo>
                      <a:lnTo>
                        <a:pt x="88" y="4"/>
                      </a:lnTo>
                      <a:lnTo>
                        <a:pt x="76" y="1"/>
                      </a:lnTo>
                      <a:lnTo>
                        <a:pt x="64" y="0"/>
                      </a:lnTo>
                      <a:lnTo>
                        <a:pt x="52" y="1"/>
                      </a:lnTo>
                      <a:lnTo>
                        <a:pt x="39" y="4"/>
                      </a:lnTo>
                      <a:lnTo>
                        <a:pt x="29" y="12"/>
                      </a:lnTo>
                      <a:lnTo>
                        <a:pt x="18" y="19"/>
                      </a:lnTo>
                      <a:lnTo>
                        <a:pt x="11" y="30"/>
                      </a:lnTo>
                      <a:lnTo>
                        <a:pt x="5" y="41"/>
                      </a:lnTo>
                      <a:lnTo>
                        <a:pt x="2" y="53"/>
                      </a:lnTo>
                      <a:lnTo>
                        <a:pt x="0" y="66"/>
                      </a:lnTo>
                      <a:lnTo>
                        <a:pt x="3" y="86"/>
                      </a:lnTo>
                      <a:lnTo>
                        <a:pt x="11" y="103"/>
                      </a:lnTo>
                      <a:lnTo>
                        <a:pt x="21" y="116"/>
                      </a:lnTo>
                      <a:lnTo>
                        <a:pt x="36" y="127"/>
                      </a:lnTo>
                      <a:lnTo>
                        <a:pt x="45" y="133"/>
                      </a:lnTo>
                      <a:lnTo>
                        <a:pt x="55" y="139"/>
                      </a:lnTo>
                      <a:lnTo>
                        <a:pt x="64" y="145"/>
                      </a:lnTo>
                      <a:lnTo>
                        <a:pt x="74" y="150"/>
                      </a:lnTo>
                      <a:lnTo>
                        <a:pt x="83" y="154"/>
                      </a:lnTo>
                      <a:lnTo>
                        <a:pt x="94" y="157"/>
                      </a:lnTo>
                      <a:lnTo>
                        <a:pt x="105" y="160"/>
                      </a:lnTo>
                      <a:lnTo>
                        <a:pt x="114" y="163"/>
                      </a:lnTo>
                      <a:lnTo>
                        <a:pt x="132" y="166"/>
                      </a:lnTo>
                      <a:lnTo>
                        <a:pt x="150" y="168"/>
                      </a:lnTo>
                      <a:lnTo>
                        <a:pt x="168" y="168"/>
                      </a:lnTo>
                      <a:lnTo>
                        <a:pt x="188" y="165"/>
                      </a:lnTo>
                      <a:lnTo>
                        <a:pt x="206" y="163"/>
                      </a:lnTo>
                      <a:lnTo>
                        <a:pt x="225" y="160"/>
                      </a:lnTo>
                      <a:lnTo>
                        <a:pt x="243" y="159"/>
                      </a:lnTo>
                      <a:lnTo>
                        <a:pt x="261" y="157"/>
                      </a:lnTo>
                      <a:lnTo>
                        <a:pt x="270" y="156"/>
                      </a:lnTo>
                      <a:lnTo>
                        <a:pt x="281" y="156"/>
                      </a:lnTo>
                      <a:lnTo>
                        <a:pt x="293" y="154"/>
                      </a:lnTo>
                      <a:lnTo>
                        <a:pt x="308" y="154"/>
                      </a:lnTo>
                      <a:lnTo>
                        <a:pt x="326" y="156"/>
                      </a:lnTo>
                      <a:lnTo>
                        <a:pt x="349" y="159"/>
                      </a:lnTo>
                      <a:lnTo>
                        <a:pt x="376" y="163"/>
                      </a:lnTo>
                      <a:lnTo>
                        <a:pt x="411" y="171"/>
                      </a:lnTo>
                      <a:lnTo>
                        <a:pt x="445" y="182"/>
                      </a:lnTo>
                      <a:lnTo>
                        <a:pt x="472" y="192"/>
                      </a:lnTo>
                      <a:lnTo>
                        <a:pt x="495" y="200"/>
                      </a:lnTo>
                      <a:lnTo>
                        <a:pt x="511" y="209"/>
                      </a:lnTo>
                      <a:lnTo>
                        <a:pt x="525" y="215"/>
                      </a:lnTo>
                      <a:lnTo>
                        <a:pt x="536" y="222"/>
                      </a:lnTo>
                      <a:lnTo>
                        <a:pt x="545" y="227"/>
                      </a:lnTo>
                      <a:lnTo>
                        <a:pt x="554" y="233"/>
                      </a:lnTo>
                      <a:lnTo>
                        <a:pt x="570" y="244"/>
                      </a:lnTo>
                      <a:lnTo>
                        <a:pt x="586" y="254"/>
                      </a:lnTo>
                      <a:lnTo>
                        <a:pt x="602" y="266"/>
                      </a:lnTo>
                      <a:lnTo>
                        <a:pt x="617" y="277"/>
                      </a:lnTo>
                      <a:lnTo>
                        <a:pt x="634" y="288"/>
                      </a:lnTo>
                      <a:lnTo>
                        <a:pt x="651" y="298"/>
                      </a:lnTo>
                      <a:lnTo>
                        <a:pt x="668" y="306"/>
                      </a:lnTo>
                      <a:lnTo>
                        <a:pt x="686" y="312"/>
                      </a:lnTo>
                      <a:lnTo>
                        <a:pt x="699" y="315"/>
                      </a:lnTo>
                      <a:lnTo>
                        <a:pt x="715" y="318"/>
                      </a:lnTo>
                      <a:lnTo>
                        <a:pt x="730" y="319"/>
                      </a:lnTo>
                      <a:lnTo>
                        <a:pt x="745" y="319"/>
                      </a:lnTo>
                      <a:lnTo>
                        <a:pt x="760" y="318"/>
                      </a:lnTo>
                      <a:lnTo>
                        <a:pt x="774" y="315"/>
                      </a:lnTo>
                      <a:lnTo>
                        <a:pt x="787" y="310"/>
                      </a:lnTo>
                      <a:lnTo>
                        <a:pt x="800" y="303"/>
                      </a:lnTo>
                      <a:lnTo>
                        <a:pt x="815" y="294"/>
                      </a:lnTo>
                      <a:lnTo>
                        <a:pt x="828" y="279"/>
                      </a:lnTo>
                      <a:lnTo>
                        <a:pt x="836" y="262"/>
                      </a:lnTo>
                      <a:lnTo>
                        <a:pt x="839" y="242"/>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765" name="Freeform 176"/>
                <p:cNvSpPr>
                  <a:spLocks/>
                </p:cNvSpPr>
                <p:nvPr/>
              </p:nvSpPr>
              <p:spPr bwMode="auto">
                <a:xfrm>
                  <a:off x="4838" y="2408"/>
                  <a:ext cx="145" cy="55"/>
                </a:xfrm>
                <a:custGeom>
                  <a:avLst/>
                  <a:gdLst>
                    <a:gd name="T0" fmla="*/ 0 w 413"/>
                    <a:gd name="T1" fmla="*/ 0 h 156"/>
                    <a:gd name="T2" fmla="*/ 0 w 413"/>
                    <a:gd name="T3" fmla="*/ 0 h 156"/>
                    <a:gd name="T4" fmla="*/ 0 w 413"/>
                    <a:gd name="T5" fmla="*/ 1 h 156"/>
                    <a:gd name="T6" fmla="*/ 1 w 413"/>
                    <a:gd name="T7" fmla="*/ 1 h 156"/>
                    <a:gd name="T8" fmla="*/ 1 w 413"/>
                    <a:gd name="T9" fmla="*/ 2 h 156"/>
                    <a:gd name="T10" fmla="*/ 1 w 413"/>
                    <a:gd name="T11" fmla="*/ 2 h 156"/>
                    <a:gd name="T12" fmla="*/ 2 w 413"/>
                    <a:gd name="T13" fmla="*/ 2 h 156"/>
                    <a:gd name="T14" fmla="*/ 2 w 413"/>
                    <a:gd name="T15" fmla="*/ 2 h 156"/>
                    <a:gd name="T16" fmla="*/ 3 w 413"/>
                    <a:gd name="T17" fmla="*/ 2 h 156"/>
                    <a:gd name="T18" fmla="*/ 4 w 413"/>
                    <a:gd name="T19" fmla="*/ 2 h 156"/>
                    <a:gd name="T20" fmla="*/ 4 w 413"/>
                    <a:gd name="T21" fmla="*/ 2 h 156"/>
                    <a:gd name="T22" fmla="*/ 5 w 413"/>
                    <a:gd name="T23" fmla="*/ 2 h 156"/>
                    <a:gd name="T24" fmla="*/ 5 w 413"/>
                    <a:gd name="T25" fmla="*/ 2 h 156"/>
                    <a:gd name="T26" fmla="*/ 6 w 413"/>
                    <a:gd name="T27" fmla="*/ 1 h 156"/>
                    <a:gd name="T28" fmla="*/ 6 w 413"/>
                    <a:gd name="T29" fmla="*/ 1 h 156"/>
                    <a:gd name="T30" fmla="*/ 6 w 413"/>
                    <a:gd name="T31" fmla="*/ 0 h 156"/>
                    <a:gd name="T32" fmla="*/ 6 w 413"/>
                    <a:gd name="T33" fmla="*/ 0 h 156"/>
                    <a:gd name="T34" fmla="*/ 0 w 413"/>
                    <a:gd name="T35" fmla="*/ 0 h 1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6"/>
                    <a:gd name="T56" fmla="*/ 413 w 413"/>
                    <a:gd name="T57" fmla="*/ 156 h 15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6">
                      <a:moveTo>
                        <a:pt x="0" y="0"/>
                      </a:moveTo>
                      <a:lnTo>
                        <a:pt x="7" y="32"/>
                      </a:lnTo>
                      <a:lnTo>
                        <a:pt x="23" y="62"/>
                      </a:lnTo>
                      <a:lnTo>
                        <a:pt x="42" y="90"/>
                      </a:lnTo>
                      <a:lnTo>
                        <a:pt x="68" y="113"/>
                      </a:lnTo>
                      <a:lnTo>
                        <a:pt x="97" y="131"/>
                      </a:lnTo>
                      <a:lnTo>
                        <a:pt x="130" y="144"/>
                      </a:lnTo>
                      <a:lnTo>
                        <a:pt x="167" y="153"/>
                      </a:lnTo>
                      <a:lnTo>
                        <a:pt x="206" y="156"/>
                      </a:lnTo>
                      <a:lnTo>
                        <a:pt x="246" y="153"/>
                      </a:lnTo>
                      <a:lnTo>
                        <a:pt x="282" y="144"/>
                      </a:lnTo>
                      <a:lnTo>
                        <a:pt x="315" y="131"/>
                      </a:lnTo>
                      <a:lnTo>
                        <a:pt x="346" y="113"/>
                      </a:lnTo>
                      <a:lnTo>
                        <a:pt x="372" y="90"/>
                      </a:lnTo>
                      <a:lnTo>
                        <a:pt x="391"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766" name="Freeform 177"/>
                <p:cNvSpPr>
                  <a:spLocks/>
                </p:cNvSpPr>
                <p:nvPr/>
              </p:nvSpPr>
              <p:spPr bwMode="auto">
                <a:xfrm>
                  <a:off x="4854" y="2282"/>
                  <a:ext cx="60" cy="131"/>
                </a:xfrm>
                <a:custGeom>
                  <a:avLst/>
                  <a:gdLst>
                    <a:gd name="T0" fmla="*/ 0 w 170"/>
                    <a:gd name="T1" fmla="*/ 6 h 373"/>
                    <a:gd name="T2" fmla="*/ 2 w 170"/>
                    <a:gd name="T3" fmla="*/ 0 h 373"/>
                    <a:gd name="T4" fmla="*/ 2 w 170"/>
                    <a:gd name="T5" fmla="*/ 0 h 373"/>
                    <a:gd name="T6" fmla="*/ 0 w 170"/>
                    <a:gd name="T7" fmla="*/ 6 h 373"/>
                    <a:gd name="T8" fmla="*/ 0 w 170"/>
                    <a:gd name="T9" fmla="*/ 6 h 373"/>
                    <a:gd name="T10" fmla="*/ 0 60000 65536"/>
                    <a:gd name="T11" fmla="*/ 0 60000 65536"/>
                    <a:gd name="T12" fmla="*/ 0 60000 65536"/>
                    <a:gd name="T13" fmla="*/ 0 60000 65536"/>
                    <a:gd name="T14" fmla="*/ 0 60000 65536"/>
                    <a:gd name="T15" fmla="*/ 0 w 170"/>
                    <a:gd name="T16" fmla="*/ 0 h 373"/>
                    <a:gd name="T17" fmla="*/ 170 w 170"/>
                    <a:gd name="T18" fmla="*/ 373 h 373"/>
                  </a:gdLst>
                  <a:ahLst/>
                  <a:cxnLst>
                    <a:cxn ang="T10">
                      <a:pos x="T0" y="T1"/>
                    </a:cxn>
                    <a:cxn ang="T11">
                      <a:pos x="T2" y="T3"/>
                    </a:cxn>
                    <a:cxn ang="T12">
                      <a:pos x="T4" y="T5"/>
                    </a:cxn>
                    <a:cxn ang="T13">
                      <a:pos x="T6" y="T7"/>
                    </a:cxn>
                    <a:cxn ang="T14">
                      <a:pos x="T8" y="T9"/>
                    </a:cxn>
                  </a:cxnLst>
                  <a:rect l="T15" t="T16" r="T17" b="T18"/>
                  <a:pathLst>
                    <a:path w="170" h="373">
                      <a:moveTo>
                        <a:pt x="28" y="373"/>
                      </a:moveTo>
                      <a:lnTo>
                        <a:pt x="170" y="12"/>
                      </a:lnTo>
                      <a:lnTo>
                        <a:pt x="141" y="0"/>
                      </a:lnTo>
                      <a:lnTo>
                        <a:pt x="0" y="362"/>
                      </a:lnTo>
                      <a:lnTo>
                        <a:pt x="28"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767" name="Freeform 178"/>
                <p:cNvSpPr>
                  <a:spLocks/>
                </p:cNvSpPr>
                <p:nvPr/>
              </p:nvSpPr>
              <p:spPr bwMode="auto">
                <a:xfrm>
                  <a:off x="4908" y="2282"/>
                  <a:ext cx="59" cy="131"/>
                </a:xfrm>
                <a:custGeom>
                  <a:avLst/>
                  <a:gdLst>
                    <a:gd name="T0" fmla="*/ 2 w 168"/>
                    <a:gd name="T1" fmla="*/ 6 h 373"/>
                    <a:gd name="T2" fmla="*/ 0 w 168"/>
                    <a:gd name="T3" fmla="*/ 0 h 373"/>
                    <a:gd name="T4" fmla="*/ 0 w 168"/>
                    <a:gd name="T5" fmla="*/ 0 h 373"/>
                    <a:gd name="T6" fmla="*/ 2 w 168"/>
                    <a:gd name="T7" fmla="*/ 6 h 373"/>
                    <a:gd name="T8" fmla="*/ 2 w 168"/>
                    <a:gd name="T9" fmla="*/ 6 h 373"/>
                    <a:gd name="T10" fmla="*/ 0 60000 65536"/>
                    <a:gd name="T11" fmla="*/ 0 60000 65536"/>
                    <a:gd name="T12" fmla="*/ 0 60000 65536"/>
                    <a:gd name="T13" fmla="*/ 0 60000 65536"/>
                    <a:gd name="T14" fmla="*/ 0 60000 65536"/>
                    <a:gd name="T15" fmla="*/ 0 w 168"/>
                    <a:gd name="T16" fmla="*/ 0 h 373"/>
                    <a:gd name="T17" fmla="*/ 168 w 168"/>
                    <a:gd name="T18" fmla="*/ 373 h 373"/>
                  </a:gdLst>
                  <a:ahLst/>
                  <a:cxnLst>
                    <a:cxn ang="T10">
                      <a:pos x="T0" y="T1"/>
                    </a:cxn>
                    <a:cxn ang="T11">
                      <a:pos x="T2" y="T3"/>
                    </a:cxn>
                    <a:cxn ang="T12">
                      <a:pos x="T4" y="T5"/>
                    </a:cxn>
                    <a:cxn ang="T13">
                      <a:pos x="T6" y="T7"/>
                    </a:cxn>
                    <a:cxn ang="T14">
                      <a:pos x="T8" y="T9"/>
                    </a:cxn>
                  </a:cxnLst>
                  <a:rect l="T15" t="T16" r="T17" b="T18"/>
                  <a:pathLst>
                    <a:path w="168" h="373">
                      <a:moveTo>
                        <a:pt x="141" y="373"/>
                      </a:moveTo>
                      <a:lnTo>
                        <a:pt x="0" y="12"/>
                      </a:lnTo>
                      <a:lnTo>
                        <a:pt x="27" y="0"/>
                      </a:lnTo>
                      <a:lnTo>
                        <a:pt x="168" y="362"/>
                      </a:lnTo>
                      <a:lnTo>
                        <a:pt x="141"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768" name="Freeform 179"/>
                <p:cNvSpPr>
                  <a:spLocks/>
                </p:cNvSpPr>
                <p:nvPr/>
              </p:nvSpPr>
              <p:spPr bwMode="auto">
                <a:xfrm>
                  <a:off x="5087" y="2464"/>
                  <a:ext cx="146" cy="55"/>
                </a:xfrm>
                <a:custGeom>
                  <a:avLst/>
                  <a:gdLst>
                    <a:gd name="T0" fmla="*/ 0 w 413"/>
                    <a:gd name="T1" fmla="*/ 0 h 158"/>
                    <a:gd name="T2" fmla="*/ 0 w 413"/>
                    <a:gd name="T3" fmla="*/ 0 h 158"/>
                    <a:gd name="T4" fmla="*/ 0 w 413"/>
                    <a:gd name="T5" fmla="*/ 1 h 158"/>
                    <a:gd name="T6" fmla="*/ 1 w 413"/>
                    <a:gd name="T7" fmla="*/ 1 h 158"/>
                    <a:gd name="T8" fmla="*/ 1 w 413"/>
                    <a:gd name="T9" fmla="*/ 2 h 158"/>
                    <a:gd name="T10" fmla="*/ 1 w 413"/>
                    <a:gd name="T11" fmla="*/ 2 h 158"/>
                    <a:gd name="T12" fmla="*/ 2 w 413"/>
                    <a:gd name="T13" fmla="*/ 2 h 158"/>
                    <a:gd name="T14" fmla="*/ 2 w 413"/>
                    <a:gd name="T15" fmla="*/ 2 h 158"/>
                    <a:gd name="T16" fmla="*/ 3 w 413"/>
                    <a:gd name="T17" fmla="*/ 2 h 158"/>
                    <a:gd name="T18" fmla="*/ 4 w 413"/>
                    <a:gd name="T19" fmla="*/ 2 h 158"/>
                    <a:gd name="T20" fmla="*/ 4 w 413"/>
                    <a:gd name="T21" fmla="*/ 2 h 158"/>
                    <a:gd name="T22" fmla="*/ 5 w 413"/>
                    <a:gd name="T23" fmla="*/ 2 h 158"/>
                    <a:gd name="T24" fmla="*/ 5 w 413"/>
                    <a:gd name="T25" fmla="*/ 2 h 158"/>
                    <a:gd name="T26" fmla="*/ 6 w 413"/>
                    <a:gd name="T27" fmla="*/ 1 h 158"/>
                    <a:gd name="T28" fmla="*/ 6 w 413"/>
                    <a:gd name="T29" fmla="*/ 1 h 158"/>
                    <a:gd name="T30" fmla="*/ 6 w 413"/>
                    <a:gd name="T31" fmla="*/ 0 h 158"/>
                    <a:gd name="T32" fmla="*/ 6 w 413"/>
                    <a:gd name="T33" fmla="*/ 0 h 158"/>
                    <a:gd name="T34" fmla="*/ 0 w 413"/>
                    <a:gd name="T35" fmla="*/ 0 h 15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8"/>
                    <a:gd name="T56" fmla="*/ 413 w 413"/>
                    <a:gd name="T57" fmla="*/ 158 h 15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8">
                      <a:moveTo>
                        <a:pt x="0" y="0"/>
                      </a:moveTo>
                      <a:lnTo>
                        <a:pt x="8" y="32"/>
                      </a:lnTo>
                      <a:lnTo>
                        <a:pt x="21" y="62"/>
                      </a:lnTo>
                      <a:lnTo>
                        <a:pt x="41" y="88"/>
                      </a:lnTo>
                      <a:lnTo>
                        <a:pt x="67" y="112"/>
                      </a:lnTo>
                      <a:lnTo>
                        <a:pt x="97" y="130"/>
                      </a:lnTo>
                      <a:lnTo>
                        <a:pt x="130" y="146"/>
                      </a:lnTo>
                      <a:lnTo>
                        <a:pt x="167" y="155"/>
                      </a:lnTo>
                      <a:lnTo>
                        <a:pt x="206" y="158"/>
                      </a:lnTo>
                      <a:lnTo>
                        <a:pt x="246" y="155"/>
                      </a:lnTo>
                      <a:lnTo>
                        <a:pt x="282" y="146"/>
                      </a:lnTo>
                      <a:lnTo>
                        <a:pt x="315" y="130"/>
                      </a:lnTo>
                      <a:lnTo>
                        <a:pt x="344" y="112"/>
                      </a:lnTo>
                      <a:lnTo>
                        <a:pt x="370" y="88"/>
                      </a:lnTo>
                      <a:lnTo>
                        <a:pt x="390"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769" name="Freeform 180"/>
                <p:cNvSpPr>
                  <a:spLocks/>
                </p:cNvSpPr>
                <p:nvPr/>
              </p:nvSpPr>
              <p:spPr bwMode="auto">
                <a:xfrm>
                  <a:off x="5103" y="2338"/>
                  <a:ext cx="60" cy="130"/>
                </a:xfrm>
                <a:custGeom>
                  <a:avLst/>
                  <a:gdLst>
                    <a:gd name="T0" fmla="*/ 0 w 170"/>
                    <a:gd name="T1" fmla="*/ 6 h 370"/>
                    <a:gd name="T2" fmla="*/ 2 w 170"/>
                    <a:gd name="T3" fmla="*/ 0 h 370"/>
                    <a:gd name="T4" fmla="*/ 2 w 170"/>
                    <a:gd name="T5" fmla="*/ 0 h 370"/>
                    <a:gd name="T6" fmla="*/ 0 w 170"/>
                    <a:gd name="T7" fmla="*/ 5 h 370"/>
                    <a:gd name="T8" fmla="*/ 0 w 170"/>
                    <a:gd name="T9" fmla="*/ 6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29" y="370"/>
                      </a:moveTo>
                      <a:lnTo>
                        <a:pt x="170" y="11"/>
                      </a:lnTo>
                      <a:lnTo>
                        <a:pt x="143" y="0"/>
                      </a:lnTo>
                      <a:lnTo>
                        <a:pt x="0" y="360"/>
                      </a:lnTo>
                      <a:lnTo>
                        <a:pt x="29"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770" name="Freeform 181"/>
                <p:cNvSpPr>
                  <a:spLocks/>
                </p:cNvSpPr>
                <p:nvPr/>
              </p:nvSpPr>
              <p:spPr bwMode="auto">
                <a:xfrm>
                  <a:off x="5157" y="2338"/>
                  <a:ext cx="60" cy="130"/>
                </a:xfrm>
                <a:custGeom>
                  <a:avLst/>
                  <a:gdLst>
                    <a:gd name="T0" fmla="*/ 2 w 170"/>
                    <a:gd name="T1" fmla="*/ 6 h 370"/>
                    <a:gd name="T2" fmla="*/ 0 w 170"/>
                    <a:gd name="T3" fmla="*/ 0 h 370"/>
                    <a:gd name="T4" fmla="*/ 0 w 170"/>
                    <a:gd name="T5" fmla="*/ 0 h 370"/>
                    <a:gd name="T6" fmla="*/ 2 w 170"/>
                    <a:gd name="T7" fmla="*/ 5 h 370"/>
                    <a:gd name="T8" fmla="*/ 2 w 170"/>
                    <a:gd name="T9" fmla="*/ 6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141" y="370"/>
                      </a:moveTo>
                      <a:lnTo>
                        <a:pt x="0" y="11"/>
                      </a:lnTo>
                      <a:lnTo>
                        <a:pt x="29" y="0"/>
                      </a:lnTo>
                      <a:lnTo>
                        <a:pt x="170" y="360"/>
                      </a:lnTo>
                      <a:lnTo>
                        <a:pt x="141"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771" name="Rectangle 182"/>
                <p:cNvSpPr>
                  <a:spLocks noChangeArrowheads="1"/>
                </p:cNvSpPr>
                <p:nvPr/>
              </p:nvSpPr>
              <p:spPr bwMode="auto">
                <a:xfrm>
                  <a:off x="5014" y="2271"/>
                  <a:ext cx="31" cy="119"/>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9772" name="Rectangle 183"/>
                <p:cNvSpPr>
                  <a:spLocks noChangeArrowheads="1"/>
                </p:cNvSpPr>
                <p:nvPr/>
              </p:nvSpPr>
              <p:spPr bwMode="auto">
                <a:xfrm>
                  <a:off x="5004" y="2355"/>
                  <a:ext cx="50" cy="191"/>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9773" name="Freeform 184"/>
                <p:cNvSpPr>
                  <a:spLocks/>
                </p:cNvSpPr>
                <p:nvPr/>
              </p:nvSpPr>
              <p:spPr bwMode="auto">
                <a:xfrm>
                  <a:off x="5008" y="2218"/>
                  <a:ext cx="45" cy="46"/>
                </a:xfrm>
                <a:custGeom>
                  <a:avLst/>
                  <a:gdLst>
                    <a:gd name="T0" fmla="*/ 1 w 129"/>
                    <a:gd name="T1" fmla="*/ 2 h 128"/>
                    <a:gd name="T2" fmla="*/ 1 w 129"/>
                    <a:gd name="T3" fmla="*/ 2 h 128"/>
                    <a:gd name="T4" fmla="*/ 1 w 129"/>
                    <a:gd name="T5" fmla="*/ 2 h 128"/>
                    <a:gd name="T6" fmla="*/ 1 w 129"/>
                    <a:gd name="T7" fmla="*/ 2 h 128"/>
                    <a:gd name="T8" fmla="*/ 2 w 129"/>
                    <a:gd name="T9" fmla="*/ 2 h 128"/>
                    <a:gd name="T10" fmla="*/ 2 w 129"/>
                    <a:gd name="T11" fmla="*/ 2 h 128"/>
                    <a:gd name="T12" fmla="*/ 2 w 129"/>
                    <a:gd name="T13" fmla="*/ 1 h 128"/>
                    <a:gd name="T14" fmla="*/ 2 w 129"/>
                    <a:gd name="T15" fmla="*/ 1 h 128"/>
                    <a:gd name="T16" fmla="*/ 2 w 129"/>
                    <a:gd name="T17" fmla="*/ 1 h 128"/>
                    <a:gd name="T18" fmla="*/ 2 w 129"/>
                    <a:gd name="T19" fmla="*/ 1 h 128"/>
                    <a:gd name="T20" fmla="*/ 2 w 129"/>
                    <a:gd name="T21" fmla="*/ 1 h 128"/>
                    <a:gd name="T22" fmla="*/ 2 w 129"/>
                    <a:gd name="T23" fmla="*/ 0 h 128"/>
                    <a:gd name="T24" fmla="*/ 2 w 129"/>
                    <a:gd name="T25" fmla="*/ 0 h 128"/>
                    <a:gd name="T26" fmla="*/ 1 w 129"/>
                    <a:gd name="T27" fmla="*/ 0 h 128"/>
                    <a:gd name="T28" fmla="*/ 1 w 129"/>
                    <a:gd name="T29" fmla="*/ 0 h 128"/>
                    <a:gd name="T30" fmla="*/ 1 w 129"/>
                    <a:gd name="T31" fmla="*/ 0 h 128"/>
                    <a:gd name="T32" fmla="*/ 1 w 129"/>
                    <a:gd name="T33" fmla="*/ 0 h 128"/>
                    <a:gd name="T34" fmla="*/ 1 w 129"/>
                    <a:gd name="T35" fmla="*/ 0 h 128"/>
                    <a:gd name="T36" fmla="*/ 1 w 129"/>
                    <a:gd name="T37" fmla="*/ 0 h 128"/>
                    <a:gd name="T38" fmla="*/ 0 w 129"/>
                    <a:gd name="T39" fmla="*/ 0 h 128"/>
                    <a:gd name="T40" fmla="*/ 0 w 129"/>
                    <a:gd name="T41" fmla="*/ 0 h 128"/>
                    <a:gd name="T42" fmla="*/ 0 w 129"/>
                    <a:gd name="T43" fmla="*/ 0 h 128"/>
                    <a:gd name="T44" fmla="*/ 0 w 129"/>
                    <a:gd name="T45" fmla="*/ 1 h 128"/>
                    <a:gd name="T46" fmla="*/ 0 w 129"/>
                    <a:gd name="T47" fmla="*/ 1 h 128"/>
                    <a:gd name="T48" fmla="*/ 0 w 129"/>
                    <a:gd name="T49" fmla="*/ 1 h 128"/>
                    <a:gd name="T50" fmla="*/ 0 w 129"/>
                    <a:gd name="T51" fmla="*/ 1 h 128"/>
                    <a:gd name="T52" fmla="*/ 0 w 129"/>
                    <a:gd name="T53" fmla="*/ 1 h 128"/>
                    <a:gd name="T54" fmla="*/ 0 w 129"/>
                    <a:gd name="T55" fmla="*/ 2 h 128"/>
                    <a:gd name="T56" fmla="*/ 0 w 129"/>
                    <a:gd name="T57" fmla="*/ 2 h 128"/>
                    <a:gd name="T58" fmla="*/ 0 w 129"/>
                    <a:gd name="T59" fmla="*/ 2 h 128"/>
                    <a:gd name="T60" fmla="*/ 1 w 129"/>
                    <a:gd name="T61" fmla="*/ 2 h 128"/>
                    <a:gd name="T62" fmla="*/ 1 w 129"/>
                    <a:gd name="T63" fmla="*/ 2 h 128"/>
                    <a:gd name="T64" fmla="*/ 1 w 129"/>
                    <a:gd name="T65" fmla="*/ 2 h 1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9"/>
                    <a:gd name="T100" fmla="*/ 0 h 128"/>
                    <a:gd name="T101" fmla="*/ 129 w 129"/>
                    <a:gd name="T102" fmla="*/ 128 h 12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9" h="128">
                      <a:moveTo>
                        <a:pt x="64" y="128"/>
                      </a:moveTo>
                      <a:lnTo>
                        <a:pt x="78" y="127"/>
                      </a:lnTo>
                      <a:lnTo>
                        <a:pt x="90" y="124"/>
                      </a:lnTo>
                      <a:lnTo>
                        <a:pt x="100" y="118"/>
                      </a:lnTo>
                      <a:lnTo>
                        <a:pt x="111" y="110"/>
                      </a:lnTo>
                      <a:lnTo>
                        <a:pt x="119" y="100"/>
                      </a:lnTo>
                      <a:lnTo>
                        <a:pt x="125" y="89"/>
                      </a:lnTo>
                      <a:lnTo>
                        <a:pt x="128" y="77"/>
                      </a:lnTo>
                      <a:lnTo>
                        <a:pt x="129" y="65"/>
                      </a:lnTo>
                      <a:lnTo>
                        <a:pt x="128" y="51"/>
                      </a:lnTo>
                      <a:lnTo>
                        <a:pt x="125" y="39"/>
                      </a:lnTo>
                      <a:lnTo>
                        <a:pt x="119" y="28"/>
                      </a:lnTo>
                      <a:lnTo>
                        <a:pt x="111" y="18"/>
                      </a:lnTo>
                      <a:lnTo>
                        <a:pt x="100" y="10"/>
                      </a:lnTo>
                      <a:lnTo>
                        <a:pt x="90" y="4"/>
                      </a:lnTo>
                      <a:lnTo>
                        <a:pt x="78" y="1"/>
                      </a:lnTo>
                      <a:lnTo>
                        <a:pt x="64" y="0"/>
                      </a:lnTo>
                      <a:lnTo>
                        <a:pt x="52" y="1"/>
                      </a:lnTo>
                      <a:lnTo>
                        <a:pt x="40" y="4"/>
                      </a:lnTo>
                      <a:lnTo>
                        <a:pt x="29" y="10"/>
                      </a:lnTo>
                      <a:lnTo>
                        <a:pt x="19" y="18"/>
                      </a:lnTo>
                      <a:lnTo>
                        <a:pt x="11" y="28"/>
                      </a:lnTo>
                      <a:lnTo>
                        <a:pt x="5" y="39"/>
                      </a:lnTo>
                      <a:lnTo>
                        <a:pt x="2" y="51"/>
                      </a:lnTo>
                      <a:lnTo>
                        <a:pt x="0" y="65"/>
                      </a:lnTo>
                      <a:lnTo>
                        <a:pt x="2" y="77"/>
                      </a:lnTo>
                      <a:lnTo>
                        <a:pt x="5" y="89"/>
                      </a:lnTo>
                      <a:lnTo>
                        <a:pt x="11" y="100"/>
                      </a:lnTo>
                      <a:lnTo>
                        <a:pt x="19" y="110"/>
                      </a:lnTo>
                      <a:lnTo>
                        <a:pt x="29" y="118"/>
                      </a:lnTo>
                      <a:lnTo>
                        <a:pt x="40" y="124"/>
                      </a:lnTo>
                      <a:lnTo>
                        <a:pt x="52" y="127"/>
                      </a:lnTo>
                      <a:lnTo>
                        <a:pt x="64" y="128"/>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774" name="Rectangle 185"/>
                <p:cNvSpPr>
                  <a:spLocks noChangeArrowheads="1"/>
                </p:cNvSpPr>
                <p:nvPr/>
              </p:nvSpPr>
              <p:spPr bwMode="auto">
                <a:xfrm>
                  <a:off x="4891" y="2537"/>
                  <a:ext cx="276" cy="36"/>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sp>
          <p:nvSpPr>
            <p:cNvPr id="29760" name="Text Box 186"/>
            <p:cNvSpPr txBox="1">
              <a:spLocks noChangeArrowheads="1"/>
            </p:cNvSpPr>
            <p:nvPr/>
          </p:nvSpPr>
          <p:spPr bwMode="auto">
            <a:xfrm>
              <a:off x="2119" y="794"/>
              <a:ext cx="546"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1800" b="1"/>
                <a:t>Dana</a:t>
              </a:r>
              <a:br>
                <a:rPr lang="en-US" sz="1800" b="1"/>
              </a:br>
              <a:r>
                <a:rPr lang="en-US" sz="1800" b="1"/>
                <a:t>Evans</a:t>
              </a:r>
            </a:p>
          </p:txBody>
        </p:sp>
        <p:sp>
          <p:nvSpPr>
            <p:cNvPr id="29761" name="Line 187"/>
            <p:cNvSpPr>
              <a:spLocks noChangeShapeType="1"/>
            </p:cNvSpPr>
            <p:nvPr/>
          </p:nvSpPr>
          <p:spPr bwMode="auto">
            <a:xfrm>
              <a:off x="1162" y="999"/>
              <a:ext cx="316" cy="0"/>
            </a:xfrm>
            <a:prstGeom prst="line">
              <a:avLst/>
            </a:prstGeom>
            <a:noFill/>
            <a:ln w="28575">
              <a:solidFill>
                <a:srgbClr val="777777"/>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29741" name="Group 188"/>
          <p:cNvGrpSpPr>
            <a:grpSpLocks/>
          </p:cNvGrpSpPr>
          <p:nvPr/>
        </p:nvGrpSpPr>
        <p:grpSpPr bwMode="auto">
          <a:xfrm>
            <a:off x="7316788" y="1382713"/>
            <a:ext cx="1157287" cy="3987800"/>
            <a:chOff x="4609" y="929"/>
            <a:chExt cx="729" cy="2512"/>
          </a:xfrm>
        </p:grpSpPr>
        <p:grpSp>
          <p:nvGrpSpPr>
            <p:cNvPr id="29750" name="Group 189"/>
            <p:cNvGrpSpPr>
              <a:grpSpLocks/>
            </p:cNvGrpSpPr>
            <p:nvPr/>
          </p:nvGrpSpPr>
          <p:grpSpPr bwMode="auto">
            <a:xfrm>
              <a:off x="4691" y="1557"/>
              <a:ext cx="565" cy="565"/>
              <a:chOff x="4691" y="1557"/>
              <a:chExt cx="565" cy="565"/>
            </a:xfrm>
          </p:grpSpPr>
          <p:sp>
            <p:nvSpPr>
              <p:cNvPr id="29757" name="AutoShape 190"/>
              <p:cNvSpPr>
                <a:spLocks noChangeArrowheads="1"/>
              </p:cNvSpPr>
              <p:nvPr/>
            </p:nvSpPr>
            <p:spPr bwMode="auto">
              <a:xfrm>
                <a:off x="4691" y="1557"/>
                <a:ext cx="565" cy="565"/>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29758" name="Picture 191"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32" y="1605"/>
                <a:ext cx="190"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9751" name="Group 192"/>
            <p:cNvGrpSpPr>
              <a:grpSpLocks/>
            </p:cNvGrpSpPr>
            <p:nvPr/>
          </p:nvGrpSpPr>
          <p:grpSpPr bwMode="auto">
            <a:xfrm>
              <a:off x="4691" y="2530"/>
              <a:ext cx="565" cy="565"/>
              <a:chOff x="4691" y="2530"/>
              <a:chExt cx="565" cy="565"/>
            </a:xfrm>
          </p:grpSpPr>
          <p:sp>
            <p:nvSpPr>
              <p:cNvPr id="29755" name="AutoShape 193"/>
              <p:cNvSpPr>
                <a:spLocks noChangeArrowheads="1"/>
              </p:cNvSpPr>
              <p:nvPr/>
            </p:nvSpPr>
            <p:spPr bwMode="auto">
              <a:xfrm>
                <a:off x="4691" y="2530"/>
                <a:ext cx="565" cy="565"/>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29756" name="Picture 194"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32" y="2578"/>
                <a:ext cx="190"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9752" name="Text Box 195"/>
            <p:cNvSpPr txBox="1">
              <a:spLocks noChangeArrowheads="1"/>
            </p:cNvSpPr>
            <p:nvPr/>
          </p:nvSpPr>
          <p:spPr bwMode="auto">
            <a:xfrm>
              <a:off x="4681" y="1362"/>
              <a:ext cx="585"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a:t>insured</a:t>
              </a:r>
            </a:p>
          </p:txBody>
        </p:sp>
        <p:sp>
          <p:nvSpPr>
            <p:cNvPr id="29753" name="Text Box 196"/>
            <p:cNvSpPr txBox="1">
              <a:spLocks noChangeArrowheads="1"/>
            </p:cNvSpPr>
            <p:nvPr/>
          </p:nvSpPr>
          <p:spPr bwMode="auto">
            <a:xfrm>
              <a:off x="4655" y="3095"/>
              <a:ext cx="637"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dirty="0"/>
                <a:t>3rd-party</a:t>
              </a:r>
              <a:br>
                <a:rPr lang="en-US" sz="1800" b="1" dirty="0"/>
              </a:br>
              <a:r>
                <a:rPr lang="en-US" sz="1800" b="1" dirty="0"/>
                <a:t>claimant</a:t>
              </a:r>
            </a:p>
          </p:txBody>
        </p:sp>
        <p:sp>
          <p:nvSpPr>
            <p:cNvPr id="29754" name="Text Box 197"/>
            <p:cNvSpPr txBox="1">
              <a:spLocks noChangeArrowheads="1"/>
            </p:cNvSpPr>
            <p:nvPr/>
          </p:nvSpPr>
          <p:spPr bwMode="auto">
            <a:xfrm>
              <a:off x="4609" y="929"/>
              <a:ext cx="72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u="sng"/>
                <a:t>claimants</a:t>
              </a:r>
            </a:p>
          </p:txBody>
        </p:sp>
      </p:grpSp>
      <p:grpSp>
        <p:nvGrpSpPr>
          <p:cNvPr id="29742" name="Group 198"/>
          <p:cNvGrpSpPr>
            <a:grpSpLocks/>
          </p:cNvGrpSpPr>
          <p:nvPr/>
        </p:nvGrpSpPr>
        <p:grpSpPr bwMode="auto">
          <a:xfrm flipV="1">
            <a:off x="4525963" y="3070225"/>
            <a:ext cx="709612" cy="341313"/>
            <a:chOff x="2854" y="1566"/>
            <a:chExt cx="447" cy="215"/>
          </a:xfrm>
        </p:grpSpPr>
        <p:sp>
          <p:nvSpPr>
            <p:cNvPr id="29747" name="Line 199"/>
            <p:cNvSpPr>
              <a:spLocks noChangeShapeType="1"/>
            </p:cNvSpPr>
            <p:nvPr/>
          </p:nvSpPr>
          <p:spPr bwMode="auto">
            <a:xfrm>
              <a:off x="2854" y="1572"/>
              <a:ext cx="215"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9748" name="Line 200"/>
            <p:cNvSpPr>
              <a:spLocks noChangeShapeType="1"/>
            </p:cNvSpPr>
            <p:nvPr/>
          </p:nvSpPr>
          <p:spPr bwMode="auto">
            <a:xfrm>
              <a:off x="3063" y="1566"/>
              <a:ext cx="0" cy="215"/>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9749" name="Line 201"/>
            <p:cNvSpPr>
              <a:spLocks noChangeShapeType="1"/>
            </p:cNvSpPr>
            <p:nvPr/>
          </p:nvSpPr>
          <p:spPr bwMode="auto">
            <a:xfrm>
              <a:off x="3063" y="1778"/>
              <a:ext cx="238"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29743" name="Text Box 202"/>
          <p:cNvSpPr txBox="1">
            <a:spLocks noChangeArrowheads="1"/>
          </p:cNvSpPr>
          <p:nvPr/>
        </p:nvSpPr>
        <p:spPr bwMode="auto">
          <a:xfrm rot="1310839">
            <a:off x="2035175" y="4206875"/>
            <a:ext cx="1147763" cy="303213"/>
          </a:xfrm>
          <a:prstGeom prst="rect">
            <a:avLst/>
          </a:prstGeom>
          <a:solidFill>
            <a:srgbClr val="99FF66"/>
          </a:solidFill>
          <a:ln w="28575" algn="ctr">
            <a:solidFill>
              <a:schemeClr val="bg1"/>
            </a:solidFill>
            <a:miter lim="800000"/>
            <a:headEnd/>
            <a:tailEnd/>
          </a:ln>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a:t>CLOSED</a:t>
            </a:r>
          </a:p>
        </p:txBody>
      </p:sp>
      <p:sp>
        <p:nvSpPr>
          <p:cNvPr id="29744" name="Text Box 203"/>
          <p:cNvSpPr txBox="1">
            <a:spLocks noChangeArrowheads="1"/>
          </p:cNvSpPr>
          <p:nvPr/>
        </p:nvSpPr>
        <p:spPr bwMode="auto">
          <a:xfrm rot="1310839">
            <a:off x="1997075" y="2235200"/>
            <a:ext cx="1147763" cy="303213"/>
          </a:xfrm>
          <a:prstGeom prst="rect">
            <a:avLst/>
          </a:prstGeom>
          <a:solidFill>
            <a:srgbClr val="99FF66"/>
          </a:solidFill>
          <a:ln w="28575" algn="ctr">
            <a:solidFill>
              <a:schemeClr val="bg1"/>
            </a:solidFill>
            <a:miter lim="800000"/>
            <a:headEnd/>
            <a:tailEnd/>
          </a:ln>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a:t>CLOSED</a:t>
            </a:r>
          </a:p>
        </p:txBody>
      </p:sp>
      <p:sp>
        <p:nvSpPr>
          <p:cNvPr id="29745" name="Text Box 204"/>
          <p:cNvSpPr txBox="1">
            <a:spLocks noChangeArrowheads="1"/>
          </p:cNvSpPr>
          <p:nvPr/>
        </p:nvSpPr>
        <p:spPr bwMode="auto">
          <a:xfrm rot="1310839">
            <a:off x="2009775" y="3225800"/>
            <a:ext cx="1147763" cy="303213"/>
          </a:xfrm>
          <a:prstGeom prst="rect">
            <a:avLst/>
          </a:prstGeom>
          <a:solidFill>
            <a:srgbClr val="99FF66"/>
          </a:solidFill>
          <a:ln w="28575" algn="ctr">
            <a:solidFill>
              <a:schemeClr val="bg1"/>
            </a:solidFill>
            <a:miter lim="800000"/>
            <a:headEnd/>
            <a:tailEnd/>
          </a:ln>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a:t>CLOSED</a:t>
            </a:r>
          </a:p>
        </p:txBody>
      </p:sp>
      <p:sp>
        <p:nvSpPr>
          <p:cNvPr id="29746" name="Text Box 205"/>
          <p:cNvSpPr txBox="1">
            <a:spLocks noChangeArrowheads="1"/>
          </p:cNvSpPr>
          <p:nvPr/>
        </p:nvSpPr>
        <p:spPr bwMode="auto">
          <a:xfrm rot="1310839">
            <a:off x="298450" y="1168400"/>
            <a:ext cx="1692275" cy="455613"/>
          </a:xfrm>
          <a:prstGeom prst="rect">
            <a:avLst/>
          </a:prstGeom>
          <a:solidFill>
            <a:srgbClr val="99FF66"/>
          </a:solidFill>
          <a:ln w="28575" algn="ctr">
            <a:solidFill>
              <a:schemeClr val="bg1"/>
            </a:solidFill>
            <a:miter lim="800000"/>
            <a:headEnd/>
            <a:tailEnd/>
          </a:ln>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800" b="1" dirty="0"/>
              <a:t>CLOSED</a:t>
            </a: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hidTextBoxEndOfSlide" hidden="1"/>
          <p:cNvSpPr txBox="1"/>
          <p:nvPr/>
        </p:nvSpPr>
        <p:spPr>
          <a:xfrm>
            <a:off x="8831512" y="6756400"/>
            <a:ext cx="243977"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|EOS~027|</a:t>
            </a:r>
            <a:endParaRPr lang="en-US" sz="100" dirty="0" err="1" smtClean="0">
              <a:solidFill>
                <a:srgbClr val="FFFFFF"/>
              </a:solidFill>
              <a:latin typeface="Arial"/>
              <a:cs typeface="Calibri" pitchFamily="34" charset="0"/>
            </a:endParaRPr>
          </a:p>
        </p:txBody>
      </p:sp>
      <p:sp>
        <p:nvSpPr>
          <p:cNvPr id="30722" name="Rectangle 2"/>
          <p:cNvSpPr>
            <a:spLocks noGrp="1" noChangeArrowheads="1"/>
          </p:cNvSpPr>
          <p:nvPr>
            <p:ph type="title"/>
          </p:nvPr>
        </p:nvSpPr>
        <p:spPr/>
        <p:txBody>
          <a:bodyPr/>
          <a:lstStyle/>
          <a:p>
            <a:r>
              <a:rPr lang="en-US" smtClean="0"/>
              <a:t>No one-to-one correspondence of steps</a:t>
            </a:r>
          </a:p>
        </p:txBody>
      </p:sp>
      <p:sp>
        <p:nvSpPr>
          <p:cNvPr id="30723" name="Text Box 3"/>
          <p:cNvSpPr txBox="1">
            <a:spLocks noChangeArrowheads="1"/>
          </p:cNvSpPr>
          <p:nvPr/>
        </p:nvSpPr>
        <p:spPr bwMode="auto">
          <a:xfrm>
            <a:off x="5568950" y="3811588"/>
            <a:ext cx="2809875"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400" b="1">
                <a:solidFill>
                  <a:srgbClr val="3399FF"/>
                </a:solidFill>
              </a:rPr>
              <a:t>Make claim and exposures payable</a:t>
            </a:r>
          </a:p>
        </p:txBody>
      </p:sp>
      <p:sp>
        <p:nvSpPr>
          <p:cNvPr id="30724" name="Rectangle 4"/>
          <p:cNvSpPr>
            <a:spLocks noChangeArrowheads="1"/>
          </p:cNvSpPr>
          <p:nvPr/>
        </p:nvSpPr>
        <p:spPr bwMode="auto">
          <a:xfrm>
            <a:off x="5510213" y="3786188"/>
            <a:ext cx="2925762" cy="781050"/>
          </a:xfrm>
          <a:prstGeom prst="rect">
            <a:avLst/>
          </a:prstGeom>
          <a:noFill/>
          <a:ln w="2857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0725" name="Text Box 5"/>
          <p:cNvSpPr txBox="1">
            <a:spLocks noChangeArrowheads="1"/>
          </p:cNvSpPr>
          <p:nvPr/>
        </p:nvSpPr>
        <p:spPr bwMode="auto">
          <a:xfrm>
            <a:off x="5600700" y="1055688"/>
            <a:ext cx="2743200"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400" b="1">
                <a:solidFill>
                  <a:srgbClr val="3399FF"/>
                </a:solidFill>
              </a:rPr>
              <a:t>Create and setup claim</a:t>
            </a:r>
          </a:p>
        </p:txBody>
      </p:sp>
      <p:sp>
        <p:nvSpPr>
          <p:cNvPr id="30726" name="Rectangle 6"/>
          <p:cNvSpPr>
            <a:spLocks noChangeArrowheads="1"/>
          </p:cNvSpPr>
          <p:nvPr/>
        </p:nvSpPr>
        <p:spPr bwMode="auto">
          <a:xfrm>
            <a:off x="5510213" y="998538"/>
            <a:ext cx="2925762" cy="795337"/>
          </a:xfrm>
          <a:prstGeom prst="rect">
            <a:avLst/>
          </a:prstGeom>
          <a:noFill/>
          <a:ln w="2857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30727" name="Text Box 7"/>
          <p:cNvSpPr txBox="1">
            <a:spLocks noChangeArrowheads="1"/>
          </p:cNvSpPr>
          <p:nvPr/>
        </p:nvSpPr>
        <p:spPr bwMode="auto">
          <a:xfrm>
            <a:off x="5600700" y="1920875"/>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400" b="1">
                <a:solidFill>
                  <a:srgbClr val="3399FF"/>
                </a:solidFill>
              </a:rPr>
              <a:t>Create exposures</a:t>
            </a:r>
          </a:p>
        </p:txBody>
      </p:sp>
      <p:sp>
        <p:nvSpPr>
          <p:cNvPr id="30728" name="Rectangle 8"/>
          <p:cNvSpPr>
            <a:spLocks noChangeArrowheads="1"/>
          </p:cNvSpPr>
          <p:nvPr/>
        </p:nvSpPr>
        <p:spPr bwMode="auto">
          <a:xfrm>
            <a:off x="5510213" y="1863725"/>
            <a:ext cx="2925762" cy="481013"/>
          </a:xfrm>
          <a:prstGeom prst="rect">
            <a:avLst/>
          </a:prstGeom>
          <a:noFill/>
          <a:ln w="2857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30729" name="Text Box 9"/>
          <p:cNvSpPr txBox="1">
            <a:spLocks noChangeArrowheads="1"/>
          </p:cNvSpPr>
          <p:nvPr/>
        </p:nvSpPr>
        <p:spPr bwMode="auto">
          <a:xfrm>
            <a:off x="5600700" y="2530475"/>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400" b="1">
                <a:solidFill>
                  <a:srgbClr val="3399FF"/>
                </a:solidFill>
              </a:rPr>
              <a:t>Create reserves</a:t>
            </a:r>
          </a:p>
        </p:txBody>
      </p:sp>
      <p:sp>
        <p:nvSpPr>
          <p:cNvPr id="30730" name="Rectangle 10"/>
          <p:cNvSpPr>
            <a:spLocks noChangeArrowheads="1"/>
          </p:cNvSpPr>
          <p:nvPr/>
        </p:nvSpPr>
        <p:spPr bwMode="auto">
          <a:xfrm>
            <a:off x="5510213" y="2473325"/>
            <a:ext cx="2925762" cy="481013"/>
          </a:xfrm>
          <a:prstGeom prst="rect">
            <a:avLst/>
          </a:prstGeom>
          <a:noFill/>
          <a:ln w="2857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30731" name="Text Box 11"/>
          <p:cNvSpPr txBox="1">
            <a:spLocks noChangeArrowheads="1"/>
          </p:cNvSpPr>
          <p:nvPr/>
        </p:nvSpPr>
        <p:spPr bwMode="auto">
          <a:xfrm>
            <a:off x="5545138" y="3176588"/>
            <a:ext cx="2865437"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400" b="1">
                <a:solidFill>
                  <a:srgbClr val="3399FF"/>
                </a:solidFill>
              </a:rPr>
              <a:t>Complete activities</a:t>
            </a:r>
          </a:p>
        </p:txBody>
      </p:sp>
      <p:sp>
        <p:nvSpPr>
          <p:cNvPr id="30732" name="Rectangle 12"/>
          <p:cNvSpPr>
            <a:spLocks noChangeArrowheads="1"/>
          </p:cNvSpPr>
          <p:nvPr/>
        </p:nvSpPr>
        <p:spPr bwMode="auto">
          <a:xfrm>
            <a:off x="5510213" y="3128963"/>
            <a:ext cx="2925762" cy="481012"/>
          </a:xfrm>
          <a:prstGeom prst="rect">
            <a:avLst/>
          </a:prstGeom>
          <a:noFill/>
          <a:ln w="2857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30733" name="Text Box 13"/>
          <p:cNvSpPr txBox="1">
            <a:spLocks noChangeArrowheads="1"/>
          </p:cNvSpPr>
          <p:nvPr/>
        </p:nvSpPr>
        <p:spPr bwMode="auto">
          <a:xfrm>
            <a:off x="5600700" y="4732338"/>
            <a:ext cx="2743200"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400" b="1">
                <a:solidFill>
                  <a:srgbClr val="3399FF"/>
                </a:solidFill>
              </a:rPr>
              <a:t>Make payments/ Issue checks</a:t>
            </a:r>
          </a:p>
        </p:txBody>
      </p:sp>
      <p:sp>
        <p:nvSpPr>
          <p:cNvPr id="30734" name="Rectangle 14"/>
          <p:cNvSpPr>
            <a:spLocks noChangeArrowheads="1"/>
          </p:cNvSpPr>
          <p:nvPr/>
        </p:nvSpPr>
        <p:spPr bwMode="auto">
          <a:xfrm>
            <a:off x="5510213" y="4675188"/>
            <a:ext cx="2925762" cy="798512"/>
          </a:xfrm>
          <a:prstGeom prst="rect">
            <a:avLst/>
          </a:prstGeom>
          <a:noFill/>
          <a:ln w="2857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30735" name="Text Box 15"/>
          <p:cNvSpPr txBox="1">
            <a:spLocks noChangeArrowheads="1"/>
          </p:cNvSpPr>
          <p:nvPr/>
        </p:nvSpPr>
        <p:spPr bwMode="auto">
          <a:xfrm>
            <a:off x="5600700" y="5646738"/>
            <a:ext cx="2743200"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400" b="1">
                <a:solidFill>
                  <a:srgbClr val="3399FF"/>
                </a:solidFill>
              </a:rPr>
              <a:t>Close exposures and claim</a:t>
            </a:r>
          </a:p>
        </p:txBody>
      </p:sp>
      <p:sp>
        <p:nvSpPr>
          <p:cNvPr id="30736" name="Rectangle 16"/>
          <p:cNvSpPr>
            <a:spLocks noChangeArrowheads="1"/>
          </p:cNvSpPr>
          <p:nvPr/>
        </p:nvSpPr>
        <p:spPr bwMode="auto">
          <a:xfrm>
            <a:off x="5510213" y="5589588"/>
            <a:ext cx="2925762" cy="798512"/>
          </a:xfrm>
          <a:prstGeom prst="rect">
            <a:avLst/>
          </a:prstGeom>
          <a:noFill/>
          <a:ln w="2857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nvGrpSpPr>
          <p:cNvPr id="2" name="Group 67"/>
          <p:cNvGrpSpPr>
            <a:grpSpLocks/>
          </p:cNvGrpSpPr>
          <p:nvPr/>
        </p:nvGrpSpPr>
        <p:grpSpPr bwMode="auto">
          <a:xfrm>
            <a:off x="3651250" y="1239838"/>
            <a:ext cx="1855788" cy="1349375"/>
            <a:chOff x="2300" y="781"/>
            <a:chExt cx="1169" cy="850"/>
          </a:xfrm>
        </p:grpSpPr>
        <p:sp>
          <p:nvSpPr>
            <p:cNvPr id="30778" name="Line 20"/>
            <p:cNvSpPr>
              <a:spLocks noChangeShapeType="1"/>
            </p:cNvSpPr>
            <p:nvPr/>
          </p:nvSpPr>
          <p:spPr bwMode="auto">
            <a:xfrm flipV="1">
              <a:off x="2305" y="781"/>
              <a:ext cx="1164" cy="246"/>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0779" name="Line 21"/>
            <p:cNvSpPr>
              <a:spLocks noChangeShapeType="1"/>
            </p:cNvSpPr>
            <p:nvPr/>
          </p:nvSpPr>
          <p:spPr bwMode="auto">
            <a:xfrm>
              <a:off x="2300" y="1090"/>
              <a:ext cx="1160" cy="22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0780" name="Line 22"/>
            <p:cNvSpPr>
              <a:spLocks noChangeShapeType="1"/>
            </p:cNvSpPr>
            <p:nvPr/>
          </p:nvSpPr>
          <p:spPr bwMode="auto">
            <a:xfrm>
              <a:off x="2308" y="1159"/>
              <a:ext cx="1144" cy="472"/>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nvGrpSpPr>
          <p:cNvPr id="3" name="Group 68"/>
          <p:cNvGrpSpPr>
            <a:grpSpLocks/>
          </p:cNvGrpSpPr>
          <p:nvPr/>
        </p:nvGrpSpPr>
        <p:grpSpPr bwMode="auto">
          <a:xfrm>
            <a:off x="3660775" y="2168525"/>
            <a:ext cx="1851025" cy="1671638"/>
            <a:chOff x="2306" y="1366"/>
            <a:chExt cx="1166" cy="1053"/>
          </a:xfrm>
        </p:grpSpPr>
        <p:sp>
          <p:nvSpPr>
            <p:cNvPr id="30774" name="Line 24"/>
            <p:cNvSpPr>
              <a:spLocks noChangeShapeType="1"/>
            </p:cNvSpPr>
            <p:nvPr/>
          </p:nvSpPr>
          <p:spPr bwMode="auto">
            <a:xfrm flipV="1">
              <a:off x="2314" y="1366"/>
              <a:ext cx="1155" cy="556"/>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0775" name="Line 25"/>
            <p:cNvSpPr>
              <a:spLocks noChangeShapeType="1"/>
            </p:cNvSpPr>
            <p:nvPr/>
          </p:nvSpPr>
          <p:spPr bwMode="auto">
            <a:xfrm flipV="1">
              <a:off x="2306" y="1673"/>
              <a:ext cx="1160" cy="301"/>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0776" name="Line 26"/>
            <p:cNvSpPr>
              <a:spLocks noChangeShapeType="1"/>
            </p:cNvSpPr>
            <p:nvPr/>
          </p:nvSpPr>
          <p:spPr bwMode="auto">
            <a:xfrm flipV="1">
              <a:off x="2311" y="2023"/>
              <a:ext cx="1155" cy="5"/>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0777" name="Line 27"/>
            <p:cNvSpPr>
              <a:spLocks noChangeShapeType="1"/>
            </p:cNvSpPr>
            <p:nvPr/>
          </p:nvSpPr>
          <p:spPr bwMode="auto">
            <a:xfrm>
              <a:off x="2315" y="2093"/>
              <a:ext cx="1157" cy="326"/>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nvGrpSpPr>
          <p:cNvPr id="4" name="Group 69"/>
          <p:cNvGrpSpPr>
            <a:grpSpLocks/>
          </p:cNvGrpSpPr>
          <p:nvPr/>
        </p:nvGrpSpPr>
        <p:grpSpPr bwMode="auto">
          <a:xfrm>
            <a:off x="3660775" y="2870200"/>
            <a:ext cx="1841500" cy="3198813"/>
            <a:chOff x="2306" y="1808"/>
            <a:chExt cx="1160" cy="2015"/>
          </a:xfrm>
        </p:grpSpPr>
        <p:sp>
          <p:nvSpPr>
            <p:cNvPr id="30769" name="Line 29"/>
            <p:cNvSpPr>
              <a:spLocks noChangeShapeType="1"/>
            </p:cNvSpPr>
            <p:nvPr/>
          </p:nvSpPr>
          <p:spPr bwMode="auto">
            <a:xfrm flipV="1">
              <a:off x="2318" y="2503"/>
              <a:ext cx="1148" cy="444"/>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0770" name="Line 30"/>
            <p:cNvSpPr>
              <a:spLocks noChangeShapeType="1"/>
            </p:cNvSpPr>
            <p:nvPr/>
          </p:nvSpPr>
          <p:spPr bwMode="auto">
            <a:xfrm flipV="1">
              <a:off x="2312" y="1808"/>
              <a:ext cx="1154" cy="1047"/>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0771" name="Line 31"/>
            <p:cNvSpPr>
              <a:spLocks noChangeShapeType="1"/>
            </p:cNvSpPr>
            <p:nvPr/>
          </p:nvSpPr>
          <p:spPr bwMode="auto">
            <a:xfrm flipV="1">
              <a:off x="2315" y="2096"/>
              <a:ext cx="1148" cy="807"/>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0772" name="Line 32"/>
            <p:cNvSpPr>
              <a:spLocks noChangeShapeType="1"/>
            </p:cNvSpPr>
            <p:nvPr/>
          </p:nvSpPr>
          <p:spPr bwMode="auto">
            <a:xfrm>
              <a:off x="2306" y="2992"/>
              <a:ext cx="1150" cy="47"/>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0773" name="Line 34"/>
            <p:cNvSpPr>
              <a:spLocks noChangeShapeType="1"/>
            </p:cNvSpPr>
            <p:nvPr/>
          </p:nvSpPr>
          <p:spPr bwMode="auto">
            <a:xfrm>
              <a:off x="2314" y="3112"/>
              <a:ext cx="1152" cy="711"/>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30740" name="Text Box 35"/>
          <p:cNvSpPr txBox="1">
            <a:spLocks noChangeArrowheads="1"/>
          </p:cNvSpPr>
          <p:nvPr/>
        </p:nvSpPr>
        <p:spPr bwMode="auto">
          <a:xfrm>
            <a:off x="581025" y="682625"/>
            <a:ext cx="28765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a:solidFill>
                  <a:srgbClr val="CC3399"/>
                </a:solidFill>
              </a:rPr>
              <a:t>Business Process</a:t>
            </a:r>
          </a:p>
        </p:txBody>
      </p:sp>
      <p:sp>
        <p:nvSpPr>
          <p:cNvPr id="30741" name="Text Box 36"/>
          <p:cNvSpPr txBox="1">
            <a:spLocks noChangeArrowheads="1"/>
          </p:cNvSpPr>
          <p:nvPr/>
        </p:nvSpPr>
        <p:spPr bwMode="auto">
          <a:xfrm>
            <a:off x="5519738" y="701675"/>
            <a:ext cx="28765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a:solidFill>
                  <a:srgbClr val="3399FF"/>
                </a:solidFill>
              </a:rPr>
              <a:t>Functional Process</a:t>
            </a:r>
          </a:p>
        </p:txBody>
      </p:sp>
      <p:grpSp>
        <p:nvGrpSpPr>
          <p:cNvPr id="30742" name="Group 37"/>
          <p:cNvGrpSpPr>
            <a:grpSpLocks/>
          </p:cNvGrpSpPr>
          <p:nvPr/>
        </p:nvGrpSpPr>
        <p:grpSpPr bwMode="auto">
          <a:xfrm>
            <a:off x="8367713" y="34925"/>
            <a:ext cx="741362" cy="792163"/>
            <a:chOff x="3777" y="1768"/>
            <a:chExt cx="467" cy="499"/>
          </a:xfrm>
        </p:grpSpPr>
        <p:sp>
          <p:nvSpPr>
            <p:cNvPr id="30767" name="Rectangle 38"/>
            <p:cNvSpPr>
              <a:spLocks noChangeArrowheads="1"/>
            </p:cNvSpPr>
            <p:nvPr/>
          </p:nvSpPr>
          <p:spPr bwMode="hidden">
            <a:xfrm>
              <a:off x="3777" y="1768"/>
              <a:ext cx="467" cy="499"/>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30768" name="AutoShape 39"/>
            <p:cNvSpPr>
              <a:spLocks noChangeArrowheads="1"/>
            </p:cNvSpPr>
            <p:nvPr/>
          </p:nvSpPr>
          <p:spPr bwMode="hidden">
            <a:xfrm rot="18896145" flipH="1">
              <a:off x="3789" y="1841"/>
              <a:ext cx="353" cy="353"/>
            </a:xfrm>
            <a:prstGeom prst="rtTriangle">
              <a:avLst/>
            </a:prstGeom>
            <a:solidFill>
              <a:srgbClr val="33CC3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grpSp>
      <p:grpSp>
        <p:nvGrpSpPr>
          <p:cNvPr id="6" name="Group 40"/>
          <p:cNvGrpSpPr>
            <a:grpSpLocks/>
          </p:cNvGrpSpPr>
          <p:nvPr/>
        </p:nvGrpSpPr>
        <p:grpSpPr bwMode="auto">
          <a:xfrm>
            <a:off x="8367713" y="34925"/>
            <a:ext cx="741362" cy="792163"/>
            <a:chOff x="2967" y="1718"/>
            <a:chExt cx="467" cy="499"/>
          </a:xfrm>
        </p:grpSpPr>
        <p:sp>
          <p:nvSpPr>
            <p:cNvPr id="30765" name="Rectangle 41"/>
            <p:cNvSpPr>
              <a:spLocks noChangeArrowheads="1"/>
            </p:cNvSpPr>
            <p:nvPr/>
          </p:nvSpPr>
          <p:spPr bwMode="hidden">
            <a:xfrm>
              <a:off x="2967" y="1718"/>
              <a:ext cx="467" cy="499"/>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30766" name="Rectangle 42"/>
            <p:cNvSpPr>
              <a:spLocks noChangeArrowheads="1"/>
            </p:cNvSpPr>
            <p:nvPr/>
          </p:nvSpPr>
          <p:spPr bwMode="hidden">
            <a:xfrm>
              <a:off x="3043" y="1810"/>
              <a:ext cx="315" cy="315"/>
            </a:xfrm>
            <a:prstGeom prst="rect">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grpSp>
      <p:sp>
        <p:nvSpPr>
          <p:cNvPr id="30744" name="Rectangle 43"/>
          <p:cNvSpPr>
            <a:spLocks noChangeArrowheads="1"/>
          </p:cNvSpPr>
          <p:nvPr/>
        </p:nvSpPr>
        <p:spPr bwMode="auto">
          <a:xfrm>
            <a:off x="733425" y="1493838"/>
            <a:ext cx="2925763" cy="481012"/>
          </a:xfrm>
          <a:prstGeom prst="rect">
            <a:avLst/>
          </a:prstGeom>
          <a:noFill/>
          <a:ln w="2857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30745" name="Text Box 44"/>
          <p:cNvSpPr txBox="1">
            <a:spLocks noChangeArrowheads="1"/>
          </p:cNvSpPr>
          <p:nvPr/>
        </p:nvSpPr>
        <p:spPr bwMode="auto">
          <a:xfrm>
            <a:off x="650875" y="1550988"/>
            <a:ext cx="30924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400" b="1" dirty="0">
                <a:solidFill>
                  <a:srgbClr val="CC3399"/>
                </a:solidFill>
              </a:rPr>
              <a:t>Intake</a:t>
            </a:r>
          </a:p>
        </p:txBody>
      </p:sp>
      <p:sp>
        <p:nvSpPr>
          <p:cNvPr id="30746" name="Line 45"/>
          <p:cNvSpPr>
            <a:spLocks noChangeShapeType="1"/>
          </p:cNvSpPr>
          <p:nvPr/>
        </p:nvSpPr>
        <p:spPr bwMode="auto">
          <a:xfrm>
            <a:off x="2197100" y="1962150"/>
            <a:ext cx="0" cy="1012825"/>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0747" name="Rectangle 46"/>
          <p:cNvSpPr>
            <a:spLocks noChangeArrowheads="1"/>
          </p:cNvSpPr>
          <p:nvPr/>
        </p:nvSpPr>
        <p:spPr bwMode="auto">
          <a:xfrm>
            <a:off x="733425" y="2992438"/>
            <a:ext cx="2925763" cy="481012"/>
          </a:xfrm>
          <a:prstGeom prst="rect">
            <a:avLst/>
          </a:prstGeom>
          <a:noFill/>
          <a:ln w="2857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30748" name="Rectangle 47"/>
          <p:cNvSpPr>
            <a:spLocks noChangeArrowheads="1"/>
          </p:cNvSpPr>
          <p:nvPr/>
        </p:nvSpPr>
        <p:spPr bwMode="auto">
          <a:xfrm>
            <a:off x="733425" y="4491038"/>
            <a:ext cx="2925763" cy="481012"/>
          </a:xfrm>
          <a:prstGeom prst="rect">
            <a:avLst/>
          </a:prstGeom>
          <a:noFill/>
          <a:ln w="2857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30749" name="Text Box 48"/>
          <p:cNvSpPr txBox="1">
            <a:spLocks noChangeArrowheads="1"/>
          </p:cNvSpPr>
          <p:nvPr/>
        </p:nvSpPr>
        <p:spPr bwMode="auto">
          <a:xfrm>
            <a:off x="650875" y="3049588"/>
            <a:ext cx="30924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400" b="1" dirty="0">
                <a:solidFill>
                  <a:srgbClr val="CC3399"/>
                </a:solidFill>
              </a:rPr>
              <a:t>Adjudication</a:t>
            </a:r>
          </a:p>
        </p:txBody>
      </p:sp>
      <p:sp>
        <p:nvSpPr>
          <p:cNvPr id="30750" name="Text Box 49"/>
          <p:cNvSpPr txBox="1">
            <a:spLocks noChangeArrowheads="1"/>
          </p:cNvSpPr>
          <p:nvPr/>
        </p:nvSpPr>
        <p:spPr bwMode="auto">
          <a:xfrm>
            <a:off x="960438" y="4548188"/>
            <a:ext cx="247332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400" b="1">
                <a:solidFill>
                  <a:srgbClr val="CC3399"/>
                </a:solidFill>
              </a:rPr>
              <a:t>Payment</a:t>
            </a:r>
          </a:p>
        </p:txBody>
      </p:sp>
      <p:sp>
        <p:nvSpPr>
          <p:cNvPr id="30751" name="Line 50"/>
          <p:cNvSpPr>
            <a:spLocks noChangeShapeType="1"/>
          </p:cNvSpPr>
          <p:nvPr/>
        </p:nvSpPr>
        <p:spPr bwMode="auto">
          <a:xfrm>
            <a:off x="2197100" y="3482975"/>
            <a:ext cx="0" cy="993775"/>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7" name="Group 70"/>
          <p:cNvGrpSpPr>
            <a:grpSpLocks/>
          </p:cNvGrpSpPr>
          <p:nvPr/>
        </p:nvGrpSpPr>
        <p:grpSpPr bwMode="auto">
          <a:xfrm>
            <a:off x="3646488" y="1243013"/>
            <a:ext cx="1868487" cy="4829175"/>
            <a:chOff x="2298" y="783"/>
            <a:chExt cx="1177" cy="3042"/>
          </a:xfrm>
        </p:grpSpPr>
        <p:sp>
          <p:nvSpPr>
            <p:cNvPr id="30753" name="Line 52"/>
            <p:cNvSpPr>
              <a:spLocks noChangeShapeType="1"/>
            </p:cNvSpPr>
            <p:nvPr/>
          </p:nvSpPr>
          <p:spPr bwMode="auto">
            <a:xfrm flipV="1">
              <a:off x="2303" y="783"/>
              <a:ext cx="1164" cy="246"/>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0754" name="Line 53"/>
            <p:cNvSpPr>
              <a:spLocks noChangeShapeType="1"/>
            </p:cNvSpPr>
            <p:nvPr/>
          </p:nvSpPr>
          <p:spPr bwMode="auto">
            <a:xfrm>
              <a:off x="2298" y="1092"/>
              <a:ext cx="1166" cy="22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0755" name="Line 54"/>
            <p:cNvSpPr>
              <a:spLocks noChangeShapeType="1"/>
            </p:cNvSpPr>
            <p:nvPr/>
          </p:nvSpPr>
          <p:spPr bwMode="auto">
            <a:xfrm>
              <a:off x="2306" y="1161"/>
              <a:ext cx="1154" cy="473"/>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0756" name="Line 55"/>
            <p:cNvSpPr>
              <a:spLocks noChangeShapeType="1"/>
            </p:cNvSpPr>
            <p:nvPr/>
          </p:nvSpPr>
          <p:spPr bwMode="auto">
            <a:xfrm flipV="1">
              <a:off x="2312" y="1367"/>
              <a:ext cx="1149" cy="557"/>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0757" name="Line 56"/>
            <p:cNvSpPr>
              <a:spLocks noChangeShapeType="1"/>
            </p:cNvSpPr>
            <p:nvPr/>
          </p:nvSpPr>
          <p:spPr bwMode="auto">
            <a:xfrm flipV="1">
              <a:off x="2304" y="1670"/>
              <a:ext cx="1171" cy="306"/>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0758" name="Line 57"/>
            <p:cNvSpPr>
              <a:spLocks noChangeShapeType="1"/>
            </p:cNvSpPr>
            <p:nvPr/>
          </p:nvSpPr>
          <p:spPr bwMode="auto">
            <a:xfrm flipV="1">
              <a:off x="2309" y="2030"/>
              <a:ext cx="1166"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0759" name="Line 58"/>
            <p:cNvSpPr>
              <a:spLocks noChangeShapeType="1"/>
            </p:cNvSpPr>
            <p:nvPr/>
          </p:nvSpPr>
          <p:spPr bwMode="auto">
            <a:xfrm>
              <a:off x="2313" y="2095"/>
              <a:ext cx="1157" cy="326"/>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0760" name="Line 59"/>
            <p:cNvSpPr>
              <a:spLocks noChangeShapeType="1"/>
            </p:cNvSpPr>
            <p:nvPr/>
          </p:nvSpPr>
          <p:spPr bwMode="auto">
            <a:xfrm flipV="1">
              <a:off x="2316" y="2505"/>
              <a:ext cx="1148" cy="444"/>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0761" name="Line 60"/>
            <p:cNvSpPr>
              <a:spLocks noChangeShapeType="1"/>
            </p:cNvSpPr>
            <p:nvPr/>
          </p:nvSpPr>
          <p:spPr bwMode="auto">
            <a:xfrm flipV="1">
              <a:off x="2310" y="1810"/>
              <a:ext cx="1154" cy="1047"/>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0762" name="Line 61"/>
            <p:cNvSpPr>
              <a:spLocks noChangeShapeType="1"/>
            </p:cNvSpPr>
            <p:nvPr/>
          </p:nvSpPr>
          <p:spPr bwMode="auto">
            <a:xfrm flipV="1">
              <a:off x="2313" y="2098"/>
              <a:ext cx="1148" cy="807"/>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0763" name="Line 62"/>
            <p:cNvSpPr>
              <a:spLocks noChangeShapeType="1"/>
            </p:cNvSpPr>
            <p:nvPr/>
          </p:nvSpPr>
          <p:spPr bwMode="auto">
            <a:xfrm>
              <a:off x="2304" y="2994"/>
              <a:ext cx="1150" cy="47"/>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0764" name="Line 64"/>
            <p:cNvSpPr>
              <a:spLocks noChangeShapeType="1"/>
            </p:cNvSpPr>
            <p:nvPr/>
          </p:nvSpPr>
          <p:spPr bwMode="auto">
            <a:xfrm>
              <a:off x="2312" y="3114"/>
              <a:ext cx="1152" cy="711"/>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xit" presetSubtype="0" fill="hold" nodeType="clickEffect">
                                  <p:stCondLst>
                                    <p:cond delay="0"/>
                                  </p:stCondLst>
                                  <p:childTnLst>
                                    <p:set>
                                      <p:cBhvr>
                                        <p:cTn id="11" dur="1" fill="hold">
                                          <p:stCondLst>
                                            <p:cond delay="0"/>
                                          </p:stCondLst>
                                        </p:cTn>
                                        <p:tgtEl>
                                          <p:spTgt spid="2"/>
                                        </p:tgtEl>
                                        <p:attrNameLst>
                                          <p:attrName>style.visibility</p:attrName>
                                        </p:attrNameLst>
                                      </p:cBhvr>
                                      <p:to>
                                        <p:strVal val="hidden"/>
                                      </p:to>
                                    </p:set>
                                  </p:childTnLst>
                                </p:cTn>
                              </p:par>
                            </p:childTnLst>
                          </p:cTn>
                        </p:par>
                        <p:par>
                          <p:cTn id="12" fill="hold" nodeType="afterGroup">
                            <p:stCondLst>
                              <p:cond delay="0"/>
                            </p:stCondLst>
                            <p:childTnLst>
                              <p:par>
                                <p:cTn id="13" presetID="22" presetClass="entr" presetSubtype="8" fill="hold"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left)">
                                      <p:cBhvr>
                                        <p:cTn id="15" dur="500"/>
                                        <p:tgtEl>
                                          <p:spTgt spid="3"/>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xit" presetSubtype="0" fill="hold" nodeType="clickEffect">
                                  <p:stCondLst>
                                    <p:cond delay="0"/>
                                  </p:stCondLst>
                                  <p:childTnLst>
                                    <p:set>
                                      <p:cBhvr>
                                        <p:cTn id="19" dur="1" fill="hold">
                                          <p:stCondLst>
                                            <p:cond delay="0"/>
                                          </p:stCondLst>
                                        </p:cTn>
                                        <p:tgtEl>
                                          <p:spTgt spid="3"/>
                                        </p:tgtEl>
                                        <p:attrNameLst>
                                          <p:attrName>style.visibility</p:attrName>
                                        </p:attrNameLst>
                                      </p:cBhvr>
                                      <p:to>
                                        <p:strVal val="hidden"/>
                                      </p:to>
                                    </p:set>
                                  </p:childTnLst>
                                </p:cTn>
                              </p:par>
                            </p:childTnLst>
                          </p:cTn>
                        </p:par>
                        <p:par>
                          <p:cTn id="20" fill="hold" nodeType="afterGroup">
                            <p:stCondLst>
                              <p:cond delay="0"/>
                            </p:stCondLst>
                            <p:childTnLst>
                              <p:par>
                                <p:cTn id="21" presetID="22" presetClass="entr" presetSubtype="8" fill="hold" nodeType="after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wipe(left)">
                                      <p:cBhvr>
                                        <p:cTn id="23" dur="500"/>
                                        <p:tgtEl>
                                          <p:spTgt spid="4"/>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xit" presetSubtype="0" fill="hold" nodeType="clickEffect">
                                  <p:stCondLst>
                                    <p:cond delay="0"/>
                                  </p:stCondLst>
                                  <p:childTnLst>
                                    <p:set>
                                      <p:cBhvr>
                                        <p:cTn id="27" dur="1" fill="hold">
                                          <p:stCondLst>
                                            <p:cond delay="0"/>
                                          </p:stCondLst>
                                        </p:cTn>
                                        <p:tgtEl>
                                          <p:spTgt spid="4"/>
                                        </p:tgtEl>
                                        <p:attrNameLst>
                                          <p:attrName>style.visibility</p:attrName>
                                        </p:attrNameLst>
                                      </p:cBhvr>
                                      <p:to>
                                        <p:strVal val="hidden"/>
                                      </p:to>
                                    </p:set>
                                  </p:childTnLst>
                                </p:cTn>
                              </p:par>
                            </p:childTnLst>
                          </p:cTn>
                        </p:par>
                        <p:par>
                          <p:cTn id="28" fill="hold" nodeType="afterGroup">
                            <p:stCondLst>
                              <p:cond delay="0"/>
                            </p:stCondLst>
                            <p:childTnLst>
                              <p:par>
                                <p:cTn id="29" presetID="22" presetClass="entr" presetSubtype="8" fill="hold" nodeType="after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wipe(left)">
                                      <p:cBhvr>
                                        <p:cTn id="31" dur="500"/>
                                        <p:tgtEl>
                                          <p:spTgt spid="7"/>
                                        </p:tgtEl>
                                      </p:cBhvr>
                                    </p:animEffect>
                                  </p:childTnLst>
                                </p:cTn>
                              </p:par>
                            </p:childTnLst>
                          </p:cTn>
                        </p:par>
                        <p:par>
                          <p:cTn id="32" fill="hold" nodeType="afterGroup">
                            <p:stCondLst>
                              <p:cond delay="500"/>
                            </p:stCondLst>
                            <p:childTnLst>
                              <p:par>
                                <p:cTn id="33" presetID="17" presetClass="entr" presetSubtype="10" fill="hold" nodeType="afterEffect">
                                  <p:stCondLst>
                                    <p:cond delay="0"/>
                                  </p:stCondLst>
                                  <p:childTnLst>
                                    <p:set>
                                      <p:cBhvr>
                                        <p:cTn id="34" dur="1" fill="hold">
                                          <p:stCondLst>
                                            <p:cond delay="0"/>
                                          </p:stCondLst>
                                        </p:cTn>
                                        <p:tgtEl>
                                          <p:spTgt spid="6"/>
                                        </p:tgtEl>
                                        <p:attrNameLst>
                                          <p:attrName>style.visibility</p:attrName>
                                        </p:attrNameLst>
                                      </p:cBhvr>
                                      <p:to>
                                        <p:strVal val="visible"/>
                                      </p:to>
                                    </p:set>
                                    <p:anim calcmode="lin" valueType="num">
                                      <p:cBhvr>
                                        <p:cTn id="35" dur="500" fill="hold"/>
                                        <p:tgtEl>
                                          <p:spTgt spid="6"/>
                                        </p:tgtEl>
                                        <p:attrNameLst>
                                          <p:attrName>ppt_w</p:attrName>
                                        </p:attrNameLst>
                                      </p:cBhvr>
                                      <p:tavLst>
                                        <p:tav tm="0">
                                          <p:val>
                                            <p:fltVal val="0"/>
                                          </p:val>
                                        </p:tav>
                                        <p:tav tm="100000">
                                          <p:val>
                                            <p:strVal val="#ppt_w"/>
                                          </p:val>
                                        </p:tav>
                                      </p:tavLst>
                                    </p:anim>
                                    <p:anim calcmode="lin" valueType="num">
                                      <p:cBhvr>
                                        <p:cTn id="36" dur="500" fill="hold"/>
                                        <p:tgtEl>
                                          <p:spTgt spid="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|EOS~028|</a:t>
            </a:r>
            <a:endParaRPr lang="en-US" sz="100" dirty="0" err="1" smtClean="0">
              <a:solidFill>
                <a:srgbClr val="FFFFFF"/>
              </a:solidFill>
              <a:latin typeface="Arial"/>
              <a:cs typeface="Calibri" pitchFamily="34" charset="0"/>
            </a:endParaRPr>
          </a:p>
        </p:txBody>
      </p:sp>
      <p:sp>
        <p:nvSpPr>
          <p:cNvPr id="31746" name="Rectangle 2"/>
          <p:cNvSpPr>
            <a:spLocks noGrp="1" noChangeArrowheads="1"/>
          </p:cNvSpPr>
          <p:nvPr>
            <p:ph type="title"/>
          </p:nvPr>
        </p:nvSpPr>
        <p:spPr/>
        <p:txBody>
          <a:bodyPr/>
          <a:lstStyle/>
          <a:p>
            <a:r>
              <a:rPr lang="en-US" smtClean="0"/>
              <a:t>Lesson objectives review</a:t>
            </a:r>
          </a:p>
        </p:txBody>
      </p:sp>
      <p:sp>
        <p:nvSpPr>
          <p:cNvPr id="31747" name="Rectangle 3"/>
          <p:cNvSpPr>
            <a:spLocks noGrp="1" noChangeArrowheads="1"/>
          </p:cNvSpPr>
          <p:nvPr>
            <p:ph idx="1"/>
          </p:nvPr>
        </p:nvSpPr>
        <p:spPr/>
        <p:txBody>
          <a:bodyPr/>
          <a:lstStyle/>
          <a:p>
            <a:pPr>
              <a:buFont typeface="Wingdings 3" pitchFamily="18" charset="2"/>
              <a:buNone/>
            </a:pPr>
            <a:r>
              <a:rPr lang="en-US" smtClean="0"/>
              <a:t>You should now be able to:</a:t>
            </a:r>
          </a:p>
          <a:p>
            <a:pPr lvl="1"/>
            <a:r>
              <a:rPr lang="en-US" smtClean="0"/>
              <a:t>Describe the stages of claims processing from a business perspective</a:t>
            </a:r>
          </a:p>
          <a:p>
            <a:pPr lvl="1"/>
            <a:r>
              <a:rPr lang="en-US" smtClean="0"/>
              <a:t>Describe the stages of claims processing from a functional perspective</a:t>
            </a:r>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|EOS~029|</a:t>
            </a:r>
            <a:endParaRPr lang="en-US" sz="100" dirty="0" err="1" smtClean="0">
              <a:solidFill>
                <a:srgbClr val="FFFFFF"/>
              </a:solidFill>
              <a:latin typeface="Arial"/>
              <a:cs typeface="Calibri" pitchFamily="34" charset="0"/>
            </a:endParaRPr>
          </a:p>
        </p:txBody>
      </p:sp>
      <p:sp>
        <p:nvSpPr>
          <p:cNvPr id="32770" name="Rectangle 2"/>
          <p:cNvSpPr>
            <a:spLocks noGrp="1" noChangeArrowheads="1"/>
          </p:cNvSpPr>
          <p:nvPr>
            <p:ph type="title"/>
          </p:nvPr>
        </p:nvSpPr>
        <p:spPr/>
        <p:txBody>
          <a:bodyPr/>
          <a:lstStyle/>
          <a:p>
            <a:r>
              <a:rPr lang="en-US" dirty="0" smtClean="0"/>
              <a:t>Review questions</a:t>
            </a:r>
          </a:p>
        </p:txBody>
      </p:sp>
      <p:sp>
        <p:nvSpPr>
          <p:cNvPr id="32771" name="Rectangle 3"/>
          <p:cNvSpPr>
            <a:spLocks noGrp="1" noChangeArrowheads="1"/>
          </p:cNvSpPr>
          <p:nvPr>
            <p:ph idx="1"/>
          </p:nvPr>
        </p:nvSpPr>
        <p:spPr>
          <a:xfrm>
            <a:off x="495300" y="817563"/>
            <a:ext cx="8318500" cy="5572125"/>
          </a:xfrm>
        </p:spPr>
        <p:txBody>
          <a:bodyPr/>
          <a:lstStyle/>
          <a:p>
            <a:pPr marL="457200" indent="-457200">
              <a:buFont typeface="Webdings" pitchFamily="18" charset="2"/>
              <a:buAutoNum type="arabicPeriod"/>
            </a:pPr>
            <a:r>
              <a:rPr lang="en-US" dirty="0" smtClean="0"/>
              <a:t>State if the following are true or false.</a:t>
            </a:r>
          </a:p>
          <a:p>
            <a:pPr marL="909638" lvl="1" indent="-457200">
              <a:buSzTx/>
              <a:buFont typeface="Webdings" pitchFamily="18" charset="2"/>
              <a:buAutoNum type="alphaLcParenR"/>
            </a:pPr>
            <a:r>
              <a:rPr lang="en-US" dirty="0" smtClean="0"/>
              <a:t>Every claim goes through the intake phase.</a:t>
            </a:r>
          </a:p>
          <a:p>
            <a:pPr marL="909638" lvl="1" indent="-457200">
              <a:buSzTx/>
              <a:buFont typeface="Webdings" pitchFamily="18" charset="2"/>
              <a:buAutoNum type="alphaLcParenR"/>
            </a:pPr>
            <a:r>
              <a:rPr lang="en-US" dirty="0" smtClean="0"/>
              <a:t>Every claim goes through the payment phase.</a:t>
            </a:r>
          </a:p>
          <a:p>
            <a:pPr marL="909638" lvl="1" indent="-457200">
              <a:buSzTx/>
              <a:buFont typeface="Webdings" pitchFamily="18" charset="2"/>
              <a:buAutoNum type="alphaLcParenR"/>
            </a:pPr>
            <a:r>
              <a:rPr lang="en-US" dirty="0" smtClean="0"/>
              <a:t>Every claim goes through the recovery phase.</a:t>
            </a:r>
          </a:p>
          <a:p>
            <a:pPr marL="909638" lvl="1" indent="-457200">
              <a:buSzTx/>
              <a:buFont typeface="Webdings" pitchFamily="18" charset="2"/>
              <a:buAutoNum type="alphaLcParenR"/>
            </a:pPr>
            <a:r>
              <a:rPr lang="en-US" dirty="0" smtClean="0"/>
              <a:t>Special investigations is a process that runs parallel to the regular claims process and is ongoing at all times for all claims.</a:t>
            </a:r>
          </a:p>
          <a:p>
            <a:pPr marL="909638" lvl="1" indent="-457200">
              <a:buSzTx/>
              <a:buFont typeface="Webdings" pitchFamily="18" charset="2"/>
              <a:buAutoNum type="alphaLcParenR"/>
            </a:pPr>
            <a:r>
              <a:rPr lang="en-US" dirty="0" smtClean="0"/>
              <a:t>The carrier typically decides if they are going to pay on a claim (and how much) during the adjudication phase.</a:t>
            </a:r>
          </a:p>
          <a:p>
            <a:pPr marL="457200" indent="-457200">
              <a:buFont typeface="Webdings" pitchFamily="18" charset="2"/>
              <a:buAutoNum type="arabicPeriod"/>
            </a:pPr>
            <a:r>
              <a:rPr lang="en-US" dirty="0" smtClean="0"/>
              <a:t>When is a claim or exposure at the "new loss completion" level?</a:t>
            </a:r>
          </a:p>
          <a:p>
            <a:pPr marL="457200" indent="-457200">
              <a:buFont typeface="Webdings" pitchFamily="18" charset="2"/>
              <a:buAutoNum type="arabicPeriod"/>
            </a:pPr>
            <a:r>
              <a:rPr lang="en-US" dirty="0" smtClean="0"/>
              <a:t>What level do you want to get the claim and each exposure to and why?</a:t>
            </a: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|EOS~003|</a:t>
            </a:r>
            <a:endParaRPr lang="en-US" sz="100" dirty="0" err="1" smtClean="0">
              <a:solidFill>
                <a:srgbClr val="FFFFFF"/>
              </a:solidFill>
              <a:latin typeface="Arial"/>
              <a:cs typeface="Calibri" pitchFamily="34" charset="0"/>
            </a:endParaRPr>
          </a:p>
        </p:txBody>
      </p:sp>
      <p:sp>
        <p:nvSpPr>
          <p:cNvPr id="6146" name="Rectangle 2"/>
          <p:cNvSpPr>
            <a:spLocks noGrp="1" noChangeArrowheads="1"/>
          </p:cNvSpPr>
          <p:nvPr>
            <p:ph type="title"/>
          </p:nvPr>
        </p:nvSpPr>
        <p:spPr/>
        <p:txBody>
          <a:bodyPr/>
          <a:lstStyle/>
          <a:p>
            <a:r>
              <a:rPr lang="en-US" smtClean="0"/>
              <a:t>Lesson outline</a:t>
            </a:r>
          </a:p>
        </p:txBody>
      </p:sp>
      <p:sp>
        <p:nvSpPr>
          <p:cNvPr id="6147" name="Rectangle 3"/>
          <p:cNvSpPr>
            <a:spLocks noGrp="1" noChangeArrowheads="1"/>
          </p:cNvSpPr>
          <p:nvPr>
            <p:ph idx="1"/>
          </p:nvPr>
        </p:nvSpPr>
        <p:spPr/>
        <p:txBody>
          <a:bodyPr/>
          <a:lstStyle/>
          <a:p>
            <a:pPr>
              <a:lnSpc>
                <a:spcPct val="150000"/>
              </a:lnSpc>
              <a:buFont typeface="Arial" charset="0"/>
              <a:buChar char="•"/>
            </a:pPr>
            <a:r>
              <a:rPr lang="en-US" sz="2800" smtClean="0"/>
              <a:t>The business perspective</a:t>
            </a:r>
          </a:p>
          <a:p>
            <a:pPr>
              <a:lnSpc>
                <a:spcPct val="150000"/>
              </a:lnSpc>
              <a:buFont typeface="Arial" charset="0"/>
              <a:buChar char="•"/>
            </a:pPr>
            <a:r>
              <a:rPr lang="en-US" sz="2800" smtClean="0">
                <a:solidFill>
                  <a:srgbClr val="C0C0C0"/>
                </a:solidFill>
              </a:rPr>
              <a:t>The functional perspective</a:t>
            </a: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|EOS~030|</a:t>
            </a:r>
            <a:endParaRPr lang="en-US" sz="100" dirty="0" err="1" smtClean="0">
              <a:solidFill>
                <a:srgbClr val="FFFFFF"/>
              </a:solidFill>
              <a:latin typeface="Arial"/>
              <a:cs typeface="Calibri" pitchFamily="34" charset="0"/>
            </a:endParaRPr>
          </a:p>
        </p:txBody>
      </p:sp>
      <p:sp>
        <p:nvSpPr>
          <p:cNvPr id="51202" name="Rectangle 2"/>
          <p:cNvSpPr>
            <a:spLocks noGrp="1" noChangeArrowheads="1"/>
          </p:cNvSpPr>
          <p:nvPr>
            <p:ph type="title"/>
          </p:nvPr>
        </p:nvSpPr>
        <p:spPr/>
        <p:txBody>
          <a:bodyPr/>
          <a:lstStyle/>
          <a:p>
            <a:pPr eaLnBrk="1" hangingPunct="1"/>
            <a:r>
              <a:rPr lang="en-US" smtClean="0"/>
              <a:t>Notices</a:t>
            </a:r>
          </a:p>
        </p:txBody>
      </p:sp>
      <p:sp>
        <p:nvSpPr>
          <p:cNvPr id="51203" name="Rectangle 3"/>
          <p:cNvSpPr>
            <a:spLocks noGrp="1" noChangeArrowheads="1"/>
          </p:cNvSpPr>
          <p:nvPr>
            <p:ph type="body" idx="1"/>
          </p:nvPr>
        </p:nvSpPr>
        <p:spPr/>
        <p:txBody>
          <a:bodyPr/>
          <a:lstStyle/>
          <a:p>
            <a:pPr marL="0" indent="0">
              <a:buFont typeface="Wingdings 3" pitchFamily="18" charset="2"/>
              <a:buNone/>
            </a:pPr>
            <a:r>
              <a:rPr lang="en-US" sz="1600" b="1" dirty="0" smtClean="0"/>
              <a:t>Copyright </a:t>
            </a:r>
            <a:r>
              <a:rPr lang="en-US" sz="1600" b="1" smtClean="0"/>
              <a:t>© 2001-2014 </a:t>
            </a:r>
            <a:r>
              <a:rPr lang="en-US" sz="1600" b="1" dirty="0" smtClean="0"/>
              <a:t>Guidewire Software, Inc. All rights reserved.</a:t>
            </a:r>
          </a:p>
          <a:p>
            <a:pPr marL="0" indent="0">
              <a:buNone/>
            </a:pPr>
            <a:r>
              <a:rPr lang="en-US" sz="1600" dirty="0"/>
              <a:t>Guidewire, Guidewire Software, Guidewire ClaimCenter, Guidewire PolicyCenter, Guidewire BillingCenter, Guidewire Reinsurance Management, Guidewire ContactManager, Guidewire Vendor Data Management, Guidewire Client Data Management, Guidewire Rating Management, Guidewire InsuranceSuite, Guidewire ContactCenter, Guidewire Studio, Guidewire Product Designer, Guidewire Live, Guidewire DataHub, Guidewire InfoCenter, Guidewire Standard Reporting</a:t>
            </a:r>
            <a:r>
              <a:rPr lang="en-US" sz="1600"/>
              <a:t>, Guidewire ExampleCenter, Guidewire Account Manager Portal, Guidewire </a:t>
            </a:r>
            <a:r>
              <a:rPr lang="en-US" sz="1600" smtClean="0"/>
              <a:t>Claim </a:t>
            </a:r>
            <a:r>
              <a:rPr lang="en-US" sz="1600"/>
              <a:t>Portal, Guidewire Policyholder Portal, ClaimCenter, BillingCenter, PolicyCenter, InsuranceSuite, Gosu, </a:t>
            </a:r>
            <a:r>
              <a:rPr lang="en-US" sz="1600" smtClean="0"/>
              <a:t>Deliver </a:t>
            </a:r>
            <a:r>
              <a:rPr lang="en-US" sz="1600" dirty="0"/>
              <a:t>Insurance Your Way, and the Guidewire logo are trademarks, service marks, or registered trademarks of Guidewire Software, Inc. </a:t>
            </a:r>
            <a:r>
              <a:rPr lang="en-US" sz="1600"/>
              <a:t>in the United States and/or other countries.</a:t>
            </a:r>
          </a:p>
          <a:p>
            <a:pPr marL="0" indent="0">
              <a:buNone/>
            </a:pPr>
            <a:r>
              <a:rPr lang="en-US" sz="1600"/>
              <a:t>All other trademarks are the property of their respective owners.</a:t>
            </a:r>
          </a:p>
          <a:p>
            <a:pPr marL="0" indent="0">
              <a:buNone/>
            </a:pPr>
            <a:r>
              <a:rPr lang="en-US" sz="1600" b="1"/>
              <a:t>This material is confidential and proprietary to Guidewire and subject to the confidentiality terms in the applicable license agreement and/or separate nondisclosure agreement.</a:t>
            </a:r>
          </a:p>
          <a:p>
            <a:pPr marL="0" indent="0">
              <a:buNone/>
            </a:pPr>
            <a:r>
              <a:rPr lang="en-US" sz="1600"/>
              <a:t>This </a:t>
            </a:r>
            <a:r>
              <a:rPr lang="en-US" sz="1600" dirty="0"/>
              <a:t>file and the contents herein are the property of Guidewire Software, Inc. Use of this course material is restricted to students officially registered in this specific Guidewire-instructed course, or for other use expressly authorized by Guidewire. Replication or distribution of this course material in electronic, paper, or other format is prohibited without express permission from Guidewire.</a:t>
            </a:r>
          </a:p>
          <a:p>
            <a:pPr marL="0" indent="0">
              <a:buNone/>
            </a:pPr>
            <a:r>
              <a:rPr lang="en-US" sz="1600"/>
              <a:t>Guidewire products are protected by one or more United States patents.</a:t>
            </a:r>
          </a:p>
        </p:txBody>
      </p:sp>
    </p:spTree>
    <p:extLst>
      <p:ext uri="{BB962C8B-B14F-4D97-AF65-F5344CB8AC3E}">
        <p14:creationId xmlns:p14="http://schemas.microsoft.com/office/powerpoint/2010/main" val="3303154857"/>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|EOS~004|</a:t>
            </a:r>
            <a:endParaRPr lang="en-US" sz="100" dirty="0" err="1" smtClean="0">
              <a:solidFill>
                <a:srgbClr val="FFFFFF"/>
              </a:solidFill>
              <a:latin typeface="Arial"/>
              <a:cs typeface="Calibri" pitchFamily="34" charset="0"/>
            </a:endParaRPr>
          </a:p>
        </p:txBody>
      </p:sp>
      <p:sp>
        <p:nvSpPr>
          <p:cNvPr id="7170" name="Rectangle 2"/>
          <p:cNvSpPr>
            <a:spLocks noGrp="1" noChangeArrowheads="1"/>
          </p:cNvSpPr>
          <p:nvPr>
            <p:ph type="title"/>
          </p:nvPr>
        </p:nvSpPr>
        <p:spPr/>
        <p:txBody>
          <a:bodyPr/>
          <a:lstStyle/>
          <a:p>
            <a:r>
              <a:rPr lang="en-US" smtClean="0"/>
              <a:t>The claims process: two perspectives</a:t>
            </a:r>
          </a:p>
        </p:txBody>
      </p:sp>
      <p:sp>
        <p:nvSpPr>
          <p:cNvPr id="7171" name="Rectangle 3"/>
          <p:cNvSpPr>
            <a:spLocks noGrp="1" noChangeArrowheads="1"/>
          </p:cNvSpPr>
          <p:nvPr>
            <p:ph idx="1"/>
          </p:nvPr>
        </p:nvSpPr>
        <p:spPr/>
        <p:txBody>
          <a:bodyPr/>
          <a:lstStyle/>
          <a:p>
            <a:pPr>
              <a:buFont typeface="Arial" charset="0"/>
              <a:buChar char="•"/>
            </a:pPr>
            <a:r>
              <a:rPr lang="en-US" dirty="0" smtClean="0"/>
              <a:t>Two ways to describe the claims process:</a:t>
            </a:r>
          </a:p>
          <a:p>
            <a:pPr marL="857250" lvl="1" indent="-457200">
              <a:buFont typeface="+mj-lt"/>
              <a:buAutoNum type="arabicPeriod"/>
            </a:pPr>
            <a:r>
              <a:rPr lang="en-US" b="1" dirty="0" smtClean="0"/>
              <a:t>“Business perspective”</a:t>
            </a:r>
          </a:p>
          <a:p>
            <a:pPr marL="741363" lvl="2" indent="0">
              <a:buNone/>
            </a:pPr>
            <a:r>
              <a:rPr lang="en-US" dirty="0" smtClean="0"/>
              <a:t>	Focusing on how the carrier as a whole views claim processing</a:t>
            </a:r>
          </a:p>
          <a:p>
            <a:pPr marL="857250" lvl="1" indent="-457200">
              <a:buFont typeface="+mj-lt"/>
              <a:buAutoNum type="arabicPeriod"/>
            </a:pPr>
            <a:r>
              <a:rPr lang="en-US" dirty="0" smtClean="0"/>
              <a:t>“Functional perspective”</a:t>
            </a:r>
          </a:p>
          <a:p>
            <a:pPr marL="914400" lvl="2" indent="0">
              <a:buNone/>
            </a:pPr>
            <a:r>
              <a:rPr lang="en-US" dirty="0" smtClean="0"/>
              <a:t>Focusing on how claims are processed within ClaimCenter</a:t>
            </a: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|EOS~005|</a:t>
            </a:r>
            <a:endParaRPr lang="en-US" sz="100" dirty="0" err="1" smtClean="0">
              <a:solidFill>
                <a:srgbClr val="FFFFFF"/>
              </a:solidFill>
              <a:latin typeface="Arial"/>
              <a:cs typeface="Calibri" pitchFamily="34" charset="0"/>
            </a:endParaRPr>
          </a:p>
        </p:txBody>
      </p:sp>
      <p:sp>
        <p:nvSpPr>
          <p:cNvPr id="8194" name="Rectangle 2"/>
          <p:cNvSpPr>
            <a:spLocks noGrp="1" noChangeArrowheads="1"/>
          </p:cNvSpPr>
          <p:nvPr>
            <p:ph type="title"/>
          </p:nvPr>
        </p:nvSpPr>
        <p:spPr/>
        <p:txBody>
          <a:bodyPr/>
          <a:lstStyle/>
          <a:p>
            <a:r>
              <a:rPr lang="en-US" dirty="0" smtClean="0"/>
              <a:t>Phase 1: Intake</a:t>
            </a:r>
          </a:p>
        </p:txBody>
      </p:sp>
      <p:grpSp>
        <p:nvGrpSpPr>
          <p:cNvPr id="8195" name="Group 3"/>
          <p:cNvGrpSpPr>
            <a:grpSpLocks/>
          </p:cNvGrpSpPr>
          <p:nvPr/>
        </p:nvGrpSpPr>
        <p:grpSpPr bwMode="auto">
          <a:xfrm>
            <a:off x="650875" y="1493838"/>
            <a:ext cx="3092450" cy="481012"/>
            <a:chOff x="3089" y="1951"/>
            <a:chExt cx="1948" cy="303"/>
          </a:xfrm>
        </p:grpSpPr>
        <p:sp>
          <p:nvSpPr>
            <p:cNvPr id="8203" name="Text Box 4"/>
            <p:cNvSpPr txBox="1">
              <a:spLocks noChangeArrowheads="1"/>
            </p:cNvSpPr>
            <p:nvPr/>
          </p:nvSpPr>
          <p:spPr bwMode="auto">
            <a:xfrm>
              <a:off x="3089" y="1987"/>
              <a:ext cx="194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400" b="1"/>
                <a:t>Intake</a:t>
              </a:r>
            </a:p>
          </p:txBody>
        </p:sp>
        <p:sp>
          <p:nvSpPr>
            <p:cNvPr id="8204" name="Rectangle 5"/>
            <p:cNvSpPr>
              <a:spLocks noChangeArrowheads="1"/>
            </p:cNvSpPr>
            <p:nvPr/>
          </p:nvSpPr>
          <p:spPr bwMode="auto">
            <a:xfrm>
              <a:off x="3141" y="1951"/>
              <a:ext cx="1843" cy="303"/>
            </a:xfrm>
            <a:prstGeom prst="rect">
              <a:avLst/>
            </a:prstGeom>
            <a:noFill/>
            <a:ln w="2857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pic>
        <p:nvPicPr>
          <p:cNvPr id="8196" name="Picture 6" descr="automobile_crash_Honda_95870_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02125" y="3105150"/>
            <a:ext cx="4762500" cy="317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197" name="Group 7"/>
          <p:cNvGrpSpPr>
            <a:grpSpLocks/>
          </p:cNvGrpSpPr>
          <p:nvPr/>
        </p:nvGrpSpPr>
        <p:grpSpPr bwMode="auto">
          <a:xfrm>
            <a:off x="4079875" y="1690688"/>
            <a:ext cx="1609725" cy="1533525"/>
            <a:chOff x="3917" y="3057"/>
            <a:chExt cx="809" cy="771"/>
          </a:xfrm>
        </p:grpSpPr>
        <p:sp>
          <p:nvSpPr>
            <p:cNvPr id="8198" name="AutoShape 8"/>
            <p:cNvSpPr>
              <a:spLocks noChangeArrowheads="1"/>
            </p:cNvSpPr>
            <p:nvPr/>
          </p:nvSpPr>
          <p:spPr bwMode="auto">
            <a:xfrm>
              <a:off x="3917" y="3066"/>
              <a:ext cx="747" cy="762"/>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8199" name="Oval 9"/>
            <p:cNvSpPr>
              <a:spLocks noChangeArrowheads="1"/>
            </p:cNvSpPr>
            <p:nvPr/>
          </p:nvSpPr>
          <p:spPr bwMode="auto">
            <a:xfrm>
              <a:off x="4227" y="3706"/>
              <a:ext cx="175" cy="95"/>
            </a:xfrm>
            <a:prstGeom prst="ellipse">
              <a:avLst/>
            </a:prstGeom>
            <a:solidFill>
              <a:srgbClr val="FAD461"/>
            </a:solidFill>
            <a:ln w="28575" algn="ctr">
              <a:solidFill>
                <a:schemeClr val="bg1"/>
              </a:solidFill>
              <a:round/>
              <a:headEnd/>
              <a:tailEnd/>
            </a:ln>
          </p:spPr>
          <p:txBody>
            <a:bodyPr wrap="none" anchor="ctr"/>
            <a:lstStyle/>
            <a:p>
              <a:endParaRPr lang="en-US"/>
            </a:p>
          </p:txBody>
        </p:sp>
        <p:sp>
          <p:nvSpPr>
            <p:cNvPr id="8200" name="Freeform 10"/>
            <p:cNvSpPr>
              <a:spLocks/>
            </p:cNvSpPr>
            <p:nvPr/>
          </p:nvSpPr>
          <p:spPr bwMode="auto">
            <a:xfrm>
              <a:off x="4387" y="3376"/>
              <a:ext cx="270" cy="365"/>
            </a:xfrm>
            <a:custGeom>
              <a:avLst/>
              <a:gdLst>
                <a:gd name="T0" fmla="*/ 0 w 162"/>
                <a:gd name="T1" fmla="*/ 1762 h 216"/>
                <a:gd name="T2" fmla="*/ 578 w 162"/>
                <a:gd name="T3" fmla="*/ 1490 h 216"/>
                <a:gd name="T4" fmla="*/ 1088 w 162"/>
                <a:gd name="T5" fmla="*/ 686 h 216"/>
                <a:gd name="T6" fmla="*/ 1250 w 162"/>
                <a:gd name="T7" fmla="*/ 0 h 216"/>
                <a:gd name="T8" fmla="*/ 0 60000 65536"/>
                <a:gd name="T9" fmla="*/ 0 60000 65536"/>
                <a:gd name="T10" fmla="*/ 0 60000 65536"/>
                <a:gd name="T11" fmla="*/ 0 60000 65536"/>
                <a:gd name="T12" fmla="*/ 0 w 162"/>
                <a:gd name="T13" fmla="*/ 0 h 216"/>
                <a:gd name="T14" fmla="*/ 162 w 162"/>
                <a:gd name="T15" fmla="*/ 216 h 216"/>
              </a:gdLst>
              <a:ahLst/>
              <a:cxnLst>
                <a:cxn ang="T8">
                  <a:pos x="T0" y="T1"/>
                </a:cxn>
                <a:cxn ang="T9">
                  <a:pos x="T2" y="T3"/>
                </a:cxn>
                <a:cxn ang="T10">
                  <a:pos x="T4" y="T5"/>
                </a:cxn>
                <a:cxn ang="T11">
                  <a:pos x="T6" y="T7"/>
                </a:cxn>
              </a:cxnLst>
              <a:rect l="T12" t="T13" r="T14" b="T15"/>
              <a:pathLst>
                <a:path w="162" h="216">
                  <a:moveTo>
                    <a:pt x="0" y="216"/>
                  </a:moveTo>
                  <a:cubicBezTo>
                    <a:pt x="25" y="210"/>
                    <a:pt x="51" y="205"/>
                    <a:pt x="75" y="183"/>
                  </a:cubicBezTo>
                  <a:cubicBezTo>
                    <a:pt x="99" y="161"/>
                    <a:pt x="127" y="114"/>
                    <a:pt x="141" y="84"/>
                  </a:cubicBezTo>
                  <a:cubicBezTo>
                    <a:pt x="155" y="54"/>
                    <a:pt x="159" y="14"/>
                    <a:pt x="162" y="0"/>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8201" name="Freeform 11"/>
            <p:cNvSpPr>
              <a:spLocks/>
            </p:cNvSpPr>
            <p:nvPr/>
          </p:nvSpPr>
          <p:spPr bwMode="auto">
            <a:xfrm>
              <a:off x="3939" y="3057"/>
              <a:ext cx="740" cy="349"/>
            </a:xfrm>
            <a:custGeom>
              <a:avLst/>
              <a:gdLst>
                <a:gd name="T0" fmla="*/ 0 w 446"/>
                <a:gd name="T1" fmla="*/ 1376 h 206"/>
                <a:gd name="T2" fmla="*/ 229 w 446"/>
                <a:gd name="T3" fmla="*/ 632 h 206"/>
                <a:gd name="T4" fmla="*/ 1093 w 446"/>
                <a:gd name="T5" fmla="*/ 166 h 206"/>
                <a:gd name="T6" fmla="*/ 1863 w 446"/>
                <a:gd name="T7" fmla="*/ 41 h 206"/>
                <a:gd name="T8" fmla="*/ 2773 w 446"/>
                <a:gd name="T9" fmla="*/ 413 h 206"/>
                <a:gd name="T10" fmla="*/ 3298 w 446"/>
                <a:gd name="T11" fmla="*/ 1225 h 206"/>
                <a:gd name="T12" fmla="*/ 3275 w 446"/>
                <a:gd name="T13" fmla="*/ 1696 h 206"/>
                <a:gd name="T14" fmla="*/ 0 60000 65536"/>
                <a:gd name="T15" fmla="*/ 0 60000 65536"/>
                <a:gd name="T16" fmla="*/ 0 60000 65536"/>
                <a:gd name="T17" fmla="*/ 0 60000 65536"/>
                <a:gd name="T18" fmla="*/ 0 60000 65536"/>
                <a:gd name="T19" fmla="*/ 0 60000 65536"/>
                <a:gd name="T20" fmla="*/ 0 60000 65536"/>
                <a:gd name="T21" fmla="*/ 0 w 446"/>
                <a:gd name="T22" fmla="*/ 0 h 206"/>
                <a:gd name="T23" fmla="*/ 446 w 446"/>
                <a:gd name="T24" fmla="*/ 206 h 20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46" h="206">
                  <a:moveTo>
                    <a:pt x="0" y="167"/>
                  </a:moveTo>
                  <a:cubicBezTo>
                    <a:pt x="3" y="134"/>
                    <a:pt x="6" y="102"/>
                    <a:pt x="30" y="77"/>
                  </a:cubicBezTo>
                  <a:cubicBezTo>
                    <a:pt x="54" y="52"/>
                    <a:pt x="108" y="32"/>
                    <a:pt x="144" y="20"/>
                  </a:cubicBezTo>
                  <a:cubicBezTo>
                    <a:pt x="180" y="8"/>
                    <a:pt x="209" y="0"/>
                    <a:pt x="246" y="5"/>
                  </a:cubicBezTo>
                  <a:cubicBezTo>
                    <a:pt x="283" y="10"/>
                    <a:pt x="335" y="26"/>
                    <a:pt x="366" y="50"/>
                  </a:cubicBezTo>
                  <a:cubicBezTo>
                    <a:pt x="397" y="74"/>
                    <a:pt x="424" y="123"/>
                    <a:pt x="435" y="149"/>
                  </a:cubicBezTo>
                  <a:cubicBezTo>
                    <a:pt x="446" y="175"/>
                    <a:pt x="439" y="190"/>
                    <a:pt x="432" y="206"/>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8202" name="Oval 12"/>
            <p:cNvSpPr>
              <a:spLocks noChangeArrowheads="1"/>
            </p:cNvSpPr>
            <p:nvPr/>
          </p:nvSpPr>
          <p:spPr bwMode="auto">
            <a:xfrm>
              <a:off x="4601" y="3274"/>
              <a:ext cx="125" cy="203"/>
            </a:xfrm>
            <a:prstGeom prst="ellipse">
              <a:avLst/>
            </a:prstGeom>
            <a:solidFill>
              <a:srgbClr val="FAD461"/>
            </a:solidFill>
            <a:ln w="28575">
              <a:solidFill>
                <a:schemeClr val="bg1"/>
              </a:solidFill>
              <a:round/>
              <a:headEnd/>
              <a:tailEnd/>
            </a:ln>
          </p:spPr>
          <p:txBody>
            <a:bodyPr wrap="none" anchor="ctr"/>
            <a:lstStyle/>
            <a:p>
              <a:endParaRPr lang="en-US"/>
            </a:p>
          </p:txBody>
        </p:sp>
      </p:grpSp>
      <p:pic>
        <p:nvPicPr>
          <p:cNvPr id="1026" name="Picture 2" descr="C:\Users\trhoades\AppData\Local\Microsoft\Windows\Temporary Internet Files\Content.IE5\D7XG8TBA\MP900402701[1].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008068" y="3105149"/>
            <a:ext cx="2115582" cy="31718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|EOS~006|</a:t>
            </a:r>
            <a:endParaRPr lang="en-US" sz="100" dirty="0" err="1" smtClean="0">
              <a:solidFill>
                <a:srgbClr val="FFFFFF"/>
              </a:solidFill>
              <a:latin typeface="Arial"/>
              <a:cs typeface="Calibri" pitchFamily="34" charset="0"/>
            </a:endParaRPr>
          </a:p>
        </p:txBody>
      </p:sp>
      <p:pic>
        <p:nvPicPr>
          <p:cNvPr id="36" name="Picture 2" descr="C:\Users\trhoades\AppData\Local\Microsoft\Windows\Temporary Internet Files\Content.IE5\D7XG8TBA\MP900402701[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08068" y="3105149"/>
            <a:ext cx="2115582" cy="3171825"/>
          </a:xfrm>
          <a:prstGeom prst="rect">
            <a:avLst/>
          </a:prstGeom>
          <a:noFill/>
          <a:extLst>
            <a:ext uri="{909E8E84-426E-40DD-AFC4-6F175D3DCCD1}">
              <a14:hiddenFill xmlns:a14="http://schemas.microsoft.com/office/drawing/2010/main">
                <a:solidFill>
                  <a:srgbClr val="FFFFFF"/>
                </a:solidFill>
              </a14:hiddenFill>
            </a:ext>
          </a:extLst>
        </p:spPr>
      </p:pic>
      <p:sp>
        <p:nvSpPr>
          <p:cNvPr id="9218" name="Rectangle 2"/>
          <p:cNvSpPr>
            <a:spLocks noGrp="1" noChangeArrowheads="1"/>
          </p:cNvSpPr>
          <p:nvPr>
            <p:ph type="title"/>
          </p:nvPr>
        </p:nvSpPr>
        <p:spPr/>
        <p:txBody>
          <a:bodyPr/>
          <a:lstStyle/>
          <a:p>
            <a:r>
              <a:rPr lang="en-US" dirty="0" smtClean="0"/>
              <a:t>Phase 2: Adjudication</a:t>
            </a:r>
          </a:p>
        </p:txBody>
      </p:sp>
      <p:pic>
        <p:nvPicPr>
          <p:cNvPr id="9219" name="Picture 3" descr="automobile_crash_Honda_95870_l"/>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02125" y="3105150"/>
            <a:ext cx="4762500" cy="317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0" name="Rectangle 4"/>
          <p:cNvSpPr>
            <a:spLocks noChangeArrowheads="1"/>
          </p:cNvSpPr>
          <p:nvPr/>
        </p:nvSpPr>
        <p:spPr bwMode="auto">
          <a:xfrm>
            <a:off x="733425" y="1493838"/>
            <a:ext cx="2925763" cy="481012"/>
          </a:xfrm>
          <a:prstGeom prst="rect">
            <a:avLst/>
          </a:prstGeom>
          <a:noFill/>
          <a:ln w="2857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9222" name="Text Box 6"/>
          <p:cNvSpPr txBox="1">
            <a:spLocks noChangeArrowheads="1"/>
          </p:cNvSpPr>
          <p:nvPr/>
        </p:nvSpPr>
        <p:spPr bwMode="auto">
          <a:xfrm>
            <a:off x="650875" y="1550988"/>
            <a:ext cx="30924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400" b="1"/>
              <a:t>Intake</a:t>
            </a:r>
          </a:p>
        </p:txBody>
      </p:sp>
      <p:sp>
        <p:nvSpPr>
          <p:cNvPr id="9221" name="Rectangle 5"/>
          <p:cNvSpPr>
            <a:spLocks noChangeArrowheads="1"/>
          </p:cNvSpPr>
          <p:nvPr/>
        </p:nvSpPr>
        <p:spPr bwMode="auto">
          <a:xfrm>
            <a:off x="733425" y="2992438"/>
            <a:ext cx="2925763" cy="481012"/>
          </a:xfrm>
          <a:prstGeom prst="rect">
            <a:avLst/>
          </a:prstGeom>
          <a:solidFill>
            <a:schemeClr val="tx1"/>
          </a:solidFill>
          <a:ln w="28575" algn="ctr">
            <a:solidFill>
              <a:schemeClr val="bg1"/>
            </a:solidFill>
            <a:miter lim="800000"/>
            <a:headEnd/>
            <a:tailEnd/>
          </a:ln>
          <a:extLst/>
        </p:spPr>
        <p:txBody>
          <a:bodyPr lIns="0" tIns="0" rIns="0" bIns="0" anchor="ctr">
            <a:spAutoFit/>
          </a:bodyPr>
          <a:lstStyle/>
          <a:p>
            <a:endParaRPr lang="en-US"/>
          </a:p>
        </p:txBody>
      </p:sp>
      <p:sp>
        <p:nvSpPr>
          <p:cNvPr id="9223" name="Text Box 7"/>
          <p:cNvSpPr txBox="1">
            <a:spLocks noChangeArrowheads="1"/>
          </p:cNvSpPr>
          <p:nvPr/>
        </p:nvSpPr>
        <p:spPr bwMode="auto">
          <a:xfrm>
            <a:off x="650875" y="3049588"/>
            <a:ext cx="30924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400" b="1" dirty="0"/>
              <a:t>Adjudication</a:t>
            </a:r>
          </a:p>
        </p:txBody>
      </p:sp>
      <p:sp>
        <p:nvSpPr>
          <p:cNvPr id="9224" name="Line 8"/>
          <p:cNvSpPr>
            <a:spLocks noChangeShapeType="1"/>
          </p:cNvSpPr>
          <p:nvPr/>
        </p:nvSpPr>
        <p:spPr bwMode="auto">
          <a:xfrm>
            <a:off x="2197100" y="1962150"/>
            <a:ext cx="0" cy="1012825"/>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9225" name="Group 9"/>
          <p:cNvGrpSpPr>
            <a:grpSpLocks/>
          </p:cNvGrpSpPr>
          <p:nvPr/>
        </p:nvGrpSpPr>
        <p:grpSpPr bwMode="auto">
          <a:xfrm>
            <a:off x="3403600" y="3195638"/>
            <a:ext cx="1600200" cy="649287"/>
            <a:chOff x="956" y="3106"/>
            <a:chExt cx="1008" cy="409"/>
          </a:xfrm>
        </p:grpSpPr>
        <p:sp>
          <p:nvSpPr>
            <p:cNvPr id="9250" name="Rectangle 10"/>
            <p:cNvSpPr>
              <a:spLocks noChangeArrowheads="1"/>
            </p:cNvSpPr>
            <p:nvPr/>
          </p:nvSpPr>
          <p:spPr bwMode="auto">
            <a:xfrm>
              <a:off x="956" y="3106"/>
              <a:ext cx="1008" cy="409"/>
            </a:xfrm>
            <a:prstGeom prst="rect">
              <a:avLst/>
            </a:prstGeom>
            <a:solidFill>
              <a:schemeClr val="tx1"/>
            </a:solidFill>
            <a:ln w="28575" algn="ctr">
              <a:solidFill>
                <a:schemeClr val="bg1"/>
              </a:solidFill>
              <a:miter lim="800000"/>
              <a:headEnd/>
              <a:tailEnd/>
            </a:ln>
          </p:spPr>
          <p:txBody>
            <a:bodyPr lIns="0" tIns="0" rIns="0" bIns="0" anchor="ctr">
              <a:spAutoFit/>
            </a:bodyPr>
            <a:lstStyle/>
            <a:p>
              <a:endParaRPr lang="en-US"/>
            </a:p>
          </p:txBody>
        </p:sp>
        <p:sp>
          <p:nvSpPr>
            <p:cNvPr id="9251" name="Text Box 11"/>
            <p:cNvSpPr txBox="1">
              <a:spLocks noChangeArrowheads="1"/>
            </p:cNvSpPr>
            <p:nvPr/>
          </p:nvSpPr>
          <p:spPr bwMode="auto">
            <a:xfrm>
              <a:off x="998" y="3137"/>
              <a:ext cx="923"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a:t>Loss</a:t>
              </a:r>
              <a:br>
                <a:rPr lang="en-US" sz="1800" b="1"/>
              </a:br>
              <a:r>
                <a:rPr lang="en-US" sz="1800" b="1"/>
                <a:t>Assessment</a:t>
              </a:r>
            </a:p>
          </p:txBody>
        </p:sp>
      </p:grpSp>
      <p:grpSp>
        <p:nvGrpSpPr>
          <p:cNvPr id="9226" name="Group 12"/>
          <p:cNvGrpSpPr>
            <a:grpSpLocks/>
          </p:cNvGrpSpPr>
          <p:nvPr/>
        </p:nvGrpSpPr>
        <p:grpSpPr bwMode="auto">
          <a:xfrm>
            <a:off x="3402013" y="2547938"/>
            <a:ext cx="1600200" cy="649287"/>
            <a:chOff x="2497" y="1204"/>
            <a:chExt cx="1008" cy="409"/>
          </a:xfrm>
        </p:grpSpPr>
        <p:sp>
          <p:nvSpPr>
            <p:cNvPr id="9248" name="Rectangle 13"/>
            <p:cNvSpPr>
              <a:spLocks noChangeArrowheads="1"/>
            </p:cNvSpPr>
            <p:nvPr/>
          </p:nvSpPr>
          <p:spPr bwMode="auto">
            <a:xfrm>
              <a:off x="2497" y="1204"/>
              <a:ext cx="1008" cy="409"/>
            </a:xfrm>
            <a:prstGeom prst="rect">
              <a:avLst/>
            </a:prstGeom>
            <a:solidFill>
              <a:schemeClr val="tx1"/>
            </a:solidFill>
            <a:ln w="28575" algn="ctr">
              <a:solidFill>
                <a:schemeClr val="bg1"/>
              </a:solidFill>
              <a:miter lim="800000"/>
              <a:headEnd/>
              <a:tailEnd/>
            </a:ln>
          </p:spPr>
          <p:txBody>
            <a:bodyPr lIns="0" tIns="0" rIns="0" bIns="0" anchor="ctr">
              <a:spAutoFit/>
            </a:bodyPr>
            <a:lstStyle/>
            <a:p>
              <a:endParaRPr lang="en-US"/>
            </a:p>
          </p:txBody>
        </p:sp>
        <p:sp>
          <p:nvSpPr>
            <p:cNvPr id="9249" name="Text Box 14"/>
            <p:cNvSpPr txBox="1">
              <a:spLocks noChangeArrowheads="1"/>
            </p:cNvSpPr>
            <p:nvPr/>
          </p:nvSpPr>
          <p:spPr bwMode="auto">
            <a:xfrm>
              <a:off x="2539" y="1235"/>
              <a:ext cx="923"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a:t>Discovery/</a:t>
              </a:r>
              <a:br>
                <a:rPr lang="en-US" sz="1800" b="1"/>
              </a:br>
              <a:r>
                <a:rPr lang="en-US" sz="1800" b="1"/>
                <a:t>Investigation</a:t>
              </a:r>
            </a:p>
          </p:txBody>
        </p:sp>
      </p:grpSp>
      <p:grpSp>
        <p:nvGrpSpPr>
          <p:cNvPr id="9227" name="Group 15"/>
          <p:cNvGrpSpPr>
            <a:grpSpLocks/>
          </p:cNvGrpSpPr>
          <p:nvPr/>
        </p:nvGrpSpPr>
        <p:grpSpPr bwMode="auto">
          <a:xfrm>
            <a:off x="5970588" y="1706563"/>
            <a:ext cx="1350962" cy="1662112"/>
            <a:chOff x="4855" y="2368"/>
            <a:chExt cx="583" cy="717"/>
          </a:xfrm>
        </p:grpSpPr>
        <p:pic>
          <p:nvPicPr>
            <p:cNvPr id="9229" name="Picture 16" descr="BS01887_"/>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008" y="2446"/>
              <a:ext cx="430" cy="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30" name="Freeform 17"/>
            <p:cNvSpPr>
              <a:spLocks/>
            </p:cNvSpPr>
            <p:nvPr/>
          </p:nvSpPr>
          <p:spPr bwMode="auto">
            <a:xfrm>
              <a:off x="4855" y="2368"/>
              <a:ext cx="160" cy="704"/>
            </a:xfrm>
            <a:custGeom>
              <a:avLst/>
              <a:gdLst>
                <a:gd name="T0" fmla="*/ 1 w 253"/>
                <a:gd name="T1" fmla="*/ 0 h 2449"/>
                <a:gd name="T2" fmla="*/ 37 w 253"/>
                <a:gd name="T3" fmla="*/ 0 h 2449"/>
                <a:gd name="T4" fmla="*/ 37 w 253"/>
                <a:gd name="T5" fmla="*/ 3 h 2449"/>
                <a:gd name="T6" fmla="*/ 39 w 253"/>
                <a:gd name="T7" fmla="*/ 7 h 2449"/>
                <a:gd name="T8" fmla="*/ 40 w 253"/>
                <a:gd name="T9" fmla="*/ 12 h 2449"/>
                <a:gd name="T10" fmla="*/ 40 w 253"/>
                <a:gd name="T11" fmla="*/ 17 h 2449"/>
                <a:gd name="T12" fmla="*/ 3 w 253"/>
                <a:gd name="T13" fmla="*/ 17 h 2449"/>
                <a:gd name="T14" fmla="*/ 3 w 253"/>
                <a:gd name="T15" fmla="*/ 12 h 2449"/>
                <a:gd name="T16" fmla="*/ 0 w 253"/>
                <a:gd name="T17" fmla="*/ 7 h 2449"/>
                <a:gd name="T18" fmla="*/ 1 w 253"/>
                <a:gd name="T19" fmla="*/ 0 h 2449"/>
                <a:gd name="T20" fmla="*/ 1 w 253"/>
                <a:gd name="T21" fmla="*/ 0 h 244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53"/>
                <a:gd name="T34" fmla="*/ 0 h 2449"/>
                <a:gd name="T35" fmla="*/ 253 w 253"/>
                <a:gd name="T36" fmla="*/ 2449 h 244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53" h="2449">
                  <a:moveTo>
                    <a:pt x="2" y="0"/>
                  </a:moveTo>
                  <a:lnTo>
                    <a:pt x="236" y="0"/>
                  </a:lnTo>
                  <a:lnTo>
                    <a:pt x="236" y="428"/>
                  </a:lnTo>
                  <a:lnTo>
                    <a:pt x="245" y="996"/>
                  </a:lnTo>
                  <a:lnTo>
                    <a:pt x="253" y="1812"/>
                  </a:lnTo>
                  <a:lnTo>
                    <a:pt x="249" y="2449"/>
                  </a:lnTo>
                  <a:lnTo>
                    <a:pt x="19" y="2449"/>
                  </a:lnTo>
                  <a:lnTo>
                    <a:pt x="15" y="1772"/>
                  </a:lnTo>
                  <a:lnTo>
                    <a:pt x="0" y="1055"/>
                  </a:lnTo>
                  <a:lnTo>
                    <a:pt x="2" y="0"/>
                  </a:lnTo>
                  <a:close/>
                </a:path>
              </a:pathLst>
            </a:custGeom>
            <a:solidFill>
              <a:srgbClr val="CC9900"/>
            </a:solidFill>
            <a:ln w="12700">
              <a:solidFill>
                <a:srgbClr val="000000"/>
              </a:solidFill>
              <a:round/>
              <a:headEnd/>
              <a:tailEnd/>
            </a:ln>
          </p:spPr>
          <p:txBody>
            <a:bodyPr/>
            <a:lstStyle/>
            <a:p>
              <a:endParaRPr lang="en-US"/>
            </a:p>
          </p:txBody>
        </p:sp>
        <p:sp>
          <p:nvSpPr>
            <p:cNvPr id="9231" name="Freeform 18"/>
            <p:cNvSpPr>
              <a:spLocks/>
            </p:cNvSpPr>
            <p:nvPr/>
          </p:nvSpPr>
          <p:spPr bwMode="auto">
            <a:xfrm>
              <a:off x="4976" y="2968"/>
              <a:ext cx="30" cy="22"/>
            </a:xfrm>
            <a:custGeom>
              <a:avLst/>
              <a:gdLst>
                <a:gd name="T0" fmla="*/ 2 w 76"/>
                <a:gd name="T1" fmla="*/ 1 h 57"/>
                <a:gd name="T2" fmla="*/ 0 w 76"/>
                <a:gd name="T3" fmla="*/ 1 h 57"/>
                <a:gd name="T4" fmla="*/ 0 w 76"/>
                <a:gd name="T5" fmla="*/ 0 h 57"/>
                <a:gd name="T6" fmla="*/ 2 w 76"/>
                <a:gd name="T7" fmla="*/ 0 h 57"/>
                <a:gd name="T8" fmla="*/ 2 w 76"/>
                <a:gd name="T9" fmla="*/ 1 h 57"/>
                <a:gd name="T10" fmla="*/ 2 w 76"/>
                <a:gd name="T11" fmla="*/ 1 h 57"/>
                <a:gd name="T12" fmla="*/ 0 60000 65536"/>
                <a:gd name="T13" fmla="*/ 0 60000 65536"/>
                <a:gd name="T14" fmla="*/ 0 60000 65536"/>
                <a:gd name="T15" fmla="*/ 0 60000 65536"/>
                <a:gd name="T16" fmla="*/ 0 60000 65536"/>
                <a:gd name="T17" fmla="*/ 0 60000 65536"/>
                <a:gd name="T18" fmla="*/ 0 w 76"/>
                <a:gd name="T19" fmla="*/ 0 h 57"/>
                <a:gd name="T20" fmla="*/ 76 w 76"/>
                <a:gd name="T21" fmla="*/ 57 h 57"/>
              </a:gdLst>
              <a:ahLst/>
              <a:cxnLst>
                <a:cxn ang="T12">
                  <a:pos x="T0" y="T1"/>
                </a:cxn>
                <a:cxn ang="T13">
                  <a:pos x="T2" y="T3"/>
                </a:cxn>
                <a:cxn ang="T14">
                  <a:pos x="T4" y="T5"/>
                </a:cxn>
                <a:cxn ang="T15">
                  <a:pos x="T6" y="T7"/>
                </a:cxn>
                <a:cxn ang="T16">
                  <a:pos x="T8" y="T9"/>
                </a:cxn>
                <a:cxn ang="T17">
                  <a:pos x="T10" y="T11"/>
                </a:cxn>
              </a:cxnLst>
              <a:rect l="T18" t="T19" r="T20" b="T21"/>
              <a:pathLst>
                <a:path w="76" h="57">
                  <a:moveTo>
                    <a:pt x="69" y="57"/>
                  </a:moveTo>
                  <a:lnTo>
                    <a:pt x="2" y="55"/>
                  </a:lnTo>
                  <a:lnTo>
                    <a:pt x="0" y="2"/>
                  </a:lnTo>
                  <a:lnTo>
                    <a:pt x="76" y="0"/>
                  </a:lnTo>
                  <a:lnTo>
                    <a:pt x="69" y="57"/>
                  </a:lnTo>
                  <a:close/>
                </a:path>
              </a:pathLst>
            </a:custGeom>
            <a:solidFill>
              <a:srgbClr val="000000"/>
            </a:solidFill>
            <a:ln w="12700">
              <a:solidFill>
                <a:srgbClr val="000000"/>
              </a:solidFill>
              <a:round/>
              <a:headEnd/>
              <a:tailEnd/>
            </a:ln>
          </p:spPr>
          <p:txBody>
            <a:bodyPr/>
            <a:lstStyle/>
            <a:p>
              <a:endParaRPr lang="en-US"/>
            </a:p>
          </p:txBody>
        </p:sp>
        <p:sp>
          <p:nvSpPr>
            <p:cNvPr id="9232" name="Freeform 19"/>
            <p:cNvSpPr>
              <a:spLocks/>
            </p:cNvSpPr>
            <p:nvPr/>
          </p:nvSpPr>
          <p:spPr bwMode="auto">
            <a:xfrm>
              <a:off x="4951" y="2933"/>
              <a:ext cx="55" cy="17"/>
            </a:xfrm>
            <a:custGeom>
              <a:avLst/>
              <a:gdLst>
                <a:gd name="T0" fmla="*/ 3 w 141"/>
                <a:gd name="T1" fmla="*/ 1 h 44"/>
                <a:gd name="T2" fmla="*/ 0 w 141"/>
                <a:gd name="T3" fmla="*/ 1 h 44"/>
                <a:gd name="T4" fmla="*/ 0 w 141"/>
                <a:gd name="T5" fmla="*/ 0 h 44"/>
                <a:gd name="T6" fmla="*/ 3 w 141"/>
                <a:gd name="T7" fmla="*/ 0 h 44"/>
                <a:gd name="T8" fmla="*/ 3 w 141"/>
                <a:gd name="T9" fmla="*/ 1 h 44"/>
                <a:gd name="T10" fmla="*/ 3 w 141"/>
                <a:gd name="T11" fmla="*/ 1 h 44"/>
                <a:gd name="T12" fmla="*/ 0 60000 65536"/>
                <a:gd name="T13" fmla="*/ 0 60000 65536"/>
                <a:gd name="T14" fmla="*/ 0 60000 65536"/>
                <a:gd name="T15" fmla="*/ 0 60000 65536"/>
                <a:gd name="T16" fmla="*/ 0 60000 65536"/>
                <a:gd name="T17" fmla="*/ 0 60000 65536"/>
                <a:gd name="T18" fmla="*/ 0 w 141"/>
                <a:gd name="T19" fmla="*/ 0 h 44"/>
                <a:gd name="T20" fmla="*/ 141 w 141"/>
                <a:gd name="T21" fmla="*/ 44 h 44"/>
              </a:gdLst>
              <a:ahLst/>
              <a:cxnLst>
                <a:cxn ang="T12">
                  <a:pos x="T0" y="T1"/>
                </a:cxn>
                <a:cxn ang="T13">
                  <a:pos x="T2" y="T3"/>
                </a:cxn>
                <a:cxn ang="T14">
                  <a:pos x="T4" y="T5"/>
                </a:cxn>
                <a:cxn ang="T15">
                  <a:pos x="T6" y="T7"/>
                </a:cxn>
                <a:cxn ang="T16">
                  <a:pos x="T8" y="T9"/>
                </a:cxn>
                <a:cxn ang="T17">
                  <a:pos x="T10" y="T11"/>
                </a:cxn>
              </a:cxnLst>
              <a:rect l="T18" t="T19" r="T20" b="T21"/>
              <a:pathLst>
                <a:path w="141" h="44">
                  <a:moveTo>
                    <a:pt x="135" y="44"/>
                  </a:moveTo>
                  <a:lnTo>
                    <a:pt x="0" y="44"/>
                  </a:lnTo>
                  <a:lnTo>
                    <a:pt x="0" y="0"/>
                  </a:lnTo>
                  <a:lnTo>
                    <a:pt x="141" y="0"/>
                  </a:lnTo>
                  <a:lnTo>
                    <a:pt x="135" y="44"/>
                  </a:lnTo>
                  <a:close/>
                </a:path>
              </a:pathLst>
            </a:custGeom>
            <a:solidFill>
              <a:srgbClr val="000000"/>
            </a:solidFill>
            <a:ln w="12700">
              <a:solidFill>
                <a:srgbClr val="000000"/>
              </a:solidFill>
              <a:round/>
              <a:headEnd/>
              <a:tailEnd/>
            </a:ln>
          </p:spPr>
          <p:txBody>
            <a:bodyPr/>
            <a:lstStyle/>
            <a:p>
              <a:endParaRPr lang="en-US"/>
            </a:p>
          </p:txBody>
        </p:sp>
        <p:sp>
          <p:nvSpPr>
            <p:cNvPr id="9233" name="Freeform 20"/>
            <p:cNvSpPr>
              <a:spLocks/>
            </p:cNvSpPr>
            <p:nvPr/>
          </p:nvSpPr>
          <p:spPr bwMode="auto">
            <a:xfrm>
              <a:off x="4976" y="2887"/>
              <a:ext cx="30" cy="23"/>
            </a:xfrm>
            <a:custGeom>
              <a:avLst/>
              <a:gdLst>
                <a:gd name="T0" fmla="*/ 2 w 78"/>
                <a:gd name="T1" fmla="*/ 2 h 59"/>
                <a:gd name="T2" fmla="*/ 0 w 78"/>
                <a:gd name="T3" fmla="*/ 1 h 59"/>
                <a:gd name="T4" fmla="*/ 0 w 78"/>
                <a:gd name="T5" fmla="*/ 0 h 59"/>
                <a:gd name="T6" fmla="*/ 2 w 78"/>
                <a:gd name="T7" fmla="*/ 0 h 59"/>
                <a:gd name="T8" fmla="*/ 2 w 78"/>
                <a:gd name="T9" fmla="*/ 2 h 59"/>
                <a:gd name="T10" fmla="*/ 2 w 78"/>
                <a:gd name="T11" fmla="*/ 2 h 59"/>
                <a:gd name="T12" fmla="*/ 0 60000 65536"/>
                <a:gd name="T13" fmla="*/ 0 60000 65536"/>
                <a:gd name="T14" fmla="*/ 0 60000 65536"/>
                <a:gd name="T15" fmla="*/ 0 60000 65536"/>
                <a:gd name="T16" fmla="*/ 0 60000 65536"/>
                <a:gd name="T17" fmla="*/ 0 60000 65536"/>
                <a:gd name="T18" fmla="*/ 0 w 78"/>
                <a:gd name="T19" fmla="*/ 0 h 59"/>
                <a:gd name="T20" fmla="*/ 78 w 78"/>
                <a:gd name="T21" fmla="*/ 59 h 59"/>
              </a:gdLst>
              <a:ahLst/>
              <a:cxnLst>
                <a:cxn ang="T12">
                  <a:pos x="T0" y="T1"/>
                </a:cxn>
                <a:cxn ang="T13">
                  <a:pos x="T2" y="T3"/>
                </a:cxn>
                <a:cxn ang="T14">
                  <a:pos x="T4" y="T5"/>
                </a:cxn>
                <a:cxn ang="T15">
                  <a:pos x="T6" y="T7"/>
                </a:cxn>
                <a:cxn ang="T16">
                  <a:pos x="T8" y="T9"/>
                </a:cxn>
                <a:cxn ang="T17">
                  <a:pos x="T10" y="T11"/>
                </a:cxn>
              </a:cxnLst>
              <a:rect l="T18" t="T19" r="T20" b="T21"/>
              <a:pathLst>
                <a:path w="78" h="59">
                  <a:moveTo>
                    <a:pt x="67" y="59"/>
                  </a:moveTo>
                  <a:lnTo>
                    <a:pt x="2" y="55"/>
                  </a:lnTo>
                  <a:lnTo>
                    <a:pt x="0" y="2"/>
                  </a:lnTo>
                  <a:lnTo>
                    <a:pt x="78" y="0"/>
                  </a:lnTo>
                  <a:lnTo>
                    <a:pt x="67" y="59"/>
                  </a:lnTo>
                  <a:close/>
                </a:path>
              </a:pathLst>
            </a:custGeom>
            <a:solidFill>
              <a:srgbClr val="000000"/>
            </a:solidFill>
            <a:ln w="12700">
              <a:solidFill>
                <a:srgbClr val="000000"/>
              </a:solidFill>
              <a:round/>
              <a:headEnd/>
              <a:tailEnd/>
            </a:ln>
          </p:spPr>
          <p:txBody>
            <a:bodyPr/>
            <a:lstStyle/>
            <a:p>
              <a:endParaRPr lang="en-US"/>
            </a:p>
          </p:txBody>
        </p:sp>
        <p:sp>
          <p:nvSpPr>
            <p:cNvPr id="9234" name="Freeform 21"/>
            <p:cNvSpPr>
              <a:spLocks/>
            </p:cNvSpPr>
            <p:nvPr/>
          </p:nvSpPr>
          <p:spPr bwMode="auto">
            <a:xfrm>
              <a:off x="4952" y="2851"/>
              <a:ext cx="54" cy="17"/>
            </a:xfrm>
            <a:custGeom>
              <a:avLst/>
              <a:gdLst>
                <a:gd name="T0" fmla="*/ 3 w 139"/>
                <a:gd name="T1" fmla="*/ 1 h 43"/>
                <a:gd name="T2" fmla="*/ 0 w 139"/>
                <a:gd name="T3" fmla="*/ 1 h 43"/>
                <a:gd name="T4" fmla="*/ 0 w 139"/>
                <a:gd name="T5" fmla="*/ 0 h 43"/>
                <a:gd name="T6" fmla="*/ 3 w 139"/>
                <a:gd name="T7" fmla="*/ 0 h 43"/>
                <a:gd name="T8" fmla="*/ 3 w 139"/>
                <a:gd name="T9" fmla="*/ 1 h 43"/>
                <a:gd name="T10" fmla="*/ 3 w 139"/>
                <a:gd name="T11" fmla="*/ 1 h 43"/>
                <a:gd name="T12" fmla="*/ 0 60000 65536"/>
                <a:gd name="T13" fmla="*/ 0 60000 65536"/>
                <a:gd name="T14" fmla="*/ 0 60000 65536"/>
                <a:gd name="T15" fmla="*/ 0 60000 65536"/>
                <a:gd name="T16" fmla="*/ 0 60000 65536"/>
                <a:gd name="T17" fmla="*/ 0 60000 65536"/>
                <a:gd name="T18" fmla="*/ 0 w 139"/>
                <a:gd name="T19" fmla="*/ 0 h 43"/>
                <a:gd name="T20" fmla="*/ 139 w 139"/>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139" h="43">
                  <a:moveTo>
                    <a:pt x="135" y="43"/>
                  </a:moveTo>
                  <a:lnTo>
                    <a:pt x="0" y="43"/>
                  </a:lnTo>
                  <a:lnTo>
                    <a:pt x="0" y="2"/>
                  </a:lnTo>
                  <a:lnTo>
                    <a:pt x="139" y="0"/>
                  </a:lnTo>
                  <a:lnTo>
                    <a:pt x="135" y="43"/>
                  </a:lnTo>
                  <a:close/>
                </a:path>
              </a:pathLst>
            </a:custGeom>
            <a:solidFill>
              <a:srgbClr val="000000"/>
            </a:solidFill>
            <a:ln w="12700">
              <a:solidFill>
                <a:srgbClr val="000000"/>
              </a:solidFill>
              <a:round/>
              <a:headEnd/>
              <a:tailEnd/>
            </a:ln>
          </p:spPr>
          <p:txBody>
            <a:bodyPr/>
            <a:lstStyle/>
            <a:p>
              <a:endParaRPr lang="en-US"/>
            </a:p>
          </p:txBody>
        </p:sp>
        <p:sp>
          <p:nvSpPr>
            <p:cNvPr id="9235" name="Freeform 22"/>
            <p:cNvSpPr>
              <a:spLocks/>
            </p:cNvSpPr>
            <p:nvPr/>
          </p:nvSpPr>
          <p:spPr bwMode="auto">
            <a:xfrm>
              <a:off x="4975" y="2805"/>
              <a:ext cx="31" cy="24"/>
            </a:xfrm>
            <a:custGeom>
              <a:avLst/>
              <a:gdLst>
                <a:gd name="T0" fmla="*/ 2 w 78"/>
                <a:gd name="T1" fmla="*/ 2 h 59"/>
                <a:gd name="T2" fmla="*/ 0 w 78"/>
                <a:gd name="T3" fmla="*/ 2 h 59"/>
                <a:gd name="T4" fmla="*/ 0 w 78"/>
                <a:gd name="T5" fmla="*/ 0 h 59"/>
                <a:gd name="T6" fmla="*/ 2 w 78"/>
                <a:gd name="T7" fmla="*/ 0 h 59"/>
                <a:gd name="T8" fmla="*/ 2 w 78"/>
                <a:gd name="T9" fmla="*/ 2 h 59"/>
                <a:gd name="T10" fmla="*/ 2 w 78"/>
                <a:gd name="T11" fmla="*/ 2 h 59"/>
                <a:gd name="T12" fmla="*/ 0 60000 65536"/>
                <a:gd name="T13" fmla="*/ 0 60000 65536"/>
                <a:gd name="T14" fmla="*/ 0 60000 65536"/>
                <a:gd name="T15" fmla="*/ 0 60000 65536"/>
                <a:gd name="T16" fmla="*/ 0 60000 65536"/>
                <a:gd name="T17" fmla="*/ 0 60000 65536"/>
                <a:gd name="T18" fmla="*/ 0 w 78"/>
                <a:gd name="T19" fmla="*/ 0 h 59"/>
                <a:gd name="T20" fmla="*/ 78 w 78"/>
                <a:gd name="T21" fmla="*/ 59 h 59"/>
              </a:gdLst>
              <a:ahLst/>
              <a:cxnLst>
                <a:cxn ang="T12">
                  <a:pos x="T0" y="T1"/>
                </a:cxn>
                <a:cxn ang="T13">
                  <a:pos x="T2" y="T3"/>
                </a:cxn>
                <a:cxn ang="T14">
                  <a:pos x="T4" y="T5"/>
                </a:cxn>
                <a:cxn ang="T15">
                  <a:pos x="T6" y="T7"/>
                </a:cxn>
                <a:cxn ang="T16">
                  <a:pos x="T8" y="T9"/>
                </a:cxn>
                <a:cxn ang="T17">
                  <a:pos x="T10" y="T11"/>
                </a:cxn>
              </a:cxnLst>
              <a:rect l="T18" t="T19" r="T20" b="T21"/>
              <a:pathLst>
                <a:path w="78" h="59">
                  <a:moveTo>
                    <a:pt x="67" y="59"/>
                  </a:moveTo>
                  <a:lnTo>
                    <a:pt x="0" y="57"/>
                  </a:lnTo>
                  <a:lnTo>
                    <a:pt x="0" y="4"/>
                  </a:lnTo>
                  <a:lnTo>
                    <a:pt x="78" y="0"/>
                  </a:lnTo>
                  <a:lnTo>
                    <a:pt x="67" y="59"/>
                  </a:lnTo>
                  <a:close/>
                </a:path>
              </a:pathLst>
            </a:custGeom>
            <a:solidFill>
              <a:srgbClr val="000000"/>
            </a:solidFill>
            <a:ln w="12700">
              <a:solidFill>
                <a:srgbClr val="000000"/>
              </a:solidFill>
              <a:round/>
              <a:headEnd/>
              <a:tailEnd/>
            </a:ln>
          </p:spPr>
          <p:txBody>
            <a:bodyPr/>
            <a:lstStyle/>
            <a:p>
              <a:endParaRPr lang="en-US"/>
            </a:p>
          </p:txBody>
        </p:sp>
        <p:sp>
          <p:nvSpPr>
            <p:cNvPr id="9236" name="Freeform 23"/>
            <p:cNvSpPr>
              <a:spLocks/>
            </p:cNvSpPr>
            <p:nvPr/>
          </p:nvSpPr>
          <p:spPr bwMode="auto">
            <a:xfrm>
              <a:off x="4952" y="2771"/>
              <a:ext cx="54" cy="17"/>
            </a:xfrm>
            <a:custGeom>
              <a:avLst/>
              <a:gdLst>
                <a:gd name="T0" fmla="*/ 3 w 139"/>
                <a:gd name="T1" fmla="*/ 1 h 46"/>
                <a:gd name="T2" fmla="*/ 0 w 139"/>
                <a:gd name="T3" fmla="*/ 1 h 46"/>
                <a:gd name="T4" fmla="*/ 0 w 139"/>
                <a:gd name="T5" fmla="*/ 0 h 46"/>
                <a:gd name="T6" fmla="*/ 3 w 139"/>
                <a:gd name="T7" fmla="*/ 0 h 46"/>
                <a:gd name="T8" fmla="*/ 3 w 139"/>
                <a:gd name="T9" fmla="*/ 1 h 46"/>
                <a:gd name="T10" fmla="*/ 3 w 139"/>
                <a:gd name="T11" fmla="*/ 1 h 46"/>
                <a:gd name="T12" fmla="*/ 0 60000 65536"/>
                <a:gd name="T13" fmla="*/ 0 60000 65536"/>
                <a:gd name="T14" fmla="*/ 0 60000 65536"/>
                <a:gd name="T15" fmla="*/ 0 60000 65536"/>
                <a:gd name="T16" fmla="*/ 0 60000 65536"/>
                <a:gd name="T17" fmla="*/ 0 60000 65536"/>
                <a:gd name="T18" fmla="*/ 0 w 139"/>
                <a:gd name="T19" fmla="*/ 0 h 46"/>
                <a:gd name="T20" fmla="*/ 139 w 139"/>
                <a:gd name="T21" fmla="*/ 46 h 46"/>
              </a:gdLst>
              <a:ahLst/>
              <a:cxnLst>
                <a:cxn ang="T12">
                  <a:pos x="T0" y="T1"/>
                </a:cxn>
                <a:cxn ang="T13">
                  <a:pos x="T2" y="T3"/>
                </a:cxn>
                <a:cxn ang="T14">
                  <a:pos x="T4" y="T5"/>
                </a:cxn>
                <a:cxn ang="T15">
                  <a:pos x="T6" y="T7"/>
                </a:cxn>
                <a:cxn ang="T16">
                  <a:pos x="T8" y="T9"/>
                </a:cxn>
                <a:cxn ang="T17">
                  <a:pos x="T10" y="T11"/>
                </a:cxn>
              </a:cxnLst>
              <a:rect l="T18" t="T19" r="T20" b="T21"/>
              <a:pathLst>
                <a:path w="139" h="46">
                  <a:moveTo>
                    <a:pt x="135" y="46"/>
                  </a:moveTo>
                  <a:lnTo>
                    <a:pt x="0" y="46"/>
                  </a:lnTo>
                  <a:lnTo>
                    <a:pt x="0" y="0"/>
                  </a:lnTo>
                  <a:lnTo>
                    <a:pt x="139" y="0"/>
                  </a:lnTo>
                  <a:lnTo>
                    <a:pt x="135" y="46"/>
                  </a:lnTo>
                  <a:close/>
                </a:path>
              </a:pathLst>
            </a:custGeom>
            <a:solidFill>
              <a:srgbClr val="000000"/>
            </a:solidFill>
            <a:ln w="12700">
              <a:solidFill>
                <a:srgbClr val="000000"/>
              </a:solidFill>
              <a:round/>
              <a:headEnd/>
              <a:tailEnd/>
            </a:ln>
          </p:spPr>
          <p:txBody>
            <a:bodyPr/>
            <a:lstStyle/>
            <a:p>
              <a:endParaRPr lang="en-US"/>
            </a:p>
          </p:txBody>
        </p:sp>
        <p:sp>
          <p:nvSpPr>
            <p:cNvPr id="9237" name="Freeform 24"/>
            <p:cNvSpPr>
              <a:spLocks/>
            </p:cNvSpPr>
            <p:nvPr/>
          </p:nvSpPr>
          <p:spPr bwMode="auto">
            <a:xfrm>
              <a:off x="4975" y="2725"/>
              <a:ext cx="31" cy="24"/>
            </a:xfrm>
            <a:custGeom>
              <a:avLst/>
              <a:gdLst>
                <a:gd name="T0" fmla="*/ 2 w 78"/>
                <a:gd name="T1" fmla="*/ 2 h 61"/>
                <a:gd name="T2" fmla="*/ 0 w 78"/>
                <a:gd name="T3" fmla="*/ 2 h 61"/>
                <a:gd name="T4" fmla="*/ 0 w 78"/>
                <a:gd name="T5" fmla="*/ 0 h 61"/>
                <a:gd name="T6" fmla="*/ 2 w 78"/>
                <a:gd name="T7" fmla="*/ 0 h 61"/>
                <a:gd name="T8" fmla="*/ 2 w 78"/>
                <a:gd name="T9" fmla="*/ 2 h 61"/>
                <a:gd name="T10" fmla="*/ 2 w 78"/>
                <a:gd name="T11" fmla="*/ 2 h 61"/>
                <a:gd name="T12" fmla="*/ 0 60000 65536"/>
                <a:gd name="T13" fmla="*/ 0 60000 65536"/>
                <a:gd name="T14" fmla="*/ 0 60000 65536"/>
                <a:gd name="T15" fmla="*/ 0 60000 65536"/>
                <a:gd name="T16" fmla="*/ 0 60000 65536"/>
                <a:gd name="T17" fmla="*/ 0 60000 65536"/>
                <a:gd name="T18" fmla="*/ 0 w 78"/>
                <a:gd name="T19" fmla="*/ 0 h 61"/>
                <a:gd name="T20" fmla="*/ 78 w 78"/>
                <a:gd name="T21" fmla="*/ 61 h 61"/>
              </a:gdLst>
              <a:ahLst/>
              <a:cxnLst>
                <a:cxn ang="T12">
                  <a:pos x="T0" y="T1"/>
                </a:cxn>
                <a:cxn ang="T13">
                  <a:pos x="T2" y="T3"/>
                </a:cxn>
                <a:cxn ang="T14">
                  <a:pos x="T4" y="T5"/>
                </a:cxn>
                <a:cxn ang="T15">
                  <a:pos x="T6" y="T7"/>
                </a:cxn>
                <a:cxn ang="T16">
                  <a:pos x="T8" y="T9"/>
                </a:cxn>
                <a:cxn ang="T17">
                  <a:pos x="T10" y="T11"/>
                </a:cxn>
              </a:cxnLst>
              <a:rect l="T18" t="T19" r="T20" b="T21"/>
              <a:pathLst>
                <a:path w="78" h="61">
                  <a:moveTo>
                    <a:pt x="70" y="61"/>
                  </a:moveTo>
                  <a:lnTo>
                    <a:pt x="2" y="57"/>
                  </a:lnTo>
                  <a:lnTo>
                    <a:pt x="0" y="2"/>
                  </a:lnTo>
                  <a:lnTo>
                    <a:pt x="78" y="0"/>
                  </a:lnTo>
                  <a:lnTo>
                    <a:pt x="70" y="61"/>
                  </a:lnTo>
                  <a:close/>
                </a:path>
              </a:pathLst>
            </a:custGeom>
            <a:solidFill>
              <a:srgbClr val="000000"/>
            </a:solidFill>
            <a:ln w="12700">
              <a:solidFill>
                <a:srgbClr val="000000"/>
              </a:solidFill>
              <a:round/>
              <a:headEnd/>
              <a:tailEnd/>
            </a:ln>
          </p:spPr>
          <p:txBody>
            <a:bodyPr/>
            <a:lstStyle/>
            <a:p>
              <a:endParaRPr lang="en-US"/>
            </a:p>
          </p:txBody>
        </p:sp>
        <p:sp>
          <p:nvSpPr>
            <p:cNvPr id="9238" name="Freeform 25"/>
            <p:cNvSpPr>
              <a:spLocks/>
            </p:cNvSpPr>
            <p:nvPr/>
          </p:nvSpPr>
          <p:spPr bwMode="auto">
            <a:xfrm>
              <a:off x="4951" y="2690"/>
              <a:ext cx="55" cy="17"/>
            </a:xfrm>
            <a:custGeom>
              <a:avLst/>
              <a:gdLst>
                <a:gd name="T0" fmla="*/ 3 w 139"/>
                <a:gd name="T1" fmla="*/ 1 h 44"/>
                <a:gd name="T2" fmla="*/ 0 w 139"/>
                <a:gd name="T3" fmla="*/ 1 h 44"/>
                <a:gd name="T4" fmla="*/ 0 w 139"/>
                <a:gd name="T5" fmla="*/ 0 h 44"/>
                <a:gd name="T6" fmla="*/ 4 w 139"/>
                <a:gd name="T7" fmla="*/ 0 h 44"/>
                <a:gd name="T8" fmla="*/ 3 w 139"/>
                <a:gd name="T9" fmla="*/ 1 h 44"/>
                <a:gd name="T10" fmla="*/ 3 w 139"/>
                <a:gd name="T11" fmla="*/ 1 h 44"/>
                <a:gd name="T12" fmla="*/ 0 60000 65536"/>
                <a:gd name="T13" fmla="*/ 0 60000 65536"/>
                <a:gd name="T14" fmla="*/ 0 60000 65536"/>
                <a:gd name="T15" fmla="*/ 0 60000 65536"/>
                <a:gd name="T16" fmla="*/ 0 60000 65536"/>
                <a:gd name="T17" fmla="*/ 0 60000 65536"/>
                <a:gd name="T18" fmla="*/ 0 w 139"/>
                <a:gd name="T19" fmla="*/ 0 h 44"/>
                <a:gd name="T20" fmla="*/ 139 w 139"/>
                <a:gd name="T21" fmla="*/ 44 h 44"/>
              </a:gdLst>
              <a:ahLst/>
              <a:cxnLst>
                <a:cxn ang="T12">
                  <a:pos x="T0" y="T1"/>
                </a:cxn>
                <a:cxn ang="T13">
                  <a:pos x="T2" y="T3"/>
                </a:cxn>
                <a:cxn ang="T14">
                  <a:pos x="T4" y="T5"/>
                </a:cxn>
                <a:cxn ang="T15">
                  <a:pos x="T6" y="T7"/>
                </a:cxn>
                <a:cxn ang="T16">
                  <a:pos x="T8" y="T9"/>
                </a:cxn>
                <a:cxn ang="T17">
                  <a:pos x="T10" y="T11"/>
                </a:cxn>
              </a:cxnLst>
              <a:rect l="T18" t="T19" r="T20" b="T21"/>
              <a:pathLst>
                <a:path w="139" h="44">
                  <a:moveTo>
                    <a:pt x="135" y="44"/>
                  </a:moveTo>
                  <a:lnTo>
                    <a:pt x="0" y="44"/>
                  </a:lnTo>
                  <a:lnTo>
                    <a:pt x="0" y="2"/>
                  </a:lnTo>
                  <a:lnTo>
                    <a:pt x="139" y="0"/>
                  </a:lnTo>
                  <a:lnTo>
                    <a:pt x="135" y="44"/>
                  </a:lnTo>
                  <a:close/>
                </a:path>
              </a:pathLst>
            </a:custGeom>
            <a:solidFill>
              <a:srgbClr val="000000"/>
            </a:solidFill>
            <a:ln w="12700">
              <a:solidFill>
                <a:srgbClr val="000000"/>
              </a:solidFill>
              <a:round/>
              <a:headEnd/>
              <a:tailEnd/>
            </a:ln>
          </p:spPr>
          <p:txBody>
            <a:bodyPr/>
            <a:lstStyle/>
            <a:p>
              <a:endParaRPr lang="en-US"/>
            </a:p>
          </p:txBody>
        </p:sp>
        <p:sp>
          <p:nvSpPr>
            <p:cNvPr id="9239" name="Freeform 26"/>
            <p:cNvSpPr>
              <a:spLocks/>
            </p:cNvSpPr>
            <p:nvPr/>
          </p:nvSpPr>
          <p:spPr bwMode="auto">
            <a:xfrm>
              <a:off x="4976" y="2644"/>
              <a:ext cx="30" cy="23"/>
            </a:xfrm>
            <a:custGeom>
              <a:avLst/>
              <a:gdLst>
                <a:gd name="T0" fmla="*/ 2 w 78"/>
                <a:gd name="T1" fmla="*/ 2 h 59"/>
                <a:gd name="T2" fmla="*/ 0 w 78"/>
                <a:gd name="T3" fmla="*/ 2 h 59"/>
                <a:gd name="T4" fmla="*/ 0 w 78"/>
                <a:gd name="T5" fmla="*/ 0 h 59"/>
                <a:gd name="T6" fmla="*/ 2 w 78"/>
                <a:gd name="T7" fmla="*/ 0 h 59"/>
                <a:gd name="T8" fmla="*/ 2 w 78"/>
                <a:gd name="T9" fmla="*/ 2 h 59"/>
                <a:gd name="T10" fmla="*/ 2 w 78"/>
                <a:gd name="T11" fmla="*/ 2 h 59"/>
                <a:gd name="T12" fmla="*/ 0 60000 65536"/>
                <a:gd name="T13" fmla="*/ 0 60000 65536"/>
                <a:gd name="T14" fmla="*/ 0 60000 65536"/>
                <a:gd name="T15" fmla="*/ 0 60000 65536"/>
                <a:gd name="T16" fmla="*/ 0 60000 65536"/>
                <a:gd name="T17" fmla="*/ 0 60000 65536"/>
                <a:gd name="T18" fmla="*/ 0 w 78"/>
                <a:gd name="T19" fmla="*/ 0 h 59"/>
                <a:gd name="T20" fmla="*/ 78 w 78"/>
                <a:gd name="T21" fmla="*/ 59 h 59"/>
              </a:gdLst>
              <a:ahLst/>
              <a:cxnLst>
                <a:cxn ang="T12">
                  <a:pos x="T0" y="T1"/>
                </a:cxn>
                <a:cxn ang="T13">
                  <a:pos x="T2" y="T3"/>
                </a:cxn>
                <a:cxn ang="T14">
                  <a:pos x="T4" y="T5"/>
                </a:cxn>
                <a:cxn ang="T15">
                  <a:pos x="T6" y="T7"/>
                </a:cxn>
                <a:cxn ang="T16">
                  <a:pos x="T8" y="T9"/>
                </a:cxn>
                <a:cxn ang="T17">
                  <a:pos x="T10" y="T11"/>
                </a:cxn>
              </a:cxnLst>
              <a:rect l="T18" t="T19" r="T20" b="T21"/>
              <a:pathLst>
                <a:path w="78" h="59">
                  <a:moveTo>
                    <a:pt x="67" y="59"/>
                  </a:moveTo>
                  <a:lnTo>
                    <a:pt x="2" y="57"/>
                  </a:lnTo>
                  <a:lnTo>
                    <a:pt x="0" y="4"/>
                  </a:lnTo>
                  <a:lnTo>
                    <a:pt x="78" y="0"/>
                  </a:lnTo>
                  <a:lnTo>
                    <a:pt x="67" y="59"/>
                  </a:lnTo>
                  <a:close/>
                </a:path>
              </a:pathLst>
            </a:custGeom>
            <a:solidFill>
              <a:srgbClr val="000000"/>
            </a:solidFill>
            <a:ln w="12700">
              <a:solidFill>
                <a:srgbClr val="000000"/>
              </a:solidFill>
              <a:round/>
              <a:headEnd/>
              <a:tailEnd/>
            </a:ln>
          </p:spPr>
          <p:txBody>
            <a:bodyPr/>
            <a:lstStyle/>
            <a:p>
              <a:endParaRPr lang="en-US"/>
            </a:p>
          </p:txBody>
        </p:sp>
        <p:sp>
          <p:nvSpPr>
            <p:cNvPr id="9240" name="Freeform 27"/>
            <p:cNvSpPr>
              <a:spLocks/>
            </p:cNvSpPr>
            <p:nvPr/>
          </p:nvSpPr>
          <p:spPr bwMode="auto">
            <a:xfrm>
              <a:off x="4952" y="2609"/>
              <a:ext cx="54" cy="17"/>
            </a:xfrm>
            <a:custGeom>
              <a:avLst/>
              <a:gdLst>
                <a:gd name="T0" fmla="*/ 3 w 139"/>
                <a:gd name="T1" fmla="*/ 1 h 43"/>
                <a:gd name="T2" fmla="*/ 0 w 139"/>
                <a:gd name="T3" fmla="*/ 1 h 43"/>
                <a:gd name="T4" fmla="*/ 0 w 139"/>
                <a:gd name="T5" fmla="*/ 0 h 43"/>
                <a:gd name="T6" fmla="*/ 3 w 139"/>
                <a:gd name="T7" fmla="*/ 0 h 43"/>
                <a:gd name="T8" fmla="*/ 3 w 139"/>
                <a:gd name="T9" fmla="*/ 1 h 43"/>
                <a:gd name="T10" fmla="*/ 3 w 139"/>
                <a:gd name="T11" fmla="*/ 1 h 43"/>
                <a:gd name="T12" fmla="*/ 0 60000 65536"/>
                <a:gd name="T13" fmla="*/ 0 60000 65536"/>
                <a:gd name="T14" fmla="*/ 0 60000 65536"/>
                <a:gd name="T15" fmla="*/ 0 60000 65536"/>
                <a:gd name="T16" fmla="*/ 0 60000 65536"/>
                <a:gd name="T17" fmla="*/ 0 60000 65536"/>
                <a:gd name="T18" fmla="*/ 0 w 139"/>
                <a:gd name="T19" fmla="*/ 0 h 43"/>
                <a:gd name="T20" fmla="*/ 139 w 139"/>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139" h="43">
                  <a:moveTo>
                    <a:pt x="135" y="43"/>
                  </a:moveTo>
                  <a:lnTo>
                    <a:pt x="0" y="43"/>
                  </a:lnTo>
                  <a:lnTo>
                    <a:pt x="0" y="0"/>
                  </a:lnTo>
                  <a:lnTo>
                    <a:pt x="139" y="0"/>
                  </a:lnTo>
                  <a:lnTo>
                    <a:pt x="135" y="43"/>
                  </a:lnTo>
                  <a:close/>
                </a:path>
              </a:pathLst>
            </a:custGeom>
            <a:solidFill>
              <a:srgbClr val="000000"/>
            </a:solidFill>
            <a:ln w="12700">
              <a:solidFill>
                <a:srgbClr val="000000"/>
              </a:solidFill>
              <a:round/>
              <a:headEnd/>
              <a:tailEnd/>
            </a:ln>
          </p:spPr>
          <p:txBody>
            <a:bodyPr/>
            <a:lstStyle/>
            <a:p>
              <a:endParaRPr lang="en-US"/>
            </a:p>
          </p:txBody>
        </p:sp>
        <p:sp>
          <p:nvSpPr>
            <p:cNvPr id="9241" name="Freeform 28"/>
            <p:cNvSpPr>
              <a:spLocks/>
            </p:cNvSpPr>
            <p:nvPr/>
          </p:nvSpPr>
          <p:spPr bwMode="auto">
            <a:xfrm>
              <a:off x="4976" y="2563"/>
              <a:ext cx="30" cy="24"/>
            </a:xfrm>
            <a:custGeom>
              <a:avLst/>
              <a:gdLst>
                <a:gd name="T0" fmla="*/ 2 w 76"/>
                <a:gd name="T1" fmla="*/ 2 h 59"/>
                <a:gd name="T2" fmla="*/ 0 w 76"/>
                <a:gd name="T3" fmla="*/ 2 h 59"/>
                <a:gd name="T4" fmla="*/ 0 w 76"/>
                <a:gd name="T5" fmla="*/ 0 h 59"/>
                <a:gd name="T6" fmla="*/ 2 w 76"/>
                <a:gd name="T7" fmla="*/ 0 h 59"/>
                <a:gd name="T8" fmla="*/ 2 w 76"/>
                <a:gd name="T9" fmla="*/ 2 h 59"/>
                <a:gd name="T10" fmla="*/ 2 w 76"/>
                <a:gd name="T11" fmla="*/ 2 h 59"/>
                <a:gd name="T12" fmla="*/ 0 60000 65536"/>
                <a:gd name="T13" fmla="*/ 0 60000 65536"/>
                <a:gd name="T14" fmla="*/ 0 60000 65536"/>
                <a:gd name="T15" fmla="*/ 0 60000 65536"/>
                <a:gd name="T16" fmla="*/ 0 60000 65536"/>
                <a:gd name="T17" fmla="*/ 0 60000 65536"/>
                <a:gd name="T18" fmla="*/ 0 w 76"/>
                <a:gd name="T19" fmla="*/ 0 h 59"/>
                <a:gd name="T20" fmla="*/ 76 w 76"/>
                <a:gd name="T21" fmla="*/ 59 h 59"/>
              </a:gdLst>
              <a:ahLst/>
              <a:cxnLst>
                <a:cxn ang="T12">
                  <a:pos x="T0" y="T1"/>
                </a:cxn>
                <a:cxn ang="T13">
                  <a:pos x="T2" y="T3"/>
                </a:cxn>
                <a:cxn ang="T14">
                  <a:pos x="T4" y="T5"/>
                </a:cxn>
                <a:cxn ang="T15">
                  <a:pos x="T6" y="T7"/>
                </a:cxn>
                <a:cxn ang="T16">
                  <a:pos x="T8" y="T9"/>
                </a:cxn>
                <a:cxn ang="T17">
                  <a:pos x="T10" y="T11"/>
                </a:cxn>
              </a:cxnLst>
              <a:rect l="T18" t="T19" r="T20" b="T21"/>
              <a:pathLst>
                <a:path w="76" h="59">
                  <a:moveTo>
                    <a:pt x="67" y="59"/>
                  </a:moveTo>
                  <a:lnTo>
                    <a:pt x="2" y="57"/>
                  </a:lnTo>
                  <a:lnTo>
                    <a:pt x="0" y="2"/>
                  </a:lnTo>
                  <a:lnTo>
                    <a:pt x="76" y="0"/>
                  </a:lnTo>
                  <a:lnTo>
                    <a:pt x="67" y="59"/>
                  </a:lnTo>
                  <a:close/>
                </a:path>
              </a:pathLst>
            </a:custGeom>
            <a:solidFill>
              <a:srgbClr val="000000"/>
            </a:solidFill>
            <a:ln w="12700">
              <a:solidFill>
                <a:srgbClr val="000000"/>
              </a:solidFill>
              <a:round/>
              <a:headEnd/>
              <a:tailEnd/>
            </a:ln>
          </p:spPr>
          <p:txBody>
            <a:bodyPr/>
            <a:lstStyle/>
            <a:p>
              <a:endParaRPr lang="en-US"/>
            </a:p>
          </p:txBody>
        </p:sp>
        <p:sp>
          <p:nvSpPr>
            <p:cNvPr id="9242" name="Freeform 29"/>
            <p:cNvSpPr>
              <a:spLocks/>
            </p:cNvSpPr>
            <p:nvPr/>
          </p:nvSpPr>
          <p:spPr bwMode="auto">
            <a:xfrm>
              <a:off x="4951" y="2529"/>
              <a:ext cx="55" cy="17"/>
            </a:xfrm>
            <a:custGeom>
              <a:avLst/>
              <a:gdLst>
                <a:gd name="T0" fmla="*/ 3 w 140"/>
                <a:gd name="T1" fmla="*/ 1 h 44"/>
                <a:gd name="T2" fmla="*/ 0 w 140"/>
                <a:gd name="T3" fmla="*/ 1 h 44"/>
                <a:gd name="T4" fmla="*/ 0 w 140"/>
                <a:gd name="T5" fmla="*/ 0 h 44"/>
                <a:gd name="T6" fmla="*/ 4 w 140"/>
                <a:gd name="T7" fmla="*/ 0 h 44"/>
                <a:gd name="T8" fmla="*/ 3 w 140"/>
                <a:gd name="T9" fmla="*/ 1 h 44"/>
                <a:gd name="T10" fmla="*/ 3 w 140"/>
                <a:gd name="T11" fmla="*/ 1 h 44"/>
                <a:gd name="T12" fmla="*/ 0 60000 65536"/>
                <a:gd name="T13" fmla="*/ 0 60000 65536"/>
                <a:gd name="T14" fmla="*/ 0 60000 65536"/>
                <a:gd name="T15" fmla="*/ 0 60000 65536"/>
                <a:gd name="T16" fmla="*/ 0 60000 65536"/>
                <a:gd name="T17" fmla="*/ 0 60000 65536"/>
                <a:gd name="T18" fmla="*/ 0 w 140"/>
                <a:gd name="T19" fmla="*/ 0 h 44"/>
                <a:gd name="T20" fmla="*/ 140 w 140"/>
                <a:gd name="T21" fmla="*/ 44 h 44"/>
              </a:gdLst>
              <a:ahLst/>
              <a:cxnLst>
                <a:cxn ang="T12">
                  <a:pos x="T0" y="T1"/>
                </a:cxn>
                <a:cxn ang="T13">
                  <a:pos x="T2" y="T3"/>
                </a:cxn>
                <a:cxn ang="T14">
                  <a:pos x="T4" y="T5"/>
                </a:cxn>
                <a:cxn ang="T15">
                  <a:pos x="T6" y="T7"/>
                </a:cxn>
                <a:cxn ang="T16">
                  <a:pos x="T8" y="T9"/>
                </a:cxn>
                <a:cxn ang="T17">
                  <a:pos x="T10" y="T11"/>
                </a:cxn>
              </a:cxnLst>
              <a:rect l="T18" t="T19" r="T20" b="T21"/>
              <a:pathLst>
                <a:path w="140" h="44">
                  <a:moveTo>
                    <a:pt x="136" y="44"/>
                  </a:moveTo>
                  <a:lnTo>
                    <a:pt x="1" y="44"/>
                  </a:lnTo>
                  <a:lnTo>
                    <a:pt x="0" y="0"/>
                  </a:lnTo>
                  <a:lnTo>
                    <a:pt x="140" y="0"/>
                  </a:lnTo>
                  <a:lnTo>
                    <a:pt x="136" y="44"/>
                  </a:lnTo>
                  <a:close/>
                </a:path>
              </a:pathLst>
            </a:custGeom>
            <a:solidFill>
              <a:srgbClr val="000000"/>
            </a:solidFill>
            <a:ln w="12700">
              <a:solidFill>
                <a:srgbClr val="000000"/>
              </a:solidFill>
              <a:round/>
              <a:headEnd/>
              <a:tailEnd/>
            </a:ln>
          </p:spPr>
          <p:txBody>
            <a:bodyPr/>
            <a:lstStyle/>
            <a:p>
              <a:endParaRPr lang="en-US"/>
            </a:p>
          </p:txBody>
        </p:sp>
        <p:sp>
          <p:nvSpPr>
            <p:cNvPr id="9243" name="Freeform 30"/>
            <p:cNvSpPr>
              <a:spLocks/>
            </p:cNvSpPr>
            <p:nvPr/>
          </p:nvSpPr>
          <p:spPr bwMode="auto">
            <a:xfrm>
              <a:off x="4977" y="2401"/>
              <a:ext cx="29" cy="24"/>
            </a:xfrm>
            <a:custGeom>
              <a:avLst/>
              <a:gdLst>
                <a:gd name="T0" fmla="*/ 2 w 76"/>
                <a:gd name="T1" fmla="*/ 2 h 61"/>
                <a:gd name="T2" fmla="*/ 0 w 76"/>
                <a:gd name="T3" fmla="*/ 2 h 61"/>
                <a:gd name="T4" fmla="*/ 0 w 76"/>
                <a:gd name="T5" fmla="*/ 0 h 61"/>
                <a:gd name="T6" fmla="*/ 2 w 76"/>
                <a:gd name="T7" fmla="*/ 0 h 61"/>
                <a:gd name="T8" fmla="*/ 2 w 76"/>
                <a:gd name="T9" fmla="*/ 2 h 61"/>
                <a:gd name="T10" fmla="*/ 2 w 76"/>
                <a:gd name="T11" fmla="*/ 2 h 61"/>
                <a:gd name="T12" fmla="*/ 0 60000 65536"/>
                <a:gd name="T13" fmla="*/ 0 60000 65536"/>
                <a:gd name="T14" fmla="*/ 0 60000 65536"/>
                <a:gd name="T15" fmla="*/ 0 60000 65536"/>
                <a:gd name="T16" fmla="*/ 0 60000 65536"/>
                <a:gd name="T17" fmla="*/ 0 60000 65536"/>
                <a:gd name="T18" fmla="*/ 0 w 76"/>
                <a:gd name="T19" fmla="*/ 0 h 61"/>
                <a:gd name="T20" fmla="*/ 76 w 76"/>
                <a:gd name="T21" fmla="*/ 61 h 61"/>
              </a:gdLst>
              <a:ahLst/>
              <a:cxnLst>
                <a:cxn ang="T12">
                  <a:pos x="T0" y="T1"/>
                </a:cxn>
                <a:cxn ang="T13">
                  <a:pos x="T2" y="T3"/>
                </a:cxn>
                <a:cxn ang="T14">
                  <a:pos x="T4" y="T5"/>
                </a:cxn>
                <a:cxn ang="T15">
                  <a:pos x="T6" y="T7"/>
                </a:cxn>
                <a:cxn ang="T16">
                  <a:pos x="T8" y="T9"/>
                </a:cxn>
                <a:cxn ang="T17">
                  <a:pos x="T10" y="T11"/>
                </a:cxn>
              </a:cxnLst>
              <a:rect l="T18" t="T19" r="T20" b="T21"/>
              <a:pathLst>
                <a:path w="76" h="61">
                  <a:moveTo>
                    <a:pt x="68" y="61"/>
                  </a:moveTo>
                  <a:lnTo>
                    <a:pt x="2" y="57"/>
                  </a:lnTo>
                  <a:lnTo>
                    <a:pt x="0" y="4"/>
                  </a:lnTo>
                  <a:lnTo>
                    <a:pt x="76" y="0"/>
                  </a:lnTo>
                  <a:lnTo>
                    <a:pt x="68" y="61"/>
                  </a:lnTo>
                  <a:close/>
                </a:path>
              </a:pathLst>
            </a:custGeom>
            <a:solidFill>
              <a:srgbClr val="000000"/>
            </a:solidFill>
            <a:ln w="12700">
              <a:solidFill>
                <a:srgbClr val="000000"/>
              </a:solidFill>
              <a:round/>
              <a:headEnd/>
              <a:tailEnd/>
            </a:ln>
          </p:spPr>
          <p:txBody>
            <a:bodyPr/>
            <a:lstStyle/>
            <a:p>
              <a:endParaRPr lang="en-US"/>
            </a:p>
          </p:txBody>
        </p:sp>
        <p:sp>
          <p:nvSpPr>
            <p:cNvPr id="9244" name="Freeform 31"/>
            <p:cNvSpPr>
              <a:spLocks/>
            </p:cNvSpPr>
            <p:nvPr/>
          </p:nvSpPr>
          <p:spPr bwMode="auto">
            <a:xfrm>
              <a:off x="4976" y="2483"/>
              <a:ext cx="30" cy="22"/>
            </a:xfrm>
            <a:custGeom>
              <a:avLst/>
              <a:gdLst>
                <a:gd name="T0" fmla="*/ 2 w 76"/>
                <a:gd name="T1" fmla="*/ 1 h 57"/>
                <a:gd name="T2" fmla="*/ 0 w 76"/>
                <a:gd name="T3" fmla="*/ 1 h 57"/>
                <a:gd name="T4" fmla="*/ 0 w 76"/>
                <a:gd name="T5" fmla="*/ 0 h 57"/>
                <a:gd name="T6" fmla="*/ 2 w 76"/>
                <a:gd name="T7" fmla="*/ 0 h 57"/>
                <a:gd name="T8" fmla="*/ 2 w 76"/>
                <a:gd name="T9" fmla="*/ 1 h 57"/>
                <a:gd name="T10" fmla="*/ 2 w 76"/>
                <a:gd name="T11" fmla="*/ 1 h 57"/>
                <a:gd name="T12" fmla="*/ 0 60000 65536"/>
                <a:gd name="T13" fmla="*/ 0 60000 65536"/>
                <a:gd name="T14" fmla="*/ 0 60000 65536"/>
                <a:gd name="T15" fmla="*/ 0 60000 65536"/>
                <a:gd name="T16" fmla="*/ 0 60000 65536"/>
                <a:gd name="T17" fmla="*/ 0 60000 65536"/>
                <a:gd name="T18" fmla="*/ 0 w 76"/>
                <a:gd name="T19" fmla="*/ 0 h 57"/>
                <a:gd name="T20" fmla="*/ 76 w 76"/>
                <a:gd name="T21" fmla="*/ 57 h 57"/>
              </a:gdLst>
              <a:ahLst/>
              <a:cxnLst>
                <a:cxn ang="T12">
                  <a:pos x="T0" y="T1"/>
                </a:cxn>
                <a:cxn ang="T13">
                  <a:pos x="T2" y="T3"/>
                </a:cxn>
                <a:cxn ang="T14">
                  <a:pos x="T4" y="T5"/>
                </a:cxn>
                <a:cxn ang="T15">
                  <a:pos x="T6" y="T7"/>
                </a:cxn>
                <a:cxn ang="T16">
                  <a:pos x="T8" y="T9"/>
                </a:cxn>
                <a:cxn ang="T17">
                  <a:pos x="T10" y="T11"/>
                </a:cxn>
              </a:cxnLst>
              <a:rect l="T18" t="T19" r="T20" b="T21"/>
              <a:pathLst>
                <a:path w="76" h="57">
                  <a:moveTo>
                    <a:pt x="68" y="57"/>
                  </a:moveTo>
                  <a:lnTo>
                    <a:pt x="1" y="56"/>
                  </a:lnTo>
                  <a:lnTo>
                    <a:pt x="0" y="2"/>
                  </a:lnTo>
                  <a:lnTo>
                    <a:pt x="76" y="0"/>
                  </a:lnTo>
                  <a:lnTo>
                    <a:pt x="68" y="57"/>
                  </a:lnTo>
                  <a:close/>
                </a:path>
              </a:pathLst>
            </a:custGeom>
            <a:solidFill>
              <a:srgbClr val="000000"/>
            </a:solidFill>
            <a:ln w="12700">
              <a:solidFill>
                <a:srgbClr val="000000"/>
              </a:solidFill>
              <a:round/>
              <a:headEnd/>
              <a:tailEnd/>
            </a:ln>
          </p:spPr>
          <p:txBody>
            <a:bodyPr/>
            <a:lstStyle/>
            <a:p>
              <a:endParaRPr lang="en-US"/>
            </a:p>
          </p:txBody>
        </p:sp>
        <p:sp>
          <p:nvSpPr>
            <p:cNvPr id="9245" name="Freeform 32"/>
            <p:cNvSpPr>
              <a:spLocks/>
            </p:cNvSpPr>
            <p:nvPr/>
          </p:nvSpPr>
          <p:spPr bwMode="auto">
            <a:xfrm>
              <a:off x="4952" y="2448"/>
              <a:ext cx="54" cy="17"/>
            </a:xfrm>
            <a:custGeom>
              <a:avLst/>
              <a:gdLst>
                <a:gd name="T0" fmla="*/ 3 w 138"/>
                <a:gd name="T1" fmla="*/ 1 h 44"/>
                <a:gd name="T2" fmla="*/ 0 w 138"/>
                <a:gd name="T3" fmla="*/ 1 h 44"/>
                <a:gd name="T4" fmla="*/ 0 w 138"/>
                <a:gd name="T5" fmla="*/ 0 h 44"/>
                <a:gd name="T6" fmla="*/ 3 w 138"/>
                <a:gd name="T7" fmla="*/ 0 h 44"/>
                <a:gd name="T8" fmla="*/ 3 w 138"/>
                <a:gd name="T9" fmla="*/ 1 h 44"/>
                <a:gd name="T10" fmla="*/ 3 w 138"/>
                <a:gd name="T11" fmla="*/ 1 h 44"/>
                <a:gd name="T12" fmla="*/ 0 60000 65536"/>
                <a:gd name="T13" fmla="*/ 0 60000 65536"/>
                <a:gd name="T14" fmla="*/ 0 60000 65536"/>
                <a:gd name="T15" fmla="*/ 0 60000 65536"/>
                <a:gd name="T16" fmla="*/ 0 60000 65536"/>
                <a:gd name="T17" fmla="*/ 0 60000 65536"/>
                <a:gd name="T18" fmla="*/ 0 w 138"/>
                <a:gd name="T19" fmla="*/ 0 h 44"/>
                <a:gd name="T20" fmla="*/ 138 w 138"/>
                <a:gd name="T21" fmla="*/ 44 h 44"/>
              </a:gdLst>
              <a:ahLst/>
              <a:cxnLst>
                <a:cxn ang="T12">
                  <a:pos x="T0" y="T1"/>
                </a:cxn>
                <a:cxn ang="T13">
                  <a:pos x="T2" y="T3"/>
                </a:cxn>
                <a:cxn ang="T14">
                  <a:pos x="T4" y="T5"/>
                </a:cxn>
                <a:cxn ang="T15">
                  <a:pos x="T6" y="T7"/>
                </a:cxn>
                <a:cxn ang="T16">
                  <a:pos x="T8" y="T9"/>
                </a:cxn>
                <a:cxn ang="T17">
                  <a:pos x="T10" y="T11"/>
                </a:cxn>
              </a:cxnLst>
              <a:rect l="T18" t="T19" r="T20" b="T21"/>
              <a:pathLst>
                <a:path w="138" h="44">
                  <a:moveTo>
                    <a:pt x="135" y="44"/>
                  </a:moveTo>
                  <a:lnTo>
                    <a:pt x="0" y="44"/>
                  </a:lnTo>
                  <a:lnTo>
                    <a:pt x="0" y="0"/>
                  </a:lnTo>
                  <a:lnTo>
                    <a:pt x="138" y="0"/>
                  </a:lnTo>
                  <a:lnTo>
                    <a:pt x="135" y="44"/>
                  </a:lnTo>
                  <a:close/>
                </a:path>
              </a:pathLst>
            </a:custGeom>
            <a:solidFill>
              <a:srgbClr val="000000"/>
            </a:solidFill>
            <a:ln w="12700">
              <a:solidFill>
                <a:srgbClr val="000000"/>
              </a:solidFill>
              <a:round/>
              <a:headEnd/>
              <a:tailEnd/>
            </a:ln>
          </p:spPr>
          <p:txBody>
            <a:bodyPr/>
            <a:lstStyle/>
            <a:p>
              <a:endParaRPr lang="en-US"/>
            </a:p>
          </p:txBody>
        </p:sp>
        <p:sp>
          <p:nvSpPr>
            <p:cNvPr id="9246" name="Rectangle 33"/>
            <p:cNvSpPr>
              <a:spLocks noChangeArrowheads="1"/>
            </p:cNvSpPr>
            <p:nvPr/>
          </p:nvSpPr>
          <p:spPr bwMode="auto">
            <a:xfrm>
              <a:off x="4860" y="2372"/>
              <a:ext cx="151" cy="69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9247" name="Freeform 34"/>
            <p:cNvSpPr>
              <a:spLocks/>
            </p:cNvSpPr>
            <p:nvPr/>
          </p:nvSpPr>
          <p:spPr bwMode="auto">
            <a:xfrm>
              <a:off x="4951" y="3013"/>
              <a:ext cx="55" cy="17"/>
            </a:xfrm>
            <a:custGeom>
              <a:avLst/>
              <a:gdLst>
                <a:gd name="T0" fmla="*/ 3 w 141"/>
                <a:gd name="T1" fmla="*/ 1 h 44"/>
                <a:gd name="T2" fmla="*/ 0 w 141"/>
                <a:gd name="T3" fmla="*/ 1 h 44"/>
                <a:gd name="T4" fmla="*/ 0 w 141"/>
                <a:gd name="T5" fmla="*/ 0 h 44"/>
                <a:gd name="T6" fmla="*/ 3 w 141"/>
                <a:gd name="T7" fmla="*/ 0 h 44"/>
                <a:gd name="T8" fmla="*/ 3 w 141"/>
                <a:gd name="T9" fmla="*/ 1 h 44"/>
                <a:gd name="T10" fmla="*/ 3 w 141"/>
                <a:gd name="T11" fmla="*/ 1 h 44"/>
                <a:gd name="T12" fmla="*/ 0 60000 65536"/>
                <a:gd name="T13" fmla="*/ 0 60000 65536"/>
                <a:gd name="T14" fmla="*/ 0 60000 65536"/>
                <a:gd name="T15" fmla="*/ 0 60000 65536"/>
                <a:gd name="T16" fmla="*/ 0 60000 65536"/>
                <a:gd name="T17" fmla="*/ 0 60000 65536"/>
                <a:gd name="T18" fmla="*/ 0 w 141"/>
                <a:gd name="T19" fmla="*/ 0 h 44"/>
                <a:gd name="T20" fmla="*/ 141 w 141"/>
                <a:gd name="T21" fmla="*/ 44 h 44"/>
              </a:gdLst>
              <a:ahLst/>
              <a:cxnLst>
                <a:cxn ang="T12">
                  <a:pos x="T0" y="T1"/>
                </a:cxn>
                <a:cxn ang="T13">
                  <a:pos x="T2" y="T3"/>
                </a:cxn>
                <a:cxn ang="T14">
                  <a:pos x="T4" y="T5"/>
                </a:cxn>
                <a:cxn ang="T15">
                  <a:pos x="T6" y="T7"/>
                </a:cxn>
                <a:cxn ang="T16">
                  <a:pos x="T8" y="T9"/>
                </a:cxn>
                <a:cxn ang="T17">
                  <a:pos x="T10" y="T11"/>
                </a:cxn>
              </a:cxnLst>
              <a:rect l="T18" t="T19" r="T20" b="T21"/>
              <a:pathLst>
                <a:path w="141" h="44">
                  <a:moveTo>
                    <a:pt x="135" y="44"/>
                  </a:moveTo>
                  <a:lnTo>
                    <a:pt x="0" y="44"/>
                  </a:lnTo>
                  <a:lnTo>
                    <a:pt x="0" y="0"/>
                  </a:lnTo>
                  <a:lnTo>
                    <a:pt x="141" y="0"/>
                  </a:lnTo>
                  <a:lnTo>
                    <a:pt x="135" y="44"/>
                  </a:lnTo>
                  <a:close/>
                </a:path>
              </a:pathLst>
            </a:custGeom>
            <a:solidFill>
              <a:srgbClr val="000000"/>
            </a:solidFill>
            <a:ln w="12700">
              <a:solidFill>
                <a:srgbClr val="000000"/>
              </a:solidFill>
              <a:round/>
              <a:headEnd/>
              <a:tailEnd/>
            </a:ln>
          </p:spPr>
          <p:txBody>
            <a:bodyPr/>
            <a:lstStyle/>
            <a:p>
              <a:endParaRPr lang="en-US"/>
            </a:p>
          </p:txBody>
        </p:sp>
      </p:grpSp>
      <p:sp>
        <p:nvSpPr>
          <p:cNvPr id="9228" name="Text Box 35"/>
          <p:cNvSpPr txBox="1">
            <a:spLocks noChangeArrowheads="1"/>
          </p:cNvSpPr>
          <p:nvPr/>
        </p:nvSpPr>
        <p:spPr bwMode="auto">
          <a:xfrm>
            <a:off x="7218363" y="1660525"/>
            <a:ext cx="52387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6000" b="1">
                <a:solidFill>
                  <a:srgbClr val="33B251"/>
                </a:solidFill>
              </a:rPr>
              <a:t>?</a:t>
            </a: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|EOS~007|</a:t>
            </a:r>
            <a:endParaRPr lang="en-US" sz="100" dirty="0" err="1" smtClean="0">
              <a:solidFill>
                <a:srgbClr val="FFFFFF"/>
              </a:solidFill>
              <a:latin typeface="Arial"/>
              <a:cs typeface="Calibri" pitchFamily="34" charset="0"/>
            </a:endParaRPr>
          </a:p>
        </p:txBody>
      </p:sp>
      <p:pic>
        <p:nvPicPr>
          <p:cNvPr id="21" name="Picture 2" descr="C:\Users\trhoades\AppData\Local\Microsoft\Windows\Temporary Internet Files\Content.IE5\D7XG8TBA\MP900402701[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08068" y="3105149"/>
            <a:ext cx="2115582" cy="3171825"/>
          </a:xfrm>
          <a:prstGeom prst="rect">
            <a:avLst/>
          </a:prstGeom>
          <a:noFill/>
          <a:extLst>
            <a:ext uri="{909E8E84-426E-40DD-AFC4-6F175D3DCCD1}">
              <a14:hiddenFill xmlns:a14="http://schemas.microsoft.com/office/drawing/2010/main">
                <a:solidFill>
                  <a:srgbClr val="FFFFFF"/>
                </a:solidFill>
              </a14:hiddenFill>
            </a:ext>
          </a:extLst>
        </p:spPr>
      </p:pic>
      <p:sp>
        <p:nvSpPr>
          <p:cNvPr id="10242" name="Rectangle 2"/>
          <p:cNvSpPr>
            <a:spLocks noGrp="1" noChangeArrowheads="1"/>
          </p:cNvSpPr>
          <p:nvPr>
            <p:ph type="title"/>
          </p:nvPr>
        </p:nvSpPr>
        <p:spPr/>
        <p:txBody>
          <a:bodyPr/>
          <a:lstStyle/>
          <a:p>
            <a:r>
              <a:rPr lang="en-US" smtClean="0"/>
              <a:t>Phase 3: Payment</a:t>
            </a:r>
          </a:p>
        </p:txBody>
      </p:sp>
      <p:pic>
        <p:nvPicPr>
          <p:cNvPr id="10243" name="Picture 3" descr="automobile_crash_Honda_95870_l"/>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02125" y="3105150"/>
            <a:ext cx="4762500" cy="317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244" name="Group 4"/>
          <p:cNvGrpSpPr>
            <a:grpSpLocks/>
          </p:cNvGrpSpPr>
          <p:nvPr/>
        </p:nvGrpSpPr>
        <p:grpSpPr bwMode="auto">
          <a:xfrm>
            <a:off x="7167563" y="1439863"/>
            <a:ext cx="2038350" cy="2159000"/>
            <a:chOff x="4266" y="1084"/>
            <a:chExt cx="1015" cy="1075"/>
          </a:xfrm>
        </p:grpSpPr>
        <p:sp>
          <p:nvSpPr>
            <p:cNvPr id="10253" name="AutoShape 5"/>
            <p:cNvSpPr>
              <a:spLocks noChangeArrowheads="1"/>
            </p:cNvSpPr>
            <p:nvPr/>
          </p:nvSpPr>
          <p:spPr bwMode="auto">
            <a:xfrm rot="18704765" flipH="1">
              <a:off x="4920" y="1523"/>
              <a:ext cx="142" cy="581"/>
            </a:xfrm>
            <a:prstGeom prst="roundRect">
              <a:avLst>
                <a:gd name="adj" fmla="val 50000"/>
              </a:avLst>
            </a:prstGeom>
            <a:solidFill>
              <a:srgbClr val="FFFF99"/>
            </a:solidFill>
            <a:ln w="12700" algn="ctr">
              <a:solidFill>
                <a:schemeClr val="bg1"/>
              </a:solidFill>
              <a:round/>
              <a:headEnd/>
              <a:tailEnd/>
            </a:ln>
          </p:spPr>
          <p:txBody>
            <a:bodyPr wrap="none" lIns="0" tIns="0" rIns="0" bIns="0" anchor="ctr">
              <a:spAutoFit/>
            </a:bodyPr>
            <a:lstStyle/>
            <a:p>
              <a:endParaRPr lang="en-US"/>
            </a:p>
          </p:txBody>
        </p:sp>
        <p:sp>
          <p:nvSpPr>
            <p:cNvPr id="10254" name="AutoShape 6"/>
            <p:cNvSpPr>
              <a:spLocks noChangeArrowheads="1"/>
            </p:cNvSpPr>
            <p:nvPr/>
          </p:nvSpPr>
          <p:spPr bwMode="auto">
            <a:xfrm rot="18704765" flipH="1">
              <a:off x="4550" y="1697"/>
              <a:ext cx="142" cy="581"/>
            </a:xfrm>
            <a:prstGeom prst="roundRect">
              <a:avLst>
                <a:gd name="adj" fmla="val 50000"/>
              </a:avLst>
            </a:prstGeom>
            <a:solidFill>
              <a:srgbClr val="FFFF99"/>
            </a:solidFill>
            <a:ln w="12700" algn="ctr">
              <a:solidFill>
                <a:schemeClr val="bg1"/>
              </a:solidFill>
              <a:round/>
              <a:headEnd/>
              <a:tailEnd/>
            </a:ln>
          </p:spPr>
          <p:txBody>
            <a:bodyPr wrap="none" lIns="0" tIns="0" rIns="0" bIns="0" anchor="ctr">
              <a:spAutoFit/>
            </a:bodyPr>
            <a:lstStyle/>
            <a:p>
              <a:endParaRPr lang="en-US"/>
            </a:p>
          </p:txBody>
        </p:sp>
        <p:sp>
          <p:nvSpPr>
            <p:cNvPr id="10255" name="AutoShape 7"/>
            <p:cNvSpPr>
              <a:spLocks noChangeArrowheads="1"/>
            </p:cNvSpPr>
            <p:nvPr/>
          </p:nvSpPr>
          <p:spPr bwMode="auto">
            <a:xfrm rot="18704765" flipH="1">
              <a:off x="4851" y="1650"/>
              <a:ext cx="141" cy="581"/>
            </a:xfrm>
            <a:prstGeom prst="roundRect">
              <a:avLst>
                <a:gd name="adj" fmla="val 50000"/>
              </a:avLst>
            </a:prstGeom>
            <a:solidFill>
              <a:srgbClr val="FFFF99"/>
            </a:solidFill>
            <a:ln w="12700" algn="ctr">
              <a:solidFill>
                <a:schemeClr val="bg1"/>
              </a:solidFill>
              <a:round/>
              <a:headEnd/>
              <a:tailEnd/>
            </a:ln>
          </p:spPr>
          <p:txBody>
            <a:bodyPr wrap="none" lIns="0" tIns="0" rIns="0" bIns="0" anchor="ctr">
              <a:spAutoFit/>
            </a:bodyPr>
            <a:lstStyle/>
            <a:p>
              <a:endParaRPr lang="en-US"/>
            </a:p>
          </p:txBody>
        </p:sp>
        <p:sp>
          <p:nvSpPr>
            <p:cNvPr id="10256" name="AutoShape 8"/>
            <p:cNvSpPr>
              <a:spLocks noChangeArrowheads="1"/>
            </p:cNvSpPr>
            <p:nvPr/>
          </p:nvSpPr>
          <p:spPr bwMode="auto">
            <a:xfrm rot="18704765" flipH="1">
              <a:off x="4684" y="1690"/>
              <a:ext cx="141" cy="581"/>
            </a:xfrm>
            <a:prstGeom prst="roundRect">
              <a:avLst>
                <a:gd name="adj" fmla="val 50000"/>
              </a:avLst>
            </a:prstGeom>
            <a:solidFill>
              <a:srgbClr val="FFFF99"/>
            </a:solidFill>
            <a:ln w="12700" algn="ctr">
              <a:solidFill>
                <a:schemeClr val="bg1"/>
              </a:solidFill>
              <a:round/>
              <a:headEnd/>
              <a:tailEnd/>
            </a:ln>
          </p:spPr>
          <p:txBody>
            <a:bodyPr wrap="none" lIns="0" tIns="0" rIns="0" bIns="0" anchor="ctr">
              <a:spAutoFit/>
            </a:bodyPr>
            <a:lstStyle/>
            <a:p>
              <a:endParaRPr lang="en-US"/>
            </a:p>
          </p:txBody>
        </p:sp>
        <p:sp>
          <p:nvSpPr>
            <p:cNvPr id="10257" name="Rectangle 9"/>
            <p:cNvSpPr>
              <a:spLocks noChangeArrowheads="1"/>
            </p:cNvSpPr>
            <p:nvPr/>
          </p:nvSpPr>
          <p:spPr bwMode="auto">
            <a:xfrm rot="18770112" flipH="1">
              <a:off x="4442" y="1551"/>
              <a:ext cx="718" cy="497"/>
            </a:xfrm>
            <a:prstGeom prst="rect">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10258" name="Rectangle 10"/>
            <p:cNvSpPr>
              <a:spLocks noChangeArrowheads="1"/>
            </p:cNvSpPr>
            <p:nvPr/>
          </p:nvSpPr>
          <p:spPr bwMode="auto">
            <a:xfrm rot="18894043" flipH="1">
              <a:off x="4066" y="1284"/>
              <a:ext cx="693" cy="294"/>
            </a:xfrm>
            <a:prstGeom prst="rect">
              <a:avLst/>
            </a:prstGeom>
            <a:solidFill>
              <a:schemeClr val="hlink"/>
            </a:solidFill>
            <a:ln w="12700" algn="ctr">
              <a:solidFill>
                <a:schemeClr val="bg1"/>
              </a:solidFill>
              <a:miter lim="800000"/>
              <a:headEnd/>
              <a:tailEnd/>
            </a:ln>
          </p:spPr>
          <p:txBody>
            <a:bodyPr lIns="0" tIns="0" rIns="0" bIns="0" anchor="ctr">
              <a:spAutoFit/>
            </a:bodyPr>
            <a:lstStyle/>
            <a:p>
              <a:endParaRPr lang="en-US"/>
            </a:p>
          </p:txBody>
        </p:sp>
        <p:pic>
          <p:nvPicPr>
            <p:cNvPr id="10259" name="Picture 11" descr="BS01887_"/>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rot="-2570112">
              <a:off x="4630" y="1554"/>
              <a:ext cx="307" cy="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60" name="Freeform 12"/>
            <p:cNvSpPr>
              <a:spLocks/>
            </p:cNvSpPr>
            <p:nvPr/>
          </p:nvSpPr>
          <p:spPr bwMode="auto">
            <a:xfrm flipH="1">
              <a:off x="4325" y="1334"/>
              <a:ext cx="827" cy="530"/>
            </a:xfrm>
            <a:custGeom>
              <a:avLst/>
              <a:gdLst>
                <a:gd name="T0" fmla="*/ 429 w 702"/>
                <a:gd name="T1" fmla="*/ 497 h 450"/>
                <a:gd name="T2" fmla="*/ 185 w 702"/>
                <a:gd name="T3" fmla="*/ 738 h 450"/>
                <a:gd name="T4" fmla="*/ 99 w 702"/>
                <a:gd name="T5" fmla="*/ 756 h 450"/>
                <a:gd name="T6" fmla="*/ 29 w 702"/>
                <a:gd name="T7" fmla="*/ 716 h 450"/>
                <a:gd name="T8" fmla="*/ 0 w 702"/>
                <a:gd name="T9" fmla="*/ 614 h 450"/>
                <a:gd name="T10" fmla="*/ 64 w 702"/>
                <a:gd name="T11" fmla="*/ 521 h 450"/>
                <a:gd name="T12" fmla="*/ 571 w 702"/>
                <a:gd name="T13" fmla="*/ 29 h 450"/>
                <a:gd name="T14" fmla="*/ 670 w 702"/>
                <a:gd name="T15" fmla="*/ 0 h 450"/>
                <a:gd name="T16" fmla="*/ 802 w 702"/>
                <a:gd name="T17" fmla="*/ 0 h 450"/>
                <a:gd name="T18" fmla="*/ 873 w 702"/>
                <a:gd name="T19" fmla="*/ 40 h 450"/>
                <a:gd name="T20" fmla="*/ 1334 w 702"/>
                <a:gd name="T21" fmla="*/ 525 h 450"/>
                <a:gd name="T22" fmla="*/ 1351 w 702"/>
                <a:gd name="T23" fmla="*/ 617 h 450"/>
                <a:gd name="T24" fmla="*/ 1341 w 702"/>
                <a:gd name="T25" fmla="*/ 716 h 450"/>
                <a:gd name="T26" fmla="*/ 1301 w 702"/>
                <a:gd name="T27" fmla="*/ 809 h 450"/>
                <a:gd name="T28" fmla="*/ 1248 w 702"/>
                <a:gd name="T29" fmla="*/ 866 h 450"/>
                <a:gd name="T30" fmla="*/ 873 w 702"/>
                <a:gd name="T31" fmla="*/ 475 h 450"/>
                <a:gd name="T32" fmla="*/ 790 w 702"/>
                <a:gd name="T33" fmla="*/ 531 h 450"/>
                <a:gd name="T34" fmla="*/ 688 w 702"/>
                <a:gd name="T35" fmla="*/ 554 h 450"/>
                <a:gd name="T36" fmla="*/ 561 w 702"/>
                <a:gd name="T37" fmla="*/ 554 h 450"/>
                <a:gd name="T38" fmla="*/ 478 w 702"/>
                <a:gd name="T39" fmla="*/ 537 h 450"/>
                <a:gd name="T40" fmla="*/ 429 w 702"/>
                <a:gd name="T41" fmla="*/ 497 h 45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702"/>
                <a:gd name="T64" fmla="*/ 0 h 450"/>
                <a:gd name="T65" fmla="*/ 702 w 702"/>
                <a:gd name="T66" fmla="*/ 450 h 45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702" h="450">
                  <a:moveTo>
                    <a:pt x="222" y="258"/>
                  </a:moveTo>
                  <a:lnTo>
                    <a:pt x="96" y="384"/>
                  </a:lnTo>
                  <a:lnTo>
                    <a:pt x="51" y="393"/>
                  </a:lnTo>
                  <a:lnTo>
                    <a:pt x="15" y="372"/>
                  </a:lnTo>
                  <a:lnTo>
                    <a:pt x="0" y="318"/>
                  </a:lnTo>
                  <a:lnTo>
                    <a:pt x="33" y="270"/>
                  </a:lnTo>
                  <a:lnTo>
                    <a:pt x="297" y="15"/>
                  </a:lnTo>
                  <a:lnTo>
                    <a:pt x="348" y="0"/>
                  </a:lnTo>
                  <a:lnTo>
                    <a:pt x="417" y="0"/>
                  </a:lnTo>
                  <a:lnTo>
                    <a:pt x="453" y="21"/>
                  </a:lnTo>
                  <a:lnTo>
                    <a:pt x="693" y="273"/>
                  </a:lnTo>
                  <a:lnTo>
                    <a:pt x="702" y="321"/>
                  </a:lnTo>
                  <a:lnTo>
                    <a:pt x="696" y="372"/>
                  </a:lnTo>
                  <a:lnTo>
                    <a:pt x="675" y="420"/>
                  </a:lnTo>
                  <a:lnTo>
                    <a:pt x="648" y="450"/>
                  </a:lnTo>
                  <a:lnTo>
                    <a:pt x="453" y="246"/>
                  </a:lnTo>
                  <a:lnTo>
                    <a:pt x="411" y="276"/>
                  </a:lnTo>
                  <a:lnTo>
                    <a:pt x="357" y="288"/>
                  </a:lnTo>
                  <a:lnTo>
                    <a:pt x="291" y="288"/>
                  </a:lnTo>
                  <a:lnTo>
                    <a:pt x="249" y="279"/>
                  </a:lnTo>
                  <a:lnTo>
                    <a:pt x="222" y="258"/>
                  </a:lnTo>
                  <a:close/>
                </a:path>
              </a:pathLst>
            </a:custGeom>
            <a:solidFill>
              <a:srgbClr val="FFFF99"/>
            </a:solidFill>
            <a:ln w="12700">
              <a:solidFill>
                <a:schemeClr val="bg1"/>
              </a:solidFill>
              <a:round/>
              <a:headEnd/>
              <a:tailEnd/>
            </a:ln>
          </p:spPr>
          <p:txBody>
            <a:bodyPr lIns="0" tIns="0" rIns="0" bIns="0" anchor="ctr">
              <a:spAutoFit/>
            </a:bodyPr>
            <a:lstStyle/>
            <a:p>
              <a:endParaRPr lang="en-US"/>
            </a:p>
          </p:txBody>
        </p:sp>
      </p:grpSp>
      <p:sp>
        <p:nvSpPr>
          <p:cNvPr id="10245" name="Rectangle 13"/>
          <p:cNvSpPr>
            <a:spLocks noChangeArrowheads="1"/>
          </p:cNvSpPr>
          <p:nvPr/>
        </p:nvSpPr>
        <p:spPr bwMode="auto">
          <a:xfrm>
            <a:off x="733425" y="1493838"/>
            <a:ext cx="2925763" cy="481012"/>
          </a:xfrm>
          <a:prstGeom prst="rect">
            <a:avLst/>
          </a:prstGeom>
          <a:noFill/>
          <a:ln w="2857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0246" name="Rectangle 14"/>
          <p:cNvSpPr>
            <a:spLocks noChangeArrowheads="1"/>
          </p:cNvSpPr>
          <p:nvPr/>
        </p:nvSpPr>
        <p:spPr bwMode="auto">
          <a:xfrm>
            <a:off x="733425" y="2992438"/>
            <a:ext cx="2925763" cy="481012"/>
          </a:xfrm>
          <a:prstGeom prst="rect">
            <a:avLst/>
          </a:prstGeom>
          <a:solidFill>
            <a:schemeClr val="tx1"/>
          </a:solidFill>
          <a:ln w="28575" algn="ctr">
            <a:solidFill>
              <a:schemeClr val="bg1"/>
            </a:solidFill>
            <a:miter lim="800000"/>
            <a:headEnd/>
            <a:tailEnd/>
          </a:ln>
          <a:extLst/>
        </p:spPr>
        <p:txBody>
          <a:bodyPr lIns="0" tIns="0" rIns="0" bIns="0" anchor="ctr">
            <a:spAutoFit/>
          </a:bodyPr>
          <a:lstStyle/>
          <a:p>
            <a:endParaRPr lang="en-US"/>
          </a:p>
        </p:txBody>
      </p:sp>
      <p:sp>
        <p:nvSpPr>
          <p:cNvPr id="10247" name="Rectangle 15"/>
          <p:cNvSpPr>
            <a:spLocks noChangeArrowheads="1"/>
          </p:cNvSpPr>
          <p:nvPr/>
        </p:nvSpPr>
        <p:spPr bwMode="auto">
          <a:xfrm>
            <a:off x="733425" y="4491038"/>
            <a:ext cx="2925763" cy="481012"/>
          </a:xfrm>
          <a:prstGeom prst="rect">
            <a:avLst/>
          </a:prstGeom>
          <a:solidFill>
            <a:schemeClr val="tx1"/>
          </a:solidFill>
          <a:ln w="28575" algn="ctr">
            <a:solidFill>
              <a:schemeClr val="bg1"/>
            </a:solidFill>
            <a:miter lim="800000"/>
            <a:headEnd/>
            <a:tailEnd/>
          </a:ln>
          <a:extLst/>
        </p:spPr>
        <p:txBody>
          <a:bodyPr lIns="0" tIns="0" rIns="0" bIns="0" anchor="ctr">
            <a:spAutoFit/>
          </a:bodyPr>
          <a:lstStyle/>
          <a:p>
            <a:endParaRPr lang="en-US"/>
          </a:p>
        </p:txBody>
      </p:sp>
      <p:sp>
        <p:nvSpPr>
          <p:cNvPr id="10248" name="Text Box 16"/>
          <p:cNvSpPr txBox="1">
            <a:spLocks noChangeArrowheads="1"/>
          </p:cNvSpPr>
          <p:nvPr/>
        </p:nvSpPr>
        <p:spPr bwMode="auto">
          <a:xfrm>
            <a:off x="650875" y="1550988"/>
            <a:ext cx="30924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400" b="1"/>
              <a:t>Intake</a:t>
            </a:r>
          </a:p>
        </p:txBody>
      </p:sp>
      <p:sp>
        <p:nvSpPr>
          <p:cNvPr id="10249" name="Text Box 17"/>
          <p:cNvSpPr txBox="1">
            <a:spLocks noChangeArrowheads="1"/>
          </p:cNvSpPr>
          <p:nvPr/>
        </p:nvSpPr>
        <p:spPr bwMode="auto">
          <a:xfrm>
            <a:off x="650875" y="3049588"/>
            <a:ext cx="30924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400" b="1" dirty="0"/>
              <a:t>Adjudication</a:t>
            </a:r>
          </a:p>
        </p:txBody>
      </p:sp>
      <p:sp>
        <p:nvSpPr>
          <p:cNvPr id="10250" name="Text Box 18"/>
          <p:cNvSpPr txBox="1">
            <a:spLocks noChangeArrowheads="1"/>
          </p:cNvSpPr>
          <p:nvPr/>
        </p:nvSpPr>
        <p:spPr bwMode="auto">
          <a:xfrm>
            <a:off x="650875" y="4548188"/>
            <a:ext cx="30924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400" b="1"/>
              <a:t>Payment</a:t>
            </a:r>
          </a:p>
        </p:txBody>
      </p:sp>
      <p:sp>
        <p:nvSpPr>
          <p:cNvPr id="10251" name="Line 19"/>
          <p:cNvSpPr>
            <a:spLocks noChangeShapeType="1"/>
          </p:cNvSpPr>
          <p:nvPr/>
        </p:nvSpPr>
        <p:spPr bwMode="auto">
          <a:xfrm>
            <a:off x="2197100" y="1962150"/>
            <a:ext cx="0" cy="1012825"/>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0252" name="Line 20"/>
          <p:cNvSpPr>
            <a:spLocks noChangeShapeType="1"/>
          </p:cNvSpPr>
          <p:nvPr/>
        </p:nvSpPr>
        <p:spPr bwMode="auto">
          <a:xfrm>
            <a:off x="2197100" y="3482975"/>
            <a:ext cx="0" cy="993775"/>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|EOS~008|</a:t>
            </a:r>
            <a:endParaRPr lang="en-US" sz="100" dirty="0" err="1" smtClean="0">
              <a:solidFill>
                <a:srgbClr val="FFFFFF"/>
              </a:solidFill>
              <a:latin typeface="Arial"/>
              <a:cs typeface="Calibri" pitchFamily="34" charset="0"/>
            </a:endParaRPr>
          </a:p>
        </p:txBody>
      </p:sp>
      <p:grpSp>
        <p:nvGrpSpPr>
          <p:cNvPr id="11266" name="Group 2"/>
          <p:cNvGrpSpPr>
            <a:grpSpLocks/>
          </p:cNvGrpSpPr>
          <p:nvPr/>
        </p:nvGrpSpPr>
        <p:grpSpPr bwMode="auto">
          <a:xfrm>
            <a:off x="4335463" y="1955800"/>
            <a:ext cx="2162175" cy="1782763"/>
            <a:chOff x="3332" y="230"/>
            <a:chExt cx="955" cy="789"/>
          </a:xfrm>
        </p:grpSpPr>
        <p:sp>
          <p:nvSpPr>
            <p:cNvPr id="11288" name="AutoShape 3"/>
            <p:cNvSpPr>
              <a:spLocks noChangeArrowheads="1"/>
            </p:cNvSpPr>
            <p:nvPr/>
          </p:nvSpPr>
          <p:spPr bwMode="auto">
            <a:xfrm>
              <a:off x="3332" y="383"/>
              <a:ext cx="955" cy="636"/>
            </a:xfrm>
            <a:prstGeom prst="cube">
              <a:avLst>
                <a:gd name="adj" fmla="val 18921"/>
              </a:avLst>
            </a:prstGeom>
            <a:solidFill>
              <a:srgbClr val="FFFF99"/>
            </a:solidFill>
            <a:ln w="12700">
              <a:solidFill>
                <a:srgbClr val="777777"/>
              </a:solidFill>
              <a:miter lim="800000"/>
              <a:headEnd/>
              <a:tailEnd/>
            </a:ln>
          </p:spPr>
          <p:txBody>
            <a:bodyPr wrap="none" anchor="ctr"/>
            <a:lstStyle/>
            <a:p>
              <a:endParaRPr lang="en-US"/>
            </a:p>
          </p:txBody>
        </p:sp>
        <p:sp>
          <p:nvSpPr>
            <p:cNvPr id="11289" name="Rectangle 4"/>
            <p:cNvSpPr>
              <a:spLocks noChangeArrowheads="1"/>
            </p:cNvSpPr>
            <p:nvPr/>
          </p:nvSpPr>
          <p:spPr bwMode="auto">
            <a:xfrm>
              <a:off x="3609" y="578"/>
              <a:ext cx="275" cy="441"/>
            </a:xfrm>
            <a:prstGeom prst="rect">
              <a:avLst/>
            </a:prstGeom>
            <a:solidFill>
              <a:srgbClr val="CC9900"/>
            </a:solidFill>
            <a:ln w="12700">
              <a:solidFill>
                <a:srgbClr val="777777"/>
              </a:solidFill>
              <a:miter lim="800000"/>
              <a:headEnd/>
              <a:tailEnd/>
            </a:ln>
          </p:spPr>
          <p:txBody>
            <a:bodyPr wrap="none" anchor="ctr"/>
            <a:lstStyle/>
            <a:p>
              <a:endParaRPr lang="en-US"/>
            </a:p>
          </p:txBody>
        </p:sp>
        <p:sp>
          <p:nvSpPr>
            <p:cNvPr id="11290" name="Rectangle 5"/>
            <p:cNvSpPr>
              <a:spLocks noChangeArrowheads="1"/>
            </p:cNvSpPr>
            <p:nvPr/>
          </p:nvSpPr>
          <p:spPr bwMode="auto">
            <a:xfrm>
              <a:off x="3391" y="578"/>
              <a:ext cx="139" cy="206"/>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11291" name="Rectangle 6"/>
            <p:cNvSpPr>
              <a:spLocks noChangeArrowheads="1"/>
            </p:cNvSpPr>
            <p:nvPr/>
          </p:nvSpPr>
          <p:spPr bwMode="auto">
            <a:xfrm>
              <a:off x="3953" y="578"/>
              <a:ext cx="144" cy="206"/>
            </a:xfrm>
            <a:prstGeom prst="rect">
              <a:avLst/>
            </a:prstGeom>
            <a:solidFill>
              <a:srgbClr val="FFFFCC"/>
            </a:solidFill>
            <a:ln w="12700" algn="ctr">
              <a:solidFill>
                <a:schemeClr val="bg1"/>
              </a:solidFill>
              <a:miter lim="800000"/>
              <a:headEnd/>
              <a:tailEnd/>
            </a:ln>
          </p:spPr>
          <p:txBody>
            <a:bodyPr wrap="none" anchor="ctr"/>
            <a:lstStyle/>
            <a:p>
              <a:endParaRPr lang="en-US"/>
            </a:p>
          </p:txBody>
        </p:sp>
        <p:sp>
          <p:nvSpPr>
            <p:cNvPr id="11292" name="Rectangle 7"/>
            <p:cNvSpPr>
              <a:spLocks noChangeArrowheads="1"/>
            </p:cNvSpPr>
            <p:nvPr/>
          </p:nvSpPr>
          <p:spPr bwMode="auto">
            <a:xfrm>
              <a:off x="3816" y="773"/>
              <a:ext cx="38" cy="91"/>
            </a:xfrm>
            <a:prstGeom prst="rect">
              <a:avLst/>
            </a:prstGeom>
            <a:solidFill>
              <a:schemeClr val="bg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endParaRPr lang="en-US"/>
            </a:p>
          </p:txBody>
        </p:sp>
        <p:sp>
          <p:nvSpPr>
            <p:cNvPr id="11293" name="Rectangle 8"/>
            <p:cNvSpPr>
              <a:spLocks noChangeArrowheads="1"/>
            </p:cNvSpPr>
            <p:nvPr/>
          </p:nvSpPr>
          <p:spPr bwMode="auto">
            <a:xfrm>
              <a:off x="3429" y="230"/>
              <a:ext cx="683" cy="267"/>
            </a:xfrm>
            <a:prstGeom prst="rect">
              <a:avLst/>
            </a:prstGeom>
            <a:solidFill>
              <a:srgbClr val="CC9900"/>
            </a:solidFill>
            <a:ln w="12700" algn="ctr">
              <a:solidFill>
                <a:srgbClr val="777777"/>
              </a:solidFill>
              <a:miter lim="800000"/>
              <a:headEnd/>
              <a:tailEnd/>
            </a:ln>
          </p:spPr>
          <p:txBody>
            <a:bodyPr wrap="none" anchor="ctr"/>
            <a:lstStyle/>
            <a:p>
              <a:endParaRPr lang="en-US"/>
            </a:p>
          </p:txBody>
        </p:sp>
        <p:sp>
          <p:nvSpPr>
            <p:cNvPr id="11294" name="Line 9"/>
            <p:cNvSpPr>
              <a:spLocks noChangeShapeType="1"/>
            </p:cNvSpPr>
            <p:nvPr/>
          </p:nvSpPr>
          <p:spPr bwMode="auto">
            <a:xfrm>
              <a:off x="4106" y="290"/>
              <a:ext cx="113" cy="121"/>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295" name="Line 10"/>
            <p:cNvSpPr>
              <a:spLocks noChangeShapeType="1"/>
            </p:cNvSpPr>
            <p:nvPr/>
          </p:nvSpPr>
          <p:spPr bwMode="auto">
            <a:xfrm>
              <a:off x="4115" y="393"/>
              <a:ext cx="60" cy="62"/>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11296" name="Group 11"/>
            <p:cNvGrpSpPr>
              <a:grpSpLocks/>
            </p:cNvGrpSpPr>
            <p:nvPr/>
          </p:nvGrpSpPr>
          <p:grpSpPr bwMode="auto">
            <a:xfrm>
              <a:off x="3459" y="272"/>
              <a:ext cx="607" cy="163"/>
              <a:chOff x="2386" y="998"/>
              <a:chExt cx="529" cy="142"/>
            </a:xfrm>
          </p:grpSpPr>
          <p:sp>
            <p:nvSpPr>
              <p:cNvPr id="11297" name="Line 12"/>
              <p:cNvSpPr>
                <a:spLocks noChangeShapeType="1"/>
              </p:cNvSpPr>
              <p:nvPr/>
            </p:nvSpPr>
            <p:spPr bwMode="invGray">
              <a:xfrm flipH="1">
                <a:off x="2386" y="1002"/>
                <a:ext cx="50" cy="13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298" name="Line 13"/>
              <p:cNvSpPr>
                <a:spLocks noChangeShapeType="1"/>
              </p:cNvSpPr>
              <p:nvPr/>
            </p:nvSpPr>
            <p:spPr bwMode="invGray">
              <a:xfrm>
                <a:off x="2444" y="1002"/>
                <a:ext cx="50" cy="13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299" name="Line 14"/>
              <p:cNvSpPr>
                <a:spLocks noChangeShapeType="1"/>
              </p:cNvSpPr>
              <p:nvPr/>
            </p:nvSpPr>
            <p:spPr bwMode="invGray">
              <a:xfrm>
                <a:off x="2404" y="1084"/>
                <a:ext cx="74"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300" name="Line 15"/>
              <p:cNvSpPr>
                <a:spLocks noChangeShapeType="1"/>
              </p:cNvSpPr>
              <p:nvPr/>
            </p:nvSpPr>
            <p:spPr bwMode="invGray">
              <a:xfrm>
                <a:off x="2430" y="1006"/>
                <a:ext cx="18"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301" name="Line 16"/>
              <p:cNvSpPr>
                <a:spLocks noChangeShapeType="1"/>
              </p:cNvSpPr>
              <p:nvPr/>
            </p:nvSpPr>
            <p:spPr bwMode="invGray">
              <a:xfrm>
                <a:off x="2825" y="998"/>
                <a:ext cx="0" cy="14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302" name="Line 17"/>
              <p:cNvSpPr>
                <a:spLocks noChangeShapeType="1"/>
              </p:cNvSpPr>
              <p:nvPr/>
            </p:nvSpPr>
            <p:spPr bwMode="invGray">
              <a:xfrm>
                <a:off x="2822" y="1007"/>
                <a:ext cx="93"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303" name="Line 18"/>
              <p:cNvSpPr>
                <a:spLocks noChangeShapeType="1"/>
              </p:cNvSpPr>
              <p:nvPr/>
            </p:nvSpPr>
            <p:spPr bwMode="invGray">
              <a:xfrm>
                <a:off x="2822" y="1129"/>
                <a:ext cx="93"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304" name="Line 19"/>
              <p:cNvSpPr>
                <a:spLocks noChangeShapeType="1"/>
              </p:cNvSpPr>
              <p:nvPr/>
            </p:nvSpPr>
            <p:spPr bwMode="invGray">
              <a:xfrm>
                <a:off x="2822" y="1065"/>
                <a:ext cx="88"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305" name="Line 20"/>
              <p:cNvSpPr>
                <a:spLocks noChangeShapeType="1"/>
              </p:cNvSpPr>
              <p:nvPr/>
            </p:nvSpPr>
            <p:spPr bwMode="invGray">
              <a:xfrm>
                <a:off x="2674" y="1000"/>
                <a:ext cx="45" cy="13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306" name="Line 21"/>
              <p:cNvSpPr>
                <a:spLocks noChangeShapeType="1"/>
              </p:cNvSpPr>
              <p:nvPr/>
            </p:nvSpPr>
            <p:spPr bwMode="invGray">
              <a:xfrm flipH="1">
                <a:off x="2721" y="1002"/>
                <a:ext cx="45" cy="13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307" name="Line 22"/>
              <p:cNvSpPr>
                <a:spLocks noChangeShapeType="1"/>
              </p:cNvSpPr>
              <p:nvPr/>
            </p:nvSpPr>
            <p:spPr bwMode="invGray">
              <a:xfrm>
                <a:off x="2665" y="1000"/>
                <a:ext cx="0" cy="13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308" name="Line 23"/>
              <p:cNvSpPr>
                <a:spLocks noChangeShapeType="1"/>
              </p:cNvSpPr>
              <p:nvPr/>
            </p:nvSpPr>
            <p:spPr bwMode="invGray">
              <a:xfrm>
                <a:off x="2776" y="1000"/>
                <a:ext cx="0" cy="13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309" name="Freeform 24"/>
              <p:cNvSpPr>
                <a:spLocks/>
              </p:cNvSpPr>
              <p:nvPr/>
            </p:nvSpPr>
            <p:spPr bwMode="invGray">
              <a:xfrm>
                <a:off x="2520" y="1004"/>
                <a:ext cx="99" cy="67"/>
              </a:xfrm>
              <a:custGeom>
                <a:avLst/>
                <a:gdLst>
                  <a:gd name="T0" fmla="*/ 99 w 99"/>
                  <a:gd name="T1" fmla="*/ 33 h 67"/>
                  <a:gd name="T2" fmla="*/ 93 w 99"/>
                  <a:gd name="T3" fmla="*/ 18 h 67"/>
                  <a:gd name="T4" fmla="*/ 80 w 99"/>
                  <a:gd name="T5" fmla="*/ 7 h 67"/>
                  <a:gd name="T6" fmla="*/ 62 w 99"/>
                  <a:gd name="T7" fmla="*/ 1 h 67"/>
                  <a:gd name="T8" fmla="*/ 44 w 99"/>
                  <a:gd name="T9" fmla="*/ 3 h 67"/>
                  <a:gd name="T10" fmla="*/ 29 w 99"/>
                  <a:gd name="T11" fmla="*/ 7 h 67"/>
                  <a:gd name="T12" fmla="*/ 15 w 99"/>
                  <a:gd name="T13" fmla="*/ 18 h 67"/>
                  <a:gd name="T14" fmla="*/ 3 w 99"/>
                  <a:gd name="T15" fmla="*/ 45 h 67"/>
                  <a:gd name="T16" fmla="*/ 0 w 99"/>
                  <a:gd name="T17" fmla="*/ 67 h 6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99"/>
                  <a:gd name="T28" fmla="*/ 0 h 67"/>
                  <a:gd name="T29" fmla="*/ 99 w 99"/>
                  <a:gd name="T30" fmla="*/ 67 h 6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99" h="67">
                    <a:moveTo>
                      <a:pt x="99" y="33"/>
                    </a:moveTo>
                    <a:cubicBezTo>
                      <a:pt x="97" y="27"/>
                      <a:pt x="96" y="22"/>
                      <a:pt x="93" y="18"/>
                    </a:cubicBezTo>
                    <a:cubicBezTo>
                      <a:pt x="90" y="14"/>
                      <a:pt x="85" y="10"/>
                      <a:pt x="80" y="7"/>
                    </a:cubicBezTo>
                    <a:cubicBezTo>
                      <a:pt x="75" y="4"/>
                      <a:pt x="68" y="2"/>
                      <a:pt x="62" y="1"/>
                    </a:cubicBezTo>
                    <a:cubicBezTo>
                      <a:pt x="56" y="0"/>
                      <a:pt x="49" y="2"/>
                      <a:pt x="44" y="3"/>
                    </a:cubicBezTo>
                    <a:cubicBezTo>
                      <a:pt x="39" y="4"/>
                      <a:pt x="34" y="5"/>
                      <a:pt x="29" y="7"/>
                    </a:cubicBezTo>
                    <a:cubicBezTo>
                      <a:pt x="24" y="9"/>
                      <a:pt x="19" y="12"/>
                      <a:pt x="15" y="18"/>
                    </a:cubicBezTo>
                    <a:cubicBezTo>
                      <a:pt x="11" y="24"/>
                      <a:pt x="5" y="37"/>
                      <a:pt x="3" y="45"/>
                    </a:cubicBezTo>
                    <a:cubicBezTo>
                      <a:pt x="1" y="53"/>
                      <a:pt x="0" y="62"/>
                      <a:pt x="0" y="67"/>
                    </a:cubicBez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1310" name="Freeform 25"/>
              <p:cNvSpPr>
                <a:spLocks/>
              </p:cNvSpPr>
              <p:nvPr/>
            </p:nvSpPr>
            <p:spPr bwMode="invGray">
              <a:xfrm flipV="1">
                <a:off x="2521" y="1066"/>
                <a:ext cx="99" cy="67"/>
              </a:xfrm>
              <a:custGeom>
                <a:avLst/>
                <a:gdLst>
                  <a:gd name="T0" fmla="*/ 99 w 99"/>
                  <a:gd name="T1" fmla="*/ 33 h 67"/>
                  <a:gd name="T2" fmla="*/ 93 w 99"/>
                  <a:gd name="T3" fmla="*/ 18 h 67"/>
                  <a:gd name="T4" fmla="*/ 80 w 99"/>
                  <a:gd name="T5" fmla="*/ 7 h 67"/>
                  <a:gd name="T6" fmla="*/ 62 w 99"/>
                  <a:gd name="T7" fmla="*/ 1 h 67"/>
                  <a:gd name="T8" fmla="*/ 44 w 99"/>
                  <a:gd name="T9" fmla="*/ 3 h 67"/>
                  <a:gd name="T10" fmla="*/ 29 w 99"/>
                  <a:gd name="T11" fmla="*/ 7 h 67"/>
                  <a:gd name="T12" fmla="*/ 15 w 99"/>
                  <a:gd name="T13" fmla="*/ 18 h 67"/>
                  <a:gd name="T14" fmla="*/ 3 w 99"/>
                  <a:gd name="T15" fmla="*/ 45 h 67"/>
                  <a:gd name="T16" fmla="*/ 0 w 99"/>
                  <a:gd name="T17" fmla="*/ 67 h 6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99"/>
                  <a:gd name="T28" fmla="*/ 0 h 67"/>
                  <a:gd name="T29" fmla="*/ 99 w 99"/>
                  <a:gd name="T30" fmla="*/ 67 h 6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99" h="67">
                    <a:moveTo>
                      <a:pt x="99" y="33"/>
                    </a:moveTo>
                    <a:cubicBezTo>
                      <a:pt x="97" y="27"/>
                      <a:pt x="96" y="22"/>
                      <a:pt x="93" y="18"/>
                    </a:cubicBezTo>
                    <a:cubicBezTo>
                      <a:pt x="90" y="14"/>
                      <a:pt x="85" y="10"/>
                      <a:pt x="80" y="7"/>
                    </a:cubicBezTo>
                    <a:cubicBezTo>
                      <a:pt x="75" y="4"/>
                      <a:pt x="68" y="2"/>
                      <a:pt x="62" y="1"/>
                    </a:cubicBezTo>
                    <a:cubicBezTo>
                      <a:pt x="56" y="0"/>
                      <a:pt x="49" y="2"/>
                      <a:pt x="44" y="3"/>
                    </a:cubicBezTo>
                    <a:cubicBezTo>
                      <a:pt x="39" y="4"/>
                      <a:pt x="34" y="5"/>
                      <a:pt x="29" y="7"/>
                    </a:cubicBezTo>
                    <a:cubicBezTo>
                      <a:pt x="24" y="9"/>
                      <a:pt x="19" y="12"/>
                      <a:pt x="15" y="18"/>
                    </a:cubicBezTo>
                    <a:cubicBezTo>
                      <a:pt x="11" y="24"/>
                      <a:pt x="5" y="37"/>
                      <a:pt x="3" y="45"/>
                    </a:cubicBezTo>
                    <a:cubicBezTo>
                      <a:pt x="1" y="53"/>
                      <a:pt x="0" y="62"/>
                      <a:pt x="0" y="67"/>
                    </a:cubicBez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sp>
        <p:nvSpPr>
          <p:cNvPr id="11267" name="Rectangle 26"/>
          <p:cNvSpPr>
            <a:spLocks noGrp="1" noChangeArrowheads="1"/>
          </p:cNvSpPr>
          <p:nvPr>
            <p:ph type="title"/>
          </p:nvPr>
        </p:nvSpPr>
        <p:spPr/>
        <p:txBody>
          <a:bodyPr/>
          <a:lstStyle/>
          <a:p>
            <a:r>
              <a:rPr lang="en-US" smtClean="0"/>
              <a:t>Phase 4: Recovery</a:t>
            </a:r>
          </a:p>
        </p:txBody>
      </p:sp>
      <p:pic>
        <p:nvPicPr>
          <p:cNvPr id="11268" name="Picture 27" descr="779px-Scrap_yard_22l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53125" y="4375150"/>
            <a:ext cx="3000375" cy="2312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69" name="Picture 28" descr="automobile_crash_Honda_95870_l"/>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083425" y="2133600"/>
            <a:ext cx="1881188" cy="1254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270" name="Group 29"/>
          <p:cNvGrpSpPr>
            <a:grpSpLocks/>
          </p:cNvGrpSpPr>
          <p:nvPr/>
        </p:nvGrpSpPr>
        <p:grpSpPr bwMode="auto">
          <a:xfrm>
            <a:off x="4171950" y="5219700"/>
            <a:ext cx="1216025" cy="846138"/>
            <a:chOff x="3153" y="1049"/>
            <a:chExt cx="752" cy="523"/>
          </a:xfrm>
        </p:grpSpPr>
        <p:sp>
          <p:nvSpPr>
            <p:cNvPr id="11286" name="Rectangle 30"/>
            <p:cNvSpPr>
              <a:spLocks noChangeArrowheads="1"/>
            </p:cNvSpPr>
            <p:nvPr/>
          </p:nvSpPr>
          <p:spPr bwMode="auto">
            <a:xfrm>
              <a:off x="3153" y="1055"/>
              <a:ext cx="752" cy="517"/>
            </a:xfrm>
            <a:prstGeom prst="rect">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pic>
          <p:nvPicPr>
            <p:cNvPr id="11287" name="Picture 31" descr="BS01887_"/>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352" y="1049"/>
              <a:ext cx="347" cy="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1271" name="Line 32"/>
          <p:cNvSpPr>
            <a:spLocks noChangeShapeType="1"/>
          </p:cNvSpPr>
          <p:nvPr/>
        </p:nvSpPr>
        <p:spPr bwMode="auto">
          <a:xfrm>
            <a:off x="6367463" y="2693988"/>
            <a:ext cx="1379537"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1272" name="Line 33"/>
          <p:cNvSpPr>
            <a:spLocks noChangeShapeType="1"/>
          </p:cNvSpPr>
          <p:nvPr/>
        </p:nvSpPr>
        <p:spPr bwMode="auto">
          <a:xfrm>
            <a:off x="7729538" y="2676525"/>
            <a:ext cx="0" cy="1728788"/>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1273" name="Line 34"/>
          <p:cNvSpPr>
            <a:spLocks noChangeShapeType="1"/>
          </p:cNvSpPr>
          <p:nvPr/>
        </p:nvSpPr>
        <p:spPr bwMode="auto">
          <a:xfrm flipH="1">
            <a:off x="4787900" y="5619750"/>
            <a:ext cx="1181100"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1274" name="Line 35"/>
          <p:cNvSpPr>
            <a:spLocks noChangeShapeType="1"/>
          </p:cNvSpPr>
          <p:nvPr/>
        </p:nvSpPr>
        <p:spPr bwMode="auto">
          <a:xfrm flipV="1">
            <a:off x="4787900" y="3757613"/>
            <a:ext cx="0" cy="1862137"/>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1275" name="Rectangle 36"/>
          <p:cNvSpPr>
            <a:spLocks noChangeArrowheads="1"/>
          </p:cNvSpPr>
          <p:nvPr/>
        </p:nvSpPr>
        <p:spPr bwMode="auto">
          <a:xfrm>
            <a:off x="733425" y="1493838"/>
            <a:ext cx="2925763" cy="481012"/>
          </a:xfrm>
          <a:prstGeom prst="rect">
            <a:avLst/>
          </a:prstGeom>
          <a:noFill/>
          <a:ln w="2857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1276" name="Rectangle 37"/>
          <p:cNvSpPr>
            <a:spLocks noChangeArrowheads="1"/>
          </p:cNvSpPr>
          <p:nvPr/>
        </p:nvSpPr>
        <p:spPr bwMode="auto">
          <a:xfrm>
            <a:off x="733425" y="2992438"/>
            <a:ext cx="2925763" cy="481012"/>
          </a:xfrm>
          <a:prstGeom prst="rect">
            <a:avLst/>
          </a:prstGeom>
          <a:noFill/>
          <a:ln w="2857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1277" name="Rectangle 38"/>
          <p:cNvSpPr>
            <a:spLocks noChangeArrowheads="1"/>
          </p:cNvSpPr>
          <p:nvPr/>
        </p:nvSpPr>
        <p:spPr bwMode="auto">
          <a:xfrm>
            <a:off x="733425" y="4491038"/>
            <a:ext cx="2925763" cy="481012"/>
          </a:xfrm>
          <a:prstGeom prst="rect">
            <a:avLst/>
          </a:prstGeom>
          <a:noFill/>
          <a:ln w="2857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1278" name="Rectangle 39"/>
          <p:cNvSpPr>
            <a:spLocks noChangeArrowheads="1"/>
          </p:cNvSpPr>
          <p:nvPr/>
        </p:nvSpPr>
        <p:spPr bwMode="auto">
          <a:xfrm>
            <a:off x="733425" y="5989638"/>
            <a:ext cx="2925763" cy="481012"/>
          </a:xfrm>
          <a:prstGeom prst="rect">
            <a:avLst/>
          </a:prstGeom>
          <a:noFill/>
          <a:ln w="2857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1279" name="Text Box 40"/>
          <p:cNvSpPr txBox="1">
            <a:spLocks noChangeArrowheads="1"/>
          </p:cNvSpPr>
          <p:nvPr/>
        </p:nvSpPr>
        <p:spPr bwMode="auto">
          <a:xfrm>
            <a:off x="650875" y="1550988"/>
            <a:ext cx="30924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400" b="1"/>
              <a:t>Intake</a:t>
            </a:r>
          </a:p>
        </p:txBody>
      </p:sp>
      <p:sp>
        <p:nvSpPr>
          <p:cNvPr id="11280" name="Text Box 41"/>
          <p:cNvSpPr txBox="1">
            <a:spLocks noChangeArrowheads="1"/>
          </p:cNvSpPr>
          <p:nvPr/>
        </p:nvSpPr>
        <p:spPr bwMode="auto">
          <a:xfrm>
            <a:off x="650875" y="3049588"/>
            <a:ext cx="30924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400" b="1" dirty="0"/>
              <a:t>Adjudication</a:t>
            </a:r>
          </a:p>
        </p:txBody>
      </p:sp>
      <p:sp>
        <p:nvSpPr>
          <p:cNvPr id="11281" name="Text Box 42"/>
          <p:cNvSpPr txBox="1">
            <a:spLocks noChangeArrowheads="1"/>
          </p:cNvSpPr>
          <p:nvPr/>
        </p:nvSpPr>
        <p:spPr bwMode="auto">
          <a:xfrm>
            <a:off x="650875" y="4548188"/>
            <a:ext cx="30924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400" b="1"/>
              <a:t>Payment</a:t>
            </a:r>
          </a:p>
        </p:txBody>
      </p:sp>
      <p:sp>
        <p:nvSpPr>
          <p:cNvPr id="11282" name="Text Box 43"/>
          <p:cNvSpPr txBox="1">
            <a:spLocks noChangeArrowheads="1"/>
          </p:cNvSpPr>
          <p:nvPr/>
        </p:nvSpPr>
        <p:spPr bwMode="auto">
          <a:xfrm>
            <a:off x="650875" y="6046788"/>
            <a:ext cx="30924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400" b="1"/>
              <a:t>Recovery</a:t>
            </a:r>
          </a:p>
        </p:txBody>
      </p:sp>
      <p:sp>
        <p:nvSpPr>
          <p:cNvPr id="11283" name="Line 44"/>
          <p:cNvSpPr>
            <a:spLocks noChangeShapeType="1"/>
          </p:cNvSpPr>
          <p:nvPr/>
        </p:nvSpPr>
        <p:spPr bwMode="auto">
          <a:xfrm>
            <a:off x="2197100" y="1962150"/>
            <a:ext cx="0" cy="1012825"/>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1284" name="Line 45"/>
          <p:cNvSpPr>
            <a:spLocks noChangeShapeType="1"/>
          </p:cNvSpPr>
          <p:nvPr/>
        </p:nvSpPr>
        <p:spPr bwMode="auto">
          <a:xfrm>
            <a:off x="2197100" y="3482975"/>
            <a:ext cx="0" cy="993775"/>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1285" name="Line 46"/>
          <p:cNvSpPr>
            <a:spLocks noChangeShapeType="1"/>
          </p:cNvSpPr>
          <p:nvPr/>
        </p:nvSpPr>
        <p:spPr bwMode="auto">
          <a:xfrm>
            <a:off x="2197100" y="4983163"/>
            <a:ext cx="0" cy="993775"/>
          </a:xfrm>
          <a:prstGeom prst="line">
            <a:avLst/>
          </a:prstGeom>
          <a:noFill/>
          <a:ln w="28575">
            <a:solidFill>
              <a:schemeClr val="bg1"/>
            </a:solidFill>
            <a:prstDash val="sysDot"/>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|EOS~009|</a:t>
            </a:r>
            <a:endParaRPr lang="en-US" sz="100" dirty="0" err="1" smtClean="0">
              <a:solidFill>
                <a:srgbClr val="FFFFFF"/>
              </a:solidFill>
              <a:latin typeface="Arial"/>
              <a:cs typeface="Calibri" pitchFamily="34" charset="0"/>
            </a:endParaRPr>
          </a:p>
        </p:txBody>
      </p:sp>
      <p:sp>
        <p:nvSpPr>
          <p:cNvPr id="12290" name="Rectangle 2"/>
          <p:cNvSpPr>
            <a:spLocks noGrp="1" noChangeArrowheads="1"/>
          </p:cNvSpPr>
          <p:nvPr>
            <p:ph type="title"/>
          </p:nvPr>
        </p:nvSpPr>
        <p:spPr/>
        <p:txBody>
          <a:bodyPr/>
          <a:lstStyle/>
          <a:p>
            <a:r>
              <a:rPr lang="en-US" smtClean="0"/>
              <a:t>Litigation</a:t>
            </a:r>
          </a:p>
        </p:txBody>
      </p:sp>
      <p:grpSp>
        <p:nvGrpSpPr>
          <p:cNvPr id="12291" name="Group 3"/>
          <p:cNvGrpSpPr>
            <a:grpSpLocks/>
          </p:cNvGrpSpPr>
          <p:nvPr/>
        </p:nvGrpSpPr>
        <p:grpSpPr bwMode="auto">
          <a:xfrm>
            <a:off x="3841750" y="908050"/>
            <a:ext cx="1495425" cy="481013"/>
            <a:chOff x="1572" y="1579"/>
            <a:chExt cx="942" cy="303"/>
          </a:xfrm>
        </p:grpSpPr>
        <p:sp>
          <p:nvSpPr>
            <p:cNvPr id="12319" name="Text Box 4"/>
            <p:cNvSpPr txBox="1">
              <a:spLocks noChangeArrowheads="1"/>
            </p:cNvSpPr>
            <p:nvPr/>
          </p:nvSpPr>
          <p:spPr bwMode="auto">
            <a:xfrm>
              <a:off x="1608" y="1615"/>
              <a:ext cx="870"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400" b="1"/>
                <a:t>Litigation</a:t>
              </a:r>
            </a:p>
          </p:txBody>
        </p:sp>
        <p:sp>
          <p:nvSpPr>
            <p:cNvPr id="12320" name="Rectangle 5"/>
            <p:cNvSpPr>
              <a:spLocks noChangeArrowheads="1"/>
            </p:cNvSpPr>
            <p:nvPr/>
          </p:nvSpPr>
          <p:spPr bwMode="auto">
            <a:xfrm>
              <a:off x="1572" y="1579"/>
              <a:ext cx="942" cy="303"/>
            </a:xfrm>
            <a:prstGeom prst="rect">
              <a:avLst/>
            </a:prstGeom>
            <a:noFill/>
            <a:ln w="2857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sp>
        <p:nvSpPr>
          <p:cNvPr id="12293" name="Line 7"/>
          <p:cNvSpPr>
            <a:spLocks noChangeShapeType="1"/>
          </p:cNvSpPr>
          <p:nvPr/>
        </p:nvSpPr>
        <p:spPr bwMode="auto">
          <a:xfrm>
            <a:off x="4556125" y="6035675"/>
            <a:ext cx="0" cy="447675"/>
          </a:xfrm>
          <a:prstGeom prst="line">
            <a:avLst/>
          </a:prstGeom>
          <a:noFill/>
          <a:ln w="28575">
            <a:solidFill>
              <a:schemeClr val="bg1"/>
            </a:solidFill>
            <a:prstDash val="sysDot"/>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294" name="Line 8"/>
          <p:cNvSpPr>
            <a:spLocks noChangeShapeType="1"/>
          </p:cNvSpPr>
          <p:nvPr/>
        </p:nvSpPr>
        <p:spPr bwMode="auto">
          <a:xfrm>
            <a:off x="4556125" y="2393950"/>
            <a:ext cx="0" cy="333375"/>
          </a:xfrm>
          <a:prstGeom prst="line">
            <a:avLst/>
          </a:prstGeom>
          <a:noFill/>
          <a:ln w="28575">
            <a:solidFill>
              <a:schemeClr val="bg1"/>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2295" name="Line 9"/>
          <p:cNvSpPr>
            <a:spLocks noChangeShapeType="1"/>
          </p:cNvSpPr>
          <p:nvPr/>
        </p:nvSpPr>
        <p:spPr bwMode="auto">
          <a:xfrm>
            <a:off x="4556125" y="3740150"/>
            <a:ext cx="0" cy="698500"/>
          </a:xfrm>
          <a:prstGeom prst="line">
            <a:avLst/>
          </a:prstGeom>
          <a:noFill/>
          <a:ln w="28575">
            <a:solidFill>
              <a:schemeClr val="bg1"/>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2296" name="Line 10"/>
          <p:cNvSpPr>
            <a:spLocks noChangeShapeType="1"/>
          </p:cNvSpPr>
          <p:nvPr/>
        </p:nvSpPr>
        <p:spPr bwMode="auto">
          <a:xfrm>
            <a:off x="4556125" y="1778000"/>
            <a:ext cx="0" cy="200025"/>
          </a:xfrm>
          <a:prstGeom prst="line">
            <a:avLst/>
          </a:prstGeom>
          <a:noFill/>
          <a:ln w="28575">
            <a:solidFill>
              <a:schemeClr val="bg1"/>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nvGrpSpPr>
          <p:cNvPr id="12297" name="Group 11"/>
          <p:cNvGrpSpPr>
            <a:grpSpLocks/>
          </p:cNvGrpSpPr>
          <p:nvPr/>
        </p:nvGrpSpPr>
        <p:grpSpPr bwMode="auto">
          <a:xfrm>
            <a:off x="3994150" y="4438650"/>
            <a:ext cx="1123950" cy="1130300"/>
            <a:chOff x="4932" y="501"/>
            <a:chExt cx="708" cy="712"/>
          </a:xfrm>
        </p:grpSpPr>
        <p:sp>
          <p:nvSpPr>
            <p:cNvPr id="12309" name="Freeform 12"/>
            <p:cNvSpPr>
              <a:spLocks/>
            </p:cNvSpPr>
            <p:nvPr/>
          </p:nvSpPr>
          <p:spPr bwMode="auto">
            <a:xfrm>
              <a:off x="4932" y="501"/>
              <a:ext cx="708" cy="703"/>
            </a:xfrm>
            <a:custGeom>
              <a:avLst/>
              <a:gdLst>
                <a:gd name="T0" fmla="*/ 61 w 1542"/>
                <a:gd name="T1" fmla="*/ 68 h 1531"/>
                <a:gd name="T2" fmla="*/ 62 w 1542"/>
                <a:gd name="T3" fmla="*/ 68 h 1531"/>
                <a:gd name="T4" fmla="*/ 64 w 1542"/>
                <a:gd name="T5" fmla="*/ 67 h 1531"/>
                <a:gd name="T6" fmla="*/ 65 w 1542"/>
                <a:gd name="T7" fmla="*/ 67 h 1531"/>
                <a:gd name="T8" fmla="*/ 67 w 1542"/>
                <a:gd name="T9" fmla="*/ 66 h 1531"/>
                <a:gd name="T10" fmla="*/ 67 w 1542"/>
                <a:gd name="T11" fmla="*/ 65 h 1531"/>
                <a:gd name="T12" fmla="*/ 68 w 1542"/>
                <a:gd name="T13" fmla="*/ 63 h 1531"/>
                <a:gd name="T14" fmla="*/ 68 w 1542"/>
                <a:gd name="T15" fmla="*/ 62 h 1531"/>
                <a:gd name="T16" fmla="*/ 68 w 1542"/>
                <a:gd name="T17" fmla="*/ 60 h 1531"/>
                <a:gd name="T18" fmla="*/ 68 w 1542"/>
                <a:gd name="T19" fmla="*/ 8 h 1531"/>
                <a:gd name="T20" fmla="*/ 68 w 1542"/>
                <a:gd name="T21" fmla="*/ 6 h 1531"/>
                <a:gd name="T22" fmla="*/ 68 w 1542"/>
                <a:gd name="T23" fmla="*/ 5 h 1531"/>
                <a:gd name="T24" fmla="*/ 67 w 1542"/>
                <a:gd name="T25" fmla="*/ 4 h 1531"/>
                <a:gd name="T26" fmla="*/ 67 w 1542"/>
                <a:gd name="T27" fmla="*/ 2 h 1531"/>
                <a:gd name="T28" fmla="*/ 65 w 1542"/>
                <a:gd name="T29" fmla="*/ 1 h 1531"/>
                <a:gd name="T30" fmla="*/ 64 w 1542"/>
                <a:gd name="T31" fmla="*/ 0 h 1531"/>
                <a:gd name="T32" fmla="*/ 62 w 1542"/>
                <a:gd name="T33" fmla="*/ 0 h 1531"/>
                <a:gd name="T34" fmla="*/ 61 w 1542"/>
                <a:gd name="T35" fmla="*/ 0 h 1531"/>
                <a:gd name="T36" fmla="*/ 8 w 1542"/>
                <a:gd name="T37" fmla="*/ 0 h 1531"/>
                <a:gd name="T38" fmla="*/ 6 w 1542"/>
                <a:gd name="T39" fmla="*/ 0 h 1531"/>
                <a:gd name="T40" fmla="*/ 5 w 1542"/>
                <a:gd name="T41" fmla="*/ 0 h 1531"/>
                <a:gd name="T42" fmla="*/ 3 w 1542"/>
                <a:gd name="T43" fmla="*/ 1 h 1531"/>
                <a:gd name="T44" fmla="*/ 2 w 1542"/>
                <a:gd name="T45" fmla="*/ 2 h 1531"/>
                <a:gd name="T46" fmla="*/ 1 w 1542"/>
                <a:gd name="T47" fmla="*/ 4 h 1531"/>
                <a:gd name="T48" fmla="*/ 0 w 1542"/>
                <a:gd name="T49" fmla="*/ 5 h 1531"/>
                <a:gd name="T50" fmla="*/ 0 w 1542"/>
                <a:gd name="T51" fmla="*/ 6 h 1531"/>
                <a:gd name="T52" fmla="*/ 0 w 1542"/>
                <a:gd name="T53" fmla="*/ 8 h 1531"/>
                <a:gd name="T54" fmla="*/ 0 w 1542"/>
                <a:gd name="T55" fmla="*/ 60 h 1531"/>
                <a:gd name="T56" fmla="*/ 0 w 1542"/>
                <a:gd name="T57" fmla="*/ 62 h 1531"/>
                <a:gd name="T58" fmla="*/ 0 w 1542"/>
                <a:gd name="T59" fmla="*/ 63 h 1531"/>
                <a:gd name="T60" fmla="*/ 1 w 1542"/>
                <a:gd name="T61" fmla="*/ 65 h 1531"/>
                <a:gd name="T62" fmla="*/ 2 w 1542"/>
                <a:gd name="T63" fmla="*/ 66 h 1531"/>
                <a:gd name="T64" fmla="*/ 3 w 1542"/>
                <a:gd name="T65" fmla="*/ 67 h 1531"/>
                <a:gd name="T66" fmla="*/ 5 w 1542"/>
                <a:gd name="T67" fmla="*/ 67 h 1531"/>
                <a:gd name="T68" fmla="*/ 6 w 1542"/>
                <a:gd name="T69" fmla="*/ 68 h 1531"/>
                <a:gd name="T70" fmla="*/ 8 w 1542"/>
                <a:gd name="T71" fmla="*/ 68 h 1531"/>
                <a:gd name="T72" fmla="*/ 61 w 1542"/>
                <a:gd name="T73" fmla="*/ 68 h 153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542"/>
                <a:gd name="T112" fmla="*/ 0 h 1531"/>
                <a:gd name="T113" fmla="*/ 1542 w 1542"/>
                <a:gd name="T114" fmla="*/ 1531 h 1531"/>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542" h="1531">
                  <a:moveTo>
                    <a:pt x="1367" y="1531"/>
                  </a:moveTo>
                  <a:lnTo>
                    <a:pt x="1401" y="1527"/>
                  </a:lnTo>
                  <a:lnTo>
                    <a:pt x="1436" y="1517"/>
                  </a:lnTo>
                  <a:lnTo>
                    <a:pt x="1465" y="1500"/>
                  </a:lnTo>
                  <a:lnTo>
                    <a:pt x="1491" y="1479"/>
                  </a:lnTo>
                  <a:lnTo>
                    <a:pt x="1511" y="1454"/>
                  </a:lnTo>
                  <a:lnTo>
                    <a:pt x="1528" y="1424"/>
                  </a:lnTo>
                  <a:lnTo>
                    <a:pt x="1539" y="1390"/>
                  </a:lnTo>
                  <a:lnTo>
                    <a:pt x="1542" y="1356"/>
                  </a:lnTo>
                  <a:lnTo>
                    <a:pt x="1542" y="175"/>
                  </a:lnTo>
                  <a:lnTo>
                    <a:pt x="1539" y="141"/>
                  </a:lnTo>
                  <a:lnTo>
                    <a:pt x="1528" y="107"/>
                  </a:lnTo>
                  <a:lnTo>
                    <a:pt x="1511" y="78"/>
                  </a:lnTo>
                  <a:lnTo>
                    <a:pt x="1491" y="52"/>
                  </a:lnTo>
                  <a:lnTo>
                    <a:pt x="1465" y="31"/>
                  </a:lnTo>
                  <a:lnTo>
                    <a:pt x="1436" y="14"/>
                  </a:lnTo>
                  <a:lnTo>
                    <a:pt x="1401" y="4"/>
                  </a:lnTo>
                  <a:lnTo>
                    <a:pt x="1367" y="0"/>
                  </a:lnTo>
                  <a:lnTo>
                    <a:pt x="175" y="0"/>
                  </a:lnTo>
                  <a:lnTo>
                    <a:pt x="141" y="4"/>
                  </a:lnTo>
                  <a:lnTo>
                    <a:pt x="106" y="14"/>
                  </a:lnTo>
                  <a:lnTo>
                    <a:pt x="77" y="31"/>
                  </a:lnTo>
                  <a:lnTo>
                    <a:pt x="51" y="52"/>
                  </a:lnTo>
                  <a:lnTo>
                    <a:pt x="31" y="78"/>
                  </a:lnTo>
                  <a:lnTo>
                    <a:pt x="14" y="107"/>
                  </a:lnTo>
                  <a:lnTo>
                    <a:pt x="3" y="141"/>
                  </a:lnTo>
                  <a:lnTo>
                    <a:pt x="0" y="175"/>
                  </a:lnTo>
                  <a:lnTo>
                    <a:pt x="0" y="1356"/>
                  </a:lnTo>
                  <a:lnTo>
                    <a:pt x="3" y="1390"/>
                  </a:lnTo>
                  <a:lnTo>
                    <a:pt x="14" y="1424"/>
                  </a:lnTo>
                  <a:lnTo>
                    <a:pt x="31" y="1454"/>
                  </a:lnTo>
                  <a:lnTo>
                    <a:pt x="51" y="1479"/>
                  </a:lnTo>
                  <a:lnTo>
                    <a:pt x="77" y="1500"/>
                  </a:lnTo>
                  <a:lnTo>
                    <a:pt x="106" y="1517"/>
                  </a:lnTo>
                  <a:lnTo>
                    <a:pt x="141" y="1527"/>
                  </a:lnTo>
                  <a:lnTo>
                    <a:pt x="175" y="1531"/>
                  </a:lnTo>
                  <a:lnTo>
                    <a:pt x="1367" y="1531"/>
                  </a:lnTo>
                  <a:close/>
                </a:path>
              </a:pathLst>
            </a:custGeom>
            <a:solidFill>
              <a:srgbClr val="FF9B9E"/>
            </a:solidFill>
            <a:ln w="9525">
              <a:solidFill>
                <a:schemeClr val="bg1"/>
              </a:solidFill>
              <a:round/>
              <a:headEnd/>
              <a:tailEnd/>
            </a:ln>
          </p:spPr>
          <p:txBody>
            <a:bodyPr/>
            <a:lstStyle/>
            <a:p>
              <a:endParaRPr lang="en-US"/>
            </a:p>
          </p:txBody>
        </p:sp>
        <p:sp>
          <p:nvSpPr>
            <p:cNvPr id="12310" name="Freeform 13"/>
            <p:cNvSpPr>
              <a:spLocks/>
            </p:cNvSpPr>
            <p:nvPr/>
          </p:nvSpPr>
          <p:spPr bwMode="auto">
            <a:xfrm>
              <a:off x="5225" y="594"/>
              <a:ext cx="249" cy="123"/>
            </a:xfrm>
            <a:custGeom>
              <a:avLst/>
              <a:gdLst>
                <a:gd name="T0" fmla="*/ 21 w 542"/>
                <a:gd name="T1" fmla="*/ 12 h 269"/>
                <a:gd name="T2" fmla="*/ 21 w 542"/>
                <a:gd name="T3" fmla="*/ 12 h 269"/>
                <a:gd name="T4" fmla="*/ 22 w 542"/>
                <a:gd name="T5" fmla="*/ 12 h 269"/>
                <a:gd name="T6" fmla="*/ 23 w 542"/>
                <a:gd name="T7" fmla="*/ 12 h 269"/>
                <a:gd name="T8" fmla="*/ 23 w 542"/>
                <a:gd name="T9" fmla="*/ 11 h 269"/>
                <a:gd name="T10" fmla="*/ 23 w 542"/>
                <a:gd name="T11" fmla="*/ 11 h 269"/>
                <a:gd name="T12" fmla="*/ 23 w 542"/>
                <a:gd name="T13" fmla="*/ 11 h 269"/>
                <a:gd name="T14" fmla="*/ 24 w 542"/>
                <a:gd name="T15" fmla="*/ 11 h 269"/>
                <a:gd name="T16" fmla="*/ 24 w 542"/>
                <a:gd name="T17" fmla="*/ 10 h 269"/>
                <a:gd name="T18" fmla="*/ 24 w 542"/>
                <a:gd name="T19" fmla="*/ 10 h 269"/>
                <a:gd name="T20" fmla="*/ 24 w 542"/>
                <a:gd name="T21" fmla="*/ 9 h 269"/>
                <a:gd name="T22" fmla="*/ 24 w 542"/>
                <a:gd name="T23" fmla="*/ 8 h 269"/>
                <a:gd name="T24" fmla="*/ 23 w 542"/>
                <a:gd name="T25" fmla="*/ 8 h 269"/>
                <a:gd name="T26" fmla="*/ 23 w 542"/>
                <a:gd name="T27" fmla="*/ 7 h 269"/>
                <a:gd name="T28" fmla="*/ 3 w 542"/>
                <a:gd name="T29" fmla="*/ 0 h 269"/>
                <a:gd name="T30" fmla="*/ 3 w 542"/>
                <a:gd name="T31" fmla="*/ 0 h 269"/>
                <a:gd name="T32" fmla="*/ 2 w 542"/>
                <a:gd name="T33" fmla="*/ 0 h 269"/>
                <a:gd name="T34" fmla="*/ 2 w 542"/>
                <a:gd name="T35" fmla="*/ 0 h 269"/>
                <a:gd name="T36" fmla="*/ 1 w 542"/>
                <a:gd name="T37" fmla="*/ 0 h 269"/>
                <a:gd name="T38" fmla="*/ 1 w 542"/>
                <a:gd name="T39" fmla="*/ 0 h 269"/>
                <a:gd name="T40" fmla="*/ 0 w 542"/>
                <a:gd name="T41" fmla="*/ 0 h 269"/>
                <a:gd name="T42" fmla="*/ 0 w 542"/>
                <a:gd name="T43" fmla="*/ 1 h 269"/>
                <a:gd name="T44" fmla="*/ 0 w 542"/>
                <a:gd name="T45" fmla="*/ 1 h 269"/>
                <a:gd name="T46" fmla="*/ 0 w 542"/>
                <a:gd name="T47" fmla="*/ 1 h 269"/>
                <a:gd name="T48" fmla="*/ 0 w 542"/>
                <a:gd name="T49" fmla="*/ 2 h 269"/>
                <a:gd name="T50" fmla="*/ 0 w 542"/>
                <a:gd name="T51" fmla="*/ 3 h 269"/>
                <a:gd name="T52" fmla="*/ 1 w 542"/>
                <a:gd name="T53" fmla="*/ 4 h 269"/>
                <a:gd name="T54" fmla="*/ 2 w 542"/>
                <a:gd name="T55" fmla="*/ 5 h 269"/>
                <a:gd name="T56" fmla="*/ 21 w 542"/>
                <a:gd name="T57" fmla="*/ 12 h 26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42"/>
                <a:gd name="T88" fmla="*/ 0 h 269"/>
                <a:gd name="T89" fmla="*/ 542 w 542"/>
                <a:gd name="T90" fmla="*/ 269 h 269"/>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42" h="269">
                  <a:moveTo>
                    <a:pt x="468" y="266"/>
                  </a:moveTo>
                  <a:lnTo>
                    <a:pt x="479" y="269"/>
                  </a:lnTo>
                  <a:lnTo>
                    <a:pt x="491" y="269"/>
                  </a:lnTo>
                  <a:lnTo>
                    <a:pt x="501" y="268"/>
                  </a:lnTo>
                  <a:lnTo>
                    <a:pt x="511" y="264"/>
                  </a:lnTo>
                  <a:lnTo>
                    <a:pt x="520" y="259"/>
                  </a:lnTo>
                  <a:lnTo>
                    <a:pt x="527" y="252"/>
                  </a:lnTo>
                  <a:lnTo>
                    <a:pt x="533" y="244"/>
                  </a:lnTo>
                  <a:lnTo>
                    <a:pt x="539" y="233"/>
                  </a:lnTo>
                  <a:lnTo>
                    <a:pt x="542" y="213"/>
                  </a:lnTo>
                  <a:lnTo>
                    <a:pt x="539" y="192"/>
                  </a:lnTo>
                  <a:lnTo>
                    <a:pt x="527" y="175"/>
                  </a:lnTo>
                  <a:lnTo>
                    <a:pt x="508" y="163"/>
                  </a:lnTo>
                  <a:lnTo>
                    <a:pt x="74" y="4"/>
                  </a:lnTo>
                  <a:lnTo>
                    <a:pt x="64" y="0"/>
                  </a:lnTo>
                  <a:lnTo>
                    <a:pt x="53" y="0"/>
                  </a:lnTo>
                  <a:lnTo>
                    <a:pt x="43" y="0"/>
                  </a:lnTo>
                  <a:lnTo>
                    <a:pt x="33" y="4"/>
                  </a:lnTo>
                  <a:lnTo>
                    <a:pt x="22" y="9"/>
                  </a:lnTo>
                  <a:lnTo>
                    <a:pt x="16" y="16"/>
                  </a:lnTo>
                  <a:lnTo>
                    <a:pt x="9" y="24"/>
                  </a:lnTo>
                  <a:lnTo>
                    <a:pt x="4" y="34"/>
                  </a:lnTo>
                  <a:lnTo>
                    <a:pt x="0" y="57"/>
                  </a:lnTo>
                  <a:lnTo>
                    <a:pt x="5" y="77"/>
                  </a:lnTo>
                  <a:lnTo>
                    <a:pt x="17" y="93"/>
                  </a:lnTo>
                  <a:lnTo>
                    <a:pt x="36" y="105"/>
                  </a:lnTo>
                  <a:lnTo>
                    <a:pt x="468" y="2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11" name="Freeform 14"/>
            <p:cNvSpPr>
              <a:spLocks/>
            </p:cNvSpPr>
            <p:nvPr/>
          </p:nvSpPr>
          <p:spPr bwMode="auto">
            <a:xfrm>
              <a:off x="5095" y="902"/>
              <a:ext cx="249" cy="125"/>
            </a:xfrm>
            <a:custGeom>
              <a:avLst/>
              <a:gdLst>
                <a:gd name="T0" fmla="*/ 21 w 542"/>
                <a:gd name="T1" fmla="*/ 13 h 269"/>
                <a:gd name="T2" fmla="*/ 22 w 542"/>
                <a:gd name="T3" fmla="*/ 13 h 269"/>
                <a:gd name="T4" fmla="*/ 22 w 542"/>
                <a:gd name="T5" fmla="*/ 13 h 269"/>
                <a:gd name="T6" fmla="*/ 23 w 542"/>
                <a:gd name="T7" fmla="*/ 13 h 269"/>
                <a:gd name="T8" fmla="*/ 23 w 542"/>
                <a:gd name="T9" fmla="*/ 12 h 269"/>
                <a:gd name="T10" fmla="*/ 23 w 542"/>
                <a:gd name="T11" fmla="*/ 12 h 269"/>
                <a:gd name="T12" fmla="*/ 23 w 542"/>
                <a:gd name="T13" fmla="*/ 12 h 269"/>
                <a:gd name="T14" fmla="*/ 24 w 542"/>
                <a:gd name="T15" fmla="*/ 12 h 269"/>
                <a:gd name="T16" fmla="*/ 24 w 542"/>
                <a:gd name="T17" fmla="*/ 11 h 269"/>
                <a:gd name="T18" fmla="*/ 24 w 542"/>
                <a:gd name="T19" fmla="*/ 11 h 269"/>
                <a:gd name="T20" fmla="*/ 24 w 542"/>
                <a:gd name="T21" fmla="*/ 10 h 269"/>
                <a:gd name="T22" fmla="*/ 24 w 542"/>
                <a:gd name="T23" fmla="*/ 9 h 269"/>
                <a:gd name="T24" fmla="*/ 23 w 542"/>
                <a:gd name="T25" fmla="*/ 8 h 269"/>
                <a:gd name="T26" fmla="*/ 23 w 542"/>
                <a:gd name="T27" fmla="*/ 7 h 269"/>
                <a:gd name="T28" fmla="*/ 3 w 542"/>
                <a:gd name="T29" fmla="*/ 0 h 269"/>
                <a:gd name="T30" fmla="*/ 3 w 542"/>
                <a:gd name="T31" fmla="*/ 0 h 269"/>
                <a:gd name="T32" fmla="*/ 2 w 542"/>
                <a:gd name="T33" fmla="*/ 0 h 269"/>
                <a:gd name="T34" fmla="*/ 2 w 542"/>
                <a:gd name="T35" fmla="*/ 0 h 269"/>
                <a:gd name="T36" fmla="*/ 1 w 542"/>
                <a:gd name="T37" fmla="*/ 0 h 269"/>
                <a:gd name="T38" fmla="*/ 1 w 542"/>
                <a:gd name="T39" fmla="*/ 0 h 269"/>
                <a:gd name="T40" fmla="*/ 0 w 542"/>
                <a:gd name="T41" fmla="*/ 1 h 269"/>
                <a:gd name="T42" fmla="*/ 0 w 542"/>
                <a:gd name="T43" fmla="*/ 1 h 269"/>
                <a:gd name="T44" fmla="*/ 0 w 542"/>
                <a:gd name="T45" fmla="*/ 2 h 269"/>
                <a:gd name="T46" fmla="*/ 0 w 542"/>
                <a:gd name="T47" fmla="*/ 2 h 269"/>
                <a:gd name="T48" fmla="*/ 0 w 542"/>
                <a:gd name="T49" fmla="*/ 3 h 269"/>
                <a:gd name="T50" fmla="*/ 0 w 542"/>
                <a:gd name="T51" fmla="*/ 4 h 269"/>
                <a:gd name="T52" fmla="*/ 1 w 542"/>
                <a:gd name="T53" fmla="*/ 4 h 269"/>
                <a:gd name="T54" fmla="*/ 2 w 542"/>
                <a:gd name="T55" fmla="*/ 5 h 269"/>
                <a:gd name="T56" fmla="*/ 21 w 542"/>
                <a:gd name="T57" fmla="*/ 13 h 26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42"/>
                <a:gd name="T88" fmla="*/ 0 h 269"/>
                <a:gd name="T89" fmla="*/ 542 w 542"/>
                <a:gd name="T90" fmla="*/ 269 h 269"/>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42" h="269">
                  <a:moveTo>
                    <a:pt x="470" y="266"/>
                  </a:moveTo>
                  <a:lnTo>
                    <a:pt x="480" y="269"/>
                  </a:lnTo>
                  <a:lnTo>
                    <a:pt x="492" y="269"/>
                  </a:lnTo>
                  <a:lnTo>
                    <a:pt x="503" y="267"/>
                  </a:lnTo>
                  <a:lnTo>
                    <a:pt x="511" y="264"/>
                  </a:lnTo>
                  <a:lnTo>
                    <a:pt x="520" y="259"/>
                  </a:lnTo>
                  <a:lnTo>
                    <a:pt x="528" y="252"/>
                  </a:lnTo>
                  <a:lnTo>
                    <a:pt x="533" y="243"/>
                  </a:lnTo>
                  <a:lnTo>
                    <a:pt x="539" y="233"/>
                  </a:lnTo>
                  <a:lnTo>
                    <a:pt x="542" y="211"/>
                  </a:lnTo>
                  <a:lnTo>
                    <a:pt x="537" y="190"/>
                  </a:lnTo>
                  <a:lnTo>
                    <a:pt x="525" y="175"/>
                  </a:lnTo>
                  <a:lnTo>
                    <a:pt x="506" y="163"/>
                  </a:lnTo>
                  <a:lnTo>
                    <a:pt x="74" y="3"/>
                  </a:lnTo>
                  <a:lnTo>
                    <a:pt x="64" y="0"/>
                  </a:lnTo>
                  <a:lnTo>
                    <a:pt x="53" y="0"/>
                  </a:lnTo>
                  <a:lnTo>
                    <a:pt x="43" y="1"/>
                  </a:lnTo>
                  <a:lnTo>
                    <a:pt x="33" y="5"/>
                  </a:lnTo>
                  <a:lnTo>
                    <a:pt x="22" y="10"/>
                  </a:lnTo>
                  <a:lnTo>
                    <a:pt x="16" y="17"/>
                  </a:lnTo>
                  <a:lnTo>
                    <a:pt x="9" y="25"/>
                  </a:lnTo>
                  <a:lnTo>
                    <a:pt x="4" y="36"/>
                  </a:lnTo>
                  <a:lnTo>
                    <a:pt x="0" y="58"/>
                  </a:lnTo>
                  <a:lnTo>
                    <a:pt x="5" y="77"/>
                  </a:lnTo>
                  <a:lnTo>
                    <a:pt x="17" y="94"/>
                  </a:lnTo>
                  <a:lnTo>
                    <a:pt x="36" y="104"/>
                  </a:lnTo>
                  <a:lnTo>
                    <a:pt x="470" y="2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12" name="Freeform 15"/>
            <p:cNvSpPr>
              <a:spLocks/>
            </p:cNvSpPr>
            <p:nvPr/>
          </p:nvSpPr>
          <p:spPr bwMode="auto">
            <a:xfrm>
              <a:off x="5135" y="660"/>
              <a:ext cx="298" cy="299"/>
            </a:xfrm>
            <a:custGeom>
              <a:avLst/>
              <a:gdLst>
                <a:gd name="T0" fmla="*/ 20 w 650"/>
                <a:gd name="T1" fmla="*/ 29 h 650"/>
                <a:gd name="T2" fmla="*/ 21 w 650"/>
                <a:gd name="T3" fmla="*/ 29 h 650"/>
                <a:gd name="T4" fmla="*/ 21 w 650"/>
                <a:gd name="T5" fmla="*/ 29 h 650"/>
                <a:gd name="T6" fmla="*/ 21 w 650"/>
                <a:gd name="T7" fmla="*/ 29 h 650"/>
                <a:gd name="T8" fmla="*/ 21 w 650"/>
                <a:gd name="T9" fmla="*/ 29 h 650"/>
                <a:gd name="T10" fmla="*/ 29 w 650"/>
                <a:gd name="T11" fmla="*/ 8 h 650"/>
                <a:gd name="T12" fmla="*/ 29 w 650"/>
                <a:gd name="T13" fmla="*/ 8 h 650"/>
                <a:gd name="T14" fmla="*/ 28 w 650"/>
                <a:gd name="T15" fmla="*/ 8 h 650"/>
                <a:gd name="T16" fmla="*/ 28 w 650"/>
                <a:gd name="T17" fmla="*/ 8 h 650"/>
                <a:gd name="T18" fmla="*/ 28 w 650"/>
                <a:gd name="T19" fmla="*/ 7 h 650"/>
                <a:gd name="T20" fmla="*/ 8 w 650"/>
                <a:gd name="T21" fmla="*/ 0 h 650"/>
                <a:gd name="T22" fmla="*/ 8 w 650"/>
                <a:gd name="T23" fmla="*/ 0 h 650"/>
                <a:gd name="T24" fmla="*/ 8 w 650"/>
                <a:gd name="T25" fmla="*/ 0 h 650"/>
                <a:gd name="T26" fmla="*/ 8 w 650"/>
                <a:gd name="T27" fmla="*/ 0 h 650"/>
                <a:gd name="T28" fmla="*/ 7 w 650"/>
                <a:gd name="T29" fmla="*/ 0 h 650"/>
                <a:gd name="T30" fmla="*/ 0 w 650"/>
                <a:gd name="T31" fmla="*/ 21 h 650"/>
                <a:gd name="T32" fmla="*/ 0 w 650"/>
                <a:gd name="T33" fmla="*/ 21 h 650"/>
                <a:gd name="T34" fmla="*/ 0 w 650"/>
                <a:gd name="T35" fmla="*/ 21 h 650"/>
                <a:gd name="T36" fmla="*/ 0 w 650"/>
                <a:gd name="T37" fmla="*/ 22 h 650"/>
                <a:gd name="T38" fmla="*/ 0 w 650"/>
                <a:gd name="T39" fmla="*/ 22 h 650"/>
                <a:gd name="T40" fmla="*/ 20 w 650"/>
                <a:gd name="T41" fmla="*/ 29 h 65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50"/>
                <a:gd name="T64" fmla="*/ 0 h 650"/>
                <a:gd name="T65" fmla="*/ 650 w 650"/>
                <a:gd name="T66" fmla="*/ 650 h 65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50" h="650">
                  <a:moveTo>
                    <a:pt x="463" y="649"/>
                  </a:moveTo>
                  <a:lnTo>
                    <a:pt x="468" y="650"/>
                  </a:lnTo>
                  <a:lnTo>
                    <a:pt x="473" y="649"/>
                  </a:lnTo>
                  <a:lnTo>
                    <a:pt x="478" y="645"/>
                  </a:lnTo>
                  <a:lnTo>
                    <a:pt x="482" y="640"/>
                  </a:lnTo>
                  <a:lnTo>
                    <a:pt x="650" y="189"/>
                  </a:lnTo>
                  <a:lnTo>
                    <a:pt x="650" y="182"/>
                  </a:lnTo>
                  <a:lnTo>
                    <a:pt x="648" y="177"/>
                  </a:lnTo>
                  <a:lnTo>
                    <a:pt x="644" y="172"/>
                  </a:lnTo>
                  <a:lnTo>
                    <a:pt x="639" y="168"/>
                  </a:lnTo>
                  <a:lnTo>
                    <a:pt x="188" y="2"/>
                  </a:lnTo>
                  <a:lnTo>
                    <a:pt x="181" y="0"/>
                  </a:lnTo>
                  <a:lnTo>
                    <a:pt x="176" y="2"/>
                  </a:lnTo>
                  <a:lnTo>
                    <a:pt x="171" y="5"/>
                  </a:lnTo>
                  <a:lnTo>
                    <a:pt x="169" y="11"/>
                  </a:lnTo>
                  <a:lnTo>
                    <a:pt x="1" y="463"/>
                  </a:lnTo>
                  <a:lnTo>
                    <a:pt x="0" y="470"/>
                  </a:lnTo>
                  <a:lnTo>
                    <a:pt x="1" y="475"/>
                  </a:lnTo>
                  <a:lnTo>
                    <a:pt x="5" y="481"/>
                  </a:lnTo>
                  <a:lnTo>
                    <a:pt x="10" y="482"/>
                  </a:lnTo>
                  <a:lnTo>
                    <a:pt x="463" y="64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13" name="Freeform 16"/>
            <p:cNvSpPr>
              <a:spLocks/>
            </p:cNvSpPr>
            <p:nvPr/>
          </p:nvSpPr>
          <p:spPr bwMode="auto">
            <a:xfrm>
              <a:off x="5008" y="1134"/>
              <a:ext cx="554" cy="79"/>
            </a:xfrm>
            <a:custGeom>
              <a:avLst/>
              <a:gdLst>
                <a:gd name="T0" fmla="*/ 50 w 1206"/>
                <a:gd name="T1" fmla="*/ 8 h 172"/>
                <a:gd name="T2" fmla="*/ 51 w 1206"/>
                <a:gd name="T3" fmla="*/ 8 h 172"/>
                <a:gd name="T4" fmla="*/ 51 w 1206"/>
                <a:gd name="T5" fmla="*/ 7 h 172"/>
                <a:gd name="T6" fmla="*/ 52 w 1206"/>
                <a:gd name="T7" fmla="*/ 7 h 172"/>
                <a:gd name="T8" fmla="*/ 52 w 1206"/>
                <a:gd name="T9" fmla="*/ 6 h 172"/>
                <a:gd name="T10" fmla="*/ 53 w 1206"/>
                <a:gd name="T11" fmla="*/ 6 h 172"/>
                <a:gd name="T12" fmla="*/ 53 w 1206"/>
                <a:gd name="T13" fmla="*/ 5 h 172"/>
                <a:gd name="T14" fmla="*/ 54 w 1206"/>
                <a:gd name="T15" fmla="*/ 5 h 172"/>
                <a:gd name="T16" fmla="*/ 54 w 1206"/>
                <a:gd name="T17" fmla="*/ 4 h 172"/>
                <a:gd name="T18" fmla="*/ 54 w 1206"/>
                <a:gd name="T19" fmla="*/ 4 h 172"/>
                <a:gd name="T20" fmla="*/ 54 w 1206"/>
                <a:gd name="T21" fmla="*/ 3 h 172"/>
                <a:gd name="T22" fmla="*/ 53 w 1206"/>
                <a:gd name="T23" fmla="*/ 2 h 172"/>
                <a:gd name="T24" fmla="*/ 53 w 1206"/>
                <a:gd name="T25" fmla="*/ 2 h 172"/>
                <a:gd name="T26" fmla="*/ 52 w 1206"/>
                <a:gd name="T27" fmla="*/ 1 h 172"/>
                <a:gd name="T28" fmla="*/ 52 w 1206"/>
                <a:gd name="T29" fmla="*/ 0 h 172"/>
                <a:gd name="T30" fmla="*/ 51 w 1206"/>
                <a:gd name="T31" fmla="*/ 0 h 172"/>
                <a:gd name="T32" fmla="*/ 51 w 1206"/>
                <a:gd name="T33" fmla="*/ 0 h 172"/>
                <a:gd name="T34" fmla="*/ 50 w 1206"/>
                <a:gd name="T35" fmla="*/ 0 h 172"/>
                <a:gd name="T36" fmla="*/ 4 w 1206"/>
                <a:gd name="T37" fmla="*/ 0 h 172"/>
                <a:gd name="T38" fmla="*/ 3 w 1206"/>
                <a:gd name="T39" fmla="*/ 0 h 172"/>
                <a:gd name="T40" fmla="*/ 2 w 1206"/>
                <a:gd name="T41" fmla="*/ 0 h 172"/>
                <a:gd name="T42" fmla="*/ 2 w 1206"/>
                <a:gd name="T43" fmla="*/ 0 h 172"/>
                <a:gd name="T44" fmla="*/ 1 w 1206"/>
                <a:gd name="T45" fmla="*/ 1 h 172"/>
                <a:gd name="T46" fmla="*/ 0 w 1206"/>
                <a:gd name="T47" fmla="*/ 2 h 172"/>
                <a:gd name="T48" fmla="*/ 0 w 1206"/>
                <a:gd name="T49" fmla="*/ 2 h 172"/>
                <a:gd name="T50" fmla="*/ 0 w 1206"/>
                <a:gd name="T51" fmla="*/ 3 h 172"/>
                <a:gd name="T52" fmla="*/ 0 w 1206"/>
                <a:gd name="T53" fmla="*/ 4 h 172"/>
                <a:gd name="T54" fmla="*/ 0 w 1206"/>
                <a:gd name="T55" fmla="*/ 4 h 172"/>
                <a:gd name="T56" fmla="*/ 0 w 1206"/>
                <a:gd name="T57" fmla="*/ 5 h 172"/>
                <a:gd name="T58" fmla="*/ 0 w 1206"/>
                <a:gd name="T59" fmla="*/ 5 h 172"/>
                <a:gd name="T60" fmla="*/ 0 w 1206"/>
                <a:gd name="T61" fmla="*/ 6 h 172"/>
                <a:gd name="T62" fmla="*/ 1 w 1206"/>
                <a:gd name="T63" fmla="*/ 6 h 172"/>
                <a:gd name="T64" fmla="*/ 2 w 1206"/>
                <a:gd name="T65" fmla="*/ 7 h 172"/>
                <a:gd name="T66" fmla="*/ 2 w 1206"/>
                <a:gd name="T67" fmla="*/ 7 h 172"/>
                <a:gd name="T68" fmla="*/ 3 w 1206"/>
                <a:gd name="T69" fmla="*/ 8 h 172"/>
                <a:gd name="T70" fmla="*/ 4 w 1206"/>
                <a:gd name="T71" fmla="*/ 8 h 172"/>
                <a:gd name="T72" fmla="*/ 50 w 1206"/>
                <a:gd name="T73" fmla="*/ 8 h 17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206"/>
                <a:gd name="T112" fmla="*/ 0 h 172"/>
                <a:gd name="T113" fmla="*/ 1206 w 1206"/>
                <a:gd name="T114" fmla="*/ 172 h 172"/>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206" h="172">
                  <a:moveTo>
                    <a:pt x="1120" y="172"/>
                  </a:moveTo>
                  <a:lnTo>
                    <a:pt x="1138" y="170"/>
                  </a:lnTo>
                  <a:lnTo>
                    <a:pt x="1155" y="165"/>
                  </a:lnTo>
                  <a:lnTo>
                    <a:pt x="1168" y="158"/>
                  </a:lnTo>
                  <a:lnTo>
                    <a:pt x="1182" y="146"/>
                  </a:lnTo>
                  <a:lnTo>
                    <a:pt x="1192" y="134"/>
                  </a:lnTo>
                  <a:lnTo>
                    <a:pt x="1199" y="120"/>
                  </a:lnTo>
                  <a:lnTo>
                    <a:pt x="1204" y="103"/>
                  </a:lnTo>
                  <a:lnTo>
                    <a:pt x="1206" y="86"/>
                  </a:lnTo>
                  <a:lnTo>
                    <a:pt x="1204" y="69"/>
                  </a:lnTo>
                  <a:lnTo>
                    <a:pt x="1199" y="52"/>
                  </a:lnTo>
                  <a:lnTo>
                    <a:pt x="1192" y="38"/>
                  </a:lnTo>
                  <a:lnTo>
                    <a:pt x="1182" y="24"/>
                  </a:lnTo>
                  <a:lnTo>
                    <a:pt x="1168" y="14"/>
                  </a:lnTo>
                  <a:lnTo>
                    <a:pt x="1155" y="7"/>
                  </a:lnTo>
                  <a:lnTo>
                    <a:pt x="1138" y="2"/>
                  </a:lnTo>
                  <a:lnTo>
                    <a:pt x="1120" y="0"/>
                  </a:lnTo>
                  <a:lnTo>
                    <a:pt x="86" y="0"/>
                  </a:lnTo>
                  <a:lnTo>
                    <a:pt x="69" y="2"/>
                  </a:lnTo>
                  <a:lnTo>
                    <a:pt x="52" y="7"/>
                  </a:lnTo>
                  <a:lnTo>
                    <a:pt x="38" y="14"/>
                  </a:lnTo>
                  <a:lnTo>
                    <a:pt x="26" y="24"/>
                  </a:lnTo>
                  <a:lnTo>
                    <a:pt x="14" y="38"/>
                  </a:lnTo>
                  <a:lnTo>
                    <a:pt x="7" y="52"/>
                  </a:lnTo>
                  <a:lnTo>
                    <a:pt x="2" y="69"/>
                  </a:lnTo>
                  <a:lnTo>
                    <a:pt x="0" y="86"/>
                  </a:lnTo>
                  <a:lnTo>
                    <a:pt x="2" y="103"/>
                  </a:lnTo>
                  <a:lnTo>
                    <a:pt x="7" y="120"/>
                  </a:lnTo>
                  <a:lnTo>
                    <a:pt x="14" y="134"/>
                  </a:lnTo>
                  <a:lnTo>
                    <a:pt x="26" y="146"/>
                  </a:lnTo>
                  <a:lnTo>
                    <a:pt x="38" y="158"/>
                  </a:lnTo>
                  <a:lnTo>
                    <a:pt x="52" y="165"/>
                  </a:lnTo>
                  <a:lnTo>
                    <a:pt x="69" y="170"/>
                  </a:lnTo>
                  <a:lnTo>
                    <a:pt x="86" y="172"/>
                  </a:lnTo>
                  <a:lnTo>
                    <a:pt x="1120" y="17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14" name="Freeform 17"/>
            <p:cNvSpPr>
              <a:spLocks/>
            </p:cNvSpPr>
            <p:nvPr/>
          </p:nvSpPr>
          <p:spPr bwMode="auto">
            <a:xfrm>
              <a:off x="5400" y="818"/>
              <a:ext cx="240" cy="149"/>
            </a:xfrm>
            <a:custGeom>
              <a:avLst/>
              <a:gdLst>
                <a:gd name="T0" fmla="*/ 23 w 522"/>
                <a:gd name="T1" fmla="*/ 8 h 324"/>
                <a:gd name="T2" fmla="*/ 2 w 522"/>
                <a:gd name="T3" fmla="*/ 0 h 324"/>
                <a:gd name="T4" fmla="*/ 0 w 522"/>
                <a:gd name="T5" fmla="*/ 6 h 324"/>
                <a:gd name="T6" fmla="*/ 23 w 522"/>
                <a:gd name="T7" fmla="*/ 15 h 324"/>
                <a:gd name="T8" fmla="*/ 23 w 522"/>
                <a:gd name="T9" fmla="*/ 8 h 324"/>
                <a:gd name="T10" fmla="*/ 0 60000 65536"/>
                <a:gd name="T11" fmla="*/ 0 60000 65536"/>
                <a:gd name="T12" fmla="*/ 0 60000 65536"/>
                <a:gd name="T13" fmla="*/ 0 60000 65536"/>
                <a:gd name="T14" fmla="*/ 0 60000 65536"/>
                <a:gd name="T15" fmla="*/ 0 w 522"/>
                <a:gd name="T16" fmla="*/ 0 h 324"/>
                <a:gd name="T17" fmla="*/ 522 w 522"/>
                <a:gd name="T18" fmla="*/ 324 h 324"/>
              </a:gdLst>
              <a:ahLst/>
              <a:cxnLst>
                <a:cxn ang="T10">
                  <a:pos x="T0" y="T1"/>
                </a:cxn>
                <a:cxn ang="T11">
                  <a:pos x="T2" y="T3"/>
                </a:cxn>
                <a:cxn ang="T12">
                  <a:pos x="T4" y="T5"/>
                </a:cxn>
                <a:cxn ang="T13">
                  <a:pos x="T6" y="T7"/>
                </a:cxn>
                <a:cxn ang="T14">
                  <a:pos x="T8" y="T9"/>
                </a:cxn>
              </a:cxnLst>
              <a:rect l="T15" t="T16" r="T17" b="T18"/>
              <a:pathLst>
                <a:path w="522" h="324">
                  <a:moveTo>
                    <a:pt x="522" y="173"/>
                  </a:moveTo>
                  <a:lnTo>
                    <a:pt x="50" y="0"/>
                  </a:lnTo>
                  <a:lnTo>
                    <a:pt x="0" y="134"/>
                  </a:lnTo>
                  <a:lnTo>
                    <a:pt x="522" y="324"/>
                  </a:lnTo>
                  <a:lnTo>
                    <a:pt x="522" y="17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15" name="Freeform 18"/>
            <p:cNvSpPr>
              <a:spLocks/>
            </p:cNvSpPr>
            <p:nvPr/>
          </p:nvSpPr>
          <p:spPr bwMode="auto">
            <a:xfrm>
              <a:off x="5062" y="1062"/>
              <a:ext cx="442" cy="47"/>
            </a:xfrm>
            <a:custGeom>
              <a:avLst/>
              <a:gdLst>
                <a:gd name="T0" fmla="*/ 40 w 964"/>
                <a:gd name="T1" fmla="*/ 5 h 101"/>
                <a:gd name="T2" fmla="*/ 41 w 964"/>
                <a:gd name="T3" fmla="*/ 5 h 101"/>
                <a:gd name="T4" fmla="*/ 41 w 964"/>
                <a:gd name="T5" fmla="*/ 5 h 101"/>
                <a:gd name="T6" fmla="*/ 42 w 964"/>
                <a:gd name="T7" fmla="*/ 4 h 101"/>
                <a:gd name="T8" fmla="*/ 42 w 964"/>
                <a:gd name="T9" fmla="*/ 4 h 101"/>
                <a:gd name="T10" fmla="*/ 42 w 964"/>
                <a:gd name="T11" fmla="*/ 4 h 101"/>
                <a:gd name="T12" fmla="*/ 43 w 964"/>
                <a:gd name="T13" fmla="*/ 3 h 101"/>
                <a:gd name="T14" fmla="*/ 43 w 964"/>
                <a:gd name="T15" fmla="*/ 3 h 101"/>
                <a:gd name="T16" fmla="*/ 43 w 964"/>
                <a:gd name="T17" fmla="*/ 2 h 101"/>
                <a:gd name="T18" fmla="*/ 43 w 964"/>
                <a:gd name="T19" fmla="*/ 2 h 101"/>
                <a:gd name="T20" fmla="*/ 43 w 964"/>
                <a:gd name="T21" fmla="*/ 2 h 101"/>
                <a:gd name="T22" fmla="*/ 43 w 964"/>
                <a:gd name="T23" fmla="*/ 1 h 101"/>
                <a:gd name="T24" fmla="*/ 42 w 964"/>
                <a:gd name="T25" fmla="*/ 1 h 101"/>
                <a:gd name="T26" fmla="*/ 42 w 964"/>
                <a:gd name="T27" fmla="*/ 0 h 101"/>
                <a:gd name="T28" fmla="*/ 42 w 964"/>
                <a:gd name="T29" fmla="*/ 0 h 101"/>
                <a:gd name="T30" fmla="*/ 41 w 964"/>
                <a:gd name="T31" fmla="*/ 0 h 101"/>
                <a:gd name="T32" fmla="*/ 41 w 964"/>
                <a:gd name="T33" fmla="*/ 0 h 101"/>
                <a:gd name="T34" fmla="*/ 40 w 964"/>
                <a:gd name="T35" fmla="*/ 0 h 101"/>
                <a:gd name="T36" fmla="*/ 2 w 964"/>
                <a:gd name="T37" fmla="*/ 0 h 101"/>
                <a:gd name="T38" fmla="*/ 2 w 964"/>
                <a:gd name="T39" fmla="*/ 0 h 101"/>
                <a:gd name="T40" fmla="*/ 1 w 964"/>
                <a:gd name="T41" fmla="*/ 0 h 101"/>
                <a:gd name="T42" fmla="*/ 1 w 964"/>
                <a:gd name="T43" fmla="*/ 0 h 101"/>
                <a:gd name="T44" fmla="*/ 0 w 964"/>
                <a:gd name="T45" fmla="*/ 0 h 101"/>
                <a:gd name="T46" fmla="*/ 0 w 964"/>
                <a:gd name="T47" fmla="*/ 1 h 101"/>
                <a:gd name="T48" fmla="*/ 0 w 964"/>
                <a:gd name="T49" fmla="*/ 1 h 101"/>
                <a:gd name="T50" fmla="*/ 0 w 964"/>
                <a:gd name="T51" fmla="*/ 2 h 101"/>
                <a:gd name="T52" fmla="*/ 0 w 964"/>
                <a:gd name="T53" fmla="*/ 2 h 101"/>
                <a:gd name="T54" fmla="*/ 0 w 964"/>
                <a:gd name="T55" fmla="*/ 2 h 101"/>
                <a:gd name="T56" fmla="*/ 0 w 964"/>
                <a:gd name="T57" fmla="*/ 3 h 101"/>
                <a:gd name="T58" fmla="*/ 0 w 964"/>
                <a:gd name="T59" fmla="*/ 3 h 101"/>
                <a:gd name="T60" fmla="*/ 0 w 964"/>
                <a:gd name="T61" fmla="*/ 4 h 101"/>
                <a:gd name="T62" fmla="*/ 0 w 964"/>
                <a:gd name="T63" fmla="*/ 4 h 101"/>
                <a:gd name="T64" fmla="*/ 1 w 964"/>
                <a:gd name="T65" fmla="*/ 4 h 101"/>
                <a:gd name="T66" fmla="*/ 1 w 964"/>
                <a:gd name="T67" fmla="*/ 5 h 101"/>
                <a:gd name="T68" fmla="*/ 2 w 964"/>
                <a:gd name="T69" fmla="*/ 5 h 101"/>
                <a:gd name="T70" fmla="*/ 2 w 964"/>
                <a:gd name="T71" fmla="*/ 5 h 101"/>
                <a:gd name="T72" fmla="*/ 40 w 964"/>
                <a:gd name="T73" fmla="*/ 5 h 10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964"/>
                <a:gd name="T112" fmla="*/ 0 h 101"/>
                <a:gd name="T113" fmla="*/ 964 w 964"/>
                <a:gd name="T114" fmla="*/ 101 h 101"/>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964" h="101">
                  <a:moveTo>
                    <a:pt x="913" y="101"/>
                  </a:moveTo>
                  <a:lnTo>
                    <a:pt x="923" y="99"/>
                  </a:lnTo>
                  <a:lnTo>
                    <a:pt x="931" y="98"/>
                  </a:lnTo>
                  <a:lnTo>
                    <a:pt x="942" y="93"/>
                  </a:lnTo>
                  <a:lnTo>
                    <a:pt x="949" y="86"/>
                  </a:lnTo>
                  <a:lnTo>
                    <a:pt x="955" y="79"/>
                  </a:lnTo>
                  <a:lnTo>
                    <a:pt x="961" y="70"/>
                  </a:lnTo>
                  <a:lnTo>
                    <a:pt x="962" y="62"/>
                  </a:lnTo>
                  <a:lnTo>
                    <a:pt x="964" y="51"/>
                  </a:lnTo>
                  <a:lnTo>
                    <a:pt x="962" y="41"/>
                  </a:lnTo>
                  <a:lnTo>
                    <a:pt x="961" y="31"/>
                  </a:lnTo>
                  <a:lnTo>
                    <a:pt x="955" y="22"/>
                  </a:lnTo>
                  <a:lnTo>
                    <a:pt x="949" y="15"/>
                  </a:lnTo>
                  <a:lnTo>
                    <a:pt x="942" y="9"/>
                  </a:lnTo>
                  <a:lnTo>
                    <a:pt x="931" y="3"/>
                  </a:lnTo>
                  <a:lnTo>
                    <a:pt x="923" y="2"/>
                  </a:lnTo>
                  <a:lnTo>
                    <a:pt x="913" y="0"/>
                  </a:lnTo>
                  <a:lnTo>
                    <a:pt x="51" y="0"/>
                  </a:lnTo>
                  <a:lnTo>
                    <a:pt x="41" y="2"/>
                  </a:lnTo>
                  <a:lnTo>
                    <a:pt x="31" y="3"/>
                  </a:lnTo>
                  <a:lnTo>
                    <a:pt x="22" y="9"/>
                  </a:lnTo>
                  <a:lnTo>
                    <a:pt x="15" y="15"/>
                  </a:lnTo>
                  <a:lnTo>
                    <a:pt x="9" y="22"/>
                  </a:lnTo>
                  <a:lnTo>
                    <a:pt x="3" y="31"/>
                  </a:lnTo>
                  <a:lnTo>
                    <a:pt x="2" y="41"/>
                  </a:lnTo>
                  <a:lnTo>
                    <a:pt x="0" y="51"/>
                  </a:lnTo>
                  <a:lnTo>
                    <a:pt x="2" y="62"/>
                  </a:lnTo>
                  <a:lnTo>
                    <a:pt x="3" y="70"/>
                  </a:lnTo>
                  <a:lnTo>
                    <a:pt x="9" y="79"/>
                  </a:lnTo>
                  <a:lnTo>
                    <a:pt x="15" y="86"/>
                  </a:lnTo>
                  <a:lnTo>
                    <a:pt x="22" y="93"/>
                  </a:lnTo>
                  <a:lnTo>
                    <a:pt x="31" y="98"/>
                  </a:lnTo>
                  <a:lnTo>
                    <a:pt x="41" y="99"/>
                  </a:lnTo>
                  <a:lnTo>
                    <a:pt x="51" y="101"/>
                  </a:lnTo>
                  <a:lnTo>
                    <a:pt x="913" y="10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16" name="Freeform 19"/>
            <p:cNvSpPr>
              <a:spLocks/>
            </p:cNvSpPr>
            <p:nvPr/>
          </p:nvSpPr>
          <p:spPr bwMode="auto">
            <a:xfrm>
              <a:off x="4999" y="766"/>
              <a:ext cx="64" cy="48"/>
            </a:xfrm>
            <a:custGeom>
              <a:avLst/>
              <a:gdLst>
                <a:gd name="T0" fmla="*/ 6 w 140"/>
                <a:gd name="T1" fmla="*/ 0 h 106"/>
                <a:gd name="T2" fmla="*/ 0 w 140"/>
                <a:gd name="T3" fmla="*/ 1 h 106"/>
                <a:gd name="T4" fmla="*/ 5 w 140"/>
                <a:gd name="T5" fmla="*/ 5 h 106"/>
                <a:gd name="T6" fmla="*/ 5 w 140"/>
                <a:gd name="T7" fmla="*/ 3 h 106"/>
                <a:gd name="T8" fmla="*/ 5 w 140"/>
                <a:gd name="T9" fmla="*/ 2 h 106"/>
                <a:gd name="T10" fmla="*/ 6 w 140"/>
                <a:gd name="T11" fmla="*/ 1 h 106"/>
                <a:gd name="T12" fmla="*/ 6 w 140"/>
                <a:gd name="T13" fmla="*/ 0 h 106"/>
                <a:gd name="T14" fmla="*/ 0 60000 65536"/>
                <a:gd name="T15" fmla="*/ 0 60000 65536"/>
                <a:gd name="T16" fmla="*/ 0 60000 65536"/>
                <a:gd name="T17" fmla="*/ 0 60000 65536"/>
                <a:gd name="T18" fmla="*/ 0 60000 65536"/>
                <a:gd name="T19" fmla="*/ 0 60000 65536"/>
                <a:gd name="T20" fmla="*/ 0 60000 65536"/>
                <a:gd name="T21" fmla="*/ 0 w 140"/>
                <a:gd name="T22" fmla="*/ 0 h 106"/>
                <a:gd name="T23" fmla="*/ 140 w 140"/>
                <a:gd name="T24" fmla="*/ 106 h 10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0" h="106">
                  <a:moveTo>
                    <a:pt x="140" y="0"/>
                  </a:moveTo>
                  <a:lnTo>
                    <a:pt x="0" y="34"/>
                  </a:lnTo>
                  <a:lnTo>
                    <a:pt x="122" y="106"/>
                  </a:lnTo>
                  <a:lnTo>
                    <a:pt x="125" y="79"/>
                  </a:lnTo>
                  <a:lnTo>
                    <a:pt x="128" y="53"/>
                  </a:lnTo>
                  <a:lnTo>
                    <a:pt x="134" y="26"/>
                  </a:lnTo>
                  <a:lnTo>
                    <a:pt x="14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17" name="Freeform 20"/>
            <p:cNvSpPr>
              <a:spLocks/>
            </p:cNvSpPr>
            <p:nvPr/>
          </p:nvSpPr>
          <p:spPr bwMode="auto">
            <a:xfrm>
              <a:off x="5070" y="611"/>
              <a:ext cx="69" cy="60"/>
            </a:xfrm>
            <a:custGeom>
              <a:avLst/>
              <a:gdLst>
                <a:gd name="T0" fmla="*/ 7 w 149"/>
                <a:gd name="T1" fmla="*/ 2 h 130"/>
                <a:gd name="T2" fmla="*/ 0 w 149"/>
                <a:gd name="T3" fmla="*/ 0 h 130"/>
                <a:gd name="T4" fmla="*/ 4 w 149"/>
                <a:gd name="T5" fmla="*/ 6 h 130"/>
                <a:gd name="T6" fmla="*/ 4 w 149"/>
                <a:gd name="T7" fmla="*/ 6 h 130"/>
                <a:gd name="T8" fmla="*/ 4 w 149"/>
                <a:gd name="T9" fmla="*/ 5 h 130"/>
                <a:gd name="T10" fmla="*/ 5 w 149"/>
                <a:gd name="T11" fmla="*/ 4 h 130"/>
                <a:gd name="T12" fmla="*/ 5 w 149"/>
                <a:gd name="T13" fmla="*/ 4 h 130"/>
                <a:gd name="T14" fmla="*/ 6 w 149"/>
                <a:gd name="T15" fmla="*/ 3 h 130"/>
                <a:gd name="T16" fmla="*/ 6 w 149"/>
                <a:gd name="T17" fmla="*/ 3 h 130"/>
                <a:gd name="T18" fmla="*/ 6 w 149"/>
                <a:gd name="T19" fmla="*/ 2 h 130"/>
                <a:gd name="T20" fmla="*/ 7 w 149"/>
                <a:gd name="T21" fmla="*/ 2 h 13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49"/>
                <a:gd name="T34" fmla="*/ 0 h 130"/>
                <a:gd name="T35" fmla="*/ 149 w 149"/>
                <a:gd name="T36" fmla="*/ 130 h 13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49" h="130">
                  <a:moveTo>
                    <a:pt x="149" y="39"/>
                  </a:moveTo>
                  <a:lnTo>
                    <a:pt x="0" y="0"/>
                  </a:lnTo>
                  <a:lnTo>
                    <a:pt x="79" y="130"/>
                  </a:lnTo>
                  <a:lnTo>
                    <a:pt x="88" y="118"/>
                  </a:lnTo>
                  <a:lnTo>
                    <a:pt x="95" y="108"/>
                  </a:lnTo>
                  <a:lnTo>
                    <a:pt x="103" y="96"/>
                  </a:lnTo>
                  <a:lnTo>
                    <a:pt x="112" y="84"/>
                  </a:lnTo>
                  <a:lnTo>
                    <a:pt x="122" y="72"/>
                  </a:lnTo>
                  <a:lnTo>
                    <a:pt x="131" y="61"/>
                  </a:lnTo>
                  <a:lnTo>
                    <a:pt x="139" y="49"/>
                  </a:lnTo>
                  <a:lnTo>
                    <a:pt x="149" y="3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18" name="Freeform 21"/>
            <p:cNvSpPr>
              <a:spLocks/>
            </p:cNvSpPr>
            <p:nvPr/>
          </p:nvSpPr>
          <p:spPr bwMode="auto">
            <a:xfrm>
              <a:off x="5024" y="692"/>
              <a:ext cx="70" cy="48"/>
            </a:xfrm>
            <a:custGeom>
              <a:avLst/>
              <a:gdLst>
                <a:gd name="T0" fmla="*/ 7 w 153"/>
                <a:gd name="T1" fmla="*/ 0 h 104"/>
                <a:gd name="T2" fmla="*/ 0 w 153"/>
                <a:gd name="T3" fmla="*/ 0 h 104"/>
                <a:gd name="T4" fmla="*/ 5 w 153"/>
                <a:gd name="T5" fmla="*/ 5 h 104"/>
                <a:gd name="T6" fmla="*/ 5 w 153"/>
                <a:gd name="T7" fmla="*/ 4 h 104"/>
                <a:gd name="T8" fmla="*/ 5 w 153"/>
                <a:gd name="T9" fmla="*/ 2 h 104"/>
                <a:gd name="T10" fmla="*/ 6 w 153"/>
                <a:gd name="T11" fmla="*/ 1 h 104"/>
                <a:gd name="T12" fmla="*/ 7 w 153"/>
                <a:gd name="T13" fmla="*/ 0 h 104"/>
                <a:gd name="T14" fmla="*/ 0 60000 65536"/>
                <a:gd name="T15" fmla="*/ 0 60000 65536"/>
                <a:gd name="T16" fmla="*/ 0 60000 65536"/>
                <a:gd name="T17" fmla="*/ 0 60000 65536"/>
                <a:gd name="T18" fmla="*/ 0 60000 65536"/>
                <a:gd name="T19" fmla="*/ 0 60000 65536"/>
                <a:gd name="T20" fmla="*/ 0 60000 65536"/>
                <a:gd name="T21" fmla="*/ 0 w 153"/>
                <a:gd name="T22" fmla="*/ 0 h 104"/>
                <a:gd name="T23" fmla="*/ 153 w 153"/>
                <a:gd name="T24" fmla="*/ 104 h 1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3" h="104">
                  <a:moveTo>
                    <a:pt x="153" y="1"/>
                  </a:moveTo>
                  <a:lnTo>
                    <a:pt x="0" y="0"/>
                  </a:lnTo>
                  <a:lnTo>
                    <a:pt x="106" y="104"/>
                  </a:lnTo>
                  <a:lnTo>
                    <a:pt x="117" y="77"/>
                  </a:lnTo>
                  <a:lnTo>
                    <a:pt x="127" y="51"/>
                  </a:lnTo>
                  <a:lnTo>
                    <a:pt x="139" y="25"/>
                  </a:lnTo>
                  <a:lnTo>
                    <a:pt x="153"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12298" name="Rectangle 22"/>
          <p:cNvSpPr>
            <a:spLocks noChangeArrowheads="1"/>
          </p:cNvSpPr>
          <p:nvPr/>
        </p:nvSpPr>
        <p:spPr bwMode="auto">
          <a:xfrm>
            <a:off x="733425" y="1493838"/>
            <a:ext cx="2925763" cy="481012"/>
          </a:xfrm>
          <a:prstGeom prst="rect">
            <a:avLst/>
          </a:prstGeom>
          <a:noFill/>
          <a:ln w="2857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2299" name="Rectangle 23"/>
          <p:cNvSpPr>
            <a:spLocks noChangeArrowheads="1"/>
          </p:cNvSpPr>
          <p:nvPr/>
        </p:nvSpPr>
        <p:spPr bwMode="auto">
          <a:xfrm>
            <a:off x="733425" y="2992438"/>
            <a:ext cx="2925763" cy="481012"/>
          </a:xfrm>
          <a:prstGeom prst="rect">
            <a:avLst/>
          </a:prstGeom>
          <a:noFill/>
          <a:ln w="2857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2300" name="Rectangle 24"/>
          <p:cNvSpPr>
            <a:spLocks noChangeArrowheads="1"/>
          </p:cNvSpPr>
          <p:nvPr/>
        </p:nvSpPr>
        <p:spPr bwMode="auto">
          <a:xfrm>
            <a:off x="733425" y="4491038"/>
            <a:ext cx="2925763" cy="481012"/>
          </a:xfrm>
          <a:prstGeom prst="rect">
            <a:avLst/>
          </a:prstGeom>
          <a:noFill/>
          <a:ln w="2857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2301" name="Rectangle 25"/>
          <p:cNvSpPr>
            <a:spLocks noChangeArrowheads="1"/>
          </p:cNvSpPr>
          <p:nvPr/>
        </p:nvSpPr>
        <p:spPr bwMode="auto">
          <a:xfrm>
            <a:off x="733425" y="5989638"/>
            <a:ext cx="2925763" cy="481012"/>
          </a:xfrm>
          <a:prstGeom prst="rect">
            <a:avLst/>
          </a:prstGeom>
          <a:noFill/>
          <a:ln w="2857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2302" name="Text Box 26"/>
          <p:cNvSpPr txBox="1">
            <a:spLocks noChangeArrowheads="1"/>
          </p:cNvSpPr>
          <p:nvPr/>
        </p:nvSpPr>
        <p:spPr bwMode="auto">
          <a:xfrm>
            <a:off x="650875" y="1550988"/>
            <a:ext cx="30924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400" b="1"/>
              <a:t>Intake</a:t>
            </a:r>
          </a:p>
        </p:txBody>
      </p:sp>
      <p:sp>
        <p:nvSpPr>
          <p:cNvPr id="12303" name="Text Box 27"/>
          <p:cNvSpPr txBox="1">
            <a:spLocks noChangeArrowheads="1"/>
          </p:cNvSpPr>
          <p:nvPr/>
        </p:nvSpPr>
        <p:spPr bwMode="auto">
          <a:xfrm>
            <a:off x="650875" y="3049588"/>
            <a:ext cx="30924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400" b="1" dirty="0"/>
              <a:t>Adjudication</a:t>
            </a:r>
          </a:p>
        </p:txBody>
      </p:sp>
      <p:sp>
        <p:nvSpPr>
          <p:cNvPr id="12304" name="Text Box 28"/>
          <p:cNvSpPr txBox="1">
            <a:spLocks noChangeArrowheads="1"/>
          </p:cNvSpPr>
          <p:nvPr/>
        </p:nvSpPr>
        <p:spPr bwMode="auto">
          <a:xfrm>
            <a:off x="650875" y="4548188"/>
            <a:ext cx="30924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400" b="1"/>
              <a:t>Payment</a:t>
            </a:r>
          </a:p>
        </p:txBody>
      </p:sp>
      <p:sp>
        <p:nvSpPr>
          <p:cNvPr id="12305" name="Text Box 29"/>
          <p:cNvSpPr txBox="1">
            <a:spLocks noChangeArrowheads="1"/>
          </p:cNvSpPr>
          <p:nvPr/>
        </p:nvSpPr>
        <p:spPr bwMode="auto">
          <a:xfrm>
            <a:off x="650875" y="6046788"/>
            <a:ext cx="30924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400" b="1"/>
              <a:t>Recovery</a:t>
            </a:r>
          </a:p>
        </p:txBody>
      </p:sp>
      <p:sp>
        <p:nvSpPr>
          <p:cNvPr id="12306" name="Line 30"/>
          <p:cNvSpPr>
            <a:spLocks noChangeShapeType="1"/>
          </p:cNvSpPr>
          <p:nvPr/>
        </p:nvSpPr>
        <p:spPr bwMode="auto">
          <a:xfrm>
            <a:off x="2197100" y="1962150"/>
            <a:ext cx="0" cy="1012825"/>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307" name="Line 31"/>
          <p:cNvSpPr>
            <a:spLocks noChangeShapeType="1"/>
          </p:cNvSpPr>
          <p:nvPr/>
        </p:nvSpPr>
        <p:spPr bwMode="auto">
          <a:xfrm>
            <a:off x="2197100" y="3482975"/>
            <a:ext cx="0" cy="993775"/>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308" name="Line 32"/>
          <p:cNvSpPr>
            <a:spLocks noChangeShapeType="1"/>
          </p:cNvSpPr>
          <p:nvPr/>
        </p:nvSpPr>
        <p:spPr bwMode="auto">
          <a:xfrm>
            <a:off x="2197100" y="4983163"/>
            <a:ext cx="0" cy="993775"/>
          </a:xfrm>
          <a:prstGeom prst="line">
            <a:avLst/>
          </a:prstGeom>
          <a:noFill/>
          <a:ln w="28575">
            <a:solidFill>
              <a:schemeClr val="bg1"/>
            </a:solidFill>
            <a:prstDash val="sysDot"/>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3" name="Text Box 65"/>
          <p:cNvSpPr txBox="1">
            <a:spLocks noChangeArrowheads="1"/>
          </p:cNvSpPr>
          <p:nvPr/>
        </p:nvSpPr>
        <p:spPr bwMode="auto">
          <a:xfrm>
            <a:off x="3605213" y="5557838"/>
            <a:ext cx="196532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dirty="0" smtClean="0"/>
              <a:t>matter</a:t>
            </a:r>
            <a:endParaRPr lang="en-US" sz="1800" b="1" dirty="0"/>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1_test-template">
  <a:themeElements>
    <a:clrScheme name="">
      <a:dk1>
        <a:srgbClr val="8F8F5C"/>
      </a:dk1>
      <a:lt1>
        <a:srgbClr val="FFFFFF"/>
      </a:lt1>
      <a:dk2>
        <a:srgbClr val="000000"/>
      </a:dk2>
      <a:lt2>
        <a:srgbClr val="DADAB3"/>
      </a:lt2>
      <a:accent1>
        <a:srgbClr val="003399"/>
      </a:accent1>
      <a:accent2>
        <a:srgbClr val="FF9933"/>
      </a:accent2>
      <a:accent3>
        <a:srgbClr val="AAAAAA"/>
      </a:accent3>
      <a:accent4>
        <a:srgbClr val="DADADA"/>
      </a:accent4>
      <a:accent5>
        <a:srgbClr val="AAADCA"/>
      </a:accent5>
      <a:accent6>
        <a:srgbClr val="E78A2D"/>
      </a:accent6>
      <a:hlink>
        <a:srgbClr val="C0C0C0"/>
      </a:hlink>
      <a:folHlink>
        <a:srgbClr val="FFCC00"/>
      </a:folHlink>
    </a:clrScheme>
    <a:fontScheme name="test-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spAutoFit/>
      </a:bodyPr>
      <a:lstStyle>
        <a:defPPr>
          <a:defRPr dirty="0" err="1" smtClean="0">
            <a:solidFill>
              <a:srgbClr val="C00000"/>
            </a:solidFill>
            <a:latin typeface="Calibri" pitchFamily="34" charset="0"/>
            <a:cs typeface="Calibri" pitchFamily="34" charset="0"/>
          </a:defRPr>
        </a:defPPr>
      </a:lstStyle>
    </a:txDef>
  </a:objectDefaults>
  <a:extraClrSchemeLst>
    <a:extraClrScheme>
      <a:clrScheme name="test-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st-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st-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st-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st-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st-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st-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7552D58B9F7294897B380DE69948B13" ma:contentTypeVersion="8" ma:contentTypeDescription="Create a new document." ma:contentTypeScope="" ma:versionID="048e195d36c257044299a9a680fd45f2">
  <xsd:schema xmlns:xsd="http://www.w3.org/2001/XMLSchema" xmlns:xs="http://www.w3.org/2001/XMLSchema" xmlns:p="http://schemas.microsoft.com/office/2006/metadata/properties" xmlns:ns2="c856eeb5-80f6-4042-a17b-f7bb2df89857" xmlns:ns3="cb5d11a5-97db-4cbf-be38-21d195c5a38e" targetNamespace="http://schemas.microsoft.com/office/2006/metadata/properties" ma:root="true" ma:fieldsID="7232608a52db831086fe9a19d3731f02" ns2:_="" ns3:_="">
    <xsd:import namespace="c856eeb5-80f6-4042-a17b-f7bb2df89857"/>
    <xsd:import namespace="cb5d11a5-97db-4cbf-be38-21d195c5a38e"/>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3:SharedWithUsers" minOccurs="0"/>
                <xsd:element ref="ns3:SharedWithDetail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856eeb5-80f6-4042-a17b-f7bb2df8985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LengthInSeconds" ma:index="15"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cb5d11a5-97db-4cbf-be38-21d195c5a38e"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0A893C0-B8E7-44C7-B7A8-BEFA1736FB3E}"/>
</file>

<file path=customXml/itemProps2.xml><?xml version="1.0" encoding="utf-8"?>
<ds:datastoreItem xmlns:ds="http://schemas.openxmlformats.org/officeDocument/2006/customXml" ds:itemID="{1778923D-4F2C-4861-BC68-D3AE157267B5}"/>
</file>

<file path=customXml/itemProps3.xml><?xml version="1.0" encoding="utf-8"?>
<ds:datastoreItem xmlns:ds="http://schemas.openxmlformats.org/officeDocument/2006/customXml" ds:itemID="{0B242A47-62C6-4538-B80B-67258A624C6F}"/>
</file>

<file path=docProps/app.xml><?xml version="1.0" encoding="utf-8"?>
<Properties xmlns="http://schemas.openxmlformats.org/officeDocument/2006/extended-properties" xmlns:vt="http://schemas.openxmlformats.org/officeDocument/2006/docPropsVTypes">
  <Template/>
  <TotalTime>9402</TotalTime>
  <Words>5032</Words>
  <Application>Microsoft Office PowerPoint</Application>
  <PresentationFormat>On-screen Show (4:3)</PresentationFormat>
  <Paragraphs>439</Paragraphs>
  <Slides>30</Slides>
  <Notes>30</Notes>
  <HiddenSlides>1</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1_test-template</vt:lpstr>
      <vt:lpstr>The Claims Process</vt:lpstr>
      <vt:lpstr> Lesson objectives</vt:lpstr>
      <vt:lpstr>Lesson outline</vt:lpstr>
      <vt:lpstr>The claims process: two perspectives</vt:lpstr>
      <vt:lpstr>Phase 1: Intake</vt:lpstr>
      <vt:lpstr>Phase 2: Adjudication</vt:lpstr>
      <vt:lpstr>Phase 3: Payment</vt:lpstr>
      <vt:lpstr>Phase 4: Recovery</vt:lpstr>
      <vt:lpstr>Litigation</vt:lpstr>
      <vt:lpstr>Fraud detection and special investigations</vt:lpstr>
      <vt:lpstr>Fundamental and specialized processes</vt:lpstr>
      <vt:lpstr>Lesson outline</vt:lpstr>
      <vt:lpstr>The claims process: two perspectives</vt:lpstr>
      <vt:lpstr>Managing claim and exposure maturity</vt:lpstr>
      <vt:lpstr>New loss completion</vt:lpstr>
      <vt:lpstr>The maturing claim/exposure</vt:lpstr>
      <vt:lpstr>Ability to pay</vt:lpstr>
      <vt:lpstr>Stage 1: User creates claim</vt:lpstr>
      <vt:lpstr>Stage 2: Rules "set up" the claim</vt:lpstr>
      <vt:lpstr>Stage 3: Rules/adjuster creates exposures</vt:lpstr>
      <vt:lpstr>(Notes only slide)</vt:lpstr>
      <vt:lpstr>Stage 4: Rules/adjuster creates reserves</vt:lpstr>
      <vt:lpstr>Stage 5: Users complete activities</vt:lpstr>
      <vt:lpstr>Stage 6: Claim &amp; exposures become payable</vt:lpstr>
      <vt:lpstr>Stage 7: Checks are issued</vt:lpstr>
      <vt:lpstr>Stage 8: Exposures and claim are closed</vt:lpstr>
      <vt:lpstr>No one-to-one correspondence of steps</vt:lpstr>
      <vt:lpstr>Lesson objectives review</vt:lpstr>
      <vt:lpstr>Review questions</vt:lpstr>
      <vt:lpstr>Notices</vt:lpstr>
    </vt:vector>
  </TitlesOfParts>
  <Company>Guidewire Software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Claims Process</dc:title>
  <dc:creator>Tom Rhoades</dc:creator>
  <dc:description>1040</dc:description>
  <cp:lastModifiedBy>Guidewire Education</cp:lastModifiedBy>
  <cp:revision>1750</cp:revision>
  <dcterms:created xsi:type="dcterms:W3CDTF">2007-08-02T20:13:16Z</dcterms:created>
  <dcterms:modified xsi:type="dcterms:W3CDTF">2015-01-12T23:28:08Z</dcterms:modified>
  <cp:contentStatus>Final</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BuildNumber">
    <vt:lpwstr>50</vt:lpwstr>
  </property>
  <property fmtid="{D5CDD505-2E9C-101B-9397-08002B2CF9AE}" pid="3" name="SectionVersionNumber">
    <vt:lpwstr>4.0.2.100</vt:lpwstr>
  </property>
  <property fmtid="{D5CDD505-2E9C-101B-9397-08002B2CF9AE}" pid="4" name="_MarkAsFinal">
    <vt:bool>true</vt:bool>
  </property>
  <property fmtid="{D5CDD505-2E9C-101B-9397-08002B2CF9AE}" pid="5" name="ContentTypeId">
    <vt:lpwstr>0x01010057552D58B9F7294897B380DE69948B13</vt:lpwstr>
  </property>
</Properties>
</file>